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3"/>
  </p:sldMasterIdLst>
  <p:notesMasterIdLst>
    <p:notesMasterId r:id="rId34"/>
  </p:notesMasterIdLst>
  <p:sldIdLst>
    <p:sldId id="256" r:id="rId4"/>
    <p:sldId id="257" r:id="rId5"/>
    <p:sldId id="295" r:id="rId6"/>
    <p:sldId id="296" r:id="rId7"/>
    <p:sldId id="297" r:id="rId8"/>
    <p:sldId id="298" r:id="rId9"/>
    <p:sldId id="299" r:id="rId10"/>
    <p:sldId id="300" r:id="rId11"/>
    <p:sldId id="301" r:id="rId12"/>
    <p:sldId id="302" r:id="rId13"/>
    <p:sldId id="303" r:id="rId14"/>
    <p:sldId id="304"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Lst>
  <p:sldSz cx="18288000" cy="10287000"/>
  <p:notesSz cx="6858000" cy="9144000"/>
  <p:embeddedFontLst>
    <p:embeddedFont>
      <p:font typeface="Century Gothic" panose="020B0502020202020204" pitchFamily="34" charset="0"/>
      <p:regular r:id="rId35"/>
      <p:bold r:id="rId36"/>
      <p:italic r:id="rId37"/>
      <p:boldItalic r:id="rId38"/>
    </p:embeddedFont>
    <p:embeddedFont>
      <p:font typeface="Inter" panose="020B0604020202020204" charset="0"/>
      <p:regular r:id="rId39"/>
      <p:bold r:id="rId40"/>
    </p:embeddedFont>
    <p:embeddedFont>
      <p:font typeface="Inter Light" panose="020B0604020202020204" charset="0"/>
      <p:regular r:id="rId41"/>
    </p:embeddedFont>
    <p:embeddedFont>
      <p:font typeface="Inter Medium"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4BBC03-FD3C-C30A-1933-0A0BBEA468AE}" name="Ruth Cookson" initials="RC" userId="S::rcookson@councilforeconed.org::ca3a0789-b855-405c-9d2a-912abc5719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DE70"/>
    <a:srgbClr val="139CEC"/>
    <a:srgbClr val="57C39C"/>
    <a:srgbClr val="1A9855"/>
    <a:srgbClr val="215B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91"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20Vb6hlLQS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Define </a:t>
            </a:r>
            <a:r>
              <a:rPr lang="en-US" b="1"/>
              <a:t>capital goods </a:t>
            </a:r>
            <a:r>
              <a:rPr lang="en-US"/>
              <a:t>as goods produced and used to make other goods and services. Tell students that producers use goods that are produced to make other goods and services. Tell them you use a computer to do your work. That computer is a capital good. Ask students for additional examples such as what capital good a carpenter might use Answer: </a:t>
            </a:r>
            <a:r>
              <a:rPr lang="en-US" i="1"/>
              <a:t>Hammer or saw.  </a:t>
            </a:r>
            <a:r>
              <a:rPr lang="en-US"/>
              <a:t>What might a baker use? Answer: </a:t>
            </a:r>
            <a:r>
              <a:rPr lang="en-US" i="1"/>
              <a:t>Oven, mixer.</a:t>
            </a:r>
            <a:endParaRPr lang="en-US"/>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729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Tell students these pictures are examples of capital goods (capital resources) used to generate and distribute electricity. Explain we are about to see the sequence or order in which these are used in the production and distribution of electricity. We will learn more about how each one is used in this process.</a:t>
            </a:r>
            <a:endParaRPr lang="en-US"/>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959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a:t>
            </a:r>
            <a:r>
              <a:rPr lang="en-US" err="1"/>
              <a:t>www.youtube.com</a:t>
            </a:r>
            <a:r>
              <a:rPr lang="en-US"/>
              <a:t>/</a:t>
            </a:r>
            <a:r>
              <a:rPr lang="en-US" err="1"/>
              <a:t>watch?v</a:t>
            </a:r>
            <a:r>
              <a:rPr lang="en-US"/>
              <a:t>=20Vb6hlLQSg</a:t>
            </a:r>
          </a:p>
          <a:p>
            <a:pPr marL="0" indent="0">
              <a:buNone/>
            </a:pPr>
            <a:r>
              <a:rPr lang="en-US"/>
              <a:t>Tell them they will watch a video on electricity generation to help them answer this question. Instruct them to use the note taking sheet to jot down examples of natural resources, human resources, and capital goods they observe in the video, “</a:t>
            </a:r>
            <a:r>
              <a:rPr lang="en-US" u="sng">
                <a:hlinkClick r:id="rId3"/>
              </a:rPr>
              <a:t>Energy 101: Electricity Generation</a:t>
            </a:r>
            <a:r>
              <a:rPr lang="en-US" u="sng"/>
              <a:t>.</a:t>
            </a:r>
            <a:r>
              <a:rPr lang="en-US"/>
              <a:t>” </a:t>
            </a:r>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2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3786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0235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34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0547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3100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9070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27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t>Ask students, “Do you play video games on a video console like PlayStation™, on a computer or laptop or even your phone?” Allow them a few moments to take turns responding. </a:t>
            </a:r>
            <a:r>
              <a:rPr lang="en" b="1" i="1"/>
              <a:t>Answers may vary between those three options.</a:t>
            </a:r>
            <a:endParaRPr lang="en-US"/>
          </a:p>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2935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453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4947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143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9285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6397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863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Symbol"/>
              <a:buChar char="•"/>
            </a:pPr>
            <a:r>
              <a:rPr lang="en-US"/>
              <a:t>What are natural resources? Answer: Natural resources are "gifts of nature," like air, soil, water, present without human intervention.  </a:t>
            </a:r>
          </a:p>
          <a:p>
            <a:pPr marL="285750" indent="-285750">
              <a:buFont typeface="Symbol"/>
              <a:buChar char="•"/>
            </a:pPr>
            <a:r>
              <a:rPr lang="en-US"/>
              <a:t>What are human resources? Answer: Human resources are the people who do the mental and physical work to produce goods and services.  </a:t>
            </a:r>
          </a:p>
          <a:p>
            <a:pPr marL="285750" indent="-285750">
              <a:buFont typeface="Symbol"/>
              <a:buChar char="•"/>
            </a:pPr>
            <a:r>
              <a:rPr lang="en-US"/>
              <a:t>What are capital resources?  Answer: Capital resources are goods produced and used to make other goods and services. </a:t>
            </a:r>
          </a:p>
          <a:p>
            <a:pPr>
              <a:buNone/>
            </a:pPr>
            <a:endParaRPr lang="en-US">
              <a:latin typeface="Calibri"/>
              <a:cs typeface="Calibri"/>
            </a:endParaRPr>
          </a:p>
          <a:p>
            <a:endParaRPr lang="en-US"/>
          </a:p>
        </p:txBody>
      </p:sp>
    </p:spTree>
    <p:extLst>
      <p:ext uri="{BB962C8B-B14F-4D97-AF65-F5344CB8AC3E}">
        <p14:creationId xmlns:p14="http://schemas.microsoft.com/office/powerpoint/2010/main" val="1870556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Symbol"/>
              <a:buChar char="•"/>
            </a:pPr>
            <a:r>
              <a:rPr lang="en-US"/>
              <a:t>What do consumers voluntarily trade with electric companies to get electricity in their homes? Answer: Money </a:t>
            </a:r>
          </a:p>
          <a:p>
            <a:pPr marL="285750" indent="-285750">
              <a:buFont typeface="Symbol"/>
              <a:buChar char="•"/>
            </a:pPr>
            <a:r>
              <a:rPr lang="en-US"/>
              <a:t>What do electric companies do with the money they receive from consumers? Answer: They pay for the productive resources needed to generate and distribute electricity.</a:t>
            </a:r>
          </a:p>
          <a:p>
            <a:pPr marL="285750" indent="-285750">
              <a:buFont typeface="Symbol"/>
              <a:buChar char="•"/>
            </a:pPr>
            <a:r>
              <a:rPr lang="en-US"/>
              <a:t>How are electricity producers and consumers better off because of this voluntary exchange? Answer: The producers can pay for the productive resources they must have to generate and distribute electricity and consumers get the electricity they want. </a:t>
            </a:r>
          </a:p>
          <a:p>
            <a:pPr>
              <a:buNone/>
            </a:pPr>
            <a:endParaRPr lang="en-US">
              <a:latin typeface="Calibri"/>
              <a:cs typeface="Calibri"/>
            </a:endParaRPr>
          </a:p>
          <a:p>
            <a:endParaRPr lang="en-US"/>
          </a:p>
        </p:txBody>
      </p:sp>
    </p:spTree>
    <p:extLst>
      <p:ext uri="{BB962C8B-B14F-4D97-AF65-F5344CB8AC3E}">
        <p14:creationId xmlns:p14="http://schemas.microsoft.com/office/powerpoint/2010/main" val="2861975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90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Show Slide 3 which reminds them that the video game console, computer, and other items in their homes are powered by electricity. Then ask, “How does this work? Is it magic?” </a:t>
            </a:r>
            <a:r>
              <a:rPr lang="en-US" b="1" i="1"/>
              <a:t>Answers will vary but may include it’s not magic, it’s electricity</a:t>
            </a:r>
            <a:r>
              <a:rPr lang="en-US" i="1"/>
              <a:t>. </a:t>
            </a:r>
            <a:r>
              <a:rPr lang="en-US"/>
              <a:t>Next, ask, “How do electric companies generate and distribute electricity to our homes and people’s businesses?”</a:t>
            </a:r>
            <a:endParaRPr lang="en"/>
          </a:p>
          <a:p>
            <a:pPr marL="0" indent="0">
              <a:buNone/>
            </a:pPr>
            <a:endParaRPr lang="en"/>
          </a:p>
          <a:p>
            <a:pPr marL="0" indent="0">
              <a:buNone/>
            </a:pPr>
            <a:endParaRPr lang="en"/>
          </a:p>
          <a:p>
            <a:pPr marL="0" indent="0">
              <a:buNone/>
            </a:pPr>
            <a:endParaRPr lang="en"/>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216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Dramatically declare, “It’s the power of productive resources!” </a:t>
            </a:r>
            <a:endParaRPr lang="en-US"/>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494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The next few slides will elaborate on what productive resources are and give examples in the production and distribution of electricity. It is not necessary to spend more than a couple of minutes with each part. </a:t>
            </a:r>
            <a:endParaRPr lang="en-US"/>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0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The next few slides will elaborate on what productive resources are and give examples in the production and distribution of electricity. It is not necessary to spend more than a couple of minutes with each part. </a:t>
            </a:r>
            <a:endParaRPr lang="en-US"/>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021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Tell students that these are examples of natural resources used when producing electricity. Ask students if there are any examples that are surprising. </a:t>
            </a:r>
            <a:r>
              <a:rPr lang="en-US" b="1" i="1"/>
              <a:t>Answers may vary but may include any named on the slide. </a:t>
            </a:r>
            <a:r>
              <a:rPr lang="en-US"/>
              <a:t>Note that students may be unfamiliar with biomass.  If necessary, define it as renewable, organic materials that come from plants and animals such as wood, crops, manure, compost, and some garbage.</a:t>
            </a:r>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88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Define </a:t>
            </a:r>
            <a:r>
              <a:rPr lang="en-US" b="1"/>
              <a:t>human resources </a:t>
            </a:r>
            <a:r>
              <a:rPr lang="en-US"/>
              <a:t>as the people who do the mental and physical work to produce goods and services and is sometimes referred to as labor. That labor includes the mental and physical work necessary to do their job. Explain to students that people like teachers trade their labor for </a:t>
            </a:r>
            <a:r>
              <a:rPr lang="en-US" b="1"/>
              <a:t>income.</a:t>
            </a:r>
            <a:r>
              <a:rPr lang="en-US"/>
              <a:t> People use their income – money or salary exchanged for the use of their labor -  to trade for the things they do not produce themselves. </a:t>
            </a:r>
          </a:p>
          <a:p>
            <a:pPr marL="0" indent="0">
              <a:buNone/>
            </a:pPr>
            <a:r>
              <a:rPr lang="en"/>
              <a:t>Ask if they can think of any other examples of human resources. </a:t>
            </a:r>
            <a:r>
              <a:rPr lang="en" b="1" i="1"/>
              <a:t>Answers may vary but may include firefighters, bankers, chefs, delivery drivers, construction workers, etc.</a:t>
            </a:r>
            <a:endParaRPr lang="en-US"/>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00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Tell students these are examples of human resources that perform work in generating and distributing electricity from the power plant to homes and businesses. Review each human resource as follows:</a:t>
            </a:r>
          </a:p>
          <a:p>
            <a:pPr marL="171450" indent="-171450"/>
            <a:r>
              <a:rPr lang="en-US"/>
              <a:t>power plant operator - someone who controls, operates, and maintains machinery to generate electricity</a:t>
            </a:r>
          </a:p>
          <a:p>
            <a:pPr marL="171450" indent="-171450"/>
            <a:r>
              <a:rPr lang="en-US" err="1"/>
              <a:t>lineworker</a:t>
            </a:r>
            <a:r>
              <a:rPr lang="en-US"/>
              <a:t> - someone who installs, services, and emergency repairs electrical lines in the case of lightning, wind, ice storm, or ground disruptions</a:t>
            </a:r>
          </a:p>
          <a:p>
            <a:pPr marL="171450" indent="-171450"/>
            <a:r>
              <a:rPr lang="en-US"/>
              <a:t>meter reader - someone who works in the field to read the electrical meters on homes to make sure homeowners are paying the correct amount each month for their energy consumption</a:t>
            </a:r>
          </a:p>
          <a:p>
            <a:pPr marL="171450" indent="-171450"/>
            <a:r>
              <a:rPr lang="en-US"/>
              <a:t>electrician - someone who specializes in electrical wiring of buildings, transmission lines, stationary machines, and related equipment</a:t>
            </a:r>
          </a:p>
          <a:p>
            <a:pPr marL="171450" indent="-171450"/>
            <a:r>
              <a:rPr lang="en-US"/>
              <a:t>electrical engineer - someone who designs, develops, tests, and manages the manufacturing of electrical equipment</a:t>
            </a:r>
          </a:p>
          <a:p>
            <a:pPr marL="0" lvl="0" indent="0" algn="l">
              <a:spcBef>
                <a:spcPts val="0"/>
              </a:spcBef>
              <a:spcAft>
                <a:spcPts val="0"/>
              </a:spcAft>
              <a:buNone/>
            </a:pPr>
            <a:endParaRPr lang="en-US"/>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975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Blank" preserve="1">
  <p:cSld name="7_Blank">
    <p:spTree>
      <p:nvGrpSpPr>
        <p:cNvPr id="1" name="Shape 49"/>
        <p:cNvGrpSpPr/>
        <p:nvPr/>
      </p:nvGrpSpPr>
      <p:grpSpPr>
        <a:xfrm>
          <a:off x="0" y="0"/>
          <a:ext cx="0" cy="0"/>
          <a:chOff x="0" y="0"/>
          <a:chExt cx="0" cy="0"/>
        </a:xfrm>
      </p:grpSpPr>
      <p:sp>
        <p:nvSpPr>
          <p:cNvPr id="50" name="Google Shape;50;p11"/>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1" name="Google Shape;51;p11"/>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ABDE70">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extLst>
      <p:ext uri="{BB962C8B-B14F-4D97-AF65-F5344CB8AC3E}">
        <p14:creationId xmlns:p14="http://schemas.microsoft.com/office/powerpoint/2010/main" val="150542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Blank" preserve="1" userDrawn="1">
  <p:cSld name="7_Blank">
    <p:spTree>
      <p:nvGrpSpPr>
        <p:cNvPr id="1" name="Shape 49"/>
        <p:cNvGrpSpPr/>
        <p:nvPr/>
      </p:nvGrpSpPr>
      <p:grpSpPr>
        <a:xfrm>
          <a:off x="0" y="0"/>
          <a:ext cx="0" cy="0"/>
          <a:chOff x="0" y="0"/>
          <a:chExt cx="0" cy="0"/>
        </a:xfrm>
      </p:grpSpPr>
      <p:sp>
        <p:nvSpPr>
          <p:cNvPr id="52" name="Google Shape;52;p11"/>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userDrawn="1"/>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ABDE70">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3" name="Google Shape;255;p27">
            <a:extLst>
              <a:ext uri="{FF2B5EF4-FFF2-40B4-BE49-F238E27FC236}">
                <a16:creationId xmlns:a16="http://schemas.microsoft.com/office/drawing/2014/main" id="{60215510-2D37-6635-6BEF-B6F2F5FA3D7F}"/>
              </a:ext>
            </a:extLst>
          </p:cNvPr>
          <p:cNvPicPr preferRelativeResize="0"/>
          <p:nvPr userDrawn="1"/>
        </p:nvPicPr>
        <p:blipFill rotWithShape="1">
          <a:blip r:embed="rId2">
            <a:alphaModFix/>
          </a:blip>
          <a:srcRect l="9425" r="9425"/>
          <a:stretch/>
        </p:blipFill>
        <p:spPr>
          <a:xfrm>
            <a:off x="0" y="-1"/>
            <a:ext cx="18288000" cy="4543425"/>
          </a:xfrm>
          <a:prstGeom prst="rect">
            <a:avLst/>
          </a:prstGeom>
          <a:noFill/>
          <a:ln>
            <a:noFill/>
          </a:ln>
        </p:spPr>
      </p:pic>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3"/>
          <a:stretch>
            <a:fillRect/>
          </a:stretch>
        </p:blipFill>
        <p:spPr>
          <a:xfrm>
            <a:off x="15304166" y="236066"/>
            <a:ext cx="2154003" cy="1099439"/>
          </a:xfrm>
          <a:prstGeom prst="rect">
            <a:avLst/>
          </a:prstGeom>
        </p:spPr>
      </p:pic>
    </p:spTree>
    <p:extLst>
      <p:ext uri="{BB962C8B-B14F-4D97-AF65-F5344CB8AC3E}">
        <p14:creationId xmlns:p14="http://schemas.microsoft.com/office/powerpoint/2010/main" val="38949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Blank">
  <p:cSld name="6_Blank">
    <p:bg>
      <p:bgPr>
        <a:solidFill>
          <a:srgbClr val="E564B9"/>
        </a:solidFill>
        <a:effectLst/>
      </p:bgPr>
    </p:bg>
    <p:spTree>
      <p:nvGrpSpPr>
        <p:cNvPr id="1" name="Shape 55"/>
        <p:cNvGrpSpPr/>
        <p:nvPr/>
      </p:nvGrpSpPr>
      <p:grpSpPr>
        <a:xfrm>
          <a:off x="0" y="0"/>
          <a:ext cx="0" cy="0"/>
          <a:chOff x="0" y="0"/>
          <a:chExt cx="0" cy="0"/>
        </a:xfrm>
      </p:grpSpPr>
      <p:sp>
        <p:nvSpPr>
          <p:cNvPr id="56" name="Google Shape;56;p12"/>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7" name="Google Shape;57;p12"/>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9" name="Google Shape;59;p12"/>
          <p:cNvSpPr/>
          <p:nvPr/>
        </p:nvSpPr>
        <p:spPr>
          <a:xfrm>
            <a:off x="-15160" y="6510"/>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E564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DE198CE2-E803-BF1D-402A-A64185323301}"/>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Blank">
  <p:cSld name="5_Blank">
    <p:bg>
      <p:bgPr>
        <a:solidFill>
          <a:srgbClr val="1A9855"/>
        </a:solidFill>
        <a:effectLst/>
      </p:bgPr>
    </p:bg>
    <p:spTree>
      <p:nvGrpSpPr>
        <p:cNvPr id="1" name="Shape 13"/>
        <p:cNvGrpSpPr/>
        <p:nvPr/>
      </p:nvGrpSpPr>
      <p:grpSpPr>
        <a:xfrm>
          <a:off x="0" y="0"/>
          <a:ext cx="0" cy="0"/>
          <a:chOff x="0" y="0"/>
          <a:chExt cx="0" cy="0"/>
        </a:xfrm>
      </p:grpSpPr>
      <p:sp>
        <p:nvSpPr>
          <p:cNvPr id="14" name="Google Shape;14;p3"/>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15" name="Google Shape;15;p3"/>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17" name="Google Shape;17;p3"/>
          <p:cNvSpPr/>
          <p:nvPr/>
        </p:nvSpPr>
        <p:spPr>
          <a:xfrm>
            <a:off x="-15160" y="6510"/>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1A98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5" name="Picture 4" descr="A logo with green and white text&#10;&#10;Description automatically generated">
            <a:extLst>
              <a:ext uri="{FF2B5EF4-FFF2-40B4-BE49-F238E27FC236}">
                <a16:creationId xmlns:a16="http://schemas.microsoft.com/office/drawing/2014/main" id="{47E5B218-E0EC-7CDA-88D3-629FDC6ADECC}"/>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9"/>
        <p:cNvGrpSpPr/>
        <p:nvPr/>
      </p:nvGrpSpPr>
      <p:grpSpPr>
        <a:xfrm>
          <a:off x="0" y="0"/>
          <a:ext cx="0" cy="0"/>
          <a:chOff x="0" y="0"/>
          <a:chExt cx="0" cy="0"/>
        </a:xfrm>
      </p:grpSpPr>
      <p:sp>
        <p:nvSpPr>
          <p:cNvPr id="20" name="Google Shape;20;p4"/>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21" name="Google Shape;21;p4"/>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23" name="Google Shape;23;p4"/>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215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4F1090F0-1936-1584-19AC-F031AE59538C}"/>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5"/>
        <p:cNvGrpSpPr/>
        <p:nvPr/>
      </p:nvGrpSpPr>
      <p:grpSpPr>
        <a:xfrm>
          <a:off x="0" y="0"/>
          <a:ext cx="0" cy="0"/>
          <a:chOff x="0" y="0"/>
          <a:chExt cx="0" cy="0"/>
        </a:xfrm>
      </p:grpSpPr>
      <p:sp>
        <p:nvSpPr>
          <p:cNvPr id="26" name="Google Shape;26;p5"/>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27" name="Google Shape;27;p5"/>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29" name="Google Shape;29;p5"/>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0C9DE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D14F44CC-DA96-A377-7685-13266BAEFCA6}"/>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1828800" y="2700337"/>
            <a:ext cx="122682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Inter Medium" panose="02000503000000020004" pitchFamily="2" charset="0"/>
                <a:ea typeface="Inter Medium" panose="02000503000000020004" pitchFamily="2"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subTitle" idx="1"/>
          </p:nvPr>
        </p:nvSpPr>
        <p:spPr>
          <a:xfrm>
            <a:off x="1866900" y="4167189"/>
            <a:ext cx="9372600" cy="2019300"/>
          </a:xfrm>
          <a:prstGeom prst="rect">
            <a:avLst/>
          </a:prstGeom>
          <a:noFill/>
          <a:ln>
            <a:noFill/>
          </a:ln>
        </p:spPr>
        <p:txBody>
          <a:bodyPr spcFirstLastPara="1" wrap="square" lIns="91425" tIns="45700" rIns="91425" bIns="45700" anchor="t" anchorCtr="0">
            <a:normAutofit/>
          </a:bodyPr>
          <a:lstStyle>
            <a:lvl1pPr lvl="0" algn="l">
              <a:lnSpc>
                <a:spcPct val="84375"/>
              </a:lnSpc>
              <a:spcBef>
                <a:spcPts val="0"/>
              </a:spcBef>
              <a:spcAft>
                <a:spcPts val="0"/>
              </a:spcAft>
              <a:buSzPts val="3200"/>
              <a:buNone/>
              <a:defRPr b="0" i="0">
                <a:solidFill>
                  <a:srgbClr val="888888"/>
                </a:solidFill>
                <a:latin typeface="Inter Medium" panose="02000503000000020004" pitchFamily="2" charset="0"/>
                <a:ea typeface="Inter Medium" panose="02000503000000020004" pitchFamily="2" charset="0"/>
                <a:cs typeface="Calibri" panose="020F0502020204030204" pitchFamily="34" charset="0"/>
              </a:defRPr>
            </a:lvl1pPr>
            <a:lvl2pPr lvl="1" algn="ctr">
              <a:lnSpc>
                <a:spcPct val="96428"/>
              </a:lnSpc>
              <a:spcBef>
                <a:spcPts val="2000"/>
              </a:spcBef>
              <a:spcAft>
                <a:spcPts val="0"/>
              </a:spcAft>
              <a:buSzPts val="2800"/>
              <a:buNone/>
              <a:defRPr>
                <a:solidFill>
                  <a:srgbClr val="888888"/>
                </a:solidFill>
              </a:defRPr>
            </a:lvl2pPr>
            <a:lvl3pPr lvl="2" algn="ctr">
              <a:lnSpc>
                <a:spcPct val="112500"/>
              </a:lnSpc>
              <a:spcBef>
                <a:spcPts val="2000"/>
              </a:spcBef>
              <a:spcAft>
                <a:spcPts val="0"/>
              </a:spcAft>
              <a:buSzPts val="2400"/>
              <a:buNone/>
              <a:defRPr>
                <a:solidFill>
                  <a:srgbClr val="888888"/>
                </a:solidFill>
              </a:defRPr>
            </a:lvl3pPr>
            <a:lvl4pPr lvl="3" algn="ctr">
              <a:lnSpc>
                <a:spcPct val="135000"/>
              </a:lnSpc>
              <a:spcBef>
                <a:spcPts val="2000"/>
              </a:spcBef>
              <a:spcAft>
                <a:spcPts val="0"/>
              </a:spcAft>
              <a:buSzPts val="2000"/>
              <a:buNone/>
              <a:defRPr>
                <a:solidFill>
                  <a:srgbClr val="888888"/>
                </a:solidFill>
              </a:defRPr>
            </a:lvl4pPr>
            <a:lvl5pPr lvl="4" algn="ctr">
              <a:lnSpc>
                <a:spcPct val="135000"/>
              </a:lnSpc>
              <a:spcBef>
                <a:spcPts val="2000"/>
              </a:spcBef>
              <a:spcAft>
                <a:spcPts val="0"/>
              </a:spcAft>
              <a:buSzPts val="2000"/>
              <a:buNone/>
              <a:defRPr>
                <a:solidFill>
                  <a:srgbClr val="888888"/>
                </a:solidFill>
              </a:defRPr>
            </a:lvl5pPr>
            <a:lvl6pPr lvl="5" algn="ctr">
              <a:spcBef>
                <a:spcPts val="20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Inter Medium" panose="02000503000000020004" pitchFamily="2" charset="0"/>
                <a:ea typeface="Inter Medium" panose="02000503000000020004" pitchFamily="2"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938160" y="2552700"/>
            <a:ext cx="14691307" cy="6629400"/>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0"/>
              </a:spcBef>
              <a:spcAft>
                <a:spcPts val="0"/>
              </a:spcAft>
              <a:buSzPts val="1800"/>
              <a:buChar char="•"/>
              <a:defRPr b="0" i="0">
                <a:latin typeface="Calibri" panose="020F0502020204030204" pitchFamily="34" charset="0"/>
                <a:cs typeface="Calibri" panose="020F0502020204030204" pitchFamily="34" charset="0"/>
              </a:defRPr>
            </a:lvl1pPr>
            <a:lvl2pPr marL="914400" lvl="1" indent="-342900" algn="l">
              <a:lnSpc>
                <a:spcPct val="150000"/>
              </a:lnSpc>
              <a:spcBef>
                <a:spcPts val="2000"/>
              </a:spcBef>
              <a:spcAft>
                <a:spcPts val="0"/>
              </a:spcAft>
              <a:buSzPts val="1800"/>
              <a:buChar char="–"/>
              <a:defRPr/>
            </a:lvl2pPr>
            <a:lvl3pPr marL="1371600" lvl="2" indent="-342900" algn="l">
              <a:lnSpc>
                <a:spcPct val="150000"/>
              </a:lnSpc>
              <a:spcBef>
                <a:spcPts val="2000"/>
              </a:spcBef>
              <a:spcAft>
                <a:spcPts val="0"/>
              </a:spcAft>
              <a:buSzPts val="1800"/>
              <a:buChar char="•"/>
              <a:defRPr/>
            </a:lvl3pPr>
            <a:lvl4pPr marL="1828800" lvl="3" indent="-342900" algn="l">
              <a:lnSpc>
                <a:spcPct val="150000"/>
              </a:lnSpc>
              <a:spcBef>
                <a:spcPts val="2000"/>
              </a:spcBef>
              <a:spcAft>
                <a:spcPts val="0"/>
              </a:spcAft>
              <a:buSzPts val="1800"/>
              <a:buChar char="–"/>
              <a:defRPr/>
            </a:lvl4pPr>
            <a:lvl5pPr marL="2286000" lvl="4" indent="-342900" algn="l">
              <a:lnSpc>
                <a:spcPct val="150000"/>
              </a:lnSpc>
              <a:spcBef>
                <a:spcPts val="2000"/>
              </a:spcBef>
              <a:spcAft>
                <a:spcPts val="0"/>
              </a:spcAft>
              <a:buSzPts val="1800"/>
              <a:buChar char="»"/>
              <a:defRPr/>
            </a:lvl5pPr>
            <a:lvl6pPr marL="2743200" lvl="5" indent="-342900" algn="l">
              <a:spcBef>
                <a:spcPts val="20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
          <p:cNvSpPr txBox="1">
            <a:spLocks noGrp="1"/>
          </p:cNvSpPr>
          <p:nvPr>
            <p:ph type="body" idx="1"/>
          </p:nvPr>
        </p:nvSpPr>
        <p:spPr>
          <a:xfrm>
            <a:off x="904292" y="2400300"/>
            <a:ext cx="6715707" cy="6858000"/>
          </a:xfrm>
          <a:prstGeom prst="rect">
            <a:avLst/>
          </a:prstGeom>
          <a:noFill/>
          <a:ln>
            <a:noFill/>
          </a:ln>
        </p:spPr>
        <p:txBody>
          <a:bodyPr spcFirstLastPara="1" wrap="square" lIns="91425" tIns="45700" rIns="91425" bIns="45700" anchor="t" anchorCtr="0">
            <a:normAutofit/>
          </a:bodyPr>
          <a:lstStyle>
            <a:lvl1pPr marL="457200" lvl="0" indent="-406400" algn="l">
              <a:lnSpc>
                <a:spcPct val="96428"/>
              </a:lnSpc>
              <a:spcBef>
                <a:spcPts val="0"/>
              </a:spcBef>
              <a:spcAft>
                <a:spcPts val="0"/>
              </a:spcAft>
              <a:buSzPts val="2800"/>
              <a:buChar char="•"/>
              <a:defRPr sz="2800" b="0" i="0">
                <a:latin typeface="Calibri" panose="020F0502020204030204" pitchFamily="34" charset="0"/>
                <a:cs typeface="Calibri" panose="020F0502020204030204" pitchFamily="34" charset="0"/>
              </a:defRPr>
            </a:lvl1pPr>
            <a:lvl2pPr marL="914400" lvl="1" indent="-381000" algn="l">
              <a:lnSpc>
                <a:spcPct val="112500"/>
              </a:lnSpc>
              <a:spcBef>
                <a:spcPts val="2000"/>
              </a:spcBef>
              <a:spcAft>
                <a:spcPts val="0"/>
              </a:spcAft>
              <a:buSzPts val="2400"/>
              <a:buChar char="–"/>
              <a:defRPr sz="2400"/>
            </a:lvl2pPr>
            <a:lvl3pPr marL="1371600" lvl="2" indent="-355600" algn="l">
              <a:lnSpc>
                <a:spcPct val="135000"/>
              </a:lnSpc>
              <a:spcBef>
                <a:spcPts val="2000"/>
              </a:spcBef>
              <a:spcAft>
                <a:spcPts val="0"/>
              </a:spcAft>
              <a:buSzPts val="2000"/>
              <a:buChar char="•"/>
              <a:defRPr sz="2000"/>
            </a:lvl3pPr>
            <a:lvl4pPr marL="1828800" lvl="3" indent="-342900" algn="l">
              <a:lnSpc>
                <a:spcPct val="150000"/>
              </a:lnSpc>
              <a:spcBef>
                <a:spcPts val="2000"/>
              </a:spcBef>
              <a:spcAft>
                <a:spcPts val="0"/>
              </a:spcAft>
              <a:buSzPts val="1800"/>
              <a:buChar char="–"/>
              <a:defRPr sz="1800"/>
            </a:lvl4pPr>
            <a:lvl5pPr marL="2286000" lvl="4" indent="-342900" algn="l">
              <a:lnSpc>
                <a:spcPct val="150000"/>
              </a:lnSpc>
              <a:spcBef>
                <a:spcPts val="2000"/>
              </a:spcBef>
              <a:spcAft>
                <a:spcPts val="0"/>
              </a:spcAft>
              <a:buSzPts val="1800"/>
              <a:buChar char="»"/>
              <a:defRPr sz="1800"/>
            </a:lvl5pPr>
            <a:lvl6pPr marL="2743200" lvl="5" indent="-342900" algn="l">
              <a:spcBef>
                <a:spcPts val="20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8"/>
          <p:cNvSpPr txBox="1">
            <a:spLocks noGrp="1"/>
          </p:cNvSpPr>
          <p:nvPr>
            <p:ph type="body" idx="2"/>
          </p:nvPr>
        </p:nvSpPr>
        <p:spPr>
          <a:xfrm>
            <a:off x="7924800" y="2396067"/>
            <a:ext cx="7010400" cy="7014633"/>
          </a:xfrm>
          <a:prstGeom prst="rect">
            <a:avLst/>
          </a:prstGeom>
          <a:noFill/>
          <a:ln>
            <a:noFill/>
          </a:ln>
        </p:spPr>
        <p:txBody>
          <a:bodyPr spcFirstLastPara="1" wrap="square" lIns="91425" tIns="45700" rIns="91425" bIns="45700" anchor="t" anchorCtr="0">
            <a:normAutofit/>
          </a:bodyPr>
          <a:lstStyle>
            <a:lvl1pPr marL="457200" lvl="0" indent="-406400" algn="l">
              <a:lnSpc>
                <a:spcPct val="96428"/>
              </a:lnSpc>
              <a:spcBef>
                <a:spcPts val="0"/>
              </a:spcBef>
              <a:spcAft>
                <a:spcPts val="0"/>
              </a:spcAft>
              <a:buSzPts val="2800"/>
              <a:buChar char="•"/>
              <a:defRPr sz="2800" b="0" i="0">
                <a:latin typeface="Calibri" panose="020F0502020204030204" pitchFamily="34" charset="0"/>
                <a:cs typeface="Calibri" panose="020F0502020204030204" pitchFamily="34" charset="0"/>
              </a:defRPr>
            </a:lvl1pPr>
            <a:lvl2pPr marL="914400" lvl="1" indent="-381000" algn="l">
              <a:lnSpc>
                <a:spcPct val="112500"/>
              </a:lnSpc>
              <a:spcBef>
                <a:spcPts val="2000"/>
              </a:spcBef>
              <a:spcAft>
                <a:spcPts val="0"/>
              </a:spcAft>
              <a:buSzPts val="2400"/>
              <a:buChar char="–"/>
              <a:defRPr sz="2400"/>
            </a:lvl2pPr>
            <a:lvl3pPr marL="1371600" lvl="2" indent="-355600" algn="l">
              <a:lnSpc>
                <a:spcPct val="135000"/>
              </a:lnSpc>
              <a:spcBef>
                <a:spcPts val="2000"/>
              </a:spcBef>
              <a:spcAft>
                <a:spcPts val="0"/>
              </a:spcAft>
              <a:buSzPts val="2000"/>
              <a:buChar char="•"/>
              <a:defRPr sz="2000"/>
            </a:lvl3pPr>
            <a:lvl4pPr marL="1828800" lvl="3" indent="-342900" algn="l">
              <a:lnSpc>
                <a:spcPct val="150000"/>
              </a:lnSpc>
              <a:spcBef>
                <a:spcPts val="2000"/>
              </a:spcBef>
              <a:spcAft>
                <a:spcPts val="0"/>
              </a:spcAft>
              <a:buSzPts val="1800"/>
              <a:buChar char="–"/>
              <a:defRPr sz="1800"/>
            </a:lvl4pPr>
            <a:lvl5pPr marL="2286000" lvl="4" indent="-342900" algn="l">
              <a:lnSpc>
                <a:spcPct val="150000"/>
              </a:lnSpc>
              <a:spcBef>
                <a:spcPts val="2000"/>
              </a:spcBef>
              <a:spcAft>
                <a:spcPts val="0"/>
              </a:spcAft>
              <a:buSzPts val="1800"/>
              <a:buChar char="»"/>
              <a:defRPr sz="1800"/>
            </a:lvl5pPr>
            <a:lvl6pPr marL="2743200" lvl="5" indent="-342900" algn="l">
              <a:spcBef>
                <a:spcPts val="20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49"/>
        <p:cNvGrpSpPr/>
        <p:nvPr/>
      </p:nvGrpSpPr>
      <p:grpSpPr>
        <a:xfrm>
          <a:off x="0" y="0"/>
          <a:ext cx="0" cy="0"/>
          <a:chOff x="0" y="0"/>
          <a:chExt cx="0" cy="0"/>
        </a:xfrm>
      </p:grpSpPr>
      <p:sp>
        <p:nvSpPr>
          <p:cNvPr id="50" name="Google Shape;50;p11"/>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a:p>
        </p:txBody>
      </p:sp>
      <p:sp>
        <p:nvSpPr>
          <p:cNvPr id="51" name="Google Shape;51;p11"/>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sp>
        <p:nvSpPr>
          <p:cNvPr id="53" name="Google Shape;53;p11"/>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54C39B">
              <a:alpha val="8941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7C4A62C3-53C4-8419-6C32-0ABB0A8CD1C7}"/>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body" idx="1"/>
          </p:nvPr>
        </p:nvSpPr>
        <p:spPr>
          <a:xfrm>
            <a:off x="1143000" y="2628900"/>
            <a:ext cx="14691307" cy="66294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p:nvPr/>
        </p:nvSpPr>
        <p:spPr>
          <a:xfrm>
            <a:off x="1181099" y="9857979"/>
            <a:ext cx="1714501" cy="40252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rgbClr val="215BAE"/>
                </a:solidFill>
                <a:latin typeface="Inter Medium"/>
                <a:ea typeface="Inter Medium"/>
                <a:cs typeface="Inter Medium"/>
                <a:sym typeface="Inter Medium"/>
              </a:rPr>
              <a:t>‹#›</a:t>
            </a:fld>
            <a:endParaRPr sz="1800" b="0" i="0" u="none" strike="noStrike" cap="none">
              <a:solidFill>
                <a:srgbClr val="215BAE"/>
              </a:solidFill>
              <a:latin typeface="Inter Medium"/>
              <a:ea typeface="Inter Medium"/>
              <a:cs typeface="Inter Medium"/>
              <a:sym typeface="Inter Medium"/>
            </a:endParaRPr>
          </a:p>
        </p:txBody>
      </p:sp>
      <p:pic>
        <p:nvPicPr>
          <p:cNvPr id="11" name="Google Shape;11;p1"/>
          <p:cNvPicPr preferRelativeResize="0"/>
          <p:nvPr/>
        </p:nvPicPr>
        <p:blipFill>
          <a:blip r:embed="rId14"/>
          <a:srcRect/>
          <a:stretch/>
        </p:blipFill>
        <p:spPr>
          <a:xfrm>
            <a:off x="15316200" y="245590"/>
            <a:ext cx="2268760" cy="1158012"/>
          </a:xfrm>
          <a:prstGeom prst="rect">
            <a:avLst/>
          </a:prstGeom>
          <a:noFill/>
          <a:ln>
            <a:noFill/>
          </a:ln>
        </p:spPr>
      </p:pic>
      <p:sp>
        <p:nvSpPr>
          <p:cNvPr id="3" name="Title Placeholder 2">
            <a:extLst>
              <a:ext uri="{FF2B5EF4-FFF2-40B4-BE49-F238E27FC236}">
                <a16:creationId xmlns:a16="http://schemas.microsoft.com/office/drawing/2014/main" id="{7F4E98D6-9467-B3B6-1971-EFBD14F40DB9}"/>
              </a:ext>
            </a:extLst>
          </p:cNvPr>
          <p:cNvSpPr>
            <a:spLocks noGrp="1"/>
          </p:cNvSpPr>
          <p:nvPr>
            <p:ph type="title"/>
          </p:nvPr>
        </p:nvSpPr>
        <p:spPr>
          <a:xfrm>
            <a:off x="1143000" y="178627"/>
            <a:ext cx="15773400" cy="1340458"/>
          </a:xfrm>
          <a:prstGeom prst="rect">
            <a:avLst/>
          </a:prstGeom>
        </p:spPr>
        <p:txBody>
          <a:bodyPr vert="horz" lIns="91440" tIns="45720" rIns="91440" bIns="45720" rtlCol="0" anchor="ctr">
            <a:normAutofit/>
          </a:bodyPr>
          <a:lstStyle/>
          <a:p>
            <a:r>
              <a:rPr lang="en-US"/>
              <a:t>Click to edit Master title style</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60" r:id="rId10"/>
    <p:sldLayoutId id="2147483661" r:id="rId11"/>
    <p:sldLayoutId id="214748365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8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20Vb6hlLQSg?feature=oembed" TargetMode="External"/><Relationship Id="rId6" Type="http://schemas.openxmlformats.org/officeDocument/2006/relationships/hyperlink" Target="https://youtu.be/20Vb6hlLQSg?feature=shared" TargetMode="External"/><Relationship Id="rId5" Type="http://schemas.openxmlformats.org/officeDocument/2006/relationships/image" Target="../media/image46.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17.png"/><Relationship Id="rId2" Type="http://schemas.openxmlformats.org/officeDocument/2006/relationships/image" Target="../media/image66.png"/><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7.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png"/><Relationship Id="rId11" Type="http://schemas.openxmlformats.org/officeDocument/2006/relationships/image" Target="../media/image35.png"/><Relationship Id="rId5" Type="http://schemas.openxmlformats.org/officeDocument/2006/relationships/image" Target="../media/image75.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18.png"/><Relationship Id="rId1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3"/>
          <p:cNvPicPr preferRelativeResize="0"/>
          <p:nvPr/>
        </p:nvPicPr>
        <p:blipFill rotWithShape="1">
          <a:blip r:embed="rId3"/>
          <a:srcRect l="13389" t="-11437" r="11718" b="-11437"/>
          <a:stretch/>
        </p:blipFill>
        <p:spPr>
          <a:xfrm>
            <a:off x="8991600" y="364720"/>
            <a:ext cx="9296400" cy="10287000"/>
          </a:xfrm>
          <a:prstGeom prst="rect">
            <a:avLst/>
          </a:prstGeom>
          <a:noFill/>
          <a:ln>
            <a:noFill/>
          </a:ln>
        </p:spPr>
      </p:pic>
      <p:pic>
        <p:nvPicPr>
          <p:cNvPr id="66" name="Google Shape;66;p13"/>
          <p:cNvPicPr preferRelativeResize="0"/>
          <p:nvPr/>
        </p:nvPicPr>
        <p:blipFill rotWithShape="1">
          <a:blip r:embed="rId4">
            <a:alphaModFix/>
          </a:blip>
          <a:srcRect t="200" b="200"/>
          <a:stretch/>
        </p:blipFill>
        <p:spPr>
          <a:xfrm>
            <a:off x="-23200" y="-1"/>
            <a:ext cx="10171670" cy="10287001"/>
          </a:xfrm>
          <a:prstGeom prst="rect">
            <a:avLst/>
          </a:prstGeom>
          <a:noFill/>
          <a:ln>
            <a:noFill/>
          </a:ln>
        </p:spPr>
      </p:pic>
      <p:sp>
        <p:nvSpPr>
          <p:cNvPr id="68" name="Google Shape;68;p13"/>
          <p:cNvSpPr txBox="1"/>
          <p:nvPr/>
        </p:nvSpPr>
        <p:spPr>
          <a:xfrm>
            <a:off x="991794" y="3129707"/>
            <a:ext cx="8141700" cy="3822585"/>
          </a:xfrm>
          <a:prstGeom prst="rect">
            <a:avLst/>
          </a:prstGeom>
          <a:noFill/>
          <a:ln>
            <a:noFill/>
          </a:ln>
        </p:spPr>
        <p:txBody>
          <a:bodyPr spcFirstLastPara="1" wrap="square" lIns="0" tIns="0" rIns="0" bIns="0" anchor="t" anchorCtr="0">
            <a:spAutoFit/>
          </a:bodyPr>
          <a:lstStyle/>
          <a:p>
            <a:pPr marL="0" marR="0">
              <a:lnSpc>
                <a:spcPct val="115000"/>
              </a:lnSpc>
              <a:spcBef>
                <a:spcPts val="0"/>
              </a:spcBef>
              <a:spcAft>
                <a:spcPts val="0"/>
              </a:spcAft>
            </a:pPr>
            <a:r>
              <a:rPr lang="en-US" sz="5400" b="1" dirty="0">
                <a:solidFill>
                  <a:schemeClr val="bg1"/>
                </a:solidFill>
                <a:effectLst/>
                <a:latin typeface="Calibri" panose="020F0502020204030204" pitchFamily="34" charset="0"/>
                <a:ea typeface="Arial" panose="020B0604020202020204" pitchFamily="34" charset="0"/>
              </a:rPr>
              <a:t>From Power Plant to PlayStation™: </a:t>
            </a:r>
          </a:p>
          <a:p>
            <a:pPr marL="0" marR="0">
              <a:lnSpc>
                <a:spcPct val="115000"/>
              </a:lnSpc>
              <a:spcBef>
                <a:spcPts val="0"/>
              </a:spcBef>
              <a:spcAft>
                <a:spcPts val="0"/>
              </a:spcAft>
            </a:pPr>
            <a:r>
              <a:rPr lang="en-US" sz="5400" b="1" dirty="0">
                <a:solidFill>
                  <a:schemeClr val="bg1"/>
                </a:solidFill>
                <a:effectLst/>
                <a:latin typeface="Calibri" panose="020F0502020204030204" pitchFamily="34" charset="0"/>
                <a:ea typeface="Arial" panose="020B0604020202020204" pitchFamily="34" charset="0"/>
              </a:rPr>
              <a:t>Electricity’s Journey from Producer to Consumer</a:t>
            </a:r>
            <a:endParaRPr lang="en-US" sz="5400" dirty="0">
              <a:solidFill>
                <a:schemeClr val="bg1"/>
              </a:solidFill>
              <a:effectLst/>
              <a:latin typeface="Arial" panose="020B0604020202020204" pitchFamily="34" charset="0"/>
              <a:ea typeface="Arial" panose="020B0604020202020204" pitchFamily="34" charset="0"/>
            </a:endParaRPr>
          </a:p>
        </p:txBody>
      </p:sp>
      <p:cxnSp>
        <p:nvCxnSpPr>
          <p:cNvPr id="70" name="Google Shape;70;p13"/>
          <p:cNvCxnSpPr>
            <a:cxnSpLocks/>
          </p:cNvCxnSpPr>
          <p:nvPr/>
        </p:nvCxnSpPr>
        <p:spPr>
          <a:xfrm>
            <a:off x="-23200" y="5041000"/>
            <a:ext cx="9448800" cy="0"/>
          </a:xfrm>
          <a:prstGeom prst="straightConnector1">
            <a:avLst/>
          </a:prstGeom>
          <a:noFill/>
          <a:ln w="25400" cap="flat" cmpd="sng">
            <a:solidFill>
              <a:srgbClr val="ACDD70"/>
            </a:solidFill>
            <a:prstDash val="solid"/>
            <a:round/>
            <a:headEnd type="none" w="sm" len="sm"/>
            <a:tailEnd type="none" w="sm" len="sm"/>
          </a:ln>
        </p:spPr>
      </p:cxnSp>
      <p:pic>
        <p:nvPicPr>
          <p:cNvPr id="5" name="Picture 4" descr="A logo with green and white text&#10;&#10;Description automatically generated">
            <a:extLst>
              <a:ext uri="{FF2B5EF4-FFF2-40B4-BE49-F238E27FC236}">
                <a16:creationId xmlns:a16="http://schemas.microsoft.com/office/drawing/2014/main" id="{5D03962D-A730-FA0C-547F-2D6A464B233B}"/>
              </a:ext>
            </a:extLst>
          </p:cNvPr>
          <p:cNvPicPr>
            <a:picLocks noChangeAspect="1"/>
          </p:cNvPicPr>
          <p:nvPr/>
        </p:nvPicPr>
        <p:blipFill>
          <a:blip r:embed="rId5"/>
          <a:stretch>
            <a:fillRect/>
          </a:stretch>
        </p:blipFill>
        <p:spPr>
          <a:xfrm>
            <a:off x="1415845" y="740095"/>
            <a:ext cx="3923062" cy="20023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28;p17">
            <a:extLst>
              <a:ext uri="{FF2B5EF4-FFF2-40B4-BE49-F238E27FC236}">
                <a16:creationId xmlns:a16="http://schemas.microsoft.com/office/drawing/2014/main" id="{0C53F57C-1FB9-4105-558D-D399432DAE65}"/>
              </a:ext>
            </a:extLst>
          </p:cNvPr>
          <p:cNvSpPr txBox="1"/>
          <p:nvPr/>
        </p:nvSpPr>
        <p:spPr>
          <a:xfrm>
            <a:off x="1347454" y="1973715"/>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88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Capital Goods:</a:t>
            </a:r>
          </a:p>
        </p:txBody>
      </p:sp>
      <p:pic>
        <p:nvPicPr>
          <p:cNvPr id="25" name="Google Shape;212;p23">
            <a:extLst>
              <a:ext uri="{FF2B5EF4-FFF2-40B4-BE49-F238E27FC236}">
                <a16:creationId xmlns:a16="http://schemas.microsoft.com/office/drawing/2014/main" id="{F41EDC21-C1F9-137F-A8EB-42FD34311866}"/>
              </a:ext>
            </a:extLst>
          </p:cNvPr>
          <p:cNvPicPr preferRelativeResize="0"/>
          <p:nvPr/>
        </p:nvPicPr>
        <p:blipFill rotWithShape="1">
          <a:blip r:embed="rId4">
            <a:alphaModFix/>
          </a:blip>
          <a:srcRect l="614" r="1226"/>
          <a:stretch/>
        </p:blipFill>
        <p:spPr>
          <a:xfrm rot="10800000">
            <a:off x="0" y="6077450"/>
            <a:ext cx="18288000" cy="4265201"/>
          </a:xfrm>
          <a:prstGeom prst="rect">
            <a:avLst/>
          </a:prstGeom>
          <a:noFill/>
          <a:ln>
            <a:noFill/>
          </a:ln>
        </p:spPr>
      </p:pic>
      <p:sp>
        <p:nvSpPr>
          <p:cNvPr id="2" name="Google Shape;128;p17">
            <a:extLst>
              <a:ext uri="{FF2B5EF4-FFF2-40B4-BE49-F238E27FC236}">
                <a16:creationId xmlns:a16="http://schemas.microsoft.com/office/drawing/2014/main" id="{CACC1295-94CD-2C81-40D5-F31BEC630163}"/>
              </a:ext>
            </a:extLst>
          </p:cNvPr>
          <p:cNvSpPr txBox="1"/>
          <p:nvPr/>
        </p:nvSpPr>
        <p:spPr>
          <a:xfrm>
            <a:off x="1347454" y="3116209"/>
            <a:ext cx="15593025" cy="3077766"/>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4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Goods produced and used to make </a:t>
            </a:r>
            <a:br>
              <a:rPr lang="en-US" sz="54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br>
            <a:r>
              <a:rPr lang="en-US" sz="54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other goods and services.</a:t>
            </a:r>
          </a:p>
          <a:p>
            <a:pPr marL="0" marR="0" lvl="0" indent="0" algn="ctr" rtl="0">
              <a:lnSpc>
                <a:spcPts val="8000"/>
              </a:lnSpc>
              <a:spcBef>
                <a:spcPts val="0"/>
              </a:spcBef>
              <a:spcAft>
                <a:spcPts val="0"/>
              </a:spcAft>
              <a:buNone/>
            </a:pPr>
            <a:endParaRPr lang="en-US" sz="54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grpSp>
        <p:nvGrpSpPr>
          <p:cNvPr id="9" name="Group 8">
            <a:extLst>
              <a:ext uri="{FF2B5EF4-FFF2-40B4-BE49-F238E27FC236}">
                <a16:creationId xmlns:a16="http://schemas.microsoft.com/office/drawing/2014/main" id="{30E4B127-E66C-B1A2-766D-92C691AEAC93}"/>
              </a:ext>
            </a:extLst>
          </p:cNvPr>
          <p:cNvGrpSpPr/>
          <p:nvPr/>
        </p:nvGrpSpPr>
        <p:grpSpPr>
          <a:xfrm>
            <a:off x="2176360" y="6532461"/>
            <a:ext cx="13599049" cy="3134130"/>
            <a:chOff x="3835334" y="7208522"/>
            <a:chExt cx="10617332" cy="2446943"/>
          </a:xfrm>
        </p:grpSpPr>
        <p:sp>
          <p:nvSpPr>
            <p:cNvPr id="4" name="Google Shape;193;p22">
              <a:extLst>
                <a:ext uri="{FF2B5EF4-FFF2-40B4-BE49-F238E27FC236}">
                  <a16:creationId xmlns:a16="http://schemas.microsoft.com/office/drawing/2014/main" id="{8CA0F2EC-3FF1-61AF-0C20-9D97F366CBFB}"/>
                </a:ext>
              </a:extLst>
            </p:cNvPr>
            <p:cNvSpPr/>
            <p:nvPr/>
          </p:nvSpPr>
          <p:spPr>
            <a:xfrm>
              <a:off x="3835334" y="7419789"/>
              <a:ext cx="2402803" cy="2057400"/>
            </a:xfrm>
            <a:custGeom>
              <a:avLst/>
              <a:gdLst/>
              <a:ahLst/>
              <a:cxnLst/>
              <a:rect l="l" t="t" r="r" b="b"/>
              <a:pathLst>
                <a:path w="2402803" h="2057400" extrusionOk="0">
                  <a:moveTo>
                    <a:pt x="0" y="0"/>
                  </a:moveTo>
                  <a:lnTo>
                    <a:pt x="2402802" y="0"/>
                  </a:lnTo>
                  <a:lnTo>
                    <a:pt x="2402802" y="2057400"/>
                  </a:lnTo>
                  <a:lnTo>
                    <a:pt x="0" y="2057400"/>
                  </a:lnTo>
                  <a:lnTo>
                    <a:pt x="0" y="0"/>
                  </a:lnTo>
                  <a:close/>
                </a:path>
              </a:pathLst>
            </a:custGeom>
            <a:blipFill rotWithShape="1">
              <a:blip r:embed="rId5">
                <a:alphaModFix/>
              </a:blip>
              <a:stretch>
                <a:fillRect/>
              </a:stretch>
            </a:blipFill>
            <a:ln>
              <a:noFill/>
            </a:ln>
          </p:spPr>
          <p:txBody>
            <a:bodyPr/>
            <a:lstStyle/>
            <a:p>
              <a:endParaRPr lang="en-US"/>
            </a:p>
          </p:txBody>
        </p:sp>
        <p:sp>
          <p:nvSpPr>
            <p:cNvPr id="5" name="Google Shape;194;p22">
              <a:extLst>
                <a:ext uri="{FF2B5EF4-FFF2-40B4-BE49-F238E27FC236}">
                  <a16:creationId xmlns:a16="http://schemas.microsoft.com/office/drawing/2014/main" id="{BDDE22D9-A441-2420-0FC9-C6224FE8B96D}"/>
                </a:ext>
              </a:extLst>
            </p:cNvPr>
            <p:cNvSpPr/>
            <p:nvPr/>
          </p:nvSpPr>
          <p:spPr>
            <a:xfrm>
              <a:off x="10076866" y="7208522"/>
              <a:ext cx="2509685" cy="2446943"/>
            </a:xfrm>
            <a:custGeom>
              <a:avLst/>
              <a:gdLst/>
              <a:ahLst/>
              <a:cxnLst/>
              <a:rect l="l" t="t" r="r" b="b"/>
              <a:pathLst>
                <a:path w="2509685" h="2446943" extrusionOk="0">
                  <a:moveTo>
                    <a:pt x="0" y="0"/>
                  </a:moveTo>
                  <a:lnTo>
                    <a:pt x="2509686" y="0"/>
                  </a:lnTo>
                  <a:lnTo>
                    <a:pt x="2509686" y="2446943"/>
                  </a:lnTo>
                  <a:lnTo>
                    <a:pt x="0" y="2446943"/>
                  </a:lnTo>
                  <a:lnTo>
                    <a:pt x="0" y="0"/>
                  </a:lnTo>
                  <a:close/>
                </a:path>
              </a:pathLst>
            </a:custGeom>
            <a:blipFill rotWithShape="1">
              <a:blip r:embed="rId6">
                <a:alphaModFix/>
              </a:blip>
              <a:stretch>
                <a:fillRect/>
              </a:stretch>
            </a:blipFill>
            <a:ln>
              <a:noFill/>
            </a:ln>
          </p:spPr>
          <p:txBody>
            <a:bodyPr/>
            <a:lstStyle/>
            <a:p>
              <a:endParaRPr lang="en-US"/>
            </a:p>
          </p:txBody>
        </p:sp>
        <p:sp>
          <p:nvSpPr>
            <p:cNvPr id="6" name="Google Shape;195;p22">
              <a:extLst>
                <a:ext uri="{FF2B5EF4-FFF2-40B4-BE49-F238E27FC236}">
                  <a16:creationId xmlns:a16="http://schemas.microsoft.com/office/drawing/2014/main" id="{867FCE39-F2E4-1DFF-A8D7-6F48741CA52D}"/>
                </a:ext>
              </a:extLst>
            </p:cNvPr>
            <p:cNvSpPr/>
            <p:nvPr/>
          </p:nvSpPr>
          <p:spPr>
            <a:xfrm>
              <a:off x="7755329" y="7208522"/>
              <a:ext cx="2321537" cy="2446943"/>
            </a:xfrm>
            <a:custGeom>
              <a:avLst/>
              <a:gdLst/>
              <a:ahLst/>
              <a:cxnLst/>
              <a:rect l="l" t="t" r="r" b="b"/>
              <a:pathLst>
                <a:path w="2321537" h="2446943" extrusionOk="0">
                  <a:moveTo>
                    <a:pt x="0" y="0"/>
                  </a:moveTo>
                  <a:lnTo>
                    <a:pt x="2321537" y="0"/>
                  </a:lnTo>
                  <a:lnTo>
                    <a:pt x="2321537" y="2446943"/>
                  </a:lnTo>
                  <a:lnTo>
                    <a:pt x="0" y="2446943"/>
                  </a:lnTo>
                  <a:lnTo>
                    <a:pt x="0" y="0"/>
                  </a:lnTo>
                  <a:close/>
                </a:path>
              </a:pathLst>
            </a:custGeom>
            <a:blipFill rotWithShape="1">
              <a:blip r:embed="rId7">
                <a:alphaModFix/>
              </a:blip>
              <a:stretch>
                <a:fillRect/>
              </a:stretch>
            </a:blipFill>
            <a:ln>
              <a:noFill/>
            </a:ln>
          </p:spPr>
          <p:txBody>
            <a:bodyPr/>
            <a:lstStyle/>
            <a:p>
              <a:endParaRPr lang="en-US"/>
            </a:p>
          </p:txBody>
        </p:sp>
        <p:sp>
          <p:nvSpPr>
            <p:cNvPr id="7" name="Google Shape;196;p22">
              <a:extLst>
                <a:ext uri="{FF2B5EF4-FFF2-40B4-BE49-F238E27FC236}">
                  <a16:creationId xmlns:a16="http://schemas.microsoft.com/office/drawing/2014/main" id="{69B3F0E4-F70E-AC02-3851-647B0E01DBA3}"/>
                </a:ext>
              </a:extLst>
            </p:cNvPr>
            <p:cNvSpPr/>
            <p:nvPr/>
          </p:nvSpPr>
          <p:spPr>
            <a:xfrm>
              <a:off x="13243297" y="7208522"/>
              <a:ext cx="1209369" cy="2049778"/>
            </a:xfrm>
            <a:custGeom>
              <a:avLst/>
              <a:gdLst/>
              <a:ahLst/>
              <a:cxnLst/>
              <a:rect l="l" t="t" r="r" b="b"/>
              <a:pathLst>
                <a:path w="1209369" h="2049778" extrusionOk="0">
                  <a:moveTo>
                    <a:pt x="0" y="0"/>
                  </a:moveTo>
                  <a:lnTo>
                    <a:pt x="1209369" y="0"/>
                  </a:lnTo>
                  <a:lnTo>
                    <a:pt x="1209369" y="2049778"/>
                  </a:lnTo>
                  <a:lnTo>
                    <a:pt x="0" y="2049778"/>
                  </a:lnTo>
                  <a:lnTo>
                    <a:pt x="0" y="0"/>
                  </a:lnTo>
                  <a:close/>
                </a:path>
              </a:pathLst>
            </a:custGeom>
            <a:blipFill rotWithShape="1">
              <a:blip r:embed="rId8">
                <a:alphaModFix/>
              </a:blip>
              <a:stretch>
                <a:fillRect/>
              </a:stretch>
            </a:blipFill>
            <a:ln>
              <a:noFill/>
            </a:ln>
          </p:spPr>
          <p:txBody>
            <a:bodyPr/>
            <a:lstStyle/>
            <a:p>
              <a:endParaRPr lang="en-US"/>
            </a:p>
          </p:txBody>
        </p:sp>
        <p:sp>
          <p:nvSpPr>
            <p:cNvPr id="8" name="Google Shape;198;p22">
              <a:extLst>
                <a:ext uri="{FF2B5EF4-FFF2-40B4-BE49-F238E27FC236}">
                  <a16:creationId xmlns:a16="http://schemas.microsoft.com/office/drawing/2014/main" id="{AEB065F6-1AE9-4680-6213-B776B50AC8E0}"/>
                </a:ext>
              </a:extLst>
            </p:cNvPr>
            <p:cNvSpPr/>
            <p:nvPr/>
          </p:nvSpPr>
          <p:spPr>
            <a:xfrm>
              <a:off x="6399791" y="7706268"/>
              <a:ext cx="1193883" cy="1949197"/>
            </a:xfrm>
            <a:custGeom>
              <a:avLst/>
              <a:gdLst/>
              <a:ahLst/>
              <a:cxnLst/>
              <a:rect l="l" t="t" r="r" b="b"/>
              <a:pathLst>
                <a:path w="1193883" h="1949197" extrusionOk="0">
                  <a:moveTo>
                    <a:pt x="0" y="0"/>
                  </a:moveTo>
                  <a:lnTo>
                    <a:pt x="1193883" y="0"/>
                  </a:lnTo>
                  <a:lnTo>
                    <a:pt x="1193883" y="1949197"/>
                  </a:lnTo>
                  <a:lnTo>
                    <a:pt x="0" y="1949197"/>
                  </a:lnTo>
                  <a:lnTo>
                    <a:pt x="0" y="0"/>
                  </a:lnTo>
                  <a:close/>
                </a:path>
              </a:pathLst>
            </a:custGeom>
            <a:blipFill rotWithShape="1">
              <a:blip r:embed="rId9">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1623851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28;p17">
            <a:extLst>
              <a:ext uri="{FF2B5EF4-FFF2-40B4-BE49-F238E27FC236}">
                <a16:creationId xmlns:a16="http://schemas.microsoft.com/office/drawing/2014/main" id="{0C53F57C-1FB9-4105-558D-D399432DAE65}"/>
              </a:ext>
            </a:extLst>
          </p:cNvPr>
          <p:cNvSpPr txBox="1"/>
          <p:nvPr/>
        </p:nvSpPr>
        <p:spPr>
          <a:xfrm>
            <a:off x="1347454" y="1973715"/>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88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Capital Goods</a:t>
            </a:r>
          </a:p>
        </p:txBody>
      </p:sp>
      <p:sp>
        <p:nvSpPr>
          <p:cNvPr id="7" name="Google Shape;131;p17">
            <a:extLst>
              <a:ext uri="{FF2B5EF4-FFF2-40B4-BE49-F238E27FC236}">
                <a16:creationId xmlns:a16="http://schemas.microsoft.com/office/drawing/2014/main" id="{65A55DA6-AB6C-ABD5-0646-9887C01A8577}"/>
              </a:ext>
            </a:extLst>
          </p:cNvPr>
          <p:cNvSpPr txBox="1"/>
          <p:nvPr/>
        </p:nvSpPr>
        <p:spPr>
          <a:xfrm>
            <a:off x="272517" y="920372"/>
            <a:ext cx="17742900" cy="817468"/>
          </a:xfrm>
          <a:prstGeom prst="rect">
            <a:avLst/>
          </a:prstGeom>
          <a:noFill/>
          <a:ln>
            <a:noFill/>
          </a:ln>
        </p:spPr>
        <p:txBody>
          <a:bodyPr spcFirstLastPara="1" wrap="square" lIns="0" tIns="0" rIns="0" bIns="0" anchor="t" anchorCtr="0">
            <a:spAutoFit/>
          </a:bodyPr>
          <a:lstStyle/>
          <a:p>
            <a:pPr marL="0" marR="0" lvl="0" indent="0" algn="ctr" rtl="0">
              <a:lnSpc>
                <a:spcPct val="165989"/>
              </a:lnSpc>
              <a:spcBef>
                <a:spcPts val="0"/>
              </a:spcBef>
              <a:spcAft>
                <a:spcPts val="0"/>
              </a:spcAft>
              <a:buNone/>
            </a:pPr>
            <a:r>
              <a:rPr lang="en-US" sz="3200" b="1" u="none" strike="noStrike" cap="none">
                <a:solidFill>
                  <a:schemeClr val="bg1"/>
                </a:solidFill>
                <a:latin typeface="Inter" panose="020B0502030000000004" pitchFamily="34" charset="0"/>
                <a:ea typeface="Inter" panose="020B0502030000000004" pitchFamily="34" charset="0"/>
                <a:cs typeface="Century Gothic"/>
                <a:sym typeface="Century Gothic"/>
              </a:rPr>
              <a:t>ELECTRICITY IS CREATED WITH PRODUCTIVE RESOURCES</a:t>
            </a:r>
          </a:p>
        </p:txBody>
      </p:sp>
      <p:pic>
        <p:nvPicPr>
          <p:cNvPr id="25" name="Google Shape;212;p23">
            <a:extLst>
              <a:ext uri="{FF2B5EF4-FFF2-40B4-BE49-F238E27FC236}">
                <a16:creationId xmlns:a16="http://schemas.microsoft.com/office/drawing/2014/main" id="{F41EDC21-C1F9-137F-A8EB-42FD34311866}"/>
              </a:ext>
            </a:extLst>
          </p:cNvPr>
          <p:cNvPicPr preferRelativeResize="0"/>
          <p:nvPr/>
        </p:nvPicPr>
        <p:blipFill rotWithShape="1">
          <a:blip r:embed="rId4">
            <a:alphaModFix/>
          </a:blip>
          <a:srcRect l="614" r="1226"/>
          <a:stretch/>
        </p:blipFill>
        <p:spPr>
          <a:xfrm rot="10800000">
            <a:off x="0" y="6077450"/>
            <a:ext cx="18288000" cy="4265201"/>
          </a:xfrm>
          <a:prstGeom prst="rect">
            <a:avLst/>
          </a:prstGeom>
          <a:noFill/>
          <a:ln>
            <a:noFill/>
          </a:ln>
        </p:spPr>
      </p:pic>
      <p:grpSp>
        <p:nvGrpSpPr>
          <p:cNvPr id="19" name="Group 18">
            <a:extLst>
              <a:ext uri="{FF2B5EF4-FFF2-40B4-BE49-F238E27FC236}">
                <a16:creationId xmlns:a16="http://schemas.microsoft.com/office/drawing/2014/main" id="{477FC12D-9E39-8917-079F-2BEF93DE0F0D}"/>
              </a:ext>
            </a:extLst>
          </p:cNvPr>
          <p:cNvGrpSpPr/>
          <p:nvPr/>
        </p:nvGrpSpPr>
        <p:grpSpPr>
          <a:xfrm>
            <a:off x="2360103" y="3516840"/>
            <a:ext cx="12349352" cy="5877172"/>
            <a:chOff x="759903" y="2455768"/>
            <a:chExt cx="16124972" cy="7674025"/>
          </a:xfrm>
        </p:grpSpPr>
        <p:sp>
          <p:nvSpPr>
            <p:cNvPr id="2" name="Google Shape;205;p23">
              <a:extLst>
                <a:ext uri="{FF2B5EF4-FFF2-40B4-BE49-F238E27FC236}">
                  <a16:creationId xmlns:a16="http://schemas.microsoft.com/office/drawing/2014/main" id="{EFF93BB9-C6C6-351A-8559-C855DD94E1D5}"/>
                </a:ext>
              </a:extLst>
            </p:cNvPr>
            <p:cNvSpPr/>
            <p:nvPr/>
          </p:nvSpPr>
          <p:spPr>
            <a:xfrm>
              <a:off x="3554362" y="2703482"/>
              <a:ext cx="2774421" cy="2684252"/>
            </a:xfrm>
            <a:custGeom>
              <a:avLst/>
              <a:gdLst/>
              <a:ahLst/>
              <a:cxnLst/>
              <a:rect l="l" t="t" r="r" b="b"/>
              <a:pathLst>
                <a:path w="2774421" h="2684252" extrusionOk="0">
                  <a:moveTo>
                    <a:pt x="0" y="0"/>
                  </a:moveTo>
                  <a:lnTo>
                    <a:pt x="2774421" y="0"/>
                  </a:lnTo>
                  <a:lnTo>
                    <a:pt x="2774421" y="2684252"/>
                  </a:lnTo>
                  <a:lnTo>
                    <a:pt x="0" y="2684252"/>
                  </a:lnTo>
                  <a:lnTo>
                    <a:pt x="0" y="0"/>
                  </a:lnTo>
                  <a:close/>
                </a:path>
              </a:pathLst>
            </a:custGeom>
            <a:blipFill rotWithShape="1">
              <a:blip r:embed="rId5">
                <a:alphaModFix/>
              </a:blip>
              <a:stretch>
                <a:fillRect/>
              </a:stretch>
            </a:blipFill>
            <a:ln>
              <a:noFill/>
            </a:ln>
          </p:spPr>
          <p:txBody>
            <a:bodyPr/>
            <a:lstStyle/>
            <a:p>
              <a:endParaRPr lang="en-US"/>
            </a:p>
          </p:txBody>
        </p:sp>
        <p:sp>
          <p:nvSpPr>
            <p:cNvPr id="4" name="Google Shape;206;p23">
              <a:extLst>
                <a:ext uri="{FF2B5EF4-FFF2-40B4-BE49-F238E27FC236}">
                  <a16:creationId xmlns:a16="http://schemas.microsoft.com/office/drawing/2014/main" id="{B7CAB840-56AB-805B-C7F8-3E4149859302}"/>
                </a:ext>
              </a:extLst>
            </p:cNvPr>
            <p:cNvSpPr/>
            <p:nvPr/>
          </p:nvSpPr>
          <p:spPr>
            <a:xfrm>
              <a:off x="7976863" y="3233175"/>
              <a:ext cx="2909000" cy="2192659"/>
            </a:xfrm>
            <a:custGeom>
              <a:avLst/>
              <a:gdLst/>
              <a:ahLst/>
              <a:cxnLst/>
              <a:rect l="l" t="t" r="r" b="b"/>
              <a:pathLst>
                <a:path w="2909000" h="2192659" extrusionOk="0">
                  <a:moveTo>
                    <a:pt x="0" y="0"/>
                  </a:moveTo>
                  <a:lnTo>
                    <a:pt x="2909000" y="0"/>
                  </a:lnTo>
                  <a:lnTo>
                    <a:pt x="2909000" y="2192659"/>
                  </a:lnTo>
                  <a:lnTo>
                    <a:pt x="0" y="2192659"/>
                  </a:lnTo>
                  <a:lnTo>
                    <a:pt x="0" y="0"/>
                  </a:lnTo>
                  <a:close/>
                </a:path>
              </a:pathLst>
            </a:custGeom>
            <a:blipFill rotWithShape="1">
              <a:blip r:embed="rId6">
                <a:alphaModFix/>
              </a:blip>
              <a:stretch>
                <a:fillRect/>
              </a:stretch>
            </a:blipFill>
            <a:ln>
              <a:noFill/>
            </a:ln>
          </p:spPr>
          <p:txBody>
            <a:bodyPr/>
            <a:lstStyle/>
            <a:p>
              <a:endParaRPr lang="en-US"/>
            </a:p>
          </p:txBody>
        </p:sp>
        <p:sp>
          <p:nvSpPr>
            <p:cNvPr id="5" name="Google Shape;207;p23">
              <a:extLst>
                <a:ext uri="{FF2B5EF4-FFF2-40B4-BE49-F238E27FC236}">
                  <a16:creationId xmlns:a16="http://schemas.microsoft.com/office/drawing/2014/main" id="{4D4713FC-6FF8-EC46-3D84-92832FA6C25E}"/>
                </a:ext>
              </a:extLst>
            </p:cNvPr>
            <p:cNvSpPr/>
            <p:nvPr/>
          </p:nvSpPr>
          <p:spPr>
            <a:xfrm>
              <a:off x="6361652" y="6505473"/>
              <a:ext cx="2533961" cy="2375588"/>
            </a:xfrm>
            <a:custGeom>
              <a:avLst/>
              <a:gdLst/>
              <a:ahLst/>
              <a:cxnLst/>
              <a:rect l="l" t="t" r="r" b="b"/>
              <a:pathLst>
                <a:path w="2533961" h="2375588" extrusionOk="0">
                  <a:moveTo>
                    <a:pt x="0" y="0"/>
                  </a:moveTo>
                  <a:lnTo>
                    <a:pt x="2533961" y="0"/>
                  </a:lnTo>
                  <a:lnTo>
                    <a:pt x="2533961" y="2375588"/>
                  </a:lnTo>
                  <a:lnTo>
                    <a:pt x="0" y="2375588"/>
                  </a:lnTo>
                  <a:lnTo>
                    <a:pt x="0" y="0"/>
                  </a:lnTo>
                  <a:close/>
                </a:path>
              </a:pathLst>
            </a:custGeom>
            <a:blipFill rotWithShape="1">
              <a:blip r:embed="rId7">
                <a:alphaModFix/>
              </a:blip>
              <a:stretch>
                <a:fillRect/>
              </a:stretch>
            </a:blipFill>
            <a:ln>
              <a:noFill/>
            </a:ln>
          </p:spPr>
          <p:txBody>
            <a:bodyPr/>
            <a:lstStyle/>
            <a:p>
              <a:endParaRPr lang="en-US"/>
            </a:p>
          </p:txBody>
        </p:sp>
        <p:sp>
          <p:nvSpPr>
            <p:cNvPr id="6" name="Google Shape;208;p23">
              <a:extLst>
                <a:ext uri="{FF2B5EF4-FFF2-40B4-BE49-F238E27FC236}">
                  <a16:creationId xmlns:a16="http://schemas.microsoft.com/office/drawing/2014/main" id="{3B0CC35D-C8FE-AD8E-918C-DED53DBDB32C}"/>
                </a:ext>
              </a:extLst>
            </p:cNvPr>
            <p:cNvSpPr/>
            <p:nvPr/>
          </p:nvSpPr>
          <p:spPr>
            <a:xfrm>
              <a:off x="12533963" y="2455768"/>
              <a:ext cx="2304725" cy="2756024"/>
            </a:xfrm>
            <a:custGeom>
              <a:avLst/>
              <a:gdLst/>
              <a:ahLst/>
              <a:cxnLst/>
              <a:rect l="l" t="t" r="r" b="b"/>
              <a:pathLst>
                <a:path w="2304725" h="2756024" extrusionOk="0">
                  <a:moveTo>
                    <a:pt x="0" y="0"/>
                  </a:moveTo>
                  <a:lnTo>
                    <a:pt x="2304725" y="0"/>
                  </a:lnTo>
                  <a:lnTo>
                    <a:pt x="2304725" y="2756024"/>
                  </a:lnTo>
                  <a:lnTo>
                    <a:pt x="0" y="2756024"/>
                  </a:lnTo>
                  <a:lnTo>
                    <a:pt x="0" y="0"/>
                  </a:lnTo>
                  <a:close/>
                </a:path>
              </a:pathLst>
            </a:custGeom>
            <a:blipFill rotWithShape="1">
              <a:blip r:embed="rId8">
                <a:alphaModFix/>
              </a:blip>
              <a:stretch>
                <a:fillRect/>
              </a:stretch>
            </a:blipFill>
            <a:ln>
              <a:noFill/>
            </a:ln>
          </p:spPr>
          <p:txBody>
            <a:bodyPr/>
            <a:lstStyle/>
            <a:p>
              <a:endParaRPr lang="en-US"/>
            </a:p>
          </p:txBody>
        </p:sp>
        <p:sp>
          <p:nvSpPr>
            <p:cNvPr id="8" name="Google Shape;209;p23">
              <a:extLst>
                <a:ext uri="{FF2B5EF4-FFF2-40B4-BE49-F238E27FC236}">
                  <a16:creationId xmlns:a16="http://schemas.microsoft.com/office/drawing/2014/main" id="{EE3E991A-3B54-8786-A9F0-D8B99CF36757}"/>
                </a:ext>
              </a:extLst>
            </p:cNvPr>
            <p:cNvSpPr/>
            <p:nvPr/>
          </p:nvSpPr>
          <p:spPr>
            <a:xfrm>
              <a:off x="14235727" y="6855191"/>
              <a:ext cx="1661387" cy="2007719"/>
            </a:xfrm>
            <a:custGeom>
              <a:avLst/>
              <a:gdLst/>
              <a:ahLst/>
              <a:cxnLst/>
              <a:rect l="l" t="t" r="r" b="b"/>
              <a:pathLst>
                <a:path w="1661387" h="2007719" extrusionOk="0">
                  <a:moveTo>
                    <a:pt x="0" y="0"/>
                  </a:moveTo>
                  <a:lnTo>
                    <a:pt x="1661388" y="0"/>
                  </a:lnTo>
                  <a:lnTo>
                    <a:pt x="1661388" y="2007719"/>
                  </a:lnTo>
                  <a:lnTo>
                    <a:pt x="0" y="2007719"/>
                  </a:lnTo>
                  <a:lnTo>
                    <a:pt x="0" y="0"/>
                  </a:lnTo>
                  <a:close/>
                </a:path>
              </a:pathLst>
            </a:custGeom>
            <a:blipFill rotWithShape="1">
              <a:blip r:embed="rId9">
                <a:alphaModFix/>
              </a:blip>
              <a:stretch>
                <a:fillRect/>
              </a:stretch>
            </a:blipFill>
            <a:ln>
              <a:noFill/>
            </a:ln>
          </p:spPr>
          <p:txBody>
            <a:bodyPr/>
            <a:lstStyle/>
            <a:p>
              <a:endParaRPr lang="en-US"/>
            </a:p>
          </p:txBody>
        </p:sp>
        <p:grpSp>
          <p:nvGrpSpPr>
            <p:cNvPr id="9" name="Google Shape;210;p23">
              <a:extLst>
                <a:ext uri="{FF2B5EF4-FFF2-40B4-BE49-F238E27FC236}">
                  <a16:creationId xmlns:a16="http://schemas.microsoft.com/office/drawing/2014/main" id="{3DABE7DB-A10E-64CF-FFB9-EE26B4026F7C}"/>
                </a:ext>
              </a:extLst>
            </p:cNvPr>
            <p:cNvGrpSpPr/>
            <p:nvPr/>
          </p:nvGrpSpPr>
          <p:grpSpPr>
            <a:xfrm>
              <a:off x="9750765" y="6609839"/>
              <a:ext cx="2795400" cy="3519954"/>
              <a:chOff x="0" y="0"/>
              <a:chExt cx="3727200" cy="4693272"/>
            </a:xfrm>
          </p:grpSpPr>
          <p:sp>
            <p:nvSpPr>
              <p:cNvPr id="10" name="Google Shape;211;p23">
                <a:extLst>
                  <a:ext uri="{FF2B5EF4-FFF2-40B4-BE49-F238E27FC236}">
                    <a16:creationId xmlns:a16="http://schemas.microsoft.com/office/drawing/2014/main" id="{D1E85DB3-39B8-025D-EBE9-D122B611AC9B}"/>
                  </a:ext>
                </a:extLst>
              </p:cNvPr>
              <p:cNvSpPr txBox="1"/>
              <p:nvPr/>
            </p:nvSpPr>
            <p:spPr>
              <a:xfrm>
                <a:off x="0" y="2978608"/>
                <a:ext cx="3727200" cy="1714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POWER LINES</a:t>
                </a:r>
                <a:endParaRPr sz="3200"/>
              </a:p>
            </p:txBody>
          </p:sp>
          <p:sp>
            <p:nvSpPr>
              <p:cNvPr id="11" name="Google Shape;212;p23">
                <a:extLst>
                  <a:ext uri="{FF2B5EF4-FFF2-40B4-BE49-F238E27FC236}">
                    <a16:creationId xmlns:a16="http://schemas.microsoft.com/office/drawing/2014/main" id="{8AD7CD1E-E476-C56B-77DE-C510A99153F0}"/>
                  </a:ext>
                </a:extLst>
              </p:cNvPr>
              <p:cNvSpPr/>
              <p:nvPr/>
            </p:nvSpPr>
            <p:spPr>
              <a:xfrm>
                <a:off x="464480" y="0"/>
                <a:ext cx="2798302" cy="3008926"/>
              </a:xfrm>
              <a:custGeom>
                <a:avLst/>
                <a:gdLst/>
                <a:ahLst/>
                <a:cxnLst/>
                <a:rect l="l" t="t" r="r" b="b"/>
                <a:pathLst>
                  <a:path w="2798302" h="3008926" extrusionOk="0">
                    <a:moveTo>
                      <a:pt x="0" y="0"/>
                    </a:moveTo>
                    <a:lnTo>
                      <a:pt x="2798302" y="0"/>
                    </a:lnTo>
                    <a:lnTo>
                      <a:pt x="2798302" y="3008926"/>
                    </a:lnTo>
                    <a:lnTo>
                      <a:pt x="0" y="3008926"/>
                    </a:lnTo>
                    <a:lnTo>
                      <a:pt x="0" y="0"/>
                    </a:lnTo>
                    <a:close/>
                  </a:path>
                </a:pathLst>
              </a:custGeom>
              <a:blipFill rotWithShape="1">
                <a:blip r:embed="rId10">
                  <a:alphaModFix/>
                </a:blip>
                <a:stretch>
                  <a:fillRect/>
                </a:stretch>
              </a:blipFill>
              <a:ln>
                <a:noFill/>
              </a:ln>
            </p:spPr>
            <p:txBody>
              <a:bodyPr/>
              <a:lstStyle/>
              <a:p>
                <a:endParaRPr lang="en-US"/>
              </a:p>
            </p:txBody>
          </p:sp>
        </p:grpSp>
        <p:sp>
          <p:nvSpPr>
            <p:cNvPr id="12" name="Google Shape;213;p23">
              <a:extLst>
                <a:ext uri="{FF2B5EF4-FFF2-40B4-BE49-F238E27FC236}">
                  <a16:creationId xmlns:a16="http://schemas.microsoft.com/office/drawing/2014/main" id="{2EA43FF4-4B95-494D-19E3-212F1220C5BD}"/>
                </a:ext>
              </a:extLst>
            </p:cNvPr>
            <p:cNvSpPr/>
            <p:nvPr/>
          </p:nvSpPr>
          <p:spPr>
            <a:xfrm>
              <a:off x="1227969" y="5970270"/>
              <a:ext cx="3344038" cy="2700310"/>
            </a:xfrm>
            <a:custGeom>
              <a:avLst/>
              <a:gdLst/>
              <a:ahLst/>
              <a:cxnLst/>
              <a:rect l="l" t="t" r="r" b="b"/>
              <a:pathLst>
                <a:path w="3344038" h="2700310" extrusionOk="0">
                  <a:moveTo>
                    <a:pt x="0" y="0"/>
                  </a:moveTo>
                  <a:lnTo>
                    <a:pt x="3344037" y="0"/>
                  </a:lnTo>
                  <a:lnTo>
                    <a:pt x="3344037" y="2700311"/>
                  </a:lnTo>
                  <a:lnTo>
                    <a:pt x="0" y="2700311"/>
                  </a:lnTo>
                  <a:lnTo>
                    <a:pt x="0" y="0"/>
                  </a:lnTo>
                  <a:close/>
                </a:path>
              </a:pathLst>
            </a:custGeom>
            <a:blipFill rotWithShape="1">
              <a:blip r:embed="rId11">
                <a:alphaModFix/>
              </a:blip>
              <a:stretch>
                <a:fillRect/>
              </a:stretch>
            </a:blipFill>
            <a:ln>
              <a:noFill/>
            </a:ln>
          </p:spPr>
          <p:txBody>
            <a:bodyPr/>
            <a:lstStyle/>
            <a:p>
              <a:endParaRPr lang="en-US"/>
            </a:p>
          </p:txBody>
        </p:sp>
        <p:sp>
          <p:nvSpPr>
            <p:cNvPr id="13" name="Google Shape;216;p23">
              <a:extLst>
                <a:ext uri="{FF2B5EF4-FFF2-40B4-BE49-F238E27FC236}">
                  <a16:creationId xmlns:a16="http://schemas.microsoft.com/office/drawing/2014/main" id="{00EA353D-4F6A-07B2-52C8-ACCE5F61B0ED}"/>
                </a:ext>
              </a:extLst>
            </p:cNvPr>
            <p:cNvSpPr txBox="1"/>
            <p:nvPr/>
          </p:nvSpPr>
          <p:spPr>
            <a:xfrm>
              <a:off x="2864516" y="5473460"/>
              <a:ext cx="3634352" cy="675149"/>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POWER PLANT</a:t>
              </a:r>
              <a:endParaRPr sz="3200"/>
            </a:p>
          </p:txBody>
        </p:sp>
        <p:sp>
          <p:nvSpPr>
            <p:cNvPr id="14" name="Google Shape;217;p23">
              <a:extLst>
                <a:ext uri="{FF2B5EF4-FFF2-40B4-BE49-F238E27FC236}">
                  <a16:creationId xmlns:a16="http://schemas.microsoft.com/office/drawing/2014/main" id="{9C7395DE-AEC7-3CA2-8CAD-8DA90B71AB09}"/>
                </a:ext>
              </a:extLst>
            </p:cNvPr>
            <p:cNvSpPr txBox="1"/>
            <p:nvPr/>
          </p:nvSpPr>
          <p:spPr>
            <a:xfrm>
              <a:off x="8135413" y="5455627"/>
              <a:ext cx="2301882" cy="9001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TURBINE</a:t>
              </a:r>
              <a:endParaRPr sz="3200"/>
            </a:p>
          </p:txBody>
        </p:sp>
        <p:sp>
          <p:nvSpPr>
            <p:cNvPr id="15" name="Google Shape;218;p23">
              <a:extLst>
                <a:ext uri="{FF2B5EF4-FFF2-40B4-BE49-F238E27FC236}">
                  <a16:creationId xmlns:a16="http://schemas.microsoft.com/office/drawing/2014/main" id="{FA7F7A34-E3A5-6EB5-6408-7769AC5A6218}"/>
                </a:ext>
              </a:extLst>
            </p:cNvPr>
            <p:cNvSpPr txBox="1"/>
            <p:nvPr/>
          </p:nvSpPr>
          <p:spPr>
            <a:xfrm>
              <a:off x="11985286" y="5416641"/>
              <a:ext cx="3770302" cy="9001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TRANSFORMER</a:t>
              </a:r>
              <a:endParaRPr sz="3200"/>
            </a:p>
          </p:txBody>
        </p:sp>
        <p:sp>
          <p:nvSpPr>
            <p:cNvPr id="16" name="Google Shape;219;p23">
              <a:extLst>
                <a:ext uri="{FF2B5EF4-FFF2-40B4-BE49-F238E27FC236}">
                  <a16:creationId xmlns:a16="http://schemas.microsoft.com/office/drawing/2014/main" id="{496CC164-AC24-6D9D-CA36-813986BE4194}"/>
                </a:ext>
              </a:extLst>
            </p:cNvPr>
            <p:cNvSpPr txBox="1"/>
            <p:nvPr/>
          </p:nvSpPr>
          <p:spPr>
            <a:xfrm>
              <a:off x="6008788" y="8832301"/>
              <a:ext cx="3239700" cy="9001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SUBSTATION</a:t>
              </a:r>
              <a:endParaRPr sz="3200"/>
            </a:p>
          </p:txBody>
        </p:sp>
        <p:sp>
          <p:nvSpPr>
            <p:cNvPr id="17" name="Google Shape;220;p23">
              <a:extLst>
                <a:ext uri="{FF2B5EF4-FFF2-40B4-BE49-F238E27FC236}">
                  <a16:creationId xmlns:a16="http://schemas.microsoft.com/office/drawing/2014/main" id="{C76D88EA-3AD8-0744-58AF-1319F04779AF}"/>
                </a:ext>
              </a:extLst>
            </p:cNvPr>
            <p:cNvSpPr txBox="1"/>
            <p:nvPr/>
          </p:nvSpPr>
          <p:spPr>
            <a:xfrm>
              <a:off x="13380575" y="8804861"/>
              <a:ext cx="3504300" cy="1285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ELECTRIC METER</a:t>
              </a:r>
              <a:endParaRPr sz="3200"/>
            </a:p>
          </p:txBody>
        </p:sp>
        <p:sp>
          <p:nvSpPr>
            <p:cNvPr id="18" name="Google Shape;221;p23">
              <a:extLst>
                <a:ext uri="{FF2B5EF4-FFF2-40B4-BE49-F238E27FC236}">
                  <a16:creationId xmlns:a16="http://schemas.microsoft.com/office/drawing/2014/main" id="{826CF5B2-453A-7ADC-DD06-82D495011262}"/>
                </a:ext>
              </a:extLst>
            </p:cNvPr>
            <p:cNvSpPr txBox="1"/>
            <p:nvPr/>
          </p:nvSpPr>
          <p:spPr>
            <a:xfrm>
              <a:off x="759903" y="8802620"/>
              <a:ext cx="4395000" cy="1285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TRANSMISSION LINES</a:t>
              </a:r>
              <a:endParaRPr sz="3200"/>
            </a:p>
          </p:txBody>
        </p:sp>
      </p:grpSp>
    </p:spTree>
    <p:extLst>
      <p:ext uri="{BB962C8B-B14F-4D97-AF65-F5344CB8AC3E}">
        <p14:creationId xmlns:p14="http://schemas.microsoft.com/office/powerpoint/2010/main" val="150276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4"/>
          <p:cNvSpPr txBox="1"/>
          <p:nvPr/>
        </p:nvSpPr>
        <p:spPr>
          <a:xfrm>
            <a:off x="2412375" y="1027928"/>
            <a:ext cx="13463250" cy="2329636"/>
          </a:xfrm>
          <a:prstGeom prst="rect">
            <a:avLst/>
          </a:prstGeom>
          <a:noFill/>
          <a:ln>
            <a:noFill/>
          </a:ln>
        </p:spPr>
        <p:txBody>
          <a:bodyPr spcFirstLastPara="1" wrap="square" lIns="0" tIns="0" rIns="0" bIns="0" anchor="t" anchorCtr="0">
            <a:noAutofit/>
          </a:bodyPr>
          <a:lstStyle/>
          <a:p>
            <a:pPr marL="114300" marR="0" lvl="0" algn="ctr" rtl="0">
              <a:spcAft>
                <a:spcPts val="0"/>
              </a:spcAft>
              <a:buClr>
                <a:srgbClr val="215BAE"/>
              </a:buClr>
              <a:buSzPts val="2400"/>
            </a:pPr>
            <a:r>
              <a:rPr lang="en-US" sz="5400">
                <a:solidFill>
                  <a:srgbClr val="ABDE70"/>
                </a:solidFill>
                <a:latin typeface="Inter Medium" panose="02000503000000020004" pitchFamily="2" charset="0"/>
                <a:ea typeface="Inter Medium" panose="02000503000000020004" pitchFamily="2" charset="0"/>
                <a:cs typeface="Inter Medium"/>
                <a:sym typeface="Inter Medium"/>
              </a:rPr>
              <a:t>How does electricity produced at </a:t>
            </a:r>
            <a:br>
              <a:rPr lang="en-US" sz="5400">
                <a:solidFill>
                  <a:srgbClr val="ABDE70"/>
                </a:solidFill>
                <a:latin typeface="Inter Medium" panose="02000503000000020004" pitchFamily="2" charset="0"/>
                <a:ea typeface="Inter Medium" panose="02000503000000020004" pitchFamily="2" charset="0"/>
                <a:cs typeface="Inter Medium"/>
                <a:sym typeface="Inter Medium"/>
              </a:rPr>
            </a:br>
            <a:r>
              <a:rPr lang="en-US" sz="5400">
                <a:solidFill>
                  <a:srgbClr val="ABDE70"/>
                </a:solidFill>
                <a:latin typeface="Inter Medium" panose="02000503000000020004" pitchFamily="2" charset="0"/>
                <a:ea typeface="Inter Medium" panose="02000503000000020004" pitchFamily="2" charset="0"/>
                <a:cs typeface="Inter Medium"/>
                <a:sym typeface="Inter Medium"/>
              </a:rPr>
              <a:t>power plants get to your home?</a:t>
            </a:r>
          </a:p>
        </p:txBody>
      </p:sp>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Online Media 1" title="Energy 101: Electricity Generation">
            <a:hlinkClick r:id="" action="ppaction://media"/>
            <a:extLst>
              <a:ext uri="{FF2B5EF4-FFF2-40B4-BE49-F238E27FC236}">
                <a16:creationId xmlns:a16="http://schemas.microsoft.com/office/drawing/2014/main" id="{90C9D665-D9F1-664A-0646-A464CCEB54E7}"/>
              </a:ext>
            </a:extLst>
          </p:cNvPr>
          <p:cNvPicPr>
            <a:picLocks noRot="1" noChangeAspect="1"/>
          </p:cNvPicPr>
          <p:nvPr>
            <a:videoFile r:link="rId1"/>
          </p:nvPr>
        </p:nvPicPr>
        <p:blipFill>
          <a:blip r:embed="rId5"/>
          <a:stretch>
            <a:fillRect/>
          </a:stretch>
        </p:blipFill>
        <p:spPr>
          <a:xfrm>
            <a:off x="3367278" y="3102603"/>
            <a:ext cx="11173506" cy="6323515"/>
          </a:xfrm>
          <a:prstGeom prst="rect">
            <a:avLst/>
          </a:prstGeom>
        </p:spPr>
      </p:pic>
      <p:sp>
        <p:nvSpPr>
          <p:cNvPr id="3" name="TextBox 2">
            <a:extLst>
              <a:ext uri="{FF2B5EF4-FFF2-40B4-BE49-F238E27FC236}">
                <a16:creationId xmlns:a16="http://schemas.microsoft.com/office/drawing/2014/main" id="{E8CB67A1-EB03-96C9-D74A-0345187C45DB}"/>
              </a:ext>
            </a:extLst>
          </p:cNvPr>
          <p:cNvSpPr txBox="1"/>
          <p:nvPr/>
        </p:nvSpPr>
        <p:spPr>
          <a:xfrm>
            <a:off x="6665687" y="9636574"/>
            <a:ext cx="49203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hlinkClick r:id="rId6"/>
              </a:rPr>
              <a:t>https://youtu.be/20Vb6hlLQSg?feature=shared</a:t>
            </a:r>
            <a:endParaRPr lang="en-US" sz="1800"/>
          </a:p>
        </p:txBody>
      </p:sp>
    </p:spTree>
    <p:extLst>
      <p:ext uri="{BB962C8B-B14F-4D97-AF65-F5344CB8AC3E}">
        <p14:creationId xmlns:p14="http://schemas.microsoft.com/office/powerpoint/2010/main" val="351307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1230524" y="-1"/>
            <a:ext cx="14871490" cy="3375043"/>
          </a:xfrm>
          <a:prstGeom prst="rect">
            <a:avLst/>
          </a:prstGeom>
          <a:noFill/>
          <a:ln>
            <a:noFill/>
          </a:ln>
        </p:spPr>
        <p:txBody>
          <a:bodyPr spcFirstLastPara="1" wrap="square" lIns="50800" tIns="50800" rIns="50800" bIns="50800" anchor="ctr" anchorCtr="0">
            <a:noAutofit/>
          </a:bodyPr>
          <a:lstStyle/>
          <a:p>
            <a:pPr algn="ctr"/>
            <a:r>
              <a:rPr lang="en-US" sz="4000" u="none" strike="noStrike" cap="none">
                <a:solidFill>
                  <a:srgbClr val="000000"/>
                </a:solidFill>
                <a:latin typeface="Inter Medium"/>
                <a:ea typeface="Inter Medium"/>
                <a:cs typeface="Century Gothic"/>
                <a:sym typeface="Century Gothic"/>
              </a:rPr>
              <a:t>Electricity is made at a generating station by </a:t>
            </a:r>
            <a:endParaRPr lang="en-US" sz="1200">
              <a:latin typeface="Inter Medium"/>
              <a:ea typeface="Inter Medium"/>
              <a:sym typeface="Century Gothic"/>
            </a:endParaRPr>
          </a:p>
          <a:p>
            <a:pPr algn="ctr"/>
            <a:r>
              <a:rPr lang="en-US" sz="4000" u="none" strike="noStrike" cap="none">
                <a:solidFill>
                  <a:srgbClr val="000000"/>
                </a:solidFill>
                <a:latin typeface="Inter Medium"/>
                <a:ea typeface="Inter Medium"/>
                <a:cs typeface="Century Gothic"/>
                <a:sym typeface="Century Gothic"/>
              </a:rPr>
              <a:t>huge </a:t>
            </a:r>
            <a:r>
              <a:rPr lang="en-US" sz="4000" u="none" strike="noStrike" cap="none">
                <a:solidFill>
                  <a:srgbClr val="ABDE70"/>
                </a:solidFill>
                <a:latin typeface="Inter Medium"/>
                <a:ea typeface="Inter Medium"/>
                <a:cs typeface="Century Gothic"/>
                <a:sym typeface="Century Gothic"/>
              </a:rPr>
              <a:t>generators</a:t>
            </a:r>
            <a:r>
              <a:rPr lang="en-US" sz="4000" u="none" strike="noStrike" cap="none">
                <a:solidFill>
                  <a:srgbClr val="000000"/>
                </a:solidFill>
                <a:latin typeface="Inter Medium"/>
                <a:ea typeface="Inter Medium"/>
                <a:cs typeface="Century Gothic"/>
                <a:sym typeface="Century Gothic"/>
              </a:rPr>
              <a:t>. Generating stations can use </a:t>
            </a:r>
            <a:r>
              <a:rPr lang="en-US" sz="4000" u="none" strike="noStrike" cap="none">
                <a:solidFill>
                  <a:srgbClr val="098D16"/>
                </a:solidFill>
                <a:latin typeface="Inter Medium"/>
                <a:ea typeface="Inter Medium"/>
                <a:cs typeface="Century Gothic"/>
                <a:sym typeface="Century Gothic"/>
              </a:rPr>
              <a:t>wind</a:t>
            </a:r>
            <a:r>
              <a:rPr lang="en-US" sz="4000" u="none" strike="noStrike" cap="none">
                <a:solidFill>
                  <a:srgbClr val="000000"/>
                </a:solidFill>
                <a:latin typeface="Inter Medium"/>
                <a:ea typeface="Inter Medium"/>
                <a:cs typeface="Century Gothic"/>
                <a:sym typeface="Century Gothic"/>
              </a:rPr>
              <a:t>, </a:t>
            </a:r>
            <a:endParaRPr lang="en-US" sz="1200">
              <a:latin typeface="Inter Medium"/>
              <a:ea typeface="Inter Medium"/>
              <a:sym typeface="Century Gothic"/>
            </a:endParaRPr>
          </a:p>
          <a:p>
            <a:pPr marL="0" marR="0" lvl="0" indent="0" algn="ctr">
              <a:spcBef>
                <a:spcPts val="0"/>
              </a:spcBef>
              <a:spcAft>
                <a:spcPts val="0"/>
              </a:spcAft>
              <a:buNone/>
            </a:pPr>
            <a:r>
              <a:rPr lang="en-US" sz="4000" u="none" strike="noStrike" cap="none">
                <a:solidFill>
                  <a:srgbClr val="098D16"/>
                </a:solidFill>
                <a:latin typeface="Inter Medium"/>
                <a:ea typeface="Inter Medium"/>
                <a:cs typeface="Century Gothic"/>
                <a:sym typeface="Century Gothic"/>
              </a:rPr>
              <a:t>coal</a:t>
            </a:r>
            <a:r>
              <a:rPr lang="en-US" sz="4000" u="none" strike="noStrike" cap="none">
                <a:solidFill>
                  <a:srgbClr val="000000"/>
                </a:solidFill>
                <a:latin typeface="Inter Medium"/>
                <a:ea typeface="Inter Medium"/>
                <a:cs typeface="Century Gothic"/>
                <a:sym typeface="Century Gothic"/>
              </a:rPr>
              <a:t>, </a:t>
            </a:r>
            <a:r>
              <a:rPr lang="en-US" sz="4000" u="none" strike="noStrike" cap="none">
                <a:solidFill>
                  <a:srgbClr val="098D16"/>
                </a:solidFill>
                <a:latin typeface="Inter Medium"/>
                <a:ea typeface="Inter Medium"/>
                <a:cs typeface="Century Gothic"/>
                <a:sym typeface="Century Gothic"/>
              </a:rPr>
              <a:t>natural gas</a:t>
            </a:r>
            <a:r>
              <a:rPr lang="en-US" sz="4000" u="none" strike="noStrike" cap="none">
                <a:solidFill>
                  <a:srgbClr val="000000"/>
                </a:solidFill>
                <a:latin typeface="Inter Medium"/>
                <a:ea typeface="Inter Medium"/>
                <a:cs typeface="Century Gothic"/>
                <a:sym typeface="Century Gothic"/>
              </a:rPr>
              <a:t>, </a:t>
            </a:r>
            <a:r>
              <a:rPr lang="en-US" sz="4000" u="none" strike="noStrike" cap="none">
                <a:solidFill>
                  <a:srgbClr val="098D16"/>
                </a:solidFill>
                <a:latin typeface="Inter Medium"/>
                <a:ea typeface="Inter Medium"/>
                <a:cs typeface="Century Gothic"/>
                <a:sym typeface="Century Gothic"/>
              </a:rPr>
              <a:t>nuclear power</a:t>
            </a:r>
            <a:r>
              <a:rPr lang="en-US" sz="4000" u="none" strike="noStrike" cap="none">
                <a:solidFill>
                  <a:srgbClr val="000000"/>
                </a:solidFill>
                <a:latin typeface="Inter Medium"/>
                <a:ea typeface="Inter Medium"/>
                <a:cs typeface="Century Gothic"/>
                <a:sym typeface="Century Gothic"/>
              </a:rPr>
              <a:t>, or </a:t>
            </a:r>
            <a:r>
              <a:rPr lang="en-US" sz="4000" u="none" strike="noStrike" cap="none">
                <a:solidFill>
                  <a:srgbClr val="098D16"/>
                </a:solidFill>
                <a:latin typeface="Inter Medium"/>
                <a:ea typeface="Inter Medium"/>
                <a:cs typeface="Century Gothic"/>
                <a:sym typeface="Century Gothic"/>
              </a:rPr>
              <a:t>water</a:t>
            </a:r>
            <a:r>
              <a:rPr lang="en-US" sz="4000" u="none" strike="noStrike" cap="none">
                <a:solidFill>
                  <a:srgbClr val="000000"/>
                </a:solidFill>
                <a:latin typeface="Inter Medium"/>
                <a:ea typeface="Inter Medium"/>
                <a:cs typeface="Century Gothic"/>
                <a:sym typeface="Century Gothic"/>
              </a:rPr>
              <a:t>.</a:t>
            </a:r>
            <a:endParaRPr sz="1200">
              <a:latin typeface="Inter Medium"/>
              <a:ea typeface="Inter Medium"/>
            </a:endParaRPr>
          </a:p>
        </p:txBody>
      </p:sp>
      <p:sp>
        <p:nvSpPr>
          <p:cNvPr id="13" name="Google Shape;237;p25">
            <a:extLst>
              <a:ext uri="{FF2B5EF4-FFF2-40B4-BE49-F238E27FC236}">
                <a16:creationId xmlns:a16="http://schemas.microsoft.com/office/drawing/2014/main" id="{76A5EEBE-EB04-1439-4067-A65A69C3FCFD}"/>
              </a:ext>
            </a:extLst>
          </p:cNvPr>
          <p:cNvSpPr/>
          <p:nvPr/>
        </p:nvSpPr>
        <p:spPr>
          <a:xfrm>
            <a:off x="336587" y="4151926"/>
            <a:ext cx="1983148" cy="1983148"/>
          </a:xfrm>
          <a:custGeom>
            <a:avLst/>
            <a:gdLst/>
            <a:ahLst/>
            <a:cxnLst/>
            <a:rect l="l" t="t" r="r" b="b"/>
            <a:pathLst>
              <a:path w="1983148" h="1983148" extrusionOk="0">
                <a:moveTo>
                  <a:pt x="0" y="0"/>
                </a:moveTo>
                <a:lnTo>
                  <a:pt x="1983148" y="0"/>
                </a:lnTo>
                <a:lnTo>
                  <a:pt x="1983148" y="1983148"/>
                </a:lnTo>
                <a:lnTo>
                  <a:pt x="0" y="1983148"/>
                </a:lnTo>
                <a:lnTo>
                  <a:pt x="0" y="0"/>
                </a:lnTo>
                <a:close/>
              </a:path>
            </a:pathLst>
          </a:custGeom>
          <a:blipFill rotWithShape="1">
            <a:blip r:embed="rId3">
              <a:alphaModFix/>
            </a:blip>
            <a:stretch>
              <a:fillRect/>
            </a:stretch>
          </a:blipFill>
          <a:ln>
            <a:noFill/>
          </a:ln>
        </p:spPr>
        <p:txBody>
          <a:bodyPr/>
          <a:lstStyle/>
          <a:p>
            <a:endParaRPr lang="en-US"/>
          </a:p>
        </p:txBody>
      </p:sp>
      <p:sp>
        <p:nvSpPr>
          <p:cNvPr id="14" name="Google Shape;238;p25">
            <a:extLst>
              <a:ext uri="{FF2B5EF4-FFF2-40B4-BE49-F238E27FC236}">
                <a16:creationId xmlns:a16="http://schemas.microsoft.com/office/drawing/2014/main" id="{E86ECAB9-55F7-7826-ABA1-63AB5337DE32}"/>
              </a:ext>
            </a:extLst>
          </p:cNvPr>
          <p:cNvSpPr/>
          <p:nvPr/>
        </p:nvSpPr>
        <p:spPr>
          <a:xfrm>
            <a:off x="5329950" y="3059924"/>
            <a:ext cx="7224150" cy="6871973"/>
          </a:xfrm>
          <a:custGeom>
            <a:avLst/>
            <a:gdLst/>
            <a:ahLst/>
            <a:cxnLst/>
            <a:rect l="l" t="t" r="r" b="b"/>
            <a:pathLst>
              <a:path w="7224150" h="6871973" extrusionOk="0">
                <a:moveTo>
                  <a:pt x="0" y="0"/>
                </a:moveTo>
                <a:lnTo>
                  <a:pt x="7224150" y="0"/>
                </a:lnTo>
                <a:lnTo>
                  <a:pt x="7224150" y="6871973"/>
                </a:lnTo>
                <a:lnTo>
                  <a:pt x="0" y="6871973"/>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150865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1230524" y="-1"/>
            <a:ext cx="14871490" cy="3375043"/>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 current is sent through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station transformers </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to </a:t>
            </a:r>
            <a:b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b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increase the voltage to push the power long distances.</a:t>
            </a:r>
          </a:p>
          <a:p>
            <a:pPr marL="0" marR="0" lvl="0" indent="0" algn="ctr" rtl="0">
              <a:spcBef>
                <a:spcPts val="0"/>
              </a:spcBef>
              <a:spcAft>
                <a:spcPts val="0"/>
              </a:spcAft>
              <a:buNone/>
            </a:pPr>
            <a:endPar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sp>
        <p:nvSpPr>
          <p:cNvPr id="2" name="Google Shape;247;p26">
            <a:extLst>
              <a:ext uri="{FF2B5EF4-FFF2-40B4-BE49-F238E27FC236}">
                <a16:creationId xmlns:a16="http://schemas.microsoft.com/office/drawing/2014/main" id="{5B25843F-C993-0212-716D-F91A17226C63}"/>
              </a:ext>
            </a:extLst>
          </p:cNvPr>
          <p:cNvSpPr/>
          <p:nvPr/>
        </p:nvSpPr>
        <p:spPr>
          <a:xfrm>
            <a:off x="335479" y="4137375"/>
            <a:ext cx="1991961" cy="1991961"/>
          </a:xfrm>
          <a:custGeom>
            <a:avLst/>
            <a:gdLst/>
            <a:ahLst/>
            <a:cxnLst/>
            <a:rect l="l" t="t" r="r" b="b"/>
            <a:pathLst>
              <a:path w="1991961" h="1991961" extrusionOk="0">
                <a:moveTo>
                  <a:pt x="0" y="0"/>
                </a:moveTo>
                <a:lnTo>
                  <a:pt x="1991961" y="0"/>
                </a:lnTo>
                <a:lnTo>
                  <a:pt x="1991961" y="1991961"/>
                </a:lnTo>
                <a:lnTo>
                  <a:pt x="0" y="1991961"/>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248;p26">
            <a:extLst>
              <a:ext uri="{FF2B5EF4-FFF2-40B4-BE49-F238E27FC236}">
                <a16:creationId xmlns:a16="http://schemas.microsoft.com/office/drawing/2014/main" id="{1CDE5F9C-F45C-4946-66A4-A4A1761358C3}"/>
              </a:ext>
            </a:extLst>
          </p:cNvPr>
          <p:cNvSpPr/>
          <p:nvPr/>
        </p:nvSpPr>
        <p:spPr>
          <a:xfrm>
            <a:off x="6340587" y="3147217"/>
            <a:ext cx="5557856" cy="6646165"/>
          </a:xfrm>
          <a:custGeom>
            <a:avLst/>
            <a:gdLst/>
            <a:ahLst/>
            <a:cxnLst/>
            <a:rect l="l" t="t" r="r" b="b"/>
            <a:pathLst>
              <a:path w="5557856" h="6646165" extrusionOk="0">
                <a:moveTo>
                  <a:pt x="0" y="0"/>
                </a:moveTo>
                <a:lnTo>
                  <a:pt x="5557856" y="0"/>
                </a:lnTo>
                <a:lnTo>
                  <a:pt x="5557856" y="6646166"/>
                </a:lnTo>
                <a:lnTo>
                  <a:pt x="0" y="6646166"/>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937752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1230524" y="-1"/>
            <a:ext cx="14871490" cy="3375043"/>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 electrical charge goes through high-voltage </a:t>
            </a:r>
          </a:p>
          <a:p>
            <a:pPr marL="0" marR="0" lvl="0" indent="0" algn="ctr" rtl="0">
              <a:spcBef>
                <a:spcPts val="0"/>
              </a:spcBef>
              <a:spcAft>
                <a:spcPts val="0"/>
              </a:spcAft>
              <a:buNone/>
            </a:pP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transmission lines</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that stretch across the country.</a:t>
            </a:r>
          </a:p>
          <a:p>
            <a:pPr marL="0" marR="0" lvl="0" indent="0" algn="ctr" rtl="0">
              <a:spcBef>
                <a:spcPts val="0"/>
              </a:spcBef>
              <a:spcAft>
                <a:spcPts val="0"/>
              </a:spcAft>
              <a:buNone/>
            </a:pPr>
            <a:endPar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sp>
        <p:nvSpPr>
          <p:cNvPr id="8" name="Google Shape;257;p27">
            <a:extLst>
              <a:ext uri="{FF2B5EF4-FFF2-40B4-BE49-F238E27FC236}">
                <a16:creationId xmlns:a16="http://schemas.microsoft.com/office/drawing/2014/main" id="{6CDA50F0-0553-ADD2-57D5-1BC7F17B94B7}"/>
              </a:ext>
            </a:extLst>
          </p:cNvPr>
          <p:cNvSpPr/>
          <p:nvPr/>
        </p:nvSpPr>
        <p:spPr>
          <a:xfrm>
            <a:off x="365853" y="4114800"/>
            <a:ext cx="1991961" cy="1991961"/>
          </a:xfrm>
          <a:custGeom>
            <a:avLst/>
            <a:gdLst/>
            <a:ahLst/>
            <a:cxnLst/>
            <a:rect l="l" t="t" r="r" b="b"/>
            <a:pathLst>
              <a:path w="2057400" h="2057400" extrusionOk="0">
                <a:moveTo>
                  <a:pt x="0" y="0"/>
                </a:moveTo>
                <a:lnTo>
                  <a:pt x="2057400" y="0"/>
                </a:lnTo>
                <a:lnTo>
                  <a:pt x="2057400" y="2057400"/>
                </a:lnTo>
                <a:lnTo>
                  <a:pt x="0" y="2057400"/>
                </a:lnTo>
                <a:lnTo>
                  <a:pt x="0" y="0"/>
                </a:lnTo>
                <a:close/>
              </a:path>
            </a:pathLst>
          </a:custGeom>
          <a:blipFill rotWithShape="1">
            <a:blip r:embed="rId3">
              <a:alphaModFix/>
            </a:blip>
            <a:stretch>
              <a:fillRect/>
            </a:stretch>
          </a:blipFill>
          <a:ln>
            <a:noFill/>
          </a:ln>
        </p:spPr>
        <p:txBody>
          <a:bodyPr/>
          <a:lstStyle/>
          <a:p>
            <a:endParaRPr lang="en-US"/>
          </a:p>
        </p:txBody>
      </p:sp>
      <p:sp>
        <p:nvSpPr>
          <p:cNvPr id="9" name="Google Shape;258;p27">
            <a:extLst>
              <a:ext uri="{FF2B5EF4-FFF2-40B4-BE49-F238E27FC236}">
                <a16:creationId xmlns:a16="http://schemas.microsoft.com/office/drawing/2014/main" id="{5359616F-D227-D9E6-0041-BA908CB0A09C}"/>
              </a:ext>
            </a:extLst>
          </p:cNvPr>
          <p:cNvSpPr/>
          <p:nvPr/>
        </p:nvSpPr>
        <p:spPr>
          <a:xfrm>
            <a:off x="4974450" y="3060819"/>
            <a:ext cx="8339100" cy="6733823"/>
          </a:xfrm>
          <a:custGeom>
            <a:avLst/>
            <a:gdLst/>
            <a:ahLst/>
            <a:cxnLst/>
            <a:rect l="l" t="t" r="r" b="b"/>
            <a:pathLst>
              <a:path w="8339100" h="6733823" extrusionOk="0">
                <a:moveTo>
                  <a:pt x="0" y="0"/>
                </a:moveTo>
                <a:lnTo>
                  <a:pt x="8339100" y="0"/>
                </a:lnTo>
                <a:lnTo>
                  <a:pt x="8339100" y="6733823"/>
                </a:lnTo>
                <a:lnTo>
                  <a:pt x="0" y="6733823"/>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45179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1230524" y="-1"/>
            <a:ext cx="14871490" cy="3375043"/>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It reaches a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substation</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where the voltage is lowered</a:t>
            </a:r>
            <a:b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b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so it can be sent on smaller power lines.</a:t>
            </a:r>
          </a:p>
          <a:p>
            <a:pPr marL="0" marR="0" lvl="0" indent="0" algn="ctr" rtl="0">
              <a:spcBef>
                <a:spcPts val="0"/>
              </a:spcBef>
              <a:spcAft>
                <a:spcPts val="0"/>
              </a:spcAft>
              <a:buNone/>
            </a:pPr>
            <a:endPar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sp>
        <p:nvSpPr>
          <p:cNvPr id="4" name="Google Shape;267;p28">
            <a:extLst>
              <a:ext uri="{FF2B5EF4-FFF2-40B4-BE49-F238E27FC236}">
                <a16:creationId xmlns:a16="http://schemas.microsoft.com/office/drawing/2014/main" id="{70E048BC-3F23-EF83-557C-54E63A0C7015}"/>
              </a:ext>
            </a:extLst>
          </p:cNvPr>
          <p:cNvSpPr/>
          <p:nvPr/>
        </p:nvSpPr>
        <p:spPr>
          <a:xfrm>
            <a:off x="365852" y="4147519"/>
            <a:ext cx="1991961" cy="1991961"/>
          </a:xfrm>
          <a:custGeom>
            <a:avLst/>
            <a:gdLst/>
            <a:ahLst/>
            <a:cxnLst/>
            <a:rect l="l" t="t" r="r" b="b"/>
            <a:pathLst>
              <a:path w="2057400" h="2057400" extrusionOk="0">
                <a:moveTo>
                  <a:pt x="0" y="0"/>
                </a:moveTo>
                <a:lnTo>
                  <a:pt x="2057400" y="0"/>
                </a:lnTo>
                <a:lnTo>
                  <a:pt x="2057400" y="2057400"/>
                </a:lnTo>
                <a:lnTo>
                  <a:pt x="0" y="2057400"/>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268;p28">
            <a:extLst>
              <a:ext uri="{FF2B5EF4-FFF2-40B4-BE49-F238E27FC236}">
                <a16:creationId xmlns:a16="http://schemas.microsoft.com/office/drawing/2014/main" id="{6B685339-8EF5-8BF1-5F15-39DC44DF08E9}"/>
              </a:ext>
            </a:extLst>
          </p:cNvPr>
          <p:cNvSpPr/>
          <p:nvPr/>
        </p:nvSpPr>
        <p:spPr>
          <a:xfrm>
            <a:off x="5592042" y="3250601"/>
            <a:ext cx="7103916" cy="6659921"/>
          </a:xfrm>
          <a:custGeom>
            <a:avLst/>
            <a:gdLst/>
            <a:ahLst/>
            <a:cxnLst/>
            <a:rect l="l" t="t" r="r" b="b"/>
            <a:pathLst>
              <a:path w="7103916" h="6659921" extrusionOk="0">
                <a:moveTo>
                  <a:pt x="0" y="0"/>
                </a:moveTo>
                <a:lnTo>
                  <a:pt x="7103916" y="0"/>
                </a:lnTo>
                <a:lnTo>
                  <a:pt x="7103916" y="6659922"/>
                </a:lnTo>
                <a:lnTo>
                  <a:pt x="0" y="6659922"/>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297669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1230524" y="1185863"/>
            <a:ext cx="14871490" cy="2189179"/>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It travels through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distribution lines</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to your neighborhood. </a:t>
            </a:r>
          </a:p>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Smaller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transformers</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reduce the voltage again to make the power safe to use in our homes. These smaller transformers may be mounted on the poles or sitting on the ground.</a:t>
            </a:r>
          </a:p>
          <a:p>
            <a:pPr marL="0" marR="0" lvl="0" indent="0" algn="ctr" rtl="0">
              <a:spcBef>
                <a:spcPts val="0"/>
              </a:spcBef>
              <a:spcAft>
                <a:spcPts val="0"/>
              </a:spcAft>
              <a:buNone/>
            </a:pPr>
            <a:endPar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sp>
        <p:nvSpPr>
          <p:cNvPr id="7" name="Google Shape;277;p29">
            <a:extLst>
              <a:ext uri="{FF2B5EF4-FFF2-40B4-BE49-F238E27FC236}">
                <a16:creationId xmlns:a16="http://schemas.microsoft.com/office/drawing/2014/main" id="{A4ED463A-ED8E-912E-1728-FAC5EAFD4BC0}"/>
              </a:ext>
            </a:extLst>
          </p:cNvPr>
          <p:cNvSpPr/>
          <p:nvPr/>
        </p:nvSpPr>
        <p:spPr>
          <a:xfrm>
            <a:off x="365853" y="4147519"/>
            <a:ext cx="1959242" cy="1959242"/>
          </a:xfrm>
          <a:custGeom>
            <a:avLst/>
            <a:gdLst/>
            <a:ahLst/>
            <a:cxnLst/>
            <a:rect l="l" t="t" r="r" b="b"/>
            <a:pathLst>
              <a:path w="2057400" h="2057400" extrusionOk="0">
                <a:moveTo>
                  <a:pt x="0" y="0"/>
                </a:moveTo>
                <a:lnTo>
                  <a:pt x="2057400" y="0"/>
                </a:lnTo>
                <a:lnTo>
                  <a:pt x="2057400" y="2057400"/>
                </a:lnTo>
                <a:lnTo>
                  <a:pt x="0" y="2057400"/>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278;p29">
            <a:extLst>
              <a:ext uri="{FF2B5EF4-FFF2-40B4-BE49-F238E27FC236}">
                <a16:creationId xmlns:a16="http://schemas.microsoft.com/office/drawing/2014/main" id="{C5CE8A97-9442-796F-CE34-74CB99BBABA1}"/>
              </a:ext>
            </a:extLst>
          </p:cNvPr>
          <p:cNvSpPr/>
          <p:nvPr/>
        </p:nvSpPr>
        <p:spPr>
          <a:xfrm>
            <a:off x="5031818" y="4114800"/>
            <a:ext cx="5293367" cy="5691792"/>
          </a:xfrm>
          <a:custGeom>
            <a:avLst/>
            <a:gdLst/>
            <a:ahLst/>
            <a:cxnLst/>
            <a:rect l="l" t="t" r="r" b="b"/>
            <a:pathLst>
              <a:path w="5293367" h="5691792" extrusionOk="0">
                <a:moveTo>
                  <a:pt x="0" y="0"/>
                </a:moveTo>
                <a:lnTo>
                  <a:pt x="5293367" y="0"/>
                </a:lnTo>
                <a:lnTo>
                  <a:pt x="5293367" y="5691792"/>
                </a:lnTo>
                <a:lnTo>
                  <a:pt x="0" y="5691792"/>
                </a:lnTo>
                <a:lnTo>
                  <a:pt x="0" y="0"/>
                </a:lnTo>
                <a:close/>
              </a:path>
            </a:pathLst>
          </a:custGeom>
          <a:blipFill rotWithShape="1">
            <a:blip r:embed="rId4">
              <a:alphaModFix/>
            </a:blip>
            <a:stretch>
              <a:fillRect/>
            </a:stretch>
          </a:blipFill>
          <a:ln>
            <a:noFill/>
          </a:ln>
        </p:spPr>
        <p:txBody>
          <a:bodyPr/>
          <a:lstStyle/>
          <a:p>
            <a:endParaRPr lang="en-US"/>
          </a:p>
        </p:txBody>
      </p:sp>
      <p:sp>
        <p:nvSpPr>
          <p:cNvPr id="9" name="Google Shape;279;p29">
            <a:extLst>
              <a:ext uri="{FF2B5EF4-FFF2-40B4-BE49-F238E27FC236}">
                <a16:creationId xmlns:a16="http://schemas.microsoft.com/office/drawing/2014/main" id="{3FEC0BC1-31A2-4184-F397-FC33B500A908}"/>
              </a:ext>
            </a:extLst>
          </p:cNvPr>
          <p:cNvSpPr/>
          <p:nvPr/>
        </p:nvSpPr>
        <p:spPr>
          <a:xfrm>
            <a:off x="11126249" y="6960696"/>
            <a:ext cx="4023527" cy="2675645"/>
          </a:xfrm>
          <a:custGeom>
            <a:avLst/>
            <a:gdLst/>
            <a:ahLst/>
            <a:cxnLst/>
            <a:rect l="l" t="t" r="r" b="b"/>
            <a:pathLst>
              <a:path w="4023527" h="2675645" extrusionOk="0">
                <a:moveTo>
                  <a:pt x="0" y="0"/>
                </a:moveTo>
                <a:lnTo>
                  <a:pt x="4023527" y="0"/>
                </a:lnTo>
                <a:lnTo>
                  <a:pt x="4023527" y="2675645"/>
                </a:lnTo>
                <a:lnTo>
                  <a:pt x="0" y="2675645"/>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3422310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1230524" y="-1"/>
            <a:ext cx="14871490" cy="3375043"/>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 electricity connects to your house and passes </a:t>
            </a:r>
            <a:b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b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through a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meter</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that measures how much your family uses.</a:t>
            </a:r>
          </a:p>
        </p:txBody>
      </p:sp>
      <p:sp>
        <p:nvSpPr>
          <p:cNvPr id="4" name="Google Shape;288;p30">
            <a:extLst>
              <a:ext uri="{FF2B5EF4-FFF2-40B4-BE49-F238E27FC236}">
                <a16:creationId xmlns:a16="http://schemas.microsoft.com/office/drawing/2014/main" id="{4C57BB37-03A5-B774-8D43-1EA30E68E032}"/>
              </a:ext>
            </a:extLst>
          </p:cNvPr>
          <p:cNvSpPr/>
          <p:nvPr/>
        </p:nvSpPr>
        <p:spPr>
          <a:xfrm>
            <a:off x="199331" y="4019996"/>
            <a:ext cx="2247007" cy="2247007"/>
          </a:xfrm>
          <a:custGeom>
            <a:avLst/>
            <a:gdLst/>
            <a:ahLst/>
            <a:cxnLst/>
            <a:rect l="l" t="t" r="r" b="b"/>
            <a:pathLst>
              <a:path w="2247007" h="2247007" extrusionOk="0">
                <a:moveTo>
                  <a:pt x="0" y="0"/>
                </a:moveTo>
                <a:lnTo>
                  <a:pt x="2247008" y="0"/>
                </a:lnTo>
                <a:lnTo>
                  <a:pt x="2247008" y="2247008"/>
                </a:lnTo>
                <a:lnTo>
                  <a:pt x="0" y="2247008"/>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289;p30">
            <a:extLst>
              <a:ext uri="{FF2B5EF4-FFF2-40B4-BE49-F238E27FC236}">
                <a16:creationId xmlns:a16="http://schemas.microsoft.com/office/drawing/2014/main" id="{35B514C8-8CDF-7693-7D79-7F0E7583634B}"/>
              </a:ext>
            </a:extLst>
          </p:cNvPr>
          <p:cNvSpPr/>
          <p:nvPr/>
        </p:nvSpPr>
        <p:spPr>
          <a:xfrm>
            <a:off x="6995064" y="3617528"/>
            <a:ext cx="4248902" cy="5134625"/>
          </a:xfrm>
          <a:custGeom>
            <a:avLst/>
            <a:gdLst/>
            <a:ahLst/>
            <a:cxnLst/>
            <a:rect l="l" t="t" r="r" b="b"/>
            <a:pathLst>
              <a:path w="4248902" h="5134625" extrusionOk="0">
                <a:moveTo>
                  <a:pt x="0" y="0"/>
                </a:moveTo>
                <a:lnTo>
                  <a:pt x="4248902" y="0"/>
                </a:lnTo>
                <a:lnTo>
                  <a:pt x="4248902" y="5134625"/>
                </a:lnTo>
                <a:lnTo>
                  <a:pt x="0" y="5134625"/>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211205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2030624" y="400049"/>
            <a:ext cx="13971376" cy="3375043"/>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 electricity goes to the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service panel </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in your basement or garage, where breakers or fuses protect the wires inside your house from being overloaded. (Never touch a service panel!)</a:t>
            </a:r>
          </a:p>
          <a:p>
            <a:pPr marL="0" marR="0" lvl="0" indent="0" algn="ctr" rtl="0">
              <a:spcBef>
                <a:spcPts val="0"/>
              </a:spcBef>
              <a:spcAft>
                <a:spcPts val="0"/>
              </a:spcAft>
              <a:buNone/>
            </a:pPr>
            <a:endPar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sp>
        <p:nvSpPr>
          <p:cNvPr id="6" name="Google Shape;295;p31">
            <a:extLst>
              <a:ext uri="{FF2B5EF4-FFF2-40B4-BE49-F238E27FC236}">
                <a16:creationId xmlns:a16="http://schemas.microsoft.com/office/drawing/2014/main" id="{49FA638A-28B6-9C3F-E7E4-69DB6202C277}"/>
              </a:ext>
            </a:extLst>
          </p:cNvPr>
          <p:cNvSpPr/>
          <p:nvPr/>
        </p:nvSpPr>
        <p:spPr>
          <a:xfrm>
            <a:off x="199331" y="4019996"/>
            <a:ext cx="2247007" cy="2247007"/>
          </a:xfrm>
          <a:custGeom>
            <a:avLst/>
            <a:gdLst/>
            <a:ahLst/>
            <a:cxnLst/>
            <a:rect l="l" t="t" r="r" b="b"/>
            <a:pathLst>
              <a:path w="2247007" h="2247007" extrusionOk="0">
                <a:moveTo>
                  <a:pt x="0" y="0"/>
                </a:moveTo>
                <a:lnTo>
                  <a:pt x="2247008" y="0"/>
                </a:lnTo>
                <a:lnTo>
                  <a:pt x="2247008" y="2247008"/>
                </a:lnTo>
                <a:lnTo>
                  <a:pt x="0" y="2247008"/>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299;p31">
            <a:extLst>
              <a:ext uri="{FF2B5EF4-FFF2-40B4-BE49-F238E27FC236}">
                <a16:creationId xmlns:a16="http://schemas.microsoft.com/office/drawing/2014/main" id="{EC5EFF5B-E096-B440-6A24-9BE5AF870BCE}"/>
              </a:ext>
            </a:extLst>
          </p:cNvPr>
          <p:cNvSpPr/>
          <p:nvPr/>
        </p:nvSpPr>
        <p:spPr>
          <a:xfrm>
            <a:off x="7087940" y="4336998"/>
            <a:ext cx="4112119" cy="4781534"/>
          </a:xfrm>
          <a:custGeom>
            <a:avLst/>
            <a:gdLst/>
            <a:ahLst/>
            <a:cxnLst/>
            <a:rect l="l" t="t" r="r" b="b"/>
            <a:pathLst>
              <a:path w="4112119" h="4781534" extrusionOk="0">
                <a:moveTo>
                  <a:pt x="0" y="0"/>
                </a:moveTo>
                <a:lnTo>
                  <a:pt x="4112120" y="0"/>
                </a:lnTo>
                <a:lnTo>
                  <a:pt x="4112120" y="4781535"/>
                </a:lnTo>
                <a:lnTo>
                  <a:pt x="0" y="4781535"/>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2542565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4"/>
          <p:cNvSpPr txBox="1"/>
          <p:nvPr/>
        </p:nvSpPr>
        <p:spPr>
          <a:xfrm>
            <a:off x="2412375" y="1527989"/>
            <a:ext cx="13463250" cy="5403523"/>
          </a:xfrm>
          <a:prstGeom prst="rect">
            <a:avLst/>
          </a:prstGeom>
          <a:noFill/>
          <a:ln>
            <a:noFill/>
          </a:ln>
        </p:spPr>
        <p:txBody>
          <a:bodyPr spcFirstLastPara="1" wrap="square" lIns="0" tIns="0" rIns="0" bIns="0" anchor="t" anchorCtr="0">
            <a:noAutofit/>
          </a:bodyPr>
          <a:lstStyle/>
          <a:p>
            <a:pPr marL="114300" marR="0" lvl="0" algn="ctr" rtl="0">
              <a:spcAft>
                <a:spcPts val="0"/>
              </a:spcAft>
              <a:buClr>
                <a:srgbClr val="215BAE"/>
              </a:buClr>
              <a:buSzPts val="2400"/>
            </a:pPr>
            <a:r>
              <a:rPr lang="en-US" sz="8000">
                <a:solidFill>
                  <a:srgbClr val="ABDE70"/>
                </a:solidFill>
                <a:latin typeface="Inter Light" panose="02000503000000020004" pitchFamily="2" charset="0"/>
                <a:ea typeface="Inter Light" panose="02000503000000020004" pitchFamily="2" charset="0"/>
                <a:cs typeface="Inter Medium"/>
                <a:sym typeface="Inter Medium"/>
              </a:rPr>
              <a:t>Raise your hand if you enjoy playing video games, watching TV, or turning on your lights at home.</a:t>
            </a:r>
          </a:p>
        </p:txBody>
      </p:sp>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 name="Picture 5" descr="A group of hands reaching out&#10;&#10;Description automatically generated">
            <a:extLst>
              <a:ext uri="{FF2B5EF4-FFF2-40B4-BE49-F238E27FC236}">
                <a16:creationId xmlns:a16="http://schemas.microsoft.com/office/drawing/2014/main" id="{8A96ACB7-FD70-9794-6D38-F5688FF74BF0}"/>
              </a:ext>
            </a:extLst>
          </p:cNvPr>
          <p:cNvPicPr>
            <a:picLocks noChangeAspect="1"/>
          </p:cNvPicPr>
          <p:nvPr/>
        </p:nvPicPr>
        <p:blipFill rotWithShape="1">
          <a:blip r:embed="rId4"/>
          <a:srcRect l="1" r="-2040" b="15856"/>
          <a:stretch/>
        </p:blipFill>
        <p:spPr>
          <a:xfrm>
            <a:off x="4514368" y="6343650"/>
            <a:ext cx="9259264" cy="39433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2030624" y="400049"/>
            <a:ext cx="13971376" cy="3375043"/>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 electricity travels through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wires</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inside the walls </a:t>
            </a:r>
          </a:p>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to the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outlets</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and </a:t>
            </a:r>
            <a:r>
              <a:rPr lang="en-US" sz="4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switches</a:t>
            </a: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all over your house...</a:t>
            </a:r>
          </a:p>
          <a:p>
            <a:pPr marL="0" marR="0" lvl="0" indent="0" algn="ctr" rtl="0">
              <a:spcBef>
                <a:spcPts val="0"/>
              </a:spcBef>
              <a:spcAft>
                <a:spcPts val="0"/>
              </a:spcAft>
              <a:buNone/>
            </a:pPr>
            <a:r>
              <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allowing you to play video games or watch TV!</a:t>
            </a:r>
          </a:p>
          <a:p>
            <a:pPr marL="0" marR="0" lvl="0" indent="0" algn="ctr" rtl="0">
              <a:spcBef>
                <a:spcPts val="0"/>
              </a:spcBef>
              <a:spcAft>
                <a:spcPts val="0"/>
              </a:spcAft>
              <a:buNone/>
            </a:pPr>
            <a:endParaRPr lang="en-US" sz="4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sp>
        <p:nvSpPr>
          <p:cNvPr id="2" name="Google Shape;308;p32">
            <a:extLst>
              <a:ext uri="{FF2B5EF4-FFF2-40B4-BE49-F238E27FC236}">
                <a16:creationId xmlns:a16="http://schemas.microsoft.com/office/drawing/2014/main" id="{AAB92D15-BEEB-BFE2-CCBC-13E2B506B13D}"/>
              </a:ext>
            </a:extLst>
          </p:cNvPr>
          <p:cNvSpPr/>
          <p:nvPr/>
        </p:nvSpPr>
        <p:spPr>
          <a:xfrm>
            <a:off x="256487" y="3998625"/>
            <a:ext cx="2289750" cy="2289750"/>
          </a:xfrm>
          <a:custGeom>
            <a:avLst/>
            <a:gdLst/>
            <a:ahLst/>
            <a:cxnLst/>
            <a:rect l="l" t="t" r="r" b="b"/>
            <a:pathLst>
              <a:path w="2289750" h="2289750" extrusionOk="0">
                <a:moveTo>
                  <a:pt x="0" y="0"/>
                </a:moveTo>
                <a:lnTo>
                  <a:pt x="2289750" y="0"/>
                </a:lnTo>
                <a:lnTo>
                  <a:pt x="2289750" y="2289750"/>
                </a:lnTo>
                <a:lnTo>
                  <a:pt x="0" y="2289750"/>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310;p32">
            <a:extLst>
              <a:ext uri="{FF2B5EF4-FFF2-40B4-BE49-F238E27FC236}">
                <a16:creationId xmlns:a16="http://schemas.microsoft.com/office/drawing/2014/main" id="{E12D8275-53F7-5DD3-FD46-5F051ACC7764}"/>
              </a:ext>
            </a:extLst>
          </p:cNvPr>
          <p:cNvSpPr/>
          <p:nvPr/>
        </p:nvSpPr>
        <p:spPr>
          <a:xfrm>
            <a:off x="4851868" y="3326318"/>
            <a:ext cx="8584265" cy="6395277"/>
          </a:xfrm>
          <a:custGeom>
            <a:avLst/>
            <a:gdLst/>
            <a:ahLst/>
            <a:cxnLst/>
            <a:rect l="l" t="t" r="r" b="b"/>
            <a:pathLst>
              <a:path w="8584265" h="6395277" extrusionOk="0">
                <a:moveTo>
                  <a:pt x="0" y="0"/>
                </a:moveTo>
                <a:lnTo>
                  <a:pt x="8584264" y="0"/>
                </a:lnTo>
                <a:lnTo>
                  <a:pt x="8584264" y="6395277"/>
                </a:lnTo>
                <a:lnTo>
                  <a:pt x="0" y="6395277"/>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102086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1982328" y="896087"/>
            <a:ext cx="13971376" cy="3375043"/>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You will now create a </a:t>
            </a:r>
            <a:r>
              <a:rPr lang="en-US" sz="36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POWER LINE</a:t>
            </a:r>
          </a:p>
          <a:p>
            <a:pPr algn="ctr">
              <a:lnSpc>
                <a:spcPct val="140000"/>
              </a:lnSpc>
            </a:pPr>
            <a:r>
              <a:rPr lang="en-US" sz="3600" u="none" strike="noStrike" cap="none">
                <a:solidFill>
                  <a:srgbClr val="000000"/>
                </a:solidFill>
                <a:latin typeface="Inter Medium"/>
                <a:ea typeface="Inter Medium"/>
                <a:cs typeface="Century Gothic"/>
                <a:sym typeface="Century Gothic"/>
              </a:rPr>
              <a:t>showing how electricity makes its journey from </a:t>
            </a:r>
            <a:endParaRPr lang="en-US" sz="3600">
              <a:latin typeface="Inter Medium"/>
              <a:ea typeface="Inter Medium"/>
              <a:cs typeface="Century Gothic"/>
              <a:sym typeface="Century Gothic"/>
            </a:endParaRPr>
          </a:p>
          <a:p>
            <a:pPr algn="ctr">
              <a:lnSpc>
                <a:spcPct val="140000"/>
              </a:lnSpc>
            </a:pPr>
            <a:r>
              <a:rPr lang="en-US" sz="3600" u="none" strike="noStrike" cap="none">
                <a:solidFill>
                  <a:srgbClr val="000000"/>
                </a:solidFill>
                <a:latin typeface="Inter Medium"/>
                <a:ea typeface="Inter Medium"/>
                <a:cs typeface="Century Gothic"/>
                <a:sym typeface="Century Gothic"/>
              </a:rPr>
              <a:t>producer to consumer using what we know about</a:t>
            </a:r>
            <a:r>
              <a:rPr lang="en-US" sz="3600">
                <a:latin typeface="Inter Medium"/>
                <a:ea typeface="Inter Medium"/>
                <a:cs typeface="Century Gothic"/>
                <a:sym typeface="Century Gothic"/>
              </a:rPr>
              <a:t> </a:t>
            </a:r>
            <a:endParaRPr lang="en-US"/>
          </a:p>
          <a:p>
            <a:pPr marL="0" marR="0" lvl="0" indent="0" algn="ctr">
              <a:lnSpc>
                <a:spcPct val="140000"/>
              </a:lnSpc>
              <a:spcBef>
                <a:spcPts val="0"/>
              </a:spcBef>
              <a:spcAft>
                <a:spcPts val="0"/>
              </a:spcAft>
              <a:buNone/>
            </a:pPr>
            <a:r>
              <a:rPr lang="en-US" sz="3600" u="none" strike="noStrike" cap="none">
                <a:solidFill>
                  <a:srgbClr val="ABDE70"/>
                </a:solidFill>
                <a:latin typeface="Inter Medium"/>
                <a:ea typeface="Inter Medium"/>
                <a:cs typeface="Century Gothic"/>
                <a:sym typeface="Century Gothic"/>
              </a:rPr>
              <a:t>PRODUCTIVE RESOURCES</a:t>
            </a:r>
            <a:r>
              <a:rPr lang="en-US" sz="3600" u="none" strike="noStrike" cap="none">
                <a:solidFill>
                  <a:srgbClr val="000000"/>
                </a:solidFill>
                <a:latin typeface="Inter Medium"/>
                <a:ea typeface="Inter Medium"/>
                <a:cs typeface="Century Gothic"/>
                <a:sym typeface="Century Gothic"/>
              </a:rPr>
              <a:t>.</a:t>
            </a:r>
            <a:endParaRPr lang="en-US">
              <a:latin typeface="Inter Medium"/>
              <a:ea typeface="Inter Medium"/>
            </a:endParaRPr>
          </a:p>
        </p:txBody>
      </p:sp>
      <p:pic>
        <p:nvPicPr>
          <p:cNvPr id="9" name="Google Shape;212;p23">
            <a:extLst>
              <a:ext uri="{FF2B5EF4-FFF2-40B4-BE49-F238E27FC236}">
                <a16:creationId xmlns:a16="http://schemas.microsoft.com/office/drawing/2014/main" id="{D94C8A79-1F18-4F51-F086-F15012F0BAB8}"/>
              </a:ext>
            </a:extLst>
          </p:cNvPr>
          <p:cNvPicPr preferRelativeResize="0"/>
          <p:nvPr/>
        </p:nvPicPr>
        <p:blipFill rotWithShape="1">
          <a:blip r:embed="rId3">
            <a:alphaModFix/>
          </a:blip>
          <a:srcRect l="614" r="1226"/>
          <a:stretch/>
        </p:blipFill>
        <p:spPr>
          <a:xfrm rot="10800000">
            <a:off x="0" y="6077450"/>
            <a:ext cx="18288000" cy="4265201"/>
          </a:xfrm>
          <a:prstGeom prst="rect">
            <a:avLst/>
          </a:prstGeom>
          <a:noFill/>
          <a:ln>
            <a:noFill/>
          </a:ln>
        </p:spPr>
      </p:pic>
      <p:grpSp>
        <p:nvGrpSpPr>
          <p:cNvPr id="5" name="Google Shape;316;p33">
            <a:extLst>
              <a:ext uri="{FF2B5EF4-FFF2-40B4-BE49-F238E27FC236}">
                <a16:creationId xmlns:a16="http://schemas.microsoft.com/office/drawing/2014/main" id="{822AEBFD-4F0E-8D20-43B0-49ABBF2563B2}"/>
              </a:ext>
            </a:extLst>
          </p:cNvPr>
          <p:cNvGrpSpPr/>
          <p:nvPr/>
        </p:nvGrpSpPr>
        <p:grpSpPr>
          <a:xfrm>
            <a:off x="980791" y="4110159"/>
            <a:ext cx="16278509" cy="4803500"/>
            <a:chOff x="0" y="0"/>
            <a:chExt cx="21704679" cy="6404667"/>
          </a:xfrm>
        </p:grpSpPr>
        <p:sp>
          <p:nvSpPr>
            <p:cNvPr id="6" name="Google Shape;317;p33">
              <a:extLst>
                <a:ext uri="{FF2B5EF4-FFF2-40B4-BE49-F238E27FC236}">
                  <a16:creationId xmlns:a16="http://schemas.microsoft.com/office/drawing/2014/main" id="{F8131BA1-A57C-8578-96D6-EB181B6161C0}"/>
                </a:ext>
              </a:extLst>
            </p:cNvPr>
            <p:cNvSpPr/>
            <p:nvPr/>
          </p:nvSpPr>
          <p:spPr>
            <a:xfrm flipH="1">
              <a:off x="18392265" y="918267"/>
              <a:ext cx="3312414" cy="5486400"/>
            </a:xfrm>
            <a:custGeom>
              <a:avLst/>
              <a:gdLst/>
              <a:ahLst/>
              <a:cxnLst/>
              <a:rect l="l" t="t" r="r" b="b"/>
              <a:pathLst>
                <a:path w="3312414" h="5486400" extrusionOk="0">
                  <a:moveTo>
                    <a:pt x="3312414" y="0"/>
                  </a:moveTo>
                  <a:lnTo>
                    <a:pt x="0" y="0"/>
                  </a:lnTo>
                  <a:lnTo>
                    <a:pt x="0" y="5486400"/>
                  </a:lnTo>
                  <a:lnTo>
                    <a:pt x="3312414" y="5486400"/>
                  </a:lnTo>
                  <a:lnTo>
                    <a:pt x="3312414" y="0"/>
                  </a:lnTo>
                  <a:close/>
                </a:path>
              </a:pathLst>
            </a:custGeom>
            <a:blipFill rotWithShape="1">
              <a:blip r:embed="rId4">
                <a:alphaModFix/>
              </a:blip>
              <a:stretch>
                <a:fillRect/>
              </a:stretch>
            </a:blipFill>
            <a:ln>
              <a:noFill/>
            </a:ln>
          </p:spPr>
          <p:txBody>
            <a:bodyPr/>
            <a:lstStyle/>
            <a:p>
              <a:endParaRPr lang="en-US"/>
            </a:p>
          </p:txBody>
        </p:sp>
        <p:sp>
          <p:nvSpPr>
            <p:cNvPr id="7" name="Google Shape;318;p33">
              <a:extLst>
                <a:ext uri="{FF2B5EF4-FFF2-40B4-BE49-F238E27FC236}">
                  <a16:creationId xmlns:a16="http://schemas.microsoft.com/office/drawing/2014/main" id="{DD425A21-789E-C096-B836-B188334B5565}"/>
                </a:ext>
              </a:extLst>
            </p:cNvPr>
            <p:cNvSpPr/>
            <p:nvPr/>
          </p:nvSpPr>
          <p:spPr>
            <a:xfrm>
              <a:off x="2916344" y="3207676"/>
              <a:ext cx="15856255" cy="79281"/>
            </a:xfrm>
            <a:custGeom>
              <a:avLst/>
              <a:gdLst/>
              <a:ahLst/>
              <a:cxnLst/>
              <a:rect l="l" t="t" r="r" b="b"/>
              <a:pathLst>
                <a:path w="15856255" h="79281" extrusionOk="0">
                  <a:moveTo>
                    <a:pt x="0" y="0"/>
                  </a:moveTo>
                  <a:lnTo>
                    <a:pt x="15856256" y="0"/>
                  </a:lnTo>
                  <a:lnTo>
                    <a:pt x="15856256" y="79281"/>
                  </a:lnTo>
                  <a:lnTo>
                    <a:pt x="0" y="79281"/>
                  </a:lnTo>
                  <a:lnTo>
                    <a:pt x="0" y="0"/>
                  </a:lnTo>
                  <a:close/>
                </a:path>
              </a:pathLst>
            </a:custGeom>
            <a:blipFill rotWithShape="1">
              <a:blip r:embed="rId5">
                <a:alphaModFix/>
              </a:blip>
              <a:stretch>
                <a:fillRect/>
              </a:stretch>
            </a:blipFill>
            <a:ln>
              <a:noFill/>
            </a:ln>
          </p:spPr>
          <p:txBody>
            <a:bodyPr/>
            <a:lstStyle/>
            <a:p>
              <a:endParaRPr lang="en-US"/>
            </a:p>
          </p:txBody>
        </p:sp>
        <p:sp>
          <p:nvSpPr>
            <p:cNvPr id="8" name="Google Shape;319;p33">
              <a:extLst>
                <a:ext uri="{FF2B5EF4-FFF2-40B4-BE49-F238E27FC236}">
                  <a16:creationId xmlns:a16="http://schemas.microsoft.com/office/drawing/2014/main" id="{5AAB1B3E-C1BC-93E7-FCB4-C7AC6691575C}"/>
                </a:ext>
              </a:extLst>
            </p:cNvPr>
            <p:cNvSpPr/>
            <p:nvPr/>
          </p:nvSpPr>
          <p:spPr>
            <a:xfrm>
              <a:off x="0" y="0"/>
              <a:ext cx="3143987" cy="6195048"/>
            </a:xfrm>
            <a:custGeom>
              <a:avLst/>
              <a:gdLst/>
              <a:ahLst/>
              <a:cxnLst/>
              <a:rect l="l" t="t" r="r" b="b"/>
              <a:pathLst>
                <a:path w="3143987" h="6195048" extrusionOk="0">
                  <a:moveTo>
                    <a:pt x="0" y="0"/>
                  </a:moveTo>
                  <a:lnTo>
                    <a:pt x="3143987" y="0"/>
                  </a:lnTo>
                  <a:lnTo>
                    <a:pt x="3143987" y="6195048"/>
                  </a:lnTo>
                  <a:lnTo>
                    <a:pt x="0" y="6195048"/>
                  </a:lnTo>
                  <a:lnTo>
                    <a:pt x="0" y="0"/>
                  </a:lnTo>
                  <a:close/>
                </a:path>
              </a:pathLst>
            </a:custGeom>
            <a:blipFill rotWithShape="1">
              <a:blip r:embed="rId6">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637510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2030624" y="1185862"/>
            <a:ext cx="14583122" cy="3375043"/>
          </a:xfrm>
          <a:prstGeom prst="rect">
            <a:avLst/>
          </a:prstGeom>
          <a:noFill/>
          <a:ln>
            <a:noFill/>
          </a:ln>
        </p:spPr>
        <p:txBody>
          <a:bodyPr spcFirstLastPara="1" wrap="square" lIns="50800" tIns="50800" rIns="50800" bIns="50800" anchor="ctr" anchorCtr="0">
            <a:noAutofit/>
          </a:bodyPr>
          <a:lstStyle/>
          <a:p>
            <a:pPr algn="ctr">
              <a:lnSpc>
                <a:spcPct val="140000"/>
              </a:lnSpc>
            </a:pPr>
            <a:r>
              <a:rPr lang="en-US" sz="3600" u="none" strike="noStrike" cap="none">
                <a:solidFill>
                  <a:srgbClr val="000000"/>
                </a:solidFill>
                <a:latin typeface="Inter Medium"/>
                <a:ea typeface="Inter Medium"/>
                <a:cs typeface="Century Gothic"/>
                <a:sym typeface="Century Gothic"/>
              </a:rPr>
              <a:t>The first cards to put on our </a:t>
            </a:r>
            <a:r>
              <a:rPr lang="en-US" sz="3600" u="none" strike="noStrike" cap="none">
                <a:solidFill>
                  <a:srgbClr val="ABDE70"/>
                </a:solidFill>
                <a:latin typeface="Inter Medium"/>
                <a:ea typeface="Inter Medium"/>
                <a:cs typeface="Century Gothic"/>
                <a:sym typeface="Century Gothic"/>
              </a:rPr>
              <a:t>POWER LINE</a:t>
            </a:r>
            <a:r>
              <a:rPr lang="en-US" sz="3600">
                <a:solidFill>
                  <a:srgbClr val="ABDE70"/>
                </a:solidFill>
                <a:latin typeface="Inter Medium"/>
                <a:ea typeface="Inter Medium"/>
                <a:cs typeface="Century Gothic"/>
                <a:sym typeface="Century Gothic"/>
              </a:rPr>
              <a:t> </a:t>
            </a:r>
            <a:r>
              <a:rPr lang="en-US" sz="3600" u="none" strike="noStrike" cap="none">
                <a:solidFill>
                  <a:srgbClr val="000000"/>
                </a:solidFill>
                <a:latin typeface="Inter Medium"/>
                <a:ea typeface="Inter Medium"/>
                <a:cs typeface="Century Gothic"/>
                <a:sym typeface="Century Gothic"/>
              </a:rPr>
              <a:t>will be </a:t>
            </a:r>
            <a:r>
              <a:rPr lang="en-US" sz="3600" u="none" strike="noStrike" cap="none">
                <a:solidFill>
                  <a:srgbClr val="ABDE70"/>
                </a:solidFill>
                <a:latin typeface="Inter Medium"/>
                <a:ea typeface="Inter Medium"/>
                <a:cs typeface="Century Gothic"/>
                <a:sym typeface="Century Gothic"/>
              </a:rPr>
              <a:t>CAPITAL GOODS </a:t>
            </a:r>
            <a:r>
              <a:rPr lang="en-US" sz="3600" u="none" strike="noStrike" cap="none">
                <a:solidFill>
                  <a:srgbClr val="000000"/>
                </a:solidFill>
                <a:latin typeface="Inter Medium"/>
                <a:ea typeface="Inter Medium"/>
                <a:cs typeface="Century Gothic"/>
                <a:sym typeface="Century Gothic"/>
              </a:rPr>
              <a:t>produced by electric companies. There are 8 </a:t>
            </a:r>
            <a:r>
              <a:rPr lang="en-US" sz="3600">
                <a:latin typeface="Inter Medium"/>
                <a:ea typeface="Inter Medium"/>
                <a:cs typeface="Century Gothic"/>
                <a:sym typeface="Century Gothic"/>
              </a:rPr>
              <a:t>capital goods cards</a:t>
            </a:r>
            <a:r>
              <a:rPr lang="en-US" sz="3600" u="none" strike="noStrike" cap="none">
                <a:solidFill>
                  <a:srgbClr val="000000"/>
                </a:solidFill>
                <a:latin typeface="Inter Medium"/>
                <a:ea typeface="Inter Medium"/>
                <a:cs typeface="Century Gothic"/>
                <a:sym typeface="Century Gothic"/>
              </a:rPr>
              <a:t>. You must put them in the correct sequence of </a:t>
            </a:r>
            <a:endParaRPr lang="en-US" sz="3600">
              <a:latin typeface="Inter Medium"/>
              <a:ea typeface="Inter Medium"/>
              <a:sym typeface="Century Gothic"/>
            </a:endParaRPr>
          </a:p>
          <a:p>
            <a:pPr algn="ctr">
              <a:lnSpc>
                <a:spcPct val="140000"/>
              </a:lnSpc>
            </a:pPr>
            <a:r>
              <a:rPr lang="en-US" sz="3600" u="none" strike="noStrike" cap="none">
                <a:solidFill>
                  <a:srgbClr val="000000"/>
                </a:solidFill>
                <a:latin typeface="Inter Medium"/>
                <a:ea typeface="Inter Medium"/>
                <a:cs typeface="Century Gothic"/>
                <a:sym typeface="Century Gothic"/>
              </a:rPr>
              <a:t>production, distribution, and consumption.</a:t>
            </a:r>
            <a:endParaRPr lang="en-US" sz="3600">
              <a:latin typeface="Inter Medium"/>
              <a:ea typeface="Inter Medium"/>
            </a:endParaRPr>
          </a:p>
        </p:txBody>
      </p:sp>
      <p:pic>
        <p:nvPicPr>
          <p:cNvPr id="9" name="Google Shape;212;p23">
            <a:extLst>
              <a:ext uri="{FF2B5EF4-FFF2-40B4-BE49-F238E27FC236}">
                <a16:creationId xmlns:a16="http://schemas.microsoft.com/office/drawing/2014/main" id="{D94C8A79-1F18-4F51-F086-F15012F0BAB8}"/>
              </a:ext>
            </a:extLst>
          </p:cNvPr>
          <p:cNvPicPr preferRelativeResize="0"/>
          <p:nvPr/>
        </p:nvPicPr>
        <p:blipFill rotWithShape="1">
          <a:blip r:embed="rId3">
            <a:alphaModFix/>
          </a:blip>
          <a:srcRect l="614" r="1226"/>
          <a:stretch/>
        </p:blipFill>
        <p:spPr>
          <a:xfrm rot="10800000">
            <a:off x="0" y="6077450"/>
            <a:ext cx="18288000" cy="4265201"/>
          </a:xfrm>
          <a:prstGeom prst="rect">
            <a:avLst/>
          </a:prstGeom>
          <a:noFill/>
          <a:ln>
            <a:noFill/>
          </a:ln>
        </p:spPr>
      </p:pic>
      <p:grpSp>
        <p:nvGrpSpPr>
          <p:cNvPr id="58" name="Group 57">
            <a:extLst>
              <a:ext uri="{FF2B5EF4-FFF2-40B4-BE49-F238E27FC236}">
                <a16:creationId xmlns:a16="http://schemas.microsoft.com/office/drawing/2014/main" id="{854AA235-00D0-33E0-4829-4E2DB8E5FB18}"/>
              </a:ext>
            </a:extLst>
          </p:cNvPr>
          <p:cNvGrpSpPr/>
          <p:nvPr/>
        </p:nvGrpSpPr>
        <p:grpSpPr>
          <a:xfrm>
            <a:off x="980791" y="4106967"/>
            <a:ext cx="16278509" cy="5683288"/>
            <a:chOff x="980791" y="2741750"/>
            <a:chExt cx="16278509" cy="5683288"/>
          </a:xfrm>
        </p:grpSpPr>
        <p:grpSp>
          <p:nvGrpSpPr>
            <p:cNvPr id="59" name="Google Shape;326;p34">
              <a:extLst>
                <a:ext uri="{FF2B5EF4-FFF2-40B4-BE49-F238E27FC236}">
                  <a16:creationId xmlns:a16="http://schemas.microsoft.com/office/drawing/2014/main" id="{2D8E7661-4C0F-0808-393B-E2680780483C}"/>
                </a:ext>
              </a:extLst>
            </p:cNvPr>
            <p:cNvGrpSpPr/>
            <p:nvPr/>
          </p:nvGrpSpPr>
          <p:grpSpPr>
            <a:xfrm>
              <a:off x="13675757" y="5338934"/>
              <a:ext cx="3086093" cy="3086104"/>
              <a:chOff x="0" y="0"/>
              <a:chExt cx="812800" cy="812800"/>
            </a:xfrm>
          </p:grpSpPr>
          <p:sp>
            <p:nvSpPr>
              <p:cNvPr id="93" name="Google Shape;327;p34">
                <a:extLst>
                  <a:ext uri="{FF2B5EF4-FFF2-40B4-BE49-F238E27FC236}">
                    <a16:creationId xmlns:a16="http://schemas.microsoft.com/office/drawing/2014/main" id="{725DB52C-D433-B6C7-F15F-765D334F9665}"/>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94" name="Google Shape;328;p34">
                <a:extLst>
                  <a:ext uri="{FF2B5EF4-FFF2-40B4-BE49-F238E27FC236}">
                    <a16:creationId xmlns:a16="http://schemas.microsoft.com/office/drawing/2014/main" id="{2B365374-0970-E9AD-1A33-5F1B5C859EA0}"/>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0" name="Google Shape;329;p34">
              <a:extLst>
                <a:ext uri="{FF2B5EF4-FFF2-40B4-BE49-F238E27FC236}">
                  <a16:creationId xmlns:a16="http://schemas.microsoft.com/office/drawing/2014/main" id="{39B30627-8828-8E80-2759-5EC2E7F4F366}"/>
                </a:ext>
              </a:extLst>
            </p:cNvPr>
            <p:cNvGrpSpPr/>
            <p:nvPr/>
          </p:nvGrpSpPr>
          <p:grpSpPr>
            <a:xfrm>
              <a:off x="980791" y="2741750"/>
              <a:ext cx="16278509" cy="4803500"/>
              <a:chOff x="0" y="0"/>
              <a:chExt cx="21704679" cy="6404667"/>
            </a:xfrm>
          </p:grpSpPr>
          <p:sp>
            <p:nvSpPr>
              <p:cNvPr id="90" name="Google Shape;330;p34">
                <a:extLst>
                  <a:ext uri="{FF2B5EF4-FFF2-40B4-BE49-F238E27FC236}">
                    <a16:creationId xmlns:a16="http://schemas.microsoft.com/office/drawing/2014/main" id="{573B83D0-83DB-54E7-010B-08C383D450E4}"/>
                  </a:ext>
                </a:extLst>
              </p:cNvPr>
              <p:cNvSpPr/>
              <p:nvPr/>
            </p:nvSpPr>
            <p:spPr>
              <a:xfrm flipH="1">
                <a:off x="18392265" y="918267"/>
                <a:ext cx="3312414" cy="5486400"/>
              </a:xfrm>
              <a:custGeom>
                <a:avLst/>
                <a:gdLst/>
                <a:ahLst/>
                <a:cxnLst/>
                <a:rect l="l" t="t" r="r" b="b"/>
                <a:pathLst>
                  <a:path w="3312414" h="5486400" extrusionOk="0">
                    <a:moveTo>
                      <a:pt x="3312414" y="0"/>
                    </a:moveTo>
                    <a:lnTo>
                      <a:pt x="0" y="0"/>
                    </a:lnTo>
                    <a:lnTo>
                      <a:pt x="0" y="5486400"/>
                    </a:lnTo>
                    <a:lnTo>
                      <a:pt x="3312414" y="5486400"/>
                    </a:lnTo>
                    <a:lnTo>
                      <a:pt x="3312414" y="0"/>
                    </a:lnTo>
                    <a:close/>
                  </a:path>
                </a:pathLst>
              </a:custGeom>
              <a:blipFill rotWithShape="1">
                <a:blip r:embed="rId4">
                  <a:alphaModFix/>
                </a:blip>
                <a:stretch>
                  <a:fillRect/>
                </a:stretch>
              </a:blipFill>
              <a:ln>
                <a:noFill/>
              </a:ln>
            </p:spPr>
            <p:txBody>
              <a:bodyPr/>
              <a:lstStyle/>
              <a:p>
                <a:endParaRPr lang="en-US"/>
              </a:p>
            </p:txBody>
          </p:sp>
          <p:sp>
            <p:nvSpPr>
              <p:cNvPr id="91" name="Google Shape;331;p34">
                <a:extLst>
                  <a:ext uri="{FF2B5EF4-FFF2-40B4-BE49-F238E27FC236}">
                    <a16:creationId xmlns:a16="http://schemas.microsoft.com/office/drawing/2014/main" id="{8B9B7D62-6A78-88CB-FAA6-B97815066A27}"/>
                  </a:ext>
                </a:extLst>
              </p:cNvPr>
              <p:cNvSpPr/>
              <p:nvPr/>
            </p:nvSpPr>
            <p:spPr>
              <a:xfrm>
                <a:off x="2916344" y="3207676"/>
                <a:ext cx="15856255" cy="79281"/>
              </a:xfrm>
              <a:custGeom>
                <a:avLst/>
                <a:gdLst/>
                <a:ahLst/>
                <a:cxnLst/>
                <a:rect l="l" t="t" r="r" b="b"/>
                <a:pathLst>
                  <a:path w="15856255" h="79281" extrusionOk="0">
                    <a:moveTo>
                      <a:pt x="0" y="0"/>
                    </a:moveTo>
                    <a:lnTo>
                      <a:pt x="15856256" y="0"/>
                    </a:lnTo>
                    <a:lnTo>
                      <a:pt x="15856256" y="79281"/>
                    </a:lnTo>
                    <a:lnTo>
                      <a:pt x="0" y="79281"/>
                    </a:lnTo>
                    <a:lnTo>
                      <a:pt x="0" y="0"/>
                    </a:lnTo>
                    <a:close/>
                  </a:path>
                </a:pathLst>
              </a:custGeom>
              <a:blipFill rotWithShape="1">
                <a:blip r:embed="rId5">
                  <a:alphaModFix/>
                </a:blip>
                <a:stretch>
                  <a:fillRect/>
                </a:stretch>
              </a:blipFill>
              <a:ln>
                <a:noFill/>
              </a:ln>
            </p:spPr>
            <p:txBody>
              <a:bodyPr/>
              <a:lstStyle/>
              <a:p>
                <a:endParaRPr lang="en-US"/>
              </a:p>
            </p:txBody>
          </p:sp>
          <p:sp>
            <p:nvSpPr>
              <p:cNvPr id="92" name="Google Shape;332;p34">
                <a:extLst>
                  <a:ext uri="{FF2B5EF4-FFF2-40B4-BE49-F238E27FC236}">
                    <a16:creationId xmlns:a16="http://schemas.microsoft.com/office/drawing/2014/main" id="{3F8ED6CB-4F85-F9AE-624D-8D18F4EA6F45}"/>
                  </a:ext>
                </a:extLst>
              </p:cNvPr>
              <p:cNvSpPr/>
              <p:nvPr/>
            </p:nvSpPr>
            <p:spPr>
              <a:xfrm>
                <a:off x="0" y="0"/>
                <a:ext cx="3143987" cy="6195048"/>
              </a:xfrm>
              <a:custGeom>
                <a:avLst/>
                <a:gdLst/>
                <a:ahLst/>
                <a:cxnLst/>
                <a:rect l="l" t="t" r="r" b="b"/>
                <a:pathLst>
                  <a:path w="3143987" h="6195048" extrusionOk="0">
                    <a:moveTo>
                      <a:pt x="0" y="0"/>
                    </a:moveTo>
                    <a:lnTo>
                      <a:pt x="3143987" y="0"/>
                    </a:lnTo>
                    <a:lnTo>
                      <a:pt x="3143987" y="6195048"/>
                    </a:lnTo>
                    <a:lnTo>
                      <a:pt x="0" y="6195048"/>
                    </a:lnTo>
                    <a:lnTo>
                      <a:pt x="0" y="0"/>
                    </a:lnTo>
                    <a:close/>
                  </a:path>
                </a:pathLst>
              </a:custGeom>
              <a:blipFill rotWithShape="1">
                <a:blip r:embed="rId6">
                  <a:alphaModFix/>
                </a:blip>
                <a:stretch>
                  <a:fillRect/>
                </a:stretch>
              </a:blipFill>
              <a:ln>
                <a:noFill/>
              </a:ln>
            </p:spPr>
            <p:txBody>
              <a:bodyPr/>
              <a:lstStyle/>
              <a:p>
                <a:endParaRPr lang="en-US"/>
              </a:p>
            </p:txBody>
          </p:sp>
        </p:grpSp>
        <p:grpSp>
          <p:nvGrpSpPr>
            <p:cNvPr id="61" name="Google Shape;333;p34">
              <a:extLst>
                <a:ext uri="{FF2B5EF4-FFF2-40B4-BE49-F238E27FC236}">
                  <a16:creationId xmlns:a16="http://schemas.microsoft.com/office/drawing/2014/main" id="{D41BA172-28E3-AE58-868D-8A15F04B6D7F}"/>
                </a:ext>
              </a:extLst>
            </p:cNvPr>
            <p:cNvGrpSpPr/>
            <p:nvPr/>
          </p:nvGrpSpPr>
          <p:grpSpPr>
            <a:xfrm>
              <a:off x="4054787" y="5338934"/>
              <a:ext cx="3086093" cy="3086104"/>
              <a:chOff x="0" y="0"/>
              <a:chExt cx="812800" cy="812800"/>
            </a:xfrm>
          </p:grpSpPr>
          <p:sp>
            <p:nvSpPr>
              <p:cNvPr id="88" name="Google Shape;334;p34">
                <a:extLst>
                  <a:ext uri="{FF2B5EF4-FFF2-40B4-BE49-F238E27FC236}">
                    <a16:creationId xmlns:a16="http://schemas.microsoft.com/office/drawing/2014/main" id="{3A601479-5BDC-9FE2-6FE0-521B5437D582}"/>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89" name="Google Shape;335;p34">
                <a:extLst>
                  <a:ext uri="{FF2B5EF4-FFF2-40B4-BE49-F238E27FC236}">
                    <a16:creationId xmlns:a16="http://schemas.microsoft.com/office/drawing/2014/main" id="{A0DEB26A-9C3D-ADC0-5F66-CCB5E00177CE}"/>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2" name="Google Shape;336;p34">
              <a:extLst>
                <a:ext uri="{FF2B5EF4-FFF2-40B4-BE49-F238E27FC236}">
                  <a16:creationId xmlns:a16="http://schemas.microsoft.com/office/drawing/2014/main" id="{A087C319-7D0F-3D71-CEA8-F7A07B605205}"/>
                </a:ext>
              </a:extLst>
            </p:cNvPr>
            <p:cNvSpPr/>
            <p:nvPr/>
          </p:nvSpPr>
          <p:spPr>
            <a:xfrm>
              <a:off x="4333515"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63" name="Google Shape;337;p34">
              <a:extLst>
                <a:ext uri="{FF2B5EF4-FFF2-40B4-BE49-F238E27FC236}">
                  <a16:creationId xmlns:a16="http://schemas.microsoft.com/office/drawing/2014/main" id="{A7DF923F-3709-E11B-5CF0-E16C493FF164}"/>
                </a:ext>
              </a:extLst>
            </p:cNvPr>
            <p:cNvGrpSpPr/>
            <p:nvPr/>
          </p:nvGrpSpPr>
          <p:grpSpPr>
            <a:xfrm>
              <a:off x="5430428" y="5338934"/>
              <a:ext cx="3086093" cy="3086104"/>
              <a:chOff x="0" y="0"/>
              <a:chExt cx="812800" cy="812800"/>
            </a:xfrm>
          </p:grpSpPr>
          <p:sp>
            <p:nvSpPr>
              <p:cNvPr id="86" name="Google Shape;338;p34">
                <a:extLst>
                  <a:ext uri="{FF2B5EF4-FFF2-40B4-BE49-F238E27FC236}">
                    <a16:creationId xmlns:a16="http://schemas.microsoft.com/office/drawing/2014/main" id="{14275401-0E4B-2C31-6037-FF2759A7934E}"/>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87" name="Google Shape;339;p34">
                <a:extLst>
                  <a:ext uri="{FF2B5EF4-FFF2-40B4-BE49-F238E27FC236}">
                    <a16:creationId xmlns:a16="http://schemas.microsoft.com/office/drawing/2014/main" id="{019BF957-0CAC-9EDE-5608-F0AE254DDA0E}"/>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4" name="Google Shape;340;p34">
              <a:extLst>
                <a:ext uri="{FF2B5EF4-FFF2-40B4-BE49-F238E27FC236}">
                  <a16:creationId xmlns:a16="http://schemas.microsoft.com/office/drawing/2014/main" id="{4C91F5EC-DF4D-1D37-B66C-E1DE41676880}"/>
                </a:ext>
              </a:extLst>
            </p:cNvPr>
            <p:cNvSpPr/>
            <p:nvPr/>
          </p:nvSpPr>
          <p:spPr>
            <a:xfrm>
              <a:off x="5709156"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65" name="Google Shape;341;p34">
              <a:extLst>
                <a:ext uri="{FF2B5EF4-FFF2-40B4-BE49-F238E27FC236}">
                  <a16:creationId xmlns:a16="http://schemas.microsoft.com/office/drawing/2014/main" id="{352B517F-1B8E-E4A9-F093-D0843F0FC4BC}"/>
                </a:ext>
              </a:extLst>
            </p:cNvPr>
            <p:cNvGrpSpPr/>
            <p:nvPr/>
          </p:nvGrpSpPr>
          <p:grpSpPr>
            <a:xfrm>
              <a:off x="6837841" y="5338934"/>
              <a:ext cx="3086093" cy="3086104"/>
              <a:chOff x="0" y="0"/>
              <a:chExt cx="812800" cy="812800"/>
            </a:xfrm>
          </p:grpSpPr>
          <p:sp>
            <p:nvSpPr>
              <p:cNvPr id="84" name="Google Shape;342;p34">
                <a:extLst>
                  <a:ext uri="{FF2B5EF4-FFF2-40B4-BE49-F238E27FC236}">
                    <a16:creationId xmlns:a16="http://schemas.microsoft.com/office/drawing/2014/main" id="{DD73EEB9-DE32-A4AA-EF31-E83D606A688B}"/>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85" name="Google Shape;343;p34">
                <a:extLst>
                  <a:ext uri="{FF2B5EF4-FFF2-40B4-BE49-F238E27FC236}">
                    <a16:creationId xmlns:a16="http://schemas.microsoft.com/office/drawing/2014/main" id="{B314D4CD-5CAC-06BD-5918-0F0959EA4CA0}"/>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6" name="Google Shape;344;p34">
              <a:extLst>
                <a:ext uri="{FF2B5EF4-FFF2-40B4-BE49-F238E27FC236}">
                  <a16:creationId xmlns:a16="http://schemas.microsoft.com/office/drawing/2014/main" id="{1120B11B-2C1E-3B7D-251C-2345BB51A4CE}"/>
                </a:ext>
              </a:extLst>
            </p:cNvPr>
            <p:cNvSpPr/>
            <p:nvPr/>
          </p:nvSpPr>
          <p:spPr>
            <a:xfrm>
              <a:off x="7116569"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67" name="Google Shape;345;p34">
              <a:extLst>
                <a:ext uri="{FF2B5EF4-FFF2-40B4-BE49-F238E27FC236}">
                  <a16:creationId xmlns:a16="http://schemas.microsoft.com/office/drawing/2014/main" id="{4FB97897-EB18-B016-686A-7F5B44EE8EEB}"/>
                </a:ext>
              </a:extLst>
            </p:cNvPr>
            <p:cNvGrpSpPr/>
            <p:nvPr/>
          </p:nvGrpSpPr>
          <p:grpSpPr>
            <a:xfrm>
              <a:off x="8341194" y="5338934"/>
              <a:ext cx="3086093" cy="3086104"/>
              <a:chOff x="0" y="0"/>
              <a:chExt cx="812800" cy="812800"/>
            </a:xfrm>
          </p:grpSpPr>
          <p:sp>
            <p:nvSpPr>
              <p:cNvPr id="82" name="Google Shape;346;p34">
                <a:extLst>
                  <a:ext uri="{FF2B5EF4-FFF2-40B4-BE49-F238E27FC236}">
                    <a16:creationId xmlns:a16="http://schemas.microsoft.com/office/drawing/2014/main" id="{2812C9AA-2611-23CA-F546-258F8CC478EC}"/>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83" name="Google Shape;347;p34">
                <a:extLst>
                  <a:ext uri="{FF2B5EF4-FFF2-40B4-BE49-F238E27FC236}">
                    <a16:creationId xmlns:a16="http://schemas.microsoft.com/office/drawing/2014/main" id="{C16641F4-1978-9917-154F-3E8D0C67E6CF}"/>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8" name="Google Shape;348;p34">
              <a:extLst>
                <a:ext uri="{FF2B5EF4-FFF2-40B4-BE49-F238E27FC236}">
                  <a16:creationId xmlns:a16="http://schemas.microsoft.com/office/drawing/2014/main" id="{6DF273FE-C9A4-AA27-A0FA-0C1FAD2B2DDF}"/>
                </a:ext>
              </a:extLst>
            </p:cNvPr>
            <p:cNvSpPr/>
            <p:nvPr/>
          </p:nvSpPr>
          <p:spPr>
            <a:xfrm>
              <a:off x="8523981"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69" name="Google Shape;349;p34">
              <a:extLst>
                <a:ext uri="{FF2B5EF4-FFF2-40B4-BE49-F238E27FC236}">
                  <a16:creationId xmlns:a16="http://schemas.microsoft.com/office/drawing/2014/main" id="{073ED6A9-EDC2-F621-C487-BCBC3D42D2A8}"/>
                </a:ext>
              </a:extLst>
            </p:cNvPr>
            <p:cNvGrpSpPr/>
            <p:nvPr/>
          </p:nvGrpSpPr>
          <p:grpSpPr>
            <a:xfrm>
              <a:off x="9717800" y="5338934"/>
              <a:ext cx="3086093" cy="3086104"/>
              <a:chOff x="0" y="0"/>
              <a:chExt cx="812800" cy="812800"/>
            </a:xfrm>
          </p:grpSpPr>
          <p:sp>
            <p:nvSpPr>
              <p:cNvPr id="80" name="Google Shape;350;p34">
                <a:extLst>
                  <a:ext uri="{FF2B5EF4-FFF2-40B4-BE49-F238E27FC236}">
                    <a16:creationId xmlns:a16="http://schemas.microsoft.com/office/drawing/2014/main" id="{B4C52282-60D6-7AA7-25F5-717F17009964}"/>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81" name="Google Shape;351;p34">
                <a:extLst>
                  <a:ext uri="{FF2B5EF4-FFF2-40B4-BE49-F238E27FC236}">
                    <a16:creationId xmlns:a16="http://schemas.microsoft.com/office/drawing/2014/main" id="{EBF7BB43-DB41-3A6E-DBBA-28ECC1A38F34}"/>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0" name="Google Shape;352;p34">
              <a:extLst>
                <a:ext uri="{FF2B5EF4-FFF2-40B4-BE49-F238E27FC236}">
                  <a16:creationId xmlns:a16="http://schemas.microsoft.com/office/drawing/2014/main" id="{198FBC58-382D-D03D-9A5E-F6ED69494332}"/>
                </a:ext>
              </a:extLst>
            </p:cNvPr>
            <p:cNvSpPr/>
            <p:nvPr/>
          </p:nvSpPr>
          <p:spPr>
            <a:xfrm>
              <a:off x="9896272"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71" name="Google Shape;353;p34">
              <a:extLst>
                <a:ext uri="{FF2B5EF4-FFF2-40B4-BE49-F238E27FC236}">
                  <a16:creationId xmlns:a16="http://schemas.microsoft.com/office/drawing/2014/main" id="{57F711DB-4C05-1708-B7C1-10219FD32EDE}"/>
                </a:ext>
              </a:extLst>
            </p:cNvPr>
            <p:cNvGrpSpPr/>
            <p:nvPr/>
          </p:nvGrpSpPr>
          <p:grpSpPr>
            <a:xfrm>
              <a:off x="10969276" y="5338934"/>
              <a:ext cx="3086093" cy="3086104"/>
              <a:chOff x="0" y="0"/>
              <a:chExt cx="812800" cy="812800"/>
            </a:xfrm>
          </p:grpSpPr>
          <p:sp>
            <p:nvSpPr>
              <p:cNvPr id="78" name="Google Shape;354;p34">
                <a:extLst>
                  <a:ext uri="{FF2B5EF4-FFF2-40B4-BE49-F238E27FC236}">
                    <a16:creationId xmlns:a16="http://schemas.microsoft.com/office/drawing/2014/main" id="{82E46F40-26DF-528E-BB58-23C293BDE51F}"/>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79" name="Google Shape;355;p34">
                <a:extLst>
                  <a:ext uri="{FF2B5EF4-FFF2-40B4-BE49-F238E27FC236}">
                    <a16:creationId xmlns:a16="http://schemas.microsoft.com/office/drawing/2014/main" id="{50F079BA-CEB0-0172-040D-B19977B4E26B}"/>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2" name="Google Shape;356;p34">
              <a:extLst>
                <a:ext uri="{FF2B5EF4-FFF2-40B4-BE49-F238E27FC236}">
                  <a16:creationId xmlns:a16="http://schemas.microsoft.com/office/drawing/2014/main" id="{252101D1-2699-E388-A635-0404F6FA7654}"/>
                </a:ext>
              </a:extLst>
            </p:cNvPr>
            <p:cNvSpPr/>
            <p:nvPr/>
          </p:nvSpPr>
          <p:spPr>
            <a:xfrm>
              <a:off x="11152064"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73" name="Google Shape;357;p34">
              <a:extLst>
                <a:ext uri="{FF2B5EF4-FFF2-40B4-BE49-F238E27FC236}">
                  <a16:creationId xmlns:a16="http://schemas.microsoft.com/office/drawing/2014/main" id="{7C571CE9-79FF-93CA-8273-87C41E454EDD}"/>
                </a:ext>
              </a:extLst>
            </p:cNvPr>
            <p:cNvGrpSpPr/>
            <p:nvPr/>
          </p:nvGrpSpPr>
          <p:grpSpPr>
            <a:xfrm>
              <a:off x="12179296" y="5338934"/>
              <a:ext cx="3086093" cy="3086104"/>
              <a:chOff x="0" y="0"/>
              <a:chExt cx="812800" cy="812800"/>
            </a:xfrm>
          </p:grpSpPr>
          <p:sp>
            <p:nvSpPr>
              <p:cNvPr id="76" name="Google Shape;358;p34">
                <a:extLst>
                  <a:ext uri="{FF2B5EF4-FFF2-40B4-BE49-F238E27FC236}">
                    <a16:creationId xmlns:a16="http://schemas.microsoft.com/office/drawing/2014/main" id="{1232784D-F0B6-C974-7F8D-3136AEF9CDAC}"/>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77" name="Google Shape;359;p34">
                <a:extLst>
                  <a:ext uri="{FF2B5EF4-FFF2-40B4-BE49-F238E27FC236}">
                    <a16:creationId xmlns:a16="http://schemas.microsoft.com/office/drawing/2014/main" id="{B78E20A4-FE94-0354-E9CC-F47457AA7EA0}"/>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4" name="Google Shape;360;p34">
              <a:extLst>
                <a:ext uri="{FF2B5EF4-FFF2-40B4-BE49-F238E27FC236}">
                  <a16:creationId xmlns:a16="http://schemas.microsoft.com/office/drawing/2014/main" id="{2860F927-6E0F-914A-D992-96CF0B94C575}"/>
                </a:ext>
              </a:extLst>
            </p:cNvPr>
            <p:cNvSpPr/>
            <p:nvPr/>
          </p:nvSpPr>
          <p:spPr>
            <a:xfrm>
              <a:off x="12410054"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sp>
          <p:nvSpPr>
            <p:cNvPr id="75" name="Google Shape;361;p34">
              <a:extLst>
                <a:ext uri="{FF2B5EF4-FFF2-40B4-BE49-F238E27FC236}">
                  <a16:creationId xmlns:a16="http://schemas.microsoft.com/office/drawing/2014/main" id="{330CEF73-8421-CC40-F49D-0BCDED61925B}"/>
                </a:ext>
              </a:extLst>
            </p:cNvPr>
            <p:cNvSpPr/>
            <p:nvPr/>
          </p:nvSpPr>
          <p:spPr>
            <a:xfrm>
              <a:off x="13858544"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154944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2030624" y="1543054"/>
            <a:ext cx="13971376" cy="3375043"/>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 next set of cards to put on our </a:t>
            </a:r>
            <a:r>
              <a:rPr lang="en-US" sz="36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POWER LINE</a:t>
            </a:r>
          </a:p>
          <a:p>
            <a:pPr marL="0" marR="0" lvl="0" indent="0" algn="ctr" rtl="0">
              <a:lnSpc>
                <a:spcPct val="140000"/>
              </a:lnSpc>
              <a:spcBef>
                <a:spcPts val="0"/>
              </a:spcBef>
              <a:spcAft>
                <a:spcPts val="0"/>
              </a:spcAft>
              <a:buNone/>
            </a:pPr>
            <a: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will be </a:t>
            </a:r>
            <a:r>
              <a:rPr lang="en-US" sz="36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NATURAL RESOURCES </a:t>
            </a:r>
            <a: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used by electric </a:t>
            </a:r>
            <a:b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br>
            <a: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companies to produce electricity. </a:t>
            </a:r>
          </a:p>
          <a:p>
            <a:pPr algn="ctr">
              <a:lnSpc>
                <a:spcPct val="140000"/>
              </a:lnSpc>
            </a:pPr>
            <a:r>
              <a:rPr lang="en-US" sz="3600" u="none" strike="noStrike" cap="none">
                <a:solidFill>
                  <a:srgbClr val="000000"/>
                </a:solidFill>
                <a:latin typeface="Inter Medium"/>
                <a:ea typeface="Inter Medium"/>
                <a:cs typeface="Century Gothic"/>
                <a:sym typeface="Century Gothic"/>
              </a:rPr>
              <a:t>There are 4 </a:t>
            </a:r>
            <a:r>
              <a:rPr lang="en-US" sz="3600">
                <a:latin typeface="Inter Medium"/>
                <a:ea typeface="Inter Medium"/>
                <a:cs typeface="Century Gothic"/>
                <a:sym typeface="Century Gothic"/>
              </a:rPr>
              <a:t>natural resources cards</a:t>
            </a:r>
            <a:r>
              <a:rPr lang="en-US" sz="3600" u="none" strike="noStrike" cap="none">
                <a:solidFill>
                  <a:srgbClr val="000000"/>
                </a:solidFill>
                <a:latin typeface="Inter Medium"/>
                <a:ea typeface="Inter Medium"/>
                <a:cs typeface="Century Gothic"/>
                <a:sym typeface="Century Gothic"/>
              </a:rPr>
              <a:t>. You must attach them to the capital resource card they would be used with.</a:t>
            </a:r>
            <a:endParaRPr lang="en-US" sz="3600" u="none" strike="noStrike" cap="none">
              <a:solidFill>
                <a:srgbClr val="000000"/>
              </a:solidFill>
              <a:latin typeface="Inter Medium"/>
              <a:ea typeface="Inter Medium"/>
              <a:cs typeface="Century Gothic"/>
            </a:endParaRPr>
          </a:p>
          <a:p>
            <a:pPr marL="0" marR="0" lvl="0" indent="0" algn="ctr" rtl="0">
              <a:lnSpc>
                <a:spcPct val="140000"/>
              </a:lnSpc>
              <a:spcBef>
                <a:spcPts val="0"/>
              </a:spcBef>
              <a:spcAft>
                <a:spcPts val="0"/>
              </a:spcAft>
              <a:buNone/>
            </a:pPr>
            <a:endPar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pic>
        <p:nvPicPr>
          <p:cNvPr id="9" name="Google Shape;212;p23">
            <a:extLst>
              <a:ext uri="{FF2B5EF4-FFF2-40B4-BE49-F238E27FC236}">
                <a16:creationId xmlns:a16="http://schemas.microsoft.com/office/drawing/2014/main" id="{D94C8A79-1F18-4F51-F086-F15012F0BAB8}"/>
              </a:ext>
            </a:extLst>
          </p:cNvPr>
          <p:cNvPicPr preferRelativeResize="0"/>
          <p:nvPr/>
        </p:nvPicPr>
        <p:blipFill rotWithShape="1">
          <a:blip r:embed="rId3">
            <a:alphaModFix/>
          </a:blip>
          <a:srcRect l="614" r="1226"/>
          <a:stretch/>
        </p:blipFill>
        <p:spPr>
          <a:xfrm rot="10800000">
            <a:off x="0" y="6077450"/>
            <a:ext cx="18288000" cy="4265201"/>
          </a:xfrm>
          <a:prstGeom prst="rect">
            <a:avLst/>
          </a:prstGeom>
          <a:noFill/>
          <a:ln>
            <a:noFill/>
          </a:ln>
        </p:spPr>
      </p:pic>
      <p:grpSp>
        <p:nvGrpSpPr>
          <p:cNvPr id="99" name="Group 98">
            <a:extLst>
              <a:ext uri="{FF2B5EF4-FFF2-40B4-BE49-F238E27FC236}">
                <a16:creationId xmlns:a16="http://schemas.microsoft.com/office/drawing/2014/main" id="{B2D673DD-A159-C4B0-C91A-04AFF5837BD4}"/>
              </a:ext>
            </a:extLst>
          </p:cNvPr>
          <p:cNvGrpSpPr/>
          <p:nvPr/>
        </p:nvGrpSpPr>
        <p:grpSpPr>
          <a:xfrm>
            <a:off x="980791" y="4106967"/>
            <a:ext cx="16278509" cy="5683288"/>
            <a:chOff x="980791" y="2741750"/>
            <a:chExt cx="16278509" cy="5683288"/>
          </a:xfrm>
        </p:grpSpPr>
        <p:grpSp>
          <p:nvGrpSpPr>
            <p:cNvPr id="100" name="Google Shape;368;p35">
              <a:extLst>
                <a:ext uri="{FF2B5EF4-FFF2-40B4-BE49-F238E27FC236}">
                  <a16:creationId xmlns:a16="http://schemas.microsoft.com/office/drawing/2014/main" id="{0C16DB1F-430F-9F64-16EF-66674A16EBBC}"/>
                </a:ext>
              </a:extLst>
            </p:cNvPr>
            <p:cNvGrpSpPr/>
            <p:nvPr/>
          </p:nvGrpSpPr>
          <p:grpSpPr>
            <a:xfrm>
              <a:off x="13675757" y="5338934"/>
              <a:ext cx="3086093" cy="3086104"/>
              <a:chOff x="0" y="0"/>
              <a:chExt cx="812800" cy="812800"/>
            </a:xfrm>
          </p:grpSpPr>
          <p:sp>
            <p:nvSpPr>
              <p:cNvPr id="155" name="Google Shape;369;p35">
                <a:extLst>
                  <a:ext uri="{FF2B5EF4-FFF2-40B4-BE49-F238E27FC236}">
                    <a16:creationId xmlns:a16="http://schemas.microsoft.com/office/drawing/2014/main" id="{B99AFA24-AFFD-C5CA-876B-F0B348BAF8EC}"/>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56" name="Google Shape;370;p35">
                <a:extLst>
                  <a:ext uri="{FF2B5EF4-FFF2-40B4-BE49-F238E27FC236}">
                    <a16:creationId xmlns:a16="http://schemas.microsoft.com/office/drawing/2014/main" id="{B553C502-3A4B-C273-2419-756D5DA27CDB}"/>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1" name="Google Shape;371;p35">
              <a:extLst>
                <a:ext uri="{FF2B5EF4-FFF2-40B4-BE49-F238E27FC236}">
                  <a16:creationId xmlns:a16="http://schemas.microsoft.com/office/drawing/2014/main" id="{28027A9D-E2F0-A03D-A6DB-48F85290F0D1}"/>
                </a:ext>
              </a:extLst>
            </p:cNvPr>
            <p:cNvGrpSpPr/>
            <p:nvPr/>
          </p:nvGrpSpPr>
          <p:grpSpPr>
            <a:xfrm>
              <a:off x="980791" y="2741750"/>
              <a:ext cx="16278509" cy="4803500"/>
              <a:chOff x="0" y="0"/>
              <a:chExt cx="21704679" cy="6404667"/>
            </a:xfrm>
          </p:grpSpPr>
          <p:sp>
            <p:nvSpPr>
              <p:cNvPr id="152" name="Google Shape;372;p35">
                <a:extLst>
                  <a:ext uri="{FF2B5EF4-FFF2-40B4-BE49-F238E27FC236}">
                    <a16:creationId xmlns:a16="http://schemas.microsoft.com/office/drawing/2014/main" id="{ABD4D68A-63EC-DC95-42E7-AE095D03E38D}"/>
                  </a:ext>
                </a:extLst>
              </p:cNvPr>
              <p:cNvSpPr/>
              <p:nvPr/>
            </p:nvSpPr>
            <p:spPr>
              <a:xfrm flipH="1">
                <a:off x="18392265" y="918267"/>
                <a:ext cx="3312414" cy="5486400"/>
              </a:xfrm>
              <a:custGeom>
                <a:avLst/>
                <a:gdLst/>
                <a:ahLst/>
                <a:cxnLst/>
                <a:rect l="l" t="t" r="r" b="b"/>
                <a:pathLst>
                  <a:path w="3312414" h="5486400" extrusionOk="0">
                    <a:moveTo>
                      <a:pt x="3312414" y="0"/>
                    </a:moveTo>
                    <a:lnTo>
                      <a:pt x="0" y="0"/>
                    </a:lnTo>
                    <a:lnTo>
                      <a:pt x="0" y="5486400"/>
                    </a:lnTo>
                    <a:lnTo>
                      <a:pt x="3312414" y="5486400"/>
                    </a:lnTo>
                    <a:lnTo>
                      <a:pt x="3312414" y="0"/>
                    </a:lnTo>
                    <a:close/>
                  </a:path>
                </a:pathLst>
              </a:custGeom>
              <a:blipFill rotWithShape="1">
                <a:blip r:embed="rId4">
                  <a:alphaModFix/>
                </a:blip>
                <a:stretch>
                  <a:fillRect/>
                </a:stretch>
              </a:blipFill>
              <a:ln>
                <a:noFill/>
              </a:ln>
            </p:spPr>
            <p:txBody>
              <a:bodyPr/>
              <a:lstStyle/>
              <a:p>
                <a:endParaRPr lang="en-US"/>
              </a:p>
            </p:txBody>
          </p:sp>
          <p:sp>
            <p:nvSpPr>
              <p:cNvPr id="153" name="Google Shape;373;p35">
                <a:extLst>
                  <a:ext uri="{FF2B5EF4-FFF2-40B4-BE49-F238E27FC236}">
                    <a16:creationId xmlns:a16="http://schemas.microsoft.com/office/drawing/2014/main" id="{3A199687-0C74-6470-F39A-849E031BF8C9}"/>
                  </a:ext>
                </a:extLst>
              </p:cNvPr>
              <p:cNvSpPr/>
              <p:nvPr/>
            </p:nvSpPr>
            <p:spPr>
              <a:xfrm>
                <a:off x="2916344" y="3207676"/>
                <a:ext cx="15856255" cy="79281"/>
              </a:xfrm>
              <a:custGeom>
                <a:avLst/>
                <a:gdLst/>
                <a:ahLst/>
                <a:cxnLst/>
                <a:rect l="l" t="t" r="r" b="b"/>
                <a:pathLst>
                  <a:path w="15856255" h="79281" extrusionOk="0">
                    <a:moveTo>
                      <a:pt x="0" y="0"/>
                    </a:moveTo>
                    <a:lnTo>
                      <a:pt x="15856256" y="0"/>
                    </a:lnTo>
                    <a:lnTo>
                      <a:pt x="15856256" y="79281"/>
                    </a:lnTo>
                    <a:lnTo>
                      <a:pt x="0" y="79281"/>
                    </a:lnTo>
                    <a:lnTo>
                      <a:pt x="0" y="0"/>
                    </a:lnTo>
                    <a:close/>
                  </a:path>
                </a:pathLst>
              </a:custGeom>
              <a:blipFill rotWithShape="1">
                <a:blip r:embed="rId5">
                  <a:alphaModFix/>
                </a:blip>
                <a:stretch>
                  <a:fillRect/>
                </a:stretch>
              </a:blipFill>
              <a:ln>
                <a:noFill/>
              </a:ln>
            </p:spPr>
            <p:txBody>
              <a:bodyPr/>
              <a:lstStyle/>
              <a:p>
                <a:endParaRPr lang="en-US"/>
              </a:p>
            </p:txBody>
          </p:sp>
          <p:sp>
            <p:nvSpPr>
              <p:cNvPr id="154" name="Google Shape;374;p35">
                <a:extLst>
                  <a:ext uri="{FF2B5EF4-FFF2-40B4-BE49-F238E27FC236}">
                    <a16:creationId xmlns:a16="http://schemas.microsoft.com/office/drawing/2014/main" id="{D364D0D9-28B1-F9CB-98C6-77CA9BD0420B}"/>
                  </a:ext>
                </a:extLst>
              </p:cNvPr>
              <p:cNvSpPr/>
              <p:nvPr/>
            </p:nvSpPr>
            <p:spPr>
              <a:xfrm>
                <a:off x="0" y="0"/>
                <a:ext cx="3143987" cy="6195048"/>
              </a:xfrm>
              <a:custGeom>
                <a:avLst/>
                <a:gdLst/>
                <a:ahLst/>
                <a:cxnLst/>
                <a:rect l="l" t="t" r="r" b="b"/>
                <a:pathLst>
                  <a:path w="3143987" h="6195048" extrusionOk="0">
                    <a:moveTo>
                      <a:pt x="0" y="0"/>
                    </a:moveTo>
                    <a:lnTo>
                      <a:pt x="3143987" y="0"/>
                    </a:lnTo>
                    <a:lnTo>
                      <a:pt x="3143987" y="6195048"/>
                    </a:lnTo>
                    <a:lnTo>
                      <a:pt x="0" y="6195048"/>
                    </a:lnTo>
                    <a:lnTo>
                      <a:pt x="0" y="0"/>
                    </a:lnTo>
                    <a:close/>
                  </a:path>
                </a:pathLst>
              </a:custGeom>
              <a:blipFill rotWithShape="1">
                <a:blip r:embed="rId6">
                  <a:alphaModFix/>
                </a:blip>
                <a:stretch>
                  <a:fillRect/>
                </a:stretch>
              </a:blipFill>
              <a:ln>
                <a:noFill/>
              </a:ln>
            </p:spPr>
            <p:txBody>
              <a:bodyPr/>
              <a:lstStyle/>
              <a:p>
                <a:endParaRPr lang="en-US"/>
              </a:p>
            </p:txBody>
          </p:sp>
        </p:grpSp>
        <p:grpSp>
          <p:nvGrpSpPr>
            <p:cNvPr id="102" name="Google Shape;375;p35">
              <a:extLst>
                <a:ext uri="{FF2B5EF4-FFF2-40B4-BE49-F238E27FC236}">
                  <a16:creationId xmlns:a16="http://schemas.microsoft.com/office/drawing/2014/main" id="{9FE46F6E-F6C1-3F86-EED5-7C6527482F81}"/>
                </a:ext>
              </a:extLst>
            </p:cNvPr>
            <p:cNvGrpSpPr/>
            <p:nvPr/>
          </p:nvGrpSpPr>
          <p:grpSpPr>
            <a:xfrm>
              <a:off x="4054787" y="5143500"/>
              <a:ext cx="3086093" cy="3281538"/>
              <a:chOff x="0" y="0"/>
              <a:chExt cx="4114793" cy="4375386"/>
            </a:xfrm>
          </p:grpSpPr>
          <p:grpSp>
            <p:nvGrpSpPr>
              <p:cNvPr id="148" name="Google Shape;376;p35">
                <a:extLst>
                  <a:ext uri="{FF2B5EF4-FFF2-40B4-BE49-F238E27FC236}">
                    <a16:creationId xmlns:a16="http://schemas.microsoft.com/office/drawing/2014/main" id="{673C05AE-9416-6F0B-EEF2-EEA3473309E1}"/>
                  </a:ext>
                </a:extLst>
              </p:cNvPr>
              <p:cNvGrpSpPr/>
              <p:nvPr/>
            </p:nvGrpSpPr>
            <p:grpSpPr>
              <a:xfrm>
                <a:off x="0" y="260579"/>
                <a:ext cx="4114793" cy="4114807"/>
                <a:chOff x="0" y="0"/>
                <a:chExt cx="812800" cy="812800"/>
              </a:xfrm>
            </p:grpSpPr>
            <p:sp>
              <p:nvSpPr>
                <p:cNvPr id="150" name="Google Shape;377;p35">
                  <a:extLst>
                    <a:ext uri="{FF2B5EF4-FFF2-40B4-BE49-F238E27FC236}">
                      <a16:creationId xmlns:a16="http://schemas.microsoft.com/office/drawing/2014/main" id="{7A32DE71-C63F-EE3F-A1A5-B430955BC8CA}"/>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51" name="Google Shape;378;p35">
                  <a:extLst>
                    <a:ext uri="{FF2B5EF4-FFF2-40B4-BE49-F238E27FC236}">
                      <a16:creationId xmlns:a16="http://schemas.microsoft.com/office/drawing/2014/main" id="{21704D81-BB88-637A-6582-396818A409AF}"/>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9" name="Google Shape;379;p35">
                <a:extLst>
                  <a:ext uri="{FF2B5EF4-FFF2-40B4-BE49-F238E27FC236}">
                    <a16:creationId xmlns:a16="http://schemas.microsoft.com/office/drawing/2014/main" id="{9C496C92-F34D-55C4-EA45-186DBC05953A}"/>
                  </a:ext>
                </a:extLst>
              </p:cNvPr>
              <p:cNvSpPr/>
              <p:nvPr/>
            </p:nvSpPr>
            <p:spPr>
              <a:xfrm>
                <a:off x="37163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03" name="Google Shape;380;p35">
              <a:extLst>
                <a:ext uri="{FF2B5EF4-FFF2-40B4-BE49-F238E27FC236}">
                  <a16:creationId xmlns:a16="http://schemas.microsoft.com/office/drawing/2014/main" id="{AFCD1A12-8B0B-07C1-3ACD-404CB647254B}"/>
                </a:ext>
              </a:extLst>
            </p:cNvPr>
            <p:cNvGrpSpPr/>
            <p:nvPr/>
          </p:nvGrpSpPr>
          <p:grpSpPr>
            <a:xfrm>
              <a:off x="5430428" y="5338934"/>
              <a:ext cx="3086093" cy="3086104"/>
              <a:chOff x="0" y="0"/>
              <a:chExt cx="812800" cy="812800"/>
            </a:xfrm>
          </p:grpSpPr>
          <p:sp>
            <p:nvSpPr>
              <p:cNvPr id="146" name="Google Shape;381;p35">
                <a:extLst>
                  <a:ext uri="{FF2B5EF4-FFF2-40B4-BE49-F238E27FC236}">
                    <a16:creationId xmlns:a16="http://schemas.microsoft.com/office/drawing/2014/main" id="{FBC7B58D-6549-B358-50EA-CBB72FFB4448}"/>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47" name="Google Shape;382;p35">
                <a:extLst>
                  <a:ext uri="{FF2B5EF4-FFF2-40B4-BE49-F238E27FC236}">
                    <a16:creationId xmlns:a16="http://schemas.microsoft.com/office/drawing/2014/main" id="{A7B88D8B-81CD-33D5-AE77-5C218E15FEC2}"/>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4" name="Google Shape;383;p35">
              <a:extLst>
                <a:ext uri="{FF2B5EF4-FFF2-40B4-BE49-F238E27FC236}">
                  <a16:creationId xmlns:a16="http://schemas.microsoft.com/office/drawing/2014/main" id="{22674CBD-63C3-BD8C-A831-C299A38CA961}"/>
                </a:ext>
              </a:extLst>
            </p:cNvPr>
            <p:cNvSpPr/>
            <p:nvPr/>
          </p:nvSpPr>
          <p:spPr>
            <a:xfrm>
              <a:off x="5709156"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05" name="Google Shape;384;p35">
              <a:extLst>
                <a:ext uri="{FF2B5EF4-FFF2-40B4-BE49-F238E27FC236}">
                  <a16:creationId xmlns:a16="http://schemas.microsoft.com/office/drawing/2014/main" id="{83B99209-0C82-F88A-F324-9D08025A2379}"/>
                </a:ext>
              </a:extLst>
            </p:cNvPr>
            <p:cNvGrpSpPr/>
            <p:nvPr/>
          </p:nvGrpSpPr>
          <p:grpSpPr>
            <a:xfrm>
              <a:off x="6837841" y="5338934"/>
              <a:ext cx="3086093" cy="3086104"/>
              <a:chOff x="0" y="0"/>
              <a:chExt cx="812800" cy="812800"/>
            </a:xfrm>
          </p:grpSpPr>
          <p:sp>
            <p:nvSpPr>
              <p:cNvPr id="144" name="Google Shape;385;p35">
                <a:extLst>
                  <a:ext uri="{FF2B5EF4-FFF2-40B4-BE49-F238E27FC236}">
                    <a16:creationId xmlns:a16="http://schemas.microsoft.com/office/drawing/2014/main" id="{F9E54128-851B-AFF3-4C76-4EE4D7C3DD8A}"/>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45" name="Google Shape;386;p35">
                <a:extLst>
                  <a:ext uri="{FF2B5EF4-FFF2-40B4-BE49-F238E27FC236}">
                    <a16:creationId xmlns:a16="http://schemas.microsoft.com/office/drawing/2014/main" id="{EB689FF0-5E2C-247B-0259-4363CAC190FB}"/>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6" name="Google Shape;387;p35">
              <a:extLst>
                <a:ext uri="{FF2B5EF4-FFF2-40B4-BE49-F238E27FC236}">
                  <a16:creationId xmlns:a16="http://schemas.microsoft.com/office/drawing/2014/main" id="{2A264B8A-2978-E350-B2E1-5EDF51BB511D}"/>
                </a:ext>
              </a:extLst>
            </p:cNvPr>
            <p:cNvSpPr/>
            <p:nvPr/>
          </p:nvSpPr>
          <p:spPr>
            <a:xfrm>
              <a:off x="7116569"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07" name="Google Shape;388;p35">
              <a:extLst>
                <a:ext uri="{FF2B5EF4-FFF2-40B4-BE49-F238E27FC236}">
                  <a16:creationId xmlns:a16="http://schemas.microsoft.com/office/drawing/2014/main" id="{186216AA-1071-638D-001E-1524F89D2A01}"/>
                </a:ext>
              </a:extLst>
            </p:cNvPr>
            <p:cNvGrpSpPr/>
            <p:nvPr/>
          </p:nvGrpSpPr>
          <p:grpSpPr>
            <a:xfrm>
              <a:off x="8341194" y="5338934"/>
              <a:ext cx="3086093" cy="3086104"/>
              <a:chOff x="0" y="0"/>
              <a:chExt cx="812800" cy="812800"/>
            </a:xfrm>
          </p:grpSpPr>
          <p:sp>
            <p:nvSpPr>
              <p:cNvPr id="142" name="Google Shape;389;p35">
                <a:extLst>
                  <a:ext uri="{FF2B5EF4-FFF2-40B4-BE49-F238E27FC236}">
                    <a16:creationId xmlns:a16="http://schemas.microsoft.com/office/drawing/2014/main" id="{95E6284A-68AA-0464-126C-7AB32FC01C06}"/>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43" name="Google Shape;390;p35">
                <a:extLst>
                  <a:ext uri="{FF2B5EF4-FFF2-40B4-BE49-F238E27FC236}">
                    <a16:creationId xmlns:a16="http://schemas.microsoft.com/office/drawing/2014/main" id="{E1CDFD47-E6D2-454B-4609-31782915FEAC}"/>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8" name="Google Shape;391;p35">
              <a:extLst>
                <a:ext uri="{FF2B5EF4-FFF2-40B4-BE49-F238E27FC236}">
                  <a16:creationId xmlns:a16="http://schemas.microsoft.com/office/drawing/2014/main" id="{16832925-18B2-9024-0971-C761CCD5005E}"/>
                </a:ext>
              </a:extLst>
            </p:cNvPr>
            <p:cNvSpPr/>
            <p:nvPr/>
          </p:nvSpPr>
          <p:spPr>
            <a:xfrm>
              <a:off x="8523981"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09" name="Google Shape;392;p35">
              <a:extLst>
                <a:ext uri="{FF2B5EF4-FFF2-40B4-BE49-F238E27FC236}">
                  <a16:creationId xmlns:a16="http://schemas.microsoft.com/office/drawing/2014/main" id="{B60176D7-F255-971D-F3B2-BBD68F75F1A9}"/>
                </a:ext>
              </a:extLst>
            </p:cNvPr>
            <p:cNvGrpSpPr/>
            <p:nvPr/>
          </p:nvGrpSpPr>
          <p:grpSpPr>
            <a:xfrm>
              <a:off x="9717800" y="5338934"/>
              <a:ext cx="3086093" cy="3086104"/>
              <a:chOff x="0" y="0"/>
              <a:chExt cx="812800" cy="812800"/>
            </a:xfrm>
          </p:grpSpPr>
          <p:sp>
            <p:nvSpPr>
              <p:cNvPr id="140" name="Google Shape;393;p35">
                <a:extLst>
                  <a:ext uri="{FF2B5EF4-FFF2-40B4-BE49-F238E27FC236}">
                    <a16:creationId xmlns:a16="http://schemas.microsoft.com/office/drawing/2014/main" id="{A1890412-E7E9-4A05-F6AE-1AA10581010A}"/>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41" name="Google Shape;394;p35">
                <a:extLst>
                  <a:ext uri="{FF2B5EF4-FFF2-40B4-BE49-F238E27FC236}">
                    <a16:creationId xmlns:a16="http://schemas.microsoft.com/office/drawing/2014/main" id="{92131364-9A93-DADD-E649-A85BC06D9B22}"/>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0" name="Google Shape;395;p35">
              <a:extLst>
                <a:ext uri="{FF2B5EF4-FFF2-40B4-BE49-F238E27FC236}">
                  <a16:creationId xmlns:a16="http://schemas.microsoft.com/office/drawing/2014/main" id="{8EBDD9F8-8E0B-9A1E-67EA-D7E9651FC7FA}"/>
                </a:ext>
              </a:extLst>
            </p:cNvPr>
            <p:cNvSpPr/>
            <p:nvPr/>
          </p:nvSpPr>
          <p:spPr>
            <a:xfrm>
              <a:off x="9896272"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11" name="Google Shape;396;p35">
              <a:extLst>
                <a:ext uri="{FF2B5EF4-FFF2-40B4-BE49-F238E27FC236}">
                  <a16:creationId xmlns:a16="http://schemas.microsoft.com/office/drawing/2014/main" id="{55707E9A-6817-1CFB-F0A0-A7307340AD13}"/>
                </a:ext>
              </a:extLst>
            </p:cNvPr>
            <p:cNvGrpSpPr/>
            <p:nvPr/>
          </p:nvGrpSpPr>
          <p:grpSpPr>
            <a:xfrm>
              <a:off x="10969276" y="5338934"/>
              <a:ext cx="3086093" cy="3086104"/>
              <a:chOff x="0" y="0"/>
              <a:chExt cx="812800" cy="812800"/>
            </a:xfrm>
          </p:grpSpPr>
          <p:sp>
            <p:nvSpPr>
              <p:cNvPr id="138" name="Google Shape;397;p35">
                <a:extLst>
                  <a:ext uri="{FF2B5EF4-FFF2-40B4-BE49-F238E27FC236}">
                    <a16:creationId xmlns:a16="http://schemas.microsoft.com/office/drawing/2014/main" id="{2C78DA98-C427-30AD-3E1B-05F817FA9004}"/>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39" name="Google Shape;398;p35">
                <a:extLst>
                  <a:ext uri="{FF2B5EF4-FFF2-40B4-BE49-F238E27FC236}">
                    <a16:creationId xmlns:a16="http://schemas.microsoft.com/office/drawing/2014/main" id="{744D61BE-3592-7595-34FA-C40347D71970}"/>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2" name="Google Shape;399;p35">
              <a:extLst>
                <a:ext uri="{FF2B5EF4-FFF2-40B4-BE49-F238E27FC236}">
                  <a16:creationId xmlns:a16="http://schemas.microsoft.com/office/drawing/2014/main" id="{50843669-C60F-DA69-C939-321BCC922A77}"/>
                </a:ext>
              </a:extLst>
            </p:cNvPr>
            <p:cNvSpPr/>
            <p:nvPr/>
          </p:nvSpPr>
          <p:spPr>
            <a:xfrm>
              <a:off x="11152064"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13" name="Google Shape;400;p35">
              <a:extLst>
                <a:ext uri="{FF2B5EF4-FFF2-40B4-BE49-F238E27FC236}">
                  <a16:creationId xmlns:a16="http://schemas.microsoft.com/office/drawing/2014/main" id="{B670F986-8AFD-56C3-C26E-160A1F8D7A9F}"/>
                </a:ext>
              </a:extLst>
            </p:cNvPr>
            <p:cNvGrpSpPr/>
            <p:nvPr/>
          </p:nvGrpSpPr>
          <p:grpSpPr>
            <a:xfrm>
              <a:off x="12179296" y="5338934"/>
              <a:ext cx="3086093" cy="3086104"/>
              <a:chOff x="0" y="0"/>
              <a:chExt cx="812800" cy="812800"/>
            </a:xfrm>
          </p:grpSpPr>
          <p:sp>
            <p:nvSpPr>
              <p:cNvPr id="136" name="Google Shape;401;p35">
                <a:extLst>
                  <a:ext uri="{FF2B5EF4-FFF2-40B4-BE49-F238E27FC236}">
                    <a16:creationId xmlns:a16="http://schemas.microsoft.com/office/drawing/2014/main" id="{50040F7F-DD32-D3EE-93C7-357F39770778}"/>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37" name="Google Shape;402;p35">
                <a:extLst>
                  <a:ext uri="{FF2B5EF4-FFF2-40B4-BE49-F238E27FC236}">
                    <a16:creationId xmlns:a16="http://schemas.microsoft.com/office/drawing/2014/main" id="{63A540A6-B187-69AC-FD54-9D07E2099E7C}"/>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4" name="Google Shape;403;p35">
              <a:extLst>
                <a:ext uri="{FF2B5EF4-FFF2-40B4-BE49-F238E27FC236}">
                  <a16:creationId xmlns:a16="http://schemas.microsoft.com/office/drawing/2014/main" id="{38E2F2C6-9E20-C6C1-9485-D1BB98106052}"/>
                </a:ext>
              </a:extLst>
            </p:cNvPr>
            <p:cNvSpPr/>
            <p:nvPr/>
          </p:nvSpPr>
          <p:spPr>
            <a:xfrm>
              <a:off x="12410054"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sp>
          <p:nvSpPr>
            <p:cNvPr id="115" name="Google Shape;404;p35">
              <a:extLst>
                <a:ext uri="{FF2B5EF4-FFF2-40B4-BE49-F238E27FC236}">
                  <a16:creationId xmlns:a16="http://schemas.microsoft.com/office/drawing/2014/main" id="{FC41BC92-9269-D349-1014-AA035DB59903}"/>
                </a:ext>
              </a:extLst>
            </p:cNvPr>
            <p:cNvSpPr/>
            <p:nvPr/>
          </p:nvSpPr>
          <p:spPr>
            <a:xfrm>
              <a:off x="13858544"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16" name="Google Shape;407;p35">
              <a:extLst>
                <a:ext uri="{FF2B5EF4-FFF2-40B4-BE49-F238E27FC236}">
                  <a16:creationId xmlns:a16="http://schemas.microsoft.com/office/drawing/2014/main" id="{56DFDA31-6C01-5119-3393-CFB8DB387E81}"/>
                </a:ext>
              </a:extLst>
            </p:cNvPr>
            <p:cNvGrpSpPr/>
            <p:nvPr/>
          </p:nvGrpSpPr>
          <p:grpSpPr>
            <a:xfrm rot="-5400000">
              <a:off x="4562425" y="3739212"/>
              <a:ext cx="1958891" cy="2098818"/>
              <a:chOff x="0" y="0"/>
              <a:chExt cx="2611855" cy="2798426"/>
            </a:xfrm>
          </p:grpSpPr>
          <p:grpSp>
            <p:nvGrpSpPr>
              <p:cNvPr id="132" name="Google Shape;408;p35">
                <a:extLst>
                  <a:ext uri="{FF2B5EF4-FFF2-40B4-BE49-F238E27FC236}">
                    <a16:creationId xmlns:a16="http://schemas.microsoft.com/office/drawing/2014/main" id="{EA43938D-B37C-C7FE-A79D-7A3DF0C59AF3}"/>
                  </a:ext>
                </a:extLst>
              </p:cNvPr>
              <p:cNvGrpSpPr/>
              <p:nvPr/>
            </p:nvGrpSpPr>
            <p:grpSpPr>
              <a:xfrm>
                <a:off x="0" y="186569"/>
                <a:ext cx="2611855" cy="2611857"/>
                <a:chOff x="0" y="0"/>
                <a:chExt cx="812800" cy="812800"/>
              </a:xfrm>
            </p:grpSpPr>
            <p:sp>
              <p:nvSpPr>
                <p:cNvPr id="134" name="Google Shape;409;p35">
                  <a:extLst>
                    <a:ext uri="{FF2B5EF4-FFF2-40B4-BE49-F238E27FC236}">
                      <a16:creationId xmlns:a16="http://schemas.microsoft.com/office/drawing/2014/main" id="{EB0228F9-AF61-F726-C7E7-7432B3341F30}"/>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35" name="Google Shape;410;p35">
                  <a:extLst>
                    <a:ext uri="{FF2B5EF4-FFF2-40B4-BE49-F238E27FC236}">
                      <a16:creationId xmlns:a16="http://schemas.microsoft.com/office/drawing/2014/main" id="{5C16247C-8B12-CC08-B5B7-87674A6C00FB}"/>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3" name="Google Shape;411;p35">
                <a:extLst>
                  <a:ext uri="{FF2B5EF4-FFF2-40B4-BE49-F238E27FC236}">
                    <a16:creationId xmlns:a16="http://schemas.microsoft.com/office/drawing/2014/main" id="{01308651-2812-89D6-8059-FDB2A5AAB1FF}"/>
                  </a:ext>
                </a:extLst>
              </p:cNvPr>
              <p:cNvSpPr/>
              <p:nvPr/>
            </p:nvSpPr>
            <p:spPr>
              <a:xfrm>
                <a:off x="195297" y="0"/>
                <a:ext cx="81197" cy="330804"/>
              </a:xfrm>
              <a:custGeom>
                <a:avLst/>
                <a:gdLst/>
                <a:ahLst/>
                <a:cxnLst/>
                <a:rect l="l" t="t" r="r" b="b"/>
                <a:pathLst>
                  <a:path w="81197" h="330804" extrusionOk="0">
                    <a:moveTo>
                      <a:pt x="0" y="0"/>
                    </a:moveTo>
                    <a:lnTo>
                      <a:pt x="81198" y="0"/>
                    </a:lnTo>
                    <a:lnTo>
                      <a:pt x="81198" y="330804"/>
                    </a:lnTo>
                    <a:lnTo>
                      <a:pt x="0" y="330804"/>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17" name="Google Shape;412;p35">
              <a:extLst>
                <a:ext uri="{FF2B5EF4-FFF2-40B4-BE49-F238E27FC236}">
                  <a16:creationId xmlns:a16="http://schemas.microsoft.com/office/drawing/2014/main" id="{11F60B6C-CE43-9C59-F5A0-18C243C500B7}"/>
                </a:ext>
              </a:extLst>
            </p:cNvPr>
            <p:cNvGrpSpPr/>
            <p:nvPr/>
          </p:nvGrpSpPr>
          <p:grpSpPr>
            <a:xfrm rot="-5400000">
              <a:off x="4562425" y="4118457"/>
              <a:ext cx="1958891" cy="2098818"/>
              <a:chOff x="0" y="0"/>
              <a:chExt cx="2611855" cy="2798426"/>
            </a:xfrm>
          </p:grpSpPr>
          <p:grpSp>
            <p:nvGrpSpPr>
              <p:cNvPr id="128" name="Google Shape;413;p35">
                <a:extLst>
                  <a:ext uri="{FF2B5EF4-FFF2-40B4-BE49-F238E27FC236}">
                    <a16:creationId xmlns:a16="http://schemas.microsoft.com/office/drawing/2014/main" id="{AA902397-CDC1-25DC-831F-E9B89AE9BC02}"/>
                  </a:ext>
                </a:extLst>
              </p:cNvPr>
              <p:cNvGrpSpPr/>
              <p:nvPr/>
            </p:nvGrpSpPr>
            <p:grpSpPr>
              <a:xfrm>
                <a:off x="0" y="186569"/>
                <a:ext cx="2611855" cy="2611857"/>
                <a:chOff x="0" y="0"/>
                <a:chExt cx="812800" cy="812800"/>
              </a:xfrm>
            </p:grpSpPr>
            <p:sp>
              <p:nvSpPr>
                <p:cNvPr id="130" name="Google Shape;414;p35">
                  <a:extLst>
                    <a:ext uri="{FF2B5EF4-FFF2-40B4-BE49-F238E27FC236}">
                      <a16:creationId xmlns:a16="http://schemas.microsoft.com/office/drawing/2014/main" id="{FD12E1F2-51D5-011B-077F-CC5FCEF92343}"/>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31" name="Google Shape;415;p35">
                  <a:extLst>
                    <a:ext uri="{FF2B5EF4-FFF2-40B4-BE49-F238E27FC236}">
                      <a16:creationId xmlns:a16="http://schemas.microsoft.com/office/drawing/2014/main" id="{028A2A5F-FC5D-D860-31B5-BCBA8949AA91}"/>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 name="Google Shape;416;p35">
                <a:extLst>
                  <a:ext uri="{FF2B5EF4-FFF2-40B4-BE49-F238E27FC236}">
                    <a16:creationId xmlns:a16="http://schemas.microsoft.com/office/drawing/2014/main" id="{1C0FB510-BB17-7279-9BC1-50DA4D8C6C44}"/>
                  </a:ext>
                </a:extLst>
              </p:cNvPr>
              <p:cNvSpPr/>
              <p:nvPr/>
            </p:nvSpPr>
            <p:spPr>
              <a:xfrm>
                <a:off x="195297" y="0"/>
                <a:ext cx="81197" cy="330804"/>
              </a:xfrm>
              <a:custGeom>
                <a:avLst/>
                <a:gdLst/>
                <a:ahLst/>
                <a:cxnLst/>
                <a:rect l="l" t="t" r="r" b="b"/>
                <a:pathLst>
                  <a:path w="81197" h="330804" extrusionOk="0">
                    <a:moveTo>
                      <a:pt x="0" y="0"/>
                    </a:moveTo>
                    <a:lnTo>
                      <a:pt x="81198" y="0"/>
                    </a:lnTo>
                    <a:lnTo>
                      <a:pt x="81198" y="330804"/>
                    </a:lnTo>
                    <a:lnTo>
                      <a:pt x="0" y="330804"/>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18" name="Google Shape;417;p35">
              <a:extLst>
                <a:ext uri="{FF2B5EF4-FFF2-40B4-BE49-F238E27FC236}">
                  <a16:creationId xmlns:a16="http://schemas.microsoft.com/office/drawing/2014/main" id="{FA641C39-6436-469D-1362-A7D7DF32D2AF}"/>
                </a:ext>
              </a:extLst>
            </p:cNvPr>
            <p:cNvGrpSpPr/>
            <p:nvPr/>
          </p:nvGrpSpPr>
          <p:grpSpPr>
            <a:xfrm rot="5400000">
              <a:off x="2134385" y="5344259"/>
              <a:ext cx="1958891" cy="2098818"/>
              <a:chOff x="0" y="0"/>
              <a:chExt cx="2611855" cy="2798426"/>
            </a:xfrm>
          </p:grpSpPr>
          <p:grpSp>
            <p:nvGrpSpPr>
              <p:cNvPr id="124" name="Google Shape;418;p35">
                <a:extLst>
                  <a:ext uri="{FF2B5EF4-FFF2-40B4-BE49-F238E27FC236}">
                    <a16:creationId xmlns:a16="http://schemas.microsoft.com/office/drawing/2014/main" id="{CD88A3F2-B880-3C92-33E7-012CC2C6346B}"/>
                  </a:ext>
                </a:extLst>
              </p:cNvPr>
              <p:cNvGrpSpPr/>
              <p:nvPr/>
            </p:nvGrpSpPr>
            <p:grpSpPr>
              <a:xfrm>
                <a:off x="0" y="186569"/>
                <a:ext cx="2611855" cy="2611857"/>
                <a:chOff x="0" y="0"/>
                <a:chExt cx="812800" cy="812800"/>
              </a:xfrm>
            </p:grpSpPr>
            <p:sp>
              <p:nvSpPr>
                <p:cNvPr id="126" name="Google Shape;419;p35">
                  <a:extLst>
                    <a:ext uri="{FF2B5EF4-FFF2-40B4-BE49-F238E27FC236}">
                      <a16:creationId xmlns:a16="http://schemas.microsoft.com/office/drawing/2014/main" id="{D833BE85-485E-097E-D36A-762571A80C7A}"/>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27" name="Google Shape;420;p35">
                  <a:extLst>
                    <a:ext uri="{FF2B5EF4-FFF2-40B4-BE49-F238E27FC236}">
                      <a16:creationId xmlns:a16="http://schemas.microsoft.com/office/drawing/2014/main" id="{BD262B80-B37C-3114-CC6E-EDBB7FACCA25}"/>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5" name="Google Shape;421;p35">
                <a:extLst>
                  <a:ext uri="{FF2B5EF4-FFF2-40B4-BE49-F238E27FC236}">
                    <a16:creationId xmlns:a16="http://schemas.microsoft.com/office/drawing/2014/main" id="{A42C127F-E36D-E27B-E373-D5D74E4F6E6B}"/>
                  </a:ext>
                </a:extLst>
              </p:cNvPr>
              <p:cNvSpPr/>
              <p:nvPr/>
            </p:nvSpPr>
            <p:spPr>
              <a:xfrm>
                <a:off x="195297" y="0"/>
                <a:ext cx="81197" cy="330804"/>
              </a:xfrm>
              <a:custGeom>
                <a:avLst/>
                <a:gdLst/>
                <a:ahLst/>
                <a:cxnLst/>
                <a:rect l="l" t="t" r="r" b="b"/>
                <a:pathLst>
                  <a:path w="81197" h="330804" extrusionOk="0">
                    <a:moveTo>
                      <a:pt x="0" y="0"/>
                    </a:moveTo>
                    <a:lnTo>
                      <a:pt x="81198" y="0"/>
                    </a:lnTo>
                    <a:lnTo>
                      <a:pt x="81198" y="330804"/>
                    </a:lnTo>
                    <a:lnTo>
                      <a:pt x="0" y="330804"/>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19" name="Google Shape;422;p35">
              <a:extLst>
                <a:ext uri="{FF2B5EF4-FFF2-40B4-BE49-F238E27FC236}">
                  <a16:creationId xmlns:a16="http://schemas.microsoft.com/office/drawing/2014/main" id="{0693C423-8DBE-B343-92CB-F517A3C35907}"/>
                </a:ext>
              </a:extLst>
            </p:cNvPr>
            <p:cNvGrpSpPr/>
            <p:nvPr/>
          </p:nvGrpSpPr>
          <p:grpSpPr>
            <a:xfrm rot="5400000">
              <a:off x="2134385" y="5723504"/>
              <a:ext cx="1958891" cy="2098818"/>
              <a:chOff x="0" y="0"/>
              <a:chExt cx="2611855" cy="2798426"/>
            </a:xfrm>
          </p:grpSpPr>
          <p:grpSp>
            <p:nvGrpSpPr>
              <p:cNvPr id="120" name="Google Shape;423;p35">
                <a:extLst>
                  <a:ext uri="{FF2B5EF4-FFF2-40B4-BE49-F238E27FC236}">
                    <a16:creationId xmlns:a16="http://schemas.microsoft.com/office/drawing/2014/main" id="{3CBF41E5-F4C3-F6FA-E29A-B2005F13E34C}"/>
                  </a:ext>
                </a:extLst>
              </p:cNvPr>
              <p:cNvGrpSpPr/>
              <p:nvPr/>
            </p:nvGrpSpPr>
            <p:grpSpPr>
              <a:xfrm>
                <a:off x="0" y="186569"/>
                <a:ext cx="2611855" cy="2611857"/>
                <a:chOff x="0" y="0"/>
                <a:chExt cx="812800" cy="812800"/>
              </a:xfrm>
            </p:grpSpPr>
            <p:sp>
              <p:nvSpPr>
                <p:cNvPr id="122" name="Google Shape;424;p35">
                  <a:extLst>
                    <a:ext uri="{FF2B5EF4-FFF2-40B4-BE49-F238E27FC236}">
                      <a16:creationId xmlns:a16="http://schemas.microsoft.com/office/drawing/2014/main" id="{A22DA170-71BB-F593-3906-998DFAB864C1}"/>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23" name="Google Shape;425;p35">
                  <a:extLst>
                    <a:ext uri="{FF2B5EF4-FFF2-40B4-BE49-F238E27FC236}">
                      <a16:creationId xmlns:a16="http://schemas.microsoft.com/office/drawing/2014/main" id="{427E037C-53EA-24CD-11DF-F46A6541B520}"/>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1" name="Google Shape;426;p35">
                <a:extLst>
                  <a:ext uri="{FF2B5EF4-FFF2-40B4-BE49-F238E27FC236}">
                    <a16:creationId xmlns:a16="http://schemas.microsoft.com/office/drawing/2014/main" id="{1D7F45E0-84EE-49D5-EF7D-2D59252DADC8}"/>
                  </a:ext>
                </a:extLst>
              </p:cNvPr>
              <p:cNvSpPr/>
              <p:nvPr/>
            </p:nvSpPr>
            <p:spPr>
              <a:xfrm>
                <a:off x="195297" y="0"/>
                <a:ext cx="81197" cy="330804"/>
              </a:xfrm>
              <a:custGeom>
                <a:avLst/>
                <a:gdLst/>
                <a:ahLst/>
                <a:cxnLst/>
                <a:rect l="l" t="t" r="r" b="b"/>
                <a:pathLst>
                  <a:path w="81197" h="330804" extrusionOk="0">
                    <a:moveTo>
                      <a:pt x="0" y="0"/>
                    </a:moveTo>
                    <a:lnTo>
                      <a:pt x="81198" y="0"/>
                    </a:lnTo>
                    <a:lnTo>
                      <a:pt x="81198" y="330804"/>
                    </a:lnTo>
                    <a:lnTo>
                      <a:pt x="0" y="330804"/>
                    </a:lnTo>
                    <a:lnTo>
                      <a:pt x="0" y="0"/>
                    </a:lnTo>
                    <a:close/>
                  </a:path>
                </a:pathLst>
              </a:custGeom>
              <a:blipFill rotWithShape="1">
                <a:blip r:embed="rId7">
                  <a:alphaModFix/>
                </a:blip>
                <a:stretch>
                  <a:fillRect/>
                </a:stretch>
              </a:blipFill>
              <a:ln>
                <a:noFill/>
              </a:ln>
            </p:spPr>
            <p:txBody>
              <a:bodyPr/>
              <a:lstStyle/>
              <a:p>
                <a:endParaRPr lang="en-US"/>
              </a:p>
            </p:txBody>
          </p:sp>
        </p:grpSp>
      </p:grpSp>
    </p:spTree>
    <p:extLst>
      <p:ext uri="{BB962C8B-B14F-4D97-AF65-F5344CB8AC3E}">
        <p14:creationId xmlns:p14="http://schemas.microsoft.com/office/powerpoint/2010/main" val="1841775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2" name="Google Shape;236;p25">
            <a:extLst>
              <a:ext uri="{FF2B5EF4-FFF2-40B4-BE49-F238E27FC236}">
                <a16:creationId xmlns:a16="http://schemas.microsoft.com/office/drawing/2014/main" id="{4F9F32A2-0585-D523-9E00-7DEFBDB5754A}"/>
              </a:ext>
            </a:extLst>
          </p:cNvPr>
          <p:cNvSpPr txBox="1"/>
          <p:nvPr/>
        </p:nvSpPr>
        <p:spPr>
          <a:xfrm>
            <a:off x="2030624" y="1185862"/>
            <a:ext cx="13971376" cy="3375043"/>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 final set of cards to put on our </a:t>
            </a:r>
            <a:r>
              <a:rPr lang="en-US" sz="36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POWER LINE</a:t>
            </a:r>
            <a:endParaRPr lang="en-US" sz="3600">
              <a:solidFill>
                <a:srgbClr val="ABDE70"/>
              </a:solidFill>
              <a:latin typeface="Inter Medium" panose="02000503000000020004" pitchFamily="2" charset="0"/>
              <a:ea typeface="Inter Medium" panose="02000503000000020004" pitchFamily="2" charset="0"/>
            </a:endParaRPr>
          </a:p>
          <a:p>
            <a:pPr marL="0" marR="0" lvl="0" indent="0" algn="ctr" rtl="0">
              <a:lnSpc>
                <a:spcPct val="140000"/>
              </a:lnSpc>
              <a:spcBef>
                <a:spcPts val="0"/>
              </a:spcBef>
              <a:spcAft>
                <a:spcPts val="0"/>
              </a:spcAft>
              <a:buNone/>
            </a:pPr>
            <a: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will be</a:t>
            </a:r>
            <a:r>
              <a:rPr lang="en-US" sz="3600" u="none" strike="noStrike" cap="none">
                <a:solidFill>
                  <a:srgbClr val="F50F0F"/>
                </a:solidFill>
                <a:latin typeface="Inter Medium" panose="02000503000000020004" pitchFamily="2" charset="0"/>
                <a:ea typeface="Inter Medium" panose="02000503000000020004" pitchFamily="2" charset="0"/>
                <a:cs typeface="Century Gothic"/>
                <a:sym typeface="Century Gothic"/>
              </a:rPr>
              <a:t> </a:t>
            </a:r>
            <a:r>
              <a:rPr lang="en-US" sz="36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HUMAN RESOURCES </a:t>
            </a:r>
            <a:r>
              <a:rPr lang="en-US" sz="36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who work to produce and distribute the electricity to consumers. </a:t>
            </a:r>
            <a:endParaRPr lang="en-US" sz="3600">
              <a:latin typeface="Inter Medium" panose="02000503000000020004" pitchFamily="2" charset="0"/>
              <a:ea typeface="Inter Medium" panose="02000503000000020004" pitchFamily="2" charset="0"/>
            </a:endParaRPr>
          </a:p>
          <a:p>
            <a:pPr algn="ctr">
              <a:lnSpc>
                <a:spcPct val="140000"/>
              </a:lnSpc>
            </a:pPr>
            <a:r>
              <a:rPr lang="en-US" sz="3600" u="none" strike="noStrike" cap="none">
                <a:solidFill>
                  <a:srgbClr val="000000"/>
                </a:solidFill>
                <a:latin typeface="Inter Medium"/>
                <a:ea typeface="Inter Medium"/>
                <a:cs typeface="Century Gothic"/>
                <a:sym typeface="Century Gothic"/>
              </a:rPr>
              <a:t>There are 6 </a:t>
            </a:r>
            <a:r>
              <a:rPr lang="en-US" sz="3600">
                <a:latin typeface="Inter Medium"/>
                <a:ea typeface="Inter Medium"/>
                <a:cs typeface="Century Gothic"/>
                <a:sym typeface="Century Gothic"/>
              </a:rPr>
              <a:t>human resources cards. </a:t>
            </a:r>
            <a:r>
              <a:rPr lang="en-US" sz="3600" u="none" strike="noStrike" cap="none">
                <a:solidFill>
                  <a:srgbClr val="000000"/>
                </a:solidFill>
                <a:latin typeface="Inter Medium"/>
                <a:ea typeface="Inter Medium"/>
                <a:cs typeface="Century Gothic"/>
                <a:sym typeface="Century Gothic"/>
              </a:rPr>
              <a:t>You must attach them to the capital resource card they can work with.</a:t>
            </a:r>
            <a:r>
              <a:rPr lang="en-US" sz="3600">
                <a:latin typeface="Inter Medium"/>
                <a:ea typeface="Inter Medium"/>
                <a:cs typeface="Century Gothic"/>
                <a:sym typeface="Century Gothic"/>
              </a:rPr>
              <a:t> </a:t>
            </a:r>
            <a:endParaRPr lang="en-US" sz="3600">
              <a:latin typeface="Inter Medium" panose="02000503000000020004" pitchFamily="2" charset="0"/>
              <a:ea typeface="Inter Medium" panose="02000503000000020004" pitchFamily="2" charset="0"/>
            </a:endParaRPr>
          </a:p>
        </p:txBody>
      </p:sp>
      <p:pic>
        <p:nvPicPr>
          <p:cNvPr id="9" name="Google Shape;212;p23">
            <a:extLst>
              <a:ext uri="{FF2B5EF4-FFF2-40B4-BE49-F238E27FC236}">
                <a16:creationId xmlns:a16="http://schemas.microsoft.com/office/drawing/2014/main" id="{D94C8A79-1F18-4F51-F086-F15012F0BAB8}"/>
              </a:ext>
            </a:extLst>
          </p:cNvPr>
          <p:cNvPicPr preferRelativeResize="0"/>
          <p:nvPr/>
        </p:nvPicPr>
        <p:blipFill rotWithShape="1">
          <a:blip r:embed="rId3">
            <a:alphaModFix/>
          </a:blip>
          <a:srcRect l="614" r="1226"/>
          <a:stretch/>
        </p:blipFill>
        <p:spPr>
          <a:xfrm rot="10800000">
            <a:off x="0" y="6077450"/>
            <a:ext cx="18288000" cy="4265201"/>
          </a:xfrm>
          <a:prstGeom prst="rect">
            <a:avLst/>
          </a:prstGeom>
          <a:noFill/>
          <a:ln>
            <a:noFill/>
          </a:ln>
        </p:spPr>
      </p:pic>
      <p:grpSp>
        <p:nvGrpSpPr>
          <p:cNvPr id="97" name="Group 96">
            <a:extLst>
              <a:ext uri="{FF2B5EF4-FFF2-40B4-BE49-F238E27FC236}">
                <a16:creationId xmlns:a16="http://schemas.microsoft.com/office/drawing/2014/main" id="{0BFD1D56-FDE1-90F7-6985-A6A44F27ACFB}"/>
              </a:ext>
            </a:extLst>
          </p:cNvPr>
          <p:cNvGrpSpPr/>
          <p:nvPr/>
        </p:nvGrpSpPr>
        <p:grpSpPr>
          <a:xfrm>
            <a:off x="980791" y="4106967"/>
            <a:ext cx="16278509" cy="6893009"/>
            <a:chOff x="980791" y="2741750"/>
            <a:chExt cx="16278509" cy="6893009"/>
          </a:xfrm>
        </p:grpSpPr>
        <p:grpSp>
          <p:nvGrpSpPr>
            <p:cNvPr id="98" name="Google Shape;431;p36">
              <a:extLst>
                <a:ext uri="{FF2B5EF4-FFF2-40B4-BE49-F238E27FC236}">
                  <a16:creationId xmlns:a16="http://schemas.microsoft.com/office/drawing/2014/main" id="{668EB00D-6442-D696-5753-A3ACB835EECB}"/>
                </a:ext>
              </a:extLst>
            </p:cNvPr>
            <p:cNvGrpSpPr/>
            <p:nvPr/>
          </p:nvGrpSpPr>
          <p:grpSpPr>
            <a:xfrm>
              <a:off x="13675757" y="5338934"/>
              <a:ext cx="3086093" cy="3086104"/>
              <a:chOff x="0" y="0"/>
              <a:chExt cx="812800" cy="812800"/>
            </a:xfrm>
          </p:grpSpPr>
          <p:sp>
            <p:nvSpPr>
              <p:cNvPr id="246" name="Google Shape;432;p36">
                <a:extLst>
                  <a:ext uri="{FF2B5EF4-FFF2-40B4-BE49-F238E27FC236}">
                    <a16:creationId xmlns:a16="http://schemas.microsoft.com/office/drawing/2014/main" id="{48F764C0-605A-AB78-0555-8DACC58B38B5}"/>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47" name="Google Shape;433;p36">
                <a:extLst>
                  <a:ext uri="{FF2B5EF4-FFF2-40B4-BE49-F238E27FC236}">
                    <a16:creationId xmlns:a16="http://schemas.microsoft.com/office/drawing/2014/main" id="{E59240B4-4222-3CCE-342D-0CD0F27D0904}"/>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7" name="Google Shape;434;p36">
              <a:extLst>
                <a:ext uri="{FF2B5EF4-FFF2-40B4-BE49-F238E27FC236}">
                  <a16:creationId xmlns:a16="http://schemas.microsoft.com/office/drawing/2014/main" id="{1E3DE26C-0B16-775C-2781-8D1AA11A1371}"/>
                </a:ext>
              </a:extLst>
            </p:cNvPr>
            <p:cNvGrpSpPr/>
            <p:nvPr/>
          </p:nvGrpSpPr>
          <p:grpSpPr>
            <a:xfrm>
              <a:off x="980791" y="2741750"/>
              <a:ext cx="16278509" cy="4803500"/>
              <a:chOff x="0" y="0"/>
              <a:chExt cx="21704679" cy="6404667"/>
            </a:xfrm>
          </p:grpSpPr>
          <p:sp>
            <p:nvSpPr>
              <p:cNvPr id="243" name="Google Shape;435;p36">
                <a:extLst>
                  <a:ext uri="{FF2B5EF4-FFF2-40B4-BE49-F238E27FC236}">
                    <a16:creationId xmlns:a16="http://schemas.microsoft.com/office/drawing/2014/main" id="{49700B88-ADED-D17C-1EC0-1BCCD8A1805D}"/>
                  </a:ext>
                </a:extLst>
              </p:cNvPr>
              <p:cNvSpPr/>
              <p:nvPr/>
            </p:nvSpPr>
            <p:spPr>
              <a:xfrm flipH="1">
                <a:off x="18392265" y="918267"/>
                <a:ext cx="3312414" cy="5486400"/>
              </a:xfrm>
              <a:custGeom>
                <a:avLst/>
                <a:gdLst/>
                <a:ahLst/>
                <a:cxnLst/>
                <a:rect l="l" t="t" r="r" b="b"/>
                <a:pathLst>
                  <a:path w="3312414" h="5486400" extrusionOk="0">
                    <a:moveTo>
                      <a:pt x="3312414" y="0"/>
                    </a:moveTo>
                    <a:lnTo>
                      <a:pt x="0" y="0"/>
                    </a:lnTo>
                    <a:lnTo>
                      <a:pt x="0" y="5486400"/>
                    </a:lnTo>
                    <a:lnTo>
                      <a:pt x="3312414" y="5486400"/>
                    </a:lnTo>
                    <a:lnTo>
                      <a:pt x="3312414" y="0"/>
                    </a:lnTo>
                    <a:close/>
                  </a:path>
                </a:pathLst>
              </a:custGeom>
              <a:blipFill rotWithShape="1">
                <a:blip r:embed="rId4">
                  <a:alphaModFix/>
                </a:blip>
                <a:stretch>
                  <a:fillRect/>
                </a:stretch>
              </a:blipFill>
              <a:ln>
                <a:noFill/>
              </a:ln>
            </p:spPr>
            <p:txBody>
              <a:bodyPr/>
              <a:lstStyle/>
              <a:p>
                <a:endParaRPr lang="en-US"/>
              </a:p>
            </p:txBody>
          </p:sp>
          <p:sp>
            <p:nvSpPr>
              <p:cNvPr id="244" name="Google Shape;436;p36">
                <a:extLst>
                  <a:ext uri="{FF2B5EF4-FFF2-40B4-BE49-F238E27FC236}">
                    <a16:creationId xmlns:a16="http://schemas.microsoft.com/office/drawing/2014/main" id="{41955D95-2A68-2795-A5D1-6C24A44A48FF}"/>
                  </a:ext>
                </a:extLst>
              </p:cNvPr>
              <p:cNvSpPr/>
              <p:nvPr/>
            </p:nvSpPr>
            <p:spPr>
              <a:xfrm>
                <a:off x="2916344" y="3207676"/>
                <a:ext cx="15856255" cy="79281"/>
              </a:xfrm>
              <a:custGeom>
                <a:avLst/>
                <a:gdLst/>
                <a:ahLst/>
                <a:cxnLst/>
                <a:rect l="l" t="t" r="r" b="b"/>
                <a:pathLst>
                  <a:path w="15856255" h="79281" extrusionOk="0">
                    <a:moveTo>
                      <a:pt x="0" y="0"/>
                    </a:moveTo>
                    <a:lnTo>
                      <a:pt x="15856256" y="0"/>
                    </a:lnTo>
                    <a:lnTo>
                      <a:pt x="15856256" y="79281"/>
                    </a:lnTo>
                    <a:lnTo>
                      <a:pt x="0" y="79281"/>
                    </a:lnTo>
                    <a:lnTo>
                      <a:pt x="0" y="0"/>
                    </a:lnTo>
                    <a:close/>
                  </a:path>
                </a:pathLst>
              </a:custGeom>
              <a:blipFill rotWithShape="1">
                <a:blip r:embed="rId5">
                  <a:alphaModFix/>
                </a:blip>
                <a:stretch>
                  <a:fillRect/>
                </a:stretch>
              </a:blipFill>
              <a:ln>
                <a:noFill/>
              </a:ln>
            </p:spPr>
            <p:txBody>
              <a:bodyPr/>
              <a:lstStyle/>
              <a:p>
                <a:endParaRPr lang="en-US"/>
              </a:p>
            </p:txBody>
          </p:sp>
          <p:sp>
            <p:nvSpPr>
              <p:cNvPr id="245" name="Google Shape;437;p36">
                <a:extLst>
                  <a:ext uri="{FF2B5EF4-FFF2-40B4-BE49-F238E27FC236}">
                    <a16:creationId xmlns:a16="http://schemas.microsoft.com/office/drawing/2014/main" id="{65DB044B-9BA9-CB3C-174B-8AF090F30B02}"/>
                  </a:ext>
                </a:extLst>
              </p:cNvPr>
              <p:cNvSpPr/>
              <p:nvPr/>
            </p:nvSpPr>
            <p:spPr>
              <a:xfrm>
                <a:off x="0" y="0"/>
                <a:ext cx="3143987" cy="6195048"/>
              </a:xfrm>
              <a:custGeom>
                <a:avLst/>
                <a:gdLst/>
                <a:ahLst/>
                <a:cxnLst/>
                <a:rect l="l" t="t" r="r" b="b"/>
                <a:pathLst>
                  <a:path w="3143987" h="6195048" extrusionOk="0">
                    <a:moveTo>
                      <a:pt x="0" y="0"/>
                    </a:moveTo>
                    <a:lnTo>
                      <a:pt x="3143987" y="0"/>
                    </a:lnTo>
                    <a:lnTo>
                      <a:pt x="3143987" y="6195048"/>
                    </a:lnTo>
                    <a:lnTo>
                      <a:pt x="0" y="6195048"/>
                    </a:lnTo>
                    <a:lnTo>
                      <a:pt x="0" y="0"/>
                    </a:lnTo>
                    <a:close/>
                  </a:path>
                </a:pathLst>
              </a:custGeom>
              <a:blipFill rotWithShape="1">
                <a:blip r:embed="rId6">
                  <a:alphaModFix/>
                </a:blip>
                <a:stretch>
                  <a:fillRect/>
                </a:stretch>
              </a:blipFill>
              <a:ln>
                <a:noFill/>
              </a:ln>
            </p:spPr>
            <p:txBody>
              <a:bodyPr/>
              <a:lstStyle/>
              <a:p>
                <a:endParaRPr lang="en-US"/>
              </a:p>
            </p:txBody>
          </p:sp>
        </p:grpSp>
        <p:grpSp>
          <p:nvGrpSpPr>
            <p:cNvPr id="158" name="Google Shape;438;p36">
              <a:extLst>
                <a:ext uri="{FF2B5EF4-FFF2-40B4-BE49-F238E27FC236}">
                  <a16:creationId xmlns:a16="http://schemas.microsoft.com/office/drawing/2014/main" id="{B316BEA9-C846-570D-136B-18E9C06F80D3}"/>
                </a:ext>
              </a:extLst>
            </p:cNvPr>
            <p:cNvGrpSpPr/>
            <p:nvPr/>
          </p:nvGrpSpPr>
          <p:grpSpPr>
            <a:xfrm>
              <a:off x="4054787" y="5143500"/>
              <a:ext cx="3086093" cy="3281538"/>
              <a:chOff x="0" y="0"/>
              <a:chExt cx="4114793" cy="4375386"/>
            </a:xfrm>
          </p:grpSpPr>
          <p:grpSp>
            <p:nvGrpSpPr>
              <p:cNvPr id="239" name="Google Shape;439;p36">
                <a:extLst>
                  <a:ext uri="{FF2B5EF4-FFF2-40B4-BE49-F238E27FC236}">
                    <a16:creationId xmlns:a16="http://schemas.microsoft.com/office/drawing/2014/main" id="{7B3A3B6D-84A9-3947-9D01-7C96A22D839A}"/>
                  </a:ext>
                </a:extLst>
              </p:cNvPr>
              <p:cNvGrpSpPr/>
              <p:nvPr/>
            </p:nvGrpSpPr>
            <p:grpSpPr>
              <a:xfrm>
                <a:off x="0" y="260579"/>
                <a:ext cx="4114793" cy="4114807"/>
                <a:chOff x="0" y="0"/>
                <a:chExt cx="812800" cy="812800"/>
              </a:xfrm>
            </p:grpSpPr>
            <p:sp>
              <p:nvSpPr>
                <p:cNvPr id="241" name="Google Shape;440;p36">
                  <a:extLst>
                    <a:ext uri="{FF2B5EF4-FFF2-40B4-BE49-F238E27FC236}">
                      <a16:creationId xmlns:a16="http://schemas.microsoft.com/office/drawing/2014/main" id="{69FCFD61-EAE9-8445-5E65-9218B34D7D5C}"/>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42" name="Google Shape;441;p36">
                  <a:extLst>
                    <a:ext uri="{FF2B5EF4-FFF2-40B4-BE49-F238E27FC236}">
                      <a16:creationId xmlns:a16="http://schemas.microsoft.com/office/drawing/2014/main" id="{3D11FCFB-3CEB-B3E1-11F5-7A5DF2804362}"/>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0" name="Google Shape;442;p36">
                <a:extLst>
                  <a:ext uri="{FF2B5EF4-FFF2-40B4-BE49-F238E27FC236}">
                    <a16:creationId xmlns:a16="http://schemas.microsoft.com/office/drawing/2014/main" id="{8DEB3886-2A7E-916B-6B19-9F44C0242ED8}"/>
                  </a:ext>
                </a:extLst>
              </p:cNvPr>
              <p:cNvSpPr/>
              <p:nvPr/>
            </p:nvSpPr>
            <p:spPr>
              <a:xfrm>
                <a:off x="37163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59" name="Google Shape;443;p36">
              <a:extLst>
                <a:ext uri="{FF2B5EF4-FFF2-40B4-BE49-F238E27FC236}">
                  <a16:creationId xmlns:a16="http://schemas.microsoft.com/office/drawing/2014/main" id="{ABA8A3C7-AFD2-8905-FD43-AFACA77E9347}"/>
                </a:ext>
              </a:extLst>
            </p:cNvPr>
            <p:cNvGrpSpPr/>
            <p:nvPr/>
          </p:nvGrpSpPr>
          <p:grpSpPr>
            <a:xfrm>
              <a:off x="5430428" y="5338934"/>
              <a:ext cx="3086093" cy="3086104"/>
              <a:chOff x="0" y="0"/>
              <a:chExt cx="812800" cy="812800"/>
            </a:xfrm>
          </p:grpSpPr>
          <p:sp>
            <p:nvSpPr>
              <p:cNvPr id="237" name="Google Shape;444;p36">
                <a:extLst>
                  <a:ext uri="{FF2B5EF4-FFF2-40B4-BE49-F238E27FC236}">
                    <a16:creationId xmlns:a16="http://schemas.microsoft.com/office/drawing/2014/main" id="{130371BC-74F2-9801-A73B-AC58C4796E88}"/>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38" name="Google Shape;445;p36">
                <a:extLst>
                  <a:ext uri="{FF2B5EF4-FFF2-40B4-BE49-F238E27FC236}">
                    <a16:creationId xmlns:a16="http://schemas.microsoft.com/office/drawing/2014/main" id="{2190A6DA-1F74-5760-42F3-2EC3E19D6915}"/>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0" name="Google Shape;446;p36">
              <a:extLst>
                <a:ext uri="{FF2B5EF4-FFF2-40B4-BE49-F238E27FC236}">
                  <a16:creationId xmlns:a16="http://schemas.microsoft.com/office/drawing/2014/main" id="{7D821CD3-828C-91E9-A9F4-9B0CE2F99FBC}"/>
                </a:ext>
              </a:extLst>
            </p:cNvPr>
            <p:cNvSpPr/>
            <p:nvPr/>
          </p:nvSpPr>
          <p:spPr>
            <a:xfrm>
              <a:off x="5709156"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61" name="Google Shape;447;p36">
              <a:extLst>
                <a:ext uri="{FF2B5EF4-FFF2-40B4-BE49-F238E27FC236}">
                  <a16:creationId xmlns:a16="http://schemas.microsoft.com/office/drawing/2014/main" id="{FDBF4678-34D0-3EA5-39A2-012EF40B9452}"/>
                </a:ext>
              </a:extLst>
            </p:cNvPr>
            <p:cNvGrpSpPr/>
            <p:nvPr/>
          </p:nvGrpSpPr>
          <p:grpSpPr>
            <a:xfrm>
              <a:off x="6837841" y="5338934"/>
              <a:ext cx="3086093" cy="3086104"/>
              <a:chOff x="0" y="0"/>
              <a:chExt cx="812800" cy="812800"/>
            </a:xfrm>
          </p:grpSpPr>
          <p:sp>
            <p:nvSpPr>
              <p:cNvPr id="235" name="Google Shape;448;p36">
                <a:extLst>
                  <a:ext uri="{FF2B5EF4-FFF2-40B4-BE49-F238E27FC236}">
                    <a16:creationId xmlns:a16="http://schemas.microsoft.com/office/drawing/2014/main" id="{E45846CD-6D7B-BF5C-0D64-AB75B1D64217}"/>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36" name="Google Shape;449;p36">
                <a:extLst>
                  <a:ext uri="{FF2B5EF4-FFF2-40B4-BE49-F238E27FC236}">
                    <a16:creationId xmlns:a16="http://schemas.microsoft.com/office/drawing/2014/main" id="{9E495EE9-43FA-B5DF-A562-C7FE5E858856}"/>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2" name="Google Shape;450;p36">
              <a:extLst>
                <a:ext uri="{FF2B5EF4-FFF2-40B4-BE49-F238E27FC236}">
                  <a16:creationId xmlns:a16="http://schemas.microsoft.com/office/drawing/2014/main" id="{7844D97E-089E-C2D4-39C3-C3AABF8815C8}"/>
                </a:ext>
              </a:extLst>
            </p:cNvPr>
            <p:cNvSpPr/>
            <p:nvPr/>
          </p:nvSpPr>
          <p:spPr>
            <a:xfrm>
              <a:off x="7116569"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63" name="Google Shape;451;p36">
              <a:extLst>
                <a:ext uri="{FF2B5EF4-FFF2-40B4-BE49-F238E27FC236}">
                  <a16:creationId xmlns:a16="http://schemas.microsoft.com/office/drawing/2014/main" id="{C125EC2A-E33F-CC1B-6C34-DA0BA296B7D3}"/>
                </a:ext>
              </a:extLst>
            </p:cNvPr>
            <p:cNvGrpSpPr/>
            <p:nvPr/>
          </p:nvGrpSpPr>
          <p:grpSpPr>
            <a:xfrm>
              <a:off x="8341194" y="5338934"/>
              <a:ext cx="3086093" cy="3086104"/>
              <a:chOff x="0" y="0"/>
              <a:chExt cx="812800" cy="812800"/>
            </a:xfrm>
          </p:grpSpPr>
          <p:sp>
            <p:nvSpPr>
              <p:cNvPr id="233" name="Google Shape;452;p36">
                <a:extLst>
                  <a:ext uri="{FF2B5EF4-FFF2-40B4-BE49-F238E27FC236}">
                    <a16:creationId xmlns:a16="http://schemas.microsoft.com/office/drawing/2014/main" id="{50B5069F-74DC-BC64-4082-AE0EB9246C35}"/>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34" name="Google Shape;453;p36">
                <a:extLst>
                  <a:ext uri="{FF2B5EF4-FFF2-40B4-BE49-F238E27FC236}">
                    <a16:creationId xmlns:a16="http://schemas.microsoft.com/office/drawing/2014/main" id="{A6AC32E1-E070-182D-5F0E-1BC016514F53}"/>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4" name="Google Shape;454;p36">
              <a:extLst>
                <a:ext uri="{FF2B5EF4-FFF2-40B4-BE49-F238E27FC236}">
                  <a16:creationId xmlns:a16="http://schemas.microsoft.com/office/drawing/2014/main" id="{7C8043DE-5405-7AD1-5BE9-832451BE51DC}"/>
                </a:ext>
              </a:extLst>
            </p:cNvPr>
            <p:cNvSpPr/>
            <p:nvPr/>
          </p:nvSpPr>
          <p:spPr>
            <a:xfrm>
              <a:off x="8523981"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65" name="Google Shape;455;p36">
              <a:extLst>
                <a:ext uri="{FF2B5EF4-FFF2-40B4-BE49-F238E27FC236}">
                  <a16:creationId xmlns:a16="http://schemas.microsoft.com/office/drawing/2014/main" id="{1AC9735D-7D68-C52A-75DA-F8EFE154523E}"/>
                </a:ext>
              </a:extLst>
            </p:cNvPr>
            <p:cNvGrpSpPr/>
            <p:nvPr/>
          </p:nvGrpSpPr>
          <p:grpSpPr>
            <a:xfrm>
              <a:off x="9717800" y="5338934"/>
              <a:ext cx="3086093" cy="3086104"/>
              <a:chOff x="0" y="0"/>
              <a:chExt cx="812800" cy="812800"/>
            </a:xfrm>
          </p:grpSpPr>
          <p:sp>
            <p:nvSpPr>
              <p:cNvPr id="231" name="Google Shape;456;p36">
                <a:extLst>
                  <a:ext uri="{FF2B5EF4-FFF2-40B4-BE49-F238E27FC236}">
                    <a16:creationId xmlns:a16="http://schemas.microsoft.com/office/drawing/2014/main" id="{BAD88096-7A4C-95B8-FE49-D74A1F197BDB}"/>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32" name="Google Shape;457;p36">
                <a:extLst>
                  <a:ext uri="{FF2B5EF4-FFF2-40B4-BE49-F238E27FC236}">
                    <a16:creationId xmlns:a16="http://schemas.microsoft.com/office/drawing/2014/main" id="{0E9A66BB-1493-643A-6F1E-99612032BFA0}"/>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6" name="Google Shape;458;p36">
              <a:extLst>
                <a:ext uri="{FF2B5EF4-FFF2-40B4-BE49-F238E27FC236}">
                  <a16:creationId xmlns:a16="http://schemas.microsoft.com/office/drawing/2014/main" id="{51285A81-6BE8-FA62-9727-D5E01EAD6673}"/>
                </a:ext>
              </a:extLst>
            </p:cNvPr>
            <p:cNvSpPr/>
            <p:nvPr/>
          </p:nvSpPr>
          <p:spPr>
            <a:xfrm>
              <a:off x="9896272"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67" name="Google Shape;459;p36">
              <a:extLst>
                <a:ext uri="{FF2B5EF4-FFF2-40B4-BE49-F238E27FC236}">
                  <a16:creationId xmlns:a16="http://schemas.microsoft.com/office/drawing/2014/main" id="{AE06C1FC-7DCA-1237-85CA-1AF4DCAE0456}"/>
                </a:ext>
              </a:extLst>
            </p:cNvPr>
            <p:cNvGrpSpPr/>
            <p:nvPr/>
          </p:nvGrpSpPr>
          <p:grpSpPr>
            <a:xfrm>
              <a:off x="10969276" y="5338934"/>
              <a:ext cx="3086093" cy="3086104"/>
              <a:chOff x="0" y="0"/>
              <a:chExt cx="812800" cy="812800"/>
            </a:xfrm>
          </p:grpSpPr>
          <p:sp>
            <p:nvSpPr>
              <p:cNvPr id="229" name="Google Shape;460;p36">
                <a:extLst>
                  <a:ext uri="{FF2B5EF4-FFF2-40B4-BE49-F238E27FC236}">
                    <a16:creationId xmlns:a16="http://schemas.microsoft.com/office/drawing/2014/main" id="{CEF4891A-2BDE-EB62-6839-079AA8F6A64E}"/>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30" name="Google Shape;461;p36">
                <a:extLst>
                  <a:ext uri="{FF2B5EF4-FFF2-40B4-BE49-F238E27FC236}">
                    <a16:creationId xmlns:a16="http://schemas.microsoft.com/office/drawing/2014/main" id="{2ECEBFB6-C5A5-2BEC-3BEC-F33A44DA5222}"/>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8" name="Google Shape;462;p36">
              <a:extLst>
                <a:ext uri="{FF2B5EF4-FFF2-40B4-BE49-F238E27FC236}">
                  <a16:creationId xmlns:a16="http://schemas.microsoft.com/office/drawing/2014/main" id="{A1234593-F647-0AEF-3959-FE24D65FC2F1}"/>
                </a:ext>
              </a:extLst>
            </p:cNvPr>
            <p:cNvSpPr/>
            <p:nvPr/>
          </p:nvSpPr>
          <p:spPr>
            <a:xfrm>
              <a:off x="11152064"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69" name="Google Shape;463;p36">
              <a:extLst>
                <a:ext uri="{FF2B5EF4-FFF2-40B4-BE49-F238E27FC236}">
                  <a16:creationId xmlns:a16="http://schemas.microsoft.com/office/drawing/2014/main" id="{58FDCA4F-4E08-64D0-B670-AB4233D58B06}"/>
                </a:ext>
              </a:extLst>
            </p:cNvPr>
            <p:cNvGrpSpPr/>
            <p:nvPr/>
          </p:nvGrpSpPr>
          <p:grpSpPr>
            <a:xfrm>
              <a:off x="12179296" y="5338934"/>
              <a:ext cx="3086093" cy="3086104"/>
              <a:chOff x="0" y="0"/>
              <a:chExt cx="812800" cy="812800"/>
            </a:xfrm>
          </p:grpSpPr>
          <p:sp>
            <p:nvSpPr>
              <p:cNvPr id="227" name="Google Shape;464;p36">
                <a:extLst>
                  <a:ext uri="{FF2B5EF4-FFF2-40B4-BE49-F238E27FC236}">
                    <a16:creationId xmlns:a16="http://schemas.microsoft.com/office/drawing/2014/main" id="{DF374E86-6E36-D961-5538-54319588C972}"/>
                  </a:ext>
                </a:extLst>
              </p:cNvPr>
              <p:cNvSpPr/>
              <p:nvPr/>
            </p:nvSpPr>
            <p:spPr>
              <a:xfrm>
                <a:off x="0" y="0"/>
                <a:ext cx="146820" cy="239425"/>
              </a:xfrm>
              <a:custGeom>
                <a:avLst/>
                <a:gdLst/>
                <a:ahLst/>
                <a:cxnLst/>
                <a:rect l="l" t="t" r="r" b="b"/>
                <a:pathLst>
                  <a:path w="146820" h="239425" extrusionOk="0">
                    <a:moveTo>
                      <a:pt x="0" y="0"/>
                    </a:moveTo>
                    <a:lnTo>
                      <a:pt x="146820" y="0"/>
                    </a:lnTo>
                    <a:lnTo>
                      <a:pt x="146820" y="239425"/>
                    </a:lnTo>
                    <a:lnTo>
                      <a:pt x="0" y="239425"/>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28" name="Google Shape;465;p36">
                <a:extLst>
                  <a:ext uri="{FF2B5EF4-FFF2-40B4-BE49-F238E27FC236}">
                    <a16:creationId xmlns:a16="http://schemas.microsoft.com/office/drawing/2014/main" id="{CF4C2702-8071-012D-A600-949084B40B06}"/>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0" name="Google Shape;466;p36">
              <a:extLst>
                <a:ext uri="{FF2B5EF4-FFF2-40B4-BE49-F238E27FC236}">
                  <a16:creationId xmlns:a16="http://schemas.microsoft.com/office/drawing/2014/main" id="{5DE89539-BCC0-6265-8DFD-A06FF2ED66B2}"/>
                </a:ext>
              </a:extLst>
            </p:cNvPr>
            <p:cNvSpPr/>
            <p:nvPr/>
          </p:nvSpPr>
          <p:spPr>
            <a:xfrm>
              <a:off x="12410054" y="5143500"/>
              <a:ext cx="95940" cy="390868"/>
            </a:xfrm>
            <a:custGeom>
              <a:avLst/>
              <a:gdLst/>
              <a:ahLst/>
              <a:cxnLst/>
              <a:rect l="l" t="t" r="r" b="b"/>
              <a:pathLst>
                <a:path w="95940" h="390868" extrusionOk="0">
                  <a:moveTo>
                    <a:pt x="0" y="0"/>
                  </a:moveTo>
                  <a:lnTo>
                    <a:pt x="95940" y="0"/>
                  </a:lnTo>
                  <a:lnTo>
                    <a:pt x="95940"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sp>
          <p:nvSpPr>
            <p:cNvPr id="171" name="Google Shape;467;p36">
              <a:extLst>
                <a:ext uri="{FF2B5EF4-FFF2-40B4-BE49-F238E27FC236}">
                  <a16:creationId xmlns:a16="http://schemas.microsoft.com/office/drawing/2014/main" id="{B4F5FC9F-7F7D-9443-6A3B-B797B077A968}"/>
                </a:ext>
              </a:extLst>
            </p:cNvPr>
            <p:cNvSpPr/>
            <p:nvPr/>
          </p:nvSpPr>
          <p:spPr>
            <a:xfrm>
              <a:off x="13858544" y="5143500"/>
              <a:ext cx="95940" cy="390868"/>
            </a:xfrm>
            <a:custGeom>
              <a:avLst/>
              <a:gdLst/>
              <a:ahLst/>
              <a:cxnLst/>
              <a:rect l="l" t="t" r="r" b="b"/>
              <a:pathLst>
                <a:path w="95940" h="390868" extrusionOk="0">
                  <a:moveTo>
                    <a:pt x="0" y="0"/>
                  </a:moveTo>
                  <a:lnTo>
                    <a:pt x="95941" y="0"/>
                  </a:lnTo>
                  <a:lnTo>
                    <a:pt x="95941" y="390868"/>
                  </a:lnTo>
                  <a:lnTo>
                    <a:pt x="0" y="390868"/>
                  </a:lnTo>
                  <a:lnTo>
                    <a:pt x="0" y="0"/>
                  </a:lnTo>
                  <a:close/>
                </a:path>
              </a:pathLst>
            </a:custGeom>
            <a:blipFill rotWithShape="1">
              <a:blip r:embed="rId7">
                <a:alphaModFix/>
              </a:blip>
              <a:stretch>
                <a:fillRect/>
              </a:stretch>
            </a:blipFill>
            <a:ln>
              <a:noFill/>
            </a:ln>
          </p:spPr>
          <p:txBody>
            <a:bodyPr/>
            <a:lstStyle/>
            <a:p>
              <a:endParaRPr lang="en-US"/>
            </a:p>
          </p:txBody>
        </p:sp>
        <p:grpSp>
          <p:nvGrpSpPr>
            <p:cNvPr id="172" name="Google Shape;470;p36">
              <a:extLst>
                <a:ext uri="{FF2B5EF4-FFF2-40B4-BE49-F238E27FC236}">
                  <a16:creationId xmlns:a16="http://schemas.microsoft.com/office/drawing/2014/main" id="{830F8401-7552-5248-0DD4-9194B2F5BB6C}"/>
                </a:ext>
              </a:extLst>
            </p:cNvPr>
            <p:cNvGrpSpPr/>
            <p:nvPr/>
          </p:nvGrpSpPr>
          <p:grpSpPr>
            <a:xfrm rot="-5400000">
              <a:off x="4562425" y="3739212"/>
              <a:ext cx="1958891" cy="2098818"/>
              <a:chOff x="0" y="0"/>
              <a:chExt cx="2611855" cy="2798426"/>
            </a:xfrm>
          </p:grpSpPr>
          <p:grpSp>
            <p:nvGrpSpPr>
              <p:cNvPr id="223" name="Google Shape;471;p36">
                <a:extLst>
                  <a:ext uri="{FF2B5EF4-FFF2-40B4-BE49-F238E27FC236}">
                    <a16:creationId xmlns:a16="http://schemas.microsoft.com/office/drawing/2014/main" id="{C8460764-FA61-D5E6-434A-978EC36C5373}"/>
                  </a:ext>
                </a:extLst>
              </p:cNvPr>
              <p:cNvGrpSpPr/>
              <p:nvPr/>
            </p:nvGrpSpPr>
            <p:grpSpPr>
              <a:xfrm>
                <a:off x="0" y="186569"/>
                <a:ext cx="2611855" cy="2611857"/>
                <a:chOff x="0" y="0"/>
                <a:chExt cx="812800" cy="812800"/>
              </a:xfrm>
            </p:grpSpPr>
            <p:sp>
              <p:nvSpPr>
                <p:cNvPr id="225" name="Google Shape;472;p36">
                  <a:extLst>
                    <a:ext uri="{FF2B5EF4-FFF2-40B4-BE49-F238E27FC236}">
                      <a16:creationId xmlns:a16="http://schemas.microsoft.com/office/drawing/2014/main" id="{B940C781-658E-611D-2725-00EAC0D9DC3E}"/>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26" name="Google Shape;473;p36">
                  <a:extLst>
                    <a:ext uri="{FF2B5EF4-FFF2-40B4-BE49-F238E27FC236}">
                      <a16:creationId xmlns:a16="http://schemas.microsoft.com/office/drawing/2014/main" id="{596672DA-3D3C-3268-3B10-79CC5BD43817}"/>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4" name="Google Shape;474;p36">
                <a:extLst>
                  <a:ext uri="{FF2B5EF4-FFF2-40B4-BE49-F238E27FC236}">
                    <a16:creationId xmlns:a16="http://schemas.microsoft.com/office/drawing/2014/main" id="{0C65E4EF-297B-B1E4-8DB5-8A5421714CDD}"/>
                  </a:ext>
                </a:extLst>
              </p:cNvPr>
              <p:cNvSpPr/>
              <p:nvPr/>
            </p:nvSpPr>
            <p:spPr>
              <a:xfrm>
                <a:off x="195297" y="0"/>
                <a:ext cx="81197" cy="330804"/>
              </a:xfrm>
              <a:custGeom>
                <a:avLst/>
                <a:gdLst/>
                <a:ahLst/>
                <a:cxnLst/>
                <a:rect l="l" t="t" r="r" b="b"/>
                <a:pathLst>
                  <a:path w="81197" h="330804" extrusionOk="0">
                    <a:moveTo>
                      <a:pt x="0" y="0"/>
                    </a:moveTo>
                    <a:lnTo>
                      <a:pt x="81198" y="0"/>
                    </a:lnTo>
                    <a:lnTo>
                      <a:pt x="81198" y="330804"/>
                    </a:lnTo>
                    <a:lnTo>
                      <a:pt x="0" y="330804"/>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73" name="Google Shape;475;p36">
              <a:extLst>
                <a:ext uri="{FF2B5EF4-FFF2-40B4-BE49-F238E27FC236}">
                  <a16:creationId xmlns:a16="http://schemas.microsoft.com/office/drawing/2014/main" id="{98071560-2129-0AFB-977B-4C910906BABB}"/>
                </a:ext>
              </a:extLst>
            </p:cNvPr>
            <p:cNvGrpSpPr/>
            <p:nvPr/>
          </p:nvGrpSpPr>
          <p:grpSpPr>
            <a:xfrm rot="-5400000">
              <a:off x="4562425" y="4118457"/>
              <a:ext cx="1958891" cy="2098818"/>
              <a:chOff x="0" y="0"/>
              <a:chExt cx="2611855" cy="2798426"/>
            </a:xfrm>
          </p:grpSpPr>
          <p:grpSp>
            <p:nvGrpSpPr>
              <p:cNvPr id="219" name="Google Shape;476;p36">
                <a:extLst>
                  <a:ext uri="{FF2B5EF4-FFF2-40B4-BE49-F238E27FC236}">
                    <a16:creationId xmlns:a16="http://schemas.microsoft.com/office/drawing/2014/main" id="{D859BE5F-45FE-843B-4606-0CC16DF081EC}"/>
                  </a:ext>
                </a:extLst>
              </p:cNvPr>
              <p:cNvGrpSpPr/>
              <p:nvPr/>
            </p:nvGrpSpPr>
            <p:grpSpPr>
              <a:xfrm>
                <a:off x="0" y="186569"/>
                <a:ext cx="2611855" cy="2611857"/>
                <a:chOff x="0" y="0"/>
                <a:chExt cx="812800" cy="812800"/>
              </a:xfrm>
            </p:grpSpPr>
            <p:sp>
              <p:nvSpPr>
                <p:cNvPr id="221" name="Google Shape;477;p36">
                  <a:extLst>
                    <a:ext uri="{FF2B5EF4-FFF2-40B4-BE49-F238E27FC236}">
                      <a16:creationId xmlns:a16="http://schemas.microsoft.com/office/drawing/2014/main" id="{AA4E8E24-CAB9-04B7-2B01-71E39DF281CE}"/>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22" name="Google Shape;478;p36">
                  <a:extLst>
                    <a:ext uri="{FF2B5EF4-FFF2-40B4-BE49-F238E27FC236}">
                      <a16:creationId xmlns:a16="http://schemas.microsoft.com/office/drawing/2014/main" id="{0028F5D8-54A8-26FF-7F3B-BA4B3A77B4FC}"/>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0" name="Google Shape;479;p36">
                <a:extLst>
                  <a:ext uri="{FF2B5EF4-FFF2-40B4-BE49-F238E27FC236}">
                    <a16:creationId xmlns:a16="http://schemas.microsoft.com/office/drawing/2014/main" id="{74647EB2-9221-C170-B439-8946987DD201}"/>
                  </a:ext>
                </a:extLst>
              </p:cNvPr>
              <p:cNvSpPr/>
              <p:nvPr/>
            </p:nvSpPr>
            <p:spPr>
              <a:xfrm>
                <a:off x="195297" y="0"/>
                <a:ext cx="81197" cy="330804"/>
              </a:xfrm>
              <a:custGeom>
                <a:avLst/>
                <a:gdLst/>
                <a:ahLst/>
                <a:cxnLst/>
                <a:rect l="l" t="t" r="r" b="b"/>
                <a:pathLst>
                  <a:path w="81197" h="330804" extrusionOk="0">
                    <a:moveTo>
                      <a:pt x="0" y="0"/>
                    </a:moveTo>
                    <a:lnTo>
                      <a:pt x="81198" y="0"/>
                    </a:lnTo>
                    <a:lnTo>
                      <a:pt x="81198" y="330804"/>
                    </a:lnTo>
                    <a:lnTo>
                      <a:pt x="0" y="330804"/>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74" name="Google Shape;480;p36">
              <a:extLst>
                <a:ext uri="{FF2B5EF4-FFF2-40B4-BE49-F238E27FC236}">
                  <a16:creationId xmlns:a16="http://schemas.microsoft.com/office/drawing/2014/main" id="{BE63A853-F38A-A6D1-21B5-1FEA70D2A53D}"/>
                </a:ext>
              </a:extLst>
            </p:cNvPr>
            <p:cNvGrpSpPr/>
            <p:nvPr/>
          </p:nvGrpSpPr>
          <p:grpSpPr>
            <a:xfrm rot="5400000">
              <a:off x="2134385" y="5344259"/>
              <a:ext cx="1958891" cy="2098818"/>
              <a:chOff x="0" y="0"/>
              <a:chExt cx="2611855" cy="2798426"/>
            </a:xfrm>
          </p:grpSpPr>
          <p:grpSp>
            <p:nvGrpSpPr>
              <p:cNvPr id="215" name="Google Shape;481;p36">
                <a:extLst>
                  <a:ext uri="{FF2B5EF4-FFF2-40B4-BE49-F238E27FC236}">
                    <a16:creationId xmlns:a16="http://schemas.microsoft.com/office/drawing/2014/main" id="{5D189ACB-22C1-F401-AD83-7DBA6E651556}"/>
                  </a:ext>
                </a:extLst>
              </p:cNvPr>
              <p:cNvGrpSpPr/>
              <p:nvPr/>
            </p:nvGrpSpPr>
            <p:grpSpPr>
              <a:xfrm>
                <a:off x="0" y="186569"/>
                <a:ext cx="2611855" cy="2611857"/>
                <a:chOff x="0" y="0"/>
                <a:chExt cx="812800" cy="812800"/>
              </a:xfrm>
            </p:grpSpPr>
            <p:sp>
              <p:nvSpPr>
                <p:cNvPr id="217" name="Google Shape;482;p36">
                  <a:extLst>
                    <a:ext uri="{FF2B5EF4-FFF2-40B4-BE49-F238E27FC236}">
                      <a16:creationId xmlns:a16="http://schemas.microsoft.com/office/drawing/2014/main" id="{0625C950-B036-DA40-EF53-4770063E0D27}"/>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18" name="Google Shape;483;p36">
                  <a:extLst>
                    <a:ext uri="{FF2B5EF4-FFF2-40B4-BE49-F238E27FC236}">
                      <a16:creationId xmlns:a16="http://schemas.microsoft.com/office/drawing/2014/main" id="{28F79575-E84F-366C-DFFD-C5AE3B6361E5}"/>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6" name="Google Shape;484;p36">
                <a:extLst>
                  <a:ext uri="{FF2B5EF4-FFF2-40B4-BE49-F238E27FC236}">
                    <a16:creationId xmlns:a16="http://schemas.microsoft.com/office/drawing/2014/main" id="{4AF41A81-3856-7560-ACB6-6E6B96B35D8C}"/>
                  </a:ext>
                </a:extLst>
              </p:cNvPr>
              <p:cNvSpPr/>
              <p:nvPr/>
            </p:nvSpPr>
            <p:spPr>
              <a:xfrm>
                <a:off x="195297" y="0"/>
                <a:ext cx="81197" cy="330804"/>
              </a:xfrm>
              <a:custGeom>
                <a:avLst/>
                <a:gdLst/>
                <a:ahLst/>
                <a:cxnLst/>
                <a:rect l="l" t="t" r="r" b="b"/>
                <a:pathLst>
                  <a:path w="81197" h="330804" extrusionOk="0">
                    <a:moveTo>
                      <a:pt x="0" y="0"/>
                    </a:moveTo>
                    <a:lnTo>
                      <a:pt x="81198" y="0"/>
                    </a:lnTo>
                    <a:lnTo>
                      <a:pt x="81198" y="330804"/>
                    </a:lnTo>
                    <a:lnTo>
                      <a:pt x="0" y="330804"/>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75" name="Google Shape;485;p36">
              <a:extLst>
                <a:ext uri="{FF2B5EF4-FFF2-40B4-BE49-F238E27FC236}">
                  <a16:creationId xmlns:a16="http://schemas.microsoft.com/office/drawing/2014/main" id="{E4954BD8-EC86-EB5A-E7A2-974579A8EF5E}"/>
                </a:ext>
              </a:extLst>
            </p:cNvPr>
            <p:cNvGrpSpPr/>
            <p:nvPr/>
          </p:nvGrpSpPr>
          <p:grpSpPr>
            <a:xfrm rot="5400000">
              <a:off x="2134385" y="5723504"/>
              <a:ext cx="1958891" cy="2098818"/>
              <a:chOff x="0" y="0"/>
              <a:chExt cx="2611855" cy="2798426"/>
            </a:xfrm>
          </p:grpSpPr>
          <p:grpSp>
            <p:nvGrpSpPr>
              <p:cNvPr id="211" name="Google Shape;486;p36">
                <a:extLst>
                  <a:ext uri="{FF2B5EF4-FFF2-40B4-BE49-F238E27FC236}">
                    <a16:creationId xmlns:a16="http://schemas.microsoft.com/office/drawing/2014/main" id="{FCCFE247-117D-5E99-3B4C-AEA7CF33460D}"/>
                  </a:ext>
                </a:extLst>
              </p:cNvPr>
              <p:cNvGrpSpPr/>
              <p:nvPr/>
            </p:nvGrpSpPr>
            <p:grpSpPr>
              <a:xfrm>
                <a:off x="0" y="186569"/>
                <a:ext cx="2611855" cy="2611857"/>
                <a:chOff x="0" y="0"/>
                <a:chExt cx="812800" cy="812800"/>
              </a:xfrm>
            </p:grpSpPr>
            <p:sp>
              <p:nvSpPr>
                <p:cNvPr id="213" name="Google Shape;487;p36">
                  <a:extLst>
                    <a:ext uri="{FF2B5EF4-FFF2-40B4-BE49-F238E27FC236}">
                      <a16:creationId xmlns:a16="http://schemas.microsoft.com/office/drawing/2014/main" id="{83024C80-394B-C42B-8414-951DDE4D7910}"/>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14" name="Google Shape;488;p36">
                  <a:extLst>
                    <a:ext uri="{FF2B5EF4-FFF2-40B4-BE49-F238E27FC236}">
                      <a16:creationId xmlns:a16="http://schemas.microsoft.com/office/drawing/2014/main" id="{08AE7F3C-D957-6309-2E09-DCF1ACF52D00}"/>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2" name="Google Shape;489;p36">
                <a:extLst>
                  <a:ext uri="{FF2B5EF4-FFF2-40B4-BE49-F238E27FC236}">
                    <a16:creationId xmlns:a16="http://schemas.microsoft.com/office/drawing/2014/main" id="{AD2BDB25-6D6B-AA4A-58D3-68265BE22F35}"/>
                  </a:ext>
                </a:extLst>
              </p:cNvPr>
              <p:cNvSpPr/>
              <p:nvPr/>
            </p:nvSpPr>
            <p:spPr>
              <a:xfrm>
                <a:off x="195297" y="0"/>
                <a:ext cx="81197" cy="330804"/>
              </a:xfrm>
              <a:custGeom>
                <a:avLst/>
                <a:gdLst/>
                <a:ahLst/>
                <a:cxnLst/>
                <a:rect l="l" t="t" r="r" b="b"/>
                <a:pathLst>
                  <a:path w="81197" h="330804" extrusionOk="0">
                    <a:moveTo>
                      <a:pt x="0" y="0"/>
                    </a:moveTo>
                    <a:lnTo>
                      <a:pt x="81198" y="0"/>
                    </a:lnTo>
                    <a:lnTo>
                      <a:pt x="81198" y="330804"/>
                    </a:lnTo>
                    <a:lnTo>
                      <a:pt x="0" y="330804"/>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76" name="Google Shape;490;p36">
              <a:extLst>
                <a:ext uri="{FF2B5EF4-FFF2-40B4-BE49-F238E27FC236}">
                  <a16:creationId xmlns:a16="http://schemas.microsoft.com/office/drawing/2014/main" id="{714F87F2-0090-EC2E-4A02-CAF5557E33B2}"/>
                </a:ext>
              </a:extLst>
            </p:cNvPr>
            <p:cNvGrpSpPr/>
            <p:nvPr/>
          </p:nvGrpSpPr>
          <p:grpSpPr>
            <a:xfrm rot="606516">
              <a:off x="3530034" y="6328217"/>
              <a:ext cx="3086093" cy="3306542"/>
              <a:chOff x="0" y="0"/>
              <a:chExt cx="4114793" cy="4408723"/>
            </a:xfrm>
          </p:grpSpPr>
          <p:grpSp>
            <p:nvGrpSpPr>
              <p:cNvPr id="207" name="Google Shape;491;p36">
                <a:extLst>
                  <a:ext uri="{FF2B5EF4-FFF2-40B4-BE49-F238E27FC236}">
                    <a16:creationId xmlns:a16="http://schemas.microsoft.com/office/drawing/2014/main" id="{E6083F29-55B0-64C6-9029-CFC8B596CB2B}"/>
                  </a:ext>
                </a:extLst>
              </p:cNvPr>
              <p:cNvGrpSpPr/>
              <p:nvPr/>
            </p:nvGrpSpPr>
            <p:grpSpPr>
              <a:xfrm>
                <a:off x="0" y="293926"/>
                <a:ext cx="4114793" cy="4114797"/>
                <a:chOff x="0" y="0"/>
                <a:chExt cx="812800" cy="812800"/>
              </a:xfrm>
            </p:grpSpPr>
            <p:sp>
              <p:nvSpPr>
                <p:cNvPr id="209" name="Google Shape;492;p36">
                  <a:extLst>
                    <a:ext uri="{FF2B5EF4-FFF2-40B4-BE49-F238E27FC236}">
                      <a16:creationId xmlns:a16="http://schemas.microsoft.com/office/drawing/2014/main" id="{89E311A1-6EF7-E669-E9C4-7DAF0E8CE653}"/>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10" name="Google Shape;493;p36">
                  <a:extLst>
                    <a:ext uri="{FF2B5EF4-FFF2-40B4-BE49-F238E27FC236}">
                      <a16:creationId xmlns:a16="http://schemas.microsoft.com/office/drawing/2014/main" id="{60AEB4CA-4A9D-9CED-7159-B103FB97E734}"/>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8" name="Google Shape;494;p36">
                <a:extLst>
                  <a:ext uri="{FF2B5EF4-FFF2-40B4-BE49-F238E27FC236}">
                    <a16:creationId xmlns:a16="http://schemas.microsoft.com/office/drawing/2014/main" id="{9962EF81-65D2-6970-B2D8-AED5A3219F09}"/>
                  </a:ext>
                </a:extLst>
              </p:cNvPr>
              <p:cNvSpPr/>
              <p:nvPr/>
            </p:nvSpPr>
            <p:spPr>
              <a:xfrm>
                <a:off x="30767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77" name="Google Shape;495;p36">
              <a:extLst>
                <a:ext uri="{FF2B5EF4-FFF2-40B4-BE49-F238E27FC236}">
                  <a16:creationId xmlns:a16="http://schemas.microsoft.com/office/drawing/2014/main" id="{2EAB7547-AA2E-F115-53BC-6CDFC6F49561}"/>
                </a:ext>
              </a:extLst>
            </p:cNvPr>
            <p:cNvGrpSpPr/>
            <p:nvPr/>
          </p:nvGrpSpPr>
          <p:grpSpPr>
            <a:xfrm rot="-798120">
              <a:off x="4583025" y="5811929"/>
              <a:ext cx="3086093" cy="3306542"/>
              <a:chOff x="0" y="0"/>
              <a:chExt cx="4114793" cy="4408723"/>
            </a:xfrm>
          </p:grpSpPr>
          <p:grpSp>
            <p:nvGrpSpPr>
              <p:cNvPr id="203" name="Google Shape;496;p36">
                <a:extLst>
                  <a:ext uri="{FF2B5EF4-FFF2-40B4-BE49-F238E27FC236}">
                    <a16:creationId xmlns:a16="http://schemas.microsoft.com/office/drawing/2014/main" id="{DA9F8C8A-A0A0-6E18-C6CD-42DC8FBF1A67}"/>
                  </a:ext>
                </a:extLst>
              </p:cNvPr>
              <p:cNvGrpSpPr/>
              <p:nvPr/>
            </p:nvGrpSpPr>
            <p:grpSpPr>
              <a:xfrm>
                <a:off x="0" y="293926"/>
                <a:ext cx="4114793" cy="4114797"/>
                <a:chOff x="0" y="0"/>
                <a:chExt cx="812800" cy="812800"/>
              </a:xfrm>
            </p:grpSpPr>
            <p:sp>
              <p:nvSpPr>
                <p:cNvPr id="205" name="Google Shape;497;p36">
                  <a:extLst>
                    <a:ext uri="{FF2B5EF4-FFF2-40B4-BE49-F238E27FC236}">
                      <a16:creationId xmlns:a16="http://schemas.microsoft.com/office/drawing/2014/main" id="{83134959-0CEE-4B00-F81C-97ED07D5C42B}"/>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06" name="Google Shape;498;p36">
                  <a:extLst>
                    <a:ext uri="{FF2B5EF4-FFF2-40B4-BE49-F238E27FC236}">
                      <a16:creationId xmlns:a16="http://schemas.microsoft.com/office/drawing/2014/main" id="{B52C5676-176D-BA89-1468-83D77A745B8F}"/>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4" name="Google Shape;499;p36">
                <a:extLst>
                  <a:ext uri="{FF2B5EF4-FFF2-40B4-BE49-F238E27FC236}">
                    <a16:creationId xmlns:a16="http://schemas.microsoft.com/office/drawing/2014/main" id="{AADC0375-BE80-D1F1-98D8-1ACE536123CF}"/>
                  </a:ext>
                </a:extLst>
              </p:cNvPr>
              <p:cNvSpPr/>
              <p:nvPr/>
            </p:nvSpPr>
            <p:spPr>
              <a:xfrm>
                <a:off x="30767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78" name="Google Shape;500;p36">
              <a:extLst>
                <a:ext uri="{FF2B5EF4-FFF2-40B4-BE49-F238E27FC236}">
                  <a16:creationId xmlns:a16="http://schemas.microsoft.com/office/drawing/2014/main" id="{86890F3E-8D84-1A3A-6945-23DC1853E2F7}"/>
                </a:ext>
              </a:extLst>
            </p:cNvPr>
            <p:cNvGrpSpPr/>
            <p:nvPr/>
          </p:nvGrpSpPr>
          <p:grpSpPr>
            <a:xfrm>
              <a:off x="5461235" y="6126334"/>
              <a:ext cx="3086093" cy="3306542"/>
              <a:chOff x="0" y="0"/>
              <a:chExt cx="4114793" cy="4408723"/>
            </a:xfrm>
          </p:grpSpPr>
          <p:grpSp>
            <p:nvGrpSpPr>
              <p:cNvPr id="199" name="Google Shape;501;p36">
                <a:extLst>
                  <a:ext uri="{FF2B5EF4-FFF2-40B4-BE49-F238E27FC236}">
                    <a16:creationId xmlns:a16="http://schemas.microsoft.com/office/drawing/2014/main" id="{3F41D858-72F0-BFEA-7796-3D816B7190C2}"/>
                  </a:ext>
                </a:extLst>
              </p:cNvPr>
              <p:cNvGrpSpPr/>
              <p:nvPr/>
            </p:nvGrpSpPr>
            <p:grpSpPr>
              <a:xfrm>
                <a:off x="0" y="293926"/>
                <a:ext cx="4114793" cy="4114797"/>
                <a:chOff x="0" y="0"/>
                <a:chExt cx="812800" cy="812800"/>
              </a:xfrm>
            </p:grpSpPr>
            <p:sp>
              <p:nvSpPr>
                <p:cNvPr id="201" name="Google Shape;502;p36">
                  <a:extLst>
                    <a:ext uri="{FF2B5EF4-FFF2-40B4-BE49-F238E27FC236}">
                      <a16:creationId xmlns:a16="http://schemas.microsoft.com/office/drawing/2014/main" id="{A599970A-4B3D-0069-EC37-ACD7BC37F96A}"/>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202" name="Google Shape;503;p36">
                  <a:extLst>
                    <a:ext uri="{FF2B5EF4-FFF2-40B4-BE49-F238E27FC236}">
                      <a16:creationId xmlns:a16="http://schemas.microsoft.com/office/drawing/2014/main" id="{42B769DA-EB94-91C8-F87C-DEE9DEA1EB3E}"/>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0" name="Google Shape;504;p36">
                <a:extLst>
                  <a:ext uri="{FF2B5EF4-FFF2-40B4-BE49-F238E27FC236}">
                    <a16:creationId xmlns:a16="http://schemas.microsoft.com/office/drawing/2014/main" id="{D1249C75-2102-E2DC-3B5D-119EB72DF7DC}"/>
                  </a:ext>
                </a:extLst>
              </p:cNvPr>
              <p:cNvSpPr/>
              <p:nvPr/>
            </p:nvSpPr>
            <p:spPr>
              <a:xfrm>
                <a:off x="30767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79" name="Google Shape;505;p36">
              <a:extLst>
                <a:ext uri="{FF2B5EF4-FFF2-40B4-BE49-F238E27FC236}">
                  <a16:creationId xmlns:a16="http://schemas.microsoft.com/office/drawing/2014/main" id="{8FF3C39D-0EE7-F706-549D-38FC66EA1CF4}"/>
                </a:ext>
              </a:extLst>
            </p:cNvPr>
            <p:cNvGrpSpPr/>
            <p:nvPr/>
          </p:nvGrpSpPr>
          <p:grpSpPr>
            <a:xfrm>
              <a:off x="6866416" y="6083054"/>
              <a:ext cx="3086093" cy="3306542"/>
              <a:chOff x="0" y="0"/>
              <a:chExt cx="4114793" cy="4408723"/>
            </a:xfrm>
          </p:grpSpPr>
          <p:grpSp>
            <p:nvGrpSpPr>
              <p:cNvPr id="195" name="Google Shape;506;p36">
                <a:extLst>
                  <a:ext uri="{FF2B5EF4-FFF2-40B4-BE49-F238E27FC236}">
                    <a16:creationId xmlns:a16="http://schemas.microsoft.com/office/drawing/2014/main" id="{98E0D1B7-91E3-ACC6-07D7-3A61D4C2A635}"/>
                  </a:ext>
                </a:extLst>
              </p:cNvPr>
              <p:cNvGrpSpPr/>
              <p:nvPr/>
            </p:nvGrpSpPr>
            <p:grpSpPr>
              <a:xfrm>
                <a:off x="0" y="293926"/>
                <a:ext cx="4114793" cy="4114797"/>
                <a:chOff x="0" y="0"/>
                <a:chExt cx="812800" cy="812800"/>
              </a:xfrm>
            </p:grpSpPr>
            <p:sp>
              <p:nvSpPr>
                <p:cNvPr id="197" name="Google Shape;507;p36">
                  <a:extLst>
                    <a:ext uri="{FF2B5EF4-FFF2-40B4-BE49-F238E27FC236}">
                      <a16:creationId xmlns:a16="http://schemas.microsoft.com/office/drawing/2014/main" id="{4F9258E2-D178-DF05-6D65-CBEBBA9ADA89}"/>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98" name="Google Shape;508;p36">
                  <a:extLst>
                    <a:ext uri="{FF2B5EF4-FFF2-40B4-BE49-F238E27FC236}">
                      <a16:creationId xmlns:a16="http://schemas.microsoft.com/office/drawing/2014/main" id="{2F5A28FF-7471-D540-A5EE-1B55A3D40D77}"/>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6" name="Google Shape;509;p36">
                <a:extLst>
                  <a:ext uri="{FF2B5EF4-FFF2-40B4-BE49-F238E27FC236}">
                    <a16:creationId xmlns:a16="http://schemas.microsoft.com/office/drawing/2014/main" id="{DCF11259-352F-F837-A30C-8E6BA7DB0C35}"/>
                  </a:ext>
                </a:extLst>
              </p:cNvPr>
              <p:cNvSpPr/>
              <p:nvPr/>
            </p:nvSpPr>
            <p:spPr>
              <a:xfrm>
                <a:off x="30767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80" name="Google Shape;510;p36">
              <a:extLst>
                <a:ext uri="{FF2B5EF4-FFF2-40B4-BE49-F238E27FC236}">
                  <a16:creationId xmlns:a16="http://schemas.microsoft.com/office/drawing/2014/main" id="{CFA6A6CE-BA1F-7210-01F6-EA719696BDEC}"/>
                </a:ext>
              </a:extLst>
            </p:cNvPr>
            <p:cNvGrpSpPr/>
            <p:nvPr/>
          </p:nvGrpSpPr>
          <p:grpSpPr>
            <a:xfrm>
              <a:off x="13651152" y="6083054"/>
              <a:ext cx="3086093" cy="3306542"/>
              <a:chOff x="0" y="0"/>
              <a:chExt cx="4114793" cy="4408723"/>
            </a:xfrm>
          </p:grpSpPr>
          <p:grpSp>
            <p:nvGrpSpPr>
              <p:cNvPr id="191" name="Google Shape;511;p36">
                <a:extLst>
                  <a:ext uri="{FF2B5EF4-FFF2-40B4-BE49-F238E27FC236}">
                    <a16:creationId xmlns:a16="http://schemas.microsoft.com/office/drawing/2014/main" id="{7E7F0F23-01EF-D06F-4C96-7C1132D051D8}"/>
                  </a:ext>
                </a:extLst>
              </p:cNvPr>
              <p:cNvGrpSpPr/>
              <p:nvPr/>
            </p:nvGrpSpPr>
            <p:grpSpPr>
              <a:xfrm>
                <a:off x="0" y="293926"/>
                <a:ext cx="4114793" cy="4114797"/>
                <a:chOff x="0" y="0"/>
                <a:chExt cx="812800" cy="812800"/>
              </a:xfrm>
            </p:grpSpPr>
            <p:sp>
              <p:nvSpPr>
                <p:cNvPr id="193" name="Google Shape;512;p36">
                  <a:extLst>
                    <a:ext uri="{FF2B5EF4-FFF2-40B4-BE49-F238E27FC236}">
                      <a16:creationId xmlns:a16="http://schemas.microsoft.com/office/drawing/2014/main" id="{FD95924D-70A4-E9BB-64BA-6F168DD46A1C}"/>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94" name="Google Shape;513;p36">
                  <a:extLst>
                    <a:ext uri="{FF2B5EF4-FFF2-40B4-BE49-F238E27FC236}">
                      <a16:creationId xmlns:a16="http://schemas.microsoft.com/office/drawing/2014/main" id="{8F162E6F-0F64-8F78-953D-5730B137A6BA}"/>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2" name="Google Shape;514;p36">
                <a:extLst>
                  <a:ext uri="{FF2B5EF4-FFF2-40B4-BE49-F238E27FC236}">
                    <a16:creationId xmlns:a16="http://schemas.microsoft.com/office/drawing/2014/main" id="{A90D935F-1A69-53EA-2169-B2A707C8001D}"/>
                  </a:ext>
                </a:extLst>
              </p:cNvPr>
              <p:cNvSpPr/>
              <p:nvPr/>
            </p:nvSpPr>
            <p:spPr>
              <a:xfrm>
                <a:off x="30767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81" name="Google Shape;515;p36">
              <a:extLst>
                <a:ext uri="{FF2B5EF4-FFF2-40B4-BE49-F238E27FC236}">
                  <a16:creationId xmlns:a16="http://schemas.microsoft.com/office/drawing/2014/main" id="{BBFF9593-DDC5-82FE-AECF-247BE549C392}"/>
                </a:ext>
              </a:extLst>
            </p:cNvPr>
            <p:cNvGrpSpPr/>
            <p:nvPr/>
          </p:nvGrpSpPr>
          <p:grpSpPr>
            <a:xfrm>
              <a:off x="12179296" y="6083054"/>
              <a:ext cx="3086093" cy="3306542"/>
              <a:chOff x="0" y="0"/>
              <a:chExt cx="4114793" cy="4408723"/>
            </a:xfrm>
          </p:grpSpPr>
          <p:grpSp>
            <p:nvGrpSpPr>
              <p:cNvPr id="187" name="Google Shape;516;p36">
                <a:extLst>
                  <a:ext uri="{FF2B5EF4-FFF2-40B4-BE49-F238E27FC236}">
                    <a16:creationId xmlns:a16="http://schemas.microsoft.com/office/drawing/2014/main" id="{0B73B495-3B1A-525C-C2DA-4A2D4338EE36}"/>
                  </a:ext>
                </a:extLst>
              </p:cNvPr>
              <p:cNvGrpSpPr/>
              <p:nvPr/>
            </p:nvGrpSpPr>
            <p:grpSpPr>
              <a:xfrm>
                <a:off x="0" y="293926"/>
                <a:ext cx="4114793" cy="4114797"/>
                <a:chOff x="0" y="0"/>
                <a:chExt cx="812800" cy="812800"/>
              </a:xfrm>
            </p:grpSpPr>
            <p:sp>
              <p:nvSpPr>
                <p:cNvPr id="189" name="Google Shape;517;p36">
                  <a:extLst>
                    <a:ext uri="{FF2B5EF4-FFF2-40B4-BE49-F238E27FC236}">
                      <a16:creationId xmlns:a16="http://schemas.microsoft.com/office/drawing/2014/main" id="{7C7DCE74-32FE-8454-DC41-DE7D80D6BB4F}"/>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90" name="Google Shape;518;p36">
                  <a:extLst>
                    <a:ext uri="{FF2B5EF4-FFF2-40B4-BE49-F238E27FC236}">
                      <a16:creationId xmlns:a16="http://schemas.microsoft.com/office/drawing/2014/main" id="{DD4C27BA-03D6-06D4-3449-A09FDB080B46}"/>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8" name="Google Shape;519;p36">
                <a:extLst>
                  <a:ext uri="{FF2B5EF4-FFF2-40B4-BE49-F238E27FC236}">
                    <a16:creationId xmlns:a16="http://schemas.microsoft.com/office/drawing/2014/main" id="{78A8E5F4-13A8-91A0-CFEF-4F7433ADA3DB}"/>
                  </a:ext>
                </a:extLst>
              </p:cNvPr>
              <p:cNvSpPr/>
              <p:nvPr/>
            </p:nvSpPr>
            <p:spPr>
              <a:xfrm>
                <a:off x="30767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nvGrpSpPr>
            <p:cNvPr id="182" name="Google Shape;520;p36">
              <a:extLst>
                <a:ext uri="{FF2B5EF4-FFF2-40B4-BE49-F238E27FC236}">
                  <a16:creationId xmlns:a16="http://schemas.microsoft.com/office/drawing/2014/main" id="{C1A42269-9257-D7B8-7BB1-0523DEAFF0BA}"/>
                </a:ext>
              </a:extLst>
            </p:cNvPr>
            <p:cNvGrpSpPr/>
            <p:nvPr/>
          </p:nvGrpSpPr>
          <p:grpSpPr>
            <a:xfrm>
              <a:off x="10948548" y="6137436"/>
              <a:ext cx="3086093" cy="3306542"/>
              <a:chOff x="0" y="0"/>
              <a:chExt cx="4114793" cy="4408723"/>
            </a:xfrm>
          </p:grpSpPr>
          <p:grpSp>
            <p:nvGrpSpPr>
              <p:cNvPr id="183" name="Google Shape;521;p36">
                <a:extLst>
                  <a:ext uri="{FF2B5EF4-FFF2-40B4-BE49-F238E27FC236}">
                    <a16:creationId xmlns:a16="http://schemas.microsoft.com/office/drawing/2014/main" id="{60D1CAA9-0ED9-755F-B4DA-68BEB0A3BE9C}"/>
                  </a:ext>
                </a:extLst>
              </p:cNvPr>
              <p:cNvGrpSpPr/>
              <p:nvPr/>
            </p:nvGrpSpPr>
            <p:grpSpPr>
              <a:xfrm>
                <a:off x="0" y="293926"/>
                <a:ext cx="4114793" cy="4114797"/>
                <a:chOff x="0" y="0"/>
                <a:chExt cx="812800" cy="812800"/>
              </a:xfrm>
            </p:grpSpPr>
            <p:sp>
              <p:nvSpPr>
                <p:cNvPr id="185" name="Google Shape;522;p36">
                  <a:extLst>
                    <a:ext uri="{FF2B5EF4-FFF2-40B4-BE49-F238E27FC236}">
                      <a16:creationId xmlns:a16="http://schemas.microsoft.com/office/drawing/2014/main" id="{F442EAA7-0560-357D-3A55-A724464BCE53}"/>
                    </a:ext>
                  </a:extLst>
                </p:cNvPr>
                <p:cNvSpPr/>
                <p:nvPr/>
              </p:nvSpPr>
              <p:spPr>
                <a:xfrm>
                  <a:off x="0" y="0"/>
                  <a:ext cx="146820" cy="133337"/>
                </a:xfrm>
                <a:custGeom>
                  <a:avLst/>
                  <a:gdLst/>
                  <a:ahLst/>
                  <a:cxnLst/>
                  <a:rect l="l" t="t" r="r" b="b"/>
                  <a:pathLst>
                    <a:path w="146820" h="133337" extrusionOk="0">
                      <a:moveTo>
                        <a:pt x="0" y="0"/>
                      </a:moveTo>
                      <a:lnTo>
                        <a:pt x="146820" y="0"/>
                      </a:lnTo>
                      <a:lnTo>
                        <a:pt x="146820" y="133337"/>
                      </a:lnTo>
                      <a:lnTo>
                        <a:pt x="0" y="133337"/>
                      </a:lnTo>
                      <a:close/>
                    </a:path>
                  </a:pathLst>
                </a:custGeom>
                <a:solidFill>
                  <a:srgbClr val="FFFFFF"/>
                </a:solidFill>
                <a:ln w="38100" cap="sq" cmpd="sng">
                  <a:solidFill>
                    <a:srgbClr val="000000"/>
                  </a:solidFill>
                  <a:prstDash val="solid"/>
                  <a:miter lim="8000"/>
                  <a:headEnd type="none" w="sm" len="sm"/>
                  <a:tailEnd type="none" w="sm" len="sm"/>
                </a:ln>
              </p:spPr>
              <p:txBody>
                <a:bodyPr/>
                <a:lstStyle/>
                <a:p>
                  <a:endParaRPr lang="en-US"/>
                </a:p>
              </p:txBody>
            </p:sp>
            <p:sp>
              <p:nvSpPr>
                <p:cNvPr id="186" name="Google Shape;523;p36">
                  <a:extLst>
                    <a:ext uri="{FF2B5EF4-FFF2-40B4-BE49-F238E27FC236}">
                      <a16:creationId xmlns:a16="http://schemas.microsoft.com/office/drawing/2014/main" id="{59CC1C87-B54A-4242-42E5-20ACF0078B6B}"/>
                    </a:ext>
                  </a:extLst>
                </p:cNvPr>
                <p:cNvSpPr txBox="1"/>
                <p:nvPr/>
              </p:nvSpPr>
              <p:spPr>
                <a:xfrm>
                  <a:off x="0" y="38100"/>
                  <a:ext cx="812800" cy="774700"/>
                </a:xfrm>
                <a:prstGeom prst="rect">
                  <a:avLst/>
                </a:prstGeom>
                <a:noFill/>
                <a:ln>
                  <a:noFill/>
                </a:ln>
              </p:spPr>
              <p:txBody>
                <a:bodyPr spcFirstLastPara="1" wrap="square" lIns="50800" tIns="50800" rIns="50800" bIns="50800" anchor="ctr" anchorCtr="0">
                  <a:noAutofit/>
                </a:bodyPr>
                <a:lstStyle/>
                <a:p>
                  <a:pPr marL="0" marR="0" lvl="0" indent="0" algn="ctr" rtl="0">
                    <a:lnSpc>
                      <a:spcPct val="129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4" name="Google Shape;524;p36">
                <a:extLst>
                  <a:ext uri="{FF2B5EF4-FFF2-40B4-BE49-F238E27FC236}">
                    <a16:creationId xmlns:a16="http://schemas.microsoft.com/office/drawing/2014/main" id="{0A4BF7E9-6BCF-2282-7B41-7D3422691B39}"/>
                  </a:ext>
                </a:extLst>
              </p:cNvPr>
              <p:cNvSpPr/>
              <p:nvPr/>
            </p:nvSpPr>
            <p:spPr>
              <a:xfrm>
                <a:off x="307677" y="0"/>
                <a:ext cx="127921" cy="521158"/>
              </a:xfrm>
              <a:custGeom>
                <a:avLst/>
                <a:gdLst/>
                <a:ahLst/>
                <a:cxnLst/>
                <a:rect l="l" t="t" r="r" b="b"/>
                <a:pathLst>
                  <a:path w="127921" h="521158" extrusionOk="0">
                    <a:moveTo>
                      <a:pt x="0" y="0"/>
                    </a:moveTo>
                    <a:lnTo>
                      <a:pt x="127921" y="0"/>
                    </a:lnTo>
                    <a:lnTo>
                      <a:pt x="127921" y="521158"/>
                    </a:lnTo>
                    <a:lnTo>
                      <a:pt x="0" y="521158"/>
                    </a:lnTo>
                    <a:lnTo>
                      <a:pt x="0" y="0"/>
                    </a:lnTo>
                    <a:close/>
                  </a:path>
                </a:pathLst>
              </a:custGeom>
              <a:blipFill rotWithShape="1">
                <a:blip r:embed="rId7">
                  <a:alphaModFix/>
                </a:blip>
                <a:stretch>
                  <a:fillRect/>
                </a:stretch>
              </a:blipFill>
              <a:ln>
                <a:noFill/>
              </a:ln>
            </p:spPr>
            <p:txBody>
              <a:bodyPr/>
              <a:lstStyle/>
              <a:p>
                <a:endParaRPr lang="en-US"/>
              </a:p>
            </p:txBody>
          </p:sp>
        </p:grpSp>
      </p:grpSp>
    </p:spTree>
    <p:extLst>
      <p:ext uri="{BB962C8B-B14F-4D97-AF65-F5344CB8AC3E}">
        <p14:creationId xmlns:p14="http://schemas.microsoft.com/office/powerpoint/2010/main" val="128879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2;p12">
            <a:extLst>
              <a:ext uri="{FF2B5EF4-FFF2-40B4-BE49-F238E27FC236}">
                <a16:creationId xmlns:a16="http://schemas.microsoft.com/office/drawing/2014/main" id="{BB6855C7-FAB3-DBCA-E8F0-ECB15D2F7006}"/>
              </a:ext>
            </a:extLst>
          </p:cNvPr>
          <p:cNvPicPr preferRelativeResize="0"/>
          <p:nvPr/>
        </p:nvPicPr>
        <p:blipFill rotWithShape="1">
          <a:blip r:embed="rId3">
            <a:alphaModFix/>
          </a:blip>
          <a:srcRect l="8678" t="2611" r="6396" b="13609"/>
          <a:stretch/>
        </p:blipFill>
        <p:spPr>
          <a:xfrm rot="10800000">
            <a:off x="-28830" y="7411494"/>
            <a:ext cx="18307305" cy="2917884"/>
          </a:xfrm>
          <a:prstGeom prst="rect">
            <a:avLst/>
          </a:prstGeom>
          <a:noFill/>
          <a:ln>
            <a:noFill/>
          </a:ln>
        </p:spPr>
      </p:pic>
      <p:sp>
        <p:nvSpPr>
          <p:cNvPr id="3" name="Google Shape;529;p37">
            <a:extLst>
              <a:ext uri="{FF2B5EF4-FFF2-40B4-BE49-F238E27FC236}">
                <a16:creationId xmlns:a16="http://schemas.microsoft.com/office/drawing/2014/main" id="{C40BEF23-FDA3-1D93-5F53-E5AC3EDEFC46}"/>
              </a:ext>
            </a:extLst>
          </p:cNvPr>
          <p:cNvSpPr/>
          <p:nvPr/>
        </p:nvSpPr>
        <p:spPr>
          <a:xfrm>
            <a:off x="7424267" y="3900487"/>
            <a:ext cx="3439348" cy="5812982"/>
          </a:xfrm>
          <a:custGeom>
            <a:avLst/>
            <a:gdLst/>
            <a:ahLst/>
            <a:cxnLst/>
            <a:rect l="l" t="t" r="r" b="b"/>
            <a:pathLst>
              <a:path w="3439348" h="5812982" extrusionOk="0">
                <a:moveTo>
                  <a:pt x="0" y="0"/>
                </a:moveTo>
                <a:lnTo>
                  <a:pt x="3439348" y="0"/>
                </a:lnTo>
                <a:lnTo>
                  <a:pt x="3439348" y="5812981"/>
                </a:lnTo>
                <a:lnTo>
                  <a:pt x="0" y="5812981"/>
                </a:lnTo>
                <a:lnTo>
                  <a:pt x="0" y="0"/>
                </a:lnTo>
                <a:close/>
              </a:path>
            </a:pathLst>
          </a:custGeom>
          <a:blipFill rotWithShape="1">
            <a:blip r:embed="rId4">
              <a:alphaModFix/>
            </a:blip>
            <a:stretch>
              <a:fillRect/>
            </a:stretch>
          </a:blipFill>
          <a:ln>
            <a:noFill/>
          </a:ln>
        </p:spPr>
        <p:txBody>
          <a:bodyPr/>
          <a:lstStyle/>
          <a:p>
            <a:endParaRPr lang="en-US"/>
          </a:p>
        </p:txBody>
      </p:sp>
      <p:sp>
        <p:nvSpPr>
          <p:cNvPr id="4" name="Google Shape;531;p37">
            <a:extLst>
              <a:ext uri="{FF2B5EF4-FFF2-40B4-BE49-F238E27FC236}">
                <a16:creationId xmlns:a16="http://schemas.microsoft.com/office/drawing/2014/main" id="{F4B6A372-22AE-A854-8449-FD57E49C1095}"/>
              </a:ext>
            </a:extLst>
          </p:cNvPr>
          <p:cNvSpPr txBox="1"/>
          <p:nvPr/>
        </p:nvSpPr>
        <p:spPr>
          <a:xfrm>
            <a:off x="2790391" y="755882"/>
            <a:ext cx="12707100" cy="301601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444"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How do electric companies get the  </a:t>
            </a:r>
            <a:endParaRPr>
              <a:latin typeface="Inter Medium" panose="02000503000000020004" pitchFamily="2" charset="0"/>
              <a:ea typeface="Inter Medium" panose="02000503000000020004" pitchFamily="2" charset="0"/>
            </a:endParaRPr>
          </a:p>
          <a:p>
            <a:pPr marL="0" marR="0" lvl="0" indent="0" algn="ctr" rtl="0">
              <a:lnSpc>
                <a:spcPct val="120000"/>
              </a:lnSpc>
              <a:spcBef>
                <a:spcPts val="0"/>
              </a:spcBef>
              <a:spcAft>
                <a:spcPts val="0"/>
              </a:spcAft>
              <a:buNone/>
            </a:pPr>
            <a:r>
              <a:rPr lang="en-US" sz="5444" u="none" strike="noStrike" cap="none">
                <a:solidFill>
                  <a:srgbClr val="1A9855"/>
                </a:solidFill>
                <a:latin typeface="Inter Medium" panose="02000503000000020004" pitchFamily="2" charset="0"/>
                <a:ea typeface="Inter Medium" panose="02000503000000020004" pitchFamily="2" charset="0"/>
                <a:cs typeface="Century Gothic"/>
                <a:sym typeface="Century Gothic"/>
              </a:rPr>
              <a:t>PRODUCTIVE </a:t>
            </a:r>
            <a:r>
              <a:rPr lang="en-US" sz="5444">
                <a:solidFill>
                  <a:srgbClr val="1A9855"/>
                </a:solidFill>
                <a:latin typeface="Inter Medium" panose="02000503000000020004" pitchFamily="2" charset="0"/>
                <a:ea typeface="Inter Medium" panose="02000503000000020004" pitchFamily="2" charset="0"/>
                <a:cs typeface="Century Gothic"/>
                <a:sym typeface="Century Gothic"/>
              </a:rPr>
              <a:t>RESOURCES</a:t>
            </a:r>
            <a:r>
              <a:rPr lang="en-US" sz="5444"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 </a:t>
            </a:r>
            <a:r>
              <a:rPr lang="en-US" sz="5444"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they use to produce electricity for consumers?</a:t>
            </a:r>
            <a:endParaRPr>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2078513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36;p38">
            <a:extLst>
              <a:ext uri="{FF2B5EF4-FFF2-40B4-BE49-F238E27FC236}">
                <a16:creationId xmlns:a16="http://schemas.microsoft.com/office/drawing/2014/main" id="{BC9E0631-1922-EA60-9A7B-61101A3A25E0}"/>
              </a:ext>
            </a:extLst>
          </p:cNvPr>
          <p:cNvSpPr/>
          <p:nvPr/>
        </p:nvSpPr>
        <p:spPr>
          <a:xfrm>
            <a:off x="13558580" y="2882565"/>
            <a:ext cx="1873666" cy="1916794"/>
          </a:xfrm>
          <a:custGeom>
            <a:avLst/>
            <a:gdLst/>
            <a:ahLst/>
            <a:cxnLst/>
            <a:rect l="l" t="t" r="r" b="b"/>
            <a:pathLst>
              <a:path w="1873666" h="1916794" extrusionOk="0">
                <a:moveTo>
                  <a:pt x="0" y="0"/>
                </a:moveTo>
                <a:lnTo>
                  <a:pt x="1873665" y="0"/>
                </a:lnTo>
                <a:lnTo>
                  <a:pt x="1873665" y="1916793"/>
                </a:lnTo>
                <a:lnTo>
                  <a:pt x="0" y="1916793"/>
                </a:lnTo>
                <a:lnTo>
                  <a:pt x="0" y="0"/>
                </a:lnTo>
                <a:close/>
              </a:path>
            </a:pathLst>
          </a:custGeom>
          <a:blipFill rotWithShape="1">
            <a:blip r:embed="rId2">
              <a:alphaModFix/>
            </a:blip>
            <a:stretch>
              <a:fillRect/>
            </a:stretch>
          </a:blipFill>
          <a:ln>
            <a:noFill/>
          </a:ln>
        </p:spPr>
        <p:txBody>
          <a:bodyPr/>
          <a:lstStyle/>
          <a:p>
            <a:endParaRPr lang="en-US"/>
          </a:p>
        </p:txBody>
      </p:sp>
      <p:sp>
        <p:nvSpPr>
          <p:cNvPr id="4" name="Google Shape;537;p38">
            <a:extLst>
              <a:ext uri="{FF2B5EF4-FFF2-40B4-BE49-F238E27FC236}">
                <a16:creationId xmlns:a16="http://schemas.microsoft.com/office/drawing/2014/main" id="{FB07E374-82BE-6297-D490-77EEAA5F4E91}"/>
              </a:ext>
            </a:extLst>
          </p:cNvPr>
          <p:cNvSpPr/>
          <p:nvPr/>
        </p:nvSpPr>
        <p:spPr>
          <a:xfrm>
            <a:off x="15471889" y="2807618"/>
            <a:ext cx="2144676" cy="2066688"/>
          </a:xfrm>
          <a:custGeom>
            <a:avLst/>
            <a:gdLst/>
            <a:ahLst/>
            <a:cxnLst/>
            <a:rect l="l" t="t" r="r" b="b"/>
            <a:pathLst>
              <a:path w="2144676" h="2066688" extrusionOk="0">
                <a:moveTo>
                  <a:pt x="0" y="0"/>
                </a:moveTo>
                <a:lnTo>
                  <a:pt x="2144675" y="0"/>
                </a:lnTo>
                <a:lnTo>
                  <a:pt x="2144675" y="2066687"/>
                </a:lnTo>
                <a:lnTo>
                  <a:pt x="0" y="2066687"/>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538;p38">
            <a:extLst>
              <a:ext uri="{FF2B5EF4-FFF2-40B4-BE49-F238E27FC236}">
                <a16:creationId xmlns:a16="http://schemas.microsoft.com/office/drawing/2014/main" id="{EA7FFA4D-59A7-A007-3928-65D915F9FE62}"/>
              </a:ext>
            </a:extLst>
          </p:cNvPr>
          <p:cNvSpPr/>
          <p:nvPr/>
        </p:nvSpPr>
        <p:spPr>
          <a:xfrm>
            <a:off x="1212209" y="2807618"/>
            <a:ext cx="2031215" cy="2057400"/>
          </a:xfrm>
          <a:custGeom>
            <a:avLst/>
            <a:gdLst/>
            <a:ahLst/>
            <a:cxnLst/>
            <a:rect l="l" t="t" r="r" b="b"/>
            <a:pathLst>
              <a:path w="2031215" h="2057400" extrusionOk="0">
                <a:moveTo>
                  <a:pt x="0" y="0"/>
                </a:moveTo>
                <a:lnTo>
                  <a:pt x="2031214" y="0"/>
                </a:lnTo>
                <a:lnTo>
                  <a:pt x="2031214" y="2057400"/>
                </a:lnTo>
                <a:lnTo>
                  <a:pt x="0" y="2057400"/>
                </a:lnTo>
                <a:lnTo>
                  <a:pt x="0" y="0"/>
                </a:lnTo>
                <a:close/>
              </a:path>
            </a:pathLst>
          </a:custGeom>
          <a:blipFill rotWithShape="1">
            <a:blip r:embed="rId4">
              <a:alphaModFix/>
            </a:blip>
            <a:stretch>
              <a:fillRect/>
            </a:stretch>
          </a:blipFill>
          <a:ln>
            <a:noFill/>
          </a:ln>
        </p:spPr>
        <p:txBody>
          <a:bodyPr/>
          <a:lstStyle/>
          <a:p>
            <a:endParaRPr lang="en-US"/>
          </a:p>
        </p:txBody>
      </p:sp>
      <p:grpSp>
        <p:nvGrpSpPr>
          <p:cNvPr id="6" name="Google Shape;539;p38">
            <a:extLst>
              <a:ext uri="{FF2B5EF4-FFF2-40B4-BE49-F238E27FC236}">
                <a16:creationId xmlns:a16="http://schemas.microsoft.com/office/drawing/2014/main" id="{485EACF0-40DA-97EC-BDBE-784DB60ED982}"/>
              </a:ext>
            </a:extLst>
          </p:cNvPr>
          <p:cNvGrpSpPr/>
          <p:nvPr/>
        </p:nvGrpSpPr>
        <p:grpSpPr>
          <a:xfrm>
            <a:off x="5316972" y="5699979"/>
            <a:ext cx="2967372" cy="4370644"/>
            <a:chOff x="0" y="0"/>
            <a:chExt cx="3956495" cy="5827524"/>
          </a:xfrm>
        </p:grpSpPr>
        <p:sp>
          <p:nvSpPr>
            <p:cNvPr id="7" name="Google Shape;540;p38">
              <a:extLst>
                <a:ext uri="{FF2B5EF4-FFF2-40B4-BE49-F238E27FC236}">
                  <a16:creationId xmlns:a16="http://schemas.microsoft.com/office/drawing/2014/main" id="{3C8BC5EF-59D7-AE9D-A254-ED028E363AEE}"/>
                </a:ext>
              </a:extLst>
            </p:cNvPr>
            <p:cNvSpPr/>
            <p:nvPr/>
          </p:nvSpPr>
          <p:spPr>
            <a:xfrm>
              <a:off x="213450" y="0"/>
              <a:ext cx="3232377" cy="3405761"/>
            </a:xfrm>
            <a:custGeom>
              <a:avLst/>
              <a:gdLst/>
              <a:ahLst/>
              <a:cxnLst/>
              <a:rect l="l" t="t" r="r" b="b"/>
              <a:pathLst>
                <a:path w="3232377" h="3405761" extrusionOk="0">
                  <a:moveTo>
                    <a:pt x="0" y="0"/>
                  </a:moveTo>
                  <a:lnTo>
                    <a:pt x="3232378" y="0"/>
                  </a:lnTo>
                  <a:lnTo>
                    <a:pt x="3232378" y="3405761"/>
                  </a:lnTo>
                  <a:lnTo>
                    <a:pt x="0" y="3405761"/>
                  </a:lnTo>
                  <a:lnTo>
                    <a:pt x="0" y="0"/>
                  </a:lnTo>
                  <a:close/>
                </a:path>
              </a:pathLst>
            </a:custGeom>
            <a:blipFill rotWithShape="1">
              <a:blip r:embed="rId5">
                <a:alphaModFix/>
              </a:blip>
              <a:stretch>
                <a:fillRect/>
              </a:stretch>
            </a:blipFill>
            <a:ln>
              <a:noFill/>
            </a:ln>
          </p:spPr>
          <p:txBody>
            <a:bodyPr/>
            <a:lstStyle/>
            <a:p>
              <a:endParaRPr lang="en-US"/>
            </a:p>
          </p:txBody>
        </p:sp>
        <p:sp>
          <p:nvSpPr>
            <p:cNvPr id="8" name="Google Shape;541;p38">
              <a:extLst>
                <a:ext uri="{FF2B5EF4-FFF2-40B4-BE49-F238E27FC236}">
                  <a16:creationId xmlns:a16="http://schemas.microsoft.com/office/drawing/2014/main" id="{8379A966-E995-0F3F-7CF7-6E26BE73B24F}"/>
                </a:ext>
              </a:extLst>
            </p:cNvPr>
            <p:cNvSpPr txBox="1"/>
            <p:nvPr/>
          </p:nvSpPr>
          <p:spPr>
            <a:xfrm>
              <a:off x="0" y="3472435"/>
              <a:ext cx="3956495" cy="2355089"/>
            </a:xfrm>
            <a:prstGeom prst="rect">
              <a:avLst/>
            </a:prstGeom>
            <a:noFill/>
            <a:ln>
              <a:noFill/>
            </a:ln>
          </p:spPr>
          <p:txBody>
            <a:bodyPr spcFirstLastPara="1" wrap="square" lIns="0" tIns="0" rIns="0" bIns="0" anchor="t" anchorCtr="0">
              <a:spAutoFit/>
            </a:bodyPr>
            <a:lstStyle/>
            <a:p>
              <a:pPr marL="0" marR="0" lvl="0" indent="0" algn="ctr" rtl="0">
                <a:lnSpc>
                  <a:spcPct val="100979"/>
                </a:lnSpc>
                <a:spcBef>
                  <a:spcPts val="0"/>
                </a:spcBef>
                <a:spcAft>
                  <a:spcPts val="0"/>
                </a:spcAft>
                <a:buNone/>
              </a:pPr>
              <a:r>
                <a:rPr lang="en-US" sz="4082" b="0" i="0" u="none" strike="noStrike" cap="none">
                  <a:solidFill>
                    <a:srgbClr val="000000"/>
                  </a:solidFill>
                  <a:latin typeface="Century Gothic"/>
                  <a:ea typeface="Century Gothic"/>
                  <a:cs typeface="Century Gothic"/>
                  <a:sym typeface="Century Gothic"/>
                </a:rPr>
                <a:t>ELECTRIC</a:t>
              </a:r>
              <a:endParaRPr/>
            </a:p>
            <a:p>
              <a:pPr marL="0" marR="0" lvl="0" indent="0" algn="ctr" rtl="0">
                <a:lnSpc>
                  <a:spcPct val="100979"/>
                </a:lnSpc>
                <a:spcBef>
                  <a:spcPts val="0"/>
                </a:spcBef>
                <a:spcAft>
                  <a:spcPts val="0"/>
                </a:spcAft>
                <a:buNone/>
              </a:pPr>
              <a:r>
                <a:rPr lang="en-US" sz="4082" b="0" i="0" u="none" strike="noStrike" cap="none">
                  <a:solidFill>
                    <a:srgbClr val="000000"/>
                  </a:solidFill>
                  <a:latin typeface="Century Gothic"/>
                  <a:ea typeface="Century Gothic"/>
                  <a:cs typeface="Century Gothic"/>
                  <a:sym typeface="Century Gothic"/>
                </a:rPr>
                <a:t>COMPANY</a:t>
              </a:r>
              <a:endParaRPr/>
            </a:p>
            <a:p>
              <a:pPr marL="0" marR="0" lvl="0" indent="0" algn="ctr" rtl="0">
                <a:lnSpc>
                  <a:spcPct val="10097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(producer)</a:t>
              </a:r>
              <a:endParaRPr sz="3200"/>
            </a:p>
          </p:txBody>
        </p:sp>
      </p:grpSp>
      <p:sp>
        <p:nvSpPr>
          <p:cNvPr id="9" name="Google Shape;542;p38">
            <a:extLst>
              <a:ext uri="{FF2B5EF4-FFF2-40B4-BE49-F238E27FC236}">
                <a16:creationId xmlns:a16="http://schemas.microsoft.com/office/drawing/2014/main" id="{5DBE62C2-B330-39C9-EE7D-669D73B63CEC}"/>
              </a:ext>
            </a:extLst>
          </p:cNvPr>
          <p:cNvSpPr/>
          <p:nvPr/>
        </p:nvSpPr>
        <p:spPr>
          <a:xfrm>
            <a:off x="10710580" y="6697229"/>
            <a:ext cx="2031215" cy="2057400"/>
          </a:xfrm>
          <a:custGeom>
            <a:avLst/>
            <a:gdLst/>
            <a:ahLst/>
            <a:cxnLst/>
            <a:rect l="l" t="t" r="r" b="b"/>
            <a:pathLst>
              <a:path w="2031215" h="2057400" extrusionOk="0">
                <a:moveTo>
                  <a:pt x="0" y="0"/>
                </a:moveTo>
                <a:lnTo>
                  <a:pt x="2031215" y="0"/>
                </a:lnTo>
                <a:lnTo>
                  <a:pt x="2031215" y="2057400"/>
                </a:lnTo>
                <a:lnTo>
                  <a:pt x="0" y="2057400"/>
                </a:lnTo>
                <a:lnTo>
                  <a:pt x="0" y="0"/>
                </a:lnTo>
                <a:close/>
              </a:path>
            </a:pathLst>
          </a:custGeom>
          <a:blipFill rotWithShape="1">
            <a:blip r:embed="rId4">
              <a:alphaModFix/>
            </a:blip>
            <a:stretch>
              <a:fillRect/>
            </a:stretch>
          </a:blipFill>
          <a:ln>
            <a:noFill/>
          </a:ln>
        </p:spPr>
        <p:txBody>
          <a:bodyPr/>
          <a:lstStyle/>
          <a:p>
            <a:endParaRPr lang="en-US"/>
          </a:p>
        </p:txBody>
      </p:sp>
      <p:sp>
        <p:nvSpPr>
          <p:cNvPr id="10" name="Google Shape;543;p38">
            <a:extLst>
              <a:ext uri="{FF2B5EF4-FFF2-40B4-BE49-F238E27FC236}">
                <a16:creationId xmlns:a16="http://schemas.microsoft.com/office/drawing/2014/main" id="{54C2A8AA-FD95-3F7F-B1F4-E3B7AD8A5A57}"/>
              </a:ext>
            </a:extLst>
          </p:cNvPr>
          <p:cNvSpPr/>
          <p:nvPr/>
        </p:nvSpPr>
        <p:spPr>
          <a:xfrm>
            <a:off x="5544895" y="381351"/>
            <a:ext cx="1699834" cy="1750150"/>
          </a:xfrm>
          <a:custGeom>
            <a:avLst/>
            <a:gdLst/>
            <a:ahLst/>
            <a:cxnLst/>
            <a:rect l="l" t="t" r="r" b="b"/>
            <a:pathLst>
              <a:path w="1699834" h="1750150" extrusionOk="0">
                <a:moveTo>
                  <a:pt x="0" y="0"/>
                </a:moveTo>
                <a:lnTo>
                  <a:pt x="1699833" y="0"/>
                </a:lnTo>
                <a:lnTo>
                  <a:pt x="1699833" y="1750150"/>
                </a:lnTo>
                <a:lnTo>
                  <a:pt x="0" y="1750150"/>
                </a:lnTo>
                <a:lnTo>
                  <a:pt x="0" y="0"/>
                </a:lnTo>
                <a:close/>
              </a:path>
            </a:pathLst>
          </a:custGeom>
          <a:blipFill rotWithShape="1">
            <a:blip r:embed="rId6">
              <a:alphaModFix/>
            </a:blip>
            <a:stretch>
              <a:fillRect/>
            </a:stretch>
          </a:blipFill>
          <a:ln>
            <a:noFill/>
          </a:ln>
        </p:spPr>
        <p:txBody>
          <a:bodyPr/>
          <a:lstStyle/>
          <a:p>
            <a:endParaRPr lang="en-US"/>
          </a:p>
        </p:txBody>
      </p:sp>
      <p:sp>
        <p:nvSpPr>
          <p:cNvPr id="11" name="Google Shape;544;p38">
            <a:extLst>
              <a:ext uri="{FF2B5EF4-FFF2-40B4-BE49-F238E27FC236}">
                <a16:creationId xmlns:a16="http://schemas.microsoft.com/office/drawing/2014/main" id="{E0181F80-6921-8192-81E7-D45D80C771AA}"/>
              </a:ext>
            </a:extLst>
          </p:cNvPr>
          <p:cNvSpPr/>
          <p:nvPr/>
        </p:nvSpPr>
        <p:spPr>
          <a:xfrm>
            <a:off x="4531004" y="641022"/>
            <a:ext cx="1004366" cy="1004366"/>
          </a:xfrm>
          <a:custGeom>
            <a:avLst/>
            <a:gdLst/>
            <a:ahLst/>
            <a:cxnLst/>
            <a:rect l="l" t="t" r="r" b="b"/>
            <a:pathLst>
              <a:path w="1004366" h="1004366" extrusionOk="0">
                <a:moveTo>
                  <a:pt x="0" y="0"/>
                </a:moveTo>
                <a:lnTo>
                  <a:pt x="1004366" y="0"/>
                </a:lnTo>
                <a:lnTo>
                  <a:pt x="1004366" y="1004366"/>
                </a:lnTo>
                <a:lnTo>
                  <a:pt x="0" y="1004366"/>
                </a:lnTo>
                <a:lnTo>
                  <a:pt x="0" y="0"/>
                </a:lnTo>
                <a:close/>
              </a:path>
            </a:pathLst>
          </a:custGeom>
          <a:blipFill rotWithShape="1">
            <a:blip r:embed="rId7">
              <a:alphaModFix/>
            </a:blip>
            <a:stretch>
              <a:fillRect/>
            </a:stretch>
          </a:blipFill>
          <a:ln>
            <a:noFill/>
          </a:ln>
        </p:spPr>
        <p:txBody>
          <a:bodyPr/>
          <a:lstStyle/>
          <a:p>
            <a:endParaRPr lang="en-US"/>
          </a:p>
        </p:txBody>
      </p:sp>
      <p:sp>
        <p:nvSpPr>
          <p:cNvPr id="12" name="Google Shape;545;p38">
            <a:extLst>
              <a:ext uri="{FF2B5EF4-FFF2-40B4-BE49-F238E27FC236}">
                <a16:creationId xmlns:a16="http://schemas.microsoft.com/office/drawing/2014/main" id="{CB6CF14E-94DD-9BF6-CD0D-7A855C2430A8}"/>
              </a:ext>
            </a:extLst>
          </p:cNvPr>
          <p:cNvSpPr/>
          <p:nvPr/>
        </p:nvSpPr>
        <p:spPr>
          <a:xfrm>
            <a:off x="11112938" y="381351"/>
            <a:ext cx="1226500" cy="1966690"/>
          </a:xfrm>
          <a:custGeom>
            <a:avLst/>
            <a:gdLst/>
            <a:ahLst/>
            <a:cxnLst/>
            <a:rect l="l" t="t" r="r" b="b"/>
            <a:pathLst>
              <a:path w="1226500" h="1966690" extrusionOk="0">
                <a:moveTo>
                  <a:pt x="0" y="0"/>
                </a:moveTo>
                <a:lnTo>
                  <a:pt x="1226500" y="0"/>
                </a:lnTo>
                <a:lnTo>
                  <a:pt x="1226500" y="1966690"/>
                </a:lnTo>
                <a:lnTo>
                  <a:pt x="0" y="1966690"/>
                </a:lnTo>
                <a:lnTo>
                  <a:pt x="0" y="0"/>
                </a:lnTo>
                <a:close/>
              </a:path>
            </a:pathLst>
          </a:custGeom>
          <a:blipFill rotWithShape="1">
            <a:blip r:embed="rId8">
              <a:alphaModFix/>
            </a:blip>
            <a:stretch>
              <a:fillRect/>
            </a:stretch>
          </a:blipFill>
          <a:ln>
            <a:noFill/>
          </a:ln>
        </p:spPr>
        <p:txBody>
          <a:bodyPr/>
          <a:lstStyle/>
          <a:p>
            <a:endParaRPr lang="en-US"/>
          </a:p>
        </p:txBody>
      </p:sp>
      <p:sp>
        <p:nvSpPr>
          <p:cNvPr id="13" name="Google Shape;546;p38">
            <a:extLst>
              <a:ext uri="{FF2B5EF4-FFF2-40B4-BE49-F238E27FC236}">
                <a16:creationId xmlns:a16="http://schemas.microsoft.com/office/drawing/2014/main" id="{CA1519DD-781F-9FA3-3342-8FF91FE8CF19}"/>
              </a:ext>
            </a:extLst>
          </p:cNvPr>
          <p:cNvSpPr/>
          <p:nvPr/>
        </p:nvSpPr>
        <p:spPr>
          <a:xfrm>
            <a:off x="7249738" y="641022"/>
            <a:ext cx="1034606" cy="1154372"/>
          </a:xfrm>
          <a:custGeom>
            <a:avLst/>
            <a:gdLst/>
            <a:ahLst/>
            <a:cxnLst/>
            <a:rect l="l" t="t" r="r" b="b"/>
            <a:pathLst>
              <a:path w="1034606" h="1154372" extrusionOk="0">
                <a:moveTo>
                  <a:pt x="0" y="0"/>
                </a:moveTo>
                <a:lnTo>
                  <a:pt x="1034606" y="0"/>
                </a:lnTo>
                <a:lnTo>
                  <a:pt x="1034606" y="1154372"/>
                </a:lnTo>
                <a:lnTo>
                  <a:pt x="0" y="1154372"/>
                </a:lnTo>
                <a:lnTo>
                  <a:pt x="0" y="0"/>
                </a:lnTo>
                <a:close/>
              </a:path>
            </a:pathLst>
          </a:custGeom>
          <a:blipFill rotWithShape="1">
            <a:blip r:embed="rId9">
              <a:alphaModFix/>
            </a:blip>
            <a:stretch>
              <a:fillRect/>
            </a:stretch>
          </a:blipFill>
          <a:ln>
            <a:noFill/>
          </a:ln>
        </p:spPr>
        <p:txBody>
          <a:bodyPr/>
          <a:lstStyle/>
          <a:p>
            <a:endParaRPr lang="en-US"/>
          </a:p>
        </p:txBody>
      </p:sp>
      <p:sp>
        <p:nvSpPr>
          <p:cNvPr id="14" name="Google Shape;547;p38">
            <a:extLst>
              <a:ext uri="{FF2B5EF4-FFF2-40B4-BE49-F238E27FC236}">
                <a16:creationId xmlns:a16="http://schemas.microsoft.com/office/drawing/2014/main" id="{42325043-357C-CEAA-E806-95673558B9AE}"/>
              </a:ext>
            </a:extLst>
          </p:cNvPr>
          <p:cNvSpPr/>
          <p:nvPr/>
        </p:nvSpPr>
        <p:spPr>
          <a:xfrm rot="-1794259">
            <a:off x="3306874" y="1598633"/>
            <a:ext cx="1026597" cy="528698"/>
          </a:xfrm>
          <a:custGeom>
            <a:avLst/>
            <a:gdLst/>
            <a:ahLst/>
            <a:cxnLst/>
            <a:rect l="l" t="t" r="r" b="b"/>
            <a:pathLst>
              <a:path w="1026597" h="528698" extrusionOk="0">
                <a:moveTo>
                  <a:pt x="0" y="0"/>
                </a:moveTo>
                <a:lnTo>
                  <a:pt x="1026598" y="0"/>
                </a:lnTo>
                <a:lnTo>
                  <a:pt x="1026598" y="528697"/>
                </a:lnTo>
                <a:lnTo>
                  <a:pt x="0" y="528697"/>
                </a:lnTo>
                <a:lnTo>
                  <a:pt x="0" y="0"/>
                </a:lnTo>
                <a:close/>
              </a:path>
            </a:pathLst>
          </a:custGeom>
          <a:blipFill rotWithShape="1">
            <a:blip r:embed="rId10">
              <a:alphaModFix/>
            </a:blip>
            <a:stretch>
              <a:fillRect/>
            </a:stretch>
          </a:blipFill>
          <a:ln>
            <a:noFill/>
          </a:ln>
        </p:spPr>
        <p:txBody>
          <a:bodyPr/>
          <a:lstStyle/>
          <a:p>
            <a:endParaRPr lang="en-US"/>
          </a:p>
        </p:txBody>
      </p:sp>
      <p:sp>
        <p:nvSpPr>
          <p:cNvPr id="15" name="Google Shape;548;p38">
            <a:extLst>
              <a:ext uri="{FF2B5EF4-FFF2-40B4-BE49-F238E27FC236}">
                <a16:creationId xmlns:a16="http://schemas.microsoft.com/office/drawing/2014/main" id="{D6C9F005-BFCC-679B-E417-6DFB7553E857}"/>
              </a:ext>
            </a:extLst>
          </p:cNvPr>
          <p:cNvSpPr txBox="1"/>
          <p:nvPr/>
        </p:nvSpPr>
        <p:spPr>
          <a:xfrm>
            <a:off x="13558580" y="4940980"/>
            <a:ext cx="3826618" cy="1766317"/>
          </a:xfrm>
          <a:prstGeom prst="rect">
            <a:avLst/>
          </a:prstGeom>
          <a:noFill/>
          <a:ln>
            <a:noFill/>
          </a:ln>
        </p:spPr>
        <p:txBody>
          <a:bodyPr spcFirstLastPara="1" wrap="square" lIns="0" tIns="0" rIns="0" bIns="0" anchor="t" anchorCtr="0">
            <a:spAutoFit/>
          </a:bodyPr>
          <a:lstStyle/>
          <a:p>
            <a:pPr marL="0" marR="0" lvl="0" indent="0" algn="ctr" rtl="0">
              <a:lnSpc>
                <a:spcPct val="100979"/>
              </a:lnSpc>
              <a:spcBef>
                <a:spcPts val="0"/>
              </a:spcBef>
              <a:spcAft>
                <a:spcPts val="0"/>
              </a:spcAft>
              <a:buNone/>
            </a:pPr>
            <a:r>
              <a:rPr lang="en-US" sz="4082" b="0" i="0" u="none" strike="noStrike" cap="none">
                <a:solidFill>
                  <a:srgbClr val="000000"/>
                </a:solidFill>
                <a:latin typeface="Century Gothic"/>
                <a:ea typeface="Century Gothic"/>
                <a:cs typeface="Century Gothic"/>
                <a:sym typeface="Century Gothic"/>
              </a:rPr>
              <a:t>HOMES &amp; BUSINESSES</a:t>
            </a:r>
            <a:endParaRPr/>
          </a:p>
          <a:p>
            <a:pPr marL="0" marR="0" lvl="0" indent="0" algn="ctr" rtl="0">
              <a:lnSpc>
                <a:spcPct val="10097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(consumers)</a:t>
            </a:r>
            <a:endParaRPr sz="3200"/>
          </a:p>
        </p:txBody>
      </p:sp>
      <p:sp>
        <p:nvSpPr>
          <p:cNvPr id="16" name="Google Shape;549;p38">
            <a:extLst>
              <a:ext uri="{FF2B5EF4-FFF2-40B4-BE49-F238E27FC236}">
                <a16:creationId xmlns:a16="http://schemas.microsoft.com/office/drawing/2014/main" id="{D7A5F14E-733E-8D87-4B6C-8C0B50A62A01}"/>
              </a:ext>
            </a:extLst>
          </p:cNvPr>
          <p:cNvSpPr txBox="1"/>
          <p:nvPr/>
        </p:nvSpPr>
        <p:spPr>
          <a:xfrm>
            <a:off x="5094060" y="2382373"/>
            <a:ext cx="3364140" cy="1067058"/>
          </a:xfrm>
          <a:prstGeom prst="rect">
            <a:avLst/>
          </a:prstGeom>
          <a:noFill/>
          <a:ln>
            <a:noFill/>
          </a:ln>
        </p:spPr>
        <p:txBody>
          <a:bodyPr spcFirstLastPara="1" wrap="square" lIns="0" tIns="0" rIns="0" bIns="0" anchor="t" anchorCtr="0">
            <a:spAutoFit/>
          </a:bodyPr>
          <a:lstStyle/>
          <a:p>
            <a:pPr marL="0" marR="0" lvl="0" indent="0" algn="ctr" rtl="0">
              <a:lnSpc>
                <a:spcPct val="100979"/>
              </a:lnSpc>
              <a:spcBef>
                <a:spcPts val="0"/>
              </a:spcBef>
              <a:spcAft>
                <a:spcPts val="0"/>
              </a:spcAft>
              <a:buNone/>
            </a:pPr>
            <a:r>
              <a:rPr lang="en-US" sz="4082" b="0" i="0" u="none" strike="noStrike" cap="none">
                <a:solidFill>
                  <a:srgbClr val="000000"/>
                </a:solidFill>
                <a:latin typeface="Century Gothic"/>
                <a:ea typeface="Century Gothic"/>
                <a:cs typeface="Century Gothic"/>
                <a:sym typeface="Century Gothic"/>
              </a:rPr>
              <a:t>PRODUCTIVE</a:t>
            </a:r>
            <a:endParaRPr/>
          </a:p>
          <a:p>
            <a:pPr marL="0" marR="0" lvl="0" indent="0" algn="ctr" rtl="0">
              <a:lnSpc>
                <a:spcPct val="100979"/>
              </a:lnSpc>
              <a:spcBef>
                <a:spcPts val="0"/>
              </a:spcBef>
              <a:spcAft>
                <a:spcPts val="0"/>
              </a:spcAft>
              <a:buNone/>
            </a:pPr>
            <a:r>
              <a:rPr lang="en-US" sz="4082" b="0" i="0" u="none" strike="noStrike" cap="none">
                <a:solidFill>
                  <a:srgbClr val="000000"/>
                </a:solidFill>
                <a:latin typeface="Century Gothic"/>
                <a:ea typeface="Century Gothic"/>
                <a:cs typeface="Century Gothic"/>
                <a:sym typeface="Century Gothic"/>
              </a:rPr>
              <a:t>RESOURCES</a:t>
            </a:r>
            <a:endParaRPr/>
          </a:p>
        </p:txBody>
      </p:sp>
      <p:sp>
        <p:nvSpPr>
          <p:cNvPr id="18" name="Google Shape;551;p38">
            <a:extLst>
              <a:ext uri="{FF2B5EF4-FFF2-40B4-BE49-F238E27FC236}">
                <a16:creationId xmlns:a16="http://schemas.microsoft.com/office/drawing/2014/main" id="{A11721AD-F7A5-0974-538C-E343322EFFA2}"/>
              </a:ext>
            </a:extLst>
          </p:cNvPr>
          <p:cNvSpPr txBox="1"/>
          <p:nvPr/>
        </p:nvSpPr>
        <p:spPr>
          <a:xfrm>
            <a:off x="10260378" y="2382373"/>
            <a:ext cx="3190284" cy="549442"/>
          </a:xfrm>
          <a:prstGeom prst="rect">
            <a:avLst/>
          </a:prstGeom>
          <a:noFill/>
          <a:ln>
            <a:noFill/>
          </a:ln>
        </p:spPr>
        <p:txBody>
          <a:bodyPr spcFirstLastPara="1" wrap="square" lIns="0" tIns="0" rIns="0" bIns="0" anchor="t" anchorCtr="0">
            <a:spAutoFit/>
          </a:bodyPr>
          <a:lstStyle/>
          <a:p>
            <a:pPr marL="0" marR="0" lvl="0" indent="0" algn="ctr" rtl="0">
              <a:lnSpc>
                <a:spcPct val="100979"/>
              </a:lnSpc>
              <a:spcBef>
                <a:spcPts val="0"/>
              </a:spcBef>
              <a:spcAft>
                <a:spcPts val="0"/>
              </a:spcAft>
              <a:buNone/>
            </a:pPr>
            <a:r>
              <a:rPr lang="en-US" sz="4082" b="0" i="0" u="none" strike="noStrike" cap="none">
                <a:solidFill>
                  <a:srgbClr val="000000"/>
                </a:solidFill>
                <a:latin typeface="Century Gothic"/>
                <a:ea typeface="Century Gothic"/>
                <a:cs typeface="Century Gothic"/>
                <a:sym typeface="Century Gothic"/>
              </a:rPr>
              <a:t>ELECTRICITY</a:t>
            </a:r>
            <a:endParaRPr/>
          </a:p>
        </p:txBody>
      </p:sp>
      <p:sp>
        <p:nvSpPr>
          <p:cNvPr id="19" name="Google Shape;552;p38">
            <a:extLst>
              <a:ext uri="{FF2B5EF4-FFF2-40B4-BE49-F238E27FC236}">
                <a16:creationId xmlns:a16="http://schemas.microsoft.com/office/drawing/2014/main" id="{12F5394D-4AC1-B985-7365-F7F9699B100D}"/>
              </a:ext>
            </a:extLst>
          </p:cNvPr>
          <p:cNvSpPr txBox="1"/>
          <p:nvPr/>
        </p:nvSpPr>
        <p:spPr>
          <a:xfrm>
            <a:off x="317730" y="5018396"/>
            <a:ext cx="3820173" cy="1629229"/>
          </a:xfrm>
          <a:prstGeom prst="rect">
            <a:avLst/>
          </a:prstGeom>
          <a:noFill/>
          <a:ln>
            <a:noFill/>
          </a:ln>
        </p:spPr>
        <p:txBody>
          <a:bodyPr spcFirstLastPara="1" wrap="square" lIns="0" tIns="0" rIns="0" bIns="0" anchor="t" anchorCtr="0">
            <a:spAutoFit/>
          </a:bodyPr>
          <a:lstStyle/>
          <a:p>
            <a:pPr marL="0" marR="0" lvl="0" indent="0" algn="ctr" rtl="0">
              <a:lnSpc>
                <a:spcPct val="100979"/>
              </a:lnSpc>
              <a:spcBef>
                <a:spcPts val="0"/>
              </a:spcBef>
              <a:spcAft>
                <a:spcPts val="0"/>
              </a:spcAft>
              <a:buNone/>
            </a:pPr>
            <a:r>
              <a:rPr lang="en-US" sz="4082" b="0" i="0" u="none" strike="noStrike" cap="none">
                <a:solidFill>
                  <a:srgbClr val="000000"/>
                </a:solidFill>
                <a:latin typeface="Century Gothic"/>
                <a:ea typeface="Century Gothic"/>
                <a:cs typeface="Century Gothic"/>
                <a:sym typeface="Century Gothic"/>
              </a:rPr>
              <a:t>PAYMENT</a:t>
            </a:r>
            <a:endParaRPr/>
          </a:p>
          <a:p>
            <a:pPr marL="0" marR="0" lvl="0" indent="0" algn="ctr" rtl="0">
              <a:lnSpc>
                <a:spcPct val="10097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(purchases, salaries, wages)</a:t>
            </a:r>
            <a:endParaRPr sz="1050"/>
          </a:p>
        </p:txBody>
      </p:sp>
      <p:sp>
        <p:nvSpPr>
          <p:cNvPr id="20" name="Google Shape;553;p38">
            <a:extLst>
              <a:ext uri="{FF2B5EF4-FFF2-40B4-BE49-F238E27FC236}">
                <a16:creationId xmlns:a16="http://schemas.microsoft.com/office/drawing/2014/main" id="{4990A9E5-425A-A4E3-C8AD-EB401A49F23F}"/>
              </a:ext>
            </a:extLst>
          </p:cNvPr>
          <p:cNvSpPr txBox="1"/>
          <p:nvPr/>
        </p:nvSpPr>
        <p:spPr>
          <a:xfrm>
            <a:off x="9382980" y="8821304"/>
            <a:ext cx="4686415" cy="1131848"/>
          </a:xfrm>
          <a:prstGeom prst="rect">
            <a:avLst/>
          </a:prstGeom>
          <a:noFill/>
          <a:ln>
            <a:noFill/>
          </a:ln>
        </p:spPr>
        <p:txBody>
          <a:bodyPr spcFirstLastPara="1" wrap="square" lIns="0" tIns="0" rIns="0" bIns="0" anchor="t" anchorCtr="0">
            <a:spAutoFit/>
          </a:bodyPr>
          <a:lstStyle/>
          <a:p>
            <a:pPr marL="0" marR="0" lvl="0" indent="0" algn="ctr" rtl="0">
              <a:lnSpc>
                <a:spcPct val="100979"/>
              </a:lnSpc>
              <a:spcBef>
                <a:spcPts val="0"/>
              </a:spcBef>
              <a:spcAft>
                <a:spcPts val="0"/>
              </a:spcAft>
              <a:buNone/>
            </a:pPr>
            <a:r>
              <a:rPr lang="en-US" sz="4082" b="0" i="0" u="none" strike="noStrike" cap="none">
                <a:solidFill>
                  <a:srgbClr val="000000"/>
                </a:solidFill>
                <a:latin typeface="Century Gothic"/>
                <a:ea typeface="Century Gothic"/>
                <a:cs typeface="Century Gothic"/>
                <a:sym typeface="Century Gothic"/>
              </a:rPr>
              <a:t>PAYMENT </a:t>
            </a:r>
            <a:endParaRPr/>
          </a:p>
          <a:p>
            <a:pPr marL="0" marR="0" lvl="0" indent="0" algn="ctr" rtl="0">
              <a:lnSpc>
                <a:spcPct val="10097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(electric bill)</a:t>
            </a:r>
            <a:endParaRPr sz="3200"/>
          </a:p>
        </p:txBody>
      </p:sp>
      <p:sp>
        <p:nvSpPr>
          <p:cNvPr id="21" name="Google Shape;554;p38">
            <a:extLst>
              <a:ext uri="{FF2B5EF4-FFF2-40B4-BE49-F238E27FC236}">
                <a16:creationId xmlns:a16="http://schemas.microsoft.com/office/drawing/2014/main" id="{23CF313F-14EF-09A0-CD06-814779B2FD29}"/>
              </a:ext>
            </a:extLst>
          </p:cNvPr>
          <p:cNvSpPr/>
          <p:nvPr/>
        </p:nvSpPr>
        <p:spPr>
          <a:xfrm rot="97113">
            <a:off x="9151262" y="764351"/>
            <a:ext cx="1026597" cy="528698"/>
          </a:xfrm>
          <a:custGeom>
            <a:avLst/>
            <a:gdLst/>
            <a:ahLst/>
            <a:cxnLst/>
            <a:rect l="l" t="t" r="r" b="b"/>
            <a:pathLst>
              <a:path w="1026597" h="528698" extrusionOk="0">
                <a:moveTo>
                  <a:pt x="0" y="0"/>
                </a:moveTo>
                <a:lnTo>
                  <a:pt x="1026597" y="0"/>
                </a:lnTo>
                <a:lnTo>
                  <a:pt x="1026597" y="528698"/>
                </a:lnTo>
                <a:lnTo>
                  <a:pt x="0" y="528698"/>
                </a:lnTo>
                <a:lnTo>
                  <a:pt x="0" y="0"/>
                </a:lnTo>
                <a:close/>
              </a:path>
            </a:pathLst>
          </a:custGeom>
          <a:blipFill rotWithShape="1">
            <a:blip r:embed="rId10">
              <a:alphaModFix/>
            </a:blip>
            <a:stretch>
              <a:fillRect/>
            </a:stretch>
          </a:blipFill>
          <a:ln>
            <a:noFill/>
          </a:ln>
        </p:spPr>
        <p:txBody>
          <a:bodyPr/>
          <a:lstStyle/>
          <a:p>
            <a:endParaRPr lang="en-US"/>
          </a:p>
        </p:txBody>
      </p:sp>
      <p:sp>
        <p:nvSpPr>
          <p:cNvPr id="22" name="Google Shape;555;p38">
            <a:extLst>
              <a:ext uri="{FF2B5EF4-FFF2-40B4-BE49-F238E27FC236}">
                <a16:creationId xmlns:a16="http://schemas.microsoft.com/office/drawing/2014/main" id="{81390B8E-466F-0B2A-C023-8D06EFC04BBF}"/>
              </a:ext>
            </a:extLst>
          </p:cNvPr>
          <p:cNvSpPr/>
          <p:nvPr/>
        </p:nvSpPr>
        <p:spPr>
          <a:xfrm rot="1892399">
            <a:off x="13045281" y="1558852"/>
            <a:ext cx="1026597" cy="528698"/>
          </a:xfrm>
          <a:custGeom>
            <a:avLst/>
            <a:gdLst/>
            <a:ahLst/>
            <a:cxnLst/>
            <a:rect l="l" t="t" r="r" b="b"/>
            <a:pathLst>
              <a:path w="1026597" h="528698" extrusionOk="0">
                <a:moveTo>
                  <a:pt x="0" y="0"/>
                </a:moveTo>
                <a:lnTo>
                  <a:pt x="1026597" y="0"/>
                </a:lnTo>
                <a:lnTo>
                  <a:pt x="1026597" y="528697"/>
                </a:lnTo>
                <a:lnTo>
                  <a:pt x="0" y="528697"/>
                </a:lnTo>
                <a:lnTo>
                  <a:pt x="0" y="0"/>
                </a:lnTo>
                <a:close/>
              </a:path>
            </a:pathLst>
          </a:custGeom>
          <a:blipFill rotWithShape="1">
            <a:blip r:embed="rId10">
              <a:alphaModFix/>
            </a:blip>
            <a:stretch>
              <a:fillRect/>
            </a:stretch>
          </a:blipFill>
          <a:ln>
            <a:noFill/>
          </a:ln>
        </p:spPr>
        <p:txBody>
          <a:bodyPr/>
          <a:lstStyle/>
          <a:p>
            <a:endParaRPr lang="en-US"/>
          </a:p>
        </p:txBody>
      </p:sp>
      <p:sp>
        <p:nvSpPr>
          <p:cNvPr id="23" name="Google Shape;556;p38">
            <a:extLst>
              <a:ext uri="{FF2B5EF4-FFF2-40B4-BE49-F238E27FC236}">
                <a16:creationId xmlns:a16="http://schemas.microsoft.com/office/drawing/2014/main" id="{33F95FC3-EFBB-8395-7D50-05F514E583A7}"/>
              </a:ext>
            </a:extLst>
          </p:cNvPr>
          <p:cNvSpPr/>
          <p:nvPr/>
        </p:nvSpPr>
        <p:spPr>
          <a:xfrm rot="8673291">
            <a:off x="12799968" y="6774336"/>
            <a:ext cx="1026597" cy="528698"/>
          </a:xfrm>
          <a:custGeom>
            <a:avLst/>
            <a:gdLst/>
            <a:ahLst/>
            <a:cxnLst/>
            <a:rect l="l" t="t" r="r" b="b"/>
            <a:pathLst>
              <a:path w="1026597" h="528698" extrusionOk="0">
                <a:moveTo>
                  <a:pt x="0" y="0"/>
                </a:moveTo>
                <a:lnTo>
                  <a:pt x="1026597" y="0"/>
                </a:lnTo>
                <a:lnTo>
                  <a:pt x="1026597" y="528697"/>
                </a:lnTo>
                <a:lnTo>
                  <a:pt x="0" y="528697"/>
                </a:lnTo>
                <a:lnTo>
                  <a:pt x="0" y="0"/>
                </a:lnTo>
                <a:close/>
              </a:path>
            </a:pathLst>
          </a:custGeom>
          <a:blipFill rotWithShape="1">
            <a:blip r:embed="rId10">
              <a:alphaModFix/>
            </a:blip>
            <a:stretch>
              <a:fillRect/>
            </a:stretch>
          </a:blipFill>
          <a:ln>
            <a:noFill/>
          </a:ln>
        </p:spPr>
        <p:txBody>
          <a:bodyPr/>
          <a:lstStyle/>
          <a:p>
            <a:endParaRPr lang="en-US"/>
          </a:p>
        </p:txBody>
      </p:sp>
      <p:sp>
        <p:nvSpPr>
          <p:cNvPr id="24" name="Google Shape;557;p38">
            <a:extLst>
              <a:ext uri="{FF2B5EF4-FFF2-40B4-BE49-F238E27FC236}">
                <a16:creationId xmlns:a16="http://schemas.microsoft.com/office/drawing/2014/main" id="{C8EE5667-8D64-FEC7-1810-CA00F35F21F7}"/>
              </a:ext>
            </a:extLst>
          </p:cNvPr>
          <p:cNvSpPr/>
          <p:nvPr/>
        </p:nvSpPr>
        <p:spPr>
          <a:xfrm rot="10800000">
            <a:off x="8981659" y="7461580"/>
            <a:ext cx="1026597" cy="528698"/>
          </a:xfrm>
          <a:custGeom>
            <a:avLst/>
            <a:gdLst/>
            <a:ahLst/>
            <a:cxnLst/>
            <a:rect l="l" t="t" r="r" b="b"/>
            <a:pathLst>
              <a:path w="1026597" h="528698" extrusionOk="0">
                <a:moveTo>
                  <a:pt x="0" y="0"/>
                </a:moveTo>
                <a:lnTo>
                  <a:pt x="1026597" y="0"/>
                </a:lnTo>
                <a:lnTo>
                  <a:pt x="1026597" y="528697"/>
                </a:lnTo>
                <a:lnTo>
                  <a:pt x="0" y="528697"/>
                </a:lnTo>
                <a:lnTo>
                  <a:pt x="0" y="0"/>
                </a:lnTo>
                <a:close/>
              </a:path>
            </a:pathLst>
          </a:custGeom>
          <a:blipFill rotWithShape="1">
            <a:blip r:embed="rId10">
              <a:alphaModFix/>
            </a:blip>
            <a:stretch>
              <a:fillRect/>
            </a:stretch>
          </a:blipFill>
          <a:ln>
            <a:noFill/>
          </a:ln>
        </p:spPr>
        <p:txBody>
          <a:bodyPr/>
          <a:lstStyle/>
          <a:p>
            <a:endParaRPr lang="en-US"/>
          </a:p>
        </p:txBody>
      </p:sp>
      <p:sp>
        <p:nvSpPr>
          <p:cNvPr id="25" name="Google Shape;558;p38">
            <a:extLst>
              <a:ext uri="{FF2B5EF4-FFF2-40B4-BE49-F238E27FC236}">
                <a16:creationId xmlns:a16="http://schemas.microsoft.com/office/drawing/2014/main" id="{2EBCB527-3372-780E-D668-02E0ED6B7E89}"/>
              </a:ext>
            </a:extLst>
          </p:cNvPr>
          <p:cNvSpPr/>
          <p:nvPr/>
        </p:nvSpPr>
        <p:spPr>
          <a:xfrm rot="-9537407">
            <a:off x="3443718" y="7030549"/>
            <a:ext cx="1026597" cy="528698"/>
          </a:xfrm>
          <a:custGeom>
            <a:avLst/>
            <a:gdLst/>
            <a:ahLst/>
            <a:cxnLst/>
            <a:rect l="l" t="t" r="r" b="b"/>
            <a:pathLst>
              <a:path w="1026597" h="528698" extrusionOk="0">
                <a:moveTo>
                  <a:pt x="0" y="0"/>
                </a:moveTo>
                <a:lnTo>
                  <a:pt x="1026597" y="0"/>
                </a:lnTo>
                <a:lnTo>
                  <a:pt x="1026597" y="528698"/>
                </a:lnTo>
                <a:lnTo>
                  <a:pt x="0" y="528698"/>
                </a:lnTo>
                <a:lnTo>
                  <a:pt x="0" y="0"/>
                </a:lnTo>
                <a:close/>
              </a:path>
            </a:pathLst>
          </a:custGeom>
          <a:blipFill rotWithShape="1">
            <a:blip r:embed="rId10">
              <a:alphaModFix/>
            </a:blip>
            <a:stretch>
              <a:fillRect/>
            </a:stretch>
          </a:blipFill>
          <a:ln>
            <a:noFill/>
          </a:ln>
        </p:spPr>
        <p:txBody>
          <a:bodyPr/>
          <a:lstStyle/>
          <a:p>
            <a:endParaRPr lang="en-US"/>
          </a:p>
        </p:txBody>
      </p:sp>
    </p:spTree>
    <p:extLst>
      <p:ext uri="{BB962C8B-B14F-4D97-AF65-F5344CB8AC3E}">
        <p14:creationId xmlns:p14="http://schemas.microsoft.com/office/powerpoint/2010/main" val="1008357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255;p27">
            <a:extLst>
              <a:ext uri="{FF2B5EF4-FFF2-40B4-BE49-F238E27FC236}">
                <a16:creationId xmlns:a16="http://schemas.microsoft.com/office/drawing/2014/main" id="{FE9769AA-3192-3229-C801-CBB3A3D9899E}"/>
              </a:ext>
            </a:extLst>
          </p:cNvPr>
          <p:cNvPicPr preferRelativeResize="0"/>
          <p:nvPr/>
        </p:nvPicPr>
        <p:blipFill rotWithShape="1">
          <a:blip r:embed="rId4">
            <a:alphaModFix/>
          </a:blip>
          <a:srcRect l="9425" r="9425"/>
          <a:stretch/>
        </p:blipFill>
        <p:spPr>
          <a:xfrm rot="10800000">
            <a:off x="0" y="7530300"/>
            <a:ext cx="18288000" cy="2760752"/>
          </a:xfrm>
          <a:prstGeom prst="rect">
            <a:avLst/>
          </a:prstGeom>
          <a:noFill/>
          <a:ln>
            <a:noFill/>
          </a:ln>
        </p:spPr>
      </p:pic>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28;p17">
            <a:extLst>
              <a:ext uri="{FF2B5EF4-FFF2-40B4-BE49-F238E27FC236}">
                <a16:creationId xmlns:a16="http://schemas.microsoft.com/office/drawing/2014/main" id="{0C53F57C-1FB9-4105-558D-D399432DAE65}"/>
              </a:ext>
            </a:extLst>
          </p:cNvPr>
          <p:cNvSpPr txBox="1"/>
          <p:nvPr/>
        </p:nvSpPr>
        <p:spPr>
          <a:xfrm>
            <a:off x="2176360" y="1647825"/>
            <a:ext cx="13372530" cy="5129609"/>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44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Because of this </a:t>
            </a:r>
            <a:r>
              <a:rPr lang="en-US" sz="44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voluntary exchange</a:t>
            </a:r>
            <a:r>
              <a:rPr lang="en-US" sz="44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both the producer of electricity (an electric company) and the consumers (homes and businesses) expect to be better off after the trade.  </a:t>
            </a:r>
          </a:p>
          <a:p>
            <a:pPr marL="0" marR="0" lvl="0" indent="0" algn="ctr" rtl="0">
              <a:lnSpc>
                <a:spcPts val="8000"/>
              </a:lnSpc>
              <a:spcBef>
                <a:spcPts val="0"/>
              </a:spcBef>
              <a:spcAft>
                <a:spcPts val="0"/>
              </a:spcAft>
              <a:buNone/>
            </a:pPr>
            <a:endParaRPr lang="en-US" sz="44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grpSp>
        <p:nvGrpSpPr>
          <p:cNvPr id="22" name="Group 21">
            <a:extLst>
              <a:ext uri="{FF2B5EF4-FFF2-40B4-BE49-F238E27FC236}">
                <a16:creationId xmlns:a16="http://schemas.microsoft.com/office/drawing/2014/main" id="{31EE6EC0-B8BA-9DAB-932C-08930CE62F49}"/>
              </a:ext>
            </a:extLst>
          </p:cNvPr>
          <p:cNvGrpSpPr/>
          <p:nvPr/>
        </p:nvGrpSpPr>
        <p:grpSpPr>
          <a:xfrm>
            <a:off x="3845234" y="6449861"/>
            <a:ext cx="10995228" cy="3024662"/>
            <a:chOff x="3845234" y="6449861"/>
            <a:chExt cx="10995228" cy="3024662"/>
          </a:xfrm>
        </p:grpSpPr>
        <p:sp>
          <p:nvSpPr>
            <p:cNvPr id="6" name="Google Shape;563;p39">
              <a:extLst>
                <a:ext uri="{FF2B5EF4-FFF2-40B4-BE49-F238E27FC236}">
                  <a16:creationId xmlns:a16="http://schemas.microsoft.com/office/drawing/2014/main" id="{43160DD6-66FD-AF76-75CC-C4C00714D89F}"/>
                </a:ext>
              </a:extLst>
            </p:cNvPr>
            <p:cNvSpPr/>
            <p:nvPr/>
          </p:nvSpPr>
          <p:spPr>
            <a:xfrm>
              <a:off x="3845234" y="6449861"/>
              <a:ext cx="2870679" cy="3024662"/>
            </a:xfrm>
            <a:custGeom>
              <a:avLst/>
              <a:gdLst/>
              <a:ahLst/>
              <a:cxnLst/>
              <a:rect l="l" t="t" r="r" b="b"/>
              <a:pathLst>
                <a:path w="2870679" h="3024662" extrusionOk="0">
                  <a:moveTo>
                    <a:pt x="0" y="0"/>
                  </a:moveTo>
                  <a:lnTo>
                    <a:pt x="2870679" y="0"/>
                  </a:lnTo>
                  <a:lnTo>
                    <a:pt x="2870679" y="3024662"/>
                  </a:lnTo>
                  <a:lnTo>
                    <a:pt x="0" y="3024662"/>
                  </a:lnTo>
                  <a:lnTo>
                    <a:pt x="0" y="0"/>
                  </a:lnTo>
                  <a:close/>
                </a:path>
              </a:pathLst>
            </a:custGeom>
            <a:blipFill rotWithShape="1">
              <a:blip r:embed="rId5">
                <a:alphaModFix/>
              </a:blip>
              <a:stretch>
                <a:fillRect/>
              </a:stretch>
            </a:blipFill>
            <a:ln>
              <a:noFill/>
            </a:ln>
          </p:spPr>
          <p:txBody>
            <a:bodyPr/>
            <a:lstStyle/>
            <a:p>
              <a:endParaRPr lang="en-US"/>
            </a:p>
          </p:txBody>
        </p:sp>
        <p:grpSp>
          <p:nvGrpSpPr>
            <p:cNvPr id="8" name="Google Shape;564;p39">
              <a:extLst>
                <a:ext uri="{FF2B5EF4-FFF2-40B4-BE49-F238E27FC236}">
                  <a16:creationId xmlns:a16="http://schemas.microsoft.com/office/drawing/2014/main" id="{54E58AEF-4062-2AF1-7269-0DE939138BA4}"/>
                </a:ext>
              </a:extLst>
            </p:cNvPr>
            <p:cNvGrpSpPr/>
            <p:nvPr/>
          </p:nvGrpSpPr>
          <p:grpSpPr>
            <a:xfrm>
              <a:off x="7354088" y="6449861"/>
              <a:ext cx="2790215" cy="1436960"/>
              <a:chOff x="0" y="0"/>
              <a:chExt cx="3720286" cy="1915947"/>
            </a:xfrm>
          </p:grpSpPr>
          <p:sp>
            <p:nvSpPr>
              <p:cNvPr id="9" name="Google Shape;565;p39">
                <a:extLst>
                  <a:ext uri="{FF2B5EF4-FFF2-40B4-BE49-F238E27FC236}">
                    <a16:creationId xmlns:a16="http://schemas.microsoft.com/office/drawing/2014/main" id="{0CC74387-2ADF-82B4-B61F-6160C30A46DE}"/>
                  </a:ext>
                </a:extLst>
              </p:cNvPr>
              <p:cNvSpPr/>
              <p:nvPr/>
            </p:nvSpPr>
            <p:spPr>
              <a:xfrm>
                <a:off x="0" y="0"/>
                <a:ext cx="3720286" cy="1915947"/>
              </a:xfrm>
              <a:custGeom>
                <a:avLst/>
                <a:gdLst/>
                <a:ahLst/>
                <a:cxnLst/>
                <a:rect l="l" t="t" r="r" b="b"/>
                <a:pathLst>
                  <a:path w="3720286" h="1915947" extrusionOk="0">
                    <a:moveTo>
                      <a:pt x="0" y="0"/>
                    </a:moveTo>
                    <a:lnTo>
                      <a:pt x="3720286" y="0"/>
                    </a:lnTo>
                    <a:lnTo>
                      <a:pt x="3720286" y="1915947"/>
                    </a:lnTo>
                    <a:lnTo>
                      <a:pt x="0" y="1915947"/>
                    </a:lnTo>
                    <a:lnTo>
                      <a:pt x="0" y="0"/>
                    </a:lnTo>
                    <a:close/>
                  </a:path>
                </a:pathLst>
              </a:custGeom>
              <a:blipFill rotWithShape="1">
                <a:blip r:embed="rId6">
                  <a:alphaModFix/>
                </a:blip>
                <a:stretch>
                  <a:fillRect/>
                </a:stretch>
              </a:blipFill>
              <a:ln>
                <a:noFill/>
              </a:ln>
            </p:spPr>
            <p:txBody>
              <a:bodyPr/>
              <a:lstStyle/>
              <a:p>
                <a:endParaRPr lang="en-US"/>
              </a:p>
            </p:txBody>
          </p:sp>
          <p:sp>
            <p:nvSpPr>
              <p:cNvPr id="10" name="Google Shape;566;p39">
                <a:extLst>
                  <a:ext uri="{FF2B5EF4-FFF2-40B4-BE49-F238E27FC236}">
                    <a16:creationId xmlns:a16="http://schemas.microsoft.com/office/drawing/2014/main" id="{88A9CCA7-CE1E-27A5-9E80-EC8CAE3509DD}"/>
                  </a:ext>
                </a:extLst>
              </p:cNvPr>
              <p:cNvSpPr/>
              <p:nvPr/>
            </p:nvSpPr>
            <p:spPr>
              <a:xfrm>
                <a:off x="796194" y="536211"/>
                <a:ext cx="526053" cy="843526"/>
              </a:xfrm>
              <a:custGeom>
                <a:avLst/>
                <a:gdLst/>
                <a:ahLst/>
                <a:cxnLst/>
                <a:rect l="l" t="t" r="r" b="b"/>
                <a:pathLst>
                  <a:path w="526053" h="843526" extrusionOk="0">
                    <a:moveTo>
                      <a:pt x="0" y="0"/>
                    </a:moveTo>
                    <a:lnTo>
                      <a:pt x="526054" y="0"/>
                    </a:lnTo>
                    <a:lnTo>
                      <a:pt x="526054" y="843526"/>
                    </a:lnTo>
                    <a:lnTo>
                      <a:pt x="0" y="843526"/>
                    </a:lnTo>
                    <a:lnTo>
                      <a:pt x="0" y="0"/>
                    </a:lnTo>
                    <a:close/>
                  </a:path>
                </a:pathLst>
              </a:custGeom>
              <a:blipFill rotWithShape="1">
                <a:blip r:embed="rId7">
                  <a:alphaModFix/>
                </a:blip>
                <a:stretch>
                  <a:fillRect/>
                </a:stretch>
              </a:blipFill>
              <a:ln>
                <a:noFill/>
              </a:ln>
            </p:spPr>
            <p:txBody>
              <a:bodyPr/>
              <a:lstStyle/>
              <a:p>
                <a:endParaRPr lang="en-US"/>
              </a:p>
            </p:txBody>
          </p:sp>
          <p:sp>
            <p:nvSpPr>
              <p:cNvPr id="11" name="Google Shape;567;p39">
                <a:extLst>
                  <a:ext uri="{FF2B5EF4-FFF2-40B4-BE49-F238E27FC236}">
                    <a16:creationId xmlns:a16="http://schemas.microsoft.com/office/drawing/2014/main" id="{129D1FED-37EC-C549-42D7-60A7C47107E3}"/>
                  </a:ext>
                </a:extLst>
              </p:cNvPr>
              <p:cNvSpPr/>
              <p:nvPr/>
            </p:nvSpPr>
            <p:spPr>
              <a:xfrm>
                <a:off x="2153101" y="536211"/>
                <a:ext cx="526053" cy="843526"/>
              </a:xfrm>
              <a:custGeom>
                <a:avLst/>
                <a:gdLst/>
                <a:ahLst/>
                <a:cxnLst/>
                <a:rect l="l" t="t" r="r" b="b"/>
                <a:pathLst>
                  <a:path w="526053" h="843526" extrusionOk="0">
                    <a:moveTo>
                      <a:pt x="0" y="0"/>
                    </a:moveTo>
                    <a:lnTo>
                      <a:pt x="526054" y="0"/>
                    </a:lnTo>
                    <a:lnTo>
                      <a:pt x="526054" y="843526"/>
                    </a:lnTo>
                    <a:lnTo>
                      <a:pt x="0" y="843526"/>
                    </a:lnTo>
                    <a:lnTo>
                      <a:pt x="0" y="0"/>
                    </a:lnTo>
                    <a:close/>
                  </a:path>
                </a:pathLst>
              </a:custGeom>
              <a:blipFill rotWithShape="1">
                <a:blip r:embed="rId7">
                  <a:alphaModFix/>
                </a:blip>
                <a:stretch>
                  <a:fillRect/>
                </a:stretch>
              </a:blipFill>
              <a:ln>
                <a:noFill/>
              </a:ln>
            </p:spPr>
            <p:txBody>
              <a:bodyPr/>
              <a:lstStyle/>
              <a:p>
                <a:endParaRPr lang="en-US"/>
              </a:p>
            </p:txBody>
          </p:sp>
          <p:sp>
            <p:nvSpPr>
              <p:cNvPr id="12" name="Google Shape;568;p39">
                <a:extLst>
                  <a:ext uri="{FF2B5EF4-FFF2-40B4-BE49-F238E27FC236}">
                    <a16:creationId xmlns:a16="http://schemas.microsoft.com/office/drawing/2014/main" id="{233832E5-18E7-2CD5-C5C5-0CD1D53B9F46}"/>
                  </a:ext>
                </a:extLst>
              </p:cNvPr>
              <p:cNvSpPr/>
              <p:nvPr/>
            </p:nvSpPr>
            <p:spPr>
              <a:xfrm>
                <a:off x="119842" y="536211"/>
                <a:ext cx="526053" cy="843526"/>
              </a:xfrm>
              <a:custGeom>
                <a:avLst/>
                <a:gdLst/>
                <a:ahLst/>
                <a:cxnLst/>
                <a:rect l="l" t="t" r="r" b="b"/>
                <a:pathLst>
                  <a:path w="526053" h="843526" extrusionOk="0">
                    <a:moveTo>
                      <a:pt x="0" y="0"/>
                    </a:moveTo>
                    <a:lnTo>
                      <a:pt x="526054" y="0"/>
                    </a:lnTo>
                    <a:lnTo>
                      <a:pt x="526054" y="843526"/>
                    </a:lnTo>
                    <a:lnTo>
                      <a:pt x="0" y="843526"/>
                    </a:lnTo>
                    <a:lnTo>
                      <a:pt x="0" y="0"/>
                    </a:lnTo>
                    <a:close/>
                  </a:path>
                </a:pathLst>
              </a:custGeom>
              <a:blipFill rotWithShape="1">
                <a:blip r:embed="rId7">
                  <a:alphaModFix/>
                </a:blip>
                <a:stretch>
                  <a:fillRect/>
                </a:stretch>
              </a:blipFill>
              <a:ln>
                <a:noFill/>
              </a:ln>
            </p:spPr>
            <p:txBody>
              <a:bodyPr/>
              <a:lstStyle/>
              <a:p>
                <a:endParaRPr lang="en-US"/>
              </a:p>
            </p:txBody>
          </p:sp>
          <p:sp>
            <p:nvSpPr>
              <p:cNvPr id="13" name="Google Shape;569;p39">
                <a:extLst>
                  <a:ext uri="{FF2B5EF4-FFF2-40B4-BE49-F238E27FC236}">
                    <a16:creationId xmlns:a16="http://schemas.microsoft.com/office/drawing/2014/main" id="{78CF80E4-ACFC-8EC2-AE42-B97FD2214005}"/>
                  </a:ext>
                </a:extLst>
              </p:cNvPr>
              <p:cNvSpPr/>
              <p:nvPr/>
            </p:nvSpPr>
            <p:spPr>
              <a:xfrm>
                <a:off x="1474648" y="536211"/>
                <a:ext cx="526053" cy="843526"/>
              </a:xfrm>
              <a:custGeom>
                <a:avLst/>
                <a:gdLst/>
                <a:ahLst/>
                <a:cxnLst/>
                <a:rect l="l" t="t" r="r" b="b"/>
                <a:pathLst>
                  <a:path w="526053" h="843526" extrusionOk="0">
                    <a:moveTo>
                      <a:pt x="0" y="0"/>
                    </a:moveTo>
                    <a:lnTo>
                      <a:pt x="526053" y="0"/>
                    </a:lnTo>
                    <a:lnTo>
                      <a:pt x="526053" y="843526"/>
                    </a:lnTo>
                    <a:lnTo>
                      <a:pt x="0" y="843526"/>
                    </a:lnTo>
                    <a:lnTo>
                      <a:pt x="0" y="0"/>
                    </a:lnTo>
                    <a:close/>
                  </a:path>
                </a:pathLst>
              </a:custGeom>
              <a:blipFill rotWithShape="1">
                <a:blip r:embed="rId7">
                  <a:alphaModFix/>
                </a:blip>
                <a:stretch>
                  <a:fillRect/>
                </a:stretch>
              </a:blipFill>
              <a:ln>
                <a:noFill/>
              </a:ln>
            </p:spPr>
            <p:txBody>
              <a:bodyPr/>
              <a:lstStyle/>
              <a:p>
                <a:endParaRPr lang="en-US"/>
              </a:p>
            </p:txBody>
          </p:sp>
        </p:grpSp>
        <p:sp>
          <p:nvSpPr>
            <p:cNvPr id="14" name="Google Shape;570;p39">
              <a:extLst>
                <a:ext uri="{FF2B5EF4-FFF2-40B4-BE49-F238E27FC236}">
                  <a16:creationId xmlns:a16="http://schemas.microsoft.com/office/drawing/2014/main" id="{2CD820BA-8EE7-00AC-7320-766DBDB203B5}"/>
                </a:ext>
              </a:extLst>
            </p:cNvPr>
            <p:cNvSpPr/>
            <p:nvPr/>
          </p:nvSpPr>
          <p:spPr>
            <a:xfrm rot="10800000">
              <a:off x="7354088" y="7962192"/>
              <a:ext cx="2790214" cy="1436960"/>
            </a:xfrm>
            <a:custGeom>
              <a:avLst/>
              <a:gdLst/>
              <a:ahLst/>
              <a:cxnLst/>
              <a:rect l="l" t="t" r="r" b="b"/>
              <a:pathLst>
                <a:path w="2790214" h="1436960" extrusionOk="0">
                  <a:moveTo>
                    <a:pt x="0" y="0"/>
                  </a:moveTo>
                  <a:lnTo>
                    <a:pt x="2790214" y="0"/>
                  </a:lnTo>
                  <a:lnTo>
                    <a:pt x="2790214" y="1436961"/>
                  </a:lnTo>
                  <a:lnTo>
                    <a:pt x="0" y="1436961"/>
                  </a:lnTo>
                  <a:lnTo>
                    <a:pt x="0" y="0"/>
                  </a:lnTo>
                  <a:close/>
                </a:path>
              </a:pathLst>
            </a:custGeom>
            <a:blipFill rotWithShape="1">
              <a:blip r:embed="rId6">
                <a:alphaModFix/>
              </a:blip>
              <a:stretch>
                <a:fillRect/>
              </a:stretch>
            </a:blipFill>
            <a:ln>
              <a:noFill/>
            </a:ln>
          </p:spPr>
          <p:txBody>
            <a:bodyPr/>
            <a:lstStyle/>
            <a:p>
              <a:endParaRPr lang="en-US"/>
            </a:p>
          </p:txBody>
        </p:sp>
        <p:sp>
          <p:nvSpPr>
            <p:cNvPr id="16" name="Google Shape;571;p39">
              <a:extLst>
                <a:ext uri="{FF2B5EF4-FFF2-40B4-BE49-F238E27FC236}">
                  <a16:creationId xmlns:a16="http://schemas.microsoft.com/office/drawing/2014/main" id="{F35D88FC-39ED-27A2-FFB0-01AFE0818B00}"/>
                </a:ext>
              </a:extLst>
            </p:cNvPr>
            <p:cNvSpPr/>
            <p:nvPr/>
          </p:nvSpPr>
          <p:spPr>
            <a:xfrm>
              <a:off x="8054769" y="8324921"/>
              <a:ext cx="372649" cy="711502"/>
            </a:xfrm>
            <a:custGeom>
              <a:avLst/>
              <a:gdLst/>
              <a:ahLst/>
              <a:cxnLst/>
              <a:rect l="l" t="t" r="r" b="b"/>
              <a:pathLst>
                <a:path w="372649" h="711502" extrusionOk="0">
                  <a:moveTo>
                    <a:pt x="0" y="0"/>
                  </a:moveTo>
                  <a:lnTo>
                    <a:pt x="372650" y="0"/>
                  </a:lnTo>
                  <a:lnTo>
                    <a:pt x="372650" y="711502"/>
                  </a:lnTo>
                  <a:lnTo>
                    <a:pt x="0" y="711502"/>
                  </a:lnTo>
                  <a:lnTo>
                    <a:pt x="0" y="0"/>
                  </a:lnTo>
                  <a:close/>
                </a:path>
              </a:pathLst>
            </a:custGeom>
            <a:blipFill rotWithShape="1">
              <a:blip r:embed="rId8">
                <a:alphaModFix/>
              </a:blip>
              <a:stretch>
                <a:fillRect/>
              </a:stretch>
            </a:blipFill>
            <a:ln>
              <a:noFill/>
            </a:ln>
          </p:spPr>
          <p:txBody>
            <a:bodyPr/>
            <a:lstStyle/>
            <a:p>
              <a:endParaRPr lang="en-US"/>
            </a:p>
          </p:txBody>
        </p:sp>
        <p:sp>
          <p:nvSpPr>
            <p:cNvPr id="17" name="Google Shape;573;p39">
              <a:extLst>
                <a:ext uri="{FF2B5EF4-FFF2-40B4-BE49-F238E27FC236}">
                  <a16:creationId xmlns:a16="http://schemas.microsoft.com/office/drawing/2014/main" id="{BAAC48B7-DA1F-92E9-E155-BEB471843F81}"/>
                </a:ext>
              </a:extLst>
            </p:cNvPr>
            <p:cNvSpPr/>
            <p:nvPr/>
          </p:nvSpPr>
          <p:spPr>
            <a:xfrm>
              <a:off x="8562870" y="8324921"/>
              <a:ext cx="372649" cy="711502"/>
            </a:xfrm>
            <a:custGeom>
              <a:avLst/>
              <a:gdLst/>
              <a:ahLst/>
              <a:cxnLst/>
              <a:rect l="l" t="t" r="r" b="b"/>
              <a:pathLst>
                <a:path w="372649" h="711502" extrusionOk="0">
                  <a:moveTo>
                    <a:pt x="0" y="0"/>
                  </a:moveTo>
                  <a:lnTo>
                    <a:pt x="372650" y="0"/>
                  </a:lnTo>
                  <a:lnTo>
                    <a:pt x="372650" y="711502"/>
                  </a:lnTo>
                  <a:lnTo>
                    <a:pt x="0" y="711502"/>
                  </a:lnTo>
                  <a:lnTo>
                    <a:pt x="0" y="0"/>
                  </a:lnTo>
                  <a:close/>
                </a:path>
              </a:pathLst>
            </a:custGeom>
            <a:blipFill rotWithShape="1">
              <a:blip r:embed="rId8">
                <a:alphaModFix/>
              </a:blip>
              <a:stretch>
                <a:fillRect/>
              </a:stretch>
            </a:blipFill>
            <a:ln>
              <a:noFill/>
            </a:ln>
          </p:spPr>
          <p:txBody>
            <a:bodyPr/>
            <a:lstStyle/>
            <a:p>
              <a:endParaRPr lang="en-US"/>
            </a:p>
          </p:txBody>
        </p:sp>
        <p:sp>
          <p:nvSpPr>
            <p:cNvPr id="18" name="Google Shape;574;p39">
              <a:extLst>
                <a:ext uri="{FF2B5EF4-FFF2-40B4-BE49-F238E27FC236}">
                  <a16:creationId xmlns:a16="http://schemas.microsoft.com/office/drawing/2014/main" id="{81B748B3-334D-6697-4067-6D2FDC0CAA21}"/>
                </a:ext>
              </a:extLst>
            </p:cNvPr>
            <p:cNvSpPr/>
            <p:nvPr/>
          </p:nvSpPr>
          <p:spPr>
            <a:xfrm>
              <a:off x="9068870" y="8324921"/>
              <a:ext cx="372649" cy="711502"/>
            </a:xfrm>
            <a:custGeom>
              <a:avLst/>
              <a:gdLst/>
              <a:ahLst/>
              <a:cxnLst/>
              <a:rect l="l" t="t" r="r" b="b"/>
              <a:pathLst>
                <a:path w="372649" h="711502" extrusionOk="0">
                  <a:moveTo>
                    <a:pt x="0" y="0"/>
                  </a:moveTo>
                  <a:lnTo>
                    <a:pt x="372649" y="0"/>
                  </a:lnTo>
                  <a:lnTo>
                    <a:pt x="372649" y="711502"/>
                  </a:lnTo>
                  <a:lnTo>
                    <a:pt x="0" y="711502"/>
                  </a:lnTo>
                  <a:lnTo>
                    <a:pt x="0" y="0"/>
                  </a:lnTo>
                  <a:close/>
                </a:path>
              </a:pathLst>
            </a:custGeom>
            <a:blipFill rotWithShape="1">
              <a:blip r:embed="rId8">
                <a:alphaModFix/>
              </a:blip>
              <a:stretch>
                <a:fillRect/>
              </a:stretch>
            </a:blipFill>
            <a:ln>
              <a:noFill/>
            </a:ln>
          </p:spPr>
          <p:txBody>
            <a:bodyPr/>
            <a:lstStyle/>
            <a:p>
              <a:endParaRPr lang="en-US"/>
            </a:p>
          </p:txBody>
        </p:sp>
        <p:sp>
          <p:nvSpPr>
            <p:cNvPr id="19" name="Google Shape;575;p39">
              <a:extLst>
                <a:ext uri="{FF2B5EF4-FFF2-40B4-BE49-F238E27FC236}">
                  <a16:creationId xmlns:a16="http://schemas.microsoft.com/office/drawing/2014/main" id="{435F4365-2F51-71F7-3F31-900BFF74B8DC}"/>
                </a:ext>
              </a:extLst>
            </p:cNvPr>
            <p:cNvSpPr/>
            <p:nvPr/>
          </p:nvSpPr>
          <p:spPr>
            <a:xfrm>
              <a:off x="9574869" y="8324921"/>
              <a:ext cx="372649" cy="711502"/>
            </a:xfrm>
            <a:custGeom>
              <a:avLst/>
              <a:gdLst/>
              <a:ahLst/>
              <a:cxnLst/>
              <a:rect l="l" t="t" r="r" b="b"/>
              <a:pathLst>
                <a:path w="372649" h="711502" extrusionOk="0">
                  <a:moveTo>
                    <a:pt x="0" y="0"/>
                  </a:moveTo>
                  <a:lnTo>
                    <a:pt x="372649" y="0"/>
                  </a:lnTo>
                  <a:lnTo>
                    <a:pt x="372649" y="711502"/>
                  </a:lnTo>
                  <a:lnTo>
                    <a:pt x="0" y="711502"/>
                  </a:lnTo>
                  <a:lnTo>
                    <a:pt x="0" y="0"/>
                  </a:lnTo>
                  <a:close/>
                </a:path>
              </a:pathLst>
            </a:custGeom>
            <a:blipFill rotWithShape="1">
              <a:blip r:embed="rId8">
                <a:alphaModFix/>
              </a:blip>
              <a:stretch>
                <a:fillRect/>
              </a:stretch>
            </a:blipFill>
            <a:ln>
              <a:noFill/>
            </a:ln>
          </p:spPr>
          <p:txBody>
            <a:bodyPr/>
            <a:lstStyle/>
            <a:p>
              <a:endParaRPr lang="en-US"/>
            </a:p>
          </p:txBody>
        </p:sp>
        <p:sp>
          <p:nvSpPr>
            <p:cNvPr id="20" name="Google Shape;576;p39">
              <a:extLst>
                <a:ext uri="{FF2B5EF4-FFF2-40B4-BE49-F238E27FC236}">
                  <a16:creationId xmlns:a16="http://schemas.microsoft.com/office/drawing/2014/main" id="{CB05C0B7-DC4A-52C6-1F79-A59CEDF3C269}"/>
                </a:ext>
              </a:extLst>
            </p:cNvPr>
            <p:cNvSpPr/>
            <p:nvPr/>
          </p:nvSpPr>
          <p:spPr>
            <a:xfrm>
              <a:off x="10782477" y="7044683"/>
              <a:ext cx="1873666" cy="1916794"/>
            </a:xfrm>
            <a:custGeom>
              <a:avLst/>
              <a:gdLst/>
              <a:ahLst/>
              <a:cxnLst/>
              <a:rect l="l" t="t" r="r" b="b"/>
              <a:pathLst>
                <a:path w="1873666" h="1916794" extrusionOk="0">
                  <a:moveTo>
                    <a:pt x="0" y="0"/>
                  </a:moveTo>
                  <a:lnTo>
                    <a:pt x="1873666" y="0"/>
                  </a:lnTo>
                  <a:lnTo>
                    <a:pt x="1873666" y="1916793"/>
                  </a:lnTo>
                  <a:lnTo>
                    <a:pt x="0" y="1916793"/>
                  </a:lnTo>
                  <a:lnTo>
                    <a:pt x="0" y="0"/>
                  </a:lnTo>
                  <a:close/>
                </a:path>
              </a:pathLst>
            </a:custGeom>
            <a:blipFill rotWithShape="1">
              <a:blip r:embed="rId9">
                <a:alphaModFix/>
              </a:blip>
              <a:stretch>
                <a:fillRect/>
              </a:stretch>
            </a:blipFill>
            <a:ln>
              <a:noFill/>
            </a:ln>
          </p:spPr>
          <p:txBody>
            <a:bodyPr/>
            <a:lstStyle/>
            <a:p>
              <a:endParaRPr lang="en-US"/>
            </a:p>
          </p:txBody>
        </p:sp>
        <p:sp>
          <p:nvSpPr>
            <p:cNvPr id="21" name="Google Shape;577;p39">
              <a:extLst>
                <a:ext uri="{FF2B5EF4-FFF2-40B4-BE49-F238E27FC236}">
                  <a16:creationId xmlns:a16="http://schemas.microsoft.com/office/drawing/2014/main" id="{C7691EA7-04FC-5140-70D8-6B09E09A1B61}"/>
                </a:ext>
              </a:extLst>
            </p:cNvPr>
            <p:cNvSpPr/>
            <p:nvPr/>
          </p:nvSpPr>
          <p:spPr>
            <a:xfrm>
              <a:off x="12695786" y="6969736"/>
              <a:ext cx="2144676" cy="2066688"/>
            </a:xfrm>
            <a:custGeom>
              <a:avLst/>
              <a:gdLst/>
              <a:ahLst/>
              <a:cxnLst/>
              <a:rect l="l" t="t" r="r" b="b"/>
              <a:pathLst>
                <a:path w="2144676" h="2066688" extrusionOk="0">
                  <a:moveTo>
                    <a:pt x="0" y="0"/>
                  </a:moveTo>
                  <a:lnTo>
                    <a:pt x="2144676" y="0"/>
                  </a:lnTo>
                  <a:lnTo>
                    <a:pt x="2144676" y="2066687"/>
                  </a:lnTo>
                  <a:lnTo>
                    <a:pt x="0" y="2066687"/>
                  </a:lnTo>
                  <a:lnTo>
                    <a:pt x="0" y="0"/>
                  </a:lnTo>
                  <a:close/>
                </a:path>
              </a:pathLst>
            </a:custGeom>
            <a:blipFill rotWithShape="1">
              <a:blip r:embed="rId10">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1165314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1;p13">
            <a:extLst>
              <a:ext uri="{FF2B5EF4-FFF2-40B4-BE49-F238E27FC236}">
                <a16:creationId xmlns:a16="http://schemas.microsoft.com/office/drawing/2014/main" id="{B40EA88F-B03A-0456-DB15-7E74FEBC7BA0}"/>
              </a:ext>
            </a:extLst>
          </p:cNvPr>
          <p:cNvSpPr/>
          <p:nvPr/>
        </p:nvSpPr>
        <p:spPr>
          <a:xfrm>
            <a:off x="-17992" y="0"/>
            <a:ext cx="18288000" cy="10296525"/>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54C3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 name="Google Shape;93;p13" descr="A green and black rectangle&#10;&#10;Description automatically generated">
            <a:extLst>
              <a:ext uri="{FF2B5EF4-FFF2-40B4-BE49-F238E27FC236}">
                <a16:creationId xmlns:a16="http://schemas.microsoft.com/office/drawing/2014/main" id="{79B6FAEA-C8B0-E83E-267B-5219CAA7A6C5}"/>
              </a:ext>
            </a:extLst>
          </p:cNvPr>
          <p:cNvPicPr preferRelativeResize="0"/>
          <p:nvPr/>
        </p:nvPicPr>
        <p:blipFill rotWithShape="1">
          <a:blip r:embed="rId3">
            <a:alphaModFix/>
          </a:blip>
          <a:srcRect l="15917"/>
          <a:stretch/>
        </p:blipFill>
        <p:spPr>
          <a:xfrm>
            <a:off x="-17992" y="0"/>
            <a:ext cx="6553199" cy="10296525"/>
          </a:xfrm>
          <a:prstGeom prst="rect">
            <a:avLst/>
          </a:prstGeom>
          <a:noFill/>
          <a:ln>
            <a:noFill/>
          </a:ln>
        </p:spPr>
      </p:pic>
      <p:pic>
        <p:nvPicPr>
          <p:cNvPr id="17" name="Picture 16" descr="A group of people standing together&#10;&#10;Description automatically generated">
            <a:extLst>
              <a:ext uri="{FF2B5EF4-FFF2-40B4-BE49-F238E27FC236}">
                <a16:creationId xmlns:a16="http://schemas.microsoft.com/office/drawing/2014/main" id="{9EE9797F-36D1-4EEF-3A78-320A24EC550C}"/>
              </a:ext>
            </a:extLst>
          </p:cNvPr>
          <p:cNvPicPr>
            <a:picLocks noChangeAspect="1"/>
          </p:cNvPicPr>
          <p:nvPr/>
        </p:nvPicPr>
        <p:blipFill rotWithShape="1">
          <a:blip r:embed="rId4"/>
          <a:srcRect r="38284"/>
          <a:stretch/>
        </p:blipFill>
        <p:spPr>
          <a:xfrm>
            <a:off x="6517217" y="5889860"/>
            <a:ext cx="11286689" cy="3050896"/>
          </a:xfrm>
          <a:prstGeom prst="rect">
            <a:avLst/>
          </a:prstGeom>
        </p:spPr>
      </p:pic>
      <p:pic>
        <p:nvPicPr>
          <p:cNvPr id="18" name="Picture 17" descr="A group of people standing together&#10;&#10;Description automatically generated">
            <a:extLst>
              <a:ext uri="{FF2B5EF4-FFF2-40B4-BE49-F238E27FC236}">
                <a16:creationId xmlns:a16="http://schemas.microsoft.com/office/drawing/2014/main" id="{B9FF85C0-E674-B8D6-FDE9-B4110276F0DA}"/>
              </a:ext>
            </a:extLst>
          </p:cNvPr>
          <p:cNvPicPr>
            <a:picLocks noChangeAspect="1"/>
          </p:cNvPicPr>
          <p:nvPr/>
        </p:nvPicPr>
        <p:blipFill rotWithShape="1">
          <a:blip r:embed="rId4"/>
          <a:srcRect l="58235"/>
          <a:stretch/>
        </p:blipFill>
        <p:spPr>
          <a:xfrm>
            <a:off x="6517216" y="7236104"/>
            <a:ext cx="7637929" cy="3050896"/>
          </a:xfrm>
          <a:prstGeom prst="rect">
            <a:avLst/>
          </a:prstGeom>
        </p:spPr>
      </p:pic>
      <p:pic>
        <p:nvPicPr>
          <p:cNvPr id="5" name="Google Shape;97;p13" descr="A blue and black rectangle&#10;&#10;Description automatically generated">
            <a:extLst>
              <a:ext uri="{FF2B5EF4-FFF2-40B4-BE49-F238E27FC236}">
                <a16:creationId xmlns:a16="http://schemas.microsoft.com/office/drawing/2014/main" id="{DCACAC03-788A-21A1-599B-8D793CE08A77}"/>
              </a:ext>
            </a:extLst>
          </p:cNvPr>
          <p:cNvPicPr preferRelativeResize="0"/>
          <p:nvPr/>
        </p:nvPicPr>
        <p:blipFill rotWithShape="1">
          <a:blip r:embed="rId5">
            <a:alphaModFix/>
          </a:blip>
          <a:srcRect/>
          <a:stretch/>
        </p:blipFill>
        <p:spPr>
          <a:xfrm flipH="1">
            <a:off x="11661865" y="-14288"/>
            <a:ext cx="6626133" cy="10296525"/>
          </a:xfrm>
          <a:prstGeom prst="rect">
            <a:avLst/>
          </a:prstGeom>
          <a:noFill/>
          <a:ln>
            <a:noFill/>
          </a:ln>
        </p:spPr>
      </p:pic>
      <p:pic>
        <p:nvPicPr>
          <p:cNvPr id="6" name="Picture 5" descr="A logo with green and white text&#10;&#10;Description automatically generated">
            <a:extLst>
              <a:ext uri="{FF2B5EF4-FFF2-40B4-BE49-F238E27FC236}">
                <a16:creationId xmlns:a16="http://schemas.microsoft.com/office/drawing/2014/main" id="{33317AAC-7310-3097-07E9-ED5DD7DCF554}"/>
              </a:ext>
            </a:extLst>
          </p:cNvPr>
          <p:cNvPicPr>
            <a:picLocks noChangeAspect="1"/>
          </p:cNvPicPr>
          <p:nvPr/>
        </p:nvPicPr>
        <p:blipFill>
          <a:blip r:embed="rId6"/>
          <a:stretch>
            <a:fillRect/>
          </a:stretch>
        </p:blipFill>
        <p:spPr>
          <a:xfrm>
            <a:off x="15304166" y="236066"/>
            <a:ext cx="2154003" cy="1099439"/>
          </a:xfrm>
          <a:prstGeom prst="rect">
            <a:avLst/>
          </a:prstGeom>
        </p:spPr>
      </p:pic>
      <p:sp>
        <p:nvSpPr>
          <p:cNvPr id="7" name="Google Shape;94;p13">
            <a:extLst>
              <a:ext uri="{FF2B5EF4-FFF2-40B4-BE49-F238E27FC236}">
                <a16:creationId xmlns:a16="http://schemas.microsoft.com/office/drawing/2014/main" id="{6D7CEC07-05CD-E33F-7DC4-88201A981B7D}"/>
              </a:ext>
            </a:extLst>
          </p:cNvPr>
          <p:cNvSpPr/>
          <p:nvPr/>
        </p:nvSpPr>
        <p:spPr>
          <a:xfrm>
            <a:off x="4882292" y="6976320"/>
            <a:ext cx="921329" cy="1050225"/>
          </a:xfrm>
          <a:custGeom>
            <a:avLst/>
            <a:gdLst/>
            <a:ahLst/>
            <a:cxnLst/>
            <a:rect l="l" t="t" r="r" b="b"/>
            <a:pathLst>
              <a:path w="921329" h="1050225" extrusionOk="0">
                <a:moveTo>
                  <a:pt x="0" y="0"/>
                </a:moveTo>
                <a:lnTo>
                  <a:pt x="921328" y="0"/>
                </a:lnTo>
                <a:lnTo>
                  <a:pt x="921328" y="1050225"/>
                </a:lnTo>
                <a:lnTo>
                  <a:pt x="0" y="1050225"/>
                </a:lnTo>
                <a:lnTo>
                  <a:pt x="0" y="0"/>
                </a:lnTo>
                <a:close/>
              </a:path>
            </a:pathLst>
          </a:custGeom>
          <a:blipFill rotWithShape="1">
            <a:blip r:embed="rId7">
              <a:alphaModFix/>
            </a:blip>
            <a:stretch>
              <a:fillRect t="-92" b="-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100;p13">
            <a:extLst>
              <a:ext uri="{FF2B5EF4-FFF2-40B4-BE49-F238E27FC236}">
                <a16:creationId xmlns:a16="http://schemas.microsoft.com/office/drawing/2014/main" id="{EAD95C6C-F2B2-793E-353D-661937A05C01}"/>
              </a:ext>
            </a:extLst>
          </p:cNvPr>
          <p:cNvSpPr/>
          <p:nvPr/>
        </p:nvSpPr>
        <p:spPr>
          <a:xfrm>
            <a:off x="17221671" y="9034209"/>
            <a:ext cx="819151" cy="827572"/>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8">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101;p13">
            <a:extLst>
              <a:ext uri="{FF2B5EF4-FFF2-40B4-BE49-F238E27FC236}">
                <a16:creationId xmlns:a16="http://schemas.microsoft.com/office/drawing/2014/main" id="{CB669944-F375-C907-2B8E-9D4C94BE4B81}"/>
              </a:ext>
            </a:extLst>
          </p:cNvPr>
          <p:cNvSpPr/>
          <p:nvPr/>
        </p:nvSpPr>
        <p:spPr>
          <a:xfrm>
            <a:off x="5002785" y="37058"/>
            <a:ext cx="819151" cy="827572"/>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8">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92;p13">
            <a:extLst>
              <a:ext uri="{FF2B5EF4-FFF2-40B4-BE49-F238E27FC236}">
                <a16:creationId xmlns:a16="http://schemas.microsoft.com/office/drawing/2014/main" id="{73B904C7-363C-23F3-7E2D-2F4A756AE220}"/>
              </a:ext>
            </a:extLst>
          </p:cNvPr>
          <p:cNvSpPr txBox="1"/>
          <p:nvPr/>
        </p:nvSpPr>
        <p:spPr>
          <a:xfrm>
            <a:off x="6825005" y="2983748"/>
            <a:ext cx="4807200" cy="191129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lt1"/>
              </a:buClr>
              <a:buSzPts val="3600"/>
              <a:buFont typeface="Inter Medium"/>
              <a:buNone/>
            </a:pPr>
            <a:r>
              <a:rPr lang="en-US" sz="3600">
                <a:solidFill>
                  <a:schemeClr val="lt1"/>
                </a:solidFill>
                <a:latin typeface="Inter Medium"/>
                <a:ea typeface="Inter Medium"/>
                <a:cs typeface="Inter Medium"/>
                <a:sym typeface="Inter Medium"/>
              </a:rPr>
              <a:t>What are human resources? </a:t>
            </a:r>
          </a:p>
          <a:p>
            <a:pPr marL="0" marR="0" lvl="0" indent="0" algn="l" rtl="0">
              <a:lnSpc>
                <a:spcPct val="115000"/>
              </a:lnSpc>
              <a:spcBef>
                <a:spcPts val="0"/>
              </a:spcBef>
              <a:spcAft>
                <a:spcPts val="0"/>
              </a:spcAft>
              <a:buClr>
                <a:schemeClr val="lt1"/>
              </a:buClr>
              <a:buSzPts val="3600"/>
              <a:buFont typeface="Inter Medium"/>
              <a:buNone/>
            </a:pPr>
            <a:endParaRPr lang="en-US" sz="3600">
              <a:solidFill>
                <a:schemeClr val="lt1"/>
              </a:solidFill>
              <a:latin typeface="Inter Medium"/>
              <a:ea typeface="Inter Medium"/>
              <a:cs typeface="Inter Medium"/>
              <a:sym typeface="Inter Medium"/>
            </a:endParaRPr>
          </a:p>
        </p:txBody>
      </p:sp>
      <p:sp>
        <p:nvSpPr>
          <p:cNvPr id="11" name="Google Shape;95;p13">
            <a:extLst>
              <a:ext uri="{FF2B5EF4-FFF2-40B4-BE49-F238E27FC236}">
                <a16:creationId xmlns:a16="http://schemas.microsoft.com/office/drawing/2014/main" id="{80DEF448-6B95-5029-8CA3-2A262C08753E}"/>
              </a:ext>
            </a:extLst>
          </p:cNvPr>
          <p:cNvSpPr txBox="1"/>
          <p:nvPr/>
        </p:nvSpPr>
        <p:spPr>
          <a:xfrm>
            <a:off x="881405" y="901687"/>
            <a:ext cx="13313535" cy="1263166"/>
          </a:xfrm>
          <a:prstGeom prst="rect">
            <a:avLst/>
          </a:prstGeom>
          <a:noFill/>
          <a:ln>
            <a:noFill/>
          </a:ln>
        </p:spPr>
        <p:txBody>
          <a:bodyPr spcFirstLastPara="1" wrap="square" lIns="0" tIns="0" rIns="0" bIns="0" anchor="t" anchorCtr="0">
            <a:spAutoFit/>
          </a:bodyPr>
          <a:lstStyle/>
          <a:p>
            <a:pPr marL="0" marR="0" lvl="0" indent="0" algn="l" rtl="0">
              <a:lnSpc>
                <a:spcPct val="75592"/>
              </a:lnSpc>
              <a:spcBef>
                <a:spcPts val="0"/>
              </a:spcBef>
              <a:spcAft>
                <a:spcPts val="0"/>
              </a:spcAft>
              <a:buNone/>
            </a:pPr>
            <a:r>
              <a:rPr lang="en-US" sz="5400">
                <a:solidFill>
                  <a:srgbClr val="215BAE"/>
                </a:solidFill>
                <a:latin typeface="Inter Medium" panose="02000503000000020004" pitchFamily="2" charset="0"/>
                <a:ea typeface="Inter Medium" panose="02000503000000020004" pitchFamily="2" charset="0"/>
                <a:cs typeface="BIZ UDPMincho"/>
                <a:sym typeface="BIZ UDPMincho"/>
              </a:rPr>
              <a:t>Discussion </a:t>
            </a:r>
            <a:br>
              <a:rPr lang="en-US" sz="5400">
                <a:solidFill>
                  <a:srgbClr val="215BAE"/>
                </a:solidFill>
                <a:latin typeface="Inter Medium" panose="02000503000000020004" pitchFamily="2" charset="0"/>
                <a:ea typeface="Inter Medium" panose="02000503000000020004" pitchFamily="2" charset="0"/>
                <a:cs typeface="BIZ UDPMincho"/>
                <a:sym typeface="BIZ UDPMincho"/>
              </a:rPr>
            </a:br>
            <a:r>
              <a:rPr lang="en-US" sz="5400">
                <a:solidFill>
                  <a:srgbClr val="215BAE"/>
                </a:solidFill>
                <a:latin typeface="Inter Medium" panose="02000503000000020004" pitchFamily="2" charset="0"/>
                <a:ea typeface="Inter Medium" panose="02000503000000020004" pitchFamily="2" charset="0"/>
                <a:cs typeface="BIZ UDPMincho"/>
                <a:sym typeface="BIZ UDPMincho"/>
              </a:rPr>
              <a:t>Questions:</a:t>
            </a:r>
            <a:endParaRPr sz="540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12" name="Google Shape;96;p13">
            <a:extLst>
              <a:ext uri="{FF2B5EF4-FFF2-40B4-BE49-F238E27FC236}">
                <a16:creationId xmlns:a16="http://schemas.microsoft.com/office/drawing/2014/main" id="{C8C5B098-52F2-4442-393A-474792505B70}"/>
              </a:ext>
            </a:extLst>
          </p:cNvPr>
          <p:cNvSpPr txBox="1"/>
          <p:nvPr/>
        </p:nvSpPr>
        <p:spPr>
          <a:xfrm>
            <a:off x="880533" y="2983748"/>
            <a:ext cx="4300200" cy="191129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lt1"/>
              </a:buClr>
              <a:buSzPts val="3600"/>
              <a:buFont typeface="Inter Medium"/>
              <a:buNone/>
            </a:pPr>
            <a:r>
              <a:rPr lang="en-US" sz="3600">
                <a:solidFill>
                  <a:schemeClr val="lt1"/>
                </a:solidFill>
                <a:latin typeface="Inter Medium"/>
                <a:ea typeface="Inter Medium"/>
                <a:cs typeface="Inter Medium"/>
                <a:sym typeface="Inter Medium"/>
              </a:rPr>
              <a:t>What are natural resources? </a:t>
            </a:r>
          </a:p>
          <a:p>
            <a:pPr marL="0" marR="0" lvl="0" indent="0" algn="l" rtl="0">
              <a:lnSpc>
                <a:spcPct val="115000"/>
              </a:lnSpc>
              <a:spcBef>
                <a:spcPts val="0"/>
              </a:spcBef>
              <a:spcAft>
                <a:spcPts val="0"/>
              </a:spcAft>
              <a:buClr>
                <a:schemeClr val="lt1"/>
              </a:buClr>
              <a:buSzPts val="3600"/>
              <a:buFont typeface="Inter Medium"/>
              <a:buNone/>
            </a:pPr>
            <a:endParaRPr lang="en-US" sz="3600">
              <a:solidFill>
                <a:schemeClr val="lt1"/>
              </a:solidFill>
              <a:latin typeface="Inter Medium"/>
              <a:ea typeface="Inter Medium"/>
              <a:cs typeface="Inter Medium"/>
              <a:sym typeface="Inter Medium"/>
            </a:endParaRPr>
          </a:p>
        </p:txBody>
      </p:sp>
      <p:sp>
        <p:nvSpPr>
          <p:cNvPr id="13" name="Google Shape;99;p13">
            <a:extLst>
              <a:ext uri="{FF2B5EF4-FFF2-40B4-BE49-F238E27FC236}">
                <a16:creationId xmlns:a16="http://schemas.microsoft.com/office/drawing/2014/main" id="{40DAA5E0-CF32-AF9B-050B-63BE4CE9D1E6}"/>
              </a:ext>
            </a:extLst>
          </p:cNvPr>
          <p:cNvSpPr txBox="1"/>
          <p:nvPr/>
        </p:nvSpPr>
        <p:spPr>
          <a:xfrm>
            <a:off x="12869333" y="2983748"/>
            <a:ext cx="4300200" cy="191129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lt1"/>
              </a:buClr>
              <a:buSzPts val="3600"/>
              <a:buFont typeface="Inter Medium"/>
              <a:buNone/>
            </a:pPr>
            <a:r>
              <a:rPr lang="en-US" sz="3600">
                <a:solidFill>
                  <a:schemeClr val="lt1"/>
                </a:solidFill>
                <a:latin typeface="Inter Medium"/>
                <a:ea typeface="Inter Medium"/>
                <a:cs typeface="Inter Medium"/>
                <a:sym typeface="Inter Medium"/>
              </a:rPr>
              <a:t>What are capital resources?  </a:t>
            </a:r>
          </a:p>
          <a:p>
            <a:pPr marL="0" marR="0" lvl="0" indent="0" algn="l" rtl="0">
              <a:lnSpc>
                <a:spcPct val="115000"/>
              </a:lnSpc>
              <a:spcBef>
                <a:spcPts val="0"/>
              </a:spcBef>
              <a:spcAft>
                <a:spcPts val="0"/>
              </a:spcAft>
              <a:buClr>
                <a:schemeClr val="lt1"/>
              </a:buClr>
              <a:buSzPts val="3600"/>
              <a:buFont typeface="Inter Medium"/>
              <a:buNone/>
            </a:pPr>
            <a:endParaRPr lang="en-US" sz="3600">
              <a:solidFill>
                <a:schemeClr val="lt1"/>
              </a:solidFill>
              <a:latin typeface="Inter Medium"/>
              <a:ea typeface="Inter Medium"/>
              <a:cs typeface="Inter Medium"/>
              <a:sym typeface="Inter Medium"/>
            </a:endParaRPr>
          </a:p>
        </p:txBody>
      </p:sp>
      <p:pic>
        <p:nvPicPr>
          <p:cNvPr id="14" name="Picture 13" descr="A landscape with a lake and mountains&#10;&#10;Description automatically generated">
            <a:extLst>
              <a:ext uri="{FF2B5EF4-FFF2-40B4-BE49-F238E27FC236}">
                <a16:creationId xmlns:a16="http://schemas.microsoft.com/office/drawing/2014/main" id="{6DEFFD27-4791-0264-9F91-8D80CF302699}"/>
              </a:ext>
            </a:extLst>
          </p:cNvPr>
          <p:cNvPicPr>
            <a:picLocks noChangeAspect="1"/>
          </p:cNvPicPr>
          <p:nvPr/>
        </p:nvPicPr>
        <p:blipFill rotWithShape="1">
          <a:blip r:embed="rId9"/>
          <a:srcRect l="27939" r="20363"/>
          <a:stretch/>
        </p:blipFill>
        <p:spPr>
          <a:xfrm>
            <a:off x="-35982" y="6412290"/>
            <a:ext cx="6553199" cy="3874710"/>
          </a:xfrm>
          <a:prstGeom prst="rect">
            <a:avLst/>
          </a:prstGeom>
        </p:spPr>
      </p:pic>
      <p:sp>
        <p:nvSpPr>
          <p:cNvPr id="20" name="Google Shape;193;p22">
            <a:extLst>
              <a:ext uri="{FF2B5EF4-FFF2-40B4-BE49-F238E27FC236}">
                <a16:creationId xmlns:a16="http://schemas.microsoft.com/office/drawing/2014/main" id="{B19B1905-DB1B-0292-480A-6E30E5556C18}"/>
              </a:ext>
            </a:extLst>
          </p:cNvPr>
          <p:cNvSpPr/>
          <p:nvPr/>
        </p:nvSpPr>
        <p:spPr>
          <a:xfrm>
            <a:off x="12783242" y="5747069"/>
            <a:ext cx="2515920" cy="2154256"/>
          </a:xfrm>
          <a:custGeom>
            <a:avLst/>
            <a:gdLst/>
            <a:ahLst/>
            <a:cxnLst/>
            <a:rect l="l" t="t" r="r" b="b"/>
            <a:pathLst>
              <a:path w="2402803" h="2057400" extrusionOk="0">
                <a:moveTo>
                  <a:pt x="0" y="0"/>
                </a:moveTo>
                <a:lnTo>
                  <a:pt x="2402802" y="0"/>
                </a:lnTo>
                <a:lnTo>
                  <a:pt x="2402802" y="2057400"/>
                </a:lnTo>
                <a:lnTo>
                  <a:pt x="0" y="2057400"/>
                </a:lnTo>
                <a:lnTo>
                  <a:pt x="0" y="0"/>
                </a:lnTo>
                <a:close/>
              </a:path>
            </a:pathLst>
          </a:custGeom>
          <a:blipFill rotWithShape="1">
            <a:blip r:embed="rId10">
              <a:alphaModFix/>
            </a:blip>
            <a:stretch>
              <a:fillRect/>
            </a:stretch>
          </a:blipFill>
          <a:ln>
            <a:noFill/>
          </a:ln>
        </p:spPr>
        <p:txBody>
          <a:bodyPr/>
          <a:lstStyle/>
          <a:p>
            <a:endParaRPr lang="en-US"/>
          </a:p>
        </p:txBody>
      </p:sp>
      <p:sp>
        <p:nvSpPr>
          <p:cNvPr id="21" name="Google Shape;194;p22">
            <a:extLst>
              <a:ext uri="{FF2B5EF4-FFF2-40B4-BE49-F238E27FC236}">
                <a16:creationId xmlns:a16="http://schemas.microsoft.com/office/drawing/2014/main" id="{6E814190-D4D6-B8F0-C8FB-0A260965FB35}"/>
              </a:ext>
            </a:extLst>
          </p:cNvPr>
          <p:cNvSpPr/>
          <p:nvPr/>
        </p:nvSpPr>
        <p:spPr>
          <a:xfrm>
            <a:off x="14419653" y="8147214"/>
            <a:ext cx="2093291" cy="2040959"/>
          </a:xfrm>
          <a:custGeom>
            <a:avLst/>
            <a:gdLst/>
            <a:ahLst/>
            <a:cxnLst/>
            <a:rect l="l" t="t" r="r" b="b"/>
            <a:pathLst>
              <a:path w="2509685" h="2446943" extrusionOk="0">
                <a:moveTo>
                  <a:pt x="0" y="0"/>
                </a:moveTo>
                <a:lnTo>
                  <a:pt x="2509686" y="0"/>
                </a:lnTo>
                <a:lnTo>
                  <a:pt x="2509686" y="2446943"/>
                </a:lnTo>
                <a:lnTo>
                  <a:pt x="0" y="2446943"/>
                </a:lnTo>
                <a:lnTo>
                  <a:pt x="0" y="0"/>
                </a:lnTo>
                <a:close/>
              </a:path>
            </a:pathLst>
          </a:custGeom>
          <a:blipFill rotWithShape="1">
            <a:blip r:embed="rId11">
              <a:alphaModFix/>
            </a:blip>
            <a:stretch>
              <a:fillRect/>
            </a:stretch>
          </a:blipFill>
          <a:ln>
            <a:noFill/>
          </a:ln>
        </p:spPr>
        <p:txBody>
          <a:bodyPr/>
          <a:lstStyle/>
          <a:p>
            <a:endParaRPr lang="en-US"/>
          </a:p>
        </p:txBody>
      </p:sp>
      <p:sp>
        <p:nvSpPr>
          <p:cNvPr id="22" name="Google Shape;195;p22">
            <a:extLst>
              <a:ext uri="{FF2B5EF4-FFF2-40B4-BE49-F238E27FC236}">
                <a16:creationId xmlns:a16="http://schemas.microsoft.com/office/drawing/2014/main" id="{A99E9692-1F27-FD55-1872-0FA863227B42}"/>
              </a:ext>
            </a:extLst>
          </p:cNvPr>
          <p:cNvSpPr/>
          <p:nvPr/>
        </p:nvSpPr>
        <p:spPr>
          <a:xfrm>
            <a:off x="12232549" y="7393097"/>
            <a:ext cx="2430828" cy="2562138"/>
          </a:xfrm>
          <a:custGeom>
            <a:avLst/>
            <a:gdLst/>
            <a:ahLst/>
            <a:cxnLst/>
            <a:rect l="l" t="t" r="r" b="b"/>
            <a:pathLst>
              <a:path w="2321537" h="2446943" extrusionOk="0">
                <a:moveTo>
                  <a:pt x="0" y="0"/>
                </a:moveTo>
                <a:lnTo>
                  <a:pt x="2321537" y="0"/>
                </a:lnTo>
                <a:lnTo>
                  <a:pt x="2321537" y="2446943"/>
                </a:lnTo>
                <a:lnTo>
                  <a:pt x="0" y="2446943"/>
                </a:lnTo>
                <a:lnTo>
                  <a:pt x="0" y="0"/>
                </a:lnTo>
                <a:close/>
              </a:path>
            </a:pathLst>
          </a:custGeom>
          <a:blipFill rotWithShape="1">
            <a:blip r:embed="rId12">
              <a:alphaModFix/>
            </a:blip>
            <a:stretch>
              <a:fillRect/>
            </a:stretch>
          </a:blipFill>
          <a:ln>
            <a:noFill/>
          </a:ln>
        </p:spPr>
        <p:txBody>
          <a:bodyPr/>
          <a:lstStyle/>
          <a:p>
            <a:endParaRPr lang="en-US"/>
          </a:p>
        </p:txBody>
      </p:sp>
      <p:sp>
        <p:nvSpPr>
          <p:cNvPr id="23" name="Google Shape;196;p22">
            <a:extLst>
              <a:ext uri="{FF2B5EF4-FFF2-40B4-BE49-F238E27FC236}">
                <a16:creationId xmlns:a16="http://schemas.microsoft.com/office/drawing/2014/main" id="{D7A18A4F-7B19-39A9-FCD8-0EB21BD68849}"/>
              </a:ext>
            </a:extLst>
          </p:cNvPr>
          <p:cNvSpPr/>
          <p:nvPr/>
        </p:nvSpPr>
        <p:spPr>
          <a:xfrm>
            <a:off x="16831600" y="7747852"/>
            <a:ext cx="1266303" cy="2146276"/>
          </a:xfrm>
          <a:custGeom>
            <a:avLst/>
            <a:gdLst/>
            <a:ahLst/>
            <a:cxnLst/>
            <a:rect l="l" t="t" r="r" b="b"/>
            <a:pathLst>
              <a:path w="1209369" h="2049778" extrusionOk="0">
                <a:moveTo>
                  <a:pt x="0" y="0"/>
                </a:moveTo>
                <a:lnTo>
                  <a:pt x="1209369" y="0"/>
                </a:lnTo>
                <a:lnTo>
                  <a:pt x="1209369" y="2049778"/>
                </a:lnTo>
                <a:lnTo>
                  <a:pt x="0" y="2049778"/>
                </a:lnTo>
                <a:lnTo>
                  <a:pt x="0" y="0"/>
                </a:lnTo>
                <a:close/>
              </a:path>
            </a:pathLst>
          </a:custGeom>
          <a:blipFill rotWithShape="1">
            <a:blip r:embed="rId13">
              <a:alphaModFix/>
            </a:blip>
            <a:stretch>
              <a:fillRect/>
            </a:stretch>
          </a:blipFill>
          <a:ln>
            <a:noFill/>
          </a:ln>
        </p:spPr>
        <p:txBody>
          <a:bodyPr/>
          <a:lstStyle/>
          <a:p>
            <a:endParaRPr lang="en-US"/>
          </a:p>
        </p:txBody>
      </p:sp>
      <p:sp>
        <p:nvSpPr>
          <p:cNvPr id="24" name="Google Shape;198;p22">
            <a:extLst>
              <a:ext uri="{FF2B5EF4-FFF2-40B4-BE49-F238E27FC236}">
                <a16:creationId xmlns:a16="http://schemas.microsoft.com/office/drawing/2014/main" id="{11EF6D09-32E1-6DF4-DBC5-BA04E34DFA4A}"/>
              </a:ext>
            </a:extLst>
          </p:cNvPr>
          <p:cNvSpPr/>
          <p:nvPr/>
        </p:nvSpPr>
        <p:spPr>
          <a:xfrm>
            <a:off x="15825985" y="5962695"/>
            <a:ext cx="1250088" cy="2040959"/>
          </a:xfrm>
          <a:custGeom>
            <a:avLst/>
            <a:gdLst/>
            <a:ahLst/>
            <a:cxnLst/>
            <a:rect l="l" t="t" r="r" b="b"/>
            <a:pathLst>
              <a:path w="1193883" h="1949197" extrusionOk="0">
                <a:moveTo>
                  <a:pt x="0" y="0"/>
                </a:moveTo>
                <a:lnTo>
                  <a:pt x="1193883" y="0"/>
                </a:lnTo>
                <a:lnTo>
                  <a:pt x="1193883" y="1949197"/>
                </a:lnTo>
                <a:lnTo>
                  <a:pt x="0" y="1949197"/>
                </a:lnTo>
                <a:lnTo>
                  <a:pt x="0" y="0"/>
                </a:lnTo>
                <a:close/>
              </a:path>
            </a:pathLst>
          </a:custGeom>
          <a:blipFill rotWithShape="1">
            <a:blip r:embed="rId14">
              <a:alphaModFix/>
            </a:blip>
            <a:stretch>
              <a:fillRect/>
            </a:stretch>
          </a:blipFill>
          <a:ln>
            <a:noFill/>
          </a:ln>
        </p:spPr>
        <p:txBody>
          <a:bodyPr/>
          <a:lstStyle/>
          <a:p>
            <a:endParaRPr lang="en-US"/>
          </a:p>
        </p:txBody>
      </p:sp>
    </p:spTree>
    <p:extLst>
      <p:ext uri="{BB962C8B-B14F-4D97-AF65-F5344CB8AC3E}">
        <p14:creationId xmlns:p14="http://schemas.microsoft.com/office/powerpoint/2010/main" val="1941472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12;p23">
            <a:extLst>
              <a:ext uri="{FF2B5EF4-FFF2-40B4-BE49-F238E27FC236}">
                <a16:creationId xmlns:a16="http://schemas.microsoft.com/office/drawing/2014/main" id="{823C1E00-7F09-9D71-C54E-8982085B83D8}"/>
              </a:ext>
            </a:extLst>
          </p:cNvPr>
          <p:cNvPicPr preferRelativeResize="0"/>
          <p:nvPr/>
        </p:nvPicPr>
        <p:blipFill rotWithShape="1">
          <a:blip r:embed="rId3">
            <a:alphaModFix/>
          </a:blip>
          <a:srcRect l="614" r="1226"/>
          <a:stretch/>
        </p:blipFill>
        <p:spPr>
          <a:xfrm rot="10800000">
            <a:off x="0" y="7856358"/>
            <a:ext cx="18288000" cy="2486292"/>
          </a:xfrm>
          <a:prstGeom prst="rect">
            <a:avLst/>
          </a:prstGeom>
          <a:noFill/>
          <a:ln>
            <a:noFill/>
          </a:ln>
        </p:spPr>
      </p:pic>
      <p:sp>
        <p:nvSpPr>
          <p:cNvPr id="3" name="Google Shape;95;p13">
            <a:extLst>
              <a:ext uri="{FF2B5EF4-FFF2-40B4-BE49-F238E27FC236}">
                <a16:creationId xmlns:a16="http://schemas.microsoft.com/office/drawing/2014/main" id="{135F881D-EA89-3B55-BD98-8A49A1833C0A}"/>
              </a:ext>
            </a:extLst>
          </p:cNvPr>
          <p:cNvSpPr txBox="1"/>
          <p:nvPr/>
        </p:nvSpPr>
        <p:spPr>
          <a:xfrm>
            <a:off x="1521724" y="1277584"/>
            <a:ext cx="12673216" cy="631583"/>
          </a:xfrm>
          <a:prstGeom prst="rect">
            <a:avLst/>
          </a:prstGeom>
          <a:noFill/>
          <a:ln>
            <a:noFill/>
          </a:ln>
        </p:spPr>
        <p:txBody>
          <a:bodyPr spcFirstLastPara="1" wrap="square" lIns="0" tIns="0" rIns="0" bIns="0" anchor="t" anchorCtr="0">
            <a:spAutoFit/>
          </a:bodyPr>
          <a:lstStyle/>
          <a:p>
            <a:pPr marL="0" marR="0" lvl="0" indent="0" algn="l" rtl="0">
              <a:lnSpc>
                <a:spcPct val="75592"/>
              </a:lnSpc>
              <a:spcBef>
                <a:spcPts val="0"/>
              </a:spcBef>
              <a:spcAft>
                <a:spcPts val="0"/>
              </a:spcAft>
              <a:buNone/>
            </a:pPr>
            <a:r>
              <a:rPr lang="en-US" sz="5400">
                <a:solidFill>
                  <a:srgbClr val="139CEC"/>
                </a:solidFill>
                <a:latin typeface="Inter Medium" panose="02000503000000020004" pitchFamily="2" charset="0"/>
                <a:ea typeface="Inter Medium" panose="02000503000000020004" pitchFamily="2" charset="0"/>
                <a:cs typeface="BIZ UDPMincho"/>
                <a:sym typeface="BIZ UDPMincho"/>
              </a:rPr>
              <a:t>Discussion Questions:</a:t>
            </a:r>
            <a:endParaRPr sz="5400">
              <a:solidFill>
                <a:srgbClr val="139CEC"/>
              </a:solidFill>
              <a:latin typeface="Inter Medium" panose="02000503000000020004" pitchFamily="2" charset="0"/>
              <a:ea typeface="Inter Medium" panose="02000503000000020004" pitchFamily="2" charset="0"/>
              <a:cs typeface="BIZ UDPMincho"/>
              <a:sym typeface="BIZ UDPMincho"/>
            </a:endParaRPr>
          </a:p>
        </p:txBody>
      </p:sp>
      <p:sp>
        <p:nvSpPr>
          <p:cNvPr id="5" name="Subtitle 2">
            <a:extLst>
              <a:ext uri="{FF2B5EF4-FFF2-40B4-BE49-F238E27FC236}">
                <a16:creationId xmlns:a16="http://schemas.microsoft.com/office/drawing/2014/main" id="{275F1593-41DE-E460-78F5-B6FE0515675F}"/>
              </a:ext>
            </a:extLst>
          </p:cNvPr>
          <p:cNvSpPr txBox="1">
            <a:spLocks/>
          </p:cNvSpPr>
          <p:nvPr/>
        </p:nvSpPr>
        <p:spPr>
          <a:xfrm>
            <a:off x="1521724" y="2531280"/>
            <a:ext cx="13654585" cy="67829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00100" lvl="1" indent="-342900">
              <a:lnSpc>
                <a:spcPct val="115000"/>
              </a:lnSpc>
              <a:spcBef>
                <a:spcPts val="2000"/>
              </a:spcBef>
              <a:buClr>
                <a:srgbClr val="139CEC"/>
              </a:buClr>
              <a:buFont typeface="Arial" panose="020B0604020202020204" pitchFamily="34" charset="0"/>
              <a:buChar char="•"/>
            </a:pPr>
            <a:r>
              <a:rPr lang="en-US" sz="4000">
                <a:solidFill>
                  <a:srgbClr val="ABDE70"/>
                </a:solidFill>
                <a:latin typeface="Inter Medium" panose="02000503000000020004" pitchFamily="2" charset="0"/>
                <a:ea typeface="Inter Medium" panose="02000503000000020004" pitchFamily="2" charset="0"/>
                <a:cs typeface="Arial" panose="020B0604020202020204" pitchFamily="34" charset="0"/>
              </a:rPr>
              <a:t>What do consumers voluntarily trade with electric companies to get electricity in their homes? </a:t>
            </a:r>
          </a:p>
          <a:p>
            <a:pPr marL="800100" lvl="1" indent="-342900">
              <a:lnSpc>
                <a:spcPct val="115000"/>
              </a:lnSpc>
              <a:spcBef>
                <a:spcPts val="2000"/>
              </a:spcBef>
              <a:buClr>
                <a:srgbClr val="139CEC"/>
              </a:buClr>
              <a:buFont typeface="Arial" panose="020B0604020202020204" pitchFamily="34" charset="0"/>
              <a:buChar char="•"/>
            </a:pPr>
            <a:r>
              <a:rPr lang="en-US" sz="4000">
                <a:solidFill>
                  <a:srgbClr val="ABDE70"/>
                </a:solidFill>
                <a:latin typeface="Inter Medium" panose="02000503000000020004" pitchFamily="2" charset="0"/>
                <a:ea typeface="Inter Medium" panose="02000503000000020004" pitchFamily="2" charset="0"/>
                <a:cs typeface="Arial" panose="020B0604020202020204" pitchFamily="34" charset="0"/>
              </a:rPr>
              <a:t>What do electric companies do with the money they receive from consumers? </a:t>
            </a:r>
          </a:p>
          <a:p>
            <a:pPr marL="800100" lvl="1" indent="-342900">
              <a:lnSpc>
                <a:spcPct val="115000"/>
              </a:lnSpc>
              <a:spcBef>
                <a:spcPts val="2000"/>
              </a:spcBef>
              <a:buClr>
                <a:srgbClr val="139CEC"/>
              </a:buClr>
              <a:buFont typeface="Arial" panose="020B0604020202020204" pitchFamily="34" charset="0"/>
              <a:buChar char="•"/>
            </a:pPr>
            <a:r>
              <a:rPr lang="en-US" sz="4000">
                <a:solidFill>
                  <a:srgbClr val="ABDE70"/>
                </a:solidFill>
                <a:latin typeface="Inter Medium" panose="02000503000000020004" pitchFamily="2" charset="0"/>
                <a:ea typeface="Inter Medium" panose="02000503000000020004" pitchFamily="2" charset="0"/>
              </a:rPr>
              <a:t>How are producers and consumers of electricity better off because of this voluntary exchange?</a:t>
            </a:r>
            <a:r>
              <a:rPr lang="en-US" sz="3600">
                <a:solidFill>
                  <a:srgbClr val="ABDE70"/>
                </a:solidFill>
                <a:latin typeface="Inter Medium" panose="02000503000000020004" pitchFamily="2" charset="0"/>
                <a:ea typeface="Inter Medium" panose="02000503000000020004" pitchFamily="2" charset="0"/>
                <a:cs typeface="Roboto" panose="02000000000000000000" pitchFamily="2" charset="0"/>
              </a:rPr>
              <a:t> </a:t>
            </a:r>
            <a:endParaRPr lang="en-US" sz="8800">
              <a:solidFill>
                <a:srgbClr val="ABDE70"/>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28270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4"/>
          <p:cNvSpPr txBox="1"/>
          <p:nvPr/>
        </p:nvSpPr>
        <p:spPr>
          <a:xfrm>
            <a:off x="2412375" y="3473067"/>
            <a:ext cx="13463250" cy="5403523"/>
          </a:xfrm>
          <a:prstGeom prst="rect">
            <a:avLst/>
          </a:prstGeom>
          <a:noFill/>
          <a:ln>
            <a:noFill/>
          </a:ln>
        </p:spPr>
        <p:txBody>
          <a:bodyPr spcFirstLastPara="1" wrap="square" lIns="0" tIns="0" rIns="0" bIns="0" anchor="t" anchorCtr="0">
            <a:noAutofit/>
          </a:bodyPr>
          <a:lstStyle/>
          <a:p>
            <a:pPr marL="114300" marR="0" lvl="0" algn="ctr" rtl="0">
              <a:spcAft>
                <a:spcPts val="0"/>
              </a:spcAft>
              <a:buClr>
                <a:srgbClr val="215BAE"/>
              </a:buClr>
              <a:buSzPts val="2400"/>
            </a:pPr>
            <a:r>
              <a:rPr lang="en-US" sz="5400">
                <a:solidFill>
                  <a:schemeClr val="bg1"/>
                </a:solidFill>
                <a:latin typeface="Inter Medium" panose="02000503000000020004" pitchFamily="2" charset="0"/>
                <a:ea typeface="Inter Medium" panose="02000503000000020004" pitchFamily="2" charset="0"/>
                <a:cs typeface="Inter Medium"/>
                <a:sym typeface="Inter Medium"/>
              </a:rPr>
              <a:t>Many of the items you and your family use in your living space, including your video game console or computer, are powered by electricity.</a:t>
            </a:r>
          </a:p>
          <a:p>
            <a:pPr marL="114300" marR="0" lvl="0" algn="ctr" rtl="0">
              <a:spcAft>
                <a:spcPts val="0"/>
              </a:spcAft>
              <a:buClr>
                <a:srgbClr val="215BAE"/>
              </a:buClr>
              <a:buSzPts val="2400"/>
            </a:pPr>
            <a:endParaRPr lang="en-US" sz="5400">
              <a:solidFill>
                <a:schemeClr val="bg1"/>
              </a:solidFill>
              <a:latin typeface="Inter Medium" panose="02000503000000020004" pitchFamily="2" charset="0"/>
              <a:ea typeface="Inter Medium" panose="02000503000000020004" pitchFamily="2" charset="0"/>
              <a:cs typeface="Inter Medium"/>
              <a:sym typeface="Inter Medium"/>
            </a:endParaRPr>
          </a:p>
        </p:txBody>
      </p:sp>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03;p15">
            <a:extLst>
              <a:ext uri="{FF2B5EF4-FFF2-40B4-BE49-F238E27FC236}">
                <a16:creationId xmlns:a16="http://schemas.microsoft.com/office/drawing/2014/main" id="{A36E50A8-1543-23B4-4C4D-6C53AD7D29EA}"/>
              </a:ext>
            </a:extLst>
          </p:cNvPr>
          <p:cNvSpPr/>
          <p:nvPr/>
        </p:nvSpPr>
        <p:spPr>
          <a:xfrm>
            <a:off x="12651136" y="845952"/>
            <a:ext cx="2608595" cy="2266217"/>
          </a:xfrm>
          <a:custGeom>
            <a:avLst/>
            <a:gdLst/>
            <a:ahLst/>
            <a:cxnLst/>
            <a:rect l="l" t="t" r="r" b="b"/>
            <a:pathLst>
              <a:path w="2608595" h="2266217" extrusionOk="0">
                <a:moveTo>
                  <a:pt x="0" y="0"/>
                </a:moveTo>
                <a:lnTo>
                  <a:pt x="2608595" y="0"/>
                </a:lnTo>
                <a:lnTo>
                  <a:pt x="2608595" y="2266217"/>
                </a:lnTo>
                <a:lnTo>
                  <a:pt x="0" y="2266217"/>
                </a:lnTo>
                <a:lnTo>
                  <a:pt x="0" y="0"/>
                </a:lnTo>
                <a:close/>
              </a:path>
            </a:pathLst>
          </a:custGeom>
          <a:blipFill dpi="0" rotWithShape="1">
            <a:blip r:embed="rId4">
              <a:extLst>
                <a:ext uri="{BEBA8EAE-BF5A-486C-A8C5-ECC9F3942E4B}">
                  <a14:imgProps xmlns:a14="http://schemas.microsoft.com/office/drawing/2010/main">
                    <a14:imgLayer r:embed="rId5">
                      <a14:imgEffect>
                        <a14:colorTemperature colorTemp="6136"/>
                      </a14:imgEffect>
                    </a14:imgLayer>
                  </a14:imgProps>
                </a:ext>
              </a:extLst>
            </a:blip>
            <a:srcRect/>
            <a:stretch>
              <a:fillRect/>
            </a:stretch>
          </a:blipFill>
          <a:ln>
            <a:noFill/>
          </a:ln>
        </p:spPr>
        <p:txBody>
          <a:bodyPr/>
          <a:lstStyle/>
          <a:p>
            <a:endParaRPr lang="en-US">
              <a:solidFill>
                <a:srgbClr val="FF0000"/>
              </a:solidFill>
            </a:endParaRPr>
          </a:p>
        </p:txBody>
      </p:sp>
      <p:sp>
        <p:nvSpPr>
          <p:cNvPr id="4" name="Google Shape;104;p15">
            <a:extLst>
              <a:ext uri="{FF2B5EF4-FFF2-40B4-BE49-F238E27FC236}">
                <a16:creationId xmlns:a16="http://schemas.microsoft.com/office/drawing/2014/main" id="{AD079D03-876D-3FEC-B868-64D3F87A7B60}"/>
              </a:ext>
            </a:extLst>
          </p:cNvPr>
          <p:cNvSpPr/>
          <p:nvPr/>
        </p:nvSpPr>
        <p:spPr>
          <a:xfrm>
            <a:off x="2743363" y="382338"/>
            <a:ext cx="2051862" cy="2731264"/>
          </a:xfrm>
          <a:custGeom>
            <a:avLst/>
            <a:gdLst/>
            <a:ahLst/>
            <a:cxnLst/>
            <a:rect l="l" t="t" r="r" b="b"/>
            <a:pathLst>
              <a:path w="2051862" h="2731264" extrusionOk="0">
                <a:moveTo>
                  <a:pt x="0" y="0"/>
                </a:moveTo>
                <a:lnTo>
                  <a:pt x="2051861" y="0"/>
                </a:lnTo>
                <a:lnTo>
                  <a:pt x="2051861" y="2731264"/>
                </a:lnTo>
                <a:lnTo>
                  <a:pt x="0" y="2731264"/>
                </a:lnTo>
                <a:lnTo>
                  <a:pt x="0" y="0"/>
                </a:lnTo>
                <a:close/>
              </a:path>
            </a:pathLst>
          </a:custGeom>
          <a:blipFill rotWithShape="1">
            <a:blip r:embed="rId6">
              <a:alphaModFix/>
            </a:blip>
            <a:stretch>
              <a:fillRect/>
            </a:stretch>
          </a:blipFill>
          <a:ln>
            <a:noFill/>
          </a:ln>
        </p:spPr>
        <p:txBody>
          <a:bodyPr/>
          <a:lstStyle/>
          <a:p>
            <a:endParaRPr lang="en-US"/>
          </a:p>
        </p:txBody>
      </p:sp>
      <p:sp>
        <p:nvSpPr>
          <p:cNvPr id="5" name="Google Shape;106;p15">
            <a:extLst>
              <a:ext uri="{FF2B5EF4-FFF2-40B4-BE49-F238E27FC236}">
                <a16:creationId xmlns:a16="http://schemas.microsoft.com/office/drawing/2014/main" id="{172A74FA-2C72-931D-CFA1-23B049C58CDD}"/>
              </a:ext>
            </a:extLst>
          </p:cNvPr>
          <p:cNvSpPr/>
          <p:nvPr/>
        </p:nvSpPr>
        <p:spPr>
          <a:xfrm>
            <a:off x="1402587" y="7190267"/>
            <a:ext cx="2370849" cy="2303675"/>
          </a:xfrm>
          <a:custGeom>
            <a:avLst/>
            <a:gdLst/>
            <a:ahLst/>
            <a:cxnLst/>
            <a:rect l="l" t="t" r="r" b="b"/>
            <a:pathLst>
              <a:path w="2370849" h="2303675" extrusionOk="0">
                <a:moveTo>
                  <a:pt x="0" y="0"/>
                </a:moveTo>
                <a:lnTo>
                  <a:pt x="2370849" y="0"/>
                </a:lnTo>
                <a:lnTo>
                  <a:pt x="2370849" y="2303675"/>
                </a:lnTo>
                <a:lnTo>
                  <a:pt x="0" y="2303675"/>
                </a:lnTo>
                <a:lnTo>
                  <a:pt x="0" y="0"/>
                </a:lnTo>
                <a:close/>
              </a:path>
            </a:pathLst>
          </a:custGeom>
          <a:blipFill rotWithShape="1">
            <a:blip r:embed="rId7">
              <a:alphaModFix/>
            </a:blip>
            <a:stretch>
              <a:fillRect/>
            </a:stretch>
          </a:blipFill>
          <a:ln>
            <a:noFill/>
          </a:ln>
        </p:spPr>
        <p:txBody>
          <a:bodyPr/>
          <a:lstStyle/>
          <a:p>
            <a:endParaRPr lang="en-US"/>
          </a:p>
        </p:txBody>
      </p:sp>
      <p:sp>
        <p:nvSpPr>
          <p:cNvPr id="7" name="Google Shape;107;p15">
            <a:extLst>
              <a:ext uri="{FF2B5EF4-FFF2-40B4-BE49-F238E27FC236}">
                <a16:creationId xmlns:a16="http://schemas.microsoft.com/office/drawing/2014/main" id="{A237F5D6-9B96-DA57-F1AC-C5EA09323DEC}"/>
              </a:ext>
            </a:extLst>
          </p:cNvPr>
          <p:cNvSpPr/>
          <p:nvPr/>
        </p:nvSpPr>
        <p:spPr>
          <a:xfrm>
            <a:off x="7579287" y="554866"/>
            <a:ext cx="2642299" cy="2404492"/>
          </a:xfrm>
          <a:custGeom>
            <a:avLst/>
            <a:gdLst/>
            <a:ahLst/>
            <a:cxnLst/>
            <a:rect l="l" t="t" r="r" b="b"/>
            <a:pathLst>
              <a:path w="2642299" h="2404492" extrusionOk="0">
                <a:moveTo>
                  <a:pt x="0" y="0"/>
                </a:moveTo>
                <a:lnTo>
                  <a:pt x="2642299" y="0"/>
                </a:lnTo>
                <a:lnTo>
                  <a:pt x="2642299" y="2404492"/>
                </a:lnTo>
                <a:lnTo>
                  <a:pt x="0" y="2404492"/>
                </a:lnTo>
                <a:lnTo>
                  <a:pt x="0" y="0"/>
                </a:lnTo>
                <a:close/>
              </a:path>
            </a:pathLst>
          </a:custGeom>
          <a:blipFill rotWithShape="1">
            <a:blip r:embed="rId8">
              <a:alphaModFix/>
            </a:blip>
            <a:stretch>
              <a:fillRect/>
            </a:stretch>
          </a:blipFill>
          <a:ln>
            <a:noFill/>
          </a:ln>
        </p:spPr>
        <p:txBody>
          <a:bodyPr/>
          <a:lstStyle/>
          <a:p>
            <a:endParaRPr lang="en-US"/>
          </a:p>
        </p:txBody>
      </p:sp>
      <p:sp>
        <p:nvSpPr>
          <p:cNvPr id="8" name="Google Shape;108;p15">
            <a:extLst>
              <a:ext uri="{FF2B5EF4-FFF2-40B4-BE49-F238E27FC236}">
                <a16:creationId xmlns:a16="http://schemas.microsoft.com/office/drawing/2014/main" id="{96CB7F86-A6BE-D286-2B97-4AD5D4228AF3}"/>
              </a:ext>
            </a:extLst>
          </p:cNvPr>
          <p:cNvSpPr/>
          <p:nvPr/>
        </p:nvSpPr>
        <p:spPr>
          <a:xfrm>
            <a:off x="7043100" y="7190267"/>
            <a:ext cx="4473545" cy="2892893"/>
          </a:xfrm>
          <a:custGeom>
            <a:avLst/>
            <a:gdLst/>
            <a:ahLst/>
            <a:cxnLst/>
            <a:rect l="l" t="t" r="r" b="b"/>
            <a:pathLst>
              <a:path w="4473545" h="2892893" extrusionOk="0">
                <a:moveTo>
                  <a:pt x="0" y="0"/>
                </a:moveTo>
                <a:lnTo>
                  <a:pt x="4473545" y="0"/>
                </a:lnTo>
                <a:lnTo>
                  <a:pt x="4473545" y="2892893"/>
                </a:lnTo>
                <a:lnTo>
                  <a:pt x="0" y="2892893"/>
                </a:lnTo>
                <a:lnTo>
                  <a:pt x="0" y="0"/>
                </a:lnTo>
                <a:close/>
              </a:path>
            </a:pathLst>
          </a:custGeom>
          <a:blipFill rotWithShape="1">
            <a:blip r:embed="rId9">
              <a:alphaModFix/>
            </a:blip>
            <a:stretch>
              <a:fillRect/>
            </a:stretch>
          </a:blipFill>
          <a:ln>
            <a:noFill/>
          </a:ln>
        </p:spPr>
        <p:txBody>
          <a:bodyPr/>
          <a:lstStyle/>
          <a:p>
            <a:endParaRPr lang="en-US"/>
          </a:p>
        </p:txBody>
      </p:sp>
      <p:sp>
        <p:nvSpPr>
          <p:cNvPr id="9" name="Google Shape;110;p15">
            <a:extLst>
              <a:ext uri="{FF2B5EF4-FFF2-40B4-BE49-F238E27FC236}">
                <a16:creationId xmlns:a16="http://schemas.microsoft.com/office/drawing/2014/main" id="{1B03C422-6E75-1318-1BF2-7BFEF1675983}"/>
              </a:ext>
            </a:extLst>
          </p:cNvPr>
          <p:cNvSpPr/>
          <p:nvPr/>
        </p:nvSpPr>
        <p:spPr>
          <a:xfrm>
            <a:off x="14396063" y="7049019"/>
            <a:ext cx="2772749" cy="2611930"/>
          </a:xfrm>
          <a:custGeom>
            <a:avLst/>
            <a:gdLst/>
            <a:ahLst/>
            <a:cxnLst/>
            <a:rect l="l" t="t" r="r" b="b"/>
            <a:pathLst>
              <a:path w="2772749" h="2611930" extrusionOk="0">
                <a:moveTo>
                  <a:pt x="0" y="0"/>
                </a:moveTo>
                <a:lnTo>
                  <a:pt x="2772749" y="0"/>
                </a:lnTo>
                <a:lnTo>
                  <a:pt x="2772749" y="2611930"/>
                </a:lnTo>
                <a:lnTo>
                  <a:pt x="0" y="2611930"/>
                </a:lnTo>
                <a:lnTo>
                  <a:pt x="0" y="0"/>
                </a:lnTo>
                <a:close/>
              </a:path>
            </a:pathLst>
          </a:custGeom>
          <a:blipFill rotWithShape="1">
            <a:blip r:embed="rId10">
              <a:alphaModFix/>
            </a:blip>
            <a:stretch>
              <a:fillRect/>
            </a:stretch>
          </a:blipFill>
          <a:ln>
            <a:noFill/>
          </a:ln>
        </p:spPr>
        <p:txBody>
          <a:bodyPr/>
          <a:lstStyle/>
          <a:p>
            <a:endParaRPr lang="en-US"/>
          </a:p>
        </p:txBody>
      </p:sp>
    </p:spTree>
    <p:extLst>
      <p:ext uri="{BB962C8B-B14F-4D97-AF65-F5344CB8AC3E}">
        <p14:creationId xmlns:p14="http://schemas.microsoft.com/office/powerpoint/2010/main" val="1739944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12;p23">
            <a:extLst>
              <a:ext uri="{FF2B5EF4-FFF2-40B4-BE49-F238E27FC236}">
                <a16:creationId xmlns:a16="http://schemas.microsoft.com/office/drawing/2014/main" id="{823C1E00-7F09-9D71-C54E-8982085B83D8}"/>
              </a:ext>
            </a:extLst>
          </p:cNvPr>
          <p:cNvPicPr preferRelativeResize="0"/>
          <p:nvPr/>
        </p:nvPicPr>
        <p:blipFill rotWithShape="1">
          <a:blip r:embed="rId3">
            <a:alphaModFix/>
          </a:blip>
          <a:srcRect l="614" r="1226"/>
          <a:stretch/>
        </p:blipFill>
        <p:spPr>
          <a:xfrm rot="10800000">
            <a:off x="0" y="6426651"/>
            <a:ext cx="18288000" cy="2486292"/>
          </a:xfrm>
          <a:prstGeom prst="rect">
            <a:avLst/>
          </a:prstGeom>
          <a:noFill/>
          <a:ln>
            <a:noFill/>
          </a:ln>
        </p:spPr>
      </p:pic>
      <p:sp>
        <p:nvSpPr>
          <p:cNvPr id="5" name="Subtitle 2">
            <a:extLst>
              <a:ext uri="{FF2B5EF4-FFF2-40B4-BE49-F238E27FC236}">
                <a16:creationId xmlns:a16="http://schemas.microsoft.com/office/drawing/2014/main" id="{275F1593-41DE-E460-78F5-B6FE0515675F}"/>
              </a:ext>
            </a:extLst>
          </p:cNvPr>
          <p:cNvSpPr txBox="1">
            <a:spLocks/>
          </p:cNvSpPr>
          <p:nvPr/>
        </p:nvSpPr>
        <p:spPr>
          <a:xfrm>
            <a:off x="1521724" y="707119"/>
            <a:ext cx="13654585" cy="678293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1">
              <a:spcBef>
                <a:spcPts val="3000"/>
              </a:spcBef>
              <a:buClr>
                <a:srgbClr val="139CEC"/>
              </a:buClr>
            </a:pPr>
            <a:r>
              <a:rPr lang="en-US" sz="4000">
                <a:solidFill>
                  <a:srgbClr val="ABDE70"/>
                </a:solidFill>
                <a:latin typeface="Inter Medium" panose="02000503000000020004" pitchFamily="2" charset="0"/>
                <a:ea typeface="Inter Medium" panose="02000503000000020004" pitchFamily="2" charset="0"/>
                <a:cs typeface="Arial" panose="020B0604020202020204" pitchFamily="34" charset="0"/>
              </a:rPr>
              <a:t>Video game consoles, TVs, and the lights you </a:t>
            </a:r>
            <a:br>
              <a:rPr lang="en-US" sz="4000">
                <a:solidFill>
                  <a:srgbClr val="ABDE70"/>
                </a:solidFill>
                <a:latin typeface="Inter Medium" panose="02000503000000020004" pitchFamily="2" charset="0"/>
                <a:ea typeface="Inter Medium" panose="02000503000000020004" pitchFamily="2" charset="0"/>
                <a:cs typeface="Arial" panose="020B0604020202020204" pitchFamily="34" charset="0"/>
              </a:rPr>
            </a:br>
            <a:r>
              <a:rPr lang="en-US" sz="4000">
                <a:solidFill>
                  <a:srgbClr val="ABDE70"/>
                </a:solidFill>
                <a:latin typeface="Inter Medium" panose="02000503000000020004" pitchFamily="2" charset="0"/>
                <a:ea typeface="Inter Medium" panose="02000503000000020004" pitchFamily="2" charset="0"/>
                <a:cs typeface="Arial" panose="020B0604020202020204" pitchFamily="34" charset="0"/>
              </a:rPr>
              <a:t>use in your home are not powered by magic. </a:t>
            </a:r>
          </a:p>
          <a:p>
            <a:pPr marL="457200" lvl="1">
              <a:spcBef>
                <a:spcPts val="3000"/>
              </a:spcBef>
              <a:buClr>
                <a:srgbClr val="139CEC"/>
              </a:buClr>
            </a:pPr>
            <a:r>
              <a:rPr lang="en-US" sz="4000">
                <a:solidFill>
                  <a:srgbClr val="ABDE70"/>
                </a:solidFill>
                <a:latin typeface="Inter Medium" panose="02000503000000020004" pitchFamily="2" charset="0"/>
                <a:ea typeface="Inter Medium" panose="02000503000000020004" pitchFamily="2" charset="0"/>
                <a:cs typeface="Arial" panose="020B0604020202020204" pitchFamily="34" charset="0"/>
              </a:rPr>
              <a:t>As with all goods we consume that require electricity, the electricity must be produced and distributed to consumers who pay a price for it. </a:t>
            </a:r>
          </a:p>
          <a:p>
            <a:pPr marL="457200" lvl="1">
              <a:spcBef>
                <a:spcPts val="3000"/>
              </a:spcBef>
              <a:buClr>
                <a:srgbClr val="139CEC"/>
              </a:buClr>
            </a:pPr>
            <a:r>
              <a:rPr lang="en-US" sz="4000">
                <a:solidFill>
                  <a:srgbClr val="ABDE70"/>
                </a:solidFill>
                <a:latin typeface="Inter Medium" panose="02000503000000020004" pitchFamily="2" charset="0"/>
                <a:ea typeface="Inter Medium" panose="02000503000000020004" pitchFamily="2" charset="0"/>
                <a:cs typeface="Arial" panose="020B0604020202020204" pitchFamily="34" charset="0"/>
              </a:rPr>
              <a:t>This requires a lot of natural resources, human resources (labor), and capital goods to provide consumers with the electricity they want. </a:t>
            </a:r>
          </a:p>
        </p:txBody>
      </p:sp>
      <p:sp>
        <p:nvSpPr>
          <p:cNvPr id="13" name="Rectangle 12">
            <a:extLst>
              <a:ext uri="{FF2B5EF4-FFF2-40B4-BE49-F238E27FC236}">
                <a16:creationId xmlns:a16="http://schemas.microsoft.com/office/drawing/2014/main" id="{A965CCCA-1BE3-7D6B-C6F7-780487BA3132}"/>
              </a:ext>
            </a:extLst>
          </p:cNvPr>
          <p:cNvSpPr/>
          <p:nvPr/>
        </p:nvSpPr>
        <p:spPr>
          <a:xfrm>
            <a:off x="0" y="8458385"/>
            <a:ext cx="18288000" cy="1842290"/>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90E913B-F880-452F-0C0B-362AD58642D1}"/>
              </a:ext>
            </a:extLst>
          </p:cNvPr>
          <p:cNvGrpSpPr/>
          <p:nvPr/>
        </p:nvGrpSpPr>
        <p:grpSpPr>
          <a:xfrm>
            <a:off x="1932571" y="7687277"/>
            <a:ext cx="14387000" cy="2236738"/>
            <a:chOff x="-1325440" y="7422903"/>
            <a:chExt cx="18610342" cy="2893339"/>
          </a:xfrm>
        </p:grpSpPr>
        <p:sp>
          <p:nvSpPr>
            <p:cNvPr id="4" name="Google Shape;103;p15">
              <a:extLst>
                <a:ext uri="{FF2B5EF4-FFF2-40B4-BE49-F238E27FC236}">
                  <a16:creationId xmlns:a16="http://schemas.microsoft.com/office/drawing/2014/main" id="{B4D800FD-7FF4-2555-81D2-BDA2465D4061}"/>
                </a:ext>
              </a:extLst>
            </p:cNvPr>
            <p:cNvSpPr/>
            <p:nvPr/>
          </p:nvSpPr>
          <p:spPr>
            <a:xfrm>
              <a:off x="4250340" y="7959666"/>
              <a:ext cx="2608595" cy="2266217"/>
            </a:xfrm>
            <a:custGeom>
              <a:avLst/>
              <a:gdLst/>
              <a:ahLst/>
              <a:cxnLst/>
              <a:rect l="l" t="t" r="r" b="b"/>
              <a:pathLst>
                <a:path w="2608595" h="2266217" extrusionOk="0">
                  <a:moveTo>
                    <a:pt x="0" y="0"/>
                  </a:moveTo>
                  <a:lnTo>
                    <a:pt x="2608595" y="0"/>
                  </a:lnTo>
                  <a:lnTo>
                    <a:pt x="2608595" y="2266217"/>
                  </a:lnTo>
                  <a:lnTo>
                    <a:pt x="0" y="2266217"/>
                  </a:lnTo>
                  <a:lnTo>
                    <a:pt x="0" y="0"/>
                  </a:lnTo>
                  <a:close/>
                </a:path>
              </a:pathLst>
            </a:custGeom>
            <a:blipFill dpi="0" rotWithShape="1">
              <a:blip r:embed="rId4">
                <a:extLst>
                  <a:ext uri="{BEBA8EAE-BF5A-486C-A8C5-ECC9F3942E4B}">
                    <a14:imgProps xmlns:a14="http://schemas.microsoft.com/office/drawing/2010/main">
                      <a14:imgLayer r:embed="rId5">
                        <a14:imgEffect>
                          <a14:colorTemperature colorTemp="6136"/>
                        </a14:imgEffect>
                      </a14:imgLayer>
                    </a14:imgProps>
                  </a:ext>
                </a:extLst>
              </a:blip>
              <a:srcRect/>
              <a:stretch>
                <a:fillRect/>
              </a:stretch>
            </a:blipFill>
            <a:ln>
              <a:noFill/>
            </a:ln>
          </p:spPr>
          <p:txBody>
            <a:bodyPr/>
            <a:lstStyle/>
            <a:p>
              <a:endParaRPr lang="en-US">
                <a:solidFill>
                  <a:srgbClr val="FF0000"/>
                </a:solidFill>
              </a:endParaRPr>
            </a:p>
          </p:txBody>
        </p:sp>
        <p:sp>
          <p:nvSpPr>
            <p:cNvPr id="6" name="Google Shape;104;p15">
              <a:extLst>
                <a:ext uri="{FF2B5EF4-FFF2-40B4-BE49-F238E27FC236}">
                  <a16:creationId xmlns:a16="http://schemas.microsoft.com/office/drawing/2014/main" id="{AC5059BF-78C9-C374-2F5A-744E2EA3C5FE}"/>
                </a:ext>
              </a:extLst>
            </p:cNvPr>
            <p:cNvSpPr/>
            <p:nvPr/>
          </p:nvSpPr>
          <p:spPr>
            <a:xfrm>
              <a:off x="-1325440" y="7422903"/>
              <a:ext cx="2051862" cy="2731264"/>
            </a:xfrm>
            <a:custGeom>
              <a:avLst/>
              <a:gdLst/>
              <a:ahLst/>
              <a:cxnLst/>
              <a:rect l="l" t="t" r="r" b="b"/>
              <a:pathLst>
                <a:path w="2051862" h="2731264" extrusionOk="0">
                  <a:moveTo>
                    <a:pt x="0" y="0"/>
                  </a:moveTo>
                  <a:lnTo>
                    <a:pt x="2051861" y="0"/>
                  </a:lnTo>
                  <a:lnTo>
                    <a:pt x="2051861" y="2731264"/>
                  </a:lnTo>
                  <a:lnTo>
                    <a:pt x="0" y="2731264"/>
                  </a:lnTo>
                  <a:lnTo>
                    <a:pt x="0" y="0"/>
                  </a:lnTo>
                  <a:close/>
                </a:path>
              </a:pathLst>
            </a:custGeom>
            <a:blipFill rotWithShape="1">
              <a:blip r:embed="rId6">
                <a:alphaModFix/>
              </a:blip>
              <a:stretch>
                <a:fillRect/>
              </a:stretch>
            </a:blipFill>
            <a:ln>
              <a:noFill/>
            </a:ln>
          </p:spPr>
          <p:txBody>
            <a:bodyPr/>
            <a:lstStyle/>
            <a:p>
              <a:endParaRPr lang="en-US"/>
            </a:p>
          </p:txBody>
        </p:sp>
        <p:sp>
          <p:nvSpPr>
            <p:cNvPr id="8" name="Google Shape;106;p15">
              <a:extLst>
                <a:ext uri="{FF2B5EF4-FFF2-40B4-BE49-F238E27FC236}">
                  <a16:creationId xmlns:a16="http://schemas.microsoft.com/office/drawing/2014/main" id="{1866F03F-9490-A49A-D30E-C3BC4D903DF2}"/>
                </a:ext>
              </a:extLst>
            </p:cNvPr>
            <p:cNvSpPr/>
            <p:nvPr/>
          </p:nvSpPr>
          <p:spPr>
            <a:xfrm>
              <a:off x="7163591" y="7984083"/>
              <a:ext cx="2370849" cy="2303675"/>
            </a:xfrm>
            <a:custGeom>
              <a:avLst/>
              <a:gdLst/>
              <a:ahLst/>
              <a:cxnLst/>
              <a:rect l="l" t="t" r="r" b="b"/>
              <a:pathLst>
                <a:path w="2370849" h="2303675" extrusionOk="0">
                  <a:moveTo>
                    <a:pt x="0" y="0"/>
                  </a:moveTo>
                  <a:lnTo>
                    <a:pt x="2370849" y="0"/>
                  </a:lnTo>
                  <a:lnTo>
                    <a:pt x="2370849" y="2303675"/>
                  </a:lnTo>
                  <a:lnTo>
                    <a:pt x="0" y="2303675"/>
                  </a:lnTo>
                  <a:lnTo>
                    <a:pt x="0" y="0"/>
                  </a:lnTo>
                  <a:close/>
                </a:path>
              </a:pathLst>
            </a:custGeom>
            <a:blipFill rotWithShape="1">
              <a:blip r:embed="rId7">
                <a:alphaModFix/>
              </a:blip>
              <a:stretch>
                <a:fillRect/>
              </a:stretch>
            </a:blipFill>
            <a:ln>
              <a:noFill/>
            </a:ln>
          </p:spPr>
          <p:txBody>
            <a:bodyPr/>
            <a:lstStyle/>
            <a:p>
              <a:endParaRPr lang="en-US"/>
            </a:p>
          </p:txBody>
        </p:sp>
        <p:sp>
          <p:nvSpPr>
            <p:cNvPr id="9" name="Google Shape;107;p15">
              <a:extLst>
                <a:ext uri="{FF2B5EF4-FFF2-40B4-BE49-F238E27FC236}">
                  <a16:creationId xmlns:a16="http://schemas.microsoft.com/office/drawing/2014/main" id="{14EB18FD-8C05-F9D0-00E8-EF3F97AAE116}"/>
                </a:ext>
              </a:extLst>
            </p:cNvPr>
            <p:cNvSpPr/>
            <p:nvPr/>
          </p:nvSpPr>
          <p:spPr>
            <a:xfrm>
              <a:off x="1270179" y="7749675"/>
              <a:ext cx="2642299" cy="2404492"/>
            </a:xfrm>
            <a:custGeom>
              <a:avLst/>
              <a:gdLst/>
              <a:ahLst/>
              <a:cxnLst/>
              <a:rect l="l" t="t" r="r" b="b"/>
              <a:pathLst>
                <a:path w="2642299" h="2404492" extrusionOk="0">
                  <a:moveTo>
                    <a:pt x="0" y="0"/>
                  </a:moveTo>
                  <a:lnTo>
                    <a:pt x="2642299" y="0"/>
                  </a:lnTo>
                  <a:lnTo>
                    <a:pt x="2642299" y="2404492"/>
                  </a:lnTo>
                  <a:lnTo>
                    <a:pt x="0" y="2404492"/>
                  </a:lnTo>
                  <a:lnTo>
                    <a:pt x="0" y="0"/>
                  </a:lnTo>
                  <a:close/>
                </a:path>
              </a:pathLst>
            </a:custGeom>
            <a:blipFill rotWithShape="1">
              <a:blip r:embed="rId8">
                <a:alphaModFix/>
              </a:blip>
              <a:stretch>
                <a:fillRect/>
              </a:stretch>
            </a:blipFill>
            <a:ln>
              <a:noFill/>
            </a:ln>
          </p:spPr>
          <p:txBody>
            <a:bodyPr/>
            <a:lstStyle/>
            <a:p>
              <a:endParaRPr lang="en-US"/>
            </a:p>
          </p:txBody>
        </p:sp>
        <p:sp>
          <p:nvSpPr>
            <p:cNvPr id="10" name="Google Shape;108;p15">
              <a:extLst>
                <a:ext uri="{FF2B5EF4-FFF2-40B4-BE49-F238E27FC236}">
                  <a16:creationId xmlns:a16="http://schemas.microsoft.com/office/drawing/2014/main" id="{2A656621-F3BF-7D21-F5AB-78CA4B612765}"/>
                </a:ext>
              </a:extLst>
            </p:cNvPr>
            <p:cNvSpPr/>
            <p:nvPr/>
          </p:nvSpPr>
          <p:spPr>
            <a:xfrm>
              <a:off x="9839096" y="7423349"/>
              <a:ext cx="4473545" cy="2892893"/>
            </a:xfrm>
            <a:custGeom>
              <a:avLst/>
              <a:gdLst/>
              <a:ahLst/>
              <a:cxnLst/>
              <a:rect l="l" t="t" r="r" b="b"/>
              <a:pathLst>
                <a:path w="4473545" h="2892893" extrusionOk="0">
                  <a:moveTo>
                    <a:pt x="0" y="0"/>
                  </a:moveTo>
                  <a:lnTo>
                    <a:pt x="4473545" y="0"/>
                  </a:lnTo>
                  <a:lnTo>
                    <a:pt x="4473545" y="2892893"/>
                  </a:lnTo>
                  <a:lnTo>
                    <a:pt x="0" y="2892893"/>
                  </a:lnTo>
                  <a:lnTo>
                    <a:pt x="0" y="0"/>
                  </a:lnTo>
                  <a:close/>
                </a:path>
              </a:pathLst>
            </a:custGeom>
            <a:blipFill rotWithShape="1">
              <a:blip r:embed="rId9">
                <a:alphaModFix/>
              </a:blip>
              <a:stretch>
                <a:fillRect/>
              </a:stretch>
            </a:blipFill>
            <a:ln>
              <a:noFill/>
            </a:ln>
          </p:spPr>
          <p:txBody>
            <a:bodyPr/>
            <a:lstStyle/>
            <a:p>
              <a:endParaRPr lang="en-US"/>
            </a:p>
          </p:txBody>
        </p:sp>
        <p:sp>
          <p:nvSpPr>
            <p:cNvPr id="11" name="Google Shape;110;p15">
              <a:extLst>
                <a:ext uri="{FF2B5EF4-FFF2-40B4-BE49-F238E27FC236}">
                  <a16:creationId xmlns:a16="http://schemas.microsoft.com/office/drawing/2014/main" id="{C660E2B9-D8F3-35C7-2AF0-C0A42DE1D3F6}"/>
                </a:ext>
              </a:extLst>
            </p:cNvPr>
            <p:cNvSpPr/>
            <p:nvPr/>
          </p:nvSpPr>
          <p:spPr>
            <a:xfrm>
              <a:off x="14512153" y="7613953"/>
              <a:ext cx="2772749" cy="2611930"/>
            </a:xfrm>
            <a:custGeom>
              <a:avLst/>
              <a:gdLst/>
              <a:ahLst/>
              <a:cxnLst/>
              <a:rect l="l" t="t" r="r" b="b"/>
              <a:pathLst>
                <a:path w="2772749" h="2611930" extrusionOk="0">
                  <a:moveTo>
                    <a:pt x="0" y="0"/>
                  </a:moveTo>
                  <a:lnTo>
                    <a:pt x="2772749" y="0"/>
                  </a:lnTo>
                  <a:lnTo>
                    <a:pt x="2772749" y="2611930"/>
                  </a:lnTo>
                  <a:lnTo>
                    <a:pt x="0" y="2611930"/>
                  </a:lnTo>
                  <a:lnTo>
                    <a:pt x="0" y="0"/>
                  </a:lnTo>
                  <a:close/>
                </a:path>
              </a:pathLst>
            </a:custGeom>
            <a:blipFill rotWithShape="1">
              <a:blip r:embed="rId10">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428805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 name="Google Shape;117;p16">
            <a:extLst>
              <a:ext uri="{FF2B5EF4-FFF2-40B4-BE49-F238E27FC236}">
                <a16:creationId xmlns:a16="http://schemas.microsoft.com/office/drawing/2014/main" id="{52C4E912-B278-A392-93ED-3495E1A1CDF6}"/>
              </a:ext>
            </a:extLst>
          </p:cNvPr>
          <p:cNvPicPr preferRelativeResize="0"/>
          <p:nvPr/>
        </p:nvPicPr>
        <p:blipFill rotWithShape="1">
          <a:blip r:embed="rId4">
            <a:alphaModFix/>
          </a:blip>
          <a:srcRect/>
          <a:stretch/>
        </p:blipFill>
        <p:spPr>
          <a:xfrm rot="10800000" flipH="1">
            <a:off x="0" y="179663"/>
            <a:ext cx="9219146" cy="10358592"/>
          </a:xfrm>
          <a:prstGeom prst="rect">
            <a:avLst/>
          </a:prstGeom>
          <a:noFill/>
          <a:ln>
            <a:noFill/>
          </a:ln>
        </p:spPr>
      </p:pic>
      <p:pic>
        <p:nvPicPr>
          <p:cNvPr id="10" name="Google Shape;118;p16">
            <a:extLst>
              <a:ext uri="{FF2B5EF4-FFF2-40B4-BE49-F238E27FC236}">
                <a16:creationId xmlns:a16="http://schemas.microsoft.com/office/drawing/2014/main" id="{6A0A87AE-4675-2516-5DAC-576D405F9A9D}"/>
              </a:ext>
            </a:extLst>
          </p:cNvPr>
          <p:cNvPicPr preferRelativeResize="0"/>
          <p:nvPr/>
        </p:nvPicPr>
        <p:blipFill rotWithShape="1">
          <a:blip r:embed="rId4">
            <a:alphaModFix/>
          </a:blip>
          <a:srcRect/>
          <a:stretch/>
        </p:blipFill>
        <p:spPr>
          <a:xfrm rot="10800000" flipH="1">
            <a:off x="8960770" y="179663"/>
            <a:ext cx="9219146" cy="10358592"/>
          </a:xfrm>
          <a:prstGeom prst="rect">
            <a:avLst/>
          </a:prstGeom>
          <a:noFill/>
          <a:ln>
            <a:noFill/>
          </a:ln>
        </p:spPr>
      </p:pic>
      <p:pic>
        <p:nvPicPr>
          <p:cNvPr id="11" name="Google Shape;119;p16">
            <a:extLst>
              <a:ext uri="{FF2B5EF4-FFF2-40B4-BE49-F238E27FC236}">
                <a16:creationId xmlns:a16="http://schemas.microsoft.com/office/drawing/2014/main" id="{193027FA-816B-2669-0915-C1588696E12E}"/>
              </a:ext>
            </a:extLst>
          </p:cNvPr>
          <p:cNvPicPr preferRelativeResize="0"/>
          <p:nvPr/>
        </p:nvPicPr>
        <p:blipFill rotWithShape="1">
          <a:blip r:embed="rId4">
            <a:alphaModFix/>
          </a:blip>
          <a:srcRect/>
          <a:stretch/>
        </p:blipFill>
        <p:spPr>
          <a:xfrm>
            <a:off x="4351197" y="0"/>
            <a:ext cx="9219146" cy="10358592"/>
          </a:xfrm>
          <a:prstGeom prst="rect">
            <a:avLst/>
          </a:prstGeom>
          <a:noFill/>
          <a:ln>
            <a:noFill/>
          </a:ln>
        </p:spPr>
      </p:pic>
      <p:sp>
        <p:nvSpPr>
          <p:cNvPr id="12" name="Google Shape;120;p16">
            <a:extLst>
              <a:ext uri="{FF2B5EF4-FFF2-40B4-BE49-F238E27FC236}">
                <a16:creationId xmlns:a16="http://schemas.microsoft.com/office/drawing/2014/main" id="{B78A8DA6-0008-7BAC-8A7E-1962A82EE5F8}"/>
              </a:ext>
            </a:extLst>
          </p:cNvPr>
          <p:cNvSpPr txBox="1"/>
          <p:nvPr/>
        </p:nvSpPr>
        <p:spPr>
          <a:xfrm>
            <a:off x="1028700" y="1902613"/>
            <a:ext cx="16230600" cy="6481774"/>
          </a:xfrm>
          <a:prstGeom prst="rect">
            <a:avLst/>
          </a:prstGeom>
          <a:noFill/>
          <a:ln>
            <a:noFill/>
          </a:ln>
        </p:spPr>
        <p:txBody>
          <a:bodyPr spcFirstLastPara="1" wrap="square" lIns="0" tIns="0" rIns="0" bIns="0" anchor="t" anchorCtr="0">
            <a:spAutoFit/>
          </a:bodyPr>
          <a:lstStyle/>
          <a:p>
            <a:pPr marL="0" marR="0" lvl="0" indent="0" algn="ctr" rtl="0">
              <a:lnSpc>
                <a:spcPct val="116999"/>
              </a:lnSpc>
              <a:spcBef>
                <a:spcPts val="0"/>
              </a:spcBef>
              <a:spcAft>
                <a:spcPts val="0"/>
              </a:spcAft>
              <a:buNone/>
            </a:pPr>
            <a:r>
              <a:rPr lang="en-US" sz="12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THE POWER  </a:t>
            </a:r>
            <a:endParaRPr sz="12000">
              <a:solidFill>
                <a:srgbClr val="ABDE70"/>
              </a:solidFill>
              <a:latin typeface="Inter Medium" panose="02000503000000020004" pitchFamily="2" charset="0"/>
              <a:ea typeface="Inter Medium" panose="02000503000000020004" pitchFamily="2" charset="0"/>
            </a:endParaRPr>
          </a:p>
          <a:p>
            <a:pPr marL="0" marR="0" lvl="0" indent="0" algn="ctr" rtl="0">
              <a:lnSpc>
                <a:spcPct val="116999"/>
              </a:lnSpc>
              <a:spcBef>
                <a:spcPts val="0"/>
              </a:spcBef>
              <a:spcAft>
                <a:spcPts val="0"/>
              </a:spcAft>
              <a:buNone/>
            </a:pPr>
            <a:r>
              <a:rPr lang="en-US" sz="12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PRODUCTIVE RESOURCES!</a:t>
            </a:r>
            <a:endParaRPr sz="12000">
              <a:solidFill>
                <a:srgbClr val="ABDE70"/>
              </a:solidFill>
              <a:latin typeface="Inter Medium" panose="02000503000000020004" pitchFamily="2" charset="0"/>
              <a:ea typeface="Inter Medium" panose="02000503000000020004" pitchFamily="2" charset="0"/>
            </a:endParaRPr>
          </a:p>
        </p:txBody>
      </p:sp>
      <p:sp>
        <p:nvSpPr>
          <p:cNvPr id="13" name="Google Shape;121;p16">
            <a:extLst>
              <a:ext uri="{FF2B5EF4-FFF2-40B4-BE49-F238E27FC236}">
                <a16:creationId xmlns:a16="http://schemas.microsoft.com/office/drawing/2014/main" id="{6280F7FF-C4DD-C5DC-ED65-132203608CC1}"/>
              </a:ext>
            </a:extLst>
          </p:cNvPr>
          <p:cNvSpPr txBox="1"/>
          <p:nvPr/>
        </p:nvSpPr>
        <p:spPr>
          <a:xfrm>
            <a:off x="7824675" y="3315921"/>
            <a:ext cx="2272200" cy="1300036"/>
          </a:xfrm>
          <a:prstGeom prst="rect">
            <a:avLst/>
          </a:prstGeom>
          <a:noFill/>
          <a:ln>
            <a:noFill/>
          </a:ln>
        </p:spPr>
        <p:txBody>
          <a:bodyPr spcFirstLastPara="1" wrap="square" lIns="0" tIns="0" rIns="0" bIns="0" anchor="t" anchorCtr="0">
            <a:spAutoFit/>
          </a:bodyPr>
          <a:lstStyle/>
          <a:p>
            <a:pPr marL="0" marR="0" lvl="0" indent="0" algn="ctr" rtl="0">
              <a:lnSpc>
                <a:spcPct val="175878"/>
              </a:lnSpc>
              <a:spcBef>
                <a:spcPts val="0"/>
              </a:spcBef>
              <a:spcAft>
                <a:spcPts val="0"/>
              </a:spcAft>
              <a:buNone/>
            </a:pPr>
            <a:r>
              <a:rPr lang="en-US" sz="48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of</a:t>
            </a:r>
            <a:endParaRPr sz="1050">
              <a:solidFill>
                <a:srgbClr val="ABDE70"/>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4255595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255;p27">
            <a:extLst>
              <a:ext uri="{FF2B5EF4-FFF2-40B4-BE49-F238E27FC236}">
                <a16:creationId xmlns:a16="http://schemas.microsoft.com/office/drawing/2014/main" id="{FE9769AA-3192-3229-C801-CBB3A3D9899E}"/>
              </a:ext>
            </a:extLst>
          </p:cNvPr>
          <p:cNvPicPr preferRelativeResize="0"/>
          <p:nvPr/>
        </p:nvPicPr>
        <p:blipFill rotWithShape="1">
          <a:blip r:embed="rId4">
            <a:alphaModFix/>
          </a:blip>
          <a:srcRect l="9425" r="9425"/>
          <a:stretch/>
        </p:blipFill>
        <p:spPr>
          <a:xfrm rot="10800000">
            <a:off x="0" y="7530300"/>
            <a:ext cx="18288000" cy="2760752"/>
          </a:xfrm>
          <a:prstGeom prst="rect">
            <a:avLst/>
          </a:prstGeom>
          <a:noFill/>
          <a:ln>
            <a:noFill/>
          </a:ln>
        </p:spPr>
      </p:pic>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Google Shape;127;p17">
            <a:extLst>
              <a:ext uri="{FF2B5EF4-FFF2-40B4-BE49-F238E27FC236}">
                <a16:creationId xmlns:a16="http://schemas.microsoft.com/office/drawing/2014/main" id="{55A4CF2B-125D-AAB2-6B86-17942DB16E20}"/>
              </a:ext>
            </a:extLst>
          </p:cNvPr>
          <p:cNvPicPr preferRelativeResize="0"/>
          <p:nvPr/>
        </p:nvPicPr>
        <p:blipFill rotWithShape="1">
          <a:blip r:embed="rId5">
            <a:alphaModFix/>
          </a:blip>
          <a:srcRect/>
          <a:stretch/>
        </p:blipFill>
        <p:spPr>
          <a:xfrm>
            <a:off x="11194292" y="7207287"/>
            <a:ext cx="2849484" cy="2464804"/>
          </a:xfrm>
          <a:prstGeom prst="rect">
            <a:avLst/>
          </a:prstGeom>
          <a:noFill/>
          <a:ln>
            <a:noFill/>
          </a:ln>
        </p:spPr>
      </p:pic>
      <p:sp>
        <p:nvSpPr>
          <p:cNvPr id="3" name="Google Shape;128;p17">
            <a:extLst>
              <a:ext uri="{FF2B5EF4-FFF2-40B4-BE49-F238E27FC236}">
                <a16:creationId xmlns:a16="http://schemas.microsoft.com/office/drawing/2014/main" id="{0C53F57C-1FB9-4105-558D-D399432DAE65}"/>
              </a:ext>
            </a:extLst>
          </p:cNvPr>
          <p:cNvSpPr txBox="1"/>
          <p:nvPr/>
        </p:nvSpPr>
        <p:spPr>
          <a:xfrm>
            <a:off x="1347454" y="3116209"/>
            <a:ext cx="15593025" cy="3077766"/>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6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are the </a:t>
            </a:r>
            <a:r>
              <a:rPr lang="en-US" sz="6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natural</a:t>
            </a:r>
            <a:r>
              <a:rPr lang="en-US" sz="6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resources, </a:t>
            </a:r>
            <a:r>
              <a:rPr lang="en-US" sz="6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human</a:t>
            </a:r>
            <a:r>
              <a:rPr lang="en-US" sz="6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resources, and </a:t>
            </a:r>
            <a:r>
              <a:rPr lang="en-US" sz="60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capital goods</a:t>
            </a:r>
            <a:r>
              <a:rPr lang="en-US" sz="6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 available to make goods and services.</a:t>
            </a:r>
            <a:endParaRPr sz="1100">
              <a:latin typeface="Inter Medium" panose="02000503000000020004" pitchFamily="2" charset="0"/>
              <a:ea typeface="Inter Medium" panose="02000503000000020004" pitchFamily="2" charset="0"/>
            </a:endParaRPr>
          </a:p>
        </p:txBody>
      </p:sp>
      <p:sp>
        <p:nvSpPr>
          <p:cNvPr id="4" name="Google Shape;129;p17">
            <a:extLst>
              <a:ext uri="{FF2B5EF4-FFF2-40B4-BE49-F238E27FC236}">
                <a16:creationId xmlns:a16="http://schemas.microsoft.com/office/drawing/2014/main" id="{8820F3E9-E940-C866-24D0-26455EBBFD8C}"/>
              </a:ext>
            </a:extLst>
          </p:cNvPr>
          <p:cNvSpPr/>
          <p:nvPr/>
        </p:nvSpPr>
        <p:spPr>
          <a:xfrm>
            <a:off x="7756983" y="6980092"/>
            <a:ext cx="2835268" cy="2919195"/>
          </a:xfrm>
          <a:custGeom>
            <a:avLst/>
            <a:gdLst/>
            <a:ahLst/>
            <a:cxnLst/>
            <a:rect l="l" t="t" r="r" b="b"/>
            <a:pathLst>
              <a:path w="2835268" h="2919195" extrusionOk="0">
                <a:moveTo>
                  <a:pt x="0" y="0"/>
                </a:moveTo>
                <a:lnTo>
                  <a:pt x="2835269" y="0"/>
                </a:lnTo>
                <a:lnTo>
                  <a:pt x="2835269" y="2919195"/>
                </a:lnTo>
                <a:lnTo>
                  <a:pt x="0" y="2919195"/>
                </a:lnTo>
                <a:lnTo>
                  <a:pt x="0" y="0"/>
                </a:lnTo>
                <a:close/>
              </a:path>
            </a:pathLst>
          </a:custGeom>
          <a:blipFill rotWithShape="1">
            <a:blip r:embed="rId6">
              <a:alphaModFix/>
            </a:blip>
            <a:stretch>
              <a:fillRect/>
            </a:stretch>
          </a:blipFill>
          <a:ln>
            <a:noFill/>
          </a:ln>
        </p:spPr>
        <p:txBody>
          <a:bodyPr/>
          <a:lstStyle/>
          <a:p>
            <a:endParaRPr lang="en-US"/>
          </a:p>
        </p:txBody>
      </p:sp>
      <p:sp>
        <p:nvSpPr>
          <p:cNvPr id="5" name="Google Shape;130;p17">
            <a:extLst>
              <a:ext uri="{FF2B5EF4-FFF2-40B4-BE49-F238E27FC236}">
                <a16:creationId xmlns:a16="http://schemas.microsoft.com/office/drawing/2014/main" id="{6A725C09-3E30-E6E1-DC3C-08037433164C}"/>
              </a:ext>
            </a:extLst>
          </p:cNvPr>
          <p:cNvSpPr/>
          <p:nvPr/>
        </p:nvSpPr>
        <p:spPr>
          <a:xfrm>
            <a:off x="4244224" y="7161015"/>
            <a:ext cx="2557348" cy="2557348"/>
          </a:xfrm>
          <a:custGeom>
            <a:avLst/>
            <a:gdLst/>
            <a:ahLst/>
            <a:cxnLst/>
            <a:rect l="l" t="t" r="r" b="b"/>
            <a:pathLst>
              <a:path w="2557348" h="2557348" extrusionOk="0">
                <a:moveTo>
                  <a:pt x="0" y="0"/>
                </a:moveTo>
                <a:lnTo>
                  <a:pt x="2557347" y="0"/>
                </a:lnTo>
                <a:lnTo>
                  <a:pt x="2557347" y="2557348"/>
                </a:lnTo>
                <a:lnTo>
                  <a:pt x="0" y="2557348"/>
                </a:lnTo>
                <a:lnTo>
                  <a:pt x="0" y="0"/>
                </a:lnTo>
                <a:close/>
              </a:path>
            </a:pathLst>
          </a:custGeom>
          <a:blipFill rotWithShape="1">
            <a:blip r:embed="rId7">
              <a:alphaModFix/>
            </a:blip>
            <a:stretch>
              <a:fillRect/>
            </a:stretch>
          </a:blipFill>
          <a:ln>
            <a:noFill/>
          </a:ln>
        </p:spPr>
        <p:txBody>
          <a:bodyPr/>
          <a:lstStyle/>
          <a:p>
            <a:endParaRPr lang="en-US"/>
          </a:p>
        </p:txBody>
      </p:sp>
      <p:sp>
        <p:nvSpPr>
          <p:cNvPr id="7" name="Google Shape;131;p17">
            <a:extLst>
              <a:ext uri="{FF2B5EF4-FFF2-40B4-BE49-F238E27FC236}">
                <a16:creationId xmlns:a16="http://schemas.microsoft.com/office/drawing/2014/main" id="{65A55DA6-AB6C-ABD5-0646-9887C01A8577}"/>
              </a:ext>
            </a:extLst>
          </p:cNvPr>
          <p:cNvSpPr txBox="1"/>
          <p:nvPr/>
        </p:nvSpPr>
        <p:spPr>
          <a:xfrm>
            <a:off x="272517" y="1148972"/>
            <a:ext cx="17742900" cy="2247988"/>
          </a:xfrm>
          <a:prstGeom prst="rect">
            <a:avLst/>
          </a:prstGeom>
          <a:noFill/>
          <a:ln>
            <a:noFill/>
          </a:ln>
        </p:spPr>
        <p:txBody>
          <a:bodyPr spcFirstLastPara="1" wrap="square" lIns="0" tIns="0" rIns="0" bIns="0" anchor="t" anchorCtr="0">
            <a:spAutoFit/>
          </a:bodyPr>
          <a:lstStyle/>
          <a:p>
            <a:pPr marL="0" marR="0" lvl="0" indent="0" algn="ctr" rtl="0">
              <a:lnSpc>
                <a:spcPct val="165989"/>
              </a:lnSpc>
              <a:spcBef>
                <a:spcPts val="0"/>
              </a:spcBef>
              <a:spcAft>
                <a:spcPts val="0"/>
              </a:spcAft>
              <a:buNone/>
            </a:pPr>
            <a:r>
              <a:rPr lang="en-US" sz="8800" b="1" u="none" strike="noStrike" cap="none">
                <a:solidFill>
                  <a:srgbClr val="ABDE70"/>
                </a:solidFill>
                <a:latin typeface="Inter" panose="020B0502030000000004" pitchFamily="34" charset="0"/>
                <a:ea typeface="Inter" panose="020B0502030000000004" pitchFamily="34" charset="0"/>
                <a:cs typeface="Century Gothic"/>
                <a:sym typeface="Century Gothic"/>
              </a:rPr>
              <a:t>PRODUCTIVE RESOURCES </a:t>
            </a:r>
            <a:endParaRPr sz="1200" b="1">
              <a:solidFill>
                <a:srgbClr val="ABDE70"/>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521166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 name="Picture 9" descr="A landscape with a lake and mountains&#10;&#10;Description automatically generated">
            <a:extLst>
              <a:ext uri="{FF2B5EF4-FFF2-40B4-BE49-F238E27FC236}">
                <a16:creationId xmlns:a16="http://schemas.microsoft.com/office/drawing/2014/main" id="{273A05C7-DD0B-9DA9-312E-7A7D5982827A}"/>
              </a:ext>
            </a:extLst>
          </p:cNvPr>
          <p:cNvPicPr>
            <a:picLocks noChangeAspect="1"/>
          </p:cNvPicPr>
          <p:nvPr/>
        </p:nvPicPr>
        <p:blipFill>
          <a:blip r:embed="rId4"/>
          <a:stretch>
            <a:fillRect/>
          </a:stretch>
        </p:blipFill>
        <p:spPr>
          <a:xfrm>
            <a:off x="0" y="4696895"/>
            <a:ext cx="18288000" cy="5590105"/>
          </a:xfrm>
          <a:prstGeom prst="rect">
            <a:avLst/>
          </a:prstGeom>
        </p:spPr>
      </p:pic>
      <p:sp>
        <p:nvSpPr>
          <p:cNvPr id="3" name="Google Shape;128;p17">
            <a:extLst>
              <a:ext uri="{FF2B5EF4-FFF2-40B4-BE49-F238E27FC236}">
                <a16:creationId xmlns:a16="http://schemas.microsoft.com/office/drawing/2014/main" id="{0C53F57C-1FB9-4105-558D-D399432DAE65}"/>
              </a:ext>
            </a:extLst>
          </p:cNvPr>
          <p:cNvSpPr txBox="1"/>
          <p:nvPr/>
        </p:nvSpPr>
        <p:spPr>
          <a:xfrm>
            <a:off x="1347454" y="3116209"/>
            <a:ext cx="15593025" cy="3077766"/>
          </a:xfrm>
          <a:prstGeom prst="rect">
            <a:avLst/>
          </a:prstGeom>
          <a:noFill/>
          <a:ln>
            <a:noFill/>
          </a:ln>
        </p:spPr>
        <p:txBody>
          <a:bodyPr spcFirstLastPara="1" wrap="square" lIns="0" tIns="0" rIns="0" bIns="0" anchor="t" anchorCtr="0">
            <a:spAutoFit/>
          </a:bodyPr>
          <a:lstStyle/>
          <a:p>
            <a:pPr algn="ctr">
              <a:lnSpc>
                <a:spcPts val="8000"/>
              </a:lnSpc>
            </a:pPr>
            <a:r>
              <a:rPr lang="en-US" sz="6000" u="none" strike="noStrike" cap="none">
                <a:solidFill>
                  <a:srgbClr val="000000"/>
                </a:solidFill>
                <a:latin typeface="Inter Medium"/>
                <a:ea typeface="Inter Medium"/>
                <a:cs typeface="Century Gothic"/>
                <a:sym typeface="Century Gothic"/>
              </a:rPr>
              <a:t>“</a:t>
            </a:r>
            <a:r>
              <a:rPr lang="en-US" sz="6000">
                <a:latin typeface="Inter Medium"/>
                <a:ea typeface="Inter Medium"/>
                <a:cs typeface="Century Gothic"/>
                <a:sym typeface="Century Gothic"/>
              </a:rPr>
              <a:t>Gifts</a:t>
            </a:r>
            <a:r>
              <a:rPr lang="en-US" sz="6000" u="none" strike="noStrike" cap="none">
                <a:solidFill>
                  <a:srgbClr val="000000"/>
                </a:solidFill>
                <a:latin typeface="Inter Medium"/>
                <a:ea typeface="Inter Medium"/>
                <a:cs typeface="Century Gothic"/>
                <a:sym typeface="Century Gothic"/>
              </a:rPr>
              <a:t> of nature</a:t>
            </a:r>
            <a:r>
              <a:rPr lang="en-US" sz="6000">
                <a:latin typeface="Inter Medium"/>
                <a:ea typeface="Inter Medium"/>
                <a:cs typeface="Century Gothic"/>
                <a:sym typeface="Century Gothic"/>
              </a:rPr>
              <a:t>”</a:t>
            </a:r>
            <a:r>
              <a:rPr lang="en-US" sz="6000" u="none" strike="noStrike" cap="none">
                <a:solidFill>
                  <a:srgbClr val="000000"/>
                </a:solidFill>
                <a:latin typeface="Inter Medium"/>
                <a:ea typeface="Inter Medium"/>
                <a:cs typeface="Century Gothic"/>
                <a:sym typeface="Century Gothic"/>
              </a:rPr>
              <a:t> like air, soil, water</a:t>
            </a:r>
            <a:r>
              <a:rPr lang="en-US" sz="6000">
                <a:latin typeface="Inter Medium"/>
                <a:ea typeface="Inter Medium"/>
                <a:cs typeface="Century Gothic"/>
                <a:sym typeface="Century Gothic"/>
              </a:rPr>
              <a:t> -</a:t>
            </a:r>
            <a:br>
              <a:rPr lang="en-US" sz="6000" u="none" strike="noStrike" cap="none">
                <a:latin typeface="Inter Medium" panose="02000503000000020004" pitchFamily="2" charset="0"/>
                <a:ea typeface="Inter Medium" panose="02000503000000020004" pitchFamily="2" charset="0"/>
                <a:cs typeface="Century Gothic"/>
              </a:rPr>
            </a:br>
            <a:r>
              <a:rPr lang="en-US" sz="6000" u="none" strike="noStrike" cap="none">
                <a:solidFill>
                  <a:srgbClr val="000000"/>
                </a:solidFill>
                <a:latin typeface="Inter Medium"/>
                <a:ea typeface="Inter Medium"/>
                <a:cs typeface="Century Gothic"/>
                <a:sym typeface="Century Gothic"/>
              </a:rPr>
              <a:t>present without human intervention</a:t>
            </a:r>
            <a:r>
              <a:rPr lang="en-US" sz="6000">
                <a:latin typeface="Inter Medium"/>
                <a:ea typeface="Inter Medium"/>
                <a:cs typeface="Century Gothic"/>
                <a:sym typeface="Century Gothic"/>
              </a:rPr>
              <a:t>.</a:t>
            </a:r>
            <a:endParaRPr lang="en-US" sz="6000" u="none" strike="noStrike" cap="none">
              <a:solidFill>
                <a:srgbClr val="000000"/>
              </a:solidFill>
              <a:latin typeface="Inter Medium"/>
              <a:ea typeface="Inter Medium"/>
              <a:cs typeface="Century Gothic"/>
              <a:sym typeface="Century Gothic"/>
            </a:endParaRPr>
          </a:p>
          <a:p>
            <a:pPr marL="0" marR="0" lvl="0" indent="0" algn="ctr" rtl="0">
              <a:lnSpc>
                <a:spcPts val="8000"/>
              </a:lnSpc>
              <a:spcBef>
                <a:spcPts val="0"/>
              </a:spcBef>
              <a:spcAft>
                <a:spcPts val="0"/>
              </a:spcAft>
              <a:buNone/>
            </a:pPr>
            <a:endParaRPr lang="en-US" sz="60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endParaRPr>
          </a:p>
        </p:txBody>
      </p:sp>
      <p:sp>
        <p:nvSpPr>
          <p:cNvPr id="7" name="Google Shape;131;p17">
            <a:extLst>
              <a:ext uri="{FF2B5EF4-FFF2-40B4-BE49-F238E27FC236}">
                <a16:creationId xmlns:a16="http://schemas.microsoft.com/office/drawing/2014/main" id="{65A55DA6-AB6C-ABD5-0646-9887C01A8577}"/>
              </a:ext>
            </a:extLst>
          </p:cNvPr>
          <p:cNvSpPr txBox="1"/>
          <p:nvPr/>
        </p:nvSpPr>
        <p:spPr>
          <a:xfrm>
            <a:off x="272517" y="1148972"/>
            <a:ext cx="17742900" cy="2247988"/>
          </a:xfrm>
          <a:prstGeom prst="rect">
            <a:avLst/>
          </a:prstGeom>
          <a:noFill/>
          <a:ln>
            <a:noFill/>
          </a:ln>
        </p:spPr>
        <p:txBody>
          <a:bodyPr spcFirstLastPara="1" wrap="square" lIns="0" tIns="0" rIns="0" bIns="0" anchor="t" anchorCtr="0">
            <a:spAutoFit/>
          </a:bodyPr>
          <a:lstStyle/>
          <a:p>
            <a:pPr marL="0" marR="0" lvl="0" indent="0" algn="ctr" rtl="0">
              <a:lnSpc>
                <a:spcPct val="165989"/>
              </a:lnSpc>
              <a:spcBef>
                <a:spcPts val="0"/>
              </a:spcBef>
              <a:spcAft>
                <a:spcPts val="0"/>
              </a:spcAft>
              <a:buNone/>
            </a:pPr>
            <a:r>
              <a:rPr lang="en-US" sz="8800" b="1" u="none" strike="noStrike" cap="none">
                <a:solidFill>
                  <a:srgbClr val="ABDE70"/>
                </a:solidFill>
                <a:latin typeface="Inter" panose="020B0502030000000004" pitchFamily="34" charset="0"/>
                <a:ea typeface="Inter" panose="020B0502030000000004" pitchFamily="34" charset="0"/>
                <a:cs typeface="Century Gothic"/>
                <a:sym typeface="Century Gothic"/>
              </a:rPr>
              <a:t>NATURAL RESOURCES</a:t>
            </a:r>
          </a:p>
        </p:txBody>
      </p:sp>
    </p:spTree>
    <p:extLst>
      <p:ext uri="{BB962C8B-B14F-4D97-AF65-F5344CB8AC3E}">
        <p14:creationId xmlns:p14="http://schemas.microsoft.com/office/powerpoint/2010/main" val="1242895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28;p17">
            <a:extLst>
              <a:ext uri="{FF2B5EF4-FFF2-40B4-BE49-F238E27FC236}">
                <a16:creationId xmlns:a16="http://schemas.microsoft.com/office/drawing/2014/main" id="{0C53F57C-1FB9-4105-558D-D399432DAE65}"/>
              </a:ext>
            </a:extLst>
          </p:cNvPr>
          <p:cNvSpPr txBox="1"/>
          <p:nvPr/>
        </p:nvSpPr>
        <p:spPr>
          <a:xfrm>
            <a:off x="1347454" y="1973715"/>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88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Natural Resources</a:t>
            </a:r>
          </a:p>
        </p:txBody>
      </p:sp>
      <p:sp>
        <p:nvSpPr>
          <p:cNvPr id="7" name="Google Shape;131;p17">
            <a:extLst>
              <a:ext uri="{FF2B5EF4-FFF2-40B4-BE49-F238E27FC236}">
                <a16:creationId xmlns:a16="http://schemas.microsoft.com/office/drawing/2014/main" id="{65A55DA6-AB6C-ABD5-0646-9887C01A8577}"/>
              </a:ext>
            </a:extLst>
          </p:cNvPr>
          <p:cNvSpPr txBox="1"/>
          <p:nvPr/>
        </p:nvSpPr>
        <p:spPr>
          <a:xfrm>
            <a:off x="272517" y="920372"/>
            <a:ext cx="17742900" cy="817468"/>
          </a:xfrm>
          <a:prstGeom prst="rect">
            <a:avLst/>
          </a:prstGeom>
          <a:noFill/>
          <a:ln>
            <a:noFill/>
          </a:ln>
        </p:spPr>
        <p:txBody>
          <a:bodyPr spcFirstLastPara="1" wrap="square" lIns="0" tIns="0" rIns="0" bIns="0" anchor="t" anchorCtr="0">
            <a:spAutoFit/>
          </a:bodyPr>
          <a:lstStyle/>
          <a:p>
            <a:pPr marL="0" marR="0" lvl="0" indent="0" algn="ctr" rtl="0">
              <a:lnSpc>
                <a:spcPct val="165989"/>
              </a:lnSpc>
              <a:spcBef>
                <a:spcPts val="0"/>
              </a:spcBef>
              <a:spcAft>
                <a:spcPts val="0"/>
              </a:spcAft>
              <a:buNone/>
            </a:pPr>
            <a:r>
              <a:rPr lang="en-US" sz="3200" b="1" u="none" strike="noStrike" cap="none">
                <a:solidFill>
                  <a:schemeClr val="bg1"/>
                </a:solidFill>
                <a:latin typeface="Inter" panose="020B0502030000000004" pitchFamily="34" charset="0"/>
                <a:ea typeface="Inter" panose="020B0502030000000004" pitchFamily="34" charset="0"/>
                <a:cs typeface="Century Gothic"/>
                <a:sym typeface="Century Gothic"/>
              </a:rPr>
              <a:t>ELECTRICITY IS CREATED WITH PRODUCTIVE RESOURCES</a:t>
            </a:r>
          </a:p>
        </p:txBody>
      </p:sp>
      <p:pic>
        <p:nvPicPr>
          <p:cNvPr id="25" name="Google Shape;212;p23">
            <a:extLst>
              <a:ext uri="{FF2B5EF4-FFF2-40B4-BE49-F238E27FC236}">
                <a16:creationId xmlns:a16="http://schemas.microsoft.com/office/drawing/2014/main" id="{F41EDC21-C1F9-137F-A8EB-42FD34311866}"/>
              </a:ext>
            </a:extLst>
          </p:cNvPr>
          <p:cNvPicPr preferRelativeResize="0"/>
          <p:nvPr/>
        </p:nvPicPr>
        <p:blipFill rotWithShape="1">
          <a:blip r:embed="rId4">
            <a:alphaModFix/>
          </a:blip>
          <a:srcRect l="614" r="1226"/>
          <a:stretch/>
        </p:blipFill>
        <p:spPr>
          <a:xfrm rot="10800000">
            <a:off x="0" y="6077450"/>
            <a:ext cx="18288000" cy="4265201"/>
          </a:xfrm>
          <a:prstGeom prst="rect">
            <a:avLst/>
          </a:prstGeom>
          <a:noFill/>
          <a:ln>
            <a:noFill/>
          </a:ln>
        </p:spPr>
      </p:pic>
      <p:grpSp>
        <p:nvGrpSpPr>
          <p:cNvPr id="22" name="Group 21">
            <a:extLst>
              <a:ext uri="{FF2B5EF4-FFF2-40B4-BE49-F238E27FC236}">
                <a16:creationId xmlns:a16="http://schemas.microsoft.com/office/drawing/2014/main" id="{D57EA60F-C58F-1CE9-CF8F-CE246B5AA4EC}"/>
              </a:ext>
            </a:extLst>
          </p:cNvPr>
          <p:cNvGrpSpPr/>
          <p:nvPr/>
        </p:nvGrpSpPr>
        <p:grpSpPr>
          <a:xfrm>
            <a:off x="1795455" y="3327439"/>
            <a:ext cx="14747178" cy="5774661"/>
            <a:chOff x="214155" y="2928927"/>
            <a:chExt cx="17603893" cy="6893286"/>
          </a:xfrm>
        </p:grpSpPr>
        <p:sp>
          <p:nvSpPr>
            <p:cNvPr id="4" name="Google Shape;145;p19">
              <a:extLst>
                <a:ext uri="{FF2B5EF4-FFF2-40B4-BE49-F238E27FC236}">
                  <a16:creationId xmlns:a16="http://schemas.microsoft.com/office/drawing/2014/main" id="{2FD23FF5-1FF1-D0D2-BB65-FF49EB5B8D13}"/>
                </a:ext>
              </a:extLst>
            </p:cNvPr>
            <p:cNvSpPr/>
            <p:nvPr/>
          </p:nvSpPr>
          <p:spPr>
            <a:xfrm>
              <a:off x="3785697" y="3194917"/>
              <a:ext cx="2324296" cy="2324296"/>
            </a:xfrm>
            <a:custGeom>
              <a:avLst/>
              <a:gdLst/>
              <a:ahLst/>
              <a:cxnLst/>
              <a:rect l="l" t="t" r="r" b="b"/>
              <a:pathLst>
                <a:path w="2324296" h="2324296" extrusionOk="0">
                  <a:moveTo>
                    <a:pt x="0" y="0"/>
                  </a:moveTo>
                  <a:lnTo>
                    <a:pt x="2324295" y="0"/>
                  </a:lnTo>
                  <a:lnTo>
                    <a:pt x="2324295" y="2324295"/>
                  </a:lnTo>
                  <a:lnTo>
                    <a:pt x="0" y="2324295"/>
                  </a:lnTo>
                  <a:lnTo>
                    <a:pt x="0" y="0"/>
                  </a:lnTo>
                  <a:close/>
                </a:path>
              </a:pathLst>
            </a:custGeom>
            <a:blipFill rotWithShape="1">
              <a:blip r:embed="rId5">
                <a:alphaModFix/>
              </a:blip>
              <a:stretch>
                <a:fillRect/>
              </a:stretch>
            </a:blipFill>
            <a:ln>
              <a:noFill/>
            </a:ln>
          </p:spPr>
          <p:txBody>
            <a:bodyPr/>
            <a:lstStyle/>
            <a:p>
              <a:endParaRPr lang="en-US"/>
            </a:p>
          </p:txBody>
        </p:sp>
        <p:sp>
          <p:nvSpPr>
            <p:cNvPr id="5" name="Google Shape;146;p19">
              <a:extLst>
                <a:ext uri="{FF2B5EF4-FFF2-40B4-BE49-F238E27FC236}">
                  <a16:creationId xmlns:a16="http://schemas.microsoft.com/office/drawing/2014/main" id="{49FCD911-8F80-AEC1-7D84-7B6BF69740A3}"/>
                </a:ext>
              </a:extLst>
            </p:cNvPr>
            <p:cNvSpPr/>
            <p:nvPr/>
          </p:nvSpPr>
          <p:spPr>
            <a:xfrm>
              <a:off x="8292443" y="2928927"/>
              <a:ext cx="1247666" cy="2514187"/>
            </a:xfrm>
            <a:custGeom>
              <a:avLst/>
              <a:gdLst/>
              <a:ahLst/>
              <a:cxnLst/>
              <a:rect l="l" t="t" r="r" b="b"/>
              <a:pathLst>
                <a:path w="1247666" h="2514187" extrusionOk="0">
                  <a:moveTo>
                    <a:pt x="0" y="0"/>
                  </a:moveTo>
                  <a:lnTo>
                    <a:pt x="1247665" y="0"/>
                  </a:lnTo>
                  <a:lnTo>
                    <a:pt x="1247665" y="2514187"/>
                  </a:lnTo>
                  <a:lnTo>
                    <a:pt x="0" y="2514187"/>
                  </a:lnTo>
                  <a:lnTo>
                    <a:pt x="0" y="0"/>
                  </a:lnTo>
                  <a:close/>
                </a:path>
              </a:pathLst>
            </a:custGeom>
            <a:blipFill rotWithShape="1">
              <a:blip r:embed="rId6">
                <a:alphaModFix/>
              </a:blip>
              <a:stretch>
                <a:fillRect/>
              </a:stretch>
            </a:blipFill>
            <a:ln>
              <a:noFill/>
            </a:ln>
          </p:spPr>
          <p:txBody>
            <a:bodyPr/>
            <a:lstStyle/>
            <a:p>
              <a:endParaRPr lang="en-US"/>
            </a:p>
          </p:txBody>
        </p:sp>
        <p:sp>
          <p:nvSpPr>
            <p:cNvPr id="6" name="Google Shape;147;p19">
              <a:extLst>
                <a:ext uri="{FF2B5EF4-FFF2-40B4-BE49-F238E27FC236}">
                  <a16:creationId xmlns:a16="http://schemas.microsoft.com/office/drawing/2014/main" id="{0C1C411C-2ABF-63BE-FEE9-232859D5E619}"/>
                </a:ext>
              </a:extLst>
            </p:cNvPr>
            <p:cNvSpPr/>
            <p:nvPr/>
          </p:nvSpPr>
          <p:spPr>
            <a:xfrm>
              <a:off x="8744377" y="6521374"/>
              <a:ext cx="2386722" cy="2380755"/>
            </a:xfrm>
            <a:custGeom>
              <a:avLst/>
              <a:gdLst/>
              <a:ahLst/>
              <a:cxnLst/>
              <a:rect l="l" t="t" r="r" b="b"/>
              <a:pathLst>
                <a:path w="2386722" h="2380755" extrusionOk="0">
                  <a:moveTo>
                    <a:pt x="0" y="0"/>
                  </a:moveTo>
                  <a:lnTo>
                    <a:pt x="2386722" y="0"/>
                  </a:lnTo>
                  <a:lnTo>
                    <a:pt x="2386722" y="2380755"/>
                  </a:lnTo>
                  <a:lnTo>
                    <a:pt x="0" y="2380755"/>
                  </a:lnTo>
                  <a:lnTo>
                    <a:pt x="0" y="0"/>
                  </a:lnTo>
                  <a:close/>
                </a:path>
              </a:pathLst>
            </a:custGeom>
            <a:blipFill rotWithShape="1">
              <a:blip r:embed="rId7">
                <a:alphaModFix/>
              </a:blip>
              <a:stretch>
                <a:fillRect/>
              </a:stretch>
            </a:blipFill>
            <a:ln>
              <a:noFill/>
            </a:ln>
          </p:spPr>
          <p:txBody>
            <a:bodyPr/>
            <a:lstStyle/>
            <a:p>
              <a:endParaRPr lang="en-US"/>
            </a:p>
          </p:txBody>
        </p:sp>
        <p:sp>
          <p:nvSpPr>
            <p:cNvPr id="8" name="Google Shape;148;p19">
              <a:extLst>
                <a:ext uri="{FF2B5EF4-FFF2-40B4-BE49-F238E27FC236}">
                  <a16:creationId xmlns:a16="http://schemas.microsoft.com/office/drawing/2014/main" id="{7FA4701D-1233-8CA9-2FFA-80435C2D4872}"/>
                </a:ext>
              </a:extLst>
            </p:cNvPr>
            <p:cNvSpPr/>
            <p:nvPr/>
          </p:nvSpPr>
          <p:spPr>
            <a:xfrm>
              <a:off x="11420500" y="3530615"/>
              <a:ext cx="2466477" cy="1988597"/>
            </a:xfrm>
            <a:custGeom>
              <a:avLst/>
              <a:gdLst/>
              <a:ahLst/>
              <a:cxnLst/>
              <a:rect l="l" t="t" r="r" b="b"/>
              <a:pathLst>
                <a:path w="2466477" h="1988597" extrusionOk="0">
                  <a:moveTo>
                    <a:pt x="0" y="0"/>
                  </a:moveTo>
                  <a:lnTo>
                    <a:pt x="2466477" y="0"/>
                  </a:lnTo>
                  <a:lnTo>
                    <a:pt x="2466477" y="1988597"/>
                  </a:lnTo>
                  <a:lnTo>
                    <a:pt x="0" y="1988597"/>
                  </a:lnTo>
                  <a:lnTo>
                    <a:pt x="0" y="0"/>
                  </a:lnTo>
                  <a:close/>
                </a:path>
              </a:pathLst>
            </a:custGeom>
            <a:blipFill rotWithShape="1">
              <a:blip r:embed="rId8">
                <a:alphaModFix/>
              </a:blip>
              <a:stretch>
                <a:fillRect/>
              </a:stretch>
            </a:blipFill>
            <a:ln>
              <a:noFill/>
            </a:ln>
          </p:spPr>
          <p:txBody>
            <a:bodyPr/>
            <a:lstStyle/>
            <a:p>
              <a:endParaRPr lang="en-US"/>
            </a:p>
          </p:txBody>
        </p:sp>
        <p:sp>
          <p:nvSpPr>
            <p:cNvPr id="9" name="Google Shape;149;p19">
              <a:extLst>
                <a:ext uri="{FF2B5EF4-FFF2-40B4-BE49-F238E27FC236}">
                  <a16:creationId xmlns:a16="http://schemas.microsoft.com/office/drawing/2014/main" id="{1280C208-186F-B8AB-F1B3-53F7FE9715DC}"/>
                </a:ext>
              </a:extLst>
            </p:cNvPr>
            <p:cNvSpPr/>
            <p:nvPr/>
          </p:nvSpPr>
          <p:spPr>
            <a:xfrm>
              <a:off x="11576464" y="6879163"/>
              <a:ext cx="2584665" cy="1654186"/>
            </a:xfrm>
            <a:custGeom>
              <a:avLst/>
              <a:gdLst/>
              <a:ahLst/>
              <a:cxnLst/>
              <a:rect l="l" t="t" r="r" b="b"/>
              <a:pathLst>
                <a:path w="2584665" h="1654186" extrusionOk="0">
                  <a:moveTo>
                    <a:pt x="0" y="0"/>
                  </a:moveTo>
                  <a:lnTo>
                    <a:pt x="2584664" y="0"/>
                  </a:lnTo>
                  <a:lnTo>
                    <a:pt x="2584664" y="1654185"/>
                  </a:lnTo>
                  <a:lnTo>
                    <a:pt x="0" y="1654185"/>
                  </a:lnTo>
                  <a:lnTo>
                    <a:pt x="0" y="0"/>
                  </a:lnTo>
                  <a:close/>
                </a:path>
              </a:pathLst>
            </a:custGeom>
            <a:blipFill rotWithShape="1">
              <a:blip r:embed="rId9">
                <a:alphaModFix/>
              </a:blip>
              <a:stretch>
                <a:fillRect/>
              </a:stretch>
            </a:blipFill>
            <a:ln>
              <a:noFill/>
            </a:ln>
          </p:spPr>
          <p:txBody>
            <a:bodyPr/>
            <a:lstStyle/>
            <a:p>
              <a:endParaRPr lang="en-US"/>
            </a:p>
          </p:txBody>
        </p:sp>
        <p:sp>
          <p:nvSpPr>
            <p:cNvPr id="11" name="Google Shape;150;p19">
              <a:extLst>
                <a:ext uri="{FF2B5EF4-FFF2-40B4-BE49-F238E27FC236}">
                  <a16:creationId xmlns:a16="http://schemas.microsoft.com/office/drawing/2014/main" id="{29A42D30-2134-D288-70FF-C9AF16CA68EC}"/>
                </a:ext>
              </a:extLst>
            </p:cNvPr>
            <p:cNvSpPr/>
            <p:nvPr/>
          </p:nvSpPr>
          <p:spPr>
            <a:xfrm>
              <a:off x="14938064" y="6211651"/>
              <a:ext cx="2321236" cy="2380755"/>
            </a:xfrm>
            <a:custGeom>
              <a:avLst/>
              <a:gdLst/>
              <a:ahLst/>
              <a:cxnLst/>
              <a:rect l="l" t="t" r="r" b="b"/>
              <a:pathLst>
                <a:path w="2321236" h="2380755" extrusionOk="0">
                  <a:moveTo>
                    <a:pt x="0" y="0"/>
                  </a:moveTo>
                  <a:lnTo>
                    <a:pt x="2321236" y="0"/>
                  </a:lnTo>
                  <a:lnTo>
                    <a:pt x="2321236" y="2380755"/>
                  </a:lnTo>
                  <a:lnTo>
                    <a:pt x="0" y="2380755"/>
                  </a:lnTo>
                  <a:lnTo>
                    <a:pt x="0" y="0"/>
                  </a:lnTo>
                  <a:close/>
                </a:path>
              </a:pathLst>
            </a:custGeom>
            <a:blipFill rotWithShape="1">
              <a:blip r:embed="rId10">
                <a:alphaModFix/>
              </a:blip>
              <a:stretch>
                <a:fillRect/>
              </a:stretch>
            </a:blipFill>
            <a:ln>
              <a:noFill/>
            </a:ln>
          </p:spPr>
          <p:txBody>
            <a:bodyPr/>
            <a:lstStyle/>
            <a:p>
              <a:endParaRPr lang="en-US"/>
            </a:p>
          </p:txBody>
        </p:sp>
        <p:sp>
          <p:nvSpPr>
            <p:cNvPr id="12" name="Google Shape;151;p19">
              <a:extLst>
                <a:ext uri="{FF2B5EF4-FFF2-40B4-BE49-F238E27FC236}">
                  <a16:creationId xmlns:a16="http://schemas.microsoft.com/office/drawing/2014/main" id="{5922E95E-6696-CE6D-31B1-95ECC80BB4B7}"/>
                </a:ext>
              </a:extLst>
            </p:cNvPr>
            <p:cNvSpPr/>
            <p:nvPr/>
          </p:nvSpPr>
          <p:spPr>
            <a:xfrm>
              <a:off x="4947844" y="7097476"/>
              <a:ext cx="2938889" cy="1693535"/>
            </a:xfrm>
            <a:custGeom>
              <a:avLst/>
              <a:gdLst/>
              <a:ahLst/>
              <a:cxnLst/>
              <a:rect l="l" t="t" r="r" b="b"/>
              <a:pathLst>
                <a:path w="2938889" h="1693535" extrusionOk="0">
                  <a:moveTo>
                    <a:pt x="0" y="0"/>
                  </a:moveTo>
                  <a:lnTo>
                    <a:pt x="2938889" y="0"/>
                  </a:lnTo>
                  <a:lnTo>
                    <a:pt x="2938889" y="1693535"/>
                  </a:lnTo>
                  <a:lnTo>
                    <a:pt x="0" y="1693535"/>
                  </a:lnTo>
                  <a:lnTo>
                    <a:pt x="0" y="0"/>
                  </a:lnTo>
                  <a:close/>
                </a:path>
              </a:pathLst>
            </a:custGeom>
            <a:blipFill rotWithShape="1">
              <a:blip r:embed="rId11">
                <a:alphaModFix/>
              </a:blip>
              <a:stretch>
                <a:fillRect/>
              </a:stretch>
            </a:blipFill>
            <a:ln>
              <a:noFill/>
            </a:ln>
          </p:spPr>
          <p:txBody>
            <a:bodyPr/>
            <a:lstStyle/>
            <a:p>
              <a:endParaRPr lang="en-US"/>
            </a:p>
          </p:txBody>
        </p:sp>
        <p:sp>
          <p:nvSpPr>
            <p:cNvPr id="13" name="Google Shape;152;p19">
              <a:extLst>
                <a:ext uri="{FF2B5EF4-FFF2-40B4-BE49-F238E27FC236}">
                  <a16:creationId xmlns:a16="http://schemas.microsoft.com/office/drawing/2014/main" id="{A716CBBC-813B-2E25-8645-23D5E0F4C291}"/>
                </a:ext>
              </a:extLst>
            </p:cNvPr>
            <p:cNvSpPr/>
            <p:nvPr/>
          </p:nvSpPr>
          <p:spPr>
            <a:xfrm>
              <a:off x="1289776" y="6521374"/>
              <a:ext cx="1757676" cy="1742296"/>
            </a:xfrm>
            <a:custGeom>
              <a:avLst/>
              <a:gdLst/>
              <a:ahLst/>
              <a:cxnLst/>
              <a:rect l="l" t="t" r="r" b="b"/>
              <a:pathLst>
                <a:path w="1757676" h="1742296" extrusionOk="0">
                  <a:moveTo>
                    <a:pt x="0" y="0"/>
                  </a:moveTo>
                  <a:lnTo>
                    <a:pt x="1757676" y="0"/>
                  </a:lnTo>
                  <a:lnTo>
                    <a:pt x="1757676" y="1742296"/>
                  </a:lnTo>
                  <a:lnTo>
                    <a:pt x="0" y="1742296"/>
                  </a:lnTo>
                  <a:lnTo>
                    <a:pt x="0" y="0"/>
                  </a:lnTo>
                  <a:close/>
                </a:path>
              </a:pathLst>
            </a:custGeom>
            <a:blipFill rotWithShape="1">
              <a:blip r:embed="rId12">
                <a:alphaModFix/>
              </a:blip>
              <a:stretch>
                <a:fillRect/>
              </a:stretch>
            </a:blipFill>
            <a:ln>
              <a:noFill/>
            </a:ln>
          </p:spPr>
          <p:txBody>
            <a:bodyPr/>
            <a:lstStyle/>
            <a:p>
              <a:endParaRPr lang="en-US"/>
            </a:p>
          </p:txBody>
        </p:sp>
        <p:sp>
          <p:nvSpPr>
            <p:cNvPr id="14" name="Google Shape;154;p19">
              <a:extLst>
                <a:ext uri="{FF2B5EF4-FFF2-40B4-BE49-F238E27FC236}">
                  <a16:creationId xmlns:a16="http://schemas.microsoft.com/office/drawing/2014/main" id="{29E6CE08-FE13-DF2A-048E-D542FDE9DAB2}"/>
                </a:ext>
              </a:extLst>
            </p:cNvPr>
            <p:cNvSpPr txBox="1"/>
            <p:nvPr/>
          </p:nvSpPr>
          <p:spPr>
            <a:xfrm>
              <a:off x="4073198" y="5630875"/>
              <a:ext cx="1749300" cy="8229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COAL</a:t>
              </a:r>
              <a:endParaRPr sz="3200"/>
            </a:p>
          </p:txBody>
        </p:sp>
        <p:sp>
          <p:nvSpPr>
            <p:cNvPr id="15" name="Google Shape;155;p19">
              <a:extLst>
                <a:ext uri="{FF2B5EF4-FFF2-40B4-BE49-F238E27FC236}">
                  <a16:creationId xmlns:a16="http://schemas.microsoft.com/office/drawing/2014/main" id="{EB54A284-12B8-0E0D-4E89-09EAB39C7C8E}"/>
                </a:ext>
              </a:extLst>
            </p:cNvPr>
            <p:cNvSpPr txBox="1"/>
            <p:nvPr/>
          </p:nvSpPr>
          <p:spPr>
            <a:xfrm>
              <a:off x="7135923" y="5630875"/>
              <a:ext cx="3560700" cy="8229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NATURAL GAS</a:t>
              </a:r>
              <a:endParaRPr sz="1200"/>
            </a:p>
          </p:txBody>
        </p:sp>
        <p:sp>
          <p:nvSpPr>
            <p:cNvPr id="16" name="Google Shape;156;p19">
              <a:extLst>
                <a:ext uri="{FF2B5EF4-FFF2-40B4-BE49-F238E27FC236}">
                  <a16:creationId xmlns:a16="http://schemas.microsoft.com/office/drawing/2014/main" id="{EC682816-7B09-3DF3-1D88-8C2EB530D280}"/>
                </a:ext>
              </a:extLst>
            </p:cNvPr>
            <p:cNvSpPr txBox="1"/>
            <p:nvPr/>
          </p:nvSpPr>
          <p:spPr>
            <a:xfrm>
              <a:off x="12257224" y="8942566"/>
              <a:ext cx="1458777" cy="8229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WIND</a:t>
              </a:r>
              <a:endParaRPr sz="3200"/>
            </a:p>
          </p:txBody>
        </p:sp>
        <p:sp>
          <p:nvSpPr>
            <p:cNvPr id="17" name="Google Shape;157;p19">
              <a:extLst>
                <a:ext uri="{FF2B5EF4-FFF2-40B4-BE49-F238E27FC236}">
                  <a16:creationId xmlns:a16="http://schemas.microsoft.com/office/drawing/2014/main" id="{21483DD8-D729-D22D-256D-AB81D56BCBDB}"/>
                </a:ext>
              </a:extLst>
            </p:cNvPr>
            <p:cNvSpPr txBox="1"/>
            <p:nvPr/>
          </p:nvSpPr>
          <p:spPr>
            <a:xfrm>
              <a:off x="14538317" y="8638339"/>
              <a:ext cx="3279731" cy="117567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SOLAR ENERGY</a:t>
              </a:r>
              <a:endParaRPr sz="3200"/>
            </a:p>
          </p:txBody>
        </p:sp>
        <p:sp>
          <p:nvSpPr>
            <p:cNvPr id="18" name="Google Shape;158;p19">
              <a:extLst>
                <a:ext uri="{FF2B5EF4-FFF2-40B4-BE49-F238E27FC236}">
                  <a16:creationId xmlns:a16="http://schemas.microsoft.com/office/drawing/2014/main" id="{495466B1-BC77-FAB0-CAF2-68DA07200FF3}"/>
                </a:ext>
              </a:extLst>
            </p:cNvPr>
            <p:cNvSpPr txBox="1"/>
            <p:nvPr/>
          </p:nvSpPr>
          <p:spPr>
            <a:xfrm>
              <a:off x="214155" y="8646543"/>
              <a:ext cx="3908920" cy="117567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NUCLEAR ENERGY</a:t>
              </a:r>
              <a:endParaRPr sz="3200"/>
            </a:p>
          </p:txBody>
        </p:sp>
        <p:sp>
          <p:nvSpPr>
            <p:cNvPr id="19" name="Google Shape;159;p19">
              <a:extLst>
                <a:ext uri="{FF2B5EF4-FFF2-40B4-BE49-F238E27FC236}">
                  <a16:creationId xmlns:a16="http://schemas.microsoft.com/office/drawing/2014/main" id="{ED787B7A-38D0-8164-3FFF-5FEF3FC4C22C}"/>
                </a:ext>
              </a:extLst>
            </p:cNvPr>
            <p:cNvSpPr txBox="1"/>
            <p:nvPr/>
          </p:nvSpPr>
          <p:spPr>
            <a:xfrm>
              <a:off x="5542659" y="8942566"/>
              <a:ext cx="1749258" cy="8229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WATER</a:t>
              </a:r>
              <a:endParaRPr sz="3200"/>
            </a:p>
          </p:txBody>
        </p:sp>
        <p:sp>
          <p:nvSpPr>
            <p:cNvPr id="20" name="Google Shape;160;p19">
              <a:extLst>
                <a:ext uri="{FF2B5EF4-FFF2-40B4-BE49-F238E27FC236}">
                  <a16:creationId xmlns:a16="http://schemas.microsoft.com/office/drawing/2014/main" id="{F24EE7BF-3354-FD75-11AA-2FDEC65EEF93}"/>
                </a:ext>
              </a:extLst>
            </p:cNvPr>
            <p:cNvSpPr txBox="1"/>
            <p:nvPr/>
          </p:nvSpPr>
          <p:spPr>
            <a:xfrm>
              <a:off x="8711497" y="8972250"/>
              <a:ext cx="2466599" cy="8229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BIOMASS</a:t>
              </a:r>
              <a:endParaRPr sz="3200"/>
            </a:p>
          </p:txBody>
        </p:sp>
        <p:sp>
          <p:nvSpPr>
            <p:cNvPr id="21" name="Google Shape;161;p19">
              <a:extLst>
                <a:ext uri="{FF2B5EF4-FFF2-40B4-BE49-F238E27FC236}">
                  <a16:creationId xmlns:a16="http://schemas.microsoft.com/office/drawing/2014/main" id="{E945F69B-8D14-062A-AE1C-7FC791E15973}"/>
                </a:ext>
              </a:extLst>
            </p:cNvPr>
            <p:cNvSpPr txBox="1"/>
            <p:nvPr/>
          </p:nvSpPr>
          <p:spPr>
            <a:xfrm>
              <a:off x="12181708" y="5601199"/>
              <a:ext cx="1011440" cy="8229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OIL</a:t>
              </a:r>
              <a:endParaRPr sz="3200"/>
            </a:p>
          </p:txBody>
        </p:sp>
      </p:grpSp>
    </p:spTree>
    <p:extLst>
      <p:ext uri="{BB962C8B-B14F-4D97-AF65-F5344CB8AC3E}">
        <p14:creationId xmlns:p14="http://schemas.microsoft.com/office/powerpoint/2010/main" val="152083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28;p17">
            <a:extLst>
              <a:ext uri="{FF2B5EF4-FFF2-40B4-BE49-F238E27FC236}">
                <a16:creationId xmlns:a16="http://schemas.microsoft.com/office/drawing/2014/main" id="{0C53F57C-1FB9-4105-558D-D399432DAE65}"/>
              </a:ext>
            </a:extLst>
          </p:cNvPr>
          <p:cNvSpPr txBox="1"/>
          <p:nvPr/>
        </p:nvSpPr>
        <p:spPr>
          <a:xfrm>
            <a:off x="1347454" y="1973715"/>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88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Human Resources (Labor):</a:t>
            </a:r>
          </a:p>
        </p:txBody>
      </p:sp>
      <p:pic>
        <p:nvPicPr>
          <p:cNvPr id="25" name="Google Shape;212;p23">
            <a:extLst>
              <a:ext uri="{FF2B5EF4-FFF2-40B4-BE49-F238E27FC236}">
                <a16:creationId xmlns:a16="http://schemas.microsoft.com/office/drawing/2014/main" id="{F41EDC21-C1F9-137F-A8EB-42FD34311866}"/>
              </a:ext>
            </a:extLst>
          </p:cNvPr>
          <p:cNvPicPr preferRelativeResize="0"/>
          <p:nvPr/>
        </p:nvPicPr>
        <p:blipFill rotWithShape="1">
          <a:blip r:embed="rId4">
            <a:alphaModFix/>
          </a:blip>
          <a:srcRect l="614" r="1226"/>
          <a:stretch/>
        </p:blipFill>
        <p:spPr>
          <a:xfrm rot="10800000">
            <a:off x="0" y="6077450"/>
            <a:ext cx="18288000" cy="4265201"/>
          </a:xfrm>
          <a:prstGeom prst="rect">
            <a:avLst/>
          </a:prstGeom>
          <a:noFill/>
          <a:ln>
            <a:noFill/>
          </a:ln>
        </p:spPr>
      </p:pic>
      <p:sp>
        <p:nvSpPr>
          <p:cNvPr id="2" name="Google Shape;128;p17">
            <a:extLst>
              <a:ext uri="{FF2B5EF4-FFF2-40B4-BE49-F238E27FC236}">
                <a16:creationId xmlns:a16="http://schemas.microsoft.com/office/drawing/2014/main" id="{CACC1295-94CD-2C81-40D5-F31BEC630163}"/>
              </a:ext>
            </a:extLst>
          </p:cNvPr>
          <p:cNvSpPr txBox="1"/>
          <p:nvPr/>
        </p:nvSpPr>
        <p:spPr>
          <a:xfrm>
            <a:off x="1347454" y="3116209"/>
            <a:ext cx="15593025" cy="2051844"/>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5400" u="none" strike="noStrike" cap="none">
                <a:solidFill>
                  <a:srgbClr val="000000"/>
                </a:solidFill>
                <a:latin typeface="Inter Medium" panose="02000503000000020004" pitchFamily="2" charset="0"/>
                <a:ea typeface="Inter Medium" panose="02000503000000020004" pitchFamily="2" charset="0"/>
                <a:cs typeface="Century Gothic"/>
                <a:sym typeface="Century Gothic"/>
              </a:rPr>
              <a:t>The people who do the mental and physical work to produce goods and services.</a:t>
            </a:r>
          </a:p>
        </p:txBody>
      </p:sp>
      <p:pic>
        <p:nvPicPr>
          <p:cNvPr id="23" name="Picture 22" descr="A group of people standing together&#10;&#10;Description automatically generated">
            <a:extLst>
              <a:ext uri="{FF2B5EF4-FFF2-40B4-BE49-F238E27FC236}">
                <a16:creationId xmlns:a16="http://schemas.microsoft.com/office/drawing/2014/main" id="{2499FA0D-503B-EE76-65B1-93BF52107D90}"/>
              </a:ext>
            </a:extLst>
          </p:cNvPr>
          <p:cNvPicPr>
            <a:picLocks noChangeAspect="1"/>
          </p:cNvPicPr>
          <p:nvPr/>
        </p:nvPicPr>
        <p:blipFill>
          <a:blip r:embed="rId5"/>
          <a:stretch>
            <a:fillRect/>
          </a:stretch>
        </p:blipFill>
        <p:spPr>
          <a:xfrm>
            <a:off x="0" y="7122326"/>
            <a:ext cx="18288000" cy="3050896"/>
          </a:xfrm>
          <a:prstGeom prst="rect">
            <a:avLst/>
          </a:prstGeom>
        </p:spPr>
      </p:pic>
    </p:spTree>
    <p:extLst>
      <p:ext uri="{BB962C8B-B14F-4D97-AF65-F5344CB8AC3E}">
        <p14:creationId xmlns:p14="http://schemas.microsoft.com/office/powerpoint/2010/main" val="2001195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28;p17">
            <a:extLst>
              <a:ext uri="{FF2B5EF4-FFF2-40B4-BE49-F238E27FC236}">
                <a16:creationId xmlns:a16="http://schemas.microsoft.com/office/drawing/2014/main" id="{0C53F57C-1FB9-4105-558D-D399432DAE65}"/>
              </a:ext>
            </a:extLst>
          </p:cNvPr>
          <p:cNvSpPr txBox="1"/>
          <p:nvPr/>
        </p:nvSpPr>
        <p:spPr>
          <a:xfrm>
            <a:off x="1347454" y="1973715"/>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8800" u="none" strike="noStrike" cap="none">
                <a:solidFill>
                  <a:srgbClr val="ABDE70"/>
                </a:solidFill>
                <a:latin typeface="Inter Medium" panose="02000503000000020004" pitchFamily="2" charset="0"/>
                <a:ea typeface="Inter Medium" panose="02000503000000020004" pitchFamily="2" charset="0"/>
                <a:cs typeface="Century Gothic"/>
                <a:sym typeface="Century Gothic"/>
              </a:rPr>
              <a:t>Human (Labor)</a:t>
            </a:r>
          </a:p>
        </p:txBody>
      </p:sp>
      <p:sp>
        <p:nvSpPr>
          <p:cNvPr id="7" name="Google Shape;131;p17">
            <a:extLst>
              <a:ext uri="{FF2B5EF4-FFF2-40B4-BE49-F238E27FC236}">
                <a16:creationId xmlns:a16="http://schemas.microsoft.com/office/drawing/2014/main" id="{65A55DA6-AB6C-ABD5-0646-9887C01A8577}"/>
              </a:ext>
            </a:extLst>
          </p:cNvPr>
          <p:cNvSpPr txBox="1"/>
          <p:nvPr/>
        </p:nvSpPr>
        <p:spPr>
          <a:xfrm>
            <a:off x="272517" y="920372"/>
            <a:ext cx="17742900" cy="817468"/>
          </a:xfrm>
          <a:prstGeom prst="rect">
            <a:avLst/>
          </a:prstGeom>
          <a:noFill/>
          <a:ln>
            <a:noFill/>
          </a:ln>
        </p:spPr>
        <p:txBody>
          <a:bodyPr spcFirstLastPara="1" wrap="square" lIns="0" tIns="0" rIns="0" bIns="0" anchor="t" anchorCtr="0">
            <a:spAutoFit/>
          </a:bodyPr>
          <a:lstStyle/>
          <a:p>
            <a:pPr marL="0" marR="0" lvl="0" indent="0" algn="ctr" rtl="0">
              <a:lnSpc>
                <a:spcPct val="165989"/>
              </a:lnSpc>
              <a:spcBef>
                <a:spcPts val="0"/>
              </a:spcBef>
              <a:spcAft>
                <a:spcPts val="0"/>
              </a:spcAft>
              <a:buNone/>
            </a:pPr>
            <a:r>
              <a:rPr lang="en-US" sz="3200" b="1" u="none" strike="noStrike" cap="none">
                <a:solidFill>
                  <a:schemeClr val="bg1"/>
                </a:solidFill>
                <a:latin typeface="Inter" panose="020B0502030000000004" pitchFamily="34" charset="0"/>
                <a:ea typeface="Inter" panose="020B0502030000000004" pitchFamily="34" charset="0"/>
                <a:cs typeface="Century Gothic"/>
                <a:sym typeface="Century Gothic"/>
              </a:rPr>
              <a:t>ELECTRICITY IS CREATED WITH PRODUCTIVE RESOURCES</a:t>
            </a:r>
          </a:p>
        </p:txBody>
      </p:sp>
      <p:pic>
        <p:nvPicPr>
          <p:cNvPr id="25" name="Google Shape;212;p23">
            <a:extLst>
              <a:ext uri="{FF2B5EF4-FFF2-40B4-BE49-F238E27FC236}">
                <a16:creationId xmlns:a16="http://schemas.microsoft.com/office/drawing/2014/main" id="{F41EDC21-C1F9-137F-A8EB-42FD34311866}"/>
              </a:ext>
            </a:extLst>
          </p:cNvPr>
          <p:cNvPicPr preferRelativeResize="0"/>
          <p:nvPr/>
        </p:nvPicPr>
        <p:blipFill rotWithShape="1">
          <a:blip r:embed="rId4">
            <a:alphaModFix/>
          </a:blip>
          <a:srcRect l="614" r="1226"/>
          <a:stretch/>
        </p:blipFill>
        <p:spPr>
          <a:xfrm rot="10800000">
            <a:off x="0" y="6077450"/>
            <a:ext cx="18288000" cy="4265201"/>
          </a:xfrm>
          <a:prstGeom prst="rect">
            <a:avLst/>
          </a:prstGeom>
          <a:noFill/>
          <a:ln>
            <a:noFill/>
          </a:ln>
        </p:spPr>
      </p:pic>
      <p:sp>
        <p:nvSpPr>
          <p:cNvPr id="27" name="Google Shape;182;p21">
            <a:extLst>
              <a:ext uri="{FF2B5EF4-FFF2-40B4-BE49-F238E27FC236}">
                <a16:creationId xmlns:a16="http://schemas.microsoft.com/office/drawing/2014/main" id="{1CAECC4F-D65E-E7E0-8363-5406C321DD8B}"/>
              </a:ext>
            </a:extLst>
          </p:cNvPr>
          <p:cNvSpPr txBox="1"/>
          <p:nvPr/>
        </p:nvSpPr>
        <p:spPr>
          <a:xfrm>
            <a:off x="2637622" y="5635867"/>
            <a:ext cx="3585290" cy="856468"/>
          </a:xfrm>
          <a:prstGeom prst="rect">
            <a:avLst/>
          </a:prstGeom>
          <a:noFill/>
          <a:ln>
            <a:noFill/>
          </a:ln>
        </p:spPr>
        <p:txBody>
          <a:bodyPr spcFirstLastPara="1" wrap="square" lIns="0" tIns="0" rIns="0" bIns="0" anchor="t" anchorCtr="0">
            <a:spAutoFit/>
          </a:bodyPr>
          <a:lstStyle/>
          <a:p>
            <a:pPr marL="0" marR="0" lvl="0" indent="0" algn="ctr" rtl="0">
              <a:lnSpc>
                <a:spcPct val="104982"/>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POWER PLANT</a:t>
            </a:r>
            <a:endParaRPr sz="3200"/>
          </a:p>
          <a:p>
            <a:pPr marL="0" marR="0" lvl="0" indent="0" algn="ctr" rtl="0">
              <a:lnSpc>
                <a:spcPct val="104982"/>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OPERATOR</a:t>
            </a:r>
            <a:endParaRPr sz="3200"/>
          </a:p>
        </p:txBody>
      </p:sp>
      <p:sp>
        <p:nvSpPr>
          <p:cNvPr id="28" name="Google Shape;183;p21">
            <a:extLst>
              <a:ext uri="{FF2B5EF4-FFF2-40B4-BE49-F238E27FC236}">
                <a16:creationId xmlns:a16="http://schemas.microsoft.com/office/drawing/2014/main" id="{E0E5F267-3855-4E43-CF4F-55E51B1AB66B}"/>
              </a:ext>
            </a:extLst>
          </p:cNvPr>
          <p:cNvSpPr txBox="1"/>
          <p:nvPr/>
        </p:nvSpPr>
        <p:spPr>
          <a:xfrm>
            <a:off x="7869425" y="6274040"/>
            <a:ext cx="2876691" cy="428235"/>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LINEWORKER</a:t>
            </a:r>
            <a:endParaRPr sz="3200"/>
          </a:p>
        </p:txBody>
      </p:sp>
      <p:sp>
        <p:nvSpPr>
          <p:cNvPr id="29" name="Google Shape;184;p21">
            <a:extLst>
              <a:ext uri="{FF2B5EF4-FFF2-40B4-BE49-F238E27FC236}">
                <a16:creationId xmlns:a16="http://schemas.microsoft.com/office/drawing/2014/main" id="{1FFDC010-ED5E-DD77-7F20-2FB5DFADE7ED}"/>
              </a:ext>
            </a:extLst>
          </p:cNvPr>
          <p:cNvSpPr txBox="1"/>
          <p:nvPr/>
        </p:nvSpPr>
        <p:spPr>
          <a:xfrm>
            <a:off x="12392631" y="5734095"/>
            <a:ext cx="2876679" cy="428235"/>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METER READER</a:t>
            </a:r>
            <a:endParaRPr sz="3200"/>
          </a:p>
        </p:txBody>
      </p:sp>
      <p:sp>
        <p:nvSpPr>
          <p:cNvPr id="30" name="Google Shape;186;p21">
            <a:extLst>
              <a:ext uri="{FF2B5EF4-FFF2-40B4-BE49-F238E27FC236}">
                <a16:creationId xmlns:a16="http://schemas.microsoft.com/office/drawing/2014/main" id="{5AABDF63-4114-7980-75D0-3FAACF4C093B}"/>
              </a:ext>
            </a:extLst>
          </p:cNvPr>
          <p:cNvSpPr txBox="1"/>
          <p:nvPr/>
        </p:nvSpPr>
        <p:spPr>
          <a:xfrm>
            <a:off x="5654852" y="9391946"/>
            <a:ext cx="2892197" cy="428235"/>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ELECTRICIAN</a:t>
            </a:r>
            <a:endParaRPr sz="3200"/>
          </a:p>
        </p:txBody>
      </p:sp>
      <p:sp>
        <p:nvSpPr>
          <p:cNvPr id="31" name="Google Shape;187;p21">
            <a:extLst>
              <a:ext uri="{FF2B5EF4-FFF2-40B4-BE49-F238E27FC236}">
                <a16:creationId xmlns:a16="http://schemas.microsoft.com/office/drawing/2014/main" id="{64D47D96-EC01-27DB-4A54-AC13333E5CC3}"/>
              </a:ext>
            </a:extLst>
          </p:cNvPr>
          <p:cNvSpPr txBox="1"/>
          <p:nvPr/>
        </p:nvSpPr>
        <p:spPr>
          <a:xfrm>
            <a:off x="10593872" y="8953401"/>
            <a:ext cx="2693067" cy="856468"/>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ELECTRICAL</a:t>
            </a:r>
            <a:endParaRPr sz="3200"/>
          </a:p>
          <a:p>
            <a:pPr marL="0" marR="0" lvl="0" indent="0" algn="ctr" rtl="0">
              <a:lnSpc>
                <a:spcPct val="104999"/>
              </a:lnSpc>
              <a:spcBef>
                <a:spcPts val="0"/>
              </a:spcBef>
              <a:spcAft>
                <a:spcPts val="0"/>
              </a:spcAft>
              <a:buNone/>
            </a:pPr>
            <a:r>
              <a:rPr lang="en-US" sz="3200" b="0" i="0" u="none" strike="noStrike" cap="none">
                <a:solidFill>
                  <a:srgbClr val="000000"/>
                </a:solidFill>
                <a:latin typeface="Century Gothic"/>
                <a:ea typeface="Century Gothic"/>
                <a:cs typeface="Century Gothic"/>
                <a:sym typeface="Century Gothic"/>
              </a:rPr>
              <a:t>ENGINEER</a:t>
            </a:r>
            <a:endParaRPr sz="3200"/>
          </a:p>
        </p:txBody>
      </p:sp>
      <p:pic>
        <p:nvPicPr>
          <p:cNvPr id="34" name="Picture 33" descr="A person holding a tablet&#10;&#10;Description automatically generated">
            <a:extLst>
              <a:ext uri="{FF2B5EF4-FFF2-40B4-BE49-F238E27FC236}">
                <a16:creationId xmlns:a16="http://schemas.microsoft.com/office/drawing/2014/main" id="{870F5A73-EBFE-3E10-CAE2-CBE730436D41}"/>
              </a:ext>
            </a:extLst>
          </p:cNvPr>
          <p:cNvPicPr>
            <a:picLocks noChangeAspect="1"/>
          </p:cNvPicPr>
          <p:nvPr/>
        </p:nvPicPr>
        <p:blipFill>
          <a:blip r:embed="rId5"/>
          <a:stretch>
            <a:fillRect/>
          </a:stretch>
        </p:blipFill>
        <p:spPr>
          <a:xfrm>
            <a:off x="3278832" y="3478548"/>
            <a:ext cx="2343204" cy="2022217"/>
          </a:xfrm>
          <a:prstGeom prst="rect">
            <a:avLst/>
          </a:prstGeom>
        </p:spPr>
      </p:pic>
      <p:pic>
        <p:nvPicPr>
          <p:cNvPr id="35" name="Picture 34">
            <a:extLst>
              <a:ext uri="{FF2B5EF4-FFF2-40B4-BE49-F238E27FC236}">
                <a16:creationId xmlns:a16="http://schemas.microsoft.com/office/drawing/2014/main" id="{961C0C21-A7F5-CECC-DBB8-A2D1B69775CD}"/>
              </a:ext>
            </a:extLst>
          </p:cNvPr>
          <p:cNvPicPr>
            <a:picLocks noChangeAspect="1"/>
          </p:cNvPicPr>
          <p:nvPr/>
        </p:nvPicPr>
        <p:blipFill>
          <a:blip r:embed="rId6"/>
          <a:srcRect/>
          <a:stretch/>
        </p:blipFill>
        <p:spPr>
          <a:xfrm>
            <a:off x="8458879" y="3332481"/>
            <a:ext cx="2191129" cy="2944331"/>
          </a:xfrm>
          <a:prstGeom prst="rect">
            <a:avLst/>
          </a:prstGeom>
        </p:spPr>
      </p:pic>
      <p:pic>
        <p:nvPicPr>
          <p:cNvPr id="36" name="Picture 35">
            <a:extLst>
              <a:ext uri="{FF2B5EF4-FFF2-40B4-BE49-F238E27FC236}">
                <a16:creationId xmlns:a16="http://schemas.microsoft.com/office/drawing/2014/main" id="{05210F2C-9385-3A95-8258-E9F3706BF623}"/>
              </a:ext>
            </a:extLst>
          </p:cNvPr>
          <p:cNvPicPr>
            <a:picLocks noChangeAspect="1"/>
          </p:cNvPicPr>
          <p:nvPr/>
        </p:nvPicPr>
        <p:blipFill>
          <a:blip r:embed="rId7"/>
          <a:srcRect/>
          <a:stretch/>
        </p:blipFill>
        <p:spPr>
          <a:xfrm>
            <a:off x="12804651" y="3554748"/>
            <a:ext cx="2036765" cy="2022217"/>
          </a:xfrm>
          <a:prstGeom prst="rect">
            <a:avLst/>
          </a:prstGeom>
        </p:spPr>
      </p:pic>
      <p:pic>
        <p:nvPicPr>
          <p:cNvPr id="37" name="Picture 36">
            <a:extLst>
              <a:ext uri="{FF2B5EF4-FFF2-40B4-BE49-F238E27FC236}">
                <a16:creationId xmlns:a16="http://schemas.microsoft.com/office/drawing/2014/main" id="{747FD6AC-4047-AE0F-3C00-0E93EDA8AC1A}"/>
              </a:ext>
            </a:extLst>
          </p:cNvPr>
          <p:cNvPicPr>
            <a:picLocks noChangeAspect="1"/>
          </p:cNvPicPr>
          <p:nvPr/>
        </p:nvPicPr>
        <p:blipFill>
          <a:blip r:embed="rId8"/>
          <a:srcRect/>
          <a:stretch/>
        </p:blipFill>
        <p:spPr>
          <a:xfrm>
            <a:off x="5592811" y="6128924"/>
            <a:ext cx="3056568" cy="3226378"/>
          </a:xfrm>
          <a:prstGeom prst="rect">
            <a:avLst/>
          </a:prstGeom>
        </p:spPr>
      </p:pic>
      <p:pic>
        <p:nvPicPr>
          <p:cNvPr id="38" name="Picture 37">
            <a:extLst>
              <a:ext uri="{FF2B5EF4-FFF2-40B4-BE49-F238E27FC236}">
                <a16:creationId xmlns:a16="http://schemas.microsoft.com/office/drawing/2014/main" id="{4FB7C642-2286-5A1A-6C44-2DED504F43B4}"/>
              </a:ext>
            </a:extLst>
          </p:cNvPr>
          <p:cNvPicPr>
            <a:picLocks noChangeAspect="1"/>
          </p:cNvPicPr>
          <p:nvPr/>
        </p:nvPicPr>
        <p:blipFill>
          <a:blip r:embed="rId9"/>
          <a:srcRect/>
          <a:stretch/>
        </p:blipFill>
        <p:spPr>
          <a:xfrm>
            <a:off x="10593872" y="6227154"/>
            <a:ext cx="2463464" cy="2677679"/>
          </a:xfrm>
          <a:prstGeom prst="rect">
            <a:avLst/>
          </a:prstGeom>
          <a:noFill/>
        </p:spPr>
      </p:pic>
    </p:spTree>
    <p:extLst>
      <p:ext uri="{BB962C8B-B14F-4D97-AF65-F5344CB8AC3E}">
        <p14:creationId xmlns:p14="http://schemas.microsoft.com/office/powerpoint/2010/main" val="241458838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108AB-D459-4BF5-B669-7790F034C790}">
  <ds:schemaRefs>
    <ds:schemaRef ds:uri="http://schemas.microsoft.com/sharepoint/v3/contenttype/forms"/>
  </ds:schemaRefs>
</ds:datastoreItem>
</file>

<file path=customXml/itemProps2.xml><?xml version="1.0" encoding="utf-8"?>
<ds:datastoreItem xmlns:ds="http://schemas.openxmlformats.org/officeDocument/2006/customXml" ds:itemID="{B7BFE2DB-82A3-4715-8758-C29865C5EA98}">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1698</Words>
  <Application>Microsoft Office PowerPoint</Application>
  <PresentationFormat>Custom</PresentationFormat>
  <Paragraphs>122</Paragraphs>
  <Slides>30</Slides>
  <Notes>29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Century Gothic</vt:lpstr>
      <vt:lpstr>Inter Light</vt:lpstr>
      <vt:lpstr>Inter Medium</vt:lpstr>
      <vt:lpstr>Arial</vt:lpstr>
      <vt:lpstr>Symbol</vt:lpstr>
      <vt:lpstr>Calibri</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Cookson</dc:creator>
  <cp:lastModifiedBy>Ruth Cookson</cp:lastModifiedBy>
  <cp:revision>2</cp:revision>
  <dcterms:modified xsi:type="dcterms:W3CDTF">2024-07-10T18:59:03Z</dcterms:modified>
</cp:coreProperties>
</file>