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embeddedFontLst>
    <p:embeddedFont>
      <p:font typeface="Helvetica Neue" panose="020B0604020202020204" charset="0"/>
      <p:regular r:id="rId33"/>
      <p:bold r:id="rId34"/>
      <p:italic r:id="rId35"/>
      <p:boldItalic r:id="rId36"/>
    </p:embeddedFont>
    <p:embeddedFont>
      <p:font typeface="Inter" panose="020B0604020202020204" charset="0"/>
      <p:regular r:id="rId37"/>
      <p:bold r:id="rId38"/>
      <p:italic r:id="rId39"/>
      <p:boldItalic r:id="rId40"/>
    </p:embeddedFont>
    <p:embeddedFont>
      <p:font typeface="Inter Light" panose="020B0604020202020204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D7966-64D9-FA7A-57B4-8257CA8E6089}" v="5" dt="2024-10-03T14:42:33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idy Perez" userId="S::cperez@councilforeconed.org::b17a67d5-fbd6-4d73-adcb-3e9c14b1e4be" providerId="AD" clId="Web-{EAAD7966-64D9-FA7A-57B4-8257CA8E6089}"/>
    <pc:docChg chg="modSld">
      <pc:chgData name="Cheidy Perez" userId="S::cperez@councilforeconed.org::b17a67d5-fbd6-4d73-adcb-3e9c14b1e4be" providerId="AD" clId="Web-{EAAD7966-64D9-FA7A-57B4-8257CA8E6089}" dt="2024-10-03T14:42:32.384" v="2" actId="20577"/>
      <pc:docMkLst>
        <pc:docMk/>
      </pc:docMkLst>
      <pc:sldChg chg="modSp">
        <pc:chgData name="Cheidy Perez" userId="S::cperez@councilforeconed.org::b17a67d5-fbd6-4d73-adcb-3e9c14b1e4be" providerId="AD" clId="Web-{EAAD7966-64D9-FA7A-57B4-8257CA8E6089}" dt="2024-10-03T14:42:32.384" v="2" actId="20577"/>
        <pc:sldMkLst>
          <pc:docMk/>
          <pc:sldMk cId="0" sldId="256"/>
        </pc:sldMkLst>
        <pc:spChg chg="mod">
          <ac:chgData name="Cheidy Perez" userId="S::cperez@councilforeconed.org::b17a67d5-fbd6-4d73-adcb-3e9c14b1e4be" providerId="AD" clId="Web-{EAAD7966-64D9-FA7A-57B4-8257CA8E6089}" dt="2024-10-03T14:42:32.384" v="2" actId="20577"/>
          <ac:spMkLst>
            <pc:docMk/>
            <pc:sldMk cId="0" sldId="256"/>
            <ac:spMk id="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1f633e79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91f633e7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6538b8252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306538b825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5dd92876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2b5dd9287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5dd92876b_0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2b5dd9287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6538b8252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306538b825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695afc9aa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30695afc9a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5e9e7b46c_0_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b5e9e7b46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6538b8252_0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306538b825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6538b8252_0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06538b825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6538b8252_0_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306538b825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6538b8252_0_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06538b82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5e9e7b46c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2b5e9e7b46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6538b8252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306538b825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b5e9e7b46c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2b5e9e7b46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b5e9e7b46c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2b5e9e7b46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7526ec758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307526ec7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6fe088f0c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b6fe088f0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6538b8252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306538b825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6538b8252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306538b825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6fe088f0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2b6fe088f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1f633e795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91f633e79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9638" y="-636103"/>
            <a:ext cx="15259261" cy="7533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  <a:defRPr sz="54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Char char="•"/>
              <a:defRPr sz="5400"/>
            </a:lvl2pPr>
            <a:lvl3pPr marL="1371600" lvl="2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Char char="•"/>
              <a:defRPr sz="5400"/>
            </a:lvl3pPr>
            <a:lvl4pPr marL="1828800" lvl="3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Char char="•"/>
              <a:defRPr sz="5400"/>
            </a:lvl4pPr>
            <a:lvl5pPr marL="2286000" lvl="4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Char char="•"/>
              <a:defRPr sz="5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9638" y="-636103"/>
            <a:ext cx="15259261" cy="753386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 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o"/>
              <a:defRPr sz="24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>
  <p:cSld name="1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o"/>
              <a:defRPr sz="24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839784" y="2505070"/>
            <a:ext cx="5157783" cy="3684584"/>
          </a:xfrm>
          <a:prstGeom prst="rect">
            <a:avLst/>
          </a:prstGeom>
          <a:solidFill>
            <a:srgbClr val="FFFFFF">
              <a:alpha val="20000"/>
            </a:srgbClr>
          </a:solidFill>
          <a:ln w="12700" cap="flat" cmpd="sng">
            <a:solidFill>
              <a:srgbClr val="2C38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6172199" y="1681159"/>
            <a:ext cx="5183186" cy="823911"/>
          </a:xfrm>
          <a:prstGeom prst="rect">
            <a:avLst/>
          </a:prstGeom>
          <a:solidFill>
            <a:srgbClr val="2C3842"/>
          </a:solidFill>
          <a:ln w="12700" cap="flat" cmpd="sng">
            <a:solidFill>
              <a:srgbClr val="2C38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732186" y="861391"/>
            <a:ext cx="9144001" cy="6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172200" y="1825626"/>
            <a:ext cx="5181604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Text">
  <p:cSld name="1_Title and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wo Content">
  <p:cSld name="1_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8203" y="1825626"/>
            <a:ext cx="5181604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Picture 1"/>
          <p:cNvPicPr preferRelativeResize="0"/>
          <p:nvPr/>
        </p:nvPicPr>
        <p:blipFill rotWithShape="1">
          <a:blip r:embed="rId2">
            <a:alphaModFix/>
          </a:blip>
          <a:srcRect t="8823" r="19682"/>
          <a:stretch/>
        </p:blipFill>
        <p:spPr>
          <a:xfrm>
            <a:off x="-1" y="-1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Char char="•"/>
              <a:defRPr sz="5400">
                <a:solidFill>
                  <a:srgbClr val="FFFFFF"/>
                </a:solidFill>
              </a:defRPr>
            </a:lvl2pPr>
            <a:lvl3pPr marL="1371600" lvl="2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Char char="•"/>
              <a:defRPr sz="5400">
                <a:solidFill>
                  <a:srgbClr val="FFFFFF"/>
                </a:solidFill>
              </a:defRPr>
            </a:lvl3pPr>
            <a:lvl4pPr marL="1828800" lvl="3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Char char="•"/>
              <a:defRPr sz="5400">
                <a:solidFill>
                  <a:srgbClr val="FFFFFF"/>
                </a:solidFill>
              </a:defRPr>
            </a:lvl4pPr>
            <a:lvl5pPr marL="2286000" lvl="4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Char char="•"/>
              <a:defRPr sz="5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0">
  <p:cSld name="Title and Text 0">
    <p:bg>
      <p:bgPr>
        <a:solidFill>
          <a:srgbClr val="41414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/>
          <p:nvPr/>
        </p:nvSpPr>
        <p:spPr>
          <a:xfrm rot="10800000" flipH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o"/>
              <a:defRPr sz="2400"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 descr="Picture 1"/>
          <p:cNvPicPr preferRelativeResize="0"/>
          <p:nvPr/>
        </p:nvPicPr>
        <p:blipFill rotWithShape="1">
          <a:blip r:embed="rId2">
            <a:alphaModFix/>
          </a:blip>
          <a:srcRect t="8823" r="19682"/>
          <a:stretch/>
        </p:blipFill>
        <p:spPr>
          <a:xfrm>
            <a:off x="-1" y="-1"/>
            <a:ext cx="12191998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 descr="Picture 3"/>
          <p:cNvPicPr preferRelativeResize="0"/>
          <p:nvPr/>
        </p:nvPicPr>
        <p:blipFill rotWithShape="1">
          <a:blip r:embed="rId3">
            <a:alphaModFix/>
          </a:blip>
          <a:srcRect t="805" b="1138"/>
          <a:stretch/>
        </p:blipFill>
        <p:spPr>
          <a:xfrm>
            <a:off x="0" y="0"/>
            <a:ext cx="92909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 descr="Picture 4"/>
          <p:cNvPicPr preferRelativeResize="0"/>
          <p:nvPr/>
        </p:nvPicPr>
        <p:blipFill rotWithShape="1">
          <a:blip r:embed="rId4">
            <a:alphaModFix/>
          </a:blip>
          <a:srcRect l="21989" t="16063" r="31320" b="13137"/>
          <a:stretch/>
        </p:blipFill>
        <p:spPr>
          <a:xfrm>
            <a:off x="4644766" y="0"/>
            <a:ext cx="53870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 descr="Pictur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916" y="4896473"/>
            <a:ext cx="1270002" cy="88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35866" cy="33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Picture 1"/>
          <p:cNvPicPr preferRelativeResize="0"/>
          <p:nvPr/>
        </p:nvPicPr>
        <p:blipFill rotWithShape="1">
          <a:blip r:embed="rId19">
            <a:alphaModFix/>
          </a:blip>
          <a:srcRect t="8823" r="19682"/>
          <a:stretch/>
        </p:blipFill>
        <p:spPr>
          <a:xfrm>
            <a:off x="-1" y="-1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understand-aid/eligibili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studentaid.gov/aid-estimat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hyperlink" Target="https://www.nasfaa.org/State_Financial_Aid_Program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hyperlink" Target="https://jlvcollegecounseling.com/scholarship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hyperlink" Target="https://bold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hyperlink" Target="https://www.goingmerry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s/d/12z8algvwscJ7a1WQkJ9DDflAujkUIouj_KjgB3HR9kg/edit?usp=sharing" TargetMode="Externa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peters@mizzp.ny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inkedin.com/in/amberpetersnyc/" TargetMode="External"/><Relationship Id="rId4" Type="http://schemas.openxmlformats.org/officeDocument/2006/relationships/hyperlink" Target="http://www.mizzp.ny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 idx="4294967295"/>
          </p:nvPr>
        </p:nvSpPr>
        <p:spPr>
          <a:xfrm>
            <a:off x="-1112701" y="3961762"/>
            <a:ext cx="10515601" cy="13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745"/>
              <a:buFont typeface="Inter"/>
              <a:buNone/>
            </a:pPr>
            <a:r>
              <a:rPr lang="en-US" sz="200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Presented by: Amber Peters (Mizz P.)</a:t>
            </a:r>
            <a:br>
              <a:rPr lang="en-US" sz="2000" dirty="0">
                <a:latin typeface="Inter"/>
                <a:ea typeface="Inter"/>
                <a:cs typeface="Inter"/>
              </a:rPr>
            </a:br>
            <a:br>
              <a:rPr lang="en-US" sz="2000" dirty="0">
                <a:latin typeface="Inter"/>
                <a:ea typeface="Inter"/>
                <a:cs typeface="Inter"/>
              </a:rPr>
            </a:br>
            <a:r>
              <a:rPr lang="en-US" sz="200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Email: </a:t>
            </a:r>
            <a:r>
              <a:rPr lang="en-US" sz="2000" dirty="0" err="1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Apeters@mizzp.nyc</a:t>
            </a:r>
            <a:br>
              <a:rPr lang="en-US" sz="2000" dirty="0">
                <a:latin typeface="Inter"/>
                <a:ea typeface="Inter"/>
                <a:cs typeface="Inter"/>
              </a:rPr>
            </a:br>
            <a:br>
              <a:rPr lang="en-US" sz="2000" dirty="0">
                <a:latin typeface="Inter"/>
                <a:ea typeface="Inter"/>
                <a:cs typeface="Inter"/>
              </a:rPr>
            </a:br>
            <a:r>
              <a:rPr lang="en-US" sz="200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Date: 10/01/2024</a:t>
            </a:r>
            <a:endParaRPr sz="4700"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26600" y="2117525"/>
            <a:ext cx="74370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14A58"/>
              </a:buClr>
              <a:buSzPts val="2267"/>
              <a:buNone/>
            </a:pPr>
            <a:r>
              <a:rPr lang="en-US" sz="3666" b="1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COLLEGE CASH 101:</a:t>
            </a:r>
            <a:endParaRPr sz="3666" b="1">
              <a:solidFill>
                <a:srgbClr val="55555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College Financing Options </a:t>
            </a:r>
            <a:endParaRPr sz="33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Resources</a:t>
            </a:r>
            <a:endParaRPr sz="33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14A58"/>
              </a:buClr>
              <a:buSzPts val="2267"/>
              <a:buFont typeface="Arial"/>
              <a:buNone/>
            </a:pPr>
            <a:endParaRPr sz="3666" b="1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10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883919" y="1469529"/>
            <a:ext cx="10424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700" b="1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access many of these forms of aid, students must first complete the FAFSA</a:t>
            </a:r>
            <a:endParaRPr sz="11100" b="0" i="0" u="sng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883919" y="3040083"/>
            <a:ext cx="10424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2104925" y="2529300"/>
            <a:ext cx="8114100" cy="41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727670" y="516836"/>
            <a:ext cx="10491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000"/>
              <a:buFont typeface="Inter"/>
              <a:buNone/>
            </a:pPr>
            <a:r>
              <a:rPr lang="en-US" sz="4800">
                <a:solidFill>
                  <a:srgbClr val="555555"/>
                </a:solidFill>
              </a:rPr>
              <a:t>💰</a:t>
            </a:r>
            <a:r>
              <a:rPr lang="en-US" sz="4000" b="1" i="0" u="none" strike="noStrike" cap="non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FAFSA BASICS</a:t>
            </a:r>
            <a:endParaRPr sz="4000" b="1" i="0" u="none" strike="noStrike" cap="none">
              <a:solidFill>
                <a:srgbClr val="5555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11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660025" y="1365425"/>
            <a:ext cx="106266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2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</a:t>
            </a:r>
            <a:r>
              <a:rPr lang="en-US" sz="3200" b="1" i="0" u="none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funding sources can be accessed as a direct result of filing the FAFSA</a:t>
            </a:r>
            <a:r>
              <a:rPr lang="en-US" sz="32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3200" b="1" i="0" u="none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l="3168" t="35579" r="3084"/>
          <a:stretch/>
        </p:blipFill>
        <p:spPr>
          <a:xfrm>
            <a:off x="2291613" y="2611013"/>
            <a:ext cx="7740726" cy="398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/>
        </p:nvSpPr>
        <p:spPr>
          <a:xfrm>
            <a:off x="727670" y="516836"/>
            <a:ext cx="10491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900" b="1">
                <a:solidFill>
                  <a:srgbClr val="555555"/>
                </a:solidFill>
              </a:rPr>
              <a:t>💰</a:t>
            </a:r>
            <a:r>
              <a:rPr lang="en-US" sz="4000" b="1">
                <a:solidFill>
                  <a:srgbClr val="555555"/>
                </a:solidFill>
              </a:rPr>
              <a:t>ELIGIBILITY</a:t>
            </a:r>
            <a:endParaRPr sz="4000" b="1" i="0" u="none" strike="noStrike" cap="none">
              <a:solidFill>
                <a:srgbClr val="5555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12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883944" y="1797679"/>
            <a:ext cx="104241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😊Who is eligible to apply?</a:t>
            </a:r>
            <a:endParaRPr sz="33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 Citizens and Eligible Non Citizens</a:t>
            </a:r>
            <a:endParaRPr sz="31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883944" y="3383179"/>
            <a:ext cx="104241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😔Who is not eligible to apply?</a:t>
            </a:r>
            <a:endParaRPr sz="33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Undocumented students, including Deferred Action for Childhood Arrivals (DACA)</a:t>
            </a:r>
            <a:r>
              <a:rPr lang="en-US" sz="30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5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7616050" y="1614800"/>
            <a:ext cx="45129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55555"/>
                </a:solidFill>
                <a:highlight>
                  <a:srgbClr val="A7CE6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🔗Check </a:t>
            </a:r>
            <a:r>
              <a:rPr lang="en-US" sz="2800" u="sng">
                <a:solidFill>
                  <a:srgbClr val="555555"/>
                </a:solidFill>
                <a:highlight>
                  <a:srgbClr val="A7CE6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FAFSA Eligibility</a:t>
            </a:r>
            <a:endParaRPr sz="2800">
              <a:solidFill>
                <a:srgbClr val="555555"/>
              </a:solidFill>
              <a:highlight>
                <a:srgbClr val="A7CE6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2062700" y="1851125"/>
            <a:ext cx="1216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813650" y="484325"/>
            <a:ext cx="89745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FAFSA Estimator</a:t>
            </a:r>
            <a:endParaRPr sz="48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875" y="2270844"/>
            <a:ext cx="3376350" cy="33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000" y="1259225"/>
            <a:ext cx="9953333" cy="55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9575" y="1956650"/>
            <a:ext cx="3376350" cy="33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727670" y="516836"/>
            <a:ext cx="1049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🍵</a:t>
            </a:r>
            <a:r>
              <a:rPr lang="en-US" sz="4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b="1" i="0" u="none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Here’s The Tea:</a:t>
            </a:r>
            <a:endParaRPr sz="4000" b="1" i="0" u="none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14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883919" y="1469529"/>
            <a:ext cx="1042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the </a:t>
            </a:r>
            <a:r>
              <a:rPr lang="en-US" sz="2400" b="1" i="0" u="none" strike="noStrike" cap="none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National College Attainment Network (NCAN)</a:t>
            </a:r>
            <a:endParaRPr sz="9600" b="0" i="0" u="sng" strike="noStrike" cap="none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883919" y="3040083"/>
            <a:ext cx="10424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168" y="1931225"/>
            <a:ext cx="8283607" cy="43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/>
        </p:nvSpPr>
        <p:spPr>
          <a:xfrm>
            <a:off x="727670" y="516836"/>
            <a:ext cx="10491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000"/>
              <a:buFont typeface="Inter"/>
              <a:buNone/>
            </a:pPr>
            <a:r>
              <a:rPr lang="en-US" sz="48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💰</a:t>
            </a:r>
            <a:r>
              <a:rPr lang="en-US" sz="40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FAFSA </a:t>
            </a:r>
            <a:r>
              <a:rPr lang="en-US" sz="4000" b="1" i="0" u="none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en-US" sz="40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 Practices</a:t>
            </a:r>
            <a:endParaRPr sz="4000" b="1" i="0" u="none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33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15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883925" y="1469525"/>
            <a:ext cx="10734000" cy="6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0" u="none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 practices for getting students ready:</a:t>
            </a:r>
            <a:endParaRPr sz="3000" b="1" i="0" u="none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8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an internal deadline for FAFSA completion</a:t>
            </a:r>
            <a:endParaRPr sz="2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-Have an information session with families early</a:t>
            </a:r>
            <a:endParaRPr sz="2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8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Survey your students to see what steps they have completed or need to take</a:t>
            </a:r>
            <a:endParaRPr sz="2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>
                <a:solidFill>
                  <a:srgbClr val="555555"/>
                </a:solidFill>
              </a:rPr>
              <a:t>Set up clinics or office hour days to help students set up ID’s and apply</a:t>
            </a:r>
            <a:endParaRPr sz="2800" b="0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496469" y="3044304"/>
            <a:ext cx="10424100" cy="1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Funding</a:t>
            </a:r>
            <a:endParaRPr sz="5000" b="1" i="0" u="none" strike="noStrike" cap="none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/>
        </p:nvSpPr>
        <p:spPr>
          <a:xfrm>
            <a:off x="727670" y="516836"/>
            <a:ext cx="1049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555555"/>
                </a:solidFill>
              </a:rPr>
              <a:t>💰</a:t>
            </a:r>
            <a:r>
              <a:rPr lang="en-US" sz="4000" b="1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State Funding</a:t>
            </a:r>
            <a:endParaRPr sz="4000" b="1" i="0" u="none" strike="noStrike" cap="none">
              <a:solidFill>
                <a:srgbClr val="5555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35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17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883919" y="1469529"/>
            <a:ext cx="10424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funds can be accessed through state programs but many students often forget to apply.</a:t>
            </a:r>
            <a:endParaRPr sz="6600" i="0" u="sng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1215725" y="5323500"/>
            <a:ext cx="3988800" cy="1112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GRANTS</a:t>
            </a:r>
            <a:endParaRPr sz="3100" b="1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7206700" y="5323500"/>
            <a:ext cx="4170900" cy="1112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 sz="3200" b="1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187" y="2917500"/>
            <a:ext cx="4443725" cy="2498475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/>
        </p:nvSpPr>
        <p:spPr>
          <a:xfrm>
            <a:off x="2062700" y="1851125"/>
            <a:ext cx="1216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813650" y="484325"/>
            <a:ext cx="89745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NASFAA State Financial Aid Finder</a:t>
            </a:r>
            <a:endParaRPr sz="4800" b="1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875" y="2270844"/>
            <a:ext cx="3376350" cy="33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000" y="1259225"/>
            <a:ext cx="9953333" cy="55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9575" y="1956650"/>
            <a:ext cx="3376350" cy="33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/>
        </p:nvSpPr>
        <p:spPr>
          <a:xfrm>
            <a:off x="496469" y="3044304"/>
            <a:ext cx="104241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WAYS TO KEEP </a:t>
            </a:r>
            <a:endParaRPr sz="45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THINGS AFFORDABLE</a:t>
            </a:r>
            <a:endParaRPr sz="5000" b="1" i="0" u="none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727670" y="516836"/>
            <a:ext cx="1049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000"/>
              <a:buFont typeface="Inter"/>
              <a:buNone/>
            </a:pPr>
            <a:r>
              <a:rPr lang="en-US" sz="4000" b="1" i="0" u="none" strike="noStrike" cap="non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About The Presenter</a:t>
            </a:r>
            <a:endParaRPr sz="1400" b="1" i="0" u="none" strike="noStrike" cap="none">
              <a:solidFill>
                <a:srgbClr val="555555"/>
              </a:solidFill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2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883919" y="1469529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</a:pPr>
            <a:r>
              <a:rPr lang="en-US" sz="4400" b="1" i="0" u="sng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Amber Peters(Mizz P.)</a:t>
            </a:r>
            <a:endParaRPr sz="14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883925" y="2423175"/>
            <a:ext cx="5936700" cy="4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Founder, On Track With Mizz P.</a:t>
            </a:r>
            <a:br>
              <a:rPr lang="en-US" sz="2800" b="1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Lead College and Career Access Consultant</a:t>
            </a:r>
            <a:endParaRPr sz="2400" b="1" i="0" u="none" strike="noStrike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4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Mizz P. partners with schools and educational organization leaders to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students, parents, and staff with informative yet fun ways to explore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and career options</a:t>
            </a:r>
            <a:endParaRPr sz="24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4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www.mizzp.nyc</a:t>
            </a:r>
            <a:endParaRPr sz="2800" b="1" i="0" u="none" strike="noStrike" cap="none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4775" y="1794879"/>
            <a:ext cx="2922540" cy="438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/>
        </p:nvSpPr>
        <p:spPr>
          <a:xfrm>
            <a:off x="727670" y="516836"/>
            <a:ext cx="1049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555555"/>
                </a:solidFill>
              </a:rPr>
              <a:t>💰</a:t>
            </a:r>
            <a:r>
              <a:rPr lang="en-US" sz="4000" b="1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TRY THESE TO SAVE ON COSTS</a:t>
            </a:r>
            <a:endParaRPr sz="4000" b="1" i="0" u="none" strike="noStrike" cap="none">
              <a:solidFill>
                <a:srgbClr val="5555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20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883944" y="1601979"/>
            <a:ext cx="104241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3100"/>
              <a:buFont typeface="Helvetica Neue"/>
              <a:buChar char="●"/>
            </a:pPr>
            <a:r>
              <a:rPr lang="en-US" sz="3100" b="1">
                <a:solidFill>
                  <a:srgbClr val="5B5B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Institutional Aid (Merit or Need Based Scholarships)</a:t>
            </a:r>
            <a:endParaRPr sz="3100" b="1">
              <a:solidFill>
                <a:srgbClr val="5B5B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13348075" y="2742225"/>
            <a:ext cx="847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883944" y="2784542"/>
            <a:ext cx="104241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100"/>
              <a:buFont typeface="Helvetica Neue"/>
              <a:buChar char="●"/>
            </a:pPr>
            <a:r>
              <a:rPr lang="en-US" sz="31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AP courses if offered and pass with a 3 or 4</a:t>
            </a:r>
            <a:endParaRPr sz="31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883944" y="4485479"/>
            <a:ext cx="10424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100"/>
              <a:buFont typeface="Helvetica Neue"/>
              <a:buChar char="●"/>
            </a:pPr>
            <a:r>
              <a:rPr lang="en-US" sz="31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CLEP exams for basic classes</a:t>
            </a:r>
            <a:endParaRPr sz="31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38"/>
          <p:cNvSpPr txBox="1"/>
          <p:nvPr/>
        </p:nvSpPr>
        <p:spPr>
          <a:xfrm>
            <a:off x="883944" y="3576329"/>
            <a:ext cx="10424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100"/>
              <a:buFont typeface="Helvetica Neue"/>
              <a:buChar char="●"/>
            </a:pPr>
            <a:r>
              <a:rPr lang="en-US" sz="31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advantage of Dual Enrollment (if offered)</a:t>
            </a:r>
            <a:endParaRPr sz="3100" b="1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883944" y="4809579"/>
            <a:ext cx="10424100" cy="1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100"/>
              <a:buFont typeface="Helvetica Neue"/>
              <a:buChar char="●"/>
            </a:pPr>
            <a:r>
              <a:rPr lang="en-US" sz="31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General Ed classes at a community college</a:t>
            </a:r>
            <a:endParaRPr sz="31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/>
        </p:nvSpPr>
        <p:spPr>
          <a:xfrm>
            <a:off x="496469" y="3044304"/>
            <a:ext cx="104241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Scholarship Search</a:t>
            </a:r>
            <a:endParaRPr sz="45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Resources For Students</a:t>
            </a:r>
            <a:endParaRPr sz="45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/>
        </p:nvSpPr>
        <p:spPr>
          <a:xfrm>
            <a:off x="2062700" y="1851125"/>
            <a:ext cx="1216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813650" y="484325"/>
            <a:ext cx="7671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JLV SCHOLARSHIPS</a:t>
            </a:r>
            <a:endParaRPr sz="48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875" y="2270844"/>
            <a:ext cx="3376350" cy="33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000" y="1259225"/>
            <a:ext cx="9953333" cy="55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9575" y="1956650"/>
            <a:ext cx="3376350" cy="33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2062700" y="1851125"/>
            <a:ext cx="1216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813650" y="484325"/>
            <a:ext cx="7671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BOLD.ORG</a:t>
            </a:r>
            <a:endParaRPr sz="48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875" y="2270844"/>
            <a:ext cx="3376350" cy="33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000" y="1259225"/>
            <a:ext cx="9953333" cy="55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9575" y="1956650"/>
            <a:ext cx="3376350" cy="33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/>
        </p:nvSpPr>
        <p:spPr>
          <a:xfrm>
            <a:off x="2062700" y="1851125"/>
            <a:ext cx="1216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813650" y="484325"/>
            <a:ext cx="7671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GOING MERRY</a:t>
            </a:r>
            <a:endParaRPr sz="48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6" name="Google Shape;2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875" y="2270844"/>
            <a:ext cx="3376350" cy="33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000" y="1259225"/>
            <a:ext cx="9953333" cy="55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9575" y="1956650"/>
            <a:ext cx="3376350" cy="33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6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25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4" name="Google Shape;284;p43"/>
          <p:cNvSpPr txBox="1"/>
          <p:nvPr/>
        </p:nvSpPr>
        <p:spPr>
          <a:xfrm>
            <a:off x="1064625" y="4847975"/>
            <a:ext cx="10659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Are there any resources you would </a:t>
            </a:r>
            <a:endParaRPr sz="30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like to share with the group?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677" y="583650"/>
            <a:ext cx="4574650" cy="45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75" y="1290725"/>
            <a:ext cx="3404851" cy="340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3325" y="1443125"/>
            <a:ext cx="3404851" cy="340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 txBox="1"/>
          <p:nvPr/>
        </p:nvSpPr>
        <p:spPr>
          <a:xfrm>
            <a:off x="2760700" y="266525"/>
            <a:ext cx="6776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IS CARING</a:t>
            </a:r>
            <a:endParaRPr sz="41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43"/>
          <p:cNvSpPr txBox="1"/>
          <p:nvPr/>
        </p:nvSpPr>
        <p:spPr>
          <a:xfrm>
            <a:off x="878475" y="5802975"/>
            <a:ext cx="1065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555555"/>
                </a:solidFill>
              </a:rPr>
              <a:t>🔗</a:t>
            </a:r>
            <a:r>
              <a:rPr lang="en-US" sz="3000" b="1" u="sng">
                <a:solidFill>
                  <a:srgbClr val="55555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 YOUR RESOURCE HERE</a:t>
            </a:r>
            <a:endParaRPr sz="3000">
              <a:solidFill>
                <a:srgbClr val="55555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/>
        </p:nvSpPr>
        <p:spPr>
          <a:xfrm>
            <a:off x="761292" y="2939490"/>
            <a:ext cx="104241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107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 sz="10700" b="0" i="0" u="none" strike="noStrike" cap="none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325" y="1200425"/>
            <a:ext cx="3876976" cy="387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/>
          <p:nvPr/>
        </p:nvSpPr>
        <p:spPr>
          <a:xfrm>
            <a:off x="2062700" y="1851125"/>
            <a:ext cx="1216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225" y="2558625"/>
            <a:ext cx="3876976" cy="387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title" idx="4294967295"/>
          </p:nvPr>
        </p:nvSpPr>
        <p:spPr>
          <a:xfrm>
            <a:off x="510959" y="3309003"/>
            <a:ext cx="10515601" cy="13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754"/>
              <a:buFont typeface="Inter Light"/>
              <a:buNone/>
            </a:pPr>
            <a:r>
              <a:rPr lang="en-US" sz="265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Amber Peters</a:t>
            </a:r>
            <a:endParaRPr sz="265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754"/>
              <a:buFont typeface="Inter Light"/>
              <a:buNone/>
            </a:pPr>
            <a:r>
              <a:rPr lang="en-US" sz="2650" u="sng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Apeters@mizzp.nyc</a:t>
            </a:r>
            <a:endParaRPr sz="265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754"/>
              <a:buFont typeface="Inter Light"/>
              <a:buNone/>
            </a:pPr>
            <a:r>
              <a:rPr lang="en-US" sz="2650" u="sng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www.mizzp.nyc</a:t>
            </a:r>
            <a:endParaRPr sz="265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754"/>
              <a:buFont typeface="Inter Light"/>
              <a:buNone/>
            </a:pPr>
            <a:r>
              <a:rPr lang="en-US" sz="265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https://www.linkedin.com/in/amberpetersnyc/</a:t>
            </a:r>
            <a:endParaRPr sz="265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Inter Light"/>
              <a:buNone/>
            </a:pPr>
            <a:endParaRPr sz="320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1"/>
          </p:nvPr>
        </p:nvSpPr>
        <p:spPr>
          <a:xfrm>
            <a:off x="510959" y="2388768"/>
            <a:ext cx="10515601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3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737615" y="629231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lang="en-US" sz="4400" b="1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Tonight’s </a:t>
            </a:r>
            <a:r>
              <a:rPr lang="en-US" sz="4400" b="1" i="0" u="none" strike="noStrike" cap="non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sz="1400" b="1" i="0" u="none" strike="noStrike" cap="none">
              <a:solidFill>
                <a:srgbClr val="555555"/>
              </a:solidFill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643819" y="1532626"/>
            <a:ext cx="83022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3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2200" b="0" i="0" u="none" strike="noStrike" cap="none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3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lang="en-US" sz="2200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inancial Aid</a:t>
            </a:r>
            <a:r>
              <a:rPr lang="en-US" sz="2200" b="0" i="0" u="none" strike="noStrike" cap="none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Basics</a:t>
            </a:r>
            <a:endParaRPr sz="2200" b="0" i="0" u="none" strike="noStrike" cap="none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200"/>
              <a:buFont typeface="Helvetica Neue"/>
              <a:buChar char="●"/>
            </a:pPr>
            <a:r>
              <a:rPr lang="en-US" sz="2200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Funding 101</a:t>
            </a:r>
            <a:endParaRPr sz="2200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200"/>
              <a:buFont typeface="Helvetica Neue"/>
              <a:buChar char="●"/>
            </a:pPr>
            <a:r>
              <a:rPr lang="en-US" sz="2200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Ways To Pay</a:t>
            </a:r>
            <a:endParaRPr sz="2200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3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Q&amp;A</a:t>
            </a:r>
            <a:endParaRPr sz="30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975" y="1532626"/>
            <a:ext cx="4247951" cy="424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4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737615" y="629231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lang="en-US" sz="4400" b="1" i="0" u="none" strike="noStrike" cap="non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Objectives</a:t>
            </a:r>
            <a:endParaRPr sz="1400" b="1" i="0" u="none" strike="noStrike" cap="none">
              <a:solidFill>
                <a:srgbClr val="555555"/>
              </a:solidFill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825175" y="1915725"/>
            <a:ext cx="68286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000"/>
              <a:buFont typeface="Helvetica Neue"/>
              <a:buChar char="•"/>
            </a:pPr>
            <a:r>
              <a:rPr lang="en-US" sz="3000" i="0" u="none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-US" sz="30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enhance knowledge of financial aid options</a:t>
            </a:r>
            <a:endParaRPr sz="30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i="0" u="none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i="0" u="none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000"/>
              <a:buFont typeface="Helvetica Neue"/>
              <a:buChar char="•"/>
            </a:pPr>
            <a:r>
              <a:rPr lang="en-US" sz="3000" i="0" u="none" strike="noStrike" cap="none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-US" sz="3000">
                <a:solidFill>
                  <a:srgbClr val="555555"/>
                </a:solidFill>
              </a:rPr>
              <a:t>identify resources for college financing</a:t>
            </a:r>
            <a:endParaRPr sz="3000" i="0" u="none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556" y="1393772"/>
            <a:ext cx="4465244" cy="38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5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737615" y="629231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lang="en-US" sz="4400" b="1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Expectations</a:t>
            </a:r>
            <a:endParaRPr sz="1400" b="1" i="0" u="none" strike="noStrike" cap="none">
              <a:solidFill>
                <a:srgbClr val="555555"/>
              </a:solidFill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841200" y="1659350"/>
            <a:ext cx="106593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700"/>
              <a:buFont typeface="Helvetica Neue"/>
              <a:buChar char="•"/>
            </a:pPr>
            <a:r>
              <a:rPr lang="en-US" sz="31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 in the chat</a:t>
            </a:r>
            <a:endParaRPr sz="31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700"/>
              <a:buFont typeface="Helvetica Neue"/>
              <a:buChar char="•"/>
            </a:pPr>
            <a:r>
              <a:rPr lang="en-US" sz="31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Stay on topic (try not to jump ahead)</a:t>
            </a:r>
            <a:endParaRPr sz="31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700"/>
              <a:buFont typeface="Helvetica Neue"/>
              <a:buChar char="•"/>
            </a:pPr>
            <a:r>
              <a:rPr lang="en-US" sz="31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 questions to clarify not derail</a:t>
            </a:r>
            <a:endParaRPr sz="31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700"/>
              <a:buFont typeface="Helvetica Neue"/>
              <a:buChar char="•"/>
            </a:pPr>
            <a:r>
              <a:rPr lang="en-US" sz="3100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 and share what you learn</a:t>
            </a:r>
            <a:endParaRPr sz="35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6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6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1064625" y="4847975"/>
            <a:ext cx="10659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</a:rPr>
              <a:t>How did you pay for college? </a:t>
            </a:r>
            <a:endParaRPr sz="4800" b="1">
              <a:solidFill>
                <a:schemeClr val="lt1"/>
              </a:solidFill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677" y="583650"/>
            <a:ext cx="4574650" cy="45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2835300" y="339075"/>
            <a:ext cx="65214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 For Ya:</a:t>
            </a:r>
            <a:endParaRPr sz="37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75" y="1290725"/>
            <a:ext cx="3404851" cy="340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3325" y="1443125"/>
            <a:ext cx="3404851" cy="340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6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7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1033500" y="4859925"/>
            <a:ext cx="106593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chemeClr val="lt1"/>
                </a:solidFill>
              </a:rPr>
              <a:t>🤔If you had to do it all again </a:t>
            </a:r>
            <a:endParaRPr sz="41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chemeClr val="lt1"/>
                </a:solidFill>
              </a:rPr>
              <a:t>what would you do differently?</a:t>
            </a:r>
            <a:r>
              <a:rPr lang="en-US" sz="4200">
                <a:solidFill>
                  <a:srgbClr val="555555"/>
                </a:solidFill>
              </a:rPr>
              <a:t> </a:t>
            </a:r>
            <a:endParaRPr sz="4200">
              <a:solidFill>
                <a:srgbClr val="555555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0323" y="1357125"/>
            <a:ext cx="6227225" cy="35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496469" y="3044304"/>
            <a:ext cx="104241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Talk Financial Aid </a:t>
            </a:r>
            <a:br>
              <a:rPr lang="en-US" sz="45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5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Basics…..</a:t>
            </a:r>
            <a:endParaRPr sz="5000" b="1" i="0" u="none" strike="noStrike" cap="none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/>
        </p:nvSpPr>
        <p:spPr>
          <a:xfrm>
            <a:off x="727670" y="516836"/>
            <a:ext cx="10491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000"/>
              <a:buFont typeface="Inter"/>
              <a:buNone/>
            </a:pPr>
            <a:r>
              <a:rPr lang="en-US" sz="4800">
                <a:solidFill>
                  <a:srgbClr val="555555"/>
                </a:solidFill>
              </a:rPr>
              <a:t>💰</a:t>
            </a:r>
            <a:r>
              <a:rPr lang="en-US" sz="4000" b="1">
                <a:solidFill>
                  <a:srgbClr val="555555"/>
                </a:solidFill>
              </a:rPr>
              <a:t>COLLEGE </a:t>
            </a:r>
            <a:r>
              <a:rPr lang="en-US" sz="4000" b="1" i="0" u="none" strike="noStrike" cap="none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F</a:t>
            </a:r>
            <a:r>
              <a:rPr lang="en-US" sz="4000" b="1">
                <a:solidFill>
                  <a:srgbClr val="555555"/>
                </a:solidFill>
                <a:latin typeface="Inter"/>
                <a:ea typeface="Inter"/>
                <a:cs typeface="Inter"/>
                <a:sym typeface="Inter"/>
              </a:rPr>
              <a:t>UNDING SOURCES</a:t>
            </a:r>
            <a:endParaRPr sz="4000" b="1" i="0" u="none" strike="noStrike" cap="none">
              <a:solidFill>
                <a:srgbClr val="5555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sldNum" idx="4294967295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9</a:t>
            </a:fld>
            <a:endParaRPr sz="1000" b="0" i="0" u="none" strike="noStrike" cap="non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660025" y="1173150"/>
            <a:ext cx="10626600" cy="13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3200" b="1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200" b="1">
                <a:solidFill>
                  <a:srgbClr val="4141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in two forms:</a:t>
            </a:r>
            <a:endParaRPr sz="3200" b="1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3200" b="1">
              <a:solidFill>
                <a:srgbClr val="4141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3400" u="sng">
              <a:solidFill>
                <a:srgbClr val="4141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3400" u="sng">
              <a:solidFill>
                <a:srgbClr val="414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3400" u="sng">
              <a:solidFill>
                <a:srgbClr val="414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3400" u="sng">
              <a:solidFill>
                <a:srgbClr val="414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3400" u="sng">
              <a:solidFill>
                <a:srgbClr val="414141"/>
              </a:solidFill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693625" y="3752650"/>
            <a:ext cx="10559400" cy="17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3400" u="sng">
              <a:solidFill>
                <a:srgbClr val="4141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32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 Help Aid</a:t>
            </a:r>
            <a:endParaRPr sz="32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3000">
                <a:solidFill>
                  <a:srgbClr val="555555"/>
                </a:solidFill>
              </a:rPr>
              <a:t>Self-help aid is money awarded to students that must be paid back, or requires something in return, such as volunteer hours or a certain number of work hours. (</a:t>
            </a:r>
            <a:r>
              <a:rPr lang="en-US" sz="3000" u="sng">
                <a:solidFill>
                  <a:srgbClr val="555555"/>
                </a:solidFill>
              </a:rPr>
              <a:t>Loans</a:t>
            </a:r>
            <a:r>
              <a:rPr lang="en-US" sz="3000">
                <a:solidFill>
                  <a:srgbClr val="555555"/>
                </a:solidFill>
              </a:rPr>
              <a:t> &amp; </a:t>
            </a:r>
            <a:r>
              <a:rPr lang="en-US" sz="3000" u="sng">
                <a:solidFill>
                  <a:srgbClr val="555555"/>
                </a:solidFill>
              </a:rPr>
              <a:t>Work Study</a:t>
            </a:r>
            <a:r>
              <a:rPr lang="en-US" sz="3000">
                <a:solidFill>
                  <a:srgbClr val="555555"/>
                </a:solidFill>
              </a:rPr>
              <a:t>)</a:t>
            </a:r>
            <a:endParaRPr sz="470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727675" y="1914625"/>
            <a:ext cx="9389700" cy="1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3400" u="sng">
              <a:solidFill>
                <a:srgbClr val="4141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5555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Gift Aid </a:t>
            </a:r>
            <a:endParaRPr sz="32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3400">
                <a:solidFill>
                  <a:srgbClr val="555555"/>
                </a:solidFill>
              </a:rPr>
              <a:t>Financial aid that does not require repayment, such as student </a:t>
            </a:r>
            <a:r>
              <a:rPr lang="en-US" sz="3400" u="sng">
                <a:solidFill>
                  <a:srgbClr val="555555"/>
                </a:solidFill>
              </a:rPr>
              <a:t>grants</a:t>
            </a:r>
            <a:r>
              <a:rPr lang="en-US" sz="3400">
                <a:solidFill>
                  <a:srgbClr val="555555"/>
                </a:solidFill>
              </a:rPr>
              <a:t> and </a:t>
            </a:r>
            <a:r>
              <a:rPr lang="en-US" sz="3400" u="sng">
                <a:solidFill>
                  <a:srgbClr val="555555"/>
                </a:solidFill>
              </a:rPr>
              <a:t>scholarships.</a:t>
            </a:r>
            <a:endParaRPr sz="3200" b="1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75455f-c69b-4ff8-acf7-75612f4dc189" xsi:nil="true"/>
    <lcf76f155ced4ddcb4097134ff3c332f xmlns="aa0c1190-56bd-4797-9cf7-4990489609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8" ma:contentTypeDescription="Create a new document." ma:contentTypeScope="" ma:versionID="f6be8582c19e43aabdc72bd849ceb1d4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4af3f7936726ea7699b4002a52923267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5ee66a-9dd0-4897-bf8b-a3237da4a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5e9271-f96f-4ada-b0c2-5ccfd23e6c7e}" ma:internalName="TaxCatchAll" ma:showField="CatchAllData" ma:web="e475455f-c69b-4ff8-acf7-75612f4dc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298120-A7A4-4BCA-95A9-D8F5BCE53849}">
  <ds:schemaRefs>
    <ds:schemaRef ds:uri="http://schemas.microsoft.com/office/2006/metadata/properties"/>
    <ds:schemaRef ds:uri="http://schemas.microsoft.com/office/infopath/2007/PartnerControls"/>
    <ds:schemaRef ds:uri="e475455f-c69b-4ff8-acf7-75612f4dc189"/>
    <ds:schemaRef ds:uri="aa0c1190-56bd-4797-9cf7-4990489609e0"/>
  </ds:schemaRefs>
</ds:datastoreItem>
</file>

<file path=customXml/itemProps2.xml><?xml version="1.0" encoding="utf-8"?>
<ds:datastoreItem xmlns:ds="http://schemas.openxmlformats.org/officeDocument/2006/customXml" ds:itemID="{FECB6595-ABCC-4BC0-AD55-BDA56D1DF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9B0738-FD95-4965-BC7A-09D3C06CE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Presented by: Amber Peters (Mizz P.)  Email: Apeters@mizzp.nyc  Date: 10/01/2024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Amber Peters Apeters@mizzp.nyc www.mizzp.nyc https://www.linkedin.com/in/amberpetersnyc/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</cp:revision>
  <dcterms:modified xsi:type="dcterms:W3CDTF">2024-10-03T14:42:39Z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MediaServiceImageTags">
    <vt:lpwstr/>
  </property>
</Properties>
</file>