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415" r:id="rId3"/>
    <p:sldId id="420" r:id="rId4"/>
    <p:sldId id="277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414" r:id="rId20"/>
    <p:sldId id="417" r:id="rId21"/>
    <p:sldId id="279" r:id="rId22"/>
    <p:sldId id="422" r:id="rId23"/>
    <p:sldId id="425" r:id="rId24"/>
    <p:sldId id="345" r:id="rId25"/>
    <p:sldId id="375" r:id="rId26"/>
    <p:sldId id="424" r:id="rId27"/>
    <p:sldId id="41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9F87C-D752-40D4-BAFF-53899F546066}" v="2" dt="2024-10-03T12:26:35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Burkey" userId="81edb0adaf599991" providerId="LiveId" clId="{D629F87C-D752-40D4-BAFF-53899F546066}"/>
    <pc:docChg chg="custSel addSld modSld">
      <pc:chgData name="Brett Burkey" userId="81edb0adaf599991" providerId="LiveId" clId="{D629F87C-D752-40D4-BAFF-53899F546066}" dt="2024-10-11T10:53:24.658" v="220" actId="20577"/>
      <pc:docMkLst>
        <pc:docMk/>
      </pc:docMkLst>
      <pc:sldChg chg="modSp mod">
        <pc:chgData name="Brett Burkey" userId="81edb0adaf599991" providerId="LiveId" clId="{D629F87C-D752-40D4-BAFF-53899F546066}" dt="2024-10-11T10:53:24.658" v="220" actId="20577"/>
        <pc:sldMkLst>
          <pc:docMk/>
          <pc:sldMk cId="3138722491" sldId="416"/>
        </pc:sldMkLst>
        <pc:spChg chg="mod">
          <ac:chgData name="Brett Burkey" userId="81edb0adaf599991" providerId="LiveId" clId="{D629F87C-D752-40D4-BAFF-53899F546066}" dt="2024-09-30T12:47:03.897" v="14" actId="33524"/>
          <ac:spMkLst>
            <pc:docMk/>
            <pc:sldMk cId="3138722491" sldId="416"/>
            <ac:spMk id="5" creationId="{00000000-0000-0000-0000-000000000000}"/>
          </ac:spMkLst>
        </pc:spChg>
        <pc:graphicFrameChg chg="modGraphic">
          <ac:chgData name="Brett Burkey" userId="81edb0adaf599991" providerId="LiveId" clId="{D629F87C-D752-40D4-BAFF-53899F546066}" dt="2024-10-11T10:53:24.658" v="220" actId="20577"/>
          <ac:graphicFrameMkLst>
            <pc:docMk/>
            <pc:sldMk cId="3138722491" sldId="416"/>
            <ac:graphicFrameMk id="11" creationId="{00000000-0000-0000-0000-000000000000}"/>
          </ac:graphicFrameMkLst>
        </pc:graphicFrameChg>
      </pc:sldChg>
      <pc:sldChg chg="addSp delSp modSp new mod">
        <pc:chgData name="Brett Burkey" userId="81edb0adaf599991" providerId="LiveId" clId="{D629F87C-D752-40D4-BAFF-53899F546066}" dt="2024-10-03T12:32:27.967" v="216" actId="20577"/>
        <pc:sldMkLst>
          <pc:docMk/>
          <pc:sldMk cId="3551029065" sldId="425"/>
        </pc:sldMkLst>
        <pc:spChg chg="mod">
          <ac:chgData name="Brett Burkey" userId="81edb0adaf599991" providerId="LiveId" clId="{D629F87C-D752-40D4-BAFF-53899F546066}" dt="2024-10-03T12:27:31.369" v="45" actId="20577"/>
          <ac:spMkLst>
            <pc:docMk/>
            <pc:sldMk cId="3551029065" sldId="425"/>
            <ac:spMk id="2" creationId="{9E4CA1E7-7C98-DC36-9E25-CE4187D6F154}"/>
          </ac:spMkLst>
        </pc:spChg>
        <pc:spChg chg="del">
          <ac:chgData name="Brett Burkey" userId="81edb0adaf599991" providerId="LiveId" clId="{D629F87C-D752-40D4-BAFF-53899F546066}" dt="2024-10-03T12:26:35.442" v="16" actId="931"/>
          <ac:spMkLst>
            <pc:docMk/>
            <pc:sldMk cId="3551029065" sldId="425"/>
            <ac:spMk id="3" creationId="{7AB762F3-9BCF-D5C0-8642-31006CBD5F97}"/>
          </ac:spMkLst>
        </pc:spChg>
        <pc:spChg chg="mod">
          <ac:chgData name="Brett Burkey" userId="81edb0adaf599991" providerId="LiveId" clId="{D629F87C-D752-40D4-BAFF-53899F546066}" dt="2024-10-03T12:32:27.967" v="216" actId="20577"/>
          <ac:spMkLst>
            <pc:docMk/>
            <pc:sldMk cId="3551029065" sldId="425"/>
            <ac:spMk id="4" creationId="{BD50DF1E-916A-FF99-9CC2-E11AD686C8B1}"/>
          </ac:spMkLst>
        </pc:spChg>
        <pc:picChg chg="add mod">
          <ac:chgData name="Brett Burkey" userId="81edb0adaf599991" providerId="LiveId" clId="{D629F87C-D752-40D4-BAFF-53899F546066}" dt="2024-10-03T12:26:36.315" v="18" actId="962"/>
          <ac:picMkLst>
            <pc:docMk/>
            <pc:sldMk cId="3551029065" sldId="425"/>
            <ac:picMk id="6" creationId="{6B224924-1F29-C77D-E481-E17CCF329B1F}"/>
          </ac:picMkLst>
        </pc:picChg>
      </pc:sldChg>
    </pc:docChg>
  </pc:docChgLst>
  <pc:docChgLst>
    <pc:chgData name="Brett Burkey" userId="81edb0adaf599991" providerId="LiveId" clId="{8D5DE9BF-D9A1-43F1-9019-708076E1624B}"/>
    <pc:docChg chg="modSld">
      <pc:chgData name="Brett Burkey" userId="81edb0adaf599991" providerId="LiveId" clId="{8D5DE9BF-D9A1-43F1-9019-708076E1624B}" dt="2024-08-03T09:06:45.654" v="11" actId="20577"/>
      <pc:docMkLst>
        <pc:docMk/>
      </pc:docMkLst>
      <pc:sldChg chg="modSp mod">
        <pc:chgData name="Brett Burkey" userId="81edb0adaf599991" providerId="LiveId" clId="{8D5DE9BF-D9A1-43F1-9019-708076E1624B}" dt="2024-08-03T09:06:45.654" v="11" actId="20577"/>
        <pc:sldMkLst>
          <pc:docMk/>
          <pc:sldMk cId="3138722491" sldId="416"/>
        </pc:sldMkLst>
        <pc:graphicFrameChg chg="modGraphic">
          <ac:chgData name="Brett Burkey" userId="81edb0adaf599991" providerId="LiveId" clId="{8D5DE9BF-D9A1-43F1-9019-708076E1624B}" dt="2024-08-03T09:06:45.654" v="11" actId="20577"/>
          <ac:graphicFrameMkLst>
            <pc:docMk/>
            <pc:sldMk cId="3138722491" sldId="416"/>
            <ac:graphicFrameMk id="11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AC2A-0DED-4B8C-A0D1-19020472EF82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CAFF-38EB-4AF5-8B28-38C6E98F0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8EBC-49A8-43F2-8D34-60B6EFF66E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8EBC-49A8-43F2-8D34-60B6EFF66E3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8EBC-49A8-43F2-8D34-60B6EFF66E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F03D-E449-394F-99F9-53C17A03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04E5-1927-3C4F-B38B-28EED151F9A4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744B-B28E-844A-8724-C50090BB4E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981200"/>
            <a:ext cx="8686800" cy="1754188"/>
            <a:chOff x="144" y="95"/>
            <a:chExt cx="5472" cy="241"/>
          </a:xfrm>
        </p:grpSpPr>
        <p:sp>
          <p:nvSpPr>
            <p:cNvPr id="2056" name="TextBox 5"/>
            <p:cNvSpPr txBox="1">
              <a:spLocks noChangeArrowheads="1"/>
            </p:cNvSpPr>
            <p:nvPr/>
          </p:nvSpPr>
          <p:spPr bwMode="auto">
            <a:xfrm>
              <a:off x="240" y="123"/>
              <a:ext cx="528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800" b="1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</a:t>
              </a:r>
              <a:br>
                <a:rPr lang="en-US" sz="2800" b="1" cap="small" dirty="0">
                  <a:solidFill>
                    <a:srgbClr val="B1711E"/>
                  </a:solidFill>
                  <a:latin typeface="Century Schoolbook" pitchFamily="1" charset="0"/>
                </a:rPr>
              </a:br>
              <a:r>
                <a:rPr lang="en-US" sz="2200" cap="small" dirty="0">
                  <a:solidFill>
                    <a:srgbClr val="B1711E"/>
                  </a:solidFill>
                  <a:latin typeface="Century Schoolbook"/>
                  <a:cs typeface="Century Schoolbook"/>
                </a:rPr>
                <a:t>from the</a:t>
              </a:r>
              <a:endParaRPr lang="en-US" sz="2800" b="1" cap="small" dirty="0">
                <a:solidFill>
                  <a:srgbClr val="B1711E"/>
                </a:solidFill>
                <a:latin typeface="Century Schoolbook" pitchFamily="1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800" b="1" cap="small" dirty="0">
                  <a:solidFill>
                    <a:srgbClr val="B1711E"/>
                  </a:solidFill>
                  <a:latin typeface="Century Schoolbook" pitchFamily="1" charset="0"/>
                </a:rPr>
                <a:t>Council for Economic Education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7" name="Picture 10" descr="4C_CEE_Horiz_CMY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486400"/>
            <a:ext cx="2946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7" name="Picture 2" descr="JimmyCarterPortrai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88" y="2541216"/>
            <a:ext cx="2827049" cy="34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fficial Portrait of President Reagan 19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79" y="2656380"/>
            <a:ext cx="2686858" cy="3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7" name="Picture 2" descr="Official Portrait of President Reagan 19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79" y="2458952"/>
            <a:ext cx="2686858" cy="3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U.S Vice-President Walter Monda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2458952"/>
            <a:ext cx="279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9218" name="Picture 2" descr="Michael Dukak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48" y="2598308"/>
            <a:ext cx="2846573" cy="321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George H. W. Bush, President of the United States, 1989 official por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3" y="2403778"/>
            <a:ext cx="3224113" cy="37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44 Bill Clinton 3x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49" y="2270603"/>
            <a:ext cx="2894960" cy="38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orge H. W. Bush, President of the United States, 1989 official portrai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93" y="2270603"/>
            <a:ext cx="3339461" cy="38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44 Bill Clinton 3x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49" y="2270603"/>
            <a:ext cx="2894960" cy="38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ob Dole, PCCWW photo portrai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71" y="2321719"/>
            <a:ext cx="3043555" cy="38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12290" name="Picture 2" descr="Al Gore, Vice President of the United States, official portrait 1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6" y="2349521"/>
            <a:ext cx="3021314" cy="37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eorge-W-Bush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74" y="2349521"/>
            <a:ext cx="2855193" cy="37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12292" name="Picture 4" descr="George-W-Bush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74" y="2349521"/>
            <a:ext cx="2855193" cy="37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John Kerry official Secretary of State por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" y="2378869"/>
            <a:ext cx="2954855" cy="37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President Barack Oba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5" y="2316827"/>
            <a:ext cx="3047469" cy="38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 portrait photograph of a smiling white-haired elderly man wearing a dark business suit, with American flag in the background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17" y="2316827"/>
            <a:ext cx="3003777" cy="38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President Barack Obam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5" y="2316827"/>
            <a:ext cx="3047469" cy="38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ormer Massachusetts Governor and 2012 Republican Presidential nominee Mitt Romney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2366169"/>
            <a:ext cx="2943768" cy="37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2054" name="Picture 6" descr="Image result for hillary clinton photo 2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6" y="2174875"/>
            <a:ext cx="302739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rump images 20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2" y="2226469"/>
            <a:ext cx="3175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0372"/>
            <a:ext cx="8229600" cy="64443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Many people have an issue that is so important to them that they must agree with a candidate on it before they can vote for them. What issue is a deal-breaker for you when you decide how to vote for president?</a:t>
            </a:r>
          </a:p>
          <a:p>
            <a:r>
              <a:rPr lang="en-US" dirty="0"/>
              <a:t>Health care </a:t>
            </a:r>
          </a:p>
          <a:p>
            <a:r>
              <a:rPr lang="en-US" dirty="0"/>
              <a:t>Gun control / 2</a:t>
            </a:r>
            <a:r>
              <a:rPr lang="en-US" baseline="30000" dirty="0"/>
              <a:t>nd</a:t>
            </a:r>
            <a:r>
              <a:rPr lang="en-US" dirty="0"/>
              <a:t> Amendment</a:t>
            </a:r>
          </a:p>
          <a:p>
            <a:r>
              <a:rPr lang="en-US" dirty="0"/>
              <a:t>Immigration </a:t>
            </a:r>
          </a:p>
          <a:p>
            <a:r>
              <a:rPr lang="en-US" dirty="0"/>
              <a:t>Abortion / Reproductive rights </a:t>
            </a:r>
          </a:p>
          <a:p>
            <a:r>
              <a:rPr lang="en-US" dirty="0"/>
              <a:t>Bringing the country together  </a:t>
            </a:r>
          </a:p>
          <a:p>
            <a:r>
              <a:rPr lang="en-US" dirty="0"/>
              <a:t>Leadership / Congressional dysfunction</a:t>
            </a:r>
          </a:p>
          <a:p>
            <a:r>
              <a:rPr lang="en-US" dirty="0"/>
              <a:t>Racism / Equality / LGBTQ rights </a:t>
            </a:r>
          </a:p>
          <a:p>
            <a:r>
              <a:rPr lang="en-US" dirty="0"/>
              <a:t>Corruption / Ethics </a:t>
            </a:r>
          </a:p>
          <a:p>
            <a:r>
              <a:rPr lang="en-US" dirty="0"/>
              <a:t>Jobs / Economy </a:t>
            </a:r>
          </a:p>
          <a:p>
            <a:r>
              <a:rPr lang="en-US" dirty="0"/>
              <a:t>Climate change / Environment  </a:t>
            </a:r>
          </a:p>
          <a:p>
            <a:r>
              <a:rPr lang="en-US" dirty="0"/>
              <a:t>National security / Terrorism </a:t>
            </a:r>
          </a:p>
          <a:p>
            <a:r>
              <a:rPr lang="en-US" dirty="0"/>
              <a:t>Ukraine support</a:t>
            </a:r>
          </a:p>
          <a:p>
            <a:r>
              <a:rPr lang="en-US" dirty="0"/>
              <a:t>Israel and Gaza</a:t>
            </a:r>
          </a:p>
          <a:p>
            <a:r>
              <a:rPr lang="en-US" dirty="0"/>
              <a:t>Crime</a:t>
            </a:r>
          </a:p>
        </p:txBody>
      </p:sp>
    </p:spTree>
    <p:extLst>
      <p:ext uri="{BB962C8B-B14F-4D97-AF65-F5344CB8AC3E}">
        <p14:creationId xmlns:p14="http://schemas.microsoft.com/office/powerpoint/2010/main" val="320361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EBC6C-59FB-F34D-6807-A193E6EE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22E7B-206C-6EF3-0F49-BF1FD41B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9" name="Content Placeholder 8" descr="A person in a suit and tie&#10;&#10;Description automatically generated">
            <a:extLst>
              <a:ext uri="{FF2B5EF4-FFF2-40B4-BE49-F238E27FC236}">
                <a16:creationId xmlns:a16="http://schemas.microsoft.com/office/drawing/2014/main" id="{11F3DCDC-A3D3-764A-7C37-030448317F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550" y="2197195"/>
            <a:ext cx="3091193" cy="386014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B2AE7-8125-CE68-A251-8B10F2C1E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 descr="Image result for trump images 2016">
            <a:extLst>
              <a:ext uri="{FF2B5EF4-FFF2-40B4-BE49-F238E27FC236}">
                <a16:creationId xmlns:a16="http://schemas.microsoft.com/office/drawing/2014/main" id="{8FBE6548-F194-A857-E672-43D0E6982E0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2" y="2226469"/>
            <a:ext cx="3175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8305800" cy="23083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A Real GDP per capita growth rule:</a:t>
            </a:r>
          </a:p>
          <a:p>
            <a:pPr lvl="2"/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The incumbent party usually wins if…</a:t>
            </a:r>
          </a:p>
          <a:p>
            <a:pPr lvl="2"/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The growth rate of real GDP per capita accelerates (is a higher %) in the election year than the previous year.</a:t>
            </a:r>
          </a:p>
          <a:p>
            <a:pPr lvl="2"/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457200" y="3962400"/>
            <a:ext cx="8305800" cy="2308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endParaRPr lang="en-US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A Misery Index rule:</a:t>
            </a:r>
          </a:p>
          <a:p>
            <a:pPr lvl="2"/>
            <a:endParaRPr lang="en-US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The incumbent party usually wins if…</a:t>
            </a:r>
          </a:p>
          <a:p>
            <a:pPr lvl="2"/>
            <a:endParaRPr lang="en-US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lvl="2"/>
            <a:r>
              <a:rPr lang="en-US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The Misery Index has not increased from the year prior to the election.</a:t>
            </a:r>
          </a:p>
          <a:p>
            <a:pPr lvl="2"/>
            <a:endParaRPr lang="en-US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SOME ECONOMIC RULES THAT WORK WELL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8.2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026" y="1324598"/>
            <a:ext cx="825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Fill in W or L for whether the incumbent party wins the election.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Fill in W or L for whether Real GDP Growth rule predicts W or 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Fill in W or L for whether Misery Index rule predicts W or 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121" y="2486826"/>
            <a:ext cx="729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How well does the real GDP per capita growth rule in Slide 3 predict election outcomes? </a:t>
            </a:r>
            <a:r>
              <a:rPr lang="en-US" i="1" dirty="0"/>
              <a:t>(The rule is correct in 13 of 16 elections. It is incorrect for the years 1968, 1976, 1992.)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120" y="3886911"/>
            <a:ext cx="729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How well does the Misery Index rule in Slide 3 predict election outcomes? </a:t>
            </a:r>
            <a:r>
              <a:rPr lang="en-US" i="1" dirty="0"/>
              <a:t>(The rule is correct in 14 of 16 elections. It is incorrect for the years 1976 and 1992.)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A1E7-7C98-DC36-9E25-CE4187D6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GDP GROWTH IN SWING STATES</a:t>
            </a:r>
          </a:p>
        </p:txBody>
      </p:sp>
      <p:pic>
        <p:nvPicPr>
          <p:cNvPr id="6" name="Picture Placeholder 5" descr="A map of the united states&#10;&#10;Description automatically generated">
            <a:extLst>
              <a:ext uri="{FF2B5EF4-FFF2-40B4-BE49-F238E27FC236}">
                <a16:creationId xmlns:a16="http://schemas.microsoft.com/office/drawing/2014/main" id="{6B224924-1F29-C77D-E481-E17CCF329B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60" r="566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0DF1E-916A-FF99-9CC2-E11AD686C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Among the seven swing states (Arizona, Georgia, Michigan, Nevada, North Carolina, Pennsylvania, and Wisconsin) only Nevada didn’t see growth above the national average.</a:t>
            </a:r>
          </a:p>
        </p:txBody>
      </p:sp>
    </p:spTree>
    <p:extLst>
      <p:ext uri="{BB962C8B-B14F-4D97-AF65-F5344CB8AC3E}">
        <p14:creationId xmlns:p14="http://schemas.microsoft.com/office/powerpoint/2010/main" val="355102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VISUAL FOR STEP 16 – Predicting the Next Election</a:t>
            </a:r>
            <a:b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</a:br>
            <a:endParaRPr lang="en-US" sz="2000" dirty="0">
              <a:solidFill>
                <a:schemeClr val="tx2"/>
              </a:solidFill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10388"/>
              </p:ext>
            </p:extLst>
          </p:nvPr>
        </p:nvGraphicFramePr>
        <p:xfrm>
          <a:off x="217713" y="1139536"/>
          <a:ext cx="8686800" cy="517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2142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in Real GDP 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Unemployment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Candidates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Incumbent Party Wins or Loses?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1CCF52CD-7A6B-3E8A-F1BC-E72B81AE6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5743" y="4831814"/>
            <a:ext cx="598713" cy="598713"/>
          </a:xfrm>
          <a:prstGeom prst="rect">
            <a:avLst/>
          </a:prstGeom>
        </p:spPr>
      </p:pic>
      <p:pic>
        <p:nvPicPr>
          <p:cNvPr id="9" name="Graphic 8" descr="Thumbs Down with solid fill">
            <a:extLst>
              <a:ext uri="{FF2B5EF4-FFF2-40B4-BE49-F238E27FC236}">
                <a16:creationId xmlns:a16="http://schemas.microsoft.com/office/drawing/2014/main" id="{0B94FE4C-60CD-83CB-9359-E0FEBF5FC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9857" y="4884056"/>
            <a:ext cx="707571" cy="707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378D6-690F-34D4-1ABF-3121498BD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313" y="4831814"/>
            <a:ext cx="597460" cy="59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8153400" cy="369331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>
              <a:defRPr/>
            </a:pPr>
            <a:endParaRPr lang="en-US" dirty="0">
              <a:latin typeface="Century Schoolbook"/>
              <a:cs typeface="Century Schoolbook"/>
            </a:endParaRPr>
          </a:p>
          <a:p>
            <a:pPr lvl="2">
              <a:defRPr/>
            </a:pPr>
            <a:r>
              <a:rPr lang="en-US" dirty="0">
                <a:latin typeface="Century Schoolbook"/>
                <a:cs typeface="Century Schoolbook"/>
              </a:rPr>
              <a:t>A Guaranteed Loss Rule:</a:t>
            </a:r>
          </a:p>
          <a:p>
            <a:pPr lvl="2">
              <a:defRPr/>
            </a:pPr>
            <a:endParaRPr lang="en-US" dirty="0">
              <a:latin typeface="Century Schoolbook"/>
              <a:cs typeface="Century Schoolbook"/>
            </a:endParaRPr>
          </a:p>
          <a:p>
            <a:pPr lvl="2">
              <a:defRPr/>
            </a:pPr>
            <a:r>
              <a:rPr lang="en-US" dirty="0">
                <a:latin typeface="Century Schoolbook"/>
                <a:cs typeface="Century Schoolbook"/>
              </a:rPr>
              <a:t>The incumbent party has always lost if…</a:t>
            </a:r>
          </a:p>
          <a:p>
            <a:pPr lvl="2">
              <a:defRPr/>
            </a:pPr>
            <a:endParaRPr lang="en-US" dirty="0">
              <a:latin typeface="Century Schoolbook"/>
              <a:cs typeface="Century Schoolbook"/>
            </a:endParaRPr>
          </a:p>
          <a:p>
            <a:pPr lvl="2">
              <a:buFont typeface="Arial" pitchFamily="1" charset="0"/>
              <a:buAutoNum type="arabicParenR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The growth rate of real GDP per capita decelerates - is a lower percentage in the election year than the previous year.</a:t>
            </a:r>
          </a:p>
          <a:p>
            <a:pPr lvl="2">
              <a:buFont typeface="Arial" pitchFamily="1" charset="0"/>
              <a:buAutoNum type="arabicParenR"/>
              <a:defRPr/>
            </a:pPr>
            <a:endParaRPr lang="en-US" dirty="0">
              <a:latin typeface="Century Schoolbook"/>
              <a:cs typeface="Century Schoolbook"/>
            </a:endParaRPr>
          </a:p>
          <a:p>
            <a:pPr lvl="2" algn="ctr">
              <a:defRPr/>
            </a:pPr>
            <a:r>
              <a:rPr lang="en-US" dirty="0">
                <a:latin typeface="Century Schoolbook"/>
                <a:cs typeface="Century Schoolbook"/>
              </a:rPr>
              <a:t>AND</a:t>
            </a:r>
          </a:p>
          <a:p>
            <a:pPr lvl="2">
              <a:defRPr/>
            </a:pPr>
            <a:endParaRPr lang="en-US" dirty="0">
              <a:latin typeface="Century Schoolbook"/>
              <a:cs typeface="Century Schoolbook"/>
            </a:endParaRPr>
          </a:p>
          <a:p>
            <a:pPr marL="1257300" lvl="2" indent="-342900">
              <a:buFontTx/>
              <a:buAutoNum type="arabicParenR" startAt="2"/>
              <a:defRPr/>
            </a:pPr>
            <a:r>
              <a:rPr lang="en-US" dirty="0">
                <a:latin typeface="Century Schoolbook"/>
                <a:cs typeface="Century Schoolbook"/>
              </a:rPr>
              <a:t>The misery index has increased from the year prior to the election to the year of the election.</a:t>
            </a:r>
          </a:p>
          <a:p>
            <a:pPr marL="1257300" lvl="2" indent="-342900">
              <a:buFontTx/>
              <a:buAutoNum type="arabicParenR" startAt="2"/>
              <a:defRPr/>
            </a:pP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VISUAL 8.3</a:t>
            </a:r>
            <a:b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</a:br>
            <a: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SOME ECONOMIC RULES THAT WORK WELL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345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VISUAL FOR STEP 16 – Predicting the Next Election</a:t>
            </a:r>
            <a:b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</a:br>
            <a:endParaRPr lang="en-US" sz="2000" dirty="0">
              <a:solidFill>
                <a:schemeClr val="tx2"/>
              </a:solidFill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599" y="1163782"/>
          <a:ext cx="8686800" cy="53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2142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in Real GDP 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Unemployment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Candidates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Incumbent Party Wins or Loses?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VISUAL FOR STEP 16 – Predicting the Next Election</a:t>
            </a:r>
            <a:br>
              <a:rPr lang="en-US" sz="2000" dirty="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</a:br>
            <a:endParaRPr lang="en-US" sz="2000" dirty="0">
              <a:solidFill>
                <a:schemeClr val="tx2"/>
              </a:solidFill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10405"/>
              </p:ext>
            </p:extLst>
          </p:nvPr>
        </p:nvGraphicFramePr>
        <p:xfrm>
          <a:off x="228599" y="1163782"/>
          <a:ext cx="8686800" cy="53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2142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in Real GDP 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Unemployment</a:t>
                      </a:r>
                      <a:r>
                        <a:rPr lang="en-US" baseline="0" dirty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Growth</a:t>
                      </a:r>
                      <a:r>
                        <a:rPr lang="en-US" baseline="0" dirty="0"/>
                        <a:t>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Misery Index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Candidates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Incumbent Party Wins or Loses?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pPr marL="0" marR="11049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11455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0701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732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60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142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Line Callout 2 3"/>
          <p:cNvSpPr/>
          <p:nvPr/>
        </p:nvSpPr>
        <p:spPr>
          <a:xfrm>
            <a:off x="5974373" y="2748573"/>
            <a:ext cx="2171700" cy="93143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6334"/>
              <a:gd name="adj6" fmla="val -2109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(% change from a year ago)  Growth is strong…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6246934" y="4872281"/>
            <a:ext cx="2259623" cy="145390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068"/>
              <a:gd name="adj6" fmla="val -749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(Misery up or down?)  Inflation is dwindling, </a:t>
            </a:r>
            <a:r>
              <a:rPr lang="en-US"/>
              <a:t>so if </a:t>
            </a:r>
            <a:r>
              <a:rPr lang="en-US" dirty="0"/>
              <a:t>unemployment holds steady…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2423" y="2004646"/>
            <a:ext cx="5574323" cy="1323439"/>
          </a:xfrm>
          <a:prstGeom prst="rect">
            <a:avLst/>
          </a:prstGeom>
          <a:solidFill>
            <a:schemeClr val="bg2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Democrat wins the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White House</a:t>
            </a:r>
          </a:p>
        </p:txBody>
      </p:sp>
    </p:spTree>
    <p:extLst>
      <p:ext uri="{BB962C8B-B14F-4D97-AF65-F5344CB8AC3E}">
        <p14:creationId xmlns:p14="http://schemas.microsoft.com/office/powerpoint/2010/main" val="31387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rtoon of a blackboard with white text&#10;&#10;Description automatically generated">
            <a:extLst>
              <a:ext uri="{FF2B5EF4-FFF2-40B4-BE49-F238E27FC236}">
                <a16:creationId xmlns:a16="http://schemas.microsoft.com/office/drawing/2014/main" id="{A4524B99-67E1-F574-AD6A-94A351BA3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itchFamily="1" charset="0"/>
              <a:buChar char="•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Unemployment Rate:  The percentage of people in the labor force who are unemployed</a:t>
            </a:r>
          </a:p>
          <a:p>
            <a:pPr marL="742950" lvl="1" indent="-285750">
              <a:buFont typeface="Arial" pitchFamily="1" charset="0"/>
              <a:buChar char="•"/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marL="742950" lvl="1" indent="-285750">
              <a:buFont typeface="Arial" pitchFamily="1" charset="0"/>
              <a:buChar char="•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Inflation Rate:  The percentage increase in the overall price level</a:t>
            </a:r>
          </a:p>
          <a:p>
            <a:pPr marL="742950" lvl="1" indent="-285750">
              <a:buFont typeface="Arial" pitchFamily="1" charset="0"/>
              <a:buChar char="•"/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marL="742950" lvl="1" indent="-285750">
              <a:buFont typeface="Arial" pitchFamily="1" charset="0"/>
              <a:buChar char="•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Real GDP:  The value of all final goods and services produced in a country in a year, expressed in terms of constant dollars.</a:t>
            </a:r>
          </a:p>
          <a:p>
            <a:pPr marL="742950" lvl="1" indent="-285750">
              <a:buFont typeface="Arial" pitchFamily="1" charset="0"/>
              <a:buChar char="•"/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marL="742950" lvl="1" indent="-285750">
              <a:buFont typeface="Arial" pitchFamily="1" charset="0"/>
              <a:buChar char="•"/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>
              <a:defRPr/>
            </a:pPr>
            <a:r>
              <a:rPr lang="en-US" cap="small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Two Statistics Based on These Indicators</a:t>
            </a:r>
          </a:p>
          <a:p>
            <a:pPr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marL="742950" lvl="1" indent="-285750">
              <a:buFont typeface="Arial" pitchFamily="1" charset="0"/>
              <a:buChar char="•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Misery Index:  The sum of the unemployment rate and the inflation rate.</a:t>
            </a:r>
          </a:p>
          <a:p>
            <a:pPr marL="742950" lvl="1" indent="-285750">
              <a:buFont typeface="Arial" pitchFamily="1" charset="0"/>
              <a:buChar char="•"/>
              <a:defRPr/>
            </a:pPr>
            <a:endParaRPr lang="en-US" dirty="0">
              <a:latin typeface="Century Schoolbook" pitchFamily="1" charset="0"/>
              <a:ea typeface="Century Schoolbook" pitchFamily="1" charset="0"/>
              <a:cs typeface="Century Schoolbook" pitchFamily="1" charset="0"/>
            </a:endParaRPr>
          </a:p>
          <a:p>
            <a:pPr marL="742950" lvl="1" indent="-285750">
              <a:buFont typeface="Arial" pitchFamily="1" charset="0"/>
              <a:buChar char="•"/>
              <a:defRPr/>
            </a:pPr>
            <a:r>
              <a:rPr lang="en-US" dirty="0"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Growth rate in real GDP per capita:  The percentage change in the real GDP per person.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600" y="150813"/>
            <a:ext cx="8839200" cy="382587"/>
            <a:chOff x="144" y="95"/>
            <a:chExt cx="5568" cy="241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40" y="123"/>
              <a:ext cx="547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sz="1400" b="1">
                  <a:solidFill>
                    <a:srgbClr val="B1711E"/>
                  </a:solidFill>
                  <a:latin typeface="Century Schoolbook" pitchFamily="1" charset="0"/>
                </a:rPr>
                <a:t>LESSON 8 – ECONOMIC MISERY AND PRESIDENTIAL ELECTIONS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4" y="335"/>
              <a:ext cx="5472" cy="1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" y="95"/>
              <a:ext cx="5472" cy="1"/>
            </a:xfrm>
            <a:prstGeom prst="line">
              <a:avLst/>
            </a:prstGeom>
            <a:ln w="57150" cmpd="thickThin"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3"/>
          <p:cNvSpPr txBox="1">
            <a:spLocks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VISUAL 8.1</a:t>
            </a:r>
            <a:b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</a:br>
            <a:r>
              <a:rPr lang="en-US" sz="2000">
                <a:solidFill>
                  <a:schemeClr val="tx2"/>
                </a:solidFill>
                <a:latin typeface="Century Schoolbook" pitchFamily="1" charset="0"/>
                <a:ea typeface="Century Schoolbook" pitchFamily="1" charset="0"/>
                <a:cs typeface="Century Schoolbook" pitchFamily="1" charset="0"/>
              </a:rPr>
              <a:t>SOME KEY ECONOMIC INDICATORS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6451600"/>
            <a:ext cx="8763000" cy="287338"/>
            <a:chOff x="144" y="4064"/>
            <a:chExt cx="5520" cy="18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44" y="4064"/>
              <a:ext cx="5472" cy="0"/>
            </a:xfrm>
            <a:prstGeom prst="line">
              <a:avLst/>
            </a:prstGeom>
            <a:ln>
              <a:solidFill>
                <a:srgbClr val="B171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288" y="4080"/>
              <a:ext cx="537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200" cap="small" dirty="0">
                  <a:solidFill>
                    <a:srgbClr val="B1711E"/>
                  </a:solidFill>
                  <a:latin typeface="Century Schoolbook" pitchFamily="1" charset="0"/>
                </a:rPr>
                <a:t>Election Lessons © Council for Economic Education, New York, NY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JFK White House portrait looking up lighting correc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2366169"/>
            <a:ext cx="2794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31" y="2366168"/>
            <a:ext cx="3110703" cy="367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yndon B. Johnson, photo portrait, leaning on chair, color cropp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19" y="2384788"/>
            <a:ext cx="2314553" cy="36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rry Goldwater photo19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07" y="2513506"/>
            <a:ext cx="2339589" cy="32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4102" name="Picture 6" descr="https://upload.wikimedia.org/wikipedia/commons/4/4d/Senator_Humphr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26" y="2778919"/>
            <a:ext cx="22311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53" y="2778919"/>
            <a:ext cx="2599081" cy="30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pic>
        <p:nvPicPr>
          <p:cNvPr id="5122" name="Picture 2" descr="GeorgeMcGover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8" y="2467979"/>
            <a:ext cx="2793651" cy="33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39" y="2615383"/>
            <a:ext cx="2722649" cy="32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Winner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JimmyCarterPortrai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1" y="2491789"/>
            <a:ext cx="2844350" cy="34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rd, arms folded, in front of a United States flag and the Presidential seal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34" y="2491789"/>
            <a:ext cx="2373880" cy="34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8" ma:contentTypeDescription="Create a new document." ma:contentTypeScope="" ma:versionID="f6be8582c19e43aabdc72bd849ceb1d4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4af3f7936726ea7699b4002a52923267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5ee66a-9dd0-4897-bf8b-a3237da4ae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5e9271-f96f-4ada-b0c2-5ccfd23e6c7e}" ma:internalName="TaxCatchAll" ma:showField="CatchAllData" ma:web="e475455f-c69b-4ff8-acf7-75612f4dc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5455f-c69b-4ff8-acf7-75612f4dc189" xsi:nil="true"/>
    <lcf76f155ced4ddcb4097134ff3c332f xmlns="aa0c1190-56bd-4797-9cf7-4990489609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9236A-5DD9-4FF0-9753-5117B1954756}"/>
</file>

<file path=customXml/itemProps2.xml><?xml version="1.0" encoding="utf-8"?>
<ds:datastoreItem xmlns:ds="http://schemas.openxmlformats.org/officeDocument/2006/customXml" ds:itemID="{EF6CBC1F-16A0-4E92-A4D1-69C8B3F0EB28}"/>
</file>

<file path=customXml/itemProps3.xml><?xml version="1.0" encoding="utf-8"?>
<ds:datastoreItem xmlns:ds="http://schemas.openxmlformats.org/officeDocument/2006/customXml" ds:itemID="{E04D8650-ED68-47E0-912B-49A76F8B0C6C}"/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847</Words>
  <Application>Microsoft Office PowerPoint</Application>
  <PresentationFormat>On-screen Show (4:3)</PresentationFormat>
  <Paragraphs>211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Election</vt:lpstr>
      <vt:lpstr>PowerPoint Presentation</vt:lpstr>
      <vt:lpstr>Activity 8.2</vt:lpstr>
      <vt:lpstr>GDP GROWTH IN SWING STATES</vt:lpstr>
      <vt:lpstr>PowerPoint Presentation</vt:lpstr>
      <vt:lpstr>PowerPoint Presentation</vt:lpstr>
      <vt:lpstr>PowerPoint Presentation</vt:lpstr>
      <vt:lpstr>PowerPoint Presentation</vt:lpstr>
    </vt:vector>
  </TitlesOfParts>
  <Company>South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Kalli Duis</dc:creator>
  <cp:lastModifiedBy>Brett Burkey</cp:lastModifiedBy>
  <cp:revision>131</cp:revision>
  <dcterms:created xsi:type="dcterms:W3CDTF">2012-05-22T15:33:52Z</dcterms:created>
  <dcterms:modified xsi:type="dcterms:W3CDTF">2024-10-11T10:53:26Z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</Properties>
</file>