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80" r:id="rId4"/>
    <p:sldId id="295" r:id="rId5"/>
    <p:sldId id="296" r:id="rId6"/>
    <p:sldId id="282" r:id="rId7"/>
    <p:sldId id="298" r:id="rId8"/>
    <p:sldId id="284" r:id="rId9"/>
    <p:sldId id="299" r:id="rId10"/>
    <p:sldId id="300" r:id="rId11"/>
    <p:sldId id="283" r:id="rId12"/>
    <p:sldId id="301" r:id="rId13"/>
    <p:sldId id="258" r:id="rId14"/>
    <p:sldId id="286" r:id="rId15"/>
    <p:sldId id="302" r:id="rId16"/>
    <p:sldId id="303" r:id="rId17"/>
    <p:sldId id="304" r:id="rId18"/>
  </p:sldIdLst>
  <p:sldSz cx="18288000" cy="10287000"/>
  <p:notesSz cx="6858000" cy="9144000"/>
  <p:embeddedFontLst>
    <p:embeddedFont>
      <p:font typeface="BIZ UDPMincho" panose="020B0604020202020204" charset="-128"/>
      <p:regular r:id="rId20"/>
      <p:bold r:id="rId21"/>
    </p:embeddedFont>
    <p:embeddedFont>
      <p:font typeface="Barlow Medium" panose="00000600000000000000" pitchFamily="2" charset="0"/>
      <p:regular r:id="rId22"/>
      <p:italic r:id="rId23"/>
    </p:embeddedFont>
    <p:embeddedFont>
      <p:font typeface="Inter ExtraBold" panose="020B0604020202020204" charset="0"/>
      <p:bold r:id="rId24"/>
    </p:embeddedFont>
    <p:embeddedFont>
      <p:font typeface="Inter Medium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E70"/>
    <a:srgbClr val="215BAE"/>
    <a:srgbClr val="1A9855"/>
    <a:srgbClr val="57C39C"/>
    <a:srgbClr val="139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E709F9-1053-41C7-803C-0A0B684BFF71}" v="36" dt="2024-08-22T18:54:45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8"/>
    <p:restoredTop sz="84733"/>
  </p:normalViewPr>
  <p:slideViewPr>
    <p:cSldViewPr snapToGrid="0">
      <p:cViewPr varScale="1">
        <p:scale>
          <a:sx n="64" d="100"/>
          <a:sy n="64" d="100"/>
        </p:scale>
        <p:origin x="106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Cookson" userId="ca3a0789-b855-405c-9d2a-912abc57193b" providerId="ADAL" clId="{62E709F9-1053-41C7-803C-0A0B684BFF71}"/>
    <pc:docChg chg="modSld">
      <pc:chgData name="Ruth Cookson" userId="ca3a0789-b855-405c-9d2a-912abc57193b" providerId="ADAL" clId="{62E709F9-1053-41C7-803C-0A0B684BFF71}" dt="2024-08-22T20:03:37.749" v="36" actId="14100"/>
      <pc:docMkLst>
        <pc:docMk/>
      </pc:docMkLst>
      <pc:sldChg chg="modSp">
        <pc:chgData name="Ruth Cookson" userId="ca3a0789-b855-405c-9d2a-912abc57193b" providerId="ADAL" clId="{62E709F9-1053-41C7-803C-0A0B684BFF71}" dt="2024-08-22T18:54:01.110" v="35" actId="20577"/>
        <pc:sldMkLst>
          <pc:docMk/>
          <pc:sldMk cId="0" sldId="258"/>
        </pc:sldMkLst>
        <pc:spChg chg="mod">
          <ac:chgData name="Ruth Cookson" userId="ca3a0789-b855-405c-9d2a-912abc57193b" providerId="ADAL" clId="{62E709F9-1053-41C7-803C-0A0B684BFF71}" dt="2024-08-22T18:54:01.110" v="35" actId="20577"/>
          <ac:spMkLst>
            <pc:docMk/>
            <pc:sldMk cId="0" sldId="258"/>
            <ac:spMk id="8" creationId="{B823E9CE-CDAF-EBB5-AAB7-B99555CA0052}"/>
          </ac:spMkLst>
        </pc:spChg>
      </pc:sldChg>
      <pc:sldChg chg="modSp mod">
        <pc:chgData name="Ruth Cookson" userId="ca3a0789-b855-405c-9d2a-912abc57193b" providerId="ADAL" clId="{62E709F9-1053-41C7-803C-0A0B684BFF71}" dt="2024-08-22T20:03:37.749" v="36" actId="14100"/>
        <pc:sldMkLst>
          <pc:docMk/>
          <pc:sldMk cId="3630350743" sldId="286"/>
        </pc:sldMkLst>
        <pc:picChg chg="mod">
          <ac:chgData name="Ruth Cookson" userId="ca3a0789-b855-405c-9d2a-912abc57193b" providerId="ADAL" clId="{62E709F9-1053-41C7-803C-0A0B684BFF71}" dt="2024-08-22T20:03:37.749" v="36" actId="14100"/>
          <ac:picMkLst>
            <pc:docMk/>
            <pc:sldMk cId="3630350743" sldId="286"/>
            <ac:picMk id="8" creationId="{103D1D38-A63E-9FA7-9A3A-9CE04704F2A8}"/>
          </ac:picMkLst>
        </pc:picChg>
      </pc:sldChg>
      <pc:sldChg chg="modSp mod">
        <pc:chgData name="Ruth Cookson" userId="ca3a0789-b855-405c-9d2a-912abc57193b" providerId="ADAL" clId="{62E709F9-1053-41C7-803C-0A0B684BFF71}" dt="2024-08-22T18:47:45.339" v="0" actId="27107"/>
        <pc:sldMkLst>
          <pc:docMk/>
          <pc:sldMk cId="4002270038" sldId="298"/>
        </pc:sldMkLst>
        <pc:spChg chg="mod">
          <ac:chgData name="Ruth Cookson" userId="ca3a0789-b855-405c-9d2a-912abc57193b" providerId="ADAL" clId="{62E709F9-1053-41C7-803C-0A0B684BFF71}" dt="2024-08-22T18:47:45.339" v="0" actId="27107"/>
          <ac:spMkLst>
            <pc:docMk/>
            <pc:sldMk cId="4002270038" sldId="298"/>
            <ac:spMk id="8" creationId="{B823E9CE-CDAF-EBB5-AAB7-B99555CA005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OVtk6G2TnQ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Increase-in-energy-density-and-cost-reduction-of-Lithium-Ion-batteries-26_fig4_339138847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eere/solar/articles/should-i-get-battery-storage-my-solar-energy-system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novo.com/blogs/peek-inside-the-battery-of-a-tesla-model-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nux.org/lithium-ion-battery-industry-statistic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tterypowertips.com/what-is-battery-faq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batterypowertips.com/what-is-a-cathode/" TargetMode="External"/><Relationship Id="rId4" Type="http://schemas.openxmlformats.org/officeDocument/2006/relationships/hyperlink" Target="https://www.batterypowertips.com/what-is-an-anode-faq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layout is how the human battery simulation should finish. The black dots represent students as electrons. They should start in Metal 1 and move </a:t>
            </a:r>
            <a:r>
              <a:rPr lang="en-US" i="1" dirty="0"/>
              <a:t>through </a:t>
            </a:r>
            <a:r>
              <a:rPr lang="en-US" dirty="0"/>
              <a:t>metal 2 to the storage solution in the middle.</a:t>
            </a:r>
          </a:p>
        </p:txBody>
      </p:sp>
    </p:spTree>
    <p:extLst>
      <p:ext uri="{BB962C8B-B14F-4D97-AF65-F5344CB8AC3E}">
        <p14:creationId xmlns:p14="http://schemas.microsoft.com/office/powerpoint/2010/main" val="252544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Where did the “power” come from? </a:t>
            </a:r>
            <a:r>
              <a:rPr lang="en-US" sz="1100" i="1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Answer: The transfer of electrons between the metals. </a:t>
            </a:r>
            <a:endParaRPr lang="en-US" sz="11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What would happen if we put more “actions” (like running programs in the background, checking the weather, etc.) along the line/yarn? </a:t>
            </a:r>
            <a:r>
              <a:rPr lang="en-US" sz="1100" i="1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Answer: The more things the battery is powering, the quicker it will run out. </a:t>
            </a:r>
            <a:r>
              <a:rPr lang="en-US" sz="11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r>
              <a:rPr lang="en-US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What are some ways you can think of that might improve the design and use of batteries? </a:t>
            </a:r>
            <a:r>
              <a:rPr lang="en-US" sz="11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Answers: Answers will vary, but some innovations that have improved the design of batteries are: changing the types of metals and electrolytes used, stacking batteries, using different conductors, and improving recharging speeds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5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Direct link to video: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https://www.youtube.com/watch?v=9OVtk6G2TnQ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07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This slide from the Economist - available to the public at </a:t>
            </a:r>
            <a:r>
              <a:rPr lang="en-US" dirty="0" err="1"/>
              <a:t>researchgate</a:t>
            </a:r>
            <a:r>
              <a:rPr lang="en-US" dirty="0"/>
              <a:t> here: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https://www.researchgate.net/figure/Increase-in-energy-density-and-cost-reduction-of-Lithium-Ion-batteries-26_fig4_339138847</a:t>
            </a:r>
            <a:r>
              <a:rPr lang="en-US" dirty="0"/>
              <a:t>  shows how the cost of lithium batteries is decreasing while the amount they can store is increasing. This bodes well for productivity purposes.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23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an example of how a household can store energy from solar panels for future use, which increases the efficiency of solar panels since less energy is wasted. Image available royalty-free from </a:t>
            </a:r>
            <a:r>
              <a:rPr lang="en-US" dirty="0" err="1"/>
              <a:t>energy.gov</a:t>
            </a:r>
            <a:r>
              <a:rPr lang="en-US" dirty="0"/>
              <a:t>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https://www.energy.gov/eere/solar/articles/should-i-get-battery-storage-my-solar-energy-system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85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06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2818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Picture source: https://</a:t>
            </a:r>
            <a:r>
              <a:rPr lang="en-US" dirty="0" err="1"/>
              <a:t>www.fairfaxcounty.gov</a:t>
            </a:r>
            <a:r>
              <a:rPr lang="en-US" dirty="0"/>
              <a:t>/</a:t>
            </a:r>
            <a:r>
              <a:rPr lang="en-US" dirty="0" err="1"/>
              <a:t>publicworks</a:t>
            </a:r>
            <a:r>
              <a:rPr lang="en-US" dirty="0"/>
              <a:t>/recycling-trash/batteries</a:t>
            </a:r>
          </a:p>
        </p:txBody>
      </p:sp>
    </p:spTree>
    <p:extLst>
      <p:ext uri="{BB962C8B-B14F-4D97-AF65-F5344CB8AC3E}">
        <p14:creationId xmlns:p14="http://schemas.microsoft.com/office/powerpoint/2010/main" val="321669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 photos royalty free courtesy of </a:t>
            </a:r>
            <a:r>
              <a:rPr lang="en-US" dirty="0" err="1"/>
              <a:t>Pixabay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8383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the battery system of a Tesla Model S. While it is referred to as a “battery”, it is actually thousands of little batteries working together as one giant battery. Picture source: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https://www.qnovo.com/blogs/peek-inside-the-battery-of-a-tesla-model-s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79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6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Info source: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https://gitnux.org/lithium-ion-battery-industry-statistics/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45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This layout is how the human battery simulation should start. The black dots represent students as electrons. They should start in Metal 1 and move </a:t>
            </a:r>
            <a:r>
              <a:rPr lang="en-US" i="1" dirty="0">
                <a:latin typeface="+mn-lt"/>
              </a:rPr>
              <a:t>through </a:t>
            </a:r>
            <a:r>
              <a:rPr lang="en-US" dirty="0">
                <a:latin typeface="+mn-lt"/>
              </a:rPr>
              <a:t>metal 2 to the storage solution in the middle.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13131"/>
                </a:solidFill>
                <a:effectLst/>
                <a:highlight>
                  <a:srgbClr val="FFFFFF"/>
                </a:highlight>
                <a:latin typeface="+mn-lt"/>
              </a:rPr>
              <a:t>The electrolyte in a</a:t>
            </a:r>
            <a:r>
              <a:rPr lang="en-US" b="0" i="0" u="non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battery</a:t>
            </a:r>
            <a:r>
              <a:rPr lang="en-US" b="0" i="0" u="non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US" b="0" i="0" dirty="0">
                <a:solidFill>
                  <a:srgbClr val="313131"/>
                </a:solidFill>
                <a:effectLst/>
                <a:highlight>
                  <a:srgbClr val="FFFFFF"/>
                </a:highlight>
                <a:latin typeface="+mn-lt"/>
              </a:rPr>
              <a:t>is the substance that allows electrical current to flow between the </a:t>
            </a:r>
            <a:r>
              <a:rPr lang="en-US" b="0" i="0" u="sng" dirty="0">
                <a:solidFill>
                  <a:srgbClr val="000001"/>
                </a:solidFill>
                <a:effectLst/>
                <a:highlight>
                  <a:srgbClr val="FFFFFF"/>
                </a:highlight>
                <a:latin typeface="+mn-lt"/>
                <a:hlinkClick r:id="rId4"/>
              </a:rPr>
              <a:t>anode</a:t>
            </a:r>
            <a:r>
              <a:rPr lang="en-US" b="0" i="0" dirty="0">
                <a:solidFill>
                  <a:srgbClr val="313131"/>
                </a:solidFill>
                <a:effectLst/>
                <a:highlight>
                  <a:srgbClr val="FFFFFF"/>
                </a:highlight>
                <a:latin typeface="+mn-lt"/>
              </a:rPr>
              <a:t> and the </a:t>
            </a:r>
            <a:r>
              <a:rPr lang="en-US" b="0" i="0" u="none" strike="noStrike" dirty="0">
                <a:solidFill>
                  <a:srgbClr val="22407C"/>
                </a:solidFill>
                <a:effectLst/>
                <a:highlight>
                  <a:srgbClr val="FFFFFF"/>
                </a:highlight>
                <a:latin typeface="+mn-lt"/>
                <a:hlinkClick r:id="rId5"/>
              </a:rPr>
              <a:t>cathode</a:t>
            </a:r>
            <a:r>
              <a:rPr lang="en-US" b="0" i="0" dirty="0">
                <a:solidFill>
                  <a:srgbClr val="313131"/>
                </a:solidFill>
                <a:effectLst/>
                <a:highlight>
                  <a:srgbClr val="FFFFFF"/>
                </a:highlight>
                <a:latin typeface="+mn-lt"/>
              </a:rPr>
              <a:t>. Electrolytes may be fluids or solids. Soluble salts, acids, and bases can generally act as electrolytes.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920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layout is how the human battery simulation will look as electrons are moving. The black dots represent students as electrons. They should start in Metal 1 and move </a:t>
            </a:r>
            <a:r>
              <a:rPr lang="en-US" i="1" dirty="0"/>
              <a:t>through </a:t>
            </a:r>
            <a:r>
              <a:rPr lang="en-US" dirty="0"/>
              <a:t>metal 2 to the storage solution in the middle.</a:t>
            </a:r>
          </a:p>
        </p:txBody>
      </p:sp>
    </p:spTree>
    <p:extLst>
      <p:ext uri="{BB962C8B-B14F-4D97-AF65-F5344CB8AC3E}">
        <p14:creationId xmlns:p14="http://schemas.microsoft.com/office/powerpoint/2010/main" val="3650580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bg>
      <p:bgPr>
        <a:solidFill>
          <a:srgbClr val="E564B9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/>
          <p:nvPr/>
        </p:nvSpPr>
        <p:spPr>
          <a:xfrm>
            <a:off x="0" y="1638300"/>
            <a:ext cx="18288000" cy="8077200"/>
          </a:xfrm>
          <a:prstGeom prst="rect">
            <a:avLst/>
          </a:prstGeom>
          <a:solidFill>
            <a:srgbClr val="ACDC72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904292" y="26499"/>
            <a:ext cx="12354508" cy="176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5BA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/>
          <p:nvPr/>
        </p:nvSpPr>
        <p:spPr>
          <a:xfrm>
            <a:off x="0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ED6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2"/>
          <p:cNvSpPr/>
          <p:nvPr/>
        </p:nvSpPr>
        <p:spPr>
          <a:xfrm>
            <a:off x="-15160" y="651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564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ED6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DE198CE2-E803-BF1D-402A-A64185323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04166" y="236066"/>
            <a:ext cx="2154003" cy="10994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bg>
      <p:bgPr>
        <a:solidFill>
          <a:srgbClr val="1A9855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1638300"/>
            <a:ext cx="18288000" cy="8077200"/>
          </a:xfrm>
          <a:prstGeom prst="rect">
            <a:avLst/>
          </a:prstGeom>
          <a:solidFill>
            <a:srgbClr val="ACDC72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904292" y="26499"/>
            <a:ext cx="12354508" cy="176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5BA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0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ED6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-15160" y="651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1A985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ED6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47E5B218-E0EC-7CDA-88D3-629FDC6ADE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04166" y="236066"/>
            <a:ext cx="2154003" cy="10994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1638300"/>
            <a:ext cx="18288000" cy="8077200"/>
          </a:xfrm>
          <a:prstGeom prst="rect">
            <a:avLst/>
          </a:prstGeom>
          <a:solidFill>
            <a:srgbClr val="ACDC72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04292" y="26499"/>
            <a:ext cx="12354508" cy="176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5BA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ED6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0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215BA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ED6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4F1090F0-1936-1584-19AC-F031AE5953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04166" y="236066"/>
            <a:ext cx="2154003" cy="10994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0" y="1638300"/>
            <a:ext cx="18288000" cy="8077200"/>
          </a:xfrm>
          <a:prstGeom prst="rect">
            <a:avLst/>
          </a:prstGeom>
          <a:solidFill>
            <a:srgbClr val="ACDC72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04292" y="26499"/>
            <a:ext cx="12354508" cy="176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5BA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0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ED6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5"/>
          <p:cNvSpPr/>
          <p:nvPr/>
        </p:nvSpPr>
        <p:spPr>
          <a:xfrm>
            <a:off x="0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C9D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ED6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D14F44CC-DA96-A377-7685-13266BAEFC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04166" y="236066"/>
            <a:ext cx="2154003" cy="10994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ctrTitle"/>
          </p:nvPr>
        </p:nvSpPr>
        <p:spPr>
          <a:xfrm>
            <a:off x="1828800" y="2700337"/>
            <a:ext cx="12268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5BAE"/>
              </a:buClr>
              <a:buSzPts val="1800"/>
              <a:buNone/>
              <a:defRPr b="0" i="0"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1"/>
          </p:nvPr>
        </p:nvSpPr>
        <p:spPr>
          <a:xfrm>
            <a:off x="1866900" y="4167189"/>
            <a:ext cx="9372600" cy="20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375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0" i="0">
                <a:solidFill>
                  <a:srgbClr val="88888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defRPr>
            </a:lvl1pPr>
            <a:lvl2pPr lvl="1" algn="ctr">
              <a:lnSpc>
                <a:spcPct val="96428"/>
              </a:lnSpc>
              <a:spcBef>
                <a:spcPts val="200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12500"/>
              </a:lnSpc>
              <a:spcBef>
                <a:spcPts val="200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35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35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143000" y="26499"/>
            <a:ext cx="12134374" cy="158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5BAE"/>
              </a:buClr>
              <a:buSzPts val="1800"/>
              <a:buNone/>
              <a:defRPr b="0" i="0"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38160" y="2552700"/>
            <a:ext cx="14691307" cy="6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143000" y="26499"/>
            <a:ext cx="12134374" cy="158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5BAE"/>
              </a:buClr>
              <a:buSzPts val="1800"/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904292" y="2400300"/>
            <a:ext cx="6715707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6428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81000" algn="l">
              <a:lnSpc>
                <a:spcPct val="112500"/>
              </a:lnSpc>
              <a:spcBef>
                <a:spcPts val="200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lnSpc>
                <a:spcPct val="135000"/>
              </a:lnSpc>
              <a:spcBef>
                <a:spcPts val="20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34290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7924800" y="2396067"/>
            <a:ext cx="7010400" cy="701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6428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81000" algn="l">
              <a:lnSpc>
                <a:spcPct val="112500"/>
              </a:lnSpc>
              <a:spcBef>
                <a:spcPts val="200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lnSpc>
                <a:spcPct val="135000"/>
              </a:lnSpc>
              <a:spcBef>
                <a:spcPts val="20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34290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43000" y="26499"/>
            <a:ext cx="12134374" cy="158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5BAE"/>
              </a:buClr>
              <a:buSzPts val="1800"/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/>
          <p:nvPr/>
        </p:nvSpPr>
        <p:spPr>
          <a:xfrm>
            <a:off x="0" y="1638300"/>
            <a:ext cx="18288000" cy="8077200"/>
          </a:xfrm>
          <a:prstGeom prst="rect">
            <a:avLst/>
          </a:prstGeom>
          <a:solidFill>
            <a:srgbClr val="ACDC72">
              <a:alpha val="2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904292" y="26499"/>
            <a:ext cx="12354508" cy="176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5BA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/>
          <p:nvPr/>
        </p:nvSpPr>
        <p:spPr>
          <a:xfrm>
            <a:off x="0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ED6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1"/>
          <p:cNvSpPr/>
          <p:nvPr/>
        </p:nvSpPr>
        <p:spPr>
          <a:xfrm>
            <a:off x="0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54C39B">
              <a:alpha val="8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ED6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7C4A62C3-53C4-8419-6C32-0ABB0A8C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04166" y="236066"/>
            <a:ext cx="2154003" cy="109943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143000" y="2628900"/>
            <a:ext cx="14691307" cy="6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84375"/>
              </a:lnSpc>
              <a:spcBef>
                <a:spcPts val="0"/>
              </a:spcBef>
              <a:spcAft>
                <a:spcPts val="0"/>
              </a:spcAft>
              <a:buClr>
                <a:srgbClr val="215BAE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marR="0" lvl="1" indent="-406400" algn="l" rtl="0">
              <a:lnSpc>
                <a:spcPct val="96428"/>
              </a:lnSpc>
              <a:spcBef>
                <a:spcPts val="2000"/>
              </a:spcBef>
              <a:spcAft>
                <a:spcPts val="0"/>
              </a:spcAft>
              <a:buClr>
                <a:srgbClr val="215BAE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marR="0" lvl="2" indent="-381000" algn="l" rtl="0">
              <a:lnSpc>
                <a:spcPct val="112500"/>
              </a:lnSpc>
              <a:spcBef>
                <a:spcPts val="2000"/>
              </a:spcBef>
              <a:spcAft>
                <a:spcPts val="0"/>
              </a:spcAft>
              <a:buClr>
                <a:srgbClr val="215BAE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marR="0" lvl="3" indent="-355600" algn="l" rtl="0">
              <a:lnSpc>
                <a:spcPct val="135000"/>
              </a:lnSpc>
              <a:spcBef>
                <a:spcPts val="2000"/>
              </a:spcBef>
              <a:spcAft>
                <a:spcPts val="0"/>
              </a:spcAft>
              <a:buClr>
                <a:srgbClr val="215BA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marR="0" lvl="4" indent="-355600" algn="l" rtl="0">
              <a:lnSpc>
                <a:spcPct val="135000"/>
              </a:lnSpc>
              <a:spcBef>
                <a:spcPts val="2000"/>
              </a:spcBef>
              <a:spcAft>
                <a:spcPts val="0"/>
              </a:spcAft>
              <a:buClr>
                <a:srgbClr val="215BAE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marR="0" lvl="5" indent="-35560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/>
          <p:nvPr/>
        </p:nvSpPr>
        <p:spPr>
          <a:xfrm>
            <a:off x="1181099" y="9857979"/>
            <a:ext cx="1714501" cy="40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0" i="0" u="none" strike="noStrike" cap="none">
                <a:solidFill>
                  <a:srgbClr val="215BAE"/>
                </a:solidFill>
                <a:latin typeface="Inter Medium"/>
                <a:ea typeface="Inter Medium"/>
                <a:cs typeface="Inter Medium"/>
                <a:sym typeface="Inter Medium"/>
              </a:rPr>
              <a:t>‹#›</a:t>
            </a:fld>
            <a:endParaRPr sz="1800" b="0" i="0" u="none" strike="noStrike" cap="none">
              <a:solidFill>
                <a:srgbClr val="215BAE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12"/>
          <a:srcRect/>
          <a:stretch/>
        </p:blipFill>
        <p:spPr>
          <a:xfrm>
            <a:off x="15316200" y="245590"/>
            <a:ext cx="2268760" cy="11580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7F4E98D6-9467-B3B6-1971-EFBD14F4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8627"/>
            <a:ext cx="15773400" cy="1340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800" b="0" i="0" u="none" strike="noStrike" cap="none">
          <a:solidFill>
            <a:srgbClr val="000000"/>
          </a:solidFill>
          <a:latin typeface="Inter Medium" panose="02000503000000020004" pitchFamily="2" charset="0"/>
          <a:ea typeface="Inter Medium" panose="02000503000000020004" pitchFamily="2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Inter Medium" panose="02000503000000020004" pitchFamily="2" charset="0"/>
          <a:ea typeface="Inter Medium" panose="02000503000000020004" pitchFamily="2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9OVtk6G2TnQ?feature=oembed" TargetMode="Externa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52ED92-29D7-77D9-7397-02F1A2039636}"/>
              </a:ext>
            </a:extLst>
          </p:cNvPr>
          <p:cNvSpPr/>
          <p:nvPr/>
        </p:nvSpPr>
        <p:spPr>
          <a:xfrm>
            <a:off x="14746514" y="232229"/>
            <a:ext cx="3352800" cy="1306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3"/>
          <a:srcRect l="10733" t="-15138" r="19901"/>
          <a:stretch/>
        </p:blipFill>
        <p:spPr>
          <a:xfrm>
            <a:off x="8991600" y="-696684"/>
            <a:ext cx="92964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4">
            <a:alphaModFix/>
          </a:blip>
          <a:srcRect t="200" b="200"/>
          <a:stretch/>
        </p:blipFill>
        <p:spPr>
          <a:xfrm>
            <a:off x="-23191" y="0"/>
            <a:ext cx="1017167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1611824" y="5508220"/>
            <a:ext cx="81417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IZ UDPMincho"/>
              <a:buNone/>
            </a:pPr>
            <a:r>
              <a:rPr lang="en-US" sz="6000" u="none" strike="noStrike" cap="none" dirty="0">
                <a:solidFill>
                  <a:schemeClr val="l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  <a:sym typeface="BIZ UDPMincho"/>
              </a:rPr>
              <a:t>The Future of  Batteries</a:t>
            </a:r>
            <a:endParaRPr lang="en-US" sz="4400" dirty="0">
              <a:solidFill>
                <a:srgbClr val="ACDD70"/>
              </a:solidFill>
              <a:latin typeface="Inter Medium" panose="02000503000000020004" pitchFamily="2" charset="0"/>
              <a:ea typeface="Inter Medium" panose="02000503000000020004" pitchFamily="2" charset="0"/>
              <a:cs typeface="Calibri Light" panose="020F0302020204030204" pitchFamily="34" charset="0"/>
              <a:sym typeface="BIZ UDPMincho"/>
            </a:endParaRPr>
          </a:p>
        </p:txBody>
      </p:sp>
      <p:cxnSp>
        <p:nvCxnSpPr>
          <p:cNvPr id="70" name="Google Shape;70;p13"/>
          <p:cNvCxnSpPr>
            <a:cxnSpLocks/>
          </p:cNvCxnSpPr>
          <p:nvPr/>
        </p:nvCxnSpPr>
        <p:spPr>
          <a:xfrm>
            <a:off x="-23200" y="5041000"/>
            <a:ext cx="9448800" cy="0"/>
          </a:xfrm>
          <a:prstGeom prst="straightConnector1">
            <a:avLst/>
          </a:prstGeom>
          <a:noFill/>
          <a:ln w="25400" cap="flat" cmpd="sng">
            <a:solidFill>
              <a:srgbClr val="ACDD7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4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5D03962D-A730-FA0C-547F-2D6A464B2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845" y="740095"/>
            <a:ext cx="3923062" cy="20023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6;p14">
            <a:extLst>
              <a:ext uri="{FF2B5EF4-FFF2-40B4-BE49-F238E27FC236}">
                <a16:creationId xmlns:a16="http://schemas.microsoft.com/office/drawing/2014/main" id="{1367FBA1-2D2D-8CC5-8E3B-127CA82EC0F3}"/>
              </a:ext>
            </a:extLst>
          </p:cNvPr>
          <p:cNvSpPr txBox="1"/>
          <p:nvPr/>
        </p:nvSpPr>
        <p:spPr>
          <a:xfrm>
            <a:off x="881405" y="880331"/>
            <a:ext cx="140896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215BAE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How do Batteries Work - (after power)</a:t>
            </a:r>
          </a:p>
        </p:txBody>
      </p:sp>
      <p:sp>
        <p:nvSpPr>
          <p:cNvPr id="5" name="Google Shape;153;p23">
            <a:extLst>
              <a:ext uri="{FF2B5EF4-FFF2-40B4-BE49-F238E27FC236}">
                <a16:creationId xmlns:a16="http://schemas.microsoft.com/office/drawing/2014/main" id="{11EDA966-CD69-DA50-AE32-77566AF5DB7A}"/>
              </a:ext>
            </a:extLst>
          </p:cNvPr>
          <p:cNvSpPr/>
          <p:nvPr/>
        </p:nvSpPr>
        <p:spPr>
          <a:xfrm>
            <a:off x="881405" y="3705345"/>
            <a:ext cx="4703135" cy="207491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rPr>
              <a:t>METAL 1</a:t>
            </a:r>
            <a:endParaRPr sz="3000" dirty="0">
              <a:latin typeface="Inter Medium" panose="02000503000000020004" pitchFamily="2" charset="0"/>
              <a:ea typeface="Inter Medium" panose="02000503000000020004" pitchFamily="2" charset="0"/>
              <a:cs typeface="Barlow Medium"/>
              <a:sym typeface="Barlow Medium"/>
            </a:endParaRPr>
          </a:p>
        </p:txBody>
      </p:sp>
      <p:sp>
        <p:nvSpPr>
          <p:cNvPr id="6" name="Google Shape;154;p23">
            <a:extLst>
              <a:ext uri="{FF2B5EF4-FFF2-40B4-BE49-F238E27FC236}">
                <a16:creationId xmlns:a16="http://schemas.microsoft.com/office/drawing/2014/main" id="{3B02CDE0-A40A-8EE7-1F52-986D8D316EAC}"/>
              </a:ext>
            </a:extLst>
          </p:cNvPr>
          <p:cNvSpPr/>
          <p:nvPr/>
        </p:nvSpPr>
        <p:spPr>
          <a:xfrm>
            <a:off x="12150512" y="3705345"/>
            <a:ext cx="4703135" cy="2074912"/>
          </a:xfrm>
          <a:prstGeom prst="rect">
            <a:avLst/>
          </a:prstGeom>
          <a:solidFill>
            <a:srgbClr val="F795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rPr>
              <a:t>METAL 2</a:t>
            </a:r>
            <a:endParaRPr sz="3000" dirty="0">
              <a:latin typeface="Inter Medium" panose="02000503000000020004" pitchFamily="2" charset="0"/>
              <a:ea typeface="Inter Medium" panose="02000503000000020004" pitchFamily="2" charset="0"/>
              <a:cs typeface="Barlow Medium"/>
              <a:sym typeface="Barlow Medium"/>
            </a:endParaRPr>
          </a:p>
        </p:txBody>
      </p:sp>
      <p:sp>
        <p:nvSpPr>
          <p:cNvPr id="7" name="Google Shape;155;p23">
            <a:extLst>
              <a:ext uri="{FF2B5EF4-FFF2-40B4-BE49-F238E27FC236}">
                <a16:creationId xmlns:a16="http://schemas.microsoft.com/office/drawing/2014/main" id="{65A528D4-0A77-00AB-B934-90934C81D709}"/>
              </a:ext>
            </a:extLst>
          </p:cNvPr>
          <p:cNvSpPr/>
          <p:nvPr/>
        </p:nvSpPr>
        <p:spPr>
          <a:xfrm>
            <a:off x="6515982" y="3024864"/>
            <a:ext cx="4703135" cy="496867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rPr>
              <a:t>Electrolyte</a:t>
            </a:r>
            <a:endParaRPr sz="3000" dirty="0">
              <a:latin typeface="Inter Medium" panose="02000503000000020004" pitchFamily="2" charset="0"/>
              <a:ea typeface="Inter Medium" panose="02000503000000020004" pitchFamily="2" charset="0"/>
              <a:cs typeface="Barlow Medium"/>
              <a:sym typeface="Barlow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rPr>
              <a:t>SOLUTION</a:t>
            </a:r>
            <a:endParaRPr sz="3000" dirty="0">
              <a:latin typeface="Inter Medium" panose="02000503000000020004" pitchFamily="2" charset="0"/>
              <a:ea typeface="Inter Medium" panose="02000503000000020004" pitchFamily="2" charset="0"/>
              <a:cs typeface="Barlow Medium"/>
              <a:sym typeface="Barlow Medium"/>
            </a:endParaRPr>
          </a:p>
        </p:txBody>
      </p:sp>
      <p:sp>
        <p:nvSpPr>
          <p:cNvPr id="8" name="Google Shape;156;p23">
            <a:extLst>
              <a:ext uri="{FF2B5EF4-FFF2-40B4-BE49-F238E27FC236}">
                <a16:creationId xmlns:a16="http://schemas.microsoft.com/office/drawing/2014/main" id="{A1EBABC8-BF98-FCD9-2A53-B17231CEB715}"/>
              </a:ext>
            </a:extLst>
          </p:cNvPr>
          <p:cNvSpPr/>
          <p:nvPr/>
        </p:nvSpPr>
        <p:spPr>
          <a:xfrm>
            <a:off x="13018150" y="5138848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9" name="Google Shape;157;p23">
            <a:extLst>
              <a:ext uri="{FF2B5EF4-FFF2-40B4-BE49-F238E27FC236}">
                <a16:creationId xmlns:a16="http://schemas.microsoft.com/office/drawing/2014/main" id="{6D835B79-05A8-8706-F9D2-3A64F28A9D7E}"/>
              </a:ext>
            </a:extLst>
          </p:cNvPr>
          <p:cNvSpPr/>
          <p:nvPr/>
        </p:nvSpPr>
        <p:spPr>
          <a:xfrm>
            <a:off x="13018151" y="4577715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0" name="Google Shape;158;p23">
            <a:extLst>
              <a:ext uri="{FF2B5EF4-FFF2-40B4-BE49-F238E27FC236}">
                <a16:creationId xmlns:a16="http://schemas.microsoft.com/office/drawing/2014/main" id="{8314170B-A97B-E01A-481B-F7CD88BEA572}"/>
              </a:ext>
            </a:extLst>
          </p:cNvPr>
          <p:cNvSpPr/>
          <p:nvPr/>
        </p:nvSpPr>
        <p:spPr>
          <a:xfrm>
            <a:off x="12465613" y="4577715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1" name="Google Shape;159;p23">
            <a:extLst>
              <a:ext uri="{FF2B5EF4-FFF2-40B4-BE49-F238E27FC236}">
                <a16:creationId xmlns:a16="http://schemas.microsoft.com/office/drawing/2014/main" id="{2C22B62E-412E-8017-AB84-2D96E94617BA}"/>
              </a:ext>
            </a:extLst>
          </p:cNvPr>
          <p:cNvSpPr/>
          <p:nvPr/>
        </p:nvSpPr>
        <p:spPr>
          <a:xfrm>
            <a:off x="12465614" y="3955242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2" name="Google Shape;160;p23">
            <a:extLst>
              <a:ext uri="{FF2B5EF4-FFF2-40B4-BE49-F238E27FC236}">
                <a16:creationId xmlns:a16="http://schemas.microsoft.com/office/drawing/2014/main" id="{F9CE1EF2-CE47-B45D-9016-8F3D43A7BFBF}"/>
              </a:ext>
            </a:extLst>
          </p:cNvPr>
          <p:cNvSpPr/>
          <p:nvPr/>
        </p:nvSpPr>
        <p:spPr>
          <a:xfrm>
            <a:off x="13524297" y="5146988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3" name="Google Shape;161;p23">
            <a:extLst>
              <a:ext uri="{FF2B5EF4-FFF2-40B4-BE49-F238E27FC236}">
                <a16:creationId xmlns:a16="http://schemas.microsoft.com/office/drawing/2014/main" id="{4392C87B-5AE9-AF2C-F886-92D4A230C639}"/>
              </a:ext>
            </a:extLst>
          </p:cNvPr>
          <p:cNvSpPr/>
          <p:nvPr/>
        </p:nvSpPr>
        <p:spPr>
          <a:xfrm>
            <a:off x="12465613" y="5140886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4" name="Google Shape;162;p23">
            <a:extLst>
              <a:ext uri="{FF2B5EF4-FFF2-40B4-BE49-F238E27FC236}">
                <a16:creationId xmlns:a16="http://schemas.microsoft.com/office/drawing/2014/main" id="{3747425E-E5FB-D72B-8E99-AE7108F02879}"/>
              </a:ext>
            </a:extLst>
          </p:cNvPr>
          <p:cNvSpPr/>
          <p:nvPr/>
        </p:nvSpPr>
        <p:spPr>
          <a:xfrm>
            <a:off x="13524298" y="3955242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5" name="Google Shape;163;p23">
            <a:extLst>
              <a:ext uri="{FF2B5EF4-FFF2-40B4-BE49-F238E27FC236}">
                <a16:creationId xmlns:a16="http://schemas.microsoft.com/office/drawing/2014/main" id="{2D511951-BFD1-D192-1E9E-BC3B6418B57A}"/>
              </a:ext>
            </a:extLst>
          </p:cNvPr>
          <p:cNvSpPr/>
          <p:nvPr/>
        </p:nvSpPr>
        <p:spPr>
          <a:xfrm>
            <a:off x="13031293" y="3955242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cxnSp>
        <p:nvCxnSpPr>
          <p:cNvPr id="16" name="Google Shape;164;p23">
            <a:extLst>
              <a:ext uri="{FF2B5EF4-FFF2-40B4-BE49-F238E27FC236}">
                <a16:creationId xmlns:a16="http://schemas.microsoft.com/office/drawing/2014/main" id="{167D8501-A68F-7B8B-18A9-953E64836BD2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232972" y="5780257"/>
            <a:ext cx="0" cy="35965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7" name="Google Shape;165;p23">
            <a:extLst>
              <a:ext uri="{FF2B5EF4-FFF2-40B4-BE49-F238E27FC236}">
                <a16:creationId xmlns:a16="http://schemas.microsoft.com/office/drawing/2014/main" id="{F23ED15C-2513-61F4-E078-4DAAE44CC2FC}"/>
              </a:ext>
            </a:extLst>
          </p:cNvPr>
          <p:cNvCxnSpPr/>
          <p:nvPr/>
        </p:nvCxnSpPr>
        <p:spPr>
          <a:xfrm>
            <a:off x="3232880" y="9356912"/>
            <a:ext cx="1122397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8" name="Google Shape;166;p23">
            <a:extLst>
              <a:ext uri="{FF2B5EF4-FFF2-40B4-BE49-F238E27FC236}">
                <a16:creationId xmlns:a16="http://schemas.microsoft.com/office/drawing/2014/main" id="{AAD7564F-BB73-A987-1753-9355BF5B7083}"/>
              </a:ext>
            </a:extLst>
          </p:cNvPr>
          <p:cNvCxnSpPr>
            <a:cxnSpLocks/>
            <a:endCxn id="6" idx="2"/>
          </p:cNvCxnSpPr>
          <p:nvPr/>
        </p:nvCxnSpPr>
        <p:spPr>
          <a:xfrm rot="10800000">
            <a:off x="14502080" y="5780257"/>
            <a:ext cx="33887" cy="35965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9" name="Google Shape;167;p23">
            <a:extLst>
              <a:ext uri="{FF2B5EF4-FFF2-40B4-BE49-F238E27FC236}">
                <a16:creationId xmlns:a16="http://schemas.microsoft.com/office/drawing/2014/main" id="{C41CBEEE-E77A-1320-22AF-8325019B89A5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11255550" y="4732801"/>
            <a:ext cx="894962" cy="1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11977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039875-752C-0AE0-647A-298CF61E7C4A}"/>
              </a:ext>
            </a:extLst>
          </p:cNvPr>
          <p:cNvSpPr/>
          <p:nvPr/>
        </p:nvSpPr>
        <p:spPr>
          <a:xfrm>
            <a:off x="0" y="0"/>
            <a:ext cx="9454243" cy="10296526"/>
          </a:xfrm>
          <a:prstGeom prst="rect">
            <a:avLst/>
          </a:prstGeom>
          <a:solidFill>
            <a:srgbClr val="215B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5BAE"/>
              </a:solidFill>
            </a:endParaRPr>
          </a:p>
        </p:txBody>
      </p:sp>
      <p:pic>
        <p:nvPicPr>
          <p:cNvPr id="2" name="Google Shape;170;p22">
            <a:extLst>
              <a:ext uri="{FF2B5EF4-FFF2-40B4-BE49-F238E27FC236}">
                <a16:creationId xmlns:a16="http://schemas.microsoft.com/office/drawing/2014/main" id="{B1C1D885-5433-06BD-8D7C-2489B24796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456" b="5457"/>
          <a:stretch/>
        </p:blipFill>
        <p:spPr>
          <a:xfrm>
            <a:off x="5021071" y="0"/>
            <a:ext cx="8704792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6;p14">
            <a:extLst>
              <a:ext uri="{FF2B5EF4-FFF2-40B4-BE49-F238E27FC236}">
                <a16:creationId xmlns:a16="http://schemas.microsoft.com/office/drawing/2014/main" id="{8BAB5B9C-1FFE-3FED-3435-8BC626BCC31C}"/>
              </a:ext>
            </a:extLst>
          </p:cNvPr>
          <p:cNvSpPr txBox="1"/>
          <p:nvPr/>
        </p:nvSpPr>
        <p:spPr>
          <a:xfrm>
            <a:off x="881405" y="1369448"/>
            <a:ext cx="1093435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ABDE7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Battery Debrief</a:t>
            </a:r>
            <a:endParaRPr sz="5400" dirty="0">
              <a:solidFill>
                <a:srgbClr val="ABDE70"/>
              </a:solidFill>
              <a:latin typeface="Inter Medium" panose="02000503000000020004" pitchFamily="2" charset="0"/>
              <a:ea typeface="Inter Medium" panose="02000503000000020004" pitchFamily="2" charset="0"/>
              <a:cs typeface="BIZ UDPMincho"/>
              <a:sym typeface="BIZ UDPMincho"/>
            </a:endParaRPr>
          </a:p>
        </p:txBody>
      </p:sp>
      <p:sp>
        <p:nvSpPr>
          <p:cNvPr id="6" name="Google Shape;79;p14">
            <a:extLst>
              <a:ext uri="{FF2B5EF4-FFF2-40B4-BE49-F238E27FC236}">
                <a16:creationId xmlns:a16="http://schemas.microsoft.com/office/drawing/2014/main" id="{8C3FEF10-6550-3D0B-B0D2-1D0DD2AA7BC7}"/>
              </a:ext>
            </a:extLst>
          </p:cNvPr>
          <p:cNvSpPr txBox="1"/>
          <p:nvPr/>
        </p:nvSpPr>
        <p:spPr>
          <a:xfrm>
            <a:off x="881401" y="3371637"/>
            <a:ext cx="11120100" cy="6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57250" lvl="0" indent="-74295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Where did the “power” come from?</a:t>
            </a:r>
          </a:p>
          <a:p>
            <a:pPr marL="857250" lvl="0" indent="-74295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What would happen if we put more “actions” along the line (yarn)?</a:t>
            </a:r>
          </a:p>
          <a:p>
            <a:pPr marL="857250" lvl="0" indent="-74295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What are some ways to improve the design and use of batteries?</a:t>
            </a:r>
          </a:p>
          <a:p>
            <a:pPr marL="857250" lvl="0" indent="-74295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" name="Google Shape;78;p14">
            <a:extLst>
              <a:ext uri="{FF2B5EF4-FFF2-40B4-BE49-F238E27FC236}">
                <a16:creationId xmlns:a16="http://schemas.microsoft.com/office/drawing/2014/main" id="{DAA51674-051A-7BA0-DB12-D09014F29D82}"/>
              </a:ext>
            </a:extLst>
          </p:cNvPr>
          <p:cNvSpPr/>
          <p:nvPr/>
        </p:nvSpPr>
        <p:spPr>
          <a:xfrm>
            <a:off x="500496" y="8164461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7;p14">
            <a:extLst>
              <a:ext uri="{FF2B5EF4-FFF2-40B4-BE49-F238E27FC236}">
                <a16:creationId xmlns:a16="http://schemas.microsoft.com/office/drawing/2014/main" id="{82C624B0-592E-999A-BF66-8781085CB189}"/>
              </a:ext>
            </a:extLst>
          </p:cNvPr>
          <p:cNvSpPr/>
          <p:nvPr/>
        </p:nvSpPr>
        <p:spPr>
          <a:xfrm>
            <a:off x="15864706" y="1898985"/>
            <a:ext cx="816829" cy="83885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62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;p14">
            <a:extLst>
              <a:ext uri="{FF2B5EF4-FFF2-40B4-BE49-F238E27FC236}">
                <a16:creationId xmlns:a16="http://schemas.microsoft.com/office/drawing/2014/main" id="{4BEC7A7A-BBD5-11BA-AD19-F388F01CC36B}"/>
              </a:ext>
            </a:extLst>
          </p:cNvPr>
          <p:cNvSpPr txBox="1"/>
          <p:nvPr/>
        </p:nvSpPr>
        <p:spPr>
          <a:xfrm>
            <a:off x="2129025" y="1165136"/>
            <a:ext cx="13313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ABDE7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How Batteries Work</a:t>
            </a:r>
          </a:p>
        </p:txBody>
      </p:sp>
      <p:pic>
        <p:nvPicPr>
          <p:cNvPr id="4" name="Online Media 1" title="How batteries work - Adam Jacobson">
            <a:hlinkClick r:id="" action="ppaction://media"/>
            <a:extLst>
              <a:ext uri="{FF2B5EF4-FFF2-40B4-BE49-F238E27FC236}">
                <a16:creationId xmlns:a16="http://schemas.microsoft.com/office/drawing/2014/main" id="{BCC470C0-1FC9-564E-8132-36FCC7CD21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95600" y="2360072"/>
            <a:ext cx="11791950" cy="66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EF080D-36E6-928C-87EF-44EE28A37217}"/>
              </a:ext>
            </a:extLst>
          </p:cNvPr>
          <p:cNvSpPr/>
          <p:nvPr/>
        </p:nvSpPr>
        <p:spPr>
          <a:xfrm>
            <a:off x="0" y="-21507"/>
            <a:ext cx="7486650" cy="10330013"/>
          </a:xfrm>
          <a:prstGeom prst="rect">
            <a:avLst/>
          </a:prstGeom>
          <a:solidFill>
            <a:srgbClr val="57C3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293;p35">
            <a:extLst>
              <a:ext uri="{FF2B5EF4-FFF2-40B4-BE49-F238E27FC236}">
                <a16:creationId xmlns:a16="http://schemas.microsoft.com/office/drawing/2014/main" id="{686D2BD5-32C6-C2CA-6609-ADBD8C5511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301" t="6045" b="6045"/>
          <a:stretch/>
        </p:blipFill>
        <p:spPr>
          <a:xfrm>
            <a:off x="5341256" y="-21507"/>
            <a:ext cx="9407661" cy="10330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6;p14">
            <a:extLst>
              <a:ext uri="{FF2B5EF4-FFF2-40B4-BE49-F238E27FC236}">
                <a16:creationId xmlns:a16="http://schemas.microsoft.com/office/drawing/2014/main" id="{085E3154-825E-59D9-9693-9722AD76142F}"/>
              </a:ext>
            </a:extLst>
          </p:cNvPr>
          <p:cNvSpPr txBox="1"/>
          <p:nvPr/>
        </p:nvSpPr>
        <p:spPr>
          <a:xfrm>
            <a:off x="881405" y="1369448"/>
            <a:ext cx="1093435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215BAE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Benefits of batteries?</a:t>
            </a:r>
            <a:endParaRPr sz="5400" dirty="0">
              <a:solidFill>
                <a:srgbClr val="215BAE"/>
              </a:solidFill>
              <a:latin typeface="Inter Medium" panose="02000503000000020004" pitchFamily="2" charset="0"/>
              <a:ea typeface="Inter Medium" panose="02000503000000020004" pitchFamily="2" charset="0"/>
              <a:cs typeface="BIZ UDPMincho"/>
              <a:sym typeface="BIZ UDPMincho"/>
            </a:endParaRPr>
          </a:p>
        </p:txBody>
      </p:sp>
      <p:sp>
        <p:nvSpPr>
          <p:cNvPr id="8" name="Google Shape;79;p14">
            <a:extLst>
              <a:ext uri="{FF2B5EF4-FFF2-40B4-BE49-F238E27FC236}">
                <a16:creationId xmlns:a16="http://schemas.microsoft.com/office/drawing/2014/main" id="{B823E9CE-CDAF-EBB5-AAB7-B99555CA0052}"/>
              </a:ext>
            </a:extLst>
          </p:cNvPr>
          <p:cNvSpPr txBox="1"/>
          <p:nvPr/>
        </p:nvSpPr>
        <p:spPr>
          <a:xfrm>
            <a:off x="881400" y="2638585"/>
            <a:ext cx="11625306" cy="6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lvl="0">
              <a:lnSpc>
                <a:spcPct val="112500"/>
              </a:lnSpc>
              <a:spcBef>
                <a:spcPts val="3000"/>
              </a:spcBef>
              <a:buClr>
                <a:srgbClr val="215BAE"/>
              </a:buClr>
              <a:buSzPts val="2400"/>
            </a:pPr>
            <a:r>
              <a:rPr lang="en-US" sz="3600" b="1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Inter Medium"/>
                <a:sym typeface="Inter Medium"/>
              </a:rPr>
              <a:t>productivity</a:t>
            </a:r>
            <a:r>
              <a:rPr lang="en-US" sz="36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 - amount of output related to one unit of input</a:t>
            </a:r>
          </a:p>
          <a:p>
            <a:pPr marL="114300" lvl="0">
              <a:lnSpc>
                <a:spcPct val="112500"/>
              </a:lnSpc>
              <a:spcBef>
                <a:spcPts val="3000"/>
              </a:spcBef>
              <a:buClr>
                <a:srgbClr val="215BAE"/>
              </a:buClr>
              <a:buSzPts val="2400"/>
            </a:pPr>
            <a:r>
              <a:rPr lang="en-US" sz="3600" b="1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Inter Medium"/>
                <a:sym typeface="Inter Medium"/>
              </a:rPr>
              <a:t>	</a:t>
            </a:r>
            <a:r>
              <a:rPr lang="en-US" sz="3200" b="1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Inter Medium"/>
                <a:sym typeface="Inter Medium"/>
              </a:rPr>
              <a:t>*capital productivity </a:t>
            </a:r>
            <a:r>
              <a:rPr lang="en-US" sz="32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- how well physical capital 	(like a battery) increases the production of goods and 	services.</a:t>
            </a:r>
          </a:p>
          <a:p>
            <a:pPr marL="114300" lvl="0">
              <a:lnSpc>
                <a:spcPct val="112500"/>
              </a:lnSpc>
              <a:spcBef>
                <a:spcPts val="3000"/>
              </a:spcBef>
              <a:buClr>
                <a:srgbClr val="215BAE"/>
              </a:buClr>
              <a:buSzPts val="2400"/>
            </a:pPr>
            <a:r>
              <a:rPr lang="en-US" sz="3600" b="1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Inter Medium"/>
                <a:sym typeface="Inter Medium"/>
              </a:rPr>
              <a:t>efficiency</a:t>
            </a:r>
            <a:r>
              <a:rPr lang="en-US" sz="36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 - degree to which waste can be reduced or minimized in production of a good or service</a:t>
            </a:r>
          </a:p>
          <a:p>
            <a:pPr marL="114300" lvl="0">
              <a:lnSpc>
                <a:spcPct val="112500"/>
              </a:lnSpc>
              <a:spcBef>
                <a:spcPts val="3000"/>
              </a:spcBef>
              <a:buClr>
                <a:srgbClr val="215BAE"/>
              </a:buClr>
              <a:buSzPts val="2400"/>
            </a:pPr>
            <a:r>
              <a:rPr lang="en-US" sz="3600" b="1" dirty="0">
                <a:solidFill>
                  <a:srgbClr val="FF0000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Inter Medium"/>
                <a:sym typeface="Inter Medium"/>
              </a:rPr>
              <a:t>Innovations to batteries have increased both productivity and efficiency!</a:t>
            </a:r>
            <a:endParaRPr b="1" dirty="0">
              <a:solidFill>
                <a:srgbClr val="FF0000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3" name="Google Shape;78;p14">
            <a:extLst>
              <a:ext uri="{FF2B5EF4-FFF2-40B4-BE49-F238E27FC236}">
                <a16:creationId xmlns:a16="http://schemas.microsoft.com/office/drawing/2014/main" id="{03FAC1CA-20F6-D7EC-73BC-C37111C99313}"/>
              </a:ext>
            </a:extLst>
          </p:cNvPr>
          <p:cNvSpPr/>
          <p:nvPr/>
        </p:nvSpPr>
        <p:spPr>
          <a:xfrm>
            <a:off x="12125801" y="9098822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7;p14">
            <a:extLst>
              <a:ext uri="{FF2B5EF4-FFF2-40B4-BE49-F238E27FC236}">
                <a16:creationId xmlns:a16="http://schemas.microsoft.com/office/drawing/2014/main" id="{19C8EB0F-87E6-B368-9E14-2855FFB2B2A2}"/>
              </a:ext>
            </a:extLst>
          </p:cNvPr>
          <p:cNvSpPr/>
          <p:nvPr/>
        </p:nvSpPr>
        <p:spPr>
          <a:xfrm>
            <a:off x="14605034" y="1799734"/>
            <a:ext cx="816829" cy="83885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039875-752C-0AE0-647A-298CF61E7C4A}"/>
              </a:ext>
            </a:extLst>
          </p:cNvPr>
          <p:cNvSpPr/>
          <p:nvPr/>
        </p:nvSpPr>
        <p:spPr>
          <a:xfrm>
            <a:off x="0" y="0"/>
            <a:ext cx="9454243" cy="10296526"/>
          </a:xfrm>
          <a:prstGeom prst="rect">
            <a:avLst/>
          </a:prstGeom>
          <a:solidFill>
            <a:srgbClr val="215B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5BAE"/>
              </a:solidFill>
            </a:endParaRPr>
          </a:p>
        </p:txBody>
      </p:sp>
      <p:pic>
        <p:nvPicPr>
          <p:cNvPr id="2" name="Google Shape;170;p22">
            <a:extLst>
              <a:ext uri="{FF2B5EF4-FFF2-40B4-BE49-F238E27FC236}">
                <a16:creationId xmlns:a16="http://schemas.microsoft.com/office/drawing/2014/main" id="{B1C1D885-5433-06BD-8D7C-2489B24796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456" b="5457"/>
          <a:stretch/>
        </p:blipFill>
        <p:spPr>
          <a:xfrm>
            <a:off x="5983251" y="0"/>
            <a:ext cx="8704792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8;p14">
            <a:extLst>
              <a:ext uri="{FF2B5EF4-FFF2-40B4-BE49-F238E27FC236}">
                <a16:creationId xmlns:a16="http://schemas.microsoft.com/office/drawing/2014/main" id="{06F17690-4BE5-9B25-3B60-70E9898A7BDD}"/>
              </a:ext>
            </a:extLst>
          </p:cNvPr>
          <p:cNvSpPr/>
          <p:nvPr/>
        </p:nvSpPr>
        <p:spPr>
          <a:xfrm>
            <a:off x="14307138" y="8190790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8;p14">
            <a:extLst>
              <a:ext uri="{FF2B5EF4-FFF2-40B4-BE49-F238E27FC236}">
                <a16:creationId xmlns:a16="http://schemas.microsoft.com/office/drawing/2014/main" id="{5AF3E7E0-36BB-B44A-0F82-5C92DEA4B1D5}"/>
              </a:ext>
            </a:extLst>
          </p:cNvPr>
          <p:cNvSpPr/>
          <p:nvPr/>
        </p:nvSpPr>
        <p:spPr>
          <a:xfrm>
            <a:off x="15969617" y="2437690"/>
            <a:ext cx="1137681" cy="1124660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26;p29">
            <a:extLst>
              <a:ext uri="{FF2B5EF4-FFF2-40B4-BE49-F238E27FC236}">
                <a16:creationId xmlns:a16="http://schemas.microsoft.com/office/drawing/2014/main" id="{103D1D38-A63E-9FA7-9A3A-9CE04704F2A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6938" y="550133"/>
            <a:ext cx="8826669" cy="938834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630350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8F007C-F17E-013A-2E03-80B3A9D2CF57}"/>
              </a:ext>
            </a:extLst>
          </p:cNvPr>
          <p:cNvSpPr/>
          <p:nvPr/>
        </p:nvSpPr>
        <p:spPr>
          <a:xfrm>
            <a:off x="0" y="0"/>
            <a:ext cx="18288000" cy="10296526"/>
          </a:xfrm>
          <a:prstGeom prst="rect">
            <a:avLst/>
          </a:prstGeom>
          <a:solidFill>
            <a:srgbClr val="ABDE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78;p14">
            <a:extLst>
              <a:ext uri="{FF2B5EF4-FFF2-40B4-BE49-F238E27FC236}">
                <a16:creationId xmlns:a16="http://schemas.microsoft.com/office/drawing/2014/main" id="{547124EA-E035-C43E-9BF3-54D99CCCE3D0}"/>
              </a:ext>
            </a:extLst>
          </p:cNvPr>
          <p:cNvSpPr/>
          <p:nvPr/>
        </p:nvSpPr>
        <p:spPr>
          <a:xfrm>
            <a:off x="14825443" y="9328482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3;p20">
            <a:extLst>
              <a:ext uri="{FF2B5EF4-FFF2-40B4-BE49-F238E27FC236}">
                <a16:creationId xmlns:a16="http://schemas.microsoft.com/office/drawing/2014/main" id="{BC860B31-19EC-5FAD-2E53-75A4E10851C2}"/>
              </a:ext>
            </a:extLst>
          </p:cNvPr>
          <p:cNvSpPr txBox="1">
            <a:spLocks/>
          </p:cNvSpPr>
          <p:nvPr/>
        </p:nvSpPr>
        <p:spPr>
          <a:xfrm>
            <a:off x="3590885" y="9217227"/>
            <a:ext cx="11106228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0" i="0" u="none" strike="noStrike" cap="none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-US" sz="3280" dirty="0">
                <a:solidFill>
                  <a:srgbClr val="1A9855"/>
                </a:solidFill>
              </a:rPr>
              <a:t>Household battery storage pack in Arizona.</a:t>
            </a:r>
          </a:p>
          <a:p>
            <a:pPr algn="ctr">
              <a:buSzPts val="990"/>
            </a:pPr>
            <a:endParaRPr lang="en-US" sz="3280" dirty="0">
              <a:solidFill>
                <a:srgbClr val="1A9855"/>
              </a:solidFill>
            </a:endParaRPr>
          </a:p>
        </p:txBody>
      </p:sp>
      <p:pic>
        <p:nvPicPr>
          <p:cNvPr id="4" name="Google Shape;232;p30">
            <a:extLst>
              <a:ext uri="{FF2B5EF4-FFF2-40B4-BE49-F238E27FC236}">
                <a16:creationId xmlns:a16="http://schemas.microsoft.com/office/drawing/2014/main" id="{8F88B44F-703E-0E53-97CC-0674FC1CB2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2393" y="745225"/>
            <a:ext cx="11643212" cy="77810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7018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EF080D-36E6-928C-87EF-44EE28A37217}"/>
              </a:ext>
            </a:extLst>
          </p:cNvPr>
          <p:cNvSpPr/>
          <p:nvPr/>
        </p:nvSpPr>
        <p:spPr>
          <a:xfrm>
            <a:off x="0" y="-21507"/>
            <a:ext cx="7486650" cy="10330013"/>
          </a:xfrm>
          <a:prstGeom prst="rect">
            <a:avLst/>
          </a:prstGeom>
          <a:solidFill>
            <a:srgbClr val="57C3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293;p35">
            <a:extLst>
              <a:ext uri="{FF2B5EF4-FFF2-40B4-BE49-F238E27FC236}">
                <a16:creationId xmlns:a16="http://schemas.microsoft.com/office/drawing/2014/main" id="{686D2BD5-32C6-C2CA-6609-ADBD8C5511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045" b="6045"/>
          <a:stretch/>
        </p:blipFill>
        <p:spPr>
          <a:xfrm>
            <a:off x="5020056" y="-21507"/>
            <a:ext cx="9728862" cy="10330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6;p14">
            <a:extLst>
              <a:ext uri="{FF2B5EF4-FFF2-40B4-BE49-F238E27FC236}">
                <a16:creationId xmlns:a16="http://schemas.microsoft.com/office/drawing/2014/main" id="{085E3154-825E-59D9-9693-9722AD76142F}"/>
              </a:ext>
            </a:extLst>
          </p:cNvPr>
          <p:cNvSpPr txBox="1"/>
          <p:nvPr/>
        </p:nvSpPr>
        <p:spPr>
          <a:xfrm>
            <a:off x="881405" y="1369448"/>
            <a:ext cx="1093435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215BAE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Improving Batteries - Mini Skits</a:t>
            </a:r>
            <a:endParaRPr sz="5400" dirty="0">
              <a:solidFill>
                <a:srgbClr val="215BAE"/>
              </a:solidFill>
              <a:latin typeface="Inter Medium" panose="02000503000000020004" pitchFamily="2" charset="0"/>
              <a:ea typeface="Inter Medium" panose="02000503000000020004" pitchFamily="2" charset="0"/>
              <a:cs typeface="BIZ UDPMincho"/>
              <a:sym typeface="BIZ UDPMincho"/>
            </a:endParaRPr>
          </a:p>
        </p:txBody>
      </p:sp>
      <p:sp>
        <p:nvSpPr>
          <p:cNvPr id="3" name="Google Shape;78;p14">
            <a:extLst>
              <a:ext uri="{FF2B5EF4-FFF2-40B4-BE49-F238E27FC236}">
                <a16:creationId xmlns:a16="http://schemas.microsoft.com/office/drawing/2014/main" id="{03FAC1CA-20F6-D7EC-73BC-C37111C99313}"/>
              </a:ext>
            </a:extLst>
          </p:cNvPr>
          <p:cNvSpPr/>
          <p:nvPr/>
        </p:nvSpPr>
        <p:spPr>
          <a:xfrm>
            <a:off x="12125801" y="9098822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7;p14">
            <a:extLst>
              <a:ext uri="{FF2B5EF4-FFF2-40B4-BE49-F238E27FC236}">
                <a16:creationId xmlns:a16="http://schemas.microsoft.com/office/drawing/2014/main" id="{19C8EB0F-87E6-B368-9E14-2855FFB2B2A2}"/>
              </a:ext>
            </a:extLst>
          </p:cNvPr>
          <p:cNvSpPr/>
          <p:nvPr/>
        </p:nvSpPr>
        <p:spPr>
          <a:xfrm>
            <a:off x="14605034" y="1799734"/>
            <a:ext cx="816829" cy="83885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38;p31">
            <a:extLst>
              <a:ext uri="{FF2B5EF4-FFF2-40B4-BE49-F238E27FC236}">
                <a16:creationId xmlns:a16="http://schemas.microsoft.com/office/drawing/2014/main" id="{01E70D73-2F7F-A91B-06CA-E4E57CFCD16C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264165" y="2489211"/>
            <a:ext cx="6958320" cy="698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372E4-5682-A76B-2F9A-950AD0787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971" y="2707076"/>
            <a:ext cx="9711470" cy="70947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8720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ttery with a clock and stars&#10;&#10;Description automatically generated">
            <a:extLst>
              <a:ext uri="{FF2B5EF4-FFF2-40B4-BE49-F238E27FC236}">
                <a16:creationId xmlns:a16="http://schemas.microsoft.com/office/drawing/2014/main" id="{B109F10D-5A6B-E108-7550-E3DC049E9B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033"/>
          <a:stretch/>
        </p:blipFill>
        <p:spPr>
          <a:xfrm>
            <a:off x="10711142" y="1604994"/>
            <a:ext cx="7576858" cy="7561896"/>
          </a:xfrm>
          <a:prstGeom prst="rect">
            <a:avLst/>
          </a:prstGeom>
        </p:spPr>
      </p:pic>
      <p:pic>
        <p:nvPicPr>
          <p:cNvPr id="75" name="Google Shape;75;p14" descr="A green and black rectang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0475" t="5018" r="-1650" b="17531"/>
          <a:stretch/>
        </p:blipFill>
        <p:spPr>
          <a:xfrm>
            <a:off x="3915304" y="1"/>
            <a:ext cx="10457392" cy="102965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CD183D-B48B-43DE-8D15-657EE4DA79A6}"/>
              </a:ext>
            </a:extLst>
          </p:cNvPr>
          <p:cNvSpPr/>
          <p:nvPr/>
        </p:nvSpPr>
        <p:spPr>
          <a:xfrm>
            <a:off x="0" y="0"/>
            <a:ext cx="9454243" cy="10296526"/>
          </a:xfrm>
          <a:prstGeom prst="rect">
            <a:avLst/>
          </a:prstGeom>
          <a:solidFill>
            <a:srgbClr val="ABDE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Google Shape;79;p14"/>
          <p:cNvSpPr txBox="1"/>
          <p:nvPr/>
        </p:nvSpPr>
        <p:spPr>
          <a:xfrm>
            <a:off x="881400" y="3114835"/>
            <a:ext cx="12720300" cy="540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215BA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9855"/>
                </a:solidFill>
                <a:latin typeface="Inter Medium"/>
                <a:ea typeface="Inter Medium"/>
                <a:cs typeface="Inter Medium"/>
                <a:sym typeface="Inter Medium"/>
              </a:rPr>
              <a:t>Batteries come in many forms and have thousands of applications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215BA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9855"/>
                </a:solidFill>
                <a:latin typeface="Inter Medium"/>
                <a:ea typeface="Inter Medium"/>
                <a:cs typeface="Inter Medium"/>
                <a:sym typeface="Inter Medium"/>
              </a:rPr>
              <a:t>Batteries make society more </a:t>
            </a:r>
            <a:r>
              <a:rPr lang="en-US" sz="4000" b="1" dirty="0">
                <a:solidFill>
                  <a:srgbClr val="1A9855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Inter Medium"/>
                <a:sym typeface="Inter Medium"/>
              </a:rPr>
              <a:t>productive</a:t>
            </a:r>
            <a:r>
              <a:rPr lang="en-US" sz="4000" dirty="0">
                <a:solidFill>
                  <a:srgbClr val="1A9855"/>
                </a:solidFill>
                <a:latin typeface="Inter Medium"/>
                <a:ea typeface="Inter Medium"/>
                <a:cs typeface="Inter Medium"/>
                <a:sym typeface="Inter Medium"/>
              </a:rPr>
              <a:t> and </a:t>
            </a:r>
            <a:r>
              <a:rPr lang="en-US" sz="4000" b="1" dirty="0">
                <a:solidFill>
                  <a:srgbClr val="1A9855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Inter Medium"/>
                <a:sym typeface="Inter Medium"/>
              </a:rPr>
              <a:t>efficient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215BA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9855"/>
                </a:solidFill>
                <a:latin typeface="Inter Medium"/>
                <a:ea typeface="Inter Medium"/>
                <a:cs typeface="Inter Medium"/>
                <a:sym typeface="Inter Medium"/>
              </a:rPr>
              <a:t>There are numerous ongoing innovations to batteries making them last longer, charge faster, and support larger electric systems worldwide</a:t>
            </a:r>
            <a:endParaRPr sz="4000" dirty="0"/>
          </a:p>
        </p:txBody>
      </p:sp>
      <p:sp>
        <p:nvSpPr>
          <p:cNvPr id="3" name="Google Shape;76;p14">
            <a:extLst>
              <a:ext uri="{FF2B5EF4-FFF2-40B4-BE49-F238E27FC236}">
                <a16:creationId xmlns:a16="http://schemas.microsoft.com/office/drawing/2014/main" id="{E5A6C321-C5EA-6DF5-0893-E373FC47AD2E}"/>
              </a:ext>
            </a:extLst>
          </p:cNvPr>
          <p:cNvSpPr txBox="1"/>
          <p:nvPr/>
        </p:nvSpPr>
        <p:spPr>
          <a:xfrm>
            <a:off x="881405" y="1387127"/>
            <a:ext cx="13313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215BAE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In summary</a:t>
            </a:r>
            <a:endParaRPr sz="5400" dirty="0">
              <a:solidFill>
                <a:srgbClr val="215BAE"/>
              </a:solidFill>
              <a:latin typeface="Inter Medium" panose="02000503000000020004" pitchFamily="2" charset="0"/>
              <a:ea typeface="Inter Medium" panose="02000503000000020004" pitchFamily="2" charset="0"/>
              <a:cs typeface="BIZ UDPMincho"/>
              <a:sym typeface="BIZ UDPMincho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1947901" y="9166890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10711142" y="2337177"/>
            <a:ext cx="816829" cy="83885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24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 descr="A green and black rectang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0475" t="5018" r="-1650" b="17531"/>
          <a:stretch/>
        </p:blipFill>
        <p:spPr>
          <a:xfrm>
            <a:off x="5419422" y="1"/>
            <a:ext cx="10457392" cy="102965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CD183D-B48B-43DE-8D15-657EE4DA79A6}"/>
              </a:ext>
            </a:extLst>
          </p:cNvPr>
          <p:cNvSpPr/>
          <p:nvPr/>
        </p:nvSpPr>
        <p:spPr>
          <a:xfrm>
            <a:off x="0" y="0"/>
            <a:ext cx="9454243" cy="10296526"/>
          </a:xfrm>
          <a:prstGeom prst="rect">
            <a:avLst/>
          </a:prstGeom>
          <a:solidFill>
            <a:srgbClr val="ABDE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Google Shape;79;p14"/>
          <p:cNvSpPr txBox="1"/>
          <p:nvPr/>
        </p:nvSpPr>
        <p:spPr>
          <a:xfrm>
            <a:off x="881400" y="3114835"/>
            <a:ext cx="12720300" cy="540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215BA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9855"/>
                </a:solidFill>
                <a:latin typeface="Inter Medium"/>
                <a:ea typeface="Inter Medium"/>
                <a:cs typeface="Inter Medium"/>
                <a:sym typeface="Inter Medium"/>
              </a:rPr>
              <a:t>A container in which chemical energy is converted into electricity and used as a source of power.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215BA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9855"/>
                </a:solidFill>
                <a:latin typeface="Inter Medium"/>
                <a:ea typeface="Inter Medium"/>
                <a:cs typeface="Inter Medium"/>
                <a:sym typeface="Inter Medium"/>
              </a:rPr>
              <a:t>Brainstorm as many ways you can think of that you use batteries on any given day.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215BAE"/>
              </a:buClr>
              <a:buSzPct val="100000"/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1A9855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685800" marR="0" lvl="0" indent="-571500" algn="l" rtl="0">
              <a:lnSpc>
                <a:spcPct val="112500"/>
              </a:lnSpc>
              <a:spcBef>
                <a:spcPts val="3000"/>
              </a:spcBef>
              <a:spcAft>
                <a:spcPts val="2400"/>
              </a:spcAft>
              <a:buClr>
                <a:srgbClr val="215BAE"/>
              </a:buClr>
              <a:buSzPct val="100000"/>
              <a:buFont typeface="Arial" panose="020B0604020202020204" pitchFamily="34" charset="0"/>
              <a:buChar char="•"/>
            </a:pPr>
            <a:endParaRPr sz="4000" dirty="0"/>
          </a:p>
        </p:txBody>
      </p:sp>
      <p:sp>
        <p:nvSpPr>
          <p:cNvPr id="3" name="Google Shape;76;p14">
            <a:extLst>
              <a:ext uri="{FF2B5EF4-FFF2-40B4-BE49-F238E27FC236}">
                <a16:creationId xmlns:a16="http://schemas.microsoft.com/office/drawing/2014/main" id="{E5A6C321-C5EA-6DF5-0893-E373FC47AD2E}"/>
              </a:ext>
            </a:extLst>
          </p:cNvPr>
          <p:cNvSpPr txBox="1"/>
          <p:nvPr/>
        </p:nvSpPr>
        <p:spPr>
          <a:xfrm>
            <a:off x="881405" y="1387127"/>
            <a:ext cx="13313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215BAE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What is a battery?</a:t>
            </a:r>
            <a:endParaRPr sz="5400" dirty="0">
              <a:solidFill>
                <a:srgbClr val="215BAE"/>
              </a:solidFill>
              <a:latin typeface="Inter Medium" panose="02000503000000020004" pitchFamily="2" charset="0"/>
              <a:ea typeface="Inter Medium" panose="02000503000000020004" pitchFamily="2" charset="0"/>
              <a:cs typeface="BIZ UDPMincho"/>
              <a:sym typeface="BIZ UDPMincho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1414550" y="8876590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10711142" y="2337177"/>
            <a:ext cx="816829" cy="83885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8F007C-F17E-013A-2E03-80B3A9D2CF57}"/>
              </a:ext>
            </a:extLst>
          </p:cNvPr>
          <p:cNvSpPr/>
          <p:nvPr/>
        </p:nvSpPr>
        <p:spPr>
          <a:xfrm>
            <a:off x="0" y="0"/>
            <a:ext cx="18288000" cy="10296526"/>
          </a:xfrm>
          <a:prstGeom prst="rect">
            <a:avLst/>
          </a:prstGeom>
          <a:solidFill>
            <a:srgbClr val="215B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6;p14">
            <a:extLst>
              <a:ext uri="{FF2B5EF4-FFF2-40B4-BE49-F238E27FC236}">
                <a16:creationId xmlns:a16="http://schemas.microsoft.com/office/drawing/2014/main" id="{E56590FA-594E-0899-74B8-CB11B9A81563}"/>
              </a:ext>
            </a:extLst>
          </p:cNvPr>
          <p:cNvSpPr txBox="1"/>
          <p:nvPr/>
        </p:nvSpPr>
        <p:spPr>
          <a:xfrm>
            <a:off x="2129025" y="1165136"/>
            <a:ext cx="13313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ABDE7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Types of Household Batteries</a:t>
            </a:r>
            <a:endParaRPr sz="5400" dirty="0">
              <a:solidFill>
                <a:srgbClr val="ABDE70"/>
              </a:solidFill>
              <a:latin typeface="Inter Medium" panose="02000503000000020004" pitchFamily="2" charset="0"/>
              <a:ea typeface="Inter Medium" panose="02000503000000020004" pitchFamily="2" charset="0"/>
              <a:cs typeface="BIZ UDPMincho"/>
              <a:sym typeface="BIZ UDPMincho"/>
            </a:endParaRPr>
          </a:p>
        </p:txBody>
      </p:sp>
      <p:sp>
        <p:nvSpPr>
          <p:cNvPr id="2" name="Google Shape;78;p14">
            <a:extLst>
              <a:ext uri="{FF2B5EF4-FFF2-40B4-BE49-F238E27FC236}">
                <a16:creationId xmlns:a16="http://schemas.microsoft.com/office/drawing/2014/main" id="{547124EA-E035-C43E-9BF3-54D99CCCE3D0}"/>
              </a:ext>
            </a:extLst>
          </p:cNvPr>
          <p:cNvSpPr/>
          <p:nvPr/>
        </p:nvSpPr>
        <p:spPr>
          <a:xfrm>
            <a:off x="10671175" y="8828915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15;p18">
            <a:extLst>
              <a:ext uri="{FF2B5EF4-FFF2-40B4-BE49-F238E27FC236}">
                <a16:creationId xmlns:a16="http://schemas.microsoft.com/office/drawing/2014/main" id="{873C54D6-6211-91B3-EC1D-CB96528981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3214" y="2384304"/>
            <a:ext cx="14285023" cy="7071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421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8F007C-F17E-013A-2E03-80B3A9D2CF57}"/>
              </a:ext>
            </a:extLst>
          </p:cNvPr>
          <p:cNvSpPr/>
          <p:nvPr/>
        </p:nvSpPr>
        <p:spPr>
          <a:xfrm>
            <a:off x="0" y="0"/>
            <a:ext cx="18288000" cy="10296526"/>
          </a:xfrm>
          <a:prstGeom prst="rect">
            <a:avLst/>
          </a:prstGeom>
          <a:solidFill>
            <a:srgbClr val="1A98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6;p14">
            <a:extLst>
              <a:ext uri="{FF2B5EF4-FFF2-40B4-BE49-F238E27FC236}">
                <a16:creationId xmlns:a16="http://schemas.microsoft.com/office/drawing/2014/main" id="{E56590FA-594E-0899-74B8-CB11B9A81563}"/>
              </a:ext>
            </a:extLst>
          </p:cNvPr>
          <p:cNvSpPr txBox="1"/>
          <p:nvPr/>
        </p:nvSpPr>
        <p:spPr>
          <a:xfrm>
            <a:off x="2129025" y="1165136"/>
            <a:ext cx="13313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ABDE7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Other Batteries</a:t>
            </a:r>
            <a:endParaRPr sz="5400" dirty="0">
              <a:solidFill>
                <a:srgbClr val="ABDE70"/>
              </a:solidFill>
              <a:latin typeface="Inter Medium" panose="02000503000000020004" pitchFamily="2" charset="0"/>
              <a:ea typeface="Inter Medium" panose="02000503000000020004" pitchFamily="2" charset="0"/>
              <a:cs typeface="BIZ UDPMincho"/>
              <a:sym typeface="BIZ UDPMinch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C0E5A7-9339-8FE0-7587-D951AC5D3CC1}"/>
              </a:ext>
            </a:extLst>
          </p:cNvPr>
          <p:cNvSpPr/>
          <p:nvPr/>
        </p:nvSpPr>
        <p:spPr>
          <a:xfrm>
            <a:off x="787715" y="2653990"/>
            <a:ext cx="16712570" cy="6467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78;p14">
            <a:extLst>
              <a:ext uri="{FF2B5EF4-FFF2-40B4-BE49-F238E27FC236}">
                <a16:creationId xmlns:a16="http://schemas.microsoft.com/office/drawing/2014/main" id="{547124EA-E035-C43E-9BF3-54D99CCCE3D0}"/>
              </a:ext>
            </a:extLst>
          </p:cNvPr>
          <p:cNvSpPr/>
          <p:nvPr/>
        </p:nvSpPr>
        <p:spPr>
          <a:xfrm>
            <a:off x="14825443" y="9328482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4C0B19-9287-3BB3-303E-B2AB3CB480B4}"/>
              </a:ext>
            </a:extLst>
          </p:cNvPr>
          <p:cNvGrpSpPr/>
          <p:nvPr/>
        </p:nvGrpSpPr>
        <p:grpSpPr>
          <a:xfrm>
            <a:off x="1010737" y="3448834"/>
            <a:ext cx="16206744" cy="4803687"/>
            <a:chOff x="787715" y="2637200"/>
            <a:chExt cx="8455788" cy="2506300"/>
          </a:xfrm>
        </p:grpSpPr>
        <p:pic>
          <p:nvPicPr>
            <p:cNvPr id="4" name="Google Shape;121;p19">
              <a:extLst>
                <a:ext uri="{FF2B5EF4-FFF2-40B4-BE49-F238E27FC236}">
                  <a16:creationId xmlns:a16="http://schemas.microsoft.com/office/drawing/2014/main" id="{01A723F1-E045-6D0F-45EE-32CFD67EFD2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47040" y="2865275"/>
              <a:ext cx="2890999" cy="1445499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122;p19">
              <a:extLst>
                <a:ext uri="{FF2B5EF4-FFF2-40B4-BE49-F238E27FC236}">
                  <a16:creationId xmlns:a16="http://schemas.microsoft.com/office/drawing/2014/main" id="{592211C8-261C-DAD0-521A-EB86ED36D541}"/>
                </a:ext>
              </a:extLst>
            </p:cNvPr>
            <p:cNvSpPr txBox="1">
              <a:spLocks/>
            </p:cNvSpPr>
            <p:nvPr/>
          </p:nvSpPr>
          <p:spPr>
            <a:xfrm>
              <a:off x="787715" y="4408200"/>
              <a:ext cx="2763000" cy="6780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4800" b="0" i="0" u="none" strike="noStrike" cap="none">
                  <a:solidFill>
                    <a:srgbClr val="000000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Calibri" panose="020F0502020204030204" pitchFamily="34" charset="0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SzPts val="990"/>
                <a:buNone/>
              </a:pPr>
              <a:r>
                <a:rPr lang="en-US" sz="4000" dirty="0"/>
                <a:t>smartphone </a:t>
              </a:r>
            </a:p>
          </p:txBody>
        </p:sp>
        <p:pic>
          <p:nvPicPr>
            <p:cNvPr id="7" name="Google Shape;123;p19">
              <a:extLst>
                <a:ext uri="{FF2B5EF4-FFF2-40B4-BE49-F238E27FC236}">
                  <a16:creationId xmlns:a16="http://schemas.microsoft.com/office/drawing/2014/main" id="{F43D387F-8A7B-FB15-27FA-87B260CDA4A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47790" y="2637200"/>
              <a:ext cx="1673544" cy="1673575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" name="Google Shape;124;p19">
              <a:extLst>
                <a:ext uri="{FF2B5EF4-FFF2-40B4-BE49-F238E27FC236}">
                  <a16:creationId xmlns:a16="http://schemas.microsoft.com/office/drawing/2014/main" id="{48719D82-F9CD-08E5-B676-E041B00EEA68}"/>
                </a:ext>
              </a:extLst>
            </p:cNvPr>
            <p:cNvSpPr txBox="1">
              <a:spLocks/>
            </p:cNvSpPr>
            <p:nvPr/>
          </p:nvSpPr>
          <p:spPr>
            <a:xfrm>
              <a:off x="4402849" y="4350900"/>
              <a:ext cx="1934716" cy="7926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4800" b="0" i="0" u="none" strike="noStrike" cap="none">
                  <a:solidFill>
                    <a:srgbClr val="000000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Calibri" panose="020F0502020204030204" pitchFamily="34" charset="0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990"/>
              </a:pPr>
              <a:r>
                <a:rPr lang="en-US" sz="4000" dirty="0"/>
                <a:t>forklift/heavy machinery</a:t>
              </a:r>
            </a:p>
          </p:txBody>
        </p:sp>
        <p:pic>
          <p:nvPicPr>
            <p:cNvPr id="10" name="Google Shape;125;p19">
              <a:extLst>
                <a:ext uri="{FF2B5EF4-FFF2-40B4-BE49-F238E27FC236}">
                  <a16:creationId xmlns:a16="http://schemas.microsoft.com/office/drawing/2014/main" id="{D31C11F3-1D05-9570-FD14-1A2CB8CE7F9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53715" y="2637200"/>
              <a:ext cx="1713700" cy="17137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1" name="Google Shape;126;p19">
              <a:extLst>
                <a:ext uri="{FF2B5EF4-FFF2-40B4-BE49-F238E27FC236}">
                  <a16:creationId xmlns:a16="http://schemas.microsoft.com/office/drawing/2014/main" id="{B23CCE9F-F70A-C25D-9B86-D6B4FF0EE40D}"/>
                </a:ext>
              </a:extLst>
            </p:cNvPr>
            <p:cNvSpPr txBox="1">
              <a:spLocks/>
            </p:cNvSpPr>
            <p:nvPr/>
          </p:nvSpPr>
          <p:spPr>
            <a:xfrm>
              <a:off x="7453703" y="4505850"/>
              <a:ext cx="1789800" cy="482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4800" b="0" i="0" u="none" strike="noStrike" cap="none">
                  <a:solidFill>
                    <a:srgbClr val="000000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Calibri" panose="020F0502020204030204" pitchFamily="34" charset="0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990"/>
              </a:pPr>
              <a:r>
                <a:rPr lang="en-US" sz="4000" dirty="0"/>
                <a:t>car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3197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8F007C-F17E-013A-2E03-80B3A9D2CF57}"/>
              </a:ext>
            </a:extLst>
          </p:cNvPr>
          <p:cNvSpPr/>
          <p:nvPr/>
        </p:nvSpPr>
        <p:spPr>
          <a:xfrm>
            <a:off x="0" y="0"/>
            <a:ext cx="18288000" cy="10296526"/>
          </a:xfrm>
          <a:prstGeom prst="rect">
            <a:avLst/>
          </a:prstGeom>
          <a:solidFill>
            <a:srgbClr val="ABDE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6;p14">
            <a:extLst>
              <a:ext uri="{FF2B5EF4-FFF2-40B4-BE49-F238E27FC236}">
                <a16:creationId xmlns:a16="http://schemas.microsoft.com/office/drawing/2014/main" id="{E56590FA-594E-0899-74B8-CB11B9A81563}"/>
              </a:ext>
            </a:extLst>
          </p:cNvPr>
          <p:cNvSpPr txBox="1"/>
          <p:nvPr/>
        </p:nvSpPr>
        <p:spPr>
          <a:xfrm>
            <a:off x="2129025" y="1165136"/>
            <a:ext cx="13313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215BAE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What type of battery is this?</a:t>
            </a:r>
          </a:p>
        </p:txBody>
      </p:sp>
      <p:sp>
        <p:nvSpPr>
          <p:cNvPr id="2" name="Google Shape;78;p14">
            <a:extLst>
              <a:ext uri="{FF2B5EF4-FFF2-40B4-BE49-F238E27FC236}">
                <a16:creationId xmlns:a16="http://schemas.microsoft.com/office/drawing/2014/main" id="{547124EA-E035-C43E-9BF3-54D99CCCE3D0}"/>
              </a:ext>
            </a:extLst>
          </p:cNvPr>
          <p:cNvSpPr/>
          <p:nvPr/>
        </p:nvSpPr>
        <p:spPr>
          <a:xfrm>
            <a:off x="14825443" y="9328482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32;p20">
            <a:extLst>
              <a:ext uri="{FF2B5EF4-FFF2-40B4-BE49-F238E27FC236}">
                <a16:creationId xmlns:a16="http://schemas.microsoft.com/office/drawing/2014/main" id="{5E9A7BA3-A6F9-C954-7B92-98CB0E3667E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0885" y="2394374"/>
            <a:ext cx="11106229" cy="624726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133;p20">
            <a:extLst>
              <a:ext uri="{FF2B5EF4-FFF2-40B4-BE49-F238E27FC236}">
                <a16:creationId xmlns:a16="http://schemas.microsoft.com/office/drawing/2014/main" id="{BC860B31-19EC-5FAD-2E53-75A4E10851C2}"/>
              </a:ext>
            </a:extLst>
          </p:cNvPr>
          <p:cNvSpPr txBox="1">
            <a:spLocks/>
          </p:cNvSpPr>
          <p:nvPr/>
        </p:nvSpPr>
        <p:spPr>
          <a:xfrm>
            <a:off x="6066599" y="8912427"/>
            <a:ext cx="615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800" b="0" i="0" u="none" strike="noStrike" cap="none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-US" sz="3280" dirty="0">
                <a:solidFill>
                  <a:srgbClr val="1A9855"/>
                </a:solidFill>
              </a:rPr>
              <a:t>Tesla Model S</a:t>
            </a:r>
          </a:p>
        </p:txBody>
      </p:sp>
    </p:spTree>
    <p:extLst>
      <p:ext uri="{BB962C8B-B14F-4D97-AF65-F5344CB8AC3E}">
        <p14:creationId xmlns:p14="http://schemas.microsoft.com/office/powerpoint/2010/main" val="42242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039875-752C-0AE0-647A-298CF61E7C4A}"/>
              </a:ext>
            </a:extLst>
          </p:cNvPr>
          <p:cNvSpPr/>
          <p:nvPr/>
        </p:nvSpPr>
        <p:spPr>
          <a:xfrm>
            <a:off x="0" y="0"/>
            <a:ext cx="9454243" cy="10296526"/>
          </a:xfrm>
          <a:prstGeom prst="rect">
            <a:avLst/>
          </a:prstGeom>
          <a:solidFill>
            <a:srgbClr val="139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19C65-3BF7-15F4-8393-65C60451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83" r="5783"/>
          <a:stretch/>
        </p:blipFill>
        <p:spPr>
          <a:xfrm>
            <a:off x="12588003" y="3080274"/>
            <a:ext cx="5699997" cy="7206725"/>
          </a:xfrm>
          <a:prstGeom prst="rect">
            <a:avLst/>
          </a:prstGeom>
        </p:spPr>
      </p:pic>
      <p:pic>
        <p:nvPicPr>
          <p:cNvPr id="3" name="Google Shape;139;p19">
            <a:extLst>
              <a:ext uri="{FF2B5EF4-FFF2-40B4-BE49-F238E27FC236}">
                <a16:creationId xmlns:a16="http://schemas.microsoft.com/office/drawing/2014/main" id="{0860B4D9-C23F-3402-ECC8-B5CB2D7BB2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17" b="1516"/>
          <a:stretch/>
        </p:blipFill>
        <p:spPr>
          <a:xfrm>
            <a:off x="3711045" y="1"/>
            <a:ext cx="9619192" cy="102965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6;p14">
            <a:extLst>
              <a:ext uri="{FF2B5EF4-FFF2-40B4-BE49-F238E27FC236}">
                <a16:creationId xmlns:a16="http://schemas.microsoft.com/office/drawing/2014/main" id="{8BAB5B9C-1FFE-3FED-3435-8BC626BCC31C}"/>
              </a:ext>
            </a:extLst>
          </p:cNvPr>
          <p:cNvSpPr txBox="1"/>
          <p:nvPr/>
        </p:nvSpPr>
        <p:spPr>
          <a:xfrm>
            <a:off x="881405" y="950154"/>
            <a:ext cx="13313400" cy="350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ABDE7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Did you know?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ABDE7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Batteries have hundreds of uses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400" dirty="0">
              <a:solidFill>
                <a:srgbClr val="ABDE70"/>
              </a:solidFill>
              <a:latin typeface="Inter Medium" panose="02000503000000020004" pitchFamily="2" charset="0"/>
              <a:ea typeface="Inter Medium" panose="02000503000000020004" pitchFamily="2" charset="0"/>
              <a:cs typeface="BIZ UDPMincho"/>
              <a:sym typeface="BIZ UDPMinch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400" dirty="0">
              <a:solidFill>
                <a:srgbClr val="ABDE70"/>
              </a:solidFill>
              <a:latin typeface="Inter Medium" panose="02000503000000020004" pitchFamily="2" charset="0"/>
              <a:ea typeface="Inter Medium" panose="02000503000000020004" pitchFamily="2" charset="0"/>
              <a:cs typeface="BIZ UDPMincho"/>
              <a:sym typeface="BIZ UDPMincho"/>
            </a:endParaRPr>
          </a:p>
        </p:txBody>
      </p:sp>
      <p:sp>
        <p:nvSpPr>
          <p:cNvPr id="6" name="Google Shape;79;p14">
            <a:extLst>
              <a:ext uri="{FF2B5EF4-FFF2-40B4-BE49-F238E27FC236}">
                <a16:creationId xmlns:a16="http://schemas.microsoft.com/office/drawing/2014/main" id="{8C3FEF10-6550-3D0B-B0D2-1D0DD2AA7BC7}"/>
              </a:ext>
            </a:extLst>
          </p:cNvPr>
          <p:cNvSpPr txBox="1"/>
          <p:nvPr/>
        </p:nvSpPr>
        <p:spPr>
          <a:xfrm>
            <a:off x="881400" y="2971587"/>
            <a:ext cx="11963063" cy="6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energy grid storage (when grid over produces)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backup power for thousands of companies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storing renewable energy (hydro/solar)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tiny medical devices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space/deep sea exploration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" name="Google Shape;78;p14">
            <a:extLst>
              <a:ext uri="{FF2B5EF4-FFF2-40B4-BE49-F238E27FC236}">
                <a16:creationId xmlns:a16="http://schemas.microsoft.com/office/drawing/2014/main" id="{5FCBDAA5-8E96-D73B-2ADC-5D3CB14DADFF}"/>
              </a:ext>
            </a:extLst>
          </p:cNvPr>
          <p:cNvSpPr/>
          <p:nvPr/>
        </p:nvSpPr>
        <p:spPr>
          <a:xfrm>
            <a:off x="10640218" y="8356796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7;p14">
            <a:extLst>
              <a:ext uri="{FF2B5EF4-FFF2-40B4-BE49-F238E27FC236}">
                <a16:creationId xmlns:a16="http://schemas.microsoft.com/office/drawing/2014/main" id="{9CEA591A-8AF9-E164-E1D9-10F4B02A0E50}"/>
              </a:ext>
            </a:extLst>
          </p:cNvPr>
          <p:cNvSpPr/>
          <p:nvPr/>
        </p:nvSpPr>
        <p:spPr>
          <a:xfrm>
            <a:off x="14259381" y="1582006"/>
            <a:ext cx="816829" cy="83885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2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EF080D-36E6-928C-87EF-44EE28A37217}"/>
              </a:ext>
            </a:extLst>
          </p:cNvPr>
          <p:cNvSpPr/>
          <p:nvPr/>
        </p:nvSpPr>
        <p:spPr>
          <a:xfrm>
            <a:off x="0" y="-21507"/>
            <a:ext cx="7486650" cy="10330013"/>
          </a:xfrm>
          <a:prstGeom prst="rect">
            <a:avLst/>
          </a:prstGeom>
          <a:solidFill>
            <a:srgbClr val="57C3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293;p35">
            <a:extLst>
              <a:ext uri="{FF2B5EF4-FFF2-40B4-BE49-F238E27FC236}">
                <a16:creationId xmlns:a16="http://schemas.microsoft.com/office/drawing/2014/main" id="{686D2BD5-32C6-C2CA-6609-ADBD8C5511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05" t="6045" b="6045"/>
          <a:stretch/>
        </p:blipFill>
        <p:spPr>
          <a:xfrm>
            <a:off x="5283200" y="-21507"/>
            <a:ext cx="9465718" cy="10330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6;p14">
            <a:extLst>
              <a:ext uri="{FF2B5EF4-FFF2-40B4-BE49-F238E27FC236}">
                <a16:creationId xmlns:a16="http://schemas.microsoft.com/office/drawing/2014/main" id="{085E3154-825E-59D9-9693-9722AD76142F}"/>
              </a:ext>
            </a:extLst>
          </p:cNvPr>
          <p:cNvSpPr txBox="1"/>
          <p:nvPr/>
        </p:nvSpPr>
        <p:spPr>
          <a:xfrm>
            <a:off x="881405" y="880331"/>
            <a:ext cx="1093435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215BAE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Did you know?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215BAE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Battery industry facts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400" dirty="0">
              <a:solidFill>
                <a:srgbClr val="215BAE"/>
              </a:solidFill>
              <a:latin typeface="Inter Medium" panose="02000503000000020004" pitchFamily="2" charset="0"/>
              <a:ea typeface="Inter Medium" panose="02000503000000020004" pitchFamily="2" charset="0"/>
              <a:cs typeface="BIZ UDPMincho"/>
              <a:sym typeface="BIZ UDPMincho"/>
            </a:endParaRPr>
          </a:p>
        </p:txBody>
      </p:sp>
      <p:sp>
        <p:nvSpPr>
          <p:cNvPr id="8" name="Google Shape;79;p14">
            <a:extLst>
              <a:ext uri="{FF2B5EF4-FFF2-40B4-BE49-F238E27FC236}">
                <a16:creationId xmlns:a16="http://schemas.microsoft.com/office/drawing/2014/main" id="{B823E9CE-CDAF-EBB5-AAB7-B99555CA0052}"/>
              </a:ext>
            </a:extLst>
          </p:cNvPr>
          <p:cNvSpPr txBox="1"/>
          <p:nvPr/>
        </p:nvSpPr>
        <p:spPr>
          <a:xfrm>
            <a:off x="881400" y="2960522"/>
            <a:ext cx="11625306" cy="6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$100 billion industry world wide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Duracell and Energizer combine for over $4.5 billion in revenue each year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The average household has between 20-60 batteries in use at any given time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Inter Medium"/>
                <a:ea typeface="Inter Medium"/>
                <a:cs typeface="Inter Medium"/>
                <a:sym typeface="Inter Medium"/>
              </a:rPr>
              <a:t>It would take around 12,000 AA batteries to power the average house for one day</a:t>
            </a:r>
          </a:p>
          <a:p>
            <a:pPr marL="685800" lvl="0" indent="-571500">
              <a:lnSpc>
                <a:spcPct val="112500"/>
              </a:lnSpc>
              <a:spcBef>
                <a:spcPts val="3000"/>
              </a:spcBef>
              <a:buClr>
                <a:srgbClr val="ABDE70"/>
              </a:buClr>
              <a:buSzPct val="100000"/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" name="Google Shape;78;p14">
            <a:extLst>
              <a:ext uri="{FF2B5EF4-FFF2-40B4-BE49-F238E27FC236}">
                <a16:creationId xmlns:a16="http://schemas.microsoft.com/office/drawing/2014/main" id="{03FAC1CA-20F6-D7EC-73BC-C37111C99313}"/>
              </a:ext>
            </a:extLst>
          </p:cNvPr>
          <p:cNvSpPr/>
          <p:nvPr/>
        </p:nvSpPr>
        <p:spPr>
          <a:xfrm>
            <a:off x="12125801" y="9098822"/>
            <a:ext cx="761810" cy="75309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7;p14">
            <a:extLst>
              <a:ext uri="{FF2B5EF4-FFF2-40B4-BE49-F238E27FC236}">
                <a16:creationId xmlns:a16="http://schemas.microsoft.com/office/drawing/2014/main" id="{19C8EB0F-87E6-B368-9E14-2855FFB2B2A2}"/>
              </a:ext>
            </a:extLst>
          </p:cNvPr>
          <p:cNvSpPr/>
          <p:nvPr/>
        </p:nvSpPr>
        <p:spPr>
          <a:xfrm>
            <a:off x="14605034" y="1799734"/>
            <a:ext cx="816829" cy="838851"/>
          </a:xfrm>
          <a:custGeom>
            <a:avLst/>
            <a:gdLst/>
            <a:ahLst/>
            <a:cxnLst/>
            <a:rect l="l" t="t" r="r" b="b"/>
            <a:pathLst>
              <a:path w="819151" h="827572" extrusionOk="0">
                <a:moveTo>
                  <a:pt x="0" y="0"/>
                </a:moveTo>
                <a:lnTo>
                  <a:pt x="819151" y="0"/>
                </a:lnTo>
                <a:lnTo>
                  <a:pt x="819151" y="827573"/>
                </a:lnTo>
                <a:lnTo>
                  <a:pt x="0" y="827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8" b="-2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27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6;p14">
            <a:extLst>
              <a:ext uri="{FF2B5EF4-FFF2-40B4-BE49-F238E27FC236}">
                <a16:creationId xmlns:a16="http://schemas.microsoft.com/office/drawing/2014/main" id="{1367FBA1-2D2D-8CC5-8E3B-127CA82EC0F3}"/>
              </a:ext>
            </a:extLst>
          </p:cNvPr>
          <p:cNvSpPr txBox="1"/>
          <p:nvPr/>
        </p:nvSpPr>
        <p:spPr>
          <a:xfrm>
            <a:off x="881405" y="880331"/>
            <a:ext cx="140896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215BAE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How do Batteries Work - (when charged)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497DB1-7E63-76DC-1F24-906EF435ABD7}"/>
              </a:ext>
            </a:extLst>
          </p:cNvPr>
          <p:cNvGrpSpPr/>
          <p:nvPr/>
        </p:nvGrpSpPr>
        <p:grpSpPr>
          <a:xfrm>
            <a:off x="881405" y="3024864"/>
            <a:ext cx="15972242" cy="6351908"/>
            <a:chOff x="130200" y="1034700"/>
            <a:chExt cx="8625375" cy="3430175"/>
          </a:xfrm>
        </p:grpSpPr>
        <p:sp>
          <p:nvSpPr>
            <p:cNvPr id="5" name="Google Shape;153;p23">
              <a:extLst>
                <a:ext uri="{FF2B5EF4-FFF2-40B4-BE49-F238E27FC236}">
                  <a16:creationId xmlns:a16="http://schemas.microsoft.com/office/drawing/2014/main" id="{11EDA966-CD69-DA50-AE32-77566AF5DB7A}"/>
                </a:ext>
              </a:extLst>
            </p:cNvPr>
            <p:cNvSpPr/>
            <p:nvPr/>
          </p:nvSpPr>
          <p:spPr>
            <a:xfrm>
              <a:off x="130200" y="1402175"/>
              <a:ext cx="2539800" cy="11205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dirty="0">
                  <a:latin typeface="Inter Medium" panose="02000503000000020004" pitchFamily="2" charset="0"/>
                  <a:ea typeface="Inter Medium" panose="02000503000000020004" pitchFamily="2" charset="0"/>
                  <a:cs typeface="Barlow Medium"/>
                  <a:sym typeface="Barlow Medium"/>
                </a:rPr>
                <a:t>METAL 1</a:t>
              </a:r>
              <a:endParaRPr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endParaRPr>
            </a:p>
          </p:txBody>
        </p:sp>
        <p:sp>
          <p:nvSpPr>
            <p:cNvPr id="6" name="Google Shape;154;p23">
              <a:extLst>
                <a:ext uri="{FF2B5EF4-FFF2-40B4-BE49-F238E27FC236}">
                  <a16:creationId xmlns:a16="http://schemas.microsoft.com/office/drawing/2014/main" id="{3B02CDE0-A40A-8EE7-1F52-986D8D316EAC}"/>
                </a:ext>
              </a:extLst>
            </p:cNvPr>
            <p:cNvSpPr/>
            <p:nvPr/>
          </p:nvSpPr>
          <p:spPr>
            <a:xfrm>
              <a:off x="6215775" y="1402175"/>
              <a:ext cx="2539800" cy="1120500"/>
            </a:xfrm>
            <a:prstGeom prst="rect">
              <a:avLst/>
            </a:prstGeom>
            <a:solidFill>
              <a:srgbClr val="F795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dirty="0">
                  <a:latin typeface="Inter Medium" panose="02000503000000020004" pitchFamily="2" charset="0"/>
                  <a:ea typeface="Inter Medium" panose="02000503000000020004" pitchFamily="2" charset="0"/>
                  <a:cs typeface="Barlow Medium"/>
                  <a:sym typeface="Barlow Medium"/>
                </a:rPr>
                <a:t>METAL 2</a:t>
              </a:r>
              <a:endParaRPr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endParaRPr>
            </a:p>
          </p:txBody>
        </p:sp>
        <p:sp>
          <p:nvSpPr>
            <p:cNvPr id="7" name="Google Shape;155;p23">
              <a:extLst>
                <a:ext uri="{FF2B5EF4-FFF2-40B4-BE49-F238E27FC236}">
                  <a16:creationId xmlns:a16="http://schemas.microsoft.com/office/drawing/2014/main" id="{65A528D4-0A77-00AB-B934-90934C81D709}"/>
                </a:ext>
              </a:extLst>
            </p:cNvPr>
            <p:cNvSpPr/>
            <p:nvPr/>
          </p:nvSpPr>
          <p:spPr>
            <a:xfrm>
              <a:off x="3173000" y="1034700"/>
              <a:ext cx="2539800" cy="26832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dirty="0">
                  <a:latin typeface="Inter Medium" panose="02000503000000020004" pitchFamily="2" charset="0"/>
                  <a:ea typeface="Inter Medium" panose="02000503000000020004" pitchFamily="2" charset="0"/>
                  <a:cs typeface="Barlow Medium"/>
                  <a:sym typeface="Barlow Medium"/>
                </a:rPr>
                <a:t>Electrolyte</a:t>
              </a:r>
              <a:endParaRPr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dirty="0">
                  <a:latin typeface="Inter Medium" panose="02000503000000020004" pitchFamily="2" charset="0"/>
                  <a:ea typeface="Inter Medium" panose="02000503000000020004" pitchFamily="2" charset="0"/>
                  <a:cs typeface="Barlow Medium"/>
                  <a:sym typeface="Barlow Medium"/>
                </a:rPr>
                <a:t>SOLUTION</a:t>
              </a:r>
              <a:endParaRPr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endParaRPr>
            </a:p>
          </p:txBody>
        </p:sp>
        <p:sp>
          <p:nvSpPr>
            <p:cNvPr id="8" name="Google Shape;156;p23">
              <a:extLst>
                <a:ext uri="{FF2B5EF4-FFF2-40B4-BE49-F238E27FC236}">
                  <a16:creationId xmlns:a16="http://schemas.microsoft.com/office/drawing/2014/main" id="{A1EBABC8-BF98-FCD9-2A53-B17231CEB715}"/>
                </a:ext>
              </a:extLst>
            </p:cNvPr>
            <p:cNvSpPr/>
            <p:nvPr/>
          </p:nvSpPr>
          <p:spPr>
            <a:xfrm>
              <a:off x="332950" y="1466225"/>
              <a:ext cx="213300" cy="2241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9" name="Google Shape;157;p23">
              <a:extLst>
                <a:ext uri="{FF2B5EF4-FFF2-40B4-BE49-F238E27FC236}">
                  <a16:creationId xmlns:a16="http://schemas.microsoft.com/office/drawing/2014/main" id="{6D835B79-05A8-8706-F9D2-3A64F28A9D7E}"/>
                </a:ext>
              </a:extLst>
            </p:cNvPr>
            <p:cNvSpPr/>
            <p:nvPr/>
          </p:nvSpPr>
          <p:spPr>
            <a:xfrm>
              <a:off x="954888" y="1466225"/>
              <a:ext cx="213300" cy="2241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10" name="Google Shape;158;p23">
              <a:extLst>
                <a:ext uri="{FF2B5EF4-FFF2-40B4-BE49-F238E27FC236}">
                  <a16:creationId xmlns:a16="http://schemas.microsoft.com/office/drawing/2014/main" id="{8314170B-A97B-E01A-481B-F7CD88BEA572}"/>
                </a:ext>
              </a:extLst>
            </p:cNvPr>
            <p:cNvSpPr/>
            <p:nvPr/>
          </p:nvSpPr>
          <p:spPr>
            <a:xfrm>
              <a:off x="1576825" y="1466225"/>
              <a:ext cx="213300" cy="2241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11" name="Google Shape;159;p23">
              <a:extLst>
                <a:ext uri="{FF2B5EF4-FFF2-40B4-BE49-F238E27FC236}">
                  <a16:creationId xmlns:a16="http://schemas.microsoft.com/office/drawing/2014/main" id="{2C22B62E-412E-8017-AB84-2D96E94617BA}"/>
                </a:ext>
              </a:extLst>
            </p:cNvPr>
            <p:cNvSpPr/>
            <p:nvPr/>
          </p:nvSpPr>
          <p:spPr>
            <a:xfrm>
              <a:off x="2241425" y="1466225"/>
              <a:ext cx="213300" cy="2241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12" name="Google Shape;160;p23">
              <a:extLst>
                <a:ext uri="{FF2B5EF4-FFF2-40B4-BE49-F238E27FC236}">
                  <a16:creationId xmlns:a16="http://schemas.microsoft.com/office/drawing/2014/main" id="{F9CE1EF2-CE47-B45D-9016-8F3D43A7BFBF}"/>
                </a:ext>
              </a:extLst>
            </p:cNvPr>
            <p:cNvSpPr/>
            <p:nvPr/>
          </p:nvSpPr>
          <p:spPr>
            <a:xfrm>
              <a:off x="332950" y="2147525"/>
              <a:ext cx="213300" cy="2241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13" name="Google Shape;161;p23">
              <a:extLst>
                <a:ext uri="{FF2B5EF4-FFF2-40B4-BE49-F238E27FC236}">
                  <a16:creationId xmlns:a16="http://schemas.microsoft.com/office/drawing/2014/main" id="{4392C87B-5AE9-AF2C-F886-92D4A230C639}"/>
                </a:ext>
              </a:extLst>
            </p:cNvPr>
            <p:cNvSpPr/>
            <p:nvPr/>
          </p:nvSpPr>
          <p:spPr>
            <a:xfrm>
              <a:off x="954900" y="2147525"/>
              <a:ext cx="213300" cy="2241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14" name="Google Shape;162;p23">
              <a:extLst>
                <a:ext uri="{FF2B5EF4-FFF2-40B4-BE49-F238E27FC236}">
                  <a16:creationId xmlns:a16="http://schemas.microsoft.com/office/drawing/2014/main" id="{3747425E-E5FB-D72B-8E99-AE7108F02879}"/>
                </a:ext>
              </a:extLst>
            </p:cNvPr>
            <p:cNvSpPr/>
            <p:nvPr/>
          </p:nvSpPr>
          <p:spPr>
            <a:xfrm>
              <a:off x="1576825" y="2147525"/>
              <a:ext cx="213300" cy="2241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15" name="Google Shape;163;p23">
              <a:extLst>
                <a:ext uri="{FF2B5EF4-FFF2-40B4-BE49-F238E27FC236}">
                  <a16:creationId xmlns:a16="http://schemas.microsoft.com/office/drawing/2014/main" id="{2D511951-BFD1-D192-1E9E-BC3B6418B57A}"/>
                </a:ext>
              </a:extLst>
            </p:cNvPr>
            <p:cNvSpPr/>
            <p:nvPr/>
          </p:nvSpPr>
          <p:spPr>
            <a:xfrm>
              <a:off x="2241425" y="2147525"/>
              <a:ext cx="213300" cy="2241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cxnSp>
          <p:nvCxnSpPr>
            <p:cNvPr id="16" name="Google Shape;164;p23">
              <a:extLst>
                <a:ext uri="{FF2B5EF4-FFF2-40B4-BE49-F238E27FC236}">
                  <a16:creationId xmlns:a16="http://schemas.microsoft.com/office/drawing/2014/main" id="{167D8501-A68F-7B8B-18A9-953E64836BD2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1400100" y="2522675"/>
              <a:ext cx="0" cy="1942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cxnSp>
          <p:nvCxnSpPr>
            <p:cNvPr id="17" name="Google Shape;165;p23">
              <a:extLst>
                <a:ext uri="{FF2B5EF4-FFF2-40B4-BE49-F238E27FC236}">
                  <a16:creationId xmlns:a16="http://schemas.microsoft.com/office/drawing/2014/main" id="{F23ED15C-2513-61F4-E078-4DAAE44CC2FC}"/>
                </a:ext>
              </a:extLst>
            </p:cNvPr>
            <p:cNvCxnSpPr/>
            <p:nvPr/>
          </p:nvCxnSpPr>
          <p:spPr>
            <a:xfrm>
              <a:off x="1400050" y="4454150"/>
              <a:ext cx="6061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cxnSp>
          <p:nvCxnSpPr>
            <p:cNvPr id="18" name="Google Shape;166;p23">
              <a:extLst>
                <a:ext uri="{FF2B5EF4-FFF2-40B4-BE49-F238E27FC236}">
                  <a16:creationId xmlns:a16="http://schemas.microsoft.com/office/drawing/2014/main" id="{AAD7564F-BB73-A987-1753-9355BF5B708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rot="10800000">
              <a:off x="7485675" y="2522675"/>
              <a:ext cx="18300" cy="1942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cxnSp>
          <p:nvCxnSpPr>
            <p:cNvPr id="19" name="Google Shape;167;p23">
              <a:extLst>
                <a:ext uri="{FF2B5EF4-FFF2-40B4-BE49-F238E27FC236}">
                  <a16:creationId xmlns:a16="http://schemas.microsoft.com/office/drawing/2014/main" id="{C41CBEEE-E77A-1320-22AF-8325019B89A5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rot="10800000">
              <a:off x="5732475" y="1957025"/>
              <a:ext cx="483300" cy="5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6463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6;p14">
            <a:extLst>
              <a:ext uri="{FF2B5EF4-FFF2-40B4-BE49-F238E27FC236}">
                <a16:creationId xmlns:a16="http://schemas.microsoft.com/office/drawing/2014/main" id="{1367FBA1-2D2D-8CC5-8E3B-127CA82EC0F3}"/>
              </a:ext>
            </a:extLst>
          </p:cNvPr>
          <p:cNvSpPr txBox="1"/>
          <p:nvPr/>
        </p:nvSpPr>
        <p:spPr>
          <a:xfrm>
            <a:off x="881405" y="880331"/>
            <a:ext cx="140896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215BAE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IZ UDPMincho"/>
                <a:sym typeface="BIZ UDPMincho"/>
              </a:rPr>
              <a:t>How do Batteries Work - (powering)</a:t>
            </a:r>
          </a:p>
        </p:txBody>
      </p:sp>
      <p:sp>
        <p:nvSpPr>
          <p:cNvPr id="5" name="Google Shape;153;p23">
            <a:extLst>
              <a:ext uri="{FF2B5EF4-FFF2-40B4-BE49-F238E27FC236}">
                <a16:creationId xmlns:a16="http://schemas.microsoft.com/office/drawing/2014/main" id="{11EDA966-CD69-DA50-AE32-77566AF5DB7A}"/>
              </a:ext>
            </a:extLst>
          </p:cNvPr>
          <p:cNvSpPr/>
          <p:nvPr/>
        </p:nvSpPr>
        <p:spPr>
          <a:xfrm>
            <a:off x="881405" y="3705345"/>
            <a:ext cx="4703135" cy="207491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rPr>
              <a:t>METAL 1</a:t>
            </a:r>
            <a:endParaRPr sz="3000" dirty="0">
              <a:latin typeface="Inter Medium" panose="02000503000000020004" pitchFamily="2" charset="0"/>
              <a:ea typeface="Inter Medium" panose="02000503000000020004" pitchFamily="2" charset="0"/>
              <a:cs typeface="Barlow Medium"/>
              <a:sym typeface="Barlow Medium"/>
            </a:endParaRPr>
          </a:p>
        </p:txBody>
      </p:sp>
      <p:sp>
        <p:nvSpPr>
          <p:cNvPr id="6" name="Google Shape;154;p23">
            <a:extLst>
              <a:ext uri="{FF2B5EF4-FFF2-40B4-BE49-F238E27FC236}">
                <a16:creationId xmlns:a16="http://schemas.microsoft.com/office/drawing/2014/main" id="{3B02CDE0-A40A-8EE7-1F52-986D8D316EAC}"/>
              </a:ext>
            </a:extLst>
          </p:cNvPr>
          <p:cNvSpPr/>
          <p:nvPr/>
        </p:nvSpPr>
        <p:spPr>
          <a:xfrm>
            <a:off x="12150512" y="3705345"/>
            <a:ext cx="4703135" cy="2074912"/>
          </a:xfrm>
          <a:prstGeom prst="rect">
            <a:avLst/>
          </a:prstGeom>
          <a:solidFill>
            <a:srgbClr val="F795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rPr>
              <a:t>METAL 2</a:t>
            </a:r>
            <a:endParaRPr sz="3000" dirty="0">
              <a:latin typeface="Inter Medium" panose="02000503000000020004" pitchFamily="2" charset="0"/>
              <a:ea typeface="Inter Medium" panose="02000503000000020004" pitchFamily="2" charset="0"/>
              <a:cs typeface="Barlow Medium"/>
              <a:sym typeface="Barlow Medium"/>
            </a:endParaRPr>
          </a:p>
        </p:txBody>
      </p:sp>
      <p:sp>
        <p:nvSpPr>
          <p:cNvPr id="7" name="Google Shape;155;p23">
            <a:extLst>
              <a:ext uri="{FF2B5EF4-FFF2-40B4-BE49-F238E27FC236}">
                <a16:creationId xmlns:a16="http://schemas.microsoft.com/office/drawing/2014/main" id="{65A528D4-0A77-00AB-B934-90934C81D709}"/>
              </a:ext>
            </a:extLst>
          </p:cNvPr>
          <p:cNvSpPr/>
          <p:nvPr/>
        </p:nvSpPr>
        <p:spPr>
          <a:xfrm>
            <a:off x="6515982" y="3024864"/>
            <a:ext cx="4703135" cy="496867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rPr>
              <a:t>Electrolyte</a:t>
            </a:r>
            <a:endParaRPr sz="3000" dirty="0">
              <a:latin typeface="Inter Medium" panose="02000503000000020004" pitchFamily="2" charset="0"/>
              <a:ea typeface="Inter Medium" panose="02000503000000020004" pitchFamily="2" charset="0"/>
              <a:cs typeface="Barlow Medium"/>
              <a:sym typeface="Barlow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Inter Medium" panose="02000503000000020004" pitchFamily="2" charset="0"/>
                <a:ea typeface="Inter Medium" panose="02000503000000020004" pitchFamily="2" charset="0"/>
                <a:cs typeface="Barlow Medium"/>
                <a:sym typeface="Barlow Medium"/>
              </a:rPr>
              <a:t>SOLUTION</a:t>
            </a:r>
            <a:endParaRPr sz="3000" dirty="0">
              <a:latin typeface="Inter Medium" panose="02000503000000020004" pitchFamily="2" charset="0"/>
              <a:ea typeface="Inter Medium" panose="02000503000000020004" pitchFamily="2" charset="0"/>
              <a:cs typeface="Barlow Medium"/>
              <a:sym typeface="Barlow Medium"/>
            </a:endParaRPr>
          </a:p>
        </p:txBody>
      </p:sp>
      <p:sp>
        <p:nvSpPr>
          <p:cNvPr id="8" name="Google Shape;156;p23">
            <a:extLst>
              <a:ext uri="{FF2B5EF4-FFF2-40B4-BE49-F238E27FC236}">
                <a16:creationId xmlns:a16="http://schemas.microsoft.com/office/drawing/2014/main" id="{A1EBABC8-BF98-FCD9-2A53-B17231CEB715}"/>
              </a:ext>
            </a:extLst>
          </p:cNvPr>
          <p:cNvSpPr/>
          <p:nvPr/>
        </p:nvSpPr>
        <p:spPr>
          <a:xfrm>
            <a:off x="3035387" y="8189257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9" name="Google Shape;157;p23">
            <a:extLst>
              <a:ext uri="{FF2B5EF4-FFF2-40B4-BE49-F238E27FC236}">
                <a16:creationId xmlns:a16="http://schemas.microsoft.com/office/drawing/2014/main" id="{6D835B79-05A8-8706-F9D2-3A64F28A9D7E}"/>
              </a:ext>
            </a:extLst>
          </p:cNvPr>
          <p:cNvSpPr/>
          <p:nvPr/>
        </p:nvSpPr>
        <p:spPr>
          <a:xfrm>
            <a:off x="7272361" y="9149421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0" name="Google Shape;158;p23">
            <a:extLst>
              <a:ext uri="{FF2B5EF4-FFF2-40B4-BE49-F238E27FC236}">
                <a16:creationId xmlns:a16="http://schemas.microsoft.com/office/drawing/2014/main" id="{8314170B-A97B-E01A-481B-F7CD88BEA572}"/>
              </a:ext>
            </a:extLst>
          </p:cNvPr>
          <p:cNvSpPr/>
          <p:nvPr/>
        </p:nvSpPr>
        <p:spPr>
          <a:xfrm>
            <a:off x="13475192" y="9149421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1" name="Google Shape;159;p23">
            <a:extLst>
              <a:ext uri="{FF2B5EF4-FFF2-40B4-BE49-F238E27FC236}">
                <a16:creationId xmlns:a16="http://schemas.microsoft.com/office/drawing/2014/main" id="{2C22B62E-412E-8017-AB84-2D96E94617BA}"/>
              </a:ext>
            </a:extLst>
          </p:cNvPr>
          <p:cNvSpPr/>
          <p:nvPr/>
        </p:nvSpPr>
        <p:spPr>
          <a:xfrm>
            <a:off x="12465614" y="4031442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2" name="Google Shape;160;p23">
            <a:extLst>
              <a:ext uri="{FF2B5EF4-FFF2-40B4-BE49-F238E27FC236}">
                <a16:creationId xmlns:a16="http://schemas.microsoft.com/office/drawing/2014/main" id="{F9CE1EF2-CE47-B45D-9016-8F3D43A7BFBF}"/>
              </a:ext>
            </a:extLst>
          </p:cNvPr>
          <p:cNvSpPr/>
          <p:nvPr/>
        </p:nvSpPr>
        <p:spPr>
          <a:xfrm>
            <a:off x="3035388" y="6325439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3" name="Google Shape;161;p23">
            <a:extLst>
              <a:ext uri="{FF2B5EF4-FFF2-40B4-BE49-F238E27FC236}">
                <a16:creationId xmlns:a16="http://schemas.microsoft.com/office/drawing/2014/main" id="{4392C87B-5AE9-AF2C-F886-92D4A230C639}"/>
              </a:ext>
            </a:extLst>
          </p:cNvPr>
          <p:cNvSpPr/>
          <p:nvPr/>
        </p:nvSpPr>
        <p:spPr>
          <a:xfrm>
            <a:off x="4170946" y="9169281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4" name="Google Shape;162;p23">
            <a:extLst>
              <a:ext uri="{FF2B5EF4-FFF2-40B4-BE49-F238E27FC236}">
                <a16:creationId xmlns:a16="http://schemas.microsoft.com/office/drawing/2014/main" id="{3747425E-E5FB-D72B-8E99-AE7108F02879}"/>
              </a:ext>
            </a:extLst>
          </p:cNvPr>
          <p:cNvSpPr/>
          <p:nvPr/>
        </p:nvSpPr>
        <p:spPr>
          <a:xfrm>
            <a:off x="14338475" y="6117948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5" name="Google Shape;163;p23">
            <a:extLst>
              <a:ext uri="{FF2B5EF4-FFF2-40B4-BE49-F238E27FC236}">
                <a16:creationId xmlns:a16="http://schemas.microsoft.com/office/drawing/2014/main" id="{2D511951-BFD1-D192-1E9E-BC3B6418B57A}"/>
              </a:ext>
            </a:extLst>
          </p:cNvPr>
          <p:cNvSpPr/>
          <p:nvPr/>
        </p:nvSpPr>
        <p:spPr>
          <a:xfrm>
            <a:off x="14304587" y="5094221"/>
            <a:ext cx="394983" cy="41498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cxnSp>
        <p:nvCxnSpPr>
          <p:cNvPr id="16" name="Google Shape;164;p23">
            <a:extLst>
              <a:ext uri="{FF2B5EF4-FFF2-40B4-BE49-F238E27FC236}">
                <a16:creationId xmlns:a16="http://schemas.microsoft.com/office/drawing/2014/main" id="{167D8501-A68F-7B8B-18A9-953E64836BD2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232972" y="5780257"/>
            <a:ext cx="0" cy="35965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7" name="Google Shape;165;p23">
            <a:extLst>
              <a:ext uri="{FF2B5EF4-FFF2-40B4-BE49-F238E27FC236}">
                <a16:creationId xmlns:a16="http://schemas.microsoft.com/office/drawing/2014/main" id="{F23ED15C-2513-61F4-E078-4DAAE44CC2FC}"/>
              </a:ext>
            </a:extLst>
          </p:cNvPr>
          <p:cNvCxnSpPr/>
          <p:nvPr/>
        </p:nvCxnSpPr>
        <p:spPr>
          <a:xfrm>
            <a:off x="3232880" y="9356912"/>
            <a:ext cx="1122397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8" name="Google Shape;166;p23">
            <a:extLst>
              <a:ext uri="{FF2B5EF4-FFF2-40B4-BE49-F238E27FC236}">
                <a16:creationId xmlns:a16="http://schemas.microsoft.com/office/drawing/2014/main" id="{AAD7564F-BB73-A987-1753-9355BF5B7083}"/>
              </a:ext>
            </a:extLst>
          </p:cNvPr>
          <p:cNvCxnSpPr>
            <a:cxnSpLocks/>
            <a:endCxn id="6" idx="2"/>
          </p:cNvCxnSpPr>
          <p:nvPr/>
        </p:nvCxnSpPr>
        <p:spPr>
          <a:xfrm rot="10800000">
            <a:off x="14502080" y="5780257"/>
            <a:ext cx="33887" cy="35965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9" name="Google Shape;167;p23">
            <a:extLst>
              <a:ext uri="{FF2B5EF4-FFF2-40B4-BE49-F238E27FC236}">
                <a16:creationId xmlns:a16="http://schemas.microsoft.com/office/drawing/2014/main" id="{C41CBEEE-E77A-1320-22AF-8325019B89A5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11255550" y="4732801"/>
            <a:ext cx="894962" cy="1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06858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</TotalTime>
  <Words>855</Words>
  <Application>Microsoft Office PowerPoint</Application>
  <PresentationFormat>Custom</PresentationFormat>
  <Paragraphs>70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Inter Medium</vt:lpstr>
      <vt:lpstr>Barlow Medium</vt:lpstr>
      <vt:lpstr>BIZ UDPMincho</vt:lpstr>
      <vt:lpstr>Arial</vt:lpstr>
      <vt:lpstr>Calibri</vt:lpstr>
      <vt:lpstr>Inter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Ruth Cookson</cp:lastModifiedBy>
  <cp:revision>48</cp:revision>
  <dcterms:modified xsi:type="dcterms:W3CDTF">2024-08-22T20:03:48Z</dcterms:modified>
</cp:coreProperties>
</file>