
<file path=[Content_Types].xml><?xml version="1.0" encoding="utf-8"?>
<Types xmlns="http://schemas.openxmlformats.org/package/2006/content-types">
  <Default Extension="docx" ContentType="application/vnd.openxmlformats-officedocument.wordprocessingml.documen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327" r:id="rId3"/>
    <p:sldId id="306" r:id="rId4"/>
    <p:sldId id="325" r:id="rId5"/>
    <p:sldId id="282" r:id="rId6"/>
    <p:sldId id="297" r:id="rId7"/>
    <p:sldId id="305" r:id="rId8"/>
    <p:sldId id="326" r:id="rId9"/>
    <p:sldId id="307" r:id="rId10"/>
    <p:sldId id="308" r:id="rId11"/>
    <p:sldId id="309" r:id="rId12"/>
    <p:sldId id="298" r:id="rId13"/>
    <p:sldId id="283" r:id="rId14"/>
    <p:sldId id="303" r:id="rId15"/>
    <p:sldId id="311" r:id="rId16"/>
    <p:sldId id="312" r:id="rId17"/>
    <p:sldId id="313" r:id="rId18"/>
    <p:sldId id="328" r:id="rId19"/>
    <p:sldId id="323" r:id="rId20"/>
    <p:sldId id="324" r:id="rId21"/>
  </p:sldIdLst>
  <p:sldSz cx="18288000" cy="10287000"/>
  <p:notesSz cx="6858000" cy="9144000"/>
  <p:embeddedFontLst>
    <p:embeddedFont>
      <p:font typeface="BIZ UDPMincho" panose="020B0604020202020204" charset="-128"/>
      <p:regular r:id="rId23"/>
      <p:bold r:id="rId24"/>
    </p:embeddedFont>
    <p:embeddedFont>
      <p:font typeface="Inter ExtraBold" panose="020B0604020202020204" charset="0"/>
      <p:bold r:id="rId25"/>
    </p:embeddedFont>
    <p:embeddedFont>
      <p:font typeface="Inter Medium" panose="020B0604020202020204" charset="0"/>
      <p:regular r:id="rId26"/>
      <p:bold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DE70"/>
    <a:srgbClr val="215BAE"/>
    <a:srgbClr val="139CEC"/>
    <a:srgbClr val="57C39C"/>
    <a:srgbClr val="1A98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6CFC0A-7EFF-414D-9737-1B1CD6F25788}" v="24" dt="2024-08-26T18:53:33.0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91"/>
    <p:restoredTop sz="84757"/>
  </p:normalViewPr>
  <p:slideViewPr>
    <p:cSldViewPr snapToGrid="0">
      <p:cViewPr varScale="1">
        <p:scale>
          <a:sx n="64" d="100"/>
          <a:sy n="64" d="100"/>
        </p:scale>
        <p:origin x="492" y="66"/>
      </p:cViewPr>
      <p:guideLst>
        <p:guide orient="horz" pos="2160"/>
        <p:guide pos="2880"/>
      </p:guideLst>
    </p:cSldViewPr>
  </p:slideViewPr>
  <p:notesTextViewPr>
    <p:cViewPr>
      <p:scale>
        <a:sx n="1" d="1"/>
        <a:sy n="1" d="1"/>
      </p:scale>
      <p:origin x="0" y="0"/>
    </p:cViewPr>
  </p:notesTextViewPr>
  <p:sorterViewPr>
    <p:cViewPr>
      <p:scale>
        <a:sx n="60" d="100"/>
        <a:sy n="60" d="100"/>
      </p:scale>
      <p:origin x="0" y="-2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th Cookson" userId="ca3a0789-b855-405c-9d2a-912abc57193b" providerId="ADAL" clId="{D96CFC0A-7EFF-414D-9737-1B1CD6F25788}"/>
    <pc:docChg chg="custSel addSld delSld modSld sldOrd">
      <pc:chgData name="Ruth Cookson" userId="ca3a0789-b855-405c-9d2a-912abc57193b" providerId="ADAL" clId="{D96CFC0A-7EFF-414D-9737-1B1CD6F25788}" dt="2024-08-26T19:28:32.214" v="129" actId="27107"/>
      <pc:docMkLst>
        <pc:docMk/>
      </pc:docMkLst>
      <pc:sldChg chg="modSp mod">
        <pc:chgData name="Ruth Cookson" userId="ca3a0789-b855-405c-9d2a-912abc57193b" providerId="ADAL" clId="{D96CFC0A-7EFF-414D-9737-1B1CD6F25788}" dt="2024-08-26T18:10:30.582" v="95" actId="20577"/>
        <pc:sldMkLst>
          <pc:docMk/>
          <pc:sldMk cId="0" sldId="256"/>
        </pc:sldMkLst>
        <pc:spChg chg="mod">
          <ac:chgData name="Ruth Cookson" userId="ca3a0789-b855-405c-9d2a-912abc57193b" providerId="ADAL" clId="{D96CFC0A-7EFF-414D-9737-1B1CD6F25788}" dt="2024-08-26T18:10:30.582" v="95" actId="20577"/>
          <ac:spMkLst>
            <pc:docMk/>
            <pc:sldMk cId="0" sldId="256"/>
            <ac:spMk id="68" creationId="{00000000-0000-0000-0000-000000000000}"/>
          </ac:spMkLst>
        </pc:spChg>
      </pc:sldChg>
      <pc:sldChg chg="modSp">
        <pc:chgData name="Ruth Cookson" userId="ca3a0789-b855-405c-9d2a-912abc57193b" providerId="ADAL" clId="{D96CFC0A-7EFF-414D-9737-1B1CD6F25788}" dt="2024-08-26T18:50:52.214" v="122"/>
        <pc:sldMkLst>
          <pc:docMk/>
          <pc:sldMk cId="628628230" sldId="283"/>
        </pc:sldMkLst>
        <pc:graphicFrameChg chg="mod">
          <ac:chgData name="Ruth Cookson" userId="ca3a0789-b855-405c-9d2a-912abc57193b" providerId="ADAL" clId="{D96CFC0A-7EFF-414D-9737-1B1CD6F25788}" dt="2024-08-26T18:50:52.214" v="122"/>
          <ac:graphicFrameMkLst>
            <pc:docMk/>
            <pc:sldMk cId="628628230" sldId="283"/>
            <ac:graphicFrameMk id="8" creationId="{5E10A3F0-AF51-0E66-AB9C-C2E105E50ED6}"/>
          </ac:graphicFrameMkLst>
        </pc:graphicFrameChg>
      </pc:sldChg>
      <pc:sldChg chg="modSp mod modAnim">
        <pc:chgData name="Ruth Cookson" userId="ca3a0789-b855-405c-9d2a-912abc57193b" providerId="ADAL" clId="{D96CFC0A-7EFF-414D-9737-1B1CD6F25788}" dt="2024-08-26T18:24:56.422" v="114"/>
        <pc:sldMkLst>
          <pc:docMk/>
          <pc:sldMk cId="2245297445" sldId="305"/>
        </pc:sldMkLst>
        <pc:spChg chg="mod">
          <ac:chgData name="Ruth Cookson" userId="ca3a0789-b855-405c-9d2a-912abc57193b" providerId="ADAL" clId="{D96CFC0A-7EFF-414D-9737-1B1CD6F25788}" dt="2024-08-26T18:17:19.791" v="103" actId="5793"/>
          <ac:spMkLst>
            <pc:docMk/>
            <pc:sldMk cId="2245297445" sldId="305"/>
            <ac:spMk id="6" creationId="{8C3FEF10-6550-3D0B-B0D2-1D0DD2AA7BC7}"/>
          </ac:spMkLst>
        </pc:spChg>
      </pc:sldChg>
      <pc:sldChg chg="modSp mod">
        <pc:chgData name="Ruth Cookson" userId="ca3a0789-b855-405c-9d2a-912abc57193b" providerId="ADAL" clId="{D96CFC0A-7EFF-414D-9737-1B1CD6F25788}" dt="2024-08-26T18:05:58.423" v="94" actId="1076"/>
        <pc:sldMkLst>
          <pc:docMk/>
          <pc:sldMk cId="152083717" sldId="306"/>
        </pc:sldMkLst>
        <pc:spChg chg="mod">
          <ac:chgData name="Ruth Cookson" userId="ca3a0789-b855-405c-9d2a-912abc57193b" providerId="ADAL" clId="{D96CFC0A-7EFF-414D-9737-1B1CD6F25788}" dt="2024-08-22T18:30:31.265" v="92" actId="313"/>
          <ac:spMkLst>
            <pc:docMk/>
            <pc:sldMk cId="152083717" sldId="306"/>
            <ac:spMk id="29" creationId="{31DBDE38-DF04-7DB9-B52A-BE75B0DBEE9C}"/>
          </ac:spMkLst>
        </pc:spChg>
        <pc:picChg chg="mod">
          <ac:chgData name="Ruth Cookson" userId="ca3a0789-b855-405c-9d2a-912abc57193b" providerId="ADAL" clId="{D96CFC0A-7EFF-414D-9737-1B1CD6F25788}" dt="2024-08-26T18:05:58.423" v="94" actId="1076"/>
          <ac:picMkLst>
            <pc:docMk/>
            <pc:sldMk cId="152083717" sldId="306"/>
            <ac:picMk id="28" creationId="{809BAA1A-3915-AF71-863F-F8EF85FF08F8}"/>
          </ac:picMkLst>
        </pc:picChg>
      </pc:sldChg>
      <pc:sldChg chg="modSp">
        <pc:chgData name="Ruth Cookson" userId="ca3a0789-b855-405c-9d2a-912abc57193b" providerId="ADAL" clId="{D96CFC0A-7EFF-414D-9737-1B1CD6F25788}" dt="2024-08-26T18:53:33.060" v="124" actId="20577"/>
        <pc:sldMkLst>
          <pc:docMk/>
          <pc:sldMk cId="1783217738" sldId="313"/>
        </pc:sldMkLst>
        <pc:spChg chg="mod">
          <ac:chgData name="Ruth Cookson" userId="ca3a0789-b855-405c-9d2a-912abc57193b" providerId="ADAL" clId="{D96CFC0A-7EFF-414D-9737-1B1CD6F25788}" dt="2024-08-26T18:53:33.060" v="124" actId="20577"/>
          <ac:spMkLst>
            <pc:docMk/>
            <pc:sldMk cId="1783217738" sldId="313"/>
            <ac:spMk id="79" creationId="{00000000-0000-0000-0000-000000000000}"/>
          </ac:spMkLst>
        </pc:spChg>
      </pc:sldChg>
      <pc:sldChg chg="del">
        <pc:chgData name="Ruth Cookson" userId="ca3a0789-b855-405c-9d2a-912abc57193b" providerId="ADAL" clId="{D96CFC0A-7EFF-414D-9737-1B1CD6F25788}" dt="2024-08-26T19:03:49.831" v="128" actId="2696"/>
        <pc:sldMkLst>
          <pc:docMk/>
          <pc:sldMk cId="1869707678" sldId="314"/>
        </pc:sldMkLst>
      </pc:sldChg>
      <pc:sldChg chg="modSp mod">
        <pc:chgData name="Ruth Cookson" userId="ca3a0789-b855-405c-9d2a-912abc57193b" providerId="ADAL" clId="{D96CFC0A-7EFF-414D-9737-1B1CD6F25788}" dt="2024-08-26T19:28:32.214" v="129" actId="27107"/>
        <pc:sldMkLst>
          <pc:docMk/>
          <pc:sldMk cId="4198734976" sldId="324"/>
        </pc:sldMkLst>
        <pc:spChg chg="mod">
          <ac:chgData name="Ruth Cookson" userId="ca3a0789-b855-405c-9d2a-912abc57193b" providerId="ADAL" clId="{D96CFC0A-7EFF-414D-9737-1B1CD6F25788}" dt="2024-08-26T19:28:32.214" v="129" actId="27107"/>
          <ac:spMkLst>
            <pc:docMk/>
            <pc:sldMk cId="4198734976" sldId="324"/>
            <ac:spMk id="79" creationId="{00000000-0000-0000-0000-000000000000}"/>
          </ac:spMkLst>
        </pc:spChg>
      </pc:sldChg>
      <pc:sldChg chg="modSp mod">
        <pc:chgData name="Ruth Cookson" userId="ca3a0789-b855-405c-9d2a-912abc57193b" providerId="ADAL" clId="{D96CFC0A-7EFF-414D-9737-1B1CD6F25788}" dt="2024-08-26T18:26:40.129" v="121" actId="1076"/>
        <pc:sldMkLst>
          <pc:docMk/>
          <pc:sldMk cId="2707276966" sldId="326"/>
        </pc:sldMkLst>
        <pc:spChg chg="mod">
          <ac:chgData name="Ruth Cookson" userId="ca3a0789-b855-405c-9d2a-912abc57193b" providerId="ADAL" clId="{D96CFC0A-7EFF-414D-9737-1B1CD6F25788}" dt="2024-08-26T18:25:56.274" v="117" actId="14100"/>
          <ac:spMkLst>
            <pc:docMk/>
            <pc:sldMk cId="2707276966" sldId="326"/>
            <ac:spMk id="2" creationId="{47A9E150-215F-3E4F-3B61-9B382DEF4FB3}"/>
          </ac:spMkLst>
        </pc:spChg>
        <pc:spChg chg="mod">
          <ac:chgData name="Ruth Cookson" userId="ca3a0789-b855-405c-9d2a-912abc57193b" providerId="ADAL" clId="{D96CFC0A-7EFF-414D-9737-1B1CD6F25788}" dt="2024-08-26T18:26:40.129" v="121" actId="1076"/>
          <ac:spMkLst>
            <pc:docMk/>
            <pc:sldMk cId="2707276966" sldId="326"/>
            <ac:spMk id="10" creationId="{2678BBDE-6A49-6F0B-DB8F-2F814DED58D9}"/>
          </ac:spMkLst>
        </pc:spChg>
      </pc:sldChg>
      <pc:sldChg chg="delSp modSp add mod modAnim">
        <pc:chgData name="Ruth Cookson" userId="ca3a0789-b855-405c-9d2a-912abc57193b" providerId="ADAL" clId="{D96CFC0A-7EFF-414D-9737-1B1CD6F25788}" dt="2024-08-22T18:29:57.077" v="91"/>
        <pc:sldMkLst>
          <pc:docMk/>
          <pc:sldMk cId="2405711547" sldId="327"/>
        </pc:sldMkLst>
        <pc:spChg chg="mod">
          <ac:chgData name="Ruth Cookson" userId="ca3a0789-b855-405c-9d2a-912abc57193b" providerId="ADAL" clId="{D96CFC0A-7EFF-414D-9737-1B1CD6F25788}" dt="2024-08-22T18:29:47.238" v="90" actId="20577"/>
          <ac:spMkLst>
            <pc:docMk/>
            <pc:sldMk cId="2405711547" sldId="327"/>
            <ac:spMk id="68" creationId="{00000000-0000-0000-0000-000000000000}"/>
          </ac:spMkLst>
        </pc:spChg>
        <pc:picChg chg="del">
          <ac:chgData name="Ruth Cookson" userId="ca3a0789-b855-405c-9d2a-912abc57193b" providerId="ADAL" clId="{D96CFC0A-7EFF-414D-9737-1B1CD6F25788}" dt="2024-08-22T18:29:37.818" v="87" actId="478"/>
          <ac:picMkLst>
            <pc:docMk/>
            <pc:sldMk cId="2405711547" sldId="327"/>
            <ac:picMk id="5" creationId="{5D03962D-A730-FA0C-547F-2D6A464B233B}"/>
          </ac:picMkLst>
        </pc:picChg>
        <pc:cxnChg chg="del">
          <ac:chgData name="Ruth Cookson" userId="ca3a0789-b855-405c-9d2a-912abc57193b" providerId="ADAL" clId="{D96CFC0A-7EFF-414D-9737-1B1CD6F25788}" dt="2024-08-22T18:29:40.569" v="88" actId="478"/>
          <ac:cxnSpMkLst>
            <pc:docMk/>
            <pc:sldMk cId="2405711547" sldId="327"/>
            <ac:cxnSpMk id="70" creationId="{00000000-0000-0000-0000-000000000000}"/>
          </ac:cxnSpMkLst>
        </pc:cxnChg>
      </pc:sldChg>
      <pc:sldChg chg="add ord">
        <pc:chgData name="Ruth Cookson" userId="ca3a0789-b855-405c-9d2a-912abc57193b" providerId="ADAL" clId="{D96CFC0A-7EFF-414D-9737-1B1CD6F25788}" dt="2024-08-26T19:03:43.842" v="127"/>
        <pc:sldMkLst>
          <pc:docMk/>
          <pc:sldMk cId="2452565797" sldId="32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3" name="Google Shape;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dirty="0"/>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7293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07754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3" name="Google Shape;8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1452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4551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3" name="Google Shape;8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9065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3" name="Google Shape;8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227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3" name="Google Shape;8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5185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1957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https://www.eia.gov/tools/faqs/faq.php?id=427&amp;t=3#:~:text=In%202022%2C%20about%204%2C231%20billion,facilities%20in%20the%20United%20States.&amp;text=About%2060%25%20of%20this%20electricity,%2C%20petroleum%2C%20and%20other%20gases.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p>
          <a:p>
            <a:endParaRPr lang="en-US" dirty="0"/>
          </a:p>
          <a:p>
            <a:endParaRPr lang="en-US" dirty="0"/>
          </a:p>
        </p:txBody>
      </p:sp>
    </p:spTree>
    <p:extLst>
      <p:ext uri="{BB962C8B-B14F-4D97-AF65-F5344CB8AC3E}">
        <p14:creationId xmlns:p14="http://schemas.microsoft.com/office/powerpoint/2010/main" val="2493955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900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3" name="Google Shape;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6518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4961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dirty="0"/>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688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9757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376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dirty="0"/>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107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https://www.eia.gov/tools/faqs/faq.php?id=427&amp;t=3#:~:text=In%202022%2C%20about%204%2C231%20billion,facilities%20in%20the%20United%20States.&amp;text=About%2060%25%20of%20this%20electricity,%2C%20petroleum%2C%20and%20other%20gases.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p>
          <a:p>
            <a:endParaRPr lang="en-US" dirty="0"/>
          </a:p>
          <a:p>
            <a:endParaRPr lang="en-US" dirty="0"/>
          </a:p>
        </p:txBody>
      </p:sp>
    </p:spTree>
    <p:extLst>
      <p:ext uri="{BB962C8B-B14F-4D97-AF65-F5344CB8AC3E}">
        <p14:creationId xmlns:p14="http://schemas.microsoft.com/office/powerpoint/2010/main" val="1097451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dirty="0"/>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2957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latin typeface="Calibri" panose="020F0502020204030204" pitchFamily="34" charset="0"/>
                <a:cs typeface="Calibri" panose="020F0502020204030204" pitchFamily="34" charset="0"/>
              </a:rPr>
              <a:t>The colors represent Nuclear Regulatory Commission regions. </a:t>
            </a:r>
            <a:r>
              <a:rPr lang="en-US" b="0" i="0" dirty="0">
                <a:solidFill>
                  <a:srgbClr val="BFBFBF"/>
                </a:solidFill>
                <a:effectLst/>
                <a:highlight>
                  <a:srgbClr val="1F1F1F"/>
                </a:highlight>
                <a:latin typeface="Calibri" panose="020F0502020204030204" pitchFamily="34" charset="0"/>
                <a:cs typeface="Calibri" panose="020F0502020204030204" pitchFamily="34" charset="0"/>
              </a:rPr>
              <a:t>NRC regional offices </a:t>
            </a:r>
            <a:r>
              <a:rPr lang="en-US" b="0" i="0" dirty="0">
                <a:solidFill>
                  <a:srgbClr val="FFFFFF"/>
                </a:solidFill>
                <a:effectLst/>
                <a:highlight>
                  <a:srgbClr val="34457F"/>
                </a:highlight>
                <a:latin typeface="Calibri" panose="020F0502020204030204" pitchFamily="34" charset="0"/>
                <a:cs typeface="Calibri" panose="020F0502020204030204" pitchFamily="34" charset="0"/>
              </a:rPr>
              <a:t>oversee the major nuclear facilities that the agency regulates</a:t>
            </a:r>
            <a:r>
              <a:rPr lang="en-US" b="0" i="0" dirty="0">
                <a:solidFill>
                  <a:srgbClr val="BFBFBF"/>
                </a:solidFill>
                <a:effectLst/>
                <a:highlight>
                  <a:srgbClr val="1F1F1F"/>
                </a:highlight>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925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5_Blank">
  <p:cSld name="5_Blank">
    <p:bg>
      <p:bgPr>
        <a:solidFill>
          <a:srgbClr val="1A9855"/>
        </a:solidFill>
        <a:effectLst/>
      </p:bgPr>
    </p:bg>
    <p:spTree>
      <p:nvGrpSpPr>
        <p:cNvPr id="1" name="Shape 13"/>
        <p:cNvGrpSpPr/>
        <p:nvPr/>
      </p:nvGrpSpPr>
      <p:grpSpPr>
        <a:xfrm>
          <a:off x="0" y="0"/>
          <a:ext cx="0" cy="0"/>
          <a:chOff x="0" y="0"/>
          <a:chExt cx="0" cy="0"/>
        </a:xfrm>
      </p:grpSpPr>
      <p:sp>
        <p:nvSpPr>
          <p:cNvPr id="14" name="Google Shape;14;p3"/>
          <p:cNvSpPr/>
          <p:nvPr/>
        </p:nvSpPr>
        <p:spPr>
          <a:xfrm>
            <a:off x="0" y="1638300"/>
            <a:ext cx="18288000" cy="8077200"/>
          </a:xfrm>
          <a:prstGeom prst="rect">
            <a:avLst/>
          </a:prstGeom>
          <a:solidFill>
            <a:srgbClr val="ACDC72">
              <a:alpha val="2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 sz="2400" b="0" i="0" u="none" strike="noStrike" cap="none">
                <a:solidFill>
                  <a:schemeClr val="dk1"/>
                </a:solidFill>
                <a:latin typeface="Arial"/>
                <a:ea typeface="Arial"/>
                <a:cs typeface="Arial"/>
                <a:sym typeface="Arial"/>
              </a:rPr>
              <a:t>  </a:t>
            </a:r>
            <a:endParaRPr dirty="0"/>
          </a:p>
        </p:txBody>
      </p:sp>
      <p:sp>
        <p:nvSpPr>
          <p:cNvPr id="15" name="Google Shape;15;p3"/>
          <p:cNvSpPr txBox="1">
            <a:spLocks noGrp="1"/>
          </p:cNvSpPr>
          <p:nvPr>
            <p:ph type="title"/>
          </p:nvPr>
        </p:nvSpPr>
        <p:spPr>
          <a:xfrm>
            <a:off x="904292" y="26499"/>
            <a:ext cx="12354508" cy="176420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3"/>
          <p:cNvSpPr/>
          <p:nvPr/>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AED672"/>
              </a:solidFill>
              <a:latin typeface="Calibri"/>
              <a:ea typeface="Calibri"/>
              <a:cs typeface="Calibri"/>
              <a:sym typeface="Calibri"/>
            </a:endParaRPr>
          </a:p>
        </p:txBody>
      </p:sp>
      <p:sp>
        <p:nvSpPr>
          <p:cNvPr id="17" name="Google Shape;17;p3"/>
          <p:cNvSpPr/>
          <p:nvPr/>
        </p:nvSpPr>
        <p:spPr>
          <a:xfrm>
            <a:off x="-15160" y="6510"/>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rgbClr val="1A985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AED672"/>
              </a:solidFill>
              <a:latin typeface="Calibri"/>
              <a:ea typeface="Calibri"/>
              <a:cs typeface="Calibri"/>
              <a:sym typeface="Calibri"/>
            </a:endParaRPr>
          </a:p>
        </p:txBody>
      </p:sp>
      <p:pic>
        <p:nvPicPr>
          <p:cNvPr id="5" name="Picture 4" descr="A logo with green and white text&#10;&#10;Description automatically generated">
            <a:extLst>
              <a:ext uri="{FF2B5EF4-FFF2-40B4-BE49-F238E27FC236}">
                <a16:creationId xmlns:a16="http://schemas.microsoft.com/office/drawing/2014/main" id="{47E5B218-E0EC-7CDA-88D3-629FDC6ADECC}"/>
              </a:ext>
            </a:extLst>
          </p:cNvPr>
          <p:cNvPicPr>
            <a:picLocks noChangeAspect="1"/>
          </p:cNvPicPr>
          <p:nvPr userDrawn="1"/>
        </p:nvPicPr>
        <p:blipFill>
          <a:blip r:embed="rId2"/>
          <a:stretch>
            <a:fillRect/>
          </a:stretch>
        </p:blipFill>
        <p:spPr>
          <a:xfrm>
            <a:off x="15304166" y="236066"/>
            <a:ext cx="2154003" cy="109943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19"/>
        <p:cNvGrpSpPr/>
        <p:nvPr/>
      </p:nvGrpSpPr>
      <p:grpSpPr>
        <a:xfrm>
          <a:off x="0" y="0"/>
          <a:ext cx="0" cy="0"/>
          <a:chOff x="0" y="0"/>
          <a:chExt cx="0" cy="0"/>
        </a:xfrm>
      </p:grpSpPr>
      <p:sp>
        <p:nvSpPr>
          <p:cNvPr id="20" name="Google Shape;20;p4"/>
          <p:cNvSpPr/>
          <p:nvPr/>
        </p:nvSpPr>
        <p:spPr>
          <a:xfrm>
            <a:off x="0" y="1638300"/>
            <a:ext cx="18288000" cy="8077200"/>
          </a:xfrm>
          <a:prstGeom prst="rect">
            <a:avLst/>
          </a:prstGeom>
          <a:solidFill>
            <a:srgbClr val="ACDC72">
              <a:alpha val="2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 sz="2400" b="0" i="0" u="none" strike="noStrike" cap="none">
                <a:solidFill>
                  <a:schemeClr val="dk1"/>
                </a:solidFill>
                <a:latin typeface="Arial"/>
                <a:ea typeface="Arial"/>
                <a:cs typeface="Arial"/>
                <a:sym typeface="Arial"/>
              </a:rPr>
              <a:t>  </a:t>
            </a:r>
            <a:endParaRPr dirty="0"/>
          </a:p>
        </p:txBody>
      </p:sp>
      <p:sp>
        <p:nvSpPr>
          <p:cNvPr id="21" name="Google Shape;21;p4"/>
          <p:cNvSpPr txBox="1">
            <a:spLocks noGrp="1"/>
          </p:cNvSpPr>
          <p:nvPr>
            <p:ph type="title"/>
          </p:nvPr>
        </p:nvSpPr>
        <p:spPr>
          <a:xfrm>
            <a:off x="904292" y="26499"/>
            <a:ext cx="12354508" cy="176420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4"/>
          <p:cNvSpPr/>
          <p:nvPr/>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AED672"/>
              </a:solidFill>
              <a:latin typeface="Calibri"/>
              <a:ea typeface="Calibri"/>
              <a:cs typeface="Calibri"/>
              <a:sym typeface="Calibri"/>
            </a:endParaRPr>
          </a:p>
        </p:txBody>
      </p:sp>
      <p:sp>
        <p:nvSpPr>
          <p:cNvPr id="23" name="Google Shape;23;p4"/>
          <p:cNvSpPr/>
          <p:nvPr/>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rgbClr val="215BA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AED672"/>
              </a:solidFill>
              <a:latin typeface="Calibri"/>
              <a:ea typeface="Calibri"/>
              <a:cs typeface="Calibri"/>
              <a:sym typeface="Calibri"/>
            </a:endParaRPr>
          </a:p>
        </p:txBody>
      </p:sp>
      <p:pic>
        <p:nvPicPr>
          <p:cNvPr id="2" name="Picture 1" descr="A logo with green and white text&#10;&#10;Description automatically generated">
            <a:extLst>
              <a:ext uri="{FF2B5EF4-FFF2-40B4-BE49-F238E27FC236}">
                <a16:creationId xmlns:a16="http://schemas.microsoft.com/office/drawing/2014/main" id="{4F1090F0-1936-1584-19AC-F031AE59538C}"/>
              </a:ext>
            </a:extLst>
          </p:cNvPr>
          <p:cNvPicPr>
            <a:picLocks noChangeAspect="1"/>
          </p:cNvPicPr>
          <p:nvPr userDrawn="1"/>
        </p:nvPicPr>
        <p:blipFill>
          <a:blip r:embed="rId2"/>
          <a:stretch>
            <a:fillRect/>
          </a:stretch>
        </p:blipFill>
        <p:spPr>
          <a:xfrm>
            <a:off x="15304166" y="236066"/>
            <a:ext cx="2154003" cy="109943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25"/>
        <p:cNvGrpSpPr/>
        <p:nvPr/>
      </p:nvGrpSpPr>
      <p:grpSpPr>
        <a:xfrm>
          <a:off x="0" y="0"/>
          <a:ext cx="0" cy="0"/>
          <a:chOff x="0" y="0"/>
          <a:chExt cx="0" cy="0"/>
        </a:xfrm>
      </p:grpSpPr>
      <p:sp>
        <p:nvSpPr>
          <p:cNvPr id="26" name="Google Shape;26;p5"/>
          <p:cNvSpPr/>
          <p:nvPr/>
        </p:nvSpPr>
        <p:spPr>
          <a:xfrm>
            <a:off x="0" y="1638300"/>
            <a:ext cx="18288000" cy="8077200"/>
          </a:xfrm>
          <a:prstGeom prst="rect">
            <a:avLst/>
          </a:prstGeom>
          <a:solidFill>
            <a:srgbClr val="ACDC72">
              <a:alpha val="2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 sz="2400" b="0" i="0" u="none" strike="noStrike" cap="none">
                <a:solidFill>
                  <a:schemeClr val="dk1"/>
                </a:solidFill>
                <a:latin typeface="Arial"/>
                <a:ea typeface="Arial"/>
                <a:cs typeface="Arial"/>
                <a:sym typeface="Arial"/>
              </a:rPr>
              <a:t>  </a:t>
            </a:r>
            <a:endParaRPr dirty="0"/>
          </a:p>
        </p:txBody>
      </p:sp>
      <p:sp>
        <p:nvSpPr>
          <p:cNvPr id="27" name="Google Shape;27;p5"/>
          <p:cNvSpPr txBox="1">
            <a:spLocks noGrp="1"/>
          </p:cNvSpPr>
          <p:nvPr>
            <p:ph type="title"/>
          </p:nvPr>
        </p:nvSpPr>
        <p:spPr>
          <a:xfrm>
            <a:off x="904292" y="26499"/>
            <a:ext cx="12354508" cy="176420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5"/>
          <p:cNvSpPr/>
          <p:nvPr/>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AED672"/>
              </a:solidFill>
              <a:latin typeface="Calibri"/>
              <a:ea typeface="Calibri"/>
              <a:cs typeface="Calibri"/>
              <a:sym typeface="Calibri"/>
            </a:endParaRPr>
          </a:p>
        </p:txBody>
      </p:sp>
      <p:sp>
        <p:nvSpPr>
          <p:cNvPr id="29" name="Google Shape;29;p5"/>
          <p:cNvSpPr/>
          <p:nvPr/>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rgbClr val="0C9DE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AED672"/>
              </a:solidFill>
              <a:latin typeface="Calibri"/>
              <a:ea typeface="Calibri"/>
              <a:cs typeface="Calibri"/>
              <a:sym typeface="Calibri"/>
            </a:endParaRPr>
          </a:p>
        </p:txBody>
      </p:sp>
      <p:pic>
        <p:nvPicPr>
          <p:cNvPr id="2" name="Picture 1" descr="A logo with green and white text&#10;&#10;Description automatically generated">
            <a:extLst>
              <a:ext uri="{FF2B5EF4-FFF2-40B4-BE49-F238E27FC236}">
                <a16:creationId xmlns:a16="http://schemas.microsoft.com/office/drawing/2014/main" id="{D14F44CC-DA96-A377-7685-13266BAEFCA6}"/>
              </a:ext>
            </a:extLst>
          </p:cNvPr>
          <p:cNvPicPr>
            <a:picLocks noChangeAspect="1"/>
          </p:cNvPicPr>
          <p:nvPr userDrawn="1"/>
        </p:nvPicPr>
        <p:blipFill>
          <a:blip r:embed="rId2"/>
          <a:stretch>
            <a:fillRect/>
          </a:stretch>
        </p:blipFill>
        <p:spPr>
          <a:xfrm>
            <a:off x="15304166" y="236066"/>
            <a:ext cx="2154003" cy="109943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
        <p:cNvGrpSpPr/>
        <p:nvPr/>
      </p:nvGrpSpPr>
      <p:grpSpPr>
        <a:xfrm>
          <a:off x="0" y="0"/>
          <a:ext cx="0" cy="0"/>
          <a:chOff x="0" y="0"/>
          <a:chExt cx="0" cy="0"/>
        </a:xfrm>
      </p:grpSpPr>
      <p:sp>
        <p:nvSpPr>
          <p:cNvPr id="32" name="Google Shape;32;p6"/>
          <p:cNvSpPr txBox="1">
            <a:spLocks noGrp="1"/>
          </p:cNvSpPr>
          <p:nvPr>
            <p:ph type="ctrTitle"/>
          </p:nvPr>
        </p:nvSpPr>
        <p:spPr>
          <a:xfrm>
            <a:off x="1828800" y="2700337"/>
            <a:ext cx="12268200" cy="14700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b="0" i="0">
                <a:latin typeface="Inter Medium" panose="02000503000000020004" pitchFamily="2" charset="0"/>
                <a:ea typeface="Inter Medium" panose="02000503000000020004" pitchFamily="2"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3" name="Google Shape;33;p6"/>
          <p:cNvSpPr txBox="1">
            <a:spLocks noGrp="1"/>
          </p:cNvSpPr>
          <p:nvPr>
            <p:ph type="subTitle" idx="1"/>
          </p:nvPr>
        </p:nvSpPr>
        <p:spPr>
          <a:xfrm>
            <a:off x="1866900" y="4167189"/>
            <a:ext cx="9372600" cy="2019300"/>
          </a:xfrm>
          <a:prstGeom prst="rect">
            <a:avLst/>
          </a:prstGeom>
          <a:noFill/>
          <a:ln>
            <a:noFill/>
          </a:ln>
        </p:spPr>
        <p:txBody>
          <a:bodyPr spcFirstLastPara="1" wrap="square" lIns="91425" tIns="45700" rIns="91425" bIns="45700" anchor="t" anchorCtr="0">
            <a:normAutofit/>
          </a:bodyPr>
          <a:lstStyle>
            <a:lvl1pPr lvl="0" algn="l">
              <a:lnSpc>
                <a:spcPct val="84375"/>
              </a:lnSpc>
              <a:spcBef>
                <a:spcPts val="0"/>
              </a:spcBef>
              <a:spcAft>
                <a:spcPts val="0"/>
              </a:spcAft>
              <a:buSzPts val="3200"/>
              <a:buNone/>
              <a:defRPr b="0" i="0">
                <a:solidFill>
                  <a:srgbClr val="888888"/>
                </a:solidFill>
                <a:latin typeface="Inter Medium" panose="02000503000000020004" pitchFamily="2" charset="0"/>
                <a:ea typeface="Inter Medium" panose="02000503000000020004" pitchFamily="2" charset="0"/>
                <a:cs typeface="Calibri" panose="020F0502020204030204" pitchFamily="34" charset="0"/>
              </a:defRPr>
            </a:lvl1pPr>
            <a:lvl2pPr lvl="1" algn="ctr">
              <a:lnSpc>
                <a:spcPct val="96428"/>
              </a:lnSpc>
              <a:spcBef>
                <a:spcPts val="2000"/>
              </a:spcBef>
              <a:spcAft>
                <a:spcPts val="0"/>
              </a:spcAft>
              <a:buSzPts val="2800"/>
              <a:buNone/>
              <a:defRPr>
                <a:solidFill>
                  <a:srgbClr val="888888"/>
                </a:solidFill>
              </a:defRPr>
            </a:lvl2pPr>
            <a:lvl3pPr lvl="2" algn="ctr">
              <a:lnSpc>
                <a:spcPct val="112500"/>
              </a:lnSpc>
              <a:spcBef>
                <a:spcPts val="2000"/>
              </a:spcBef>
              <a:spcAft>
                <a:spcPts val="0"/>
              </a:spcAft>
              <a:buSzPts val="2400"/>
              <a:buNone/>
              <a:defRPr>
                <a:solidFill>
                  <a:srgbClr val="888888"/>
                </a:solidFill>
              </a:defRPr>
            </a:lvl3pPr>
            <a:lvl4pPr lvl="3" algn="ctr">
              <a:lnSpc>
                <a:spcPct val="135000"/>
              </a:lnSpc>
              <a:spcBef>
                <a:spcPts val="2000"/>
              </a:spcBef>
              <a:spcAft>
                <a:spcPts val="0"/>
              </a:spcAft>
              <a:buSzPts val="2000"/>
              <a:buNone/>
              <a:defRPr>
                <a:solidFill>
                  <a:srgbClr val="888888"/>
                </a:solidFill>
              </a:defRPr>
            </a:lvl4pPr>
            <a:lvl5pPr lvl="4" algn="ctr">
              <a:lnSpc>
                <a:spcPct val="135000"/>
              </a:lnSpc>
              <a:spcBef>
                <a:spcPts val="2000"/>
              </a:spcBef>
              <a:spcAft>
                <a:spcPts val="0"/>
              </a:spcAft>
              <a:buSzPts val="2000"/>
              <a:buNone/>
              <a:defRPr>
                <a:solidFill>
                  <a:srgbClr val="888888"/>
                </a:solidFill>
              </a:defRPr>
            </a:lvl5pPr>
            <a:lvl6pPr lvl="5" algn="ctr">
              <a:spcBef>
                <a:spcPts val="20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1143000" y="26499"/>
            <a:ext cx="12134374" cy="158009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b="0" i="0">
                <a:latin typeface="Inter Medium" panose="02000503000000020004" pitchFamily="2" charset="0"/>
                <a:ea typeface="Inter Medium" panose="02000503000000020004" pitchFamily="2"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6" name="Google Shape;36;p7"/>
          <p:cNvSpPr txBox="1">
            <a:spLocks noGrp="1"/>
          </p:cNvSpPr>
          <p:nvPr>
            <p:ph type="body" idx="1"/>
          </p:nvPr>
        </p:nvSpPr>
        <p:spPr>
          <a:xfrm>
            <a:off x="938160" y="2552700"/>
            <a:ext cx="14691307" cy="6629400"/>
          </a:xfrm>
          <a:prstGeom prst="rect">
            <a:avLst/>
          </a:prstGeom>
          <a:noFill/>
          <a:ln>
            <a:noFill/>
          </a:ln>
        </p:spPr>
        <p:txBody>
          <a:bodyPr spcFirstLastPara="1" wrap="square" lIns="91425" tIns="45700" rIns="91425" bIns="45700" anchor="t" anchorCtr="0">
            <a:normAutofit/>
          </a:bodyPr>
          <a:lstStyle>
            <a:lvl1pPr marL="457200" lvl="0" indent="-342900" algn="l">
              <a:lnSpc>
                <a:spcPct val="150000"/>
              </a:lnSpc>
              <a:spcBef>
                <a:spcPts val="0"/>
              </a:spcBef>
              <a:spcAft>
                <a:spcPts val="0"/>
              </a:spcAft>
              <a:buSzPts val="1800"/>
              <a:buChar char="•"/>
              <a:defRPr b="0" i="0">
                <a:latin typeface="Calibri" panose="020F0502020204030204" pitchFamily="34" charset="0"/>
                <a:cs typeface="Calibri" panose="020F0502020204030204" pitchFamily="34" charset="0"/>
              </a:defRPr>
            </a:lvl1pPr>
            <a:lvl2pPr marL="914400" lvl="1" indent="-342900" algn="l">
              <a:lnSpc>
                <a:spcPct val="150000"/>
              </a:lnSpc>
              <a:spcBef>
                <a:spcPts val="2000"/>
              </a:spcBef>
              <a:spcAft>
                <a:spcPts val="0"/>
              </a:spcAft>
              <a:buSzPts val="1800"/>
              <a:buChar char="–"/>
              <a:defRPr/>
            </a:lvl2pPr>
            <a:lvl3pPr marL="1371600" lvl="2" indent="-342900" algn="l">
              <a:lnSpc>
                <a:spcPct val="150000"/>
              </a:lnSpc>
              <a:spcBef>
                <a:spcPts val="2000"/>
              </a:spcBef>
              <a:spcAft>
                <a:spcPts val="0"/>
              </a:spcAft>
              <a:buSzPts val="1800"/>
              <a:buChar char="•"/>
              <a:defRPr/>
            </a:lvl3pPr>
            <a:lvl4pPr marL="1828800" lvl="3" indent="-342900" algn="l">
              <a:lnSpc>
                <a:spcPct val="150000"/>
              </a:lnSpc>
              <a:spcBef>
                <a:spcPts val="2000"/>
              </a:spcBef>
              <a:spcAft>
                <a:spcPts val="0"/>
              </a:spcAft>
              <a:buSzPts val="1800"/>
              <a:buChar char="–"/>
              <a:defRPr/>
            </a:lvl4pPr>
            <a:lvl5pPr marL="2286000" lvl="4" indent="-342900" algn="l">
              <a:lnSpc>
                <a:spcPct val="150000"/>
              </a:lnSpc>
              <a:spcBef>
                <a:spcPts val="2000"/>
              </a:spcBef>
              <a:spcAft>
                <a:spcPts val="0"/>
              </a:spcAft>
              <a:buSzPts val="1800"/>
              <a:buChar char="»"/>
              <a:defRPr/>
            </a:lvl5pPr>
            <a:lvl6pPr marL="2743200" lvl="5" indent="-342900" algn="l">
              <a:spcBef>
                <a:spcPts val="20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1143000" y="26499"/>
            <a:ext cx="12134374" cy="158009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b="0" i="0">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 name="Google Shape;39;p8"/>
          <p:cNvSpPr txBox="1">
            <a:spLocks noGrp="1"/>
          </p:cNvSpPr>
          <p:nvPr>
            <p:ph type="body" idx="1"/>
          </p:nvPr>
        </p:nvSpPr>
        <p:spPr>
          <a:xfrm>
            <a:off x="904292" y="2400300"/>
            <a:ext cx="6715707" cy="6858000"/>
          </a:xfrm>
          <a:prstGeom prst="rect">
            <a:avLst/>
          </a:prstGeom>
          <a:noFill/>
          <a:ln>
            <a:noFill/>
          </a:ln>
        </p:spPr>
        <p:txBody>
          <a:bodyPr spcFirstLastPara="1" wrap="square" lIns="91425" tIns="45700" rIns="91425" bIns="45700" anchor="t" anchorCtr="0">
            <a:normAutofit/>
          </a:bodyPr>
          <a:lstStyle>
            <a:lvl1pPr marL="457200" lvl="0" indent="-406400" algn="l">
              <a:lnSpc>
                <a:spcPct val="96428"/>
              </a:lnSpc>
              <a:spcBef>
                <a:spcPts val="0"/>
              </a:spcBef>
              <a:spcAft>
                <a:spcPts val="0"/>
              </a:spcAft>
              <a:buSzPts val="2800"/>
              <a:buChar char="•"/>
              <a:defRPr sz="2800" b="0" i="0">
                <a:latin typeface="Calibri" panose="020F0502020204030204" pitchFamily="34" charset="0"/>
                <a:cs typeface="Calibri" panose="020F0502020204030204" pitchFamily="34" charset="0"/>
              </a:defRPr>
            </a:lvl1pPr>
            <a:lvl2pPr marL="914400" lvl="1" indent="-381000" algn="l">
              <a:lnSpc>
                <a:spcPct val="112500"/>
              </a:lnSpc>
              <a:spcBef>
                <a:spcPts val="2000"/>
              </a:spcBef>
              <a:spcAft>
                <a:spcPts val="0"/>
              </a:spcAft>
              <a:buSzPts val="2400"/>
              <a:buChar char="–"/>
              <a:defRPr sz="2400"/>
            </a:lvl2pPr>
            <a:lvl3pPr marL="1371600" lvl="2" indent="-355600" algn="l">
              <a:lnSpc>
                <a:spcPct val="135000"/>
              </a:lnSpc>
              <a:spcBef>
                <a:spcPts val="2000"/>
              </a:spcBef>
              <a:spcAft>
                <a:spcPts val="0"/>
              </a:spcAft>
              <a:buSzPts val="2000"/>
              <a:buChar char="•"/>
              <a:defRPr sz="2000"/>
            </a:lvl3pPr>
            <a:lvl4pPr marL="1828800" lvl="3" indent="-342900" algn="l">
              <a:lnSpc>
                <a:spcPct val="150000"/>
              </a:lnSpc>
              <a:spcBef>
                <a:spcPts val="2000"/>
              </a:spcBef>
              <a:spcAft>
                <a:spcPts val="0"/>
              </a:spcAft>
              <a:buSzPts val="1800"/>
              <a:buChar char="–"/>
              <a:defRPr sz="1800"/>
            </a:lvl4pPr>
            <a:lvl5pPr marL="2286000" lvl="4" indent="-342900" algn="l">
              <a:lnSpc>
                <a:spcPct val="150000"/>
              </a:lnSpc>
              <a:spcBef>
                <a:spcPts val="2000"/>
              </a:spcBef>
              <a:spcAft>
                <a:spcPts val="0"/>
              </a:spcAft>
              <a:buSzPts val="1800"/>
              <a:buChar char="»"/>
              <a:defRPr sz="1800"/>
            </a:lvl5pPr>
            <a:lvl6pPr marL="2743200" lvl="5" indent="-342900" algn="l">
              <a:spcBef>
                <a:spcPts val="20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dirty="0"/>
          </a:p>
        </p:txBody>
      </p:sp>
      <p:sp>
        <p:nvSpPr>
          <p:cNvPr id="40" name="Google Shape;40;p8"/>
          <p:cNvSpPr txBox="1">
            <a:spLocks noGrp="1"/>
          </p:cNvSpPr>
          <p:nvPr>
            <p:ph type="body" idx="2"/>
          </p:nvPr>
        </p:nvSpPr>
        <p:spPr>
          <a:xfrm>
            <a:off x="7924800" y="2396067"/>
            <a:ext cx="7010400" cy="7014633"/>
          </a:xfrm>
          <a:prstGeom prst="rect">
            <a:avLst/>
          </a:prstGeom>
          <a:noFill/>
          <a:ln>
            <a:noFill/>
          </a:ln>
        </p:spPr>
        <p:txBody>
          <a:bodyPr spcFirstLastPara="1" wrap="square" lIns="91425" tIns="45700" rIns="91425" bIns="45700" anchor="t" anchorCtr="0">
            <a:normAutofit/>
          </a:bodyPr>
          <a:lstStyle>
            <a:lvl1pPr marL="457200" lvl="0" indent="-406400" algn="l">
              <a:lnSpc>
                <a:spcPct val="96428"/>
              </a:lnSpc>
              <a:spcBef>
                <a:spcPts val="0"/>
              </a:spcBef>
              <a:spcAft>
                <a:spcPts val="0"/>
              </a:spcAft>
              <a:buSzPts val="2800"/>
              <a:buChar char="•"/>
              <a:defRPr sz="2800" b="0" i="0">
                <a:latin typeface="Calibri" panose="020F0502020204030204" pitchFamily="34" charset="0"/>
                <a:cs typeface="Calibri" panose="020F0502020204030204" pitchFamily="34" charset="0"/>
              </a:defRPr>
            </a:lvl1pPr>
            <a:lvl2pPr marL="914400" lvl="1" indent="-381000" algn="l">
              <a:lnSpc>
                <a:spcPct val="112500"/>
              </a:lnSpc>
              <a:spcBef>
                <a:spcPts val="2000"/>
              </a:spcBef>
              <a:spcAft>
                <a:spcPts val="0"/>
              </a:spcAft>
              <a:buSzPts val="2400"/>
              <a:buChar char="–"/>
              <a:defRPr sz="2400"/>
            </a:lvl2pPr>
            <a:lvl3pPr marL="1371600" lvl="2" indent="-355600" algn="l">
              <a:lnSpc>
                <a:spcPct val="135000"/>
              </a:lnSpc>
              <a:spcBef>
                <a:spcPts val="2000"/>
              </a:spcBef>
              <a:spcAft>
                <a:spcPts val="0"/>
              </a:spcAft>
              <a:buSzPts val="2000"/>
              <a:buChar char="•"/>
              <a:defRPr sz="2000"/>
            </a:lvl3pPr>
            <a:lvl4pPr marL="1828800" lvl="3" indent="-342900" algn="l">
              <a:lnSpc>
                <a:spcPct val="150000"/>
              </a:lnSpc>
              <a:spcBef>
                <a:spcPts val="2000"/>
              </a:spcBef>
              <a:spcAft>
                <a:spcPts val="0"/>
              </a:spcAft>
              <a:buSzPts val="1800"/>
              <a:buChar char="–"/>
              <a:defRPr sz="1800"/>
            </a:lvl4pPr>
            <a:lvl5pPr marL="2286000" lvl="4" indent="-342900" algn="l">
              <a:lnSpc>
                <a:spcPct val="150000"/>
              </a:lnSpc>
              <a:spcBef>
                <a:spcPts val="2000"/>
              </a:spcBef>
              <a:spcAft>
                <a:spcPts val="0"/>
              </a:spcAft>
              <a:buSzPts val="1800"/>
              <a:buChar char="»"/>
              <a:defRPr sz="1800"/>
            </a:lvl5pPr>
            <a:lvl6pPr marL="2743200" lvl="5" indent="-342900" algn="l">
              <a:spcBef>
                <a:spcPts val="20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1143000" y="26499"/>
            <a:ext cx="12134374" cy="158009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b="0" i="0">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Blank">
  <p:cSld name="6_Blank">
    <p:bg>
      <p:bgPr>
        <a:solidFill>
          <a:srgbClr val="E564B9"/>
        </a:solidFill>
        <a:effectLst/>
      </p:bgPr>
    </p:bg>
    <p:spTree>
      <p:nvGrpSpPr>
        <p:cNvPr id="1" name="Shape 55"/>
        <p:cNvGrpSpPr/>
        <p:nvPr/>
      </p:nvGrpSpPr>
      <p:grpSpPr>
        <a:xfrm>
          <a:off x="0" y="0"/>
          <a:ext cx="0" cy="0"/>
          <a:chOff x="0" y="0"/>
          <a:chExt cx="0" cy="0"/>
        </a:xfrm>
      </p:grpSpPr>
      <p:sp>
        <p:nvSpPr>
          <p:cNvPr id="56" name="Google Shape;56;p12"/>
          <p:cNvSpPr/>
          <p:nvPr/>
        </p:nvSpPr>
        <p:spPr>
          <a:xfrm>
            <a:off x="0" y="1638300"/>
            <a:ext cx="18288000" cy="8077200"/>
          </a:xfrm>
          <a:prstGeom prst="rect">
            <a:avLst/>
          </a:prstGeom>
          <a:solidFill>
            <a:srgbClr val="ACDC72">
              <a:alpha val="2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 sz="2400" b="0" i="0" u="none" strike="noStrike" cap="none">
                <a:solidFill>
                  <a:schemeClr val="dk1"/>
                </a:solidFill>
                <a:latin typeface="Arial"/>
                <a:ea typeface="Arial"/>
                <a:cs typeface="Arial"/>
                <a:sym typeface="Arial"/>
              </a:rPr>
              <a:t>  </a:t>
            </a:r>
            <a:endParaRPr dirty="0"/>
          </a:p>
        </p:txBody>
      </p:sp>
      <p:sp>
        <p:nvSpPr>
          <p:cNvPr id="57" name="Google Shape;57;p12"/>
          <p:cNvSpPr txBox="1">
            <a:spLocks noGrp="1"/>
          </p:cNvSpPr>
          <p:nvPr>
            <p:ph type="title"/>
          </p:nvPr>
        </p:nvSpPr>
        <p:spPr>
          <a:xfrm>
            <a:off x="904292" y="26499"/>
            <a:ext cx="12354508" cy="176420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15BA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2"/>
          <p:cNvSpPr/>
          <p:nvPr/>
        </p:nvSpPr>
        <p:spPr>
          <a:xfrm>
            <a:off x="0" y="-9525"/>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AED672"/>
              </a:solidFill>
              <a:latin typeface="Calibri"/>
              <a:ea typeface="Calibri"/>
              <a:cs typeface="Calibri"/>
              <a:sym typeface="Calibri"/>
            </a:endParaRPr>
          </a:p>
        </p:txBody>
      </p:sp>
      <p:sp>
        <p:nvSpPr>
          <p:cNvPr id="59" name="Google Shape;59;p12"/>
          <p:cNvSpPr/>
          <p:nvPr/>
        </p:nvSpPr>
        <p:spPr>
          <a:xfrm>
            <a:off x="-15160" y="6510"/>
            <a:ext cx="18288000" cy="10287000"/>
          </a:xfrm>
          <a:custGeom>
            <a:avLst/>
            <a:gdLst/>
            <a:ahLst/>
            <a:cxnLst/>
            <a:rect l="l" t="t" r="r" b="b"/>
            <a:pathLst>
              <a:path w="24384000" h="13716000" extrusionOk="0">
                <a:moveTo>
                  <a:pt x="0" y="0"/>
                </a:moveTo>
                <a:lnTo>
                  <a:pt x="24384000" y="0"/>
                </a:lnTo>
                <a:lnTo>
                  <a:pt x="24384000" y="13716000"/>
                </a:lnTo>
                <a:lnTo>
                  <a:pt x="0" y="13716000"/>
                </a:lnTo>
                <a:close/>
              </a:path>
            </a:pathLst>
          </a:custGeom>
          <a:solidFill>
            <a:srgbClr val="E564B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AED672"/>
              </a:solidFill>
              <a:latin typeface="Calibri"/>
              <a:ea typeface="Calibri"/>
              <a:cs typeface="Calibri"/>
              <a:sym typeface="Calibri"/>
            </a:endParaRPr>
          </a:p>
        </p:txBody>
      </p:sp>
      <p:pic>
        <p:nvPicPr>
          <p:cNvPr id="2" name="Picture 1" descr="A logo with green and white text&#10;&#10;Description automatically generated">
            <a:extLst>
              <a:ext uri="{FF2B5EF4-FFF2-40B4-BE49-F238E27FC236}">
                <a16:creationId xmlns:a16="http://schemas.microsoft.com/office/drawing/2014/main" id="{DE198CE2-E803-BF1D-402A-A64185323301}"/>
              </a:ext>
            </a:extLst>
          </p:cNvPr>
          <p:cNvPicPr>
            <a:picLocks noChangeAspect="1"/>
          </p:cNvPicPr>
          <p:nvPr userDrawn="1"/>
        </p:nvPicPr>
        <p:blipFill>
          <a:blip r:embed="rId2"/>
          <a:stretch>
            <a:fillRect/>
          </a:stretch>
        </p:blipFill>
        <p:spPr>
          <a:xfrm>
            <a:off x="15304166" y="236066"/>
            <a:ext cx="2154003" cy="109943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8" name="Google Shape;8;p1"/>
          <p:cNvSpPr txBox="1">
            <a:spLocks noGrp="1"/>
          </p:cNvSpPr>
          <p:nvPr>
            <p:ph type="body" idx="1"/>
          </p:nvPr>
        </p:nvSpPr>
        <p:spPr>
          <a:xfrm>
            <a:off x="1143000" y="2628900"/>
            <a:ext cx="14691307" cy="66294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84375"/>
              </a:lnSpc>
              <a:spcBef>
                <a:spcPts val="0"/>
              </a:spcBef>
              <a:spcAft>
                <a:spcPts val="0"/>
              </a:spcAft>
              <a:buClr>
                <a:srgbClr val="215BAE"/>
              </a:buClr>
              <a:buSzPts val="3200"/>
              <a:buFont typeface="Arial"/>
              <a:buChar char="•"/>
              <a:defRPr sz="3200" b="0" i="0" u="none" strike="noStrike" cap="none">
                <a:solidFill>
                  <a:srgbClr val="595959"/>
                </a:solidFill>
                <a:latin typeface="Inter Medium"/>
                <a:ea typeface="Inter Medium"/>
                <a:cs typeface="Inter Medium"/>
                <a:sym typeface="Inter Medium"/>
              </a:defRPr>
            </a:lvl1pPr>
            <a:lvl2pPr marL="914400" marR="0" lvl="1" indent="-406400" algn="l" rtl="0">
              <a:lnSpc>
                <a:spcPct val="96428"/>
              </a:lnSpc>
              <a:spcBef>
                <a:spcPts val="2000"/>
              </a:spcBef>
              <a:spcAft>
                <a:spcPts val="0"/>
              </a:spcAft>
              <a:buClr>
                <a:srgbClr val="215BAE"/>
              </a:buClr>
              <a:buSzPts val="2800"/>
              <a:buFont typeface="Arial"/>
              <a:buChar char="–"/>
              <a:defRPr sz="2800" b="0" i="0" u="none" strike="noStrike" cap="none">
                <a:solidFill>
                  <a:srgbClr val="595959"/>
                </a:solidFill>
                <a:latin typeface="Inter Medium"/>
                <a:ea typeface="Inter Medium"/>
                <a:cs typeface="Inter Medium"/>
                <a:sym typeface="Inter Medium"/>
              </a:defRPr>
            </a:lvl2pPr>
            <a:lvl3pPr marL="1371600" marR="0" lvl="2" indent="-381000" algn="l" rtl="0">
              <a:lnSpc>
                <a:spcPct val="112500"/>
              </a:lnSpc>
              <a:spcBef>
                <a:spcPts val="2000"/>
              </a:spcBef>
              <a:spcAft>
                <a:spcPts val="0"/>
              </a:spcAft>
              <a:buClr>
                <a:srgbClr val="215BAE"/>
              </a:buClr>
              <a:buSzPts val="2400"/>
              <a:buFont typeface="Arial"/>
              <a:buChar char="•"/>
              <a:defRPr sz="2400" b="0" i="0" u="none" strike="noStrike" cap="none">
                <a:solidFill>
                  <a:srgbClr val="595959"/>
                </a:solidFill>
                <a:latin typeface="Inter Medium"/>
                <a:ea typeface="Inter Medium"/>
                <a:cs typeface="Inter Medium"/>
                <a:sym typeface="Inter Medium"/>
              </a:defRPr>
            </a:lvl3pPr>
            <a:lvl4pPr marL="1828800" marR="0" lvl="3"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4pPr>
            <a:lvl5pPr marL="2286000" marR="0" lvl="4" indent="-355600" algn="l" rtl="0">
              <a:lnSpc>
                <a:spcPct val="135000"/>
              </a:lnSpc>
              <a:spcBef>
                <a:spcPts val="2000"/>
              </a:spcBef>
              <a:spcAft>
                <a:spcPts val="0"/>
              </a:spcAft>
              <a:buClr>
                <a:srgbClr val="215BAE"/>
              </a:buClr>
              <a:buSzPts val="2000"/>
              <a:buFont typeface="Arial"/>
              <a:buChar char="»"/>
              <a:defRPr sz="2000" b="0" i="0" u="none" strike="noStrike" cap="none">
                <a:solidFill>
                  <a:srgbClr val="595959"/>
                </a:solidFill>
                <a:latin typeface="Inter Medium"/>
                <a:ea typeface="Inter Medium"/>
                <a:cs typeface="Inter Medium"/>
                <a:sym typeface="Inter Medium"/>
              </a:defRPr>
            </a:lvl5pPr>
            <a:lvl6pPr marL="2743200" marR="0" lvl="5" indent="-355600" algn="l" rtl="0">
              <a:spcBef>
                <a:spcPts val="2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0" name="Google Shape;10;p1"/>
          <p:cNvSpPr txBox="1"/>
          <p:nvPr/>
        </p:nvSpPr>
        <p:spPr>
          <a:xfrm>
            <a:off x="1181099" y="9857979"/>
            <a:ext cx="1714501" cy="40252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en" sz="1800" b="0" i="0" u="none" strike="noStrike" cap="none">
                <a:solidFill>
                  <a:srgbClr val="215BAE"/>
                </a:solidFill>
                <a:latin typeface="Inter Medium"/>
                <a:ea typeface="Inter Medium"/>
                <a:cs typeface="Inter Medium"/>
                <a:sym typeface="Inter Medium"/>
              </a:rPr>
              <a:t>‹#›</a:t>
            </a:fld>
            <a:endParaRPr sz="1800" b="0" i="0" u="none" strike="noStrike" cap="none" dirty="0">
              <a:solidFill>
                <a:srgbClr val="215BAE"/>
              </a:solidFill>
              <a:latin typeface="Inter Medium"/>
              <a:ea typeface="Inter Medium"/>
              <a:cs typeface="Inter Medium"/>
              <a:sym typeface="Inter Medium"/>
            </a:endParaRPr>
          </a:p>
        </p:txBody>
      </p:sp>
      <p:pic>
        <p:nvPicPr>
          <p:cNvPr id="11" name="Google Shape;11;p1"/>
          <p:cNvPicPr preferRelativeResize="0"/>
          <p:nvPr/>
        </p:nvPicPr>
        <p:blipFill>
          <a:blip r:embed="rId11"/>
          <a:srcRect/>
          <a:stretch/>
        </p:blipFill>
        <p:spPr>
          <a:xfrm>
            <a:off x="15316200" y="245590"/>
            <a:ext cx="2268760" cy="1158012"/>
          </a:xfrm>
          <a:prstGeom prst="rect">
            <a:avLst/>
          </a:prstGeom>
          <a:noFill/>
          <a:ln>
            <a:noFill/>
          </a:ln>
        </p:spPr>
      </p:pic>
      <p:sp>
        <p:nvSpPr>
          <p:cNvPr id="3" name="Title Placeholder 2">
            <a:extLst>
              <a:ext uri="{FF2B5EF4-FFF2-40B4-BE49-F238E27FC236}">
                <a16:creationId xmlns:a16="http://schemas.microsoft.com/office/drawing/2014/main" id="{7F4E98D6-9467-B3B6-1971-EFBD14F40DB9}"/>
              </a:ext>
            </a:extLst>
          </p:cNvPr>
          <p:cNvSpPr>
            <a:spLocks noGrp="1"/>
          </p:cNvSpPr>
          <p:nvPr>
            <p:ph type="title"/>
          </p:nvPr>
        </p:nvSpPr>
        <p:spPr>
          <a:xfrm>
            <a:off x="1143000" y="178627"/>
            <a:ext cx="15773400" cy="1340458"/>
          </a:xfrm>
          <a:prstGeom prst="rect">
            <a:avLst/>
          </a:prstGeom>
        </p:spPr>
        <p:txBody>
          <a:bodyPr vert="horz" lIns="91440" tIns="45720" rIns="91440" bIns="45720" rtlCol="0" anchor="ctr">
            <a:normAutofit/>
          </a:bodyPr>
          <a:lstStyle/>
          <a:p>
            <a:r>
              <a:rPr lang="en-US" dirty="0"/>
              <a:t>Click to edit Master title style</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800" b="0" i="0" u="none" strike="noStrike" cap="none">
          <a:solidFill>
            <a:srgbClr val="000000"/>
          </a:solidFill>
          <a:latin typeface="Inter Medium" panose="02000503000000020004" pitchFamily="2" charset="0"/>
          <a:ea typeface="Inter Medium" panose="02000503000000020004" pitchFamily="2"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Inter Medium" panose="02000503000000020004" pitchFamily="2" charset="0"/>
          <a:ea typeface="Inter Medium" panose="02000503000000020004" pitchFamily="2"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video" Target="https://www.youtube.com/embed/2W4v5_ZVQOA?feature=oembed" TargetMode="External"/><Relationship Id="rId6" Type="http://schemas.openxmlformats.org/officeDocument/2006/relationships/image" Target="../media/image14.jpe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8.emf"/><Relationship Id="rId5" Type="http://schemas.openxmlformats.org/officeDocument/2006/relationships/package" Target="../embeddings/Microsoft_Word_Document.docx"/><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2" name="Rectangle 1">
            <a:extLst>
              <a:ext uri="{FF2B5EF4-FFF2-40B4-BE49-F238E27FC236}">
                <a16:creationId xmlns:a16="http://schemas.microsoft.com/office/drawing/2014/main" id="{8E52ED92-29D7-77D9-7397-02F1A2039636}"/>
              </a:ext>
            </a:extLst>
          </p:cNvPr>
          <p:cNvSpPr/>
          <p:nvPr/>
        </p:nvSpPr>
        <p:spPr>
          <a:xfrm>
            <a:off x="14746514" y="232229"/>
            <a:ext cx="3352800" cy="13062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Google Shape;65;p13"/>
          <p:cNvPicPr preferRelativeResize="0"/>
          <p:nvPr/>
        </p:nvPicPr>
        <p:blipFill>
          <a:blip r:embed="rId3"/>
          <a:srcRect l="4815" t="-6772" r="4815" b="-1"/>
          <a:stretch/>
        </p:blipFill>
        <p:spPr>
          <a:xfrm>
            <a:off x="8991600" y="-696684"/>
            <a:ext cx="9296400" cy="10983684"/>
          </a:xfrm>
          <a:prstGeom prst="rect">
            <a:avLst/>
          </a:prstGeom>
          <a:noFill/>
          <a:ln>
            <a:noFill/>
          </a:ln>
        </p:spPr>
      </p:pic>
      <p:pic>
        <p:nvPicPr>
          <p:cNvPr id="66" name="Google Shape;66;p13"/>
          <p:cNvPicPr preferRelativeResize="0"/>
          <p:nvPr/>
        </p:nvPicPr>
        <p:blipFill rotWithShape="1">
          <a:blip r:embed="rId4">
            <a:alphaModFix/>
          </a:blip>
          <a:srcRect t="200" b="200"/>
          <a:stretch/>
        </p:blipFill>
        <p:spPr>
          <a:xfrm>
            <a:off x="-23191" y="0"/>
            <a:ext cx="10171670" cy="10287001"/>
          </a:xfrm>
          <a:prstGeom prst="rect">
            <a:avLst/>
          </a:prstGeom>
          <a:noFill/>
          <a:ln>
            <a:noFill/>
          </a:ln>
        </p:spPr>
      </p:pic>
      <p:sp>
        <p:nvSpPr>
          <p:cNvPr id="68" name="Google Shape;68;p13"/>
          <p:cNvSpPr txBox="1"/>
          <p:nvPr/>
        </p:nvSpPr>
        <p:spPr>
          <a:xfrm>
            <a:off x="602393" y="5330007"/>
            <a:ext cx="8823207" cy="203132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chemeClr val="lt1"/>
              </a:buClr>
              <a:buSzPts val="6000"/>
              <a:buFont typeface="BIZ UDPMincho"/>
              <a:buNone/>
            </a:pPr>
            <a:r>
              <a:rPr lang="en-US" sz="6000" u="none" strike="noStrike" cap="none" dirty="0">
                <a:solidFill>
                  <a:schemeClr val="lt1"/>
                </a:solidFill>
                <a:latin typeface="Inter Medium" panose="02000503000000020004" pitchFamily="2" charset="0"/>
                <a:ea typeface="Inter Medium" panose="02000503000000020004" pitchFamily="2" charset="0"/>
                <a:cs typeface="Calibri" panose="020F0502020204030204" pitchFamily="34" charset="0"/>
                <a:sym typeface="BIZ UDPMincho"/>
              </a:rPr>
              <a:t>So, You Want to Build </a:t>
            </a:r>
            <a:r>
              <a:rPr lang="en-US" sz="6000" dirty="0">
                <a:solidFill>
                  <a:schemeClr val="lt1"/>
                </a:solidFill>
                <a:latin typeface="Inter Medium" panose="02000503000000020004" pitchFamily="2" charset="0"/>
                <a:ea typeface="Inter Medium" panose="02000503000000020004" pitchFamily="2" charset="0"/>
                <a:cs typeface="Calibri" panose="020F0502020204030204" pitchFamily="34" charset="0"/>
                <a:sym typeface="BIZ UDPMincho"/>
              </a:rPr>
              <a:t>A Nuclear Power </a:t>
            </a:r>
            <a:r>
              <a:rPr lang="en-US" sz="6000" u="none" strike="noStrike" cap="none" dirty="0">
                <a:solidFill>
                  <a:schemeClr val="lt1"/>
                </a:solidFill>
                <a:latin typeface="Inter Medium" panose="02000503000000020004" pitchFamily="2" charset="0"/>
                <a:ea typeface="Inter Medium" panose="02000503000000020004" pitchFamily="2" charset="0"/>
                <a:cs typeface="Calibri" panose="020F0502020204030204" pitchFamily="34" charset="0"/>
                <a:sym typeface="BIZ UDPMincho"/>
              </a:rPr>
              <a:t>Plant? </a:t>
            </a:r>
          </a:p>
        </p:txBody>
      </p:sp>
      <p:cxnSp>
        <p:nvCxnSpPr>
          <p:cNvPr id="70" name="Google Shape;70;p13"/>
          <p:cNvCxnSpPr>
            <a:cxnSpLocks/>
          </p:cNvCxnSpPr>
          <p:nvPr/>
        </p:nvCxnSpPr>
        <p:spPr>
          <a:xfrm>
            <a:off x="-23200" y="5041000"/>
            <a:ext cx="9448800" cy="0"/>
          </a:xfrm>
          <a:prstGeom prst="straightConnector1">
            <a:avLst/>
          </a:prstGeom>
          <a:noFill/>
          <a:ln w="25400" cap="flat" cmpd="sng">
            <a:solidFill>
              <a:srgbClr val="ACDD70"/>
            </a:solidFill>
            <a:prstDash val="solid"/>
            <a:round/>
            <a:headEnd type="none" w="sm" len="sm"/>
            <a:tailEnd type="none" w="sm" len="sm"/>
          </a:ln>
        </p:spPr>
      </p:cxnSp>
      <p:pic>
        <p:nvPicPr>
          <p:cNvPr id="5" name="Picture 4" descr="A logo with green and white text&#10;&#10;Description automatically generated">
            <a:extLst>
              <a:ext uri="{FF2B5EF4-FFF2-40B4-BE49-F238E27FC236}">
                <a16:creationId xmlns:a16="http://schemas.microsoft.com/office/drawing/2014/main" id="{5D03962D-A730-FA0C-547F-2D6A464B233B}"/>
              </a:ext>
            </a:extLst>
          </p:cNvPr>
          <p:cNvPicPr>
            <a:picLocks noChangeAspect="1"/>
          </p:cNvPicPr>
          <p:nvPr/>
        </p:nvPicPr>
        <p:blipFill>
          <a:blip r:embed="rId5"/>
          <a:stretch>
            <a:fillRect/>
          </a:stretch>
        </p:blipFill>
        <p:spPr>
          <a:xfrm>
            <a:off x="1415845" y="740095"/>
            <a:ext cx="3923062" cy="200239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8" name="Google Shape;78;p14"/>
          <p:cNvSpPr/>
          <p:nvPr/>
        </p:nvSpPr>
        <p:spPr>
          <a:xfrm>
            <a:off x="1414550" y="8876590"/>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77" name="Google Shape;77;p14"/>
          <p:cNvSpPr/>
          <p:nvPr/>
        </p:nvSpPr>
        <p:spPr>
          <a:xfrm>
            <a:off x="16351983" y="1647825"/>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3" name="Google Shape;128;p17">
            <a:extLst>
              <a:ext uri="{FF2B5EF4-FFF2-40B4-BE49-F238E27FC236}">
                <a16:creationId xmlns:a16="http://schemas.microsoft.com/office/drawing/2014/main" id="{0C53F57C-1FB9-4105-558D-D399432DAE65}"/>
              </a:ext>
            </a:extLst>
          </p:cNvPr>
          <p:cNvSpPr txBox="1"/>
          <p:nvPr/>
        </p:nvSpPr>
        <p:spPr>
          <a:xfrm>
            <a:off x="1347454" y="1545026"/>
            <a:ext cx="15593025" cy="1025922"/>
          </a:xfrm>
          <a:prstGeom prst="rect">
            <a:avLst/>
          </a:prstGeom>
          <a:noFill/>
          <a:ln>
            <a:noFill/>
          </a:ln>
        </p:spPr>
        <p:txBody>
          <a:bodyPr spcFirstLastPara="1" wrap="square" lIns="0" tIns="0" rIns="0" bIns="0" anchor="t" anchorCtr="0">
            <a:spAutoFit/>
          </a:bodyPr>
          <a:lstStyle/>
          <a:p>
            <a:pPr marL="0" marR="0" lvl="0" indent="0" algn="ctr" rtl="0">
              <a:lnSpc>
                <a:spcPts val="8000"/>
              </a:lnSpc>
              <a:spcBef>
                <a:spcPts val="0"/>
              </a:spcBef>
              <a:spcAft>
                <a:spcPts val="0"/>
              </a:spcAft>
              <a:buNone/>
            </a:pPr>
            <a:r>
              <a:rPr lang="en-US" sz="7200" u="none" strike="noStrike" cap="none" dirty="0">
                <a:solidFill>
                  <a:srgbClr val="ABDE70"/>
                </a:solidFill>
                <a:latin typeface="Inter Medium" panose="02000503000000020004" pitchFamily="2" charset="0"/>
                <a:ea typeface="Inter Medium" panose="02000503000000020004" pitchFamily="2" charset="0"/>
                <a:cs typeface="Century Gothic"/>
                <a:sym typeface="Century Gothic"/>
              </a:rPr>
              <a:t>How is nuclear energy created?</a:t>
            </a:r>
          </a:p>
        </p:txBody>
      </p:sp>
      <p:pic>
        <p:nvPicPr>
          <p:cNvPr id="25" name="Google Shape;212;p23">
            <a:extLst>
              <a:ext uri="{FF2B5EF4-FFF2-40B4-BE49-F238E27FC236}">
                <a16:creationId xmlns:a16="http://schemas.microsoft.com/office/drawing/2014/main" id="{F41EDC21-C1F9-137F-A8EB-42FD34311866}"/>
              </a:ext>
            </a:extLst>
          </p:cNvPr>
          <p:cNvPicPr preferRelativeResize="0"/>
          <p:nvPr/>
        </p:nvPicPr>
        <p:blipFill rotWithShape="1">
          <a:blip r:embed="rId5">
            <a:alphaModFix/>
          </a:blip>
          <a:srcRect l="614" r="1226"/>
          <a:stretch/>
        </p:blipFill>
        <p:spPr>
          <a:xfrm rot="10800000">
            <a:off x="0" y="6077450"/>
            <a:ext cx="18288000" cy="4265201"/>
          </a:xfrm>
          <a:prstGeom prst="rect">
            <a:avLst/>
          </a:prstGeom>
          <a:noFill/>
          <a:ln>
            <a:noFill/>
          </a:ln>
        </p:spPr>
      </p:pic>
      <p:pic>
        <p:nvPicPr>
          <p:cNvPr id="10" name="Online Media 3" title="The Nuclear Fuel Cycle">
            <a:hlinkClick r:id="" action="ppaction://media"/>
            <a:extLst>
              <a:ext uri="{FF2B5EF4-FFF2-40B4-BE49-F238E27FC236}">
                <a16:creationId xmlns:a16="http://schemas.microsoft.com/office/drawing/2014/main" id="{06D16B20-EDFA-DD46-ECCD-139D6AA26B4A}"/>
              </a:ext>
            </a:extLst>
          </p:cNvPr>
          <p:cNvPicPr>
            <a:picLocks noRot="1" noChangeAspect="1"/>
          </p:cNvPicPr>
          <p:nvPr>
            <a:videoFile r:link="rId1"/>
          </p:nvPr>
        </p:nvPicPr>
        <p:blipFill>
          <a:blip r:embed="rId6"/>
          <a:stretch>
            <a:fillRect/>
          </a:stretch>
        </p:blipFill>
        <p:spPr>
          <a:xfrm>
            <a:off x="3390733" y="3283919"/>
            <a:ext cx="11506533" cy="6496274"/>
          </a:xfrm>
          <a:prstGeom prst="rect">
            <a:avLst/>
          </a:prstGeom>
        </p:spPr>
      </p:pic>
    </p:spTree>
    <p:extLst>
      <p:ext uri="{BB962C8B-B14F-4D97-AF65-F5344CB8AC3E}">
        <p14:creationId xmlns:p14="http://schemas.microsoft.com/office/powerpoint/2010/main" val="162385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9;p19">
            <a:extLst>
              <a:ext uri="{FF2B5EF4-FFF2-40B4-BE49-F238E27FC236}">
                <a16:creationId xmlns:a16="http://schemas.microsoft.com/office/drawing/2014/main" id="{0860B4D9-C23F-3402-ECC8-B5CB2D7BB229}"/>
              </a:ext>
            </a:extLst>
          </p:cNvPr>
          <p:cNvPicPr preferRelativeResize="0"/>
          <p:nvPr/>
        </p:nvPicPr>
        <p:blipFill rotWithShape="1">
          <a:blip r:embed="rId3">
            <a:alphaModFix/>
          </a:blip>
          <a:srcRect l="284" t="1518" r="1" b="1516"/>
          <a:stretch/>
        </p:blipFill>
        <p:spPr>
          <a:xfrm>
            <a:off x="0" y="1"/>
            <a:ext cx="9591831" cy="10296526"/>
          </a:xfrm>
          <a:prstGeom prst="rect">
            <a:avLst/>
          </a:prstGeom>
          <a:noFill/>
          <a:ln>
            <a:noFill/>
          </a:ln>
        </p:spPr>
      </p:pic>
      <p:sp>
        <p:nvSpPr>
          <p:cNvPr id="5" name="Google Shape;76;p14">
            <a:extLst>
              <a:ext uri="{FF2B5EF4-FFF2-40B4-BE49-F238E27FC236}">
                <a16:creationId xmlns:a16="http://schemas.microsoft.com/office/drawing/2014/main" id="{8BAB5B9C-1FFE-3FED-3435-8BC626BCC31C}"/>
              </a:ext>
            </a:extLst>
          </p:cNvPr>
          <p:cNvSpPr txBox="1"/>
          <p:nvPr/>
        </p:nvSpPr>
        <p:spPr>
          <a:xfrm>
            <a:off x="898840" y="2420857"/>
            <a:ext cx="8150053" cy="58169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ABDE70"/>
                </a:solidFill>
                <a:latin typeface="Inter Medium" panose="02000503000000020004" pitchFamily="2" charset="0"/>
                <a:ea typeface="Inter Medium" panose="02000503000000020004" pitchFamily="2" charset="0"/>
                <a:cs typeface="BIZ UDPMincho"/>
                <a:sym typeface="BIZ UDPMincho"/>
              </a:rPr>
              <a:t>You are a budget manager for a power company interested in constructing a new nuclear power plant </a:t>
            </a:r>
            <a:br>
              <a:rPr lang="en-US" sz="5400" dirty="0">
                <a:solidFill>
                  <a:srgbClr val="ABDE70"/>
                </a:solidFill>
                <a:latin typeface="Inter Medium" panose="02000503000000020004" pitchFamily="2" charset="0"/>
                <a:ea typeface="Inter Medium" panose="02000503000000020004" pitchFamily="2" charset="0"/>
                <a:cs typeface="BIZ UDPMincho"/>
                <a:sym typeface="BIZ UDPMincho"/>
              </a:rPr>
            </a:br>
            <a:r>
              <a:rPr lang="en-US" sz="5400" dirty="0">
                <a:solidFill>
                  <a:srgbClr val="ABDE70"/>
                </a:solidFill>
                <a:latin typeface="Inter Medium" panose="02000503000000020004" pitchFamily="2" charset="0"/>
                <a:ea typeface="Inter Medium" panose="02000503000000020004" pitchFamily="2" charset="0"/>
                <a:cs typeface="BIZ UDPMincho"/>
                <a:sym typeface="BIZ UDPMincho"/>
              </a:rPr>
              <a:t>and reactor in the U.S.</a:t>
            </a:r>
            <a:br>
              <a:rPr lang="en-US" sz="5400" dirty="0">
                <a:solidFill>
                  <a:srgbClr val="ABDE70"/>
                </a:solidFill>
                <a:latin typeface="Inter Medium" panose="02000503000000020004" pitchFamily="2" charset="0"/>
                <a:ea typeface="Inter Medium" panose="02000503000000020004" pitchFamily="2" charset="0"/>
                <a:cs typeface="BIZ UDPMincho"/>
                <a:sym typeface="BIZ UDPMincho"/>
              </a:rPr>
            </a:br>
            <a:endParaRPr lang="en-US" sz="5400" dirty="0">
              <a:solidFill>
                <a:srgbClr val="ABDE70"/>
              </a:solidFill>
              <a:latin typeface="Inter Medium" panose="02000503000000020004" pitchFamily="2" charset="0"/>
              <a:ea typeface="Inter Medium" panose="02000503000000020004" pitchFamily="2" charset="0"/>
              <a:cs typeface="BIZ UDPMincho"/>
              <a:sym typeface="BIZ UDPMincho"/>
            </a:endParaRPr>
          </a:p>
        </p:txBody>
      </p:sp>
      <p:sp>
        <p:nvSpPr>
          <p:cNvPr id="2" name="Google Shape;78;p14">
            <a:extLst>
              <a:ext uri="{FF2B5EF4-FFF2-40B4-BE49-F238E27FC236}">
                <a16:creationId xmlns:a16="http://schemas.microsoft.com/office/drawing/2014/main" id="{5FCBDAA5-8E96-D73B-2ADC-5D3CB14DADFF}"/>
              </a:ext>
            </a:extLst>
          </p:cNvPr>
          <p:cNvSpPr/>
          <p:nvPr/>
        </p:nvSpPr>
        <p:spPr>
          <a:xfrm>
            <a:off x="16656007" y="8967130"/>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4" name="Google Shape;77;p14">
            <a:extLst>
              <a:ext uri="{FF2B5EF4-FFF2-40B4-BE49-F238E27FC236}">
                <a16:creationId xmlns:a16="http://schemas.microsoft.com/office/drawing/2014/main" id="{9CEA591A-8AF9-E164-E1D9-10F4B02A0E50}"/>
              </a:ext>
            </a:extLst>
          </p:cNvPr>
          <p:cNvSpPr/>
          <p:nvPr/>
        </p:nvSpPr>
        <p:spPr>
          <a:xfrm>
            <a:off x="14259381" y="1582006"/>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8" name="Picture 7" descr="A person standing next to a calculator and papers&#10;&#10;Description automatically generated">
            <a:extLst>
              <a:ext uri="{FF2B5EF4-FFF2-40B4-BE49-F238E27FC236}">
                <a16:creationId xmlns:a16="http://schemas.microsoft.com/office/drawing/2014/main" id="{47AEC4E8-D2E2-59BA-DA8B-5260A4854980}"/>
              </a:ext>
            </a:extLst>
          </p:cNvPr>
          <p:cNvPicPr>
            <a:picLocks noChangeAspect="1"/>
          </p:cNvPicPr>
          <p:nvPr/>
        </p:nvPicPr>
        <p:blipFill>
          <a:blip r:embed="rId5"/>
          <a:stretch>
            <a:fillRect/>
          </a:stretch>
        </p:blipFill>
        <p:spPr>
          <a:xfrm>
            <a:off x="8325853" y="1365450"/>
            <a:ext cx="9236343" cy="8744830"/>
          </a:xfrm>
          <a:prstGeom prst="rect">
            <a:avLst/>
          </a:prstGeom>
        </p:spPr>
      </p:pic>
    </p:spTree>
    <p:extLst>
      <p:ext uri="{BB962C8B-B14F-4D97-AF65-F5344CB8AC3E}">
        <p14:creationId xmlns:p14="http://schemas.microsoft.com/office/powerpoint/2010/main" val="1295489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7" name="Rectangle 6">
            <a:extLst>
              <a:ext uri="{FF2B5EF4-FFF2-40B4-BE49-F238E27FC236}">
                <a16:creationId xmlns:a16="http://schemas.microsoft.com/office/drawing/2014/main" id="{6CEF080D-36E6-928C-87EF-44EE28A37217}"/>
              </a:ext>
            </a:extLst>
          </p:cNvPr>
          <p:cNvSpPr/>
          <p:nvPr/>
        </p:nvSpPr>
        <p:spPr>
          <a:xfrm>
            <a:off x="0" y="-21507"/>
            <a:ext cx="7486650" cy="10330013"/>
          </a:xfrm>
          <a:prstGeom prst="rect">
            <a:avLst/>
          </a:prstGeom>
          <a:solidFill>
            <a:srgbClr val="57C3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oogle Shape;293;p35">
            <a:extLst>
              <a:ext uri="{FF2B5EF4-FFF2-40B4-BE49-F238E27FC236}">
                <a16:creationId xmlns:a16="http://schemas.microsoft.com/office/drawing/2014/main" id="{686D2BD5-32C6-C2CA-6609-ADBD8C551173}"/>
              </a:ext>
            </a:extLst>
          </p:cNvPr>
          <p:cNvPicPr preferRelativeResize="0"/>
          <p:nvPr/>
        </p:nvPicPr>
        <p:blipFill rotWithShape="1">
          <a:blip r:embed="rId3">
            <a:alphaModFix/>
          </a:blip>
          <a:srcRect l="2705" t="6045" b="6045"/>
          <a:stretch/>
        </p:blipFill>
        <p:spPr>
          <a:xfrm>
            <a:off x="5283200" y="-21507"/>
            <a:ext cx="9465718" cy="10330013"/>
          </a:xfrm>
          <a:prstGeom prst="rect">
            <a:avLst/>
          </a:prstGeom>
          <a:noFill/>
          <a:ln>
            <a:noFill/>
          </a:ln>
        </p:spPr>
      </p:pic>
      <p:sp>
        <p:nvSpPr>
          <p:cNvPr id="5" name="Google Shape;76;p14">
            <a:extLst>
              <a:ext uri="{FF2B5EF4-FFF2-40B4-BE49-F238E27FC236}">
                <a16:creationId xmlns:a16="http://schemas.microsoft.com/office/drawing/2014/main" id="{085E3154-825E-59D9-9693-9722AD76142F}"/>
              </a:ext>
            </a:extLst>
          </p:cNvPr>
          <p:cNvSpPr txBox="1"/>
          <p:nvPr/>
        </p:nvSpPr>
        <p:spPr>
          <a:xfrm>
            <a:off x="881404" y="880331"/>
            <a:ext cx="13050685" cy="361637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600" dirty="0">
                <a:solidFill>
                  <a:srgbClr val="215BAE"/>
                </a:solidFill>
                <a:latin typeface="Inter Medium" panose="02000503000000020004" pitchFamily="2" charset="0"/>
                <a:ea typeface="Inter Medium" panose="02000503000000020004" pitchFamily="2" charset="0"/>
                <a:cs typeface="BIZ UDPMincho"/>
                <a:sym typeface="BIZ UDPMincho"/>
              </a:rPr>
              <a:t>You will focus on three categories of </a:t>
            </a:r>
            <a:br>
              <a:rPr lang="en-US" sz="4600" dirty="0">
                <a:solidFill>
                  <a:srgbClr val="215BAE"/>
                </a:solidFill>
                <a:latin typeface="Inter Medium" panose="02000503000000020004" pitchFamily="2" charset="0"/>
                <a:ea typeface="Inter Medium" panose="02000503000000020004" pitchFamily="2" charset="0"/>
                <a:cs typeface="BIZ UDPMincho"/>
                <a:sym typeface="BIZ UDPMincho"/>
              </a:rPr>
            </a:br>
            <a:r>
              <a:rPr lang="en-US" sz="4600" dirty="0">
                <a:solidFill>
                  <a:srgbClr val="215BAE"/>
                </a:solidFill>
                <a:latin typeface="Inter Medium" panose="02000503000000020004" pitchFamily="2" charset="0"/>
                <a:ea typeface="Inter Medium" panose="02000503000000020004" pitchFamily="2" charset="0"/>
                <a:cs typeface="BIZ UDPMincho"/>
                <a:sym typeface="BIZ UDPMincho"/>
              </a:rPr>
              <a:t>spending when tracking the budget numbers:</a:t>
            </a:r>
          </a:p>
          <a:p>
            <a:pPr marL="0" marR="0" lvl="0" indent="0" algn="l" rtl="0">
              <a:spcBef>
                <a:spcPts val="0"/>
              </a:spcBef>
              <a:spcAft>
                <a:spcPts val="0"/>
              </a:spcAft>
              <a:buNone/>
            </a:pPr>
            <a:r>
              <a:rPr lang="en-US" sz="4600" dirty="0">
                <a:solidFill>
                  <a:srgbClr val="215BAE"/>
                </a:solidFill>
                <a:latin typeface="Inter Medium" panose="02000503000000020004" pitchFamily="2" charset="0"/>
                <a:ea typeface="Inter Medium" panose="02000503000000020004" pitchFamily="2" charset="0"/>
                <a:cs typeface="BIZ UDPMincho"/>
                <a:sym typeface="BIZ UDPMincho"/>
              </a:rPr>
              <a:t>Land, Labor, and Capital</a:t>
            </a:r>
          </a:p>
          <a:p>
            <a:pPr marL="0" marR="0" lvl="0" indent="0" algn="l" rtl="0">
              <a:spcBef>
                <a:spcPts val="0"/>
              </a:spcBef>
              <a:spcAft>
                <a:spcPts val="0"/>
              </a:spcAft>
              <a:buNone/>
            </a:pPr>
            <a:endParaRPr lang="en-US" sz="4600" dirty="0">
              <a:solidFill>
                <a:srgbClr val="215BAE"/>
              </a:solidFill>
              <a:latin typeface="Inter Medium" panose="02000503000000020004" pitchFamily="2" charset="0"/>
              <a:ea typeface="Inter Medium" panose="02000503000000020004" pitchFamily="2" charset="0"/>
              <a:cs typeface="BIZ UDPMincho"/>
              <a:sym typeface="BIZ UDPMincho"/>
            </a:endParaRPr>
          </a:p>
          <a:p>
            <a:pPr marL="0" marR="0" lvl="0" indent="0" algn="l" rtl="0">
              <a:spcBef>
                <a:spcPts val="0"/>
              </a:spcBef>
              <a:spcAft>
                <a:spcPts val="0"/>
              </a:spcAft>
              <a:buNone/>
            </a:pPr>
            <a:endParaRPr lang="en-US" sz="4600" dirty="0">
              <a:solidFill>
                <a:srgbClr val="215BAE"/>
              </a:solidFill>
              <a:latin typeface="Inter Medium" panose="02000503000000020004" pitchFamily="2" charset="0"/>
              <a:ea typeface="Inter Medium" panose="02000503000000020004" pitchFamily="2" charset="0"/>
              <a:cs typeface="BIZ UDPMincho"/>
              <a:sym typeface="BIZ UDPMincho"/>
            </a:endParaRPr>
          </a:p>
        </p:txBody>
      </p:sp>
      <p:sp>
        <p:nvSpPr>
          <p:cNvPr id="8" name="Google Shape;79;p14">
            <a:extLst>
              <a:ext uri="{FF2B5EF4-FFF2-40B4-BE49-F238E27FC236}">
                <a16:creationId xmlns:a16="http://schemas.microsoft.com/office/drawing/2014/main" id="{B823E9CE-CDAF-EBB5-AAB7-B99555CA0052}"/>
              </a:ext>
            </a:extLst>
          </p:cNvPr>
          <p:cNvSpPr txBox="1"/>
          <p:nvPr/>
        </p:nvSpPr>
        <p:spPr>
          <a:xfrm>
            <a:off x="856857" y="3268369"/>
            <a:ext cx="13075232" cy="6138300"/>
          </a:xfrm>
          <a:prstGeom prst="rect">
            <a:avLst/>
          </a:prstGeom>
          <a:noFill/>
          <a:ln>
            <a:noFill/>
          </a:ln>
        </p:spPr>
        <p:txBody>
          <a:bodyPr spcFirstLastPara="1" wrap="square" lIns="0" tIns="0" rIns="0" bIns="0" anchor="t" anchorCtr="0">
            <a:noAutofit/>
          </a:bodyPr>
          <a:lstStyle/>
          <a:p>
            <a:pPr marL="685800" lvl="0" indent="-571500">
              <a:lnSpc>
                <a:spcPct val="112500"/>
              </a:lnSpc>
              <a:spcBef>
                <a:spcPts val="3000"/>
              </a:spcBef>
              <a:buClr>
                <a:srgbClr val="ABDE70"/>
              </a:buClr>
              <a:buSzPct val="100000"/>
              <a:buFont typeface="Arial" panose="020B0604020202020204" pitchFamily="34" charset="0"/>
              <a:buChar char="•"/>
            </a:pPr>
            <a:r>
              <a:rPr lang="en-US" sz="3200" b="1" dirty="0">
                <a:solidFill>
                  <a:schemeClr val="bg1"/>
                </a:solidFill>
                <a:latin typeface="Inter ExtraBold" panose="02000503000000020004" pitchFamily="2" charset="0"/>
                <a:ea typeface="Inter ExtraBold" panose="02000503000000020004" pitchFamily="2" charset="0"/>
                <a:cs typeface="Inter Medium"/>
                <a:sym typeface="Inter Medium"/>
              </a:rPr>
              <a:t>Land</a:t>
            </a:r>
            <a:r>
              <a:rPr lang="en-US" sz="3200" dirty="0">
                <a:solidFill>
                  <a:schemeClr val="bg1"/>
                </a:solidFill>
                <a:latin typeface="Inter Medium"/>
                <a:ea typeface="Inter Medium"/>
                <a:cs typeface="Inter Medium"/>
                <a:sym typeface="Inter Medium"/>
              </a:rPr>
              <a:t> - “Gifts of nature" that can be used to produce goods </a:t>
            </a:r>
            <a:br>
              <a:rPr lang="en-US" sz="3200" dirty="0">
                <a:solidFill>
                  <a:schemeClr val="bg1"/>
                </a:solidFill>
                <a:latin typeface="Inter Medium"/>
                <a:ea typeface="Inter Medium"/>
                <a:cs typeface="Inter Medium"/>
                <a:sym typeface="Inter Medium"/>
              </a:rPr>
            </a:br>
            <a:r>
              <a:rPr lang="en-US" sz="3200" dirty="0">
                <a:solidFill>
                  <a:schemeClr val="bg1"/>
                </a:solidFill>
                <a:latin typeface="Inter Medium"/>
                <a:ea typeface="Inter Medium"/>
                <a:cs typeface="Inter Medium"/>
                <a:sym typeface="Inter Medium"/>
              </a:rPr>
              <a:t>and services; for example, oceans, air, mineral deposits, virgin forests and actual fields of land. Land is also known as natural resources. </a:t>
            </a:r>
          </a:p>
          <a:p>
            <a:pPr marL="685800" lvl="0" indent="-571500">
              <a:lnSpc>
                <a:spcPct val="112500"/>
              </a:lnSpc>
              <a:spcBef>
                <a:spcPts val="3000"/>
              </a:spcBef>
              <a:buClr>
                <a:srgbClr val="ABDE70"/>
              </a:buClr>
              <a:buSzPct val="100000"/>
              <a:buFont typeface="Arial" panose="020B0604020202020204" pitchFamily="34" charset="0"/>
              <a:buChar char="•"/>
            </a:pPr>
            <a:r>
              <a:rPr lang="en-US" sz="3200" b="1" dirty="0">
                <a:solidFill>
                  <a:schemeClr val="bg1"/>
                </a:solidFill>
                <a:latin typeface="Inter ExtraBold" panose="02000503000000020004" pitchFamily="2" charset="0"/>
                <a:ea typeface="Inter ExtraBold" panose="02000503000000020004" pitchFamily="2" charset="0"/>
                <a:cs typeface="Inter Medium"/>
                <a:sym typeface="Inter Medium"/>
              </a:rPr>
              <a:t>Labor</a:t>
            </a:r>
            <a:r>
              <a:rPr lang="en-US" sz="3200" dirty="0">
                <a:solidFill>
                  <a:schemeClr val="bg1"/>
                </a:solidFill>
                <a:latin typeface="Inter Medium"/>
                <a:ea typeface="Inter Medium"/>
                <a:cs typeface="Inter Medium"/>
                <a:sym typeface="Inter Medium"/>
              </a:rPr>
              <a:t> - The quantity and quality of human effort available to produce goods and services. Also known as human resources.</a:t>
            </a:r>
          </a:p>
          <a:p>
            <a:pPr marL="685800" lvl="0" indent="-571500">
              <a:lnSpc>
                <a:spcPct val="112500"/>
              </a:lnSpc>
              <a:spcBef>
                <a:spcPts val="3000"/>
              </a:spcBef>
              <a:buClr>
                <a:srgbClr val="ABDE70"/>
              </a:buClr>
              <a:buSzPct val="100000"/>
              <a:buFont typeface="Arial" panose="020B0604020202020204" pitchFamily="34" charset="0"/>
              <a:buChar char="•"/>
            </a:pPr>
            <a:r>
              <a:rPr lang="en-US" sz="3200" b="1" dirty="0">
                <a:solidFill>
                  <a:schemeClr val="bg1"/>
                </a:solidFill>
                <a:latin typeface="Inter ExtraBold" panose="02000503000000020004" pitchFamily="2" charset="0"/>
                <a:ea typeface="Inter ExtraBold" panose="02000503000000020004" pitchFamily="2" charset="0"/>
                <a:cs typeface="Inter Medium"/>
                <a:sym typeface="Inter Medium"/>
              </a:rPr>
              <a:t>Capital</a:t>
            </a:r>
            <a:r>
              <a:rPr lang="en-US" sz="3200" dirty="0">
                <a:solidFill>
                  <a:schemeClr val="bg1"/>
                </a:solidFill>
                <a:latin typeface="Inter Medium"/>
                <a:ea typeface="Inter Medium"/>
                <a:cs typeface="Inter Medium"/>
                <a:sym typeface="Inter Medium"/>
              </a:rPr>
              <a:t> - Resources and goods made and used to produce other goods and services. Examples include buildings, machinery, tools and equipment.</a:t>
            </a:r>
          </a:p>
          <a:p>
            <a:pPr marL="685800" lvl="0" indent="-571500">
              <a:lnSpc>
                <a:spcPct val="112500"/>
              </a:lnSpc>
              <a:spcBef>
                <a:spcPts val="3000"/>
              </a:spcBef>
              <a:buClr>
                <a:srgbClr val="ABDE70"/>
              </a:buClr>
              <a:buSzPct val="100000"/>
              <a:buFont typeface="Arial" panose="020B0604020202020204" pitchFamily="34" charset="0"/>
              <a:buChar char="•"/>
            </a:pPr>
            <a:endParaRPr lang="en-US" sz="3200" dirty="0">
              <a:solidFill>
                <a:schemeClr val="bg1"/>
              </a:solidFill>
              <a:latin typeface="Inter Medium"/>
              <a:ea typeface="Inter Medium"/>
              <a:cs typeface="Inter Medium"/>
              <a:sym typeface="Inter Medium"/>
            </a:endParaRPr>
          </a:p>
          <a:p>
            <a:pPr marL="685800" lvl="0" indent="-571500">
              <a:lnSpc>
                <a:spcPct val="112500"/>
              </a:lnSpc>
              <a:spcBef>
                <a:spcPts val="3000"/>
              </a:spcBef>
              <a:buClr>
                <a:srgbClr val="ABDE70"/>
              </a:buClr>
              <a:buSzPct val="100000"/>
              <a:buFont typeface="Arial" panose="020B0604020202020204" pitchFamily="34" charset="0"/>
              <a:buChar char="•"/>
            </a:pPr>
            <a:endParaRPr lang="en-US" sz="3200" dirty="0">
              <a:solidFill>
                <a:schemeClr val="bg1"/>
              </a:solidFill>
              <a:latin typeface="Inter Medium"/>
              <a:ea typeface="Inter Medium"/>
              <a:cs typeface="Inter Medium"/>
              <a:sym typeface="Inter Medium"/>
            </a:endParaRPr>
          </a:p>
        </p:txBody>
      </p:sp>
      <p:sp>
        <p:nvSpPr>
          <p:cNvPr id="3" name="Google Shape;78;p14">
            <a:extLst>
              <a:ext uri="{FF2B5EF4-FFF2-40B4-BE49-F238E27FC236}">
                <a16:creationId xmlns:a16="http://schemas.microsoft.com/office/drawing/2014/main" id="{03FAC1CA-20F6-D7EC-73BC-C37111C99313}"/>
              </a:ext>
            </a:extLst>
          </p:cNvPr>
          <p:cNvSpPr/>
          <p:nvPr/>
        </p:nvSpPr>
        <p:spPr>
          <a:xfrm>
            <a:off x="12125801" y="9098822"/>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4" name="Google Shape;77;p14">
            <a:extLst>
              <a:ext uri="{FF2B5EF4-FFF2-40B4-BE49-F238E27FC236}">
                <a16:creationId xmlns:a16="http://schemas.microsoft.com/office/drawing/2014/main" id="{19C8EB0F-87E6-B368-9E14-2855FFB2B2A2}"/>
              </a:ext>
            </a:extLst>
          </p:cNvPr>
          <p:cNvSpPr/>
          <p:nvPr/>
        </p:nvSpPr>
        <p:spPr>
          <a:xfrm>
            <a:off x="14605034" y="1799734"/>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227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039875-752C-0AE0-647A-298CF61E7C4A}"/>
              </a:ext>
            </a:extLst>
          </p:cNvPr>
          <p:cNvSpPr/>
          <p:nvPr/>
        </p:nvSpPr>
        <p:spPr>
          <a:xfrm>
            <a:off x="0" y="0"/>
            <a:ext cx="9454243" cy="10296526"/>
          </a:xfrm>
          <a:prstGeom prst="rect">
            <a:avLst/>
          </a:prstGeom>
          <a:solidFill>
            <a:srgbClr val="215B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15BAE"/>
              </a:solidFill>
            </a:endParaRPr>
          </a:p>
        </p:txBody>
      </p:sp>
      <p:pic>
        <p:nvPicPr>
          <p:cNvPr id="2" name="Google Shape;170;p22">
            <a:extLst>
              <a:ext uri="{FF2B5EF4-FFF2-40B4-BE49-F238E27FC236}">
                <a16:creationId xmlns:a16="http://schemas.microsoft.com/office/drawing/2014/main" id="{B1C1D885-5433-06BD-8D7C-2489B24796A8}"/>
              </a:ext>
            </a:extLst>
          </p:cNvPr>
          <p:cNvPicPr preferRelativeResize="0"/>
          <p:nvPr/>
        </p:nvPicPr>
        <p:blipFill rotWithShape="1">
          <a:blip r:embed="rId3">
            <a:alphaModFix/>
          </a:blip>
          <a:srcRect t="5456" b="5457"/>
          <a:stretch/>
        </p:blipFill>
        <p:spPr>
          <a:xfrm>
            <a:off x="5021071" y="0"/>
            <a:ext cx="8704792" cy="10287001"/>
          </a:xfrm>
          <a:prstGeom prst="rect">
            <a:avLst/>
          </a:prstGeom>
          <a:noFill/>
          <a:ln>
            <a:noFill/>
          </a:ln>
        </p:spPr>
      </p:pic>
      <p:sp>
        <p:nvSpPr>
          <p:cNvPr id="5" name="Google Shape;76;p14">
            <a:extLst>
              <a:ext uri="{FF2B5EF4-FFF2-40B4-BE49-F238E27FC236}">
                <a16:creationId xmlns:a16="http://schemas.microsoft.com/office/drawing/2014/main" id="{8BAB5B9C-1FFE-3FED-3435-8BC626BCC31C}"/>
              </a:ext>
            </a:extLst>
          </p:cNvPr>
          <p:cNvSpPr txBox="1"/>
          <p:nvPr/>
        </p:nvSpPr>
        <p:spPr>
          <a:xfrm>
            <a:off x="881404" y="1369448"/>
            <a:ext cx="8572839" cy="249299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ABDE70"/>
                </a:solidFill>
                <a:latin typeface="Inter Medium" panose="02000503000000020004" pitchFamily="2" charset="0"/>
                <a:ea typeface="Inter Medium" panose="02000503000000020004" pitchFamily="2" charset="0"/>
                <a:cs typeface="BIZ UDPMincho"/>
                <a:sym typeface="BIZ UDPMincho"/>
              </a:rPr>
              <a:t>Activity 4.1 Nuclear Power Plant Budget</a:t>
            </a:r>
          </a:p>
          <a:p>
            <a:pPr marL="0" marR="0" lvl="0" indent="0" algn="l" rtl="0">
              <a:spcBef>
                <a:spcPts val="0"/>
              </a:spcBef>
              <a:spcAft>
                <a:spcPts val="0"/>
              </a:spcAft>
              <a:buNone/>
            </a:pPr>
            <a:endParaRPr lang="en-US" sz="5400" dirty="0">
              <a:solidFill>
                <a:srgbClr val="ABDE70"/>
              </a:solidFill>
              <a:latin typeface="Inter Medium" panose="02000503000000020004" pitchFamily="2" charset="0"/>
              <a:ea typeface="Inter Medium" panose="02000503000000020004" pitchFamily="2" charset="0"/>
              <a:cs typeface="BIZ UDPMincho"/>
              <a:sym typeface="BIZ UDPMincho"/>
            </a:endParaRPr>
          </a:p>
        </p:txBody>
      </p:sp>
      <p:sp>
        <p:nvSpPr>
          <p:cNvPr id="6" name="Google Shape;79;p14">
            <a:extLst>
              <a:ext uri="{FF2B5EF4-FFF2-40B4-BE49-F238E27FC236}">
                <a16:creationId xmlns:a16="http://schemas.microsoft.com/office/drawing/2014/main" id="{8C3FEF10-6550-3D0B-B0D2-1D0DD2AA7BC7}"/>
              </a:ext>
            </a:extLst>
          </p:cNvPr>
          <p:cNvSpPr txBox="1"/>
          <p:nvPr/>
        </p:nvSpPr>
        <p:spPr>
          <a:xfrm>
            <a:off x="881401" y="3371637"/>
            <a:ext cx="10476410" cy="6138300"/>
          </a:xfrm>
          <a:prstGeom prst="rect">
            <a:avLst/>
          </a:prstGeom>
          <a:noFill/>
          <a:ln>
            <a:noFill/>
          </a:ln>
        </p:spPr>
        <p:txBody>
          <a:bodyPr spcFirstLastPara="1" wrap="square" lIns="0" tIns="0" rIns="0" bIns="0" anchor="t" anchorCtr="0">
            <a:noAutofit/>
          </a:bodyPr>
          <a:lstStyle/>
          <a:p>
            <a:pPr marL="857250" lvl="0" indent="-742950">
              <a:lnSpc>
                <a:spcPct val="112500"/>
              </a:lnSpc>
              <a:spcBef>
                <a:spcPts val="3000"/>
              </a:spcBef>
              <a:buClr>
                <a:srgbClr val="ABDE70"/>
              </a:buClr>
              <a:buSzPct val="100000"/>
              <a:buFont typeface="Arial" panose="020B0604020202020204" pitchFamily="34" charset="0"/>
              <a:buChar char="•"/>
            </a:pPr>
            <a:r>
              <a:rPr lang="en-US" sz="2800" dirty="0">
                <a:solidFill>
                  <a:schemeClr val="bg1"/>
                </a:solidFill>
                <a:latin typeface="Inter Medium"/>
                <a:ea typeface="Inter Medium"/>
                <a:cs typeface="Inter Medium"/>
                <a:sym typeface="Inter Medium"/>
              </a:rPr>
              <a:t>The “Initial Costs” column shows the budget created by a group of accountants, architects, and engineers at a hypothetical energy firm. </a:t>
            </a:r>
          </a:p>
          <a:p>
            <a:pPr marL="857250" lvl="0" indent="-742950">
              <a:lnSpc>
                <a:spcPct val="112500"/>
              </a:lnSpc>
              <a:spcBef>
                <a:spcPts val="3000"/>
              </a:spcBef>
              <a:buClr>
                <a:srgbClr val="ABDE70"/>
              </a:buClr>
              <a:buSzPct val="100000"/>
              <a:buFont typeface="Arial" panose="020B0604020202020204" pitchFamily="34" charset="0"/>
              <a:buChar char="•"/>
            </a:pPr>
            <a:r>
              <a:rPr lang="en-US" sz="2800" dirty="0">
                <a:solidFill>
                  <a:schemeClr val="bg1"/>
                </a:solidFill>
                <a:latin typeface="Inter Medium"/>
                <a:ea typeface="Inter Medium"/>
                <a:cs typeface="Inter Medium"/>
                <a:sym typeface="Inter Medium"/>
              </a:rPr>
              <a:t>The Original Engineering Procurement Costs (EPC) represent the contractual agreement between the project owner and the contractor. </a:t>
            </a:r>
          </a:p>
          <a:p>
            <a:pPr marL="857250" lvl="0" indent="-742950">
              <a:lnSpc>
                <a:spcPct val="112500"/>
              </a:lnSpc>
              <a:spcBef>
                <a:spcPts val="3000"/>
              </a:spcBef>
              <a:buClr>
                <a:srgbClr val="ABDE70"/>
              </a:buClr>
              <a:buSzPct val="100000"/>
              <a:buFont typeface="Arial" panose="020B0604020202020204" pitchFamily="34" charset="0"/>
              <a:buChar char="•"/>
            </a:pPr>
            <a:r>
              <a:rPr lang="en-US" sz="2800" dirty="0">
                <a:solidFill>
                  <a:schemeClr val="bg1"/>
                </a:solidFill>
                <a:latin typeface="Inter Medium"/>
                <a:ea typeface="Inter Medium"/>
                <a:cs typeface="Inter Medium"/>
                <a:sym typeface="Inter Medium"/>
              </a:rPr>
              <a:t>The contractual framework in an EPC contract enables the owner to transfer the complete risk of design, procurement, and construction to the contractor. </a:t>
            </a:r>
          </a:p>
          <a:p>
            <a:pPr marL="857250" lvl="0" indent="-742950">
              <a:lnSpc>
                <a:spcPct val="112500"/>
              </a:lnSpc>
              <a:spcBef>
                <a:spcPts val="3000"/>
              </a:spcBef>
              <a:buClr>
                <a:srgbClr val="ABDE70"/>
              </a:buClr>
              <a:buSzPct val="100000"/>
              <a:buFont typeface="Arial" panose="020B0604020202020204" pitchFamily="34" charset="0"/>
              <a:buChar char="•"/>
            </a:pPr>
            <a:r>
              <a:rPr lang="en-US" sz="2800" dirty="0">
                <a:solidFill>
                  <a:schemeClr val="bg1"/>
                </a:solidFill>
                <a:latin typeface="Inter Medium"/>
                <a:ea typeface="Inter Medium"/>
                <a:cs typeface="Inter Medium"/>
                <a:sym typeface="Inter Medium"/>
              </a:rPr>
              <a:t>The project will take </a:t>
            </a:r>
            <a:r>
              <a:rPr lang="en-US" sz="2800" b="1" dirty="0">
                <a:solidFill>
                  <a:schemeClr val="bg1"/>
                </a:solidFill>
                <a:latin typeface="Inter ExtraBold" panose="02000503000000020004" pitchFamily="2" charset="0"/>
                <a:ea typeface="Inter ExtraBold" panose="02000503000000020004" pitchFamily="2" charset="0"/>
                <a:cs typeface="Inter Medium"/>
                <a:sym typeface="Inter Medium"/>
              </a:rPr>
              <a:t>seven years.</a:t>
            </a:r>
          </a:p>
        </p:txBody>
      </p:sp>
      <p:sp>
        <p:nvSpPr>
          <p:cNvPr id="3" name="Google Shape;78;p14">
            <a:extLst>
              <a:ext uri="{FF2B5EF4-FFF2-40B4-BE49-F238E27FC236}">
                <a16:creationId xmlns:a16="http://schemas.microsoft.com/office/drawing/2014/main" id="{DAA51674-051A-7BA0-DB12-D09014F29D82}"/>
              </a:ext>
            </a:extLst>
          </p:cNvPr>
          <p:cNvSpPr/>
          <p:nvPr/>
        </p:nvSpPr>
        <p:spPr>
          <a:xfrm>
            <a:off x="500496" y="8164461"/>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4" name="Google Shape;77;p14">
            <a:extLst>
              <a:ext uri="{FF2B5EF4-FFF2-40B4-BE49-F238E27FC236}">
                <a16:creationId xmlns:a16="http://schemas.microsoft.com/office/drawing/2014/main" id="{82C624B0-592E-999A-BF66-8781085CB189}"/>
              </a:ext>
            </a:extLst>
          </p:cNvPr>
          <p:cNvSpPr/>
          <p:nvPr/>
        </p:nvSpPr>
        <p:spPr>
          <a:xfrm>
            <a:off x="15864706" y="1898985"/>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graphicFrame>
        <p:nvGraphicFramePr>
          <p:cNvPr id="8" name="Object 7">
            <a:extLst>
              <a:ext uri="{FF2B5EF4-FFF2-40B4-BE49-F238E27FC236}">
                <a16:creationId xmlns:a16="http://schemas.microsoft.com/office/drawing/2014/main" id="{5E10A3F0-AF51-0E66-AB9C-C2E105E50ED6}"/>
              </a:ext>
            </a:extLst>
          </p:cNvPr>
          <p:cNvGraphicFramePr>
            <a:graphicFrameLocks noChangeAspect="1"/>
          </p:cNvGraphicFramePr>
          <p:nvPr>
            <p:extLst>
              <p:ext uri="{D42A27DB-BD31-4B8C-83A1-F6EECF244321}">
                <p14:modId xmlns:p14="http://schemas.microsoft.com/office/powerpoint/2010/main" val="159859332"/>
              </p:ext>
            </p:extLst>
          </p:nvPr>
        </p:nvGraphicFramePr>
        <p:xfrm>
          <a:off x="11736388" y="1546225"/>
          <a:ext cx="6127750" cy="8355013"/>
        </p:xfrm>
        <a:graphic>
          <a:graphicData uri="http://schemas.openxmlformats.org/presentationml/2006/ole">
            <mc:AlternateContent xmlns:mc="http://schemas.openxmlformats.org/markup-compatibility/2006">
              <mc:Choice xmlns:v="urn:schemas-microsoft-com:vml" Requires="v">
                <p:oleObj name="Document" r:id="rId5" imgW="5940848" imgH="8112694" progId="Word.Document.12">
                  <p:embed/>
                </p:oleObj>
              </mc:Choice>
              <mc:Fallback>
                <p:oleObj name="Document" r:id="rId5" imgW="5940848" imgH="8112694" progId="Word.Document.12">
                  <p:embed/>
                  <p:pic>
                    <p:nvPicPr>
                      <p:cNvPr id="8" name="Object 7">
                        <a:extLst>
                          <a:ext uri="{FF2B5EF4-FFF2-40B4-BE49-F238E27FC236}">
                            <a16:creationId xmlns:a16="http://schemas.microsoft.com/office/drawing/2014/main" id="{5E10A3F0-AF51-0E66-AB9C-C2E105E50ED6}"/>
                          </a:ext>
                        </a:extLst>
                      </p:cNvPr>
                      <p:cNvPicPr/>
                      <p:nvPr/>
                    </p:nvPicPr>
                    <p:blipFill>
                      <a:blip r:embed="rId6"/>
                      <a:stretch>
                        <a:fillRect/>
                      </a:stretch>
                    </p:blipFill>
                    <p:spPr>
                      <a:xfrm>
                        <a:off x="11736388" y="1546225"/>
                        <a:ext cx="6127750" cy="8355013"/>
                      </a:xfrm>
                      <a:prstGeom prst="rect">
                        <a:avLst/>
                      </a:prstGeom>
                      <a:solidFill>
                        <a:schemeClr val="lt1"/>
                      </a:solidFill>
                    </p:spPr>
                  </p:pic>
                </p:oleObj>
              </mc:Fallback>
            </mc:AlternateContent>
          </a:graphicData>
        </a:graphic>
      </p:graphicFrame>
    </p:spTree>
    <p:extLst>
      <p:ext uri="{BB962C8B-B14F-4D97-AF65-F5344CB8AC3E}">
        <p14:creationId xmlns:p14="http://schemas.microsoft.com/office/powerpoint/2010/main" val="62862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7" name="Rectangle 6">
            <a:extLst>
              <a:ext uri="{FF2B5EF4-FFF2-40B4-BE49-F238E27FC236}">
                <a16:creationId xmlns:a16="http://schemas.microsoft.com/office/drawing/2014/main" id="{6CEF080D-36E6-928C-87EF-44EE28A37217}"/>
              </a:ext>
            </a:extLst>
          </p:cNvPr>
          <p:cNvSpPr/>
          <p:nvPr/>
        </p:nvSpPr>
        <p:spPr>
          <a:xfrm>
            <a:off x="0" y="-21507"/>
            <a:ext cx="7486650" cy="10330013"/>
          </a:xfrm>
          <a:prstGeom prst="rect">
            <a:avLst/>
          </a:prstGeom>
          <a:solidFill>
            <a:srgbClr val="57C3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yellow bucket pouring liquid into a container&#10;&#10;Description automatically generated">
            <a:extLst>
              <a:ext uri="{FF2B5EF4-FFF2-40B4-BE49-F238E27FC236}">
                <a16:creationId xmlns:a16="http://schemas.microsoft.com/office/drawing/2014/main" id="{6C42A7C2-6F6F-409B-F195-2430343FE96C}"/>
              </a:ext>
            </a:extLst>
          </p:cNvPr>
          <p:cNvPicPr>
            <a:picLocks noChangeAspect="1"/>
          </p:cNvPicPr>
          <p:nvPr/>
        </p:nvPicPr>
        <p:blipFill>
          <a:blip r:embed="rId3"/>
          <a:srcRect r="6367"/>
          <a:stretch/>
        </p:blipFill>
        <p:spPr>
          <a:xfrm>
            <a:off x="10029883" y="1058779"/>
            <a:ext cx="8258118" cy="9228221"/>
          </a:xfrm>
          <a:prstGeom prst="rect">
            <a:avLst/>
          </a:prstGeom>
        </p:spPr>
      </p:pic>
      <p:pic>
        <p:nvPicPr>
          <p:cNvPr id="2" name="Google Shape;293;p35">
            <a:extLst>
              <a:ext uri="{FF2B5EF4-FFF2-40B4-BE49-F238E27FC236}">
                <a16:creationId xmlns:a16="http://schemas.microsoft.com/office/drawing/2014/main" id="{686D2BD5-32C6-C2CA-6609-ADBD8C551173}"/>
              </a:ext>
            </a:extLst>
          </p:cNvPr>
          <p:cNvPicPr preferRelativeResize="0"/>
          <p:nvPr/>
        </p:nvPicPr>
        <p:blipFill rotWithShape="1">
          <a:blip r:embed="rId4">
            <a:alphaModFix/>
          </a:blip>
          <a:srcRect l="1166" t="6045" b="6045"/>
          <a:stretch/>
        </p:blipFill>
        <p:spPr>
          <a:xfrm>
            <a:off x="2142301" y="-21507"/>
            <a:ext cx="9615445" cy="10330013"/>
          </a:xfrm>
          <a:prstGeom prst="rect">
            <a:avLst/>
          </a:prstGeom>
          <a:noFill/>
          <a:ln>
            <a:noFill/>
          </a:ln>
        </p:spPr>
      </p:pic>
      <p:sp>
        <p:nvSpPr>
          <p:cNvPr id="3" name="Google Shape;78;p14">
            <a:extLst>
              <a:ext uri="{FF2B5EF4-FFF2-40B4-BE49-F238E27FC236}">
                <a16:creationId xmlns:a16="http://schemas.microsoft.com/office/drawing/2014/main" id="{03FAC1CA-20F6-D7EC-73BC-C37111C99313}"/>
              </a:ext>
            </a:extLst>
          </p:cNvPr>
          <p:cNvSpPr/>
          <p:nvPr/>
        </p:nvSpPr>
        <p:spPr>
          <a:xfrm>
            <a:off x="12125801" y="9098822"/>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5">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4" name="Google Shape;77;p14">
            <a:extLst>
              <a:ext uri="{FF2B5EF4-FFF2-40B4-BE49-F238E27FC236}">
                <a16:creationId xmlns:a16="http://schemas.microsoft.com/office/drawing/2014/main" id="{19C8EB0F-87E6-B368-9E14-2855FFB2B2A2}"/>
              </a:ext>
            </a:extLst>
          </p:cNvPr>
          <p:cNvSpPr/>
          <p:nvPr/>
        </p:nvSpPr>
        <p:spPr>
          <a:xfrm>
            <a:off x="14605034" y="1799734"/>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5">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0" name="Rectangle 9">
            <a:extLst>
              <a:ext uri="{FF2B5EF4-FFF2-40B4-BE49-F238E27FC236}">
                <a16:creationId xmlns:a16="http://schemas.microsoft.com/office/drawing/2014/main" id="{A8E6CB4D-8521-8AAA-B0F3-3B4792309852}"/>
              </a:ext>
            </a:extLst>
          </p:cNvPr>
          <p:cNvSpPr/>
          <p:nvPr/>
        </p:nvSpPr>
        <p:spPr>
          <a:xfrm>
            <a:off x="1347454" y="3383035"/>
            <a:ext cx="13937745" cy="5560368"/>
          </a:xfrm>
          <a:prstGeom prst="rect">
            <a:avLst/>
          </a:prstGeom>
        </p:spPr>
        <p:txBody>
          <a:bodyPr wrap="square">
            <a:spAutoFit/>
          </a:bodyPr>
          <a:lstStyle/>
          <a:p>
            <a:pPr>
              <a:lnSpc>
                <a:spcPct val="107000"/>
              </a:lnSpc>
              <a:spcAft>
                <a:spcPts val="800"/>
              </a:spcAft>
            </a:pPr>
            <a:r>
              <a:rPr lang="en-US" sz="3200" b="1" u="sng" dirty="0">
                <a:solidFill>
                  <a:schemeClr val="bg1"/>
                </a:solidFill>
                <a:latin typeface="Inter ExtraBold" panose="02000503000000020004" pitchFamily="2" charset="0"/>
                <a:ea typeface="Inter ExtraBold" panose="02000503000000020004" pitchFamily="2" charset="0"/>
                <a:cs typeface="Calibri" panose="020F0502020204030204" pitchFamily="34" charset="0"/>
              </a:rPr>
              <a:t>Budget Category		Amount of Increase</a:t>
            </a:r>
            <a:r>
              <a:rPr lang="en-US" sz="3200" b="1" dirty="0">
                <a:solidFill>
                  <a:schemeClr val="bg1"/>
                </a:solidFill>
                <a:latin typeface="Inter ExtraBold" panose="02000503000000020004" pitchFamily="2" charset="0"/>
                <a:ea typeface="Inter ExtraBold" panose="02000503000000020004" pitchFamily="2" charset="0"/>
                <a:cs typeface="Calibri" panose="020F0502020204030204" pitchFamily="34" charset="0"/>
              </a:rPr>
              <a:t>	</a:t>
            </a:r>
            <a:endParaRPr lang="en-US" sz="2800" b="1" dirty="0">
              <a:solidFill>
                <a:schemeClr val="bg1"/>
              </a:solidFill>
              <a:effectLst/>
              <a:latin typeface="Inter ExtraBold" panose="02000503000000020004" pitchFamily="2" charset="0"/>
              <a:ea typeface="Inter ExtraBold" panose="02000503000000020004" pitchFamily="2" charset="0"/>
              <a:cs typeface="Calibri" panose="020F0502020204030204" pitchFamily="34" charset="0"/>
            </a:endParaRPr>
          </a:p>
          <a:p>
            <a:pPr>
              <a:lnSpc>
                <a:spcPct val="107000"/>
              </a:lnSpc>
              <a:spcAft>
                <a:spcPts val="800"/>
              </a:spcAft>
            </a:pPr>
            <a:r>
              <a:rPr lang="en-US" sz="3200" dirty="0">
                <a:solidFill>
                  <a:schemeClr val="bg1"/>
                </a:solidFill>
                <a:latin typeface="Inter Medium" panose="02000503000000020004" pitchFamily="2" charset="0"/>
                <a:ea typeface="Inter Medium" panose="02000503000000020004" pitchFamily="2" charset="0"/>
                <a:cs typeface="Calibri" panose="020F0502020204030204" pitchFamily="34" charset="0"/>
              </a:rPr>
              <a:t>Steel			 		40%</a:t>
            </a:r>
          </a:p>
          <a:p>
            <a:pPr>
              <a:lnSpc>
                <a:spcPct val="107000"/>
              </a:lnSpc>
              <a:spcAft>
                <a:spcPts val="800"/>
              </a:spcAft>
            </a:pPr>
            <a:r>
              <a:rPr lang="en-US" sz="3200" dirty="0">
                <a:solidFill>
                  <a:schemeClr val="bg1"/>
                </a:solidFill>
                <a:latin typeface="Inter Medium" panose="02000503000000020004" pitchFamily="2" charset="0"/>
                <a:ea typeface="Inter Medium" panose="02000503000000020004" pitchFamily="2" charset="0"/>
                <a:cs typeface="Calibri" panose="020F0502020204030204" pitchFamily="34" charset="0"/>
              </a:rPr>
              <a:t>Wire and Tubing			60%</a:t>
            </a:r>
          </a:p>
          <a:p>
            <a:pPr>
              <a:lnSpc>
                <a:spcPct val="107000"/>
              </a:lnSpc>
              <a:spcAft>
                <a:spcPts val="800"/>
              </a:spcAft>
            </a:pPr>
            <a:r>
              <a:rPr lang="en-US" sz="3200" dirty="0">
                <a:solidFill>
                  <a:schemeClr val="bg1"/>
                </a:solidFill>
                <a:latin typeface="Inter Medium" panose="02000503000000020004" pitchFamily="2" charset="0"/>
                <a:ea typeface="Inter Medium" panose="02000503000000020004" pitchFamily="2" charset="0"/>
                <a:cs typeface="Calibri" panose="020F0502020204030204" pitchFamily="34" charset="0"/>
              </a:rPr>
              <a:t>General Construction		40%</a:t>
            </a:r>
          </a:p>
          <a:p>
            <a:pPr>
              <a:lnSpc>
                <a:spcPct val="107000"/>
              </a:lnSpc>
              <a:spcAft>
                <a:spcPts val="800"/>
              </a:spcAft>
            </a:pPr>
            <a:r>
              <a:rPr lang="en-US" sz="3200" dirty="0">
                <a:solidFill>
                  <a:schemeClr val="bg1"/>
                </a:solidFill>
                <a:latin typeface="Inter Medium" panose="02000503000000020004" pitchFamily="2" charset="0"/>
                <a:ea typeface="Inter Medium" panose="02000503000000020004" pitchFamily="2" charset="0"/>
                <a:cs typeface="Calibri" panose="020F0502020204030204" pitchFamily="34" charset="0"/>
              </a:rPr>
              <a:t>Cement					40%</a:t>
            </a:r>
          </a:p>
          <a:p>
            <a:pPr>
              <a:lnSpc>
                <a:spcPct val="107000"/>
              </a:lnSpc>
              <a:spcAft>
                <a:spcPts val="800"/>
              </a:spcAft>
            </a:pPr>
            <a:endParaRPr lang="en-US" sz="3200" dirty="0">
              <a:solidFill>
                <a:schemeClr val="bg1"/>
              </a:solidFill>
              <a:latin typeface="Inter Medium" panose="02000503000000020004" pitchFamily="2" charset="0"/>
              <a:ea typeface="Inter Medium" panose="02000503000000020004" pitchFamily="2" charset="0"/>
              <a:cs typeface="Calibri" panose="020F0502020204030204" pitchFamily="34" charset="0"/>
            </a:endParaRPr>
          </a:p>
          <a:p>
            <a:pPr>
              <a:lnSpc>
                <a:spcPct val="107000"/>
              </a:lnSpc>
              <a:spcAft>
                <a:spcPts val="800"/>
              </a:spcAft>
            </a:pPr>
            <a:r>
              <a:rPr lang="en-US" sz="3200" dirty="0">
                <a:solidFill>
                  <a:schemeClr val="bg1"/>
                </a:solidFill>
                <a:latin typeface="Inter Medium" panose="02000503000000020004" pitchFamily="2" charset="0"/>
                <a:ea typeface="Inter Medium" panose="02000503000000020004" pitchFamily="2" charset="0"/>
                <a:cs typeface="Calibri" panose="020F0502020204030204" pitchFamily="34" charset="0"/>
              </a:rPr>
              <a:t>Project delayed 24 months</a:t>
            </a:r>
          </a:p>
          <a:p>
            <a:pPr>
              <a:lnSpc>
                <a:spcPct val="107000"/>
              </a:lnSpc>
              <a:spcAft>
                <a:spcPts val="800"/>
              </a:spcAft>
            </a:pPr>
            <a:endParaRPr lang="en-US" sz="3200" dirty="0">
              <a:solidFill>
                <a:schemeClr val="bg1"/>
              </a:solidFill>
              <a:latin typeface="Inter Medium" panose="02000503000000020004" pitchFamily="2" charset="0"/>
              <a:ea typeface="Inter Medium" panose="02000503000000020004" pitchFamily="2" charset="0"/>
              <a:cs typeface="Calibri" panose="020F0502020204030204" pitchFamily="34" charset="0"/>
            </a:endParaRPr>
          </a:p>
          <a:p>
            <a:pPr>
              <a:lnSpc>
                <a:spcPct val="107000"/>
              </a:lnSpc>
              <a:spcAft>
                <a:spcPts val="800"/>
              </a:spcAft>
            </a:pPr>
            <a:endParaRPr lang="en-US" sz="2800" dirty="0">
              <a:solidFill>
                <a:schemeClr val="bg1"/>
              </a:solidFill>
              <a:effectLst/>
              <a:latin typeface="Inter Medium" panose="02000503000000020004" pitchFamily="2" charset="0"/>
              <a:ea typeface="Inter Medium" panose="02000503000000020004" pitchFamily="2" charset="0"/>
              <a:cs typeface="Calibri" panose="020F0502020204030204" pitchFamily="34" charset="0"/>
            </a:endParaRPr>
          </a:p>
        </p:txBody>
      </p:sp>
      <p:sp>
        <p:nvSpPr>
          <p:cNvPr id="11" name="Google Shape;128;p17">
            <a:extLst>
              <a:ext uri="{FF2B5EF4-FFF2-40B4-BE49-F238E27FC236}">
                <a16:creationId xmlns:a16="http://schemas.microsoft.com/office/drawing/2014/main" id="{0DCDFD6E-AD01-E12E-2B10-A3F834A1E304}"/>
              </a:ext>
            </a:extLst>
          </p:cNvPr>
          <p:cNvSpPr txBox="1"/>
          <p:nvPr/>
        </p:nvSpPr>
        <p:spPr>
          <a:xfrm>
            <a:off x="1347454" y="1251666"/>
            <a:ext cx="15593025" cy="1661993"/>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5400" u="none" strike="noStrike" cap="none" dirty="0">
                <a:solidFill>
                  <a:srgbClr val="215BAE"/>
                </a:solidFill>
                <a:latin typeface="Inter Medium" panose="02000503000000020004" pitchFamily="2" charset="0"/>
                <a:ea typeface="Inter Medium" panose="02000503000000020004" pitchFamily="2" charset="0"/>
                <a:cs typeface="Century Gothic"/>
                <a:sym typeface="Century Gothic"/>
              </a:rPr>
              <a:t>There is a shortage of </a:t>
            </a:r>
            <a:br>
              <a:rPr lang="en-US" sz="5400" u="none" strike="noStrike" cap="none" dirty="0">
                <a:solidFill>
                  <a:srgbClr val="215BAE"/>
                </a:solidFill>
                <a:latin typeface="Inter Medium" panose="02000503000000020004" pitchFamily="2" charset="0"/>
                <a:ea typeface="Inter Medium" panose="02000503000000020004" pitchFamily="2" charset="0"/>
                <a:cs typeface="Century Gothic"/>
                <a:sym typeface="Century Gothic"/>
              </a:rPr>
            </a:br>
            <a:r>
              <a:rPr lang="en-US" sz="5400" u="none" strike="noStrike" cap="none" dirty="0">
                <a:solidFill>
                  <a:srgbClr val="215BAE"/>
                </a:solidFill>
                <a:latin typeface="Inter Medium" panose="02000503000000020004" pitchFamily="2" charset="0"/>
                <a:ea typeface="Inter Medium" panose="02000503000000020004" pitchFamily="2" charset="0"/>
                <a:cs typeface="Century Gothic"/>
                <a:sym typeface="Century Gothic"/>
              </a:rPr>
              <a:t>steel across the globe.</a:t>
            </a:r>
          </a:p>
        </p:txBody>
      </p:sp>
    </p:spTree>
    <p:extLst>
      <p:ext uri="{BB962C8B-B14F-4D97-AF65-F5344CB8AC3E}">
        <p14:creationId xmlns:p14="http://schemas.microsoft.com/office/powerpoint/2010/main" val="1878720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7" name="Rectangle 6">
            <a:extLst>
              <a:ext uri="{FF2B5EF4-FFF2-40B4-BE49-F238E27FC236}">
                <a16:creationId xmlns:a16="http://schemas.microsoft.com/office/drawing/2014/main" id="{6CEF080D-36E6-928C-87EF-44EE28A37217}"/>
              </a:ext>
            </a:extLst>
          </p:cNvPr>
          <p:cNvSpPr/>
          <p:nvPr/>
        </p:nvSpPr>
        <p:spPr>
          <a:xfrm>
            <a:off x="0" y="-21507"/>
            <a:ext cx="7486650" cy="10330013"/>
          </a:xfrm>
          <a:prstGeom prst="rect">
            <a:avLst/>
          </a:prstGeom>
          <a:solidFill>
            <a:srgbClr val="57C3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C42A7C2-6F6F-409B-F195-2430343FE96C}"/>
              </a:ext>
            </a:extLst>
          </p:cNvPr>
          <p:cNvPicPr>
            <a:picLocks noChangeAspect="1"/>
          </p:cNvPicPr>
          <p:nvPr/>
        </p:nvPicPr>
        <p:blipFill>
          <a:blip r:embed="rId3"/>
          <a:srcRect l="-7399" t="357" r="7399"/>
          <a:stretch/>
        </p:blipFill>
        <p:spPr>
          <a:xfrm>
            <a:off x="10029883" y="1058779"/>
            <a:ext cx="8258118" cy="9228221"/>
          </a:xfrm>
          <a:prstGeom prst="rect">
            <a:avLst/>
          </a:prstGeom>
        </p:spPr>
      </p:pic>
      <p:pic>
        <p:nvPicPr>
          <p:cNvPr id="2" name="Google Shape;293;p35">
            <a:extLst>
              <a:ext uri="{FF2B5EF4-FFF2-40B4-BE49-F238E27FC236}">
                <a16:creationId xmlns:a16="http://schemas.microsoft.com/office/drawing/2014/main" id="{686D2BD5-32C6-C2CA-6609-ADBD8C551173}"/>
              </a:ext>
            </a:extLst>
          </p:cNvPr>
          <p:cNvPicPr preferRelativeResize="0"/>
          <p:nvPr/>
        </p:nvPicPr>
        <p:blipFill rotWithShape="1">
          <a:blip r:embed="rId4">
            <a:alphaModFix/>
          </a:blip>
          <a:srcRect l="1166" t="6045" b="6045"/>
          <a:stretch/>
        </p:blipFill>
        <p:spPr>
          <a:xfrm>
            <a:off x="2142301" y="-21507"/>
            <a:ext cx="9615445" cy="10330013"/>
          </a:xfrm>
          <a:prstGeom prst="rect">
            <a:avLst/>
          </a:prstGeom>
          <a:noFill/>
          <a:ln>
            <a:noFill/>
          </a:ln>
        </p:spPr>
      </p:pic>
      <p:sp>
        <p:nvSpPr>
          <p:cNvPr id="3" name="Google Shape;78;p14">
            <a:extLst>
              <a:ext uri="{FF2B5EF4-FFF2-40B4-BE49-F238E27FC236}">
                <a16:creationId xmlns:a16="http://schemas.microsoft.com/office/drawing/2014/main" id="{03FAC1CA-20F6-D7EC-73BC-C37111C99313}"/>
              </a:ext>
            </a:extLst>
          </p:cNvPr>
          <p:cNvSpPr/>
          <p:nvPr/>
        </p:nvSpPr>
        <p:spPr>
          <a:xfrm>
            <a:off x="12125801" y="9098822"/>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5">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4" name="Google Shape;77;p14">
            <a:extLst>
              <a:ext uri="{FF2B5EF4-FFF2-40B4-BE49-F238E27FC236}">
                <a16:creationId xmlns:a16="http://schemas.microsoft.com/office/drawing/2014/main" id="{19C8EB0F-87E6-B368-9E14-2855FFB2B2A2}"/>
              </a:ext>
            </a:extLst>
          </p:cNvPr>
          <p:cNvSpPr/>
          <p:nvPr/>
        </p:nvSpPr>
        <p:spPr>
          <a:xfrm>
            <a:off x="14605034" y="1799734"/>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5">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0" name="Rectangle 9">
            <a:extLst>
              <a:ext uri="{FF2B5EF4-FFF2-40B4-BE49-F238E27FC236}">
                <a16:creationId xmlns:a16="http://schemas.microsoft.com/office/drawing/2014/main" id="{A8E6CB4D-8521-8AAA-B0F3-3B4792309852}"/>
              </a:ext>
            </a:extLst>
          </p:cNvPr>
          <p:cNvSpPr/>
          <p:nvPr/>
        </p:nvSpPr>
        <p:spPr>
          <a:xfrm>
            <a:off x="1347454" y="3383035"/>
            <a:ext cx="13937745" cy="5560368"/>
          </a:xfrm>
          <a:prstGeom prst="rect">
            <a:avLst/>
          </a:prstGeom>
        </p:spPr>
        <p:txBody>
          <a:bodyPr wrap="square">
            <a:spAutoFit/>
          </a:bodyPr>
          <a:lstStyle/>
          <a:p>
            <a:pPr>
              <a:lnSpc>
                <a:spcPct val="107000"/>
              </a:lnSpc>
              <a:spcAft>
                <a:spcPts val="800"/>
              </a:spcAft>
            </a:pPr>
            <a:r>
              <a:rPr lang="en-US" sz="3200" b="1" u="sng" dirty="0">
                <a:solidFill>
                  <a:schemeClr val="bg1"/>
                </a:solidFill>
                <a:latin typeface="Inter ExtraBold" panose="02000503000000020004" pitchFamily="2" charset="0"/>
                <a:ea typeface="Inter ExtraBold" panose="02000503000000020004" pitchFamily="2" charset="0"/>
                <a:cs typeface="Calibri" panose="020F0502020204030204" pitchFamily="34" charset="0"/>
              </a:rPr>
              <a:t>Budget Category		Amount of Increase</a:t>
            </a:r>
            <a:r>
              <a:rPr lang="en-US" sz="3200" b="1" dirty="0">
                <a:solidFill>
                  <a:schemeClr val="bg1"/>
                </a:solidFill>
                <a:latin typeface="Inter ExtraBold" panose="02000503000000020004" pitchFamily="2" charset="0"/>
                <a:ea typeface="Inter ExtraBold" panose="02000503000000020004" pitchFamily="2" charset="0"/>
                <a:cs typeface="Calibri" panose="020F0502020204030204" pitchFamily="34" charset="0"/>
              </a:rPr>
              <a:t>	</a:t>
            </a:r>
            <a:endParaRPr lang="en-US" sz="2800" b="1" dirty="0">
              <a:solidFill>
                <a:schemeClr val="bg1"/>
              </a:solidFill>
              <a:effectLst/>
              <a:latin typeface="Inter ExtraBold" panose="02000503000000020004" pitchFamily="2" charset="0"/>
              <a:ea typeface="Inter ExtraBold" panose="02000503000000020004" pitchFamily="2" charset="0"/>
              <a:cs typeface="Calibri" panose="020F0502020204030204" pitchFamily="34" charset="0"/>
            </a:endParaRPr>
          </a:p>
          <a:p>
            <a:pPr>
              <a:lnSpc>
                <a:spcPct val="107000"/>
              </a:lnSpc>
              <a:spcAft>
                <a:spcPts val="800"/>
              </a:spcAft>
            </a:pPr>
            <a:r>
              <a:rPr lang="en-US" sz="3200" dirty="0">
                <a:solidFill>
                  <a:schemeClr val="bg1"/>
                </a:solidFill>
                <a:latin typeface="Inter Medium" panose="02000503000000020004" pitchFamily="2" charset="0"/>
                <a:ea typeface="Inter Medium" panose="02000503000000020004" pitchFamily="2" charset="0"/>
                <a:cs typeface="Calibri" panose="020F0502020204030204" pitchFamily="34" charset="0"/>
              </a:rPr>
              <a:t>Cement				 	20%</a:t>
            </a:r>
          </a:p>
          <a:p>
            <a:pPr>
              <a:lnSpc>
                <a:spcPct val="107000"/>
              </a:lnSpc>
              <a:spcAft>
                <a:spcPts val="800"/>
              </a:spcAft>
            </a:pPr>
            <a:r>
              <a:rPr lang="en-US" sz="3200" dirty="0">
                <a:solidFill>
                  <a:schemeClr val="bg1"/>
                </a:solidFill>
                <a:latin typeface="Inter Medium" panose="02000503000000020004" pitchFamily="2" charset="0"/>
                <a:ea typeface="Inter Medium" panose="02000503000000020004" pitchFamily="2" charset="0"/>
                <a:cs typeface="Calibri" panose="020F0502020204030204" pitchFamily="34" charset="0"/>
              </a:rPr>
              <a:t>Turbines					20%</a:t>
            </a:r>
          </a:p>
          <a:p>
            <a:pPr>
              <a:lnSpc>
                <a:spcPct val="107000"/>
              </a:lnSpc>
              <a:spcAft>
                <a:spcPts val="800"/>
              </a:spcAft>
            </a:pPr>
            <a:r>
              <a:rPr lang="en-US" sz="3200" dirty="0">
                <a:solidFill>
                  <a:schemeClr val="bg1"/>
                </a:solidFill>
                <a:latin typeface="Inter Medium" panose="02000503000000020004" pitchFamily="2" charset="0"/>
                <a:ea typeface="Inter Medium" panose="02000503000000020004" pitchFamily="2" charset="0"/>
                <a:cs typeface="Calibri" panose="020F0502020204030204" pitchFamily="34" charset="0"/>
              </a:rPr>
              <a:t>All Labor Costs			10%</a:t>
            </a:r>
          </a:p>
          <a:p>
            <a:pPr>
              <a:lnSpc>
                <a:spcPct val="107000"/>
              </a:lnSpc>
              <a:spcAft>
                <a:spcPts val="800"/>
              </a:spcAft>
            </a:pPr>
            <a:r>
              <a:rPr lang="en-US" sz="3200" dirty="0">
                <a:solidFill>
                  <a:schemeClr val="bg1"/>
                </a:solidFill>
                <a:latin typeface="Inter Medium" panose="02000503000000020004" pitchFamily="2" charset="0"/>
                <a:ea typeface="Inter Medium" panose="02000503000000020004" pitchFamily="2" charset="0"/>
                <a:cs typeface="Calibri" panose="020F0502020204030204" pitchFamily="34" charset="0"/>
              </a:rPr>
              <a:t>Wire and Tubing			50%</a:t>
            </a:r>
          </a:p>
          <a:p>
            <a:pPr>
              <a:lnSpc>
                <a:spcPct val="107000"/>
              </a:lnSpc>
              <a:spcAft>
                <a:spcPts val="800"/>
              </a:spcAft>
            </a:pPr>
            <a:endParaRPr lang="en-US" sz="3200" dirty="0">
              <a:solidFill>
                <a:schemeClr val="bg1"/>
              </a:solidFill>
              <a:latin typeface="Inter Medium" panose="02000503000000020004" pitchFamily="2" charset="0"/>
              <a:ea typeface="Inter Medium" panose="02000503000000020004" pitchFamily="2" charset="0"/>
              <a:cs typeface="Calibri" panose="020F0502020204030204" pitchFamily="34" charset="0"/>
            </a:endParaRPr>
          </a:p>
          <a:p>
            <a:pPr>
              <a:lnSpc>
                <a:spcPct val="107000"/>
              </a:lnSpc>
              <a:spcAft>
                <a:spcPts val="800"/>
              </a:spcAft>
            </a:pPr>
            <a:r>
              <a:rPr lang="en-US" sz="3200" dirty="0">
                <a:solidFill>
                  <a:schemeClr val="bg1"/>
                </a:solidFill>
                <a:latin typeface="Inter Medium" panose="02000503000000020004" pitchFamily="2" charset="0"/>
                <a:ea typeface="Inter Medium" panose="02000503000000020004" pitchFamily="2" charset="0"/>
                <a:cs typeface="Calibri" panose="020F0502020204030204" pitchFamily="34" charset="0"/>
              </a:rPr>
              <a:t>Project delayed 12 months</a:t>
            </a:r>
          </a:p>
          <a:p>
            <a:pPr>
              <a:lnSpc>
                <a:spcPct val="107000"/>
              </a:lnSpc>
              <a:spcAft>
                <a:spcPts val="800"/>
              </a:spcAft>
            </a:pPr>
            <a:endParaRPr lang="en-US" sz="3200" dirty="0">
              <a:solidFill>
                <a:schemeClr val="bg1"/>
              </a:solidFill>
              <a:latin typeface="Inter Medium" panose="02000503000000020004" pitchFamily="2" charset="0"/>
              <a:ea typeface="Inter Medium" panose="02000503000000020004" pitchFamily="2" charset="0"/>
              <a:cs typeface="Calibri" panose="020F0502020204030204" pitchFamily="34" charset="0"/>
            </a:endParaRPr>
          </a:p>
          <a:p>
            <a:pPr>
              <a:lnSpc>
                <a:spcPct val="107000"/>
              </a:lnSpc>
              <a:spcAft>
                <a:spcPts val="800"/>
              </a:spcAft>
            </a:pPr>
            <a:endParaRPr lang="en-US" sz="2800" dirty="0">
              <a:solidFill>
                <a:schemeClr val="bg1"/>
              </a:solidFill>
              <a:effectLst/>
              <a:latin typeface="Inter Medium" panose="02000503000000020004" pitchFamily="2" charset="0"/>
              <a:ea typeface="Inter Medium" panose="02000503000000020004" pitchFamily="2" charset="0"/>
              <a:cs typeface="Calibri" panose="020F0502020204030204" pitchFamily="34" charset="0"/>
            </a:endParaRPr>
          </a:p>
        </p:txBody>
      </p:sp>
      <p:sp>
        <p:nvSpPr>
          <p:cNvPr id="11" name="Google Shape;128;p17">
            <a:extLst>
              <a:ext uri="{FF2B5EF4-FFF2-40B4-BE49-F238E27FC236}">
                <a16:creationId xmlns:a16="http://schemas.microsoft.com/office/drawing/2014/main" id="{0DCDFD6E-AD01-E12E-2B10-A3F834A1E304}"/>
              </a:ext>
            </a:extLst>
          </p:cNvPr>
          <p:cNvSpPr txBox="1"/>
          <p:nvPr/>
        </p:nvSpPr>
        <p:spPr>
          <a:xfrm>
            <a:off x="1347454" y="1251666"/>
            <a:ext cx="15593025" cy="2308324"/>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5000" u="none" strike="noStrike" cap="none" dirty="0">
                <a:solidFill>
                  <a:srgbClr val="215BAE"/>
                </a:solidFill>
                <a:latin typeface="Inter Medium" panose="02000503000000020004" pitchFamily="2" charset="0"/>
                <a:ea typeface="Inter Medium" panose="02000503000000020004" pitchFamily="2" charset="0"/>
                <a:cs typeface="Century Gothic"/>
                <a:sym typeface="Century Gothic"/>
              </a:rPr>
              <a:t>There’s a shortage of workers </a:t>
            </a:r>
            <a:br>
              <a:rPr lang="en-US" sz="5000" u="none" strike="noStrike" cap="none" dirty="0">
                <a:solidFill>
                  <a:srgbClr val="215BAE"/>
                </a:solidFill>
                <a:latin typeface="Inter Medium" panose="02000503000000020004" pitchFamily="2" charset="0"/>
                <a:ea typeface="Inter Medium" panose="02000503000000020004" pitchFamily="2" charset="0"/>
                <a:cs typeface="Century Gothic"/>
                <a:sym typeface="Century Gothic"/>
              </a:rPr>
            </a:br>
            <a:r>
              <a:rPr lang="en-US" sz="5000" u="none" strike="noStrike" cap="none" dirty="0">
                <a:solidFill>
                  <a:srgbClr val="215BAE"/>
                </a:solidFill>
                <a:latin typeface="Inter Medium" panose="02000503000000020004" pitchFamily="2" charset="0"/>
                <a:ea typeface="Inter Medium" panose="02000503000000020004" pitchFamily="2" charset="0"/>
                <a:cs typeface="Century Gothic"/>
                <a:sym typeface="Century Gothic"/>
              </a:rPr>
              <a:t>in the cement industry.</a:t>
            </a:r>
          </a:p>
          <a:p>
            <a:pPr marL="0" marR="0" lvl="0" indent="0" rtl="0">
              <a:spcBef>
                <a:spcPts val="0"/>
              </a:spcBef>
              <a:spcAft>
                <a:spcPts val="0"/>
              </a:spcAft>
              <a:buNone/>
            </a:pPr>
            <a:endParaRPr lang="en-US" sz="5000" u="none" strike="noStrike" cap="none" dirty="0">
              <a:solidFill>
                <a:srgbClr val="215BAE"/>
              </a:solidFill>
              <a:latin typeface="Inter Medium" panose="02000503000000020004" pitchFamily="2" charset="0"/>
              <a:ea typeface="Inter Medium" panose="02000503000000020004" pitchFamily="2" charset="0"/>
              <a:cs typeface="Century Gothic"/>
              <a:sym typeface="Century Gothic"/>
            </a:endParaRPr>
          </a:p>
        </p:txBody>
      </p:sp>
    </p:spTree>
    <p:extLst>
      <p:ext uri="{BB962C8B-B14F-4D97-AF65-F5344CB8AC3E}">
        <p14:creationId xmlns:p14="http://schemas.microsoft.com/office/powerpoint/2010/main" val="2875337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7" name="Rectangle 6">
            <a:extLst>
              <a:ext uri="{FF2B5EF4-FFF2-40B4-BE49-F238E27FC236}">
                <a16:creationId xmlns:a16="http://schemas.microsoft.com/office/drawing/2014/main" id="{6CEF080D-36E6-928C-87EF-44EE28A37217}"/>
              </a:ext>
            </a:extLst>
          </p:cNvPr>
          <p:cNvSpPr/>
          <p:nvPr/>
        </p:nvSpPr>
        <p:spPr>
          <a:xfrm>
            <a:off x="0" y="-21507"/>
            <a:ext cx="7486650" cy="10330013"/>
          </a:xfrm>
          <a:prstGeom prst="rect">
            <a:avLst/>
          </a:prstGeom>
          <a:solidFill>
            <a:srgbClr val="57C3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C42A7C2-6F6F-409B-F195-2430343FE96C}"/>
              </a:ext>
            </a:extLst>
          </p:cNvPr>
          <p:cNvPicPr>
            <a:picLocks noChangeAspect="1"/>
          </p:cNvPicPr>
          <p:nvPr/>
        </p:nvPicPr>
        <p:blipFill>
          <a:blip r:embed="rId3"/>
          <a:srcRect l="3808" r="16228" b="8029"/>
          <a:stretch/>
        </p:blipFill>
        <p:spPr>
          <a:xfrm>
            <a:off x="9496926" y="1799735"/>
            <a:ext cx="8791074" cy="8487266"/>
          </a:xfrm>
          <a:prstGeom prst="rect">
            <a:avLst/>
          </a:prstGeom>
        </p:spPr>
      </p:pic>
      <p:pic>
        <p:nvPicPr>
          <p:cNvPr id="2" name="Google Shape;293;p35">
            <a:extLst>
              <a:ext uri="{FF2B5EF4-FFF2-40B4-BE49-F238E27FC236}">
                <a16:creationId xmlns:a16="http://schemas.microsoft.com/office/drawing/2014/main" id="{686D2BD5-32C6-C2CA-6609-ADBD8C551173}"/>
              </a:ext>
            </a:extLst>
          </p:cNvPr>
          <p:cNvPicPr preferRelativeResize="0"/>
          <p:nvPr/>
        </p:nvPicPr>
        <p:blipFill rotWithShape="1">
          <a:blip r:embed="rId4">
            <a:alphaModFix/>
          </a:blip>
          <a:srcRect l="1166" t="6045" b="6045"/>
          <a:stretch/>
        </p:blipFill>
        <p:spPr>
          <a:xfrm>
            <a:off x="1904758" y="-21507"/>
            <a:ext cx="9615445" cy="10330013"/>
          </a:xfrm>
          <a:prstGeom prst="rect">
            <a:avLst/>
          </a:prstGeom>
          <a:noFill/>
          <a:ln>
            <a:noFill/>
          </a:ln>
        </p:spPr>
      </p:pic>
      <p:sp>
        <p:nvSpPr>
          <p:cNvPr id="3" name="Google Shape;78;p14">
            <a:extLst>
              <a:ext uri="{FF2B5EF4-FFF2-40B4-BE49-F238E27FC236}">
                <a16:creationId xmlns:a16="http://schemas.microsoft.com/office/drawing/2014/main" id="{03FAC1CA-20F6-D7EC-73BC-C37111C99313}"/>
              </a:ext>
            </a:extLst>
          </p:cNvPr>
          <p:cNvSpPr/>
          <p:nvPr/>
        </p:nvSpPr>
        <p:spPr>
          <a:xfrm>
            <a:off x="12125801" y="9098822"/>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5">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4" name="Google Shape;77;p14">
            <a:extLst>
              <a:ext uri="{FF2B5EF4-FFF2-40B4-BE49-F238E27FC236}">
                <a16:creationId xmlns:a16="http://schemas.microsoft.com/office/drawing/2014/main" id="{19C8EB0F-87E6-B368-9E14-2855FFB2B2A2}"/>
              </a:ext>
            </a:extLst>
          </p:cNvPr>
          <p:cNvSpPr/>
          <p:nvPr/>
        </p:nvSpPr>
        <p:spPr>
          <a:xfrm>
            <a:off x="14605034" y="1799734"/>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5">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0" name="Rectangle 9">
            <a:extLst>
              <a:ext uri="{FF2B5EF4-FFF2-40B4-BE49-F238E27FC236}">
                <a16:creationId xmlns:a16="http://schemas.microsoft.com/office/drawing/2014/main" id="{A8E6CB4D-8521-8AAA-B0F3-3B4792309852}"/>
              </a:ext>
            </a:extLst>
          </p:cNvPr>
          <p:cNvSpPr/>
          <p:nvPr/>
        </p:nvSpPr>
        <p:spPr>
          <a:xfrm>
            <a:off x="1347454" y="4056804"/>
            <a:ext cx="13937745" cy="6189900"/>
          </a:xfrm>
          <a:prstGeom prst="rect">
            <a:avLst/>
          </a:prstGeom>
        </p:spPr>
        <p:txBody>
          <a:bodyPr wrap="square">
            <a:spAutoFit/>
          </a:bodyPr>
          <a:lstStyle/>
          <a:p>
            <a:pPr>
              <a:lnSpc>
                <a:spcPct val="107000"/>
              </a:lnSpc>
              <a:spcAft>
                <a:spcPts val="800"/>
              </a:spcAft>
            </a:pPr>
            <a:r>
              <a:rPr lang="en-US" sz="3200" b="1" u="sng" dirty="0">
                <a:solidFill>
                  <a:schemeClr val="bg1"/>
                </a:solidFill>
                <a:latin typeface="Inter ExtraBold" panose="02000503000000020004" pitchFamily="2" charset="0"/>
                <a:ea typeface="Inter ExtraBold" panose="02000503000000020004" pitchFamily="2" charset="0"/>
                <a:cs typeface="Calibri" panose="020F0502020204030204" pitchFamily="34" charset="0"/>
              </a:rPr>
              <a:t>Budget Category		Amount of Increase</a:t>
            </a:r>
            <a:r>
              <a:rPr lang="en-US" sz="3200" b="1" dirty="0">
                <a:solidFill>
                  <a:schemeClr val="bg1"/>
                </a:solidFill>
                <a:latin typeface="Inter ExtraBold" panose="02000503000000020004" pitchFamily="2" charset="0"/>
                <a:ea typeface="Inter ExtraBold" panose="02000503000000020004" pitchFamily="2" charset="0"/>
                <a:cs typeface="Calibri" panose="020F0502020204030204" pitchFamily="34" charset="0"/>
              </a:rPr>
              <a:t>	</a:t>
            </a:r>
            <a:endParaRPr lang="en-US" sz="2800" b="1" dirty="0">
              <a:solidFill>
                <a:schemeClr val="bg1"/>
              </a:solidFill>
              <a:effectLst/>
              <a:latin typeface="Inter ExtraBold" panose="02000503000000020004" pitchFamily="2" charset="0"/>
              <a:ea typeface="Inter ExtraBold" panose="02000503000000020004" pitchFamily="2" charset="0"/>
              <a:cs typeface="Calibri" panose="020F0502020204030204" pitchFamily="34" charset="0"/>
            </a:endParaRPr>
          </a:p>
          <a:p>
            <a:pPr>
              <a:lnSpc>
                <a:spcPct val="107000"/>
              </a:lnSpc>
              <a:spcAft>
                <a:spcPts val="800"/>
              </a:spcAft>
            </a:pPr>
            <a:r>
              <a:rPr lang="en-US" sz="3200" dirty="0">
                <a:solidFill>
                  <a:schemeClr val="bg1"/>
                </a:solidFill>
                <a:latin typeface="Inter Medium" panose="02000503000000020004" pitchFamily="2" charset="0"/>
                <a:ea typeface="Inter Medium" panose="02000503000000020004" pitchFamily="2" charset="0"/>
                <a:cs typeface="Calibri" panose="020F0502020204030204" pitchFamily="34" charset="0"/>
              </a:rPr>
              <a:t>General Construction			40%</a:t>
            </a:r>
          </a:p>
          <a:p>
            <a:pPr>
              <a:lnSpc>
                <a:spcPct val="107000"/>
              </a:lnSpc>
              <a:spcAft>
                <a:spcPts val="800"/>
              </a:spcAft>
            </a:pPr>
            <a:r>
              <a:rPr lang="en-US" sz="3200" dirty="0">
                <a:solidFill>
                  <a:schemeClr val="bg1"/>
                </a:solidFill>
                <a:latin typeface="Inter Medium" panose="02000503000000020004" pitchFamily="2" charset="0"/>
                <a:ea typeface="Inter Medium" panose="02000503000000020004" pitchFamily="2" charset="0"/>
                <a:cs typeface="Calibri" panose="020F0502020204030204" pitchFamily="34" charset="0"/>
              </a:rPr>
              <a:t>Engineers/Architects			30%</a:t>
            </a:r>
          </a:p>
          <a:p>
            <a:pPr>
              <a:lnSpc>
                <a:spcPct val="107000"/>
              </a:lnSpc>
              <a:spcAft>
                <a:spcPts val="800"/>
              </a:spcAft>
            </a:pPr>
            <a:r>
              <a:rPr lang="en-US" sz="3200" dirty="0">
                <a:solidFill>
                  <a:schemeClr val="bg1"/>
                </a:solidFill>
                <a:latin typeface="Inter Medium" panose="02000503000000020004" pitchFamily="2" charset="0"/>
                <a:ea typeface="Inter Medium" panose="02000503000000020004" pitchFamily="2" charset="0"/>
                <a:cs typeface="Calibri" panose="020F0502020204030204" pitchFamily="34" charset="0"/>
              </a:rPr>
              <a:t>Cement Workers				50%</a:t>
            </a:r>
          </a:p>
          <a:p>
            <a:pPr>
              <a:lnSpc>
                <a:spcPct val="107000"/>
              </a:lnSpc>
              <a:spcAft>
                <a:spcPts val="800"/>
              </a:spcAft>
            </a:pPr>
            <a:r>
              <a:rPr lang="en-US" sz="3200" dirty="0">
                <a:solidFill>
                  <a:schemeClr val="bg1"/>
                </a:solidFill>
                <a:latin typeface="Inter Medium" panose="02000503000000020004" pitchFamily="2" charset="0"/>
                <a:ea typeface="Inter Medium" panose="02000503000000020004" pitchFamily="2" charset="0"/>
                <a:cs typeface="Calibri" panose="020F0502020204030204" pitchFamily="34" charset="0"/>
              </a:rPr>
              <a:t>Steel						40%</a:t>
            </a:r>
          </a:p>
          <a:p>
            <a:pPr>
              <a:lnSpc>
                <a:spcPct val="107000"/>
              </a:lnSpc>
              <a:spcAft>
                <a:spcPts val="800"/>
              </a:spcAft>
            </a:pPr>
            <a:endParaRPr lang="en-US" sz="3200" dirty="0">
              <a:solidFill>
                <a:schemeClr val="bg1"/>
              </a:solidFill>
              <a:latin typeface="Inter Medium" panose="02000503000000020004" pitchFamily="2" charset="0"/>
              <a:ea typeface="Inter Medium" panose="02000503000000020004" pitchFamily="2" charset="0"/>
              <a:cs typeface="Calibri" panose="020F0502020204030204" pitchFamily="34" charset="0"/>
            </a:endParaRPr>
          </a:p>
          <a:p>
            <a:pPr>
              <a:lnSpc>
                <a:spcPct val="107000"/>
              </a:lnSpc>
              <a:spcAft>
                <a:spcPts val="800"/>
              </a:spcAft>
            </a:pPr>
            <a:endParaRPr lang="en-US" sz="3200" dirty="0">
              <a:solidFill>
                <a:schemeClr val="bg1"/>
              </a:solidFill>
              <a:latin typeface="Inter Medium" panose="02000503000000020004" pitchFamily="2" charset="0"/>
              <a:ea typeface="Inter Medium" panose="02000503000000020004" pitchFamily="2" charset="0"/>
              <a:cs typeface="Calibri" panose="020F0502020204030204" pitchFamily="34" charset="0"/>
            </a:endParaRPr>
          </a:p>
          <a:p>
            <a:pPr>
              <a:lnSpc>
                <a:spcPct val="107000"/>
              </a:lnSpc>
              <a:spcAft>
                <a:spcPts val="800"/>
              </a:spcAft>
            </a:pPr>
            <a:r>
              <a:rPr lang="en-US" sz="3200" dirty="0">
                <a:solidFill>
                  <a:schemeClr val="bg1"/>
                </a:solidFill>
                <a:latin typeface="Inter Medium" panose="02000503000000020004" pitchFamily="2" charset="0"/>
                <a:ea typeface="Inter Medium" panose="02000503000000020004" pitchFamily="2" charset="0"/>
                <a:cs typeface="Calibri" panose="020F0502020204030204" pitchFamily="34" charset="0"/>
              </a:rPr>
              <a:t>Project delayed 24 months</a:t>
            </a:r>
          </a:p>
          <a:p>
            <a:pPr>
              <a:lnSpc>
                <a:spcPct val="107000"/>
              </a:lnSpc>
              <a:spcAft>
                <a:spcPts val="800"/>
              </a:spcAft>
            </a:pPr>
            <a:endParaRPr lang="en-US" sz="3200" dirty="0">
              <a:solidFill>
                <a:schemeClr val="bg1"/>
              </a:solidFill>
              <a:latin typeface="Inter Medium" panose="02000503000000020004" pitchFamily="2" charset="0"/>
              <a:ea typeface="Inter Medium" panose="02000503000000020004" pitchFamily="2" charset="0"/>
              <a:cs typeface="Calibri" panose="020F0502020204030204" pitchFamily="34" charset="0"/>
            </a:endParaRPr>
          </a:p>
          <a:p>
            <a:pPr>
              <a:lnSpc>
                <a:spcPct val="107000"/>
              </a:lnSpc>
              <a:spcAft>
                <a:spcPts val="800"/>
              </a:spcAft>
            </a:pPr>
            <a:endParaRPr lang="en-US" sz="2800" dirty="0">
              <a:solidFill>
                <a:schemeClr val="bg1"/>
              </a:solidFill>
              <a:effectLst/>
              <a:latin typeface="Inter Medium" panose="02000503000000020004" pitchFamily="2" charset="0"/>
              <a:ea typeface="Inter Medium" panose="02000503000000020004" pitchFamily="2" charset="0"/>
              <a:cs typeface="Calibri" panose="020F0502020204030204" pitchFamily="34" charset="0"/>
            </a:endParaRPr>
          </a:p>
        </p:txBody>
      </p:sp>
      <p:sp>
        <p:nvSpPr>
          <p:cNvPr id="11" name="Google Shape;128;p17">
            <a:extLst>
              <a:ext uri="{FF2B5EF4-FFF2-40B4-BE49-F238E27FC236}">
                <a16:creationId xmlns:a16="http://schemas.microsoft.com/office/drawing/2014/main" id="{0DCDFD6E-AD01-E12E-2B10-A3F834A1E304}"/>
              </a:ext>
            </a:extLst>
          </p:cNvPr>
          <p:cNvSpPr txBox="1"/>
          <p:nvPr/>
        </p:nvSpPr>
        <p:spPr>
          <a:xfrm>
            <a:off x="1347454" y="1251666"/>
            <a:ext cx="15593025" cy="3077766"/>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5000" u="none" strike="noStrike" cap="none" dirty="0">
                <a:solidFill>
                  <a:srgbClr val="215BAE"/>
                </a:solidFill>
                <a:latin typeface="Inter Medium" panose="02000503000000020004" pitchFamily="2" charset="0"/>
                <a:ea typeface="Inter Medium" panose="02000503000000020004" pitchFamily="2" charset="0"/>
                <a:cs typeface="Century Gothic"/>
                <a:sym typeface="Century Gothic"/>
              </a:rPr>
              <a:t>There’s a shortage of </a:t>
            </a:r>
            <a:br>
              <a:rPr lang="en-US" sz="5000" u="none" strike="noStrike" cap="none" dirty="0">
                <a:solidFill>
                  <a:srgbClr val="215BAE"/>
                </a:solidFill>
                <a:latin typeface="Inter Medium" panose="02000503000000020004" pitchFamily="2" charset="0"/>
                <a:ea typeface="Inter Medium" panose="02000503000000020004" pitchFamily="2" charset="0"/>
                <a:cs typeface="Century Gothic"/>
                <a:sym typeface="Century Gothic"/>
              </a:rPr>
            </a:br>
            <a:r>
              <a:rPr lang="en-US" sz="5000" u="none" strike="noStrike" cap="none" dirty="0">
                <a:solidFill>
                  <a:srgbClr val="215BAE"/>
                </a:solidFill>
                <a:latin typeface="Inter Medium" panose="02000503000000020004" pitchFamily="2" charset="0"/>
                <a:ea typeface="Inter Medium" panose="02000503000000020004" pitchFamily="2" charset="0"/>
                <a:cs typeface="Century Gothic"/>
                <a:sym typeface="Century Gothic"/>
              </a:rPr>
              <a:t>experienced nuclear power </a:t>
            </a:r>
            <a:br>
              <a:rPr lang="en-US" sz="5000" u="none" strike="noStrike" cap="none" dirty="0">
                <a:solidFill>
                  <a:srgbClr val="215BAE"/>
                </a:solidFill>
                <a:latin typeface="Inter Medium" panose="02000503000000020004" pitchFamily="2" charset="0"/>
                <a:ea typeface="Inter Medium" panose="02000503000000020004" pitchFamily="2" charset="0"/>
                <a:cs typeface="Century Gothic"/>
                <a:sym typeface="Century Gothic"/>
              </a:rPr>
            </a:br>
            <a:r>
              <a:rPr lang="en-US" sz="5000" u="none" strike="noStrike" cap="none" dirty="0">
                <a:solidFill>
                  <a:srgbClr val="215BAE"/>
                </a:solidFill>
                <a:latin typeface="Inter Medium" panose="02000503000000020004" pitchFamily="2" charset="0"/>
                <a:ea typeface="Inter Medium" panose="02000503000000020004" pitchFamily="2" charset="0"/>
                <a:cs typeface="Century Gothic"/>
                <a:sym typeface="Century Gothic"/>
              </a:rPr>
              <a:t>plant construction workers.</a:t>
            </a:r>
          </a:p>
          <a:p>
            <a:pPr marL="0" marR="0" lvl="0" indent="0" rtl="0">
              <a:spcBef>
                <a:spcPts val="0"/>
              </a:spcBef>
              <a:spcAft>
                <a:spcPts val="0"/>
              </a:spcAft>
              <a:buNone/>
            </a:pPr>
            <a:endParaRPr lang="en-US" sz="5000" u="none" strike="noStrike" cap="none" dirty="0">
              <a:solidFill>
                <a:srgbClr val="215BAE"/>
              </a:solidFill>
              <a:latin typeface="Inter Medium" panose="02000503000000020004" pitchFamily="2" charset="0"/>
              <a:ea typeface="Inter Medium" panose="02000503000000020004" pitchFamily="2" charset="0"/>
              <a:cs typeface="Century Gothic"/>
              <a:sym typeface="Century Gothic"/>
            </a:endParaRPr>
          </a:p>
        </p:txBody>
      </p:sp>
    </p:spTree>
    <p:extLst>
      <p:ext uri="{BB962C8B-B14F-4D97-AF65-F5344CB8AC3E}">
        <p14:creationId xmlns:p14="http://schemas.microsoft.com/office/powerpoint/2010/main" val="527863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4" descr="A green and black rectangle&#10;&#10;Description automatically generated"/>
          <p:cNvPicPr preferRelativeResize="0"/>
          <p:nvPr/>
        </p:nvPicPr>
        <p:blipFill rotWithShape="1">
          <a:blip r:embed="rId3">
            <a:alphaModFix/>
          </a:blip>
          <a:srcRect l="40475" t="5018" r="-1650" b="17531"/>
          <a:stretch/>
        </p:blipFill>
        <p:spPr>
          <a:xfrm>
            <a:off x="5106947" y="1"/>
            <a:ext cx="10457392" cy="10296526"/>
          </a:xfrm>
          <a:prstGeom prst="rect">
            <a:avLst/>
          </a:prstGeom>
          <a:noFill/>
          <a:ln>
            <a:noFill/>
          </a:ln>
        </p:spPr>
      </p:pic>
      <p:sp>
        <p:nvSpPr>
          <p:cNvPr id="2" name="Rectangle 1">
            <a:extLst>
              <a:ext uri="{FF2B5EF4-FFF2-40B4-BE49-F238E27FC236}">
                <a16:creationId xmlns:a16="http://schemas.microsoft.com/office/drawing/2014/main" id="{66CD183D-B48B-43DE-8D15-657EE4DA79A6}"/>
              </a:ext>
            </a:extLst>
          </p:cNvPr>
          <p:cNvSpPr/>
          <p:nvPr/>
        </p:nvSpPr>
        <p:spPr>
          <a:xfrm>
            <a:off x="0" y="0"/>
            <a:ext cx="9454243" cy="10296526"/>
          </a:xfrm>
          <a:prstGeom prst="rect">
            <a:avLst/>
          </a:prstGeom>
          <a:solidFill>
            <a:srgbClr val="ABDE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Google Shape;79;p14"/>
          <p:cNvSpPr txBox="1"/>
          <p:nvPr/>
        </p:nvSpPr>
        <p:spPr>
          <a:xfrm>
            <a:off x="881400" y="2681698"/>
            <a:ext cx="12720300" cy="5403523"/>
          </a:xfrm>
          <a:prstGeom prst="rect">
            <a:avLst/>
          </a:prstGeom>
          <a:noFill/>
          <a:ln>
            <a:noFill/>
          </a:ln>
        </p:spPr>
        <p:txBody>
          <a:bodyPr spcFirstLastPara="1" wrap="square" lIns="0" tIns="0" rIns="0" bIns="0" anchor="t" anchorCtr="0">
            <a:noAutofit/>
          </a:bodyPr>
          <a:lstStyle/>
          <a:p>
            <a:pPr marL="685800" lvl="0" indent="-571500">
              <a:lnSpc>
                <a:spcPct val="112500"/>
              </a:lnSpc>
              <a:spcBef>
                <a:spcPts val="1600"/>
              </a:spcBef>
              <a:buClr>
                <a:srgbClr val="215BAE"/>
              </a:buClr>
              <a:buSzPct val="100000"/>
              <a:buFont typeface="Arial" panose="020B0604020202020204" pitchFamily="34" charset="0"/>
              <a:buChar char="•"/>
            </a:pPr>
            <a:r>
              <a:rPr lang="en-US" sz="3500" dirty="0">
                <a:solidFill>
                  <a:srgbClr val="1A9855"/>
                </a:solidFill>
                <a:latin typeface="Inter Medium"/>
                <a:ea typeface="Inter Medium"/>
                <a:cs typeface="Inter Medium"/>
                <a:sym typeface="Inter Medium"/>
              </a:rPr>
              <a:t>What happened to the total project costs after each event card was read? </a:t>
            </a:r>
          </a:p>
          <a:p>
            <a:pPr marL="1381125" indent="-635000">
              <a:buClr>
                <a:srgbClr val="215BAE"/>
              </a:buClr>
              <a:buSzPct val="100000"/>
              <a:buFont typeface="Arial" panose="020B0604020202020204" pitchFamily="34" charset="0"/>
              <a:buChar char="•"/>
            </a:pPr>
            <a:r>
              <a:rPr lang="en-US" sz="2800" dirty="0">
                <a:solidFill>
                  <a:srgbClr val="1A9855"/>
                </a:solidFill>
                <a:latin typeface="Inter Medium"/>
                <a:ea typeface="Inter Medium"/>
                <a:cs typeface="Inter Medium"/>
                <a:sym typeface="Inter Medium"/>
              </a:rPr>
              <a:t>The costs increased.</a:t>
            </a:r>
          </a:p>
          <a:p>
            <a:pPr marL="685800" lvl="0" indent="-571500">
              <a:lnSpc>
                <a:spcPct val="112500"/>
              </a:lnSpc>
              <a:spcBef>
                <a:spcPts val="1600"/>
              </a:spcBef>
              <a:buClr>
                <a:srgbClr val="215BAE"/>
              </a:buClr>
              <a:buSzPct val="100000"/>
              <a:buFont typeface="Arial" panose="020B0604020202020204" pitchFamily="34" charset="0"/>
              <a:buChar char="•"/>
            </a:pPr>
            <a:r>
              <a:rPr lang="en-US" sz="3500" dirty="0">
                <a:solidFill>
                  <a:srgbClr val="1A9855"/>
                </a:solidFill>
                <a:latin typeface="Inter Medium"/>
                <a:ea typeface="Inter Medium"/>
                <a:cs typeface="Inter Medium"/>
                <a:sym typeface="Inter Medium"/>
              </a:rPr>
              <a:t>How much did your final project cost increase? </a:t>
            </a:r>
          </a:p>
          <a:p>
            <a:pPr marL="1381125" lvl="0" indent="-635000">
              <a:buClr>
                <a:srgbClr val="215BAE"/>
              </a:buClr>
              <a:buSzPct val="100000"/>
              <a:buFont typeface="Arial" panose="020B0604020202020204" pitchFamily="34" charset="0"/>
              <a:buChar char="•"/>
            </a:pPr>
            <a:r>
              <a:rPr lang="en-US" sz="2800" dirty="0">
                <a:solidFill>
                  <a:srgbClr val="1A9855"/>
                </a:solidFill>
                <a:latin typeface="Inter Medium"/>
                <a:ea typeface="Inter Medium"/>
                <a:cs typeface="Inter Medium"/>
                <a:sym typeface="Inter Medium"/>
              </a:rPr>
              <a:t>$2,194,410,000  or  $2,194.41 million</a:t>
            </a:r>
          </a:p>
          <a:p>
            <a:pPr marL="685800" lvl="0" indent="-571500">
              <a:lnSpc>
                <a:spcPct val="112500"/>
              </a:lnSpc>
              <a:spcBef>
                <a:spcPts val="1600"/>
              </a:spcBef>
              <a:buClr>
                <a:srgbClr val="215BAE"/>
              </a:buClr>
              <a:buSzPct val="100000"/>
              <a:buFont typeface="Arial" panose="020B0604020202020204" pitchFamily="34" charset="0"/>
              <a:buChar char="•"/>
            </a:pPr>
            <a:r>
              <a:rPr lang="en-US" sz="3500" dirty="0">
                <a:solidFill>
                  <a:srgbClr val="1A9855"/>
                </a:solidFill>
                <a:latin typeface="Inter Medium"/>
                <a:ea typeface="Inter Medium"/>
                <a:cs typeface="Inter Medium"/>
                <a:sym typeface="Inter Medium"/>
              </a:rPr>
              <a:t>How did government regulations impact final budget costs and the projected completion date? </a:t>
            </a:r>
          </a:p>
          <a:p>
            <a:pPr marL="1381125" lvl="0" indent="-682625">
              <a:buClr>
                <a:srgbClr val="215BAE"/>
              </a:buClr>
              <a:buSzPct val="100000"/>
              <a:buFont typeface="Arial" panose="020B0604020202020204" pitchFamily="34" charset="0"/>
              <a:buChar char="•"/>
            </a:pPr>
            <a:r>
              <a:rPr lang="en-US" sz="2800" dirty="0">
                <a:solidFill>
                  <a:srgbClr val="1A9855"/>
                </a:solidFill>
                <a:latin typeface="Inter Medium"/>
                <a:ea typeface="Inter Medium"/>
                <a:cs typeface="Inter Medium"/>
                <a:sym typeface="Inter Medium"/>
              </a:rPr>
              <a:t>Regulations increased final budget costs and caused delays </a:t>
            </a:r>
          </a:p>
          <a:p>
            <a:pPr marL="685800" lvl="0" indent="-571500">
              <a:lnSpc>
                <a:spcPct val="112500"/>
              </a:lnSpc>
              <a:spcBef>
                <a:spcPts val="1600"/>
              </a:spcBef>
              <a:buClr>
                <a:srgbClr val="215BAE"/>
              </a:buClr>
              <a:buSzPct val="100000"/>
              <a:buFont typeface="Arial" panose="020B0604020202020204" pitchFamily="34" charset="0"/>
              <a:buChar char="•"/>
            </a:pPr>
            <a:r>
              <a:rPr lang="en-US" sz="3500" dirty="0">
                <a:solidFill>
                  <a:srgbClr val="1A9855"/>
                </a:solidFill>
                <a:latin typeface="Inter Medium"/>
                <a:ea typeface="Inter Medium"/>
                <a:cs typeface="Inter Medium"/>
                <a:sym typeface="Inter Medium"/>
              </a:rPr>
              <a:t>How many years will the project be delayed when finally completed? </a:t>
            </a:r>
          </a:p>
          <a:p>
            <a:pPr marL="1381125" lvl="0" indent="-682625">
              <a:buClr>
                <a:srgbClr val="215BAE"/>
              </a:buClr>
              <a:buSzPct val="100000"/>
              <a:buFont typeface="Arial" panose="020B0604020202020204" pitchFamily="34" charset="0"/>
              <a:buChar char="•"/>
            </a:pPr>
            <a:r>
              <a:rPr lang="en-US" sz="2800" dirty="0">
                <a:solidFill>
                  <a:srgbClr val="1A9855"/>
                </a:solidFill>
                <a:latin typeface="Inter Medium"/>
                <a:ea typeface="Inter Medium"/>
                <a:cs typeface="Inter Medium"/>
                <a:sym typeface="Inter Medium"/>
              </a:rPr>
              <a:t>Five years</a:t>
            </a:r>
          </a:p>
        </p:txBody>
      </p:sp>
      <p:sp>
        <p:nvSpPr>
          <p:cNvPr id="3" name="Google Shape;76;p14">
            <a:extLst>
              <a:ext uri="{FF2B5EF4-FFF2-40B4-BE49-F238E27FC236}">
                <a16:creationId xmlns:a16="http://schemas.microsoft.com/office/drawing/2014/main" id="{E5A6C321-C5EA-6DF5-0893-E373FC47AD2E}"/>
              </a:ext>
            </a:extLst>
          </p:cNvPr>
          <p:cNvSpPr txBox="1"/>
          <p:nvPr/>
        </p:nvSpPr>
        <p:spPr>
          <a:xfrm>
            <a:off x="881405" y="1387127"/>
            <a:ext cx="13313400"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215BAE"/>
                </a:solidFill>
                <a:latin typeface="Inter Medium" panose="02000503000000020004" pitchFamily="2" charset="0"/>
                <a:ea typeface="Inter Medium" panose="02000503000000020004" pitchFamily="2" charset="0"/>
                <a:cs typeface="BIZ UDPMincho"/>
                <a:sym typeface="BIZ UDPMincho"/>
              </a:rPr>
              <a:t>Project Complete!</a:t>
            </a:r>
            <a:endParaRPr sz="5400" dirty="0">
              <a:solidFill>
                <a:srgbClr val="215BAE"/>
              </a:solidFill>
              <a:latin typeface="Inter Medium" panose="02000503000000020004" pitchFamily="2" charset="0"/>
              <a:ea typeface="Inter Medium" panose="02000503000000020004" pitchFamily="2" charset="0"/>
              <a:cs typeface="BIZ UDPMincho"/>
              <a:sym typeface="BIZ UDPMincho"/>
            </a:endParaRPr>
          </a:p>
        </p:txBody>
      </p:sp>
      <p:sp>
        <p:nvSpPr>
          <p:cNvPr id="78" name="Google Shape;78;p14"/>
          <p:cNvSpPr/>
          <p:nvPr/>
        </p:nvSpPr>
        <p:spPr>
          <a:xfrm>
            <a:off x="13799380" y="9226417"/>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77" name="Google Shape;77;p14"/>
          <p:cNvSpPr/>
          <p:nvPr/>
        </p:nvSpPr>
        <p:spPr>
          <a:xfrm>
            <a:off x="10711142" y="2337177"/>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321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9">
                                            <p:txEl>
                                              <p:pRg st="0" end="0"/>
                                            </p:txEl>
                                          </p:spTgt>
                                        </p:tgtEl>
                                        <p:attrNameLst>
                                          <p:attrName>style.visibility</p:attrName>
                                        </p:attrNameLst>
                                      </p:cBhvr>
                                      <p:to>
                                        <p:strVal val="visible"/>
                                      </p:to>
                                    </p:set>
                                    <p:anim calcmode="lin" valueType="num">
                                      <p:cBhvr additive="base">
                                        <p:cTn id="7" dur="500" fill="hold"/>
                                        <p:tgtEl>
                                          <p:spTgt spid="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9">
                                            <p:txEl>
                                              <p:pRg st="1" end="1"/>
                                            </p:txEl>
                                          </p:spTgt>
                                        </p:tgtEl>
                                        <p:attrNameLst>
                                          <p:attrName>style.visibility</p:attrName>
                                        </p:attrNameLst>
                                      </p:cBhvr>
                                      <p:to>
                                        <p:strVal val="visible"/>
                                      </p:to>
                                    </p:set>
                                    <p:anim calcmode="lin" valueType="num">
                                      <p:cBhvr additive="base">
                                        <p:cTn id="13" dur="500" fill="hold"/>
                                        <p:tgtEl>
                                          <p:spTgt spid="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9">
                                            <p:txEl>
                                              <p:pRg st="2" end="2"/>
                                            </p:txEl>
                                          </p:spTgt>
                                        </p:tgtEl>
                                        <p:attrNameLst>
                                          <p:attrName>style.visibility</p:attrName>
                                        </p:attrNameLst>
                                      </p:cBhvr>
                                      <p:to>
                                        <p:strVal val="visible"/>
                                      </p:to>
                                    </p:set>
                                    <p:anim calcmode="lin" valueType="num">
                                      <p:cBhvr additive="base">
                                        <p:cTn id="19" dur="500" fill="hold"/>
                                        <p:tgtEl>
                                          <p:spTgt spid="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9">
                                            <p:txEl>
                                              <p:pRg st="3" end="3"/>
                                            </p:txEl>
                                          </p:spTgt>
                                        </p:tgtEl>
                                        <p:attrNameLst>
                                          <p:attrName>style.visibility</p:attrName>
                                        </p:attrNameLst>
                                      </p:cBhvr>
                                      <p:to>
                                        <p:strVal val="visible"/>
                                      </p:to>
                                    </p:set>
                                    <p:anim calcmode="lin" valueType="num">
                                      <p:cBhvr additive="base">
                                        <p:cTn id="25" dur="500" fill="hold"/>
                                        <p:tgtEl>
                                          <p:spTgt spid="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9">
                                            <p:txEl>
                                              <p:pRg st="4" end="4"/>
                                            </p:txEl>
                                          </p:spTgt>
                                        </p:tgtEl>
                                        <p:attrNameLst>
                                          <p:attrName>style.visibility</p:attrName>
                                        </p:attrNameLst>
                                      </p:cBhvr>
                                      <p:to>
                                        <p:strVal val="visible"/>
                                      </p:to>
                                    </p:set>
                                    <p:anim calcmode="lin" valueType="num">
                                      <p:cBhvr additive="base">
                                        <p:cTn id="31" dur="500" fill="hold"/>
                                        <p:tgtEl>
                                          <p:spTgt spid="7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9">
                                            <p:txEl>
                                              <p:pRg st="5" end="5"/>
                                            </p:txEl>
                                          </p:spTgt>
                                        </p:tgtEl>
                                        <p:attrNameLst>
                                          <p:attrName>style.visibility</p:attrName>
                                        </p:attrNameLst>
                                      </p:cBhvr>
                                      <p:to>
                                        <p:strVal val="visible"/>
                                      </p:to>
                                    </p:set>
                                    <p:anim calcmode="lin" valueType="num">
                                      <p:cBhvr additive="base">
                                        <p:cTn id="37" dur="500" fill="hold"/>
                                        <p:tgtEl>
                                          <p:spTgt spid="7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9">
                                            <p:txEl>
                                              <p:pRg st="6" end="6"/>
                                            </p:txEl>
                                          </p:spTgt>
                                        </p:tgtEl>
                                        <p:attrNameLst>
                                          <p:attrName>style.visibility</p:attrName>
                                        </p:attrNameLst>
                                      </p:cBhvr>
                                      <p:to>
                                        <p:strVal val="visible"/>
                                      </p:to>
                                    </p:set>
                                    <p:anim calcmode="lin" valueType="num">
                                      <p:cBhvr additive="base">
                                        <p:cTn id="43" dur="500" fill="hold"/>
                                        <p:tgtEl>
                                          <p:spTgt spid="7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9">
                                            <p:txEl>
                                              <p:pRg st="7" end="7"/>
                                            </p:txEl>
                                          </p:spTgt>
                                        </p:tgtEl>
                                        <p:attrNameLst>
                                          <p:attrName>style.visibility</p:attrName>
                                        </p:attrNameLst>
                                      </p:cBhvr>
                                      <p:to>
                                        <p:strVal val="visible"/>
                                      </p:to>
                                    </p:set>
                                    <p:anim calcmode="lin" valueType="num">
                                      <p:cBhvr additive="base">
                                        <p:cTn id="49" dur="500" fill="hold"/>
                                        <p:tgtEl>
                                          <p:spTgt spid="7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9;p19">
            <a:extLst>
              <a:ext uri="{FF2B5EF4-FFF2-40B4-BE49-F238E27FC236}">
                <a16:creationId xmlns:a16="http://schemas.microsoft.com/office/drawing/2014/main" id="{0860B4D9-C23F-3402-ECC8-B5CB2D7BB229}"/>
              </a:ext>
            </a:extLst>
          </p:cNvPr>
          <p:cNvPicPr preferRelativeResize="0"/>
          <p:nvPr/>
        </p:nvPicPr>
        <p:blipFill rotWithShape="1">
          <a:blip r:embed="rId3">
            <a:alphaModFix/>
          </a:blip>
          <a:srcRect l="26669" t="1518" b="1516"/>
          <a:stretch/>
        </p:blipFill>
        <p:spPr>
          <a:xfrm>
            <a:off x="-1" y="1"/>
            <a:ext cx="7053809" cy="10296526"/>
          </a:xfrm>
          <a:prstGeom prst="rect">
            <a:avLst/>
          </a:prstGeom>
          <a:noFill/>
          <a:ln>
            <a:noFill/>
          </a:ln>
        </p:spPr>
      </p:pic>
      <p:sp>
        <p:nvSpPr>
          <p:cNvPr id="5" name="Google Shape;76;p14">
            <a:extLst>
              <a:ext uri="{FF2B5EF4-FFF2-40B4-BE49-F238E27FC236}">
                <a16:creationId xmlns:a16="http://schemas.microsoft.com/office/drawing/2014/main" id="{8BAB5B9C-1FFE-3FED-3435-8BC626BCC31C}"/>
              </a:ext>
            </a:extLst>
          </p:cNvPr>
          <p:cNvSpPr txBox="1"/>
          <p:nvPr/>
        </p:nvSpPr>
        <p:spPr>
          <a:xfrm>
            <a:off x="993947" y="1590760"/>
            <a:ext cx="8150053" cy="249299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ABDE70"/>
                </a:solidFill>
                <a:latin typeface="Inter Medium" panose="02000503000000020004" pitchFamily="2" charset="0"/>
                <a:ea typeface="Inter Medium" panose="02000503000000020004" pitchFamily="2" charset="0"/>
                <a:cs typeface="BIZ UDPMincho"/>
                <a:sym typeface="BIZ UDPMincho"/>
              </a:rPr>
              <a:t>Where does </a:t>
            </a:r>
            <a:br>
              <a:rPr lang="en-US" sz="5400" dirty="0">
                <a:solidFill>
                  <a:srgbClr val="ABDE70"/>
                </a:solidFill>
                <a:latin typeface="Inter Medium" panose="02000503000000020004" pitchFamily="2" charset="0"/>
                <a:ea typeface="Inter Medium" panose="02000503000000020004" pitchFamily="2" charset="0"/>
                <a:cs typeface="BIZ UDPMincho"/>
                <a:sym typeface="BIZ UDPMincho"/>
              </a:rPr>
            </a:br>
            <a:r>
              <a:rPr lang="en-US" sz="5400" dirty="0">
                <a:solidFill>
                  <a:srgbClr val="ABDE70"/>
                </a:solidFill>
                <a:latin typeface="Inter Medium" panose="02000503000000020004" pitchFamily="2" charset="0"/>
                <a:ea typeface="Inter Medium" panose="02000503000000020004" pitchFamily="2" charset="0"/>
                <a:cs typeface="BIZ UDPMincho"/>
                <a:sym typeface="BIZ UDPMincho"/>
              </a:rPr>
              <a:t>U.S Electricity </a:t>
            </a:r>
            <a:br>
              <a:rPr lang="en-US" sz="5400" dirty="0">
                <a:solidFill>
                  <a:srgbClr val="ABDE70"/>
                </a:solidFill>
                <a:latin typeface="Inter Medium" panose="02000503000000020004" pitchFamily="2" charset="0"/>
                <a:ea typeface="Inter Medium" panose="02000503000000020004" pitchFamily="2" charset="0"/>
                <a:cs typeface="BIZ UDPMincho"/>
                <a:sym typeface="BIZ UDPMincho"/>
              </a:rPr>
            </a:br>
            <a:r>
              <a:rPr lang="en-US" sz="5400" dirty="0">
                <a:solidFill>
                  <a:srgbClr val="ABDE70"/>
                </a:solidFill>
                <a:latin typeface="Inter Medium" panose="02000503000000020004" pitchFamily="2" charset="0"/>
                <a:ea typeface="Inter Medium" panose="02000503000000020004" pitchFamily="2" charset="0"/>
                <a:cs typeface="BIZ UDPMincho"/>
                <a:sym typeface="BIZ UDPMincho"/>
              </a:rPr>
              <a:t>come from?</a:t>
            </a:r>
          </a:p>
        </p:txBody>
      </p:sp>
      <p:sp>
        <p:nvSpPr>
          <p:cNvPr id="6" name="Google Shape;79;p14">
            <a:extLst>
              <a:ext uri="{FF2B5EF4-FFF2-40B4-BE49-F238E27FC236}">
                <a16:creationId xmlns:a16="http://schemas.microsoft.com/office/drawing/2014/main" id="{8C3FEF10-6550-3D0B-B0D2-1D0DD2AA7BC7}"/>
              </a:ext>
            </a:extLst>
          </p:cNvPr>
          <p:cNvSpPr txBox="1"/>
          <p:nvPr/>
        </p:nvSpPr>
        <p:spPr>
          <a:xfrm>
            <a:off x="7722109" y="330797"/>
            <a:ext cx="11963063" cy="6138300"/>
          </a:xfrm>
          <a:prstGeom prst="rect">
            <a:avLst/>
          </a:prstGeom>
          <a:noFill/>
          <a:ln>
            <a:noFill/>
          </a:ln>
        </p:spPr>
        <p:txBody>
          <a:bodyPr spcFirstLastPara="1" wrap="square" lIns="0" tIns="0" rIns="0" bIns="0" anchor="t" anchorCtr="0">
            <a:noAutofit/>
          </a:bodyPr>
          <a:lstStyle/>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Natural Gas 		39.9%</a:t>
            </a: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Coal				19.7%</a:t>
            </a: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Petroleum		.5%</a:t>
            </a:r>
          </a:p>
          <a:p>
            <a:pPr marL="114300" lvl="0">
              <a:spcBef>
                <a:spcPts val="1400"/>
              </a:spcBef>
              <a:buClr>
                <a:srgbClr val="ABDE70"/>
              </a:buClr>
              <a:buSzPct val="100000"/>
            </a:pPr>
            <a:endParaRPr lang="en-US" sz="3500" dirty="0">
              <a:solidFill>
                <a:schemeClr val="bg1"/>
              </a:solidFill>
              <a:latin typeface="Inter Medium"/>
              <a:ea typeface="Inter Medium"/>
              <a:cs typeface="Inter Medium"/>
              <a:sym typeface="Inter Medium"/>
            </a:endParaRP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Nuclear			18.2%</a:t>
            </a:r>
          </a:p>
          <a:p>
            <a:pPr marL="114300" lvl="0">
              <a:spcBef>
                <a:spcPts val="1400"/>
              </a:spcBef>
              <a:buClr>
                <a:srgbClr val="ABDE70"/>
              </a:buClr>
              <a:buSzPct val="100000"/>
            </a:pPr>
            <a:endParaRPr lang="en-US" sz="3500" dirty="0">
              <a:solidFill>
                <a:schemeClr val="bg1"/>
              </a:solidFill>
              <a:latin typeface="Inter Medium"/>
              <a:ea typeface="Inter Medium"/>
              <a:cs typeface="Inter Medium"/>
              <a:sym typeface="Inter Medium"/>
            </a:endParaRP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Wind				10.3%</a:t>
            </a: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Hydro			6.0%</a:t>
            </a: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Solar				3.4%</a:t>
            </a: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Biomass			1.2%</a:t>
            </a: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Geothermal		.4%</a:t>
            </a: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Other gases		.3%</a:t>
            </a: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Other sources	.1%</a:t>
            </a:r>
          </a:p>
          <a:p>
            <a:pPr marL="685800" lvl="0" indent="-571500">
              <a:spcBef>
                <a:spcPts val="1400"/>
              </a:spcBef>
              <a:buClr>
                <a:srgbClr val="ABDE70"/>
              </a:buClr>
              <a:buSzPct val="100000"/>
              <a:buFont typeface="Arial" panose="020B0604020202020204" pitchFamily="34" charset="0"/>
              <a:buChar char="•"/>
            </a:pPr>
            <a:endParaRPr lang="en-US" sz="3500" dirty="0">
              <a:solidFill>
                <a:schemeClr val="bg1"/>
              </a:solidFill>
              <a:latin typeface="Inter Medium"/>
              <a:ea typeface="Inter Medium"/>
              <a:cs typeface="Inter Medium"/>
              <a:sym typeface="Inter Medium"/>
            </a:endParaRPr>
          </a:p>
        </p:txBody>
      </p:sp>
      <p:sp>
        <p:nvSpPr>
          <p:cNvPr id="2" name="Google Shape;78;p14">
            <a:extLst>
              <a:ext uri="{FF2B5EF4-FFF2-40B4-BE49-F238E27FC236}">
                <a16:creationId xmlns:a16="http://schemas.microsoft.com/office/drawing/2014/main" id="{5FCBDAA5-8E96-D73B-2ADC-5D3CB14DADFF}"/>
              </a:ext>
            </a:extLst>
          </p:cNvPr>
          <p:cNvSpPr/>
          <p:nvPr/>
        </p:nvSpPr>
        <p:spPr>
          <a:xfrm>
            <a:off x="16656007" y="8967130"/>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4" name="Google Shape;77;p14">
            <a:extLst>
              <a:ext uri="{FF2B5EF4-FFF2-40B4-BE49-F238E27FC236}">
                <a16:creationId xmlns:a16="http://schemas.microsoft.com/office/drawing/2014/main" id="{9CEA591A-8AF9-E164-E1D9-10F4B02A0E50}"/>
              </a:ext>
            </a:extLst>
          </p:cNvPr>
          <p:cNvSpPr/>
          <p:nvPr/>
        </p:nvSpPr>
        <p:spPr>
          <a:xfrm>
            <a:off x="14259381" y="1582006"/>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2565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12;p23">
            <a:extLst>
              <a:ext uri="{FF2B5EF4-FFF2-40B4-BE49-F238E27FC236}">
                <a16:creationId xmlns:a16="http://schemas.microsoft.com/office/drawing/2014/main" id="{823C1E00-7F09-9D71-C54E-8982085B83D8}"/>
              </a:ext>
            </a:extLst>
          </p:cNvPr>
          <p:cNvPicPr preferRelativeResize="0"/>
          <p:nvPr/>
        </p:nvPicPr>
        <p:blipFill rotWithShape="1">
          <a:blip r:embed="rId3">
            <a:alphaModFix/>
          </a:blip>
          <a:srcRect l="614" r="1226"/>
          <a:stretch/>
        </p:blipFill>
        <p:spPr>
          <a:xfrm rot="10800000">
            <a:off x="0" y="6426651"/>
            <a:ext cx="18288000" cy="2486292"/>
          </a:xfrm>
          <a:prstGeom prst="rect">
            <a:avLst/>
          </a:prstGeom>
          <a:noFill/>
          <a:ln>
            <a:noFill/>
          </a:ln>
        </p:spPr>
      </p:pic>
      <p:sp>
        <p:nvSpPr>
          <p:cNvPr id="13" name="Rectangle 12">
            <a:extLst>
              <a:ext uri="{FF2B5EF4-FFF2-40B4-BE49-F238E27FC236}">
                <a16:creationId xmlns:a16="http://schemas.microsoft.com/office/drawing/2014/main" id="{A965CCCA-1BE3-7D6B-C6F7-780487BA3132}"/>
              </a:ext>
            </a:extLst>
          </p:cNvPr>
          <p:cNvSpPr/>
          <p:nvPr/>
        </p:nvSpPr>
        <p:spPr>
          <a:xfrm>
            <a:off x="0" y="8458385"/>
            <a:ext cx="18288000" cy="1842290"/>
          </a:xfrm>
          <a:prstGeom prst="rect">
            <a:avLst/>
          </a:prstGeom>
          <a:solidFill>
            <a:srgbClr val="ABDE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D15137F4-1211-BCD8-E13F-25BFA94D7A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683"/>
          <a:stretch/>
        </p:blipFill>
        <p:spPr>
          <a:xfrm>
            <a:off x="3212820" y="1369932"/>
            <a:ext cx="11862359" cy="7848181"/>
          </a:xfrm>
          <a:prstGeom prst="rect">
            <a:avLst/>
          </a:prstGeom>
        </p:spPr>
      </p:pic>
      <p:sp>
        <p:nvSpPr>
          <p:cNvPr id="3" name="Rectangle 2">
            <a:extLst>
              <a:ext uri="{FF2B5EF4-FFF2-40B4-BE49-F238E27FC236}">
                <a16:creationId xmlns:a16="http://schemas.microsoft.com/office/drawing/2014/main" id="{E9E755FC-3C11-E5B0-DD9A-961F00426A3D}"/>
              </a:ext>
            </a:extLst>
          </p:cNvPr>
          <p:cNvSpPr/>
          <p:nvPr/>
        </p:nvSpPr>
        <p:spPr>
          <a:xfrm>
            <a:off x="3212820" y="9260142"/>
            <a:ext cx="2087366" cy="388696"/>
          </a:xfrm>
          <a:prstGeom prst="rect">
            <a:avLst/>
          </a:prstGeom>
        </p:spPr>
        <p:txBody>
          <a:bodyPr wrap="non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*Images from Canva</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8055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2" name="Rectangle 1">
            <a:extLst>
              <a:ext uri="{FF2B5EF4-FFF2-40B4-BE49-F238E27FC236}">
                <a16:creationId xmlns:a16="http://schemas.microsoft.com/office/drawing/2014/main" id="{8E52ED92-29D7-77D9-7397-02F1A2039636}"/>
              </a:ext>
            </a:extLst>
          </p:cNvPr>
          <p:cNvSpPr/>
          <p:nvPr/>
        </p:nvSpPr>
        <p:spPr>
          <a:xfrm>
            <a:off x="14746514" y="232229"/>
            <a:ext cx="3352800" cy="13062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Google Shape;65;p13"/>
          <p:cNvPicPr preferRelativeResize="0"/>
          <p:nvPr/>
        </p:nvPicPr>
        <p:blipFill>
          <a:blip r:embed="rId3"/>
          <a:srcRect l="4815" t="-6772" r="4815" b="-1"/>
          <a:stretch/>
        </p:blipFill>
        <p:spPr>
          <a:xfrm>
            <a:off x="8991600" y="-696684"/>
            <a:ext cx="9296400" cy="10983684"/>
          </a:xfrm>
          <a:prstGeom prst="rect">
            <a:avLst/>
          </a:prstGeom>
          <a:noFill/>
          <a:ln>
            <a:noFill/>
          </a:ln>
        </p:spPr>
      </p:pic>
      <p:pic>
        <p:nvPicPr>
          <p:cNvPr id="66" name="Google Shape;66;p13"/>
          <p:cNvPicPr preferRelativeResize="0"/>
          <p:nvPr/>
        </p:nvPicPr>
        <p:blipFill rotWithShape="1">
          <a:blip r:embed="rId4">
            <a:alphaModFix/>
          </a:blip>
          <a:srcRect t="200" b="200"/>
          <a:stretch/>
        </p:blipFill>
        <p:spPr>
          <a:xfrm>
            <a:off x="-23191" y="0"/>
            <a:ext cx="10171670" cy="10287001"/>
          </a:xfrm>
          <a:prstGeom prst="rect">
            <a:avLst/>
          </a:prstGeom>
          <a:noFill/>
          <a:ln>
            <a:noFill/>
          </a:ln>
        </p:spPr>
      </p:pic>
      <p:sp>
        <p:nvSpPr>
          <p:cNvPr id="68" name="Google Shape;68;p13"/>
          <p:cNvSpPr txBox="1"/>
          <p:nvPr/>
        </p:nvSpPr>
        <p:spPr>
          <a:xfrm>
            <a:off x="1207089" y="2135433"/>
            <a:ext cx="8141700" cy="5078313"/>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chemeClr val="lt1"/>
              </a:buClr>
              <a:buSzPts val="6000"/>
              <a:buFont typeface="BIZ UDPMincho"/>
              <a:buNone/>
            </a:pPr>
            <a:r>
              <a:rPr lang="en-US" sz="6000" u="none" strike="noStrike" cap="none" dirty="0">
                <a:solidFill>
                  <a:schemeClr val="lt1"/>
                </a:solidFill>
                <a:latin typeface="Inter Medium" panose="02000503000000020004" pitchFamily="2" charset="0"/>
                <a:ea typeface="Inter Medium" panose="02000503000000020004" pitchFamily="2" charset="0"/>
                <a:cs typeface="Calibri" panose="020F0502020204030204" pitchFamily="34" charset="0"/>
                <a:sym typeface="BIZ UDPMincho"/>
              </a:rPr>
              <a:t>When do you use electricity?</a:t>
            </a:r>
          </a:p>
          <a:p>
            <a:pPr marL="0" marR="0" lvl="0" indent="0" algn="l" rtl="0">
              <a:lnSpc>
                <a:spcPct val="110000"/>
              </a:lnSpc>
              <a:spcBef>
                <a:spcPts val="0"/>
              </a:spcBef>
              <a:spcAft>
                <a:spcPts val="0"/>
              </a:spcAft>
              <a:buClr>
                <a:schemeClr val="lt1"/>
              </a:buClr>
              <a:buSzPts val="6000"/>
              <a:buFont typeface="BIZ UDPMincho"/>
              <a:buNone/>
            </a:pPr>
            <a:br>
              <a:rPr lang="en-US" sz="6000" u="none" strike="noStrike" cap="none" dirty="0">
                <a:solidFill>
                  <a:schemeClr val="lt1"/>
                </a:solidFill>
                <a:latin typeface="Inter Medium" panose="02000503000000020004" pitchFamily="2" charset="0"/>
                <a:ea typeface="Inter Medium" panose="02000503000000020004" pitchFamily="2" charset="0"/>
                <a:cs typeface="Calibri" panose="020F0502020204030204" pitchFamily="34" charset="0"/>
                <a:sym typeface="BIZ UDPMincho"/>
              </a:rPr>
            </a:br>
            <a:r>
              <a:rPr lang="en-US" sz="6000" u="none" strike="noStrike" cap="none" dirty="0">
                <a:solidFill>
                  <a:schemeClr val="lt1"/>
                </a:solidFill>
                <a:latin typeface="Inter Medium" panose="02000503000000020004" pitchFamily="2" charset="0"/>
                <a:ea typeface="Inter Medium" panose="02000503000000020004" pitchFamily="2" charset="0"/>
                <a:cs typeface="Calibri" panose="020F0502020204030204" pitchFamily="34" charset="0"/>
                <a:sym typeface="BIZ UDPMincho"/>
              </a:rPr>
              <a:t>Where does that electricity come from? </a:t>
            </a:r>
          </a:p>
        </p:txBody>
      </p:sp>
    </p:spTree>
    <p:extLst>
      <p:ext uri="{BB962C8B-B14F-4D97-AF65-F5344CB8AC3E}">
        <p14:creationId xmlns:p14="http://schemas.microsoft.com/office/powerpoint/2010/main" val="240571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6" name="Picture 5" descr="A factory with smoke coming out of it&#10;&#10;Description automatically generated">
            <a:extLst>
              <a:ext uri="{FF2B5EF4-FFF2-40B4-BE49-F238E27FC236}">
                <a16:creationId xmlns:a16="http://schemas.microsoft.com/office/drawing/2014/main" id="{58EE4F01-8358-D050-54FE-9ABA7CE25EE6}"/>
              </a:ext>
            </a:extLst>
          </p:cNvPr>
          <p:cNvPicPr>
            <a:picLocks noChangeAspect="1"/>
          </p:cNvPicPr>
          <p:nvPr/>
        </p:nvPicPr>
        <p:blipFill>
          <a:blip r:embed="rId3"/>
          <a:srcRect l="-3369" t="11816" r="30590" b="25980"/>
          <a:stretch/>
        </p:blipFill>
        <p:spPr>
          <a:xfrm>
            <a:off x="2940651" y="0"/>
            <a:ext cx="15347349" cy="10296526"/>
          </a:xfrm>
          <a:prstGeom prst="rect">
            <a:avLst/>
          </a:prstGeom>
        </p:spPr>
      </p:pic>
      <p:pic>
        <p:nvPicPr>
          <p:cNvPr id="75" name="Google Shape;75;p14" descr="A green and black rectangle&#10;&#10;Description automatically generated"/>
          <p:cNvPicPr preferRelativeResize="0"/>
          <p:nvPr/>
        </p:nvPicPr>
        <p:blipFill rotWithShape="1">
          <a:blip r:embed="rId4">
            <a:alphaModFix/>
          </a:blip>
          <a:srcRect l="40475" t="5018" r="-1650" b="17531"/>
          <a:stretch/>
        </p:blipFill>
        <p:spPr>
          <a:xfrm>
            <a:off x="3153847" y="1"/>
            <a:ext cx="10457392" cy="10296526"/>
          </a:xfrm>
          <a:prstGeom prst="rect">
            <a:avLst/>
          </a:prstGeom>
          <a:noFill/>
          <a:ln>
            <a:noFill/>
          </a:ln>
        </p:spPr>
      </p:pic>
      <p:sp>
        <p:nvSpPr>
          <p:cNvPr id="2" name="Rectangle 1">
            <a:extLst>
              <a:ext uri="{FF2B5EF4-FFF2-40B4-BE49-F238E27FC236}">
                <a16:creationId xmlns:a16="http://schemas.microsoft.com/office/drawing/2014/main" id="{66CD183D-B48B-43DE-8D15-657EE4DA79A6}"/>
              </a:ext>
            </a:extLst>
          </p:cNvPr>
          <p:cNvSpPr/>
          <p:nvPr/>
        </p:nvSpPr>
        <p:spPr>
          <a:xfrm>
            <a:off x="0" y="0"/>
            <a:ext cx="9454243" cy="10296526"/>
          </a:xfrm>
          <a:prstGeom prst="rect">
            <a:avLst/>
          </a:prstGeom>
          <a:solidFill>
            <a:srgbClr val="ABDE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Google Shape;79;p14"/>
          <p:cNvSpPr txBox="1"/>
          <p:nvPr/>
        </p:nvSpPr>
        <p:spPr>
          <a:xfrm>
            <a:off x="881401" y="1979247"/>
            <a:ext cx="10991732" cy="6056512"/>
          </a:xfrm>
          <a:prstGeom prst="rect">
            <a:avLst/>
          </a:prstGeom>
          <a:noFill/>
          <a:ln>
            <a:noFill/>
          </a:ln>
        </p:spPr>
        <p:txBody>
          <a:bodyPr spcFirstLastPara="1" wrap="square" lIns="0" tIns="0" rIns="0" bIns="0" anchor="t" anchorCtr="0">
            <a:noAutofit/>
          </a:bodyPr>
          <a:lstStyle/>
          <a:p>
            <a:pPr marL="685800" lvl="0" indent="-571500">
              <a:lnSpc>
                <a:spcPct val="112500"/>
              </a:lnSpc>
              <a:spcBef>
                <a:spcPts val="3000"/>
              </a:spcBef>
              <a:buClr>
                <a:srgbClr val="215BAE"/>
              </a:buClr>
              <a:buSzPct val="100000"/>
              <a:buFont typeface="Arial" panose="020B0604020202020204" pitchFamily="34" charset="0"/>
              <a:buChar char="•"/>
            </a:pPr>
            <a:r>
              <a:rPr lang="en-US" sz="2800" dirty="0">
                <a:solidFill>
                  <a:srgbClr val="1A9855"/>
                </a:solidFill>
                <a:latin typeface="Inter Medium"/>
                <a:ea typeface="Inter Medium"/>
                <a:cs typeface="Inter Medium"/>
                <a:sym typeface="Inter Medium"/>
              </a:rPr>
              <a:t>You have been given the task of creating a brief written report for local elected officials highlighting potential benefits and costs of building a nuclear power facility ten miles outside of their town. </a:t>
            </a:r>
          </a:p>
          <a:p>
            <a:pPr marL="685800" lvl="0" indent="-571500">
              <a:lnSpc>
                <a:spcPct val="112500"/>
              </a:lnSpc>
              <a:spcBef>
                <a:spcPts val="3000"/>
              </a:spcBef>
              <a:buClr>
                <a:srgbClr val="215BAE"/>
              </a:buClr>
              <a:buSzPct val="100000"/>
              <a:buFont typeface="Arial" panose="020B0604020202020204" pitchFamily="34" charset="0"/>
              <a:buChar char="•"/>
            </a:pPr>
            <a:r>
              <a:rPr lang="en-US" sz="2800" dirty="0">
                <a:solidFill>
                  <a:srgbClr val="1A9855"/>
                </a:solidFill>
                <a:latin typeface="Inter Medium"/>
                <a:ea typeface="Inter Medium"/>
                <a:cs typeface="Inter Medium"/>
                <a:sym typeface="Inter Medium"/>
              </a:rPr>
              <a:t>The local officials will be asked by their constituents to comment on a recent proposal to build a nuclear power plant and reactor in their area and they are looking to gather insightful information that will help them form an opinion on whether or not they will support the proposed construction of the nuclear facility.    </a:t>
            </a:r>
          </a:p>
          <a:p>
            <a:pPr marL="685800" lvl="0" indent="-571500">
              <a:lnSpc>
                <a:spcPct val="112500"/>
              </a:lnSpc>
              <a:spcBef>
                <a:spcPts val="3000"/>
              </a:spcBef>
              <a:buClr>
                <a:srgbClr val="215BAE"/>
              </a:buClr>
              <a:buSzPct val="100000"/>
              <a:buFont typeface="Arial" panose="020B0604020202020204" pitchFamily="34" charset="0"/>
              <a:buChar char="•"/>
            </a:pPr>
            <a:r>
              <a:rPr lang="en-US" sz="2800" dirty="0">
                <a:solidFill>
                  <a:srgbClr val="1A9855"/>
                </a:solidFill>
                <a:latin typeface="Inter Medium"/>
                <a:ea typeface="Inter Medium"/>
                <a:cs typeface="Inter Medium"/>
                <a:sym typeface="Inter Medium"/>
              </a:rPr>
              <a:t>Each report should include a minimum of three potential benefits and three potential costs of construction and operation of a nuclear power facility near your town. </a:t>
            </a:r>
          </a:p>
        </p:txBody>
      </p:sp>
      <p:sp>
        <p:nvSpPr>
          <p:cNvPr id="3" name="Google Shape;76;p14">
            <a:extLst>
              <a:ext uri="{FF2B5EF4-FFF2-40B4-BE49-F238E27FC236}">
                <a16:creationId xmlns:a16="http://schemas.microsoft.com/office/drawing/2014/main" id="{E5A6C321-C5EA-6DF5-0893-E373FC47AD2E}"/>
              </a:ext>
            </a:extLst>
          </p:cNvPr>
          <p:cNvSpPr txBox="1"/>
          <p:nvPr/>
        </p:nvSpPr>
        <p:spPr>
          <a:xfrm>
            <a:off x="881405" y="1158527"/>
            <a:ext cx="13313400"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215BAE"/>
                </a:solidFill>
                <a:latin typeface="Inter Medium" panose="02000503000000020004" pitchFamily="2" charset="0"/>
                <a:ea typeface="Inter Medium" panose="02000503000000020004" pitchFamily="2" charset="0"/>
                <a:cs typeface="BIZ UDPMincho"/>
                <a:sym typeface="BIZ UDPMincho"/>
              </a:rPr>
              <a:t>Assignment</a:t>
            </a:r>
            <a:endParaRPr sz="5400" dirty="0">
              <a:solidFill>
                <a:srgbClr val="215BAE"/>
              </a:solidFill>
              <a:latin typeface="Inter Medium" panose="02000503000000020004" pitchFamily="2" charset="0"/>
              <a:ea typeface="Inter Medium" panose="02000503000000020004" pitchFamily="2" charset="0"/>
              <a:cs typeface="BIZ UDPMincho"/>
              <a:sym typeface="BIZ UDPMincho"/>
            </a:endParaRPr>
          </a:p>
        </p:txBody>
      </p:sp>
      <p:sp>
        <p:nvSpPr>
          <p:cNvPr id="78" name="Google Shape;78;p14"/>
          <p:cNvSpPr/>
          <p:nvPr/>
        </p:nvSpPr>
        <p:spPr>
          <a:xfrm>
            <a:off x="434209" y="8899873"/>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5">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77" name="Google Shape;77;p14"/>
          <p:cNvSpPr/>
          <p:nvPr/>
        </p:nvSpPr>
        <p:spPr>
          <a:xfrm>
            <a:off x="9223018" y="586187"/>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5">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873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9">
                                            <p:txEl>
                                              <p:pRg st="0" end="0"/>
                                            </p:txEl>
                                          </p:spTgt>
                                        </p:tgtEl>
                                        <p:attrNameLst>
                                          <p:attrName>style.visibility</p:attrName>
                                        </p:attrNameLst>
                                      </p:cBhvr>
                                      <p:to>
                                        <p:strVal val="visible"/>
                                      </p:to>
                                    </p:set>
                                    <p:anim calcmode="lin" valueType="num">
                                      <p:cBhvr additive="base">
                                        <p:cTn id="7" dur="500" fill="hold"/>
                                        <p:tgtEl>
                                          <p:spTgt spid="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9">
                                            <p:txEl>
                                              <p:pRg st="1" end="1"/>
                                            </p:txEl>
                                          </p:spTgt>
                                        </p:tgtEl>
                                        <p:attrNameLst>
                                          <p:attrName>style.visibility</p:attrName>
                                        </p:attrNameLst>
                                      </p:cBhvr>
                                      <p:to>
                                        <p:strVal val="visible"/>
                                      </p:to>
                                    </p:set>
                                    <p:anim calcmode="lin" valueType="num">
                                      <p:cBhvr additive="base">
                                        <p:cTn id="13" dur="500" fill="hold"/>
                                        <p:tgtEl>
                                          <p:spTgt spid="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9">
                                            <p:txEl>
                                              <p:pRg st="2" end="2"/>
                                            </p:txEl>
                                          </p:spTgt>
                                        </p:tgtEl>
                                        <p:attrNameLst>
                                          <p:attrName>style.visibility</p:attrName>
                                        </p:attrNameLst>
                                      </p:cBhvr>
                                      <p:to>
                                        <p:strVal val="visible"/>
                                      </p:to>
                                    </p:set>
                                    <p:anim calcmode="lin" valueType="num">
                                      <p:cBhvr additive="base">
                                        <p:cTn id="19" dur="500" fill="hold"/>
                                        <p:tgtEl>
                                          <p:spTgt spid="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8" name="Google Shape;78;p14"/>
          <p:cNvSpPr/>
          <p:nvPr/>
        </p:nvSpPr>
        <p:spPr>
          <a:xfrm>
            <a:off x="1414550" y="8876590"/>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77" name="Google Shape;77;p14"/>
          <p:cNvSpPr/>
          <p:nvPr/>
        </p:nvSpPr>
        <p:spPr>
          <a:xfrm>
            <a:off x="16351983" y="1647825"/>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25" name="Google Shape;212;p23">
            <a:extLst>
              <a:ext uri="{FF2B5EF4-FFF2-40B4-BE49-F238E27FC236}">
                <a16:creationId xmlns:a16="http://schemas.microsoft.com/office/drawing/2014/main" id="{F41EDC21-C1F9-137F-A8EB-42FD34311866}"/>
              </a:ext>
            </a:extLst>
          </p:cNvPr>
          <p:cNvPicPr preferRelativeResize="0"/>
          <p:nvPr/>
        </p:nvPicPr>
        <p:blipFill rotWithShape="1">
          <a:blip r:embed="rId4">
            <a:alphaModFix/>
          </a:blip>
          <a:srcRect l="614" r="1226"/>
          <a:stretch/>
        </p:blipFill>
        <p:spPr>
          <a:xfrm rot="10800000">
            <a:off x="0" y="6077450"/>
            <a:ext cx="18288000" cy="4265201"/>
          </a:xfrm>
          <a:prstGeom prst="rect">
            <a:avLst/>
          </a:prstGeom>
          <a:noFill/>
          <a:ln>
            <a:noFill/>
          </a:ln>
        </p:spPr>
      </p:pic>
      <p:pic>
        <p:nvPicPr>
          <p:cNvPr id="28" name="Picture 27">
            <a:extLst>
              <a:ext uri="{FF2B5EF4-FFF2-40B4-BE49-F238E27FC236}">
                <a16:creationId xmlns:a16="http://schemas.microsoft.com/office/drawing/2014/main" id="{809BAA1A-3915-AF71-863F-F8EF85FF08F8}"/>
              </a:ext>
            </a:extLst>
          </p:cNvPr>
          <p:cNvPicPr/>
          <p:nvPr/>
        </p:nvPicPr>
        <p:blipFill>
          <a:blip r:embed="rId5"/>
          <a:srcRect r="2693"/>
          <a:stretch/>
        </p:blipFill>
        <p:spPr>
          <a:xfrm>
            <a:off x="5399871" y="189525"/>
            <a:ext cx="12704997" cy="9093928"/>
          </a:xfrm>
          <a:prstGeom prst="rect">
            <a:avLst/>
          </a:prstGeom>
        </p:spPr>
      </p:pic>
      <p:sp>
        <p:nvSpPr>
          <p:cNvPr id="29" name="Rectangle 28">
            <a:extLst>
              <a:ext uri="{FF2B5EF4-FFF2-40B4-BE49-F238E27FC236}">
                <a16:creationId xmlns:a16="http://schemas.microsoft.com/office/drawing/2014/main" id="{31DBDE38-DF04-7DB9-B52A-BE75B0DBEE9C}"/>
              </a:ext>
            </a:extLst>
          </p:cNvPr>
          <p:cNvSpPr/>
          <p:nvPr/>
        </p:nvSpPr>
        <p:spPr>
          <a:xfrm>
            <a:off x="711200" y="1646650"/>
            <a:ext cx="4593656" cy="8103950"/>
          </a:xfrm>
          <a:prstGeom prst="rect">
            <a:avLst/>
          </a:prstGeom>
          <a:solidFill>
            <a:schemeClr val="lt1"/>
          </a:solidFill>
          <a:ln w="92075">
            <a:noFill/>
          </a:ln>
        </p:spPr>
        <p:txBody>
          <a:bodyPr wrap="square">
            <a:spAutoFit/>
          </a:bodyPr>
          <a:lstStyle/>
          <a:p>
            <a:pPr marR="0" lvl="0">
              <a:lnSpc>
                <a:spcPct val="150000"/>
              </a:lnSpc>
              <a:spcBef>
                <a:spcPts val="0"/>
              </a:spcBef>
              <a:spcAft>
                <a:spcPts val="0"/>
              </a:spcAft>
            </a:pPr>
            <a:r>
              <a:rPr lang="en-US" sz="2500" dirty="0">
                <a:solidFill>
                  <a:srgbClr val="333333"/>
                </a:solidFill>
                <a:latin typeface="Inter Medium" panose="02000503000000020004" pitchFamily="2" charset="0"/>
                <a:ea typeface="Inter Medium" panose="02000503000000020004" pitchFamily="2" charset="0"/>
                <a:cs typeface="Calibri" panose="020F0502020204030204" pitchFamily="34" charset="0"/>
              </a:rPr>
              <a:t>In 2021, the average annual electricity consumption for a U.S. residential utility customer was </a:t>
            </a:r>
            <a:r>
              <a:rPr lang="en-US" sz="2500" b="1" dirty="0">
                <a:solidFill>
                  <a:srgbClr val="333333"/>
                </a:solidFill>
                <a:latin typeface="Inter ExtraBold" panose="02000503000000020004" pitchFamily="2" charset="0"/>
                <a:ea typeface="Inter ExtraBold" panose="02000503000000020004" pitchFamily="2" charset="0"/>
                <a:cs typeface="Calibri" panose="020F0502020204030204" pitchFamily="34" charset="0"/>
              </a:rPr>
              <a:t>10,632 kilowatt-hours (kWh)</a:t>
            </a:r>
            <a:r>
              <a:rPr lang="en-US" sz="2500" dirty="0">
                <a:solidFill>
                  <a:srgbClr val="333333"/>
                </a:solidFill>
                <a:latin typeface="Inter Medium" panose="02000503000000020004" pitchFamily="2" charset="0"/>
                <a:ea typeface="Inter Medium" panose="02000503000000020004" pitchFamily="2" charset="0"/>
                <a:cs typeface="Calibri" panose="020F0502020204030204" pitchFamily="34" charset="0"/>
              </a:rPr>
              <a:t>, an average of about </a:t>
            </a:r>
            <a:r>
              <a:rPr lang="en-US" sz="2500" b="1" dirty="0">
                <a:solidFill>
                  <a:srgbClr val="333333"/>
                </a:solidFill>
                <a:latin typeface="Inter ExtraBold" panose="02000503000000020004" pitchFamily="2" charset="0"/>
                <a:ea typeface="Inter ExtraBold" panose="02000503000000020004" pitchFamily="2" charset="0"/>
                <a:cs typeface="Calibri" panose="020F0502020204030204" pitchFamily="34" charset="0"/>
              </a:rPr>
              <a:t>886 kWh </a:t>
            </a:r>
            <a:r>
              <a:rPr lang="en-US" sz="2500" dirty="0">
                <a:solidFill>
                  <a:srgbClr val="333333"/>
                </a:solidFill>
                <a:latin typeface="Inter Medium" panose="02000503000000020004" pitchFamily="2" charset="0"/>
                <a:ea typeface="Inter Medium" panose="02000503000000020004" pitchFamily="2" charset="0"/>
                <a:cs typeface="Calibri" panose="020F0502020204030204" pitchFamily="34" charset="0"/>
              </a:rPr>
              <a:t>per month. </a:t>
            </a:r>
            <a:endParaRPr lang="en-US" sz="2500" dirty="0">
              <a:effectLst/>
              <a:latin typeface="Inter Medium" panose="02000503000000020004" pitchFamily="2" charset="0"/>
              <a:ea typeface="Inter Medium" panose="02000503000000020004" pitchFamily="2" charset="0"/>
              <a:cs typeface="Times New Roman" panose="02020603050405020304" pitchFamily="18" charset="0"/>
            </a:endParaRPr>
          </a:p>
          <a:p>
            <a:pPr marL="457200" marR="0">
              <a:lnSpc>
                <a:spcPct val="150000"/>
              </a:lnSpc>
              <a:spcBef>
                <a:spcPts val="0"/>
              </a:spcBef>
              <a:spcAft>
                <a:spcPts val="0"/>
              </a:spcAft>
            </a:pPr>
            <a:r>
              <a:rPr lang="en-US" sz="2500" dirty="0">
                <a:solidFill>
                  <a:srgbClr val="333333"/>
                </a:solidFill>
                <a:latin typeface="Inter Medium" panose="02000503000000020004" pitchFamily="2" charset="0"/>
                <a:ea typeface="Inter Medium" panose="02000503000000020004" pitchFamily="2" charset="0"/>
                <a:cs typeface="Calibri" panose="020F0502020204030204" pitchFamily="34" charset="0"/>
              </a:rPr>
              <a:t> </a:t>
            </a:r>
            <a:endParaRPr lang="en-US" sz="2500" dirty="0">
              <a:effectLst/>
              <a:latin typeface="Inter Medium" panose="02000503000000020004" pitchFamily="2" charset="0"/>
              <a:ea typeface="Inter Medium" panose="02000503000000020004" pitchFamily="2" charset="0"/>
              <a:cs typeface="Times New Roman" panose="02020603050405020304" pitchFamily="18" charset="0"/>
            </a:endParaRPr>
          </a:p>
          <a:p>
            <a:pPr marR="0" lvl="0">
              <a:lnSpc>
                <a:spcPct val="150000"/>
              </a:lnSpc>
              <a:spcBef>
                <a:spcPts val="0"/>
              </a:spcBef>
              <a:spcAft>
                <a:spcPts val="800"/>
              </a:spcAft>
            </a:pPr>
            <a:r>
              <a:rPr lang="en-US" sz="2500" dirty="0">
                <a:solidFill>
                  <a:srgbClr val="000000"/>
                </a:solidFill>
                <a:latin typeface="Inter Medium" panose="02000503000000020004" pitchFamily="2" charset="0"/>
                <a:ea typeface="Inter Medium" panose="02000503000000020004" pitchFamily="2" charset="0"/>
                <a:cs typeface="Calibri" panose="020F0502020204030204" pitchFamily="34" charset="0"/>
              </a:rPr>
              <a:t>Total U.S. electricity consumption in 2022 was about </a:t>
            </a:r>
            <a:r>
              <a:rPr lang="en-US" sz="2500" b="1" dirty="0">
                <a:solidFill>
                  <a:srgbClr val="000000"/>
                </a:solidFill>
                <a:latin typeface="Inter ExtraBold" panose="02000503000000020004" pitchFamily="2" charset="0"/>
                <a:ea typeface="Inter ExtraBold" panose="02000503000000020004" pitchFamily="2" charset="0"/>
                <a:cs typeface="Calibri" panose="020F0502020204030204" pitchFamily="34" charset="0"/>
              </a:rPr>
              <a:t>4.05 trillion kWh</a:t>
            </a:r>
            <a:r>
              <a:rPr lang="en-US" sz="2500" dirty="0">
                <a:solidFill>
                  <a:srgbClr val="000000"/>
                </a:solidFill>
                <a:latin typeface="Inter Medium" panose="02000503000000020004" pitchFamily="2" charset="0"/>
                <a:ea typeface="Inter Medium" panose="02000503000000020004" pitchFamily="2" charset="0"/>
                <a:cs typeface="Calibri" panose="020F0502020204030204" pitchFamily="34" charset="0"/>
              </a:rPr>
              <a:t>, the highest amount recorded and 14 times greater than electricity use in 1950. </a:t>
            </a:r>
            <a:endParaRPr lang="en-US" sz="2500" dirty="0">
              <a:effectLst/>
              <a:latin typeface="Inter Medium" panose="02000503000000020004" pitchFamily="2" charset="0"/>
              <a:ea typeface="Inter Medium" panose="02000503000000020004" pitchFamily="2" charset="0"/>
              <a:cs typeface="Times New Roman" panose="02020603050405020304" pitchFamily="18" charset="0"/>
            </a:endParaRPr>
          </a:p>
        </p:txBody>
      </p:sp>
    </p:spTree>
    <p:extLst>
      <p:ext uri="{BB962C8B-B14F-4D97-AF65-F5344CB8AC3E}">
        <p14:creationId xmlns:p14="http://schemas.microsoft.com/office/powerpoint/2010/main" val="152083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5" name="Picture 4" descr="A blue background with a building and a tower&#10;&#10;Description automatically generated">
            <a:extLst>
              <a:ext uri="{FF2B5EF4-FFF2-40B4-BE49-F238E27FC236}">
                <a16:creationId xmlns:a16="http://schemas.microsoft.com/office/drawing/2014/main" id="{41DA5E57-00DF-71D7-01BD-88374FCFE44B}"/>
              </a:ext>
            </a:extLst>
          </p:cNvPr>
          <p:cNvPicPr>
            <a:picLocks noChangeAspect="1"/>
          </p:cNvPicPr>
          <p:nvPr/>
        </p:nvPicPr>
        <p:blipFill>
          <a:blip r:embed="rId3"/>
          <a:srcRect l="7546" t="27913" r="31324" b="10957"/>
          <a:stretch/>
        </p:blipFill>
        <p:spPr>
          <a:xfrm>
            <a:off x="9808621" y="9527"/>
            <a:ext cx="8479379" cy="10286999"/>
          </a:xfrm>
          <a:prstGeom prst="rect">
            <a:avLst/>
          </a:prstGeom>
        </p:spPr>
      </p:pic>
      <p:pic>
        <p:nvPicPr>
          <p:cNvPr id="75" name="Google Shape;75;p14" descr="A green and black rectangle&#10;&#10;Description automatically generated"/>
          <p:cNvPicPr preferRelativeResize="0"/>
          <p:nvPr/>
        </p:nvPicPr>
        <p:blipFill rotWithShape="1">
          <a:blip r:embed="rId4">
            <a:alphaModFix/>
          </a:blip>
          <a:srcRect l="40475" t="5018" r="-1650" b="17531"/>
          <a:stretch/>
        </p:blipFill>
        <p:spPr>
          <a:xfrm>
            <a:off x="3153847" y="1"/>
            <a:ext cx="10457392" cy="10296526"/>
          </a:xfrm>
          <a:prstGeom prst="rect">
            <a:avLst/>
          </a:prstGeom>
          <a:noFill/>
          <a:ln>
            <a:noFill/>
          </a:ln>
        </p:spPr>
      </p:pic>
      <p:sp>
        <p:nvSpPr>
          <p:cNvPr id="2" name="Rectangle 1">
            <a:extLst>
              <a:ext uri="{FF2B5EF4-FFF2-40B4-BE49-F238E27FC236}">
                <a16:creationId xmlns:a16="http://schemas.microsoft.com/office/drawing/2014/main" id="{66CD183D-B48B-43DE-8D15-657EE4DA79A6}"/>
              </a:ext>
            </a:extLst>
          </p:cNvPr>
          <p:cNvSpPr/>
          <p:nvPr/>
        </p:nvSpPr>
        <p:spPr>
          <a:xfrm>
            <a:off x="0" y="0"/>
            <a:ext cx="9454243" cy="10296526"/>
          </a:xfrm>
          <a:prstGeom prst="rect">
            <a:avLst/>
          </a:prstGeom>
          <a:solidFill>
            <a:srgbClr val="ABDE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Google Shape;79;p14"/>
          <p:cNvSpPr txBox="1"/>
          <p:nvPr/>
        </p:nvSpPr>
        <p:spPr>
          <a:xfrm>
            <a:off x="881401" y="2461847"/>
            <a:ext cx="10991732" cy="6056512"/>
          </a:xfrm>
          <a:prstGeom prst="rect">
            <a:avLst/>
          </a:prstGeom>
          <a:noFill/>
          <a:ln>
            <a:noFill/>
          </a:ln>
        </p:spPr>
        <p:txBody>
          <a:bodyPr spcFirstLastPara="1" wrap="square" lIns="0" tIns="0" rIns="0" bIns="0" anchor="t" anchorCtr="0">
            <a:noAutofit/>
          </a:bodyPr>
          <a:lstStyle/>
          <a:p>
            <a:pPr marL="685800" lvl="0" indent="-571500">
              <a:lnSpc>
                <a:spcPct val="112500"/>
              </a:lnSpc>
              <a:spcBef>
                <a:spcPts val="3000"/>
              </a:spcBef>
              <a:buClr>
                <a:srgbClr val="215BAE"/>
              </a:buClr>
              <a:buSzPct val="100000"/>
              <a:buFont typeface="Arial" panose="020B0604020202020204" pitchFamily="34" charset="0"/>
              <a:buChar char="•"/>
            </a:pPr>
            <a:r>
              <a:rPr lang="en-US" sz="3600" b="1" dirty="0">
                <a:solidFill>
                  <a:srgbClr val="1A9855"/>
                </a:solidFill>
                <a:latin typeface="Inter ExtraBold" panose="02000503000000020004" pitchFamily="2" charset="0"/>
                <a:ea typeface="Inter ExtraBold" panose="02000503000000020004" pitchFamily="2" charset="0"/>
                <a:cs typeface="Inter Medium"/>
                <a:sym typeface="Inter Medium"/>
              </a:rPr>
              <a:t>Fossil fuels </a:t>
            </a:r>
            <a:r>
              <a:rPr lang="en-US" sz="3600" dirty="0">
                <a:solidFill>
                  <a:srgbClr val="1A9855"/>
                </a:solidFill>
                <a:latin typeface="Inter Medium"/>
                <a:ea typeface="Inter Medium"/>
                <a:cs typeface="Inter Medium"/>
                <a:sym typeface="Inter Medium"/>
              </a:rPr>
              <a:t>are found in the Earth's crust </a:t>
            </a:r>
            <a:br>
              <a:rPr lang="en-US" sz="3600" dirty="0">
                <a:solidFill>
                  <a:srgbClr val="1A9855"/>
                </a:solidFill>
                <a:latin typeface="Inter Medium"/>
                <a:ea typeface="Inter Medium"/>
                <a:cs typeface="Inter Medium"/>
                <a:sym typeface="Inter Medium"/>
              </a:rPr>
            </a:br>
            <a:r>
              <a:rPr lang="en-US" sz="3600" dirty="0">
                <a:solidFill>
                  <a:srgbClr val="1A9855"/>
                </a:solidFill>
                <a:latin typeface="Inter Medium"/>
                <a:ea typeface="Inter Medium"/>
                <a:cs typeface="Inter Medium"/>
                <a:sym typeface="Inter Medium"/>
              </a:rPr>
              <a:t>and contain carbon and hydrogen, which can be burned for energy. </a:t>
            </a:r>
          </a:p>
          <a:p>
            <a:pPr marL="685800" lvl="0" indent="-571500">
              <a:lnSpc>
                <a:spcPct val="112500"/>
              </a:lnSpc>
              <a:spcBef>
                <a:spcPts val="3000"/>
              </a:spcBef>
              <a:buClr>
                <a:srgbClr val="215BAE"/>
              </a:buClr>
              <a:buSzPct val="100000"/>
              <a:buFont typeface="Arial" panose="020B0604020202020204" pitchFamily="34" charset="0"/>
              <a:buChar char="•"/>
            </a:pPr>
            <a:r>
              <a:rPr lang="en-US" sz="3600" b="1" dirty="0">
                <a:solidFill>
                  <a:srgbClr val="1A9855"/>
                </a:solidFill>
                <a:latin typeface="Inter ExtraBold" panose="02000503000000020004" pitchFamily="2" charset="0"/>
                <a:ea typeface="Inter ExtraBold" panose="02000503000000020004" pitchFamily="2" charset="0"/>
                <a:cs typeface="Inter Medium"/>
                <a:sym typeface="Inter Medium"/>
              </a:rPr>
              <a:t>Renewable energy </a:t>
            </a:r>
            <a:r>
              <a:rPr lang="en-US" sz="3600" dirty="0">
                <a:solidFill>
                  <a:srgbClr val="1A9855"/>
                </a:solidFill>
                <a:latin typeface="Inter Medium"/>
                <a:ea typeface="Inter Medium"/>
                <a:cs typeface="Inter Medium"/>
                <a:sym typeface="Inter Medium"/>
              </a:rPr>
              <a:t>is energy produced from sources like the sun and wind that are naturally replenished and do not run out. </a:t>
            </a:r>
          </a:p>
          <a:p>
            <a:pPr marL="685800" lvl="0" indent="-571500">
              <a:lnSpc>
                <a:spcPct val="112500"/>
              </a:lnSpc>
              <a:spcBef>
                <a:spcPts val="3000"/>
              </a:spcBef>
              <a:buClr>
                <a:srgbClr val="215BAE"/>
              </a:buClr>
              <a:buSzPct val="100000"/>
              <a:buFont typeface="Arial" panose="020B0604020202020204" pitchFamily="34" charset="0"/>
              <a:buChar char="•"/>
            </a:pPr>
            <a:r>
              <a:rPr lang="en-US" sz="3600" b="1" dirty="0">
                <a:solidFill>
                  <a:srgbClr val="1A9855"/>
                </a:solidFill>
                <a:latin typeface="Inter ExtraBold" panose="02000503000000020004" pitchFamily="2" charset="0"/>
                <a:ea typeface="Inter ExtraBold" panose="02000503000000020004" pitchFamily="2" charset="0"/>
                <a:cs typeface="Inter Medium"/>
                <a:sym typeface="Inter Medium"/>
              </a:rPr>
              <a:t>Clean energy </a:t>
            </a:r>
            <a:r>
              <a:rPr lang="en-US" sz="3600" dirty="0">
                <a:solidFill>
                  <a:srgbClr val="1A9855"/>
                </a:solidFill>
                <a:latin typeface="Inter Medium"/>
                <a:ea typeface="Inter Medium"/>
                <a:cs typeface="Inter Medium"/>
                <a:sym typeface="Inter Medium"/>
              </a:rPr>
              <a:t>is used to refer to the electricity that is generated by facilities that do not directly emit greenhouse gases such as carbon dioxide during the generation process. </a:t>
            </a:r>
          </a:p>
          <a:p>
            <a:pPr marL="685800" lvl="0" indent="-571500">
              <a:lnSpc>
                <a:spcPct val="112500"/>
              </a:lnSpc>
              <a:spcBef>
                <a:spcPts val="3000"/>
              </a:spcBef>
              <a:buClr>
                <a:srgbClr val="215BAE"/>
              </a:buClr>
              <a:buSzPct val="100000"/>
              <a:buFont typeface="Arial" panose="020B0604020202020204" pitchFamily="34" charset="0"/>
              <a:buChar char="•"/>
            </a:pPr>
            <a:endParaRPr lang="en-US" sz="3600" dirty="0">
              <a:solidFill>
                <a:srgbClr val="1A9855"/>
              </a:solidFill>
              <a:latin typeface="Inter Medium"/>
              <a:ea typeface="Inter Medium"/>
              <a:cs typeface="Inter Medium"/>
              <a:sym typeface="Inter Medium"/>
            </a:endParaRPr>
          </a:p>
          <a:p>
            <a:pPr marL="685800" lvl="0" indent="-571500">
              <a:lnSpc>
                <a:spcPct val="112500"/>
              </a:lnSpc>
              <a:spcBef>
                <a:spcPts val="3000"/>
              </a:spcBef>
              <a:buClr>
                <a:srgbClr val="215BAE"/>
              </a:buClr>
              <a:buSzPct val="100000"/>
              <a:buFont typeface="Arial" panose="020B0604020202020204" pitchFamily="34" charset="0"/>
              <a:buChar char="•"/>
            </a:pPr>
            <a:endParaRPr lang="en-US" sz="3600" dirty="0">
              <a:solidFill>
                <a:srgbClr val="1A9855"/>
              </a:solidFill>
              <a:latin typeface="Inter Medium"/>
              <a:ea typeface="Inter Medium"/>
              <a:cs typeface="Inter Medium"/>
              <a:sym typeface="Inter Medium"/>
            </a:endParaRPr>
          </a:p>
          <a:p>
            <a:pPr marL="685800" lvl="0" indent="-571500">
              <a:lnSpc>
                <a:spcPct val="112500"/>
              </a:lnSpc>
              <a:spcBef>
                <a:spcPts val="3000"/>
              </a:spcBef>
              <a:buClr>
                <a:srgbClr val="215BAE"/>
              </a:buClr>
              <a:buSzPct val="100000"/>
              <a:buFont typeface="Arial" panose="020B0604020202020204" pitchFamily="34" charset="0"/>
              <a:buChar char="•"/>
            </a:pPr>
            <a:endParaRPr lang="en-US" sz="3600" dirty="0">
              <a:solidFill>
                <a:srgbClr val="1A9855"/>
              </a:solidFill>
              <a:latin typeface="Inter Medium"/>
              <a:ea typeface="Inter Medium"/>
              <a:cs typeface="Inter Medium"/>
              <a:sym typeface="Inter Medium"/>
            </a:endParaRPr>
          </a:p>
          <a:p>
            <a:pPr marL="685800" lvl="0" indent="-571500">
              <a:lnSpc>
                <a:spcPct val="112500"/>
              </a:lnSpc>
              <a:spcBef>
                <a:spcPts val="3000"/>
              </a:spcBef>
              <a:buClr>
                <a:srgbClr val="215BAE"/>
              </a:buClr>
              <a:buSzPct val="100000"/>
              <a:buFont typeface="Arial" panose="020B0604020202020204" pitchFamily="34" charset="0"/>
              <a:buChar char="•"/>
            </a:pPr>
            <a:endParaRPr lang="en-US" sz="3600" dirty="0">
              <a:solidFill>
                <a:srgbClr val="1A9855"/>
              </a:solidFill>
              <a:latin typeface="Inter Medium"/>
              <a:ea typeface="Inter Medium"/>
              <a:cs typeface="Inter Medium"/>
              <a:sym typeface="Inter Medium"/>
            </a:endParaRPr>
          </a:p>
          <a:p>
            <a:pPr marL="685800" lvl="0" indent="-571500">
              <a:lnSpc>
                <a:spcPct val="112500"/>
              </a:lnSpc>
              <a:spcBef>
                <a:spcPts val="3000"/>
              </a:spcBef>
              <a:buClr>
                <a:srgbClr val="215BAE"/>
              </a:buClr>
              <a:buSzPct val="100000"/>
              <a:buFont typeface="Arial" panose="020B0604020202020204" pitchFamily="34" charset="0"/>
              <a:buChar char="•"/>
            </a:pPr>
            <a:endParaRPr lang="en-US" sz="3600" dirty="0">
              <a:solidFill>
                <a:srgbClr val="1A9855"/>
              </a:solidFill>
              <a:latin typeface="Inter Medium"/>
              <a:ea typeface="Inter Medium"/>
              <a:cs typeface="Inter Medium"/>
              <a:sym typeface="Inter Medium"/>
            </a:endParaRPr>
          </a:p>
          <a:p>
            <a:pPr marL="685800" lvl="0" indent="-571500">
              <a:lnSpc>
                <a:spcPct val="112500"/>
              </a:lnSpc>
              <a:spcBef>
                <a:spcPts val="3000"/>
              </a:spcBef>
              <a:buClr>
                <a:srgbClr val="215BAE"/>
              </a:buClr>
              <a:buSzPct val="100000"/>
              <a:buFont typeface="Arial" panose="020B0604020202020204" pitchFamily="34" charset="0"/>
              <a:buChar char="•"/>
            </a:pPr>
            <a:endParaRPr lang="en-US" sz="3600" dirty="0">
              <a:solidFill>
                <a:srgbClr val="1A9855"/>
              </a:solidFill>
              <a:latin typeface="Inter Medium"/>
              <a:ea typeface="Inter Medium"/>
              <a:cs typeface="Inter Medium"/>
              <a:sym typeface="Inter Medium"/>
            </a:endParaRPr>
          </a:p>
          <a:p>
            <a:pPr marL="685800" lvl="0" indent="-571500">
              <a:lnSpc>
                <a:spcPct val="112500"/>
              </a:lnSpc>
              <a:spcBef>
                <a:spcPts val="3000"/>
              </a:spcBef>
              <a:buClr>
                <a:srgbClr val="215BAE"/>
              </a:buClr>
              <a:buSzPct val="100000"/>
              <a:buFont typeface="Arial" panose="020B0604020202020204" pitchFamily="34" charset="0"/>
              <a:buChar char="•"/>
            </a:pPr>
            <a:endParaRPr lang="en-US" sz="3600" dirty="0">
              <a:solidFill>
                <a:srgbClr val="1A9855"/>
              </a:solidFill>
              <a:latin typeface="Inter Medium"/>
              <a:ea typeface="Inter Medium"/>
              <a:cs typeface="Inter Medium"/>
              <a:sym typeface="Inter Medium"/>
            </a:endParaRPr>
          </a:p>
        </p:txBody>
      </p:sp>
      <p:sp>
        <p:nvSpPr>
          <p:cNvPr id="3" name="Google Shape;76;p14">
            <a:extLst>
              <a:ext uri="{FF2B5EF4-FFF2-40B4-BE49-F238E27FC236}">
                <a16:creationId xmlns:a16="http://schemas.microsoft.com/office/drawing/2014/main" id="{E5A6C321-C5EA-6DF5-0893-E373FC47AD2E}"/>
              </a:ext>
            </a:extLst>
          </p:cNvPr>
          <p:cNvSpPr txBox="1"/>
          <p:nvPr/>
        </p:nvSpPr>
        <p:spPr>
          <a:xfrm>
            <a:off x="881405" y="1387127"/>
            <a:ext cx="13313400"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215BAE"/>
                </a:solidFill>
                <a:latin typeface="Inter Medium" panose="02000503000000020004" pitchFamily="2" charset="0"/>
                <a:ea typeface="Inter Medium" panose="02000503000000020004" pitchFamily="2" charset="0"/>
                <a:cs typeface="BIZ UDPMincho"/>
                <a:sym typeface="BIZ UDPMincho"/>
              </a:rPr>
              <a:t>Sources of Energy</a:t>
            </a:r>
            <a:endParaRPr sz="5400" dirty="0">
              <a:solidFill>
                <a:srgbClr val="215BAE"/>
              </a:solidFill>
              <a:latin typeface="Inter Medium" panose="02000503000000020004" pitchFamily="2" charset="0"/>
              <a:ea typeface="Inter Medium" panose="02000503000000020004" pitchFamily="2" charset="0"/>
              <a:cs typeface="BIZ UDPMincho"/>
              <a:sym typeface="BIZ UDPMincho"/>
            </a:endParaRPr>
          </a:p>
        </p:txBody>
      </p:sp>
      <p:sp>
        <p:nvSpPr>
          <p:cNvPr id="78" name="Google Shape;78;p14"/>
          <p:cNvSpPr/>
          <p:nvPr/>
        </p:nvSpPr>
        <p:spPr>
          <a:xfrm>
            <a:off x="434209" y="8899873"/>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5">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77" name="Google Shape;77;p14"/>
          <p:cNvSpPr/>
          <p:nvPr/>
        </p:nvSpPr>
        <p:spPr>
          <a:xfrm>
            <a:off x="10711142" y="2337177"/>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5">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566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9">
                                            <p:txEl>
                                              <p:pRg st="0" end="0"/>
                                            </p:txEl>
                                          </p:spTgt>
                                        </p:tgtEl>
                                        <p:attrNameLst>
                                          <p:attrName>style.visibility</p:attrName>
                                        </p:attrNameLst>
                                      </p:cBhvr>
                                      <p:to>
                                        <p:strVal val="visible"/>
                                      </p:to>
                                    </p:set>
                                    <p:anim calcmode="lin" valueType="num">
                                      <p:cBhvr additive="base">
                                        <p:cTn id="7" dur="500" fill="hold"/>
                                        <p:tgtEl>
                                          <p:spTgt spid="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9">
                                            <p:txEl>
                                              <p:pRg st="1" end="1"/>
                                            </p:txEl>
                                          </p:spTgt>
                                        </p:tgtEl>
                                        <p:attrNameLst>
                                          <p:attrName>style.visibility</p:attrName>
                                        </p:attrNameLst>
                                      </p:cBhvr>
                                      <p:to>
                                        <p:strVal val="visible"/>
                                      </p:to>
                                    </p:set>
                                    <p:anim calcmode="lin" valueType="num">
                                      <p:cBhvr additive="base">
                                        <p:cTn id="13" dur="500" fill="hold"/>
                                        <p:tgtEl>
                                          <p:spTgt spid="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9">
                                            <p:txEl>
                                              <p:pRg st="2" end="2"/>
                                            </p:txEl>
                                          </p:spTgt>
                                        </p:tgtEl>
                                        <p:attrNameLst>
                                          <p:attrName>style.visibility</p:attrName>
                                        </p:attrNameLst>
                                      </p:cBhvr>
                                      <p:to>
                                        <p:strVal val="visible"/>
                                      </p:to>
                                    </p:set>
                                    <p:anim calcmode="lin" valueType="num">
                                      <p:cBhvr additive="base">
                                        <p:cTn id="19" dur="500" fill="hold"/>
                                        <p:tgtEl>
                                          <p:spTgt spid="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9;p19">
            <a:extLst>
              <a:ext uri="{FF2B5EF4-FFF2-40B4-BE49-F238E27FC236}">
                <a16:creationId xmlns:a16="http://schemas.microsoft.com/office/drawing/2014/main" id="{0860B4D9-C23F-3402-ECC8-B5CB2D7BB229}"/>
              </a:ext>
            </a:extLst>
          </p:cNvPr>
          <p:cNvPicPr preferRelativeResize="0"/>
          <p:nvPr/>
        </p:nvPicPr>
        <p:blipFill rotWithShape="1">
          <a:blip r:embed="rId3">
            <a:alphaModFix/>
          </a:blip>
          <a:srcRect l="26669" t="1518" b="1516"/>
          <a:stretch/>
        </p:blipFill>
        <p:spPr>
          <a:xfrm>
            <a:off x="-1" y="1"/>
            <a:ext cx="7053809" cy="10296526"/>
          </a:xfrm>
          <a:prstGeom prst="rect">
            <a:avLst/>
          </a:prstGeom>
          <a:noFill/>
          <a:ln>
            <a:noFill/>
          </a:ln>
        </p:spPr>
      </p:pic>
      <p:sp>
        <p:nvSpPr>
          <p:cNvPr id="5" name="Google Shape;76;p14">
            <a:extLst>
              <a:ext uri="{FF2B5EF4-FFF2-40B4-BE49-F238E27FC236}">
                <a16:creationId xmlns:a16="http://schemas.microsoft.com/office/drawing/2014/main" id="{8BAB5B9C-1FFE-3FED-3435-8BC626BCC31C}"/>
              </a:ext>
            </a:extLst>
          </p:cNvPr>
          <p:cNvSpPr txBox="1"/>
          <p:nvPr/>
        </p:nvSpPr>
        <p:spPr>
          <a:xfrm>
            <a:off x="993947" y="1590760"/>
            <a:ext cx="8150053" cy="249299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ABDE70"/>
                </a:solidFill>
                <a:latin typeface="Inter Medium" panose="02000503000000020004" pitchFamily="2" charset="0"/>
                <a:ea typeface="Inter Medium" panose="02000503000000020004" pitchFamily="2" charset="0"/>
                <a:cs typeface="BIZ UDPMincho"/>
                <a:sym typeface="BIZ UDPMincho"/>
              </a:rPr>
              <a:t>Where does </a:t>
            </a:r>
            <a:br>
              <a:rPr lang="en-US" sz="5400" dirty="0">
                <a:solidFill>
                  <a:srgbClr val="ABDE70"/>
                </a:solidFill>
                <a:latin typeface="Inter Medium" panose="02000503000000020004" pitchFamily="2" charset="0"/>
                <a:ea typeface="Inter Medium" panose="02000503000000020004" pitchFamily="2" charset="0"/>
                <a:cs typeface="BIZ UDPMincho"/>
                <a:sym typeface="BIZ UDPMincho"/>
              </a:rPr>
            </a:br>
            <a:r>
              <a:rPr lang="en-US" sz="5400" dirty="0">
                <a:solidFill>
                  <a:srgbClr val="ABDE70"/>
                </a:solidFill>
                <a:latin typeface="Inter Medium" panose="02000503000000020004" pitchFamily="2" charset="0"/>
                <a:ea typeface="Inter Medium" panose="02000503000000020004" pitchFamily="2" charset="0"/>
                <a:cs typeface="BIZ UDPMincho"/>
                <a:sym typeface="BIZ UDPMincho"/>
              </a:rPr>
              <a:t>U.S Electricity </a:t>
            </a:r>
            <a:br>
              <a:rPr lang="en-US" sz="5400" dirty="0">
                <a:solidFill>
                  <a:srgbClr val="ABDE70"/>
                </a:solidFill>
                <a:latin typeface="Inter Medium" panose="02000503000000020004" pitchFamily="2" charset="0"/>
                <a:ea typeface="Inter Medium" panose="02000503000000020004" pitchFamily="2" charset="0"/>
                <a:cs typeface="BIZ UDPMincho"/>
                <a:sym typeface="BIZ UDPMincho"/>
              </a:rPr>
            </a:br>
            <a:r>
              <a:rPr lang="en-US" sz="5400" dirty="0">
                <a:solidFill>
                  <a:srgbClr val="ABDE70"/>
                </a:solidFill>
                <a:latin typeface="Inter Medium" panose="02000503000000020004" pitchFamily="2" charset="0"/>
                <a:ea typeface="Inter Medium" panose="02000503000000020004" pitchFamily="2" charset="0"/>
                <a:cs typeface="BIZ UDPMincho"/>
                <a:sym typeface="BIZ UDPMincho"/>
              </a:rPr>
              <a:t>come from?</a:t>
            </a:r>
          </a:p>
        </p:txBody>
      </p:sp>
      <p:sp>
        <p:nvSpPr>
          <p:cNvPr id="6" name="Google Shape;79;p14">
            <a:extLst>
              <a:ext uri="{FF2B5EF4-FFF2-40B4-BE49-F238E27FC236}">
                <a16:creationId xmlns:a16="http://schemas.microsoft.com/office/drawing/2014/main" id="{8C3FEF10-6550-3D0B-B0D2-1D0DD2AA7BC7}"/>
              </a:ext>
            </a:extLst>
          </p:cNvPr>
          <p:cNvSpPr txBox="1"/>
          <p:nvPr/>
        </p:nvSpPr>
        <p:spPr>
          <a:xfrm>
            <a:off x="7857021" y="1350128"/>
            <a:ext cx="11963063" cy="6138300"/>
          </a:xfrm>
          <a:prstGeom prst="rect">
            <a:avLst/>
          </a:prstGeom>
          <a:noFill/>
          <a:ln>
            <a:noFill/>
          </a:ln>
        </p:spPr>
        <p:txBody>
          <a:bodyPr spcFirstLastPara="1" wrap="square" lIns="0" tIns="0" rIns="0" bIns="0" anchor="t" anchorCtr="0">
            <a:noAutofit/>
          </a:bodyPr>
          <a:lstStyle/>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Natural Gas		39.9%</a:t>
            </a: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Coal				19.7%</a:t>
            </a: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Nuclear			18.2%</a:t>
            </a: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Wind				10.3%</a:t>
            </a: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Hydro			6.0%</a:t>
            </a: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Solar				3.4%</a:t>
            </a: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Biomass			1.2%</a:t>
            </a: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Petroleum		.5%</a:t>
            </a: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Geothermal		.4%</a:t>
            </a: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Other gases		.3%</a:t>
            </a: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Other sources	.1%</a:t>
            </a:r>
          </a:p>
        </p:txBody>
      </p:sp>
      <p:sp>
        <p:nvSpPr>
          <p:cNvPr id="2" name="Google Shape;78;p14">
            <a:extLst>
              <a:ext uri="{FF2B5EF4-FFF2-40B4-BE49-F238E27FC236}">
                <a16:creationId xmlns:a16="http://schemas.microsoft.com/office/drawing/2014/main" id="{5FCBDAA5-8E96-D73B-2ADC-5D3CB14DADFF}"/>
              </a:ext>
            </a:extLst>
          </p:cNvPr>
          <p:cNvSpPr/>
          <p:nvPr/>
        </p:nvSpPr>
        <p:spPr>
          <a:xfrm>
            <a:off x="15789734" y="8093828"/>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4" name="Google Shape;77;p14">
            <a:extLst>
              <a:ext uri="{FF2B5EF4-FFF2-40B4-BE49-F238E27FC236}">
                <a16:creationId xmlns:a16="http://schemas.microsoft.com/office/drawing/2014/main" id="{9CEA591A-8AF9-E164-E1D9-10F4B02A0E50}"/>
              </a:ext>
            </a:extLst>
          </p:cNvPr>
          <p:cNvSpPr/>
          <p:nvPr/>
        </p:nvSpPr>
        <p:spPr>
          <a:xfrm>
            <a:off x="14259381" y="1582006"/>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0" name="Rectangle 9">
            <a:extLst>
              <a:ext uri="{FF2B5EF4-FFF2-40B4-BE49-F238E27FC236}">
                <a16:creationId xmlns:a16="http://schemas.microsoft.com/office/drawing/2014/main" id="{F5DB6097-8B57-68CB-7536-A32377F5CE9F}"/>
              </a:ext>
            </a:extLst>
          </p:cNvPr>
          <p:cNvSpPr/>
          <p:nvPr/>
        </p:nvSpPr>
        <p:spPr>
          <a:xfrm>
            <a:off x="674453" y="8797373"/>
            <a:ext cx="5084664" cy="1092607"/>
          </a:xfrm>
          <a:prstGeom prst="rect">
            <a:avLst/>
          </a:prstGeom>
        </p:spPr>
        <p:txBody>
          <a:bodyPr wrap="square">
            <a:spAutoFit/>
          </a:bodyPr>
          <a:lstStyle/>
          <a:p>
            <a:pPr defTabSz="502920">
              <a:spcAft>
                <a:spcPts val="600"/>
              </a:spcAft>
            </a:pPr>
            <a:r>
              <a:rPr lang="en-US" sz="1200" kern="1200" dirty="0">
                <a:solidFill>
                  <a:schemeClr val="bg1"/>
                </a:solidFill>
                <a:latin typeface="+mn-lt"/>
                <a:ea typeface="+mn-ea"/>
                <a:cs typeface="+mn-cs"/>
              </a:rPr>
              <a:t>Source: U.S. Energy Information Administration</a:t>
            </a:r>
            <a:endParaRPr lang="en-US" sz="1200" dirty="0">
              <a:solidFill>
                <a:schemeClr val="bg1"/>
              </a:solidFill>
            </a:endParaRPr>
          </a:p>
          <a:p>
            <a:pPr defTabSz="502920">
              <a:spcAft>
                <a:spcPts val="600"/>
              </a:spcAft>
            </a:pPr>
            <a:r>
              <a:rPr lang="en-US" sz="1200" kern="1200" dirty="0">
                <a:solidFill>
                  <a:schemeClr val="bg1"/>
                </a:solidFill>
                <a:latin typeface="+mn-lt"/>
                <a:ea typeface="+mn-ea"/>
                <a:cs typeface="+mn-cs"/>
              </a:rPr>
              <a:t>https://www.eia.gov/tools/faqs/faq.php?id=427&amp;t=3#:~:text=In%202022%2C%20about%204%2C231%20billion,facilities%20in%20the%20United%20States.&amp;text=About%2060%25%20of%20this%20electricity,%2C%20petroleum%2C%20and%20other%20gases.</a:t>
            </a:r>
            <a:endParaRPr lang="en-US" sz="1200" dirty="0">
              <a:solidFill>
                <a:schemeClr val="bg1"/>
              </a:solidFill>
            </a:endParaRPr>
          </a:p>
        </p:txBody>
      </p:sp>
    </p:spTree>
    <p:extLst>
      <p:ext uri="{BB962C8B-B14F-4D97-AF65-F5344CB8AC3E}">
        <p14:creationId xmlns:p14="http://schemas.microsoft.com/office/powerpoint/2010/main" val="358229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anim calcmode="lin" valueType="num">
                                      <p:cBhvr additive="base">
                                        <p:cTn id="5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
                                            <p:txEl>
                                              <p:pRg st="9" end="9"/>
                                            </p:txEl>
                                          </p:spTgt>
                                        </p:tgtEl>
                                        <p:attrNameLst>
                                          <p:attrName>style.visibility</p:attrName>
                                        </p:attrNameLst>
                                      </p:cBhvr>
                                      <p:to>
                                        <p:strVal val="visible"/>
                                      </p:to>
                                    </p:set>
                                    <p:anim calcmode="lin" valueType="num">
                                      <p:cBhvr additive="base">
                                        <p:cTn id="61"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6">
                                            <p:txEl>
                                              <p:pRg st="10" end="10"/>
                                            </p:txEl>
                                          </p:spTgt>
                                        </p:tgtEl>
                                        <p:attrNameLst>
                                          <p:attrName>style.visibility</p:attrName>
                                        </p:attrNameLst>
                                      </p:cBhvr>
                                      <p:to>
                                        <p:strVal val="visible"/>
                                      </p:to>
                                    </p:set>
                                    <p:anim calcmode="lin" valueType="num">
                                      <p:cBhvr additive="base">
                                        <p:cTn id="67"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8" name="Google Shape;78;p14"/>
          <p:cNvSpPr/>
          <p:nvPr/>
        </p:nvSpPr>
        <p:spPr>
          <a:xfrm>
            <a:off x="1414550" y="8876590"/>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15" name="Google Shape;255;p27">
            <a:extLst>
              <a:ext uri="{FF2B5EF4-FFF2-40B4-BE49-F238E27FC236}">
                <a16:creationId xmlns:a16="http://schemas.microsoft.com/office/drawing/2014/main" id="{FE9769AA-3192-3229-C801-CBB3A3D9899E}"/>
              </a:ext>
            </a:extLst>
          </p:cNvPr>
          <p:cNvPicPr preferRelativeResize="0"/>
          <p:nvPr/>
        </p:nvPicPr>
        <p:blipFill rotWithShape="1">
          <a:blip r:embed="rId4">
            <a:alphaModFix/>
          </a:blip>
          <a:srcRect l="9425" r="9425"/>
          <a:stretch/>
        </p:blipFill>
        <p:spPr>
          <a:xfrm rot="10800000">
            <a:off x="0" y="5662863"/>
            <a:ext cx="18288000" cy="4628189"/>
          </a:xfrm>
          <a:prstGeom prst="rect">
            <a:avLst/>
          </a:prstGeom>
          <a:noFill/>
          <a:ln>
            <a:noFill/>
          </a:ln>
        </p:spPr>
      </p:pic>
      <p:sp>
        <p:nvSpPr>
          <p:cNvPr id="77" name="Google Shape;77;p14"/>
          <p:cNvSpPr/>
          <p:nvPr/>
        </p:nvSpPr>
        <p:spPr>
          <a:xfrm>
            <a:off x="16351983" y="1647825"/>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6" name="Rectangle 5">
            <a:extLst>
              <a:ext uri="{FF2B5EF4-FFF2-40B4-BE49-F238E27FC236}">
                <a16:creationId xmlns:a16="http://schemas.microsoft.com/office/drawing/2014/main" id="{E5A01875-4AE1-65D9-7568-F8EF229C35F8}"/>
              </a:ext>
            </a:extLst>
          </p:cNvPr>
          <p:cNvSpPr/>
          <p:nvPr/>
        </p:nvSpPr>
        <p:spPr>
          <a:xfrm>
            <a:off x="2621467" y="1299874"/>
            <a:ext cx="13937745" cy="4362989"/>
          </a:xfrm>
          <a:prstGeom prst="rect">
            <a:avLst/>
          </a:prstGeom>
        </p:spPr>
        <p:txBody>
          <a:bodyPr wrap="square">
            <a:spAutoFit/>
          </a:bodyPr>
          <a:lstStyle/>
          <a:p>
            <a:pPr>
              <a:lnSpc>
                <a:spcPct val="107000"/>
              </a:lnSpc>
              <a:spcAft>
                <a:spcPts val="800"/>
              </a:spcAft>
            </a:pPr>
            <a:r>
              <a:rPr lang="en-US" sz="3200" b="1" u="sng" dirty="0">
                <a:solidFill>
                  <a:schemeClr val="bg1"/>
                </a:solidFill>
                <a:latin typeface="Inter ExtraBold" panose="02000503000000020004" pitchFamily="2" charset="0"/>
                <a:ea typeface="Inter ExtraBold" panose="02000503000000020004" pitchFamily="2" charset="0"/>
                <a:cs typeface="Calibri" panose="020F0502020204030204" pitchFamily="34" charset="0"/>
              </a:rPr>
              <a:t>Fossil fuels		Clean energy		Renewable energy</a:t>
            </a:r>
            <a:r>
              <a:rPr lang="en-US" sz="3200" b="1" dirty="0">
                <a:solidFill>
                  <a:schemeClr val="bg1"/>
                </a:solidFill>
                <a:latin typeface="Inter ExtraBold" panose="02000503000000020004" pitchFamily="2" charset="0"/>
                <a:ea typeface="Inter ExtraBold" panose="02000503000000020004" pitchFamily="2" charset="0"/>
                <a:cs typeface="Calibri" panose="020F0502020204030204" pitchFamily="34" charset="0"/>
              </a:rPr>
              <a:t>	</a:t>
            </a:r>
            <a:endParaRPr lang="en-US" sz="2800" b="1" dirty="0">
              <a:solidFill>
                <a:schemeClr val="bg1"/>
              </a:solidFill>
              <a:effectLst/>
              <a:latin typeface="Inter ExtraBold" panose="02000503000000020004" pitchFamily="2" charset="0"/>
              <a:ea typeface="Inter ExtraBold" panose="02000503000000020004" pitchFamily="2" charset="0"/>
              <a:cs typeface="Calibri" panose="020F0502020204030204" pitchFamily="34" charset="0"/>
            </a:endParaRPr>
          </a:p>
          <a:p>
            <a:pPr>
              <a:lnSpc>
                <a:spcPct val="107000"/>
              </a:lnSpc>
              <a:spcAft>
                <a:spcPts val="800"/>
              </a:spcAft>
            </a:pPr>
            <a:r>
              <a:rPr lang="en-US" sz="3200" dirty="0">
                <a:solidFill>
                  <a:schemeClr val="bg1"/>
                </a:solidFill>
                <a:latin typeface="Inter Medium" panose="02000503000000020004" pitchFamily="2" charset="0"/>
                <a:ea typeface="Inter Medium" panose="02000503000000020004" pitchFamily="2" charset="0"/>
                <a:cs typeface="Calibri" panose="020F0502020204030204" pitchFamily="34" charset="0"/>
              </a:rPr>
              <a:t>Natural Gas		Wind			Wind</a:t>
            </a:r>
            <a:endParaRPr lang="en-US" sz="2800" dirty="0">
              <a:solidFill>
                <a:schemeClr val="bg1"/>
              </a:solidFill>
              <a:effectLst/>
              <a:latin typeface="Inter Medium" panose="02000503000000020004" pitchFamily="2" charset="0"/>
              <a:ea typeface="Inter Medium" panose="02000503000000020004" pitchFamily="2" charset="0"/>
              <a:cs typeface="Calibri" panose="020F0502020204030204" pitchFamily="34" charset="0"/>
            </a:endParaRPr>
          </a:p>
          <a:p>
            <a:pPr>
              <a:lnSpc>
                <a:spcPct val="107000"/>
              </a:lnSpc>
              <a:spcAft>
                <a:spcPts val="800"/>
              </a:spcAft>
            </a:pPr>
            <a:r>
              <a:rPr lang="en-US" sz="3200" dirty="0">
                <a:solidFill>
                  <a:schemeClr val="bg1"/>
                </a:solidFill>
                <a:latin typeface="Inter Medium" panose="02000503000000020004" pitchFamily="2" charset="0"/>
                <a:ea typeface="Inter Medium" panose="02000503000000020004" pitchFamily="2" charset="0"/>
                <a:cs typeface="Calibri" panose="020F0502020204030204" pitchFamily="34" charset="0"/>
              </a:rPr>
              <a:t>Coal				Hydro			Hydro</a:t>
            </a:r>
            <a:endParaRPr lang="en-US" sz="2800" dirty="0">
              <a:solidFill>
                <a:schemeClr val="bg1"/>
              </a:solidFill>
              <a:effectLst/>
              <a:latin typeface="Inter Medium" panose="02000503000000020004" pitchFamily="2" charset="0"/>
              <a:ea typeface="Inter Medium" panose="02000503000000020004" pitchFamily="2" charset="0"/>
              <a:cs typeface="Calibri" panose="020F0502020204030204" pitchFamily="34" charset="0"/>
            </a:endParaRPr>
          </a:p>
          <a:p>
            <a:pPr>
              <a:lnSpc>
                <a:spcPct val="107000"/>
              </a:lnSpc>
              <a:spcAft>
                <a:spcPts val="800"/>
              </a:spcAft>
            </a:pPr>
            <a:r>
              <a:rPr lang="en-US" sz="3200" dirty="0">
                <a:solidFill>
                  <a:schemeClr val="bg1"/>
                </a:solidFill>
                <a:latin typeface="Inter Medium" panose="02000503000000020004" pitchFamily="2" charset="0"/>
                <a:ea typeface="Inter Medium" panose="02000503000000020004" pitchFamily="2" charset="0"/>
                <a:cs typeface="Calibri" panose="020F0502020204030204" pitchFamily="34" charset="0"/>
              </a:rPr>
              <a:t>Petroleum		Solar			Solar</a:t>
            </a:r>
            <a:endParaRPr lang="en-US" sz="2800" dirty="0">
              <a:solidFill>
                <a:schemeClr val="bg1"/>
              </a:solidFill>
              <a:effectLst/>
              <a:latin typeface="Inter Medium" panose="02000503000000020004" pitchFamily="2" charset="0"/>
              <a:ea typeface="Inter Medium" panose="02000503000000020004" pitchFamily="2" charset="0"/>
              <a:cs typeface="Calibri" panose="020F0502020204030204" pitchFamily="34" charset="0"/>
            </a:endParaRPr>
          </a:p>
          <a:p>
            <a:pPr>
              <a:lnSpc>
                <a:spcPct val="107000"/>
              </a:lnSpc>
              <a:spcAft>
                <a:spcPts val="800"/>
              </a:spcAft>
            </a:pPr>
            <a:r>
              <a:rPr lang="en-US" sz="3200" dirty="0">
                <a:solidFill>
                  <a:schemeClr val="bg1"/>
                </a:solidFill>
                <a:latin typeface="Inter Medium" panose="02000503000000020004" pitchFamily="2" charset="0"/>
                <a:ea typeface="Inter Medium" panose="02000503000000020004" pitchFamily="2" charset="0"/>
                <a:cs typeface="Calibri" panose="020F0502020204030204" pitchFamily="34" charset="0"/>
              </a:rPr>
              <a:t>				Biomass			Biomass</a:t>
            </a:r>
            <a:endParaRPr lang="en-US" sz="2800" dirty="0">
              <a:solidFill>
                <a:schemeClr val="bg1"/>
              </a:solidFill>
              <a:effectLst/>
              <a:latin typeface="Inter Medium" panose="02000503000000020004" pitchFamily="2" charset="0"/>
              <a:ea typeface="Inter Medium" panose="02000503000000020004" pitchFamily="2" charset="0"/>
              <a:cs typeface="Calibri" panose="020F0502020204030204" pitchFamily="34" charset="0"/>
            </a:endParaRPr>
          </a:p>
          <a:p>
            <a:pPr>
              <a:lnSpc>
                <a:spcPct val="107000"/>
              </a:lnSpc>
              <a:spcAft>
                <a:spcPts val="800"/>
              </a:spcAft>
            </a:pPr>
            <a:r>
              <a:rPr lang="en-US" sz="3200" dirty="0">
                <a:solidFill>
                  <a:schemeClr val="bg1"/>
                </a:solidFill>
                <a:latin typeface="Inter Medium" panose="02000503000000020004" pitchFamily="2" charset="0"/>
                <a:ea typeface="Inter Medium" panose="02000503000000020004" pitchFamily="2" charset="0"/>
                <a:cs typeface="Calibri" panose="020F0502020204030204" pitchFamily="34" charset="0"/>
              </a:rPr>
              <a:t>				Geothermal		Geothermal</a:t>
            </a:r>
            <a:endParaRPr lang="en-US" sz="2800" dirty="0">
              <a:solidFill>
                <a:schemeClr val="bg1"/>
              </a:solidFill>
              <a:effectLst/>
              <a:latin typeface="Inter Medium" panose="02000503000000020004" pitchFamily="2" charset="0"/>
              <a:ea typeface="Inter Medium" panose="02000503000000020004" pitchFamily="2" charset="0"/>
              <a:cs typeface="Calibri" panose="020F0502020204030204" pitchFamily="34" charset="0"/>
            </a:endParaRPr>
          </a:p>
          <a:p>
            <a:pPr>
              <a:lnSpc>
                <a:spcPct val="107000"/>
              </a:lnSpc>
              <a:spcAft>
                <a:spcPts val="800"/>
              </a:spcAft>
            </a:pPr>
            <a:r>
              <a:rPr lang="en-US" sz="3200" dirty="0">
                <a:solidFill>
                  <a:schemeClr val="bg1"/>
                </a:solidFill>
                <a:latin typeface="Inter Medium" panose="02000503000000020004" pitchFamily="2" charset="0"/>
                <a:ea typeface="Inter Medium" panose="02000503000000020004" pitchFamily="2" charset="0"/>
                <a:cs typeface="Calibri" panose="020F0502020204030204" pitchFamily="34" charset="0"/>
              </a:rPr>
              <a:t>				Nuclear</a:t>
            </a:r>
            <a:endParaRPr lang="en-US" sz="2800" dirty="0">
              <a:solidFill>
                <a:schemeClr val="bg1"/>
              </a:solidFill>
              <a:effectLst/>
              <a:latin typeface="Inter Medium" panose="02000503000000020004" pitchFamily="2" charset="0"/>
              <a:ea typeface="Inter Medium" panose="02000503000000020004" pitchFamily="2" charset="0"/>
              <a:cs typeface="Calibri" panose="020F0502020204030204" pitchFamily="34" charset="0"/>
            </a:endParaRPr>
          </a:p>
        </p:txBody>
      </p:sp>
      <p:sp>
        <p:nvSpPr>
          <p:cNvPr id="8" name="Rectangle 7">
            <a:extLst>
              <a:ext uri="{FF2B5EF4-FFF2-40B4-BE49-F238E27FC236}">
                <a16:creationId xmlns:a16="http://schemas.microsoft.com/office/drawing/2014/main" id="{C8741FF4-D550-48FB-1D46-8D99A11D96E6}"/>
              </a:ext>
            </a:extLst>
          </p:cNvPr>
          <p:cNvSpPr/>
          <p:nvPr/>
        </p:nvSpPr>
        <p:spPr>
          <a:xfrm>
            <a:off x="1119187" y="7677101"/>
            <a:ext cx="15754263" cy="2047292"/>
          </a:xfrm>
          <a:prstGeom prst="rect">
            <a:avLst/>
          </a:prstGeom>
        </p:spPr>
        <p:txBody>
          <a:bodyPr wrap="square">
            <a:spAutoFit/>
          </a:bodyPr>
          <a:lstStyle/>
          <a:p>
            <a:pPr marR="0" lvl="0" algn="ctr">
              <a:lnSpc>
                <a:spcPct val="107000"/>
              </a:lnSpc>
              <a:spcBef>
                <a:spcPts val="0"/>
              </a:spcBef>
              <a:spcAft>
                <a:spcPts val="0"/>
              </a:spcAft>
            </a:pPr>
            <a:r>
              <a:rPr lang="en-US" sz="2000" b="1" dirty="0">
                <a:solidFill>
                  <a:srgbClr val="215BAE"/>
                </a:solidFill>
                <a:latin typeface="Inter ExtraBold" panose="02000503000000020004" pitchFamily="2" charset="0"/>
                <a:ea typeface="Inter ExtraBold" panose="02000503000000020004" pitchFamily="2" charset="0"/>
                <a:cs typeface="Noto Sans Symbols"/>
              </a:rPr>
              <a:t>Fossil fuels </a:t>
            </a:r>
            <a:r>
              <a:rPr lang="en-US" sz="2000" dirty="0">
                <a:solidFill>
                  <a:srgbClr val="215BAE"/>
                </a:solidFill>
                <a:latin typeface="Inter Medium" panose="02000503000000020004" pitchFamily="2" charset="0"/>
                <a:ea typeface="Inter Medium" panose="02000503000000020004" pitchFamily="2" charset="0"/>
                <a:cs typeface="Noto Sans Symbols"/>
              </a:rPr>
              <a:t>are found in the Earth's crust and contain carbon and hydrogen, which can be burned for energy. </a:t>
            </a:r>
          </a:p>
          <a:p>
            <a:pPr marR="0" lvl="0" algn="ctr">
              <a:lnSpc>
                <a:spcPct val="107000"/>
              </a:lnSpc>
              <a:spcBef>
                <a:spcPts val="0"/>
              </a:spcBef>
              <a:spcAft>
                <a:spcPts val="0"/>
              </a:spcAft>
            </a:pPr>
            <a:endParaRPr lang="en-US" sz="2000" dirty="0">
              <a:solidFill>
                <a:srgbClr val="215BAE"/>
              </a:solidFill>
              <a:latin typeface="Inter Medium" panose="02000503000000020004" pitchFamily="2" charset="0"/>
              <a:ea typeface="Inter Medium" panose="02000503000000020004" pitchFamily="2" charset="0"/>
              <a:cs typeface="Noto Sans Symbols"/>
            </a:endParaRPr>
          </a:p>
          <a:p>
            <a:pPr marR="0" lvl="0" algn="ctr">
              <a:lnSpc>
                <a:spcPct val="107000"/>
              </a:lnSpc>
              <a:spcBef>
                <a:spcPts val="0"/>
              </a:spcBef>
              <a:spcAft>
                <a:spcPts val="0"/>
              </a:spcAft>
            </a:pPr>
            <a:r>
              <a:rPr lang="en-US" sz="2000" b="1" dirty="0">
                <a:solidFill>
                  <a:srgbClr val="215BAE"/>
                </a:solidFill>
                <a:latin typeface="Inter ExtraBold" panose="02000503000000020004" pitchFamily="2" charset="0"/>
                <a:ea typeface="Inter ExtraBold" panose="02000503000000020004" pitchFamily="2" charset="0"/>
                <a:cs typeface="Noto Sans Symbols"/>
              </a:rPr>
              <a:t>Clean energy </a:t>
            </a:r>
            <a:r>
              <a:rPr lang="en-US" sz="2000" dirty="0">
                <a:solidFill>
                  <a:srgbClr val="215BAE"/>
                </a:solidFill>
                <a:latin typeface="Inter Medium" panose="02000503000000020004" pitchFamily="2" charset="0"/>
                <a:ea typeface="Inter Medium" panose="02000503000000020004" pitchFamily="2" charset="0"/>
                <a:cs typeface="Noto Sans Symbols"/>
              </a:rPr>
              <a:t>is used to refer to the electricity that is generated by facilities that do not directly emit greenhouse gases such as carbon dioxide during the generation process. </a:t>
            </a:r>
          </a:p>
          <a:p>
            <a:pPr marR="0" lvl="0" algn="ctr">
              <a:lnSpc>
                <a:spcPct val="107000"/>
              </a:lnSpc>
              <a:spcBef>
                <a:spcPts val="0"/>
              </a:spcBef>
              <a:spcAft>
                <a:spcPts val="0"/>
              </a:spcAft>
            </a:pPr>
            <a:endParaRPr lang="en-US" sz="2000" dirty="0">
              <a:solidFill>
                <a:srgbClr val="215BAE"/>
              </a:solidFill>
              <a:latin typeface="Inter Medium" panose="02000503000000020004" pitchFamily="2" charset="0"/>
              <a:ea typeface="Inter Medium" panose="02000503000000020004" pitchFamily="2" charset="0"/>
              <a:cs typeface="Noto Sans Symbols"/>
            </a:endParaRPr>
          </a:p>
          <a:p>
            <a:pPr marR="0" lvl="0" algn="ctr">
              <a:lnSpc>
                <a:spcPct val="107000"/>
              </a:lnSpc>
              <a:spcBef>
                <a:spcPts val="0"/>
              </a:spcBef>
              <a:spcAft>
                <a:spcPts val="0"/>
              </a:spcAft>
            </a:pPr>
            <a:r>
              <a:rPr lang="en-US" sz="2000" b="1" dirty="0">
                <a:solidFill>
                  <a:srgbClr val="215BAE"/>
                </a:solidFill>
                <a:latin typeface="Inter ExtraBold" panose="02000503000000020004" pitchFamily="2" charset="0"/>
                <a:ea typeface="Inter ExtraBold" panose="02000503000000020004" pitchFamily="2" charset="0"/>
                <a:cs typeface="Noto Sans Symbols"/>
              </a:rPr>
              <a:t>Renewable energy</a:t>
            </a:r>
            <a:r>
              <a:rPr lang="en-US" sz="2000" dirty="0">
                <a:solidFill>
                  <a:srgbClr val="215BAE"/>
                </a:solidFill>
                <a:latin typeface="Inter Medium" panose="02000503000000020004" pitchFamily="2" charset="0"/>
                <a:ea typeface="Inter Medium" panose="02000503000000020004" pitchFamily="2" charset="0"/>
                <a:cs typeface="Noto Sans Symbols"/>
              </a:rPr>
              <a:t> is energy produced from sources like the sun and wind that are naturally replenished and do not run out. </a:t>
            </a:r>
          </a:p>
        </p:txBody>
      </p:sp>
    </p:spTree>
    <p:extLst>
      <p:ext uri="{BB962C8B-B14F-4D97-AF65-F5344CB8AC3E}">
        <p14:creationId xmlns:p14="http://schemas.microsoft.com/office/powerpoint/2010/main" val="521166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9;p19">
            <a:extLst>
              <a:ext uri="{FF2B5EF4-FFF2-40B4-BE49-F238E27FC236}">
                <a16:creationId xmlns:a16="http://schemas.microsoft.com/office/drawing/2014/main" id="{0860B4D9-C23F-3402-ECC8-B5CB2D7BB229}"/>
              </a:ext>
            </a:extLst>
          </p:cNvPr>
          <p:cNvPicPr preferRelativeResize="0"/>
          <p:nvPr/>
        </p:nvPicPr>
        <p:blipFill rotWithShape="1">
          <a:blip r:embed="rId3">
            <a:alphaModFix/>
          </a:blip>
          <a:srcRect l="26669" t="1518" b="1516"/>
          <a:stretch/>
        </p:blipFill>
        <p:spPr>
          <a:xfrm>
            <a:off x="-1" y="1"/>
            <a:ext cx="7053809" cy="10296526"/>
          </a:xfrm>
          <a:prstGeom prst="rect">
            <a:avLst/>
          </a:prstGeom>
          <a:noFill/>
          <a:ln>
            <a:noFill/>
          </a:ln>
        </p:spPr>
      </p:pic>
      <p:sp>
        <p:nvSpPr>
          <p:cNvPr id="5" name="Google Shape;76;p14">
            <a:extLst>
              <a:ext uri="{FF2B5EF4-FFF2-40B4-BE49-F238E27FC236}">
                <a16:creationId xmlns:a16="http://schemas.microsoft.com/office/drawing/2014/main" id="{8BAB5B9C-1FFE-3FED-3435-8BC626BCC31C}"/>
              </a:ext>
            </a:extLst>
          </p:cNvPr>
          <p:cNvSpPr txBox="1"/>
          <p:nvPr/>
        </p:nvSpPr>
        <p:spPr>
          <a:xfrm>
            <a:off x="993947" y="1590760"/>
            <a:ext cx="8150053" cy="249299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dirty="0">
                <a:solidFill>
                  <a:srgbClr val="ABDE70"/>
                </a:solidFill>
                <a:latin typeface="Inter Medium" panose="02000503000000020004" pitchFamily="2" charset="0"/>
                <a:ea typeface="Inter Medium" panose="02000503000000020004" pitchFamily="2" charset="0"/>
                <a:cs typeface="BIZ UDPMincho"/>
                <a:sym typeface="BIZ UDPMincho"/>
              </a:rPr>
              <a:t>Where does </a:t>
            </a:r>
            <a:br>
              <a:rPr lang="en-US" sz="5400" dirty="0">
                <a:solidFill>
                  <a:srgbClr val="ABDE70"/>
                </a:solidFill>
                <a:latin typeface="Inter Medium" panose="02000503000000020004" pitchFamily="2" charset="0"/>
                <a:ea typeface="Inter Medium" panose="02000503000000020004" pitchFamily="2" charset="0"/>
                <a:cs typeface="BIZ UDPMincho"/>
                <a:sym typeface="BIZ UDPMincho"/>
              </a:rPr>
            </a:br>
            <a:r>
              <a:rPr lang="en-US" sz="5400" dirty="0">
                <a:solidFill>
                  <a:srgbClr val="ABDE70"/>
                </a:solidFill>
                <a:latin typeface="Inter Medium" panose="02000503000000020004" pitchFamily="2" charset="0"/>
                <a:ea typeface="Inter Medium" panose="02000503000000020004" pitchFamily="2" charset="0"/>
                <a:cs typeface="BIZ UDPMincho"/>
                <a:sym typeface="BIZ UDPMincho"/>
              </a:rPr>
              <a:t>U.S Electricity </a:t>
            </a:r>
            <a:br>
              <a:rPr lang="en-US" sz="5400" dirty="0">
                <a:solidFill>
                  <a:srgbClr val="ABDE70"/>
                </a:solidFill>
                <a:latin typeface="Inter Medium" panose="02000503000000020004" pitchFamily="2" charset="0"/>
                <a:ea typeface="Inter Medium" panose="02000503000000020004" pitchFamily="2" charset="0"/>
                <a:cs typeface="BIZ UDPMincho"/>
                <a:sym typeface="BIZ UDPMincho"/>
              </a:rPr>
            </a:br>
            <a:r>
              <a:rPr lang="en-US" sz="5400" dirty="0">
                <a:solidFill>
                  <a:srgbClr val="ABDE70"/>
                </a:solidFill>
                <a:latin typeface="Inter Medium" panose="02000503000000020004" pitchFamily="2" charset="0"/>
                <a:ea typeface="Inter Medium" panose="02000503000000020004" pitchFamily="2" charset="0"/>
                <a:cs typeface="BIZ UDPMincho"/>
                <a:sym typeface="BIZ UDPMincho"/>
              </a:rPr>
              <a:t>come from?</a:t>
            </a:r>
          </a:p>
        </p:txBody>
      </p:sp>
      <p:sp>
        <p:nvSpPr>
          <p:cNvPr id="6" name="Google Shape;79;p14">
            <a:extLst>
              <a:ext uri="{FF2B5EF4-FFF2-40B4-BE49-F238E27FC236}">
                <a16:creationId xmlns:a16="http://schemas.microsoft.com/office/drawing/2014/main" id="{8C3FEF10-6550-3D0B-B0D2-1D0DD2AA7BC7}"/>
              </a:ext>
            </a:extLst>
          </p:cNvPr>
          <p:cNvSpPr txBox="1"/>
          <p:nvPr/>
        </p:nvSpPr>
        <p:spPr>
          <a:xfrm>
            <a:off x="7722109" y="330797"/>
            <a:ext cx="11963063" cy="6138300"/>
          </a:xfrm>
          <a:prstGeom prst="rect">
            <a:avLst/>
          </a:prstGeom>
          <a:noFill/>
          <a:ln>
            <a:noFill/>
          </a:ln>
        </p:spPr>
        <p:txBody>
          <a:bodyPr spcFirstLastPara="1" wrap="square" lIns="0" tIns="0" rIns="0" bIns="0" anchor="t" anchorCtr="0">
            <a:noAutofit/>
          </a:bodyPr>
          <a:lstStyle/>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Natural Gas 		39.9%</a:t>
            </a: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Coal				19.7%</a:t>
            </a: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Petroleum		.5%</a:t>
            </a:r>
          </a:p>
          <a:p>
            <a:pPr marL="114300" lvl="0">
              <a:spcBef>
                <a:spcPts val="1400"/>
              </a:spcBef>
              <a:buClr>
                <a:srgbClr val="ABDE70"/>
              </a:buClr>
              <a:buSzPct val="100000"/>
            </a:pPr>
            <a:endParaRPr lang="en-US" sz="3500" dirty="0">
              <a:solidFill>
                <a:schemeClr val="bg1"/>
              </a:solidFill>
              <a:latin typeface="Inter Medium"/>
              <a:ea typeface="Inter Medium"/>
              <a:cs typeface="Inter Medium"/>
              <a:sym typeface="Inter Medium"/>
            </a:endParaRP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Nuclear			18.2%</a:t>
            </a:r>
          </a:p>
          <a:p>
            <a:pPr marL="114300" lvl="0">
              <a:spcBef>
                <a:spcPts val="1400"/>
              </a:spcBef>
              <a:buClr>
                <a:srgbClr val="ABDE70"/>
              </a:buClr>
              <a:buSzPct val="100000"/>
            </a:pPr>
            <a:endParaRPr lang="en-US" sz="3500" dirty="0">
              <a:solidFill>
                <a:schemeClr val="bg1"/>
              </a:solidFill>
              <a:latin typeface="Inter Medium"/>
              <a:ea typeface="Inter Medium"/>
              <a:cs typeface="Inter Medium"/>
              <a:sym typeface="Inter Medium"/>
            </a:endParaRP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Wind				10.3%</a:t>
            </a: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Hydro			6.0%</a:t>
            </a: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Solar				3.4%</a:t>
            </a: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Biomass			1.2%</a:t>
            </a: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Geothermal		.4%</a:t>
            </a: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Other gases		.3%</a:t>
            </a:r>
          </a:p>
          <a:p>
            <a:pPr marL="685800" lvl="0" indent="-571500">
              <a:spcBef>
                <a:spcPts val="1400"/>
              </a:spcBef>
              <a:buClr>
                <a:srgbClr val="ABDE70"/>
              </a:buClr>
              <a:buSzPct val="100000"/>
              <a:buFont typeface="Arial" panose="020B0604020202020204" pitchFamily="34" charset="0"/>
              <a:buChar char="•"/>
            </a:pPr>
            <a:r>
              <a:rPr lang="en-US" sz="3500" dirty="0">
                <a:solidFill>
                  <a:schemeClr val="bg1"/>
                </a:solidFill>
                <a:latin typeface="Inter Medium"/>
                <a:ea typeface="Inter Medium"/>
                <a:cs typeface="Inter Medium"/>
                <a:sym typeface="Inter Medium"/>
              </a:rPr>
              <a:t>Other sources	.1%</a:t>
            </a:r>
          </a:p>
          <a:p>
            <a:pPr marL="685800" lvl="0" indent="-571500">
              <a:spcBef>
                <a:spcPts val="1400"/>
              </a:spcBef>
              <a:buClr>
                <a:srgbClr val="ABDE70"/>
              </a:buClr>
              <a:buSzPct val="100000"/>
              <a:buFont typeface="Arial" panose="020B0604020202020204" pitchFamily="34" charset="0"/>
              <a:buChar char="•"/>
            </a:pPr>
            <a:endParaRPr lang="en-US" sz="3500" dirty="0">
              <a:solidFill>
                <a:schemeClr val="bg1"/>
              </a:solidFill>
              <a:latin typeface="Inter Medium"/>
              <a:ea typeface="Inter Medium"/>
              <a:cs typeface="Inter Medium"/>
              <a:sym typeface="Inter Medium"/>
            </a:endParaRPr>
          </a:p>
        </p:txBody>
      </p:sp>
      <p:sp>
        <p:nvSpPr>
          <p:cNvPr id="2" name="Google Shape;78;p14">
            <a:extLst>
              <a:ext uri="{FF2B5EF4-FFF2-40B4-BE49-F238E27FC236}">
                <a16:creationId xmlns:a16="http://schemas.microsoft.com/office/drawing/2014/main" id="{5FCBDAA5-8E96-D73B-2ADC-5D3CB14DADFF}"/>
              </a:ext>
            </a:extLst>
          </p:cNvPr>
          <p:cNvSpPr/>
          <p:nvPr/>
        </p:nvSpPr>
        <p:spPr>
          <a:xfrm>
            <a:off x="16656007" y="8967130"/>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4" name="Google Shape;77;p14">
            <a:extLst>
              <a:ext uri="{FF2B5EF4-FFF2-40B4-BE49-F238E27FC236}">
                <a16:creationId xmlns:a16="http://schemas.microsoft.com/office/drawing/2014/main" id="{9CEA591A-8AF9-E164-E1D9-10F4B02A0E50}"/>
              </a:ext>
            </a:extLst>
          </p:cNvPr>
          <p:cNvSpPr/>
          <p:nvPr/>
        </p:nvSpPr>
        <p:spPr>
          <a:xfrm>
            <a:off x="14259381" y="1582006"/>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4">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5297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8" name="Google Shape;78;p14"/>
          <p:cNvSpPr/>
          <p:nvPr/>
        </p:nvSpPr>
        <p:spPr>
          <a:xfrm>
            <a:off x="1414550" y="8876590"/>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77" name="Google Shape;77;p14"/>
          <p:cNvSpPr/>
          <p:nvPr/>
        </p:nvSpPr>
        <p:spPr>
          <a:xfrm>
            <a:off x="16351983" y="1647825"/>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3" name="Google Shape;128;p17">
            <a:extLst>
              <a:ext uri="{FF2B5EF4-FFF2-40B4-BE49-F238E27FC236}">
                <a16:creationId xmlns:a16="http://schemas.microsoft.com/office/drawing/2014/main" id="{0C53F57C-1FB9-4105-558D-D399432DAE65}"/>
              </a:ext>
            </a:extLst>
          </p:cNvPr>
          <p:cNvSpPr txBox="1"/>
          <p:nvPr/>
        </p:nvSpPr>
        <p:spPr>
          <a:xfrm>
            <a:off x="1347454" y="1123506"/>
            <a:ext cx="15593025" cy="1025922"/>
          </a:xfrm>
          <a:prstGeom prst="rect">
            <a:avLst/>
          </a:prstGeom>
          <a:noFill/>
          <a:ln>
            <a:noFill/>
          </a:ln>
        </p:spPr>
        <p:txBody>
          <a:bodyPr spcFirstLastPara="1" wrap="square" lIns="0" tIns="0" rIns="0" bIns="0" anchor="t" anchorCtr="0">
            <a:spAutoFit/>
          </a:bodyPr>
          <a:lstStyle/>
          <a:p>
            <a:pPr marL="0" marR="0" lvl="0" indent="0" algn="ctr" rtl="0">
              <a:lnSpc>
                <a:spcPts val="8000"/>
              </a:lnSpc>
              <a:spcBef>
                <a:spcPts val="0"/>
              </a:spcBef>
              <a:spcAft>
                <a:spcPts val="0"/>
              </a:spcAft>
              <a:buNone/>
            </a:pPr>
            <a:r>
              <a:rPr lang="en-US" sz="6000" u="none" strike="noStrike" cap="none" dirty="0">
                <a:solidFill>
                  <a:srgbClr val="ABDE70"/>
                </a:solidFill>
                <a:latin typeface="Inter Medium" panose="02000503000000020004" pitchFamily="2" charset="0"/>
                <a:ea typeface="Inter Medium" panose="02000503000000020004" pitchFamily="2" charset="0"/>
                <a:cs typeface="Century Gothic"/>
                <a:sym typeface="Century Gothic"/>
              </a:rPr>
              <a:t>Pros and Cons of Nuclear Energy</a:t>
            </a:r>
          </a:p>
        </p:txBody>
      </p:sp>
      <p:pic>
        <p:nvPicPr>
          <p:cNvPr id="25" name="Google Shape;212;p23">
            <a:extLst>
              <a:ext uri="{FF2B5EF4-FFF2-40B4-BE49-F238E27FC236}">
                <a16:creationId xmlns:a16="http://schemas.microsoft.com/office/drawing/2014/main" id="{F41EDC21-C1F9-137F-A8EB-42FD34311866}"/>
              </a:ext>
            </a:extLst>
          </p:cNvPr>
          <p:cNvPicPr preferRelativeResize="0"/>
          <p:nvPr/>
        </p:nvPicPr>
        <p:blipFill rotWithShape="1">
          <a:blip r:embed="rId4">
            <a:alphaModFix/>
          </a:blip>
          <a:srcRect l="614" r="1226"/>
          <a:stretch/>
        </p:blipFill>
        <p:spPr>
          <a:xfrm rot="10800000">
            <a:off x="0" y="6077450"/>
            <a:ext cx="18288000" cy="4265201"/>
          </a:xfrm>
          <a:prstGeom prst="rect">
            <a:avLst/>
          </a:prstGeom>
          <a:noFill/>
          <a:ln>
            <a:noFill/>
          </a:ln>
        </p:spPr>
      </p:pic>
      <p:pic>
        <p:nvPicPr>
          <p:cNvPr id="27" name="Picture 26" descr="A group of people standing next to a nuclear power plant&#10;&#10;Description automatically generated">
            <a:extLst>
              <a:ext uri="{FF2B5EF4-FFF2-40B4-BE49-F238E27FC236}">
                <a16:creationId xmlns:a16="http://schemas.microsoft.com/office/drawing/2014/main" id="{9972D786-71E4-12F8-942B-7B19F55612C9}"/>
              </a:ext>
            </a:extLst>
          </p:cNvPr>
          <p:cNvPicPr>
            <a:picLocks noChangeAspect="1"/>
          </p:cNvPicPr>
          <p:nvPr/>
        </p:nvPicPr>
        <p:blipFill>
          <a:blip r:embed="rId5"/>
          <a:stretch>
            <a:fillRect/>
          </a:stretch>
        </p:blipFill>
        <p:spPr>
          <a:xfrm>
            <a:off x="5273845" y="4718694"/>
            <a:ext cx="6204555" cy="5459680"/>
          </a:xfrm>
          <a:prstGeom prst="rect">
            <a:avLst/>
          </a:prstGeom>
        </p:spPr>
      </p:pic>
      <p:sp>
        <p:nvSpPr>
          <p:cNvPr id="2" name="Content Placeholder 3">
            <a:extLst>
              <a:ext uri="{FF2B5EF4-FFF2-40B4-BE49-F238E27FC236}">
                <a16:creationId xmlns:a16="http://schemas.microsoft.com/office/drawing/2014/main" id="{47A9E150-215F-3E4F-3B61-9B382DEF4FB3}"/>
              </a:ext>
            </a:extLst>
          </p:cNvPr>
          <p:cNvSpPr txBox="1">
            <a:spLocks/>
          </p:cNvSpPr>
          <p:nvPr/>
        </p:nvSpPr>
        <p:spPr>
          <a:xfrm>
            <a:off x="1660090" y="2149428"/>
            <a:ext cx="6204555" cy="45759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Inter Medium" panose="02000503000000020004" pitchFamily="2" charset="0"/>
                <a:ea typeface="Inter Medium" panose="02000503000000020004" pitchFamily="2"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3200" b="1" dirty="0">
                <a:solidFill>
                  <a:schemeClr val="bg1"/>
                </a:solidFill>
                <a:latin typeface="Inter ExtraBold" panose="02000503000000020004" pitchFamily="2" charset="0"/>
                <a:ea typeface="Inter ExtraBold" panose="02000503000000020004" pitchFamily="2" charset="0"/>
              </a:rPr>
              <a:t>Reasons for Nuclear Energy</a:t>
            </a:r>
          </a:p>
          <a:p>
            <a:pPr marL="342900" indent="-342900">
              <a:lnSpc>
                <a:spcPct val="150000"/>
              </a:lnSpc>
              <a:buFont typeface="Arial" panose="020B0604020202020204" pitchFamily="34" charset="0"/>
              <a:buChar char="•"/>
            </a:pPr>
            <a:r>
              <a:rPr lang="en-US" sz="2800" dirty="0">
                <a:solidFill>
                  <a:schemeClr val="bg1"/>
                </a:solidFill>
              </a:rPr>
              <a:t>It’s a zero-emissions resource</a:t>
            </a:r>
          </a:p>
          <a:p>
            <a:pPr marL="342900" indent="-342900">
              <a:lnSpc>
                <a:spcPct val="150000"/>
              </a:lnSpc>
              <a:buFont typeface="Arial" panose="020B0604020202020204" pitchFamily="34" charset="0"/>
              <a:buChar char="•"/>
            </a:pPr>
            <a:r>
              <a:rPr lang="en-US" sz="2800" dirty="0">
                <a:solidFill>
                  <a:schemeClr val="bg1"/>
                </a:solidFill>
              </a:rPr>
              <a:t>Requires a very small land footprint</a:t>
            </a:r>
          </a:p>
          <a:p>
            <a:pPr marL="342900" indent="-342900">
              <a:lnSpc>
                <a:spcPct val="150000"/>
              </a:lnSpc>
              <a:buFont typeface="Arial" panose="020B0604020202020204" pitchFamily="34" charset="0"/>
              <a:buChar char="•"/>
            </a:pPr>
            <a:r>
              <a:rPr lang="en-US" sz="2800" dirty="0">
                <a:solidFill>
                  <a:schemeClr val="bg1"/>
                </a:solidFill>
              </a:rPr>
              <a:t>Creates minimal waste</a:t>
            </a:r>
          </a:p>
        </p:txBody>
      </p:sp>
      <p:sp>
        <p:nvSpPr>
          <p:cNvPr id="10" name="Content Placeholder 4">
            <a:extLst>
              <a:ext uri="{FF2B5EF4-FFF2-40B4-BE49-F238E27FC236}">
                <a16:creationId xmlns:a16="http://schemas.microsoft.com/office/drawing/2014/main" id="{2678BBDE-6A49-6F0B-DB8F-2F814DED58D9}"/>
              </a:ext>
            </a:extLst>
          </p:cNvPr>
          <p:cNvSpPr txBox="1">
            <a:spLocks/>
          </p:cNvSpPr>
          <p:nvPr/>
        </p:nvSpPr>
        <p:spPr>
          <a:xfrm>
            <a:off x="10027801" y="2149428"/>
            <a:ext cx="6878319" cy="43513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Inter Medium" panose="02000503000000020004" pitchFamily="2" charset="0"/>
                <a:ea typeface="Inter Medium" panose="02000503000000020004" pitchFamily="2"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3200" b="1" dirty="0">
                <a:solidFill>
                  <a:schemeClr val="bg1"/>
                </a:solidFill>
                <a:latin typeface="Inter ExtraBold" panose="02000503000000020004" pitchFamily="2" charset="0"/>
                <a:ea typeface="Inter ExtraBold" panose="02000503000000020004" pitchFamily="2" charset="0"/>
              </a:rPr>
              <a:t>Reasons against Nuclear Energy</a:t>
            </a:r>
          </a:p>
          <a:p>
            <a:pPr marL="342900" indent="-342900">
              <a:lnSpc>
                <a:spcPct val="150000"/>
              </a:lnSpc>
              <a:buFont typeface="Arial" panose="020B0604020202020204" pitchFamily="34" charset="0"/>
              <a:buChar char="•"/>
            </a:pPr>
            <a:r>
              <a:rPr lang="en-US" sz="2800" dirty="0">
                <a:solidFill>
                  <a:schemeClr val="bg1"/>
                </a:solidFill>
              </a:rPr>
              <a:t>Creation of nuclear waste</a:t>
            </a:r>
          </a:p>
          <a:p>
            <a:pPr marL="342900" indent="-342900">
              <a:lnSpc>
                <a:spcPct val="150000"/>
              </a:lnSpc>
              <a:buFont typeface="Arial" panose="020B0604020202020204" pitchFamily="34" charset="0"/>
              <a:buChar char="•"/>
            </a:pPr>
            <a:r>
              <a:rPr lang="en-US" sz="2800" dirty="0">
                <a:solidFill>
                  <a:schemeClr val="bg1"/>
                </a:solidFill>
              </a:rPr>
              <a:t>Potential for accidents</a:t>
            </a:r>
          </a:p>
          <a:p>
            <a:pPr marL="342900" indent="-342900">
              <a:lnSpc>
                <a:spcPct val="150000"/>
              </a:lnSpc>
              <a:buFont typeface="Arial" panose="020B0604020202020204" pitchFamily="34" charset="0"/>
              <a:buChar char="•"/>
            </a:pPr>
            <a:r>
              <a:rPr lang="en-US" sz="2800" dirty="0">
                <a:solidFill>
                  <a:schemeClr val="bg1"/>
                </a:solidFill>
              </a:rPr>
              <a:t>High costs associated with building nuclear power plants.   </a:t>
            </a:r>
          </a:p>
          <a:p>
            <a:pPr>
              <a:lnSpc>
                <a:spcPct val="150000"/>
              </a:lnSpc>
            </a:pPr>
            <a:endParaRPr lang="en-US" sz="2500" dirty="0">
              <a:solidFill>
                <a:schemeClr val="bg1"/>
              </a:solidFill>
            </a:endParaRPr>
          </a:p>
        </p:txBody>
      </p:sp>
    </p:spTree>
    <p:extLst>
      <p:ext uri="{BB962C8B-B14F-4D97-AF65-F5344CB8AC3E}">
        <p14:creationId xmlns:p14="http://schemas.microsoft.com/office/powerpoint/2010/main" val="270727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9" name="Google Shape;79;p14"/>
          <p:cNvSpPr txBox="1"/>
          <p:nvPr/>
        </p:nvSpPr>
        <p:spPr>
          <a:xfrm>
            <a:off x="2412375" y="9491148"/>
            <a:ext cx="13463250" cy="1164818"/>
          </a:xfrm>
          <a:prstGeom prst="rect">
            <a:avLst/>
          </a:prstGeom>
          <a:noFill/>
          <a:ln>
            <a:noFill/>
          </a:ln>
        </p:spPr>
        <p:txBody>
          <a:bodyPr spcFirstLastPara="1" wrap="square" lIns="0" tIns="0" rIns="0" bIns="0" anchor="t" anchorCtr="0">
            <a:noAutofit/>
          </a:bodyPr>
          <a:lstStyle/>
          <a:p>
            <a:pPr marL="114300" marR="0" lvl="0" algn="ctr" rtl="0">
              <a:spcAft>
                <a:spcPts val="0"/>
              </a:spcAft>
              <a:buClr>
                <a:srgbClr val="215BAE"/>
              </a:buClr>
              <a:buSzPts val="2400"/>
            </a:pPr>
            <a:r>
              <a:rPr lang="en-US" sz="3200" dirty="0">
                <a:solidFill>
                  <a:srgbClr val="ABDE70"/>
                </a:solidFill>
                <a:latin typeface="Inter Medium" panose="02000503000000020004" pitchFamily="2" charset="0"/>
                <a:ea typeface="Inter Medium" panose="02000503000000020004" pitchFamily="2" charset="0"/>
                <a:cs typeface="Inter Medium"/>
                <a:sym typeface="Inter Medium"/>
              </a:rPr>
              <a:t>https://www.nrc.gov/reactors/operating/map-power-reactors.html</a:t>
            </a:r>
          </a:p>
          <a:p>
            <a:pPr marL="114300" marR="0" lvl="0" algn="ctr" rtl="0">
              <a:spcAft>
                <a:spcPts val="0"/>
              </a:spcAft>
              <a:buClr>
                <a:srgbClr val="215BAE"/>
              </a:buClr>
              <a:buSzPts val="2400"/>
            </a:pPr>
            <a:endParaRPr lang="en-US" sz="3200" dirty="0">
              <a:solidFill>
                <a:srgbClr val="ABDE70"/>
              </a:solidFill>
              <a:latin typeface="Inter Medium" panose="02000503000000020004" pitchFamily="2" charset="0"/>
              <a:ea typeface="Inter Medium" panose="02000503000000020004" pitchFamily="2" charset="0"/>
              <a:cs typeface="Inter Medium"/>
              <a:sym typeface="Inter Medium"/>
            </a:endParaRPr>
          </a:p>
        </p:txBody>
      </p:sp>
      <p:sp>
        <p:nvSpPr>
          <p:cNvPr id="78" name="Google Shape;78;p14"/>
          <p:cNvSpPr/>
          <p:nvPr/>
        </p:nvSpPr>
        <p:spPr>
          <a:xfrm>
            <a:off x="1414550" y="8876590"/>
            <a:ext cx="761810" cy="75309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77" name="Google Shape;77;p14"/>
          <p:cNvSpPr/>
          <p:nvPr/>
        </p:nvSpPr>
        <p:spPr>
          <a:xfrm>
            <a:off x="16351983" y="1647825"/>
            <a:ext cx="816829" cy="838851"/>
          </a:xfrm>
          <a:custGeom>
            <a:avLst/>
            <a:gdLst/>
            <a:ahLst/>
            <a:cxnLst/>
            <a:rect l="l" t="t" r="r" b="b"/>
            <a:pathLst>
              <a:path w="819151" h="827572" extrusionOk="0">
                <a:moveTo>
                  <a:pt x="0" y="0"/>
                </a:moveTo>
                <a:lnTo>
                  <a:pt x="819151" y="0"/>
                </a:lnTo>
                <a:lnTo>
                  <a:pt x="819151" y="827573"/>
                </a:lnTo>
                <a:lnTo>
                  <a:pt x="0" y="827573"/>
                </a:lnTo>
                <a:lnTo>
                  <a:pt x="0" y="0"/>
                </a:lnTo>
                <a:close/>
              </a:path>
            </a:pathLst>
          </a:custGeom>
          <a:blipFill rotWithShape="1">
            <a:blip r:embed="rId3">
              <a:alphaModFix/>
            </a:blip>
            <a:stretch>
              <a:fillRect t="-238" b="-2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4" name="Picture 3" descr="Map Of Power Reactor Sites | NRC.gov">
            <a:extLst>
              <a:ext uri="{FF2B5EF4-FFF2-40B4-BE49-F238E27FC236}">
                <a16:creationId xmlns:a16="http://schemas.microsoft.com/office/drawing/2014/main" id="{E5F68F37-7D70-3D4C-D132-C85D91854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2899" y="581672"/>
            <a:ext cx="11602201" cy="854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075621"/>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1609</TotalTime>
  <Words>1417</Words>
  <Application>Microsoft Office PowerPoint</Application>
  <PresentationFormat>Custom</PresentationFormat>
  <Paragraphs>135</Paragraphs>
  <Slides>20</Slides>
  <Notes>20</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7" baseType="lpstr">
      <vt:lpstr>Inter ExtraBold</vt:lpstr>
      <vt:lpstr>Inter Medium</vt:lpstr>
      <vt:lpstr>BIZ UDPMincho</vt:lpstr>
      <vt:lpstr>Arial</vt:lpstr>
      <vt:lpstr>Calibri</vt:lpstr>
      <vt:lpstr>Office Theme</vt:lpstr>
      <vt:lpstr>Microsoft Word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Ruth Cookson</cp:lastModifiedBy>
  <cp:revision>70</cp:revision>
  <dcterms:modified xsi:type="dcterms:W3CDTF">2024-08-26T19:28:37Z</dcterms:modified>
</cp:coreProperties>
</file>