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1" r:id="rId2"/>
    <p:sldMasterId id="2147483692" r:id="rId3"/>
    <p:sldMasterId id="2147483707" r:id="rId4"/>
    <p:sldMasterId id="2147483727" r:id="rId5"/>
    <p:sldMasterId id="2147483736" r:id="rId6"/>
    <p:sldMasterId id="2147483773" r:id="rId7"/>
    <p:sldMasterId id="2147483786" r:id="rId8"/>
  </p:sldMasterIdLst>
  <p:notesMasterIdLst>
    <p:notesMasterId r:id="rId98"/>
  </p:notesMasterIdLst>
  <p:sldIdLst>
    <p:sldId id="773" r:id="rId9"/>
    <p:sldId id="478" r:id="rId10"/>
    <p:sldId id="771" r:id="rId11"/>
    <p:sldId id="778" r:id="rId12"/>
    <p:sldId id="259" r:id="rId13"/>
    <p:sldId id="805" r:id="rId14"/>
    <p:sldId id="621" r:id="rId15"/>
    <p:sldId id="623" r:id="rId16"/>
    <p:sldId id="424" r:id="rId17"/>
    <p:sldId id="454" r:id="rId18"/>
    <p:sldId id="775" r:id="rId19"/>
    <p:sldId id="279" r:id="rId20"/>
    <p:sldId id="282" r:id="rId21"/>
    <p:sldId id="281" r:id="rId22"/>
    <p:sldId id="284" r:id="rId23"/>
    <p:sldId id="479" r:id="rId24"/>
    <p:sldId id="294" r:id="rId25"/>
    <p:sldId id="492" r:id="rId26"/>
    <p:sldId id="666" r:id="rId27"/>
    <p:sldId id="770" r:id="rId28"/>
    <p:sldId id="783" r:id="rId29"/>
    <p:sldId id="776" r:id="rId30"/>
    <p:sldId id="781" r:id="rId31"/>
    <p:sldId id="256" r:id="rId32"/>
    <p:sldId id="257" r:id="rId33"/>
    <p:sldId id="258" r:id="rId34"/>
    <p:sldId id="779" r:id="rId35"/>
    <p:sldId id="780" r:id="rId36"/>
    <p:sldId id="261" r:id="rId37"/>
    <p:sldId id="262" r:id="rId38"/>
    <p:sldId id="263" r:id="rId39"/>
    <p:sldId id="264" r:id="rId40"/>
    <p:sldId id="265" r:id="rId41"/>
    <p:sldId id="266" r:id="rId42"/>
    <p:sldId id="267" r:id="rId43"/>
    <p:sldId id="268" r:id="rId44"/>
    <p:sldId id="269" r:id="rId45"/>
    <p:sldId id="270" r:id="rId46"/>
    <p:sldId id="271" r:id="rId47"/>
    <p:sldId id="784" r:id="rId48"/>
    <p:sldId id="785" r:id="rId49"/>
    <p:sldId id="786" r:id="rId50"/>
    <p:sldId id="787" r:id="rId51"/>
    <p:sldId id="788" r:id="rId52"/>
    <p:sldId id="789" r:id="rId53"/>
    <p:sldId id="790" r:id="rId54"/>
    <p:sldId id="791" r:id="rId55"/>
    <p:sldId id="792" r:id="rId56"/>
    <p:sldId id="793" r:id="rId57"/>
    <p:sldId id="794" r:id="rId58"/>
    <p:sldId id="795" r:id="rId59"/>
    <p:sldId id="796" r:id="rId60"/>
    <p:sldId id="797" r:id="rId61"/>
    <p:sldId id="798" r:id="rId62"/>
    <p:sldId id="799" r:id="rId63"/>
    <p:sldId id="272" r:id="rId64"/>
    <p:sldId id="273" r:id="rId65"/>
    <p:sldId id="274" r:id="rId66"/>
    <p:sldId id="275" r:id="rId67"/>
    <p:sldId id="276" r:id="rId68"/>
    <p:sldId id="277" r:id="rId69"/>
    <p:sldId id="278" r:id="rId70"/>
    <p:sldId id="800" r:id="rId71"/>
    <p:sldId id="280" r:id="rId72"/>
    <p:sldId id="801" r:id="rId73"/>
    <p:sldId id="802" r:id="rId74"/>
    <p:sldId id="283" r:id="rId75"/>
    <p:sldId id="803" r:id="rId76"/>
    <p:sldId id="285" r:id="rId77"/>
    <p:sldId id="286" r:id="rId78"/>
    <p:sldId id="287" r:id="rId79"/>
    <p:sldId id="288" r:id="rId80"/>
    <p:sldId id="289" r:id="rId81"/>
    <p:sldId id="290" r:id="rId82"/>
    <p:sldId id="291" r:id="rId83"/>
    <p:sldId id="292" r:id="rId84"/>
    <p:sldId id="293" r:id="rId85"/>
    <p:sldId id="804" r:id="rId86"/>
    <p:sldId id="295" r:id="rId87"/>
    <p:sldId id="296" r:id="rId88"/>
    <p:sldId id="297" r:id="rId89"/>
    <p:sldId id="298" r:id="rId90"/>
    <p:sldId id="299" r:id="rId91"/>
    <p:sldId id="300" r:id="rId92"/>
    <p:sldId id="301" r:id="rId93"/>
    <p:sldId id="302" r:id="rId94"/>
    <p:sldId id="303" r:id="rId95"/>
    <p:sldId id="304" r:id="rId96"/>
    <p:sldId id="305" r:id="rId97"/>
  </p:sldIdLst>
  <p:sldSz cx="9144000" cy="6858000" type="screen4x3"/>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3300"/>
    <a:srgbClr val="BB153D"/>
    <a:srgbClr val="FF0066"/>
    <a:srgbClr val="0033CC"/>
    <a:srgbClr val="29A3FF"/>
    <a:srgbClr val="CC3399"/>
    <a:srgbClr val="A80000"/>
    <a:srgbClr val="4D4D4D"/>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771" autoAdjust="0"/>
  </p:normalViewPr>
  <p:slideViewPr>
    <p:cSldViewPr snapToGrid="0" snapToObjects="1">
      <p:cViewPr>
        <p:scale>
          <a:sx n="90" d="100"/>
          <a:sy n="90" d="100"/>
        </p:scale>
        <p:origin x="2136" y="33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56" d="100"/>
          <a:sy n="56" d="100"/>
        </p:scale>
        <p:origin x="-2838" y="-84"/>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C89165-6F17-4D45-85EF-172394A44F82}" type="doc">
      <dgm:prSet loTypeId="urn:microsoft.com/office/officeart/2005/8/layout/venn1" loCatId="relationship" qsTypeId="urn:microsoft.com/office/officeart/2005/8/quickstyle/simple1" qsCatId="simple" csTypeId="urn:microsoft.com/office/officeart/2005/8/colors/colorful5" csCatId="colorful" phldr="1"/>
      <dgm:spPr/>
    </dgm:pt>
    <dgm:pt modelId="{AD6EABCD-3794-4658-A617-E024062512F3}" type="pres">
      <dgm:prSet presAssocID="{B1C89165-6F17-4D45-85EF-172394A44F82}" presName="compositeShape" presStyleCnt="0">
        <dgm:presLayoutVars>
          <dgm:chMax val="7"/>
          <dgm:dir/>
          <dgm:resizeHandles val="exact"/>
        </dgm:presLayoutVars>
      </dgm:prSet>
      <dgm:spPr/>
    </dgm:pt>
  </dgm:ptLst>
  <dgm:cxnLst>
    <dgm:cxn modelId="{DC0B7D3B-E1C4-4D86-A13A-359E42D6ADC5}" type="presOf" srcId="{B1C89165-6F17-4D45-85EF-172394A44F82}" destId="{AD6EABCD-3794-4658-A617-E024062512F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CFD37B-6439-43FE-BC27-9FECF70998ED}" type="doc">
      <dgm:prSet loTypeId="urn:microsoft.com/office/officeart/2005/8/layout/venn1" loCatId="relationship" qsTypeId="urn:microsoft.com/office/officeart/2005/8/quickstyle/simple1" qsCatId="simple" csTypeId="urn:microsoft.com/office/officeart/2005/8/colors/colorful3" csCatId="colorful" phldr="0"/>
      <dgm:spPr/>
    </dgm:pt>
    <dgm:pt modelId="{1F121CC0-0C9F-4758-B11E-90A5067B8F3C}">
      <dgm:prSet phldrT="[Text]" phldr="1"/>
      <dgm:spPr/>
      <dgm:t>
        <a:bodyPr/>
        <a:lstStyle/>
        <a:p>
          <a:endParaRPr lang="en-US" dirty="0"/>
        </a:p>
      </dgm:t>
    </dgm:pt>
    <dgm:pt modelId="{AB8F87A8-D3ED-47E5-A87F-6EB8A26A422C}" type="parTrans" cxnId="{49B9A570-E21A-4148-9757-5A1B4C33A5CE}">
      <dgm:prSet/>
      <dgm:spPr/>
      <dgm:t>
        <a:bodyPr/>
        <a:lstStyle/>
        <a:p>
          <a:endParaRPr lang="en-US"/>
        </a:p>
      </dgm:t>
    </dgm:pt>
    <dgm:pt modelId="{3642284E-E24B-4DBF-B54C-4DBA8C37B197}" type="sibTrans" cxnId="{49B9A570-E21A-4148-9757-5A1B4C33A5CE}">
      <dgm:prSet/>
      <dgm:spPr/>
      <dgm:t>
        <a:bodyPr/>
        <a:lstStyle/>
        <a:p>
          <a:endParaRPr lang="en-US"/>
        </a:p>
      </dgm:t>
    </dgm:pt>
    <dgm:pt modelId="{12FEF6DD-0AD0-479A-B65E-129EF8D8FC7E}">
      <dgm:prSet phldrT="[Text]" phldr="1"/>
      <dgm:spPr/>
      <dgm:t>
        <a:bodyPr/>
        <a:lstStyle/>
        <a:p>
          <a:endParaRPr lang="en-US" dirty="0"/>
        </a:p>
      </dgm:t>
    </dgm:pt>
    <dgm:pt modelId="{327BC54A-F1BC-49D2-BE60-03522210FE3A}" type="sibTrans" cxnId="{0C920BAF-89C4-42DE-8EB8-45AD4064746E}">
      <dgm:prSet/>
      <dgm:spPr/>
      <dgm:t>
        <a:bodyPr/>
        <a:lstStyle/>
        <a:p>
          <a:endParaRPr lang="en-US"/>
        </a:p>
      </dgm:t>
    </dgm:pt>
    <dgm:pt modelId="{C8F567CE-E94B-4223-8263-3B4C0FC265B6}" type="parTrans" cxnId="{0C920BAF-89C4-42DE-8EB8-45AD4064746E}">
      <dgm:prSet/>
      <dgm:spPr/>
      <dgm:t>
        <a:bodyPr/>
        <a:lstStyle/>
        <a:p>
          <a:endParaRPr lang="en-US"/>
        </a:p>
      </dgm:t>
    </dgm:pt>
    <dgm:pt modelId="{8A95B001-D13E-404F-9771-65DB9E615049}" type="pres">
      <dgm:prSet presAssocID="{77CFD37B-6439-43FE-BC27-9FECF70998ED}" presName="compositeShape" presStyleCnt="0">
        <dgm:presLayoutVars>
          <dgm:chMax val="7"/>
          <dgm:dir/>
          <dgm:resizeHandles val="exact"/>
        </dgm:presLayoutVars>
      </dgm:prSet>
      <dgm:spPr/>
    </dgm:pt>
    <dgm:pt modelId="{2C5478AC-5EB0-417A-97C6-097DD5B39C1C}" type="pres">
      <dgm:prSet presAssocID="{1F121CC0-0C9F-4758-B11E-90A5067B8F3C}" presName="circ1" presStyleLbl="vennNode1" presStyleIdx="0" presStyleCnt="2" custLinFactNeighborX="23644" custLinFactNeighborY="-273"/>
      <dgm:spPr/>
    </dgm:pt>
    <dgm:pt modelId="{8650F627-23D6-4523-BB9E-083372663176}" type="pres">
      <dgm:prSet presAssocID="{1F121CC0-0C9F-4758-B11E-90A5067B8F3C}" presName="circ1Tx" presStyleLbl="revTx" presStyleIdx="0" presStyleCnt="0">
        <dgm:presLayoutVars>
          <dgm:chMax val="0"/>
          <dgm:chPref val="0"/>
          <dgm:bulletEnabled val="1"/>
        </dgm:presLayoutVars>
      </dgm:prSet>
      <dgm:spPr/>
    </dgm:pt>
    <dgm:pt modelId="{862AF433-52E1-4004-A878-61A63B552209}" type="pres">
      <dgm:prSet presAssocID="{12FEF6DD-0AD0-479A-B65E-129EF8D8FC7E}" presName="circ2" presStyleLbl="vennNode1" presStyleIdx="1" presStyleCnt="2" custLinFactNeighborX="-10116" custLinFactNeighborY="-434"/>
      <dgm:spPr/>
    </dgm:pt>
    <dgm:pt modelId="{97319615-799C-4946-8D8C-FD95AB013EC3}" type="pres">
      <dgm:prSet presAssocID="{12FEF6DD-0AD0-479A-B65E-129EF8D8FC7E}" presName="circ2Tx" presStyleLbl="revTx" presStyleIdx="0" presStyleCnt="0">
        <dgm:presLayoutVars>
          <dgm:chMax val="0"/>
          <dgm:chPref val="0"/>
          <dgm:bulletEnabled val="1"/>
        </dgm:presLayoutVars>
      </dgm:prSet>
      <dgm:spPr/>
    </dgm:pt>
  </dgm:ptLst>
  <dgm:cxnLst>
    <dgm:cxn modelId="{67E40D06-E6D9-4D42-9911-3C0B1D02A4F0}" type="presOf" srcId="{12FEF6DD-0AD0-479A-B65E-129EF8D8FC7E}" destId="{862AF433-52E1-4004-A878-61A63B552209}" srcOrd="0" destOrd="0" presId="urn:microsoft.com/office/officeart/2005/8/layout/venn1"/>
    <dgm:cxn modelId="{59D25A1E-6635-4C78-B42C-29158473D12D}" type="presOf" srcId="{1F121CC0-0C9F-4758-B11E-90A5067B8F3C}" destId="{8650F627-23D6-4523-BB9E-083372663176}" srcOrd="1" destOrd="0" presId="urn:microsoft.com/office/officeart/2005/8/layout/venn1"/>
    <dgm:cxn modelId="{C462B638-DCFF-4C56-8505-A1FB8D4E2A63}" type="presOf" srcId="{12FEF6DD-0AD0-479A-B65E-129EF8D8FC7E}" destId="{97319615-799C-4946-8D8C-FD95AB013EC3}" srcOrd="1" destOrd="0" presId="urn:microsoft.com/office/officeart/2005/8/layout/venn1"/>
    <dgm:cxn modelId="{6F40EB62-53B5-4745-BDB0-1F00F31C5A56}" type="presOf" srcId="{1F121CC0-0C9F-4758-B11E-90A5067B8F3C}" destId="{2C5478AC-5EB0-417A-97C6-097DD5B39C1C}" srcOrd="0" destOrd="0" presId="urn:microsoft.com/office/officeart/2005/8/layout/venn1"/>
    <dgm:cxn modelId="{49B9A570-E21A-4148-9757-5A1B4C33A5CE}" srcId="{77CFD37B-6439-43FE-BC27-9FECF70998ED}" destId="{1F121CC0-0C9F-4758-B11E-90A5067B8F3C}" srcOrd="0" destOrd="0" parTransId="{AB8F87A8-D3ED-47E5-A87F-6EB8A26A422C}" sibTransId="{3642284E-E24B-4DBF-B54C-4DBA8C37B197}"/>
    <dgm:cxn modelId="{3A862D83-48CC-4C06-9AF6-689DB17702B4}" type="presOf" srcId="{77CFD37B-6439-43FE-BC27-9FECF70998ED}" destId="{8A95B001-D13E-404F-9771-65DB9E615049}" srcOrd="0" destOrd="0" presId="urn:microsoft.com/office/officeart/2005/8/layout/venn1"/>
    <dgm:cxn modelId="{0C920BAF-89C4-42DE-8EB8-45AD4064746E}" srcId="{77CFD37B-6439-43FE-BC27-9FECF70998ED}" destId="{12FEF6DD-0AD0-479A-B65E-129EF8D8FC7E}" srcOrd="1" destOrd="0" parTransId="{C8F567CE-E94B-4223-8263-3B4C0FC265B6}" sibTransId="{327BC54A-F1BC-49D2-BE60-03522210FE3A}"/>
    <dgm:cxn modelId="{E69334F3-DC72-44FC-9291-90C7B7E3194F}" type="presParOf" srcId="{8A95B001-D13E-404F-9771-65DB9E615049}" destId="{2C5478AC-5EB0-417A-97C6-097DD5B39C1C}" srcOrd="0" destOrd="0" presId="urn:microsoft.com/office/officeart/2005/8/layout/venn1"/>
    <dgm:cxn modelId="{3A5A206B-8D1A-4937-8AB0-CF160EB2D323}" type="presParOf" srcId="{8A95B001-D13E-404F-9771-65DB9E615049}" destId="{8650F627-23D6-4523-BB9E-083372663176}" srcOrd="1" destOrd="0" presId="urn:microsoft.com/office/officeart/2005/8/layout/venn1"/>
    <dgm:cxn modelId="{1E7E406C-452B-49A9-8281-BAA4E3F83223}" type="presParOf" srcId="{8A95B001-D13E-404F-9771-65DB9E615049}" destId="{862AF433-52E1-4004-A878-61A63B552209}" srcOrd="2" destOrd="0" presId="urn:microsoft.com/office/officeart/2005/8/layout/venn1"/>
    <dgm:cxn modelId="{6C042E52-AF40-4AD5-840C-5FF163CB7FD2}" type="presParOf" srcId="{8A95B001-D13E-404F-9771-65DB9E615049}" destId="{97319615-799C-4946-8D8C-FD95AB013EC3}"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478AC-5EB0-417A-97C6-097DD5B39C1C}">
      <dsp:nvSpPr>
        <dsp:cNvPr id="0" name=""/>
        <dsp:cNvSpPr/>
      </dsp:nvSpPr>
      <dsp:spPr>
        <a:xfrm>
          <a:off x="1963094" y="19"/>
          <a:ext cx="3977837" cy="3977837"/>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518558" y="469091"/>
        <a:ext cx="2293527" cy="3039692"/>
      </dsp:txXfrm>
    </dsp:sp>
    <dsp:sp modelId="{862AF433-52E1-4004-A878-61A63B552209}">
      <dsp:nvSpPr>
        <dsp:cNvPr id="0" name=""/>
        <dsp:cNvSpPr/>
      </dsp:nvSpPr>
      <dsp:spPr>
        <a:xfrm>
          <a:off x="3487086" y="0"/>
          <a:ext cx="3977837" cy="3977837"/>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615932" y="469072"/>
        <a:ext cx="2293527" cy="303969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5BDDA82E-EC01-47AE-82E6-0F6F8B944DF6}" type="datetimeFigureOut">
              <a:rPr lang="en-US" smtClean="0"/>
              <a:t>10/17/2024</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E6AD9E40-35BF-4141-B019-2E6B5C2F02D2}" type="slidenum">
              <a:rPr lang="en-US" smtClean="0"/>
              <a:t>‹#›</a:t>
            </a:fld>
            <a:endParaRPr lang="en-US"/>
          </a:p>
        </p:txBody>
      </p:sp>
    </p:spTree>
    <p:extLst>
      <p:ext uri="{BB962C8B-B14F-4D97-AF65-F5344CB8AC3E}">
        <p14:creationId xmlns:p14="http://schemas.microsoft.com/office/powerpoint/2010/main" val="375691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scholar.google.com/citations?user=FUl4oMsAAAAJ&amp;hl=en"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amazon.com/Recreation-Economics-Routledge-Popular-Culture/dp/0367557339" TargetMode="External"/><Relationship Id="rId4" Type="http://schemas.openxmlformats.org/officeDocument/2006/relationships/hyperlink" Target="https://economicsofparksandrec.com/"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cholar.google.com/citations?user=FUl4oMsAAAAJ&amp;hl=en"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www.amazon.com/Recreation-Economics-Routledge-Popular-Culture/dp/0367557339" TargetMode="External"/><Relationship Id="rId4" Type="http://schemas.openxmlformats.org/officeDocument/2006/relationships/hyperlink" Target="https://economicsofparksandrec.com/"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ondayeconomist.com/p/teaching-resource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ondayeconomist.com/p/grains-from-trad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youtu.be/44DtSp4ZNB0"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www.youtube.com/watch?v=44DtSp4ZNB0"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mondayeconomist.com/p/debunking-the-myth-that-life-is-8"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fullstackeconomics.com/p/24-charts-that-show-were-mostly-living-better-than-our-parent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fullstackeconomics.com/p/24-charts-that-show-were-mostly-living-better-than-our-parent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fullstackeconomics.com/p/24-charts-that-show-were-mostly-living-better-than-our-parent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teachers.fee.org/courses/taylor"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docs.google.com/document/d/1ae0IXu3v0ByT_piVVtt_HO5QrEtrmtn0XBVpjSL7zHU/edit?usp=sharing"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AD9E40-35BF-4141-B019-2E6B5C2F02D2}" type="slidenum">
              <a:rPr lang="en-US" smtClean="0"/>
              <a:t>2</a:t>
            </a:fld>
            <a:endParaRPr lang="en-US"/>
          </a:p>
        </p:txBody>
      </p:sp>
    </p:spTree>
    <p:extLst>
      <p:ext uri="{BB962C8B-B14F-4D97-AF65-F5344CB8AC3E}">
        <p14:creationId xmlns:p14="http://schemas.microsoft.com/office/powerpoint/2010/main" val="4185230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5:notes"/>
          <p:cNvSpPr txBox="1">
            <a:spLocks noGrp="1"/>
          </p:cNvSpPr>
          <p:nvPr>
            <p:ph type="body" idx="1"/>
          </p:nvPr>
        </p:nvSpPr>
        <p:spPr>
          <a:xfrm>
            <a:off x="685800" y="4424085"/>
            <a:ext cx="5486400" cy="41912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25:notes"/>
          <p:cNvSpPr>
            <a:spLocks noGrp="1" noRot="1" noChangeAspect="1"/>
          </p:cNvSpPr>
          <p:nvPr>
            <p:ph type="sldImg" idx="2"/>
          </p:nvPr>
        </p:nvSpPr>
        <p:spPr>
          <a:xfrm>
            <a:off x="1100138" y="698500"/>
            <a:ext cx="46577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4:notes"/>
          <p:cNvSpPr txBox="1">
            <a:spLocks noGrp="1"/>
          </p:cNvSpPr>
          <p:nvPr>
            <p:ph type="body" idx="1"/>
          </p:nvPr>
        </p:nvSpPr>
        <p:spPr>
          <a:xfrm>
            <a:off x="685800" y="4424085"/>
            <a:ext cx="5486400" cy="41912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24:notes"/>
          <p:cNvSpPr>
            <a:spLocks noGrp="1" noRot="1" noChangeAspect="1"/>
          </p:cNvSpPr>
          <p:nvPr>
            <p:ph type="sldImg" idx="2"/>
          </p:nvPr>
        </p:nvSpPr>
        <p:spPr>
          <a:xfrm>
            <a:off x="1100138" y="698500"/>
            <a:ext cx="46577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7:notes"/>
          <p:cNvSpPr>
            <a:spLocks noGrp="1" noRot="1" noChangeAspect="1"/>
          </p:cNvSpPr>
          <p:nvPr>
            <p:ph type="sldImg" idx="2"/>
          </p:nvPr>
        </p:nvSpPr>
        <p:spPr>
          <a:xfrm>
            <a:off x="1100138" y="698500"/>
            <a:ext cx="46577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27:notes"/>
          <p:cNvSpPr txBox="1">
            <a:spLocks noGrp="1"/>
          </p:cNvSpPr>
          <p:nvPr>
            <p:ph type="body" idx="1"/>
          </p:nvPr>
        </p:nvSpPr>
        <p:spPr>
          <a:xfrm>
            <a:off x="685800" y="4424085"/>
            <a:ext cx="5486400" cy="41912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27:notes"/>
          <p:cNvSpPr txBox="1">
            <a:spLocks noGrp="1"/>
          </p:cNvSpPr>
          <p:nvPr>
            <p:ph type="sldNum" idx="12"/>
          </p:nvPr>
        </p:nvSpPr>
        <p:spPr>
          <a:xfrm>
            <a:off x="3884613" y="8846553"/>
            <a:ext cx="2971800" cy="46569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Budgeting = Income Statement</a:t>
            </a:r>
          </a:p>
          <a:p>
            <a:r>
              <a:rPr lang="en-US" dirty="0"/>
              <a:t>Net Worth = Balance Sheet</a:t>
            </a:r>
          </a:p>
          <a:p>
            <a:endParaRPr lang="en-US" dirty="0"/>
          </a:p>
        </p:txBody>
      </p:sp>
      <p:sp>
        <p:nvSpPr>
          <p:cNvPr id="4" name="Slide Number Placeholder 3"/>
          <p:cNvSpPr>
            <a:spLocks noGrp="1"/>
          </p:cNvSpPr>
          <p:nvPr>
            <p:ph type="sldNum" sz="quarter" idx="10"/>
          </p:nvPr>
        </p:nvSpPr>
        <p:spPr/>
        <p:txBody>
          <a:bodyPr/>
          <a:lstStyle/>
          <a:p>
            <a:fld id="{E6AD9E40-35BF-4141-B019-2E6B5C2F02D2}" type="slidenum">
              <a:rPr lang="en-US" smtClean="0"/>
              <a:t>17</a:t>
            </a:fld>
            <a:endParaRPr lang="en-US"/>
          </a:p>
        </p:txBody>
      </p:sp>
    </p:spTree>
    <p:extLst>
      <p:ext uri="{BB962C8B-B14F-4D97-AF65-F5344CB8AC3E}">
        <p14:creationId xmlns:p14="http://schemas.microsoft.com/office/powerpoint/2010/main" val="935269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r>
              <a:rPr lang="en-US" baseline="0" dirty="0"/>
              <a:t>Simplified macroeconomic model of the basic economic relationships in a market economy. </a:t>
            </a:r>
          </a:p>
          <a:p>
            <a:endParaRPr lang="en-US" baseline="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9FB02F9A-02E2-4734-BF09-0A9B00D52246}" type="slidenum">
              <a:rPr lang="en-US" smtClean="0"/>
              <a:t>18</a:t>
            </a:fld>
            <a:endParaRPr lang="en-US"/>
          </a:p>
        </p:txBody>
      </p:sp>
    </p:spTree>
    <p:extLst>
      <p:ext uri="{BB962C8B-B14F-4D97-AF65-F5344CB8AC3E}">
        <p14:creationId xmlns:p14="http://schemas.microsoft.com/office/powerpoint/2010/main" val="2305762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02F9A-02E2-4734-BF09-0A9B00D52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690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43179C-F2D1-4E51-80CD-44583D77CAE4}" type="slidenum">
              <a:rPr lang="en-US" smtClean="0"/>
              <a:t>20</a:t>
            </a:fld>
            <a:endParaRPr lang="en-US"/>
          </a:p>
        </p:txBody>
      </p:sp>
    </p:spTree>
    <p:extLst>
      <p:ext uri="{BB962C8B-B14F-4D97-AF65-F5344CB8AC3E}">
        <p14:creationId xmlns:p14="http://schemas.microsoft.com/office/powerpoint/2010/main" val="142192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43179C-F2D1-4E51-80CD-44583D77CAE4}" type="slidenum">
              <a:rPr lang="en-US" smtClean="0"/>
              <a:t>21</a:t>
            </a:fld>
            <a:endParaRPr lang="en-US"/>
          </a:p>
        </p:txBody>
      </p:sp>
    </p:spTree>
    <p:extLst>
      <p:ext uri="{BB962C8B-B14F-4D97-AF65-F5344CB8AC3E}">
        <p14:creationId xmlns:p14="http://schemas.microsoft.com/office/powerpoint/2010/main" val="20584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43e20acef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g143e20acef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59" name="Google Shape;59;g143e20acef5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4d4664f59c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4d4664f59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notes"/>
          <p:cNvSpPr>
            <a:spLocks noGrp="1" noRot="1" noChangeAspect="1"/>
          </p:cNvSpPr>
          <p:nvPr>
            <p:ph type="sldImg" idx="2"/>
          </p:nvPr>
        </p:nvSpPr>
        <p:spPr>
          <a:xfrm>
            <a:off x="1100138" y="698500"/>
            <a:ext cx="46577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4:notes"/>
          <p:cNvSpPr txBox="1">
            <a:spLocks noGrp="1"/>
          </p:cNvSpPr>
          <p:nvPr>
            <p:ph type="body" idx="1"/>
          </p:nvPr>
        </p:nvSpPr>
        <p:spPr>
          <a:xfrm>
            <a:off x="685800" y="4424085"/>
            <a:ext cx="5486400" cy="41912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Dr. Cheryl Ayers will share her research-based, economic-way-of-thinking instructional strategies and tools for making any current event more accessible to students.  </a:t>
            </a:r>
          </a:p>
          <a:p>
            <a:pPr marL="0" lvl="0" indent="0" algn="l" rtl="0">
              <a:spcBef>
                <a:spcPts val="0"/>
              </a:spcBef>
              <a:spcAft>
                <a:spcPts val="0"/>
              </a:spcAft>
              <a:buNone/>
            </a:pPr>
            <a:endParaRPr dirty="0"/>
          </a:p>
        </p:txBody>
      </p:sp>
      <p:sp>
        <p:nvSpPr>
          <p:cNvPr id="365" name="Google Shape;365;p4:notes"/>
          <p:cNvSpPr txBox="1">
            <a:spLocks noGrp="1"/>
          </p:cNvSpPr>
          <p:nvPr>
            <p:ph type="sldNum" idx="12"/>
          </p:nvPr>
        </p:nvSpPr>
        <p:spPr>
          <a:xfrm>
            <a:off x="3884613" y="8846553"/>
            <a:ext cx="2971800" cy="46569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d45ae36cb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d45ae36cb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e588012c67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e588012c67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e588012c67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e588012c6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1c736542e5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1c736542e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4f5d62b613_0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4f5d62b613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0bf190015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0bf190015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0bf190015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0bf190015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d45ae36cb3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d45ae36cb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43e20acef5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43e20acef5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43e20acef5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43e20acef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5:notes"/>
          <p:cNvSpPr>
            <a:spLocks noGrp="1" noRot="1" noChangeAspect="1"/>
          </p:cNvSpPr>
          <p:nvPr>
            <p:ph type="sldImg" idx="2"/>
          </p:nvPr>
        </p:nvSpPr>
        <p:spPr>
          <a:xfrm>
            <a:off x="1100138" y="698500"/>
            <a:ext cx="46577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5:notes"/>
          <p:cNvSpPr txBox="1">
            <a:spLocks noGrp="1"/>
          </p:cNvSpPr>
          <p:nvPr>
            <p:ph type="body" idx="1"/>
          </p:nvPr>
        </p:nvSpPr>
        <p:spPr>
          <a:xfrm>
            <a:off x="685800" y="4424085"/>
            <a:ext cx="5486400" cy="41912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5:notes"/>
          <p:cNvSpPr txBox="1">
            <a:spLocks noGrp="1"/>
          </p:cNvSpPr>
          <p:nvPr>
            <p:ph type="sldNum" idx="12"/>
          </p:nvPr>
        </p:nvSpPr>
        <p:spPr>
          <a:xfrm>
            <a:off x="3884613" y="8846553"/>
            <a:ext cx="2971800" cy="46569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97010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c736542e5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1c736542e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345d4dc69c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345d4dc69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1c736542e5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1c736542e5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97cdecdc33_0_90: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g297cdecdc33_0_90:notes"/>
          <p:cNvSpPr>
            <a:spLocks noGrp="1" noRot="1" noChangeAspect="1"/>
          </p:cNvSpPr>
          <p:nvPr>
            <p:ph type="sldImg" idx="2"/>
          </p:nvPr>
        </p:nvSpPr>
        <p:spPr>
          <a:xfrm>
            <a:off x="635000" y="1142418"/>
            <a:ext cx="5588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0c0bafba5e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0c0bafba5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0c0bafba5e_2_8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0c0bafba5e_2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https://scholar.google.com/citations?user=FUl4oMsAAAAJ&amp;hl=en</a:t>
            </a:r>
            <a:r>
              <a:rPr lang="en"/>
              <a:t> </a:t>
            </a:r>
            <a:endParaRPr/>
          </a:p>
          <a:p>
            <a:pPr marL="0" lvl="0" indent="0" algn="l" rtl="0">
              <a:spcBef>
                <a:spcPts val="0"/>
              </a:spcBef>
              <a:spcAft>
                <a:spcPts val="0"/>
              </a:spcAft>
              <a:buNone/>
            </a:pPr>
            <a:r>
              <a:rPr lang="en" u="sng">
                <a:solidFill>
                  <a:schemeClr val="hlink"/>
                </a:solidFill>
                <a:hlinkClick r:id="rId4"/>
              </a:rPr>
              <a:t>https://economicsofparksandrec.com/</a:t>
            </a:r>
            <a:r>
              <a:rPr lang="en"/>
              <a:t> </a:t>
            </a:r>
            <a:endParaRPr/>
          </a:p>
          <a:p>
            <a:pPr marL="0" lvl="0" indent="0" algn="l" rtl="0">
              <a:spcBef>
                <a:spcPts val="0"/>
              </a:spcBef>
              <a:spcAft>
                <a:spcPts val="0"/>
              </a:spcAft>
              <a:buNone/>
            </a:pPr>
            <a:r>
              <a:rPr lang="en" u="sng">
                <a:solidFill>
                  <a:schemeClr val="hlink"/>
                </a:solidFill>
                <a:hlinkClick r:id="rId5"/>
              </a:rPr>
              <a:t>https://www.amazon.com/Recreation-Economics-Routledge-Popular-Culture/dp/0367557339</a:t>
            </a:r>
            <a:r>
              <a:rPr lang="en"/>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0c0bafba5e_2_8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0c0bafba5e_2_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https://scholar.google.com/citations?user=FUl4oMsAAAAJ&amp;hl=en</a:t>
            </a:r>
            <a:r>
              <a:rPr lang="en"/>
              <a:t> </a:t>
            </a:r>
            <a:endParaRPr/>
          </a:p>
          <a:p>
            <a:pPr marL="0" lvl="0" indent="0" algn="l" rtl="0">
              <a:spcBef>
                <a:spcPts val="0"/>
              </a:spcBef>
              <a:spcAft>
                <a:spcPts val="0"/>
              </a:spcAft>
              <a:buNone/>
            </a:pPr>
            <a:r>
              <a:rPr lang="en" u="sng">
                <a:solidFill>
                  <a:schemeClr val="hlink"/>
                </a:solidFill>
                <a:hlinkClick r:id="rId4"/>
              </a:rPr>
              <a:t>https://economicsofparksandrec.com/</a:t>
            </a:r>
            <a:r>
              <a:rPr lang="en"/>
              <a:t> </a:t>
            </a:r>
            <a:endParaRPr/>
          </a:p>
          <a:p>
            <a:pPr marL="0" lvl="0" indent="0" algn="l" rtl="0">
              <a:spcBef>
                <a:spcPts val="0"/>
              </a:spcBef>
              <a:spcAft>
                <a:spcPts val="0"/>
              </a:spcAft>
              <a:buNone/>
            </a:pPr>
            <a:r>
              <a:rPr lang="en" u="sng">
                <a:solidFill>
                  <a:schemeClr val="hlink"/>
                </a:solidFill>
                <a:hlinkClick r:id="rId5"/>
              </a:rPr>
              <a:t>https://www.amazon.com/Recreation-Economics-Routledge-Popular-Culture/dp/0367557339</a:t>
            </a:r>
            <a:r>
              <a:rPr lang="en"/>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0c0bafba5e_2_8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0c0bafba5e_2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https://www.mondayeconomist.com/p/teaching-resources</a:t>
            </a:r>
            <a:r>
              <a:rPr lang="en"/>
              <a: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0c0bafba5e_2_8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0c0bafba5e_2_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AD9E40-35BF-4141-B019-2E6B5C2F02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69443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0c0bafba5e_2_8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0c0bafba5e_2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0c0bafba5e_2_8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0c0bafba5e_2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0c0bafba5e_2_8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0c0bafba5e_2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MME blog- </a:t>
            </a:r>
            <a:r>
              <a:rPr lang="en" u="sng">
                <a:solidFill>
                  <a:schemeClr val="hlink"/>
                </a:solidFill>
                <a:hlinkClick r:id="rId3"/>
              </a:rPr>
              <a:t>https://www.mondayeconomist.com/p/grains-from-trade</a:t>
            </a:r>
            <a:endParaRPr/>
          </a:p>
          <a:p>
            <a:pPr marL="0" lvl="0" indent="0" algn="l" rtl="0">
              <a:spcBef>
                <a:spcPts val="0"/>
              </a:spcBef>
              <a:spcAft>
                <a:spcPts val="0"/>
              </a:spcAft>
              <a:buNone/>
            </a:pPr>
            <a:r>
              <a:rPr lang="en"/>
              <a:t>MME Classroom Edition Lesson Plan-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0c0bafba5e_2_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0c0bafba5e_2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0c0bafba5e_2_9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0c0bafba5e_2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0c0bafba5e_2_9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0c0bafba5e_2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0c0bafba5e_2_9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0c0bafba5e_2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0c0bafba5e_2_9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0c0bafba5e_2_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0c0bafba5e_2_9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0c0bafba5e_2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0c0bafba5e_2_9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0c0bafba5e_2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AD9E40-35BF-4141-B019-2E6B5C2F02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286186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0c0bafba5e_2_9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0c0bafba5e_2_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0c0bafba5e_2_9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0c0bafba5e_2_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0c0bafba5e_2_9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0c0bafba5e_2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0c0bafba5e_2_9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0c0bafba5e_2_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0c0bafba5e_2_9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0c0bafba5e_2_9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0c0bafba5e_2_9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0c0bafba5e_2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https://youtu.be/44DtSp4ZNB0</a:t>
            </a:r>
            <a:r>
              <a:rPr lang="en"/>
              <a:t>  </a:t>
            </a:r>
            <a:endParaRPr/>
          </a:p>
          <a:p>
            <a:pPr marL="0" lvl="0" indent="0" algn="l" rtl="0">
              <a:spcBef>
                <a:spcPts val="0"/>
              </a:spcBef>
              <a:spcAft>
                <a:spcPts val="0"/>
              </a:spcAft>
              <a:buNone/>
            </a:pPr>
            <a:r>
              <a:rPr lang="en" u="sng">
                <a:solidFill>
                  <a:schemeClr val="hlink"/>
                </a:solidFill>
                <a:hlinkClick r:id="rId4"/>
              </a:rPr>
              <a:t>https://www.youtube.com/watch?v=44DtSp4ZNB0</a:t>
            </a:r>
            <a:r>
              <a:rPr lang="en"/>
              <a:t>  He Traded a Paperclip for a House?! (Nas Daily) April 4, 2021.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0c0bafba5e_2_9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0c0bafba5e_2_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Access the Podcast (9 mins): Listen to the podcast titled How to Trade-Up from a Bobby Pin to a House by visiting the link: How to Trade-Up from a Bobby Pin to a House.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Complete the Questions: After listening to the podcast, answer the discussion questions provided. Reflect on how Demi Skipper’s trading journey connects with the concepts of barter, subjective value, and trade efficiency discussed in class.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0c0bafba5e_2_10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0c0bafba5e_2_10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0c0bafba5e_2_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0c0bafba5e_2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0c0bafba5e_2_8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0c0bafba5e_2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6319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0c0bafba5e_2_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0c0bafba5e_2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https://www.mondayeconomist.com/p/debunking-the-myth-that-life-is-8</a:t>
            </a:r>
            <a:r>
              <a:rPr lang="en"/>
              <a:t>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0c0bafba5e_2_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0c0bafba5e_2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https://www.fullstackeconomics.com/p/24-charts-that-show-were-mostly-living-better-than-our-parents</a:t>
            </a:r>
            <a:r>
              <a:rPr lang="en"/>
              <a:t>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0c0bafba5e_2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0c0bafba5e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https://www.fullstackeconomics.com/p/24-charts-that-show-were-mostly-living-better-than-our-parents</a:t>
            </a:r>
            <a:r>
              <a:rPr lang="en"/>
              <a:t>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0c0bafba5e_2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0c0bafba5e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https://www.fullstackeconomics.com/p/24-charts-that-show-were-mostly-living-better-than-our-parents</a:t>
            </a:r>
            <a:r>
              <a:rPr lang="en"/>
              <a:t>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0c0bafba5e_2_5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0c0bafba5e_2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0c0bafba5e_2_5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0c0bafba5e_2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0c0bafba5e_2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0c0bafba5e_2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https://teachers.fee.org/courses/Election-Economics-2024</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0c0bafba5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0c0bafba5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0c0bafba5e_2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0c0bafba5e_2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0c0bafba5e_2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0c0bafba5e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https://projects.fivethirtyeight.com/polls/president-general/2024/national/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AD9E40-35BF-4141-B019-2E6B5C2F02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9248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0c0bafba5e_2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0c0bafba5e_2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https://docs.google.com/presentation/d/1XKiNwtEMLcTmyE095WLdM58N0Qm-IpSK2_J2QuZdg28/edit?usp=sharing</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0c0bafba5e_2_8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0c0bafba5e_2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0c0bafba5e_2_4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0c0bafba5e_2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https://docs.google.com/document/d/1U80Mh6wR1OcomuXkoqqhmQKbVmJxu7rDU7Yaz-hT36w/edit?usp=sharing</a:t>
            </a:r>
            <a:endParaRPr b="1"/>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0c0bafba5e_2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0c0bafba5e_2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0c0bafba5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0c0bafba5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0c0bafba5e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0c0bafba5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https://teachers.fee.org/courses/taylor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0c0bafba5e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0c0bafba5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0c0bafba5e_2_6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0c0bafba5e_2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0c0bafba5e_2_6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0c0bafba5e_2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0c0bafba5e_2_6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0c0bafba5e_2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Perspectives:</a:t>
            </a:r>
            <a:r>
              <a:rPr lang="en-US" baseline="0" dirty="0"/>
              <a:t>  business owner (not weighted) then Bernie Sanders supporter (weighted)</a:t>
            </a:r>
            <a:endParaRPr lang="en-US" dirty="0"/>
          </a:p>
          <a:p>
            <a:r>
              <a:rPr lang="en-US" dirty="0"/>
              <a:t>Cannot use a “0” to evaluate when using weights b/c automatically</a:t>
            </a:r>
            <a:r>
              <a:rPr lang="en-US" baseline="0" dirty="0"/>
              <a:t> </a:t>
            </a:r>
            <a:r>
              <a:rPr lang="en-US" dirty="0"/>
              <a:t>negates weight value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AD9E40-35BF-4141-B019-2E6B5C2F02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9248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0c0bafba5e_2_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30c0bafba5e_2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Sample FT Classroom Ed. Lesson: </a:t>
            </a:r>
            <a:r>
              <a:rPr lang="en" u="sng">
                <a:solidFill>
                  <a:schemeClr val="hlink"/>
                </a:solidFill>
                <a:hlinkClick r:id="rId3"/>
              </a:rPr>
              <a:t>https://docs.google.com/document/d/1ae0IXu3v0ByT_piVVtt_HO5QrEtrmtn0XBVpjSL7zHU/edit?usp=sharing</a:t>
            </a:r>
            <a:r>
              <a:rPr lang="en"/>
              <a:t>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0c0bafba5e_2_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0c0bafba5e_2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0c0bafba5e_2_6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0c0bafba5e_2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0c0bafba5e_2_6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0c0bafba5e_2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2:notes"/>
          <p:cNvSpPr>
            <a:spLocks noGrp="1" noRot="1" noChangeAspect="1"/>
          </p:cNvSpPr>
          <p:nvPr>
            <p:ph type="sldImg" idx="2"/>
          </p:nvPr>
        </p:nvSpPr>
        <p:spPr>
          <a:xfrm>
            <a:off x="1100138" y="698500"/>
            <a:ext cx="46577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22:notes"/>
          <p:cNvSpPr txBox="1">
            <a:spLocks noGrp="1"/>
          </p:cNvSpPr>
          <p:nvPr>
            <p:ph type="body" idx="1"/>
          </p:nvPr>
        </p:nvSpPr>
        <p:spPr>
          <a:xfrm>
            <a:off x="685800" y="4424085"/>
            <a:ext cx="5486400" cy="41912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22:notes"/>
          <p:cNvSpPr txBox="1">
            <a:spLocks noGrp="1"/>
          </p:cNvSpPr>
          <p:nvPr>
            <p:ph type="sldNum" idx="12"/>
          </p:nvPr>
        </p:nvSpPr>
        <p:spPr>
          <a:xfrm>
            <a:off x="3884613" y="8846553"/>
            <a:ext cx="2971800" cy="46569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p:cNvSpPr/>
          <p:nvPr userDrawn="1"/>
        </p:nvSpPr>
        <p:spPr>
          <a:xfrm>
            <a:off x="924444" y="3974400"/>
            <a:ext cx="7576981" cy="1814400"/>
          </a:xfrm>
          <a:prstGeom prst="rect">
            <a:avLst/>
          </a:prstGeom>
          <a:solidFill>
            <a:srgbClr val="FFFFFF"/>
          </a:solidFill>
          <a:ln>
            <a:noFill/>
          </a:ln>
        </p:spPr>
        <p:style>
          <a:lnRef idx="2">
            <a:schemeClr val="dk1">
              <a:shade val="50000"/>
            </a:schemeClr>
          </a:lnRef>
          <a:fillRef idx="1">
            <a:schemeClr val="dk1"/>
          </a:fillRef>
          <a:effectRef idx="0">
            <a:schemeClr val="dk1"/>
          </a:effectRef>
          <a:fontRef idx="minor">
            <a:schemeClr val="lt1"/>
          </a:fontRef>
        </p:style>
        <p:txBody>
          <a:bodyPr numCol="1" rtlCol="0" anchor="ctr"/>
          <a:lstStyle/>
          <a:p>
            <a:pPr algn="ctr"/>
            <a:endParaRPr lang="en-US"/>
          </a:p>
        </p:txBody>
      </p:sp>
    </p:spTree>
    <p:extLst>
      <p:ext uri="{BB962C8B-B14F-4D97-AF65-F5344CB8AC3E}">
        <p14:creationId xmlns:p14="http://schemas.microsoft.com/office/powerpoint/2010/main" val="3809269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120B8-1113-82A9-26B2-1E8999A39035}"/>
              </a:ext>
            </a:extLst>
          </p:cNvPr>
          <p:cNvSpPr>
            <a:spLocks noGrp="1"/>
          </p:cNvSpPr>
          <p:nvPr>
            <p:ph type="dt" sz="half" idx="10"/>
          </p:nvPr>
        </p:nvSpPr>
        <p:spPr/>
        <p:txBody>
          <a:bodyPr/>
          <a:lstStyle/>
          <a:p>
            <a:fld id="{C42BD749-62A9-4BEB-AC6F-75422084CA89}" type="datetimeFigureOut">
              <a:rPr lang="en-US" smtClean="0"/>
              <a:t>10/17/2024</a:t>
            </a:fld>
            <a:endParaRPr lang="en-US"/>
          </a:p>
        </p:txBody>
      </p:sp>
      <p:sp>
        <p:nvSpPr>
          <p:cNvPr id="3" name="Footer Placeholder 2">
            <a:extLst>
              <a:ext uri="{FF2B5EF4-FFF2-40B4-BE49-F238E27FC236}">
                <a16:creationId xmlns:a16="http://schemas.microsoft.com/office/drawing/2014/main" id="{623D0674-057C-5827-74D1-0A0B31EB7D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40B917-1766-3DAD-50D3-1EA7E717E389}"/>
              </a:ext>
            </a:extLst>
          </p:cNvPr>
          <p:cNvSpPr>
            <a:spLocks noGrp="1"/>
          </p:cNvSpPr>
          <p:nvPr>
            <p:ph type="sldNum" sz="quarter" idx="12"/>
          </p:nvPr>
        </p:nvSpPr>
        <p:spPr/>
        <p:txBody>
          <a:bodyPr/>
          <a:lstStyle/>
          <a:p>
            <a:fld id="{C65DD512-793A-42A1-9F8C-547605ABFDD0}" type="slidenum">
              <a:rPr lang="en-US" smtClean="0"/>
              <a:t>‹#›</a:t>
            </a:fld>
            <a:endParaRPr lang="en-US"/>
          </a:p>
        </p:txBody>
      </p:sp>
    </p:spTree>
    <p:extLst>
      <p:ext uri="{BB962C8B-B14F-4D97-AF65-F5344CB8AC3E}">
        <p14:creationId xmlns:p14="http://schemas.microsoft.com/office/powerpoint/2010/main" val="1630443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CD75-41EF-3F46-F0FD-F488070EC98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1549278-9E5F-CD90-BD79-AE550F926F5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7D0A57-7BD3-8BF1-8B77-91E766C6EF4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92EF839-E14F-62FA-FE62-D89DA7207931}"/>
              </a:ext>
            </a:extLst>
          </p:cNvPr>
          <p:cNvSpPr>
            <a:spLocks noGrp="1"/>
          </p:cNvSpPr>
          <p:nvPr>
            <p:ph type="dt" sz="half" idx="10"/>
          </p:nvPr>
        </p:nvSpPr>
        <p:spPr/>
        <p:txBody>
          <a:bodyPr/>
          <a:lstStyle/>
          <a:p>
            <a:fld id="{C42BD749-62A9-4BEB-AC6F-75422084CA89}" type="datetimeFigureOut">
              <a:rPr lang="en-US" smtClean="0"/>
              <a:t>10/17/2024</a:t>
            </a:fld>
            <a:endParaRPr lang="en-US"/>
          </a:p>
        </p:txBody>
      </p:sp>
      <p:sp>
        <p:nvSpPr>
          <p:cNvPr id="6" name="Footer Placeholder 5">
            <a:extLst>
              <a:ext uri="{FF2B5EF4-FFF2-40B4-BE49-F238E27FC236}">
                <a16:creationId xmlns:a16="http://schemas.microsoft.com/office/drawing/2014/main" id="{EEBEF72E-2B39-1F20-5BA5-4D25A5C88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5B5F5-1777-20AD-CB50-7D873495A007}"/>
              </a:ext>
            </a:extLst>
          </p:cNvPr>
          <p:cNvSpPr>
            <a:spLocks noGrp="1"/>
          </p:cNvSpPr>
          <p:nvPr>
            <p:ph type="sldNum" sz="quarter" idx="12"/>
          </p:nvPr>
        </p:nvSpPr>
        <p:spPr/>
        <p:txBody>
          <a:bodyPr/>
          <a:lstStyle/>
          <a:p>
            <a:fld id="{C65DD512-793A-42A1-9F8C-547605ABFDD0}" type="slidenum">
              <a:rPr lang="en-US" smtClean="0"/>
              <a:t>‹#›</a:t>
            </a:fld>
            <a:endParaRPr lang="en-US"/>
          </a:p>
        </p:txBody>
      </p:sp>
    </p:spTree>
    <p:extLst>
      <p:ext uri="{BB962C8B-B14F-4D97-AF65-F5344CB8AC3E}">
        <p14:creationId xmlns:p14="http://schemas.microsoft.com/office/powerpoint/2010/main" val="294878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DF2F-A949-F6B2-387A-EF38911D866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9B9118-741B-4013-631C-A319E4D2A21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8E463C2-0980-874E-81DC-91E5B84070F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F0F03C6-BCC6-BAA0-E864-E2729C618FEA}"/>
              </a:ext>
            </a:extLst>
          </p:cNvPr>
          <p:cNvSpPr>
            <a:spLocks noGrp="1"/>
          </p:cNvSpPr>
          <p:nvPr>
            <p:ph type="dt" sz="half" idx="10"/>
          </p:nvPr>
        </p:nvSpPr>
        <p:spPr/>
        <p:txBody>
          <a:bodyPr/>
          <a:lstStyle/>
          <a:p>
            <a:fld id="{C42BD749-62A9-4BEB-AC6F-75422084CA89}" type="datetimeFigureOut">
              <a:rPr lang="en-US" smtClean="0"/>
              <a:t>10/17/2024</a:t>
            </a:fld>
            <a:endParaRPr lang="en-US"/>
          </a:p>
        </p:txBody>
      </p:sp>
      <p:sp>
        <p:nvSpPr>
          <p:cNvPr id="6" name="Footer Placeholder 5">
            <a:extLst>
              <a:ext uri="{FF2B5EF4-FFF2-40B4-BE49-F238E27FC236}">
                <a16:creationId xmlns:a16="http://schemas.microsoft.com/office/drawing/2014/main" id="{5FBE1203-1B61-DD93-FBD5-F721CBA42C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A9BA11-8244-6D55-A641-097338643CB8}"/>
              </a:ext>
            </a:extLst>
          </p:cNvPr>
          <p:cNvSpPr>
            <a:spLocks noGrp="1"/>
          </p:cNvSpPr>
          <p:nvPr>
            <p:ph type="sldNum" sz="quarter" idx="12"/>
          </p:nvPr>
        </p:nvSpPr>
        <p:spPr/>
        <p:txBody>
          <a:bodyPr/>
          <a:lstStyle/>
          <a:p>
            <a:fld id="{C65DD512-793A-42A1-9F8C-547605ABFDD0}" type="slidenum">
              <a:rPr lang="en-US" smtClean="0"/>
              <a:t>‹#›</a:t>
            </a:fld>
            <a:endParaRPr lang="en-US"/>
          </a:p>
        </p:txBody>
      </p:sp>
    </p:spTree>
    <p:extLst>
      <p:ext uri="{BB962C8B-B14F-4D97-AF65-F5344CB8AC3E}">
        <p14:creationId xmlns:p14="http://schemas.microsoft.com/office/powerpoint/2010/main" val="4081215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E585-CC86-3B8E-F052-50F30EA172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E17F9F-39BE-CB75-3747-31F039C29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0D463-0C08-F78F-328E-B39BB080B400}"/>
              </a:ext>
            </a:extLst>
          </p:cNvPr>
          <p:cNvSpPr>
            <a:spLocks noGrp="1"/>
          </p:cNvSpPr>
          <p:nvPr>
            <p:ph type="dt" sz="half" idx="10"/>
          </p:nvPr>
        </p:nvSpPr>
        <p:spPr/>
        <p:txBody>
          <a:bodyPr/>
          <a:lstStyle/>
          <a:p>
            <a:fld id="{C42BD749-62A9-4BEB-AC6F-75422084CA89}" type="datetimeFigureOut">
              <a:rPr lang="en-US" smtClean="0"/>
              <a:t>10/17/2024</a:t>
            </a:fld>
            <a:endParaRPr lang="en-US"/>
          </a:p>
        </p:txBody>
      </p:sp>
      <p:sp>
        <p:nvSpPr>
          <p:cNvPr id="5" name="Footer Placeholder 4">
            <a:extLst>
              <a:ext uri="{FF2B5EF4-FFF2-40B4-BE49-F238E27FC236}">
                <a16:creationId xmlns:a16="http://schemas.microsoft.com/office/drawing/2014/main" id="{587A276F-255F-8B42-CBBF-EF351801D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1493C-0B75-A02C-DC83-EE3B09E130FA}"/>
              </a:ext>
            </a:extLst>
          </p:cNvPr>
          <p:cNvSpPr>
            <a:spLocks noGrp="1"/>
          </p:cNvSpPr>
          <p:nvPr>
            <p:ph type="sldNum" sz="quarter" idx="12"/>
          </p:nvPr>
        </p:nvSpPr>
        <p:spPr/>
        <p:txBody>
          <a:bodyPr/>
          <a:lstStyle/>
          <a:p>
            <a:fld id="{C65DD512-793A-42A1-9F8C-547605ABFDD0}" type="slidenum">
              <a:rPr lang="en-US" smtClean="0"/>
              <a:t>‹#›</a:t>
            </a:fld>
            <a:endParaRPr lang="en-US"/>
          </a:p>
        </p:txBody>
      </p:sp>
    </p:spTree>
    <p:extLst>
      <p:ext uri="{BB962C8B-B14F-4D97-AF65-F5344CB8AC3E}">
        <p14:creationId xmlns:p14="http://schemas.microsoft.com/office/powerpoint/2010/main" val="2393685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140CA-794F-A0B0-C2B1-465821434EC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2BB88-B037-6E0F-CF8D-5FF7A7125B3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EB3BF-ADCD-AA8F-234E-35BD1B678F3D}"/>
              </a:ext>
            </a:extLst>
          </p:cNvPr>
          <p:cNvSpPr>
            <a:spLocks noGrp="1"/>
          </p:cNvSpPr>
          <p:nvPr>
            <p:ph type="dt" sz="half" idx="10"/>
          </p:nvPr>
        </p:nvSpPr>
        <p:spPr/>
        <p:txBody>
          <a:bodyPr/>
          <a:lstStyle/>
          <a:p>
            <a:fld id="{C42BD749-62A9-4BEB-AC6F-75422084CA89}" type="datetimeFigureOut">
              <a:rPr lang="en-US" smtClean="0"/>
              <a:t>10/17/2024</a:t>
            </a:fld>
            <a:endParaRPr lang="en-US"/>
          </a:p>
        </p:txBody>
      </p:sp>
      <p:sp>
        <p:nvSpPr>
          <p:cNvPr id="5" name="Footer Placeholder 4">
            <a:extLst>
              <a:ext uri="{FF2B5EF4-FFF2-40B4-BE49-F238E27FC236}">
                <a16:creationId xmlns:a16="http://schemas.microsoft.com/office/drawing/2014/main" id="{2554F963-742F-7968-0381-5FED9B351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C065F-835C-3E6D-7B8B-2F2D204A41C6}"/>
              </a:ext>
            </a:extLst>
          </p:cNvPr>
          <p:cNvSpPr>
            <a:spLocks noGrp="1"/>
          </p:cNvSpPr>
          <p:nvPr>
            <p:ph type="sldNum" sz="quarter" idx="12"/>
          </p:nvPr>
        </p:nvSpPr>
        <p:spPr/>
        <p:txBody>
          <a:bodyPr/>
          <a:lstStyle/>
          <a:p>
            <a:fld id="{C65DD512-793A-42A1-9F8C-547605ABFDD0}" type="slidenum">
              <a:rPr lang="en-US" smtClean="0"/>
              <a:t>‹#›</a:t>
            </a:fld>
            <a:endParaRPr lang="en-US"/>
          </a:p>
        </p:txBody>
      </p:sp>
    </p:spTree>
    <p:extLst>
      <p:ext uri="{BB962C8B-B14F-4D97-AF65-F5344CB8AC3E}">
        <p14:creationId xmlns:p14="http://schemas.microsoft.com/office/powerpoint/2010/main" val="2522176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p:cNvSpPr/>
          <p:nvPr userDrawn="1"/>
        </p:nvSpPr>
        <p:spPr>
          <a:xfrm>
            <a:off x="-25400" y="0"/>
            <a:ext cx="9188450"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p>
        </p:txBody>
      </p:sp>
    </p:spTree>
    <p:extLst>
      <p:ext uri="{BB962C8B-B14F-4D97-AF65-F5344CB8AC3E}">
        <p14:creationId xmlns:p14="http://schemas.microsoft.com/office/powerpoint/2010/main" val="256498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6453170" y="6374966"/>
            <a:ext cx="2447511" cy="365125"/>
          </a:xfrm>
          <a:prstGeom prst="rect">
            <a:avLst/>
          </a:prstGeom>
        </p:spPr>
        <p:txBody>
          <a:bodyPr vert="horz" lIns="91440" tIns="45720" rIns="91440" bIns="45720" rtlCol="0" anchor="ctr"/>
          <a:lstStyle>
            <a:lvl1pPr algn="r">
              <a:defRPr sz="75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2612245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6453170" y="6374966"/>
            <a:ext cx="2447511" cy="365125"/>
          </a:xfrm>
          <a:prstGeom prst="rect">
            <a:avLst/>
          </a:prstGeom>
        </p:spPr>
        <p:txBody>
          <a:bodyPr vert="horz" lIns="91440" tIns="45720" rIns="91440" bIns="45720" rtlCol="0" anchor="ctr"/>
          <a:lstStyle>
            <a:lvl1pPr algn="r">
              <a:defRPr sz="75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35264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514557" y="529882"/>
            <a:ext cx="6909974" cy="841719"/>
          </a:xfrm>
          <a:prstGeom prst="rect">
            <a:avLst/>
          </a:prstGeom>
        </p:spPr>
        <p:txBody>
          <a:bodyPr anchor="t"/>
          <a:lstStyle>
            <a:lvl1pPr>
              <a:defRPr sz="33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563166" y="1552713"/>
            <a:ext cx="8018859" cy="4752837"/>
          </a:xfrm>
          <a:prstGeom prst="rect">
            <a:avLst/>
          </a:prstGeom>
        </p:spPr>
        <p:txBody>
          <a:bodyPr numCol="4"/>
          <a:lstStyle>
            <a:lvl1pPr marL="0" indent="0" algn="l">
              <a:spcBef>
                <a:spcPts val="300"/>
              </a:spcBef>
              <a:buNone/>
              <a:defRPr sz="1950" baseline="0">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401562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514557" y="529882"/>
            <a:ext cx="6909974" cy="841719"/>
          </a:xfrm>
          <a:prstGeom prst="rect">
            <a:avLst/>
          </a:prstGeom>
        </p:spPr>
        <p:txBody>
          <a:bodyPr anchor="t"/>
          <a:lstStyle>
            <a:lvl1pPr>
              <a:defRPr sz="33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563166" y="1552713"/>
            <a:ext cx="8018859" cy="4752837"/>
          </a:xfrm>
          <a:prstGeom prst="rect">
            <a:avLst/>
          </a:prstGeom>
        </p:spPr>
        <p:txBody>
          <a:bodyPr numCol="4"/>
          <a:lstStyle>
            <a:lvl1pPr marL="0" indent="0" algn="l">
              <a:spcBef>
                <a:spcPts val="300"/>
              </a:spcBef>
              <a:buNone/>
              <a:defRPr sz="2100" baseline="0">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85441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25400" y="0"/>
            <a:ext cx="9188450"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p>
        </p:txBody>
      </p:sp>
    </p:spTree>
    <p:extLst>
      <p:ext uri="{BB962C8B-B14F-4D97-AF65-F5344CB8AC3E}">
        <p14:creationId xmlns:p14="http://schemas.microsoft.com/office/powerpoint/2010/main" val="329101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516835" y="470452"/>
            <a:ext cx="7998515" cy="900134"/>
          </a:xfrm>
          <a:prstGeom prst="rect">
            <a:avLst/>
          </a:prstGeom>
        </p:spPr>
        <p:txBody>
          <a:bodyPr/>
          <a:lstStyle>
            <a:lvl1pPr>
              <a:defRPr sz="33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524290" y="2290418"/>
            <a:ext cx="8122754" cy="3363636"/>
          </a:xfrm>
          <a:prstGeom prst="rect">
            <a:avLst/>
          </a:prstGeom>
        </p:spPr>
        <p:txBody>
          <a:bodyPr/>
          <a:lstStyle>
            <a:lvl1pPr>
              <a:defRPr sz="1800" b="0" i="0" spc="-75" baseline="0">
                <a:latin typeface="+mj-lt"/>
                <a:ea typeface="Calibri Light" panose="020F0302020204030204" pitchFamily="34" charset="0"/>
              </a:defRPr>
            </a:lvl1pPr>
            <a:lvl2pPr>
              <a:defRPr sz="1500" b="0" i="0" spc="-75" baseline="0">
                <a:latin typeface="+mj-lt"/>
                <a:ea typeface="Calibri Light" panose="020F0302020204030204" pitchFamily="34" charset="0"/>
              </a:defRPr>
            </a:lvl2pPr>
            <a:lvl3pPr marL="857250" indent="-171450">
              <a:buFont typeface="Courier New" panose="02070309020205020404" pitchFamily="49" charset="0"/>
              <a:buChar char="o"/>
              <a:defRPr sz="1350" b="0" i="0" spc="-75" baseline="0">
                <a:latin typeface="+mj-lt"/>
                <a:ea typeface="Calibri Light" panose="020F0302020204030204" pitchFamily="34" charset="0"/>
              </a:defRPr>
            </a:lvl3pPr>
            <a:lvl4pPr marL="1200150" indent="-171450">
              <a:buFont typeface="Arial" panose="020B0604020202020204" pitchFamily="34" charset="0"/>
              <a:buChar char="•"/>
              <a:defRPr b="0" i="0" spc="-75" baseline="0">
                <a:latin typeface="+mj-lt"/>
                <a:ea typeface="Calibri Light" panose="020F0302020204030204" pitchFamily="34" charset="0"/>
              </a:defRPr>
            </a:lvl4pPr>
            <a:lvl5pPr>
              <a:defRPr b="0" i="0" spc="-75"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524290" y="1477619"/>
            <a:ext cx="8122754" cy="1035049"/>
          </a:xfrm>
          <a:prstGeom prst="rect">
            <a:avLst/>
          </a:prstGeom>
        </p:spPr>
        <p:txBody>
          <a:bodyPr/>
          <a:lstStyle>
            <a:lvl1pPr marL="0" indent="0">
              <a:buFontTx/>
              <a:buNone/>
              <a:defRPr b="0" i="0" spc="-75" baseline="0">
                <a:latin typeface="+mj-lt"/>
                <a:ea typeface="Calibri Light" panose="020F0302020204030204" pitchFamily="34" charset="0"/>
              </a:defRPr>
            </a:lvl1pPr>
            <a:lvl2pPr marL="342900" indent="0">
              <a:buNone/>
              <a:defRPr b="0" i="0" spc="-75" baseline="0">
                <a:latin typeface="Inter Light" panose="02000503000000020004" pitchFamily="2" charset="0"/>
                <a:ea typeface="Inter Light" panose="02000503000000020004" pitchFamily="2" charset="0"/>
              </a:defRPr>
            </a:lvl2pPr>
            <a:lvl3pPr>
              <a:defRPr b="0" i="0" spc="-75" baseline="0">
                <a:latin typeface="Inter Light" panose="02000503000000020004" pitchFamily="2" charset="0"/>
                <a:ea typeface="Inter Light" panose="02000503000000020004" pitchFamily="2" charset="0"/>
              </a:defRPr>
            </a:lvl3pPr>
            <a:lvl4pPr>
              <a:defRPr b="0" i="0" spc="-75" baseline="0">
                <a:latin typeface="Inter Light" panose="02000503000000020004" pitchFamily="2" charset="0"/>
                <a:ea typeface="Inter Light" panose="02000503000000020004" pitchFamily="2" charset="0"/>
              </a:defRPr>
            </a:lvl4pPr>
            <a:lvl5pPr>
              <a:defRPr b="0" i="0" spc="-75"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232147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535421" y="510898"/>
            <a:ext cx="78867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629842" y="1681163"/>
            <a:ext cx="3868340" cy="823912"/>
          </a:xfrm>
          <a:prstGeom prst="rect">
            <a:avLst/>
          </a:prstGeom>
          <a:solidFill>
            <a:schemeClr val="accent6"/>
          </a:solidFill>
          <a:ln w="12700">
            <a:solidFill>
              <a:schemeClr val="accent6"/>
            </a:solidFill>
          </a:ln>
        </p:spPr>
        <p:txBody>
          <a:bodyPr anchor="ctr"/>
          <a:lstStyle>
            <a:lvl1pPr marL="0" indent="0">
              <a:buNone/>
              <a:defRPr sz="1800" b="1" i="0" baseline="0">
                <a:solidFill>
                  <a:schemeClr val="bg1"/>
                </a:solidFill>
                <a:latin typeface="+mn-lt"/>
                <a:ea typeface="Inter SemiBold" panose="02000503000000020004"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629842" y="2505075"/>
            <a:ext cx="3868340" cy="3684588"/>
          </a:xfrm>
          <a:prstGeom prst="rect">
            <a:avLst/>
          </a:prstGeom>
          <a:solidFill>
            <a:schemeClr val="bg1">
              <a:alpha val="20004"/>
            </a:schemeClr>
          </a:solidFill>
          <a:ln w="12700">
            <a:solidFill>
              <a:schemeClr val="accent6"/>
            </a:solidFill>
          </a:ln>
        </p:spPr>
        <p:txBody>
          <a:bodyPr anchor="ctr"/>
          <a:lstStyle>
            <a:lvl1pPr marL="137160" indent="0">
              <a:buFontTx/>
              <a:buNone/>
              <a:defRPr sz="1350"/>
            </a:lvl1pPr>
            <a:lvl2pPr marL="137160" indent="0">
              <a:buFontTx/>
              <a:buNone/>
              <a:defRPr sz="1350"/>
            </a:lvl2pPr>
            <a:lvl3pPr marL="137160" indent="0">
              <a:buFontTx/>
              <a:buNone/>
              <a:defRPr sz="1350"/>
            </a:lvl3pPr>
            <a:lvl4pPr marL="137160" indent="0">
              <a:buFontTx/>
              <a:buNone/>
              <a:defRPr sz="1350"/>
            </a:lvl4pPr>
            <a:lvl5pPr marL="137160" indent="0">
              <a:buFontTx/>
              <a:buNone/>
              <a:defRPr sz="135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4629150" y="1681163"/>
            <a:ext cx="3887391" cy="823912"/>
          </a:xfrm>
          <a:prstGeom prst="rect">
            <a:avLst/>
          </a:prstGeom>
          <a:solidFill>
            <a:schemeClr val="accent6"/>
          </a:solidFill>
          <a:ln w="12700">
            <a:solidFill>
              <a:schemeClr val="accent6"/>
            </a:solidFill>
          </a:ln>
        </p:spPr>
        <p:txBody>
          <a:bodyPr anchor="ctr"/>
          <a:lstStyle>
            <a:lvl1pPr marL="0" indent="0">
              <a:buNone/>
              <a:defRPr sz="1800" b="1" i="0" baseline="0">
                <a:solidFill>
                  <a:schemeClr val="bg1"/>
                </a:solidFill>
                <a:latin typeface="+mn-lt"/>
                <a:ea typeface="Inter SemiBold" panose="02000503000000020004"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4629150" y="2505075"/>
            <a:ext cx="3887391" cy="3684588"/>
          </a:xfrm>
          <a:prstGeom prst="rect">
            <a:avLst/>
          </a:prstGeom>
          <a:solidFill>
            <a:schemeClr val="bg1">
              <a:alpha val="20004"/>
            </a:schemeClr>
          </a:solidFill>
          <a:ln w="12700">
            <a:solidFill>
              <a:schemeClr val="accent6"/>
            </a:solidFill>
          </a:ln>
        </p:spPr>
        <p:txBody>
          <a:bodyPr anchor="ctr"/>
          <a:lstStyle>
            <a:lvl1pPr marL="137160" indent="0">
              <a:buFontTx/>
              <a:buNone/>
              <a:defRPr sz="1350"/>
            </a:lvl1pPr>
            <a:lvl2pPr marL="137160" indent="0">
              <a:buFontTx/>
              <a:buNone/>
              <a:defRPr sz="1350"/>
            </a:lvl2pPr>
            <a:lvl3pPr marL="137160" indent="0">
              <a:buFontTx/>
              <a:buNone/>
              <a:defRPr sz="1350"/>
            </a:lvl3pPr>
            <a:lvl4pPr marL="137160" indent="0">
              <a:buFontTx/>
              <a:buNone/>
              <a:defRPr sz="1350"/>
            </a:lvl4pPr>
            <a:lvl5pPr marL="137160" indent="0">
              <a:buFontTx/>
              <a:buNone/>
              <a:defRPr sz="135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661151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524290" y="274224"/>
            <a:ext cx="6858000" cy="679932"/>
          </a:xfrm>
          <a:prstGeom prst="rect">
            <a:avLst/>
          </a:prstGeom>
        </p:spPr>
        <p:txBody>
          <a:bodyPr anchor="t"/>
          <a:lstStyle>
            <a:lvl1pPr algn="l">
              <a:defRPr sz="3000" spc="-188"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549137" y="861392"/>
            <a:ext cx="6858000" cy="616227"/>
          </a:xfrm>
          <a:prstGeom prst="rect">
            <a:avLst/>
          </a:prstGeom>
        </p:spPr>
        <p:txBody>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524290" y="2290418"/>
            <a:ext cx="8122754" cy="3363636"/>
          </a:xfrm>
          <a:prstGeom prst="rect">
            <a:avLst/>
          </a:prstGeom>
        </p:spPr>
        <p:txBody>
          <a:bodyPr/>
          <a:lstStyle>
            <a:lvl1pPr>
              <a:defRPr sz="1800" b="0" i="0" spc="-75" baseline="0">
                <a:latin typeface="Calibri Light" panose="020F0302020204030204" pitchFamily="34" charset="0"/>
                <a:ea typeface="Calibri Light" panose="020F0302020204030204" pitchFamily="34" charset="0"/>
              </a:defRPr>
            </a:lvl1pPr>
            <a:lvl2pPr>
              <a:defRPr sz="1500" b="0" i="0" spc="-75" baseline="0">
                <a:latin typeface="Calibri Light" panose="020F0302020204030204" pitchFamily="34" charset="0"/>
                <a:ea typeface="Calibri Light" panose="020F0302020204030204" pitchFamily="34" charset="0"/>
              </a:defRPr>
            </a:lvl2pPr>
            <a:lvl3pPr marL="857250" indent="-171450">
              <a:buFont typeface="Courier New" panose="02070309020205020404" pitchFamily="49" charset="0"/>
              <a:buChar char="o"/>
              <a:defRPr sz="1350" b="0" i="0" spc="-75" baseline="0">
                <a:latin typeface="Calibri Light" panose="020F0302020204030204" pitchFamily="34" charset="0"/>
                <a:ea typeface="Calibri Light" panose="020F0302020204030204" pitchFamily="34" charset="0"/>
              </a:defRPr>
            </a:lvl3pPr>
            <a:lvl4pPr marL="1200150" indent="-171450">
              <a:buFont typeface="Arial" panose="020B0604020202020204" pitchFamily="34" charset="0"/>
              <a:buChar char="•"/>
              <a:defRPr b="0" i="0" spc="-75" baseline="0">
                <a:latin typeface="Calibri Light" panose="020F0302020204030204" pitchFamily="34" charset="0"/>
                <a:ea typeface="Calibri Light" panose="020F0302020204030204" pitchFamily="34" charset="0"/>
              </a:defRPr>
            </a:lvl4pPr>
            <a:lvl5pPr>
              <a:defRPr b="0" i="0" spc="-75"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524290" y="1477619"/>
            <a:ext cx="8122754" cy="1035049"/>
          </a:xfrm>
          <a:prstGeom prst="rect">
            <a:avLst/>
          </a:prstGeom>
        </p:spPr>
        <p:txBody>
          <a:bodyPr/>
          <a:lstStyle>
            <a:lvl1pPr marL="0" indent="0">
              <a:buFontTx/>
              <a:buNone/>
              <a:defRPr b="0" i="0" spc="-75" baseline="0">
                <a:latin typeface="Calibri Light" panose="020F0302020204030204" pitchFamily="34" charset="0"/>
                <a:ea typeface="Calibri Light" panose="020F0302020204030204" pitchFamily="34" charset="0"/>
              </a:defRPr>
            </a:lvl1pPr>
            <a:lvl2pPr marL="342900" indent="0">
              <a:buNone/>
              <a:defRPr b="0" i="0" spc="-75" baseline="0">
                <a:latin typeface="Inter Light" panose="02000503000000020004" pitchFamily="2" charset="0"/>
                <a:ea typeface="Inter Light" panose="02000503000000020004" pitchFamily="2" charset="0"/>
              </a:defRPr>
            </a:lvl2pPr>
            <a:lvl3pPr>
              <a:defRPr b="0" i="0" spc="-75" baseline="0">
                <a:latin typeface="Inter Light" panose="02000503000000020004" pitchFamily="2" charset="0"/>
                <a:ea typeface="Inter Light" panose="02000503000000020004" pitchFamily="2" charset="0"/>
              </a:defRPr>
            </a:lvl3pPr>
            <a:lvl4pPr>
              <a:defRPr b="0" i="0" spc="-75" baseline="0">
                <a:latin typeface="Inter Light" panose="02000503000000020004" pitchFamily="2" charset="0"/>
                <a:ea typeface="Inter Light" panose="02000503000000020004" pitchFamily="2" charset="0"/>
              </a:defRPr>
            </a:lvl4pPr>
            <a:lvl5pPr>
              <a:defRPr b="0" i="0" spc="-75"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2180815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524290" y="274224"/>
            <a:ext cx="6858000" cy="679932"/>
          </a:xfrm>
          <a:prstGeom prst="rect">
            <a:avLst/>
          </a:prstGeom>
        </p:spPr>
        <p:txBody>
          <a:bodyPr anchor="t"/>
          <a:lstStyle>
            <a:lvl1pPr algn="l">
              <a:defRPr sz="3000" spc="-188"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549137" y="861392"/>
            <a:ext cx="6858000" cy="616227"/>
          </a:xfrm>
          <a:prstGeom prst="rect">
            <a:avLst/>
          </a:prstGeom>
        </p:spPr>
        <p:txBody>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524290" y="2290418"/>
            <a:ext cx="8122754" cy="3363636"/>
          </a:xfrm>
          <a:prstGeom prst="rect">
            <a:avLst/>
          </a:prstGeom>
        </p:spPr>
        <p:txBody>
          <a:bodyPr/>
          <a:lstStyle>
            <a:lvl1pPr>
              <a:defRPr sz="1800" b="0" i="0" spc="-75" baseline="0">
                <a:latin typeface="+mj-lt"/>
                <a:ea typeface="Calibri Light" panose="020F0302020204030204" pitchFamily="34" charset="0"/>
              </a:defRPr>
            </a:lvl1pPr>
            <a:lvl2pPr>
              <a:defRPr sz="1500" b="0" i="0" spc="-75" baseline="0">
                <a:latin typeface="+mj-lt"/>
                <a:ea typeface="Calibri Light" panose="020F0302020204030204" pitchFamily="34" charset="0"/>
              </a:defRPr>
            </a:lvl2pPr>
            <a:lvl3pPr marL="857250" indent="-171450">
              <a:buFont typeface="Courier New" panose="02070309020205020404" pitchFamily="49" charset="0"/>
              <a:buChar char="o"/>
              <a:defRPr sz="1350" b="0" i="0" spc="-75" baseline="0">
                <a:latin typeface="+mj-lt"/>
                <a:ea typeface="Calibri Light" panose="020F0302020204030204" pitchFamily="34" charset="0"/>
              </a:defRPr>
            </a:lvl3pPr>
            <a:lvl4pPr marL="1200150" indent="-171450">
              <a:buFont typeface="Arial" panose="020B0604020202020204" pitchFamily="34" charset="0"/>
              <a:buChar char="•"/>
              <a:defRPr b="0" i="0" spc="-75" baseline="0">
                <a:latin typeface="+mj-lt"/>
                <a:ea typeface="Calibri Light" panose="020F0302020204030204" pitchFamily="34" charset="0"/>
              </a:defRPr>
            </a:lvl4pPr>
            <a:lvl5pPr>
              <a:defRPr b="0" i="0" spc="-75"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524290" y="1477619"/>
            <a:ext cx="8122754" cy="1035049"/>
          </a:xfrm>
          <a:prstGeom prst="rect">
            <a:avLst/>
          </a:prstGeom>
        </p:spPr>
        <p:txBody>
          <a:bodyPr/>
          <a:lstStyle>
            <a:lvl1pPr marL="0" indent="0">
              <a:buFontTx/>
              <a:buNone/>
              <a:defRPr b="0" i="0" spc="-75" baseline="0">
                <a:latin typeface="+mj-lt"/>
                <a:ea typeface="Calibri Light" panose="020F0302020204030204" pitchFamily="34" charset="0"/>
              </a:defRPr>
            </a:lvl1pPr>
            <a:lvl2pPr marL="342900" indent="0">
              <a:buNone/>
              <a:defRPr b="0" i="0" spc="-75" baseline="0">
                <a:latin typeface="Inter Light" panose="02000503000000020004" pitchFamily="2" charset="0"/>
                <a:ea typeface="Inter Light" panose="02000503000000020004" pitchFamily="2" charset="0"/>
              </a:defRPr>
            </a:lvl2pPr>
            <a:lvl3pPr>
              <a:defRPr b="0" i="0" spc="-75" baseline="0">
                <a:latin typeface="Inter Light" panose="02000503000000020004" pitchFamily="2" charset="0"/>
                <a:ea typeface="Inter Light" panose="02000503000000020004" pitchFamily="2" charset="0"/>
              </a:defRPr>
            </a:lvl3pPr>
            <a:lvl4pPr>
              <a:defRPr b="0" i="0" spc="-75" baseline="0">
                <a:latin typeface="Inter Light" panose="02000503000000020004" pitchFamily="2" charset="0"/>
                <a:ea typeface="Inter Light" panose="02000503000000020004" pitchFamily="2" charset="0"/>
              </a:defRPr>
            </a:lvl4pPr>
            <a:lvl5pPr>
              <a:defRPr b="0" i="0" spc="-75"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695847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516835" y="543340"/>
            <a:ext cx="7998515"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628650" y="1825625"/>
            <a:ext cx="38862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4629150" y="1825625"/>
            <a:ext cx="38862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441119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609600" y="5066784"/>
            <a:ext cx="7886700" cy="1325563"/>
          </a:xfrm>
          <a:prstGeom prst="rect">
            <a:avLst/>
          </a:prstGeom>
        </p:spPr>
        <p:txBody>
          <a:bodyPr/>
          <a:lstStyle>
            <a:lvl1pPr>
              <a:defRPr sz="2550" b="0" i="0" spc="-75"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609600" y="4146550"/>
            <a:ext cx="7886700" cy="914400"/>
          </a:xfrm>
          <a:prstGeom prst="rect">
            <a:avLst/>
          </a:prstGeom>
        </p:spPr>
        <p:txBody>
          <a:bodyPr/>
          <a:lstStyle>
            <a:lvl1pPr marL="0" indent="0">
              <a:buFontTx/>
              <a:buNone/>
              <a:defRPr sz="4050" spc="-113">
                <a:solidFill>
                  <a:schemeClr val="tx1"/>
                </a:solidFill>
              </a:defRPr>
            </a:lvl1pPr>
            <a:lvl3pPr marL="685800" indent="0">
              <a:buNone/>
              <a:defRPr/>
            </a:lvl3pPr>
          </a:lstStyle>
          <a:p>
            <a:pPr lvl="0"/>
            <a:r>
              <a:rPr lang="en-US"/>
              <a:t>Click to edit Master title style</a:t>
            </a:r>
          </a:p>
        </p:txBody>
      </p:sp>
    </p:spTree>
    <p:extLst>
      <p:ext uri="{BB962C8B-B14F-4D97-AF65-F5344CB8AC3E}">
        <p14:creationId xmlns:p14="http://schemas.microsoft.com/office/powerpoint/2010/main" val="3312451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p:cNvSpPr/>
          <p:nvPr userDrawn="1"/>
        </p:nvSpPr>
        <p:spPr>
          <a:xfrm>
            <a:off x="-25400" y="0"/>
            <a:ext cx="9188450"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p>
        </p:txBody>
      </p:sp>
    </p:spTree>
    <p:extLst>
      <p:ext uri="{BB962C8B-B14F-4D97-AF65-F5344CB8AC3E}">
        <p14:creationId xmlns:p14="http://schemas.microsoft.com/office/powerpoint/2010/main" val="3672722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0"/>
        <p:cNvGrpSpPr/>
        <p:nvPr/>
      </p:nvGrpSpPr>
      <p:grpSpPr>
        <a:xfrm>
          <a:off x="0" y="0"/>
          <a:ext cx="0" cy="0"/>
          <a:chOff x="0" y="0"/>
          <a:chExt cx="0" cy="0"/>
        </a:xfrm>
      </p:grpSpPr>
      <p:sp>
        <p:nvSpPr>
          <p:cNvPr id="21" name="Google Shape;21;p42"/>
          <p:cNvSpPr/>
          <p:nvPr/>
        </p:nvSpPr>
        <p:spPr>
          <a:xfrm>
            <a:off x="924449" y="3974400"/>
            <a:ext cx="7576981" cy="1814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55385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2"/>
        <p:cNvGrpSpPr/>
        <p:nvPr/>
      </p:nvGrpSpPr>
      <p:grpSpPr>
        <a:xfrm>
          <a:off x="0" y="0"/>
          <a:ext cx="0" cy="0"/>
          <a:chOff x="0" y="0"/>
          <a:chExt cx="0" cy="0"/>
        </a:xfrm>
      </p:grpSpPr>
      <p:sp>
        <p:nvSpPr>
          <p:cNvPr id="23" name="Google Shape;23;p43"/>
          <p:cNvSpPr/>
          <p:nvPr/>
        </p:nvSpPr>
        <p:spPr>
          <a:xfrm>
            <a:off x="924449" y="3974400"/>
            <a:ext cx="7576981" cy="1814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53433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4"/>
        <p:cNvGrpSpPr/>
        <p:nvPr/>
      </p:nvGrpSpPr>
      <p:grpSpPr>
        <a:xfrm>
          <a:off x="0" y="0"/>
          <a:ext cx="0" cy="0"/>
          <a:chOff x="0" y="0"/>
          <a:chExt cx="0" cy="0"/>
        </a:xfrm>
      </p:grpSpPr>
      <p:sp>
        <p:nvSpPr>
          <p:cNvPr id="25" name="Google Shape;25;p44"/>
          <p:cNvSpPr/>
          <p:nvPr/>
        </p:nvSpPr>
        <p:spPr>
          <a:xfrm>
            <a:off x="924449" y="3974400"/>
            <a:ext cx="7576981" cy="1814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73932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597199-759D-4826-AD29-4FB4C2C283B0}" type="datetime1">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F66556-1668-43B8-8313-3EA50C3C3AC9}" type="slidenum">
              <a:rPr lang="en-US" smtClean="0"/>
              <a:t>‹#›</a:t>
            </a:fld>
            <a:endParaRPr lang="en-US"/>
          </a:p>
        </p:txBody>
      </p:sp>
    </p:spTree>
    <p:extLst>
      <p:ext uri="{BB962C8B-B14F-4D97-AF65-F5344CB8AC3E}">
        <p14:creationId xmlns:p14="http://schemas.microsoft.com/office/powerpoint/2010/main" val="1143659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6"/>
        <p:cNvGrpSpPr/>
        <p:nvPr/>
      </p:nvGrpSpPr>
      <p:grpSpPr>
        <a:xfrm>
          <a:off x="0" y="0"/>
          <a:ext cx="0" cy="0"/>
          <a:chOff x="0" y="0"/>
          <a:chExt cx="0" cy="0"/>
        </a:xfrm>
      </p:grpSpPr>
      <p:sp>
        <p:nvSpPr>
          <p:cNvPr id="27" name="Google Shape;27;p45"/>
          <p:cNvSpPr/>
          <p:nvPr/>
        </p:nvSpPr>
        <p:spPr>
          <a:xfrm>
            <a:off x="924449" y="3974400"/>
            <a:ext cx="7576981" cy="1814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26510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8"/>
        <p:cNvGrpSpPr/>
        <p:nvPr/>
      </p:nvGrpSpPr>
      <p:grpSpPr>
        <a:xfrm>
          <a:off x="0" y="0"/>
          <a:ext cx="0" cy="0"/>
          <a:chOff x="0" y="0"/>
          <a:chExt cx="0" cy="0"/>
        </a:xfrm>
      </p:grpSpPr>
      <p:sp>
        <p:nvSpPr>
          <p:cNvPr id="29" name="Google Shape;29;p46"/>
          <p:cNvSpPr/>
          <p:nvPr/>
        </p:nvSpPr>
        <p:spPr>
          <a:xfrm>
            <a:off x="924449" y="3974400"/>
            <a:ext cx="7576981" cy="1814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07732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2_Title Slide">
  <p:cSld name="42_Title Slide">
    <p:spTree>
      <p:nvGrpSpPr>
        <p:cNvPr id="1" name="Shape 30"/>
        <p:cNvGrpSpPr/>
        <p:nvPr/>
      </p:nvGrpSpPr>
      <p:grpSpPr>
        <a:xfrm>
          <a:off x="0" y="0"/>
          <a:ext cx="0" cy="0"/>
          <a:chOff x="0" y="0"/>
          <a:chExt cx="0" cy="0"/>
        </a:xfrm>
      </p:grpSpPr>
      <p:sp>
        <p:nvSpPr>
          <p:cNvPr id="31" name="Google Shape;31;p47"/>
          <p:cNvSpPr/>
          <p:nvPr/>
        </p:nvSpPr>
        <p:spPr>
          <a:xfrm>
            <a:off x="924449" y="3974400"/>
            <a:ext cx="7576981" cy="1814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5737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
        <p:cNvGrpSpPr/>
        <p:nvPr/>
      </p:nvGrpSpPr>
      <p:grpSpPr>
        <a:xfrm>
          <a:off x="0" y="0"/>
          <a:ext cx="0" cy="0"/>
          <a:chOff x="0" y="0"/>
          <a:chExt cx="0" cy="0"/>
        </a:xfrm>
      </p:grpSpPr>
      <p:sp>
        <p:nvSpPr>
          <p:cNvPr id="33" name="Google Shape;33;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8"/>
          <p:cNvSpPr txBox="1">
            <a:spLocks noGrp="1"/>
          </p:cNvSpPr>
          <p:nvPr>
            <p:ph type="body" idx="1"/>
          </p:nvPr>
        </p:nvSpPr>
        <p:spPr>
          <a:xfrm>
            <a:off x="457200" y="1600206"/>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48"/>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8"/>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8"/>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9789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48"/>
        <p:cNvGrpSpPr/>
        <p:nvPr/>
      </p:nvGrpSpPr>
      <p:grpSpPr>
        <a:xfrm>
          <a:off x="0" y="0"/>
          <a:ext cx="0" cy="0"/>
          <a:chOff x="0" y="0"/>
          <a:chExt cx="0" cy="0"/>
        </a:xfrm>
      </p:grpSpPr>
      <p:sp>
        <p:nvSpPr>
          <p:cNvPr id="49" name="Google Shape;49;p64"/>
          <p:cNvSpPr/>
          <p:nvPr/>
        </p:nvSpPr>
        <p:spPr>
          <a:xfrm>
            <a:off x="924449" y="3974400"/>
            <a:ext cx="7576981" cy="1814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43263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9_Title Slide">
  <p:cSld name="49_Title Slide">
    <p:spTree>
      <p:nvGrpSpPr>
        <p:cNvPr id="1" name="Shape 58"/>
        <p:cNvGrpSpPr/>
        <p:nvPr/>
      </p:nvGrpSpPr>
      <p:grpSpPr>
        <a:xfrm>
          <a:off x="0" y="0"/>
          <a:ext cx="0" cy="0"/>
          <a:chOff x="0" y="0"/>
          <a:chExt cx="0" cy="0"/>
        </a:xfrm>
      </p:grpSpPr>
      <p:sp>
        <p:nvSpPr>
          <p:cNvPr id="59" name="Google Shape;59;p67"/>
          <p:cNvSpPr/>
          <p:nvPr/>
        </p:nvSpPr>
        <p:spPr>
          <a:xfrm>
            <a:off x="924449" y="3974400"/>
            <a:ext cx="7576981" cy="1814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35364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sp>
        <p:nvSpPr>
          <p:cNvPr id="61" name="Google Shape;61;p68"/>
          <p:cNvSpPr txBox="1">
            <a:spLocks noGrp="1"/>
          </p:cNvSpPr>
          <p:nvPr>
            <p:ph type="title"/>
          </p:nvPr>
        </p:nvSpPr>
        <p:spPr>
          <a:xfrm>
            <a:off x="722313" y="440691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3" name="Google Shape;63;p68"/>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8"/>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8"/>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9760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6"/>
        <p:cNvGrpSpPr/>
        <p:nvPr/>
      </p:nvGrpSpPr>
      <p:grpSpPr>
        <a:xfrm>
          <a:off x="0" y="0"/>
          <a:ext cx="0" cy="0"/>
          <a:chOff x="0" y="0"/>
          <a:chExt cx="0" cy="0"/>
        </a:xfrm>
      </p:grpSpPr>
      <p:sp>
        <p:nvSpPr>
          <p:cNvPr id="67" name="Google Shape;67;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69"/>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9" name="Google Shape;69;p69"/>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 name="Google Shape;70;p69"/>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7123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3"/>
        <p:cNvGrpSpPr/>
        <p:nvPr/>
      </p:nvGrpSpPr>
      <p:grpSpPr>
        <a:xfrm>
          <a:off x="0" y="0"/>
          <a:ext cx="0" cy="0"/>
          <a:chOff x="0" y="0"/>
          <a:chExt cx="0" cy="0"/>
        </a:xfrm>
      </p:grpSpPr>
      <p:sp>
        <p:nvSpPr>
          <p:cNvPr id="74" name="Google Shape;74;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6" name="Google Shape;76;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7" name="Google Shape;77;p70"/>
          <p:cNvSpPr txBox="1">
            <a:spLocks noGrp="1"/>
          </p:cNvSpPr>
          <p:nvPr>
            <p:ph type="body" idx="3"/>
          </p:nvPr>
        </p:nvSpPr>
        <p:spPr>
          <a:xfrm>
            <a:off x="4645030"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8" name="Google Shape;78;p70"/>
          <p:cNvSpPr txBox="1">
            <a:spLocks noGrp="1"/>
          </p:cNvSpPr>
          <p:nvPr>
            <p:ph type="body" idx="4"/>
          </p:nvPr>
        </p:nvSpPr>
        <p:spPr>
          <a:xfrm>
            <a:off x="4645030"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9" name="Google Shape;79;p70"/>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70"/>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70"/>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5640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2"/>
        <p:cNvGrpSpPr/>
        <p:nvPr/>
      </p:nvGrpSpPr>
      <p:grpSpPr>
        <a:xfrm>
          <a:off x="0" y="0"/>
          <a:ext cx="0" cy="0"/>
          <a:chOff x="0" y="0"/>
          <a:chExt cx="0" cy="0"/>
        </a:xfrm>
      </p:grpSpPr>
      <p:sp>
        <p:nvSpPr>
          <p:cNvPr id="83" name="Google Shape;83;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71"/>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1"/>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71"/>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6241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BDE5-6377-5744-8092-BD14770D24A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1F7330-FBBB-AA81-8D85-28ACB7BBC51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8F8D5B9-1600-39B9-486B-A0ED20D50B6E}"/>
              </a:ext>
            </a:extLst>
          </p:cNvPr>
          <p:cNvSpPr>
            <a:spLocks noGrp="1"/>
          </p:cNvSpPr>
          <p:nvPr>
            <p:ph type="dt" sz="half" idx="10"/>
          </p:nvPr>
        </p:nvSpPr>
        <p:spPr/>
        <p:txBody>
          <a:bodyPr/>
          <a:lstStyle/>
          <a:p>
            <a:fld id="{C42BD749-62A9-4BEB-AC6F-75422084CA89}" type="datetimeFigureOut">
              <a:rPr lang="en-US" smtClean="0"/>
              <a:t>10/17/2024</a:t>
            </a:fld>
            <a:endParaRPr lang="en-US"/>
          </a:p>
        </p:txBody>
      </p:sp>
      <p:sp>
        <p:nvSpPr>
          <p:cNvPr id="5" name="Footer Placeholder 4">
            <a:extLst>
              <a:ext uri="{FF2B5EF4-FFF2-40B4-BE49-F238E27FC236}">
                <a16:creationId xmlns:a16="http://schemas.microsoft.com/office/drawing/2014/main" id="{868273CE-4F58-D597-0175-8FFBED37B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AEDC8-7324-781C-1A18-58CA457F5F8F}"/>
              </a:ext>
            </a:extLst>
          </p:cNvPr>
          <p:cNvSpPr>
            <a:spLocks noGrp="1"/>
          </p:cNvSpPr>
          <p:nvPr>
            <p:ph type="sldNum" sz="quarter" idx="12"/>
          </p:nvPr>
        </p:nvSpPr>
        <p:spPr/>
        <p:txBody>
          <a:bodyPr/>
          <a:lstStyle/>
          <a:p>
            <a:fld id="{C65DD512-793A-42A1-9F8C-547605ABFDD0}" type="slidenum">
              <a:rPr lang="en-US" smtClean="0"/>
              <a:t>‹#›</a:t>
            </a:fld>
            <a:endParaRPr lang="en-US"/>
          </a:p>
        </p:txBody>
      </p:sp>
    </p:spTree>
    <p:extLst>
      <p:ext uri="{BB962C8B-B14F-4D97-AF65-F5344CB8AC3E}">
        <p14:creationId xmlns:p14="http://schemas.microsoft.com/office/powerpoint/2010/main" val="3557271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7"/>
        <p:cNvGrpSpPr/>
        <p:nvPr/>
      </p:nvGrpSpPr>
      <p:grpSpPr>
        <a:xfrm>
          <a:off x="0" y="0"/>
          <a:ext cx="0" cy="0"/>
          <a:chOff x="0" y="0"/>
          <a:chExt cx="0" cy="0"/>
        </a:xfrm>
      </p:grpSpPr>
      <p:sp>
        <p:nvSpPr>
          <p:cNvPr id="88" name="Google Shape;88;p72"/>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72"/>
          <p:cNvSpPr txBox="1">
            <a:spLocks noGrp="1"/>
          </p:cNvSpPr>
          <p:nvPr>
            <p:ph type="body" idx="1"/>
          </p:nvPr>
        </p:nvSpPr>
        <p:spPr>
          <a:xfrm>
            <a:off x="3575050" y="27306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90" name="Google Shape;90;p72"/>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1" name="Google Shape;91;p72"/>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72"/>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72"/>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1664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4"/>
        <p:cNvGrpSpPr/>
        <p:nvPr/>
      </p:nvGrpSpPr>
      <p:grpSpPr>
        <a:xfrm>
          <a:off x="0" y="0"/>
          <a:ext cx="0" cy="0"/>
          <a:chOff x="0" y="0"/>
          <a:chExt cx="0" cy="0"/>
        </a:xfrm>
      </p:grpSpPr>
      <p:sp>
        <p:nvSpPr>
          <p:cNvPr id="95" name="Google Shape;95;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73"/>
          <p:cNvSpPr>
            <a:spLocks noGrp="1"/>
          </p:cNvSpPr>
          <p:nvPr>
            <p:ph type="pic" idx="2"/>
          </p:nvPr>
        </p:nvSpPr>
        <p:spPr>
          <a:xfrm>
            <a:off x="1792288" y="612775"/>
            <a:ext cx="5486400" cy="4114800"/>
          </a:xfrm>
          <a:prstGeom prst="rect">
            <a:avLst/>
          </a:prstGeom>
          <a:noFill/>
          <a:ln>
            <a:noFill/>
          </a:ln>
        </p:spPr>
      </p:sp>
      <p:sp>
        <p:nvSpPr>
          <p:cNvPr id="97" name="Google Shape;97;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8" name="Google Shape;98;p73"/>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73"/>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73"/>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89047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1"/>
        <p:cNvGrpSpPr/>
        <p:nvPr/>
      </p:nvGrpSpPr>
      <p:grpSpPr>
        <a:xfrm>
          <a:off x="0" y="0"/>
          <a:ext cx="0" cy="0"/>
          <a:chOff x="0" y="0"/>
          <a:chExt cx="0" cy="0"/>
        </a:xfrm>
      </p:grpSpPr>
      <p:sp>
        <p:nvSpPr>
          <p:cNvPr id="102" name="Google Shape;102;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74"/>
          <p:cNvSpPr txBox="1">
            <a:spLocks noGrp="1"/>
          </p:cNvSpPr>
          <p:nvPr>
            <p:ph type="body" idx="1"/>
          </p:nvPr>
        </p:nvSpPr>
        <p:spPr>
          <a:xfrm rot="5400000">
            <a:off x="2309019" y="-251612"/>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74"/>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74"/>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74"/>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8640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7"/>
        <p:cNvGrpSpPr/>
        <p:nvPr/>
      </p:nvGrpSpPr>
      <p:grpSpPr>
        <a:xfrm>
          <a:off x="0" y="0"/>
          <a:ext cx="0" cy="0"/>
          <a:chOff x="0" y="0"/>
          <a:chExt cx="0" cy="0"/>
        </a:xfrm>
      </p:grpSpPr>
      <p:sp>
        <p:nvSpPr>
          <p:cNvPr id="108" name="Google Shape;108;p75"/>
          <p:cNvSpPr txBox="1">
            <a:spLocks noGrp="1"/>
          </p:cNvSpPr>
          <p:nvPr>
            <p:ph type="title"/>
          </p:nvPr>
        </p:nvSpPr>
        <p:spPr>
          <a:xfrm rot="5400000">
            <a:off x="4732338" y="217171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75"/>
          <p:cNvSpPr txBox="1">
            <a:spLocks noGrp="1"/>
          </p:cNvSpPr>
          <p:nvPr>
            <p:ph type="body" idx="1"/>
          </p:nvPr>
        </p:nvSpPr>
        <p:spPr>
          <a:xfrm rot="5400000">
            <a:off x="541338" y="19051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75"/>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75"/>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75"/>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46861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0_Title Slide">
  <p:cSld name="50_Title Slide">
    <p:spTree>
      <p:nvGrpSpPr>
        <p:cNvPr id="1" name="Shape 113"/>
        <p:cNvGrpSpPr/>
        <p:nvPr/>
      </p:nvGrpSpPr>
      <p:grpSpPr>
        <a:xfrm>
          <a:off x="0" y="0"/>
          <a:ext cx="0" cy="0"/>
          <a:chOff x="0" y="0"/>
          <a:chExt cx="0" cy="0"/>
        </a:xfrm>
      </p:grpSpPr>
      <p:sp>
        <p:nvSpPr>
          <p:cNvPr id="114" name="Google Shape;114;p76"/>
          <p:cNvSpPr/>
          <p:nvPr/>
        </p:nvSpPr>
        <p:spPr>
          <a:xfrm>
            <a:off x="-25400" y="0"/>
            <a:ext cx="9188450" cy="3238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41954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61"/>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4" name="Google Shape;44;p61"/>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5" name="Google Shape;45;p61"/>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4101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286"/>
        <p:cNvGrpSpPr/>
        <p:nvPr/>
      </p:nvGrpSpPr>
      <p:grpSpPr>
        <a:xfrm>
          <a:off x="0" y="0"/>
          <a:ext cx="0" cy="0"/>
          <a:chOff x="0" y="0"/>
          <a:chExt cx="0" cy="0"/>
        </a:xfrm>
      </p:grpSpPr>
      <p:sp>
        <p:nvSpPr>
          <p:cNvPr id="287" name="Google Shape;287;p58"/>
          <p:cNvSpPr/>
          <p:nvPr/>
        </p:nvSpPr>
        <p:spPr>
          <a:xfrm>
            <a:off x="924448" y="3974400"/>
            <a:ext cx="7576981" cy="1814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522043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288"/>
        <p:cNvGrpSpPr/>
        <p:nvPr/>
      </p:nvGrpSpPr>
      <p:grpSpPr>
        <a:xfrm>
          <a:off x="0" y="0"/>
          <a:ext cx="0" cy="0"/>
          <a:chOff x="0" y="0"/>
          <a:chExt cx="0" cy="0"/>
        </a:xfrm>
      </p:grpSpPr>
      <p:sp>
        <p:nvSpPr>
          <p:cNvPr id="289" name="Google Shape;289;p63"/>
          <p:cNvSpPr/>
          <p:nvPr/>
        </p:nvSpPr>
        <p:spPr>
          <a:xfrm>
            <a:off x="924448" y="3974400"/>
            <a:ext cx="7576981" cy="1814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559079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0"/>
        <p:cNvGrpSpPr/>
        <p:nvPr/>
      </p:nvGrpSpPr>
      <p:grpSpPr>
        <a:xfrm>
          <a:off x="0" y="0"/>
          <a:ext cx="0" cy="0"/>
          <a:chOff x="0" y="0"/>
          <a:chExt cx="0" cy="0"/>
        </a:xfrm>
      </p:grpSpPr>
      <p:sp>
        <p:nvSpPr>
          <p:cNvPr id="291" name="Google Shape;291;p77"/>
          <p:cNvSpPr txBox="1">
            <a:spLocks noGrp="1"/>
          </p:cNvSpPr>
          <p:nvPr>
            <p:ph type="title"/>
          </p:nvPr>
        </p:nvSpPr>
        <p:spPr>
          <a:xfrm>
            <a:off x="623888" y="1709747"/>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77"/>
          <p:cNvSpPr txBox="1">
            <a:spLocks noGrp="1"/>
          </p:cNvSpPr>
          <p:nvPr>
            <p:ph type="body" idx="1"/>
          </p:nvPr>
        </p:nvSpPr>
        <p:spPr>
          <a:xfrm>
            <a:off x="623888" y="4589472"/>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3" name="Google Shape;293;p77"/>
          <p:cNvSpPr txBox="1">
            <a:spLocks noGrp="1"/>
          </p:cNvSpPr>
          <p:nvPr>
            <p:ph type="dt" idx="10"/>
          </p:nvPr>
        </p:nvSpPr>
        <p:spPr>
          <a:xfrm>
            <a:off x="628650" y="6356359"/>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4" name="Google Shape;294;p77"/>
          <p:cNvSpPr txBox="1">
            <a:spLocks noGrp="1"/>
          </p:cNvSpPr>
          <p:nvPr>
            <p:ph type="ftr" idx="11"/>
          </p:nvPr>
        </p:nvSpPr>
        <p:spPr>
          <a:xfrm>
            <a:off x="3028950" y="6356359"/>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5" name="Google Shape;295;p77"/>
          <p:cNvSpPr txBox="1">
            <a:spLocks noGrp="1"/>
          </p:cNvSpPr>
          <p:nvPr>
            <p:ph type="sldNum" idx="12"/>
          </p:nvPr>
        </p:nvSpPr>
        <p:spPr>
          <a:xfrm>
            <a:off x="6457950" y="6356359"/>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2240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6"/>
        <p:cNvGrpSpPr/>
        <p:nvPr/>
      </p:nvGrpSpPr>
      <p:grpSpPr>
        <a:xfrm>
          <a:off x="0" y="0"/>
          <a:ext cx="0" cy="0"/>
          <a:chOff x="0" y="0"/>
          <a:chExt cx="0" cy="0"/>
        </a:xfrm>
      </p:grpSpPr>
      <p:sp>
        <p:nvSpPr>
          <p:cNvPr id="297" name="Google Shape;297;p78"/>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7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7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78"/>
          <p:cNvSpPr txBox="1">
            <a:spLocks noGrp="1"/>
          </p:cNvSpPr>
          <p:nvPr>
            <p:ph type="dt" idx="10"/>
          </p:nvPr>
        </p:nvSpPr>
        <p:spPr>
          <a:xfrm>
            <a:off x="628650" y="6356359"/>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1" name="Google Shape;301;p78"/>
          <p:cNvSpPr txBox="1">
            <a:spLocks noGrp="1"/>
          </p:cNvSpPr>
          <p:nvPr>
            <p:ph type="ftr" idx="11"/>
          </p:nvPr>
        </p:nvSpPr>
        <p:spPr>
          <a:xfrm>
            <a:off x="3028950" y="6356359"/>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2" name="Google Shape;302;p78"/>
          <p:cNvSpPr txBox="1">
            <a:spLocks noGrp="1"/>
          </p:cNvSpPr>
          <p:nvPr>
            <p:ph type="sldNum" idx="12"/>
          </p:nvPr>
        </p:nvSpPr>
        <p:spPr>
          <a:xfrm>
            <a:off x="6457950" y="6356359"/>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06611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9D385-0877-B9F1-1DAB-C7BAE7E43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860582-17C1-E73A-55C4-25D0B31C07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42A56-67E1-18F9-20D9-4A433CBCC913}"/>
              </a:ext>
            </a:extLst>
          </p:cNvPr>
          <p:cNvSpPr>
            <a:spLocks noGrp="1"/>
          </p:cNvSpPr>
          <p:nvPr>
            <p:ph type="dt" sz="half" idx="10"/>
          </p:nvPr>
        </p:nvSpPr>
        <p:spPr/>
        <p:txBody>
          <a:bodyPr/>
          <a:lstStyle/>
          <a:p>
            <a:fld id="{C42BD749-62A9-4BEB-AC6F-75422084CA89}" type="datetimeFigureOut">
              <a:rPr lang="en-US" smtClean="0"/>
              <a:t>10/17/2024</a:t>
            </a:fld>
            <a:endParaRPr lang="en-US"/>
          </a:p>
        </p:txBody>
      </p:sp>
      <p:sp>
        <p:nvSpPr>
          <p:cNvPr id="5" name="Footer Placeholder 4">
            <a:extLst>
              <a:ext uri="{FF2B5EF4-FFF2-40B4-BE49-F238E27FC236}">
                <a16:creationId xmlns:a16="http://schemas.microsoft.com/office/drawing/2014/main" id="{7E94F673-1F1D-F42D-5E8A-C519A00BE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86193-C374-F369-529A-BD1735C17274}"/>
              </a:ext>
            </a:extLst>
          </p:cNvPr>
          <p:cNvSpPr>
            <a:spLocks noGrp="1"/>
          </p:cNvSpPr>
          <p:nvPr>
            <p:ph type="sldNum" sz="quarter" idx="12"/>
          </p:nvPr>
        </p:nvSpPr>
        <p:spPr/>
        <p:txBody>
          <a:bodyPr/>
          <a:lstStyle/>
          <a:p>
            <a:fld id="{C65DD512-793A-42A1-9F8C-547605ABFDD0}" type="slidenum">
              <a:rPr lang="en-US" smtClean="0"/>
              <a:t>‹#›</a:t>
            </a:fld>
            <a:endParaRPr lang="en-US"/>
          </a:p>
        </p:txBody>
      </p:sp>
    </p:spTree>
    <p:extLst>
      <p:ext uri="{BB962C8B-B14F-4D97-AF65-F5344CB8AC3E}">
        <p14:creationId xmlns:p14="http://schemas.microsoft.com/office/powerpoint/2010/main" val="28848260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3"/>
        <p:cNvGrpSpPr/>
        <p:nvPr/>
      </p:nvGrpSpPr>
      <p:grpSpPr>
        <a:xfrm>
          <a:off x="0" y="0"/>
          <a:ext cx="0" cy="0"/>
          <a:chOff x="0" y="0"/>
          <a:chExt cx="0" cy="0"/>
        </a:xfrm>
      </p:grpSpPr>
      <p:sp>
        <p:nvSpPr>
          <p:cNvPr id="304" name="Google Shape;304;p79"/>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79"/>
          <p:cNvSpPr txBox="1">
            <a:spLocks noGrp="1"/>
          </p:cNvSpPr>
          <p:nvPr>
            <p:ph type="dt" idx="10"/>
          </p:nvPr>
        </p:nvSpPr>
        <p:spPr>
          <a:xfrm>
            <a:off x="628650" y="6356359"/>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6" name="Google Shape;306;p79"/>
          <p:cNvSpPr txBox="1">
            <a:spLocks noGrp="1"/>
          </p:cNvSpPr>
          <p:nvPr>
            <p:ph type="ftr" idx="11"/>
          </p:nvPr>
        </p:nvSpPr>
        <p:spPr>
          <a:xfrm>
            <a:off x="3028950" y="6356359"/>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7" name="Google Shape;307;p79"/>
          <p:cNvSpPr txBox="1">
            <a:spLocks noGrp="1"/>
          </p:cNvSpPr>
          <p:nvPr>
            <p:ph type="sldNum" idx="12"/>
          </p:nvPr>
        </p:nvSpPr>
        <p:spPr>
          <a:xfrm>
            <a:off x="6457950" y="6356359"/>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16518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08"/>
        <p:cNvGrpSpPr/>
        <p:nvPr/>
      </p:nvGrpSpPr>
      <p:grpSpPr>
        <a:xfrm>
          <a:off x="0" y="0"/>
          <a:ext cx="0" cy="0"/>
          <a:chOff x="0" y="0"/>
          <a:chExt cx="0" cy="0"/>
        </a:xfrm>
      </p:grpSpPr>
      <p:sp>
        <p:nvSpPr>
          <p:cNvPr id="309" name="Google Shape;309;p8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80"/>
          <p:cNvSpPr txBox="1">
            <a:spLocks noGrp="1"/>
          </p:cNvSpPr>
          <p:nvPr>
            <p:ph type="body" idx="1"/>
          </p:nvPr>
        </p:nvSpPr>
        <p:spPr>
          <a:xfrm>
            <a:off x="3887391" y="987434"/>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11" name="Google Shape;311;p8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2" name="Google Shape;312;p80"/>
          <p:cNvSpPr txBox="1">
            <a:spLocks noGrp="1"/>
          </p:cNvSpPr>
          <p:nvPr>
            <p:ph type="dt" idx="10"/>
          </p:nvPr>
        </p:nvSpPr>
        <p:spPr>
          <a:xfrm>
            <a:off x="628650" y="6356359"/>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3" name="Google Shape;313;p80"/>
          <p:cNvSpPr txBox="1">
            <a:spLocks noGrp="1"/>
          </p:cNvSpPr>
          <p:nvPr>
            <p:ph type="ftr" idx="11"/>
          </p:nvPr>
        </p:nvSpPr>
        <p:spPr>
          <a:xfrm>
            <a:off x="3028950" y="6356359"/>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4" name="Google Shape;314;p80"/>
          <p:cNvSpPr txBox="1">
            <a:spLocks noGrp="1"/>
          </p:cNvSpPr>
          <p:nvPr>
            <p:ph type="sldNum" idx="12"/>
          </p:nvPr>
        </p:nvSpPr>
        <p:spPr>
          <a:xfrm>
            <a:off x="6457950" y="6356359"/>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9418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15"/>
        <p:cNvGrpSpPr/>
        <p:nvPr/>
      </p:nvGrpSpPr>
      <p:grpSpPr>
        <a:xfrm>
          <a:off x="0" y="0"/>
          <a:ext cx="0" cy="0"/>
          <a:chOff x="0" y="0"/>
          <a:chExt cx="0" cy="0"/>
        </a:xfrm>
      </p:grpSpPr>
      <p:sp>
        <p:nvSpPr>
          <p:cNvPr id="316" name="Google Shape;316;p81"/>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8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81"/>
          <p:cNvSpPr txBox="1">
            <a:spLocks noGrp="1"/>
          </p:cNvSpPr>
          <p:nvPr>
            <p:ph type="dt" idx="10"/>
          </p:nvPr>
        </p:nvSpPr>
        <p:spPr>
          <a:xfrm>
            <a:off x="628650" y="6356359"/>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9" name="Google Shape;319;p81"/>
          <p:cNvSpPr txBox="1">
            <a:spLocks noGrp="1"/>
          </p:cNvSpPr>
          <p:nvPr>
            <p:ph type="ftr" idx="11"/>
          </p:nvPr>
        </p:nvSpPr>
        <p:spPr>
          <a:xfrm>
            <a:off x="3028950" y="6356359"/>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20" name="Google Shape;320;p81"/>
          <p:cNvSpPr txBox="1">
            <a:spLocks noGrp="1"/>
          </p:cNvSpPr>
          <p:nvPr>
            <p:ph type="sldNum" idx="12"/>
          </p:nvPr>
        </p:nvSpPr>
        <p:spPr>
          <a:xfrm>
            <a:off x="6457950" y="6356359"/>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786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21"/>
        <p:cNvGrpSpPr/>
        <p:nvPr/>
      </p:nvGrpSpPr>
      <p:grpSpPr>
        <a:xfrm>
          <a:off x="0" y="0"/>
          <a:ext cx="0" cy="0"/>
          <a:chOff x="0" y="0"/>
          <a:chExt cx="0" cy="0"/>
        </a:xfrm>
      </p:grpSpPr>
      <p:sp>
        <p:nvSpPr>
          <p:cNvPr id="322" name="Google Shape;322;p82"/>
          <p:cNvSpPr txBox="1">
            <a:spLocks noGrp="1"/>
          </p:cNvSpPr>
          <p:nvPr>
            <p:ph type="title"/>
          </p:nvPr>
        </p:nvSpPr>
        <p:spPr>
          <a:xfrm rot="5400000">
            <a:off x="4623594" y="2285211"/>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82"/>
          <p:cNvSpPr txBox="1">
            <a:spLocks noGrp="1"/>
          </p:cNvSpPr>
          <p:nvPr>
            <p:ph type="body" idx="1"/>
          </p:nvPr>
        </p:nvSpPr>
        <p:spPr>
          <a:xfrm rot="5400000">
            <a:off x="623094" y="370686"/>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82"/>
          <p:cNvSpPr txBox="1">
            <a:spLocks noGrp="1"/>
          </p:cNvSpPr>
          <p:nvPr>
            <p:ph type="dt" idx="10"/>
          </p:nvPr>
        </p:nvSpPr>
        <p:spPr>
          <a:xfrm>
            <a:off x="628650" y="6356359"/>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25" name="Google Shape;325;p82"/>
          <p:cNvSpPr txBox="1">
            <a:spLocks noGrp="1"/>
          </p:cNvSpPr>
          <p:nvPr>
            <p:ph type="ftr" idx="11"/>
          </p:nvPr>
        </p:nvSpPr>
        <p:spPr>
          <a:xfrm>
            <a:off x="3028950" y="6356359"/>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26" name="Google Shape;326;p82"/>
          <p:cNvSpPr txBox="1">
            <a:spLocks noGrp="1"/>
          </p:cNvSpPr>
          <p:nvPr>
            <p:ph type="sldNum" idx="12"/>
          </p:nvPr>
        </p:nvSpPr>
        <p:spPr>
          <a:xfrm>
            <a:off x="6457950" y="6356359"/>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27722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F91AEA-6087-463C-A83E-7A43BC5228C4}"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DEDD2-5BF8-4CDD-BBD8-7C980DE772BF}" type="slidenum">
              <a:rPr lang="en-US" smtClean="0"/>
              <a:t>‹#›</a:t>
            </a:fld>
            <a:endParaRPr lang="en-US"/>
          </a:p>
        </p:txBody>
      </p:sp>
    </p:spTree>
    <p:extLst>
      <p:ext uri="{BB962C8B-B14F-4D97-AF65-F5344CB8AC3E}">
        <p14:creationId xmlns:p14="http://schemas.microsoft.com/office/powerpoint/2010/main" val="628355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1AEA-6087-463C-A83E-7A43BC5228C4}"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DEDD2-5BF8-4CDD-BBD8-7C980DE772BF}" type="slidenum">
              <a:rPr lang="en-US" smtClean="0"/>
              <a:t>‹#›</a:t>
            </a:fld>
            <a:endParaRPr lang="en-US"/>
          </a:p>
        </p:txBody>
      </p:sp>
    </p:spTree>
    <p:extLst>
      <p:ext uri="{BB962C8B-B14F-4D97-AF65-F5344CB8AC3E}">
        <p14:creationId xmlns:p14="http://schemas.microsoft.com/office/powerpoint/2010/main" val="2178499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F91AEA-6087-463C-A83E-7A43BC5228C4}"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DEDD2-5BF8-4CDD-BBD8-7C980DE772BF}" type="slidenum">
              <a:rPr lang="en-US" smtClean="0"/>
              <a:t>‹#›</a:t>
            </a:fld>
            <a:endParaRPr lang="en-US"/>
          </a:p>
        </p:txBody>
      </p:sp>
    </p:spTree>
    <p:extLst>
      <p:ext uri="{BB962C8B-B14F-4D97-AF65-F5344CB8AC3E}">
        <p14:creationId xmlns:p14="http://schemas.microsoft.com/office/powerpoint/2010/main" val="12288827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F91AEA-6087-463C-A83E-7A43BC5228C4}"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DEDD2-5BF8-4CDD-BBD8-7C980DE772BF}" type="slidenum">
              <a:rPr lang="en-US" smtClean="0"/>
              <a:t>‹#›</a:t>
            </a:fld>
            <a:endParaRPr lang="en-US"/>
          </a:p>
        </p:txBody>
      </p:sp>
    </p:spTree>
    <p:extLst>
      <p:ext uri="{BB962C8B-B14F-4D97-AF65-F5344CB8AC3E}">
        <p14:creationId xmlns:p14="http://schemas.microsoft.com/office/powerpoint/2010/main" val="19745258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F91AEA-6087-463C-A83E-7A43BC5228C4}"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FDEDD2-5BF8-4CDD-BBD8-7C980DE772BF}" type="slidenum">
              <a:rPr lang="en-US" smtClean="0"/>
              <a:t>‹#›</a:t>
            </a:fld>
            <a:endParaRPr lang="en-US"/>
          </a:p>
        </p:txBody>
      </p:sp>
    </p:spTree>
    <p:extLst>
      <p:ext uri="{BB962C8B-B14F-4D97-AF65-F5344CB8AC3E}">
        <p14:creationId xmlns:p14="http://schemas.microsoft.com/office/powerpoint/2010/main" val="902852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F91AEA-6087-463C-A83E-7A43BC5228C4}"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FDEDD2-5BF8-4CDD-BBD8-7C980DE772BF}" type="slidenum">
              <a:rPr lang="en-US" smtClean="0"/>
              <a:t>‹#›</a:t>
            </a:fld>
            <a:endParaRPr lang="en-US"/>
          </a:p>
        </p:txBody>
      </p:sp>
    </p:spTree>
    <p:extLst>
      <p:ext uri="{BB962C8B-B14F-4D97-AF65-F5344CB8AC3E}">
        <p14:creationId xmlns:p14="http://schemas.microsoft.com/office/powerpoint/2010/main" val="2169923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F178-CF72-0317-98ED-427BC08A832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2714750-B962-F8FF-4E29-5A228762823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B2ECDF-AE12-69BF-3259-21363E416301}"/>
              </a:ext>
            </a:extLst>
          </p:cNvPr>
          <p:cNvSpPr>
            <a:spLocks noGrp="1"/>
          </p:cNvSpPr>
          <p:nvPr>
            <p:ph type="dt" sz="half" idx="10"/>
          </p:nvPr>
        </p:nvSpPr>
        <p:spPr/>
        <p:txBody>
          <a:bodyPr/>
          <a:lstStyle/>
          <a:p>
            <a:fld id="{C42BD749-62A9-4BEB-AC6F-75422084CA89}" type="datetimeFigureOut">
              <a:rPr lang="en-US" smtClean="0"/>
              <a:t>10/17/2024</a:t>
            </a:fld>
            <a:endParaRPr lang="en-US"/>
          </a:p>
        </p:txBody>
      </p:sp>
      <p:sp>
        <p:nvSpPr>
          <p:cNvPr id="5" name="Footer Placeholder 4">
            <a:extLst>
              <a:ext uri="{FF2B5EF4-FFF2-40B4-BE49-F238E27FC236}">
                <a16:creationId xmlns:a16="http://schemas.microsoft.com/office/drawing/2014/main" id="{DBCFD46B-5074-1B57-FC18-7D6C31897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12D1A-DDB5-9621-6A9D-E5A6FBFD9F21}"/>
              </a:ext>
            </a:extLst>
          </p:cNvPr>
          <p:cNvSpPr>
            <a:spLocks noGrp="1"/>
          </p:cNvSpPr>
          <p:nvPr>
            <p:ph type="sldNum" sz="quarter" idx="12"/>
          </p:nvPr>
        </p:nvSpPr>
        <p:spPr/>
        <p:txBody>
          <a:bodyPr/>
          <a:lstStyle/>
          <a:p>
            <a:fld id="{C65DD512-793A-42A1-9F8C-547605ABFDD0}" type="slidenum">
              <a:rPr lang="en-US" smtClean="0"/>
              <a:t>‹#›</a:t>
            </a:fld>
            <a:endParaRPr lang="en-US"/>
          </a:p>
        </p:txBody>
      </p:sp>
    </p:spTree>
    <p:extLst>
      <p:ext uri="{BB962C8B-B14F-4D97-AF65-F5344CB8AC3E}">
        <p14:creationId xmlns:p14="http://schemas.microsoft.com/office/powerpoint/2010/main" val="2768580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57AD9-01BD-4DDA-8877-F965B04B4983}"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0FDF9-B098-4288-AF41-EA9AA6288C7A}" type="slidenum">
              <a:rPr lang="en-US" smtClean="0"/>
              <a:t>‹#›</a:t>
            </a:fld>
            <a:endParaRPr lang="en-US"/>
          </a:p>
        </p:txBody>
      </p:sp>
    </p:spTree>
    <p:extLst>
      <p:ext uri="{BB962C8B-B14F-4D97-AF65-F5344CB8AC3E}">
        <p14:creationId xmlns:p14="http://schemas.microsoft.com/office/powerpoint/2010/main" val="3857789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F91AEA-6087-463C-A83E-7A43BC5228C4}"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DEDD2-5BF8-4CDD-BBD8-7C980DE772BF}" type="slidenum">
              <a:rPr lang="en-US" smtClean="0"/>
              <a:t>‹#›</a:t>
            </a:fld>
            <a:endParaRPr lang="en-US"/>
          </a:p>
        </p:txBody>
      </p:sp>
    </p:spTree>
    <p:extLst>
      <p:ext uri="{BB962C8B-B14F-4D97-AF65-F5344CB8AC3E}">
        <p14:creationId xmlns:p14="http://schemas.microsoft.com/office/powerpoint/2010/main" val="21504060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F91AEA-6087-463C-A83E-7A43BC5228C4}"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DEDD2-5BF8-4CDD-BBD8-7C980DE772BF}" type="slidenum">
              <a:rPr lang="en-US" smtClean="0"/>
              <a:t>‹#›</a:t>
            </a:fld>
            <a:endParaRPr lang="en-US"/>
          </a:p>
        </p:txBody>
      </p:sp>
    </p:spTree>
    <p:extLst>
      <p:ext uri="{BB962C8B-B14F-4D97-AF65-F5344CB8AC3E}">
        <p14:creationId xmlns:p14="http://schemas.microsoft.com/office/powerpoint/2010/main" val="30707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1AEA-6087-463C-A83E-7A43BC5228C4}"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DEDD2-5BF8-4CDD-BBD8-7C980DE772BF}" type="slidenum">
              <a:rPr lang="en-US" smtClean="0"/>
              <a:t>‹#›</a:t>
            </a:fld>
            <a:endParaRPr lang="en-US"/>
          </a:p>
        </p:txBody>
      </p:sp>
    </p:spTree>
    <p:extLst>
      <p:ext uri="{BB962C8B-B14F-4D97-AF65-F5344CB8AC3E}">
        <p14:creationId xmlns:p14="http://schemas.microsoft.com/office/powerpoint/2010/main" val="1281530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1AEA-6087-463C-A83E-7A43BC5228C4}"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DEDD2-5BF8-4CDD-BBD8-7C980DE772BF}" type="slidenum">
              <a:rPr lang="en-US" smtClean="0"/>
              <a:t>‹#›</a:t>
            </a:fld>
            <a:endParaRPr lang="en-US"/>
          </a:p>
        </p:txBody>
      </p:sp>
    </p:spTree>
    <p:extLst>
      <p:ext uri="{BB962C8B-B14F-4D97-AF65-F5344CB8AC3E}">
        <p14:creationId xmlns:p14="http://schemas.microsoft.com/office/powerpoint/2010/main" val="8383737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Rectangle 13"/>
          <p:cNvSpPr/>
          <p:nvPr userDrawn="1"/>
        </p:nvSpPr>
        <p:spPr>
          <a:xfrm>
            <a:off x="924445" y="3974400"/>
            <a:ext cx="7576981" cy="1814400"/>
          </a:xfrm>
          <a:prstGeom prst="rect">
            <a:avLst/>
          </a:prstGeom>
          <a:solidFill>
            <a:srgbClr val="FFFFFF"/>
          </a:solidFill>
          <a:ln>
            <a:noFill/>
          </a:ln>
        </p:spPr>
        <p:style>
          <a:lnRef idx="2">
            <a:schemeClr val="dk1">
              <a:shade val="50000"/>
            </a:schemeClr>
          </a:lnRef>
          <a:fillRef idx="1">
            <a:schemeClr val="dk1"/>
          </a:fillRef>
          <a:effectRef idx="0">
            <a:schemeClr val="dk1"/>
          </a:effectRef>
          <a:fontRef idx="minor">
            <a:schemeClr val="lt1"/>
          </a:fontRef>
        </p:style>
        <p:txBody>
          <a:bodyPr numCol="1" rtlCol="0" anchor="ctr"/>
          <a:lstStyle/>
          <a:p>
            <a:pPr algn="ctr"/>
            <a:endParaRPr lang="en-US"/>
          </a:p>
        </p:txBody>
      </p:sp>
    </p:spTree>
    <p:extLst>
      <p:ext uri="{BB962C8B-B14F-4D97-AF65-F5344CB8AC3E}">
        <p14:creationId xmlns:p14="http://schemas.microsoft.com/office/powerpoint/2010/main" val="2424733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2" name="Rectangle 1"/>
          <p:cNvSpPr/>
          <p:nvPr userDrawn="1"/>
        </p:nvSpPr>
        <p:spPr>
          <a:xfrm>
            <a:off x="-25400" y="0"/>
            <a:ext cx="9188450"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p>
        </p:txBody>
      </p:sp>
    </p:spTree>
    <p:extLst>
      <p:ext uri="{BB962C8B-B14F-4D97-AF65-F5344CB8AC3E}">
        <p14:creationId xmlns:p14="http://schemas.microsoft.com/office/powerpoint/2010/main" val="4109865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14" name="Rectangle 13"/>
          <p:cNvSpPr/>
          <p:nvPr userDrawn="1"/>
        </p:nvSpPr>
        <p:spPr>
          <a:xfrm>
            <a:off x="924445" y="3974400"/>
            <a:ext cx="7576981" cy="1814400"/>
          </a:xfrm>
          <a:prstGeom prst="rect">
            <a:avLst/>
          </a:prstGeom>
          <a:solidFill>
            <a:srgbClr val="FFFFFF"/>
          </a:solidFill>
          <a:ln>
            <a:noFill/>
          </a:ln>
        </p:spPr>
        <p:style>
          <a:lnRef idx="2">
            <a:schemeClr val="dk1">
              <a:shade val="50000"/>
            </a:schemeClr>
          </a:lnRef>
          <a:fillRef idx="1">
            <a:schemeClr val="dk1"/>
          </a:fillRef>
          <a:effectRef idx="0">
            <a:schemeClr val="dk1"/>
          </a:effectRef>
          <a:fontRef idx="minor">
            <a:schemeClr val="lt1"/>
          </a:fontRef>
        </p:style>
        <p:txBody>
          <a:bodyPr numCol="1" rtlCol="0" anchor="ctr"/>
          <a:lstStyle/>
          <a:p>
            <a:pPr algn="ctr"/>
            <a:endParaRPr lang="en-US"/>
          </a:p>
        </p:txBody>
      </p:sp>
    </p:spTree>
    <p:extLst>
      <p:ext uri="{BB962C8B-B14F-4D97-AF65-F5344CB8AC3E}">
        <p14:creationId xmlns:p14="http://schemas.microsoft.com/office/powerpoint/2010/main" val="35229428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6347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6178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3605-5A66-C6B7-2000-A97D8138E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734DC6-4B31-8423-A848-3F0F44F5892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8D616-4107-E43B-442C-F04E18990C7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C7C7DB-FC22-D788-7EF6-F9B768CAA152}"/>
              </a:ext>
            </a:extLst>
          </p:cNvPr>
          <p:cNvSpPr>
            <a:spLocks noGrp="1"/>
          </p:cNvSpPr>
          <p:nvPr>
            <p:ph type="dt" sz="half" idx="10"/>
          </p:nvPr>
        </p:nvSpPr>
        <p:spPr/>
        <p:txBody>
          <a:bodyPr/>
          <a:lstStyle/>
          <a:p>
            <a:fld id="{C42BD749-62A9-4BEB-AC6F-75422084CA89}" type="datetimeFigureOut">
              <a:rPr lang="en-US" smtClean="0"/>
              <a:t>10/17/2024</a:t>
            </a:fld>
            <a:endParaRPr lang="en-US"/>
          </a:p>
        </p:txBody>
      </p:sp>
      <p:sp>
        <p:nvSpPr>
          <p:cNvPr id="6" name="Footer Placeholder 5">
            <a:extLst>
              <a:ext uri="{FF2B5EF4-FFF2-40B4-BE49-F238E27FC236}">
                <a16:creationId xmlns:a16="http://schemas.microsoft.com/office/drawing/2014/main" id="{D3FC0101-C140-64BE-FF55-A8E8CADDEA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42535-D5F8-B4E3-CB87-893AAC294B76}"/>
              </a:ext>
            </a:extLst>
          </p:cNvPr>
          <p:cNvSpPr>
            <a:spLocks noGrp="1"/>
          </p:cNvSpPr>
          <p:nvPr>
            <p:ph type="sldNum" sz="quarter" idx="12"/>
          </p:nvPr>
        </p:nvSpPr>
        <p:spPr/>
        <p:txBody>
          <a:bodyPr/>
          <a:lstStyle/>
          <a:p>
            <a:fld id="{C65DD512-793A-42A1-9F8C-547605ABFDD0}" type="slidenum">
              <a:rPr lang="en-US" smtClean="0"/>
              <a:t>‹#›</a:t>
            </a:fld>
            <a:endParaRPr lang="en-US"/>
          </a:p>
        </p:txBody>
      </p:sp>
    </p:spTree>
    <p:extLst>
      <p:ext uri="{BB962C8B-B14F-4D97-AF65-F5344CB8AC3E}">
        <p14:creationId xmlns:p14="http://schemas.microsoft.com/office/powerpoint/2010/main" val="21923064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15827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0669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52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09770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2166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3019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76910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62882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47905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53" name="Google Shape;53;p13"/>
          <p:cNvSpPr txBox="1">
            <a:spLocks noGrp="1"/>
          </p:cNvSpPr>
          <p:nvPr>
            <p:ph type="dt" idx="10"/>
          </p:nvPr>
        </p:nvSpPr>
        <p:spPr>
          <a:xfrm>
            <a:off x="0" y="0"/>
            <a:ext cx="3000000" cy="4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0" y="0"/>
            <a:ext cx="3000000" cy="4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240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5567B-7A23-D79C-72FD-5706783E4AA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CB9DA9-CB16-4D26-FBCF-FD9E28D1FEC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C5E7967-16AA-62D3-BC78-45590B346D6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4ADE9A-76A8-CC79-9F16-FE78CDF7728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BACAC5D-A627-7869-DD20-E8D65BCF4C1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CF09B0-D52D-ECD9-C0F3-117626C77896}"/>
              </a:ext>
            </a:extLst>
          </p:cNvPr>
          <p:cNvSpPr>
            <a:spLocks noGrp="1"/>
          </p:cNvSpPr>
          <p:nvPr>
            <p:ph type="dt" sz="half" idx="10"/>
          </p:nvPr>
        </p:nvSpPr>
        <p:spPr/>
        <p:txBody>
          <a:bodyPr/>
          <a:lstStyle/>
          <a:p>
            <a:fld id="{C42BD749-62A9-4BEB-AC6F-75422084CA89}" type="datetimeFigureOut">
              <a:rPr lang="en-US" smtClean="0"/>
              <a:t>10/17/2024</a:t>
            </a:fld>
            <a:endParaRPr lang="en-US"/>
          </a:p>
        </p:txBody>
      </p:sp>
      <p:sp>
        <p:nvSpPr>
          <p:cNvPr id="8" name="Footer Placeholder 7">
            <a:extLst>
              <a:ext uri="{FF2B5EF4-FFF2-40B4-BE49-F238E27FC236}">
                <a16:creationId xmlns:a16="http://schemas.microsoft.com/office/drawing/2014/main" id="{0E6FB9C5-14A7-C35C-557A-C2F045C6C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5E2F4C-754F-0CA2-B876-E8E36D24AE8B}"/>
              </a:ext>
            </a:extLst>
          </p:cNvPr>
          <p:cNvSpPr>
            <a:spLocks noGrp="1"/>
          </p:cNvSpPr>
          <p:nvPr>
            <p:ph type="sldNum" sz="quarter" idx="12"/>
          </p:nvPr>
        </p:nvSpPr>
        <p:spPr/>
        <p:txBody>
          <a:bodyPr/>
          <a:lstStyle/>
          <a:p>
            <a:fld id="{C65DD512-793A-42A1-9F8C-547605ABFDD0}" type="slidenum">
              <a:rPr lang="en-US" smtClean="0"/>
              <a:t>‹#›</a:t>
            </a:fld>
            <a:endParaRPr lang="en-US"/>
          </a:p>
        </p:txBody>
      </p:sp>
    </p:spTree>
    <p:extLst>
      <p:ext uri="{BB962C8B-B14F-4D97-AF65-F5344CB8AC3E}">
        <p14:creationId xmlns:p14="http://schemas.microsoft.com/office/powerpoint/2010/main" val="619922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62E14B0-5F3D-47EB-1060-5EB4DE11D013}"/>
              </a:ext>
            </a:extLst>
          </p:cNvPr>
          <p:cNvSpPr>
            <a:spLocks noGrp="1"/>
          </p:cNvSpPr>
          <p:nvPr>
            <p:ph type="dt" sz="half" idx="10"/>
          </p:nvPr>
        </p:nvSpPr>
        <p:spPr/>
        <p:txBody>
          <a:bodyPr/>
          <a:lstStyle>
            <a:lvl1pPr>
              <a:defRPr/>
            </a:lvl1pPr>
          </a:lstStyle>
          <a:p>
            <a:pPr>
              <a:defRPr/>
            </a:pPr>
            <a:fld id="{6535A510-5F9A-4FD0-B389-4DE1172C39FC}" type="datetimeFigureOut">
              <a:rPr lang="en-US"/>
              <a:pPr>
                <a:defRPr/>
              </a:pPr>
              <a:t>10/17/2024</a:t>
            </a:fld>
            <a:endParaRPr lang="en-US"/>
          </a:p>
        </p:txBody>
      </p:sp>
      <p:sp>
        <p:nvSpPr>
          <p:cNvPr id="5" name="Footer Placeholder 4">
            <a:extLst>
              <a:ext uri="{FF2B5EF4-FFF2-40B4-BE49-F238E27FC236}">
                <a16:creationId xmlns:a16="http://schemas.microsoft.com/office/drawing/2014/main" id="{98206F41-C9ED-D9A8-A78C-FCBA2C41ED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8E53A2-3687-C2CB-EB53-914DE60E1716}"/>
              </a:ext>
            </a:extLst>
          </p:cNvPr>
          <p:cNvSpPr>
            <a:spLocks noGrp="1"/>
          </p:cNvSpPr>
          <p:nvPr>
            <p:ph type="sldNum" sz="quarter" idx="12"/>
          </p:nvPr>
        </p:nvSpPr>
        <p:spPr/>
        <p:txBody>
          <a:bodyPr/>
          <a:lstStyle>
            <a:lvl1pPr>
              <a:defRPr/>
            </a:lvl1pPr>
          </a:lstStyle>
          <a:p>
            <a:pPr>
              <a:defRPr/>
            </a:pPr>
            <a:fld id="{DB736224-4629-4067-82B4-60D00F11F956}" type="slidenum">
              <a:rPr lang="en-US"/>
              <a:pPr>
                <a:defRPr/>
              </a:pPr>
              <a:t>‹#›</a:t>
            </a:fld>
            <a:endParaRPr lang="en-US"/>
          </a:p>
        </p:txBody>
      </p:sp>
    </p:spTree>
    <p:extLst>
      <p:ext uri="{BB962C8B-B14F-4D97-AF65-F5344CB8AC3E}">
        <p14:creationId xmlns:p14="http://schemas.microsoft.com/office/powerpoint/2010/main" val="2796850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2A7CE-5E82-0603-5C98-E9525E45E5DA}"/>
              </a:ext>
            </a:extLst>
          </p:cNvPr>
          <p:cNvSpPr>
            <a:spLocks noGrp="1"/>
          </p:cNvSpPr>
          <p:nvPr>
            <p:ph type="dt" sz="half" idx="10"/>
          </p:nvPr>
        </p:nvSpPr>
        <p:spPr/>
        <p:txBody>
          <a:bodyPr/>
          <a:lstStyle>
            <a:lvl1pPr>
              <a:defRPr/>
            </a:lvl1pPr>
          </a:lstStyle>
          <a:p>
            <a:pPr>
              <a:defRPr/>
            </a:pPr>
            <a:fld id="{4C5D1339-19E2-4CC5-86BB-28A8D71F9DC4}" type="datetimeFigureOut">
              <a:rPr lang="en-US"/>
              <a:pPr>
                <a:defRPr/>
              </a:pPr>
              <a:t>10/17/2024</a:t>
            </a:fld>
            <a:endParaRPr lang="en-US"/>
          </a:p>
        </p:txBody>
      </p:sp>
      <p:sp>
        <p:nvSpPr>
          <p:cNvPr id="5" name="Footer Placeholder 4">
            <a:extLst>
              <a:ext uri="{FF2B5EF4-FFF2-40B4-BE49-F238E27FC236}">
                <a16:creationId xmlns:a16="http://schemas.microsoft.com/office/drawing/2014/main" id="{54C14E36-A25F-09C4-1163-8D920BC2C7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E41A60-BF77-B944-D5E9-5899FDB8BE26}"/>
              </a:ext>
            </a:extLst>
          </p:cNvPr>
          <p:cNvSpPr>
            <a:spLocks noGrp="1"/>
          </p:cNvSpPr>
          <p:nvPr>
            <p:ph type="sldNum" sz="quarter" idx="12"/>
          </p:nvPr>
        </p:nvSpPr>
        <p:spPr/>
        <p:txBody>
          <a:bodyPr/>
          <a:lstStyle>
            <a:lvl1pPr>
              <a:defRPr/>
            </a:lvl1pPr>
          </a:lstStyle>
          <a:p>
            <a:pPr>
              <a:defRPr/>
            </a:pPr>
            <a:fld id="{B2BE4DEA-5B31-4FD6-B635-FF2D23246B25}" type="slidenum">
              <a:rPr lang="en-US"/>
              <a:pPr>
                <a:defRPr/>
              </a:pPr>
              <a:t>‹#›</a:t>
            </a:fld>
            <a:endParaRPr lang="en-US"/>
          </a:p>
        </p:txBody>
      </p:sp>
    </p:spTree>
    <p:extLst>
      <p:ext uri="{BB962C8B-B14F-4D97-AF65-F5344CB8AC3E}">
        <p14:creationId xmlns:p14="http://schemas.microsoft.com/office/powerpoint/2010/main" val="31334697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846F91-FCDC-96B6-3BF8-4BD2C20CDF43}"/>
              </a:ext>
            </a:extLst>
          </p:cNvPr>
          <p:cNvSpPr>
            <a:spLocks noGrp="1"/>
          </p:cNvSpPr>
          <p:nvPr>
            <p:ph type="dt" sz="half" idx="10"/>
          </p:nvPr>
        </p:nvSpPr>
        <p:spPr/>
        <p:txBody>
          <a:bodyPr/>
          <a:lstStyle>
            <a:lvl1pPr>
              <a:defRPr/>
            </a:lvl1pPr>
          </a:lstStyle>
          <a:p>
            <a:pPr>
              <a:defRPr/>
            </a:pPr>
            <a:fld id="{14D76D8F-50F0-4226-927A-C387C3DE0294}" type="datetimeFigureOut">
              <a:rPr lang="en-US"/>
              <a:pPr>
                <a:defRPr/>
              </a:pPr>
              <a:t>10/17/2024</a:t>
            </a:fld>
            <a:endParaRPr lang="en-US"/>
          </a:p>
        </p:txBody>
      </p:sp>
      <p:sp>
        <p:nvSpPr>
          <p:cNvPr id="5" name="Footer Placeholder 4">
            <a:extLst>
              <a:ext uri="{FF2B5EF4-FFF2-40B4-BE49-F238E27FC236}">
                <a16:creationId xmlns:a16="http://schemas.microsoft.com/office/drawing/2014/main" id="{FD6AD08D-F71E-4565-553B-43A49EF333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936CFB-C19E-807E-B0E3-3B4F800C174A}"/>
              </a:ext>
            </a:extLst>
          </p:cNvPr>
          <p:cNvSpPr>
            <a:spLocks noGrp="1"/>
          </p:cNvSpPr>
          <p:nvPr>
            <p:ph type="sldNum" sz="quarter" idx="12"/>
          </p:nvPr>
        </p:nvSpPr>
        <p:spPr/>
        <p:txBody>
          <a:bodyPr/>
          <a:lstStyle>
            <a:lvl1pPr>
              <a:defRPr/>
            </a:lvl1pPr>
          </a:lstStyle>
          <a:p>
            <a:pPr>
              <a:defRPr/>
            </a:pPr>
            <a:fld id="{9F177627-6A3F-4CA7-96E7-8B44ABC3EC30}" type="slidenum">
              <a:rPr lang="en-US"/>
              <a:pPr>
                <a:defRPr/>
              </a:pPr>
              <a:t>‹#›</a:t>
            </a:fld>
            <a:endParaRPr lang="en-US"/>
          </a:p>
        </p:txBody>
      </p:sp>
    </p:spTree>
    <p:extLst>
      <p:ext uri="{BB962C8B-B14F-4D97-AF65-F5344CB8AC3E}">
        <p14:creationId xmlns:p14="http://schemas.microsoft.com/office/powerpoint/2010/main" val="211913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E08D3A5-2966-C397-7F82-19FCCFEE13C5}"/>
              </a:ext>
            </a:extLst>
          </p:cNvPr>
          <p:cNvSpPr>
            <a:spLocks noGrp="1"/>
          </p:cNvSpPr>
          <p:nvPr>
            <p:ph type="dt" sz="half" idx="10"/>
          </p:nvPr>
        </p:nvSpPr>
        <p:spPr/>
        <p:txBody>
          <a:bodyPr/>
          <a:lstStyle>
            <a:lvl1pPr>
              <a:defRPr/>
            </a:lvl1pPr>
          </a:lstStyle>
          <a:p>
            <a:pPr>
              <a:defRPr/>
            </a:pPr>
            <a:fld id="{FA0EBEAD-18A7-4885-9CC0-B8638BB3F539}" type="datetimeFigureOut">
              <a:rPr lang="en-US"/>
              <a:pPr>
                <a:defRPr/>
              </a:pPr>
              <a:t>10/17/2024</a:t>
            </a:fld>
            <a:endParaRPr lang="en-US"/>
          </a:p>
        </p:txBody>
      </p:sp>
      <p:sp>
        <p:nvSpPr>
          <p:cNvPr id="6" name="Footer Placeholder 4">
            <a:extLst>
              <a:ext uri="{FF2B5EF4-FFF2-40B4-BE49-F238E27FC236}">
                <a16:creationId xmlns:a16="http://schemas.microsoft.com/office/drawing/2014/main" id="{61CD80DF-F946-00DC-56C6-9761E31199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FEC3C5-F1E3-F90E-DB2D-156A51243740}"/>
              </a:ext>
            </a:extLst>
          </p:cNvPr>
          <p:cNvSpPr>
            <a:spLocks noGrp="1"/>
          </p:cNvSpPr>
          <p:nvPr>
            <p:ph type="sldNum" sz="quarter" idx="12"/>
          </p:nvPr>
        </p:nvSpPr>
        <p:spPr/>
        <p:txBody>
          <a:bodyPr/>
          <a:lstStyle>
            <a:lvl1pPr>
              <a:defRPr/>
            </a:lvl1pPr>
          </a:lstStyle>
          <a:p>
            <a:pPr>
              <a:defRPr/>
            </a:pPr>
            <a:fld id="{A01D02F7-19A1-47DC-9187-9F5ECD9D45F9}" type="slidenum">
              <a:rPr lang="en-US"/>
              <a:pPr>
                <a:defRPr/>
              </a:pPr>
              <a:t>‹#›</a:t>
            </a:fld>
            <a:endParaRPr lang="en-US"/>
          </a:p>
        </p:txBody>
      </p:sp>
    </p:spTree>
    <p:extLst>
      <p:ext uri="{BB962C8B-B14F-4D97-AF65-F5344CB8AC3E}">
        <p14:creationId xmlns:p14="http://schemas.microsoft.com/office/powerpoint/2010/main" val="6081065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84756A6-C698-0CF0-9587-B7FCED960039}"/>
              </a:ext>
            </a:extLst>
          </p:cNvPr>
          <p:cNvSpPr>
            <a:spLocks noGrp="1"/>
          </p:cNvSpPr>
          <p:nvPr>
            <p:ph type="dt" sz="half" idx="10"/>
          </p:nvPr>
        </p:nvSpPr>
        <p:spPr/>
        <p:txBody>
          <a:bodyPr/>
          <a:lstStyle>
            <a:lvl1pPr>
              <a:defRPr/>
            </a:lvl1pPr>
          </a:lstStyle>
          <a:p>
            <a:pPr>
              <a:defRPr/>
            </a:pPr>
            <a:fld id="{BE37FB7D-B554-4925-941E-880105640A97}" type="datetimeFigureOut">
              <a:rPr lang="en-US"/>
              <a:pPr>
                <a:defRPr/>
              </a:pPr>
              <a:t>10/17/2024</a:t>
            </a:fld>
            <a:endParaRPr lang="en-US"/>
          </a:p>
        </p:txBody>
      </p:sp>
      <p:sp>
        <p:nvSpPr>
          <p:cNvPr id="8" name="Footer Placeholder 4">
            <a:extLst>
              <a:ext uri="{FF2B5EF4-FFF2-40B4-BE49-F238E27FC236}">
                <a16:creationId xmlns:a16="http://schemas.microsoft.com/office/drawing/2014/main" id="{377C077F-4D69-8FE7-23FC-1113B0AC342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17A65C9-82EF-9D00-9EBD-D906A636DECA}"/>
              </a:ext>
            </a:extLst>
          </p:cNvPr>
          <p:cNvSpPr>
            <a:spLocks noGrp="1"/>
          </p:cNvSpPr>
          <p:nvPr>
            <p:ph type="sldNum" sz="quarter" idx="12"/>
          </p:nvPr>
        </p:nvSpPr>
        <p:spPr/>
        <p:txBody>
          <a:bodyPr/>
          <a:lstStyle>
            <a:lvl1pPr>
              <a:defRPr/>
            </a:lvl1pPr>
          </a:lstStyle>
          <a:p>
            <a:pPr>
              <a:defRPr/>
            </a:pPr>
            <a:fld id="{87F8FA05-6292-4FD6-8334-632C54DC6E49}" type="slidenum">
              <a:rPr lang="en-US"/>
              <a:pPr>
                <a:defRPr/>
              </a:pPr>
              <a:t>‹#›</a:t>
            </a:fld>
            <a:endParaRPr lang="en-US"/>
          </a:p>
        </p:txBody>
      </p:sp>
    </p:spTree>
    <p:extLst>
      <p:ext uri="{BB962C8B-B14F-4D97-AF65-F5344CB8AC3E}">
        <p14:creationId xmlns:p14="http://schemas.microsoft.com/office/powerpoint/2010/main" val="42569549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866133-D00A-BD51-8806-8C6A2B921445}"/>
              </a:ext>
            </a:extLst>
          </p:cNvPr>
          <p:cNvSpPr>
            <a:spLocks noGrp="1"/>
          </p:cNvSpPr>
          <p:nvPr>
            <p:ph type="dt" sz="half" idx="10"/>
          </p:nvPr>
        </p:nvSpPr>
        <p:spPr/>
        <p:txBody>
          <a:bodyPr/>
          <a:lstStyle>
            <a:lvl1pPr>
              <a:defRPr/>
            </a:lvl1pPr>
          </a:lstStyle>
          <a:p>
            <a:pPr>
              <a:defRPr/>
            </a:pPr>
            <a:fld id="{9B2F0C7C-9930-4DAC-B293-C1C0058352D0}" type="datetimeFigureOut">
              <a:rPr lang="en-US"/>
              <a:pPr>
                <a:defRPr/>
              </a:pPr>
              <a:t>10/17/2024</a:t>
            </a:fld>
            <a:endParaRPr lang="en-US"/>
          </a:p>
        </p:txBody>
      </p:sp>
      <p:sp>
        <p:nvSpPr>
          <p:cNvPr id="4" name="Footer Placeholder 4">
            <a:extLst>
              <a:ext uri="{FF2B5EF4-FFF2-40B4-BE49-F238E27FC236}">
                <a16:creationId xmlns:a16="http://schemas.microsoft.com/office/drawing/2014/main" id="{64A6A38A-3395-58B1-6974-DC45AA8D8F6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C311F65-9B2B-D6E8-6E29-55D6D0E24F03}"/>
              </a:ext>
            </a:extLst>
          </p:cNvPr>
          <p:cNvSpPr>
            <a:spLocks noGrp="1"/>
          </p:cNvSpPr>
          <p:nvPr>
            <p:ph type="sldNum" sz="quarter" idx="12"/>
          </p:nvPr>
        </p:nvSpPr>
        <p:spPr/>
        <p:txBody>
          <a:bodyPr/>
          <a:lstStyle>
            <a:lvl1pPr>
              <a:defRPr/>
            </a:lvl1pPr>
          </a:lstStyle>
          <a:p>
            <a:pPr>
              <a:defRPr/>
            </a:pPr>
            <a:fld id="{23BA14C6-9E06-4045-A61B-C4AD4C203F4F}" type="slidenum">
              <a:rPr lang="en-US"/>
              <a:pPr>
                <a:defRPr/>
              </a:pPr>
              <a:t>‹#›</a:t>
            </a:fld>
            <a:endParaRPr lang="en-US"/>
          </a:p>
        </p:txBody>
      </p:sp>
    </p:spTree>
    <p:extLst>
      <p:ext uri="{BB962C8B-B14F-4D97-AF65-F5344CB8AC3E}">
        <p14:creationId xmlns:p14="http://schemas.microsoft.com/office/powerpoint/2010/main" val="2031581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ED91AA-0274-8A67-49D9-8AF9D4EF419A}"/>
              </a:ext>
            </a:extLst>
          </p:cNvPr>
          <p:cNvSpPr>
            <a:spLocks noGrp="1"/>
          </p:cNvSpPr>
          <p:nvPr>
            <p:ph type="dt" sz="half" idx="10"/>
          </p:nvPr>
        </p:nvSpPr>
        <p:spPr/>
        <p:txBody>
          <a:bodyPr/>
          <a:lstStyle>
            <a:lvl1pPr>
              <a:defRPr/>
            </a:lvl1pPr>
          </a:lstStyle>
          <a:p>
            <a:pPr>
              <a:defRPr/>
            </a:pPr>
            <a:fld id="{DD554A5C-2853-441A-B2F8-B0E8A1E5301B}" type="datetimeFigureOut">
              <a:rPr lang="en-US"/>
              <a:pPr>
                <a:defRPr/>
              </a:pPr>
              <a:t>10/17/2024</a:t>
            </a:fld>
            <a:endParaRPr lang="en-US"/>
          </a:p>
        </p:txBody>
      </p:sp>
      <p:sp>
        <p:nvSpPr>
          <p:cNvPr id="3" name="Footer Placeholder 4">
            <a:extLst>
              <a:ext uri="{FF2B5EF4-FFF2-40B4-BE49-F238E27FC236}">
                <a16:creationId xmlns:a16="http://schemas.microsoft.com/office/drawing/2014/main" id="{78BAC81D-5B04-2A24-FC13-7B0A51754D2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97AFF27-3709-5CDD-7A50-9B90BF137A57}"/>
              </a:ext>
            </a:extLst>
          </p:cNvPr>
          <p:cNvSpPr>
            <a:spLocks noGrp="1"/>
          </p:cNvSpPr>
          <p:nvPr>
            <p:ph type="sldNum" sz="quarter" idx="12"/>
          </p:nvPr>
        </p:nvSpPr>
        <p:spPr/>
        <p:txBody>
          <a:bodyPr/>
          <a:lstStyle>
            <a:lvl1pPr>
              <a:defRPr/>
            </a:lvl1pPr>
          </a:lstStyle>
          <a:p>
            <a:pPr>
              <a:defRPr/>
            </a:pPr>
            <a:fld id="{0E253C84-2D32-426D-AB04-22750A860027}" type="slidenum">
              <a:rPr lang="en-US"/>
              <a:pPr>
                <a:defRPr/>
              </a:pPr>
              <a:t>‹#›</a:t>
            </a:fld>
            <a:endParaRPr lang="en-US"/>
          </a:p>
        </p:txBody>
      </p:sp>
    </p:spTree>
    <p:extLst>
      <p:ext uri="{BB962C8B-B14F-4D97-AF65-F5344CB8AC3E}">
        <p14:creationId xmlns:p14="http://schemas.microsoft.com/office/powerpoint/2010/main" val="25810755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48546B7-8FA5-B785-DDC2-6355EBB93016}"/>
              </a:ext>
            </a:extLst>
          </p:cNvPr>
          <p:cNvSpPr>
            <a:spLocks noGrp="1"/>
          </p:cNvSpPr>
          <p:nvPr>
            <p:ph type="dt" sz="half" idx="10"/>
          </p:nvPr>
        </p:nvSpPr>
        <p:spPr/>
        <p:txBody>
          <a:bodyPr/>
          <a:lstStyle>
            <a:lvl1pPr>
              <a:defRPr/>
            </a:lvl1pPr>
          </a:lstStyle>
          <a:p>
            <a:pPr>
              <a:defRPr/>
            </a:pPr>
            <a:fld id="{8A619549-6613-4BE3-A8B7-8802EFD73E7A}" type="datetimeFigureOut">
              <a:rPr lang="en-US"/>
              <a:pPr>
                <a:defRPr/>
              </a:pPr>
              <a:t>10/17/2024</a:t>
            </a:fld>
            <a:endParaRPr lang="en-US"/>
          </a:p>
        </p:txBody>
      </p:sp>
      <p:sp>
        <p:nvSpPr>
          <p:cNvPr id="6" name="Footer Placeholder 4">
            <a:extLst>
              <a:ext uri="{FF2B5EF4-FFF2-40B4-BE49-F238E27FC236}">
                <a16:creationId xmlns:a16="http://schemas.microsoft.com/office/drawing/2014/main" id="{ECA722C9-C480-C0DA-FE83-B85A9C4095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313742-E960-445B-BE67-13F58D0FC32F}"/>
              </a:ext>
            </a:extLst>
          </p:cNvPr>
          <p:cNvSpPr>
            <a:spLocks noGrp="1"/>
          </p:cNvSpPr>
          <p:nvPr>
            <p:ph type="sldNum" sz="quarter" idx="12"/>
          </p:nvPr>
        </p:nvSpPr>
        <p:spPr/>
        <p:txBody>
          <a:bodyPr/>
          <a:lstStyle>
            <a:lvl1pPr>
              <a:defRPr/>
            </a:lvl1pPr>
          </a:lstStyle>
          <a:p>
            <a:pPr>
              <a:defRPr/>
            </a:pPr>
            <a:fld id="{FCA178FF-CFE9-44BA-9439-A21E2477C6A5}" type="slidenum">
              <a:rPr lang="en-US"/>
              <a:pPr>
                <a:defRPr/>
              </a:pPr>
              <a:t>‹#›</a:t>
            </a:fld>
            <a:endParaRPr lang="en-US"/>
          </a:p>
        </p:txBody>
      </p:sp>
    </p:spTree>
    <p:extLst>
      <p:ext uri="{BB962C8B-B14F-4D97-AF65-F5344CB8AC3E}">
        <p14:creationId xmlns:p14="http://schemas.microsoft.com/office/powerpoint/2010/main" val="11717229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019348E2-304B-CC50-D079-84D410B2C7BE}"/>
              </a:ext>
            </a:extLst>
          </p:cNvPr>
          <p:cNvSpPr>
            <a:spLocks noGrp="1"/>
          </p:cNvSpPr>
          <p:nvPr>
            <p:ph type="dt" sz="half" idx="10"/>
          </p:nvPr>
        </p:nvSpPr>
        <p:spPr/>
        <p:txBody>
          <a:bodyPr/>
          <a:lstStyle>
            <a:lvl1pPr>
              <a:defRPr/>
            </a:lvl1pPr>
          </a:lstStyle>
          <a:p>
            <a:pPr>
              <a:defRPr/>
            </a:pPr>
            <a:fld id="{2F261D2D-A524-4462-913A-7E033A6356A7}" type="datetimeFigureOut">
              <a:rPr lang="en-US"/>
              <a:pPr>
                <a:defRPr/>
              </a:pPr>
              <a:t>10/17/2024</a:t>
            </a:fld>
            <a:endParaRPr lang="en-US"/>
          </a:p>
        </p:txBody>
      </p:sp>
      <p:sp>
        <p:nvSpPr>
          <p:cNvPr id="6" name="Footer Placeholder 4">
            <a:extLst>
              <a:ext uri="{FF2B5EF4-FFF2-40B4-BE49-F238E27FC236}">
                <a16:creationId xmlns:a16="http://schemas.microsoft.com/office/drawing/2014/main" id="{12911BFD-969F-9DD6-E20C-68236CFF40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C67E39-9A7E-458D-2B04-6FC422B8E9DE}"/>
              </a:ext>
            </a:extLst>
          </p:cNvPr>
          <p:cNvSpPr>
            <a:spLocks noGrp="1"/>
          </p:cNvSpPr>
          <p:nvPr>
            <p:ph type="sldNum" sz="quarter" idx="12"/>
          </p:nvPr>
        </p:nvSpPr>
        <p:spPr/>
        <p:txBody>
          <a:bodyPr/>
          <a:lstStyle>
            <a:lvl1pPr>
              <a:defRPr/>
            </a:lvl1pPr>
          </a:lstStyle>
          <a:p>
            <a:pPr>
              <a:defRPr/>
            </a:pPr>
            <a:fld id="{E974BEB5-5096-48F2-B155-4A6826F915B4}" type="slidenum">
              <a:rPr lang="en-US"/>
              <a:pPr>
                <a:defRPr/>
              </a:pPr>
              <a:t>‹#›</a:t>
            </a:fld>
            <a:endParaRPr lang="en-US"/>
          </a:p>
        </p:txBody>
      </p:sp>
    </p:spTree>
    <p:extLst>
      <p:ext uri="{BB962C8B-B14F-4D97-AF65-F5344CB8AC3E}">
        <p14:creationId xmlns:p14="http://schemas.microsoft.com/office/powerpoint/2010/main" val="19897405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47F2B-A2F3-44E2-4253-AD46029BD73A}"/>
              </a:ext>
            </a:extLst>
          </p:cNvPr>
          <p:cNvSpPr>
            <a:spLocks noGrp="1"/>
          </p:cNvSpPr>
          <p:nvPr>
            <p:ph type="dt" sz="half" idx="10"/>
          </p:nvPr>
        </p:nvSpPr>
        <p:spPr/>
        <p:txBody>
          <a:bodyPr/>
          <a:lstStyle>
            <a:lvl1pPr>
              <a:defRPr/>
            </a:lvl1pPr>
          </a:lstStyle>
          <a:p>
            <a:pPr>
              <a:defRPr/>
            </a:pPr>
            <a:fld id="{6515D37B-8A46-47CA-B342-6B1C591EBF9A}" type="datetimeFigureOut">
              <a:rPr lang="en-US"/>
              <a:pPr>
                <a:defRPr/>
              </a:pPr>
              <a:t>10/17/2024</a:t>
            </a:fld>
            <a:endParaRPr lang="en-US"/>
          </a:p>
        </p:txBody>
      </p:sp>
      <p:sp>
        <p:nvSpPr>
          <p:cNvPr id="5" name="Footer Placeholder 4">
            <a:extLst>
              <a:ext uri="{FF2B5EF4-FFF2-40B4-BE49-F238E27FC236}">
                <a16:creationId xmlns:a16="http://schemas.microsoft.com/office/drawing/2014/main" id="{270A9976-41FE-44EF-40C8-B9568BAA1D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9E7E2E-A3B2-BCF8-BBC2-ED60ABB0F102}"/>
              </a:ext>
            </a:extLst>
          </p:cNvPr>
          <p:cNvSpPr>
            <a:spLocks noGrp="1"/>
          </p:cNvSpPr>
          <p:nvPr>
            <p:ph type="sldNum" sz="quarter" idx="12"/>
          </p:nvPr>
        </p:nvSpPr>
        <p:spPr/>
        <p:txBody>
          <a:bodyPr/>
          <a:lstStyle>
            <a:lvl1pPr>
              <a:defRPr/>
            </a:lvl1pPr>
          </a:lstStyle>
          <a:p>
            <a:pPr>
              <a:defRPr/>
            </a:pPr>
            <a:fld id="{2726B5B5-582F-42CD-94DC-155923515E82}" type="slidenum">
              <a:rPr lang="en-US"/>
              <a:pPr>
                <a:defRPr/>
              </a:pPr>
              <a:t>‹#›</a:t>
            </a:fld>
            <a:endParaRPr lang="en-US"/>
          </a:p>
        </p:txBody>
      </p:sp>
    </p:spTree>
    <p:extLst>
      <p:ext uri="{BB962C8B-B14F-4D97-AF65-F5344CB8AC3E}">
        <p14:creationId xmlns:p14="http://schemas.microsoft.com/office/powerpoint/2010/main" val="73537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10FD-AC6C-861C-9D2D-FA99644324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CBF87-59DE-A0CB-C012-DE2EC85B9C34}"/>
              </a:ext>
            </a:extLst>
          </p:cNvPr>
          <p:cNvSpPr>
            <a:spLocks noGrp="1"/>
          </p:cNvSpPr>
          <p:nvPr>
            <p:ph type="dt" sz="half" idx="10"/>
          </p:nvPr>
        </p:nvSpPr>
        <p:spPr/>
        <p:txBody>
          <a:bodyPr/>
          <a:lstStyle/>
          <a:p>
            <a:fld id="{C42BD749-62A9-4BEB-AC6F-75422084CA89}" type="datetimeFigureOut">
              <a:rPr lang="en-US" smtClean="0"/>
              <a:t>10/17/2024</a:t>
            </a:fld>
            <a:endParaRPr lang="en-US"/>
          </a:p>
        </p:txBody>
      </p:sp>
      <p:sp>
        <p:nvSpPr>
          <p:cNvPr id="4" name="Footer Placeholder 3">
            <a:extLst>
              <a:ext uri="{FF2B5EF4-FFF2-40B4-BE49-F238E27FC236}">
                <a16:creationId xmlns:a16="http://schemas.microsoft.com/office/drawing/2014/main" id="{4604E0A5-0ECC-4B8F-620B-188F7B8727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9F30E8-DF41-945E-1B92-87D5520D8041}"/>
              </a:ext>
            </a:extLst>
          </p:cNvPr>
          <p:cNvSpPr>
            <a:spLocks noGrp="1"/>
          </p:cNvSpPr>
          <p:nvPr>
            <p:ph type="sldNum" sz="quarter" idx="12"/>
          </p:nvPr>
        </p:nvSpPr>
        <p:spPr/>
        <p:txBody>
          <a:bodyPr/>
          <a:lstStyle/>
          <a:p>
            <a:fld id="{C65DD512-793A-42A1-9F8C-547605ABFDD0}" type="slidenum">
              <a:rPr lang="en-US" smtClean="0"/>
              <a:t>‹#›</a:t>
            </a:fld>
            <a:endParaRPr lang="en-US"/>
          </a:p>
        </p:txBody>
      </p:sp>
    </p:spTree>
    <p:extLst>
      <p:ext uri="{BB962C8B-B14F-4D97-AF65-F5344CB8AC3E}">
        <p14:creationId xmlns:p14="http://schemas.microsoft.com/office/powerpoint/2010/main" val="2725442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D5ABD-D6F8-E043-64A7-ECFF458DEDD5}"/>
              </a:ext>
            </a:extLst>
          </p:cNvPr>
          <p:cNvSpPr>
            <a:spLocks noGrp="1"/>
          </p:cNvSpPr>
          <p:nvPr>
            <p:ph type="dt" sz="half" idx="10"/>
          </p:nvPr>
        </p:nvSpPr>
        <p:spPr/>
        <p:txBody>
          <a:bodyPr/>
          <a:lstStyle>
            <a:lvl1pPr>
              <a:defRPr/>
            </a:lvl1pPr>
          </a:lstStyle>
          <a:p>
            <a:pPr>
              <a:defRPr/>
            </a:pPr>
            <a:fld id="{26E62BA7-8102-4980-BA82-A63E4F907989}" type="datetimeFigureOut">
              <a:rPr lang="en-US"/>
              <a:pPr>
                <a:defRPr/>
              </a:pPr>
              <a:t>10/17/2024</a:t>
            </a:fld>
            <a:endParaRPr lang="en-US"/>
          </a:p>
        </p:txBody>
      </p:sp>
      <p:sp>
        <p:nvSpPr>
          <p:cNvPr id="5" name="Footer Placeholder 4">
            <a:extLst>
              <a:ext uri="{FF2B5EF4-FFF2-40B4-BE49-F238E27FC236}">
                <a16:creationId xmlns:a16="http://schemas.microsoft.com/office/drawing/2014/main" id="{614A3984-14C0-0EC6-2A17-5CF47B716B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B9376C-4BEE-E362-24D2-714384BC5AF2}"/>
              </a:ext>
            </a:extLst>
          </p:cNvPr>
          <p:cNvSpPr>
            <a:spLocks noGrp="1"/>
          </p:cNvSpPr>
          <p:nvPr>
            <p:ph type="sldNum" sz="quarter" idx="12"/>
          </p:nvPr>
        </p:nvSpPr>
        <p:spPr/>
        <p:txBody>
          <a:bodyPr/>
          <a:lstStyle>
            <a:lvl1pPr>
              <a:defRPr/>
            </a:lvl1pPr>
          </a:lstStyle>
          <a:p>
            <a:pPr>
              <a:defRPr/>
            </a:pPr>
            <a:fld id="{C4753027-9596-40C4-BA57-BD98D529C3D3}" type="slidenum">
              <a:rPr lang="en-US"/>
              <a:pPr>
                <a:defRPr/>
              </a:pPr>
              <a:t>‹#›</a:t>
            </a:fld>
            <a:endParaRPr lang="en-US"/>
          </a:p>
        </p:txBody>
      </p:sp>
    </p:spTree>
    <p:extLst>
      <p:ext uri="{BB962C8B-B14F-4D97-AF65-F5344CB8AC3E}">
        <p14:creationId xmlns:p14="http://schemas.microsoft.com/office/powerpoint/2010/main" val="223757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p:nvPr userDrawn="1"/>
        </p:nvSpPr>
        <p:spPr>
          <a:xfrm>
            <a:off x="-25400" y="0"/>
            <a:ext cx="9188450"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sz="1350"/>
          </a:p>
        </p:txBody>
      </p:sp>
    </p:spTree>
    <p:extLst>
      <p:ext uri="{BB962C8B-B14F-4D97-AF65-F5344CB8AC3E}">
        <p14:creationId xmlns:p14="http://schemas.microsoft.com/office/powerpoint/2010/main" val="7547605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e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image" Target="../media/image4.pn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2.emf"/><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6.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5"/>
          <a:stretch>
            <a:fillRect/>
          </a:stretch>
        </p:blipFill>
        <p:spPr>
          <a:xfrm>
            <a:off x="7003948" y="6239044"/>
            <a:ext cx="1625600" cy="342900"/>
          </a:xfrm>
          <a:prstGeom prst="rect">
            <a:avLst/>
          </a:prstGeom>
        </p:spPr>
      </p:pic>
      <p:sp>
        <p:nvSpPr>
          <p:cNvPr id="7" name="Rectangle 6"/>
          <p:cNvSpPr/>
          <p:nvPr userDrawn="1"/>
        </p:nvSpPr>
        <p:spPr>
          <a:xfrm>
            <a:off x="-6350" y="6096000"/>
            <a:ext cx="9150350" cy="590550"/>
          </a:xfrm>
          <a:prstGeom prst="rect">
            <a:avLst/>
          </a:prstGeom>
          <a:solidFill>
            <a:srgbClr val="7F2349"/>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p>
        </p:txBody>
      </p:sp>
      <p:sp>
        <p:nvSpPr>
          <p:cNvPr id="8" name="Rectangle 7"/>
          <p:cNvSpPr/>
          <p:nvPr userDrawn="1"/>
        </p:nvSpPr>
        <p:spPr>
          <a:xfrm>
            <a:off x="-6350" y="6686549"/>
            <a:ext cx="9150350" cy="67173"/>
          </a:xfrm>
          <a:prstGeom prst="rect">
            <a:avLst/>
          </a:prstGeom>
          <a:solidFill>
            <a:srgbClr val="EE6832"/>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p>
        </p:txBody>
      </p:sp>
      <p:sp>
        <p:nvSpPr>
          <p:cNvPr id="13" name="Rectangle 12"/>
          <p:cNvSpPr/>
          <p:nvPr userDrawn="1"/>
        </p:nvSpPr>
        <p:spPr>
          <a:xfrm>
            <a:off x="-6350" y="99289"/>
            <a:ext cx="9150350" cy="174747"/>
          </a:xfrm>
          <a:prstGeom prst="rect">
            <a:avLst/>
          </a:prstGeom>
          <a:solidFill>
            <a:srgbClr val="7F2349"/>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p>
        </p:txBody>
      </p:sp>
      <p:pic>
        <p:nvPicPr>
          <p:cNvPr id="3" name="Picture 2" descr="VT_white_cmyk_invt®.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37450" y="6236662"/>
            <a:ext cx="1479448" cy="319881"/>
          </a:xfrm>
          <a:prstGeom prst="rect">
            <a:avLst/>
          </a:prstGeom>
        </p:spPr>
      </p:pic>
    </p:spTree>
    <p:extLst>
      <p:ext uri="{BB962C8B-B14F-4D97-AF65-F5344CB8AC3E}">
        <p14:creationId xmlns:p14="http://schemas.microsoft.com/office/powerpoint/2010/main" val="581063467"/>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91"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0FBC91-7C11-D0A4-DA07-3F1FDF3CDA9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0AF75E-2BEE-C0B7-53D8-86CA88CF16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C773A-0E76-ED4E-DCC5-330DA3BE9D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2BD749-62A9-4BEB-AC6F-75422084CA89}" type="datetimeFigureOut">
              <a:rPr lang="en-US" smtClean="0"/>
              <a:t>10/17/2024</a:t>
            </a:fld>
            <a:endParaRPr lang="en-US"/>
          </a:p>
        </p:txBody>
      </p:sp>
      <p:sp>
        <p:nvSpPr>
          <p:cNvPr id="5" name="Footer Placeholder 4">
            <a:extLst>
              <a:ext uri="{FF2B5EF4-FFF2-40B4-BE49-F238E27FC236}">
                <a16:creationId xmlns:a16="http://schemas.microsoft.com/office/drawing/2014/main" id="{F23B1467-749E-8013-E54C-6AA5C5D92F4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5A126F-B03F-B36D-B15A-548BFF2504B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5DD512-793A-42A1-9F8C-547605ABFDD0}" type="slidenum">
              <a:rPr lang="en-US" smtClean="0"/>
              <a:t>‹#›</a:t>
            </a:fld>
            <a:endParaRPr lang="en-US"/>
          </a:p>
        </p:txBody>
      </p:sp>
    </p:spTree>
    <p:extLst>
      <p:ext uri="{BB962C8B-B14F-4D97-AF65-F5344CB8AC3E}">
        <p14:creationId xmlns:p14="http://schemas.microsoft.com/office/powerpoint/2010/main" val="4221984442"/>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70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592811" y="1291711"/>
            <a:ext cx="7958379"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6457950" y="6356351"/>
            <a:ext cx="2541932" cy="365125"/>
          </a:xfrm>
          <a:prstGeom prst="rect">
            <a:avLst/>
          </a:prstGeom>
        </p:spPr>
        <p:txBody>
          <a:bodyPr vert="horz" lIns="91440" tIns="45720" rIns="91440" bIns="45720" rtlCol="0" anchor="ctr"/>
          <a:lstStyle>
            <a:lvl1pPr algn="r">
              <a:defRPr sz="75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3"/>
          <a:stretch>
            <a:fillRect/>
          </a:stretch>
        </p:blipFill>
        <p:spPr>
          <a:xfrm>
            <a:off x="7431985" y="324520"/>
            <a:ext cx="1089446" cy="741429"/>
          </a:xfrm>
          <a:prstGeom prst="rect">
            <a:avLst/>
          </a:prstGeom>
        </p:spPr>
      </p:pic>
    </p:spTree>
    <p:extLst>
      <p:ext uri="{BB962C8B-B14F-4D97-AF65-F5344CB8AC3E}">
        <p14:creationId xmlns:p14="http://schemas.microsoft.com/office/powerpoint/2010/main" val="113982225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9" r:id="rId6"/>
    <p:sldLayoutId id="2147483700" r:id="rId7"/>
    <p:sldLayoutId id="2147483701" r:id="rId8"/>
    <p:sldLayoutId id="2147483702" r:id="rId9"/>
    <p:sldLayoutId id="2147483704" r:id="rId10"/>
    <p:sldLayoutId id="2147483705"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457200" y="1600206"/>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457200" y="635636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3124200" y="635636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6553200" y="635636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1"/>
          <p:cNvSpPr/>
          <p:nvPr/>
        </p:nvSpPr>
        <p:spPr>
          <a:xfrm>
            <a:off x="7003948" y="6239044"/>
            <a:ext cx="1625600" cy="342900"/>
          </a:xfrm>
          <a:prstGeom prst="rect">
            <a:avLst/>
          </a:prstGeom>
          <a:noFill/>
          <a:ln>
            <a:noFill/>
          </a:ln>
        </p:spPr>
      </p:sp>
      <p:sp>
        <p:nvSpPr>
          <p:cNvPr id="16" name="Google Shape;16;p41"/>
          <p:cNvSpPr/>
          <p:nvPr/>
        </p:nvSpPr>
        <p:spPr>
          <a:xfrm>
            <a:off x="-6350" y="6096000"/>
            <a:ext cx="9150350" cy="590550"/>
          </a:xfrm>
          <a:prstGeom prst="rect">
            <a:avLst/>
          </a:prstGeom>
          <a:solidFill>
            <a:srgbClr val="7F234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41"/>
          <p:cNvSpPr/>
          <p:nvPr/>
        </p:nvSpPr>
        <p:spPr>
          <a:xfrm>
            <a:off x="-6350" y="6686559"/>
            <a:ext cx="9150350" cy="67173"/>
          </a:xfrm>
          <a:prstGeom prst="rect">
            <a:avLst/>
          </a:prstGeom>
          <a:solidFill>
            <a:srgbClr val="EE68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41"/>
          <p:cNvSpPr/>
          <p:nvPr/>
        </p:nvSpPr>
        <p:spPr>
          <a:xfrm>
            <a:off x="-6350" y="99299"/>
            <a:ext cx="9150350" cy="174747"/>
          </a:xfrm>
          <a:prstGeom prst="rect">
            <a:avLst/>
          </a:prstGeom>
          <a:solidFill>
            <a:srgbClr val="7F234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 name="Google Shape;19;p41" descr="VT_white_cmyk_invt®.eps"/>
          <p:cNvPicPr preferRelativeResize="0"/>
          <p:nvPr/>
        </p:nvPicPr>
        <p:blipFill rotWithShape="1">
          <a:blip r:embed="rId21">
            <a:alphaModFix/>
          </a:blip>
          <a:srcRect/>
          <a:stretch/>
        </p:blipFill>
        <p:spPr>
          <a:xfrm>
            <a:off x="7537452" y="6236672"/>
            <a:ext cx="1479448" cy="319881"/>
          </a:xfrm>
          <a:prstGeom prst="rect">
            <a:avLst/>
          </a:prstGeom>
          <a:noFill/>
          <a:ln>
            <a:noFill/>
          </a:ln>
        </p:spPr>
      </p:pic>
    </p:spTree>
    <p:extLst>
      <p:ext uri="{BB962C8B-B14F-4D97-AF65-F5344CB8AC3E}">
        <p14:creationId xmlns:p14="http://schemas.microsoft.com/office/powerpoint/2010/main" val="1502952133"/>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sp>
        <p:nvSpPr>
          <p:cNvPr id="279" name="Google Shape;279;p5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0" name="Google Shape;280;p5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1" name="Google Shape;281;p56"/>
          <p:cNvSpPr txBox="1">
            <a:spLocks noGrp="1"/>
          </p:cNvSpPr>
          <p:nvPr>
            <p:ph type="dt" idx="10"/>
          </p:nvPr>
        </p:nvSpPr>
        <p:spPr>
          <a:xfrm>
            <a:off x="628650" y="6356359"/>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2" name="Google Shape;282;p56"/>
          <p:cNvSpPr txBox="1">
            <a:spLocks noGrp="1"/>
          </p:cNvSpPr>
          <p:nvPr>
            <p:ph type="ftr" idx="11"/>
          </p:nvPr>
        </p:nvSpPr>
        <p:spPr>
          <a:xfrm>
            <a:off x="3028950" y="6356359"/>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3" name="Google Shape;283;p56"/>
          <p:cNvSpPr txBox="1">
            <a:spLocks noGrp="1"/>
          </p:cNvSpPr>
          <p:nvPr>
            <p:ph type="sldNum" idx="12"/>
          </p:nvPr>
        </p:nvSpPr>
        <p:spPr>
          <a:xfrm>
            <a:off x="6457950" y="6356359"/>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87129530"/>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1AEA-6087-463C-A83E-7A43BC5228C4}" type="datetimeFigureOut">
              <a:rPr lang="en-US" smtClean="0"/>
              <a:t>10/17/2024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DEDD2-5BF8-4CDD-BBD8-7C980DE772BF}" type="slidenum">
              <a:rPr lang="en-US" smtClean="0"/>
              <a:t>‹#›</a:t>
            </a:fld>
            <a:endParaRPr lang="en-US"/>
          </a:p>
        </p:txBody>
      </p:sp>
      <p:pic>
        <p:nvPicPr>
          <p:cNvPr id="7" name="Picture 6"/>
          <p:cNvPicPr>
            <a:picLocks noChangeAspect="1"/>
          </p:cNvPicPr>
          <p:nvPr userDrawn="1"/>
        </p:nvPicPr>
        <p:blipFill>
          <a:blip/>
          <a:stretch>
            <a:fillRect/>
          </a:stretch>
        </p:blipFill>
        <p:spPr>
          <a:xfrm>
            <a:off x="7003948" y="6239044"/>
            <a:ext cx="1625600" cy="342900"/>
          </a:xfrm>
          <a:prstGeom prst="rect">
            <a:avLst/>
          </a:prstGeom>
        </p:spPr>
      </p:pic>
      <p:sp>
        <p:nvSpPr>
          <p:cNvPr id="8" name="Rectangle 7"/>
          <p:cNvSpPr/>
          <p:nvPr userDrawn="1"/>
        </p:nvSpPr>
        <p:spPr>
          <a:xfrm>
            <a:off x="-6350" y="6096000"/>
            <a:ext cx="9150350" cy="590550"/>
          </a:xfrm>
          <a:prstGeom prst="rect">
            <a:avLst/>
          </a:prstGeom>
          <a:solidFill>
            <a:srgbClr val="7F2349"/>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p>
        </p:txBody>
      </p:sp>
      <p:sp>
        <p:nvSpPr>
          <p:cNvPr id="9" name="Rectangle 8"/>
          <p:cNvSpPr/>
          <p:nvPr userDrawn="1"/>
        </p:nvSpPr>
        <p:spPr>
          <a:xfrm>
            <a:off x="-6350" y="6686551"/>
            <a:ext cx="9150350" cy="67173"/>
          </a:xfrm>
          <a:prstGeom prst="rect">
            <a:avLst/>
          </a:prstGeom>
          <a:solidFill>
            <a:srgbClr val="EE6832"/>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p>
        </p:txBody>
      </p:sp>
      <p:sp>
        <p:nvSpPr>
          <p:cNvPr id="10" name="Rectangle 9"/>
          <p:cNvSpPr/>
          <p:nvPr userDrawn="1"/>
        </p:nvSpPr>
        <p:spPr>
          <a:xfrm>
            <a:off x="-6350" y="99291"/>
            <a:ext cx="9150350" cy="174747"/>
          </a:xfrm>
          <a:prstGeom prst="rect">
            <a:avLst/>
          </a:prstGeom>
          <a:solidFill>
            <a:srgbClr val="7F2349"/>
          </a:solidFill>
          <a:ln>
            <a:noFill/>
          </a:ln>
          <a:effectLst/>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p>
        </p:txBody>
      </p:sp>
      <p:pic>
        <p:nvPicPr>
          <p:cNvPr id="11" name="Picture 10" descr="VT_white_cmyk_invt®.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537451" y="6236664"/>
            <a:ext cx="1479448" cy="319881"/>
          </a:xfrm>
          <a:prstGeom prst="rect">
            <a:avLst/>
          </a:prstGeom>
        </p:spPr>
      </p:pic>
    </p:spTree>
    <p:extLst>
      <p:ext uri="{BB962C8B-B14F-4D97-AF65-F5344CB8AC3E}">
        <p14:creationId xmlns:p14="http://schemas.microsoft.com/office/powerpoint/2010/main" val="279473259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61" r:id="rId13"/>
    <p:sldLayoutId id="214748376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4343909"/>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749D377-0E27-DEAF-A6E7-E423FBEC111D}"/>
              </a:ext>
            </a:extLst>
          </p:cNvPr>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AE812A0-49B7-F924-5DA1-FE921624D3AD}"/>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6AB9E7E-C57E-0C92-54F5-682A550114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D1F4DC3A-0CD0-4A7D-A92B-F25BADB71249}" type="datetimeFigureOut">
              <a:rPr lang="en-US"/>
              <a:pPr>
                <a:defRPr/>
              </a:pPr>
              <a:t>10/17/2024</a:t>
            </a:fld>
            <a:endParaRPr lang="en-US"/>
          </a:p>
        </p:txBody>
      </p:sp>
      <p:sp>
        <p:nvSpPr>
          <p:cNvPr id="5" name="Footer Placeholder 4">
            <a:extLst>
              <a:ext uri="{FF2B5EF4-FFF2-40B4-BE49-F238E27FC236}">
                <a16:creationId xmlns:a16="http://schemas.microsoft.com/office/drawing/2014/main" id="{B0C9ED50-4E92-EFAC-B05E-29506BF6D4F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7D2B07E-1675-5DD2-E5EA-64B0E1EBB9B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7A4DBD33-872D-4F7B-8A92-BF704E6D7E25}" type="slidenum">
              <a:rPr lang="en-US"/>
              <a:pPr>
                <a:defRPr/>
              </a:pPr>
              <a:t>‹#›</a:t>
            </a:fld>
            <a:endParaRPr lang="en-US"/>
          </a:p>
        </p:txBody>
      </p:sp>
    </p:spTree>
    <p:extLst>
      <p:ext uri="{BB962C8B-B14F-4D97-AF65-F5344CB8AC3E}">
        <p14:creationId xmlns:p14="http://schemas.microsoft.com/office/powerpoint/2010/main" val="7990713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29.pn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wmf"/><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hyperlink" Target="https://www.stlouisfed.org/education/economic-lowdown-video-series/episode-6-circular-flow" TargetMode="External"/><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www.councilforeconed.org/policy-advocacy/k-12-standards/" TargetMode="External"/><Relationship Id="rId4" Type="http://schemas.openxmlformats.org/officeDocument/2006/relationships/diagramLayout" Target="../diagrams/layout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8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hyperlink" Target="https://econedlink.org/?s=Teaching+Economics+While+Cultivating+Civil+Dialogue" TargetMode="External"/><Relationship Id="rId2" Type="http://schemas.openxmlformats.org/officeDocument/2006/relationships/hyperlink" Target="https://drive.google.com/drive/folders/1kx9iF_BEv_CUMi7rN9dcpceI3BOhR4xL?usp=sharing" TargetMode="External"/><Relationship Id="rId1" Type="http://schemas.openxmlformats.org/officeDocument/2006/relationships/slideLayout" Target="../slideLayouts/slideLayout47.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9.xml"/><Relationship Id="rId5" Type="http://schemas.openxmlformats.org/officeDocument/2006/relationships/hyperlink" Target="http://mru.org/VTCEE" TargetMode="Externa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0.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9.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hyperlink" Target="https://learn.mru.org/econ-news/" TargetMode="External"/><Relationship Id="rId2" Type="http://schemas.openxmlformats.org/officeDocument/2006/relationships/notesSlide" Target="../notesSlides/notesSlide22.xml"/><Relationship Id="rId1" Type="http://schemas.openxmlformats.org/officeDocument/2006/relationships/slideLayout" Target="../slideLayouts/slideLayout70.xml"/><Relationship Id="rId6" Type="http://schemas.openxmlformats.org/officeDocument/2006/relationships/hyperlink" Target="http://mru.org/VTCEE"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openxmlformats.org/officeDocument/2006/relationships/hyperlink" Target="https://www.npr.org/2024/09/30/nx-s1-5133462/hurricane-helene-quartz-microchips-solar-panels-spruce-pine" TargetMode="External"/><Relationship Id="rId2" Type="http://schemas.openxmlformats.org/officeDocument/2006/relationships/notesSlide" Target="../notesSlides/notesSlide25.xml"/><Relationship Id="rId1" Type="http://schemas.openxmlformats.org/officeDocument/2006/relationships/slideLayout" Target="../slideLayouts/slideLayout70.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hyperlink" Target="https://www.cnbc.com/2024/09/21/why-more-men-are-dropping-out-of-the-workforce.html" TargetMode="External"/><Relationship Id="rId2" Type="http://schemas.openxmlformats.org/officeDocument/2006/relationships/notesSlide" Target="../notesSlides/notesSlide26.xml"/><Relationship Id="rId1" Type="http://schemas.openxmlformats.org/officeDocument/2006/relationships/slideLayout" Target="../slideLayouts/slideLayout70.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hyperlink" Target="https://www.restaurantbusinessonline.com/financing/mcdonalds-accuses-beef-suppliers-price-fixing" TargetMode="External"/><Relationship Id="rId2" Type="http://schemas.openxmlformats.org/officeDocument/2006/relationships/notesSlide" Target="../notesSlides/notesSlide27.xml"/><Relationship Id="rId1" Type="http://schemas.openxmlformats.org/officeDocument/2006/relationships/slideLayout" Target="../slideLayouts/slideLayout70.xml"/><Relationship Id="rId5" Type="http://schemas.openxmlformats.org/officeDocument/2006/relationships/image" Target="../media/image61.pn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hyperlink" Target="https://www.facinghistory.org/resource-library/teaching-strategies/s-i-t-surprising-interesting-troubling" TargetMode="External"/><Relationship Id="rId2" Type="http://schemas.openxmlformats.org/officeDocument/2006/relationships/notesSlide" Target="../notesSlides/notesSlide28.xml"/><Relationship Id="rId1" Type="http://schemas.openxmlformats.org/officeDocument/2006/relationships/slideLayout" Target="../slideLayouts/slideLayout70.xml"/><Relationship Id="rId6" Type="http://schemas.openxmlformats.org/officeDocument/2006/relationships/hyperlink" Target="https://www.nytimes.com/2024/04/03/nyregion/marathon-tolls-mta.html"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hyperlink" Target="https://pz.harvard.edu/sites/default/files/See%20Think%20Wonder.pdf" TargetMode="External"/><Relationship Id="rId2" Type="http://schemas.openxmlformats.org/officeDocument/2006/relationships/notesSlide" Target="../notesSlides/notesSlide29.xml"/><Relationship Id="rId1" Type="http://schemas.openxmlformats.org/officeDocument/2006/relationships/slideLayout" Target="../slideLayouts/slideLayout70.xml"/><Relationship Id="rId6" Type="http://schemas.openxmlformats.org/officeDocument/2006/relationships/image" Target="../media/image64.png"/><Relationship Id="rId5" Type="http://schemas.openxmlformats.org/officeDocument/2006/relationships/hyperlink" Target="https://www.independent.co.uk/sport/olympics/armand-duplantis-world-record-pole-vault-olympics-2024-b2591625.html" TargetMode="External"/><Relationship Id="rId4" Type="http://schemas.openxmlformats.org/officeDocument/2006/relationships/hyperlink" Target="https://www.ladbible.com/news/sport/olympics-2024-paris-mondo-duplantis-pole-vault-world-record-090917-20240807"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hyperlink" Target="https://thehustle.co/tuna-chicken-sea/" TargetMode="External"/><Relationship Id="rId2" Type="http://schemas.openxmlformats.org/officeDocument/2006/relationships/notesSlide" Target="../notesSlides/notesSlide31.xml"/><Relationship Id="rId1" Type="http://schemas.openxmlformats.org/officeDocument/2006/relationships/slideLayout" Target="../slideLayouts/slideLayout70.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mru.org/VTCEE" TargetMode="External"/><Relationship Id="rId2" Type="http://schemas.openxmlformats.org/officeDocument/2006/relationships/notesSlide" Target="../notesSlides/notesSlide33.xml"/><Relationship Id="rId1" Type="http://schemas.openxmlformats.org/officeDocument/2006/relationships/slideLayout" Target="../slideLayouts/slideLayout6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68.xml"/><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68.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6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scholar.google.com/citations?user=FUl4oMsAAAAJ&amp;hl=e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6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78.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78.xml"/><Relationship Id="rId5" Type="http://schemas.openxmlformats.org/officeDocument/2006/relationships/image" Target="../media/image83.png"/><Relationship Id="rId4" Type="http://schemas.openxmlformats.org/officeDocument/2006/relationships/image" Target="../media/image82.jp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78.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68.xml"/><Relationship Id="rId5" Type="http://schemas.openxmlformats.org/officeDocument/2006/relationships/image" Target="../media/image70.png"/><Relationship Id="rId4" Type="http://schemas.openxmlformats.org/officeDocument/2006/relationships/hyperlink" Target="https://www.mondayeconomist.com/p/grains-from-trad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73.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68.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68.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68.xml"/><Relationship Id="rId5" Type="http://schemas.openxmlformats.org/officeDocument/2006/relationships/image" Target="../media/image95.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68.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68.xml"/><Relationship Id="rId5" Type="http://schemas.openxmlformats.org/officeDocument/2006/relationships/image" Target="../media/image97.png"/><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68.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68.xml"/><Relationship Id="rId5" Type="http://schemas.openxmlformats.org/officeDocument/2006/relationships/image" Target="../media/image99.pn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68.xml"/><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44DtSp4ZNB0" TargetMode="External"/><Relationship Id="rId2" Type="http://schemas.openxmlformats.org/officeDocument/2006/relationships/notesSlide" Target="../notesSlides/notesSlide55.xml"/><Relationship Id="rId1" Type="http://schemas.openxmlformats.org/officeDocument/2006/relationships/slideLayout" Target="../slideLayouts/slideLayout70.xml"/><Relationship Id="rId4" Type="http://schemas.openxmlformats.org/officeDocument/2006/relationships/image" Target="../media/image101.jpg"/></Relationships>
</file>

<file path=ppt/slides/_rels/slide62.xml.rels><?xml version="1.0" encoding="UTF-8" standalone="yes"?>
<Relationships xmlns="http://schemas.openxmlformats.org/package/2006/relationships"><Relationship Id="rId3" Type="http://schemas.openxmlformats.org/officeDocument/2006/relationships/hyperlink" Target="https://www.npr.org/2021/08/23/1030447867/how-to-trade-up-from-a-bobby-pin-to-a-house" TargetMode="External"/><Relationship Id="rId2" Type="http://schemas.openxmlformats.org/officeDocument/2006/relationships/notesSlide" Target="../notesSlides/notesSlide56.xml"/><Relationship Id="rId1" Type="http://schemas.openxmlformats.org/officeDocument/2006/relationships/slideLayout" Target="../slideLayouts/slideLayout70.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hyperlink" Target="http://www.youtube.com/watch?v=S1Om2rSQcDE" TargetMode="External"/><Relationship Id="rId2" Type="http://schemas.openxmlformats.org/officeDocument/2006/relationships/notesSlide" Target="../notesSlides/notesSlide57.xml"/><Relationship Id="rId1" Type="http://schemas.openxmlformats.org/officeDocument/2006/relationships/slideLayout" Target="../slideLayouts/slideLayout70.xml"/><Relationship Id="rId4" Type="http://schemas.openxmlformats.org/officeDocument/2006/relationships/image" Target="../media/image103.jpg"/></Relationships>
</file>

<file path=ppt/slides/_rels/slide6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7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78.xml"/><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78.xml"/><Relationship Id="rId6" Type="http://schemas.openxmlformats.org/officeDocument/2006/relationships/image" Target="../media/image70.png"/><Relationship Id="rId5" Type="http://schemas.openxmlformats.org/officeDocument/2006/relationships/image" Target="../media/image72.pn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78.xml"/><Relationship Id="rId6" Type="http://schemas.openxmlformats.org/officeDocument/2006/relationships/image" Target="../media/image70.png"/><Relationship Id="rId5" Type="http://schemas.openxmlformats.org/officeDocument/2006/relationships/image" Target="../media/image72.png"/><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2.xml"/><Relationship Id="rId1" Type="http://schemas.openxmlformats.org/officeDocument/2006/relationships/slideLayout" Target="../slideLayouts/slideLayout78.xml"/><Relationship Id="rId6" Type="http://schemas.openxmlformats.org/officeDocument/2006/relationships/image" Target="../media/image70.png"/><Relationship Id="rId5" Type="http://schemas.openxmlformats.org/officeDocument/2006/relationships/image" Target="../media/image72.png"/><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78.xml"/><Relationship Id="rId6" Type="http://schemas.openxmlformats.org/officeDocument/2006/relationships/image" Target="../media/image70.png"/><Relationship Id="rId5" Type="http://schemas.openxmlformats.org/officeDocument/2006/relationships/image" Target="../media/image72.png"/><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usafacts.org/articles/minimum-wage-america-how-many-people-are-earning-725-hour/" TargetMode="External"/><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cato.org/commentary/case-against-15-federal-minimum-wage-qa?utm_campaign=Regulation%20Roundup%20Newsletter&amp;utm_medium=email&amp;_hsmi=1178...%201/19%20tnemyolpme%20ni%20eb%20lliw%20srekrow%20rewef%20noillim" TargetMode="External"/><Relationship Id="rId11" Type="http://schemas.openxmlformats.org/officeDocument/2006/relationships/image" Target="../media/image20.png"/><Relationship Id="rId5" Type="http://schemas.openxmlformats.org/officeDocument/2006/relationships/hyperlink" Target="https://www.minnpost.com/metro/2023/05/fed-researchers-15-minimum-wage-in-minneapolis-and-st-paul-boosted-pay-but-cost-jobs/" TargetMode="External"/><Relationship Id="rId10" Type="http://schemas.openxmlformats.org/officeDocument/2006/relationships/image" Target="../media/image19.jpg"/><Relationship Id="rId4" Type="http://schemas.openxmlformats.org/officeDocument/2006/relationships/hyperlink" Target="https://minimum-wage.procon.org/" TargetMode="External"/><Relationship Id="rId9"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4.xml"/><Relationship Id="rId1" Type="http://schemas.openxmlformats.org/officeDocument/2006/relationships/slideLayout" Target="../slideLayouts/slideLayout78.xml"/><Relationship Id="rId6" Type="http://schemas.openxmlformats.org/officeDocument/2006/relationships/image" Target="../media/image70.png"/><Relationship Id="rId5" Type="http://schemas.openxmlformats.org/officeDocument/2006/relationships/image" Target="../media/image72.pn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5.xml"/><Relationship Id="rId1" Type="http://schemas.openxmlformats.org/officeDocument/2006/relationships/slideLayout" Target="../slideLayouts/slideLayout78.xml"/><Relationship Id="rId5" Type="http://schemas.openxmlformats.org/officeDocument/2006/relationships/image" Target="../media/image70.png"/><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hyperlink" Target="https://teachers.fee.org/courses/Election-Economics-2024" TargetMode="External"/><Relationship Id="rId2" Type="http://schemas.openxmlformats.org/officeDocument/2006/relationships/notesSlide" Target="../notesSlides/notesSlide66.xml"/><Relationship Id="rId1" Type="http://schemas.openxmlformats.org/officeDocument/2006/relationships/slideLayout" Target="../slideLayouts/slideLayout72.xml"/><Relationship Id="rId4" Type="http://schemas.openxmlformats.org/officeDocument/2006/relationships/image" Target="../media/image116.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7.xml"/><Relationship Id="rId1" Type="http://schemas.openxmlformats.org/officeDocument/2006/relationships/slideLayout" Target="../slideLayouts/slideLayout78.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3" Type="http://schemas.openxmlformats.org/officeDocument/2006/relationships/hyperlink" Target="https://www.predictit.org/markets/detail/8089/Who-will-win-the-2024-Democratic-vice-presidential-nomination" TargetMode="External"/><Relationship Id="rId2" Type="http://schemas.openxmlformats.org/officeDocument/2006/relationships/notesSlide" Target="../notesSlides/notesSlide68.xml"/><Relationship Id="rId1" Type="http://schemas.openxmlformats.org/officeDocument/2006/relationships/slideLayout" Target="../slideLayouts/slideLayout78.xml"/><Relationship Id="rId5" Type="http://schemas.openxmlformats.org/officeDocument/2006/relationships/image" Target="../media/image120.png"/><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78.xml"/><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openxmlformats.org/officeDocument/2006/relationships/hyperlink" Target="https://docs.google.com/presentation/d/1XKiNwtEMLcTmyE095WLdM58N0Qm-IpSK2_J2QuZdg28/edit?usp=sharing" TargetMode="External"/><Relationship Id="rId2" Type="http://schemas.openxmlformats.org/officeDocument/2006/relationships/notesSlide" Target="../notesSlides/notesSlide70.xml"/><Relationship Id="rId1" Type="http://schemas.openxmlformats.org/officeDocument/2006/relationships/slideLayout" Target="../slideLayouts/slideLayout68.xml"/><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1.xml"/><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3" Type="http://schemas.openxmlformats.org/officeDocument/2006/relationships/hyperlink" Target="https://docs.google.com/document/d/1U80Mh6wR1OcomuXkoqqhmQKbVmJxu7rDU7Yaz-hT36w/edit?usp=sharing" TargetMode="External"/><Relationship Id="rId2" Type="http://schemas.openxmlformats.org/officeDocument/2006/relationships/notesSlide" Target="../notesSlides/notesSlide72.xml"/><Relationship Id="rId1" Type="http://schemas.openxmlformats.org/officeDocument/2006/relationships/slideLayout" Target="../slideLayouts/slideLayout68.xml"/><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s://fee.org/articles/16-things-individuals-can-do-to-help-bring-america-together/" TargetMode="External"/><Relationship Id="rId7" Type="http://schemas.openxmlformats.org/officeDocument/2006/relationships/image" Target="../media/image128.png"/><Relationship Id="rId2" Type="http://schemas.openxmlformats.org/officeDocument/2006/relationships/notesSlide" Target="../notesSlides/notesSlide73.xml"/><Relationship Id="rId1" Type="http://schemas.openxmlformats.org/officeDocument/2006/relationships/slideLayout" Target="../slideLayouts/slideLayout78.xml"/><Relationship Id="rId6" Type="http://schemas.openxmlformats.org/officeDocument/2006/relationships/hyperlink" Target="https://fee.org/articles/markets-not-elections-are-where-your-choices-truly-matter/" TargetMode="External"/><Relationship Id="rId5" Type="http://schemas.openxmlformats.org/officeDocument/2006/relationships/image" Target="../media/image127.png"/><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cnbc.com/2021/02/24/minimum-wage-15-dollars-per-hour-brings-benefits-consequences.html" TargetMode="External"/><Relationship Id="rId7" Type="http://schemas.openxmlformats.org/officeDocument/2006/relationships/hyperlink" Target="https://www.investopedia.com/articles/markets-economy/090516/what-are-pros-and-cons-raising-minimum-wage.asp" TargetMode="External"/><Relationship Id="rId12"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www.bls.gov/opub/mlr/2021/beyond-bls/a-15-minimum-wage-changes-more-than-just-take-home-pay.htm" TargetMode="External"/><Relationship Id="rId11" Type="http://schemas.openxmlformats.org/officeDocument/2006/relationships/image" Target="../media/image24.png"/><Relationship Id="rId5" Type="http://schemas.openxmlformats.org/officeDocument/2006/relationships/hyperlink" Target="https://minimum-wage.procon.org/" TargetMode="External"/><Relationship Id="rId10" Type="http://schemas.openxmlformats.org/officeDocument/2006/relationships/image" Target="../media/image23.png"/><Relationship Id="rId4" Type="http://schemas.openxmlformats.org/officeDocument/2006/relationships/hyperlink" Target="https://www.marketwatch.com/story/a-15-minimum-wage-could-cut-government-spending-on-welfare-programs-by-up-to-30-billion-study-finds-11612290567" TargetMode="External"/><Relationship Id="rId9"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4.xml"/><Relationship Id="rId1" Type="http://schemas.openxmlformats.org/officeDocument/2006/relationships/slideLayout" Target="../slideLayouts/slideLayout70.xml"/></Relationships>
</file>

<file path=ppt/slides/_rels/slide81.xml.rels><?xml version="1.0" encoding="UTF-8" standalone="yes"?>
<Relationships xmlns="http://schemas.openxmlformats.org/package/2006/relationships"><Relationship Id="rId3" Type="http://schemas.openxmlformats.org/officeDocument/2006/relationships/hyperlink" Target="https://teachers.fee.org/courses/taylor" TargetMode="External"/><Relationship Id="rId2" Type="http://schemas.openxmlformats.org/officeDocument/2006/relationships/notesSlide" Target="../notesSlides/notesSlide75.xml"/><Relationship Id="rId1" Type="http://schemas.openxmlformats.org/officeDocument/2006/relationships/slideLayout" Target="../slideLayouts/slideLayout78.xml"/><Relationship Id="rId4" Type="http://schemas.openxmlformats.org/officeDocument/2006/relationships/image" Target="../media/image131.png"/></Relationships>
</file>

<file path=ppt/slides/_rels/slide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6.xml"/><Relationship Id="rId1" Type="http://schemas.openxmlformats.org/officeDocument/2006/relationships/slideLayout" Target="../slideLayouts/slideLayout78.xml"/><Relationship Id="rId5" Type="http://schemas.openxmlformats.org/officeDocument/2006/relationships/image" Target="../media/image82.jpg"/><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77.xml"/><Relationship Id="rId1" Type="http://schemas.openxmlformats.org/officeDocument/2006/relationships/slideLayout" Target="../slideLayouts/slideLayout78.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8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78.xml"/><Relationship Id="rId1" Type="http://schemas.openxmlformats.org/officeDocument/2006/relationships/slideLayout" Target="../slideLayouts/slideLayout78.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8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79.xml"/><Relationship Id="rId1" Type="http://schemas.openxmlformats.org/officeDocument/2006/relationships/slideLayout" Target="../slideLayouts/slideLayout78.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8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2.png"/><Relationship Id="rId7" Type="http://schemas.openxmlformats.org/officeDocument/2006/relationships/hyperlink" Target="https://www.ft.com/content/7ab6a9ec-1e4e-11e8-aaca-4574d7dabfb6" TargetMode="External"/><Relationship Id="rId2" Type="http://schemas.openxmlformats.org/officeDocument/2006/relationships/notesSlide" Target="../notesSlides/notesSlide80.xml"/><Relationship Id="rId1" Type="http://schemas.openxmlformats.org/officeDocument/2006/relationships/slideLayout" Target="../slideLayouts/slideLayout78.xml"/><Relationship Id="rId6" Type="http://schemas.openxmlformats.org/officeDocument/2006/relationships/image" Target="../media/image155.jpg"/><Relationship Id="rId5" Type="http://schemas.openxmlformats.org/officeDocument/2006/relationships/image" Target="../media/image154.png"/><Relationship Id="rId4" Type="http://schemas.openxmlformats.org/officeDocument/2006/relationships/image" Target="../media/image153.png"/></Relationships>
</file>

<file path=ppt/slides/_rels/slide87.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81.xml"/><Relationship Id="rId1" Type="http://schemas.openxmlformats.org/officeDocument/2006/relationships/slideLayout" Target="../slideLayouts/slideLayout78.xml"/><Relationship Id="rId6" Type="http://schemas.openxmlformats.org/officeDocument/2006/relationships/image" Target="../media/image160.jpg"/><Relationship Id="rId5" Type="http://schemas.openxmlformats.org/officeDocument/2006/relationships/image" Target="../media/image159.png"/><Relationship Id="rId4" Type="http://schemas.openxmlformats.org/officeDocument/2006/relationships/image" Target="../media/image158.png"/></Relationships>
</file>

<file path=ppt/slides/_rels/slide8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2.xml"/><Relationship Id="rId1" Type="http://schemas.openxmlformats.org/officeDocument/2006/relationships/slideLayout" Target="../slideLayouts/slideLayout68.xml"/><Relationship Id="rId5" Type="http://schemas.openxmlformats.org/officeDocument/2006/relationships/image" Target="../media/image164.png"/><Relationship Id="rId4" Type="http://schemas.openxmlformats.org/officeDocument/2006/relationships/image" Target="../media/image163.jpg"/></Relationships>
</file>

<file path=ppt/slides/_rels/slide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3.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1E106B-D41E-FD1C-0033-AF19535B399E}"/>
              </a:ext>
            </a:extLst>
          </p:cNvPr>
          <p:cNvSpPr txBox="1"/>
          <p:nvPr/>
        </p:nvSpPr>
        <p:spPr>
          <a:xfrm>
            <a:off x="0" y="0"/>
            <a:ext cx="9144000" cy="6858000"/>
          </a:xfrm>
          <a:prstGeom prst="rect">
            <a:avLst/>
          </a:prstGeom>
          <a:solidFill>
            <a:schemeClr val="bg1"/>
          </a:solidFill>
        </p:spPr>
        <p:txBody>
          <a:bodyPr wrap="square" rtlCol="0">
            <a:spAutoFit/>
          </a:bodyPr>
          <a:lstStyle/>
          <a:p>
            <a:endParaRPr lang="en-US" dirty="0"/>
          </a:p>
        </p:txBody>
      </p:sp>
      <p:sp>
        <p:nvSpPr>
          <p:cNvPr id="4" name="Rectangle 3">
            <a:extLst>
              <a:ext uri="{FF2B5EF4-FFF2-40B4-BE49-F238E27FC236}">
                <a16:creationId xmlns:a16="http://schemas.microsoft.com/office/drawing/2014/main" id="{DDD30B2F-0288-D397-C426-ED5BE5648ED4}"/>
              </a:ext>
            </a:extLst>
          </p:cNvPr>
          <p:cNvSpPr/>
          <p:nvPr/>
        </p:nvSpPr>
        <p:spPr>
          <a:xfrm>
            <a:off x="231024" y="3712062"/>
            <a:ext cx="8810618" cy="1200329"/>
          </a:xfrm>
          <a:prstGeom prst="rect">
            <a:avLst/>
          </a:prstGeom>
        </p:spPr>
        <p:txBody>
          <a:bodyPr wrap="square" numCol="1">
            <a:spAutoFit/>
          </a:bodyPr>
          <a:lstStyle/>
          <a:p>
            <a:pPr algn="ctr"/>
            <a:r>
              <a:rPr lang="en-US" sz="3600" b="1" dirty="0">
                <a:solidFill>
                  <a:srgbClr val="FF3300"/>
                </a:solidFill>
                <a:latin typeface="Segoe UI" panose="020B0502040204020203" pitchFamily="34" charset="0"/>
                <a:cs typeface="Segoe UI" panose="020B0502040204020203" pitchFamily="34" charset="0"/>
              </a:rPr>
              <a:t>Teaching Economics Using Rockstar Current Events Resources &amp; Strategies</a:t>
            </a:r>
            <a:endParaRPr lang="en-US" sz="3600" b="1" baseline="30000" dirty="0">
              <a:solidFill>
                <a:srgbClr val="FF3300"/>
              </a:solidFill>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3306156C-83DC-FEB1-05C7-E2413A339382}"/>
              </a:ext>
            </a:extLst>
          </p:cNvPr>
          <p:cNvPicPr>
            <a:picLocks noChangeAspect="1"/>
          </p:cNvPicPr>
          <p:nvPr/>
        </p:nvPicPr>
        <p:blipFill rotWithShape="1">
          <a:blip r:embed="rId2"/>
          <a:srcRect l="90672" t="1766" r="2821" b="82339"/>
          <a:stretch/>
        </p:blipFill>
        <p:spPr bwMode="auto">
          <a:xfrm>
            <a:off x="7870411" y="5905761"/>
            <a:ext cx="1171231" cy="804137"/>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F5ABF2B7-1AC0-C288-4F33-C5FA84141BB0}"/>
              </a:ext>
            </a:extLst>
          </p:cNvPr>
          <p:cNvPicPr>
            <a:picLocks noChangeAspect="1"/>
          </p:cNvPicPr>
          <p:nvPr/>
        </p:nvPicPr>
        <p:blipFill>
          <a:blip r:embed="rId3"/>
          <a:srcRect r="5905"/>
          <a:stretch/>
        </p:blipFill>
        <p:spPr>
          <a:xfrm>
            <a:off x="2423597" y="283062"/>
            <a:ext cx="4639258" cy="3145938"/>
          </a:xfrm>
          <a:prstGeom prst="rect">
            <a:avLst/>
          </a:prstGeom>
        </p:spPr>
      </p:pic>
      <p:sp>
        <p:nvSpPr>
          <p:cNvPr id="5" name="TextBox 4">
            <a:extLst>
              <a:ext uri="{FF2B5EF4-FFF2-40B4-BE49-F238E27FC236}">
                <a16:creationId xmlns:a16="http://schemas.microsoft.com/office/drawing/2014/main" id="{2136860A-3698-A509-19AF-917DAA59395D}"/>
              </a:ext>
            </a:extLst>
          </p:cNvPr>
          <p:cNvSpPr txBox="1"/>
          <p:nvPr/>
        </p:nvSpPr>
        <p:spPr>
          <a:xfrm>
            <a:off x="1909694" y="5120931"/>
            <a:ext cx="5153161" cy="784830"/>
          </a:xfrm>
          <a:prstGeom prst="rect">
            <a:avLst/>
          </a:prstGeom>
          <a:noFill/>
        </p:spPr>
        <p:txBody>
          <a:bodyPr wrap="square" rtlCol="0">
            <a:spAutoFit/>
          </a:bodyPr>
          <a:lstStyle/>
          <a:p>
            <a:pPr algn="ctr"/>
            <a:endParaRPr lang="en-US" sz="500" dirty="0">
              <a:latin typeface="Segoe UI" panose="020B0502040204020203" pitchFamily="34" charset="0"/>
              <a:cs typeface="Segoe UI" panose="020B0502040204020203" pitchFamily="34" charset="0"/>
            </a:endParaRPr>
          </a:p>
          <a:p>
            <a:pPr algn="ctr"/>
            <a:r>
              <a:rPr lang="en-US" sz="2000" b="1" dirty="0">
                <a:latin typeface="Segoe UI" panose="020B0502040204020203" pitchFamily="34" charset="0"/>
                <a:cs typeface="Segoe UI" panose="020B0502040204020203" pitchFamily="34" charset="0"/>
              </a:rPr>
              <a:t>October 17, 2024</a:t>
            </a:r>
          </a:p>
          <a:p>
            <a:pPr algn="ctr"/>
            <a:r>
              <a:rPr lang="en-US" sz="2000" b="1" dirty="0">
                <a:latin typeface="Segoe UI" panose="020B0502040204020203" pitchFamily="34" charset="0"/>
                <a:cs typeface="Segoe UI" panose="020B0502040204020203" pitchFamily="34" charset="0"/>
              </a:rPr>
              <a:t>7:00-8:00pm ET</a:t>
            </a:r>
          </a:p>
        </p:txBody>
      </p:sp>
    </p:spTree>
    <p:extLst>
      <p:ext uri="{BB962C8B-B14F-4D97-AF65-F5344CB8AC3E}">
        <p14:creationId xmlns:p14="http://schemas.microsoft.com/office/powerpoint/2010/main" val="100005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nvGraphicFramePr>
        <p:xfrm>
          <a:off x="285008" y="1670692"/>
          <a:ext cx="6096000" cy="3393440"/>
        </p:xfrm>
        <a:graphic>
          <a:graphicData uri="http://schemas.openxmlformats.org/drawingml/2006/table">
            <a:tbl>
              <a:tblPr firstRow="1" bandRow="1">
                <a:tableStyleId>{5C22544A-7EE6-4342-B048-85BDC9FD1C3A}</a:tableStyleId>
              </a:tblPr>
              <a:tblGrid>
                <a:gridCol w="1086592">
                  <a:extLst>
                    <a:ext uri="{9D8B030D-6E8A-4147-A177-3AD203B41FA5}">
                      <a16:colId xmlns:a16="http://schemas.microsoft.com/office/drawing/2014/main" val="20000"/>
                    </a:ext>
                  </a:extLst>
                </a:gridCol>
                <a:gridCol w="945408">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742351">
                <a:tc>
                  <a:txBody>
                    <a:bodyPr/>
                    <a:lstStyle/>
                    <a:p>
                      <a:endParaRPr lang="en-US" sz="200" dirty="0">
                        <a:solidFill>
                          <a:schemeClr val="tx1"/>
                        </a:solidFill>
                      </a:endParaRPr>
                    </a:p>
                    <a:p>
                      <a:pPr algn="r"/>
                      <a:r>
                        <a:rPr lang="en-US" sz="1050" dirty="0">
                          <a:solidFill>
                            <a:schemeClr val="tx1"/>
                          </a:solidFill>
                        </a:rPr>
                        <a:t>3. Criteria</a:t>
                      </a: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pPr algn="l"/>
                      <a:r>
                        <a:rPr lang="en-US" sz="1050" dirty="0">
                          <a:solidFill>
                            <a:schemeClr val="tx1"/>
                          </a:solidFill>
                        </a:rPr>
                        <a:t>2.</a:t>
                      </a:r>
                      <a:r>
                        <a:rPr lang="en-US" sz="1050" baseline="0" dirty="0">
                          <a:solidFill>
                            <a:schemeClr val="tx1"/>
                          </a:solidFill>
                        </a:rPr>
                        <a:t> </a:t>
                      </a:r>
                      <a:r>
                        <a:rPr lang="en-US" sz="1050" dirty="0">
                          <a:solidFill>
                            <a:schemeClr val="tx1"/>
                          </a:solidFill>
                        </a:rPr>
                        <a:t>Alternatives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400" b="1" dirty="0">
                          <a:solidFill>
                            <a:srgbClr val="0033CC"/>
                          </a:solidFill>
                        </a:rPr>
                        <a:t>Economic</a:t>
                      </a:r>
                      <a:r>
                        <a:rPr lang="en-US" sz="1400" b="1" baseline="0" dirty="0">
                          <a:solidFill>
                            <a:srgbClr val="0033CC"/>
                          </a:solidFill>
                        </a:rPr>
                        <a:t> Freedom</a:t>
                      </a:r>
                    </a:p>
                    <a:p>
                      <a:pPr algn="ctr"/>
                      <a:r>
                        <a:rPr lang="en-US" sz="1100" b="0" baseline="0" dirty="0">
                          <a:solidFill>
                            <a:srgbClr val="0033CC"/>
                          </a:solidFill>
                        </a:rPr>
                        <a:t>(producers,</a:t>
                      </a:r>
                    </a:p>
                    <a:p>
                      <a:pPr algn="ctr"/>
                      <a:r>
                        <a:rPr lang="en-US" sz="1100" b="0" baseline="0" dirty="0">
                          <a:solidFill>
                            <a:srgbClr val="0033CC"/>
                          </a:solidFill>
                        </a:rPr>
                        <a:t>consumer)</a:t>
                      </a:r>
                      <a:endParaRPr lang="en-US" sz="1100" b="0" dirty="0">
                        <a:solidFill>
                          <a:srgbClr val="0033CC"/>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400" dirty="0">
                          <a:solidFill>
                            <a:srgbClr val="0033CC"/>
                          </a:solidFill>
                        </a:rPr>
                        <a:t>Economic</a:t>
                      </a:r>
                      <a:r>
                        <a:rPr lang="en-US" sz="1400" baseline="0" dirty="0">
                          <a:solidFill>
                            <a:srgbClr val="0033CC"/>
                          </a:solidFill>
                        </a:rPr>
                        <a:t> Efficiency</a:t>
                      </a:r>
                    </a:p>
                    <a:p>
                      <a:pPr algn="ctr"/>
                      <a:r>
                        <a:rPr lang="en-US" sz="1100" b="0" baseline="0" dirty="0">
                          <a:solidFill>
                            <a:srgbClr val="0033CC"/>
                          </a:solidFill>
                        </a:rPr>
                        <a:t>(little to no waste)</a:t>
                      </a:r>
                      <a:endParaRPr lang="en-US" sz="1100" b="0" dirty="0">
                        <a:solidFill>
                          <a:srgbClr val="0033CC"/>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400" b="1" dirty="0">
                          <a:solidFill>
                            <a:srgbClr val="0033CC"/>
                          </a:solidFill>
                        </a:rPr>
                        <a:t>Economic</a:t>
                      </a:r>
                      <a:r>
                        <a:rPr lang="en-US" sz="1400" b="1" baseline="0" dirty="0">
                          <a:solidFill>
                            <a:srgbClr val="0033CC"/>
                          </a:solidFill>
                        </a:rPr>
                        <a:t> Growth</a:t>
                      </a:r>
                    </a:p>
                    <a:p>
                      <a:pPr algn="ctr"/>
                      <a:r>
                        <a:rPr lang="en-US" sz="1100" b="0" baseline="0" dirty="0">
                          <a:solidFill>
                            <a:srgbClr val="0033CC"/>
                          </a:solidFill>
                        </a:rPr>
                        <a:t>(revenue, GDP, trade)</a:t>
                      </a:r>
                      <a:endParaRPr lang="en-US" sz="1100" b="0" dirty="0">
                        <a:solidFill>
                          <a:srgbClr val="0033CC"/>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400" b="1" dirty="0">
                          <a:solidFill>
                            <a:srgbClr val="0033CC"/>
                          </a:solidFill>
                        </a:rPr>
                        <a:t>Economic</a:t>
                      </a:r>
                      <a:r>
                        <a:rPr lang="en-US" sz="1400" b="1" baseline="0" dirty="0">
                          <a:solidFill>
                            <a:srgbClr val="0033CC"/>
                          </a:solidFill>
                        </a:rPr>
                        <a:t> Equity</a:t>
                      </a:r>
                    </a:p>
                    <a:p>
                      <a:pPr algn="ctr"/>
                      <a:r>
                        <a:rPr lang="en-US" sz="1100" b="0" baseline="0" dirty="0">
                          <a:solidFill>
                            <a:srgbClr val="0033CC"/>
                          </a:solidFill>
                        </a:rPr>
                        <a:t>(not equality but fairness)</a:t>
                      </a:r>
                      <a:endParaRPr lang="en-US" sz="1100" b="0" dirty="0">
                        <a:solidFill>
                          <a:srgbClr val="0033CC"/>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Totals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35000">
                <a:tc>
                  <a:txBody>
                    <a:bodyPr/>
                    <a:lstStyle/>
                    <a:p>
                      <a:r>
                        <a:rPr lang="en-US" sz="1600" b="1" dirty="0">
                          <a:solidFill>
                            <a:srgbClr val="0033CC"/>
                          </a:solidFill>
                        </a:rPr>
                        <a:t>Capitalism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635000">
                <a:tc>
                  <a:txBody>
                    <a:bodyPr/>
                    <a:lstStyle/>
                    <a:p>
                      <a:r>
                        <a:rPr lang="en-US" sz="1600" b="1" dirty="0">
                          <a:solidFill>
                            <a:srgbClr val="0033CC"/>
                          </a:solidFill>
                        </a:rPr>
                        <a:t>Socialism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635000">
                <a:tc>
                  <a:txBody>
                    <a:bodyPr/>
                    <a:lstStyle/>
                    <a:p>
                      <a:endParaRPr lang="en-US" b="1" dirty="0">
                        <a:solidFill>
                          <a:srgbClr val="0033CC"/>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635000">
                <a:tc>
                  <a:txBody>
                    <a:bodyPr/>
                    <a:lstStyle/>
                    <a:p>
                      <a:endParaRPr lang="en-US"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2" name="Rectangle 1"/>
          <p:cNvSpPr/>
          <p:nvPr/>
        </p:nvSpPr>
        <p:spPr>
          <a:xfrm>
            <a:off x="128667" y="347147"/>
            <a:ext cx="8810618" cy="600164"/>
          </a:xfrm>
          <a:prstGeom prst="rect">
            <a:avLst/>
          </a:prstGeom>
        </p:spPr>
        <p:txBody>
          <a:bodyPr wrap="square" num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Tool #2 PACED-O Decision Making Model </a:t>
            </a:r>
            <a:endParaRPr kumimoji="0" lang="en-US" sz="3300" b="1" i="0" u="none" strike="noStrike" kern="1200" cap="none" spc="0" normalizeH="0" baseline="30000" noProof="0" dirty="0">
              <a:ln>
                <a:noFill/>
              </a:ln>
              <a:solidFill>
                <a:srgbClr val="00B050"/>
              </a:solidFill>
              <a:effectLst/>
              <a:uLnTx/>
              <a:uFillTx/>
              <a:latin typeface="Segoe UI" panose="020B0502040204020203" pitchFamily="34" charset="0"/>
              <a:ea typeface="+mn-ea"/>
              <a:cs typeface="Segoe UI" panose="020B0502040204020203" pitchFamily="34" charset="0"/>
            </a:endParaRPr>
          </a:p>
        </p:txBody>
      </p:sp>
      <p:cxnSp>
        <p:nvCxnSpPr>
          <p:cNvPr id="5" name="Straight Connector 4"/>
          <p:cNvCxnSpPr/>
          <p:nvPr/>
        </p:nvCxnSpPr>
        <p:spPr>
          <a:xfrm>
            <a:off x="0" y="1041665"/>
            <a:ext cx="9144000" cy="0"/>
          </a:xfrm>
          <a:prstGeom prst="line">
            <a:avLst/>
          </a:prstGeom>
          <a:ln>
            <a:solidFill>
              <a:srgbClr val="00B050"/>
            </a:solidFill>
          </a:ln>
        </p:spPr>
        <p:style>
          <a:lnRef idx="2">
            <a:schemeClr val="accent2"/>
          </a:lnRef>
          <a:fillRef idx="0">
            <a:schemeClr val="accent2"/>
          </a:fillRef>
          <a:effectRef idx="1">
            <a:schemeClr val="accent2"/>
          </a:effectRef>
          <a:fontRef idx="minor">
            <a:schemeClr val="tx1"/>
          </a:fontRef>
        </p:style>
      </p:cxnSp>
      <p:sp>
        <p:nvSpPr>
          <p:cNvPr id="13" name="TextBox 12"/>
          <p:cNvSpPr txBox="1"/>
          <p:nvPr/>
        </p:nvSpPr>
        <p:spPr>
          <a:xfrm>
            <a:off x="128666" y="1155940"/>
            <a:ext cx="87065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 Question/Problem:  </a:t>
            </a:r>
            <a:r>
              <a:rPr kumimoji="0" lang="en-US" sz="1800" b="1" i="0" u="sng" strike="noStrike" kern="1200" cap="none" spc="0" normalizeH="0" baseline="0" noProof="0" dirty="0">
                <a:ln>
                  <a:noFill/>
                </a:ln>
                <a:solidFill>
                  <a:srgbClr val="0033CC"/>
                </a:solidFill>
                <a:effectLst/>
                <a:uLnTx/>
                <a:uFillTx/>
                <a:latin typeface="Segoe UI" panose="020B0502040204020203" pitchFamily="34" charset="0"/>
                <a:ea typeface="+mn-ea"/>
                <a:cs typeface="Segoe UI" panose="020B0502040204020203" pitchFamily="34" charset="0"/>
              </a:rPr>
              <a:t>Which economic system is best for the United States?</a:t>
            </a:r>
          </a:p>
        </p:txBody>
      </p:sp>
      <p:sp>
        <p:nvSpPr>
          <p:cNvPr id="17" name="TextBox 16"/>
          <p:cNvSpPr txBox="1"/>
          <p:nvPr/>
        </p:nvSpPr>
        <p:spPr>
          <a:xfrm>
            <a:off x="128667" y="5118266"/>
            <a:ext cx="8372104"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5. Decision</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(highest scoring alternative): </a:t>
            </a:r>
            <a:r>
              <a:rPr kumimoji="0" lang="en-US" sz="1800" b="0" i="0" u="sng"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__________</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_______________________________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FF9900"/>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FF9900"/>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900"/>
                </a:solidFill>
                <a:effectLst/>
                <a:uLnTx/>
                <a:uFillTx/>
                <a:latin typeface="Segoe UI" panose="020B0502040204020203" pitchFamily="34" charset="0"/>
                <a:ea typeface="+mn-ea"/>
                <a:cs typeface="Segoe UI" panose="020B0502040204020203" pitchFamily="34" charset="0"/>
              </a:rPr>
              <a:t>    </a:t>
            </a: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Opportunity Cost</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(second highest scoring alternative):  _______________________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900"/>
              </a:solidFill>
              <a:effectLst/>
              <a:uLnTx/>
              <a:uFillTx/>
              <a:latin typeface="Segoe UI" panose="020B0502040204020203" pitchFamily="34" charset="0"/>
              <a:ea typeface="+mn-ea"/>
              <a:cs typeface="Segoe UI" panose="020B0502040204020203" pitchFamily="34" charset="0"/>
            </a:endParaRPr>
          </a:p>
        </p:txBody>
      </p:sp>
      <p:sp>
        <p:nvSpPr>
          <p:cNvPr id="18" name="TextBox 17"/>
          <p:cNvSpPr txBox="1"/>
          <p:nvPr/>
        </p:nvSpPr>
        <p:spPr>
          <a:xfrm>
            <a:off x="6519555" y="2490832"/>
            <a:ext cx="2517568"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4. Evaluate the Alternatives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9900"/>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3 = alternative meets criteria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very well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 = alternative meets criteria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satisfactorily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 = alternative does not meet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criteria satisfactorily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 name="TextBox 2"/>
          <p:cNvSpPr txBox="1"/>
          <p:nvPr/>
        </p:nvSpPr>
        <p:spPr>
          <a:xfrm>
            <a:off x="1467294" y="2501464"/>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3</a:t>
            </a:r>
          </a:p>
        </p:txBody>
      </p:sp>
      <p:sp>
        <p:nvSpPr>
          <p:cNvPr id="14" name="TextBox 13"/>
          <p:cNvSpPr txBox="1"/>
          <p:nvPr/>
        </p:nvSpPr>
        <p:spPr>
          <a:xfrm>
            <a:off x="2489792" y="2517718"/>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21" name="TextBox 20"/>
          <p:cNvSpPr txBox="1"/>
          <p:nvPr/>
        </p:nvSpPr>
        <p:spPr>
          <a:xfrm>
            <a:off x="1502735" y="3136266"/>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26" name="TextBox 25"/>
          <p:cNvSpPr txBox="1"/>
          <p:nvPr/>
        </p:nvSpPr>
        <p:spPr>
          <a:xfrm>
            <a:off x="3512289" y="2511363"/>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3</a:t>
            </a:r>
          </a:p>
        </p:txBody>
      </p:sp>
      <p:sp>
        <p:nvSpPr>
          <p:cNvPr id="27" name="TextBox 26"/>
          <p:cNvSpPr txBox="1"/>
          <p:nvPr/>
        </p:nvSpPr>
        <p:spPr>
          <a:xfrm>
            <a:off x="4511750" y="3136266"/>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3</a:t>
            </a:r>
          </a:p>
        </p:txBody>
      </p:sp>
      <p:sp>
        <p:nvSpPr>
          <p:cNvPr id="28" name="TextBox 27"/>
          <p:cNvSpPr txBox="1"/>
          <p:nvPr/>
        </p:nvSpPr>
        <p:spPr>
          <a:xfrm>
            <a:off x="3512289" y="3115529"/>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29" name="TextBox 28"/>
          <p:cNvSpPr txBox="1"/>
          <p:nvPr/>
        </p:nvSpPr>
        <p:spPr>
          <a:xfrm>
            <a:off x="2489792" y="3136266"/>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30" name="TextBox 29"/>
          <p:cNvSpPr txBox="1"/>
          <p:nvPr/>
        </p:nvSpPr>
        <p:spPr>
          <a:xfrm>
            <a:off x="4511750" y="2490832"/>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3" name="TextBox 32"/>
          <p:cNvSpPr txBox="1"/>
          <p:nvPr/>
        </p:nvSpPr>
        <p:spPr>
          <a:xfrm>
            <a:off x="5521842" y="3143542"/>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7</a:t>
            </a:r>
          </a:p>
        </p:txBody>
      </p:sp>
      <p:sp>
        <p:nvSpPr>
          <p:cNvPr id="34" name="TextBox 33"/>
          <p:cNvSpPr txBox="1"/>
          <p:nvPr/>
        </p:nvSpPr>
        <p:spPr>
          <a:xfrm>
            <a:off x="5521842" y="2503354"/>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10</a:t>
            </a:r>
          </a:p>
        </p:txBody>
      </p:sp>
      <p:sp>
        <p:nvSpPr>
          <p:cNvPr id="6" name="TextBox 5"/>
          <p:cNvSpPr txBox="1"/>
          <p:nvPr/>
        </p:nvSpPr>
        <p:spPr>
          <a:xfrm>
            <a:off x="4412513" y="5118264"/>
            <a:ext cx="21070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CC"/>
                </a:solidFill>
                <a:effectLst/>
                <a:uLnTx/>
                <a:uFillTx/>
                <a:latin typeface="Segoe UI" panose="020B0502040204020203" pitchFamily="34" charset="0"/>
                <a:ea typeface="+mn-ea"/>
                <a:cs typeface="Segoe UI" panose="020B0502040204020203" pitchFamily="34" charset="0"/>
              </a:rPr>
              <a:t>Capitalism</a:t>
            </a:r>
          </a:p>
        </p:txBody>
      </p:sp>
      <p:sp>
        <p:nvSpPr>
          <p:cNvPr id="49" name="TextBox 48"/>
          <p:cNvSpPr txBox="1"/>
          <p:nvPr/>
        </p:nvSpPr>
        <p:spPr>
          <a:xfrm>
            <a:off x="6197333" y="5426040"/>
            <a:ext cx="21070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CC"/>
                </a:solidFill>
                <a:effectLst/>
                <a:uLnTx/>
                <a:uFillTx/>
                <a:latin typeface="Segoe UI" panose="020B0502040204020203" pitchFamily="34" charset="0"/>
                <a:ea typeface="+mn-ea"/>
                <a:cs typeface="Segoe UI" panose="020B0502040204020203" pitchFamily="34" charset="0"/>
              </a:rPr>
              <a:t>Socialism (equity)</a:t>
            </a:r>
          </a:p>
        </p:txBody>
      </p:sp>
    </p:spTree>
    <p:extLst>
      <p:ext uri="{BB962C8B-B14F-4D97-AF65-F5344CB8AC3E}">
        <p14:creationId xmlns:p14="http://schemas.microsoft.com/office/powerpoint/2010/main" val="3748792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nvGraphicFramePr>
        <p:xfrm>
          <a:off x="285008" y="1670692"/>
          <a:ext cx="6096000" cy="3393440"/>
        </p:xfrm>
        <a:graphic>
          <a:graphicData uri="http://schemas.openxmlformats.org/drawingml/2006/table">
            <a:tbl>
              <a:tblPr firstRow="1" bandRow="1">
                <a:tableStyleId>{5C22544A-7EE6-4342-B048-85BDC9FD1C3A}</a:tableStyleId>
              </a:tblPr>
              <a:tblGrid>
                <a:gridCol w="1086592">
                  <a:extLst>
                    <a:ext uri="{9D8B030D-6E8A-4147-A177-3AD203B41FA5}">
                      <a16:colId xmlns:a16="http://schemas.microsoft.com/office/drawing/2014/main" val="20000"/>
                    </a:ext>
                  </a:extLst>
                </a:gridCol>
                <a:gridCol w="945408">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742351">
                <a:tc>
                  <a:txBody>
                    <a:bodyPr/>
                    <a:lstStyle/>
                    <a:p>
                      <a:endParaRPr lang="en-US" sz="200" dirty="0">
                        <a:solidFill>
                          <a:schemeClr val="tx1"/>
                        </a:solidFill>
                      </a:endParaRPr>
                    </a:p>
                    <a:p>
                      <a:pPr algn="r"/>
                      <a:r>
                        <a:rPr lang="en-US" sz="1050" dirty="0">
                          <a:solidFill>
                            <a:schemeClr val="tx1"/>
                          </a:solidFill>
                        </a:rPr>
                        <a:t>3. Criteria</a:t>
                      </a: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endParaRPr lang="en-US" sz="200" dirty="0">
                        <a:solidFill>
                          <a:srgbClr val="FF6600"/>
                        </a:solidFill>
                      </a:endParaRPr>
                    </a:p>
                    <a:p>
                      <a:pPr algn="l"/>
                      <a:r>
                        <a:rPr lang="en-US" sz="1050" dirty="0">
                          <a:solidFill>
                            <a:schemeClr val="tx1"/>
                          </a:solidFill>
                        </a:rPr>
                        <a:t>2.</a:t>
                      </a:r>
                      <a:r>
                        <a:rPr lang="en-US" sz="1050" baseline="0" dirty="0">
                          <a:solidFill>
                            <a:schemeClr val="tx1"/>
                          </a:solidFill>
                        </a:rPr>
                        <a:t> </a:t>
                      </a:r>
                      <a:r>
                        <a:rPr lang="en-US" sz="1050" dirty="0">
                          <a:solidFill>
                            <a:schemeClr val="tx1"/>
                          </a:solidFill>
                        </a:rPr>
                        <a:t>Alternatives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400" b="1" dirty="0">
                          <a:solidFill>
                            <a:srgbClr val="0033CC"/>
                          </a:solidFill>
                        </a:rPr>
                        <a:t>Economic</a:t>
                      </a:r>
                      <a:r>
                        <a:rPr lang="en-US" sz="1400" b="1" baseline="0" dirty="0">
                          <a:solidFill>
                            <a:srgbClr val="0033CC"/>
                          </a:solidFill>
                        </a:rPr>
                        <a:t> Freedom</a:t>
                      </a:r>
                    </a:p>
                    <a:p>
                      <a:pPr algn="ctr"/>
                      <a:r>
                        <a:rPr lang="en-US" sz="1100" b="0" baseline="0" dirty="0">
                          <a:solidFill>
                            <a:srgbClr val="0033CC"/>
                          </a:solidFill>
                        </a:rPr>
                        <a:t>(producers,</a:t>
                      </a:r>
                    </a:p>
                    <a:p>
                      <a:pPr algn="ctr"/>
                      <a:r>
                        <a:rPr lang="en-US" sz="1100" b="0" baseline="0" dirty="0">
                          <a:solidFill>
                            <a:srgbClr val="0033CC"/>
                          </a:solidFill>
                        </a:rPr>
                        <a:t>consumer)</a:t>
                      </a:r>
                      <a:endParaRPr lang="en-US" sz="1100" b="0" dirty="0">
                        <a:solidFill>
                          <a:srgbClr val="0033CC"/>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400" dirty="0">
                          <a:solidFill>
                            <a:srgbClr val="0033CC"/>
                          </a:solidFill>
                        </a:rPr>
                        <a:t>Economic</a:t>
                      </a:r>
                      <a:r>
                        <a:rPr lang="en-US" sz="1400" baseline="0" dirty="0">
                          <a:solidFill>
                            <a:srgbClr val="0033CC"/>
                          </a:solidFill>
                        </a:rPr>
                        <a:t> Efficiency</a:t>
                      </a:r>
                    </a:p>
                    <a:p>
                      <a:pPr algn="ctr"/>
                      <a:r>
                        <a:rPr lang="en-US" sz="1100" b="0" baseline="0" dirty="0">
                          <a:solidFill>
                            <a:srgbClr val="0033CC"/>
                          </a:solidFill>
                        </a:rPr>
                        <a:t>(little to no waste)</a:t>
                      </a:r>
                      <a:endParaRPr lang="en-US" sz="1100" b="0" dirty="0">
                        <a:solidFill>
                          <a:srgbClr val="0033CC"/>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400" b="1" dirty="0">
                          <a:solidFill>
                            <a:srgbClr val="0033CC"/>
                          </a:solidFill>
                        </a:rPr>
                        <a:t>Economic</a:t>
                      </a:r>
                      <a:r>
                        <a:rPr lang="en-US" sz="1400" b="1" baseline="0" dirty="0">
                          <a:solidFill>
                            <a:srgbClr val="0033CC"/>
                          </a:solidFill>
                        </a:rPr>
                        <a:t> Growth</a:t>
                      </a:r>
                    </a:p>
                    <a:p>
                      <a:pPr algn="ctr"/>
                      <a:r>
                        <a:rPr lang="en-US" sz="1100" b="0" baseline="0" dirty="0">
                          <a:solidFill>
                            <a:srgbClr val="0033CC"/>
                          </a:solidFill>
                        </a:rPr>
                        <a:t>(revenue, GDP, trade)</a:t>
                      </a:r>
                      <a:endParaRPr lang="en-US" sz="1100" b="0" dirty="0">
                        <a:solidFill>
                          <a:srgbClr val="0033CC"/>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400" b="1" dirty="0">
                          <a:solidFill>
                            <a:srgbClr val="0033CC"/>
                          </a:solidFill>
                        </a:rPr>
                        <a:t>Economic</a:t>
                      </a:r>
                      <a:r>
                        <a:rPr lang="en-US" sz="1400" b="1" baseline="0" dirty="0">
                          <a:solidFill>
                            <a:srgbClr val="0033CC"/>
                          </a:solidFill>
                        </a:rPr>
                        <a:t> Equity</a:t>
                      </a:r>
                    </a:p>
                    <a:p>
                      <a:pPr algn="ctr"/>
                      <a:r>
                        <a:rPr lang="en-US" sz="1100" b="0" baseline="0" dirty="0">
                          <a:solidFill>
                            <a:srgbClr val="0033CC"/>
                          </a:solidFill>
                        </a:rPr>
                        <a:t>(not equality but fairness)</a:t>
                      </a:r>
                      <a:endParaRPr lang="en-US" sz="1100" b="0" dirty="0">
                        <a:solidFill>
                          <a:srgbClr val="0033CC"/>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Totals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35000">
                <a:tc>
                  <a:txBody>
                    <a:bodyPr/>
                    <a:lstStyle/>
                    <a:p>
                      <a:r>
                        <a:rPr lang="en-US" sz="1600" b="1" dirty="0">
                          <a:solidFill>
                            <a:srgbClr val="0033CC"/>
                          </a:solidFill>
                        </a:rPr>
                        <a:t>Capitalism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635000">
                <a:tc>
                  <a:txBody>
                    <a:bodyPr/>
                    <a:lstStyle/>
                    <a:p>
                      <a:r>
                        <a:rPr lang="en-US" sz="1600" b="1" dirty="0">
                          <a:solidFill>
                            <a:srgbClr val="0033CC"/>
                          </a:solidFill>
                        </a:rPr>
                        <a:t>Socialism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635000">
                <a:tc>
                  <a:txBody>
                    <a:bodyPr/>
                    <a:lstStyle/>
                    <a:p>
                      <a:endParaRPr lang="en-US" b="1" dirty="0">
                        <a:solidFill>
                          <a:srgbClr val="0033CC"/>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635000">
                <a:tc>
                  <a:txBody>
                    <a:bodyPr/>
                    <a:lstStyle/>
                    <a:p>
                      <a:endParaRPr lang="en-US"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2" name="Rectangle 1"/>
          <p:cNvSpPr/>
          <p:nvPr/>
        </p:nvSpPr>
        <p:spPr>
          <a:xfrm>
            <a:off x="128667" y="347147"/>
            <a:ext cx="8810618" cy="600164"/>
          </a:xfrm>
          <a:prstGeom prst="rect">
            <a:avLst/>
          </a:prstGeom>
        </p:spPr>
        <p:txBody>
          <a:bodyPr wrap="square" num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B050"/>
                </a:solidFill>
                <a:effectLst/>
                <a:uLnTx/>
                <a:uFillTx/>
                <a:latin typeface="Segoe UI" panose="020B0502040204020203" pitchFamily="34" charset="0"/>
                <a:ea typeface="+mn-ea"/>
                <a:cs typeface="Segoe UI" panose="020B0502040204020203" pitchFamily="34" charset="0"/>
              </a:rPr>
              <a:t>Tool #2 PACED-O Decision Making Model </a:t>
            </a:r>
            <a:endParaRPr kumimoji="0" lang="en-US" sz="3300" b="1" i="0" u="none" strike="noStrike" kern="1200" cap="none" spc="0" normalizeH="0" baseline="30000" noProof="0" dirty="0">
              <a:ln>
                <a:noFill/>
              </a:ln>
              <a:solidFill>
                <a:srgbClr val="00B050"/>
              </a:solidFill>
              <a:effectLst/>
              <a:uLnTx/>
              <a:uFillTx/>
              <a:latin typeface="Segoe UI" panose="020B0502040204020203" pitchFamily="34" charset="0"/>
              <a:ea typeface="+mn-ea"/>
              <a:cs typeface="Segoe UI" panose="020B0502040204020203" pitchFamily="34" charset="0"/>
            </a:endParaRPr>
          </a:p>
        </p:txBody>
      </p:sp>
      <p:cxnSp>
        <p:nvCxnSpPr>
          <p:cNvPr id="5" name="Straight Connector 4"/>
          <p:cNvCxnSpPr/>
          <p:nvPr/>
        </p:nvCxnSpPr>
        <p:spPr>
          <a:xfrm>
            <a:off x="0" y="1041665"/>
            <a:ext cx="9144000" cy="0"/>
          </a:xfrm>
          <a:prstGeom prst="line">
            <a:avLst/>
          </a:prstGeom>
          <a:ln>
            <a:solidFill>
              <a:srgbClr val="00B050"/>
            </a:solidFill>
          </a:ln>
        </p:spPr>
        <p:style>
          <a:lnRef idx="2">
            <a:schemeClr val="accent2"/>
          </a:lnRef>
          <a:fillRef idx="0">
            <a:schemeClr val="accent2"/>
          </a:fillRef>
          <a:effectRef idx="1">
            <a:schemeClr val="accent2"/>
          </a:effectRef>
          <a:fontRef idx="minor">
            <a:schemeClr val="tx1"/>
          </a:fontRef>
        </p:style>
      </p:cxnSp>
      <p:sp>
        <p:nvSpPr>
          <p:cNvPr id="13" name="TextBox 12"/>
          <p:cNvSpPr txBox="1"/>
          <p:nvPr/>
        </p:nvSpPr>
        <p:spPr>
          <a:xfrm>
            <a:off x="128666" y="1155940"/>
            <a:ext cx="87065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 Question/Problem:  </a:t>
            </a:r>
            <a:r>
              <a:rPr kumimoji="0" lang="en-US" sz="1800" b="1" i="0" u="sng" strike="noStrike" kern="1200" cap="none" spc="0" normalizeH="0" baseline="0" noProof="0" dirty="0">
                <a:ln>
                  <a:noFill/>
                </a:ln>
                <a:solidFill>
                  <a:srgbClr val="0033CC"/>
                </a:solidFill>
                <a:effectLst/>
                <a:uLnTx/>
                <a:uFillTx/>
                <a:latin typeface="Segoe UI" panose="020B0502040204020203" pitchFamily="34" charset="0"/>
                <a:ea typeface="+mn-ea"/>
                <a:cs typeface="Segoe UI" panose="020B0502040204020203" pitchFamily="34" charset="0"/>
              </a:rPr>
              <a:t>Which economic system is best for the United States?</a:t>
            </a:r>
          </a:p>
        </p:txBody>
      </p:sp>
      <p:sp>
        <p:nvSpPr>
          <p:cNvPr id="17" name="TextBox 16"/>
          <p:cNvSpPr txBox="1"/>
          <p:nvPr/>
        </p:nvSpPr>
        <p:spPr>
          <a:xfrm>
            <a:off x="128667" y="5118266"/>
            <a:ext cx="8372104"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5. Decision</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(highest scoring alternative): </a:t>
            </a:r>
            <a:r>
              <a:rPr kumimoji="0" lang="en-US" sz="1800" b="0" i="0" u="sng"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__________</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_______________________________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FF9900"/>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FF9900"/>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900"/>
                </a:solidFill>
                <a:effectLst/>
                <a:uLnTx/>
                <a:uFillTx/>
                <a:latin typeface="Segoe UI" panose="020B0502040204020203" pitchFamily="34" charset="0"/>
                <a:ea typeface="+mn-ea"/>
                <a:cs typeface="Segoe UI" panose="020B0502040204020203" pitchFamily="34" charset="0"/>
              </a:rPr>
              <a:t>    </a:t>
            </a: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Opportunity Cost</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(second highest scoring alternative):  _______________________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9900"/>
              </a:solidFill>
              <a:effectLst/>
              <a:uLnTx/>
              <a:uFillTx/>
              <a:latin typeface="Segoe UI" panose="020B0502040204020203" pitchFamily="34" charset="0"/>
              <a:ea typeface="+mn-ea"/>
              <a:cs typeface="Segoe UI" panose="020B0502040204020203" pitchFamily="34" charset="0"/>
            </a:endParaRPr>
          </a:p>
        </p:txBody>
      </p:sp>
      <p:sp>
        <p:nvSpPr>
          <p:cNvPr id="18" name="TextBox 17"/>
          <p:cNvSpPr txBox="1"/>
          <p:nvPr/>
        </p:nvSpPr>
        <p:spPr>
          <a:xfrm>
            <a:off x="6519555" y="2490832"/>
            <a:ext cx="2517568"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4. Evaluate the Alternatives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9900"/>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3 = alternative meets criteria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very well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2 = alternative meets criteria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satisfactorily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 = alternative does not meet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criteria satisfactorily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 name="TextBox 2"/>
          <p:cNvSpPr txBox="1"/>
          <p:nvPr/>
        </p:nvSpPr>
        <p:spPr>
          <a:xfrm>
            <a:off x="1467294" y="2501464"/>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3</a:t>
            </a:r>
          </a:p>
        </p:txBody>
      </p:sp>
      <p:sp>
        <p:nvSpPr>
          <p:cNvPr id="14" name="TextBox 13"/>
          <p:cNvSpPr txBox="1"/>
          <p:nvPr/>
        </p:nvSpPr>
        <p:spPr>
          <a:xfrm>
            <a:off x="2489792" y="2517718"/>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21" name="TextBox 20"/>
          <p:cNvSpPr txBox="1"/>
          <p:nvPr/>
        </p:nvSpPr>
        <p:spPr>
          <a:xfrm>
            <a:off x="1502735" y="3136266"/>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26" name="TextBox 25"/>
          <p:cNvSpPr txBox="1"/>
          <p:nvPr/>
        </p:nvSpPr>
        <p:spPr>
          <a:xfrm>
            <a:off x="3512289" y="2511363"/>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3</a:t>
            </a:r>
          </a:p>
        </p:txBody>
      </p:sp>
      <p:sp>
        <p:nvSpPr>
          <p:cNvPr id="27" name="TextBox 26"/>
          <p:cNvSpPr txBox="1"/>
          <p:nvPr/>
        </p:nvSpPr>
        <p:spPr>
          <a:xfrm>
            <a:off x="4511750" y="3136266"/>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3</a:t>
            </a:r>
          </a:p>
        </p:txBody>
      </p:sp>
      <p:sp>
        <p:nvSpPr>
          <p:cNvPr id="28" name="TextBox 27"/>
          <p:cNvSpPr txBox="1"/>
          <p:nvPr/>
        </p:nvSpPr>
        <p:spPr>
          <a:xfrm>
            <a:off x="3512289" y="3115529"/>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29" name="TextBox 28"/>
          <p:cNvSpPr txBox="1"/>
          <p:nvPr/>
        </p:nvSpPr>
        <p:spPr>
          <a:xfrm>
            <a:off x="2489792" y="3136266"/>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30" name="TextBox 29"/>
          <p:cNvSpPr txBox="1"/>
          <p:nvPr/>
        </p:nvSpPr>
        <p:spPr>
          <a:xfrm>
            <a:off x="4511750" y="2490832"/>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3" name="TextBox 32"/>
          <p:cNvSpPr txBox="1"/>
          <p:nvPr/>
        </p:nvSpPr>
        <p:spPr>
          <a:xfrm>
            <a:off x="5521842" y="3143542"/>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7</a:t>
            </a:r>
          </a:p>
        </p:txBody>
      </p:sp>
      <p:sp>
        <p:nvSpPr>
          <p:cNvPr id="34" name="TextBox 33"/>
          <p:cNvSpPr txBox="1"/>
          <p:nvPr/>
        </p:nvSpPr>
        <p:spPr>
          <a:xfrm>
            <a:off x="5521842" y="2503354"/>
            <a:ext cx="6485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10</a:t>
            </a:r>
          </a:p>
        </p:txBody>
      </p:sp>
      <p:sp>
        <p:nvSpPr>
          <p:cNvPr id="6" name="TextBox 5"/>
          <p:cNvSpPr txBox="1"/>
          <p:nvPr/>
        </p:nvSpPr>
        <p:spPr>
          <a:xfrm>
            <a:off x="4412513" y="5118264"/>
            <a:ext cx="21070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CC"/>
                </a:solidFill>
                <a:effectLst/>
                <a:uLnTx/>
                <a:uFillTx/>
                <a:latin typeface="Segoe UI" panose="020B0502040204020203" pitchFamily="34" charset="0"/>
                <a:ea typeface="+mn-ea"/>
                <a:cs typeface="Segoe UI" panose="020B0502040204020203" pitchFamily="34" charset="0"/>
              </a:rPr>
              <a:t>Socialism</a:t>
            </a:r>
          </a:p>
        </p:txBody>
      </p:sp>
      <p:sp>
        <p:nvSpPr>
          <p:cNvPr id="49" name="TextBox 48"/>
          <p:cNvSpPr txBox="1"/>
          <p:nvPr/>
        </p:nvSpPr>
        <p:spPr>
          <a:xfrm>
            <a:off x="6197332" y="5426042"/>
            <a:ext cx="230343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CC"/>
                </a:solidFill>
                <a:effectLst/>
                <a:uLnTx/>
                <a:uFillTx/>
                <a:latin typeface="Segoe UI" panose="020B0502040204020203" pitchFamily="34" charset="0"/>
                <a:ea typeface="+mn-ea"/>
                <a:cs typeface="Segoe UI" panose="020B0502040204020203" pitchFamily="34" charset="0"/>
              </a:rPr>
              <a:t>Capitalism (freedom, growth) </a:t>
            </a:r>
          </a:p>
        </p:txBody>
      </p:sp>
      <p:sp>
        <p:nvSpPr>
          <p:cNvPr id="20" name="TextBox 19"/>
          <p:cNvSpPr txBox="1"/>
          <p:nvPr/>
        </p:nvSpPr>
        <p:spPr>
          <a:xfrm>
            <a:off x="1594884" y="2114044"/>
            <a:ext cx="425302" cy="307777"/>
          </a:xfrm>
          <a:prstGeom prst="rect">
            <a:avLst/>
          </a:prstGeom>
          <a:solidFill>
            <a:srgbClr val="FF0000"/>
          </a:solidFill>
          <a:ln>
            <a:solidFill>
              <a:srgbClr val="FF0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5</a:t>
            </a:r>
          </a:p>
        </p:txBody>
      </p:sp>
      <p:sp>
        <p:nvSpPr>
          <p:cNvPr id="22" name="TextBox 21"/>
          <p:cNvSpPr txBox="1"/>
          <p:nvPr/>
        </p:nvSpPr>
        <p:spPr>
          <a:xfrm>
            <a:off x="2581941" y="2113914"/>
            <a:ext cx="425302"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5</a:t>
            </a:r>
          </a:p>
        </p:txBody>
      </p:sp>
      <p:sp>
        <p:nvSpPr>
          <p:cNvPr id="23" name="TextBox 22"/>
          <p:cNvSpPr txBox="1"/>
          <p:nvPr/>
        </p:nvSpPr>
        <p:spPr>
          <a:xfrm>
            <a:off x="3623931" y="2114044"/>
            <a:ext cx="425302"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5</a:t>
            </a:r>
          </a:p>
        </p:txBody>
      </p:sp>
      <p:sp>
        <p:nvSpPr>
          <p:cNvPr id="24" name="TextBox 23"/>
          <p:cNvSpPr txBox="1"/>
          <p:nvPr/>
        </p:nvSpPr>
        <p:spPr>
          <a:xfrm>
            <a:off x="4623392" y="2114044"/>
            <a:ext cx="425302"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85</a:t>
            </a:r>
          </a:p>
        </p:txBody>
      </p:sp>
      <p:sp>
        <p:nvSpPr>
          <p:cNvPr id="25" name="TextBox 24"/>
          <p:cNvSpPr txBox="1"/>
          <p:nvPr/>
        </p:nvSpPr>
        <p:spPr>
          <a:xfrm>
            <a:off x="1903229" y="2594661"/>
            <a:ext cx="425302"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15</a:t>
            </a:r>
          </a:p>
        </p:txBody>
      </p:sp>
      <p:sp>
        <p:nvSpPr>
          <p:cNvPr id="31" name="TextBox 30"/>
          <p:cNvSpPr txBox="1"/>
          <p:nvPr/>
        </p:nvSpPr>
        <p:spPr>
          <a:xfrm>
            <a:off x="2906233" y="2594661"/>
            <a:ext cx="425302"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10</a:t>
            </a:r>
          </a:p>
        </p:txBody>
      </p:sp>
      <p:sp>
        <p:nvSpPr>
          <p:cNvPr id="32" name="TextBox 31"/>
          <p:cNvSpPr txBox="1"/>
          <p:nvPr/>
        </p:nvSpPr>
        <p:spPr>
          <a:xfrm>
            <a:off x="4947683" y="2567775"/>
            <a:ext cx="518349"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170</a:t>
            </a:r>
          </a:p>
        </p:txBody>
      </p:sp>
      <p:sp>
        <p:nvSpPr>
          <p:cNvPr id="35" name="TextBox 34"/>
          <p:cNvSpPr txBox="1"/>
          <p:nvPr/>
        </p:nvSpPr>
        <p:spPr>
          <a:xfrm>
            <a:off x="3948225" y="2578407"/>
            <a:ext cx="425302"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15</a:t>
            </a:r>
          </a:p>
        </p:txBody>
      </p:sp>
      <p:sp>
        <p:nvSpPr>
          <p:cNvPr id="36" name="TextBox 35"/>
          <p:cNvSpPr txBox="1"/>
          <p:nvPr/>
        </p:nvSpPr>
        <p:spPr>
          <a:xfrm>
            <a:off x="6089339" y="2578406"/>
            <a:ext cx="583339"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210</a:t>
            </a:r>
          </a:p>
        </p:txBody>
      </p:sp>
      <p:sp>
        <p:nvSpPr>
          <p:cNvPr id="37" name="TextBox 36"/>
          <p:cNvSpPr txBox="1"/>
          <p:nvPr/>
        </p:nvSpPr>
        <p:spPr>
          <a:xfrm>
            <a:off x="3926960" y="3220484"/>
            <a:ext cx="425302"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10</a:t>
            </a:r>
          </a:p>
        </p:txBody>
      </p:sp>
      <p:sp>
        <p:nvSpPr>
          <p:cNvPr id="38" name="TextBox 37"/>
          <p:cNvSpPr txBox="1"/>
          <p:nvPr/>
        </p:nvSpPr>
        <p:spPr>
          <a:xfrm>
            <a:off x="2906233" y="3213209"/>
            <a:ext cx="425303"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5</a:t>
            </a:r>
          </a:p>
        </p:txBody>
      </p:sp>
      <p:sp>
        <p:nvSpPr>
          <p:cNvPr id="39" name="TextBox 38"/>
          <p:cNvSpPr txBox="1"/>
          <p:nvPr/>
        </p:nvSpPr>
        <p:spPr>
          <a:xfrm>
            <a:off x="4947685" y="3231148"/>
            <a:ext cx="518349" cy="307777"/>
          </a:xfrm>
          <a:prstGeom prst="rect">
            <a:avLst/>
          </a:prstGeom>
          <a:solidFill>
            <a:srgbClr val="FF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255</a:t>
            </a:r>
          </a:p>
        </p:txBody>
      </p:sp>
      <p:sp>
        <p:nvSpPr>
          <p:cNvPr id="40" name="TextBox 39"/>
          <p:cNvSpPr txBox="1"/>
          <p:nvPr/>
        </p:nvSpPr>
        <p:spPr>
          <a:xfrm>
            <a:off x="5955706" y="3220485"/>
            <a:ext cx="563847"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275</a:t>
            </a:r>
          </a:p>
        </p:txBody>
      </p:sp>
      <p:sp>
        <p:nvSpPr>
          <p:cNvPr id="41" name="TextBox 40"/>
          <p:cNvSpPr txBox="1"/>
          <p:nvPr/>
        </p:nvSpPr>
        <p:spPr>
          <a:xfrm>
            <a:off x="1903229" y="3231148"/>
            <a:ext cx="425302" cy="307777"/>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5</a:t>
            </a:r>
          </a:p>
        </p:txBody>
      </p:sp>
    </p:spTree>
    <p:extLst>
      <p:ext uri="{BB962C8B-B14F-4D97-AF65-F5344CB8AC3E}">
        <p14:creationId xmlns:p14="http://schemas.microsoft.com/office/powerpoint/2010/main" val="3598333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601"/>
        <p:cNvGrpSpPr/>
        <p:nvPr/>
      </p:nvGrpSpPr>
      <p:grpSpPr>
        <a:xfrm>
          <a:off x="0" y="0"/>
          <a:ext cx="0" cy="0"/>
          <a:chOff x="0" y="0"/>
          <a:chExt cx="0" cy="0"/>
        </a:xfrm>
      </p:grpSpPr>
      <p:cxnSp>
        <p:nvCxnSpPr>
          <p:cNvPr id="602" name="Google Shape;602;p22"/>
          <p:cNvCxnSpPr/>
          <p:nvPr/>
        </p:nvCxnSpPr>
        <p:spPr>
          <a:xfrm>
            <a:off x="0" y="1041665"/>
            <a:ext cx="9144000" cy="0"/>
          </a:xfrm>
          <a:prstGeom prst="straightConnector1">
            <a:avLst/>
          </a:prstGeom>
          <a:noFill/>
          <a:ln w="25400"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cxnSp>
      <p:sp>
        <p:nvSpPr>
          <p:cNvPr id="603" name="Google Shape;603;p22"/>
          <p:cNvSpPr/>
          <p:nvPr/>
        </p:nvSpPr>
        <p:spPr>
          <a:xfrm>
            <a:off x="95250" y="347155"/>
            <a:ext cx="9048750" cy="5693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1" i="0" u="none" strike="noStrike" kern="0" cap="none" spc="0" normalizeH="0" baseline="0" noProof="0" dirty="0">
                <a:ln>
                  <a:noFill/>
                </a:ln>
                <a:solidFill>
                  <a:srgbClr val="00B050"/>
                </a:solidFill>
                <a:effectLst/>
                <a:uLnTx/>
                <a:uFillTx/>
                <a:latin typeface="Segoe UI" panose="020B0502040204020203" pitchFamily="34" charset="0"/>
                <a:ea typeface="Quattrocento Sans"/>
                <a:cs typeface="Segoe UI" panose="020B0502040204020203" pitchFamily="34" charset="0"/>
                <a:sym typeface="Quattrocento Sans"/>
              </a:rPr>
              <a:t>Tool #3 Economic Way of Thinking 6 Principles</a:t>
            </a:r>
            <a:endParaRPr kumimoji="0" sz="3100" b="1" i="0" u="none" strike="noStrike" kern="0" cap="none" spc="0" normalizeH="0" baseline="30000" noProof="0" dirty="0">
              <a:ln>
                <a:noFill/>
              </a:ln>
              <a:solidFill>
                <a:srgbClr val="00B050"/>
              </a:solidFill>
              <a:effectLst/>
              <a:uLnTx/>
              <a:uFillTx/>
              <a:latin typeface="Segoe UI" panose="020B0502040204020203" pitchFamily="34" charset="0"/>
              <a:ea typeface="Quattrocento Sans"/>
              <a:cs typeface="Segoe UI" panose="020B0502040204020203" pitchFamily="34" charset="0"/>
              <a:sym typeface="Quattrocento Sans"/>
            </a:endParaRPr>
          </a:p>
        </p:txBody>
      </p:sp>
      <p:sp>
        <p:nvSpPr>
          <p:cNvPr id="604" name="Google Shape;604;p22"/>
          <p:cNvSpPr txBox="1"/>
          <p:nvPr/>
        </p:nvSpPr>
        <p:spPr>
          <a:xfrm>
            <a:off x="381000" y="1041665"/>
            <a:ext cx="8077200" cy="46482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B05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40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B050"/>
              </a:solidFill>
              <a:effectLst/>
              <a:uLnTx/>
              <a:uFillTx/>
              <a:latin typeface="Calibri"/>
              <a:ea typeface="Calibri"/>
              <a:cs typeface="Calibri"/>
              <a:sym typeface="Calibri"/>
            </a:endParaRPr>
          </a:p>
        </p:txBody>
      </p:sp>
      <p:pic>
        <p:nvPicPr>
          <p:cNvPr id="605" name="Google Shape;605;p22"/>
          <p:cNvPicPr preferRelativeResize="0"/>
          <p:nvPr/>
        </p:nvPicPr>
        <p:blipFill rotWithShape="1">
          <a:blip r:embed="rId3">
            <a:alphaModFix/>
          </a:blip>
          <a:srcRect l="25402" t="13281" r="23645" b="10157"/>
          <a:stretch/>
        </p:blipFill>
        <p:spPr>
          <a:xfrm>
            <a:off x="1655667" y="1543360"/>
            <a:ext cx="5232814" cy="4420825"/>
          </a:xfrm>
          <a:prstGeom prst="rect">
            <a:avLst/>
          </a:prstGeom>
          <a:noFill/>
          <a:ln w="9525" cap="flat" cmpd="sng">
            <a:solidFill>
              <a:schemeClr val="dk1"/>
            </a:solidFill>
            <a:prstDash val="solid"/>
            <a:miter lim="800000"/>
            <a:headEnd type="none" w="sm" len="sm"/>
            <a:tailEnd type="none" w="sm" len="sm"/>
          </a:ln>
        </p:spPr>
      </p:pic>
      <p:pic>
        <p:nvPicPr>
          <p:cNvPr id="606" name="Google Shape;606;p22" descr="Image result for A must read clipart"/>
          <p:cNvPicPr preferRelativeResize="0"/>
          <p:nvPr/>
        </p:nvPicPr>
        <p:blipFill rotWithShape="1">
          <a:blip r:embed="rId4">
            <a:alphaModFix/>
          </a:blip>
          <a:srcRect/>
          <a:stretch/>
        </p:blipFill>
        <p:spPr>
          <a:xfrm rot="-2586104">
            <a:off x="751301" y="1362410"/>
            <a:ext cx="1095375" cy="1524001"/>
          </a:xfrm>
          <a:prstGeom prst="rect">
            <a:avLst/>
          </a:prstGeom>
          <a:noFill/>
          <a:ln>
            <a:noFill/>
          </a:ln>
        </p:spPr>
      </p:pic>
      <p:pic>
        <p:nvPicPr>
          <p:cNvPr id="607" name="Google Shape;607;p22"/>
          <p:cNvPicPr preferRelativeResize="0"/>
          <p:nvPr/>
        </p:nvPicPr>
        <p:blipFill rotWithShape="1">
          <a:blip r:embed="rId5">
            <a:alphaModFix/>
          </a:blip>
          <a:srcRect l="24172" t="25937" r="24874" b="10936"/>
          <a:stretch/>
        </p:blipFill>
        <p:spPr>
          <a:xfrm>
            <a:off x="2600550" y="2124401"/>
            <a:ext cx="5911032" cy="4117340"/>
          </a:xfrm>
          <a:prstGeom prst="rect">
            <a:avLst/>
          </a:prstGeom>
          <a:noFill/>
          <a:ln w="9525" cap="flat" cmpd="sng">
            <a:solidFill>
              <a:schemeClr val="dk1"/>
            </a:solidFill>
            <a:prstDash val="solid"/>
            <a:miter lim="800000"/>
            <a:headEnd type="none" w="sm" len="sm"/>
            <a:tailEnd type="none" w="sm" len="sm"/>
          </a:ln>
        </p:spPr>
      </p:pic>
      <p:sp>
        <p:nvSpPr>
          <p:cNvPr id="2" name="Google Shape;615;p23">
            <a:extLst>
              <a:ext uri="{FF2B5EF4-FFF2-40B4-BE49-F238E27FC236}">
                <a16:creationId xmlns:a16="http://schemas.microsoft.com/office/drawing/2014/main" id="{65DC4257-0A9C-7222-FAE4-02CD7D186DF9}"/>
              </a:ext>
            </a:extLst>
          </p:cNvPr>
          <p:cNvSpPr/>
          <p:nvPr/>
        </p:nvSpPr>
        <p:spPr>
          <a:xfrm rot="995247">
            <a:off x="6297873" y="690123"/>
            <a:ext cx="2791348" cy="2665670"/>
          </a:xfrm>
          <a:prstGeom prst="irregularSeal1">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33CC"/>
                </a:solidFill>
                <a:effectLst/>
                <a:uLnTx/>
                <a:uFillTx/>
                <a:latin typeface="Calibri"/>
                <a:ea typeface="Calibri"/>
                <a:cs typeface="Calibri"/>
                <a:sym typeface="Calibri"/>
              </a:rPr>
              <a:t>Inquiry-based Learning</a:t>
            </a:r>
            <a:br>
              <a:rPr kumimoji="0" lang="en-US" sz="1600" b="1" i="0" u="none" strike="noStrike" kern="0" cap="none" spc="0" normalizeH="0" baseline="0" noProof="0" dirty="0">
                <a:ln>
                  <a:noFill/>
                </a:ln>
                <a:solidFill>
                  <a:srgbClr val="0033CC"/>
                </a:solidFill>
                <a:effectLst/>
                <a:uLnTx/>
                <a:uFillTx/>
                <a:latin typeface="Calibri"/>
                <a:ea typeface="Calibri"/>
                <a:cs typeface="Calibri"/>
                <a:sym typeface="Calibri"/>
              </a:rPr>
            </a:br>
            <a:r>
              <a:rPr kumimoji="0" lang="en-US" sz="1600" b="1" i="0" u="none" strike="noStrike" kern="0" cap="none" spc="0" normalizeH="0" baseline="0" noProof="0" dirty="0">
                <a:ln>
                  <a:noFill/>
                </a:ln>
                <a:solidFill>
                  <a:srgbClr val="0033CC"/>
                </a:solidFill>
                <a:effectLst/>
                <a:uLnTx/>
                <a:uFillTx/>
                <a:latin typeface="Calibri"/>
                <a:ea typeface="Calibri"/>
                <a:cs typeface="Calibri"/>
                <a:sym typeface="Calibri"/>
              </a:rPr>
              <a:t>101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Google Shape;615;p23">
            <a:extLst>
              <a:ext uri="{FF2B5EF4-FFF2-40B4-BE49-F238E27FC236}">
                <a16:creationId xmlns:a16="http://schemas.microsoft.com/office/drawing/2014/main" id="{49AB2242-BB7A-A455-38C9-C87981302C91}"/>
              </a:ext>
            </a:extLst>
          </p:cNvPr>
          <p:cNvSpPr/>
          <p:nvPr/>
        </p:nvSpPr>
        <p:spPr>
          <a:xfrm rot="995247">
            <a:off x="5916872" y="3233102"/>
            <a:ext cx="2791348" cy="2665670"/>
          </a:xfrm>
          <a:prstGeom prst="irregularSeal1">
            <a:avLst/>
          </a:prstGeom>
          <a:solidFill>
            <a:srgbClr val="FFFF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33CC"/>
                </a:solidFill>
                <a:effectLst/>
                <a:uLnTx/>
                <a:uFillTx/>
                <a:latin typeface="Calibri"/>
                <a:ea typeface="Calibri"/>
                <a:cs typeface="Calibri"/>
                <a:sym typeface="Calibri"/>
              </a:rPr>
              <a:t>Qualitative framework for </a:t>
            </a:r>
            <a:br>
              <a:rPr kumimoji="0" lang="en-US" sz="1600" b="1" i="0" u="none" strike="noStrike" kern="0" cap="none" spc="0" normalizeH="0" baseline="0" noProof="0" dirty="0">
                <a:ln>
                  <a:noFill/>
                </a:ln>
                <a:solidFill>
                  <a:srgbClr val="0033CC"/>
                </a:solidFill>
                <a:effectLst/>
                <a:uLnTx/>
                <a:uFillTx/>
                <a:latin typeface="Calibri"/>
                <a:ea typeface="Calibri"/>
                <a:cs typeface="Calibri"/>
                <a:sym typeface="Calibri"/>
              </a:rPr>
            </a:br>
            <a:r>
              <a:rPr kumimoji="0" lang="en-US" sz="1600" b="1" i="0" u="none" strike="noStrike" kern="0" cap="none" spc="0" normalizeH="0" baseline="0" noProof="0" dirty="0">
                <a:ln>
                  <a:noFill/>
                </a:ln>
                <a:solidFill>
                  <a:srgbClr val="0033CC"/>
                </a:solidFill>
                <a:effectLst/>
                <a:uLnTx/>
                <a:uFillTx/>
                <a:latin typeface="Calibri"/>
                <a:ea typeface="Calibri"/>
                <a:cs typeface="Calibri"/>
                <a:sym typeface="Calibri"/>
              </a:rPr>
              <a:t>cost-benefit </a:t>
            </a:r>
            <a:br>
              <a:rPr kumimoji="0" lang="en-US" sz="1600" b="1" i="0" u="none" strike="noStrike" kern="0" cap="none" spc="0" normalizeH="0" baseline="0" noProof="0" dirty="0">
                <a:ln>
                  <a:noFill/>
                </a:ln>
                <a:solidFill>
                  <a:srgbClr val="0033CC"/>
                </a:solidFill>
                <a:effectLst/>
                <a:uLnTx/>
                <a:uFillTx/>
                <a:latin typeface="Calibri"/>
                <a:ea typeface="Calibri"/>
                <a:cs typeface="Calibri"/>
                <a:sym typeface="Calibri"/>
              </a:rPr>
            </a:br>
            <a:r>
              <a:rPr kumimoji="0" lang="en-US" sz="1600" b="1" i="0" u="none" strike="noStrike" kern="0" cap="none" spc="0" normalizeH="0" baseline="0" noProof="0" dirty="0">
                <a:ln>
                  <a:noFill/>
                </a:ln>
                <a:solidFill>
                  <a:srgbClr val="0033CC"/>
                </a:solidFill>
                <a:effectLst/>
                <a:uLnTx/>
                <a:uFillTx/>
                <a:latin typeface="Calibri"/>
                <a:ea typeface="Calibri"/>
                <a:cs typeface="Calibri"/>
                <a:sym typeface="Calibri"/>
              </a:rPr>
              <a:t>&amp; PACED-O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25"/>
          <p:cNvSpPr/>
          <p:nvPr/>
        </p:nvSpPr>
        <p:spPr>
          <a:xfrm>
            <a:off x="1" y="0"/>
            <a:ext cx="9144000" cy="6858000"/>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121A5D3D-6364-B996-6EFF-D0C0CF780B96}"/>
              </a:ext>
            </a:extLst>
          </p:cNvPr>
          <p:cNvPicPr>
            <a:picLocks noChangeAspect="1"/>
          </p:cNvPicPr>
          <p:nvPr/>
        </p:nvPicPr>
        <p:blipFill rotWithShape="1">
          <a:blip r:embed="rId3"/>
          <a:srcRect l="57907" t="19612" r="17441" b="6383"/>
          <a:stretch/>
        </p:blipFill>
        <p:spPr>
          <a:xfrm>
            <a:off x="1165662" y="1105787"/>
            <a:ext cx="6812675" cy="5752213"/>
          </a:xfrm>
          <a:prstGeom prst="rect">
            <a:avLst/>
          </a:prstGeom>
        </p:spPr>
      </p:pic>
      <p:sp>
        <p:nvSpPr>
          <p:cNvPr id="2" name="Rectangle 1">
            <a:extLst>
              <a:ext uri="{FF2B5EF4-FFF2-40B4-BE49-F238E27FC236}">
                <a16:creationId xmlns:a16="http://schemas.microsoft.com/office/drawing/2014/main" id="{3D049278-E33F-0294-4461-68ED149AB0B9}"/>
              </a:ext>
            </a:extLst>
          </p:cNvPr>
          <p:cNvSpPr/>
          <p:nvPr/>
        </p:nvSpPr>
        <p:spPr>
          <a:xfrm rot="1195369">
            <a:off x="6035764" y="1684774"/>
            <a:ext cx="2456090" cy="8382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FFFFFF"/>
                </a:solidFill>
                <a:effectLst/>
                <a:uLnTx/>
                <a:uFillTx/>
                <a:latin typeface="Arial"/>
                <a:ea typeface="+mn-ea"/>
                <a:cs typeface="+mn-cs"/>
                <a:sym typeface="Arial"/>
              </a:rPr>
              <a:t>Topic = Raise MW to $15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FFFFFF"/>
                </a:solidFill>
                <a:effectLst/>
                <a:uLnTx/>
                <a:uFillTx/>
                <a:latin typeface="Arial"/>
                <a:ea typeface="+mn-ea"/>
                <a:cs typeface="+mn-cs"/>
                <a:sym typeface="Arial"/>
              </a:rPr>
              <a:t>Group 1 = Employees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FFFFFF"/>
                </a:solidFill>
                <a:effectLst/>
                <a:uLnTx/>
                <a:uFillTx/>
                <a:latin typeface="Arial"/>
                <a:ea typeface="+mn-ea"/>
                <a:cs typeface="+mn-cs"/>
                <a:sym typeface="Arial"/>
              </a:rPr>
              <a:t>Group 2 = Employers</a:t>
            </a:r>
          </a:p>
        </p:txBody>
      </p:sp>
      <p:cxnSp>
        <p:nvCxnSpPr>
          <p:cNvPr id="3" name="Google Shape;621;p24">
            <a:extLst>
              <a:ext uri="{FF2B5EF4-FFF2-40B4-BE49-F238E27FC236}">
                <a16:creationId xmlns:a16="http://schemas.microsoft.com/office/drawing/2014/main" id="{CDC65586-F2CC-12E2-2669-0BC96E0F10B8}"/>
              </a:ext>
            </a:extLst>
          </p:cNvPr>
          <p:cNvCxnSpPr/>
          <p:nvPr/>
        </p:nvCxnSpPr>
        <p:spPr>
          <a:xfrm>
            <a:off x="0" y="1041665"/>
            <a:ext cx="9144000" cy="0"/>
          </a:xfrm>
          <a:prstGeom prst="straightConnector1">
            <a:avLst/>
          </a:prstGeom>
          <a:noFill/>
          <a:ln w="25400"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cxnSp>
      <p:sp>
        <p:nvSpPr>
          <p:cNvPr id="5" name="Google Shape;603;p22">
            <a:extLst>
              <a:ext uri="{FF2B5EF4-FFF2-40B4-BE49-F238E27FC236}">
                <a16:creationId xmlns:a16="http://schemas.microsoft.com/office/drawing/2014/main" id="{9C993EB2-9661-D4B3-4A03-E5F968606E7F}"/>
              </a:ext>
            </a:extLst>
          </p:cNvPr>
          <p:cNvSpPr/>
          <p:nvPr/>
        </p:nvSpPr>
        <p:spPr>
          <a:xfrm>
            <a:off x="95250" y="347155"/>
            <a:ext cx="9048750" cy="5693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1" i="0" u="none" strike="noStrike" kern="0" cap="none" spc="0" normalizeH="0" baseline="0" noProof="0" dirty="0">
                <a:ln>
                  <a:noFill/>
                </a:ln>
                <a:solidFill>
                  <a:srgbClr val="00B050"/>
                </a:solidFill>
                <a:effectLst/>
                <a:uLnTx/>
                <a:uFillTx/>
                <a:latin typeface="Segoe UI" panose="020B0502040204020203" pitchFamily="34" charset="0"/>
                <a:ea typeface="Quattrocento Sans"/>
                <a:cs typeface="Segoe UI" panose="020B0502040204020203" pitchFamily="34" charset="0"/>
                <a:sym typeface="Quattrocento Sans"/>
              </a:rPr>
              <a:t>Tool #3 Economic Way of Thinking 6 Principles</a:t>
            </a:r>
            <a:endParaRPr kumimoji="0" sz="3100" b="1" i="0" u="none" strike="noStrike" kern="0" cap="none" spc="0" normalizeH="0" baseline="30000" noProof="0" dirty="0">
              <a:ln>
                <a:noFill/>
              </a:ln>
              <a:solidFill>
                <a:srgbClr val="00B050"/>
              </a:solidFill>
              <a:effectLst/>
              <a:uLnTx/>
              <a:uFillTx/>
              <a:latin typeface="Segoe UI" panose="020B0502040204020203" pitchFamily="34" charset="0"/>
              <a:ea typeface="Quattrocento Sans"/>
              <a:cs typeface="Segoe UI" panose="020B0502040204020203" pitchFamily="34" charset="0"/>
              <a:sym typeface="Quattrocento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620"/>
        <p:cNvGrpSpPr/>
        <p:nvPr/>
      </p:nvGrpSpPr>
      <p:grpSpPr>
        <a:xfrm>
          <a:off x="0" y="0"/>
          <a:ext cx="0" cy="0"/>
          <a:chOff x="0" y="0"/>
          <a:chExt cx="0" cy="0"/>
        </a:xfrm>
      </p:grpSpPr>
      <p:cxnSp>
        <p:nvCxnSpPr>
          <p:cNvPr id="621" name="Google Shape;621;p24"/>
          <p:cNvCxnSpPr/>
          <p:nvPr/>
        </p:nvCxnSpPr>
        <p:spPr>
          <a:xfrm>
            <a:off x="0" y="1041665"/>
            <a:ext cx="9144000" cy="0"/>
          </a:xfrm>
          <a:prstGeom prst="straightConnector1">
            <a:avLst/>
          </a:prstGeom>
          <a:noFill/>
          <a:ln w="25400"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cxnSp>
      <p:sp>
        <p:nvSpPr>
          <p:cNvPr id="2" name="Google Shape;603;p22">
            <a:extLst>
              <a:ext uri="{FF2B5EF4-FFF2-40B4-BE49-F238E27FC236}">
                <a16:creationId xmlns:a16="http://schemas.microsoft.com/office/drawing/2014/main" id="{684E34EF-820A-1A07-F18D-AB92E7BC4F0A}"/>
              </a:ext>
            </a:extLst>
          </p:cNvPr>
          <p:cNvSpPr/>
          <p:nvPr/>
        </p:nvSpPr>
        <p:spPr>
          <a:xfrm>
            <a:off x="95250" y="347155"/>
            <a:ext cx="9048750" cy="5693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100" b="1" i="0" u="none" strike="noStrike" kern="0" cap="none" spc="0" normalizeH="0" baseline="0" noProof="0" dirty="0">
                <a:ln>
                  <a:noFill/>
                </a:ln>
                <a:solidFill>
                  <a:srgbClr val="00B050"/>
                </a:solidFill>
                <a:effectLst/>
                <a:uLnTx/>
                <a:uFillTx/>
                <a:latin typeface="Segoe UI" panose="020B0502040204020203" pitchFamily="34" charset="0"/>
                <a:ea typeface="Quattrocento Sans"/>
                <a:cs typeface="Segoe UI" panose="020B0502040204020203" pitchFamily="34" charset="0"/>
                <a:sym typeface="Quattrocento Sans"/>
              </a:rPr>
              <a:t>Tool #3 Economic Way of Thinking 6 Principles</a:t>
            </a:r>
            <a:endParaRPr kumimoji="0" sz="3100" b="1" i="0" u="none" strike="noStrike" kern="0" cap="none" spc="0" normalizeH="0" baseline="30000" noProof="0" dirty="0">
              <a:ln>
                <a:noFill/>
              </a:ln>
              <a:solidFill>
                <a:srgbClr val="00B050"/>
              </a:solidFill>
              <a:effectLst/>
              <a:uLnTx/>
              <a:uFillTx/>
              <a:latin typeface="Segoe UI" panose="020B0502040204020203" pitchFamily="34" charset="0"/>
              <a:ea typeface="Quattrocento Sans"/>
              <a:cs typeface="Segoe UI" panose="020B0502040204020203" pitchFamily="34" charset="0"/>
              <a:sym typeface="Quattrocento Sans"/>
            </a:endParaRPr>
          </a:p>
        </p:txBody>
      </p:sp>
      <p:pic>
        <p:nvPicPr>
          <p:cNvPr id="7" name="Picture 6">
            <a:extLst>
              <a:ext uri="{FF2B5EF4-FFF2-40B4-BE49-F238E27FC236}">
                <a16:creationId xmlns:a16="http://schemas.microsoft.com/office/drawing/2014/main" id="{86FDFC49-0C53-E66B-9883-0637B8D274FE}"/>
              </a:ext>
            </a:extLst>
          </p:cNvPr>
          <p:cNvPicPr>
            <a:picLocks noChangeAspect="1"/>
          </p:cNvPicPr>
          <p:nvPr/>
        </p:nvPicPr>
        <p:blipFill rotWithShape="1">
          <a:blip r:embed="rId3"/>
          <a:srcRect l="57791" t="20852" r="18720" b="7210"/>
          <a:stretch/>
        </p:blipFill>
        <p:spPr>
          <a:xfrm>
            <a:off x="1457325" y="1290378"/>
            <a:ext cx="6060558" cy="5220467"/>
          </a:xfrm>
          <a:prstGeom prst="rect">
            <a:avLst/>
          </a:prstGeom>
        </p:spPr>
      </p:pic>
      <p:sp>
        <p:nvSpPr>
          <p:cNvPr id="3" name="TextBox 2">
            <a:extLst>
              <a:ext uri="{FF2B5EF4-FFF2-40B4-BE49-F238E27FC236}">
                <a16:creationId xmlns:a16="http://schemas.microsoft.com/office/drawing/2014/main" id="{73BC0094-F749-B4BA-24EA-BB38109B71CA}"/>
              </a:ext>
            </a:extLst>
          </p:cNvPr>
          <p:cNvSpPr txBox="1"/>
          <p:nvPr/>
        </p:nvSpPr>
        <p:spPr>
          <a:xfrm>
            <a:off x="3581400" y="1943100"/>
            <a:ext cx="1371600" cy="323165"/>
          </a:xfrm>
          <a:prstGeom prst="rect">
            <a:avLst/>
          </a:prstGeom>
          <a:noFill/>
        </p:spPr>
        <p:txBody>
          <a:bodyPr wrap="square" rtlCol="0">
            <a:spAutoFit/>
          </a:bodyPr>
          <a:lstStyle/>
          <a:p>
            <a:r>
              <a:rPr lang="en-US" sz="1500" b="1" dirty="0">
                <a:solidFill>
                  <a:srgbClr val="FF0000"/>
                </a:solidFill>
              </a:rPr>
              <a:t>Capitalism </a:t>
            </a:r>
          </a:p>
        </p:txBody>
      </p:sp>
      <p:sp>
        <p:nvSpPr>
          <p:cNvPr id="4" name="Oval 3">
            <a:extLst>
              <a:ext uri="{FF2B5EF4-FFF2-40B4-BE49-F238E27FC236}">
                <a16:creationId xmlns:a16="http://schemas.microsoft.com/office/drawing/2014/main" id="{07217FA7-5904-BC87-B1EF-612B027F997C}"/>
              </a:ext>
            </a:extLst>
          </p:cNvPr>
          <p:cNvSpPr/>
          <p:nvPr/>
        </p:nvSpPr>
        <p:spPr>
          <a:xfrm>
            <a:off x="3618271" y="2231476"/>
            <a:ext cx="376084" cy="228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27"/>
          <p:cNvSpPr/>
          <p:nvPr/>
        </p:nvSpPr>
        <p:spPr>
          <a:xfrm>
            <a:off x="128668" y="347155"/>
            <a:ext cx="8810618" cy="6001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kern="0" dirty="0">
                <a:solidFill>
                  <a:srgbClr val="00B050"/>
                </a:solidFill>
                <a:latin typeface="Segoe UI" panose="020B0502040204020203" pitchFamily="34" charset="0"/>
                <a:ea typeface="Quattrocento Sans"/>
                <a:cs typeface="Segoe UI" panose="020B0502040204020203" pitchFamily="34" charset="0"/>
                <a:sym typeface="Quattrocento Sans"/>
              </a:rPr>
              <a:t>Informed Understanding of Current Events</a:t>
            </a:r>
            <a:endParaRPr kumimoji="0" sz="3300" b="1" i="0" u="none" strike="noStrike" kern="0" cap="none" spc="0" normalizeH="0" baseline="30000" noProof="0" dirty="0">
              <a:ln>
                <a:noFill/>
              </a:ln>
              <a:solidFill>
                <a:srgbClr val="00B050"/>
              </a:solidFill>
              <a:effectLst/>
              <a:uLnTx/>
              <a:uFillTx/>
              <a:latin typeface="Segoe UI" panose="020B0502040204020203" pitchFamily="34" charset="0"/>
              <a:ea typeface="Quattrocento Sans"/>
              <a:cs typeface="Segoe UI" panose="020B0502040204020203" pitchFamily="34" charset="0"/>
              <a:sym typeface="Quattrocento Sans"/>
            </a:endParaRPr>
          </a:p>
        </p:txBody>
      </p:sp>
      <p:cxnSp>
        <p:nvCxnSpPr>
          <p:cNvPr id="645" name="Google Shape;645;p27"/>
          <p:cNvCxnSpPr/>
          <p:nvPr/>
        </p:nvCxnSpPr>
        <p:spPr>
          <a:xfrm>
            <a:off x="0" y="1041665"/>
            <a:ext cx="9144000" cy="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pic>
        <p:nvPicPr>
          <p:cNvPr id="3" name="Picture 2">
            <a:extLst>
              <a:ext uri="{FF2B5EF4-FFF2-40B4-BE49-F238E27FC236}">
                <a16:creationId xmlns:a16="http://schemas.microsoft.com/office/drawing/2014/main" id="{878BDE85-1F7D-753E-9DCD-800C88C959D0}"/>
              </a:ext>
            </a:extLst>
          </p:cNvPr>
          <p:cNvPicPr>
            <a:picLocks noChangeAspect="1"/>
          </p:cNvPicPr>
          <p:nvPr/>
        </p:nvPicPr>
        <p:blipFill rotWithShape="1">
          <a:blip r:embed="rId3"/>
          <a:srcRect l="14223" t="4516" r="14778" b="14741"/>
          <a:stretch/>
        </p:blipFill>
        <p:spPr>
          <a:xfrm>
            <a:off x="128668" y="1154608"/>
            <a:ext cx="4135240" cy="2645263"/>
          </a:xfrm>
          <a:prstGeom prst="rect">
            <a:avLst/>
          </a:prstGeom>
        </p:spPr>
      </p:pic>
      <p:sp>
        <p:nvSpPr>
          <p:cNvPr id="6" name="Google Shape;646;p27">
            <a:extLst>
              <a:ext uri="{FF2B5EF4-FFF2-40B4-BE49-F238E27FC236}">
                <a16:creationId xmlns:a16="http://schemas.microsoft.com/office/drawing/2014/main" id="{5E41FCEB-51FE-E4AC-B2E1-559CB305F564}"/>
              </a:ext>
            </a:extLst>
          </p:cNvPr>
          <p:cNvSpPr txBox="1"/>
          <p:nvPr/>
        </p:nvSpPr>
        <p:spPr>
          <a:xfrm>
            <a:off x="2212195" y="4366508"/>
            <a:ext cx="4432699" cy="2077451"/>
          </a:xfrm>
          <a:prstGeom prst="rect">
            <a:avLst/>
          </a:prstGeom>
          <a:solidFill>
            <a:srgbClr val="0033CC"/>
          </a:solid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FFFFFF"/>
              </a:buClr>
              <a:buSzPct val="100000"/>
              <a:buFont typeface="Arial"/>
              <a:buAutoNum type="arabicParenR"/>
              <a:tabLst/>
              <a:defRPr/>
            </a:pPr>
            <a:r>
              <a:rPr kumimoji="0" lang="en-US" sz="13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People choose.</a:t>
            </a:r>
            <a:endParaRPr kumimoji="0" sz="13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AutoNum type="arabicParenR"/>
              <a:tabLst/>
              <a:defRPr/>
            </a:pPr>
            <a:r>
              <a:rPr kumimoji="0" lang="en-US" sz="13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People’s choices involve costs.</a:t>
            </a:r>
            <a:endParaRPr kumimoji="0" sz="13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AutoNum type="arabicParenR"/>
              <a:tabLst/>
              <a:defRPr/>
            </a:pPr>
            <a:r>
              <a:rPr kumimoji="0" lang="en-US" sz="13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People respond to incentives in predictable ways.</a:t>
            </a:r>
            <a:endParaRPr kumimoji="0" sz="13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AutoNum type="arabicParenR"/>
              <a:tabLst/>
              <a:defRPr/>
            </a:pPr>
            <a:r>
              <a:rPr kumimoji="0" lang="en-US" sz="13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People create rules and economic systems that influence individual choices and incentives.</a:t>
            </a:r>
            <a:endParaRPr kumimoji="0" sz="13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AutoNum type="arabicParenR"/>
              <a:tabLst/>
              <a:defRPr/>
            </a:pPr>
            <a:r>
              <a:rPr kumimoji="0" lang="en-US" sz="13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People gain when they trade voluntarily.</a:t>
            </a:r>
            <a:endParaRPr kumimoji="0" sz="13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AutoNum type="arabicParenR"/>
              <a:tabLst/>
              <a:defRPr/>
            </a:pPr>
            <a:r>
              <a:rPr kumimoji="0" lang="en-US" sz="13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People’s choices have consequences that lie in the future.</a:t>
            </a:r>
            <a:endParaRPr kumimoji="0" sz="13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43A189D8-891E-1F3C-BF7D-26D59919D34F}"/>
              </a:ext>
            </a:extLst>
          </p:cNvPr>
          <p:cNvPicPr>
            <a:picLocks noChangeAspect="1"/>
          </p:cNvPicPr>
          <p:nvPr/>
        </p:nvPicPr>
        <p:blipFill rotWithShape="1">
          <a:blip r:embed="rId4"/>
          <a:srcRect l="56437" t="4153" r="6437" b="16395"/>
          <a:stretch/>
        </p:blipFill>
        <p:spPr>
          <a:xfrm>
            <a:off x="4533977" y="1137860"/>
            <a:ext cx="4394968" cy="2645262"/>
          </a:xfrm>
          <a:prstGeom prst="rect">
            <a:avLst/>
          </a:prstGeom>
        </p:spPr>
      </p:pic>
      <p:pic>
        <p:nvPicPr>
          <p:cNvPr id="9" name="Picture 8">
            <a:extLst>
              <a:ext uri="{FF2B5EF4-FFF2-40B4-BE49-F238E27FC236}">
                <a16:creationId xmlns:a16="http://schemas.microsoft.com/office/drawing/2014/main" id="{6B6AFA11-0E59-2B00-4437-43F3214D9A9B}"/>
              </a:ext>
            </a:extLst>
          </p:cNvPr>
          <p:cNvPicPr>
            <a:picLocks noChangeAspect="1"/>
          </p:cNvPicPr>
          <p:nvPr/>
        </p:nvPicPr>
        <p:blipFill rotWithShape="1">
          <a:blip r:embed="rId5"/>
          <a:srcRect l="56552" t="4126" r="6781" b="83882"/>
          <a:stretch/>
        </p:blipFill>
        <p:spPr>
          <a:xfrm>
            <a:off x="2212195" y="3879316"/>
            <a:ext cx="4432699" cy="40774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66575EB-962A-CCF5-2E6C-25133F798C5F}"/>
              </a:ext>
            </a:extLst>
          </p:cNvPr>
          <p:cNvSpPr txBox="1"/>
          <p:nvPr/>
        </p:nvSpPr>
        <p:spPr>
          <a:xfrm>
            <a:off x="0" y="0"/>
            <a:ext cx="9144000" cy="6858000"/>
          </a:xfrm>
          <a:prstGeom prst="rect">
            <a:avLst/>
          </a:prstGeom>
          <a:solidFill>
            <a:schemeClr val="bg1"/>
          </a:solidFill>
        </p:spPr>
        <p:txBody>
          <a:bodyPr wrap="square" rtlCol="0">
            <a:spAutoFit/>
          </a:bodyPr>
          <a:lstStyle/>
          <a:p>
            <a:endParaRPr lang="en-US" dirty="0"/>
          </a:p>
        </p:txBody>
      </p:sp>
      <p:sp>
        <p:nvSpPr>
          <p:cNvPr id="9" name="Oval 4">
            <a:extLst>
              <a:ext uri="{FF2B5EF4-FFF2-40B4-BE49-F238E27FC236}">
                <a16:creationId xmlns:a16="http://schemas.microsoft.com/office/drawing/2014/main" id="{DA390D87-D8BA-2318-F9C2-8B4E211CD80B}"/>
              </a:ext>
            </a:extLst>
          </p:cNvPr>
          <p:cNvSpPr txBox="1"/>
          <p:nvPr/>
        </p:nvSpPr>
        <p:spPr>
          <a:xfrm>
            <a:off x="2636600" y="2586339"/>
            <a:ext cx="2183292" cy="303969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p:txBody>
      </p:sp>
      <p:graphicFrame>
        <p:nvGraphicFramePr>
          <p:cNvPr id="10" name="Diagram 9">
            <a:extLst>
              <a:ext uri="{FF2B5EF4-FFF2-40B4-BE49-F238E27FC236}">
                <a16:creationId xmlns:a16="http://schemas.microsoft.com/office/drawing/2014/main" id="{9D400833-B7FB-1E91-FDF6-CE4EF2F69ECB}"/>
              </a:ext>
            </a:extLst>
          </p:cNvPr>
          <p:cNvGraphicFramePr/>
          <p:nvPr>
            <p:extLst>
              <p:ext uri="{D42A27DB-BD31-4B8C-83A1-F6EECF244321}">
                <p14:modId xmlns:p14="http://schemas.microsoft.com/office/powerpoint/2010/main" val="2830585949"/>
              </p:ext>
            </p:extLst>
          </p:nvPr>
        </p:nvGraphicFramePr>
        <p:xfrm>
          <a:off x="-127053" y="2020445"/>
          <a:ext cx="8889897" cy="3999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A8AC35B1-9380-4B0B-7C73-C3D4F582A540}"/>
              </a:ext>
            </a:extLst>
          </p:cNvPr>
          <p:cNvSpPr txBox="1"/>
          <p:nvPr/>
        </p:nvSpPr>
        <p:spPr>
          <a:xfrm rot="16200000">
            <a:off x="1017975" y="3685791"/>
            <a:ext cx="3498026" cy="477054"/>
          </a:xfrm>
          <a:prstGeom prst="rect">
            <a:avLst/>
          </a:prstGeom>
          <a:noFill/>
        </p:spPr>
        <p:txBody>
          <a:bodyPr wrap="square" rtlCol="0">
            <a:spAutoFit/>
          </a:bodyPr>
          <a:lstStyle/>
          <a:p>
            <a:pPr algn="ctr"/>
            <a:r>
              <a:rPr lang="en-US" sz="2500" b="1" dirty="0">
                <a:solidFill>
                  <a:schemeClr val="bg1"/>
                </a:solidFill>
              </a:rPr>
              <a:t>Personal Finance</a:t>
            </a:r>
          </a:p>
        </p:txBody>
      </p:sp>
      <p:sp>
        <p:nvSpPr>
          <p:cNvPr id="12" name="TextBox 11">
            <a:extLst>
              <a:ext uri="{FF2B5EF4-FFF2-40B4-BE49-F238E27FC236}">
                <a16:creationId xmlns:a16="http://schemas.microsoft.com/office/drawing/2014/main" id="{B0CD6A38-3B23-528C-8F23-60B1C6E50CC0}"/>
              </a:ext>
            </a:extLst>
          </p:cNvPr>
          <p:cNvSpPr txBox="1"/>
          <p:nvPr/>
        </p:nvSpPr>
        <p:spPr>
          <a:xfrm rot="5400000">
            <a:off x="4627597" y="3781715"/>
            <a:ext cx="3498024" cy="477054"/>
          </a:xfrm>
          <a:prstGeom prst="rect">
            <a:avLst/>
          </a:prstGeom>
          <a:noFill/>
        </p:spPr>
        <p:txBody>
          <a:bodyPr wrap="square" rtlCol="0">
            <a:spAutoFit/>
          </a:bodyPr>
          <a:lstStyle/>
          <a:p>
            <a:pPr algn="ctr"/>
            <a:r>
              <a:rPr lang="en-US" sz="2500" b="1" dirty="0">
                <a:solidFill>
                  <a:schemeClr val="bg1"/>
                </a:solidFill>
              </a:rPr>
              <a:t>Economics</a:t>
            </a:r>
          </a:p>
        </p:txBody>
      </p:sp>
      <p:sp>
        <p:nvSpPr>
          <p:cNvPr id="13" name="TextBox 12">
            <a:extLst>
              <a:ext uri="{FF2B5EF4-FFF2-40B4-BE49-F238E27FC236}">
                <a16:creationId xmlns:a16="http://schemas.microsoft.com/office/drawing/2014/main" id="{152012D0-7DB9-4AE9-3647-132F261372CB}"/>
              </a:ext>
            </a:extLst>
          </p:cNvPr>
          <p:cNvSpPr txBox="1"/>
          <p:nvPr/>
        </p:nvSpPr>
        <p:spPr>
          <a:xfrm>
            <a:off x="2481751" y="3416487"/>
            <a:ext cx="4305904" cy="1015663"/>
          </a:xfrm>
          <a:prstGeom prst="rect">
            <a:avLst/>
          </a:prstGeom>
          <a:noFill/>
        </p:spPr>
        <p:txBody>
          <a:bodyPr wrap="square" rtlCol="0">
            <a:spAutoFit/>
          </a:bodyPr>
          <a:lstStyle/>
          <a:p>
            <a:pPr algn="ctr"/>
            <a:endParaRPr lang="en-US" sz="2000" b="1" dirty="0">
              <a:solidFill>
                <a:schemeClr val="bg1"/>
              </a:solidFill>
            </a:endParaRPr>
          </a:p>
          <a:p>
            <a:pPr algn="ctr"/>
            <a:r>
              <a:rPr lang="en-US" sz="2000" b="1" dirty="0">
                <a:solidFill>
                  <a:schemeClr val="bg1"/>
                </a:solidFill>
              </a:rPr>
              <a:t>Entrepreneurship</a:t>
            </a:r>
          </a:p>
          <a:p>
            <a:pPr algn="ctr"/>
            <a:endParaRPr lang="en-US" sz="2000" b="1" dirty="0">
              <a:solidFill>
                <a:schemeClr val="bg1"/>
              </a:solidFill>
            </a:endParaRPr>
          </a:p>
        </p:txBody>
      </p:sp>
      <p:sp>
        <p:nvSpPr>
          <p:cNvPr id="16" name="TextBox 15">
            <a:extLst>
              <a:ext uri="{FF2B5EF4-FFF2-40B4-BE49-F238E27FC236}">
                <a16:creationId xmlns:a16="http://schemas.microsoft.com/office/drawing/2014/main" id="{1F942A15-5CD8-D3F7-0194-721D754A06CA}"/>
              </a:ext>
            </a:extLst>
          </p:cNvPr>
          <p:cNvSpPr txBox="1"/>
          <p:nvPr/>
        </p:nvSpPr>
        <p:spPr>
          <a:xfrm>
            <a:off x="555193" y="286231"/>
            <a:ext cx="8334703" cy="1200329"/>
          </a:xfrm>
          <a:prstGeom prst="rect">
            <a:avLst/>
          </a:prstGeom>
          <a:noFill/>
        </p:spPr>
        <p:txBody>
          <a:bodyPr wrap="square" rtlCol="0">
            <a:spAutoFit/>
          </a:bodyPr>
          <a:lstStyle/>
          <a:p>
            <a:pPr algn="ctr"/>
            <a:r>
              <a:rPr lang="en-US" sz="3600" b="1" dirty="0">
                <a:solidFill>
                  <a:srgbClr val="00B050"/>
                </a:solidFill>
                <a:latin typeface="Segoe UI" panose="020B0502040204020203" pitchFamily="34" charset="0"/>
                <a:cs typeface="Segoe UI" panose="020B0502040204020203" pitchFamily="34" charset="0"/>
              </a:rPr>
              <a:t>Entrepreneurship =</a:t>
            </a:r>
          </a:p>
          <a:p>
            <a:pPr algn="ctr"/>
            <a:r>
              <a:rPr lang="en-US" sz="3600" b="1" dirty="0">
                <a:solidFill>
                  <a:srgbClr val="00B050"/>
                </a:solidFill>
                <a:latin typeface="Segoe UI" panose="020B0502040204020203" pitchFamily="34" charset="0"/>
                <a:cs typeface="Segoe UI" panose="020B0502040204020203" pitchFamily="34" charset="0"/>
              </a:rPr>
              <a:t>Personal Finance + Economics</a:t>
            </a:r>
          </a:p>
        </p:txBody>
      </p:sp>
      <p:pic>
        <p:nvPicPr>
          <p:cNvPr id="2" name="Picture 1">
            <a:extLst>
              <a:ext uri="{FF2B5EF4-FFF2-40B4-BE49-F238E27FC236}">
                <a16:creationId xmlns:a16="http://schemas.microsoft.com/office/drawing/2014/main" id="{BE151FC5-0F64-66A2-E6BB-929E1C65C744}"/>
              </a:ext>
            </a:extLst>
          </p:cNvPr>
          <p:cNvPicPr>
            <a:picLocks noChangeAspect="1"/>
          </p:cNvPicPr>
          <p:nvPr/>
        </p:nvPicPr>
        <p:blipFill rotWithShape="1">
          <a:blip r:embed="rId7"/>
          <a:srcRect l="90672" t="1766" r="2821" b="82339"/>
          <a:stretch/>
        </p:blipFill>
        <p:spPr bwMode="auto">
          <a:xfrm>
            <a:off x="7870411" y="5905761"/>
            <a:ext cx="1171231" cy="8041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5812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5AA43C-DA55-8D0D-00B5-036D70FAFC90}"/>
              </a:ext>
            </a:extLst>
          </p:cNvPr>
          <p:cNvSpPr txBox="1"/>
          <p:nvPr/>
        </p:nvSpPr>
        <p:spPr>
          <a:xfrm>
            <a:off x="0" y="0"/>
            <a:ext cx="9144000" cy="6858000"/>
          </a:xfrm>
          <a:prstGeom prst="rect">
            <a:avLst/>
          </a:prstGeom>
          <a:solidFill>
            <a:schemeClr val="bg1"/>
          </a:solidFill>
        </p:spPr>
        <p:txBody>
          <a:bodyPr wrap="square" rtlCol="0">
            <a:spAutoFit/>
          </a:bodyPr>
          <a:lstStyle/>
          <a:p>
            <a:endParaRPr lang="en-US" dirty="0"/>
          </a:p>
        </p:txBody>
      </p:sp>
      <p:sp>
        <p:nvSpPr>
          <p:cNvPr id="2" name="Rectangle 1"/>
          <p:cNvSpPr/>
          <p:nvPr/>
        </p:nvSpPr>
        <p:spPr>
          <a:xfrm>
            <a:off x="166691" y="201417"/>
            <a:ext cx="8810618" cy="646331"/>
          </a:xfrm>
          <a:prstGeom prst="rect">
            <a:avLst/>
          </a:prstGeom>
        </p:spPr>
        <p:txBody>
          <a:bodyPr wrap="square" numCol="1">
            <a:spAutoFit/>
          </a:bodyPr>
          <a:lstStyle/>
          <a:p>
            <a:pPr algn="ctr"/>
            <a:r>
              <a:rPr lang="en-US" sz="3600" b="1" dirty="0">
                <a:solidFill>
                  <a:srgbClr val="00B050"/>
                </a:solidFill>
                <a:latin typeface="Segoe UI" panose="020B0502040204020203" pitchFamily="34" charset="0"/>
                <a:cs typeface="Segoe UI" panose="020B0502040204020203" pitchFamily="34" charset="0"/>
              </a:rPr>
              <a:t>6-12 Economics &amp; Personal Finance</a:t>
            </a:r>
            <a:endParaRPr lang="en-US" sz="3600" b="1" baseline="30000" dirty="0">
              <a:solidFill>
                <a:srgbClr val="00B050"/>
              </a:solidFill>
              <a:latin typeface="Segoe UI" panose="020B0502040204020203" pitchFamily="34" charset="0"/>
              <a:cs typeface="Segoe UI" panose="020B0502040204020203"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32276240"/>
              </p:ext>
            </p:extLst>
          </p:nvPr>
        </p:nvGraphicFramePr>
        <p:xfrm>
          <a:off x="313898" y="1049165"/>
          <a:ext cx="8516204" cy="5577840"/>
        </p:xfrm>
        <a:graphic>
          <a:graphicData uri="http://schemas.openxmlformats.org/drawingml/2006/table">
            <a:tbl>
              <a:tblPr firstRow="1" bandRow="1">
                <a:tableStyleId>{5C22544A-7EE6-4342-B048-85BDC9FD1C3A}</a:tableStyleId>
              </a:tblPr>
              <a:tblGrid>
                <a:gridCol w="4258102">
                  <a:extLst>
                    <a:ext uri="{9D8B030D-6E8A-4147-A177-3AD203B41FA5}">
                      <a16:colId xmlns:a16="http://schemas.microsoft.com/office/drawing/2014/main" val="20000"/>
                    </a:ext>
                  </a:extLst>
                </a:gridCol>
                <a:gridCol w="4258102">
                  <a:extLst>
                    <a:ext uri="{9D8B030D-6E8A-4147-A177-3AD203B41FA5}">
                      <a16:colId xmlns:a16="http://schemas.microsoft.com/office/drawing/2014/main" val="20001"/>
                    </a:ext>
                  </a:extLst>
                </a:gridCol>
              </a:tblGrid>
              <a:tr h="5477895">
                <a:tc>
                  <a:txBody>
                    <a:bodyPr/>
                    <a:lstStyle/>
                    <a:p>
                      <a:pPr algn="ctr"/>
                      <a:r>
                        <a:rPr lang="en-US" sz="1500" u="sng" dirty="0">
                          <a:solidFill>
                            <a:schemeClr val="bg1"/>
                          </a:solidFill>
                        </a:rPr>
                        <a:t>ECONOMICS</a:t>
                      </a:r>
                    </a:p>
                    <a:p>
                      <a:pPr algn="ctr"/>
                      <a:r>
                        <a:rPr lang="en-US" sz="1500" u="none" dirty="0">
                          <a:solidFill>
                            <a:schemeClr val="bg1"/>
                          </a:solidFill>
                        </a:rPr>
                        <a:t>market economy</a:t>
                      </a:r>
                    </a:p>
                    <a:p>
                      <a:pPr algn="ctr"/>
                      <a:r>
                        <a:rPr lang="en-US" sz="1500" u="none" dirty="0">
                          <a:solidFill>
                            <a:schemeClr val="bg1"/>
                          </a:solidFill>
                        </a:rPr>
                        <a:t>circular flow</a:t>
                      </a:r>
                    </a:p>
                    <a:p>
                      <a:pPr algn="ctr"/>
                      <a:r>
                        <a:rPr lang="en-US" sz="1500" u="none" dirty="0">
                          <a:solidFill>
                            <a:schemeClr val="bg1"/>
                          </a:solidFill>
                        </a:rPr>
                        <a:t>buyers and sellers</a:t>
                      </a:r>
                    </a:p>
                    <a:p>
                      <a:pPr algn="ctr"/>
                      <a:r>
                        <a:rPr lang="en-US" sz="1500" u="none" dirty="0">
                          <a:solidFill>
                            <a:schemeClr val="bg1"/>
                          </a:solidFill>
                        </a:rPr>
                        <a:t>factors of production</a:t>
                      </a:r>
                    </a:p>
                    <a:p>
                      <a:pPr algn="ctr"/>
                      <a:r>
                        <a:rPr lang="en-US" sz="1500" u="none" dirty="0">
                          <a:solidFill>
                            <a:schemeClr val="bg1"/>
                          </a:solidFill>
                        </a:rPr>
                        <a:t>types of business organizations</a:t>
                      </a:r>
                    </a:p>
                    <a:p>
                      <a:pPr algn="ctr"/>
                      <a:r>
                        <a:rPr lang="en-US" sz="1500" u="none" dirty="0">
                          <a:solidFill>
                            <a:schemeClr val="bg1"/>
                          </a:solidFill>
                        </a:rPr>
                        <a:t>supply and demand</a:t>
                      </a:r>
                    </a:p>
                    <a:p>
                      <a:pPr algn="ctr"/>
                      <a:r>
                        <a:rPr lang="en-US" sz="1500" u="none" dirty="0">
                          <a:solidFill>
                            <a:schemeClr val="bg1"/>
                          </a:solidFill>
                        </a:rPr>
                        <a:t>prices</a:t>
                      </a:r>
                    </a:p>
                    <a:p>
                      <a:pPr algn="ctr"/>
                      <a:r>
                        <a:rPr lang="en-US" sz="1500" u="none" dirty="0">
                          <a:solidFill>
                            <a:schemeClr val="bg1"/>
                          </a:solidFill>
                        </a:rPr>
                        <a:t>standard of living</a:t>
                      </a:r>
                    </a:p>
                    <a:p>
                      <a:pPr algn="ctr"/>
                      <a:r>
                        <a:rPr lang="en-US" sz="1500" u="none" dirty="0">
                          <a:solidFill>
                            <a:schemeClr val="bg1"/>
                          </a:solidFill>
                        </a:rPr>
                        <a:t>productivity</a:t>
                      </a:r>
                    </a:p>
                    <a:p>
                      <a:pPr algn="ctr"/>
                      <a:r>
                        <a:rPr lang="en-US" sz="1500" u="none" dirty="0">
                          <a:solidFill>
                            <a:schemeClr val="bg1"/>
                          </a:solidFill>
                        </a:rPr>
                        <a:t>innovation an competition</a:t>
                      </a:r>
                    </a:p>
                    <a:p>
                      <a:pPr algn="ctr"/>
                      <a:r>
                        <a:rPr lang="en-US" sz="1500" u="none" dirty="0">
                          <a:solidFill>
                            <a:schemeClr val="bg1"/>
                          </a:solidFill>
                        </a:rPr>
                        <a:t>GDP</a:t>
                      </a:r>
                    </a:p>
                    <a:p>
                      <a:pPr algn="ctr"/>
                      <a:r>
                        <a:rPr lang="en-US" sz="1500" u="none" dirty="0">
                          <a:solidFill>
                            <a:schemeClr val="bg1"/>
                          </a:solidFill>
                        </a:rPr>
                        <a:t>unemployment</a:t>
                      </a:r>
                    </a:p>
                    <a:p>
                      <a:pPr algn="ctr"/>
                      <a:r>
                        <a:rPr lang="en-US" sz="1500" u="none" dirty="0">
                          <a:solidFill>
                            <a:schemeClr val="bg1"/>
                          </a:solidFill>
                        </a:rPr>
                        <a:t>business cycle</a:t>
                      </a:r>
                    </a:p>
                    <a:p>
                      <a:pPr algn="ctr"/>
                      <a:r>
                        <a:rPr lang="en-US" sz="1500" u="none" dirty="0">
                          <a:solidFill>
                            <a:schemeClr val="bg1"/>
                          </a:solidFill>
                        </a:rPr>
                        <a:t>Federal Reserve</a:t>
                      </a:r>
                    </a:p>
                    <a:p>
                      <a:pPr algn="ctr"/>
                      <a:r>
                        <a:rPr lang="en-US" sz="1500" u="none" dirty="0">
                          <a:solidFill>
                            <a:schemeClr val="bg1"/>
                          </a:solidFill>
                        </a:rPr>
                        <a:t>banking</a:t>
                      </a:r>
                    </a:p>
                    <a:p>
                      <a:pPr algn="ctr"/>
                      <a:r>
                        <a:rPr lang="en-US" sz="1500" u="none" dirty="0">
                          <a:solidFill>
                            <a:schemeClr val="bg1"/>
                          </a:solidFill>
                        </a:rPr>
                        <a:t>institutions</a:t>
                      </a:r>
                    </a:p>
                    <a:p>
                      <a:pPr algn="ctr"/>
                      <a:r>
                        <a:rPr lang="en-US" sz="1500" u="none" dirty="0">
                          <a:solidFill>
                            <a:schemeClr val="bg1"/>
                          </a:solidFill>
                        </a:rPr>
                        <a:t>tax policy</a:t>
                      </a:r>
                    </a:p>
                    <a:p>
                      <a:pPr algn="ctr"/>
                      <a:r>
                        <a:rPr lang="en-US" sz="1500" u="none" dirty="0">
                          <a:solidFill>
                            <a:schemeClr val="bg1"/>
                          </a:solidFill>
                        </a:rPr>
                        <a:t>property rights</a:t>
                      </a:r>
                    </a:p>
                    <a:p>
                      <a:pPr algn="ctr"/>
                      <a:r>
                        <a:rPr lang="en-US" sz="1500" u="none" dirty="0">
                          <a:solidFill>
                            <a:schemeClr val="bg1"/>
                          </a:solidFill>
                        </a:rPr>
                        <a:t>government regulation</a:t>
                      </a:r>
                    </a:p>
                    <a:p>
                      <a:pPr algn="ctr"/>
                      <a:r>
                        <a:rPr lang="en-US" sz="1500" u="none" dirty="0">
                          <a:solidFill>
                            <a:schemeClr val="bg1"/>
                          </a:solidFill>
                        </a:rPr>
                        <a:t>comparative advantage</a:t>
                      </a:r>
                    </a:p>
                    <a:p>
                      <a:pPr algn="ctr"/>
                      <a:r>
                        <a:rPr lang="en-US" sz="1500" u="none" dirty="0">
                          <a:solidFill>
                            <a:schemeClr val="bg1"/>
                          </a:solidFill>
                        </a:rPr>
                        <a:t>competition</a:t>
                      </a:r>
                    </a:p>
                    <a:p>
                      <a:pPr algn="ctr"/>
                      <a:r>
                        <a:rPr lang="en-US" sz="1500" u="none" dirty="0">
                          <a:solidFill>
                            <a:schemeClr val="bg1"/>
                          </a:solidFill>
                        </a:rPr>
                        <a:t>trade</a:t>
                      </a:r>
                    </a:p>
                    <a:p>
                      <a:pPr algn="ctr"/>
                      <a:r>
                        <a:rPr lang="en-US" sz="1500" u="none" dirty="0">
                          <a:solidFill>
                            <a:schemeClr val="bg1"/>
                          </a:solidFill>
                        </a:rPr>
                        <a:t>exchange rates</a:t>
                      </a:r>
                    </a:p>
                  </a:txBody>
                  <a:tcPr>
                    <a:solidFill>
                      <a:srgbClr val="FF9900"/>
                    </a:solidFill>
                  </a:tcPr>
                </a:tc>
                <a:tc>
                  <a:txBody>
                    <a:bodyPr/>
                    <a:lstStyle/>
                    <a:p>
                      <a:pPr algn="ctr"/>
                      <a:r>
                        <a:rPr lang="en-US" sz="1500" u="sng" dirty="0">
                          <a:solidFill>
                            <a:schemeClr val="bg1"/>
                          </a:solidFill>
                        </a:rPr>
                        <a:t>PERSONAL FINANCE</a:t>
                      </a:r>
                    </a:p>
                    <a:p>
                      <a:pPr algn="ctr"/>
                      <a:r>
                        <a:rPr lang="en-US" sz="1500" u="none" dirty="0">
                          <a:solidFill>
                            <a:schemeClr val="bg1"/>
                          </a:solidFill>
                        </a:rPr>
                        <a:t>contracts</a:t>
                      </a:r>
                    </a:p>
                    <a:p>
                      <a:pPr algn="ctr"/>
                      <a:r>
                        <a:rPr lang="en-US" sz="1500" u="none" dirty="0">
                          <a:solidFill>
                            <a:schemeClr val="bg1"/>
                          </a:solidFill>
                        </a:rPr>
                        <a:t>comparison shopping</a:t>
                      </a:r>
                    </a:p>
                    <a:p>
                      <a:pPr algn="ctr"/>
                      <a:r>
                        <a:rPr lang="en-US" sz="1500" u="none" dirty="0">
                          <a:solidFill>
                            <a:schemeClr val="bg1"/>
                          </a:solidFill>
                        </a:rPr>
                        <a:t>advertising</a:t>
                      </a:r>
                    </a:p>
                    <a:p>
                      <a:pPr algn="ctr"/>
                      <a:r>
                        <a:rPr lang="en-US" sz="1500" u="none" dirty="0">
                          <a:solidFill>
                            <a:schemeClr val="bg1"/>
                          </a:solidFill>
                        </a:rPr>
                        <a:t>consumer rights</a:t>
                      </a:r>
                    </a:p>
                    <a:p>
                      <a:pPr algn="ctr"/>
                      <a:r>
                        <a:rPr lang="en-US" sz="1500" u="none" dirty="0">
                          <a:solidFill>
                            <a:schemeClr val="bg1"/>
                          </a:solidFill>
                        </a:rPr>
                        <a:t>renting</a:t>
                      </a:r>
                    </a:p>
                    <a:p>
                      <a:pPr algn="ctr"/>
                      <a:r>
                        <a:rPr lang="en-US" sz="1500" u="none" dirty="0">
                          <a:solidFill>
                            <a:schemeClr val="bg1"/>
                          </a:solidFill>
                        </a:rPr>
                        <a:t>spending</a:t>
                      </a:r>
                    </a:p>
                    <a:p>
                      <a:pPr algn="ctr"/>
                      <a:r>
                        <a:rPr lang="en-US" sz="1500" u="none" dirty="0">
                          <a:solidFill>
                            <a:schemeClr val="bg1"/>
                          </a:solidFill>
                        </a:rPr>
                        <a:t>budgeting</a:t>
                      </a:r>
                    </a:p>
                    <a:p>
                      <a:pPr algn="ctr"/>
                      <a:r>
                        <a:rPr lang="en-US" sz="1500" u="none" dirty="0">
                          <a:solidFill>
                            <a:schemeClr val="bg1"/>
                          </a:solidFill>
                        </a:rPr>
                        <a:t>banking</a:t>
                      </a:r>
                    </a:p>
                    <a:p>
                      <a:pPr algn="ctr"/>
                      <a:r>
                        <a:rPr lang="en-US" sz="1500" u="none" dirty="0">
                          <a:solidFill>
                            <a:schemeClr val="bg1"/>
                          </a:solidFill>
                        </a:rPr>
                        <a:t>credit </a:t>
                      </a:r>
                    </a:p>
                    <a:p>
                      <a:pPr algn="ctr"/>
                      <a:r>
                        <a:rPr lang="en-US" sz="1500" u="none" dirty="0">
                          <a:solidFill>
                            <a:schemeClr val="bg1"/>
                          </a:solidFill>
                        </a:rPr>
                        <a:t>Loans</a:t>
                      </a:r>
                    </a:p>
                    <a:p>
                      <a:pPr algn="ctr"/>
                      <a:r>
                        <a:rPr lang="en-US" sz="1500" u="none" dirty="0">
                          <a:solidFill>
                            <a:schemeClr val="bg1"/>
                          </a:solidFill>
                        </a:rPr>
                        <a:t>interest rates</a:t>
                      </a:r>
                    </a:p>
                    <a:p>
                      <a:pPr algn="ctr"/>
                      <a:r>
                        <a:rPr lang="en-US" sz="1500" u="none" dirty="0">
                          <a:solidFill>
                            <a:schemeClr val="bg1"/>
                          </a:solidFill>
                        </a:rPr>
                        <a:t>insurance</a:t>
                      </a:r>
                    </a:p>
                    <a:p>
                      <a:pPr algn="ctr"/>
                      <a:r>
                        <a:rPr lang="en-US" sz="1500" u="none" dirty="0">
                          <a:solidFill>
                            <a:schemeClr val="bg1"/>
                          </a:solidFill>
                        </a:rPr>
                        <a:t>income</a:t>
                      </a:r>
                    </a:p>
                    <a:p>
                      <a:pPr algn="ctr"/>
                      <a:r>
                        <a:rPr lang="en-US" sz="1500" u="none" dirty="0">
                          <a:solidFill>
                            <a:schemeClr val="bg1"/>
                          </a:solidFill>
                        </a:rPr>
                        <a:t>taxes</a:t>
                      </a:r>
                    </a:p>
                    <a:p>
                      <a:pPr algn="ctr"/>
                      <a:r>
                        <a:rPr lang="en-US" sz="1500" u="none" dirty="0">
                          <a:solidFill>
                            <a:schemeClr val="bg1"/>
                          </a:solidFill>
                        </a:rPr>
                        <a:t>income statement</a:t>
                      </a:r>
                    </a:p>
                    <a:p>
                      <a:pPr algn="ctr"/>
                      <a:r>
                        <a:rPr lang="en-US" sz="1500" u="none" dirty="0">
                          <a:solidFill>
                            <a:schemeClr val="bg1"/>
                          </a:solidFill>
                        </a:rPr>
                        <a:t>balance sheet</a:t>
                      </a:r>
                    </a:p>
                    <a:p>
                      <a:pPr algn="ctr"/>
                      <a:r>
                        <a:rPr lang="en-US" sz="1500" u="none" dirty="0">
                          <a:solidFill>
                            <a:schemeClr val="bg1"/>
                          </a:solidFill>
                        </a:rPr>
                        <a:t>cash flow</a:t>
                      </a:r>
                    </a:p>
                    <a:p>
                      <a:pPr algn="ctr"/>
                      <a:r>
                        <a:rPr lang="en-US" sz="1500" u="none" dirty="0">
                          <a:solidFill>
                            <a:schemeClr val="bg1"/>
                          </a:solidFill>
                        </a:rPr>
                        <a:t>investing</a:t>
                      </a:r>
                    </a:p>
                    <a:p>
                      <a:pPr algn="ctr"/>
                      <a:r>
                        <a:rPr lang="en-US" sz="1500" u="none" dirty="0">
                          <a:solidFill>
                            <a:schemeClr val="bg1"/>
                          </a:solidFill>
                        </a:rPr>
                        <a:t>human capital</a:t>
                      </a:r>
                    </a:p>
                    <a:p>
                      <a:pPr algn="ctr"/>
                      <a:r>
                        <a:rPr lang="en-US" sz="1500" u="none" dirty="0">
                          <a:solidFill>
                            <a:schemeClr val="bg1"/>
                          </a:solidFill>
                        </a:rPr>
                        <a:t>Inflation</a:t>
                      </a:r>
                    </a:p>
                    <a:p>
                      <a:pPr algn="ctr"/>
                      <a:r>
                        <a:rPr lang="en-US" sz="1500" u="none" dirty="0">
                          <a:solidFill>
                            <a:schemeClr val="bg1"/>
                          </a:solidFill>
                        </a:rPr>
                        <a:t>fixed vs. variable expenses</a:t>
                      </a:r>
                    </a:p>
                    <a:p>
                      <a:pPr algn="ctr"/>
                      <a:r>
                        <a:rPr lang="en-US" sz="1500" u="none" dirty="0">
                          <a:solidFill>
                            <a:schemeClr val="bg1"/>
                          </a:solidFill>
                        </a:rPr>
                        <a:t>net worth</a:t>
                      </a:r>
                    </a:p>
                    <a:p>
                      <a:pPr algn="ctr"/>
                      <a:r>
                        <a:rPr lang="en-US" sz="1500" u="none" dirty="0">
                          <a:solidFill>
                            <a:schemeClr val="bg1"/>
                          </a:solidFill>
                        </a:rPr>
                        <a:t>debt</a:t>
                      </a:r>
                    </a:p>
                  </a:txBody>
                  <a:tcPr>
                    <a:solidFill>
                      <a:srgbClr val="0033CC"/>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59180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DA21F9-6D90-4976-01B9-5BBB2B817899}"/>
              </a:ext>
            </a:extLst>
          </p:cNvPr>
          <p:cNvSpPr txBox="1"/>
          <p:nvPr/>
        </p:nvSpPr>
        <p:spPr>
          <a:xfrm>
            <a:off x="0" y="0"/>
            <a:ext cx="9144000" cy="6858000"/>
          </a:xfrm>
          <a:prstGeom prst="rect">
            <a:avLst/>
          </a:prstGeom>
          <a:solidFill>
            <a:schemeClr val="bg1"/>
          </a:solidFill>
        </p:spPr>
        <p:txBody>
          <a:bodyPr wrap="square" rtlCol="0">
            <a:spAutoFit/>
          </a:bodyPr>
          <a:lstStyle/>
          <a:p>
            <a:endParaRPr lang="en-US" dirty="0"/>
          </a:p>
        </p:txBody>
      </p:sp>
      <p:sp>
        <p:nvSpPr>
          <p:cNvPr id="88" name="Left-Right Arrow 87"/>
          <p:cNvSpPr/>
          <p:nvPr/>
        </p:nvSpPr>
        <p:spPr>
          <a:xfrm>
            <a:off x="5041912" y="3607426"/>
            <a:ext cx="839280" cy="602106"/>
          </a:xfrm>
          <a:prstGeom prst="lef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eft-Right Arrow 86"/>
          <p:cNvSpPr/>
          <p:nvPr/>
        </p:nvSpPr>
        <p:spPr>
          <a:xfrm>
            <a:off x="5041912" y="4148197"/>
            <a:ext cx="839280" cy="602106"/>
          </a:xfrm>
          <a:prstGeom prst="lef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Left-Right Arrow 77"/>
          <p:cNvSpPr/>
          <p:nvPr/>
        </p:nvSpPr>
        <p:spPr>
          <a:xfrm>
            <a:off x="3381068" y="4160833"/>
            <a:ext cx="839280" cy="602106"/>
          </a:xfrm>
          <a:prstGeom prst="lef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Left Arrow 95"/>
          <p:cNvSpPr/>
          <p:nvPr/>
        </p:nvSpPr>
        <p:spPr>
          <a:xfrm rot="12602495">
            <a:off x="1548976" y="4100477"/>
            <a:ext cx="2103548" cy="853227"/>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Left Arrow 94"/>
          <p:cNvSpPr/>
          <p:nvPr/>
        </p:nvSpPr>
        <p:spPr>
          <a:xfrm rot="1842956">
            <a:off x="1002255" y="4623690"/>
            <a:ext cx="2175280" cy="777679"/>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Left Arrow 93"/>
          <p:cNvSpPr/>
          <p:nvPr/>
        </p:nvSpPr>
        <p:spPr>
          <a:xfrm rot="19654804">
            <a:off x="5714343" y="4674882"/>
            <a:ext cx="2175280" cy="777679"/>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Left Arrow 92"/>
          <p:cNvSpPr/>
          <p:nvPr/>
        </p:nvSpPr>
        <p:spPr>
          <a:xfrm rot="8846425">
            <a:off x="5525842" y="3995396"/>
            <a:ext cx="2103548" cy="853227"/>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 name="Left Arrow 91"/>
          <p:cNvSpPr/>
          <p:nvPr/>
        </p:nvSpPr>
        <p:spPr>
          <a:xfrm rot="2020279">
            <a:off x="5259289" y="2117376"/>
            <a:ext cx="2103548" cy="853227"/>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 name="Left Arrow 90"/>
          <p:cNvSpPr/>
          <p:nvPr/>
        </p:nvSpPr>
        <p:spPr>
          <a:xfrm rot="12834931">
            <a:off x="5689850" y="1683669"/>
            <a:ext cx="2175280" cy="777679"/>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 Box 2"/>
          <p:cNvSpPr txBox="1">
            <a:spLocks noChangeArrowheads="1"/>
          </p:cNvSpPr>
          <p:nvPr/>
        </p:nvSpPr>
        <p:spPr bwMode="auto">
          <a:xfrm>
            <a:off x="7778125" y="3124277"/>
            <a:ext cx="1262514" cy="610235"/>
          </a:xfrm>
          <a:prstGeom prst="rect">
            <a:avLst/>
          </a:prstGeom>
          <a:solidFill>
            <a:srgbClr val="9A57CD"/>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500">
                <a:effectLst/>
                <a:latin typeface="Calibri"/>
                <a:ea typeface="Times New Roman"/>
                <a:cs typeface="Times New Roman"/>
              </a:rPr>
              <a:t> </a:t>
            </a:r>
            <a:endParaRPr lang="en-US" sz="1100">
              <a:effectLst/>
              <a:latin typeface="Calibri"/>
              <a:ea typeface="Times New Roman"/>
              <a:cs typeface="Times New Roman"/>
            </a:endParaRPr>
          </a:p>
          <a:p>
            <a:pPr marL="0" marR="0" algn="ctr">
              <a:lnSpc>
                <a:spcPct val="115000"/>
              </a:lnSpc>
              <a:spcBef>
                <a:spcPts val="0"/>
              </a:spcBef>
              <a:spcAft>
                <a:spcPts val="1000"/>
              </a:spcAft>
            </a:pPr>
            <a:r>
              <a:rPr lang="en-US" sz="500" b="1">
                <a:effectLst/>
                <a:latin typeface="Calibri"/>
                <a:ea typeface="Times New Roman"/>
                <a:cs typeface="Times New Roman"/>
              </a:rPr>
              <a:t> </a:t>
            </a:r>
            <a:endParaRPr lang="en-US" sz="1100">
              <a:effectLst/>
              <a:latin typeface="Calibri"/>
              <a:ea typeface="Times New Roman"/>
              <a:cs typeface="Times New Roman"/>
            </a:endParaRPr>
          </a:p>
          <a:p>
            <a:pPr marL="0" marR="0" algn="ctr">
              <a:lnSpc>
                <a:spcPct val="115000"/>
              </a:lnSpc>
              <a:spcBef>
                <a:spcPts val="0"/>
              </a:spcBef>
              <a:spcAft>
                <a:spcPts val="1000"/>
              </a:spcAft>
            </a:pPr>
            <a:r>
              <a:rPr lang="en-US" sz="1600" b="1">
                <a:effectLst/>
                <a:latin typeface="Calibri"/>
                <a:ea typeface="Times New Roman"/>
                <a:cs typeface="Times New Roman"/>
              </a:rPr>
              <a:t> </a:t>
            </a:r>
            <a:endParaRPr lang="en-US" sz="1100">
              <a:effectLst/>
              <a:latin typeface="Calibri"/>
              <a:ea typeface="Times New Roman"/>
              <a:cs typeface="Times New Roman"/>
            </a:endParaRPr>
          </a:p>
        </p:txBody>
      </p:sp>
      <p:sp>
        <p:nvSpPr>
          <p:cNvPr id="3" name="Text Box 2"/>
          <p:cNvSpPr txBox="1">
            <a:spLocks noChangeArrowheads="1"/>
          </p:cNvSpPr>
          <p:nvPr/>
        </p:nvSpPr>
        <p:spPr bwMode="auto">
          <a:xfrm>
            <a:off x="108517" y="3139314"/>
            <a:ext cx="1276350" cy="610235"/>
          </a:xfrm>
          <a:prstGeom prst="rect">
            <a:avLst/>
          </a:prstGeom>
          <a:solidFill>
            <a:srgbClr val="9752CA"/>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500">
                <a:solidFill>
                  <a:srgbClr val="9752CA"/>
                </a:solidFill>
                <a:effectLst/>
                <a:latin typeface="Calibri"/>
                <a:ea typeface="Times New Roman"/>
                <a:cs typeface="Times New Roman"/>
              </a:rPr>
              <a:t> </a:t>
            </a:r>
            <a:endParaRPr lang="en-US" sz="1100">
              <a:solidFill>
                <a:srgbClr val="9752CA"/>
              </a:solidFill>
              <a:effectLst/>
              <a:latin typeface="Calibri"/>
              <a:ea typeface="Times New Roman"/>
              <a:cs typeface="Times New Roman"/>
            </a:endParaRPr>
          </a:p>
          <a:p>
            <a:pPr marL="0" marR="0" algn="ctr">
              <a:lnSpc>
                <a:spcPct val="115000"/>
              </a:lnSpc>
              <a:spcBef>
                <a:spcPts val="0"/>
              </a:spcBef>
              <a:spcAft>
                <a:spcPts val="1000"/>
              </a:spcAft>
            </a:pPr>
            <a:r>
              <a:rPr lang="en-US" sz="500">
                <a:solidFill>
                  <a:srgbClr val="9752CA"/>
                </a:solidFill>
                <a:effectLst/>
                <a:latin typeface="Calibri"/>
                <a:ea typeface="Times New Roman"/>
                <a:cs typeface="Times New Roman"/>
              </a:rPr>
              <a:t> </a:t>
            </a:r>
            <a:endParaRPr lang="en-US" sz="1100">
              <a:solidFill>
                <a:srgbClr val="9752CA"/>
              </a:solidFill>
              <a:effectLst/>
              <a:latin typeface="Calibri"/>
              <a:ea typeface="Times New Roman"/>
              <a:cs typeface="Times New Roman"/>
            </a:endParaRPr>
          </a:p>
          <a:p>
            <a:pPr marL="0" marR="0" algn="ctr">
              <a:lnSpc>
                <a:spcPct val="115000"/>
              </a:lnSpc>
              <a:spcBef>
                <a:spcPts val="0"/>
              </a:spcBef>
              <a:spcAft>
                <a:spcPts val="1000"/>
              </a:spcAft>
            </a:pPr>
            <a:r>
              <a:rPr lang="en-US" sz="1600" b="1">
                <a:solidFill>
                  <a:srgbClr val="9752CA"/>
                </a:solidFill>
                <a:effectLst/>
                <a:latin typeface="Calibri"/>
                <a:ea typeface="Times New Roman"/>
                <a:cs typeface="Times New Roman"/>
              </a:rPr>
              <a:t> </a:t>
            </a:r>
            <a:endParaRPr lang="en-US" sz="1100">
              <a:solidFill>
                <a:srgbClr val="9752CA"/>
              </a:solidFill>
              <a:effectLst/>
              <a:latin typeface="Calibri"/>
              <a:ea typeface="Times New Roman"/>
              <a:cs typeface="Times New Roman"/>
            </a:endParaRPr>
          </a:p>
        </p:txBody>
      </p:sp>
      <p:sp>
        <p:nvSpPr>
          <p:cNvPr id="4" name="Oval 3"/>
          <p:cNvSpPr/>
          <p:nvPr/>
        </p:nvSpPr>
        <p:spPr>
          <a:xfrm>
            <a:off x="3710948" y="1017039"/>
            <a:ext cx="1702434" cy="1037222"/>
          </a:xfrm>
          <a:prstGeom prst="ellipse">
            <a:avLst/>
          </a:prstGeom>
          <a:solidFill>
            <a:srgbClr val="9752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sp>
        <p:nvSpPr>
          <p:cNvPr id="5" name="Oval 4"/>
          <p:cNvSpPr/>
          <p:nvPr/>
        </p:nvSpPr>
        <p:spPr>
          <a:xfrm>
            <a:off x="3754704" y="4768449"/>
            <a:ext cx="1713503" cy="1074896"/>
          </a:xfrm>
          <a:prstGeom prst="ellipse">
            <a:avLst/>
          </a:prstGeom>
          <a:solidFill>
            <a:srgbClr val="9752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9A57CD"/>
              </a:solidFill>
            </a:endParaRPr>
          </a:p>
        </p:txBody>
      </p:sp>
      <p:pic>
        <p:nvPicPr>
          <p:cNvPr id="7" name="Picture 6" descr="C:\Users\Cheryl\AppData\Local\Microsoft\Windows\Temporary Internet Files\Content.IE5\B0RMECLL\MC900045250[1].wmf"/>
          <p:cNvPicPr/>
          <p:nvPr/>
        </p:nvPicPr>
        <p:blipFill rotWithShape="1">
          <a:blip r:embed="rId3" cstate="print">
            <a:extLst>
              <a:ext uri="{28A0092B-C50C-407E-A947-70E740481C1C}">
                <a14:useLocalDpi xmlns:a14="http://schemas.microsoft.com/office/drawing/2010/main" val="0"/>
              </a:ext>
            </a:extLst>
          </a:blip>
          <a:srcRect l="8289" t="7830" r="8661" b="6144"/>
          <a:stretch/>
        </p:blipFill>
        <p:spPr bwMode="auto">
          <a:xfrm>
            <a:off x="4300949" y="2562461"/>
            <a:ext cx="606183" cy="1009367"/>
          </a:xfrm>
          <a:prstGeom prst="rect">
            <a:avLst/>
          </a:prstGeom>
          <a:noFill/>
          <a:ln>
            <a:noFill/>
          </a:ln>
        </p:spPr>
      </p:pic>
      <p:pic>
        <p:nvPicPr>
          <p:cNvPr id="8" name="Picture 7" descr="C:\Users\Cheryl\AppData\Local\Microsoft\Windows\Temporary Internet Files\Content.IE5\0NS051G0\MC900440380[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2332" y="3688324"/>
            <a:ext cx="753243" cy="1001198"/>
          </a:xfrm>
          <a:prstGeom prst="rect">
            <a:avLst/>
          </a:prstGeom>
          <a:noFill/>
          <a:ln>
            <a:noFill/>
          </a:ln>
        </p:spPr>
      </p:pic>
      <p:sp>
        <p:nvSpPr>
          <p:cNvPr id="13" name="Right Arrow 12"/>
          <p:cNvSpPr/>
          <p:nvPr/>
        </p:nvSpPr>
        <p:spPr>
          <a:xfrm>
            <a:off x="3367273" y="3072142"/>
            <a:ext cx="895058" cy="591386"/>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ight Arrow 13"/>
          <p:cNvSpPr/>
          <p:nvPr/>
        </p:nvSpPr>
        <p:spPr>
          <a:xfrm>
            <a:off x="4958240" y="2624388"/>
            <a:ext cx="910369" cy="552156"/>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Left Arrow 14"/>
          <p:cNvSpPr/>
          <p:nvPr/>
        </p:nvSpPr>
        <p:spPr>
          <a:xfrm>
            <a:off x="4957732" y="3072143"/>
            <a:ext cx="910877" cy="591386"/>
          </a:xfrm>
          <a:prstGeom prst="lef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Left Arrow 15"/>
          <p:cNvSpPr/>
          <p:nvPr/>
        </p:nvSpPr>
        <p:spPr>
          <a:xfrm>
            <a:off x="3281285" y="2624394"/>
            <a:ext cx="921135" cy="570025"/>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TextBox 26"/>
          <p:cNvSpPr txBox="1"/>
          <p:nvPr/>
        </p:nvSpPr>
        <p:spPr>
          <a:xfrm>
            <a:off x="7778125" y="3180499"/>
            <a:ext cx="1262436" cy="507831"/>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Decision-Maker 2</a:t>
            </a:r>
            <a:br>
              <a:rPr lang="en-US" sz="1600" b="1" dirty="0">
                <a:solidFill>
                  <a:schemeClr val="bg1"/>
                </a:solidFill>
                <a:latin typeface="Calibri" panose="020F0502020204030204" pitchFamily="34" charset="0"/>
              </a:rPr>
            </a:br>
            <a:r>
              <a:rPr lang="en-US" sz="1600" b="1" dirty="0">
                <a:solidFill>
                  <a:schemeClr val="bg1"/>
                </a:solidFill>
                <a:latin typeface="Calibri" panose="020F0502020204030204" pitchFamily="34" charset="0"/>
              </a:rPr>
              <a:t>Households</a:t>
            </a:r>
          </a:p>
        </p:txBody>
      </p:sp>
      <p:sp>
        <p:nvSpPr>
          <p:cNvPr id="28" name="TextBox 27"/>
          <p:cNvSpPr txBox="1"/>
          <p:nvPr/>
        </p:nvSpPr>
        <p:spPr>
          <a:xfrm>
            <a:off x="3754704" y="4928876"/>
            <a:ext cx="1713503" cy="754053"/>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Market 2</a:t>
            </a:r>
          </a:p>
          <a:p>
            <a:pPr algn="ctr"/>
            <a:r>
              <a:rPr lang="en-US" sz="1600" b="1" dirty="0">
                <a:solidFill>
                  <a:schemeClr val="bg1"/>
                </a:solidFill>
                <a:latin typeface="Calibri" panose="020F0502020204030204" pitchFamily="34" charset="0"/>
              </a:rPr>
              <a:t>Market for Goods and Services</a:t>
            </a:r>
          </a:p>
        </p:txBody>
      </p:sp>
      <p:sp>
        <p:nvSpPr>
          <p:cNvPr id="29" name="TextBox 28"/>
          <p:cNvSpPr txBox="1"/>
          <p:nvPr/>
        </p:nvSpPr>
        <p:spPr>
          <a:xfrm>
            <a:off x="4002441" y="1126025"/>
            <a:ext cx="1155700" cy="754053"/>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Market 1</a:t>
            </a:r>
          </a:p>
          <a:p>
            <a:pPr algn="ctr"/>
            <a:r>
              <a:rPr lang="en-US" sz="1600" b="1" dirty="0">
                <a:solidFill>
                  <a:schemeClr val="bg1"/>
                </a:solidFill>
                <a:latin typeface="Calibri" panose="020F0502020204030204" pitchFamily="34" charset="0"/>
              </a:rPr>
              <a:t>Market for Resources</a:t>
            </a:r>
          </a:p>
        </p:txBody>
      </p:sp>
      <p:sp>
        <p:nvSpPr>
          <p:cNvPr id="30" name="TextBox 29"/>
          <p:cNvSpPr txBox="1"/>
          <p:nvPr/>
        </p:nvSpPr>
        <p:spPr>
          <a:xfrm>
            <a:off x="142384" y="3232058"/>
            <a:ext cx="1262514" cy="507831"/>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Decision-Maker 1</a:t>
            </a:r>
          </a:p>
          <a:p>
            <a:pPr algn="ctr"/>
            <a:r>
              <a:rPr lang="en-US" sz="1600" b="1" dirty="0">
                <a:solidFill>
                  <a:schemeClr val="bg1"/>
                </a:solidFill>
                <a:latin typeface="Calibri" panose="020F0502020204030204" pitchFamily="34" charset="0"/>
              </a:rPr>
              <a:t>Businesses</a:t>
            </a:r>
          </a:p>
        </p:txBody>
      </p:sp>
      <p:sp>
        <p:nvSpPr>
          <p:cNvPr id="40" name="TextBox 39"/>
          <p:cNvSpPr txBox="1"/>
          <p:nvPr/>
        </p:nvSpPr>
        <p:spPr>
          <a:xfrm>
            <a:off x="3443250" y="3195669"/>
            <a:ext cx="622906"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rPr>
              <a:t>Taxes</a:t>
            </a:r>
          </a:p>
        </p:txBody>
      </p:sp>
      <p:sp>
        <p:nvSpPr>
          <p:cNvPr id="41" name="TextBox 40"/>
          <p:cNvSpPr txBox="1"/>
          <p:nvPr/>
        </p:nvSpPr>
        <p:spPr>
          <a:xfrm>
            <a:off x="5172171" y="3194419"/>
            <a:ext cx="700512"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rPr>
              <a:t>Taxes</a:t>
            </a:r>
          </a:p>
        </p:txBody>
      </p:sp>
      <p:sp>
        <p:nvSpPr>
          <p:cNvPr id="42" name="TextBox 41"/>
          <p:cNvSpPr txBox="1"/>
          <p:nvPr/>
        </p:nvSpPr>
        <p:spPr>
          <a:xfrm>
            <a:off x="3281287" y="2729485"/>
            <a:ext cx="1052621" cy="369332"/>
          </a:xfrm>
          <a:prstGeom prst="rect">
            <a:avLst/>
          </a:prstGeom>
          <a:noFill/>
        </p:spPr>
        <p:txBody>
          <a:bodyPr wrap="square" rtlCol="0">
            <a:spAutoFit/>
          </a:bodyPr>
          <a:lstStyle/>
          <a:p>
            <a:pPr algn="ctr"/>
            <a:r>
              <a:rPr lang="en-US" sz="900" b="1" dirty="0">
                <a:solidFill>
                  <a:schemeClr val="bg1"/>
                </a:solidFill>
                <a:latin typeface="Calibri" panose="020F0502020204030204" pitchFamily="34" charset="0"/>
              </a:rPr>
              <a:t>Public Goods </a:t>
            </a:r>
            <a:br>
              <a:rPr lang="en-US" sz="900" b="1" dirty="0">
                <a:solidFill>
                  <a:schemeClr val="bg1"/>
                </a:solidFill>
                <a:latin typeface="Calibri" panose="020F0502020204030204" pitchFamily="34" charset="0"/>
              </a:rPr>
            </a:br>
            <a:r>
              <a:rPr lang="en-US" sz="900" b="1" dirty="0">
                <a:solidFill>
                  <a:schemeClr val="bg1"/>
                </a:solidFill>
                <a:latin typeface="Calibri" panose="020F0502020204030204" pitchFamily="34" charset="0"/>
              </a:rPr>
              <a:t>and Services</a:t>
            </a:r>
          </a:p>
        </p:txBody>
      </p:sp>
      <p:sp>
        <p:nvSpPr>
          <p:cNvPr id="61" name="TextBox 60"/>
          <p:cNvSpPr txBox="1"/>
          <p:nvPr/>
        </p:nvSpPr>
        <p:spPr>
          <a:xfrm>
            <a:off x="4800950" y="2717297"/>
            <a:ext cx="1067659" cy="369332"/>
          </a:xfrm>
          <a:prstGeom prst="rect">
            <a:avLst/>
          </a:prstGeom>
          <a:noFill/>
        </p:spPr>
        <p:txBody>
          <a:bodyPr wrap="square" rtlCol="0">
            <a:spAutoFit/>
          </a:bodyPr>
          <a:lstStyle/>
          <a:p>
            <a:pPr algn="ctr"/>
            <a:r>
              <a:rPr lang="en-US" sz="900" b="1" dirty="0">
                <a:solidFill>
                  <a:schemeClr val="bg1"/>
                </a:solidFill>
                <a:latin typeface="Calibri" panose="020F0502020204030204" pitchFamily="34" charset="0"/>
              </a:rPr>
              <a:t>Public Goods </a:t>
            </a:r>
            <a:br>
              <a:rPr lang="en-US" sz="900" b="1" dirty="0">
                <a:solidFill>
                  <a:schemeClr val="bg1"/>
                </a:solidFill>
                <a:latin typeface="Calibri" panose="020F0502020204030204" pitchFamily="34" charset="0"/>
              </a:rPr>
            </a:br>
            <a:r>
              <a:rPr lang="en-US" sz="900" b="1" dirty="0">
                <a:solidFill>
                  <a:schemeClr val="bg1"/>
                </a:solidFill>
                <a:latin typeface="Calibri" panose="020F0502020204030204" pitchFamily="34" charset="0"/>
              </a:rPr>
              <a:t>and Services</a:t>
            </a:r>
          </a:p>
        </p:txBody>
      </p:sp>
      <p:sp>
        <p:nvSpPr>
          <p:cNvPr id="63" name="Left Arrow 62"/>
          <p:cNvSpPr/>
          <p:nvPr/>
        </p:nvSpPr>
        <p:spPr>
          <a:xfrm rot="8683497">
            <a:off x="1409721" y="1687295"/>
            <a:ext cx="2175280" cy="777679"/>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 name="TextBox 66"/>
          <p:cNvSpPr txBox="1"/>
          <p:nvPr/>
        </p:nvSpPr>
        <p:spPr>
          <a:xfrm rot="19476367">
            <a:off x="1395450" y="1979221"/>
            <a:ext cx="1922111" cy="430887"/>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Costs of Production:</a:t>
            </a:r>
          </a:p>
          <a:p>
            <a:pPr algn="ctr"/>
            <a:r>
              <a:rPr lang="en-US" sz="1100" b="1" dirty="0">
                <a:solidFill>
                  <a:schemeClr val="bg1"/>
                </a:solidFill>
                <a:latin typeface="Calibri" panose="020F0502020204030204" pitchFamily="34" charset="0"/>
              </a:rPr>
              <a:t>Rent, Wages, Interest, Profit</a:t>
            </a:r>
          </a:p>
        </p:txBody>
      </p:sp>
      <p:sp>
        <p:nvSpPr>
          <p:cNvPr id="69" name="TextBox 68"/>
          <p:cNvSpPr txBox="1"/>
          <p:nvPr/>
        </p:nvSpPr>
        <p:spPr>
          <a:xfrm rot="1975104">
            <a:off x="5524767" y="2437451"/>
            <a:ext cx="1936523" cy="430887"/>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Resources:  Land, Labor, </a:t>
            </a:r>
            <a:br>
              <a:rPr lang="en-US" sz="1100" b="1" dirty="0">
                <a:solidFill>
                  <a:schemeClr val="bg1"/>
                </a:solidFill>
                <a:latin typeface="Calibri" panose="020F0502020204030204" pitchFamily="34" charset="0"/>
              </a:rPr>
            </a:br>
            <a:r>
              <a:rPr lang="en-US" sz="1100" b="1" dirty="0">
                <a:solidFill>
                  <a:schemeClr val="bg1"/>
                </a:solidFill>
                <a:latin typeface="Calibri" panose="020F0502020204030204" pitchFamily="34" charset="0"/>
              </a:rPr>
              <a:t>Capital, Entrepreneurship</a:t>
            </a:r>
          </a:p>
        </p:txBody>
      </p:sp>
      <p:sp>
        <p:nvSpPr>
          <p:cNvPr id="70" name="Left Arrow 69"/>
          <p:cNvSpPr/>
          <p:nvPr/>
        </p:nvSpPr>
        <p:spPr>
          <a:xfrm rot="19476500">
            <a:off x="1806259" y="2183705"/>
            <a:ext cx="2103548" cy="853227"/>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 name="TextBox 70"/>
          <p:cNvSpPr txBox="1"/>
          <p:nvPr/>
        </p:nvSpPr>
        <p:spPr>
          <a:xfrm rot="19480297">
            <a:off x="2219331" y="2363268"/>
            <a:ext cx="1612930" cy="261610"/>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Factors of Production</a:t>
            </a:r>
          </a:p>
        </p:txBody>
      </p:sp>
      <p:sp>
        <p:nvSpPr>
          <p:cNvPr id="75" name="TextBox 74"/>
          <p:cNvSpPr txBox="1"/>
          <p:nvPr/>
        </p:nvSpPr>
        <p:spPr>
          <a:xfrm rot="1808732">
            <a:off x="1570546" y="4292779"/>
            <a:ext cx="1659325" cy="261610"/>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Goods and Services</a:t>
            </a:r>
          </a:p>
        </p:txBody>
      </p:sp>
      <p:sp>
        <p:nvSpPr>
          <p:cNvPr id="77" name="TextBox 76"/>
          <p:cNvSpPr txBox="1"/>
          <p:nvPr/>
        </p:nvSpPr>
        <p:spPr>
          <a:xfrm rot="19688324">
            <a:off x="5702156" y="4390165"/>
            <a:ext cx="1450601" cy="261610"/>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Products</a:t>
            </a:r>
          </a:p>
        </p:txBody>
      </p:sp>
      <p:sp>
        <p:nvSpPr>
          <p:cNvPr id="79" name="TextBox 78"/>
          <p:cNvSpPr txBox="1"/>
          <p:nvPr/>
        </p:nvSpPr>
        <p:spPr>
          <a:xfrm rot="19681342">
            <a:off x="6393791" y="4841497"/>
            <a:ext cx="1138145" cy="261610"/>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Prices</a:t>
            </a:r>
          </a:p>
        </p:txBody>
      </p:sp>
      <p:sp>
        <p:nvSpPr>
          <p:cNvPr id="81" name="TextBox 80"/>
          <p:cNvSpPr txBox="1"/>
          <p:nvPr/>
        </p:nvSpPr>
        <p:spPr>
          <a:xfrm rot="1859383">
            <a:off x="1577927" y="4931181"/>
            <a:ext cx="1163496" cy="261610"/>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Revenue</a:t>
            </a:r>
          </a:p>
        </p:txBody>
      </p:sp>
      <p:sp>
        <p:nvSpPr>
          <p:cNvPr id="9" name="TextBox 8"/>
          <p:cNvSpPr txBox="1"/>
          <p:nvPr/>
        </p:nvSpPr>
        <p:spPr>
          <a:xfrm>
            <a:off x="7778125" y="3734506"/>
            <a:ext cx="1262436" cy="261610"/>
          </a:xfrm>
          <a:prstGeom prst="rect">
            <a:avLst/>
          </a:prstGeom>
          <a:noFill/>
          <a:ln>
            <a:solidFill>
              <a:srgbClr val="9A57CD"/>
            </a:solidFill>
          </a:ln>
        </p:spPr>
        <p:txBody>
          <a:bodyPr wrap="square" rtlCol="0">
            <a:spAutoFit/>
          </a:bodyPr>
          <a:lstStyle/>
          <a:p>
            <a:pPr algn="ctr"/>
            <a:r>
              <a:rPr lang="en-US" sz="1100" b="1" dirty="0">
                <a:solidFill>
                  <a:srgbClr val="9A57CD"/>
                </a:solidFill>
              </a:rPr>
              <a:t>Personal Finance</a:t>
            </a:r>
          </a:p>
        </p:txBody>
      </p:sp>
      <p:sp>
        <p:nvSpPr>
          <p:cNvPr id="49" name="TextBox 48"/>
          <p:cNvSpPr txBox="1"/>
          <p:nvPr/>
        </p:nvSpPr>
        <p:spPr>
          <a:xfrm>
            <a:off x="115437" y="3749546"/>
            <a:ext cx="1262515" cy="261610"/>
          </a:xfrm>
          <a:prstGeom prst="rect">
            <a:avLst/>
          </a:prstGeom>
          <a:noFill/>
          <a:ln>
            <a:solidFill>
              <a:srgbClr val="9752CA"/>
            </a:solidFill>
          </a:ln>
        </p:spPr>
        <p:txBody>
          <a:bodyPr wrap="square" rtlCol="0">
            <a:spAutoFit/>
          </a:bodyPr>
          <a:lstStyle/>
          <a:p>
            <a:pPr algn="ctr"/>
            <a:r>
              <a:rPr lang="en-US" sz="1100" b="1" dirty="0">
                <a:solidFill>
                  <a:srgbClr val="9752CA"/>
                </a:solidFill>
              </a:rPr>
              <a:t>Entrepreneurship</a:t>
            </a:r>
          </a:p>
        </p:txBody>
      </p:sp>
      <p:pic>
        <p:nvPicPr>
          <p:cNvPr id="72"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160" t="28515" r="50879" b="47852"/>
          <a:stretch/>
        </p:blipFill>
        <p:spPr bwMode="auto">
          <a:xfrm>
            <a:off x="7772403" y="2379030"/>
            <a:ext cx="1268161" cy="76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865" t="26563" r="31771" b="19726"/>
          <a:stretch/>
        </p:blipFill>
        <p:spPr bwMode="auto">
          <a:xfrm>
            <a:off x="115436" y="2289239"/>
            <a:ext cx="1262515" cy="859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32211" t="47753" r="59224" b="38867"/>
          <a:stretch/>
        </p:blipFill>
        <p:spPr bwMode="auto">
          <a:xfrm>
            <a:off x="3931318" y="6148746"/>
            <a:ext cx="739262" cy="649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45278" t="59268" r="50000" b="23828"/>
          <a:stretch/>
        </p:blipFill>
        <p:spPr bwMode="auto">
          <a:xfrm>
            <a:off x="4744282" y="5925403"/>
            <a:ext cx="433526" cy="87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43302" t="43359" r="48133" b="39953"/>
          <a:stretch/>
        </p:blipFill>
        <p:spPr bwMode="auto">
          <a:xfrm>
            <a:off x="4004793" y="354221"/>
            <a:ext cx="491525" cy="5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l="35395" t="21874" r="60542" b="57812"/>
          <a:stretch/>
        </p:blipFill>
        <p:spPr bwMode="auto">
          <a:xfrm>
            <a:off x="3487471" y="77812"/>
            <a:ext cx="361112" cy="101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45082" t="59335" r="49886" b="23693"/>
          <a:stretch/>
        </p:blipFill>
        <p:spPr bwMode="auto">
          <a:xfrm>
            <a:off x="4548472" y="152115"/>
            <a:ext cx="391616" cy="74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43302" t="75815" r="48133" b="12501"/>
          <a:stretch/>
        </p:blipFill>
        <p:spPr bwMode="auto">
          <a:xfrm>
            <a:off x="4983546" y="354215"/>
            <a:ext cx="692206" cy="530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 name="TextBox 97"/>
          <p:cNvSpPr txBox="1"/>
          <p:nvPr/>
        </p:nvSpPr>
        <p:spPr>
          <a:xfrm rot="2038986">
            <a:off x="5968976" y="1844859"/>
            <a:ext cx="1334169" cy="261610"/>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rPr>
              <a:t>Income</a:t>
            </a:r>
          </a:p>
        </p:txBody>
      </p:sp>
      <p:pic>
        <p:nvPicPr>
          <p:cNvPr id="99" name="Picture 98" descr="C:\Users\Cheryl\AppData\Local\Microsoft\Windows\Temporary Internet Files\Content.IE5\0NS051G0\MC900432569[1].png"/>
          <p:cNvPicPr/>
          <p:nvPr/>
        </p:nvPicPr>
        <p:blipFill>
          <a:blip r:embed="rId10">
            <a:extLst>
              <a:ext uri="{28A0092B-C50C-407E-A947-70E740481C1C}">
                <a14:useLocalDpi xmlns:a14="http://schemas.microsoft.com/office/drawing/2010/main" val="0"/>
              </a:ext>
            </a:extLst>
          </a:blip>
          <a:srcRect/>
          <a:stretch>
            <a:fillRect/>
          </a:stretch>
        </p:blipFill>
        <p:spPr bwMode="auto">
          <a:xfrm>
            <a:off x="7595298" y="-25290"/>
            <a:ext cx="1394581" cy="1279002"/>
          </a:xfrm>
          <a:prstGeom prst="rect">
            <a:avLst/>
          </a:prstGeom>
          <a:noFill/>
          <a:ln>
            <a:noFill/>
          </a:ln>
        </p:spPr>
      </p:pic>
      <p:sp>
        <p:nvSpPr>
          <p:cNvPr id="100" name="Right Arrow 99"/>
          <p:cNvSpPr/>
          <p:nvPr/>
        </p:nvSpPr>
        <p:spPr>
          <a:xfrm rot="20065810">
            <a:off x="7226910" y="967861"/>
            <a:ext cx="718826" cy="50768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TextBox 100"/>
          <p:cNvSpPr txBox="1"/>
          <p:nvPr/>
        </p:nvSpPr>
        <p:spPr>
          <a:xfrm rot="20002437">
            <a:off x="7220133" y="1107589"/>
            <a:ext cx="758758" cy="246221"/>
          </a:xfrm>
          <a:prstGeom prst="rect">
            <a:avLst/>
          </a:prstGeom>
          <a:noFill/>
        </p:spPr>
        <p:txBody>
          <a:bodyPr wrap="square" rtlCol="0">
            <a:spAutoFit/>
          </a:bodyPr>
          <a:lstStyle/>
          <a:p>
            <a:r>
              <a:rPr lang="en-US" sz="1000" b="1" dirty="0">
                <a:solidFill>
                  <a:schemeClr val="bg1"/>
                </a:solidFill>
                <a:latin typeface="Calibri" panose="020F0502020204030204" pitchFamily="34" charset="0"/>
              </a:rPr>
              <a:t>EXPORT</a:t>
            </a:r>
          </a:p>
        </p:txBody>
      </p:sp>
      <p:sp>
        <p:nvSpPr>
          <p:cNvPr id="102" name="Right Arrow 101"/>
          <p:cNvSpPr/>
          <p:nvPr/>
        </p:nvSpPr>
        <p:spPr>
          <a:xfrm rot="9265810">
            <a:off x="6926820" y="657442"/>
            <a:ext cx="706397" cy="50768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 name="TextBox 102"/>
          <p:cNvSpPr txBox="1"/>
          <p:nvPr/>
        </p:nvSpPr>
        <p:spPr>
          <a:xfrm rot="19990316">
            <a:off x="7042057" y="690302"/>
            <a:ext cx="899401" cy="246221"/>
          </a:xfrm>
          <a:prstGeom prst="rect">
            <a:avLst/>
          </a:prstGeom>
          <a:noFill/>
        </p:spPr>
        <p:txBody>
          <a:bodyPr wrap="square" rtlCol="0">
            <a:spAutoFit/>
          </a:bodyPr>
          <a:lstStyle/>
          <a:p>
            <a:r>
              <a:rPr lang="en-US" sz="1000" b="1" dirty="0">
                <a:solidFill>
                  <a:schemeClr val="bg1"/>
                </a:solidFill>
                <a:latin typeface="Calibri" panose="020F0502020204030204" pitchFamily="34" charset="0"/>
              </a:rPr>
              <a:t>IMPORT</a:t>
            </a:r>
          </a:p>
        </p:txBody>
      </p:sp>
      <p:sp>
        <p:nvSpPr>
          <p:cNvPr id="104" name="TextBox 103"/>
          <p:cNvSpPr txBox="1"/>
          <p:nvPr/>
        </p:nvSpPr>
        <p:spPr>
          <a:xfrm>
            <a:off x="7708185" y="371577"/>
            <a:ext cx="1166104" cy="523220"/>
          </a:xfrm>
          <a:prstGeom prst="rect">
            <a:avLst/>
          </a:prstGeom>
          <a:noFill/>
        </p:spPr>
        <p:txBody>
          <a:bodyPr wrap="square" rtlCol="0">
            <a:spAutoFit/>
          </a:bodyPr>
          <a:lstStyle/>
          <a:p>
            <a:pPr algn="ctr"/>
            <a:r>
              <a:rPr lang="en-US" sz="1400" b="1" dirty="0">
                <a:solidFill>
                  <a:schemeClr val="bg1"/>
                </a:solidFill>
              </a:rPr>
              <a:t>International Market</a:t>
            </a:r>
          </a:p>
        </p:txBody>
      </p:sp>
      <p:sp>
        <p:nvSpPr>
          <p:cNvPr id="56" name="TextBox 55"/>
          <p:cNvSpPr txBox="1"/>
          <p:nvPr/>
        </p:nvSpPr>
        <p:spPr>
          <a:xfrm>
            <a:off x="70792" y="124726"/>
            <a:ext cx="3264048" cy="553998"/>
          </a:xfrm>
          <a:prstGeom prst="rect">
            <a:avLst/>
          </a:prstGeom>
          <a:noFill/>
        </p:spPr>
        <p:txBody>
          <a:bodyPr wrap="square" rtlCol="0">
            <a:spAutoFit/>
          </a:bodyPr>
          <a:lstStyle/>
          <a:p>
            <a:r>
              <a:rPr lang="en-US" sz="1500" b="1" dirty="0">
                <a:solidFill>
                  <a:srgbClr val="A162D0"/>
                </a:solidFill>
                <a:latin typeface="Segoe UI" panose="020B0502040204020203" pitchFamily="34" charset="0"/>
                <a:cs typeface="Segoe UI" panose="020B0502040204020203" pitchFamily="34" charset="0"/>
              </a:rPr>
              <a:t>Circular Flow of Economic Activity in a Market Economy</a:t>
            </a:r>
          </a:p>
        </p:txBody>
      </p:sp>
      <p:sp>
        <p:nvSpPr>
          <p:cNvPr id="66" name="TextBox 65"/>
          <p:cNvSpPr txBox="1"/>
          <p:nvPr/>
        </p:nvSpPr>
        <p:spPr>
          <a:xfrm>
            <a:off x="3417465" y="4295368"/>
            <a:ext cx="817828"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rPr>
              <a:t>Interest</a:t>
            </a:r>
          </a:p>
        </p:txBody>
      </p:sp>
      <p:sp>
        <p:nvSpPr>
          <p:cNvPr id="68" name="TextBox 67"/>
          <p:cNvSpPr txBox="1"/>
          <p:nvPr/>
        </p:nvSpPr>
        <p:spPr>
          <a:xfrm>
            <a:off x="5084696" y="4295367"/>
            <a:ext cx="806088"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rPr>
              <a:t>Interest</a:t>
            </a:r>
          </a:p>
        </p:txBody>
      </p:sp>
      <p:sp>
        <p:nvSpPr>
          <p:cNvPr id="76" name="TextBox 75"/>
          <p:cNvSpPr txBox="1"/>
          <p:nvPr/>
        </p:nvSpPr>
        <p:spPr>
          <a:xfrm>
            <a:off x="4930140" y="3723813"/>
            <a:ext cx="1052621" cy="369332"/>
          </a:xfrm>
          <a:prstGeom prst="rect">
            <a:avLst/>
          </a:prstGeom>
          <a:noFill/>
        </p:spPr>
        <p:txBody>
          <a:bodyPr wrap="square" rtlCol="0">
            <a:spAutoFit/>
          </a:bodyPr>
          <a:lstStyle/>
          <a:p>
            <a:pPr algn="ctr"/>
            <a:r>
              <a:rPr lang="en-US" sz="900" b="1" dirty="0">
                <a:solidFill>
                  <a:schemeClr val="bg1"/>
                </a:solidFill>
                <a:latin typeface="Calibri" panose="020F0502020204030204" pitchFamily="34" charset="0"/>
              </a:rPr>
              <a:t>Savings </a:t>
            </a:r>
            <a:br>
              <a:rPr lang="en-US" sz="900" b="1" dirty="0">
                <a:solidFill>
                  <a:schemeClr val="bg1"/>
                </a:solidFill>
                <a:latin typeface="Calibri" panose="020F0502020204030204" pitchFamily="34" charset="0"/>
              </a:rPr>
            </a:br>
            <a:r>
              <a:rPr lang="en-US" sz="900" b="1" dirty="0">
                <a:solidFill>
                  <a:schemeClr val="bg1"/>
                </a:solidFill>
                <a:latin typeface="Calibri" panose="020F0502020204030204" pitchFamily="34" charset="0"/>
              </a:rPr>
              <a:t>and Loans</a:t>
            </a:r>
          </a:p>
        </p:txBody>
      </p:sp>
      <p:sp>
        <p:nvSpPr>
          <p:cNvPr id="97" name="Left-Right Arrow 96"/>
          <p:cNvSpPr/>
          <p:nvPr/>
        </p:nvSpPr>
        <p:spPr>
          <a:xfrm>
            <a:off x="3386172" y="3635930"/>
            <a:ext cx="839280" cy="602106"/>
          </a:xfrm>
          <a:prstGeom prst="lef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3274400" y="3752317"/>
            <a:ext cx="1052621" cy="369332"/>
          </a:xfrm>
          <a:prstGeom prst="rect">
            <a:avLst/>
          </a:prstGeom>
          <a:noFill/>
        </p:spPr>
        <p:txBody>
          <a:bodyPr wrap="square" rtlCol="0">
            <a:spAutoFit/>
          </a:bodyPr>
          <a:lstStyle/>
          <a:p>
            <a:pPr algn="ctr"/>
            <a:r>
              <a:rPr lang="en-US" sz="900" b="1" dirty="0">
                <a:solidFill>
                  <a:schemeClr val="bg1"/>
                </a:solidFill>
                <a:latin typeface="Calibri" panose="020F0502020204030204" pitchFamily="34" charset="0"/>
              </a:rPr>
              <a:t>Savings </a:t>
            </a:r>
            <a:br>
              <a:rPr lang="en-US" sz="900" b="1" dirty="0">
                <a:solidFill>
                  <a:schemeClr val="bg1"/>
                </a:solidFill>
                <a:latin typeface="Calibri" panose="020F0502020204030204" pitchFamily="34" charset="0"/>
              </a:rPr>
            </a:br>
            <a:r>
              <a:rPr lang="en-US" sz="900" b="1" dirty="0">
                <a:solidFill>
                  <a:schemeClr val="bg1"/>
                </a:solidFill>
                <a:latin typeface="Calibri" panose="020F0502020204030204" pitchFamily="34" charset="0"/>
              </a:rPr>
              <a:t>and Loans</a:t>
            </a:r>
          </a:p>
        </p:txBody>
      </p:sp>
      <p:sp>
        <p:nvSpPr>
          <p:cNvPr id="10" name="TextBox 9">
            <a:extLst>
              <a:ext uri="{FF2B5EF4-FFF2-40B4-BE49-F238E27FC236}">
                <a16:creationId xmlns:a16="http://schemas.microsoft.com/office/drawing/2014/main" id="{0E0057FA-9464-F7B3-4C2E-47D3D547BA40}"/>
              </a:ext>
            </a:extLst>
          </p:cNvPr>
          <p:cNvSpPr txBox="1"/>
          <p:nvPr/>
        </p:nvSpPr>
        <p:spPr>
          <a:xfrm>
            <a:off x="6253499" y="6142558"/>
            <a:ext cx="2880360" cy="646331"/>
          </a:xfrm>
          <a:prstGeom prst="rect">
            <a:avLst/>
          </a:prstGeom>
          <a:noFill/>
        </p:spPr>
        <p:txBody>
          <a:bodyPr wrap="square" rtlCol="0">
            <a:spAutoFit/>
          </a:bodyPr>
          <a:lstStyle/>
          <a:p>
            <a:pPr algn="ctr"/>
            <a:r>
              <a:rPr lang="en-US" sz="1200" b="1" dirty="0">
                <a:solidFill>
                  <a:srgbClr val="7030A0"/>
                </a:solidFill>
                <a:latin typeface="Segoe UI" panose="020B0502040204020203" pitchFamily="34" charset="0"/>
                <a:ea typeface="Calibri"/>
                <a:cs typeface="Segoe UI" panose="020B0502040204020203" pitchFamily="34" charset="0"/>
                <a:hlinkClick r:id="rId11">
                  <a:extLst>
                    <a:ext uri="{A12FA001-AC4F-418D-AE19-62706E023703}">
                      <ahyp:hlinkClr xmlns:ahyp="http://schemas.microsoft.com/office/drawing/2018/hyperlinkcolor" val="tx"/>
                    </a:ext>
                  </a:extLst>
                </a:hlinkClick>
              </a:rPr>
              <a:t>Video</a:t>
            </a:r>
            <a:endParaRPr lang="en-US" sz="1200" b="1" dirty="0">
              <a:solidFill>
                <a:srgbClr val="7030A0"/>
              </a:solidFill>
              <a:effectLst/>
              <a:latin typeface="Segoe UI" panose="020B0502040204020203" pitchFamily="34" charset="0"/>
              <a:ea typeface="Calibri"/>
              <a:cs typeface="Segoe UI" panose="020B0502040204020203" pitchFamily="34" charset="0"/>
            </a:endParaRPr>
          </a:p>
          <a:p>
            <a:pPr algn="ctr"/>
            <a:r>
              <a:rPr lang="en-US" sz="1200" b="1" dirty="0">
                <a:solidFill>
                  <a:srgbClr val="7030A0"/>
                </a:solidFill>
                <a:latin typeface="Segoe UI" panose="020B0502040204020203" pitchFamily="34" charset="0"/>
                <a:ea typeface="Calibri"/>
                <a:cs typeface="Segoe UI" panose="020B0502040204020203" pitchFamily="34" charset="0"/>
              </a:rPr>
              <a:t>Circular Flow - The Economic Lowdown Video Series</a:t>
            </a:r>
          </a:p>
        </p:txBody>
      </p:sp>
      <p:sp>
        <p:nvSpPr>
          <p:cNvPr id="11" name="Oval 10">
            <a:extLst>
              <a:ext uri="{FF2B5EF4-FFF2-40B4-BE49-F238E27FC236}">
                <a16:creationId xmlns:a16="http://schemas.microsoft.com/office/drawing/2014/main" id="{7EBFC68B-D9E1-0B4E-621B-C14809C1BFBD}"/>
              </a:ext>
            </a:extLst>
          </p:cNvPr>
          <p:cNvSpPr/>
          <p:nvPr/>
        </p:nvSpPr>
        <p:spPr>
          <a:xfrm>
            <a:off x="70792" y="1945845"/>
            <a:ext cx="1396310" cy="253090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dirty="0"/>
          </a:p>
        </p:txBody>
      </p:sp>
    </p:spTree>
    <p:extLst>
      <p:ext uri="{BB962C8B-B14F-4D97-AF65-F5344CB8AC3E}">
        <p14:creationId xmlns:p14="http://schemas.microsoft.com/office/powerpoint/2010/main" val="3726678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311" y="2100887"/>
            <a:ext cx="2876570" cy="4093428"/>
          </a:xfrm>
          <a:prstGeom prst="rect">
            <a:avLst/>
          </a:prstGeom>
          <a:noFill/>
        </p:spPr>
        <p:txBody>
          <a:bodyPr wrap="square" rtlCol="0">
            <a:spAutoFit/>
          </a:bodyPr>
          <a:lstStyle/>
          <a:p>
            <a:pPr algn="ctr" defTabSz="685800"/>
            <a:r>
              <a:rPr lang="en-US" sz="2000" b="1" dirty="0">
                <a:solidFill>
                  <a:srgbClr val="FF6600"/>
                </a:solidFill>
                <a:latin typeface="Calibri" panose="020F0502020204030204"/>
              </a:rPr>
              <a:t>opportunity recognition</a:t>
            </a:r>
          </a:p>
          <a:p>
            <a:pPr algn="ctr" defTabSz="685800"/>
            <a:r>
              <a:rPr lang="en-US" sz="2000" b="1" dirty="0">
                <a:solidFill>
                  <a:srgbClr val="FF6600"/>
                </a:solidFill>
                <a:latin typeface="Calibri" panose="020F0502020204030204"/>
              </a:rPr>
              <a:t>opportunity seeking</a:t>
            </a:r>
          </a:p>
          <a:p>
            <a:pPr algn="ctr" defTabSz="685800"/>
            <a:r>
              <a:rPr lang="en-US" sz="2000" b="1" dirty="0">
                <a:solidFill>
                  <a:srgbClr val="FF6600"/>
                </a:solidFill>
                <a:latin typeface="Calibri" panose="020F0502020204030204"/>
              </a:rPr>
              <a:t>opportunity analysis</a:t>
            </a:r>
          </a:p>
          <a:p>
            <a:pPr algn="ctr" defTabSz="685800"/>
            <a:r>
              <a:rPr lang="en-US" sz="2000" b="1" dirty="0">
                <a:solidFill>
                  <a:srgbClr val="FF6600"/>
                </a:solidFill>
                <a:latin typeface="Calibri" panose="020F0502020204030204"/>
              </a:rPr>
              <a:t>critical thinking</a:t>
            </a:r>
          </a:p>
          <a:p>
            <a:pPr algn="ctr" defTabSz="685800"/>
            <a:r>
              <a:rPr lang="en-US" sz="2000" b="1" dirty="0">
                <a:solidFill>
                  <a:srgbClr val="FF6600"/>
                </a:solidFill>
                <a:latin typeface="Calibri" panose="020F0502020204030204"/>
              </a:rPr>
              <a:t>problem solving</a:t>
            </a:r>
          </a:p>
          <a:p>
            <a:pPr algn="ctr" defTabSz="685800"/>
            <a:r>
              <a:rPr lang="en-US" sz="2000" b="1" dirty="0">
                <a:solidFill>
                  <a:srgbClr val="FF6600"/>
                </a:solidFill>
                <a:latin typeface="Calibri" panose="020F0502020204030204"/>
              </a:rPr>
              <a:t>creativity</a:t>
            </a:r>
          </a:p>
          <a:p>
            <a:pPr algn="ctr" defTabSz="685800"/>
            <a:r>
              <a:rPr lang="en-US" sz="2000" b="1" dirty="0">
                <a:solidFill>
                  <a:srgbClr val="FF6600"/>
                </a:solidFill>
                <a:latin typeface="Calibri" panose="020F0502020204030204"/>
              </a:rPr>
              <a:t>curiosity</a:t>
            </a:r>
          </a:p>
          <a:p>
            <a:pPr algn="ctr" defTabSz="685800"/>
            <a:r>
              <a:rPr lang="en-US" sz="2000" b="1" dirty="0">
                <a:solidFill>
                  <a:srgbClr val="FF6600"/>
                </a:solidFill>
                <a:latin typeface="Calibri" panose="020F0502020204030204"/>
              </a:rPr>
              <a:t>courage</a:t>
            </a:r>
          </a:p>
          <a:p>
            <a:pPr algn="ctr" defTabSz="685800"/>
            <a:r>
              <a:rPr lang="en-US" sz="2000" b="1" dirty="0">
                <a:solidFill>
                  <a:srgbClr val="FF6600"/>
                </a:solidFill>
                <a:latin typeface="Calibri" panose="020F0502020204030204"/>
              </a:rPr>
              <a:t>persistence</a:t>
            </a:r>
          </a:p>
          <a:p>
            <a:pPr algn="ctr" defTabSz="685800"/>
            <a:r>
              <a:rPr lang="en-US" sz="2000" b="1" dirty="0">
                <a:solidFill>
                  <a:srgbClr val="FF6600"/>
                </a:solidFill>
                <a:latin typeface="Calibri" panose="020F0502020204030204"/>
              </a:rPr>
              <a:t>grit</a:t>
            </a:r>
          </a:p>
          <a:p>
            <a:pPr algn="ctr" defTabSz="685800"/>
            <a:r>
              <a:rPr lang="en-US" sz="2000" b="1" dirty="0">
                <a:solidFill>
                  <a:srgbClr val="FF6600"/>
                </a:solidFill>
                <a:latin typeface="Calibri" panose="020F0502020204030204"/>
              </a:rPr>
              <a:t>embracing failure</a:t>
            </a:r>
          </a:p>
          <a:p>
            <a:pPr algn="ctr" defTabSz="685800"/>
            <a:r>
              <a:rPr lang="en-US" sz="2000" b="1" dirty="0">
                <a:solidFill>
                  <a:srgbClr val="FF6600"/>
                </a:solidFill>
                <a:latin typeface="Calibri" panose="020F0502020204030204"/>
              </a:rPr>
              <a:t>innovation</a:t>
            </a:r>
          </a:p>
          <a:p>
            <a:pPr algn="ctr" defTabSz="685800"/>
            <a:r>
              <a:rPr lang="en-US" sz="2000" b="1" dirty="0">
                <a:solidFill>
                  <a:srgbClr val="FF6600"/>
                </a:solidFill>
                <a:latin typeface="Calibri" panose="020F0502020204030204"/>
              </a:rPr>
              <a:t>adaptability</a:t>
            </a:r>
          </a:p>
        </p:txBody>
      </p:sp>
      <p:sp>
        <p:nvSpPr>
          <p:cNvPr id="8" name="TextBox 7"/>
          <p:cNvSpPr txBox="1"/>
          <p:nvPr/>
        </p:nvSpPr>
        <p:spPr>
          <a:xfrm>
            <a:off x="3192055" y="2139847"/>
            <a:ext cx="2876570" cy="4093428"/>
          </a:xfrm>
          <a:prstGeom prst="rect">
            <a:avLst/>
          </a:prstGeom>
          <a:noFill/>
        </p:spPr>
        <p:txBody>
          <a:bodyPr wrap="square" rtlCol="0">
            <a:spAutoFit/>
          </a:bodyPr>
          <a:lstStyle/>
          <a:p>
            <a:pPr algn="ctr" defTabSz="685800"/>
            <a:r>
              <a:rPr lang="en-US" sz="2000" b="1" dirty="0">
                <a:solidFill>
                  <a:srgbClr val="7030A0"/>
                </a:solidFill>
                <a:latin typeface="Calibri" panose="020F0502020204030204"/>
              </a:rPr>
              <a:t>initiative</a:t>
            </a:r>
          </a:p>
          <a:p>
            <a:pPr algn="ctr" defTabSz="685800"/>
            <a:r>
              <a:rPr lang="en-US" sz="2000" b="1" dirty="0">
                <a:solidFill>
                  <a:srgbClr val="7030A0"/>
                </a:solidFill>
                <a:latin typeface="Calibri" panose="020F0502020204030204"/>
              </a:rPr>
              <a:t>self-reliance</a:t>
            </a:r>
          </a:p>
          <a:p>
            <a:pPr algn="ctr" defTabSz="685800"/>
            <a:r>
              <a:rPr lang="en-US" sz="2000" b="1" dirty="0">
                <a:solidFill>
                  <a:srgbClr val="7030A0"/>
                </a:solidFill>
                <a:latin typeface="Calibri" panose="020F0502020204030204"/>
              </a:rPr>
              <a:t>future orientation</a:t>
            </a:r>
          </a:p>
          <a:p>
            <a:pPr algn="ctr" defTabSz="685800"/>
            <a:r>
              <a:rPr lang="en-US" sz="2000" b="1" dirty="0">
                <a:solidFill>
                  <a:srgbClr val="7030A0"/>
                </a:solidFill>
                <a:latin typeface="Calibri" panose="020F0502020204030204"/>
              </a:rPr>
              <a:t>optimism</a:t>
            </a:r>
          </a:p>
          <a:p>
            <a:pPr algn="ctr" defTabSz="685800"/>
            <a:r>
              <a:rPr lang="en-US" sz="2000" b="1" dirty="0">
                <a:solidFill>
                  <a:srgbClr val="7030A0"/>
                </a:solidFill>
                <a:latin typeface="Calibri" panose="020F0502020204030204"/>
              </a:rPr>
              <a:t>communication</a:t>
            </a:r>
          </a:p>
          <a:p>
            <a:pPr algn="ctr" defTabSz="685800"/>
            <a:r>
              <a:rPr lang="en-US" sz="2000" b="1" dirty="0">
                <a:solidFill>
                  <a:srgbClr val="7030A0"/>
                </a:solidFill>
                <a:latin typeface="Calibri" panose="020F0502020204030204"/>
              </a:rPr>
              <a:t>collaboration</a:t>
            </a:r>
          </a:p>
          <a:p>
            <a:pPr algn="ctr" defTabSz="685800"/>
            <a:r>
              <a:rPr lang="en-US" sz="2000" b="1" dirty="0">
                <a:solidFill>
                  <a:srgbClr val="7030A0"/>
                </a:solidFill>
                <a:latin typeface="Calibri" panose="020F0502020204030204"/>
              </a:rPr>
              <a:t>teamwork</a:t>
            </a:r>
          </a:p>
          <a:p>
            <a:pPr algn="ctr" defTabSz="685800"/>
            <a:r>
              <a:rPr lang="en-US" sz="2000" b="1" dirty="0">
                <a:solidFill>
                  <a:srgbClr val="7030A0"/>
                </a:solidFill>
                <a:latin typeface="Calibri" panose="020F0502020204030204"/>
              </a:rPr>
              <a:t>empathy</a:t>
            </a:r>
          </a:p>
          <a:p>
            <a:pPr algn="ctr" defTabSz="685800"/>
            <a:r>
              <a:rPr lang="en-US" sz="2000" b="1" dirty="0">
                <a:solidFill>
                  <a:srgbClr val="7030A0"/>
                </a:solidFill>
                <a:latin typeface="Calibri" panose="020F0502020204030204"/>
              </a:rPr>
              <a:t>intrinsic motivation</a:t>
            </a:r>
          </a:p>
          <a:p>
            <a:pPr algn="ctr" defTabSz="685800"/>
            <a:r>
              <a:rPr lang="en-US" sz="2000" b="1" dirty="0">
                <a:solidFill>
                  <a:srgbClr val="7030A0"/>
                </a:solidFill>
                <a:latin typeface="Calibri" panose="020F0502020204030204"/>
              </a:rPr>
              <a:t>growth mindset</a:t>
            </a:r>
          </a:p>
          <a:p>
            <a:pPr algn="ctr" defTabSz="685800"/>
            <a:r>
              <a:rPr lang="en-US" sz="2000" b="1" dirty="0">
                <a:solidFill>
                  <a:srgbClr val="7030A0"/>
                </a:solidFill>
                <a:latin typeface="Calibri" panose="020F0502020204030204"/>
              </a:rPr>
              <a:t>resourcefulness</a:t>
            </a:r>
          </a:p>
          <a:p>
            <a:pPr algn="ctr" defTabSz="685800"/>
            <a:r>
              <a:rPr lang="en-US" sz="2000" b="1" dirty="0">
                <a:solidFill>
                  <a:srgbClr val="7030A0"/>
                </a:solidFill>
                <a:latin typeface="Calibri" panose="020F0502020204030204"/>
              </a:rPr>
              <a:t>flexibility</a:t>
            </a:r>
          </a:p>
          <a:p>
            <a:pPr algn="ctr" defTabSz="685800"/>
            <a:r>
              <a:rPr lang="en-US" sz="2000" b="1" dirty="0">
                <a:solidFill>
                  <a:srgbClr val="7030A0"/>
                </a:solidFill>
                <a:latin typeface="Calibri" panose="020F0502020204030204"/>
              </a:rPr>
              <a:t>resiliency</a:t>
            </a:r>
          </a:p>
        </p:txBody>
      </p:sp>
      <p:sp>
        <p:nvSpPr>
          <p:cNvPr id="3" name="TextBox 2"/>
          <p:cNvSpPr txBox="1"/>
          <p:nvPr/>
        </p:nvSpPr>
        <p:spPr>
          <a:xfrm>
            <a:off x="5861556" y="2151727"/>
            <a:ext cx="2542253" cy="2554545"/>
          </a:xfrm>
          <a:prstGeom prst="rect">
            <a:avLst/>
          </a:prstGeom>
          <a:noFill/>
        </p:spPr>
        <p:txBody>
          <a:bodyPr wrap="square" rtlCol="0">
            <a:spAutoFit/>
          </a:bodyPr>
          <a:lstStyle/>
          <a:p>
            <a:pPr algn="ctr" defTabSz="685800"/>
            <a:r>
              <a:rPr lang="en-US" sz="2000" b="1" dirty="0">
                <a:solidFill>
                  <a:srgbClr val="0033CC"/>
                </a:solidFill>
                <a:latin typeface="Calibri" panose="020F0502020204030204"/>
              </a:rPr>
              <a:t>comfort with risk calculated risk-taking agency</a:t>
            </a:r>
          </a:p>
          <a:p>
            <a:pPr algn="ctr" defTabSz="685800"/>
            <a:r>
              <a:rPr lang="en-US" sz="2000" b="1" dirty="0">
                <a:solidFill>
                  <a:srgbClr val="0033CC"/>
                </a:solidFill>
                <a:latin typeface="Calibri" panose="020F0502020204030204"/>
              </a:rPr>
              <a:t>idea generation </a:t>
            </a:r>
          </a:p>
          <a:p>
            <a:pPr algn="ctr" defTabSz="685800"/>
            <a:r>
              <a:rPr lang="en-US" sz="2000" b="1" dirty="0">
                <a:solidFill>
                  <a:srgbClr val="0033CC"/>
                </a:solidFill>
                <a:latin typeface="Calibri" panose="020F0502020204030204"/>
              </a:rPr>
              <a:t>pitching</a:t>
            </a:r>
          </a:p>
          <a:p>
            <a:pPr algn="ctr" defTabSz="685800"/>
            <a:r>
              <a:rPr lang="en-US" sz="2000" b="1" dirty="0">
                <a:solidFill>
                  <a:srgbClr val="0033CC"/>
                </a:solidFill>
                <a:latin typeface="Calibri" panose="020F0502020204030204"/>
              </a:rPr>
              <a:t>public speaking</a:t>
            </a:r>
          </a:p>
          <a:p>
            <a:pPr algn="ctr" defTabSz="685800"/>
            <a:r>
              <a:rPr lang="en-US" sz="2000" b="1" dirty="0">
                <a:solidFill>
                  <a:srgbClr val="0033CC"/>
                </a:solidFill>
                <a:latin typeface="Calibri" panose="020F0502020204030204"/>
              </a:rPr>
              <a:t>etc.</a:t>
            </a:r>
          </a:p>
          <a:p>
            <a:pPr algn="ctr" defTabSz="685800"/>
            <a:endParaRPr lang="en-US" sz="2000" b="1" dirty="0">
              <a:solidFill>
                <a:srgbClr val="0033CC"/>
              </a:solidFill>
              <a:latin typeface="Calibri" panose="020F0502020204030204"/>
            </a:endParaRPr>
          </a:p>
        </p:txBody>
      </p:sp>
      <p:sp>
        <p:nvSpPr>
          <p:cNvPr id="4" name="AutoShape 2" descr="Image result for entrepreneur clipart "/>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7" name="TextBox 6">
            <a:extLst>
              <a:ext uri="{FF2B5EF4-FFF2-40B4-BE49-F238E27FC236}">
                <a16:creationId xmlns:a16="http://schemas.microsoft.com/office/drawing/2014/main" id="{5DDF7B29-D803-118E-D77A-B9547C0EC0B8}"/>
              </a:ext>
            </a:extLst>
          </p:cNvPr>
          <p:cNvSpPr txBox="1"/>
          <p:nvPr/>
        </p:nvSpPr>
        <p:spPr>
          <a:xfrm>
            <a:off x="745301" y="375702"/>
            <a:ext cx="7353377" cy="1323439"/>
          </a:xfrm>
          <a:prstGeom prst="rect">
            <a:avLst/>
          </a:prstGeom>
          <a:noFill/>
        </p:spPr>
        <p:txBody>
          <a:bodyPr wrap="square">
            <a:spAutoFit/>
          </a:bodyPr>
          <a:lstStyle/>
          <a:p>
            <a:pPr algn="ctr" defTabSz="685800"/>
            <a:r>
              <a:rPr lang="en-US" sz="3000" b="1" dirty="0">
                <a:solidFill>
                  <a:srgbClr val="00B050"/>
                </a:solidFill>
                <a:latin typeface="Segoe UI" panose="020B0502040204020203" pitchFamily="34" charset="0"/>
                <a:ea typeface="Calibri"/>
                <a:cs typeface="Segoe UI" panose="020B0502040204020203" pitchFamily="34" charset="0"/>
              </a:rPr>
              <a:t>Entrepreneurship Skills &amp; Mindsets</a:t>
            </a:r>
            <a:br>
              <a:rPr lang="en-US" sz="3000" b="1" dirty="0">
                <a:solidFill>
                  <a:srgbClr val="00B050"/>
                </a:solidFill>
                <a:latin typeface="Segoe UI" panose="020B0502040204020203" pitchFamily="34" charset="0"/>
                <a:ea typeface="Calibri"/>
                <a:cs typeface="Segoe UI" panose="020B0502040204020203" pitchFamily="34" charset="0"/>
              </a:rPr>
            </a:br>
            <a:endParaRPr lang="en-US" sz="1000" b="1" dirty="0">
              <a:solidFill>
                <a:srgbClr val="00B050"/>
              </a:solidFill>
              <a:latin typeface="Segoe UI" panose="020B0502040204020203" pitchFamily="34" charset="0"/>
              <a:ea typeface="Calibri"/>
              <a:cs typeface="Segoe UI" panose="020B0502040204020203" pitchFamily="34" charset="0"/>
            </a:endParaRPr>
          </a:p>
          <a:p>
            <a:pPr algn="ctr" defTabSz="685800"/>
            <a:r>
              <a:rPr lang="en-US" sz="2000" dirty="0">
                <a:solidFill>
                  <a:srgbClr val="00B050"/>
                </a:solidFill>
                <a:latin typeface="Segoe UI" panose="020B0502040204020203" pitchFamily="34" charset="0"/>
                <a:ea typeface="Calibri"/>
                <a:cs typeface="Segoe UI" panose="020B0502040204020203" pitchFamily="34" charset="0"/>
              </a:rPr>
              <a:t>Modernized Workforce Readiness Skills </a:t>
            </a:r>
            <a:br>
              <a:rPr lang="en-US" sz="2000" dirty="0">
                <a:solidFill>
                  <a:srgbClr val="00B050"/>
                </a:solidFill>
                <a:latin typeface="Segoe UI" panose="020B0502040204020203" pitchFamily="34" charset="0"/>
                <a:ea typeface="Calibri"/>
                <a:cs typeface="Segoe UI" panose="020B0502040204020203" pitchFamily="34" charset="0"/>
              </a:rPr>
            </a:br>
            <a:r>
              <a:rPr lang="en-US" sz="2000" dirty="0">
                <a:solidFill>
                  <a:srgbClr val="00B050"/>
                </a:solidFill>
                <a:latin typeface="Segoe UI" panose="020B0502040204020203" pitchFamily="34" charset="0"/>
                <a:ea typeface="Calibri"/>
                <a:cs typeface="Segoe UI" panose="020B0502040204020203" pitchFamily="34" charset="0"/>
              </a:rPr>
              <a:t>for Innovation &amp; Gig Economy!</a:t>
            </a:r>
          </a:p>
        </p:txBody>
      </p:sp>
    </p:spTree>
    <p:extLst>
      <p:ext uri="{BB962C8B-B14F-4D97-AF65-F5344CB8AC3E}">
        <p14:creationId xmlns:p14="http://schemas.microsoft.com/office/powerpoint/2010/main" val="494389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22AAFEF-432F-7E4D-AF35-18A03D513E1B}"/>
              </a:ext>
            </a:extLst>
          </p:cNvPr>
          <p:cNvSpPr txBox="1"/>
          <p:nvPr/>
        </p:nvSpPr>
        <p:spPr>
          <a:xfrm>
            <a:off x="0" y="0"/>
            <a:ext cx="9144000" cy="6858000"/>
          </a:xfrm>
          <a:prstGeom prst="rect">
            <a:avLst/>
          </a:prstGeom>
          <a:solidFill>
            <a:schemeClr val="bg1"/>
          </a:solidFill>
        </p:spPr>
        <p:txBody>
          <a:bodyPr wrap="square" rtlCol="0">
            <a:spAutoFit/>
          </a:bodyPr>
          <a:lstStyle/>
          <a:p>
            <a:endParaRPr lang="en-US" dirty="0"/>
          </a:p>
        </p:txBody>
      </p:sp>
      <p:sp>
        <p:nvSpPr>
          <p:cNvPr id="2" name="Rectangle 1"/>
          <p:cNvSpPr/>
          <p:nvPr/>
        </p:nvSpPr>
        <p:spPr>
          <a:xfrm>
            <a:off x="128666" y="347145"/>
            <a:ext cx="8810618" cy="646331"/>
          </a:xfrm>
          <a:prstGeom prst="rect">
            <a:avLst/>
          </a:prstGeom>
        </p:spPr>
        <p:txBody>
          <a:bodyPr wrap="square" numCol="1">
            <a:spAutoFit/>
          </a:bodyPr>
          <a:lstStyle/>
          <a:p>
            <a:pPr algn="ctr"/>
            <a:r>
              <a:rPr lang="en-US" sz="3600" b="1" dirty="0">
                <a:solidFill>
                  <a:srgbClr val="00B050"/>
                </a:solidFill>
                <a:latin typeface="Segoe UI" panose="020B0502040204020203" pitchFamily="34" charset="0"/>
                <a:cs typeface="Segoe UI" panose="020B0502040204020203" pitchFamily="34" charset="0"/>
              </a:rPr>
              <a:t>Webinar Objectives</a:t>
            </a:r>
            <a:endParaRPr lang="en-US" sz="3600" b="1" baseline="30000" dirty="0">
              <a:solidFill>
                <a:srgbClr val="00B050"/>
              </a:solidFill>
              <a:latin typeface="Segoe UI" panose="020B0502040204020203" pitchFamily="34" charset="0"/>
              <a:cs typeface="Segoe UI" panose="020B0502040204020203" pitchFamily="34" charset="0"/>
            </a:endParaRPr>
          </a:p>
        </p:txBody>
      </p:sp>
      <p:graphicFrame>
        <p:nvGraphicFramePr>
          <p:cNvPr id="7" name="Diagram 6"/>
          <p:cNvGraphicFramePr/>
          <p:nvPr/>
        </p:nvGraphicFramePr>
        <p:xfrm>
          <a:off x="1965325" y="1777682"/>
          <a:ext cx="5213350" cy="3302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43840" y="1343542"/>
            <a:ext cx="8900160" cy="3683060"/>
          </a:xfrm>
          <a:prstGeom prst="rect">
            <a:avLst/>
          </a:prstGeom>
          <a:noFill/>
        </p:spPr>
        <p:txBody>
          <a:bodyPr wrap="square" rtlCol="0">
            <a:spAutoFit/>
          </a:bodyPr>
          <a:lstStyle/>
          <a:p>
            <a:pPr marL="342900" indent="-342900">
              <a:spcAft>
                <a:spcPts val="800"/>
              </a:spcAft>
              <a:buFont typeface="+mj-lt"/>
              <a:buAutoNum type="arabicParenR"/>
            </a:pPr>
            <a:r>
              <a:rPr lang="en-US" sz="1700" b="1" dirty="0">
                <a:solidFill>
                  <a:srgbClr val="FF6600"/>
                </a:solidFill>
                <a:latin typeface="Segoe UI" panose="020B0502040204020203" pitchFamily="34" charset="0"/>
                <a:cs typeface="Segoe UI" panose="020B0502040204020203" pitchFamily="34" charset="0"/>
              </a:rPr>
              <a:t>Hear from leading economics scholars about their current events resources and instructional practices for successfully teaching current events in real-time with minimal teacher preparation and maximum student engagement.</a:t>
            </a:r>
          </a:p>
          <a:p>
            <a:pPr marL="342900" indent="-342900">
              <a:spcAft>
                <a:spcPts val="800"/>
              </a:spcAft>
              <a:buFont typeface="+mj-lt"/>
              <a:buAutoNum type="arabicParenR"/>
            </a:pPr>
            <a:r>
              <a:rPr lang="en-US" sz="1700" b="1" dirty="0">
                <a:solidFill>
                  <a:srgbClr val="FF6600"/>
                </a:solidFill>
                <a:latin typeface="Segoe UI" panose="020B0502040204020203" pitchFamily="34" charset="0"/>
                <a:cs typeface="Segoe UI" panose="020B0502040204020203" pitchFamily="34" charset="0"/>
              </a:rPr>
              <a:t>Receive free lessons, subscriptions, and other resources to contextualize secondary subjects for real-world learning, including economics.</a:t>
            </a:r>
          </a:p>
          <a:p>
            <a:pPr marL="342900" indent="-342900">
              <a:buFont typeface="+mj-lt"/>
              <a:buAutoNum type="arabicParenR"/>
            </a:pPr>
            <a:endParaRPr lang="en-US" sz="2000" b="1" dirty="0">
              <a:solidFill>
                <a:srgbClr val="FF6600"/>
              </a:solidFill>
              <a:latin typeface="Segoe UI" panose="020B0502040204020203" pitchFamily="34" charset="0"/>
              <a:cs typeface="Segoe UI" panose="020B0502040204020203" pitchFamily="34" charset="0"/>
            </a:endParaRPr>
          </a:p>
          <a:p>
            <a:endParaRPr lang="en-US" sz="1600" b="1" dirty="0">
              <a:solidFill>
                <a:srgbClr val="FF6600"/>
              </a:solidFill>
              <a:latin typeface="Segoe UI" panose="020B0502040204020203" pitchFamily="34" charset="0"/>
              <a:cs typeface="Segoe UI" panose="020B0502040204020203" pitchFamily="34" charset="0"/>
            </a:endParaRPr>
          </a:p>
          <a:p>
            <a:pPr marL="342900" indent="-342900">
              <a:buFont typeface="+mj-lt"/>
              <a:buAutoNum type="arabicParenR"/>
            </a:pPr>
            <a:endParaRPr lang="en-US" sz="1600" b="1" dirty="0">
              <a:solidFill>
                <a:srgbClr val="FF6600"/>
              </a:solidFill>
              <a:latin typeface="Segoe UI" panose="020B0502040204020203" pitchFamily="34" charset="0"/>
              <a:cs typeface="Segoe UI" panose="020B0502040204020203" pitchFamily="34" charset="0"/>
            </a:endParaRPr>
          </a:p>
          <a:p>
            <a:endParaRPr lang="en-US" sz="1600" b="1" dirty="0">
              <a:solidFill>
                <a:srgbClr val="FF6600"/>
              </a:solidFill>
              <a:latin typeface="Segoe UI" panose="020B0502040204020203" pitchFamily="34" charset="0"/>
              <a:cs typeface="Segoe UI" panose="020B0502040204020203" pitchFamily="34" charset="0"/>
            </a:endParaRPr>
          </a:p>
          <a:p>
            <a:pPr algn="ctr"/>
            <a:endParaRPr lang="en-US" sz="500" b="1" dirty="0">
              <a:solidFill>
                <a:srgbClr val="FF6600"/>
              </a:solidFill>
              <a:latin typeface="Segoe UI" panose="020B0502040204020203" pitchFamily="34" charset="0"/>
              <a:cs typeface="Segoe UI" panose="020B0502040204020203" pitchFamily="34" charset="0"/>
            </a:endParaRPr>
          </a:p>
          <a:p>
            <a:pPr algn="ctr"/>
            <a:endParaRPr lang="en-US" sz="1600" b="1" i="1" dirty="0">
              <a:solidFill>
                <a:srgbClr val="FF6600"/>
              </a:solidFill>
              <a:latin typeface="Segoe UI" panose="020B0502040204020203" pitchFamily="34" charset="0"/>
              <a:cs typeface="Segoe UI" panose="020B0502040204020203" pitchFamily="34" charset="0"/>
            </a:endParaRPr>
          </a:p>
          <a:p>
            <a:pPr algn="ctr"/>
            <a:endParaRPr lang="en-US" sz="1500" b="1" i="1" dirty="0">
              <a:solidFill>
                <a:srgbClr val="FF6600"/>
              </a:solidFill>
              <a:latin typeface="Segoe UI" panose="020B0502040204020203" pitchFamily="34" charset="0"/>
              <a:cs typeface="Segoe UI" panose="020B0502040204020203" pitchFamily="34" charset="0"/>
            </a:endParaRPr>
          </a:p>
          <a:p>
            <a:pPr algn="ctr"/>
            <a:endParaRPr lang="en-US" sz="1500" b="1" i="1" dirty="0">
              <a:solidFill>
                <a:srgbClr val="FF6600"/>
              </a:solidFill>
              <a:latin typeface="Segoe UI" panose="020B0502040204020203" pitchFamily="34" charset="0"/>
              <a:cs typeface="Segoe UI" panose="020B0502040204020203" pitchFamily="34" charset="0"/>
            </a:endParaRPr>
          </a:p>
          <a:p>
            <a:pPr algn="ctr"/>
            <a:endParaRPr lang="en-US" sz="1600" i="1" dirty="0">
              <a:solidFill>
                <a:srgbClr val="FF6600"/>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48E89424-6430-268E-25C4-15649E0E8B13}"/>
              </a:ext>
            </a:extLst>
          </p:cNvPr>
          <p:cNvPicPr>
            <a:picLocks noChangeAspect="1"/>
          </p:cNvPicPr>
          <p:nvPr/>
        </p:nvPicPr>
        <p:blipFill rotWithShape="1">
          <a:blip r:embed="rId8"/>
          <a:srcRect l="90672" t="1766" r="2821" b="82339"/>
          <a:stretch/>
        </p:blipFill>
        <p:spPr bwMode="auto">
          <a:xfrm>
            <a:off x="7870411" y="5905761"/>
            <a:ext cx="1171231" cy="804137"/>
          </a:xfrm>
          <a:prstGeom prst="rect">
            <a:avLst/>
          </a:prstGeom>
          <a:ln>
            <a:noFill/>
          </a:ln>
          <a:extLst>
            <a:ext uri="{53640926-AAD7-44D8-BBD7-CCE9431645EC}">
              <a14:shadowObscured xmlns:a14="http://schemas.microsoft.com/office/drawing/2010/main"/>
            </a:ext>
          </a:extLst>
        </p:spPr>
      </p:pic>
      <p:pic>
        <p:nvPicPr>
          <p:cNvPr id="10" name="Picture 9" descr="The Voluntary National Content Standard Doc">
            <a:extLst>
              <a:ext uri="{FF2B5EF4-FFF2-40B4-BE49-F238E27FC236}">
                <a16:creationId xmlns:a16="http://schemas.microsoft.com/office/drawing/2014/main" id="{B5F984F9-D901-3A2B-EBF8-B4B74BC7B2D8}"/>
              </a:ext>
            </a:extLst>
          </p:cNvPr>
          <p:cNvPicPr>
            <a:picLocks noChangeAspect="1"/>
          </p:cNvPicPr>
          <p:nvPr/>
        </p:nvPicPr>
        <p:blipFill>
          <a:blip r:embed="rId9"/>
          <a:stretch>
            <a:fillRect/>
          </a:stretch>
        </p:blipFill>
        <p:spPr>
          <a:xfrm>
            <a:off x="3629258" y="3428999"/>
            <a:ext cx="1637982" cy="2129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C7A8A59A-A89C-4075-6523-DD2D892B6AD4}"/>
              </a:ext>
            </a:extLst>
          </p:cNvPr>
          <p:cNvSpPr txBox="1"/>
          <p:nvPr/>
        </p:nvSpPr>
        <p:spPr>
          <a:xfrm>
            <a:off x="1385682" y="5692159"/>
            <a:ext cx="6125135"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r>
              <a:rPr lang="en-US" sz="1350" dirty="0">
                <a:solidFill>
                  <a:srgbClr val="000000"/>
                </a:solidFill>
                <a:latin typeface="Calibri Light"/>
                <a:ea typeface="Calibri Light"/>
                <a:cs typeface="Calibri Light"/>
                <a:hlinkClick r:id="rId10"/>
              </a:rPr>
              <a:t>https://www.councilforeconed.org/policy-advocacy/k-12-standards/</a:t>
            </a:r>
            <a:endParaRPr lang="en-US" sz="1350" dirty="0">
              <a:solidFill>
                <a:srgbClr val="000000"/>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673869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5781BCB-5915-5AF2-CD3A-096663D17617}"/>
              </a:ext>
            </a:extLst>
          </p:cNvPr>
          <p:cNvSpPr>
            <a:spLocks noGrp="1" noChangeArrowheads="1"/>
          </p:cNvSpPr>
          <p:nvPr>
            <p:ph type="title"/>
          </p:nvPr>
        </p:nvSpPr>
        <p:spPr>
          <a:xfrm>
            <a:off x="628649" y="441596"/>
            <a:ext cx="7807187" cy="1204323"/>
          </a:xfrm>
          <a:solidFill>
            <a:srgbClr val="0070C0"/>
          </a:solidFill>
        </p:spPr>
        <p:txBody>
          <a:bodyPr>
            <a:noAutofit/>
          </a:bodyPr>
          <a:lstStyle/>
          <a:p>
            <a:pPr algn="ctr"/>
            <a:r>
              <a:rPr lang="en-US" altLang="en-US" sz="3200" b="1" dirty="0">
                <a:solidFill>
                  <a:schemeClr val="bg1"/>
                </a:solidFill>
                <a:latin typeface="Segoe UI" panose="020B0502040204020203" pitchFamily="34" charset="0"/>
                <a:cs typeface="Segoe UI" panose="020B0502040204020203" pitchFamily="34" charset="0"/>
              </a:rPr>
              <a:t>Online Entrepreneurship Institute</a:t>
            </a:r>
            <a:br>
              <a:rPr lang="en-US" altLang="en-US" sz="3200" b="1" dirty="0">
                <a:solidFill>
                  <a:schemeClr val="bg1"/>
                </a:solidFill>
                <a:latin typeface="Segoe UI" panose="020B0502040204020203" pitchFamily="34" charset="0"/>
                <a:cs typeface="Segoe UI" panose="020B0502040204020203" pitchFamily="34" charset="0"/>
              </a:rPr>
            </a:br>
            <a:r>
              <a:rPr lang="en-US" altLang="en-US" sz="3200" b="1" dirty="0">
                <a:solidFill>
                  <a:schemeClr val="bg1"/>
                </a:solidFill>
                <a:latin typeface="Segoe UI" panose="020B0502040204020203" pitchFamily="34" charset="0"/>
                <a:cs typeface="Segoe UI" panose="020B0502040204020203" pitchFamily="34" charset="0"/>
              </a:rPr>
              <a:t>for High School Teachers</a:t>
            </a:r>
            <a:br>
              <a:rPr lang="en-US" altLang="en-US" sz="3200" b="1" dirty="0">
                <a:solidFill>
                  <a:schemeClr val="bg1"/>
                </a:solidFill>
                <a:latin typeface="Segoe UI" panose="020B0502040204020203" pitchFamily="34" charset="0"/>
                <a:cs typeface="Segoe UI" panose="020B0502040204020203" pitchFamily="34" charset="0"/>
              </a:rPr>
            </a:br>
            <a:r>
              <a:rPr lang="en-US" altLang="en-US" sz="2000" i="1" dirty="0">
                <a:solidFill>
                  <a:schemeClr val="bg1"/>
                </a:solidFill>
                <a:latin typeface="Segoe UI" panose="020B0502040204020203" pitchFamily="34" charset="0"/>
                <a:cs typeface="Segoe UI" panose="020B0502040204020203" pitchFamily="34" charset="0"/>
              </a:rPr>
              <a:t>Preparation for the Innovation &amp; Gig Economy!</a:t>
            </a:r>
          </a:p>
        </p:txBody>
      </p:sp>
      <p:pic>
        <p:nvPicPr>
          <p:cNvPr id="2" name="Picture 1">
            <a:extLst>
              <a:ext uri="{FF2B5EF4-FFF2-40B4-BE49-F238E27FC236}">
                <a16:creationId xmlns:a16="http://schemas.microsoft.com/office/drawing/2014/main" id="{F2D9645D-5CC3-D9A3-4F98-0212296F4E54}"/>
              </a:ext>
            </a:extLst>
          </p:cNvPr>
          <p:cNvPicPr>
            <a:picLocks noChangeAspect="1"/>
          </p:cNvPicPr>
          <p:nvPr/>
        </p:nvPicPr>
        <p:blipFill rotWithShape="1">
          <a:blip r:embed="rId3">
            <a:extLst>
              <a:ext uri="{28A0092B-C50C-407E-A947-70E740481C1C}">
                <a14:useLocalDpi xmlns:a14="http://schemas.microsoft.com/office/drawing/2010/main" val="0"/>
              </a:ext>
            </a:extLst>
          </a:blip>
          <a:srcRect t="10000"/>
          <a:stretch/>
        </p:blipFill>
        <p:spPr bwMode="auto">
          <a:xfrm>
            <a:off x="628650" y="1817081"/>
            <a:ext cx="4935855" cy="3223838"/>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CAB8A8D-FF3E-DBC5-6CD3-0092D14E8787}"/>
              </a:ext>
            </a:extLst>
          </p:cNvPr>
          <p:cNvSpPr txBox="1"/>
          <p:nvPr/>
        </p:nvSpPr>
        <p:spPr>
          <a:xfrm>
            <a:off x="628650" y="5606834"/>
            <a:ext cx="4935855" cy="369332"/>
          </a:xfrm>
          <a:prstGeom prst="rect">
            <a:avLst/>
          </a:prstGeom>
          <a:solidFill>
            <a:srgbClr val="FF6600"/>
          </a:solidFill>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https://vcee.org/centers/virginia-tech</a:t>
            </a:r>
          </a:p>
        </p:txBody>
      </p:sp>
      <p:sp>
        <p:nvSpPr>
          <p:cNvPr id="5" name="Text Box 4">
            <a:extLst>
              <a:ext uri="{FF2B5EF4-FFF2-40B4-BE49-F238E27FC236}">
                <a16:creationId xmlns:a16="http://schemas.microsoft.com/office/drawing/2014/main" id="{10DA0C9A-E7FD-A76F-CB08-70ED1D583212}"/>
              </a:ext>
            </a:extLst>
          </p:cNvPr>
          <p:cNvSpPr txBox="1"/>
          <p:nvPr/>
        </p:nvSpPr>
        <p:spPr>
          <a:xfrm>
            <a:off x="5788920" y="1817080"/>
            <a:ext cx="2646916" cy="4599324"/>
          </a:xfrm>
          <a:prstGeom prst="rect">
            <a:avLst/>
          </a:prstGeom>
          <a:solidFill>
            <a:schemeClr val="accent5">
              <a:lumMod val="40000"/>
              <a:lumOff val="6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ctr" defTabSz="685800" eaLnBrk="0" fontAlgn="base" hangingPunct="0"/>
            <a:r>
              <a:rPr lang="en-US" sz="1500" b="1" dirty="0">
                <a:solidFill>
                  <a:srgbClr val="0070C0"/>
                </a:solidFill>
                <a:latin typeface="Segoe UI" panose="020B0502040204020203" pitchFamily="34" charset="0"/>
                <a:ea typeface="Calibri" panose="020F0502020204030204" pitchFamily="34" charset="0"/>
                <a:cs typeface="Segoe UI" panose="020B0502040204020203" pitchFamily="34" charset="0"/>
              </a:rPr>
              <a:t>400+ Classroom-Ready Resources &amp; Curriculum</a:t>
            </a:r>
          </a:p>
          <a:p>
            <a:pPr algn="ctr" defTabSz="685800" eaLnBrk="0" fontAlgn="base" hangingPunct="0"/>
            <a:endParaRPr lang="en-US" sz="1500" b="1" dirty="0">
              <a:solidFill>
                <a:srgbClr val="0070C0"/>
              </a:solidFill>
              <a:latin typeface="Segoe UI" panose="020B0502040204020203" pitchFamily="34" charset="0"/>
              <a:ea typeface="Calibri" panose="020F0502020204030204" pitchFamily="34" charset="0"/>
              <a:cs typeface="Segoe UI" panose="020B0502040204020203" pitchFamily="34" charset="0"/>
            </a:endParaRPr>
          </a:p>
          <a:p>
            <a:pPr algn="ctr" defTabSz="685800" eaLnBrk="0" fontAlgn="base" hangingPunct="0"/>
            <a:r>
              <a:rPr lang="en-US" sz="1500" b="1" dirty="0">
                <a:solidFill>
                  <a:srgbClr val="0070C0"/>
                </a:solidFill>
                <a:latin typeface="Segoe UI" panose="020B0502040204020203" pitchFamily="34" charset="0"/>
                <a:ea typeface="Calibri" panose="020F0502020204030204" pitchFamily="34" charset="0"/>
                <a:cs typeface="Segoe UI" panose="020B0502040204020203" pitchFamily="34" charset="0"/>
              </a:rPr>
              <a:t>Real-World Context for Teaching CTE Courses, Economics &amp; Personal Finance</a:t>
            </a:r>
          </a:p>
          <a:p>
            <a:pPr algn="ctr" defTabSz="685800" eaLnBrk="0" fontAlgn="base" hangingPunct="0"/>
            <a:endParaRPr lang="en-US" sz="1500" b="1" dirty="0">
              <a:solidFill>
                <a:srgbClr val="0070C0"/>
              </a:solidFill>
              <a:latin typeface="Segoe UI" panose="020B0502040204020203" pitchFamily="34" charset="0"/>
              <a:ea typeface="Calibri" panose="020F0502020204030204" pitchFamily="34" charset="0"/>
              <a:cs typeface="Segoe UI" panose="020B0502040204020203" pitchFamily="34" charset="0"/>
            </a:endParaRPr>
          </a:p>
          <a:p>
            <a:pPr algn="ctr" defTabSz="685800" eaLnBrk="0" fontAlgn="base" hangingPunct="0"/>
            <a:r>
              <a:rPr lang="en-US" sz="1500" b="1" dirty="0">
                <a:solidFill>
                  <a:srgbClr val="0070C0"/>
                </a:solidFill>
                <a:latin typeface="Segoe UI" panose="020B0502040204020203" pitchFamily="34" charset="0"/>
                <a:ea typeface="Calibri" panose="020F0502020204030204" pitchFamily="34" charset="0"/>
                <a:cs typeface="Segoe UI" panose="020B0502040204020203" pitchFamily="34" charset="0"/>
              </a:rPr>
              <a:t>Modernized Workforce Readiness Skills Preparation </a:t>
            </a:r>
          </a:p>
          <a:p>
            <a:pPr algn="ctr" defTabSz="685800" eaLnBrk="0" fontAlgn="base" hangingPunct="0"/>
            <a:endParaRPr lang="en-US" sz="1500" b="1" dirty="0">
              <a:solidFill>
                <a:srgbClr val="0070C0"/>
              </a:solidFill>
              <a:latin typeface="Segoe UI" panose="020B0502040204020203" pitchFamily="34" charset="0"/>
              <a:ea typeface="Calibri" panose="020F0502020204030204" pitchFamily="34" charset="0"/>
              <a:cs typeface="Segoe UI" panose="020B0502040204020203" pitchFamily="34" charset="0"/>
            </a:endParaRPr>
          </a:p>
          <a:p>
            <a:pPr algn="ctr" defTabSz="685800" eaLnBrk="0" fontAlgn="base" hangingPunct="0"/>
            <a:r>
              <a:rPr lang="en-US" sz="1500" b="1" dirty="0">
                <a:solidFill>
                  <a:srgbClr val="0070C0"/>
                </a:solidFill>
                <a:latin typeface="Segoe UI" panose="020B0502040204020203" pitchFamily="34" charset="0"/>
                <a:ea typeface="Calibri" panose="020F0502020204030204" pitchFamily="34" charset="0"/>
                <a:cs typeface="Segoe UI" panose="020B0502040204020203" pitchFamily="34" charset="0"/>
              </a:rPr>
              <a:t>Live Zoom Breakout Groups for National Networking &amp; Collaboration</a:t>
            </a:r>
          </a:p>
          <a:p>
            <a:pPr algn="ctr" defTabSz="685800" eaLnBrk="0" fontAlgn="base" hangingPunct="0"/>
            <a:endParaRPr lang="en-US" sz="1500" b="1" dirty="0">
              <a:solidFill>
                <a:srgbClr val="0070C0"/>
              </a:solidFill>
              <a:latin typeface="Segoe UI" panose="020B0502040204020203" pitchFamily="34" charset="0"/>
              <a:ea typeface="Calibri" panose="020F0502020204030204" pitchFamily="34" charset="0"/>
              <a:cs typeface="Segoe UI" panose="020B0502040204020203" pitchFamily="34" charset="0"/>
            </a:endParaRPr>
          </a:p>
          <a:p>
            <a:pPr algn="ctr" defTabSz="685800" eaLnBrk="0" fontAlgn="base" hangingPunct="0"/>
            <a:r>
              <a:rPr lang="en-US" sz="1500" b="1" dirty="0">
                <a:solidFill>
                  <a:srgbClr val="0070C0"/>
                </a:solidFill>
                <a:latin typeface="Segoe UI" panose="020B0502040204020203" pitchFamily="34" charset="0"/>
                <a:ea typeface="Calibri" panose="020F0502020204030204" pitchFamily="34" charset="0"/>
                <a:cs typeface="Segoe UI" panose="020B0502040204020203" pitchFamily="34" charset="0"/>
              </a:rPr>
              <a:t>Grassroots Entrepreneur Guest Speakers</a:t>
            </a:r>
          </a:p>
          <a:p>
            <a:pPr algn="ctr" defTabSz="685800" eaLnBrk="0" fontAlgn="base" hangingPunct="0"/>
            <a:endParaRPr lang="en-US" sz="1500" b="1" dirty="0">
              <a:solidFill>
                <a:srgbClr val="0070C0"/>
              </a:solidFill>
              <a:latin typeface="Segoe UI" panose="020B0502040204020203" pitchFamily="34" charset="0"/>
              <a:ea typeface="Calibri" panose="020F0502020204030204" pitchFamily="34" charset="0"/>
              <a:cs typeface="Segoe UI" panose="020B0502040204020203" pitchFamily="34" charset="0"/>
            </a:endParaRPr>
          </a:p>
          <a:p>
            <a:pPr algn="ctr" defTabSz="685800" eaLnBrk="0" fontAlgn="base" hangingPunct="0"/>
            <a:r>
              <a:rPr lang="en-US" sz="1200" dirty="0">
                <a:solidFill>
                  <a:srgbClr val="0070C0"/>
                </a:solidFill>
                <a:latin typeface="Segoe UI" panose="020B0502040204020203" pitchFamily="34" charset="0"/>
                <a:ea typeface="Calibri" panose="020F0502020204030204" pitchFamily="34" charset="0"/>
                <a:cs typeface="Segoe UI" panose="020B0502040204020203" pitchFamily="34" charset="0"/>
              </a:rPr>
              <a:t>Optional: 3 Hours of Undergraduate</a:t>
            </a:r>
          </a:p>
          <a:p>
            <a:pPr algn="ctr" defTabSz="685800" eaLnBrk="0" fontAlgn="base" hangingPunct="0"/>
            <a:r>
              <a:rPr lang="en-US" sz="1200" dirty="0">
                <a:solidFill>
                  <a:srgbClr val="0070C0"/>
                </a:solidFill>
                <a:latin typeface="Segoe UI" panose="020B0502040204020203" pitchFamily="34" charset="0"/>
                <a:ea typeface="Calibri" panose="020F0502020204030204" pitchFamily="34" charset="0"/>
                <a:cs typeface="Segoe UI" panose="020B0502040204020203" pitchFamily="34" charset="0"/>
              </a:rPr>
              <a:t>or Graduate Credit</a:t>
            </a:r>
          </a:p>
        </p:txBody>
      </p:sp>
    </p:spTree>
    <p:extLst>
      <p:ext uri="{BB962C8B-B14F-4D97-AF65-F5344CB8AC3E}">
        <p14:creationId xmlns:p14="http://schemas.microsoft.com/office/powerpoint/2010/main" val="425648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87527EF-D429-39E5-21E6-CFEABC65FBE2}"/>
              </a:ext>
            </a:extLst>
          </p:cNvPr>
          <p:cNvSpPr>
            <a:spLocks noGrp="1" noChangeArrowheads="1"/>
          </p:cNvSpPr>
          <p:nvPr>
            <p:ph type="title"/>
          </p:nvPr>
        </p:nvSpPr>
        <p:spPr>
          <a:xfrm>
            <a:off x="628650" y="411511"/>
            <a:ext cx="7886700" cy="750915"/>
          </a:xfrm>
          <a:solidFill>
            <a:srgbClr val="0070C0"/>
          </a:solidFill>
        </p:spPr>
        <p:txBody>
          <a:bodyPr/>
          <a:lstStyle/>
          <a:p>
            <a:pPr algn="ctr"/>
            <a:r>
              <a:rPr lang="en-US" altLang="en-US" sz="3000" b="1" dirty="0">
                <a:solidFill>
                  <a:schemeClr val="bg1"/>
                </a:solidFill>
                <a:latin typeface="Segoe UI" panose="020B0502040204020203" pitchFamily="34" charset="0"/>
                <a:cs typeface="Segoe UI" panose="020B0502040204020203" pitchFamily="34" charset="0"/>
              </a:rPr>
              <a:t>U.S. Entrepreneurship Certification Exam</a:t>
            </a:r>
            <a:endParaRPr lang="en-US" altLang="en-US" sz="1700" b="1" dirty="0">
              <a:solidFill>
                <a:schemeClr val="bg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5205A952-D625-9435-4F37-2C49885F0EA1}"/>
              </a:ext>
            </a:extLst>
          </p:cNvPr>
          <p:cNvSpPr txBox="1"/>
          <p:nvPr/>
        </p:nvSpPr>
        <p:spPr>
          <a:xfrm>
            <a:off x="1911173" y="6173674"/>
            <a:ext cx="5340704" cy="400110"/>
          </a:xfrm>
          <a:prstGeom prst="rect">
            <a:avLst/>
          </a:prstGeom>
          <a:solidFill>
            <a:srgbClr val="FF6600"/>
          </a:solidFill>
        </p:spPr>
        <p:txBody>
          <a:bodyPr wrap="square" rtlCol="0">
            <a:spAutoFit/>
          </a:bodyPr>
          <a:lstStyle/>
          <a:p>
            <a:pPr algn="ctr"/>
            <a:r>
              <a:rPr lang="en-US" sz="2000" b="1" dirty="0">
                <a:solidFill>
                  <a:schemeClr val="bg1"/>
                </a:solidFill>
              </a:rPr>
              <a:t>https://www.pitsco.com/usece</a:t>
            </a:r>
          </a:p>
        </p:txBody>
      </p:sp>
      <p:pic>
        <p:nvPicPr>
          <p:cNvPr id="9" name="Picture 8">
            <a:extLst>
              <a:ext uri="{FF2B5EF4-FFF2-40B4-BE49-F238E27FC236}">
                <a16:creationId xmlns:a16="http://schemas.microsoft.com/office/drawing/2014/main" id="{A6BB7381-4062-EEA5-2D80-51661F4880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4829" y="3207581"/>
            <a:ext cx="1078232" cy="1078232"/>
          </a:xfrm>
          <a:prstGeom prst="rect">
            <a:avLst/>
          </a:prstGeom>
          <a:noFill/>
          <a:ln>
            <a:noFill/>
          </a:ln>
        </p:spPr>
      </p:pic>
      <p:pic>
        <p:nvPicPr>
          <p:cNvPr id="11" name="Picture 10">
            <a:extLst>
              <a:ext uri="{FF2B5EF4-FFF2-40B4-BE49-F238E27FC236}">
                <a16:creationId xmlns:a16="http://schemas.microsoft.com/office/drawing/2014/main" id="{2BAA83A8-A839-2345-2D5C-66E9B8DC1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2573" y="3175097"/>
            <a:ext cx="1077665" cy="1078232"/>
          </a:xfrm>
          <a:prstGeom prst="rect">
            <a:avLst/>
          </a:prstGeom>
        </p:spPr>
      </p:pic>
      <p:pic>
        <p:nvPicPr>
          <p:cNvPr id="14" name="Picture 13">
            <a:extLst>
              <a:ext uri="{FF2B5EF4-FFF2-40B4-BE49-F238E27FC236}">
                <a16:creationId xmlns:a16="http://schemas.microsoft.com/office/drawing/2014/main" id="{6959546F-4A29-424A-49D3-D558E5F11781}"/>
              </a:ext>
            </a:extLst>
          </p:cNvPr>
          <p:cNvPicPr>
            <a:picLocks noChangeAspect="1"/>
          </p:cNvPicPr>
          <p:nvPr/>
        </p:nvPicPr>
        <p:blipFill rotWithShape="1">
          <a:blip r:embed="rId5"/>
          <a:srcRect l="23418" t="14830" r="23240" b="11429"/>
          <a:stretch/>
        </p:blipFill>
        <p:spPr>
          <a:xfrm>
            <a:off x="1518625" y="3335972"/>
            <a:ext cx="1198016" cy="931599"/>
          </a:xfrm>
          <a:prstGeom prst="rect">
            <a:avLst/>
          </a:prstGeom>
          <a:ln>
            <a:solidFill>
              <a:schemeClr val="bg1">
                <a:lumMod val="65000"/>
              </a:schemeClr>
            </a:solidFill>
          </a:ln>
        </p:spPr>
      </p:pic>
      <p:pic>
        <p:nvPicPr>
          <p:cNvPr id="17" name="Picture 16">
            <a:extLst>
              <a:ext uri="{FF2B5EF4-FFF2-40B4-BE49-F238E27FC236}">
                <a16:creationId xmlns:a16="http://schemas.microsoft.com/office/drawing/2014/main" id="{EF98170C-0112-DE04-F1B2-623A313FD7B2}"/>
              </a:ext>
            </a:extLst>
          </p:cNvPr>
          <p:cNvPicPr>
            <a:picLocks noChangeAspect="1"/>
          </p:cNvPicPr>
          <p:nvPr/>
        </p:nvPicPr>
        <p:blipFill rotWithShape="1">
          <a:blip r:embed="rId5"/>
          <a:srcRect l="23418" t="14830" r="23240" b="11429"/>
          <a:stretch/>
        </p:blipFill>
        <p:spPr>
          <a:xfrm>
            <a:off x="1806899" y="3258805"/>
            <a:ext cx="1198016" cy="931599"/>
          </a:xfrm>
          <a:prstGeom prst="rect">
            <a:avLst/>
          </a:prstGeom>
          <a:ln>
            <a:solidFill>
              <a:schemeClr val="bg1">
                <a:lumMod val="65000"/>
              </a:schemeClr>
            </a:solidFill>
          </a:ln>
        </p:spPr>
      </p:pic>
      <p:pic>
        <p:nvPicPr>
          <p:cNvPr id="19" name="Picture 18">
            <a:extLst>
              <a:ext uri="{FF2B5EF4-FFF2-40B4-BE49-F238E27FC236}">
                <a16:creationId xmlns:a16="http://schemas.microsoft.com/office/drawing/2014/main" id="{6FC16985-9F87-C53A-3877-E8158B6F7A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672" t="18561" r="11702" b="10075"/>
          <a:stretch/>
        </p:blipFill>
        <p:spPr bwMode="auto">
          <a:xfrm>
            <a:off x="2129866" y="3116240"/>
            <a:ext cx="1266567" cy="954848"/>
          </a:xfrm>
          <a:prstGeom prst="rect">
            <a:avLst/>
          </a:prstGeom>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473DA286-1FD5-FFB8-5D3A-132297A2CCC3}"/>
              </a:ext>
            </a:extLst>
          </p:cNvPr>
          <p:cNvSpPr txBox="1"/>
          <p:nvPr/>
        </p:nvSpPr>
        <p:spPr>
          <a:xfrm>
            <a:off x="152400" y="4503612"/>
            <a:ext cx="8839200" cy="1692771"/>
          </a:xfrm>
          <a:prstGeom prst="rect">
            <a:avLst/>
          </a:prstGeom>
          <a:noFill/>
        </p:spPr>
        <p:txBody>
          <a:bodyPr wrap="square">
            <a:spAutoFit/>
          </a:bodyPr>
          <a:lstStyle/>
          <a:p>
            <a:pPr algn="ctr" rtl="0"/>
            <a:r>
              <a:rPr lang="en-US" sz="1500" dirty="0">
                <a:solidFill>
                  <a:srgbClr val="3C78D8"/>
                </a:solidFill>
                <a:latin typeface="Segoe UI" panose="020B0502040204020203" pitchFamily="34" charset="0"/>
                <a:cs typeface="Segoe UI" panose="020B0502040204020203" pitchFamily="34" charset="0"/>
              </a:rPr>
              <a:t>Aligned with the </a:t>
            </a:r>
          </a:p>
          <a:p>
            <a:pPr algn="ctr" rtl="0"/>
            <a:r>
              <a:rPr lang="en-US" sz="1875" b="1" dirty="0">
                <a:solidFill>
                  <a:srgbClr val="3C78D8"/>
                </a:solidFill>
                <a:latin typeface="Segoe UI" panose="020B0502040204020203" pitchFamily="34" charset="0"/>
                <a:cs typeface="Segoe UI" panose="020B0502040204020203" pitchFamily="34" charset="0"/>
              </a:rPr>
              <a:t>Online Entrepreneurship Institute for High School Teachers </a:t>
            </a:r>
            <a:br>
              <a:rPr lang="en-US" sz="1875" b="1" dirty="0">
                <a:solidFill>
                  <a:srgbClr val="3C78D8"/>
                </a:solidFill>
                <a:latin typeface="Segoe UI" panose="020B0502040204020203" pitchFamily="34" charset="0"/>
                <a:cs typeface="Segoe UI" panose="020B0502040204020203" pitchFamily="34" charset="0"/>
              </a:rPr>
            </a:br>
            <a:r>
              <a:rPr lang="en-US" sz="1875" b="1" dirty="0">
                <a:solidFill>
                  <a:srgbClr val="3C78D8"/>
                </a:solidFill>
                <a:latin typeface="Segoe UI" panose="020B0502040204020203" pitchFamily="34" charset="0"/>
                <a:cs typeface="Segoe UI" panose="020B0502040204020203" pitchFamily="34" charset="0"/>
              </a:rPr>
              <a:t>&amp; Santa Clara University’s Entrepreneurship Certificate Program </a:t>
            </a:r>
            <a:br>
              <a:rPr lang="en-US" sz="1875" b="1" dirty="0">
                <a:solidFill>
                  <a:srgbClr val="3C78D8"/>
                </a:solidFill>
                <a:latin typeface="Segoe UI" panose="020B0502040204020203" pitchFamily="34" charset="0"/>
                <a:cs typeface="Segoe UI" panose="020B0502040204020203" pitchFamily="34" charset="0"/>
              </a:rPr>
            </a:br>
            <a:r>
              <a:rPr lang="en-US" sz="1875" b="1" dirty="0">
                <a:solidFill>
                  <a:srgbClr val="3C78D8"/>
                </a:solidFill>
                <a:latin typeface="Segoe UI" panose="020B0502040204020203" pitchFamily="34" charset="0"/>
                <a:cs typeface="Segoe UI" panose="020B0502040204020203" pitchFamily="34" charset="0"/>
              </a:rPr>
              <a:t>in Silicon Valley, California</a:t>
            </a:r>
            <a:br>
              <a:rPr lang="en-US" sz="1875" b="1" dirty="0">
                <a:solidFill>
                  <a:srgbClr val="3C78D8"/>
                </a:solidFill>
                <a:latin typeface="Segoe UI" panose="020B0502040204020203" pitchFamily="34" charset="0"/>
                <a:cs typeface="Segoe UI" panose="020B0502040204020203" pitchFamily="34" charset="0"/>
              </a:rPr>
            </a:br>
            <a:endParaRPr lang="en-US" sz="500" b="1" dirty="0">
              <a:solidFill>
                <a:srgbClr val="3C78D8"/>
              </a:solidFill>
              <a:latin typeface="Segoe UI" panose="020B0502040204020203" pitchFamily="34" charset="0"/>
              <a:cs typeface="Segoe UI" panose="020B0502040204020203" pitchFamily="34" charset="0"/>
            </a:endParaRPr>
          </a:p>
          <a:p>
            <a:pPr algn="ctr" rtl="0"/>
            <a:r>
              <a:rPr lang="en-US" sz="1500" dirty="0">
                <a:solidFill>
                  <a:srgbClr val="3C78D8"/>
                </a:solidFill>
                <a:latin typeface="Segoe UI" panose="020B0502040204020203" pitchFamily="34" charset="0"/>
                <a:cs typeface="Segoe UI" panose="020B0502040204020203" pitchFamily="34" charset="0"/>
              </a:rPr>
              <a:t>FREE Extensive Exam Resources/Curriculum Package </a:t>
            </a:r>
          </a:p>
          <a:p>
            <a:pPr algn="ctr" rtl="0"/>
            <a:br>
              <a:rPr lang="en-US" sz="600" dirty="0">
                <a:latin typeface="Segoe UI" panose="020B0502040204020203" pitchFamily="34" charset="0"/>
                <a:cs typeface="Segoe UI" panose="020B0502040204020203" pitchFamily="34" charset="0"/>
              </a:rPr>
            </a:br>
            <a:endParaRPr lang="en-US" sz="150" b="1" dirty="0">
              <a:solidFill>
                <a:srgbClr val="0070C0"/>
              </a:solidFill>
              <a:latin typeface="Segoe UI" panose="020B0502040204020203" pitchFamily="34" charset="0"/>
              <a:ea typeface="Calibri" panose="020F0502020204030204" pitchFamily="34" charset="0"/>
              <a:cs typeface="Segoe UI" panose="020B0502040204020203" pitchFamily="34" charset="0"/>
            </a:endParaRPr>
          </a:p>
          <a:p>
            <a:pPr algn="ctr"/>
            <a:endParaRPr lang="en-US" sz="150" b="1" dirty="0">
              <a:solidFill>
                <a:srgbClr val="0070C0"/>
              </a:solidFill>
              <a:latin typeface="Segoe UI" panose="020B0502040204020203" pitchFamily="34" charset="0"/>
              <a:ea typeface="Calibri" panose="020F0502020204030204" pitchFamily="34" charset="0"/>
              <a:cs typeface="Segoe UI" panose="020B0502040204020203" pitchFamily="34" charset="0"/>
            </a:endParaRPr>
          </a:p>
        </p:txBody>
      </p:sp>
      <p:sp>
        <p:nvSpPr>
          <p:cNvPr id="23" name="TextBox 22">
            <a:extLst>
              <a:ext uri="{FF2B5EF4-FFF2-40B4-BE49-F238E27FC236}">
                <a16:creationId xmlns:a16="http://schemas.microsoft.com/office/drawing/2014/main" id="{6EA5EDB5-0F71-D1F3-DA73-A9C095092A76}"/>
              </a:ext>
            </a:extLst>
          </p:cNvPr>
          <p:cNvSpPr txBox="1"/>
          <p:nvPr/>
        </p:nvSpPr>
        <p:spPr>
          <a:xfrm>
            <a:off x="161925" y="1643866"/>
            <a:ext cx="8839200" cy="969496"/>
          </a:xfrm>
          <a:prstGeom prst="rect">
            <a:avLst/>
          </a:prstGeom>
          <a:noFill/>
        </p:spPr>
        <p:txBody>
          <a:bodyPr wrap="square">
            <a:spAutoFit/>
          </a:bodyPr>
          <a:lstStyle/>
          <a:p>
            <a:pPr algn="ctr" rtl="0"/>
            <a:r>
              <a:rPr lang="en-US" sz="2300" b="1" dirty="0">
                <a:solidFill>
                  <a:srgbClr val="0070C0"/>
                </a:solidFill>
                <a:latin typeface="Segoe UI" panose="020B0502040204020203" pitchFamily="34" charset="0"/>
                <a:cs typeface="Segoe UI" panose="020B0502040204020203" pitchFamily="34" charset="0"/>
              </a:rPr>
              <a:t>3:1 Stackable </a:t>
            </a:r>
            <a:r>
              <a:rPr lang="en-US" sz="2300" b="1" i="0" dirty="0">
                <a:solidFill>
                  <a:srgbClr val="0070C0"/>
                </a:solidFill>
                <a:effectLst/>
                <a:latin typeface="Segoe UI" panose="020B0502040204020203" pitchFamily="34" charset="0"/>
                <a:cs typeface="Segoe UI" panose="020B0502040204020203" pitchFamily="34" charset="0"/>
              </a:rPr>
              <a:t>Credentials for the Innovation &amp; Gig Economy!</a:t>
            </a:r>
            <a:endParaRPr lang="en-US" sz="2300" b="0" i="0" dirty="0">
              <a:solidFill>
                <a:srgbClr val="212121"/>
              </a:solidFill>
              <a:effectLst/>
              <a:latin typeface="Segoe UI" panose="020B0502040204020203" pitchFamily="34" charset="0"/>
              <a:cs typeface="Segoe UI" panose="020B0502040204020203" pitchFamily="34" charset="0"/>
            </a:endParaRPr>
          </a:p>
          <a:p>
            <a:pPr algn="ctr" rtl="0"/>
            <a:r>
              <a:rPr lang="en-US" sz="1700" b="0" i="1" dirty="0">
                <a:solidFill>
                  <a:srgbClr val="0070C0"/>
                </a:solidFill>
                <a:effectLst/>
                <a:latin typeface="Segoe UI" panose="020B0502040204020203" pitchFamily="34" charset="0"/>
                <a:cs typeface="Segoe UI" panose="020B0502040204020203" pitchFamily="34" charset="0"/>
              </a:rPr>
              <a:t>Entrepreneurship skills and mindsets are modernized workforce readiness skills that today's employers say they want in new hires</a:t>
            </a:r>
            <a:endParaRPr lang="en-US" sz="1700" b="0" i="0" dirty="0">
              <a:solidFill>
                <a:srgbClr val="212121"/>
              </a:solidFill>
              <a:effectLst/>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B5825935-C475-CDE5-227A-6C1E820665F4}"/>
              </a:ext>
            </a:extLst>
          </p:cNvPr>
          <p:cNvPicPr>
            <a:picLocks noChangeAspect="1"/>
          </p:cNvPicPr>
          <p:nvPr/>
        </p:nvPicPr>
        <p:blipFill>
          <a:blip r:embed="rId7"/>
          <a:stretch>
            <a:fillRect/>
          </a:stretch>
        </p:blipFill>
        <p:spPr>
          <a:xfrm>
            <a:off x="3719400" y="2952547"/>
            <a:ext cx="1601449" cy="1601449"/>
          </a:xfrm>
          <a:prstGeom prst="rect">
            <a:avLst/>
          </a:prstGeom>
        </p:spPr>
      </p:pic>
    </p:spTree>
    <p:extLst>
      <p:ext uri="{BB962C8B-B14F-4D97-AF65-F5344CB8AC3E}">
        <p14:creationId xmlns:p14="http://schemas.microsoft.com/office/powerpoint/2010/main" val="3847278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BB9304-64EC-4034-7078-4953E0B076CE}"/>
              </a:ext>
            </a:extLst>
          </p:cNvPr>
          <p:cNvSpPr txBox="1"/>
          <p:nvPr/>
        </p:nvSpPr>
        <p:spPr>
          <a:xfrm>
            <a:off x="428625" y="838200"/>
            <a:ext cx="8315325" cy="6063198"/>
          </a:xfrm>
          <a:prstGeom prst="rect">
            <a:avLst/>
          </a:prstGeom>
          <a:noFill/>
        </p:spPr>
        <p:txBody>
          <a:bodyPr wrap="square" rtlCol="0">
            <a:spAutoFit/>
          </a:bodyPr>
          <a:lstStyle/>
          <a:p>
            <a:pPr algn="ctr"/>
            <a:endParaRPr lang="en-US" dirty="0"/>
          </a:p>
          <a:p>
            <a:pPr algn="ctr"/>
            <a:endParaRPr lang="en-US" dirty="0"/>
          </a:p>
          <a:p>
            <a:pPr algn="ctr"/>
            <a:endParaRPr lang="en-US" dirty="0"/>
          </a:p>
          <a:p>
            <a:pPr algn="ctr"/>
            <a:r>
              <a:rPr lang="en-US" sz="2500" b="1" dirty="0">
                <a:solidFill>
                  <a:srgbClr val="00B050"/>
                </a:solidFill>
              </a:rPr>
              <a:t>Today’s Webinars 100+ Resources</a:t>
            </a:r>
          </a:p>
          <a:p>
            <a:pPr algn="ctr"/>
            <a:r>
              <a:rPr lang="en-US" sz="1200" dirty="0">
                <a:hlinkClick r:id="rId2"/>
              </a:rPr>
              <a:t>https://drive.google.com/drive/folders/1kx9iF_BEv_CUMi7rN9dcpceI3BOhR4xL?usp=sharing</a:t>
            </a:r>
            <a:endParaRPr lang="en-US" sz="1200" dirty="0"/>
          </a:p>
          <a:p>
            <a:pPr algn="ctr"/>
            <a:endParaRPr lang="en-US" sz="1200" dirty="0"/>
          </a:p>
          <a:p>
            <a:pPr algn="ctr"/>
            <a:endParaRPr lang="en-US" sz="1500" dirty="0"/>
          </a:p>
          <a:p>
            <a:pPr algn="ctr"/>
            <a:endParaRPr lang="en-US" dirty="0"/>
          </a:p>
          <a:p>
            <a:pPr algn="ctr"/>
            <a:endParaRPr lang="en-US" dirty="0"/>
          </a:p>
          <a:p>
            <a:pPr algn="ctr"/>
            <a:endParaRPr lang="en-US"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r>
              <a:rPr lang="en-US" sz="1500" dirty="0"/>
              <a:t>Previous Related Webinars</a:t>
            </a:r>
          </a:p>
          <a:p>
            <a:pPr algn="ctr"/>
            <a:r>
              <a:rPr lang="en-US" sz="2500" b="1" dirty="0">
                <a:solidFill>
                  <a:srgbClr val="00B050"/>
                </a:solidFill>
              </a:rPr>
              <a:t>Teaching Economics While Cultivating Civil Dialogue</a:t>
            </a:r>
          </a:p>
          <a:p>
            <a:pPr algn="ctr"/>
            <a:r>
              <a:rPr lang="en-US" dirty="0"/>
              <a:t>Minimum Wage</a:t>
            </a:r>
          </a:p>
          <a:p>
            <a:pPr algn="ctr"/>
            <a:r>
              <a:rPr lang="en-US" dirty="0"/>
              <a:t>Capitalism vs. Socialism</a:t>
            </a:r>
          </a:p>
          <a:p>
            <a:pPr algn="ctr"/>
            <a:endParaRPr lang="en-US" sz="500" dirty="0"/>
          </a:p>
          <a:p>
            <a:pPr algn="ctr"/>
            <a:r>
              <a:rPr lang="en-US" sz="1200" dirty="0">
                <a:hlinkClick r:id="rId3"/>
              </a:rPr>
              <a:t>https://econedlink.org/?s=Teaching+Economics+While+Cultivating+Civil+Dialogue</a:t>
            </a:r>
            <a:endParaRPr lang="en-US" sz="1200" dirty="0"/>
          </a:p>
          <a:p>
            <a:pPr algn="ctr"/>
            <a:endParaRPr lang="en-US" dirty="0"/>
          </a:p>
        </p:txBody>
      </p:sp>
      <p:pic>
        <p:nvPicPr>
          <p:cNvPr id="2050" name="Picture 2" descr="EconEdLink">
            <a:extLst>
              <a:ext uri="{FF2B5EF4-FFF2-40B4-BE49-F238E27FC236}">
                <a16:creationId xmlns:a16="http://schemas.microsoft.com/office/drawing/2014/main" id="{8F5CA2B1-C5A4-BEC0-1721-CD3056D22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900" y="207190"/>
            <a:ext cx="2162174" cy="12620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82D015-704D-AF91-1587-402DC81B4E28}"/>
              </a:ext>
            </a:extLst>
          </p:cNvPr>
          <p:cNvPicPr>
            <a:picLocks noChangeAspect="1"/>
          </p:cNvPicPr>
          <p:nvPr/>
        </p:nvPicPr>
        <p:blipFill>
          <a:blip r:embed="rId5"/>
          <a:srcRect t="30740" r="85208" b="39260"/>
          <a:stretch/>
        </p:blipFill>
        <p:spPr>
          <a:xfrm>
            <a:off x="2247900" y="2474213"/>
            <a:ext cx="4038599" cy="2303712"/>
          </a:xfrm>
          <a:prstGeom prst="rect">
            <a:avLst/>
          </a:prstGeom>
        </p:spPr>
      </p:pic>
    </p:spTree>
    <p:extLst>
      <p:ext uri="{BB962C8B-B14F-4D97-AF65-F5344CB8AC3E}">
        <p14:creationId xmlns:p14="http://schemas.microsoft.com/office/powerpoint/2010/main" val="2613657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BA7807-DA96-EED3-5A3A-3F4C758DF9DE}"/>
              </a:ext>
            </a:extLst>
          </p:cNvPr>
          <p:cNvSpPr txBox="1"/>
          <p:nvPr/>
        </p:nvSpPr>
        <p:spPr>
          <a:xfrm>
            <a:off x="904875" y="3351393"/>
            <a:ext cx="7334250" cy="1169551"/>
          </a:xfrm>
          <a:prstGeom prst="rect">
            <a:avLst/>
          </a:prstGeom>
          <a:solidFill>
            <a:srgbClr val="FF6600"/>
          </a:solidFill>
        </p:spPr>
        <p:txBody>
          <a:bodyPr wrap="square">
            <a:spAutoFit/>
          </a:bodyPr>
          <a:lstStyle/>
          <a:p>
            <a:pPr marL="0" lvl="0" indent="0" algn="ctr" rtl="0">
              <a:spcBef>
                <a:spcPts val="0"/>
              </a:spcBef>
              <a:spcAft>
                <a:spcPts val="0"/>
              </a:spcAft>
              <a:buNone/>
            </a:pPr>
            <a:r>
              <a:rPr lang="en-US" sz="4000" b="1" dirty="0">
                <a:solidFill>
                  <a:schemeClr val="bg1"/>
                </a:solidFill>
                <a:latin typeface="Segoe UI" panose="020B0502040204020203" pitchFamily="34" charset="0"/>
                <a:cs typeface="Segoe UI" panose="020B0502040204020203" pitchFamily="34" charset="0"/>
              </a:rPr>
              <a:t>Thank you!</a:t>
            </a:r>
          </a:p>
          <a:p>
            <a:pPr marL="0" lvl="0" indent="0" algn="ctr" rtl="0">
              <a:spcBef>
                <a:spcPts val="0"/>
              </a:spcBef>
              <a:spcAft>
                <a:spcPts val="0"/>
              </a:spcAft>
              <a:buNone/>
            </a:pPr>
            <a:r>
              <a:rPr lang="en-US" sz="3000" dirty="0">
                <a:solidFill>
                  <a:schemeClr val="bg1"/>
                </a:solidFill>
                <a:latin typeface="Segoe UI" panose="020B0502040204020203" pitchFamily="34" charset="0"/>
                <a:cs typeface="Segoe UI" panose="020B0502040204020203" pitchFamily="34" charset="0"/>
              </a:rPr>
              <a:t>Please keep in touch </a:t>
            </a:r>
            <a:r>
              <a:rPr lang="en-US" sz="3000" dirty="0">
                <a:solidFill>
                  <a:schemeClr val="bg1"/>
                </a:solidFill>
                <a:latin typeface="Segoe UI" panose="020B0502040204020203" pitchFamily="34" charset="0"/>
                <a:cs typeface="Segoe UI" panose="020B0502040204020203" pitchFamily="34" charset="0"/>
                <a:sym typeface="Wingdings" panose="05000000000000000000" pitchFamily="2" charset="2"/>
              </a:rPr>
              <a:t></a:t>
            </a:r>
            <a:r>
              <a:rPr lang="en-US" sz="3000" dirty="0">
                <a:solidFill>
                  <a:schemeClr val="bg1"/>
                </a:solidFill>
                <a:latin typeface="Segoe UI" panose="020B0502040204020203" pitchFamily="34" charset="0"/>
                <a:cs typeface="Segoe UI" panose="020B0502040204020203" pitchFamily="34" charset="0"/>
              </a:rPr>
              <a:t> </a:t>
            </a:r>
          </a:p>
        </p:txBody>
      </p:sp>
      <p:pic>
        <p:nvPicPr>
          <p:cNvPr id="5" name="Picture 4">
            <a:extLst>
              <a:ext uri="{FF2B5EF4-FFF2-40B4-BE49-F238E27FC236}">
                <a16:creationId xmlns:a16="http://schemas.microsoft.com/office/drawing/2014/main" id="{8F114C20-41B9-6FF0-8080-A30D60924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187" y="4836054"/>
            <a:ext cx="1814111" cy="753724"/>
          </a:xfrm>
          <a:prstGeom prst="rect">
            <a:avLst/>
          </a:prstGeom>
        </p:spPr>
      </p:pic>
      <p:sp>
        <p:nvSpPr>
          <p:cNvPr id="6" name="TextBox 5">
            <a:extLst>
              <a:ext uri="{FF2B5EF4-FFF2-40B4-BE49-F238E27FC236}">
                <a16:creationId xmlns:a16="http://schemas.microsoft.com/office/drawing/2014/main" id="{2982A5FE-08EB-1CD6-3089-63B1C05D995B}"/>
              </a:ext>
            </a:extLst>
          </p:cNvPr>
          <p:cNvSpPr txBox="1"/>
          <p:nvPr/>
        </p:nvSpPr>
        <p:spPr>
          <a:xfrm>
            <a:off x="4612722" y="5580452"/>
            <a:ext cx="2479040" cy="276999"/>
          </a:xfrm>
          <a:prstGeom prst="rect">
            <a:avLst/>
          </a:prstGeom>
          <a:noFill/>
        </p:spPr>
        <p:txBody>
          <a:bodyPr wrap="square" rtlCol="0">
            <a:spAutoFit/>
          </a:bodyPr>
          <a:lstStyle/>
          <a:p>
            <a:pPr algn="ctr"/>
            <a:r>
              <a:rPr lang="en-US" sz="1200" b="1" dirty="0">
                <a:solidFill>
                  <a:srgbClr val="FF6600"/>
                </a:solidFill>
                <a:latin typeface="Segoe UI" panose="020B0502040204020203" pitchFamily="34" charset="0"/>
                <a:cs typeface="Segoe UI" panose="020B0502040204020203" pitchFamily="34" charset="0"/>
              </a:rPr>
              <a:t>Center for Economic Education</a:t>
            </a:r>
          </a:p>
        </p:txBody>
      </p:sp>
      <p:sp>
        <p:nvSpPr>
          <p:cNvPr id="7" name="TextBox 6">
            <a:extLst>
              <a:ext uri="{FF2B5EF4-FFF2-40B4-BE49-F238E27FC236}">
                <a16:creationId xmlns:a16="http://schemas.microsoft.com/office/drawing/2014/main" id="{46C9A47E-2203-7FE5-6B79-6B753633C0C3}"/>
              </a:ext>
            </a:extLst>
          </p:cNvPr>
          <p:cNvSpPr txBox="1"/>
          <p:nvPr/>
        </p:nvSpPr>
        <p:spPr>
          <a:xfrm>
            <a:off x="1981936" y="4896350"/>
            <a:ext cx="2362200" cy="784830"/>
          </a:xfrm>
          <a:prstGeom prst="rect">
            <a:avLst/>
          </a:prstGeom>
          <a:solidFill>
            <a:schemeClr val="bg1"/>
          </a:solidFill>
        </p:spPr>
        <p:txBody>
          <a:bodyPr wrap="square" rtlCol="0">
            <a:spAutoFit/>
          </a:bodyPr>
          <a:lstStyle/>
          <a:p>
            <a:pPr marL="0" marR="0" lvl="0" indent="0" algn="ctr" rtl="0">
              <a:lnSpc>
                <a:spcPct val="100000"/>
              </a:lnSpc>
              <a:spcBef>
                <a:spcPts val="0"/>
              </a:spcBef>
              <a:spcAft>
                <a:spcPts val="0"/>
              </a:spcAft>
              <a:buNone/>
            </a:pPr>
            <a:r>
              <a:rPr lang="en-US" sz="1500" b="1" dirty="0">
                <a:latin typeface="Segoe UI" panose="020B0502040204020203" pitchFamily="34" charset="0"/>
                <a:ea typeface="Lato Black"/>
                <a:cs typeface="Segoe UI" panose="020B0502040204020203" pitchFamily="34" charset="0"/>
                <a:sym typeface="Lato Black"/>
              </a:rPr>
              <a:t>Cheryl Ayers, Ph.D.</a:t>
            </a:r>
            <a:br>
              <a:rPr lang="en-US" sz="1500" b="1" i="0" u="none" strike="noStrike" cap="none" dirty="0">
                <a:latin typeface="Segoe UI" panose="020B0502040204020203" pitchFamily="34" charset="0"/>
                <a:ea typeface="Lato"/>
                <a:cs typeface="Segoe UI" panose="020B0502040204020203" pitchFamily="34" charset="0"/>
                <a:sym typeface="Lato"/>
              </a:rPr>
            </a:br>
            <a:r>
              <a:rPr lang="en-US" sz="1500" dirty="0">
                <a:latin typeface="Segoe UI" panose="020B0502040204020203" pitchFamily="34" charset="0"/>
                <a:ea typeface="Lato"/>
                <a:cs typeface="Segoe UI" panose="020B0502040204020203" pitchFamily="34" charset="0"/>
                <a:sym typeface="Lato"/>
              </a:rPr>
              <a:t>Director</a:t>
            </a:r>
          </a:p>
          <a:p>
            <a:pPr marL="0" marR="0" lvl="0" indent="0" algn="ctr" rtl="0">
              <a:lnSpc>
                <a:spcPct val="100000"/>
              </a:lnSpc>
              <a:spcBef>
                <a:spcPts val="0"/>
              </a:spcBef>
              <a:spcAft>
                <a:spcPts val="0"/>
              </a:spcAft>
              <a:buNone/>
            </a:pPr>
            <a:r>
              <a:rPr lang="en-US" sz="1500" dirty="0">
                <a:solidFill>
                  <a:schemeClr val="tx1">
                    <a:lumMod val="50000"/>
                    <a:lumOff val="50000"/>
                  </a:schemeClr>
                </a:solidFill>
                <a:latin typeface="Segoe UI" panose="020B0502040204020203" pitchFamily="34" charset="0"/>
                <a:ea typeface="Lato"/>
                <a:cs typeface="Segoe UI" panose="020B0502040204020203" pitchFamily="34" charset="0"/>
                <a:sym typeface="Lato"/>
              </a:rPr>
              <a:t>cheryl42@vt.edu</a:t>
            </a:r>
            <a:endParaRPr lang="en-US" sz="1500" dirty="0">
              <a:solidFill>
                <a:schemeClr val="tx1">
                  <a:lumMod val="50000"/>
                  <a:lumOff val="50000"/>
                </a:schemeClr>
              </a:solidFill>
              <a:latin typeface="Segoe UI" panose="020B0502040204020203" pitchFamily="34" charset="0"/>
              <a:cs typeface="Segoe UI" panose="020B0502040204020203" pitchFamily="34" charset="0"/>
            </a:endParaRPr>
          </a:p>
        </p:txBody>
      </p:sp>
      <p:pic>
        <p:nvPicPr>
          <p:cNvPr id="8" name="Google Shape;359;p3" descr="C:\Users\Cheryl.Gary-Travel-PC.000\Documents\2 VIRGINIA TECH\Flyers\Think Like an Economist.png">
            <a:extLst>
              <a:ext uri="{FF2B5EF4-FFF2-40B4-BE49-F238E27FC236}">
                <a16:creationId xmlns:a16="http://schemas.microsoft.com/office/drawing/2014/main" id="{FB444D7B-FAF9-4730-2E24-409A52ABA5BA}"/>
              </a:ext>
            </a:extLst>
          </p:cNvPr>
          <p:cNvPicPr preferRelativeResize="0"/>
          <p:nvPr/>
        </p:nvPicPr>
        <p:blipFill rotWithShape="1">
          <a:blip r:embed="rId3">
            <a:alphaModFix/>
          </a:blip>
          <a:srcRect t="3348" b="8156"/>
          <a:stretch/>
        </p:blipFill>
        <p:spPr>
          <a:xfrm>
            <a:off x="3194491" y="495300"/>
            <a:ext cx="2657752" cy="2544257"/>
          </a:xfrm>
          <a:prstGeom prst="rect">
            <a:avLst/>
          </a:prstGeom>
          <a:noFill/>
          <a:ln>
            <a:noFill/>
          </a:ln>
        </p:spPr>
      </p:pic>
    </p:spTree>
    <p:extLst>
      <p:ext uri="{BB962C8B-B14F-4D97-AF65-F5344CB8AC3E}">
        <p14:creationId xmlns:p14="http://schemas.microsoft.com/office/powerpoint/2010/main" val="2140274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a:stretch/>
        </p:blipFill>
        <p:spPr>
          <a:xfrm>
            <a:off x="0" y="933450"/>
            <a:ext cx="9144000" cy="5143500"/>
          </a:xfrm>
          <a:prstGeom prst="rect">
            <a:avLst/>
          </a:prstGeom>
          <a:noFill/>
          <a:ln>
            <a:noFill/>
          </a:ln>
        </p:spPr>
      </p:pic>
      <p:sp>
        <p:nvSpPr>
          <p:cNvPr id="62" name="Google Shape;62;p14"/>
          <p:cNvSpPr txBox="1"/>
          <p:nvPr/>
        </p:nvSpPr>
        <p:spPr>
          <a:xfrm>
            <a:off x="1434107" y="1976232"/>
            <a:ext cx="6755400" cy="1385400"/>
          </a:xfrm>
          <a:prstGeom prst="rect">
            <a:avLst/>
          </a:prstGeom>
          <a:noFill/>
          <a:ln>
            <a:noFill/>
          </a:ln>
        </p:spPr>
        <p:txBody>
          <a:bodyPr spcFirstLastPara="1" wrap="square" lIns="91425" tIns="45700" rIns="91425" bIns="45700" anchor="t" anchorCtr="0">
            <a:spAutoFit/>
          </a:bodyPr>
          <a:lstStyle/>
          <a:p>
            <a:pPr defTabSz="914400">
              <a:buClr>
                <a:srgbClr val="000000"/>
              </a:buClr>
            </a:pPr>
            <a:r>
              <a:rPr lang="en" sz="4200" b="1" kern="0">
                <a:solidFill>
                  <a:srgbClr val="FCFCFC"/>
                </a:solidFill>
                <a:latin typeface="Montserrat"/>
                <a:ea typeface="Montserrat"/>
                <a:cs typeface="Montserrat"/>
                <a:sym typeface="Montserrat"/>
              </a:rPr>
              <a:t>Using the News to Teach Economics</a:t>
            </a:r>
            <a:endParaRPr sz="4200" b="1" kern="0">
              <a:solidFill>
                <a:srgbClr val="FFFFFF"/>
              </a:solidFill>
              <a:latin typeface="Montserrat"/>
              <a:ea typeface="Montserrat"/>
              <a:cs typeface="Montserrat"/>
              <a:sym typeface="Montserrat"/>
            </a:endParaRPr>
          </a:p>
        </p:txBody>
      </p:sp>
      <p:sp>
        <p:nvSpPr>
          <p:cNvPr id="63" name="Google Shape;63;p14"/>
          <p:cNvSpPr txBox="1"/>
          <p:nvPr/>
        </p:nvSpPr>
        <p:spPr>
          <a:xfrm>
            <a:off x="1434092" y="3506812"/>
            <a:ext cx="4551000" cy="1015800"/>
          </a:xfrm>
          <a:prstGeom prst="rect">
            <a:avLst/>
          </a:prstGeom>
          <a:noFill/>
          <a:ln>
            <a:noFill/>
          </a:ln>
        </p:spPr>
        <p:txBody>
          <a:bodyPr spcFirstLastPara="1" wrap="square" lIns="91425" tIns="45700" rIns="91425" bIns="45700" anchor="t" anchorCtr="0">
            <a:spAutoFit/>
          </a:bodyPr>
          <a:lstStyle/>
          <a:p>
            <a:pPr defTabSz="914400">
              <a:buClr>
                <a:srgbClr val="000000"/>
              </a:buClr>
            </a:pPr>
            <a:r>
              <a:rPr lang="en" sz="1500" b="1" kern="0">
                <a:solidFill>
                  <a:srgbClr val="FFFFFF"/>
                </a:solidFill>
                <a:latin typeface="Lato Black"/>
                <a:ea typeface="Lato Black"/>
                <a:cs typeface="Lato Black"/>
                <a:sym typeface="Lato Black"/>
              </a:rPr>
              <a:t>Ariel Slonim</a:t>
            </a:r>
            <a:br>
              <a:rPr lang="en" sz="1500" b="1" kern="0">
                <a:solidFill>
                  <a:srgbClr val="FFFFFF"/>
                </a:solidFill>
                <a:latin typeface="Lato"/>
                <a:ea typeface="Lato"/>
                <a:cs typeface="Lato"/>
                <a:sym typeface="Lato"/>
              </a:rPr>
            </a:br>
            <a:r>
              <a:rPr lang="en" sz="1500" kern="0">
                <a:solidFill>
                  <a:srgbClr val="FFFFFF"/>
                </a:solidFill>
                <a:latin typeface="Lato"/>
                <a:ea typeface="Lato"/>
                <a:cs typeface="Lato"/>
                <a:sym typeface="Lato"/>
              </a:rPr>
              <a:t>Curriculum Designer </a:t>
            </a:r>
            <a:endParaRPr sz="1400" kern="0">
              <a:solidFill>
                <a:srgbClr val="000000"/>
              </a:solidFill>
              <a:latin typeface="Arial"/>
              <a:cs typeface="Arial"/>
              <a:sym typeface="Arial"/>
            </a:endParaRPr>
          </a:p>
          <a:p>
            <a:pPr defTabSz="914400">
              <a:buClr>
                <a:srgbClr val="000000"/>
              </a:buClr>
            </a:pPr>
            <a:br>
              <a:rPr lang="en" sz="1500" kern="0">
                <a:solidFill>
                  <a:srgbClr val="FFFFFF"/>
                </a:solidFill>
                <a:latin typeface="Lato"/>
                <a:ea typeface="Lato"/>
                <a:cs typeface="Lato"/>
                <a:sym typeface="Lato"/>
              </a:rPr>
            </a:br>
            <a:r>
              <a:rPr lang="en" sz="1500" kern="0">
                <a:solidFill>
                  <a:srgbClr val="FFFFFF"/>
                </a:solidFill>
                <a:latin typeface="Lato"/>
                <a:ea typeface="Lato"/>
                <a:cs typeface="Lato"/>
                <a:sym typeface="Lato"/>
              </a:rPr>
              <a:t>         Ariel@mru.org</a:t>
            </a:r>
            <a:endParaRPr sz="1500" kern="0">
              <a:solidFill>
                <a:srgbClr val="FFFFFF"/>
              </a:solidFill>
              <a:latin typeface="Lato"/>
              <a:ea typeface="Lato"/>
              <a:cs typeface="Lato"/>
              <a:sym typeface="Lato"/>
            </a:endParaRPr>
          </a:p>
        </p:txBody>
      </p:sp>
      <p:sp>
        <p:nvSpPr>
          <p:cNvPr id="64" name="Google Shape;64;p14"/>
          <p:cNvSpPr txBox="1">
            <a:spLocks noGrp="1"/>
          </p:cNvSpPr>
          <p:nvPr>
            <p:ph type="sldNum" idx="12"/>
          </p:nvPr>
        </p:nvSpPr>
        <p:spPr>
          <a:xfrm>
            <a:off x="8472458" y="5520467"/>
            <a:ext cx="548700" cy="393600"/>
          </a:xfrm>
          <a:prstGeom prst="rect">
            <a:avLst/>
          </a:prstGeom>
          <a:noFill/>
          <a:ln>
            <a:noFill/>
          </a:ln>
        </p:spPr>
        <p:txBody>
          <a:bodyPr spcFirstLastPara="1" wrap="square" lIns="91425" tIns="91425" rIns="91425" bIns="91425" anchor="ctr" anchorCtr="0">
            <a:normAutofit/>
          </a:bodyPr>
          <a:lstStyle/>
          <a:p>
            <a:pPr defTabSz="914400"/>
            <a:fld id="{00000000-1234-1234-1234-123412341234}" type="slidenum">
              <a:rPr lang="en" kern="0">
                <a:solidFill>
                  <a:srgbClr val="595959"/>
                </a:solidFill>
              </a:rPr>
              <a:pPr defTabSz="914400"/>
              <a:t>24</a:t>
            </a:fld>
            <a:endParaRPr kern="0">
              <a:solidFill>
                <a:srgbClr val="595959"/>
              </a:solidFill>
            </a:endParaRPr>
          </a:p>
        </p:txBody>
      </p:sp>
      <p:pic>
        <p:nvPicPr>
          <p:cNvPr id="65" name="Google Shape;65;p14" descr="Email outline"/>
          <p:cNvPicPr preferRelativeResize="0"/>
          <p:nvPr/>
        </p:nvPicPr>
        <p:blipFill rotWithShape="1">
          <a:blip r:embed="rId4">
            <a:alphaModFix/>
          </a:blip>
          <a:srcRect/>
          <a:stretch/>
        </p:blipFill>
        <p:spPr>
          <a:xfrm>
            <a:off x="1511437" y="4146775"/>
            <a:ext cx="289459" cy="289459"/>
          </a:xfrm>
          <a:prstGeom prst="rect">
            <a:avLst/>
          </a:prstGeom>
          <a:noFill/>
          <a:ln>
            <a:noFill/>
          </a:ln>
        </p:spPr>
      </p:pic>
      <p:sp>
        <p:nvSpPr>
          <p:cNvPr id="66" name="Google Shape;66;p14"/>
          <p:cNvSpPr txBox="1"/>
          <p:nvPr/>
        </p:nvSpPr>
        <p:spPr>
          <a:xfrm>
            <a:off x="1511425" y="4827775"/>
            <a:ext cx="3322200" cy="692700"/>
          </a:xfrm>
          <a:prstGeom prst="rect">
            <a:avLst/>
          </a:prstGeom>
          <a:noFill/>
          <a:ln>
            <a:noFill/>
          </a:ln>
        </p:spPr>
        <p:txBody>
          <a:bodyPr spcFirstLastPara="1" wrap="square" lIns="91425" tIns="91425" rIns="91425" bIns="91425" anchor="t" anchorCtr="0">
            <a:spAutoFit/>
          </a:bodyPr>
          <a:lstStyle/>
          <a:p>
            <a:pPr defTabSz="914400">
              <a:buClr>
                <a:srgbClr val="000000"/>
              </a:buClr>
            </a:pPr>
            <a:r>
              <a:rPr lang="en" sz="3300" u="sng" kern="0" dirty="0">
                <a:solidFill>
                  <a:srgbClr val="00FFFF"/>
                </a:solidFill>
                <a:latin typeface="Arial"/>
                <a:cs typeface="Arial"/>
                <a:sym typeface="Arial"/>
                <a:hlinkClick r:id="rId5">
                  <a:extLst>
                    <a:ext uri="{A12FA001-AC4F-418D-AE19-62706E023703}">
                      <ahyp:hlinkClr xmlns:ahyp="http://schemas.microsoft.com/office/drawing/2018/hyperlinkcolor" val="tx"/>
                    </a:ext>
                  </a:extLst>
                </a:hlinkClick>
              </a:rPr>
              <a:t>mru.org/VTCEE</a:t>
            </a:r>
            <a:endParaRPr sz="3700" kern="0" dirty="0">
              <a:solidFill>
                <a:srgbClr val="00FFFF"/>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descr="Background pattern&#10;&#10;Description automatically generated"/>
          <p:cNvPicPr preferRelativeResize="0"/>
          <p:nvPr/>
        </p:nvPicPr>
        <p:blipFill rotWithShape="1">
          <a:blip r:embed="rId3">
            <a:alphaModFix/>
          </a:blip>
          <a:srcRect/>
          <a:stretch/>
        </p:blipFill>
        <p:spPr>
          <a:xfrm>
            <a:off x="0" y="857250"/>
            <a:ext cx="9144000" cy="5143500"/>
          </a:xfrm>
          <a:prstGeom prst="rect">
            <a:avLst/>
          </a:prstGeom>
          <a:noFill/>
          <a:ln>
            <a:noFill/>
          </a:ln>
        </p:spPr>
      </p:pic>
      <p:pic>
        <p:nvPicPr>
          <p:cNvPr id="72" name="Google Shape;72;p15" descr="Shape, arrow&#10;&#10;Description automatically generated"/>
          <p:cNvPicPr preferRelativeResize="0"/>
          <p:nvPr/>
        </p:nvPicPr>
        <p:blipFill rotWithShape="1">
          <a:blip r:embed="rId4">
            <a:alphaModFix/>
          </a:blip>
          <a:srcRect/>
          <a:stretch/>
        </p:blipFill>
        <p:spPr>
          <a:xfrm>
            <a:off x="8517636" y="5321809"/>
            <a:ext cx="445772" cy="514759"/>
          </a:xfrm>
          <a:prstGeom prst="rect">
            <a:avLst/>
          </a:prstGeom>
          <a:noFill/>
          <a:ln>
            <a:noFill/>
          </a:ln>
        </p:spPr>
      </p:pic>
      <p:sp>
        <p:nvSpPr>
          <p:cNvPr id="73" name="Google Shape;73;p15"/>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solidFill>
                  <a:schemeClr val="lt1"/>
                </a:solidFill>
              </a:rPr>
              <a:t>Why incorporate news in the classroom?</a:t>
            </a:r>
            <a:endParaRPr>
              <a:solidFill>
                <a:schemeClr val="lt1"/>
              </a:solidFill>
            </a:endParaRPr>
          </a:p>
        </p:txBody>
      </p:sp>
      <p:sp>
        <p:nvSpPr>
          <p:cNvPr id="74" name="Google Shape;74;p15"/>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a:bodyPr>
          <a:lstStyle/>
          <a:p>
            <a:pPr marL="0" indent="0">
              <a:lnSpc>
                <a:spcPct val="95000"/>
              </a:lnSpc>
              <a:buClr>
                <a:schemeClr val="dk1"/>
              </a:buClr>
              <a:buSzPts val="1018"/>
              <a:buNone/>
            </a:pPr>
            <a:r>
              <a:rPr lang="en" sz="2020" u="sng">
                <a:solidFill>
                  <a:schemeClr val="lt1"/>
                </a:solidFill>
              </a:rPr>
              <a:t>Relevance</a:t>
            </a:r>
            <a:endParaRPr sz="2020" u="sng">
              <a:solidFill>
                <a:schemeClr val="lt1"/>
              </a:solidFill>
            </a:endParaRPr>
          </a:p>
          <a:p>
            <a:pPr marL="0" indent="0">
              <a:lnSpc>
                <a:spcPct val="95000"/>
              </a:lnSpc>
              <a:spcBef>
                <a:spcPts val="1200"/>
              </a:spcBef>
              <a:buClr>
                <a:schemeClr val="dk1"/>
              </a:buClr>
              <a:buSzPts val="1018"/>
              <a:buNone/>
            </a:pPr>
            <a:r>
              <a:rPr lang="en" sz="2020" u="sng">
                <a:solidFill>
                  <a:schemeClr val="lt1"/>
                </a:solidFill>
              </a:rPr>
              <a:t>	</a:t>
            </a:r>
            <a:endParaRPr sz="1650">
              <a:solidFill>
                <a:schemeClr val="lt1"/>
              </a:solidFill>
            </a:endParaRPr>
          </a:p>
          <a:p>
            <a:pPr marL="0" indent="0">
              <a:lnSpc>
                <a:spcPct val="95000"/>
              </a:lnSpc>
              <a:spcBef>
                <a:spcPts val="1200"/>
              </a:spcBef>
              <a:buClr>
                <a:schemeClr val="dk1"/>
              </a:buClr>
              <a:buSzPts val="1018"/>
              <a:buNone/>
            </a:pPr>
            <a:r>
              <a:rPr lang="en" sz="2020" u="sng">
                <a:solidFill>
                  <a:schemeClr val="lt1"/>
                </a:solidFill>
              </a:rPr>
              <a:t>Understanding</a:t>
            </a:r>
            <a:endParaRPr sz="2020" u="sng">
              <a:solidFill>
                <a:schemeClr val="lt1"/>
              </a:solidFill>
            </a:endParaRPr>
          </a:p>
          <a:p>
            <a:pPr marL="0" indent="0">
              <a:lnSpc>
                <a:spcPct val="95000"/>
              </a:lnSpc>
              <a:spcBef>
                <a:spcPts val="1200"/>
              </a:spcBef>
              <a:buClr>
                <a:schemeClr val="dk1"/>
              </a:buClr>
              <a:buSzPts val="1018"/>
              <a:buNone/>
            </a:pPr>
            <a:r>
              <a:rPr lang="en" sz="2020" u="sng">
                <a:solidFill>
                  <a:schemeClr val="lt1"/>
                </a:solidFill>
              </a:rPr>
              <a:t>	</a:t>
            </a:r>
            <a:endParaRPr sz="1650">
              <a:solidFill>
                <a:schemeClr val="lt1"/>
              </a:solidFill>
            </a:endParaRPr>
          </a:p>
          <a:p>
            <a:pPr marL="0" indent="0">
              <a:lnSpc>
                <a:spcPct val="95000"/>
              </a:lnSpc>
              <a:spcBef>
                <a:spcPts val="1200"/>
              </a:spcBef>
              <a:buClr>
                <a:schemeClr val="dk1"/>
              </a:buClr>
              <a:buSzPts val="1018"/>
              <a:buNone/>
            </a:pPr>
            <a:r>
              <a:rPr lang="en" sz="2020" u="sng">
                <a:solidFill>
                  <a:schemeClr val="lt1"/>
                </a:solidFill>
              </a:rPr>
              <a:t>Discussion</a:t>
            </a:r>
            <a:endParaRPr sz="2020" u="sng">
              <a:solidFill>
                <a:schemeClr val="lt1"/>
              </a:solidFill>
            </a:endParaRPr>
          </a:p>
          <a:p>
            <a:pPr marL="0" indent="0">
              <a:lnSpc>
                <a:spcPct val="95000"/>
              </a:lnSpc>
              <a:spcBef>
                <a:spcPts val="1200"/>
              </a:spcBef>
              <a:spcAft>
                <a:spcPts val="1200"/>
              </a:spcAft>
              <a:buClr>
                <a:schemeClr val="dk1"/>
              </a:buClr>
              <a:buSzPts val="1018"/>
              <a:buNone/>
            </a:pPr>
            <a:endParaRPr sz="1465">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6" descr="Background pattern&#10;&#10;Description automatically generated"/>
          <p:cNvPicPr preferRelativeResize="0"/>
          <p:nvPr/>
        </p:nvPicPr>
        <p:blipFill rotWithShape="1">
          <a:blip r:embed="rId3">
            <a:alphaModFix/>
          </a:blip>
          <a:srcRect/>
          <a:stretch/>
        </p:blipFill>
        <p:spPr>
          <a:xfrm>
            <a:off x="0" y="857250"/>
            <a:ext cx="9144000" cy="5143500"/>
          </a:xfrm>
          <a:prstGeom prst="rect">
            <a:avLst/>
          </a:prstGeom>
          <a:noFill/>
          <a:ln>
            <a:noFill/>
          </a:ln>
        </p:spPr>
      </p:pic>
      <p:pic>
        <p:nvPicPr>
          <p:cNvPr id="80" name="Google Shape;80;p16" descr="Shape, arrow&#10;&#10;Description automatically generated"/>
          <p:cNvPicPr preferRelativeResize="0"/>
          <p:nvPr/>
        </p:nvPicPr>
        <p:blipFill rotWithShape="1">
          <a:blip r:embed="rId4">
            <a:alphaModFix/>
          </a:blip>
          <a:srcRect/>
          <a:stretch/>
        </p:blipFill>
        <p:spPr>
          <a:xfrm>
            <a:off x="8517636" y="5321809"/>
            <a:ext cx="445772" cy="514759"/>
          </a:xfrm>
          <a:prstGeom prst="rect">
            <a:avLst/>
          </a:prstGeom>
          <a:noFill/>
          <a:ln>
            <a:noFill/>
          </a:ln>
        </p:spPr>
      </p:pic>
      <p:sp>
        <p:nvSpPr>
          <p:cNvPr id="81" name="Google Shape;81;p16"/>
          <p:cNvSpPr txBox="1">
            <a:spLocks noGrp="1"/>
          </p:cNvSpPr>
          <p:nvPr>
            <p:ph type="title"/>
          </p:nvPr>
        </p:nvSpPr>
        <p:spPr>
          <a:xfrm>
            <a:off x="311700" y="3008100"/>
            <a:ext cx="8520600" cy="841800"/>
          </a:xfrm>
          <a:prstGeom prst="rect">
            <a:avLst/>
          </a:prstGeom>
        </p:spPr>
        <p:txBody>
          <a:bodyPr spcFirstLastPara="1" wrap="square" lIns="91425" tIns="91425" rIns="91425" bIns="91425" anchor="ctr" anchorCtr="0">
            <a:normAutofit fontScale="90000"/>
          </a:bodyPr>
          <a:lstStyle/>
          <a:p>
            <a:r>
              <a:rPr lang="en">
                <a:solidFill>
                  <a:schemeClr val="lt1"/>
                </a:solidFill>
              </a:rPr>
              <a:t>What are some obstacles keeping you from incorporating news into your classroom?</a:t>
            </a:r>
            <a:endParaRPr>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ctrTitle"/>
          </p:nvPr>
        </p:nvSpPr>
        <p:spPr>
          <a:xfrm>
            <a:off x="311708" y="1601825"/>
            <a:ext cx="8520600" cy="2052600"/>
          </a:xfrm>
          <a:prstGeom prst="rect">
            <a:avLst/>
          </a:prstGeom>
        </p:spPr>
        <p:txBody>
          <a:bodyPr spcFirstLastPara="1" wrap="square" lIns="91425" tIns="91425" rIns="91425" bIns="91425" anchor="b" anchorCtr="0">
            <a:normAutofit/>
          </a:bodyPr>
          <a:lstStyle/>
          <a:p>
            <a:endParaRPr/>
          </a:p>
        </p:txBody>
      </p:sp>
      <p:sp>
        <p:nvSpPr>
          <p:cNvPr id="87" name="Google Shape;87;p17"/>
          <p:cNvSpPr txBox="1">
            <a:spLocks noGrp="1"/>
          </p:cNvSpPr>
          <p:nvPr>
            <p:ph type="subTitle" idx="1"/>
          </p:nvPr>
        </p:nvSpPr>
        <p:spPr>
          <a:xfrm>
            <a:off x="311700" y="3691375"/>
            <a:ext cx="8520600" cy="792600"/>
          </a:xfrm>
          <a:prstGeom prst="rect">
            <a:avLst/>
          </a:prstGeom>
        </p:spPr>
        <p:txBody>
          <a:bodyPr spcFirstLastPara="1" wrap="square" lIns="91425" tIns="91425" rIns="91425" bIns="91425" anchor="t" anchorCtr="0">
            <a:normAutofit/>
          </a:bodyPr>
          <a:lstStyle/>
          <a:p>
            <a:pPr marL="0" indent="0"/>
            <a:endParaRPr/>
          </a:p>
        </p:txBody>
      </p:sp>
      <p:pic>
        <p:nvPicPr>
          <p:cNvPr id="88" name="Google Shape;88;p17"/>
          <p:cNvPicPr preferRelativeResize="0"/>
          <p:nvPr/>
        </p:nvPicPr>
        <p:blipFill>
          <a:blip r:embed="rId3">
            <a:alphaModFix/>
          </a:blip>
          <a:stretch>
            <a:fillRect/>
          </a:stretch>
        </p:blipFill>
        <p:spPr>
          <a:xfrm>
            <a:off x="0" y="857250"/>
            <a:ext cx="9144000" cy="4800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t>NEW! </a:t>
            </a:r>
            <a:r>
              <a:rPr lang="en" u="sng">
                <a:solidFill>
                  <a:schemeClr val="hlink"/>
                </a:solidFill>
                <a:hlinkClick r:id="rId3"/>
              </a:rPr>
              <a:t>Econ in the News Webpage</a:t>
            </a:r>
            <a:endParaRPr/>
          </a:p>
        </p:txBody>
      </p:sp>
      <p:pic>
        <p:nvPicPr>
          <p:cNvPr id="94" name="Google Shape;94;p18"/>
          <p:cNvPicPr preferRelativeResize="0"/>
          <p:nvPr/>
        </p:nvPicPr>
        <p:blipFill>
          <a:blip r:embed="rId4">
            <a:alphaModFix/>
          </a:blip>
          <a:stretch>
            <a:fillRect/>
          </a:stretch>
        </p:blipFill>
        <p:spPr>
          <a:xfrm>
            <a:off x="5621951" y="1057275"/>
            <a:ext cx="3321601" cy="4047826"/>
          </a:xfrm>
          <a:prstGeom prst="rect">
            <a:avLst/>
          </a:prstGeom>
          <a:noFill/>
          <a:ln>
            <a:noFill/>
          </a:ln>
        </p:spPr>
      </p:pic>
      <p:pic>
        <p:nvPicPr>
          <p:cNvPr id="95" name="Google Shape;95;p18"/>
          <p:cNvPicPr preferRelativeResize="0"/>
          <p:nvPr/>
        </p:nvPicPr>
        <p:blipFill>
          <a:blip r:embed="rId5">
            <a:alphaModFix/>
          </a:blip>
          <a:stretch>
            <a:fillRect/>
          </a:stretch>
        </p:blipFill>
        <p:spPr>
          <a:xfrm>
            <a:off x="165200" y="2009725"/>
            <a:ext cx="5556174" cy="2377350"/>
          </a:xfrm>
          <a:prstGeom prst="rect">
            <a:avLst/>
          </a:prstGeom>
          <a:noFill/>
          <a:ln>
            <a:noFill/>
          </a:ln>
        </p:spPr>
      </p:pic>
      <p:sp>
        <p:nvSpPr>
          <p:cNvPr id="96" name="Google Shape;96;p18"/>
          <p:cNvSpPr txBox="1"/>
          <p:nvPr/>
        </p:nvSpPr>
        <p:spPr>
          <a:xfrm>
            <a:off x="1511425" y="4827775"/>
            <a:ext cx="3322200" cy="692700"/>
          </a:xfrm>
          <a:prstGeom prst="rect">
            <a:avLst/>
          </a:prstGeom>
          <a:noFill/>
          <a:ln>
            <a:noFill/>
          </a:ln>
        </p:spPr>
        <p:txBody>
          <a:bodyPr spcFirstLastPara="1" wrap="square" lIns="91425" tIns="91425" rIns="91425" bIns="91425" anchor="t" anchorCtr="0">
            <a:spAutoFit/>
          </a:bodyPr>
          <a:lstStyle/>
          <a:p>
            <a:pPr defTabSz="914400">
              <a:buClr>
                <a:srgbClr val="000000"/>
              </a:buClr>
            </a:pPr>
            <a:r>
              <a:rPr lang="en" sz="3300" u="sng" kern="0">
                <a:solidFill>
                  <a:srgbClr val="0097A7"/>
                </a:solidFill>
                <a:latin typeface="Arial"/>
                <a:cs typeface="Arial"/>
                <a:sym typeface="Arial"/>
                <a:hlinkClick r:id="rId6">
                  <a:extLst>
                    <a:ext uri="{A12FA001-AC4F-418D-AE19-62706E023703}">
                      <ahyp:hlinkClr xmlns:ahyp="http://schemas.microsoft.com/office/drawing/2018/hyperlinkcolor" val="tx"/>
                    </a:ext>
                  </a:extLst>
                </a:hlinkClick>
              </a:rPr>
              <a:t>mru.org/VTCEE</a:t>
            </a:r>
            <a:endParaRPr sz="3700" kern="0">
              <a:solidFill>
                <a:srgbClr val="0097A7"/>
              </a:solidFill>
              <a:latin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0"/>
        <p:cNvGrpSpPr/>
        <p:nvPr/>
      </p:nvGrpSpPr>
      <p:grpSpPr>
        <a:xfrm>
          <a:off x="0" y="0"/>
          <a:ext cx="0" cy="0"/>
          <a:chOff x="0" y="0"/>
          <a:chExt cx="0" cy="0"/>
        </a:xfrm>
      </p:grpSpPr>
      <p:sp>
        <p:nvSpPr>
          <p:cNvPr id="101" name="Google Shape;101;p19"/>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a:bodyPr>
          <a:lstStyle/>
          <a:p>
            <a:pPr>
              <a:buChar char="-"/>
            </a:pPr>
            <a:r>
              <a:rPr lang="en"/>
              <a:t>What topic does this belong to?</a:t>
            </a:r>
            <a:endParaRPr/>
          </a:p>
          <a:p>
            <a:pPr>
              <a:buChar char="-"/>
            </a:pPr>
            <a:r>
              <a:rPr lang="en"/>
              <a:t>How should I use it? Reading? HW? Discussion?</a:t>
            </a:r>
            <a:endParaRPr/>
          </a:p>
          <a:p>
            <a:pPr marL="0" indent="0">
              <a:spcBef>
                <a:spcPts val="1200"/>
              </a:spcBef>
              <a:buNone/>
            </a:pPr>
            <a:endParaRPr/>
          </a:p>
          <a:p>
            <a:pPr marL="0" indent="0">
              <a:spcBef>
                <a:spcPts val="1200"/>
              </a:spcBef>
              <a:spcAft>
                <a:spcPts val="1200"/>
              </a:spcAft>
              <a:buNone/>
            </a:pPr>
            <a:endParaRPr/>
          </a:p>
        </p:txBody>
      </p:sp>
      <p:sp>
        <p:nvSpPr>
          <p:cNvPr id="102" name="Google Shape;102;p19"/>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t>Problem 2 - Contextualize/using the content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F42DF9-59E6-F181-657E-0DB632B43EAE}"/>
              </a:ext>
            </a:extLst>
          </p:cNvPr>
          <p:cNvSpPr txBox="1"/>
          <p:nvPr/>
        </p:nvSpPr>
        <p:spPr>
          <a:xfrm>
            <a:off x="343081" y="238125"/>
            <a:ext cx="8496119" cy="1124149"/>
          </a:xfrm>
          <a:prstGeom prst="rect">
            <a:avLst/>
          </a:prstGeom>
          <a:solidFill>
            <a:schemeClr val="bg1"/>
          </a:solidFill>
        </p:spPr>
        <p:txBody>
          <a:bodyPr wrap="square" rtlCol="0">
            <a:spAutoFit/>
          </a:bodyPr>
          <a:lstStyle/>
          <a:p>
            <a:endParaRPr lang="en-US"/>
          </a:p>
        </p:txBody>
      </p:sp>
      <p:sp>
        <p:nvSpPr>
          <p:cNvPr id="12" name="TextBox 11">
            <a:extLst>
              <a:ext uri="{FF2B5EF4-FFF2-40B4-BE49-F238E27FC236}">
                <a16:creationId xmlns:a16="http://schemas.microsoft.com/office/drawing/2014/main" id="{DA1E106B-D41E-FD1C-0033-AF19535B399E}"/>
              </a:ext>
            </a:extLst>
          </p:cNvPr>
          <p:cNvSpPr txBox="1"/>
          <p:nvPr/>
        </p:nvSpPr>
        <p:spPr>
          <a:xfrm>
            <a:off x="3352874" y="3504739"/>
            <a:ext cx="2362200" cy="784830"/>
          </a:xfrm>
          <a:prstGeom prst="rect">
            <a:avLst/>
          </a:prstGeom>
          <a:solidFill>
            <a:schemeClr val="bg1"/>
          </a:solidFill>
        </p:spPr>
        <p:txBody>
          <a:bodyPr wrap="square" rtlCol="0">
            <a:spAutoFit/>
          </a:bodyPr>
          <a:lstStyle/>
          <a:p>
            <a:pPr marL="0" marR="0" lvl="0" indent="0" algn="ctr" rtl="0">
              <a:lnSpc>
                <a:spcPct val="100000"/>
              </a:lnSpc>
              <a:spcBef>
                <a:spcPts val="0"/>
              </a:spcBef>
              <a:spcAft>
                <a:spcPts val="0"/>
              </a:spcAft>
              <a:buNone/>
            </a:pPr>
            <a:r>
              <a:rPr lang="en-US" sz="1500" b="1" dirty="0">
                <a:latin typeface="Segoe UI" panose="020B0502040204020203" pitchFamily="34" charset="0"/>
                <a:ea typeface="Lato Black"/>
                <a:cs typeface="Segoe UI" panose="020B0502040204020203" pitchFamily="34" charset="0"/>
                <a:sym typeface="Lato Black"/>
              </a:rPr>
              <a:t>Ariel Slonim</a:t>
            </a:r>
            <a:br>
              <a:rPr lang="en-US" sz="1500" b="1" i="0" u="none" strike="noStrike" cap="none" dirty="0">
                <a:latin typeface="Segoe UI" panose="020B0502040204020203" pitchFamily="34" charset="0"/>
                <a:ea typeface="Lato"/>
                <a:cs typeface="Segoe UI" panose="020B0502040204020203" pitchFamily="34" charset="0"/>
                <a:sym typeface="Lato"/>
              </a:rPr>
            </a:br>
            <a:r>
              <a:rPr lang="en-US" sz="1500" b="0" i="0" u="none" strike="noStrike" cap="none" dirty="0">
                <a:latin typeface="Segoe UI" panose="020B0502040204020203" pitchFamily="34" charset="0"/>
                <a:ea typeface="Lato"/>
                <a:cs typeface="Segoe UI" panose="020B0502040204020203" pitchFamily="34" charset="0"/>
                <a:sym typeface="Lato"/>
              </a:rPr>
              <a:t>Curriculum Designer </a:t>
            </a:r>
          </a:p>
          <a:p>
            <a:pPr marL="0" marR="0" lvl="0" indent="0" algn="ctr" rtl="0">
              <a:lnSpc>
                <a:spcPct val="100000"/>
              </a:lnSpc>
              <a:spcBef>
                <a:spcPts val="0"/>
              </a:spcBef>
              <a:spcAft>
                <a:spcPts val="0"/>
              </a:spcAft>
              <a:buNone/>
            </a:pPr>
            <a:r>
              <a:rPr lang="en-US" sz="1500" dirty="0">
                <a:solidFill>
                  <a:schemeClr val="tx1">
                    <a:lumMod val="50000"/>
                    <a:lumOff val="50000"/>
                  </a:schemeClr>
                </a:solidFill>
                <a:latin typeface="Segoe UI" panose="020B0502040204020203" pitchFamily="34" charset="0"/>
                <a:cs typeface="Segoe UI" panose="020B0502040204020203" pitchFamily="34" charset="0"/>
              </a:rPr>
              <a:t>ariel@mru.org</a:t>
            </a:r>
          </a:p>
        </p:txBody>
      </p:sp>
      <p:pic>
        <p:nvPicPr>
          <p:cNvPr id="5" name="Picture 4">
            <a:extLst>
              <a:ext uri="{FF2B5EF4-FFF2-40B4-BE49-F238E27FC236}">
                <a16:creationId xmlns:a16="http://schemas.microsoft.com/office/drawing/2014/main" id="{1D342A54-C96E-470A-52DA-F55E4F6BA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66" y="4421568"/>
            <a:ext cx="1814111" cy="753724"/>
          </a:xfrm>
          <a:prstGeom prst="rect">
            <a:avLst/>
          </a:prstGeom>
        </p:spPr>
      </p:pic>
      <p:sp>
        <p:nvSpPr>
          <p:cNvPr id="8" name="TextBox 7">
            <a:extLst>
              <a:ext uri="{FF2B5EF4-FFF2-40B4-BE49-F238E27FC236}">
                <a16:creationId xmlns:a16="http://schemas.microsoft.com/office/drawing/2014/main" id="{3D39F5A0-F1DB-9309-3E57-9929035D6430}"/>
              </a:ext>
            </a:extLst>
          </p:cNvPr>
          <p:cNvSpPr txBox="1"/>
          <p:nvPr/>
        </p:nvSpPr>
        <p:spPr>
          <a:xfrm>
            <a:off x="401501" y="5165966"/>
            <a:ext cx="2479040" cy="276999"/>
          </a:xfrm>
          <a:prstGeom prst="rect">
            <a:avLst/>
          </a:prstGeom>
          <a:noFill/>
        </p:spPr>
        <p:txBody>
          <a:bodyPr wrap="square" rtlCol="0">
            <a:spAutoFit/>
          </a:bodyPr>
          <a:lstStyle/>
          <a:p>
            <a:pPr algn="ctr"/>
            <a:r>
              <a:rPr lang="en-US" sz="1200" b="1" dirty="0">
                <a:solidFill>
                  <a:srgbClr val="FF6600"/>
                </a:solidFill>
                <a:latin typeface="Segoe UI" panose="020B0502040204020203" pitchFamily="34" charset="0"/>
                <a:cs typeface="Segoe UI" panose="020B0502040204020203" pitchFamily="34" charset="0"/>
              </a:rPr>
              <a:t>Center for Economic Education</a:t>
            </a:r>
          </a:p>
        </p:txBody>
      </p:sp>
      <p:pic>
        <p:nvPicPr>
          <p:cNvPr id="9" name="Picture 2">
            <a:extLst>
              <a:ext uri="{FF2B5EF4-FFF2-40B4-BE49-F238E27FC236}">
                <a16:creationId xmlns:a16="http://schemas.microsoft.com/office/drawing/2014/main" id="{5C9801E9-FA2A-3DFB-91F3-B9FE427704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78" r="13426"/>
          <a:stretch/>
        </p:blipFill>
        <p:spPr bwMode="auto">
          <a:xfrm>
            <a:off x="735152" y="1569448"/>
            <a:ext cx="1754505" cy="1880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DDD30B2F-0288-D397-C426-ED5BE5648ED4}"/>
              </a:ext>
            </a:extLst>
          </p:cNvPr>
          <p:cNvSpPr/>
          <p:nvPr/>
        </p:nvSpPr>
        <p:spPr>
          <a:xfrm>
            <a:off x="28582" y="336492"/>
            <a:ext cx="8810618" cy="646331"/>
          </a:xfrm>
          <a:prstGeom prst="rect">
            <a:avLst/>
          </a:prstGeom>
        </p:spPr>
        <p:txBody>
          <a:bodyPr wrap="square" numCol="1">
            <a:spAutoFit/>
          </a:bodyPr>
          <a:lstStyle/>
          <a:p>
            <a:pPr algn="ctr"/>
            <a:r>
              <a:rPr lang="en-US" sz="3600" b="1" dirty="0">
                <a:solidFill>
                  <a:srgbClr val="00B050"/>
                </a:solidFill>
                <a:latin typeface="Segoe UI" panose="020B0502040204020203" pitchFamily="34" charset="0"/>
                <a:cs typeface="Segoe UI" panose="020B0502040204020203" pitchFamily="34" charset="0"/>
              </a:rPr>
              <a:t>Webinar Presenters</a:t>
            </a:r>
            <a:endParaRPr lang="en-US" sz="3600" b="1" baseline="30000" dirty="0">
              <a:solidFill>
                <a:srgbClr val="00B050"/>
              </a:solidFill>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3306156C-83DC-FEB1-05C7-E2413A339382}"/>
              </a:ext>
            </a:extLst>
          </p:cNvPr>
          <p:cNvPicPr>
            <a:picLocks noChangeAspect="1"/>
          </p:cNvPicPr>
          <p:nvPr/>
        </p:nvPicPr>
        <p:blipFill rotWithShape="1">
          <a:blip r:embed="rId4"/>
          <a:srcRect l="90672" t="1766" r="2821" b="82339"/>
          <a:stretch/>
        </p:blipFill>
        <p:spPr bwMode="auto">
          <a:xfrm>
            <a:off x="7870411" y="5905761"/>
            <a:ext cx="1171231" cy="804137"/>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656B372-29E5-D071-0E4A-BB689C3D78DE}"/>
              </a:ext>
            </a:extLst>
          </p:cNvPr>
          <p:cNvPicPr>
            <a:picLocks noChangeAspect="1"/>
          </p:cNvPicPr>
          <p:nvPr/>
        </p:nvPicPr>
        <p:blipFill>
          <a:blip r:embed="rId5"/>
          <a:srcRect l="18908" t="-441" b="441"/>
          <a:stretch/>
        </p:blipFill>
        <p:spPr>
          <a:xfrm>
            <a:off x="3621692" y="1665786"/>
            <a:ext cx="1824565" cy="1687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3D9B211-F999-2B91-9A99-0867E58A82CE}"/>
              </a:ext>
            </a:extLst>
          </p:cNvPr>
          <p:cNvSpPr txBox="1"/>
          <p:nvPr/>
        </p:nvSpPr>
        <p:spPr>
          <a:xfrm>
            <a:off x="401501" y="3516323"/>
            <a:ext cx="2362200" cy="784830"/>
          </a:xfrm>
          <a:prstGeom prst="rect">
            <a:avLst/>
          </a:prstGeom>
          <a:solidFill>
            <a:schemeClr val="bg1"/>
          </a:solidFill>
        </p:spPr>
        <p:txBody>
          <a:bodyPr wrap="square" rtlCol="0">
            <a:spAutoFit/>
          </a:bodyPr>
          <a:lstStyle/>
          <a:p>
            <a:pPr marL="0" marR="0" lvl="0" indent="0" algn="ctr" rtl="0">
              <a:lnSpc>
                <a:spcPct val="100000"/>
              </a:lnSpc>
              <a:spcBef>
                <a:spcPts val="0"/>
              </a:spcBef>
              <a:spcAft>
                <a:spcPts val="0"/>
              </a:spcAft>
              <a:buNone/>
            </a:pPr>
            <a:r>
              <a:rPr lang="en-US" sz="1500" b="1" dirty="0">
                <a:latin typeface="Segoe UI" panose="020B0502040204020203" pitchFamily="34" charset="0"/>
                <a:ea typeface="Lato Black"/>
                <a:cs typeface="Segoe UI" panose="020B0502040204020203" pitchFamily="34" charset="0"/>
                <a:sym typeface="Lato Black"/>
              </a:rPr>
              <a:t>Cheryl Ayers, Ph.D.</a:t>
            </a:r>
            <a:br>
              <a:rPr lang="en-US" sz="1500" b="1" i="0" u="none" strike="noStrike" cap="none" dirty="0">
                <a:latin typeface="Segoe UI" panose="020B0502040204020203" pitchFamily="34" charset="0"/>
                <a:ea typeface="Lato"/>
                <a:cs typeface="Segoe UI" panose="020B0502040204020203" pitchFamily="34" charset="0"/>
                <a:sym typeface="Lato"/>
              </a:rPr>
            </a:br>
            <a:r>
              <a:rPr lang="en-US" sz="1500" dirty="0">
                <a:latin typeface="Segoe UI" panose="020B0502040204020203" pitchFamily="34" charset="0"/>
                <a:ea typeface="Lato"/>
                <a:cs typeface="Segoe UI" panose="020B0502040204020203" pitchFamily="34" charset="0"/>
                <a:sym typeface="Lato"/>
              </a:rPr>
              <a:t>Director</a:t>
            </a:r>
          </a:p>
          <a:p>
            <a:pPr marL="0" marR="0" lvl="0" indent="0" algn="ctr" rtl="0">
              <a:lnSpc>
                <a:spcPct val="100000"/>
              </a:lnSpc>
              <a:spcBef>
                <a:spcPts val="0"/>
              </a:spcBef>
              <a:spcAft>
                <a:spcPts val="0"/>
              </a:spcAft>
              <a:buNone/>
            </a:pPr>
            <a:r>
              <a:rPr lang="en-US" sz="1500" dirty="0">
                <a:solidFill>
                  <a:schemeClr val="tx1">
                    <a:lumMod val="50000"/>
                    <a:lumOff val="50000"/>
                  </a:schemeClr>
                </a:solidFill>
                <a:latin typeface="Segoe UI" panose="020B0502040204020203" pitchFamily="34" charset="0"/>
                <a:ea typeface="Lato"/>
                <a:cs typeface="Segoe UI" panose="020B0502040204020203" pitchFamily="34" charset="0"/>
                <a:sym typeface="Lato"/>
              </a:rPr>
              <a:t>cheryl42@vt.edu</a:t>
            </a:r>
            <a:endParaRPr lang="en-US" sz="1500" dirty="0">
              <a:solidFill>
                <a:schemeClr val="tx1">
                  <a:lumMod val="50000"/>
                  <a:lumOff val="50000"/>
                </a:schemeClr>
              </a:solidFill>
              <a:latin typeface="Segoe UI" panose="020B0502040204020203" pitchFamily="34" charset="0"/>
              <a:cs typeface="Segoe UI" panose="020B0502040204020203" pitchFamily="34" charset="0"/>
            </a:endParaRPr>
          </a:p>
        </p:txBody>
      </p:sp>
      <p:pic>
        <p:nvPicPr>
          <p:cNvPr id="1026" name="Picture 2" descr="Marginal Revolution University | Amara">
            <a:extLst>
              <a:ext uri="{FF2B5EF4-FFF2-40B4-BE49-F238E27FC236}">
                <a16:creationId xmlns:a16="http://schemas.microsoft.com/office/drawing/2014/main" id="{8CE94DB0-3261-16E5-F500-D4542C43A6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29" r="18511"/>
          <a:stretch/>
        </p:blipFill>
        <p:spPr bwMode="auto">
          <a:xfrm>
            <a:off x="3472842" y="4421568"/>
            <a:ext cx="2122264" cy="8467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BEAAA8F-90B7-18DF-A708-4F4D1FF6F8FB}"/>
              </a:ext>
            </a:extLst>
          </p:cNvPr>
          <p:cNvSpPr txBox="1"/>
          <p:nvPr/>
        </p:nvSpPr>
        <p:spPr>
          <a:xfrm>
            <a:off x="5835043" y="3517921"/>
            <a:ext cx="3308958" cy="784830"/>
          </a:xfrm>
          <a:prstGeom prst="rect">
            <a:avLst/>
          </a:prstGeom>
          <a:noFill/>
        </p:spPr>
        <p:txBody>
          <a:bodyPr wrap="square">
            <a:spAutoFit/>
          </a:bodyPr>
          <a:lstStyle/>
          <a:p>
            <a:pPr algn="ctr" rtl="0"/>
            <a:r>
              <a:rPr lang="en-US" sz="1500" b="1" i="0" u="none" strike="noStrike" dirty="0">
                <a:effectLst/>
                <a:latin typeface="Segoe UI" panose="020B0502040204020203" pitchFamily="34" charset="0"/>
                <a:cs typeface="Segoe UI" panose="020B0502040204020203" pitchFamily="34" charset="0"/>
              </a:rPr>
              <a:t>Joel Miller, Ed.S.</a:t>
            </a:r>
            <a:endParaRPr lang="en-US" sz="1500" b="0" i="0" dirty="0">
              <a:effectLst/>
              <a:latin typeface="Segoe UI" panose="020B0502040204020203" pitchFamily="34" charset="0"/>
              <a:cs typeface="Segoe UI" panose="020B0502040204020203" pitchFamily="34" charset="0"/>
            </a:endParaRPr>
          </a:p>
          <a:p>
            <a:pPr algn="ctr" rtl="0"/>
            <a:r>
              <a:rPr lang="en-US" sz="1500" b="0" i="0" u="none" strike="noStrike" dirty="0">
                <a:effectLst/>
                <a:latin typeface="Segoe UI" panose="020B0502040204020203" pitchFamily="34" charset="0"/>
                <a:cs typeface="Segoe UI" panose="020B0502040204020203" pitchFamily="34" charset="0"/>
              </a:rPr>
              <a:t>Curriculum Development Manager</a:t>
            </a:r>
          </a:p>
          <a:p>
            <a:pPr algn="ctr" rtl="0"/>
            <a:r>
              <a:rPr lang="en-US" sz="1500" b="0" i="0" dirty="0">
                <a:solidFill>
                  <a:schemeClr val="tx1">
                    <a:lumMod val="50000"/>
                    <a:lumOff val="50000"/>
                  </a:schemeClr>
                </a:solidFill>
                <a:effectLst/>
                <a:latin typeface="Segoe UI" panose="020B0502040204020203" pitchFamily="34" charset="0"/>
                <a:cs typeface="Segoe UI" panose="020B0502040204020203" pitchFamily="34" charset="0"/>
              </a:rPr>
              <a:t>jmiller@fee.org</a:t>
            </a:r>
          </a:p>
        </p:txBody>
      </p:sp>
      <p:pic>
        <p:nvPicPr>
          <p:cNvPr id="1028" name="Picture 4" descr="FEE.org">
            <a:extLst>
              <a:ext uri="{FF2B5EF4-FFF2-40B4-BE49-F238E27FC236}">
                <a16:creationId xmlns:a16="http://schemas.microsoft.com/office/drawing/2014/main" id="{C7DAF2CC-3DDA-147B-BF54-78F868391A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7407" y="4668428"/>
            <a:ext cx="2733675" cy="3530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44049ED-0161-7D99-85AA-62394A5FD044}"/>
              </a:ext>
            </a:extLst>
          </p:cNvPr>
          <p:cNvPicPr>
            <a:picLocks noChangeAspect="1"/>
          </p:cNvPicPr>
          <p:nvPr/>
        </p:nvPicPr>
        <p:blipFill>
          <a:blip r:embed="rId8"/>
          <a:stretch>
            <a:fillRect/>
          </a:stretch>
        </p:blipFill>
        <p:spPr>
          <a:xfrm>
            <a:off x="6654345" y="1665786"/>
            <a:ext cx="1689006" cy="1689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0718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t>Problem # 2: How do I use content I find?</a:t>
            </a:r>
            <a:endParaRPr/>
          </a:p>
        </p:txBody>
      </p:sp>
      <p:sp>
        <p:nvSpPr>
          <p:cNvPr id="108" name="Google Shape;108;p20"/>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fontScale="92500" lnSpcReduction="20000"/>
          </a:bodyPr>
          <a:lstStyle/>
          <a:p>
            <a:pPr marL="0" indent="0">
              <a:buNone/>
            </a:pPr>
            <a:r>
              <a:rPr lang="en"/>
              <a:t>News Decision Tree</a:t>
            </a:r>
            <a:endParaRPr/>
          </a:p>
          <a:p>
            <a:pPr marL="0" indent="0">
              <a:spcBef>
                <a:spcPts val="1200"/>
              </a:spcBef>
              <a:buNone/>
            </a:pPr>
            <a:r>
              <a:rPr lang="en"/>
              <a:t>Is this a quick news reference or example? → Bellringer or Class example</a:t>
            </a:r>
            <a:endParaRPr/>
          </a:p>
          <a:p>
            <a:pPr marL="0" indent="0">
              <a:spcBef>
                <a:spcPts val="1200"/>
              </a:spcBef>
              <a:buNone/>
            </a:pPr>
            <a:r>
              <a:rPr lang="en"/>
              <a:t>Do I want this to be a longer class discussion? → assign in class or for HW the night before</a:t>
            </a:r>
            <a:endParaRPr/>
          </a:p>
          <a:p>
            <a:pPr marL="0" indent="0">
              <a:spcBef>
                <a:spcPts val="1200"/>
              </a:spcBef>
              <a:buNone/>
            </a:pPr>
            <a:endParaRPr/>
          </a:p>
          <a:p>
            <a:pPr marL="0" indent="0">
              <a:spcBef>
                <a:spcPts val="1200"/>
              </a:spcBef>
              <a:buNone/>
            </a:pPr>
            <a:r>
              <a:rPr lang="en"/>
              <a:t>Short news article or fact→ in class, add to worksheets or test questions</a:t>
            </a:r>
            <a:endParaRPr/>
          </a:p>
          <a:p>
            <a:pPr marL="0" indent="0">
              <a:spcBef>
                <a:spcPts val="1200"/>
              </a:spcBef>
              <a:buNone/>
            </a:pPr>
            <a:r>
              <a:rPr lang="en"/>
              <a:t>Short video→ show in class and discuss</a:t>
            </a:r>
            <a:endParaRPr/>
          </a:p>
          <a:p>
            <a:pPr marL="0" indent="0">
              <a:spcBef>
                <a:spcPts val="1200"/>
              </a:spcBef>
              <a:spcAft>
                <a:spcPts val="1200"/>
              </a:spcAft>
              <a:buNone/>
            </a:pPr>
            <a:r>
              <a:rPr lang="en"/>
              <a:t>Long video or podcast→ assign for HW or extra credit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t>Short News Article:</a:t>
            </a:r>
            <a:endParaRPr/>
          </a:p>
          <a:p>
            <a:r>
              <a:rPr lang="en" u="sng">
                <a:solidFill>
                  <a:schemeClr val="hlink"/>
                </a:solidFill>
                <a:hlinkClick r:id="rId3"/>
              </a:rPr>
              <a:t>A tiny town just got slammed by Helene. It could massively disrupt the tech industry</a:t>
            </a:r>
            <a:r>
              <a:rPr lang="en"/>
              <a:t> </a:t>
            </a:r>
            <a:endParaRPr/>
          </a:p>
        </p:txBody>
      </p:sp>
      <p:sp>
        <p:nvSpPr>
          <p:cNvPr id="114" name="Google Shape;114;p21"/>
          <p:cNvSpPr txBox="1">
            <a:spLocks noGrp="1"/>
          </p:cNvSpPr>
          <p:nvPr>
            <p:ph type="body" idx="1"/>
          </p:nvPr>
        </p:nvSpPr>
        <p:spPr>
          <a:xfrm>
            <a:off x="4126800" y="2662513"/>
            <a:ext cx="4705500" cy="3034800"/>
          </a:xfrm>
          <a:prstGeom prst="rect">
            <a:avLst/>
          </a:prstGeom>
        </p:spPr>
        <p:txBody>
          <a:bodyPr spcFirstLastPara="1" wrap="square" lIns="91425" tIns="91425" rIns="91425" bIns="91425" anchor="t" anchorCtr="0">
            <a:normAutofit fontScale="92500" lnSpcReduction="20000"/>
          </a:bodyPr>
          <a:lstStyle/>
          <a:p>
            <a:pPr indent="-334327">
              <a:buSzPct val="100000"/>
            </a:pPr>
            <a:r>
              <a:rPr lang="en"/>
              <a:t>Spruce Pine, NC is currently one of only a few known locations of high purity quartz, an essential component for semiconductors and solar panels. </a:t>
            </a:r>
            <a:endParaRPr/>
          </a:p>
          <a:p>
            <a:pPr indent="-334327">
              <a:buSzPct val="100000"/>
            </a:pPr>
            <a:r>
              <a:rPr lang="en"/>
              <a:t>Hurricane Helene shut down production.</a:t>
            </a:r>
            <a:endParaRPr/>
          </a:p>
          <a:p>
            <a:pPr indent="-334327">
              <a:buSzPct val="100000"/>
            </a:pPr>
            <a:r>
              <a:rPr lang="en"/>
              <a:t>Assuming the plant stays closed for an extended period, use a supply and demand graph to predict what will happen in</a:t>
            </a:r>
            <a:endParaRPr/>
          </a:p>
          <a:p>
            <a:pPr lvl="1" indent="-310832">
              <a:buSzPct val="100000"/>
            </a:pPr>
            <a:r>
              <a:rPr lang="en"/>
              <a:t>The market for semiconductors</a:t>
            </a:r>
            <a:endParaRPr/>
          </a:p>
          <a:p>
            <a:pPr lvl="1" indent="-310832">
              <a:buSzPct val="100000"/>
            </a:pPr>
            <a:r>
              <a:rPr lang="en"/>
              <a:t>The Market for Solar Panels</a:t>
            </a:r>
            <a:endParaRPr/>
          </a:p>
        </p:txBody>
      </p:sp>
      <p:pic>
        <p:nvPicPr>
          <p:cNvPr id="115" name="Google Shape;115;p21"/>
          <p:cNvPicPr preferRelativeResize="0"/>
          <p:nvPr/>
        </p:nvPicPr>
        <p:blipFill>
          <a:blip r:embed="rId4">
            <a:alphaModFix/>
          </a:blip>
          <a:stretch>
            <a:fillRect/>
          </a:stretch>
        </p:blipFill>
        <p:spPr>
          <a:xfrm>
            <a:off x="311701" y="2778725"/>
            <a:ext cx="3736499" cy="28023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t>Longer video + Article:</a:t>
            </a:r>
            <a:endParaRPr/>
          </a:p>
          <a:p>
            <a:endParaRPr/>
          </a:p>
          <a:p>
            <a:r>
              <a:rPr lang="en" u="sng">
                <a:solidFill>
                  <a:schemeClr val="hlink"/>
                </a:solidFill>
                <a:hlinkClick r:id="rId3"/>
              </a:rPr>
              <a:t>More men in their prime working years are neither working nor looking for jobs — here's why</a:t>
            </a:r>
            <a:r>
              <a:rPr lang="en"/>
              <a:t> </a:t>
            </a:r>
            <a:endParaRPr/>
          </a:p>
        </p:txBody>
      </p:sp>
      <p:sp>
        <p:nvSpPr>
          <p:cNvPr id="121" name="Google Shape;121;p22"/>
          <p:cNvSpPr txBox="1">
            <a:spLocks noGrp="1"/>
          </p:cNvSpPr>
          <p:nvPr>
            <p:ph type="body" idx="1"/>
          </p:nvPr>
        </p:nvSpPr>
        <p:spPr>
          <a:xfrm>
            <a:off x="5062775" y="3220750"/>
            <a:ext cx="3769500" cy="2205300"/>
          </a:xfrm>
          <a:prstGeom prst="rect">
            <a:avLst/>
          </a:prstGeom>
        </p:spPr>
        <p:txBody>
          <a:bodyPr spcFirstLastPara="1" wrap="square" lIns="91425" tIns="91425" rIns="91425" bIns="91425" anchor="t" anchorCtr="0">
            <a:normAutofit/>
          </a:bodyPr>
          <a:lstStyle/>
          <a:p>
            <a:r>
              <a:rPr lang="en"/>
              <a:t>Assign for HW</a:t>
            </a:r>
            <a:endParaRPr/>
          </a:p>
          <a:p>
            <a:r>
              <a:rPr lang="en"/>
              <a:t>Discuss in class </a:t>
            </a:r>
            <a:endParaRPr/>
          </a:p>
        </p:txBody>
      </p:sp>
      <p:pic>
        <p:nvPicPr>
          <p:cNvPr id="122" name="Google Shape;122;p22"/>
          <p:cNvPicPr preferRelativeResize="0"/>
          <p:nvPr/>
        </p:nvPicPr>
        <p:blipFill>
          <a:blip r:embed="rId4">
            <a:alphaModFix/>
          </a:blip>
          <a:stretch>
            <a:fillRect/>
          </a:stretch>
        </p:blipFill>
        <p:spPr>
          <a:xfrm>
            <a:off x="311701" y="3078675"/>
            <a:ext cx="4323275" cy="22730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u="sng">
                <a:solidFill>
                  <a:schemeClr val="hlink"/>
                </a:solidFill>
                <a:hlinkClick r:id="rId3"/>
              </a:rPr>
              <a:t>McDonald's accuses beef suppliers of price fixing</a:t>
            </a:r>
            <a:r>
              <a:rPr lang="en"/>
              <a:t> </a:t>
            </a:r>
            <a:endParaRPr/>
          </a:p>
        </p:txBody>
      </p:sp>
      <p:sp>
        <p:nvSpPr>
          <p:cNvPr id="128" name="Google Shape;128;p23"/>
          <p:cNvSpPr txBox="1">
            <a:spLocks noGrp="1"/>
          </p:cNvSpPr>
          <p:nvPr>
            <p:ph type="body" idx="1"/>
          </p:nvPr>
        </p:nvSpPr>
        <p:spPr>
          <a:xfrm>
            <a:off x="4382925" y="2285200"/>
            <a:ext cx="4666500" cy="3257100"/>
          </a:xfrm>
          <a:prstGeom prst="rect">
            <a:avLst/>
          </a:prstGeom>
        </p:spPr>
        <p:txBody>
          <a:bodyPr spcFirstLastPara="1" wrap="square" lIns="91425" tIns="91425" rIns="91425" bIns="91425" anchor="t" anchorCtr="0">
            <a:normAutofit/>
          </a:bodyPr>
          <a:lstStyle/>
          <a:p>
            <a:pPr marL="0" indent="0">
              <a:buNone/>
            </a:pPr>
            <a:r>
              <a:rPr lang="en"/>
              <a:t>The lawsuit argues that the 4 largest slaughterhouses </a:t>
            </a:r>
            <a:endParaRPr/>
          </a:p>
          <a:p>
            <a:pPr>
              <a:spcBef>
                <a:spcPts val="1200"/>
              </a:spcBef>
            </a:pPr>
            <a:r>
              <a:rPr lang="en"/>
              <a:t>Drove up the price of beef </a:t>
            </a:r>
            <a:r>
              <a:rPr lang="en" i="1"/>
              <a:t>while</a:t>
            </a:r>
            <a:endParaRPr i="1"/>
          </a:p>
          <a:p>
            <a:r>
              <a:rPr lang="en"/>
              <a:t>Lowering prices to cattle farmers.</a:t>
            </a:r>
            <a:endParaRPr/>
          </a:p>
          <a:p>
            <a:pPr marL="0" indent="0">
              <a:spcBef>
                <a:spcPts val="1200"/>
              </a:spcBef>
              <a:buNone/>
            </a:pPr>
            <a:endParaRPr/>
          </a:p>
          <a:p>
            <a:pPr marL="0" indent="0">
              <a:spcBef>
                <a:spcPts val="1200"/>
              </a:spcBef>
              <a:spcAft>
                <a:spcPts val="1200"/>
              </a:spcAft>
              <a:buNone/>
            </a:pPr>
            <a:r>
              <a:rPr lang="en"/>
              <a:t>How would you use this article?</a:t>
            </a:r>
            <a:endParaRPr/>
          </a:p>
        </p:txBody>
      </p:sp>
      <p:pic>
        <p:nvPicPr>
          <p:cNvPr id="129" name="Google Shape;129;p23" descr="File:Big Mac hamburger.jpg - Wikipedia"/>
          <p:cNvPicPr preferRelativeResize="0"/>
          <p:nvPr/>
        </p:nvPicPr>
        <p:blipFill>
          <a:blip r:embed="rId4">
            <a:alphaModFix/>
          </a:blip>
          <a:stretch>
            <a:fillRect/>
          </a:stretch>
        </p:blipFill>
        <p:spPr>
          <a:xfrm>
            <a:off x="1405474" y="3896581"/>
            <a:ext cx="2332902" cy="2013942"/>
          </a:xfrm>
          <a:prstGeom prst="rect">
            <a:avLst/>
          </a:prstGeom>
          <a:noFill/>
          <a:ln>
            <a:noFill/>
          </a:ln>
        </p:spPr>
      </p:pic>
      <p:pic>
        <p:nvPicPr>
          <p:cNvPr id="130" name="Google Shape;130;p23" descr="File:McDonald's Golden Arches.svg - Wikipedia"/>
          <p:cNvPicPr preferRelativeResize="0"/>
          <p:nvPr/>
        </p:nvPicPr>
        <p:blipFill>
          <a:blip r:embed="rId5">
            <a:alphaModFix/>
          </a:blip>
          <a:stretch>
            <a:fillRect/>
          </a:stretch>
        </p:blipFill>
        <p:spPr>
          <a:xfrm>
            <a:off x="260126" y="1941450"/>
            <a:ext cx="2233893" cy="19551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pPr>
              <a:buSzPct val="27500"/>
            </a:pPr>
            <a:r>
              <a:rPr lang="en" sz="4000" b="1">
                <a:solidFill>
                  <a:srgbClr val="8080F0"/>
                </a:solidFill>
                <a:latin typeface="DM Sans"/>
                <a:ea typeface="DM Sans"/>
                <a:cs typeface="DM Sans"/>
                <a:sym typeface="DM Sans"/>
              </a:rPr>
              <a:t>Strategy - SIT</a:t>
            </a:r>
            <a:endParaRPr sz="4000" b="1">
              <a:solidFill>
                <a:srgbClr val="8080F0"/>
              </a:solidFill>
              <a:latin typeface="DM Sans"/>
              <a:ea typeface="DM Sans"/>
              <a:cs typeface="DM Sans"/>
              <a:sym typeface="DM Sans"/>
            </a:endParaRPr>
          </a:p>
          <a:p>
            <a:endParaRPr/>
          </a:p>
        </p:txBody>
      </p:sp>
      <p:sp>
        <p:nvSpPr>
          <p:cNvPr id="136" name="Google Shape;136;p24"/>
          <p:cNvSpPr txBox="1">
            <a:spLocks noGrp="1"/>
          </p:cNvSpPr>
          <p:nvPr>
            <p:ph type="body" idx="1"/>
          </p:nvPr>
        </p:nvSpPr>
        <p:spPr>
          <a:xfrm>
            <a:off x="311700" y="2009725"/>
            <a:ext cx="4851300" cy="3416400"/>
          </a:xfrm>
          <a:prstGeom prst="rect">
            <a:avLst/>
          </a:prstGeom>
        </p:spPr>
        <p:txBody>
          <a:bodyPr spcFirstLastPara="1" wrap="square" lIns="91425" tIns="91425" rIns="91425" bIns="91425" anchor="t" anchorCtr="0">
            <a:normAutofit/>
          </a:bodyPr>
          <a:lstStyle/>
          <a:p>
            <a:pPr marL="0" indent="0">
              <a:lnSpc>
                <a:spcPct val="100000"/>
              </a:lnSpc>
              <a:buNone/>
            </a:pPr>
            <a:r>
              <a:rPr lang="en" sz="2400" u="sng">
                <a:solidFill>
                  <a:srgbClr val="4949E7"/>
                </a:solidFill>
                <a:latin typeface="Lexend Deca Medium"/>
                <a:ea typeface="Lexend Deca Medium"/>
                <a:cs typeface="Lexend Deca Medium"/>
                <a:sym typeface="Lexend Deca Medium"/>
                <a:hlinkClick r:id="rId3">
                  <a:extLst>
                    <a:ext uri="{A12FA001-AC4F-418D-AE19-62706E023703}">
                      <ahyp:hlinkClr xmlns:ahyp="http://schemas.microsoft.com/office/drawing/2018/hyperlinkcolor" val="tx"/>
                    </a:ext>
                  </a:extLst>
                </a:hlinkClick>
              </a:rPr>
              <a:t>SIT Protocol</a:t>
            </a:r>
            <a:endParaRPr/>
          </a:p>
          <a:p>
            <a:pPr marL="0" indent="0">
              <a:lnSpc>
                <a:spcPct val="100000"/>
              </a:lnSpc>
              <a:buNone/>
            </a:pPr>
            <a:endParaRPr/>
          </a:p>
          <a:p>
            <a:pPr indent="-381000">
              <a:lnSpc>
                <a:spcPct val="100000"/>
              </a:lnSpc>
              <a:buClr>
                <a:schemeClr val="dk1"/>
              </a:buClr>
              <a:buSzPts val="2400"/>
              <a:buFont typeface="Lexend Deca"/>
              <a:buChar char="•"/>
            </a:pPr>
            <a:r>
              <a:rPr lang="en" sz="2400">
                <a:solidFill>
                  <a:schemeClr val="dk1"/>
                </a:solidFill>
                <a:latin typeface="Lexend Deca"/>
                <a:ea typeface="Lexend Deca"/>
                <a:cs typeface="Lexend Deca"/>
                <a:sym typeface="Lexend Deca"/>
              </a:rPr>
              <a:t>Used to process engaging information from a resource</a:t>
            </a:r>
            <a:endParaRPr sz="2400">
              <a:solidFill>
                <a:schemeClr val="dk1"/>
              </a:solidFill>
              <a:latin typeface="Lexend Deca"/>
              <a:ea typeface="Lexend Deca"/>
              <a:cs typeface="Lexend Deca"/>
              <a:sym typeface="Lexend Deca"/>
            </a:endParaRPr>
          </a:p>
          <a:p>
            <a:pPr marL="0" indent="0">
              <a:lnSpc>
                <a:spcPct val="100000"/>
              </a:lnSpc>
              <a:spcBef>
                <a:spcPts val="1800"/>
              </a:spcBef>
              <a:buNone/>
            </a:pPr>
            <a:endParaRPr sz="2400">
              <a:solidFill>
                <a:schemeClr val="dk1"/>
              </a:solidFill>
              <a:latin typeface="Lexend Deca"/>
              <a:ea typeface="Lexend Deca"/>
              <a:cs typeface="Lexend Deca"/>
              <a:sym typeface="Lexend Deca"/>
            </a:endParaRPr>
          </a:p>
          <a:p>
            <a:pPr indent="-381000">
              <a:lnSpc>
                <a:spcPct val="100000"/>
              </a:lnSpc>
              <a:spcBef>
                <a:spcPts val="1800"/>
              </a:spcBef>
              <a:buClr>
                <a:schemeClr val="dk1"/>
              </a:buClr>
              <a:buSzPts val="2400"/>
              <a:buFont typeface="Lexend Deca"/>
              <a:buChar char="•"/>
            </a:pPr>
            <a:r>
              <a:rPr lang="en" sz="2400">
                <a:solidFill>
                  <a:schemeClr val="dk1"/>
                </a:solidFill>
                <a:latin typeface="Lexend Deca"/>
                <a:ea typeface="Lexend Deca"/>
                <a:cs typeface="Lexend Deca"/>
                <a:sym typeface="Lexend Deca"/>
              </a:rPr>
              <a:t>What is significant, interesting, and troubling?</a:t>
            </a:r>
            <a:endParaRPr sz="2400">
              <a:solidFill>
                <a:schemeClr val="dk1"/>
              </a:solidFill>
              <a:latin typeface="Lexend Deca"/>
              <a:ea typeface="Lexend Deca"/>
              <a:cs typeface="Lexend Deca"/>
              <a:sym typeface="Lexend Deca"/>
            </a:endParaRPr>
          </a:p>
          <a:p>
            <a:pPr marL="0" indent="0">
              <a:lnSpc>
                <a:spcPct val="100000"/>
              </a:lnSpc>
              <a:spcBef>
                <a:spcPts val="1800"/>
              </a:spcBef>
              <a:buClr>
                <a:schemeClr val="dk1"/>
              </a:buClr>
              <a:buSzPts val="1100"/>
              <a:buNone/>
            </a:pPr>
            <a:endParaRPr/>
          </a:p>
        </p:txBody>
      </p:sp>
      <p:pic>
        <p:nvPicPr>
          <p:cNvPr id="137" name="Google Shape;137;p24"/>
          <p:cNvPicPr preferRelativeResize="0"/>
          <p:nvPr/>
        </p:nvPicPr>
        <p:blipFill rotWithShape="1">
          <a:blip r:embed="rId4">
            <a:alphaModFix/>
          </a:blip>
          <a:srcRect/>
          <a:stretch/>
        </p:blipFill>
        <p:spPr>
          <a:xfrm>
            <a:off x="8518580" y="5323830"/>
            <a:ext cx="447806" cy="517108"/>
          </a:xfrm>
          <a:prstGeom prst="rect">
            <a:avLst/>
          </a:prstGeom>
          <a:noFill/>
          <a:ln>
            <a:noFill/>
          </a:ln>
        </p:spPr>
      </p:pic>
      <p:pic>
        <p:nvPicPr>
          <p:cNvPr id="138" name="Google Shape;138;p24"/>
          <p:cNvPicPr preferRelativeResize="0"/>
          <p:nvPr/>
        </p:nvPicPr>
        <p:blipFill>
          <a:blip r:embed="rId5">
            <a:alphaModFix/>
          </a:blip>
          <a:stretch>
            <a:fillRect/>
          </a:stretch>
        </p:blipFill>
        <p:spPr>
          <a:xfrm>
            <a:off x="5163000" y="1165301"/>
            <a:ext cx="3580926" cy="3944301"/>
          </a:xfrm>
          <a:prstGeom prst="rect">
            <a:avLst/>
          </a:prstGeom>
          <a:noFill/>
          <a:ln>
            <a:noFill/>
          </a:ln>
        </p:spPr>
      </p:pic>
      <p:sp>
        <p:nvSpPr>
          <p:cNvPr id="139" name="Google Shape;139;p24"/>
          <p:cNvSpPr txBox="1"/>
          <p:nvPr/>
        </p:nvSpPr>
        <p:spPr>
          <a:xfrm>
            <a:off x="5247363" y="5380825"/>
            <a:ext cx="3150900" cy="3585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1400" u="sng" kern="0">
                <a:solidFill>
                  <a:srgbClr val="0097A7"/>
                </a:solidFill>
                <a:latin typeface="Arial"/>
                <a:cs typeface="Arial"/>
                <a:sym typeface="Arial"/>
                <a:hlinkClick r:id="rId6"/>
              </a:rPr>
              <a:t>https://www.nytimes.com/2024/04/03/nyregion/marathon-tolls-mta.html</a:t>
            </a:r>
            <a:r>
              <a:rPr lang="en" sz="1400" kern="0">
                <a:solidFill>
                  <a:srgbClr val="595959"/>
                </a:solidFill>
                <a:latin typeface="Arial"/>
                <a:cs typeface="Arial"/>
                <a:sym typeface="Arial"/>
              </a:rPr>
              <a:t> </a:t>
            </a:r>
            <a:endParaRPr sz="1400" kern="0">
              <a:solidFill>
                <a:srgbClr val="595959"/>
              </a:solidFill>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pPr>
              <a:buSzPct val="27500"/>
            </a:pPr>
            <a:r>
              <a:rPr lang="en" sz="4000" b="1">
                <a:solidFill>
                  <a:srgbClr val="8080F0"/>
                </a:solidFill>
                <a:latin typeface="DM Sans"/>
                <a:ea typeface="DM Sans"/>
                <a:cs typeface="DM Sans"/>
                <a:sym typeface="DM Sans"/>
              </a:rPr>
              <a:t>See, Think, Wonder</a:t>
            </a:r>
            <a:endParaRPr/>
          </a:p>
        </p:txBody>
      </p:sp>
      <p:sp>
        <p:nvSpPr>
          <p:cNvPr id="145" name="Google Shape;145;p25"/>
          <p:cNvSpPr txBox="1">
            <a:spLocks noGrp="1"/>
          </p:cNvSpPr>
          <p:nvPr>
            <p:ph type="body" idx="1"/>
          </p:nvPr>
        </p:nvSpPr>
        <p:spPr>
          <a:xfrm>
            <a:off x="311700" y="2009725"/>
            <a:ext cx="4138500" cy="3416400"/>
          </a:xfrm>
          <a:prstGeom prst="rect">
            <a:avLst/>
          </a:prstGeom>
        </p:spPr>
        <p:txBody>
          <a:bodyPr spcFirstLastPara="1" wrap="square" lIns="91425" tIns="91425" rIns="91425" bIns="91425" anchor="t" anchorCtr="0">
            <a:normAutofit fontScale="92500" lnSpcReduction="20000"/>
          </a:bodyPr>
          <a:lstStyle/>
          <a:p>
            <a:pPr marL="0" indent="0">
              <a:lnSpc>
                <a:spcPct val="100000"/>
              </a:lnSpc>
              <a:buClr>
                <a:schemeClr val="dk1"/>
              </a:buClr>
              <a:buSzPts val="1100"/>
              <a:buNone/>
            </a:pPr>
            <a:r>
              <a:rPr lang="en" sz="2400" u="sng">
                <a:solidFill>
                  <a:srgbClr val="0000FF"/>
                </a:solidFill>
                <a:latin typeface="Lexend Deca Medium"/>
                <a:ea typeface="Lexend Deca Medium"/>
                <a:cs typeface="Lexend Deca Medium"/>
                <a:sym typeface="Lexend Deca Medium"/>
                <a:hlinkClick r:id="rId3">
                  <a:extLst>
                    <a:ext uri="{A12FA001-AC4F-418D-AE19-62706E023703}">
                      <ahyp:hlinkClr xmlns:ahyp="http://schemas.microsoft.com/office/drawing/2018/hyperlinkcolor" val="tx"/>
                    </a:ext>
                  </a:extLst>
                </a:hlinkClick>
              </a:rPr>
              <a:t>See, Think, Wonder</a:t>
            </a:r>
            <a:endParaRPr sz="2400">
              <a:solidFill>
                <a:schemeClr val="dk1"/>
              </a:solidFill>
              <a:latin typeface="Lexend Deca Medium"/>
              <a:ea typeface="Lexend Deca Medium"/>
              <a:cs typeface="Lexend Deca Medium"/>
              <a:sym typeface="Lexend Deca Medium"/>
            </a:endParaRPr>
          </a:p>
          <a:p>
            <a:pPr marL="0" indent="0">
              <a:lnSpc>
                <a:spcPct val="100000"/>
              </a:lnSpc>
              <a:buClr>
                <a:schemeClr val="dk1"/>
              </a:buClr>
              <a:buSzPts val="1100"/>
              <a:buNone/>
            </a:pPr>
            <a:endParaRPr sz="2400">
              <a:solidFill>
                <a:schemeClr val="dk1"/>
              </a:solidFill>
              <a:latin typeface="Lexend Deca"/>
              <a:ea typeface="Lexend Deca"/>
              <a:cs typeface="Lexend Deca"/>
              <a:sym typeface="Lexend Deca"/>
            </a:endParaRPr>
          </a:p>
          <a:p>
            <a:pPr marL="0" indent="0">
              <a:lnSpc>
                <a:spcPct val="100000"/>
              </a:lnSpc>
              <a:spcBef>
                <a:spcPts val="1800"/>
              </a:spcBef>
              <a:buNone/>
            </a:pPr>
            <a:r>
              <a:rPr lang="en" sz="2400">
                <a:solidFill>
                  <a:schemeClr val="dk1"/>
                </a:solidFill>
                <a:latin typeface="Lexend Deca"/>
                <a:ea typeface="Lexend Deca"/>
                <a:cs typeface="Lexend Deca"/>
                <a:sym typeface="Lexend Deca"/>
              </a:rPr>
              <a:t>Used to promote thoughtful interpretation and stimulate curiosity</a:t>
            </a:r>
            <a:endParaRPr sz="2400">
              <a:solidFill>
                <a:schemeClr val="dk1"/>
              </a:solidFill>
              <a:latin typeface="Lexend Deca"/>
              <a:ea typeface="Lexend Deca"/>
              <a:cs typeface="Lexend Deca"/>
              <a:sym typeface="Lexend Deca"/>
            </a:endParaRPr>
          </a:p>
          <a:p>
            <a:pPr marL="0" indent="0">
              <a:lnSpc>
                <a:spcPct val="100000"/>
              </a:lnSpc>
              <a:spcBef>
                <a:spcPts val="1800"/>
              </a:spcBef>
              <a:buNone/>
            </a:pPr>
            <a:endParaRPr sz="2400">
              <a:solidFill>
                <a:schemeClr val="dk1"/>
              </a:solidFill>
              <a:latin typeface="Lexend Deca"/>
              <a:ea typeface="Lexend Deca"/>
              <a:cs typeface="Lexend Deca"/>
              <a:sym typeface="Lexend Deca"/>
            </a:endParaRPr>
          </a:p>
          <a:p>
            <a:pPr marL="0" indent="0">
              <a:lnSpc>
                <a:spcPct val="100000"/>
              </a:lnSpc>
              <a:spcBef>
                <a:spcPts val="1800"/>
              </a:spcBef>
              <a:spcAft>
                <a:spcPts val="1800"/>
              </a:spcAft>
              <a:buClr>
                <a:schemeClr val="dk1"/>
              </a:buClr>
              <a:buSzPts val="1100"/>
              <a:buNone/>
            </a:pPr>
            <a:r>
              <a:rPr lang="en" sz="2400">
                <a:solidFill>
                  <a:schemeClr val="dk1"/>
                </a:solidFill>
                <a:latin typeface="Lexend Deca"/>
                <a:ea typeface="Lexend Deca"/>
                <a:cs typeface="Lexend Deca"/>
                <a:sym typeface="Lexend Deca"/>
              </a:rPr>
              <a:t>What do you see, think, and wonder?</a:t>
            </a:r>
            <a:endParaRPr sz="2400">
              <a:solidFill>
                <a:schemeClr val="dk1"/>
              </a:solidFill>
              <a:latin typeface="Lexend Deca"/>
              <a:ea typeface="Lexend Deca"/>
              <a:cs typeface="Lexend Deca"/>
              <a:sym typeface="Lexend Deca"/>
            </a:endParaRPr>
          </a:p>
        </p:txBody>
      </p:sp>
      <p:sp>
        <p:nvSpPr>
          <p:cNvPr id="146" name="Google Shape;146;p25"/>
          <p:cNvSpPr txBox="1"/>
          <p:nvPr/>
        </p:nvSpPr>
        <p:spPr>
          <a:xfrm>
            <a:off x="4715575" y="4544225"/>
            <a:ext cx="3982800" cy="1415742"/>
          </a:xfrm>
          <a:prstGeom prst="rect">
            <a:avLst/>
          </a:prstGeom>
          <a:noFill/>
          <a:ln>
            <a:noFill/>
          </a:ln>
        </p:spPr>
        <p:txBody>
          <a:bodyPr spcFirstLastPara="1" wrap="square" lIns="91425" tIns="91425" rIns="91425" bIns="91425" anchor="t" anchorCtr="0">
            <a:spAutoFit/>
          </a:bodyPr>
          <a:lstStyle/>
          <a:p>
            <a:pPr defTabSz="914400">
              <a:buClr>
                <a:srgbClr val="000000"/>
              </a:buClr>
            </a:pPr>
            <a:r>
              <a:rPr lang="en" sz="1100" u="sng" kern="0">
                <a:solidFill>
                  <a:srgbClr val="0097A7"/>
                </a:solidFill>
                <a:latin typeface="Arial"/>
                <a:cs typeface="Arial"/>
                <a:sym typeface="Arial"/>
                <a:hlinkClick r:id="rId4"/>
              </a:rPr>
              <a:t>https://www.ladbible.com/news/sport/olympics-2024-paris-mondo-duplantis-pole-vault-world-record-090917-20240807</a:t>
            </a:r>
            <a:r>
              <a:rPr lang="en" sz="1100" kern="0">
                <a:solidFill>
                  <a:srgbClr val="000000"/>
                </a:solidFill>
                <a:latin typeface="Arial"/>
                <a:cs typeface="Arial"/>
                <a:sym typeface="Arial"/>
              </a:rPr>
              <a:t> </a:t>
            </a:r>
            <a:endParaRPr sz="1100" kern="0">
              <a:solidFill>
                <a:srgbClr val="000000"/>
              </a:solidFill>
              <a:latin typeface="Arial"/>
              <a:cs typeface="Arial"/>
              <a:sym typeface="Arial"/>
            </a:endParaRPr>
          </a:p>
          <a:p>
            <a:pPr defTabSz="914400">
              <a:buClr>
                <a:srgbClr val="000000"/>
              </a:buClr>
            </a:pPr>
            <a:endParaRPr sz="1100" kern="0">
              <a:solidFill>
                <a:srgbClr val="000000"/>
              </a:solidFill>
              <a:latin typeface="Arial"/>
              <a:cs typeface="Arial"/>
              <a:sym typeface="Arial"/>
            </a:endParaRPr>
          </a:p>
          <a:p>
            <a:pPr defTabSz="914400">
              <a:buClr>
                <a:srgbClr val="000000"/>
              </a:buClr>
            </a:pPr>
            <a:r>
              <a:rPr lang="en" sz="1100" u="sng" kern="0">
                <a:solidFill>
                  <a:srgbClr val="0097A7"/>
                </a:solidFill>
                <a:latin typeface="Arial"/>
                <a:cs typeface="Arial"/>
                <a:sym typeface="Arial"/>
                <a:hlinkClick r:id="rId5"/>
              </a:rPr>
              <a:t>https://www.independent.co.uk/sport/olympics/armand-duplantis-world-record-pole-vault-olympics-2024-b2591625.html</a:t>
            </a:r>
            <a:r>
              <a:rPr lang="en" sz="1100" kern="0">
                <a:solidFill>
                  <a:srgbClr val="000000"/>
                </a:solidFill>
                <a:latin typeface="Arial"/>
                <a:cs typeface="Arial"/>
                <a:sym typeface="Arial"/>
              </a:rPr>
              <a:t> </a:t>
            </a:r>
            <a:endParaRPr sz="1100" kern="0">
              <a:solidFill>
                <a:srgbClr val="000000"/>
              </a:solidFill>
              <a:latin typeface="Arial"/>
              <a:cs typeface="Arial"/>
              <a:sym typeface="Arial"/>
            </a:endParaRPr>
          </a:p>
          <a:p>
            <a:pPr defTabSz="914400">
              <a:buClr>
                <a:srgbClr val="000000"/>
              </a:buClr>
            </a:pPr>
            <a:endParaRPr sz="1400" kern="0">
              <a:solidFill>
                <a:srgbClr val="000000"/>
              </a:solidFill>
              <a:latin typeface="Arial"/>
              <a:cs typeface="Arial"/>
              <a:sym typeface="Arial"/>
            </a:endParaRPr>
          </a:p>
        </p:txBody>
      </p:sp>
      <p:pic>
        <p:nvPicPr>
          <p:cNvPr id="147" name="Google Shape;147;p25"/>
          <p:cNvPicPr preferRelativeResize="0"/>
          <p:nvPr/>
        </p:nvPicPr>
        <p:blipFill>
          <a:blip r:embed="rId6">
            <a:alphaModFix/>
          </a:blip>
          <a:stretch>
            <a:fillRect/>
          </a:stretch>
        </p:blipFill>
        <p:spPr>
          <a:xfrm>
            <a:off x="4754325" y="2009725"/>
            <a:ext cx="3826638" cy="25678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t>Problem 3: Making sure it is relevant to students</a:t>
            </a:r>
            <a:endParaRPr sz="900"/>
          </a:p>
          <a:p>
            <a:endParaRPr/>
          </a:p>
        </p:txBody>
      </p:sp>
      <p:sp>
        <p:nvSpPr>
          <p:cNvPr id="153" name="Google Shape;153;p26"/>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a:bodyPr>
          <a:lstStyle/>
          <a:p>
            <a:r>
              <a:rPr lang="en"/>
              <a:t>Take note of what students are discussing before class</a:t>
            </a:r>
            <a:endParaRPr/>
          </a:p>
          <a:p>
            <a:r>
              <a:rPr lang="en"/>
              <a:t>Encourage students to pay attention to the news and bring in questions</a:t>
            </a:r>
            <a:endParaRPr/>
          </a:p>
          <a:p>
            <a:r>
              <a:rPr lang="en"/>
              <a:t>Ask open ended questions to incorporate students’ interests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7"/>
        <p:cNvGrpSpPr/>
        <p:nvPr/>
      </p:nvGrpSpPr>
      <p:grpSpPr>
        <a:xfrm>
          <a:off x="0" y="0"/>
          <a:ext cx="0" cy="0"/>
          <a:chOff x="0" y="0"/>
          <a:chExt cx="0" cy="0"/>
        </a:xfrm>
      </p:grpSpPr>
      <p:sp>
        <p:nvSpPr>
          <p:cNvPr id="158" name="Google Shape;158;p27"/>
          <p:cNvSpPr txBox="1">
            <a:spLocks noGrp="1"/>
          </p:cNvSpPr>
          <p:nvPr>
            <p:ph type="body" idx="1"/>
          </p:nvPr>
        </p:nvSpPr>
        <p:spPr>
          <a:xfrm>
            <a:off x="0" y="1273600"/>
            <a:ext cx="5210400" cy="4436700"/>
          </a:xfrm>
          <a:prstGeom prst="rect">
            <a:avLst/>
          </a:prstGeom>
        </p:spPr>
        <p:txBody>
          <a:bodyPr spcFirstLastPara="1" wrap="square" lIns="91425" tIns="91425" rIns="91425" bIns="91425" anchor="t" anchorCtr="0">
            <a:normAutofit/>
          </a:bodyPr>
          <a:lstStyle/>
          <a:p>
            <a:pPr>
              <a:buChar char="-"/>
            </a:pPr>
            <a:r>
              <a:rPr lang="en"/>
              <a:t>Ask for student submissions </a:t>
            </a:r>
            <a:endParaRPr/>
          </a:p>
          <a:p>
            <a:pPr lvl="1">
              <a:buChar char="-"/>
            </a:pPr>
            <a:r>
              <a:rPr lang="en"/>
              <a:t>Assign by week (ask for x submissions each week)</a:t>
            </a:r>
            <a:endParaRPr/>
          </a:p>
          <a:p>
            <a:pPr lvl="1">
              <a:buChar char="-"/>
            </a:pPr>
            <a:r>
              <a:rPr lang="en"/>
              <a:t>Assign by topic  (ask for students to find an example after covering a topic, respond to article with a letter to the editor)</a:t>
            </a:r>
            <a:endParaRPr/>
          </a:p>
          <a:p>
            <a:pPr marL="0" indent="0">
              <a:spcBef>
                <a:spcPts val="1200"/>
              </a:spcBef>
              <a:buNone/>
            </a:pPr>
            <a:endParaRPr/>
          </a:p>
          <a:p>
            <a:pPr>
              <a:spcBef>
                <a:spcPts val="1200"/>
              </a:spcBef>
              <a:buChar char="-"/>
            </a:pPr>
            <a:r>
              <a:rPr lang="en"/>
              <a:t>If you find a good one, please tell us! </a:t>
            </a:r>
            <a:endParaRPr/>
          </a:p>
          <a:p>
            <a:pPr lvl="1">
              <a:buChar char="-"/>
            </a:pPr>
            <a:r>
              <a:rPr lang="en"/>
              <a:t>Email: ariel@mru.org and we will add to Econ in the News</a:t>
            </a:r>
            <a:endParaRPr/>
          </a:p>
          <a:p>
            <a:pPr marL="0" indent="0">
              <a:spcBef>
                <a:spcPts val="1200"/>
              </a:spcBef>
              <a:buNone/>
            </a:pPr>
            <a:endParaRPr/>
          </a:p>
          <a:p>
            <a:pPr marL="0" indent="0">
              <a:spcBef>
                <a:spcPts val="1200"/>
              </a:spcBef>
              <a:buNone/>
            </a:pPr>
            <a:endParaRPr sz="1259"/>
          </a:p>
          <a:p>
            <a:pPr indent="0">
              <a:spcBef>
                <a:spcPts val="1200"/>
              </a:spcBef>
              <a:buNone/>
            </a:pPr>
            <a:r>
              <a:rPr lang="en" sz="1400" u="sng">
                <a:solidFill>
                  <a:schemeClr val="hlink"/>
                </a:solidFill>
                <a:hlinkClick r:id="rId3"/>
              </a:rPr>
              <a:t>https://thehustle.co/tuna-chicken-sea/</a:t>
            </a:r>
            <a:endParaRPr sz="1400"/>
          </a:p>
          <a:p>
            <a:pPr indent="0">
              <a:spcBef>
                <a:spcPts val="1200"/>
              </a:spcBef>
              <a:spcAft>
                <a:spcPts val="1200"/>
              </a:spcAft>
              <a:buNone/>
            </a:pPr>
            <a:endParaRPr sz="1400"/>
          </a:p>
        </p:txBody>
      </p:sp>
      <p:pic>
        <p:nvPicPr>
          <p:cNvPr id="159" name="Google Shape;159;p27"/>
          <p:cNvPicPr preferRelativeResize="0"/>
          <p:nvPr/>
        </p:nvPicPr>
        <p:blipFill>
          <a:blip r:embed="rId4">
            <a:alphaModFix/>
          </a:blip>
          <a:stretch>
            <a:fillRect/>
          </a:stretch>
        </p:blipFill>
        <p:spPr>
          <a:xfrm>
            <a:off x="5337293" y="857251"/>
            <a:ext cx="3622364" cy="5143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t>Problem 4: I don’t have time</a:t>
            </a:r>
            <a:endParaRPr/>
          </a:p>
        </p:txBody>
      </p:sp>
      <p:sp>
        <p:nvSpPr>
          <p:cNvPr id="165" name="Google Shape;165;p28"/>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a:bodyPr>
          <a:lstStyle/>
          <a:p>
            <a:pPr>
              <a:buChar char="-"/>
            </a:pPr>
            <a:r>
              <a:rPr lang="en"/>
              <a:t>All of our econ news is sorted by topic, available on our website ANYTIME.</a:t>
            </a:r>
            <a:endParaRPr/>
          </a:p>
          <a:p>
            <a:pPr>
              <a:buChar char="-"/>
            </a:pPr>
            <a:r>
              <a:rPr lang="en"/>
              <a:t>We update and add new articles every week.</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9" descr="Background pattern&#10;&#10;Description automatically generated"/>
          <p:cNvPicPr preferRelativeResize="0"/>
          <p:nvPr/>
        </p:nvPicPr>
        <p:blipFill rotWithShape="1">
          <a:blip r:embed="rId3">
            <a:alphaModFix/>
          </a:blip>
          <a:srcRect/>
          <a:stretch/>
        </p:blipFill>
        <p:spPr>
          <a:xfrm>
            <a:off x="0" y="857250"/>
            <a:ext cx="9144000" cy="5143500"/>
          </a:xfrm>
          <a:prstGeom prst="rect">
            <a:avLst/>
          </a:prstGeom>
          <a:noFill/>
          <a:ln>
            <a:noFill/>
          </a:ln>
        </p:spPr>
      </p:pic>
      <p:pic>
        <p:nvPicPr>
          <p:cNvPr id="171" name="Google Shape;171;p29" descr="Shape, arrow&#10;&#10;Description automatically generated"/>
          <p:cNvPicPr preferRelativeResize="0"/>
          <p:nvPr/>
        </p:nvPicPr>
        <p:blipFill rotWithShape="1">
          <a:blip r:embed="rId4">
            <a:alphaModFix/>
          </a:blip>
          <a:srcRect/>
          <a:stretch/>
        </p:blipFill>
        <p:spPr>
          <a:xfrm>
            <a:off x="8517636" y="5321809"/>
            <a:ext cx="445772" cy="514759"/>
          </a:xfrm>
          <a:prstGeom prst="rect">
            <a:avLst/>
          </a:prstGeom>
          <a:noFill/>
          <a:ln>
            <a:noFill/>
          </a:ln>
        </p:spPr>
      </p:pic>
      <p:sp>
        <p:nvSpPr>
          <p:cNvPr id="172" name="Google Shape;172;p29"/>
          <p:cNvSpPr txBox="1"/>
          <p:nvPr/>
        </p:nvSpPr>
        <p:spPr>
          <a:xfrm>
            <a:off x="1455821" y="2215314"/>
            <a:ext cx="5548500" cy="2285211"/>
          </a:xfrm>
          <a:prstGeom prst="rect">
            <a:avLst/>
          </a:prstGeom>
          <a:noFill/>
          <a:ln>
            <a:noFill/>
          </a:ln>
        </p:spPr>
        <p:txBody>
          <a:bodyPr spcFirstLastPara="1" wrap="square" lIns="68575" tIns="34275" rIns="68575" bIns="34275" anchor="t" anchorCtr="0">
            <a:spAutoFit/>
          </a:bodyPr>
          <a:lstStyle/>
          <a:p>
            <a:pPr defTabSz="914400">
              <a:buClr>
                <a:srgbClr val="000000"/>
              </a:buClr>
              <a:buSzPts val="1800"/>
            </a:pPr>
            <a:r>
              <a:rPr lang="en" b="1" kern="0" dirty="0">
                <a:solidFill>
                  <a:srgbClr val="FFFFFF"/>
                </a:solidFill>
                <a:latin typeface="Arial"/>
                <a:ea typeface="Arial"/>
                <a:cs typeface="Arial"/>
                <a:sym typeface="Arial"/>
              </a:rPr>
              <a:t>Questions/Feedback</a:t>
            </a:r>
            <a:endParaRPr sz="1100" kern="0" dirty="0">
              <a:solidFill>
                <a:srgbClr val="000000"/>
              </a:solidFill>
              <a:latin typeface="Arial"/>
              <a:ea typeface="Arial"/>
              <a:cs typeface="Arial"/>
              <a:sym typeface="Arial"/>
            </a:endParaRPr>
          </a:p>
          <a:p>
            <a:pPr defTabSz="914400">
              <a:buClr>
                <a:srgbClr val="000000"/>
              </a:buClr>
              <a:buSzPts val="1500"/>
            </a:pPr>
            <a:r>
              <a:rPr lang="en" sz="1500" kern="0" dirty="0">
                <a:solidFill>
                  <a:srgbClr val="FFFFFF"/>
                </a:solidFill>
                <a:latin typeface="Arial"/>
                <a:ea typeface="Arial"/>
                <a:cs typeface="Arial"/>
                <a:sym typeface="Arial"/>
              </a:rPr>
              <a:t>Ariel Slonim ♦ ariel@mru.org</a:t>
            </a:r>
            <a:endParaRPr sz="1500" kern="0" dirty="0">
              <a:solidFill>
                <a:srgbClr val="FFFFFF"/>
              </a:solidFill>
              <a:latin typeface="Arial"/>
              <a:ea typeface="Arial"/>
              <a:cs typeface="Arial"/>
              <a:sym typeface="Arial"/>
            </a:endParaRPr>
          </a:p>
          <a:p>
            <a:pPr defTabSz="914400">
              <a:buClr>
                <a:srgbClr val="000000"/>
              </a:buClr>
              <a:buSzPts val="1500"/>
            </a:pPr>
            <a:endParaRPr sz="1500" b="1" kern="0" dirty="0">
              <a:solidFill>
                <a:srgbClr val="FFFFFF"/>
              </a:solidFill>
              <a:latin typeface="Arial"/>
              <a:cs typeface="Arial"/>
              <a:sym typeface="Arial"/>
            </a:endParaRPr>
          </a:p>
          <a:p>
            <a:pPr defTabSz="914400">
              <a:buClr>
                <a:srgbClr val="000000"/>
              </a:buClr>
              <a:buSzPts val="1500"/>
            </a:pPr>
            <a:endParaRPr sz="1500" kern="0" dirty="0">
              <a:solidFill>
                <a:srgbClr val="FFFFFF"/>
              </a:solidFill>
              <a:latin typeface="Arial"/>
              <a:cs typeface="Arial"/>
              <a:sym typeface="Arial"/>
            </a:endParaRPr>
          </a:p>
          <a:p>
            <a:pPr defTabSz="914400">
              <a:buClr>
                <a:srgbClr val="000000"/>
              </a:buClr>
              <a:buSzPts val="1800"/>
            </a:pPr>
            <a:r>
              <a:rPr lang="en" b="1" kern="0">
                <a:solidFill>
                  <a:srgbClr val="FFFFFF"/>
                </a:solidFill>
                <a:latin typeface="Arial"/>
                <a:ea typeface="Arial"/>
                <a:cs typeface="Arial"/>
                <a:sym typeface="Arial"/>
              </a:rPr>
              <a:t>Stay Connected</a:t>
            </a:r>
            <a:endParaRPr b="1" kern="0" dirty="0">
              <a:solidFill>
                <a:srgbClr val="FFFFFF"/>
              </a:solidFill>
              <a:latin typeface="Arial"/>
              <a:ea typeface="Arial"/>
              <a:cs typeface="Arial"/>
              <a:sym typeface="Arial"/>
            </a:endParaRPr>
          </a:p>
          <a:p>
            <a:pPr defTabSz="914400">
              <a:buClr>
                <a:srgbClr val="000000"/>
              </a:buClr>
              <a:buSzPts val="1800"/>
            </a:pPr>
            <a:endParaRPr b="1" kern="0" dirty="0">
              <a:solidFill>
                <a:srgbClr val="FFFFFF"/>
              </a:solidFill>
              <a:latin typeface="Arial"/>
              <a:cs typeface="Arial"/>
              <a:sym typeface="Arial"/>
            </a:endParaRPr>
          </a:p>
          <a:p>
            <a:pPr defTabSz="914400">
              <a:lnSpc>
                <a:spcPct val="150000"/>
              </a:lnSpc>
              <a:buClr>
                <a:srgbClr val="000000"/>
              </a:buClr>
              <a:buSzPts val="1500"/>
            </a:pPr>
            <a:r>
              <a:rPr lang="en" sz="1500" kern="0" dirty="0">
                <a:solidFill>
                  <a:srgbClr val="FFFFFF"/>
                </a:solidFill>
                <a:latin typeface="Arial"/>
                <a:ea typeface="Arial"/>
                <a:cs typeface="Arial"/>
                <a:sym typeface="Arial"/>
              </a:rPr>
              <a:t>	@MRevUniversity</a:t>
            </a:r>
            <a:endParaRPr sz="1500" kern="0" dirty="0">
              <a:solidFill>
                <a:srgbClr val="FFFFFF"/>
              </a:solidFill>
              <a:latin typeface="Arial"/>
              <a:ea typeface="Arial"/>
              <a:cs typeface="Arial"/>
              <a:sym typeface="Arial"/>
            </a:endParaRPr>
          </a:p>
          <a:p>
            <a:pPr defTabSz="914400">
              <a:lnSpc>
                <a:spcPct val="150000"/>
              </a:lnSpc>
              <a:buClr>
                <a:srgbClr val="000000"/>
              </a:buClr>
              <a:buSzPts val="1500"/>
            </a:pPr>
            <a:r>
              <a:rPr lang="en" sz="1500" kern="0" dirty="0">
                <a:solidFill>
                  <a:srgbClr val="FFFFFF"/>
                </a:solidFill>
                <a:latin typeface="Arial"/>
                <a:ea typeface="Arial"/>
                <a:cs typeface="Arial"/>
                <a:sym typeface="Arial"/>
              </a:rPr>
              <a:t>	facebook.com/mrevuniversity</a:t>
            </a:r>
            <a:endParaRPr sz="1500" kern="0" dirty="0">
              <a:solidFill>
                <a:srgbClr val="FFFFFF"/>
              </a:solidFill>
              <a:latin typeface="Arial"/>
              <a:ea typeface="Arial"/>
              <a:cs typeface="Arial"/>
              <a:sym typeface="Arial"/>
            </a:endParaRPr>
          </a:p>
        </p:txBody>
      </p:sp>
      <p:sp>
        <p:nvSpPr>
          <p:cNvPr id="173" name="Google Shape;173;p29"/>
          <p:cNvSpPr txBox="1"/>
          <p:nvPr/>
        </p:nvSpPr>
        <p:spPr>
          <a:xfrm>
            <a:off x="1334086" y="1248441"/>
            <a:ext cx="7297800" cy="838800"/>
          </a:xfrm>
          <a:prstGeom prst="rect">
            <a:avLst/>
          </a:prstGeom>
          <a:noFill/>
          <a:ln>
            <a:noFill/>
          </a:ln>
        </p:spPr>
        <p:txBody>
          <a:bodyPr spcFirstLastPara="1" wrap="square" lIns="68575" tIns="34275" rIns="68575" bIns="34275" anchor="t" anchorCtr="0">
            <a:spAutoFit/>
          </a:bodyPr>
          <a:lstStyle/>
          <a:p>
            <a:pPr defTabSz="914400">
              <a:buClr>
                <a:srgbClr val="000000"/>
              </a:buClr>
              <a:buSzPts val="5000"/>
            </a:pPr>
            <a:r>
              <a:rPr lang="en" sz="5000" b="1" kern="0">
                <a:solidFill>
                  <a:srgbClr val="FFFFFF"/>
                </a:solidFill>
                <a:latin typeface="Arial"/>
                <a:ea typeface="Arial"/>
                <a:cs typeface="Arial"/>
                <a:sym typeface="Arial"/>
              </a:rPr>
              <a:t>Thank you!</a:t>
            </a:r>
            <a:endParaRPr sz="1100" kern="0">
              <a:solidFill>
                <a:srgbClr val="000000"/>
              </a:solidFill>
              <a:latin typeface="Arial"/>
              <a:ea typeface="Arial"/>
              <a:cs typeface="Arial"/>
              <a:sym typeface="Arial"/>
            </a:endParaRPr>
          </a:p>
        </p:txBody>
      </p:sp>
      <p:pic>
        <p:nvPicPr>
          <p:cNvPr id="174" name="Google Shape;174;p29"/>
          <p:cNvPicPr preferRelativeResize="0"/>
          <p:nvPr/>
        </p:nvPicPr>
        <p:blipFill rotWithShape="1">
          <a:blip r:embed="rId5">
            <a:alphaModFix/>
          </a:blip>
          <a:srcRect/>
          <a:stretch/>
        </p:blipFill>
        <p:spPr>
          <a:xfrm>
            <a:off x="1540413" y="4145493"/>
            <a:ext cx="240029" cy="240029"/>
          </a:xfrm>
          <a:prstGeom prst="rect">
            <a:avLst/>
          </a:prstGeom>
          <a:noFill/>
          <a:ln>
            <a:noFill/>
          </a:ln>
        </p:spPr>
      </p:pic>
      <p:pic>
        <p:nvPicPr>
          <p:cNvPr id="175" name="Google Shape;175;p29"/>
          <p:cNvPicPr preferRelativeResize="0"/>
          <p:nvPr/>
        </p:nvPicPr>
        <p:blipFill rotWithShape="1">
          <a:blip r:embed="rId6">
            <a:alphaModFix/>
          </a:blip>
          <a:srcRect/>
          <a:stretch/>
        </p:blipFill>
        <p:spPr>
          <a:xfrm>
            <a:off x="1540006" y="3766496"/>
            <a:ext cx="240838" cy="240838"/>
          </a:xfrm>
          <a:prstGeom prst="rect">
            <a:avLst/>
          </a:prstGeom>
          <a:noFill/>
          <a:ln>
            <a:noFill/>
          </a:ln>
        </p:spPr>
      </p:pic>
      <p:sp>
        <p:nvSpPr>
          <p:cNvPr id="176" name="Google Shape;176;p29"/>
          <p:cNvSpPr txBox="1"/>
          <p:nvPr/>
        </p:nvSpPr>
        <p:spPr>
          <a:xfrm>
            <a:off x="1511425" y="4827775"/>
            <a:ext cx="3322200" cy="692700"/>
          </a:xfrm>
          <a:prstGeom prst="rect">
            <a:avLst/>
          </a:prstGeom>
          <a:noFill/>
          <a:ln>
            <a:noFill/>
          </a:ln>
        </p:spPr>
        <p:txBody>
          <a:bodyPr spcFirstLastPara="1" wrap="square" lIns="91425" tIns="91425" rIns="91425" bIns="91425" anchor="t" anchorCtr="0">
            <a:spAutoFit/>
          </a:bodyPr>
          <a:lstStyle/>
          <a:p>
            <a:pPr defTabSz="914400">
              <a:buClr>
                <a:srgbClr val="000000"/>
              </a:buClr>
            </a:pPr>
            <a:r>
              <a:rPr lang="en" sz="3300" u="sng" kern="0">
                <a:solidFill>
                  <a:srgbClr val="00FFFF"/>
                </a:solidFill>
                <a:latin typeface="Arial"/>
                <a:cs typeface="Arial"/>
                <a:sym typeface="Arial"/>
                <a:hlinkClick r:id="rId7">
                  <a:extLst>
                    <a:ext uri="{A12FA001-AC4F-418D-AE19-62706E023703}">
                      <ahyp:hlinkClr xmlns:ahyp="http://schemas.microsoft.com/office/drawing/2018/hyperlinkcolor" val="tx"/>
                    </a:ext>
                  </a:extLst>
                </a:hlinkClick>
              </a:rPr>
              <a:t>mru.org/VTCEE</a:t>
            </a:r>
            <a:endParaRPr sz="3700" kern="0">
              <a:solidFill>
                <a:srgbClr val="00FFFF"/>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BA7807-DA96-EED3-5A3A-3F4C758DF9DE}"/>
              </a:ext>
            </a:extLst>
          </p:cNvPr>
          <p:cNvSpPr txBox="1"/>
          <p:nvPr/>
        </p:nvSpPr>
        <p:spPr>
          <a:xfrm>
            <a:off x="904875" y="3351393"/>
            <a:ext cx="7334250" cy="1015663"/>
          </a:xfrm>
          <a:prstGeom prst="rect">
            <a:avLst/>
          </a:prstGeom>
          <a:solidFill>
            <a:srgbClr val="FF6600"/>
          </a:solidFill>
        </p:spPr>
        <p:txBody>
          <a:bodyPr wrap="square">
            <a:spAutoFit/>
          </a:bodyPr>
          <a:lstStyle/>
          <a:p>
            <a:pPr marL="0" lvl="0" indent="0" algn="ctr" rtl="0">
              <a:spcBef>
                <a:spcPts val="0"/>
              </a:spcBef>
              <a:spcAft>
                <a:spcPts val="0"/>
              </a:spcAft>
              <a:buNone/>
            </a:pPr>
            <a:r>
              <a:rPr lang="en-US" sz="2000" b="1" dirty="0">
                <a:solidFill>
                  <a:schemeClr val="bg1"/>
                </a:solidFill>
                <a:latin typeface="Segoe UI" panose="020B0502040204020203" pitchFamily="34" charset="0"/>
                <a:cs typeface="Segoe UI" panose="020B0502040204020203" pitchFamily="34" charset="0"/>
              </a:rPr>
              <a:t>Apply research-based, economic-way-of-thinking instructional strategies and tools for making current events more accessible to students.  </a:t>
            </a:r>
          </a:p>
        </p:txBody>
      </p:sp>
      <p:pic>
        <p:nvPicPr>
          <p:cNvPr id="4" name="Google Shape;350;p2">
            <a:extLst>
              <a:ext uri="{FF2B5EF4-FFF2-40B4-BE49-F238E27FC236}">
                <a16:creationId xmlns:a16="http://schemas.microsoft.com/office/drawing/2014/main" id="{293E2E74-48ED-ECC2-29F3-97952FD11453}"/>
              </a:ext>
            </a:extLst>
          </p:cNvPr>
          <p:cNvPicPr preferRelativeResize="0"/>
          <p:nvPr/>
        </p:nvPicPr>
        <p:blipFill>
          <a:blip r:embed="rId2">
            <a:alphaModFix/>
          </a:blip>
          <a:stretch>
            <a:fillRect/>
          </a:stretch>
        </p:blipFill>
        <p:spPr>
          <a:xfrm>
            <a:off x="6363938" y="4678892"/>
            <a:ext cx="1281975" cy="1315225"/>
          </a:xfrm>
          <a:prstGeom prst="rect">
            <a:avLst/>
          </a:prstGeom>
          <a:noFill/>
          <a:ln>
            <a:noFill/>
          </a:ln>
        </p:spPr>
      </p:pic>
      <p:pic>
        <p:nvPicPr>
          <p:cNvPr id="5" name="Picture 4">
            <a:extLst>
              <a:ext uri="{FF2B5EF4-FFF2-40B4-BE49-F238E27FC236}">
                <a16:creationId xmlns:a16="http://schemas.microsoft.com/office/drawing/2014/main" id="{8F114C20-41B9-6FF0-8080-A30D60924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312" y="4775758"/>
            <a:ext cx="1814111" cy="753724"/>
          </a:xfrm>
          <a:prstGeom prst="rect">
            <a:avLst/>
          </a:prstGeom>
        </p:spPr>
      </p:pic>
      <p:sp>
        <p:nvSpPr>
          <p:cNvPr id="6" name="TextBox 5">
            <a:extLst>
              <a:ext uri="{FF2B5EF4-FFF2-40B4-BE49-F238E27FC236}">
                <a16:creationId xmlns:a16="http://schemas.microsoft.com/office/drawing/2014/main" id="{2982A5FE-08EB-1CD6-3089-63B1C05D995B}"/>
              </a:ext>
            </a:extLst>
          </p:cNvPr>
          <p:cNvSpPr txBox="1"/>
          <p:nvPr/>
        </p:nvSpPr>
        <p:spPr>
          <a:xfrm>
            <a:off x="3283847" y="5520156"/>
            <a:ext cx="2479040" cy="276999"/>
          </a:xfrm>
          <a:prstGeom prst="rect">
            <a:avLst/>
          </a:prstGeom>
          <a:noFill/>
        </p:spPr>
        <p:txBody>
          <a:bodyPr wrap="square" rtlCol="0">
            <a:spAutoFit/>
          </a:bodyPr>
          <a:lstStyle/>
          <a:p>
            <a:pPr algn="ctr"/>
            <a:r>
              <a:rPr lang="en-US" sz="1200" b="1" dirty="0">
                <a:solidFill>
                  <a:srgbClr val="FF6600"/>
                </a:solidFill>
                <a:latin typeface="Segoe UI" panose="020B0502040204020203" pitchFamily="34" charset="0"/>
                <a:cs typeface="Segoe UI" panose="020B0502040204020203" pitchFamily="34" charset="0"/>
              </a:rPr>
              <a:t>Center for Economic Education</a:t>
            </a:r>
          </a:p>
        </p:txBody>
      </p:sp>
      <p:sp>
        <p:nvSpPr>
          <p:cNvPr id="7" name="TextBox 6">
            <a:extLst>
              <a:ext uri="{FF2B5EF4-FFF2-40B4-BE49-F238E27FC236}">
                <a16:creationId xmlns:a16="http://schemas.microsoft.com/office/drawing/2014/main" id="{46C9A47E-2203-7FE5-6B79-6B753633C0C3}"/>
              </a:ext>
            </a:extLst>
          </p:cNvPr>
          <p:cNvSpPr txBox="1"/>
          <p:nvPr/>
        </p:nvSpPr>
        <p:spPr>
          <a:xfrm>
            <a:off x="653061" y="4836054"/>
            <a:ext cx="2362200" cy="784830"/>
          </a:xfrm>
          <a:prstGeom prst="rect">
            <a:avLst/>
          </a:prstGeom>
          <a:solidFill>
            <a:schemeClr val="bg1"/>
          </a:solidFill>
        </p:spPr>
        <p:txBody>
          <a:bodyPr wrap="square" rtlCol="0">
            <a:spAutoFit/>
          </a:bodyPr>
          <a:lstStyle/>
          <a:p>
            <a:pPr marL="0" marR="0" lvl="0" indent="0" algn="ctr" rtl="0">
              <a:lnSpc>
                <a:spcPct val="100000"/>
              </a:lnSpc>
              <a:spcBef>
                <a:spcPts val="0"/>
              </a:spcBef>
              <a:spcAft>
                <a:spcPts val="0"/>
              </a:spcAft>
              <a:buNone/>
            </a:pPr>
            <a:r>
              <a:rPr lang="en-US" sz="1500" b="1" dirty="0">
                <a:latin typeface="Segoe UI" panose="020B0502040204020203" pitchFamily="34" charset="0"/>
                <a:ea typeface="Lato Black"/>
                <a:cs typeface="Segoe UI" panose="020B0502040204020203" pitchFamily="34" charset="0"/>
                <a:sym typeface="Lato Black"/>
              </a:rPr>
              <a:t>Cheryl Ayers, Ph.D.</a:t>
            </a:r>
            <a:br>
              <a:rPr lang="en-US" sz="1500" b="1" i="0" u="none" strike="noStrike" cap="none" dirty="0">
                <a:latin typeface="Segoe UI" panose="020B0502040204020203" pitchFamily="34" charset="0"/>
                <a:ea typeface="Lato"/>
                <a:cs typeface="Segoe UI" panose="020B0502040204020203" pitchFamily="34" charset="0"/>
                <a:sym typeface="Lato"/>
              </a:rPr>
            </a:br>
            <a:r>
              <a:rPr lang="en-US" sz="1500" dirty="0">
                <a:latin typeface="Segoe UI" panose="020B0502040204020203" pitchFamily="34" charset="0"/>
                <a:ea typeface="Lato"/>
                <a:cs typeface="Segoe UI" panose="020B0502040204020203" pitchFamily="34" charset="0"/>
                <a:sym typeface="Lato"/>
              </a:rPr>
              <a:t>Director</a:t>
            </a:r>
          </a:p>
          <a:p>
            <a:pPr marL="0" marR="0" lvl="0" indent="0" algn="ctr" rtl="0">
              <a:lnSpc>
                <a:spcPct val="100000"/>
              </a:lnSpc>
              <a:spcBef>
                <a:spcPts val="0"/>
              </a:spcBef>
              <a:spcAft>
                <a:spcPts val="0"/>
              </a:spcAft>
              <a:buNone/>
            </a:pPr>
            <a:r>
              <a:rPr lang="en-US" sz="1500" dirty="0">
                <a:solidFill>
                  <a:schemeClr val="tx1">
                    <a:lumMod val="50000"/>
                    <a:lumOff val="50000"/>
                  </a:schemeClr>
                </a:solidFill>
                <a:latin typeface="Segoe UI" panose="020B0502040204020203" pitchFamily="34" charset="0"/>
                <a:ea typeface="Lato"/>
                <a:cs typeface="Segoe UI" panose="020B0502040204020203" pitchFamily="34" charset="0"/>
                <a:sym typeface="Lato"/>
              </a:rPr>
              <a:t>cheryl42@vt.edu</a:t>
            </a:r>
            <a:endParaRPr lang="en-US" sz="1500" dirty="0">
              <a:solidFill>
                <a:schemeClr val="tx1">
                  <a:lumMod val="50000"/>
                  <a:lumOff val="50000"/>
                </a:schemeClr>
              </a:solidFill>
              <a:latin typeface="Segoe UI" panose="020B0502040204020203" pitchFamily="34" charset="0"/>
              <a:cs typeface="Segoe UI" panose="020B0502040204020203" pitchFamily="34" charset="0"/>
            </a:endParaRPr>
          </a:p>
        </p:txBody>
      </p:sp>
      <p:pic>
        <p:nvPicPr>
          <p:cNvPr id="8" name="Google Shape;359;p3" descr="C:\Users\Cheryl.Gary-Travel-PC.000\Documents\2 VIRGINIA TECH\Flyers\Think Like an Economist.png">
            <a:extLst>
              <a:ext uri="{FF2B5EF4-FFF2-40B4-BE49-F238E27FC236}">
                <a16:creationId xmlns:a16="http://schemas.microsoft.com/office/drawing/2014/main" id="{FB444D7B-FAF9-4730-2E24-409A52ABA5BA}"/>
              </a:ext>
            </a:extLst>
          </p:cNvPr>
          <p:cNvPicPr preferRelativeResize="0"/>
          <p:nvPr/>
        </p:nvPicPr>
        <p:blipFill rotWithShape="1">
          <a:blip r:embed="rId4">
            <a:alphaModFix/>
          </a:blip>
          <a:srcRect t="3348" b="8156"/>
          <a:stretch/>
        </p:blipFill>
        <p:spPr>
          <a:xfrm>
            <a:off x="3194491" y="495300"/>
            <a:ext cx="2657752" cy="2544257"/>
          </a:xfrm>
          <a:prstGeom prst="rect">
            <a:avLst/>
          </a:prstGeom>
          <a:noFill/>
          <a:ln>
            <a:noFill/>
          </a:ln>
        </p:spPr>
      </p:pic>
    </p:spTree>
    <p:extLst>
      <p:ext uri="{BB962C8B-B14F-4D97-AF65-F5344CB8AC3E}">
        <p14:creationId xmlns:p14="http://schemas.microsoft.com/office/powerpoint/2010/main" val="1966575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ED15"/>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mt="43000"/>
          </a:blip>
          <a:stretch>
            <a:fillRect/>
          </a:stretch>
        </p:blipFill>
        <p:spPr>
          <a:xfrm>
            <a:off x="5650514" y="1554600"/>
            <a:ext cx="3493487" cy="5143500"/>
          </a:xfrm>
          <a:prstGeom prst="rect">
            <a:avLst/>
          </a:prstGeom>
          <a:noFill/>
          <a:ln>
            <a:noFill/>
          </a:ln>
        </p:spPr>
      </p:pic>
      <p:pic>
        <p:nvPicPr>
          <p:cNvPr id="55" name="Google Shape;55;p13"/>
          <p:cNvPicPr preferRelativeResize="0"/>
          <p:nvPr/>
        </p:nvPicPr>
        <p:blipFill>
          <a:blip r:embed="rId4">
            <a:alphaModFix/>
          </a:blip>
          <a:stretch>
            <a:fillRect/>
          </a:stretch>
        </p:blipFill>
        <p:spPr>
          <a:xfrm>
            <a:off x="2613852" y="981314"/>
            <a:ext cx="3916299" cy="4895373"/>
          </a:xfrm>
          <a:prstGeom prst="rect">
            <a:avLst/>
          </a:prstGeom>
          <a:no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56" name="Google Shape;56;p13"/>
          <p:cNvPicPr preferRelativeResize="0"/>
          <p:nvPr/>
        </p:nvPicPr>
        <p:blipFill>
          <a:blip r:embed="rId5">
            <a:alphaModFix/>
          </a:blip>
          <a:stretch>
            <a:fillRect/>
          </a:stretch>
        </p:blipFill>
        <p:spPr>
          <a:xfrm>
            <a:off x="77175" y="1838450"/>
            <a:ext cx="2418650" cy="3181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01325" y="857250"/>
            <a:ext cx="8941346" cy="5143500"/>
          </a:xfrm>
          <a:prstGeom prst="rect">
            <a:avLst/>
          </a:prstGeom>
          <a:noFill/>
          <a:ln>
            <a:noFill/>
          </a:ln>
        </p:spPr>
      </p:pic>
      <p:sp>
        <p:nvSpPr>
          <p:cNvPr id="62" name="Google Shape;62;p14"/>
          <p:cNvSpPr/>
          <p:nvPr/>
        </p:nvSpPr>
        <p:spPr>
          <a:xfrm>
            <a:off x="382050" y="3016775"/>
            <a:ext cx="3122400" cy="75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endParaRPr sz="1400" kern="0">
              <a:solidFill>
                <a:srgbClr val="000000"/>
              </a:solidFill>
              <a:latin typeface="Arial"/>
              <a:cs typeface="Arial"/>
              <a:sym typeface="Arial"/>
            </a:endParaRPr>
          </a:p>
        </p:txBody>
      </p:sp>
      <p:pic>
        <p:nvPicPr>
          <p:cNvPr id="63" name="Google Shape;63;p14"/>
          <p:cNvPicPr preferRelativeResize="0"/>
          <p:nvPr/>
        </p:nvPicPr>
        <p:blipFill>
          <a:blip r:embed="rId4">
            <a:alphaModFix/>
          </a:blip>
          <a:stretch>
            <a:fillRect/>
          </a:stretch>
        </p:blipFill>
        <p:spPr>
          <a:xfrm>
            <a:off x="172401" y="3071025"/>
            <a:ext cx="3541699" cy="715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192550" y="910125"/>
            <a:ext cx="5973600" cy="1964200"/>
          </a:xfrm>
          <a:prstGeom prst="rect">
            <a:avLst/>
          </a:prstGeom>
          <a:noFill/>
          <a:ln>
            <a:noFill/>
          </a:ln>
        </p:spPr>
      </p:pic>
      <p:pic>
        <p:nvPicPr>
          <p:cNvPr id="69" name="Google Shape;69;p15">
            <a:hlinkClick r:id="rId4"/>
          </p:cNvPr>
          <p:cNvPicPr preferRelativeResize="0"/>
          <p:nvPr/>
        </p:nvPicPr>
        <p:blipFill>
          <a:blip r:embed="rId5">
            <a:alphaModFix/>
          </a:blip>
          <a:stretch>
            <a:fillRect/>
          </a:stretch>
        </p:blipFill>
        <p:spPr>
          <a:xfrm>
            <a:off x="311700" y="2874325"/>
            <a:ext cx="4867774" cy="2739650"/>
          </a:xfrm>
          <a:prstGeom prst="rect">
            <a:avLst/>
          </a:prstGeom>
          <a:noFill/>
          <a:ln w="19050" cap="flat" cmpd="sng">
            <a:solidFill>
              <a:schemeClr val="dk2"/>
            </a:solidFill>
            <a:prstDash val="solid"/>
            <a:round/>
            <a:headEnd type="none" w="sm" len="sm"/>
            <a:tailEnd type="none" w="sm" len="sm"/>
          </a:ln>
        </p:spPr>
      </p:pic>
      <p:pic>
        <p:nvPicPr>
          <p:cNvPr id="70" name="Google Shape;70;p15"/>
          <p:cNvPicPr preferRelativeResize="0"/>
          <p:nvPr/>
        </p:nvPicPr>
        <p:blipFill>
          <a:blip r:embed="rId6">
            <a:alphaModFix/>
          </a:blip>
          <a:stretch>
            <a:fillRect/>
          </a:stretch>
        </p:blipFill>
        <p:spPr>
          <a:xfrm>
            <a:off x="6650825" y="969164"/>
            <a:ext cx="2286000" cy="36480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192550" y="910125"/>
            <a:ext cx="5973600" cy="1964200"/>
          </a:xfrm>
          <a:prstGeom prst="rect">
            <a:avLst/>
          </a:prstGeom>
          <a:noFill/>
          <a:ln>
            <a:noFill/>
          </a:ln>
        </p:spPr>
      </p:pic>
      <p:pic>
        <p:nvPicPr>
          <p:cNvPr id="76" name="Google Shape;76;p16"/>
          <p:cNvPicPr preferRelativeResize="0"/>
          <p:nvPr/>
        </p:nvPicPr>
        <p:blipFill>
          <a:blip r:embed="rId4">
            <a:alphaModFix/>
          </a:blip>
          <a:stretch>
            <a:fillRect/>
          </a:stretch>
        </p:blipFill>
        <p:spPr>
          <a:xfrm>
            <a:off x="6318551" y="1009650"/>
            <a:ext cx="2673051" cy="4176642"/>
          </a:xfrm>
          <a:prstGeom prst="rect">
            <a:avLst/>
          </a:prstGeom>
          <a:noFill/>
          <a:ln>
            <a:noFill/>
          </a:ln>
        </p:spPr>
      </p:pic>
      <p:pic>
        <p:nvPicPr>
          <p:cNvPr id="77" name="Google Shape;77;p16"/>
          <p:cNvPicPr preferRelativeResize="0"/>
          <p:nvPr/>
        </p:nvPicPr>
        <p:blipFill>
          <a:blip r:embed="rId5">
            <a:alphaModFix/>
          </a:blip>
          <a:stretch>
            <a:fillRect/>
          </a:stretch>
        </p:blipFill>
        <p:spPr>
          <a:xfrm>
            <a:off x="152400" y="5338692"/>
            <a:ext cx="5471748" cy="509658"/>
          </a:xfrm>
          <a:prstGeom prst="rect">
            <a:avLst/>
          </a:prstGeom>
          <a:noFill/>
          <a:ln>
            <a:noFill/>
          </a:ln>
        </p:spPr>
      </p:pic>
      <p:pic>
        <p:nvPicPr>
          <p:cNvPr id="78" name="Google Shape;78;p16"/>
          <p:cNvPicPr preferRelativeResize="0"/>
          <p:nvPr/>
        </p:nvPicPr>
        <p:blipFill>
          <a:blip r:embed="rId6">
            <a:alphaModFix/>
          </a:blip>
          <a:stretch>
            <a:fillRect/>
          </a:stretch>
        </p:blipFill>
        <p:spPr>
          <a:xfrm>
            <a:off x="1264525" y="2874326"/>
            <a:ext cx="3247510" cy="215956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a:off x="104775" y="1009651"/>
            <a:ext cx="3627680" cy="4838701"/>
          </a:xfrm>
          <a:prstGeom prst="rect">
            <a:avLst/>
          </a:prstGeom>
          <a:noFill/>
          <a:ln>
            <a:noFill/>
          </a:ln>
        </p:spPr>
      </p:pic>
      <p:pic>
        <p:nvPicPr>
          <p:cNvPr id="84" name="Google Shape;84;p17"/>
          <p:cNvPicPr preferRelativeResize="0"/>
          <p:nvPr/>
        </p:nvPicPr>
        <p:blipFill>
          <a:blip r:embed="rId4">
            <a:alphaModFix/>
          </a:blip>
          <a:stretch>
            <a:fillRect/>
          </a:stretch>
        </p:blipFill>
        <p:spPr>
          <a:xfrm>
            <a:off x="295275" y="1009650"/>
            <a:ext cx="8553450" cy="685800"/>
          </a:xfrm>
          <a:prstGeom prst="rect">
            <a:avLst/>
          </a:prstGeom>
          <a:noFill/>
          <a:ln>
            <a:noFill/>
          </a:ln>
        </p:spPr>
      </p:pic>
      <p:sp>
        <p:nvSpPr>
          <p:cNvPr id="85" name="Google Shape;85;p17"/>
          <p:cNvSpPr txBox="1"/>
          <p:nvPr/>
        </p:nvSpPr>
        <p:spPr>
          <a:xfrm>
            <a:off x="3963500" y="1828900"/>
            <a:ext cx="4464900" cy="12024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2800" b="1" i="1" kern="0">
                <a:solidFill>
                  <a:srgbClr val="595959"/>
                </a:solidFill>
                <a:latin typeface="Montserrat"/>
                <a:ea typeface="Montserrat"/>
                <a:cs typeface="Montserrat"/>
                <a:sym typeface="Montserrat"/>
              </a:rPr>
              <a:t>Searchable Articles</a:t>
            </a:r>
            <a:endParaRPr sz="2800" b="1" i="1" kern="0">
              <a:solidFill>
                <a:srgbClr val="595959"/>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465327" y="1041888"/>
            <a:ext cx="8213349" cy="4774225"/>
          </a:xfrm>
          <a:prstGeom prst="rect">
            <a:avLst/>
          </a:prstGeom>
          <a:noFill/>
          <a:ln w="114300" cap="flat" cmpd="sng">
            <a:solidFill>
              <a:srgbClr val="28ABE2"/>
            </a:solidFill>
            <a:prstDash val="solid"/>
            <a:round/>
            <a:headEnd type="none" w="sm" len="sm"/>
            <a:tailEnd type="none" w="sm" len="sm"/>
          </a:ln>
        </p:spPr>
      </p:pic>
      <p:pic>
        <p:nvPicPr>
          <p:cNvPr id="91" name="Google Shape;91;p18"/>
          <p:cNvPicPr preferRelativeResize="0"/>
          <p:nvPr/>
        </p:nvPicPr>
        <p:blipFill>
          <a:blip r:embed="rId4">
            <a:alphaModFix/>
          </a:blip>
          <a:stretch>
            <a:fillRect/>
          </a:stretch>
        </p:blipFill>
        <p:spPr>
          <a:xfrm>
            <a:off x="808125" y="5112826"/>
            <a:ext cx="2861972" cy="647025"/>
          </a:xfrm>
          <a:prstGeom prst="rect">
            <a:avLst/>
          </a:prstGeom>
          <a:noFill/>
          <a:ln>
            <a:noFill/>
          </a:ln>
        </p:spPr>
      </p:pic>
      <p:sp>
        <p:nvSpPr>
          <p:cNvPr id="92" name="Google Shape;92;p18"/>
          <p:cNvSpPr txBox="1"/>
          <p:nvPr/>
        </p:nvSpPr>
        <p:spPr>
          <a:xfrm>
            <a:off x="750100" y="1218900"/>
            <a:ext cx="4071900" cy="4287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2800" kern="0">
                <a:solidFill>
                  <a:srgbClr val="214291"/>
                </a:solidFill>
                <a:latin typeface="Montserrat Black"/>
                <a:ea typeface="Montserrat Black"/>
                <a:cs typeface="Montserrat Black"/>
                <a:sym typeface="Montserrat Black"/>
              </a:rPr>
              <a:t>TEACHERS.FEE.ORG</a:t>
            </a:r>
            <a:endParaRPr sz="2800" kern="0">
              <a:solidFill>
                <a:srgbClr val="214291"/>
              </a:solidFill>
              <a:latin typeface="Montserrat Black"/>
              <a:ea typeface="Montserrat Black"/>
              <a:cs typeface="Montserrat Black"/>
              <a:sym typeface="Montserrat Black"/>
            </a:endParaRPr>
          </a:p>
        </p:txBody>
      </p:sp>
      <p:pic>
        <p:nvPicPr>
          <p:cNvPr id="93" name="Google Shape;93;p18"/>
          <p:cNvPicPr preferRelativeResize="0"/>
          <p:nvPr/>
        </p:nvPicPr>
        <p:blipFill>
          <a:blip r:embed="rId5">
            <a:alphaModFix/>
          </a:blip>
          <a:stretch>
            <a:fillRect/>
          </a:stretch>
        </p:blipFill>
        <p:spPr>
          <a:xfrm>
            <a:off x="4044675" y="4449776"/>
            <a:ext cx="1305000" cy="13100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9"/>
          <p:cNvPicPr preferRelativeResize="0"/>
          <p:nvPr/>
        </p:nvPicPr>
        <p:blipFill>
          <a:blip r:embed="rId3">
            <a:alphaModFix/>
          </a:blip>
          <a:stretch>
            <a:fillRect/>
          </a:stretch>
        </p:blipFill>
        <p:spPr>
          <a:xfrm>
            <a:off x="152401" y="1009651"/>
            <a:ext cx="8839199" cy="4472339"/>
          </a:xfrm>
          <a:prstGeom prst="rect">
            <a:avLst/>
          </a:prstGeom>
          <a:noFill/>
          <a:ln>
            <a:noFill/>
          </a:ln>
        </p:spPr>
      </p:pic>
      <p:pic>
        <p:nvPicPr>
          <p:cNvPr id="99" name="Google Shape;99;p19"/>
          <p:cNvPicPr preferRelativeResize="0"/>
          <p:nvPr/>
        </p:nvPicPr>
        <p:blipFill>
          <a:blip r:embed="rId4">
            <a:alphaModFix/>
          </a:blip>
          <a:stretch>
            <a:fillRect/>
          </a:stretch>
        </p:blipFill>
        <p:spPr>
          <a:xfrm>
            <a:off x="152401" y="1462076"/>
            <a:ext cx="4144475" cy="3115775"/>
          </a:xfrm>
          <a:prstGeom prst="rect">
            <a:avLst/>
          </a:prstGeom>
          <a:noFill/>
          <a:ln>
            <a:noFill/>
          </a:ln>
        </p:spPr>
      </p:pic>
      <p:sp>
        <p:nvSpPr>
          <p:cNvPr id="100" name="Google Shape;100;p19"/>
          <p:cNvSpPr/>
          <p:nvPr/>
        </p:nvSpPr>
        <p:spPr>
          <a:xfrm>
            <a:off x="1094100" y="1055025"/>
            <a:ext cx="1452600" cy="285900"/>
          </a:xfrm>
          <a:prstGeom prst="rightArrow">
            <a:avLst>
              <a:gd name="adj1" fmla="val 50000"/>
              <a:gd name="adj2" fmla="val 50000"/>
            </a:avLst>
          </a:prstGeom>
          <a:solidFill>
            <a:srgbClr val="FAED15"/>
          </a:solidFill>
          <a:ln w="19050" cap="flat" cmpd="sng">
            <a:solidFill>
              <a:srgbClr val="214291"/>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endParaRPr sz="1400" kern="0">
              <a:solidFill>
                <a:srgbClr val="000000"/>
              </a:solidFill>
              <a:latin typeface="Arial"/>
              <a:cs typeface="Arial"/>
              <a:sym typeface="Arial"/>
            </a:endParaRPr>
          </a:p>
        </p:txBody>
      </p:sp>
      <p:sp>
        <p:nvSpPr>
          <p:cNvPr id="101" name="Google Shape;101;p19"/>
          <p:cNvSpPr/>
          <p:nvPr/>
        </p:nvSpPr>
        <p:spPr>
          <a:xfrm>
            <a:off x="1246500" y="2374225"/>
            <a:ext cx="1452600" cy="285900"/>
          </a:xfrm>
          <a:prstGeom prst="rightArrow">
            <a:avLst>
              <a:gd name="adj1" fmla="val 50000"/>
              <a:gd name="adj2" fmla="val 50000"/>
            </a:avLst>
          </a:prstGeom>
          <a:solidFill>
            <a:srgbClr val="FAED15"/>
          </a:solidFill>
          <a:ln w="19050" cap="flat" cmpd="sng">
            <a:solidFill>
              <a:srgbClr val="214291"/>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endParaRPr sz="1400" kern="0">
              <a:solidFill>
                <a:srgbClr val="000000"/>
              </a:solidFill>
              <a:latin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p:cNvPicPr preferRelativeResize="0"/>
          <p:nvPr/>
        </p:nvPicPr>
        <p:blipFill>
          <a:blip r:embed="rId3">
            <a:alphaModFix/>
          </a:blip>
          <a:stretch>
            <a:fillRect/>
          </a:stretch>
        </p:blipFill>
        <p:spPr>
          <a:xfrm>
            <a:off x="0" y="857250"/>
            <a:ext cx="9144000" cy="532108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1"/>
          <p:cNvPicPr preferRelativeResize="0"/>
          <p:nvPr/>
        </p:nvPicPr>
        <p:blipFill>
          <a:blip r:embed="rId3">
            <a:alphaModFix/>
          </a:blip>
          <a:stretch>
            <a:fillRect/>
          </a:stretch>
        </p:blipFill>
        <p:spPr>
          <a:xfrm>
            <a:off x="182876" y="857250"/>
            <a:ext cx="9068275" cy="5313450"/>
          </a:xfrm>
          <a:prstGeom prst="rect">
            <a:avLst/>
          </a:prstGeom>
          <a:noFill/>
          <a:ln>
            <a:noFill/>
          </a:ln>
        </p:spPr>
      </p:pic>
      <p:sp>
        <p:nvSpPr>
          <p:cNvPr id="112" name="Google Shape;112;p21"/>
          <p:cNvSpPr txBox="1"/>
          <p:nvPr/>
        </p:nvSpPr>
        <p:spPr>
          <a:xfrm>
            <a:off x="352725" y="992025"/>
            <a:ext cx="8536800" cy="1565014"/>
          </a:xfrm>
          <a:prstGeom prst="rect">
            <a:avLst/>
          </a:prstGeom>
          <a:noFill/>
          <a:ln>
            <a:noFill/>
          </a:ln>
        </p:spPr>
        <p:txBody>
          <a:bodyPr spcFirstLastPara="1" wrap="square" lIns="91425" tIns="91425" rIns="91425" bIns="91425" anchor="t" anchorCtr="0">
            <a:spAutoFit/>
          </a:bodyPr>
          <a:lstStyle/>
          <a:p>
            <a:pPr algn="ctr" defTabSz="914400">
              <a:lnSpc>
                <a:spcPct val="115000"/>
              </a:lnSpc>
              <a:buClr>
                <a:srgbClr val="000000"/>
              </a:buClr>
            </a:pPr>
            <a:r>
              <a:rPr lang="en" sz="3900" b="1" u="sng" kern="0">
                <a:solidFill>
                  <a:srgbClr val="FFFF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Grains of Trade: Trade Deal or No Trade Deal Activity?</a:t>
            </a:r>
            <a:endParaRPr sz="3900" u="sng" kern="0">
              <a:solidFill>
                <a:srgbClr val="FFFFFF"/>
              </a:solidFill>
              <a:latin typeface="Arial"/>
              <a:cs typeface="Arial"/>
              <a:sym typeface="Arial"/>
            </a:endParaRPr>
          </a:p>
        </p:txBody>
      </p:sp>
      <p:pic>
        <p:nvPicPr>
          <p:cNvPr id="113" name="Google Shape;113;p21"/>
          <p:cNvPicPr preferRelativeResize="0"/>
          <p:nvPr/>
        </p:nvPicPr>
        <p:blipFill>
          <a:blip r:embed="rId5">
            <a:alphaModFix/>
          </a:blip>
          <a:stretch>
            <a:fillRect/>
          </a:stretch>
        </p:blipFill>
        <p:spPr>
          <a:xfrm>
            <a:off x="3795700" y="2768245"/>
            <a:ext cx="2172600" cy="28574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b="1">
                <a:latin typeface="Montserrat"/>
                <a:ea typeface="Montserrat"/>
                <a:cs typeface="Montserrat"/>
                <a:sym typeface="Montserrat"/>
              </a:rPr>
              <a:t>In simple economic terms:</a:t>
            </a:r>
            <a:endParaRPr b="1">
              <a:latin typeface="Montserrat"/>
              <a:ea typeface="Montserrat"/>
              <a:cs typeface="Montserrat"/>
              <a:sym typeface="Montserrat"/>
            </a:endParaRPr>
          </a:p>
        </p:txBody>
      </p:sp>
      <p:sp>
        <p:nvSpPr>
          <p:cNvPr id="119" name="Google Shape;119;p22"/>
          <p:cNvSpPr txBox="1">
            <a:spLocks noGrp="1"/>
          </p:cNvSpPr>
          <p:nvPr>
            <p:ph type="body" idx="1"/>
          </p:nvPr>
        </p:nvSpPr>
        <p:spPr>
          <a:xfrm>
            <a:off x="311700" y="1874975"/>
            <a:ext cx="8520600" cy="3416400"/>
          </a:xfrm>
          <a:prstGeom prst="rect">
            <a:avLst/>
          </a:prstGeom>
        </p:spPr>
        <p:txBody>
          <a:bodyPr spcFirstLastPara="1" wrap="square" lIns="91425" tIns="91425" rIns="91425" bIns="91425" anchor="t" anchorCtr="0">
            <a:normAutofit/>
          </a:bodyPr>
          <a:lstStyle/>
          <a:p>
            <a:pPr marL="0" indent="0">
              <a:buNone/>
            </a:pPr>
            <a:r>
              <a:rPr lang="en" b="1">
                <a:latin typeface="Montserrat"/>
                <a:ea typeface="Montserrat"/>
                <a:cs typeface="Montserrat"/>
                <a:sym typeface="Montserrat"/>
              </a:rPr>
              <a:t>A trade is a good deal when both parties involved end up better off than they would have been without the trade. This happens when each party values what they are receiving more than what they are giving up. </a:t>
            </a:r>
            <a:endParaRPr b="1">
              <a:latin typeface="Montserrat"/>
              <a:ea typeface="Montserrat"/>
              <a:cs typeface="Montserrat"/>
              <a:sym typeface="Montserrat"/>
            </a:endParaRPr>
          </a:p>
          <a:p>
            <a:pPr marL="0" indent="0">
              <a:spcBef>
                <a:spcPts val="1200"/>
              </a:spcBef>
              <a:spcAft>
                <a:spcPts val="1200"/>
              </a:spcAft>
              <a:buNone/>
            </a:pPr>
            <a:r>
              <a:rPr lang="en" b="1">
                <a:latin typeface="Montserrat"/>
                <a:ea typeface="Montserrat"/>
                <a:cs typeface="Montserrat"/>
                <a:sym typeface="Montserrat"/>
              </a:rPr>
              <a:t>For a country, a good deal occurs when the value of the imported goods is greater than or equal to the cost or effort of producing the exported goods, often based on their comparative advantage.</a:t>
            </a:r>
            <a:endParaRPr b="1">
              <a:latin typeface="Montserrat"/>
              <a:ea typeface="Montserrat"/>
              <a:cs typeface="Montserrat"/>
              <a:sym typeface="Montserrat"/>
            </a:endParaRPr>
          </a:p>
        </p:txBody>
      </p:sp>
      <p:pic>
        <p:nvPicPr>
          <p:cNvPr id="120" name="Google Shape;120;p22"/>
          <p:cNvPicPr preferRelativeResize="0"/>
          <p:nvPr/>
        </p:nvPicPr>
        <p:blipFill>
          <a:blip r:embed="rId3">
            <a:alphaModFix/>
          </a:blip>
          <a:stretch>
            <a:fillRect/>
          </a:stretch>
        </p:blipFill>
        <p:spPr>
          <a:xfrm>
            <a:off x="3453139" y="4436250"/>
            <a:ext cx="2237725" cy="1474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66"/>
        <p:cNvGrpSpPr/>
        <p:nvPr/>
      </p:nvGrpSpPr>
      <p:grpSpPr>
        <a:xfrm>
          <a:off x="0" y="0"/>
          <a:ext cx="0" cy="0"/>
          <a:chOff x="0" y="0"/>
          <a:chExt cx="0" cy="0"/>
        </a:xfrm>
      </p:grpSpPr>
      <p:sp>
        <p:nvSpPr>
          <p:cNvPr id="367" name="Google Shape;367;p4"/>
          <p:cNvSpPr/>
          <p:nvPr/>
        </p:nvSpPr>
        <p:spPr>
          <a:xfrm>
            <a:off x="128668" y="347155"/>
            <a:ext cx="8810618"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50"/>
                </a:solidFill>
                <a:effectLst/>
                <a:uLnTx/>
                <a:uFillTx/>
                <a:latin typeface="Quattrocento Sans"/>
                <a:ea typeface="Quattrocento Sans"/>
                <a:cs typeface="Quattrocento Sans"/>
                <a:sym typeface="Quattrocento Sans"/>
              </a:rPr>
              <a:t>3 Economic Reasoning Skills &amp; Tools </a:t>
            </a:r>
            <a:endParaRPr kumimoji="0" sz="3600" b="1" i="0" u="none" strike="noStrike" kern="0" cap="none" spc="0" normalizeH="0" baseline="30000" noProof="0" dirty="0">
              <a:ln>
                <a:noFill/>
              </a:ln>
              <a:solidFill>
                <a:srgbClr val="00B050"/>
              </a:solidFill>
              <a:effectLst/>
              <a:uLnTx/>
              <a:uFillTx/>
              <a:latin typeface="Quattrocento Sans"/>
              <a:ea typeface="Quattrocento Sans"/>
              <a:cs typeface="Quattrocento Sans"/>
              <a:sym typeface="Quattrocento Sans"/>
            </a:endParaRPr>
          </a:p>
        </p:txBody>
      </p:sp>
      <p:cxnSp>
        <p:nvCxnSpPr>
          <p:cNvPr id="368" name="Google Shape;368;p4"/>
          <p:cNvCxnSpPr/>
          <p:nvPr/>
        </p:nvCxnSpPr>
        <p:spPr>
          <a:xfrm>
            <a:off x="0" y="1041665"/>
            <a:ext cx="9144000" cy="0"/>
          </a:xfrm>
          <a:prstGeom prst="straightConnector1">
            <a:avLst/>
          </a:prstGeom>
          <a:noFill/>
          <a:ln w="25400"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cxnSp>
      <p:sp>
        <p:nvSpPr>
          <p:cNvPr id="369" name="Google Shape;369;p4"/>
          <p:cNvSpPr/>
          <p:nvPr/>
        </p:nvSpPr>
        <p:spPr>
          <a:xfrm>
            <a:off x="18415" y="5595257"/>
            <a:ext cx="9144000"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Ayers, C. A. (2018). A first step toward a practice-based theory of pedagogical content </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knowledge in secondary economics. </a:t>
            </a:r>
            <a:r>
              <a:rPr kumimoji="0" lang="en-US" sz="1200" b="0" i="1"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Journal of Social Studies Research, 42</a:t>
            </a:r>
            <a:r>
              <a:rPr kumimoji="0" lang="en-US" sz="1200" b="0"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 61-79.</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Ayers, C. A. (2019). Teaching students to ‘think like economists’ as democratic </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citizenship preparation. </a:t>
            </a:r>
            <a:r>
              <a:rPr kumimoji="0" lang="en-US" sz="1200" b="0" i="1"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Journal of Social Studies Research, 43</a:t>
            </a:r>
            <a:r>
              <a:rPr kumimoji="0" lang="en-US" sz="1200" b="0"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(4), 405-419.</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370" name="Google Shape;370;p4"/>
          <p:cNvGrpSpPr/>
          <p:nvPr/>
        </p:nvGrpSpPr>
        <p:grpSpPr>
          <a:xfrm>
            <a:off x="2488850" y="1594543"/>
            <a:ext cx="3891744" cy="3648982"/>
            <a:chOff x="880575" y="55295"/>
            <a:chExt cx="3891744" cy="3648982"/>
          </a:xfrm>
        </p:grpSpPr>
        <p:sp>
          <p:nvSpPr>
            <p:cNvPr id="371" name="Google Shape;371;p4"/>
            <p:cNvSpPr/>
            <p:nvPr/>
          </p:nvSpPr>
          <p:spPr>
            <a:xfrm>
              <a:off x="1619192" y="55295"/>
              <a:ext cx="2304625" cy="2304625"/>
            </a:xfrm>
            <a:prstGeom prst="ellipse">
              <a:avLst/>
            </a:prstGeom>
            <a:solidFill>
              <a:srgbClr val="4674AA">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4"/>
            <p:cNvSpPr txBox="1"/>
            <p:nvPr/>
          </p:nvSpPr>
          <p:spPr>
            <a:xfrm>
              <a:off x="1717600" y="573835"/>
              <a:ext cx="2217392" cy="1037081"/>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 typeface="Calibri"/>
                <a:buNone/>
                <a:tabLst/>
                <a:defRPr/>
              </a:pPr>
              <a:endParaRPr kumimoji="0" sz="14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90000"/>
                </a:lnSpc>
                <a:spcBef>
                  <a:spcPts val="490"/>
                </a:spcBef>
                <a:spcAft>
                  <a:spcPts val="0"/>
                </a:spcAft>
                <a:buClr>
                  <a:srgbClr val="000000"/>
                </a:buClr>
                <a:buSzPts val="1400"/>
                <a:buFont typeface="Quattrocento Sans"/>
                <a:buNone/>
                <a:tabLst/>
                <a:defRPr/>
              </a:pPr>
              <a:r>
                <a:rPr kumimoji="0" lang="en-US" sz="14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Social Studies, </a:t>
              </a:r>
              <a:br>
                <a:rPr kumimoji="0" lang="en-US" sz="14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br>
              <a:r>
                <a:rPr kumimoji="0" lang="en-US" sz="14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English, Science, Math, Economics, Personal Finance, Entrepreneurship, Controversial Issues, Current Events,</a:t>
              </a:r>
              <a:br>
                <a:rPr kumimoji="0" lang="en-US" sz="14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br>
              <a:r>
                <a:rPr kumimoji="0" lang="en-US" sz="14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Life</a:t>
              </a:r>
              <a:br>
                <a:rPr kumimoji="0" lang="en-US" sz="12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br>
              <a:endParaRPr kumimoji="0" sz="12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90000"/>
                </a:lnSpc>
                <a:spcBef>
                  <a:spcPts val="490"/>
                </a:spcBef>
                <a:spcAft>
                  <a:spcPts val="0"/>
                </a:spcAft>
                <a:buClr>
                  <a:srgbClr val="000000"/>
                </a:buClr>
                <a:buSzPts val="1200"/>
                <a:buFont typeface="Quattrocento Sans"/>
                <a:buNone/>
                <a:tabLst/>
                <a:defRPr/>
              </a:pPr>
              <a:br>
                <a:rPr kumimoji="0" lang="en-US" sz="12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br>
              <a:endParaRPr kumimoji="0" sz="12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endParaRPr>
            </a:p>
          </p:txBody>
        </p:sp>
        <p:sp>
          <p:nvSpPr>
            <p:cNvPr id="373" name="Google Shape;373;p4"/>
            <p:cNvSpPr/>
            <p:nvPr/>
          </p:nvSpPr>
          <p:spPr>
            <a:xfrm>
              <a:off x="2467694" y="1399652"/>
              <a:ext cx="2304625" cy="2304625"/>
            </a:xfrm>
            <a:prstGeom prst="ellipse">
              <a:avLst/>
            </a:prstGeom>
            <a:solidFill>
              <a:srgbClr val="96ACCF">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4"/>
            <p:cNvSpPr txBox="1"/>
            <p:nvPr/>
          </p:nvSpPr>
          <p:spPr>
            <a:xfrm>
              <a:off x="3172525" y="1995014"/>
              <a:ext cx="1382775" cy="1267544"/>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700"/>
                <a:buFont typeface="Quattrocento Sans"/>
                <a:buNone/>
                <a:tabLst/>
                <a:defRPr/>
              </a:pPr>
              <a:r>
                <a:rPr kumimoji="0" lang="en-US" sz="17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 Economics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4"/>
            <p:cNvSpPr/>
            <p:nvPr/>
          </p:nvSpPr>
          <p:spPr>
            <a:xfrm>
              <a:off x="880575" y="1399652"/>
              <a:ext cx="2304625" cy="2304625"/>
            </a:xfrm>
            <a:prstGeom prst="ellipse">
              <a:avLst/>
            </a:prstGeom>
            <a:solidFill>
              <a:srgbClr val="96ACCF">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4"/>
            <p:cNvSpPr txBox="1"/>
            <p:nvPr/>
          </p:nvSpPr>
          <p:spPr>
            <a:xfrm>
              <a:off x="1097594" y="1995014"/>
              <a:ext cx="1382775" cy="1267544"/>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Quattrocento Sans"/>
                <a:buNone/>
                <a:tabLst/>
                <a:defRPr/>
              </a:pPr>
              <a:br>
                <a:rPr kumimoji="0" lang="en-US" sz="12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br>
              <a:r>
                <a:rPr kumimoji="0" lang="en-US" sz="16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Real-world</a:t>
              </a:r>
              <a:br>
                <a:rPr kumimoji="0" lang="en-US" sz="16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br>
              <a:r>
                <a:rPr kumimoji="0" lang="en-US" sz="16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Critical</a:t>
              </a:r>
              <a:br>
                <a:rPr kumimoji="0" lang="en-US" sz="16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br>
              <a:r>
                <a:rPr kumimoji="0" lang="en-US" sz="16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Thinking &amp; Literacy</a:t>
              </a:r>
              <a:br>
                <a:rPr kumimoji="0" lang="en-US" sz="16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br>
              <a:r>
                <a:rPr kumimoji="0" lang="en-US" sz="1600" b="1"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Skills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377" name="Google Shape;377;p4"/>
          <p:cNvSpPr/>
          <p:nvPr/>
        </p:nvSpPr>
        <p:spPr>
          <a:xfrm>
            <a:off x="5723069" y="1724044"/>
            <a:ext cx="3420932" cy="1176867"/>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551" y="64211"/>
                </a:moveTo>
                <a:lnTo>
                  <a:pt x="-44002" y="195643"/>
                </a:lnTo>
              </a:path>
            </a:pathLst>
          </a:custGeom>
          <a:solidFill>
            <a:srgbClr val="0033CC"/>
          </a:solidFill>
          <a:ln w="12700" cap="flat" cmpd="sng">
            <a:solidFill>
              <a:srgbClr val="00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300" b="1" i="0" u="sng"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3 Economic Reasoning Skills &amp; Tools</a:t>
            </a:r>
            <a:br>
              <a:rPr kumimoji="0" lang="en-US" sz="1300" b="1" i="0" u="sng"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br>
            <a:r>
              <a:rPr kumimoji="0" lang="en-US" sz="13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#1 Cost-benefit analysis chart</a:t>
            </a:r>
            <a:br>
              <a:rPr kumimoji="0" lang="en-US" sz="13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br>
            <a:r>
              <a:rPr kumimoji="0" lang="en-US" sz="13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#2 PACED decision making model</a:t>
            </a:r>
            <a:br>
              <a:rPr kumimoji="0" lang="en-US" sz="13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br>
            <a:r>
              <a:rPr kumimoji="0" lang="en-US" sz="13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#3 Economic way of thinking 6 principles</a:t>
            </a:r>
            <a:endParaRPr kumimoji="0" sz="1300" b="0"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endParaRPr>
          </a:p>
        </p:txBody>
      </p:sp>
      <p:sp>
        <p:nvSpPr>
          <p:cNvPr id="378" name="Google Shape;378;p4"/>
          <p:cNvSpPr/>
          <p:nvPr/>
        </p:nvSpPr>
        <p:spPr>
          <a:xfrm>
            <a:off x="4257040" y="3386666"/>
            <a:ext cx="396240" cy="426720"/>
          </a:xfrm>
          <a:prstGeom prst="star5">
            <a:avLst>
              <a:gd name="adj" fmla="val 19098"/>
              <a:gd name="hf" fmla="val 105146"/>
              <a:gd name="vf" fmla="val 110557"/>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388850" y="1412850"/>
            <a:ext cx="6604200" cy="755700"/>
          </a:xfrm>
          <a:prstGeom prst="rect">
            <a:avLst/>
          </a:prstGeom>
        </p:spPr>
        <p:txBody>
          <a:bodyPr spcFirstLastPara="1" wrap="square" lIns="91425" tIns="91425" rIns="91425" bIns="91425" anchor="b" anchorCtr="0">
            <a:noAutofit/>
          </a:bodyPr>
          <a:lstStyle/>
          <a:p>
            <a:pPr>
              <a:buSzPts val="990"/>
            </a:pPr>
            <a:r>
              <a:rPr lang="en" sz="2860">
                <a:latin typeface="Montserrat SemiBold"/>
                <a:ea typeface="Montserrat SemiBold"/>
                <a:cs typeface="Montserrat SemiBold"/>
                <a:sym typeface="Montserrat SemiBold"/>
              </a:rPr>
              <a:t>You are the Chief Trade Officer!</a:t>
            </a:r>
            <a:endParaRPr sz="2860">
              <a:latin typeface="Montserrat SemiBold"/>
              <a:ea typeface="Montserrat SemiBold"/>
              <a:cs typeface="Montserrat SemiBold"/>
              <a:sym typeface="Montserrat SemiBold"/>
            </a:endParaRPr>
          </a:p>
        </p:txBody>
      </p:sp>
      <p:sp>
        <p:nvSpPr>
          <p:cNvPr id="126" name="Google Shape;126;p23"/>
          <p:cNvSpPr txBox="1">
            <a:spLocks noGrp="1"/>
          </p:cNvSpPr>
          <p:nvPr>
            <p:ph type="body" idx="1"/>
          </p:nvPr>
        </p:nvSpPr>
        <p:spPr>
          <a:xfrm>
            <a:off x="311700" y="2246850"/>
            <a:ext cx="4476000" cy="3179400"/>
          </a:xfrm>
          <a:prstGeom prst="rect">
            <a:avLst/>
          </a:prstGeom>
        </p:spPr>
        <p:txBody>
          <a:bodyPr spcFirstLastPara="1" wrap="square" lIns="91425" tIns="91425" rIns="91425" bIns="91425" anchor="t" anchorCtr="0">
            <a:noAutofit/>
          </a:bodyPr>
          <a:lstStyle/>
          <a:p>
            <a:pPr marL="0" indent="0">
              <a:lnSpc>
                <a:spcPct val="105000"/>
              </a:lnSpc>
              <a:buClr>
                <a:schemeClr val="dk1"/>
              </a:buClr>
              <a:buSzPts val="605"/>
              <a:buNone/>
            </a:pPr>
            <a:r>
              <a:rPr lang="en" sz="1390">
                <a:solidFill>
                  <a:schemeClr val="dk1"/>
                </a:solidFill>
                <a:latin typeface="Montserrat"/>
                <a:ea typeface="Montserrat"/>
                <a:cs typeface="Montserrat"/>
                <a:sym typeface="Montserrat"/>
              </a:rPr>
              <a:t>Mandarinovia is forced to barter for goods from other countries like trading neighbor, Chickpeastan. As Chief Trade Officer, your task is to choose the best trade deals for your company. You’ll see two goods on each slide in large quantities.</a:t>
            </a:r>
            <a:endParaRPr sz="1390">
              <a:solidFill>
                <a:schemeClr val="dk1"/>
              </a:solidFill>
              <a:latin typeface="Montserrat"/>
              <a:ea typeface="Montserrat"/>
              <a:cs typeface="Montserrat"/>
              <a:sym typeface="Montserrat"/>
            </a:endParaRPr>
          </a:p>
          <a:p>
            <a:pPr marL="0" indent="0">
              <a:lnSpc>
                <a:spcPct val="105000"/>
              </a:lnSpc>
              <a:spcBef>
                <a:spcPts val="1200"/>
              </a:spcBef>
              <a:buClr>
                <a:schemeClr val="dk1"/>
              </a:buClr>
              <a:buSzPts val="605"/>
              <a:buNone/>
            </a:pPr>
            <a:r>
              <a:rPr lang="en" sz="1390">
                <a:solidFill>
                  <a:schemeClr val="dk1"/>
                </a:solidFill>
                <a:latin typeface="Montserrat"/>
                <a:ea typeface="Montserrat"/>
                <a:cs typeface="Montserrat"/>
                <a:sym typeface="Montserrat"/>
              </a:rPr>
              <a:t>On your handout, mark "Trade Deal" if the exported goods are more valuable than the imported goods, or "No Trade Deal" if they are not. After the slides, we’ll review the answers, and you’ll score yourself using the answer key. </a:t>
            </a:r>
            <a:r>
              <a:rPr lang="en" sz="1390" b="1">
                <a:solidFill>
                  <a:schemeClr val="dk1"/>
                </a:solidFill>
                <a:latin typeface="Montserrat"/>
                <a:ea typeface="Montserrat"/>
                <a:cs typeface="Montserrat"/>
                <a:sym typeface="Montserrat"/>
              </a:rPr>
              <a:t>Total your points at the end.  </a:t>
            </a:r>
            <a:r>
              <a:rPr lang="en" sz="1390" b="1">
                <a:solidFill>
                  <a:srgbClr val="294075"/>
                </a:solidFill>
                <a:latin typeface="Montserrat"/>
                <a:ea typeface="Montserrat"/>
                <a:cs typeface="Montserrat"/>
                <a:sym typeface="Montserrat"/>
              </a:rPr>
              <a:t>For each correct deal negotiated you gain (+) points based on the terms of trade provided.</a:t>
            </a:r>
            <a:endParaRPr sz="1390" b="1">
              <a:solidFill>
                <a:srgbClr val="294075"/>
              </a:solidFill>
              <a:latin typeface="Montserrat"/>
              <a:ea typeface="Montserrat"/>
              <a:cs typeface="Montserrat"/>
              <a:sym typeface="Montserrat"/>
            </a:endParaRPr>
          </a:p>
          <a:p>
            <a:pPr marL="0" indent="0">
              <a:lnSpc>
                <a:spcPct val="105000"/>
              </a:lnSpc>
              <a:spcBef>
                <a:spcPts val="1200"/>
              </a:spcBef>
              <a:spcAft>
                <a:spcPts val="1200"/>
              </a:spcAft>
              <a:buSzPts val="605"/>
              <a:buNone/>
            </a:pPr>
            <a:endParaRPr sz="1390">
              <a:solidFill>
                <a:schemeClr val="dk1"/>
              </a:solidFill>
              <a:latin typeface="Montserrat"/>
              <a:ea typeface="Montserrat"/>
              <a:cs typeface="Montserrat"/>
              <a:sym typeface="Montserrat"/>
            </a:endParaRPr>
          </a:p>
        </p:txBody>
      </p:sp>
      <p:pic>
        <p:nvPicPr>
          <p:cNvPr id="127" name="Google Shape;127;p23"/>
          <p:cNvPicPr preferRelativeResize="0"/>
          <p:nvPr/>
        </p:nvPicPr>
        <p:blipFill>
          <a:blip r:embed="rId3">
            <a:alphaModFix/>
          </a:blip>
          <a:stretch>
            <a:fillRect/>
          </a:stretch>
        </p:blipFill>
        <p:spPr>
          <a:xfrm>
            <a:off x="4897573" y="2426876"/>
            <a:ext cx="3933724" cy="2626625"/>
          </a:xfrm>
          <a:prstGeom prst="rect">
            <a:avLst/>
          </a:prstGeom>
          <a:noFill/>
          <a:ln w="19050" cap="flat" cmpd="sng">
            <a:solidFill>
              <a:schemeClr val="dk2"/>
            </a:solidFill>
            <a:prstDash val="solid"/>
            <a:round/>
            <a:headEnd type="none" w="sm" len="sm"/>
            <a:tailEnd type="none" w="sm" len="sm"/>
          </a:ln>
        </p:spPr>
      </p:pic>
      <p:pic>
        <p:nvPicPr>
          <p:cNvPr id="128" name="Google Shape;128;p23"/>
          <p:cNvPicPr preferRelativeResize="0"/>
          <p:nvPr/>
        </p:nvPicPr>
        <p:blipFill>
          <a:blip r:embed="rId4">
            <a:alphaModFix/>
          </a:blip>
          <a:stretch>
            <a:fillRect/>
          </a:stretch>
        </p:blipFill>
        <p:spPr>
          <a:xfrm>
            <a:off x="7726150" y="932375"/>
            <a:ext cx="1105150" cy="12021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p:nvPr/>
        </p:nvSpPr>
        <p:spPr>
          <a:xfrm>
            <a:off x="0" y="857250"/>
            <a:ext cx="91440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400" b="1" kern="0">
                <a:solidFill>
                  <a:srgbClr val="000000"/>
                </a:solidFill>
                <a:latin typeface="Montserrat"/>
                <a:ea typeface="Montserrat"/>
                <a:cs typeface="Montserrat"/>
                <a:sym typeface="Montserrat"/>
              </a:rPr>
              <a:t>TRADE DEAL OR NO DEAL?</a:t>
            </a:r>
            <a:endParaRPr sz="3400" b="1" kern="0">
              <a:solidFill>
                <a:srgbClr val="000000"/>
              </a:solidFill>
              <a:latin typeface="Montserrat"/>
              <a:ea typeface="Montserrat"/>
              <a:cs typeface="Montserrat"/>
              <a:sym typeface="Montserrat"/>
            </a:endParaRPr>
          </a:p>
        </p:txBody>
      </p:sp>
      <p:sp>
        <p:nvSpPr>
          <p:cNvPr id="134" name="Google Shape;134;p24"/>
          <p:cNvSpPr txBox="1"/>
          <p:nvPr/>
        </p:nvSpPr>
        <p:spPr>
          <a:xfrm>
            <a:off x="1705950" y="1581625"/>
            <a:ext cx="5152200" cy="4340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2500" b="1" kern="0">
                <a:solidFill>
                  <a:srgbClr val="000000"/>
                </a:solidFill>
                <a:latin typeface="Montserrat"/>
                <a:ea typeface="Montserrat"/>
                <a:cs typeface="Montserrat"/>
                <a:sym typeface="Montserrat"/>
              </a:rPr>
              <a:t>EXPORTING</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XXX (quantity) of Good A</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i="1" kern="0">
                <a:solidFill>
                  <a:srgbClr val="294075"/>
                </a:solidFill>
                <a:latin typeface="Montserrat"/>
                <a:ea typeface="Montserrat"/>
                <a:cs typeface="Montserrat"/>
                <a:sym typeface="Montserrat"/>
              </a:rPr>
              <a:t>This is the good you are supplying.</a:t>
            </a:r>
            <a:endParaRPr sz="2500" b="1" i="1" kern="0">
              <a:solidFill>
                <a:srgbClr val="294075"/>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IMPORTING	</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XXX (quantity) of Good B</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i="1" kern="0">
                <a:solidFill>
                  <a:srgbClr val="294075"/>
                </a:solidFill>
                <a:latin typeface="Montserrat"/>
                <a:ea typeface="Montserrat"/>
                <a:cs typeface="Montserrat"/>
                <a:sym typeface="Montserrat"/>
              </a:rPr>
              <a:t>This is the good you are receiving.</a:t>
            </a: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p:txBody>
      </p:sp>
      <p:sp>
        <p:nvSpPr>
          <p:cNvPr id="135" name="Google Shape;135;p24"/>
          <p:cNvSpPr txBox="1"/>
          <p:nvPr/>
        </p:nvSpPr>
        <p:spPr>
          <a:xfrm>
            <a:off x="0" y="5145625"/>
            <a:ext cx="38361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000000"/>
                </a:solidFill>
                <a:latin typeface="Montserrat"/>
                <a:ea typeface="Montserrat"/>
                <a:cs typeface="Montserrat"/>
                <a:sym typeface="Montserrat"/>
              </a:rPr>
              <a:t>#Sample Trade</a:t>
            </a:r>
            <a:endParaRPr sz="3000" b="1" kern="0">
              <a:solidFill>
                <a:srgbClr val="000000"/>
              </a:solidFill>
              <a:latin typeface="Montserrat"/>
              <a:ea typeface="Montserrat"/>
              <a:cs typeface="Montserrat"/>
              <a:sym typeface="Montserrat"/>
            </a:endParaRPr>
          </a:p>
        </p:txBody>
      </p:sp>
      <p:pic>
        <p:nvPicPr>
          <p:cNvPr id="136" name="Google Shape;136;p24"/>
          <p:cNvPicPr preferRelativeResize="0"/>
          <p:nvPr/>
        </p:nvPicPr>
        <p:blipFill>
          <a:blip r:embed="rId3">
            <a:alphaModFix amt="49000"/>
          </a:blip>
          <a:stretch>
            <a:fillRect/>
          </a:stretch>
        </p:blipFill>
        <p:spPr>
          <a:xfrm>
            <a:off x="98601" y="2003539"/>
            <a:ext cx="2144503" cy="2820487"/>
          </a:xfrm>
          <a:prstGeom prst="rect">
            <a:avLst/>
          </a:prstGeom>
          <a:noFill/>
          <a:ln>
            <a:noFill/>
          </a:ln>
        </p:spPr>
      </p:pic>
      <p:sp>
        <p:nvSpPr>
          <p:cNvPr id="137" name="Google Shape;137;p24"/>
          <p:cNvSpPr txBox="1"/>
          <p:nvPr/>
        </p:nvSpPr>
        <p:spPr>
          <a:xfrm>
            <a:off x="6549400" y="1536600"/>
            <a:ext cx="2501100" cy="38706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b="1" kern="0">
                <a:solidFill>
                  <a:srgbClr val="595959"/>
                </a:solidFill>
                <a:latin typeface="Montserrat"/>
                <a:ea typeface="Montserrat"/>
                <a:cs typeface="Montserrat"/>
                <a:sym typeface="Montserrat"/>
              </a:rPr>
              <a:t>Things to consider:</a:t>
            </a:r>
            <a:endParaRPr b="1" kern="0">
              <a:solidFill>
                <a:srgbClr val="595959"/>
              </a:solidFill>
              <a:latin typeface="Montserrat"/>
              <a:ea typeface="Montserrat"/>
              <a:cs typeface="Montserrat"/>
              <a:sym typeface="Montserrat"/>
            </a:endParaRPr>
          </a:p>
          <a:p>
            <a:pPr defTabSz="914400">
              <a:buClr>
                <a:srgbClr val="000000"/>
              </a:buClr>
            </a:pPr>
            <a:r>
              <a:rPr lang="en" kern="0">
                <a:solidFill>
                  <a:srgbClr val="595959"/>
                </a:solidFill>
                <a:latin typeface="Montserrat Medium"/>
                <a:ea typeface="Montserrat Medium"/>
                <a:cs typeface="Montserrat Medium"/>
                <a:sym typeface="Montserrat Medium"/>
              </a:rPr>
              <a:t>- Does this seem like a reasonable exchange?</a:t>
            </a:r>
            <a:endParaRPr kern="0">
              <a:solidFill>
                <a:srgbClr val="595959"/>
              </a:solidFill>
              <a:latin typeface="Montserrat Medium"/>
              <a:ea typeface="Montserrat Medium"/>
              <a:cs typeface="Montserrat Medium"/>
              <a:sym typeface="Montserrat Medium"/>
            </a:endParaRPr>
          </a:p>
          <a:p>
            <a:pPr defTabSz="914400">
              <a:buClr>
                <a:srgbClr val="000000"/>
              </a:buClr>
            </a:pPr>
            <a:endParaRPr kern="0">
              <a:solidFill>
                <a:srgbClr val="595959"/>
              </a:solidFill>
              <a:latin typeface="Montserrat Medium"/>
              <a:ea typeface="Montserrat Medium"/>
              <a:cs typeface="Montserrat Medium"/>
              <a:sym typeface="Montserrat Medium"/>
            </a:endParaRPr>
          </a:p>
          <a:p>
            <a:pPr defTabSz="914400">
              <a:buClr>
                <a:srgbClr val="000000"/>
              </a:buClr>
            </a:pPr>
            <a:r>
              <a:rPr lang="en" kern="0">
                <a:solidFill>
                  <a:srgbClr val="595959"/>
                </a:solidFill>
                <a:latin typeface="Montserrat Medium"/>
                <a:ea typeface="Montserrat Medium"/>
                <a:cs typeface="Montserrat Medium"/>
                <a:sym typeface="Montserrat Medium"/>
              </a:rPr>
              <a:t>-Are the terms favorable given the likely value and use of these goods?</a:t>
            </a:r>
            <a:endParaRPr kern="0">
              <a:solidFill>
                <a:srgbClr val="595959"/>
              </a:solidFill>
              <a:latin typeface="Montserrat Medium"/>
              <a:ea typeface="Montserrat Medium"/>
              <a:cs typeface="Montserrat Medium"/>
              <a:sym typeface="Montserrat Medium"/>
            </a:endParaRPr>
          </a:p>
          <a:p>
            <a:pPr defTabSz="914400">
              <a:buClr>
                <a:srgbClr val="000000"/>
              </a:buClr>
            </a:pPr>
            <a:endParaRPr kern="0">
              <a:solidFill>
                <a:srgbClr val="595959"/>
              </a:solidFill>
              <a:latin typeface="Montserrat Medium"/>
              <a:ea typeface="Montserrat Medium"/>
              <a:cs typeface="Montserrat Medium"/>
              <a:sym typeface="Montserrat Medium"/>
            </a:endParaRPr>
          </a:p>
          <a:p>
            <a:pPr defTabSz="914400">
              <a:buClr>
                <a:srgbClr val="000000"/>
              </a:buClr>
            </a:pPr>
            <a:r>
              <a:rPr lang="en" kern="0">
                <a:solidFill>
                  <a:srgbClr val="595959"/>
                </a:solidFill>
                <a:latin typeface="Montserrat Medium"/>
                <a:ea typeface="Montserrat Medium"/>
                <a:cs typeface="Montserrat Medium"/>
                <a:sym typeface="Montserrat Medium"/>
              </a:rPr>
              <a:t>-Is it economical and/or profitable for me to give this in exchange for that?</a:t>
            </a:r>
            <a:endParaRPr kern="0">
              <a:solidFill>
                <a:srgbClr val="595959"/>
              </a:solidFill>
              <a:latin typeface="Montserrat Medium"/>
              <a:ea typeface="Montserrat Medium"/>
              <a:cs typeface="Montserrat Medium"/>
              <a:sym typeface="Montserrat Medium"/>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p:nvPr/>
        </p:nvSpPr>
        <p:spPr>
          <a:xfrm>
            <a:off x="0" y="857250"/>
            <a:ext cx="91440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4000" b="1" kern="0">
                <a:solidFill>
                  <a:srgbClr val="000000"/>
                </a:solidFill>
                <a:latin typeface="Montserrat"/>
                <a:ea typeface="Montserrat"/>
                <a:cs typeface="Montserrat"/>
                <a:sym typeface="Montserrat"/>
              </a:rPr>
              <a:t>TRADE DEAL OR NO DEAL?</a:t>
            </a:r>
            <a:endParaRPr sz="4000" b="1" kern="0">
              <a:solidFill>
                <a:srgbClr val="000000"/>
              </a:solidFill>
              <a:latin typeface="Montserrat"/>
              <a:ea typeface="Montserrat"/>
              <a:cs typeface="Montserrat"/>
              <a:sym typeface="Montserrat"/>
            </a:endParaRPr>
          </a:p>
        </p:txBody>
      </p:sp>
      <p:sp>
        <p:nvSpPr>
          <p:cNvPr id="143" name="Google Shape;143;p25"/>
          <p:cNvSpPr txBox="1"/>
          <p:nvPr/>
        </p:nvSpPr>
        <p:spPr>
          <a:xfrm>
            <a:off x="2113125" y="1510900"/>
            <a:ext cx="6005100" cy="33432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2400" b="1" kern="0">
                <a:solidFill>
                  <a:srgbClr val="294075"/>
                </a:solidFill>
                <a:latin typeface="Montserrat"/>
                <a:ea typeface="Montserrat"/>
                <a:cs typeface="Montserrat"/>
                <a:sym typeface="Montserrat"/>
              </a:rPr>
              <a:t>Complete your trade orders by stating “No Trade Deal” or “Deal” for each of the 10 scenarios listed on your trade card:</a:t>
            </a:r>
            <a:endParaRPr sz="2400" b="1" kern="0">
              <a:solidFill>
                <a:srgbClr val="294075"/>
              </a:solidFill>
              <a:latin typeface="Montserrat"/>
              <a:ea typeface="Montserrat"/>
              <a:cs typeface="Montserrat"/>
              <a:sym typeface="Montserrat"/>
            </a:endParaRPr>
          </a:p>
          <a:p>
            <a:pPr algn="ctr" defTabSz="914400">
              <a:buClr>
                <a:srgbClr val="000000"/>
              </a:buClr>
            </a:pPr>
            <a:endParaRPr sz="2500" b="1" kern="0">
              <a:solidFill>
                <a:srgbClr val="294075"/>
              </a:solidFill>
              <a:latin typeface="Montserrat"/>
              <a:ea typeface="Montserrat"/>
              <a:cs typeface="Montserrat"/>
              <a:sym typeface="Montserrat"/>
            </a:endParaRPr>
          </a:p>
          <a:p>
            <a:pPr algn="ctr" defTabSz="914400">
              <a:buClr>
                <a:srgbClr val="000000"/>
              </a:buClr>
            </a:pPr>
            <a:endParaRPr sz="2500" b="1" kern="0">
              <a:solidFill>
                <a:srgbClr val="294075"/>
              </a:solidFill>
              <a:latin typeface="Montserrat"/>
              <a:ea typeface="Montserrat"/>
              <a:cs typeface="Montserrat"/>
              <a:sym typeface="Montserrat"/>
            </a:endParaRPr>
          </a:p>
          <a:p>
            <a:pPr algn="ctr" defTabSz="914400">
              <a:buClr>
                <a:srgbClr val="000000"/>
              </a:buClr>
            </a:pPr>
            <a:endParaRPr sz="2500" b="1" kern="0">
              <a:solidFill>
                <a:srgbClr val="294075"/>
              </a:solidFill>
              <a:latin typeface="Montserrat"/>
              <a:ea typeface="Montserrat"/>
              <a:cs typeface="Montserrat"/>
              <a:sym typeface="Montserrat"/>
            </a:endParaRPr>
          </a:p>
          <a:p>
            <a:pPr algn="ctr" defTabSz="914400">
              <a:buClr>
                <a:srgbClr val="000000"/>
              </a:buClr>
            </a:pPr>
            <a:endParaRPr sz="2500" b="1" kern="0">
              <a:solidFill>
                <a:srgbClr val="294075"/>
              </a:solidFill>
              <a:latin typeface="Montserrat"/>
              <a:ea typeface="Montserrat"/>
              <a:cs typeface="Montserrat"/>
              <a:sym typeface="Montserrat"/>
            </a:endParaRPr>
          </a:p>
        </p:txBody>
      </p:sp>
      <p:sp>
        <p:nvSpPr>
          <p:cNvPr id="144" name="Google Shape;144;p25"/>
          <p:cNvSpPr txBox="1"/>
          <p:nvPr/>
        </p:nvSpPr>
        <p:spPr>
          <a:xfrm>
            <a:off x="0" y="5145625"/>
            <a:ext cx="21444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000000"/>
                </a:solidFill>
                <a:latin typeface="Montserrat"/>
                <a:ea typeface="Montserrat"/>
                <a:cs typeface="Montserrat"/>
                <a:sym typeface="Montserrat"/>
              </a:rPr>
              <a:t>Trade #1</a:t>
            </a:r>
            <a:endParaRPr sz="3000" b="1" kern="0">
              <a:solidFill>
                <a:srgbClr val="000000"/>
              </a:solidFill>
              <a:latin typeface="Montserrat"/>
              <a:ea typeface="Montserrat"/>
              <a:cs typeface="Montserrat"/>
              <a:sym typeface="Montserrat"/>
            </a:endParaRPr>
          </a:p>
        </p:txBody>
      </p:sp>
      <p:pic>
        <p:nvPicPr>
          <p:cNvPr id="145" name="Google Shape;145;p25"/>
          <p:cNvPicPr preferRelativeResize="0"/>
          <p:nvPr/>
        </p:nvPicPr>
        <p:blipFill>
          <a:blip r:embed="rId3">
            <a:alphaModFix amt="49000"/>
          </a:blip>
          <a:stretch>
            <a:fillRect/>
          </a:stretch>
        </p:blipFill>
        <p:spPr>
          <a:xfrm>
            <a:off x="98601" y="2003539"/>
            <a:ext cx="2144503" cy="2820487"/>
          </a:xfrm>
          <a:prstGeom prst="rect">
            <a:avLst/>
          </a:prstGeom>
          <a:noFill/>
          <a:ln>
            <a:noFill/>
          </a:ln>
        </p:spPr>
      </p:pic>
      <p:pic>
        <p:nvPicPr>
          <p:cNvPr id="146" name="Google Shape;146;p25"/>
          <p:cNvPicPr preferRelativeResize="0"/>
          <p:nvPr/>
        </p:nvPicPr>
        <p:blipFill>
          <a:blip r:embed="rId4">
            <a:alphaModFix/>
          </a:blip>
          <a:stretch>
            <a:fillRect/>
          </a:stretch>
        </p:blipFill>
        <p:spPr>
          <a:xfrm>
            <a:off x="2726750" y="3172376"/>
            <a:ext cx="3957649" cy="26424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ctrTitle"/>
          </p:nvPr>
        </p:nvSpPr>
        <p:spPr>
          <a:xfrm>
            <a:off x="311708" y="1601825"/>
            <a:ext cx="8520600" cy="2052600"/>
          </a:xfrm>
          <a:prstGeom prst="rect">
            <a:avLst/>
          </a:prstGeom>
        </p:spPr>
        <p:txBody>
          <a:bodyPr spcFirstLastPara="1" wrap="square" lIns="91425" tIns="91425" rIns="91425" bIns="91425" anchor="b" anchorCtr="0">
            <a:noAutofit/>
          </a:bodyPr>
          <a:lstStyle/>
          <a:p>
            <a:pPr>
              <a:buSzPts val="990"/>
            </a:pPr>
            <a:r>
              <a:rPr lang="en" sz="4080">
                <a:latin typeface="Montserrat SemiBold"/>
                <a:ea typeface="Montserrat SemiBold"/>
                <a:cs typeface="Montserrat SemiBold"/>
                <a:sym typeface="Montserrat SemiBold"/>
              </a:rPr>
              <a:t>Proceed after everyone has agreed or rejected all 10 trade scenarios on their score card</a:t>
            </a:r>
            <a:endParaRPr sz="4080">
              <a:latin typeface="Montserrat SemiBold"/>
              <a:ea typeface="Montserrat SemiBold"/>
              <a:cs typeface="Montserrat SemiBold"/>
              <a:sym typeface="Montserrat SemiBold"/>
            </a:endParaRPr>
          </a:p>
        </p:txBody>
      </p:sp>
      <p:pic>
        <p:nvPicPr>
          <p:cNvPr id="152" name="Google Shape;152;p26"/>
          <p:cNvPicPr preferRelativeResize="0"/>
          <p:nvPr/>
        </p:nvPicPr>
        <p:blipFill>
          <a:blip r:embed="rId3">
            <a:alphaModFix/>
          </a:blip>
          <a:stretch>
            <a:fillRect/>
          </a:stretch>
        </p:blipFill>
        <p:spPr>
          <a:xfrm>
            <a:off x="2707509" y="3654426"/>
            <a:ext cx="3728985" cy="20415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p:nvPr/>
        </p:nvSpPr>
        <p:spPr>
          <a:xfrm>
            <a:off x="0" y="857250"/>
            <a:ext cx="91440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4000" b="1" kern="0">
                <a:solidFill>
                  <a:srgbClr val="000000"/>
                </a:solidFill>
                <a:latin typeface="Montserrat"/>
                <a:ea typeface="Montserrat"/>
                <a:cs typeface="Montserrat"/>
                <a:sym typeface="Montserrat"/>
              </a:rPr>
              <a:t>TRADE DEAL OR NO DEAL?</a:t>
            </a:r>
            <a:endParaRPr sz="4000" b="1" kern="0">
              <a:solidFill>
                <a:srgbClr val="000000"/>
              </a:solidFill>
              <a:latin typeface="Montserrat"/>
              <a:ea typeface="Montserrat"/>
              <a:cs typeface="Montserrat"/>
              <a:sym typeface="Montserrat"/>
            </a:endParaRPr>
          </a:p>
        </p:txBody>
      </p:sp>
      <p:sp>
        <p:nvSpPr>
          <p:cNvPr id="158" name="Google Shape;158;p27"/>
          <p:cNvSpPr txBox="1"/>
          <p:nvPr/>
        </p:nvSpPr>
        <p:spPr>
          <a:xfrm>
            <a:off x="1705950" y="1581625"/>
            <a:ext cx="5732100" cy="4340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2500" b="1" kern="0">
                <a:solidFill>
                  <a:srgbClr val="000000"/>
                </a:solidFill>
                <a:latin typeface="Montserrat"/>
                <a:ea typeface="Montserrat"/>
                <a:cs typeface="Montserrat"/>
                <a:sym typeface="Montserrat"/>
              </a:rPr>
              <a:t>EXPORTING</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25,000 tons of cotton </a:t>
            </a: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IMPORTING	</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20,000 tons of corn</a:t>
            </a: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p:txBody>
      </p:sp>
      <p:sp>
        <p:nvSpPr>
          <p:cNvPr id="159" name="Google Shape;159;p27"/>
          <p:cNvSpPr txBox="1"/>
          <p:nvPr/>
        </p:nvSpPr>
        <p:spPr>
          <a:xfrm>
            <a:off x="0" y="5145625"/>
            <a:ext cx="21444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000000"/>
                </a:solidFill>
                <a:latin typeface="Montserrat"/>
                <a:ea typeface="Montserrat"/>
                <a:cs typeface="Montserrat"/>
                <a:sym typeface="Montserrat"/>
              </a:rPr>
              <a:t>Trade #1</a:t>
            </a:r>
            <a:endParaRPr sz="3000" b="1" kern="0">
              <a:solidFill>
                <a:srgbClr val="000000"/>
              </a:solidFill>
              <a:latin typeface="Montserrat"/>
              <a:ea typeface="Montserrat"/>
              <a:cs typeface="Montserrat"/>
              <a:sym typeface="Montserrat"/>
            </a:endParaRPr>
          </a:p>
        </p:txBody>
      </p:sp>
      <p:pic>
        <p:nvPicPr>
          <p:cNvPr id="160" name="Google Shape;160;p27"/>
          <p:cNvPicPr preferRelativeResize="0"/>
          <p:nvPr/>
        </p:nvPicPr>
        <p:blipFill>
          <a:blip r:embed="rId3">
            <a:alphaModFix amt="49000"/>
          </a:blip>
          <a:stretch>
            <a:fillRect/>
          </a:stretch>
        </p:blipFill>
        <p:spPr>
          <a:xfrm>
            <a:off x="98601" y="2003539"/>
            <a:ext cx="2144503" cy="2820487"/>
          </a:xfrm>
          <a:prstGeom prst="rect">
            <a:avLst/>
          </a:prstGeom>
          <a:noFill/>
          <a:ln>
            <a:noFill/>
          </a:ln>
        </p:spPr>
      </p:pic>
      <p:pic>
        <p:nvPicPr>
          <p:cNvPr id="161" name="Google Shape;161;p27"/>
          <p:cNvPicPr preferRelativeResize="0"/>
          <p:nvPr/>
        </p:nvPicPr>
        <p:blipFill>
          <a:blip r:embed="rId4">
            <a:alphaModFix/>
          </a:blip>
          <a:stretch>
            <a:fillRect/>
          </a:stretch>
        </p:blipFill>
        <p:spPr>
          <a:xfrm>
            <a:off x="2457213" y="2515239"/>
            <a:ext cx="4229575" cy="16346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8"/>
          <p:cNvPicPr preferRelativeResize="0"/>
          <p:nvPr/>
        </p:nvPicPr>
        <p:blipFill>
          <a:blip r:embed="rId3">
            <a:alphaModFix/>
          </a:blip>
          <a:stretch>
            <a:fillRect/>
          </a:stretch>
        </p:blipFill>
        <p:spPr>
          <a:xfrm>
            <a:off x="107351" y="971026"/>
            <a:ext cx="8839199" cy="688987"/>
          </a:xfrm>
          <a:prstGeom prst="rect">
            <a:avLst/>
          </a:prstGeom>
          <a:noFill/>
          <a:ln>
            <a:noFill/>
          </a:ln>
        </p:spPr>
      </p:pic>
      <p:sp>
        <p:nvSpPr>
          <p:cNvPr id="167" name="Google Shape;167;p28"/>
          <p:cNvSpPr txBox="1"/>
          <p:nvPr/>
        </p:nvSpPr>
        <p:spPr>
          <a:xfrm>
            <a:off x="0" y="5145625"/>
            <a:ext cx="21444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000000"/>
                </a:solidFill>
                <a:latin typeface="Montserrat"/>
                <a:ea typeface="Montserrat"/>
                <a:cs typeface="Montserrat"/>
                <a:sym typeface="Montserrat"/>
              </a:rPr>
              <a:t>Trade #1</a:t>
            </a:r>
            <a:endParaRPr sz="3000" b="1" kern="0">
              <a:solidFill>
                <a:srgbClr val="000000"/>
              </a:solidFill>
              <a:latin typeface="Montserrat"/>
              <a:ea typeface="Montserrat"/>
              <a:cs typeface="Montserrat"/>
              <a:sym typeface="Montserrat"/>
            </a:endParaRPr>
          </a:p>
        </p:txBody>
      </p:sp>
      <p:pic>
        <p:nvPicPr>
          <p:cNvPr id="168" name="Google Shape;168;p28"/>
          <p:cNvPicPr preferRelativeResize="0"/>
          <p:nvPr/>
        </p:nvPicPr>
        <p:blipFill>
          <a:blip r:embed="rId4">
            <a:alphaModFix/>
          </a:blip>
          <a:stretch>
            <a:fillRect/>
          </a:stretch>
        </p:blipFill>
        <p:spPr>
          <a:xfrm>
            <a:off x="2511713" y="2727614"/>
            <a:ext cx="4229575" cy="1634625"/>
          </a:xfrm>
          <a:prstGeom prst="rect">
            <a:avLst/>
          </a:prstGeom>
          <a:noFill/>
          <a:ln>
            <a:noFill/>
          </a:ln>
        </p:spPr>
      </p:pic>
      <p:pic>
        <p:nvPicPr>
          <p:cNvPr id="169" name="Google Shape;169;p28"/>
          <p:cNvPicPr preferRelativeResize="0"/>
          <p:nvPr/>
        </p:nvPicPr>
        <p:blipFill>
          <a:blip r:embed="rId5">
            <a:alphaModFix/>
          </a:blip>
          <a:stretch>
            <a:fillRect/>
          </a:stretch>
        </p:blipFill>
        <p:spPr>
          <a:xfrm>
            <a:off x="107351" y="1618539"/>
            <a:ext cx="8839199" cy="462125"/>
          </a:xfrm>
          <a:prstGeom prst="rect">
            <a:avLst/>
          </a:prstGeom>
          <a:noFill/>
          <a:ln>
            <a:noFill/>
          </a:ln>
        </p:spPr>
      </p:pic>
      <p:sp>
        <p:nvSpPr>
          <p:cNvPr id="170" name="Google Shape;170;p28"/>
          <p:cNvSpPr txBox="1"/>
          <p:nvPr/>
        </p:nvSpPr>
        <p:spPr>
          <a:xfrm>
            <a:off x="6741300" y="3084100"/>
            <a:ext cx="21444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FF0000"/>
                </a:solidFill>
                <a:latin typeface="Montserrat"/>
                <a:ea typeface="Montserrat"/>
                <a:cs typeface="Montserrat"/>
                <a:sym typeface="Montserrat"/>
              </a:rPr>
              <a:t>Give Yourself: +2 NTD</a:t>
            </a:r>
            <a:endParaRPr sz="3000" b="1" kern="0">
              <a:solidFill>
                <a:srgbClr val="FF0000"/>
              </a:solidFill>
              <a:latin typeface="Montserrat"/>
              <a:ea typeface="Montserrat"/>
              <a:cs typeface="Montserrat"/>
              <a:sym typeface="Montserrat"/>
            </a:endParaRPr>
          </a:p>
          <a:p>
            <a:pPr algn="ctr" defTabSz="914400">
              <a:buClr>
                <a:srgbClr val="000000"/>
              </a:buClr>
            </a:pPr>
            <a:r>
              <a:rPr lang="en" sz="3000" b="1" kern="0">
                <a:solidFill>
                  <a:srgbClr val="FF0000"/>
                </a:solidFill>
                <a:latin typeface="Montserrat"/>
                <a:ea typeface="Montserrat"/>
                <a:cs typeface="Montserrat"/>
                <a:sym typeface="Montserrat"/>
              </a:rPr>
              <a:t>-3 Deal</a:t>
            </a:r>
            <a:endParaRPr sz="3000" b="1" kern="0">
              <a:solidFill>
                <a:srgbClr val="FF0000"/>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p:nvPr/>
        </p:nvSpPr>
        <p:spPr>
          <a:xfrm>
            <a:off x="0" y="857250"/>
            <a:ext cx="91440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4000" b="1" kern="0">
                <a:solidFill>
                  <a:srgbClr val="000000"/>
                </a:solidFill>
                <a:latin typeface="Montserrat"/>
                <a:ea typeface="Montserrat"/>
                <a:cs typeface="Montserrat"/>
                <a:sym typeface="Montserrat"/>
              </a:rPr>
              <a:t>TRADE DEAL OR NO DEAL?</a:t>
            </a:r>
            <a:endParaRPr sz="4000" b="1" kern="0">
              <a:solidFill>
                <a:srgbClr val="000000"/>
              </a:solidFill>
              <a:latin typeface="Montserrat"/>
              <a:ea typeface="Montserrat"/>
              <a:cs typeface="Montserrat"/>
              <a:sym typeface="Montserrat"/>
            </a:endParaRPr>
          </a:p>
        </p:txBody>
      </p:sp>
      <p:sp>
        <p:nvSpPr>
          <p:cNvPr id="176" name="Google Shape;176;p29"/>
          <p:cNvSpPr txBox="1"/>
          <p:nvPr/>
        </p:nvSpPr>
        <p:spPr>
          <a:xfrm>
            <a:off x="1705950" y="1793800"/>
            <a:ext cx="5732100" cy="41286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2500" b="1" kern="0">
                <a:solidFill>
                  <a:srgbClr val="000000"/>
                </a:solidFill>
                <a:latin typeface="Montserrat"/>
                <a:ea typeface="Montserrat"/>
                <a:cs typeface="Montserrat"/>
                <a:sym typeface="Montserrat"/>
              </a:rPr>
              <a:t>EXPORTING</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10,000 barrels of oil</a:t>
            </a: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IMPORTING	</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500 kg of gold</a:t>
            </a: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p:txBody>
      </p:sp>
      <p:sp>
        <p:nvSpPr>
          <p:cNvPr id="177" name="Google Shape;177;p29"/>
          <p:cNvSpPr txBox="1"/>
          <p:nvPr/>
        </p:nvSpPr>
        <p:spPr>
          <a:xfrm>
            <a:off x="0" y="5145625"/>
            <a:ext cx="21444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000000"/>
                </a:solidFill>
                <a:latin typeface="Montserrat"/>
                <a:ea typeface="Montserrat"/>
                <a:cs typeface="Montserrat"/>
                <a:sym typeface="Montserrat"/>
              </a:rPr>
              <a:t>Trade #2</a:t>
            </a:r>
            <a:endParaRPr sz="3000" b="1" kern="0">
              <a:solidFill>
                <a:srgbClr val="000000"/>
              </a:solidFill>
              <a:latin typeface="Montserrat"/>
              <a:ea typeface="Montserrat"/>
              <a:cs typeface="Montserrat"/>
              <a:sym typeface="Montserrat"/>
            </a:endParaRPr>
          </a:p>
        </p:txBody>
      </p:sp>
      <p:pic>
        <p:nvPicPr>
          <p:cNvPr id="178" name="Google Shape;178;p29"/>
          <p:cNvPicPr preferRelativeResize="0"/>
          <p:nvPr/>
        </p:nvPicPr>
        <p:blipFill>
          <a:blip r:embed="rId3">
            <a:alphaModFix amt="49000"/>
          </a:blip>
          <a:stretch>
            <a:fillRect/>
          </a:stretch>
        </p:blipFill>
        <p:spPr>
          <a:xfrm>
            <a:off x="98601" y="2003539"/>
            <a:ext cx="2144503" cy="2820487"/>
          </a:xfrm>
          <a:prstGeom prst="rect">
            <a:avLst/>
          </a:prstGeom>
          <a:noFill/>
          <a:ln>
            <a:noFill/>
          </a:ln>
        </p:spPr>
      </p:pic>
      <p:pic>
        <p:nvPicPr>
          <p:cNvPr id="179" name="Google Shape;179;p29"/>
          <p:cNvPicPr preferRelativeResize="0"/>
          <p:nvPr/>
        </p:nvPicPr>
        <p:blipFill>
          <a:blip r:embed="rId4">
            <a:alphaModFix/>
          </a:blip>
          <a:stretch>
            <a:fillRect/>
          </a:stretch>
        </p:blipFill>
        <p:spPr>
          <a:xfrm>
            <a:off x="2427750" y="2431775"/>
            <a:ext cx="4288500" cy="20741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a:blip r:embed="rId3">
            <a:alphaModFix/>
          </a:blip>
          <a:stretch>
            <a:fillRect/>
          </a:stretch>
        </p:blipFill>
        <p:spPr>
          <a:xfrm>
            <a:off x="107351" y="971026"/>
            <a:ext cx="8839199" cy="688987"/>
          </a:xfrm>
          <a:prstGeom prst="rect">
            <a:avLst/>
          </a:prstGeom>
          <a:noFill/>
          <a:ln>
            <a:noFill/>
          </a:ln>
        </p:spPr>
      </p:pic>
      <p:sp>
        <p:nvSpPr>
          <p:cNvPr id="185" name="Google Shape;185;p30"/>
          <p:cNvSpPr txBox="1"/>
          <p:nvPr/>
        </p:nvSpPr>
        <p:spPr>
          <a:xfrm>
            <a:off x="0" y="5145625"/>
            <a:ext cx="21444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000000"/>
                </a:solidFill>
                <a:latin typeface="Montserrat"/>
                <a:ea typeface="Montserrat"/>
                <a:cs typeface="Montserrat"/>
                <a:sym typeface="Montserrat"/>
              </a:rPr>
              <a:t>Trade #2</a:t>
            </a:r>
            <a:endParaRPr sz="3000" b="1" kern="0">
              <a:solidFill>
                <a:srgbClr val="000000"/>
              </a:solidFill>
              <a:latin typeface="Montserrat"/>
              <a:ea typeface="Montserrat"/>
              <a:cs typeface="Montserrat"/>
              <a:sym typeface="Montserrat"/>
            </a:endParaRPr>
          </a:p>
        </p:txBody>
      </p:sp>
      <p:pic>
        <p:nvPicPr>
          <p:cNvPr id="186" name="Google Shape;186;p30"/>
          <p:cNvPicPr preferRelativeResize="0"/>
          <p:nvPr/>
        </p:nvPicPr>
        <p:blipFill>
          <a:blip r:embed="rId4">
            <a:alphaModFix/>
          </a:blip>
          <a:stretch>
            <a:fillRect/>
          </a:stretch>
        </p:blipFill>
        <p:spPr>
          <a:xfrm>
            <a:off x="2530700" y="2560500"/>
            <a:ext cx="4288500" cy="2074150"/>
          </a:xfrm>
          <a:prstGeom prst="rect">
            <a:avLst/>
          </a:prstGeom>
          <a:noFill/>
          <a:ln>
            <a:noFill/>
          </a:ln>
        </p:spPr>
      </p:pic>
      <p:pic>
        <p:nvPicPr>
          <p:cNvPr id="187" name="Google Shape;187;p30"/>
          <p:cNvPicPr preferRelativeResize="0"/>
          <p:nvPr/>
        </p:nvPicPr>
        <p:blipFill>
          <a:blip r:embed="rId5">
            <a:alphaModFix/>
          </a:blip>
          <a:stretch>
            <a:fillRect/>
          </a:stretch>
        </p:blipFill>
        <p:spPr>
          <a:xfrm>
            <a:off x="107351" y="1608513"/>
            <a:ext cx="8839199" cy="462565"/>
          </a:xfrm>
          <a:prstGeom prst="rect">
            <a:avLst/>
          </a:prstGeom>
          <a:noFill/>
          <a:ln>
            <a:noFill/>
          </a:ln>
        </p:spPr>
      </p:pic>
      <p:sp>
        <p:nvSpPr>
          <p:cNvPr id="188" name="Google Shape;188;p30"/>
          <p:cNvSpPr txBox="1"/>
          <p:nvPr/>
        </p:nvSpPr>
        <p:spPr>
          <a:xfrm>
            <a:off x="6741300" y="3084100"/>
            <a:ext cx="21444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FF0000"/>
                </a:solidFill>
                <a:latin typeface="Montserrat"/>
                <a:ea typeface="Montserrat"/>
                <a:cs typeface="Montserrat"/>
                <a:sym typeface="Montserrat"/>
              </a:rPr>
              <a:t>Give Yourself: +5 Deal</a:t>
            </a:r>
            <a:endParaRPr sz="3000" b="1" kern="0">
              <a:solidFill>
                <a:srgbClr val="FF0000"/>
              </a:solidFill>
              <a:latin typeface="Montserrat"/>
              <a:ea typeface="Montserrat"/>
              <a:cs typeface="Montserrat"/>
              <a:sym typeface="Montserrat"/>
            </a:endParaRPr>
          </a:p>
          <a:p>
            <a:pPr algn="ctr" defTabSz="914400">
              <a:buClr>
                <a:srgbClr val="000000"/>
              </a:buClr>
            </a:pPr>
            <a:r>
              <a:rPr lang="en" sz="3000" b="1" kern="0">
                <a:solidFill>
                  <a:srgbClr val="FF0000"/>
                </a:solidFill>
                <a:latin typeface="Montserrat"/>
                <a:ea typeface="Montserrat"/>
                <a:cs typeface="Montserrat"/>
                <a:sym typeface="Montserrat"/>
              </a:rPr>
              <a:t>-3 NTD</a:t>
            </a:r>
            <a:endParaRPr sz="3000" b="1" kern="0">
              <a:solidFill>
                <a:srgbClr val="FF0000"/>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p:nvPr/>
        </p:nvSpPr>
        <p:spPr>
          <a:xfrm>
            <a:off x="0" y="857250"/>
            <a:ext cx="91440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4000" b="1" kern="0">
                <a:solidFill>
                  <a:srgbClr val="000000"/>
                </a:solidFill>
                <a:latin typeface="Montserrat"/>
                <a:ea typeface="Montserrat"/>
                <a:cs typeface="Montserrat"/>
                <a:sym typeface="Montserrat"/>
              </a:rPr>
              <a:t>TRADE DEAL OR NO DEAL?</a:t>
            </a:r>
            <a:endParaRPr sz="4000" b="1" kern="0">
              <a:solidFill>
                <a:srgbClr val="000000"/>
              </a:solidFill>
              <a:latin typeface="Montserrat"/>
              <a:ea typeface="Montserrat"/>
              <a:cs typeface="Montserrat"/>
              <a:sym typeface="Montserrat"/>
            </a:endParaRPr>
          </a:p>
        </p:txBody>
      </p:sp>
      <p:sp>
        <p:nvSpPr>
          <p:cNvPr id="194" name="Google Shape;194;p31"/>
          <p:cNvSpPr txBox="1"/>
          <p:nvPr/>
        </p:nvSpPr>
        <p:spPr>
          <a:xfrm>
            <a:off x="1705950" y="1581625"/>
            <a:ext cx="5732100" cy="4340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2500" b="1" kern="0">
                <a:solidFill>
                  <a:srgbClr val="000000"/>
                </a:solidFill>
                <a:latin typeface="Montserrat"/>
                <a:ea typeface="Montserrat"/>
                <a:cs typeface="Montserrat"/>
                <a:sym typeface="Montserrat"/>
              </a:rPr>
              <a:t>EXPORTING</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30,000 tons of rice</a:t>
            </a: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IMPORTING	</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40,000 tons of wheat</a:t>
            </a: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p:txBody>
      </p:sp>
      <p:sp>
        <p:nvSpPr>
          <p:cNvPr id="195" name="Google Shape;195;p31"/>
          <p:cNvSpPr txBox="1"/>
          <p:nvPr/>
        </p:nvSpPr>
        <p:spPr>
          <a:xfrm>
            <a:off x="0" y="5145625"/>
            <a:ext cx="21444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000000"/>
                </a:solidFill>
                <a:latin typeface="Montserrat"/>
                <a:ea typeface="Montserrat"/>
                <a:cs typeface="Montserrat"/>
                <a:sym typeface="Montserrat"/>
              </a:rPr>
              <a:t>Trade #3</a:t>
            </a:r>
            <a:endParaRPr sz="3000" b="1" kern="0">
              <a:solidFill>
                <a:srgbClr val="000000"/>
              </a:solidFill>
              <a:latin typeface="Montserrat"/>
              <a:ea typeface="Montserrat"/>
              <a:cs typeface="Montserrat"/>
              <a:sym typeface="Montserrat"/>
            </a:endParaRPr>
          </a:p>
        </p:txBody>
      </p:sp>
      <p:pic>
        <p:nvPicPr>
          <p:cNvPr id="196" name="Google Shape;196;p31"/>
          <p:cNvPicPr preferRelativeResize="0"/>
          <p:nvPr/>
        </p:nvPicPr>
        <p:blipFill>
          <a:blip r:embed="rId3">
            <a:alphaModFix amt="49000"/>
          </a:blip>
          <a:stretch>
            <a:fillRect/>
          </a:stretch>
        </p:blipFill>
        <p:spPr>
          <a:xfrm>
            <a:off x="98601" y="2003539"/>
            <a:ext cx="2144503" cy="2820487"/>
          </a:xfrm>
          <a:prstGeom prst="rect">
            <a:avLst/>
          </a:prstGeom>
          <a:noFill/>
          <a:ln>
            <a:noFill/>
          </a:ln>
        </p:spPr>
      </p:pic>
      <p:pic>
        <p:nvPicPr>
          <p:cNvPr id="197" name="Google Shape;197;p31"/>
          <p:cNvPicPr preferRelativeResize="0"/>
          <p:nvPr/>
        </p:nvPicPr>
        <p:blipFill>
          <a:blip r:embed="rId4">
            <a:alphaModFix/>
          </a:blip>
          <a:stretch>
            <a:fillRect/>
          </a:stretch>
        </p:blipFill>
        <p:spPr>
          <a:xfrm>
            <a:off x="2620825" y="2370401"/>
            <a:ext cx="3902350" cy="18922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2"/>
          <p:cNvPicPr preferRelativeResize="0"/>
          <p:nvPr/>
        </p:nvPicPr>
        <p:blipFill>
          <a:blip r:embed="rId3">
            <a:alphaModFix/>
          </a:blip>
          <a:stretch>
            <a:fillRect/>
          </a:stretch>
        </p:blipFill>
        <p:spPr>
          <a:xfrm>
            <a:off x="107351" y="971026"/>
            <a:ext cx="8839199" cy="688987"/>
          </a:xfrm>
          <a:prstGeom prst="rect">
            <a:avLst/>
          </a:prstGeom>
          <a:noFill/>
          <a:ln>
            <a:noFill/>
          </a:ln>
        </p:spPr>
      </p:pic>
      <p:sp>
        <p:nvSpPr>
          <p:cNvPr id="203" name="Google Shape;203;p32"/>
          <p:cNvSpPr txBox="1"/>
          <p:nvPr/>
        </p:nvSpPr>
        <p:spPr>
          <a:xfrm>
            <a:off x="0" y="5145625"/>
            <a:ext cx="21444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000000"/>
                </a:solidFill>
                <a:latin typeface="Montserrat"/>
                <a:ea typeface="Montserrat"/>
                <a:cs typeface="Montserrat"/>
                <a:sym typeface="Montserrat"/>
              </a:rPr>
              <a:t>Trade #3</a:t>
            </a:r>
            <a:endParaRPr sz="3000" b="1" kern="0">
              <a:solidFill>
                <a:srgbClr val="000000"/>
              </a:solidFill>
              <a:latin typeface="Montserrat"/>
              <a:ea typeface="Montserrat"/>
              <a:cs typeface="Montserrat"/>
              <a:sym typeface="Montserrat"/>
            </a:endParaRPr>
          </a:p>
        </p:txBody>
      </p:sp>
      <p:pic>
        <p:nvPicPr>
          <p:cNvPr id="204" name="Google Shape;204;p32"/>
          <p:cNvPicPr preferRelativeResize="0"/>
          <p:nvPr/>
        </p:nvPicPr>
        <p:blipFill>
          <a:blip r:embed="rId4">
            <a:alphaModFix/>
          </a:blip>
          <a:stretch>
            <a:fillRect/>
          </a:stretch>
        </p:blipFill>
        <p:spPr>
          <a:xfrm>
            <a:off x="2653000" y="2653288"/>
            <a:ext cx="3902350" cy="1892275"/>
          </a:xfrm>
          <a:prstGeom prst="rect">
            <a:avLst/>
          </a:prstGeom>
          <a:noFill/>
          <a:ln>
            <a:noFill/>
          </a:ln>
        </p:spPr>
      </p:pic>
      <p:pic>
        <p:nvPicPr>
          <p:cNvPr id="205" name="Google Shape;205;p32"/>
          <p:cNvPicPr preferRelativeResize="0"/>
          <p:nvPr/>
        </p:nvPicPr>
        <p:blipFill>
          <a:blip r:embed="rId5">
            <a:alphaModFix/>
          </a:blip>
          <a:stretch>
            <a:fillRect/>
          </a:stretch>
        </p:blipFill>
        <p:spPr>
          <a:xfrm>
            <a:off x="107351" y="1608501"/>
            <a:ext cx="8839199" cy="447021"/>
          </a:xfrm>
          <a:prstGeom prst="rect">
            <a:avLst/>
          </a:prstGeom>
          <a:noFill/>
          <a:ln>
            <a:noFill/>
          </a:ln>
        </p:spPr>
      </p:pic>
      <p:sp>
        <p:nvSpPr>
          <p:cNvPr id="206" name="Google Shape;206;p32"/>
          <p:cNvSpPr txBox="1"/>
          <p:nvPr/>
        </p:nvSpPr>
        <p:spPr>
          <a:xfrm>
            <a:off x="6741300" y="3084100"/>
            <a:ext cx="21444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FF0000"/>
                </a:solidFill>
                <a:latin typeface="Montserrat"/>
                <a:ea typeface="Montserrat"/>
                <a:cs typeface="Montserrat"/>
                <a:sym typeface="Montserrat"/>
              </a:rPr>
              <a:t>Give Yourself: +3 NTD</a:t>
            </a:r>
            <a:endParaRPr sz="3000" b="1" kern="0">
              <a:solidFill>
                <a:srgbClr val="FF0000"/>
              </a:solidFill>
              <a:latin typeface="Montserrat"/>
              <a:ea typeface="Montserrat"/>
              <a:cs typeface="Montserrat"/>
              <a:sym typeface="Montserrat"/>
            </a:endParaRPr>
          </a:p>
          <a:p>
            <a:pPr algn="ctr" defTabSz="914400">
              <a:buClr>
                <a:srgbClr val="000000"/>
              </a:buClr>
            </a:pPr>
            <a:r>
              <a:rPr lang="en" sz="3000" b="1" kern="0">
                <a:solidFill>
                  <a:srgbClr val="FF0000"/>
                </a:solidFill>
                <a:latin typeface="Montserrat"/>
                <a:ea typeface="Montserrat"/>
                <a:cs typeface="Montserrat"/>
                <a:sym typeface="Montserrat"/>
              </a:rPr>
              <a:t>-3 Deal</a:t>
            </a:r>
            <a:endParaRPr sz="3000" b="1" kern="0">
              <a:solidFill>
                <a:srgbClr val="FF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83"/>
        <p:cNvGrpSpPr/>
        <p:nvPr/>
      </p:nvGrpSpPr>
      <p:grpSpPr>
        <a:xfrm>
          <a:off x="0" y="0"/>
          <a:ext cx="0" cy="0"/>
          <a:chOff x="0" y="0"/>
          <a:chExt cx="0" cy="0"/>
        </a:xfrm>
      </p:grpSpPr>
      <p:cxnSp>
        <p:nvCxnSpPr>
          <p:cNvPr id="384" name="Google Shape;384;p5"/>
          <p:cNvCxnSpPr/>
          <p:nvPr/>
        </p:nvCxnSpPr>
        <p:spPr>
          <a:xfrm>
            <a:off x="0" y="1041665"/>
            <a:ext cx="9144000" cy="0"/>
          </a:xfrm>
          <a:prstGeom prst="straightConnector1">
            <a:avLst/>
          </a:prstGeom>
          <a:noFill/>
          <a:ln w="25400"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cxnSp>
      <p:sp>
        <p:nvSpPr>
          <p:cNvPr id="385" name="Google Shape;385;p5"/>
          <p:cNvSpPr/>
          <p:nvPr/>
        </p:nvSpPr>
        <p:spPr>
          <a:xfrm>
            <a:off x="204716" y="1219349"/>
            <a:ext cx="8688913" cy="5247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Student Learning Outcomes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highlight>
                  <a:srgbClr val="FFFF00"/>
                </a:highlight>
                <a:uLnTx/>
                <a:uFillTx/>
                <a:latin typeface="Quattrocento Sans"/>
                <a:ea typeface="Quattrocento Sans"/>
                <a:cs typeface="Quattrocento Sans"/>
                <a:sym typeface="Quattrocento Sans"/>
              </a:rPr>
              <a:t>sharpening critical thinking and critical literacy skills</a:t>
            </a:r>
            <a:endParaRPr kumimoji="0" sz="1400" b="0" i="0" u="none" strike="noStrike" kern="0" cap="none" spc="0" normalizeH="0" baseline="0" noProof="0" dirty="0">
              <a:ln>
                <a:noFill/>
              </a:ln>
              <a:solidFill>
                <a:srgbClr val="000000"/>
              </a:solidFill>
              <a:effectLst/>
              <a:highlight>
                <a:srgbClr val="FFFF00"/>
              </a:highligh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highlight>
                  <a:srgbClr val="FFFF00"/>
                </a:highlight>
                <a:uLnTx/>
                <a:uFillTx/>
                <a:latin typeface="Quattrocento Sans"/>
                <a:ea typeface="Quattrocento Sans"/>
                <a:cs typeface="Quattrocento Sans"/>
                <a:sym typeface="Quattrocento Sans"/>
              </a:rPr>
              <a:t>entertaining multiple perspectives</a:t>
            </a:r>
            <a:endParaRPr kumimoji="0" sz="1400" b="0" i="0" u="none" strike="noStrike" kern="0" cap="none" spc="0" normalizeH="0" baseline="0" noProof="0" dirty="0">
              <a:ln>
                <a:noFill/>
              </a:ln>
              <a:solidFill>
                <a:srgbClr val="000000"/>
              </a:solidFill>
              <a:effectLst/>
              <a:highlight>
                <a:srgbClr val="FFFF00"/>
              </a:highligh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gaining a deeper, nuanced understanding of subject-specific content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making students’ thinking explicit for assessment purposes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highlight>
                  <a:srgbClr val="FFFF00"/>
                </a:highlight>
                <a:uLnTx/>
                <a:uFillTx/>
                <a:latin typeface="Quattrocento Sans"/>
                <a:ea typeface="Quattrocento Sans"/>
                <a:cs typeface="Quattrocento Sans"/>
                <a:sym typeface="Quattrocento Sans"/>
              </a:rPr>
              <a:t>achieving a inter/multidisciplinary understanding of current events</a:t>
            </a:r>
            <a:endParaRPr kumimoji="0" sz="1400" b="0" i="0" u="none" strike="noStrike" kern="0" cap="none" spc="0" normalizeH="0" baseline="0" noProof="0" dirty="0">
              <a:ln>
                <a:noFill/>
              </a:ln>
              <a:solidFill>
                <a:srgbClr val="000000"/>
              </a:solidFill>
              <a:effectLst/>
              <a:highlight>
                <a:srgbClr val="FFFF00"/>
              </a:highligh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using evidence to draw conclusions and make generalizations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articulating and defending positions using content vocabulary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highlight>
                  <a:srgbClr val="FFFF00"/>
                </a:highlight>
                <a:uLnTx/>
                <a:uFillTx/>
                <a:latin typeface="Quattrocento Sans"/>
                <a:ea typeface="Quattrocento Sans"/>
                <a:cs typeface="Quattrocento Sans"/>
                <a:sym typeface="Quattrocento Sans"/>
              </a:rPr>
              <a:t>laying the groundwork for authentic discussions and civil debates</a:t>
            </a:r>
            <a:endParaRPr kumimoji="0" sz="1400" b="0" i="0" u="none" strike="noStrike" kern="0" cap="none" spc="0" normalizeH="0" baseline="0" noProof="0" dirty="0">
              <a:ln>
                <a:noFill/>
              </a:ln>
              <a:solidFill>
                <a:srgbClr val="000000"/>
              </a:solidFill>
              <a:effectLst/>
              <a:highlight>
                <a:srgbClr val="FFFF00"/>
              </a:highligh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highlight>
                  <a:srgbClr val="FFFF00"/>
                </a:highlight>
                <a:uLnTx/>
                <a:uFillTx/>
                <a:latin typeface="Quattrocento Sans"/>
                <a:ea typeface="Quattrocento Sans"/>
                <a:cs typeface="Quattrocento Sans"/>
                <a:sym typeface="Quattrocento Sans"/>
              </a:rPr>
              <a:t>casting informed votes</a:t>
            </a:r>
            <a:endParaRPr kumimoji="0" sz="1400" b="0" i="0" u="none" strike="noStrike" kern="0" cap="none" spc="0" normalizeH="0" baseline="0" noProof="0" dirty="0">
              <a:ln>
                <a:noFill/>
              </a:ln>
              <a:solidFill>
                <a:srgbClr val="000000"/>
              </a:solidFill>
              <a:effectLst/>
              <a:highlight>
                <a:srgbClr val="FFFF00"/>
              </a:highligh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analyzing and synthesizing primary and secondary sources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comparing and contrasting historical, cultural, and political perspectives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explaining cause-and-effect relationships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highlight>
                  <a:srgbClr val="FFFF00"/>
                </a:highlight>
                <a:uLnTx/>
                <a:uFillTx/>
                <a:latin typeface="Quattrocento Sans"/>
                <a:ea typeface="Quattrocento Sans"/>
                <a:cs typeface="Quattrocento Sans"/>
                <a:sym typeface="Quattrocento Sans"/>
              </a:rPr>
              <a:t>practicing citizenship skills </a:t>
            </a:r>
            <a:r>
              <a:rPr kumimoji="0" lang="en-US" sz="1600" b="1"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such as collaborating, compromising, and reaching consensus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highlight>
                  <a:srgbClr val="FFFF00"/>
                </a:highlight>
                <a:uLnTx/>
                <a:uFillTx/>
                <a:latin typeface="Quattrocento Sans"/>
                <a:ea typeface="Quattrocento Sans"/>
                <a:cs typeface="Quattrocento Sans"/>
                <a:sym typeface="Quattrocento Sans"/>
              </a:rPr>
              <a:t>thinking like an economist for authentic disciplinary learning </a:t>
            </a:r>
            <a:r>
              <a:rPr kumimoji="0" lang="en-US" sz="1600" b="1"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(like historical thinking)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0033CC"/>
              </a:buClr>
              <a:buSzPts val="1600"/>
              <a:buFont typeface="Calibri"/>
              <a:buAutoNum type="arabicParenR"/>
              <a:tabLst/>
              <a:defRPr/>
            </a:pPr>
            <a:r>
              <a:rPr kumimoji="0" lang="en-US" sz="1600" b="1" i="0" u="none" strike="noStrike" kern="0" cap="none" spc="0" normalizeH="0" baseline="0" noProof="0" dirty="0">
                <a:ln>
                  <a:noFill/>
                </a:ln>
                <a:solidFill>
                  <a:srgbClr val="0033CC"/>
                </a:solidFill>
                <a:effectLst/>
                <a:uLnTx/>
                <a:uFillTx/>
                <a:latin typeface="Quattrocento Sans"/>
                <a:ea typeface="Quattrocento Sans"/>
                <a:cs typeface="Quattrocento Sans"/>
                <a:sym typeface="Quattrocento Sans"/>
              </a:rPr>
              <a:t>making more productive and prosperous workplace and everyday life decisions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7" name="Google Shape;387;p5"/>
          <p:cNvSpPr/>
          <p:nvPr/>
        </p:nvSpPr>
        <p:spPr>
          <a:xfrm>
            <a:off x="128668" y="347155"/>
            <a:ext cx="8810618"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50"/>
                </a:solidFill>
                <a:effectLst/>
                <a:uLnTx/>
                <a:uFillTx/>
                <a:latin typeface="Quattrocento Sans"/>
                <a:ea typeface="Quattrocento Sans"/>
                <a:cs typeface="Quattrocento Sans"/>
                <a:sym typeface="Quattrocento Sans"/>
              </a:rPr>
              <a:t>3 Economic Reasoning Skills </a:t>
            </a:r>
            <a:r>
              <a:rPr kumimoji="0" lang="en-US" sz="1800" b="1" i="0" u="none" strike="noStrike" kern="0" cap="none" spc="0" normalizeH="0" baseline="0" noProof="0" dirty="0">
                <a:ln>
                  <a:noFill/>
                </a:ln>
                <a:solidFill>
                  <a:srgbClr val="00B050"/>
                </a:solidFill>
                <a:effectLst/>
                <a:uLnTx/>
                <a:uFillTx/>
                <a:latin typeface="Quattrocento Sans"/>
                <a:ea typeface="Quattrocento Sans"/>
                <a:cs typeface="Quattrocento Sans"/>
                <a:sym typeface="Quattrocento Sans"/>
              </a:rPr>
              <a:t>(Ayers, 2019)</a:t>
            </a:r>
            <a:r>
              <a:rPr kumimoji="0" lang="en-US" sz="3600" b="1" i="0" u="none" strike="noStrike" kern="0" cap="none" spc="0" normalizeH="0" baseline="0" noProof="0" dirty="0">
                <a:ln>
                  <a:noFill/>
                </a:ln>
                <a:solidFill>
                  <a:srgbClr val="00B050"/>
                </a:solidFill>
                <a:effectLst/>
                <a:uLnTx/>
                <a:uFillTx/>
                <a:latin typeface="Quattrocento Sans"/>
                <a:ea typeface="Quattrocento Sans"/>
                <a:cs typeface="Quattrocento Sans"/>
                <a:sym typeface="Quattrocento Sans"/>
              </a:rPr>
              <a:t> </a:t>
            </a:r>
            <a:endParaRPr kumimoji="0" sz="3600" b="1" i="0" u="none" strike="noStrike" kern="0" cap="none" spc="0" normalizeH="0" baseline="30000" noProof="0" dirty="0">
              <a:ln>
                <a:noFill/>
              </a:ln>
              <a:solidFill>
                <a:srgbClr val="00B05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8414700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3"/>
          <p:cNvSpPr txBox="1"/>
          <p:nvPr/>
        </p:nvSpPr>
        <p:spPr>
          <a:xfrm>
            <a:off x="0" y="857250"/>
            <a:ext cx="91440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4000" b="1" kern="0">
                <a:solidFill>
                  <a:srgbClr val="000000"/>
                </a:solidFill>
                <a:latin typeface="Montserrat"/>
                <a:ea typeface="Montserrat"/>
                <a:cs typeface="Montserrat"/>
                <a:sym typeface="Montserrat"/>
              </a:rPr>
              <a:t>TRADE DEAL OR NO DEAL?</a:t>
            </a:r>
            <a:endParaRPr sz="4000" b="1" kern="0">
              <a:solidFill>
                <a:srgbClr val="000000"/>
              </a:solidFill>
              <a:latin typeface="Montserrat"/>
              <a:ea typeface="Montserrat"/>
              <a:cs typeface="Montserrat"/>
              <a:sym typeface="Montserrat"/>
            </a:endParaRPr>
          </a:p>
        </p:txBody>
      </p:sp>
      <p:sp>
        <p:nvSpPr>
          <p:cNvPr id="212" name="Google Shape;212;p33"/>
          <p:cNvSpPr txBox="1"/>
          <p:nvPr/>
        </p:nvSpPr>
        <p:spPr>
          <a:xfrm>
            <a:off x="1705950" y="1581625"/>
            <a:ext cx="5732100" cy="4340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2500" b="1" kern="0">
                <a:solidFill>
                  <a:srgbClr val="000000"/>
                </a:solidFill>
                <a:latin typeface="Montserrat"/>
                <a:ea typeface="Montserrat"/>
                <a:cs typeface="Montserrat"/>
                <a:sym typeface="Montserrat"/>
              </a:rPr>
              <a:t>EXPORTING</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15,000 tons of coffee</a:t>
            </a: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IMPORTING	</a:t>
            </a:r>
            <a:endParaRPr sz="2500" b="1" kern="0">
              <a:solidFill>
                <a:srgbClr val="000000"/>
              </a:solidFill>
              <a:latin typeface="Montserrat"/>
              <a:ea typeface="Montserrat"/>
              <a:cs typeface="Montserrat"/>
              <a:sym typeface="Montserrat"/>
            </a:endParaRPr>
          </a:p>
          <a:p>
            <a:pPr algn="ctr" defTabSz="914400">
              <a:buClr>
                <a:srgbClr val="000000"/>
              </a:buClr>
            </a:pPr>
            <a:r>
              <a:rPr lang="en" sz="2500" b="1" kern="0">
                <a:solidFill>
                  <a:srgbClr val="000000"/>
                </a:solidFill>
                <a:latin typeface="Montserrat"/>
                <a:ea typeface="Montserrat"/>
                <a:cs typeface="Montserrat"/>
                <a:sym typeface="Montserrat"/>
              </a:rPr>
              <a:t>10,000 kg of vanilla</a:t>
            </a: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a:p>
            <a:pPr algn="ctr" defTabSz="914400">
              <a:buClr>
                <a:srgbClr val="000000"/>
              </a:buClr>
            </a:pPr>
            <a:endParaRPr sz="2500" b="1" kern="0">
              <a:solidFill>
                <a:srgbClr val="000000"/>
              </a:solidFill>
              <a:latin typeface="Montserrat"/>
              <a:ea typeface="Montserrat"/>
              <a:cs typeface="Montserrat"/>
              <a:sym typeface="Montserrat"/>
            </a:endParaRPr>
          </a:p>
        </p:txBody>
      </p:sp>
      <p:sp>
        <p:nvSpPr>
          <p:cNvPr id="213" name="Google Shape;213;p33"/>
          <p:cNvSpPr txBox="1"/>
          <p:nvPr/>
        </p:nvSpPr>
        <p:spPr>
          <a:xfrm>
            <a:off x="0" y="5145625"/>
            <a:ext cx="2144400" cy="824700"/>
          </a:xfrm>
          <a:prstGeom prst="rect">
            <a:avLst/>
          </a:prstGeom>
          <a:noFill/>
          <a:ln>
            <a:noFill/>
          </a:ln>
        </p:spPr>
        <p:txBody>
          <a:bodyPr spcFirstLastPara="1" wrap="square" lIns="91425" tIns="91425" rIns="91425" bIns="91425" anchor="ctr" anchorCtr="0">
            <a:noAutofit/>
          </a:bodyPr>
          <a:lstStyle/>
          <a:p>
            <a:pPr algn="ctr" defTabSz="914400">
              <a:buClr>
                <a:srgbClr val="000000"/>
              </a:buClr>
            </a:pPr>
            <a:r>
              <a:rPr lang="en" sz="3000" b="1" kern="0">
                <a:solidFill>
                  <a:srgbClr val="000000"/>
                </a:solidFill>
                <a:latin typeface="Montserrat"/>
                <a:ea typeface="Montserrat"/>
                <a:cs typeface="Montserrat"/>
                <a:sym typeface="Montserrat"/>
              </a:rPr>
              <a:t>Trade #4</a:t>
            </a:r>
            <a:endParaRPr sz="3000" b="1" kern="0">
              <a:solidFill>
                <a:srgbClr val="000000"/>
              </a:solidFill>
              <a:latin typeface="Montserrat"/>
              <a:ea typeface="Montserrat"/>
              <a:cs typeface="Montserrat"/>
              <a:sym typeface="Montserrat"/>
            </a:endParaRPr>
          </a:p>
        </p:txBody>
      </p:sp>
      <p:pic>
        <p:nvPicPr>
          <p:cNvPr id="214" name="Google Shape;214;p33"/>
          <p:cNvPicPr preferRelativeResize="0"/>
          <p:nvPr/>
        </p:nvPicPr>
        <p:blipFill>
          <a:blip r:embed="rId3">
            <a:alphaModFix amt="49000"/>
          </a:blip>
          <a:stretch>
            <a:fillRect/>
          </a:stretch>
        </p:blipFill>
        <p:spPr>
          <a:xfrm>
            <a:off x="98601" y="2003539"/>
            <a:ext cx="2144503" cy="2820487"/>
          </a:xfrm>
          <a:prstGeom prst="rect">
            <a:avLst/>
          </a:prstGeom>
          <a:noFill/>
          <a:ln>
            <a:noFill/>
          </a:ln>
        </p:spPr>
      </p:pic>
      <p:pic>
        <p:nvPicPr>
          <p:cNvPr id="215" name="Google Shape;215;p33"/>
          <p:cNvPicPr preferRelativeResize="0"/>
          <p:nvPr/>
        </p:nvPicPr>
        <p:blipFill>
          <a:blip r:embed="rId4">
            <a:alphaModFix/>
          </a:blip>
          <a:stretch>
            <a:fillRect/>
          </a:stretch>
        </p:blipFill>
        <p:spPr>
          <a:xfrm>
            <a:off x="2611989" y="2429801"/>
            <a:ext cx="3920025" cy="18826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4"/>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b="1">
                <a:latin typeface="Montserrat"/>
                <a:ea typeface="Montserrat"/>
                <a:cs typeface="Montserrat"/>
                <a:sym typeface="Montserrat"/>
              </a:rPr>
              <a:t>How do you know when a trade is a good deal? </a:t>
            </a:r>
            <a:endParaRPr b="1">
              <a:latin typeface="Montserrat"/>
              <a:ea typeface="Montserrat"/>
              <a:cs typeface="Montserrat"/>
              <a:sym typeface="Montserrat"/>
            </a:endParaRPr>
          </a:p>
        </p:txBody>
      </p:sp>
      <p:sp>
        <p:nvSpPr>
          <p:cNvPr id="221" name="Google Shape;221;p34"/>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222" name="Google Shape;222;p34" descr="Thank you for watching today's video! I want to thank DataCamp for sponsoring today's video. They make data science really easy for everyone, and I highly recommend you to check it out and invest in yourself! Use my link to view the first chapter of any course for FREE! https://bit.ly/2OXWQR3 &#10;&#10;Finally, I have a LOT more interesting videos in the making! At the end of the day, Nas Means People. And I want to show you the stories of People from all around the world. Stay tuned for more!" title="He Traded a Paperclip for a House?!">
            <a:hlinkClick r:id="rId3"/>
          </p:cNvPr>
          <p:cNvPicPr preferRelativeResize="0"/>
          <p:nvPr/>
        </p:nvPicPr>
        <p:blipFill>
          <a:blip r:embed="rId4">
            <a:alphaModFix/>
          </a:blip>
          <a:stretch>
            <a:fillRect/>
          </a:stretch>
        </p:blipFill>
        <p:spPr>
          <a:xfrm>
            <a:off x="1089663" y="2009726"/>
            <a:ext cx="6964675" cy="3917625"/>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5"/>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endParaRPr/>
          </a:p>
        </p:txBody>
      </p:sp>
      <p:sp>
        <p:nvSpPr>
          <p:cNvPr id="228" name="Google Shape;228;p35"/>
          <p:cNvSpPr txBox="1">
            <a:spLocks noGrp="1"/>
          </p:cNvSpPr>
          <p:nvPr>
            <p:ph type="body" idx="1"/>
          </p:nvPr>
        </p:nvSpPr>
        <p:spPr>
          <a:xfrm>
            <a:off x="311700" y="3485800"/>
            <a:ext cx="8520600" cy="1940400"/>
          </a:xfrm>
          <a:prstGeom prst="rect">
            <a:avLst/>
          </a:prstGeom>
        </p:spPr>
        <p:txBody>
          <a:bodyPr spcFirstLastPara="1" wrap="square" lIns="91425" tIns="91425" rIns="91425" bIns="91425" anchor="t" anchorCtr="0">
            <a:normAutofit/>
          </a:bodyPr>
          <a:lstStyle/>
          <a:p>
            <a:pPr marL="228600" indent="-304800">
              <a:lnSpc>
                <a:spcPct val="85000"/>
              </a:lnSpc>
              <a:buClr>
                <a:schemeClr val="dk1"/>
              </a:buClr>
              <a:buSzPts val="1200"/>
              <a:buFont typeface="Montserrat"/>
              <a:buAutoNum type="arabicPeriod"/>
            </a:pPr>
            <a:r>
              <a:rPr lang="en" sz="1300">
                <a:solidFill>
                  <a:schemeClr val="dk1"/>
                </a:solidFill>
                <a:latin typeface="Montserrat"/>
                <a:ea typeface="Montserrat"/>
                <a:cs typeface="Montserrat"/>
                <a:sym typeface="Montserrat"/>
              </a:rPr>
              <a:t>Demi Skipper relied on trading goods directly. Historically, money emerged naturally through the market to solve the limitations of barter. How does Demi’s experience highlight the challenges of bartering, and how might the use of money have made her trades easier?</a:t>
            </a:r>
            <a:endParaRPr sz="1300">
              <a:solidFill>
                <a:schemeClr val="dk1"/>
              </a:solidFill>
              <a:latin typeface="Montserrat"/>
              <a:ea typeface="Montserrat"/>
              <a:cs typeface="Montserrat"/>
              <a:sym typeface="Montserrat"/>
            </a:endParaRPr>
          </a:p>
          <a:p>
            <a:pPr marL="0" indent="0">
              <a:lnSpc>
                <a:spcPct val="85000"/>
              </a:lnSpc>
              <a:buNone/>
            </a:pPr>
            <a:endParaRPr sz="1300">
              <a:solidFill>
                <a:schemeClr val="dk1"/>
              </a:solidFill>
              <a:latin typeface="Montserrat"/>
              <a:ea typeface="Montserrat"/>
              <a:cs typeface="Montserrat"/>
              <a:sym typeface="Montserrat"/>
            </a:endParaRPr>
          </a:p>
          <a:p>
            <a:pPr marL="0" indent="0">
              <a:lnSpc>
                <a:spcPct val="85000"/>
              </a:lnSpc>
              <a:buClr>
                <a:schemeClr val="dk1"/>
              </a:buClr>
              <a:buSzPts val="1100"/>
              <a:buNone/>
            </a:pPr>
            <a:endParaRPr sz="1300">
              <a:solidFill>
                <a:schemeClr val="dk1"/>
              </a:solidFill>
              <a:latin typeface="Montserrat"/>
              <a:ea typeface="Montserrat"/>
              <a:cs typeface="Montserrat"/>
              <a:sym typeface="Montserrat"/>
            </a:endParaRPr>
          </a:p>
          <a:p>
            <a:pPr marL="228600" indent="-304800">
              <a:lnSpc>
                <a:spcPct val="85000"/>
              </a:lnSpc>
              <a:buClr>
                <a:schemeClr val="dk1"/>
              </a:buClr>
              <a:buSzPts val="1200"/>
              <a:buFont typeface="Montserrat"/>
              <a:buAutoNum type="arabicPeriod"/>
            </a:pPr>
            <a:r>
              <a:rPr lang="en" sz="1300">
                <a:solidFill>
                  <a:schemeClr val="dk1"/>
                </a:solidFill>
                <a:latin typeface="Montserrat"/>
                <a:ea typeface="Montserrat"/>
                <a:cs typeface="Montserrat"/>
                <a:sym typeface="Montserrat"/>
              </a:rPr>
              <a:t>Demi Skipper's journey shows that persistence and market knowledge are key to trading up in value. How do both the Russian barter system and Demi's trades illustrate the inefficiency of bartering compared to using money as a medium of exchange, and what lessons can be drawn from this about the role of money in modern trade?</a:t>
            </a:r>
            <a:endParaRPr sz="2000"/>
          </a:p>
        </p:txBody>
      </p:sp>
      <p:pic>
        <p:nvPicPr>
          <p:cNvPr id="229" name="Google Shape;229;p35">
            <a:hlinkClick r:id="rId3"/>
          </p:cNvPr>
          <p:cNvPicPr preferRelativeResize="0"/>
          <p:nvPr/>
        </p:nvPicPr>
        <p:blipFill>
          <a:blip r:embed="rId4">
            <a:alphaModFix/>
          </a:blip>
          <a:stretch>
            <a:fillRect/>
          </a:stretch>
        </p:blipFill>
        <p:spPr>
          <a:xfrm>
            <a:off x="1314450" y="1009464"/>
            <a:ext cx="6515100" cy="24479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6"/>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a:bodyPr>
          <a:lstStyle/>
          <a:p>
            <a:pPr>
              <a:buSzPts val="990"/>
            </a:pPr>
            <a:r>
              <a:rPr lang="en" sz="2320">
                <a:latin typeface="Montserrat Medium"/>
                <a:ea typeface="Montserrat Medium"/>
                <a:cs typeface="Montserrat Medium"/>
                <a:sym typeface="Montserrat Medium"/>
              </a:rPr>
              <a:t>Extension: Money Is Imaginary. Should You Trust It?</a:t>
            </a:r>
            <a:endParaRPr sz="2320">
              <a:latin typeface="Montserrat Medium"/>
              <a:ea typeface="Montserrat Medium"/>
              <a:cs typeface="Montserrat Medium"/>
              <a:sym typeface="Montserrat Medium"/>
            </a:endParaRPr>
          </a:p>
        </p:txBody>
      </p:sp>
      <p:sp>
        <p:nvSpPr>
          <p:cNvPr id="235" name="Google Shape;235;p36"/>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236" name="Google Shape;236;p36" descr="You can learn more at http://curiositystream.com/twocents&#10;&#10;SUBSCRIBE to Two Cents! https://goo.gl/jQ857H &#10;&#10;The value of money all comes down to TRUST. When did we transition from the barter system to using money? And why does everyone trust a system that isn't based in a physical reality anymore?&#10;&#10;Two Cents on FB: https://www.facebook.com/TwoCentsPBS&#10;Two Cents on Twitter: @twocentspbs&#10;&#10;--&#10;&#10;Two Cents was created by Katie Graham, Andrew Matthews, Philip Olson CFP® and Julia Lorenz-Olson and is brought to you by PBS Digital Studios. We love dropping some knowledge on all things personal finance and helping you make better money decisions.&#10;&#10;Two Cents is hosted by Philip Olson, CFP® and Julia Lorenz-Olson&#10;Directors: Katie Graham &amp; Andrew Matthews&#10;Written by: Andrew Matthews &#10;Produced by: Katie Graham &amp; Amanda Fox&#10;Images by: Shutterstock&#10;Music by: APM&#10;&#10;Works Cited:&#10;&#10;Yuval Noah Harari. Sapiens.&#10;New York: HarperCollins (2105)&#10;&#10;Jack Weatherford. The History of Money.&#10;New York: Three Rivers Press (1997)&#10;&#10;Justin Rowlatt (Dec. 8, 2013)&#10;Why Do We Value Gold? &#10;http://www.bbc.com/news/magazine-25255957&#10;&#10;IMAGE CREDITS:&#10;&#10;Wikipedia.org&#10;&#10;Classical Numismatic Group" title="Money Is Imaginary. Should You Trust It?">
            <a:hlinkClick r:id="rId3"/>
          </p:cNvPr>
          <p:cNvPicPr preferRelativeResize="0"/>
          <p:nvPr/>
        </p:nvPicPr>
        <p:blipFill>
          <a:blip r:embed="rId4">
            <a:alphaModFix/>
          </a:blip>
          <a:stretch>
            <a:fillRect/>
          </a:stretch>
        </p:blipFill>
        <p:spPr>
          <a:xfrm>
            <a:off x="1275277" y="1961475"/>
            <a:ext cx="7062148" cy="3972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1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40"/>
        <p:cNvGrpSpPr/>
        <p:nvPr/>
      </p:nvGrpSpPr>
      <p:grpSpPr>
        <a:xfrm>
          <a:off x="0" y="0"/>
          <a:ext cx="0" cy="0"/>
          <a:chOff x="0" y="0"/>
          <a:chExt cx="0" cy="0"/>
        </a:xfrm>
      </p:grpSpPr>
      <p:pic>
        <p:nvPicPr>
          <p:cNvPr id="241" name="Google Shape;241;p37"/>
          <p:cNvPicPr preferRelativeResize="0"/>
          <p:nvPr/>
        </p:nvPicPr>
        <p:blipFill>
          <a:blip r:embed="rId3">
            <a:alphaModFix/>
          </a:blip>
          <a:stretch>
            <a:fillRect/>
          </a:stretch>
        </p:blipFill>
        <p:spPr>
          <a:xfrm>
            <a:off x="60851" y="857250"/>
            <a:ext cx="1295139" cy="751900"/>
          </a:xfrm>
          <a:prstGeom prst="rect">
            <a:avLst/>
          </a:prstGeom>
          <a:noFill/>
          <a:ln>
            <a:noFill/>
          </a:ln>
        </p:spPr>
      </p:pic>
      <p:pic>
        <p:nvPicPr>
          <p:cNvPr id="242" name="Google Shape;242;p37"/>
          <p:cNvPicPr preferRelativeResize="0"/>
          <p:nvPr/>
        </p:nvPicPr>
        <p:blipFill>
          <a:blip r:embed="rId4">
            <a:alphaModFix/>
          </a:blip>
          <a:stretch>
            <a:fillRect/>
          </a:stretch>
        </p:blipFill>
        <p:spPr>
          <a:xfrm>
            <a:off x="1219200" y="1000126"/>
            <a:ext cx="6705600" cy="2428875"/>
          </a:xfrm>
          <a:prstGeom prst="rect">
            <a:avLst/>
          </a:prstGeom>
          <a:noFill/>
          <a:ln w="19050" cap="flat" cmpd="sng">
            <a:solidFill>
              <a:schemeClr val="dk2"/>
            </a:solidFill>
            <a:prstDash val="solid"/>
            <a:round/>
            <a:headEnd type="none" w="sm" len="sm"/>
            <a:tailEnd type="none" w="sm" len="sm"/>
          </a:ln>
        </p:spPr>
      </p:pic>
      <p:pic>
        <p:nvPicPr>
          <p:cNvPr id="243" name="Google Shape;243;p37"/>
          <p:cNvPicPr preferRelativeResize="0"/>
          <p:nvPr/>
        </p:nvPicPr>
        <p:blipFill>
          <a:blip r:embed="rId5">
            <a:alphaModFix/>
          </a:blip>
          <a:stretch>
            <a:fillRect/>
          </a:stretch>
        </p:blipFill>
        <p:spPr>
          <a:xfrm>
            <a:off x="200025" y="3228976"/>
            <a:ext cx="5059280" cy="2428875"/>
          </a:xfrm>
          <a:prstGeom prst="rect">
            <a:avLst/>
          </a:prstGeom>
          <a:noFill/>
          <a:ln>
            <a:noFill/>
          </a:ln>
        </p:spPr>
      </p:pic>
      <p:pic>
        <p:nvPicPr>
          <p:cNvPr id="244" name="Google Shape;244;p37"/>
          <p:cNvPicPr preferRelativeResize="0"/>
          <p:nvPr/>
        </p:nvPicPr>
        <p:blipFill>
          <a:blip r:embed="rId6">
            <a:alphaModFix/>
          </a:blip>
          <a:stretch>
            <a:fillRect/>
          </a:stretch>
        </p:blipFill>
        <p:spPr>
          <a:xfrm>
            <a:off x="5350426" y="2828900"/>
            <a:ext cx="2316976" cy="3369450"/>
          </a:xfrm>
          <a:prstGeom prst="rect">
            <a:avLst/>
          </a:prstGeom>
          <a:noFill/>
          <a:ln>
            <a:noFill/>
          </a:ln>
        </p:spPr>
      </p:pic>
      <p:pic>
        <p:nvPicPr>
          <p:cNvPr id="245" name="Google Shape;245;p37"/>
          <p:cNvPicPr preferRelativeResize="0"/>
          <p:nvPr/>
        </p:nvPicPr>
        <p:blipFill>
          <a:blip r:embed="rId7">
            <a:alphaModFix/>
          </a:blip>
          <a:stretch>
            <a:fillRect/>
          </a:stretch>
        </p:blipFill>
        <p:spPr>
          <a:xfrm>
            <a:off x="5350425" y="4114532"/>
            <a:ext cx="3381600" cy="1393526"/>
          </a:xfrm>
          <a:prstGeom prst="rect">
            <a:avLst/>
          </a:prstGeom>
          <a:noFill/>
          <a:ln>
            <a:noFill/>
          </a:ln>
        </p:spPr>
      </p:pic>
      <p:pic>
        <p:nvPicPr>
          <p:cNvPr id="246" name="Google Shape;246;p37"/>
          <p:cNvPicPr preferRelativeResize="0"/>
          <p:nvPr/>
        </p:nvPicPr>
        <p:blipFill>
          <a:blip r:embed="rId8">
            <a:alphaModFix/>
          </a:blip>
          <a:stretch>
            <a:fillRect/>
          </a:stretch>
        </p:blipFill>
        <p:spPr>
          <a:xfrm>
            <a:off x="7959100" y="857251"/>
            <a:ext cx="1184900" cy="155842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50"/>
        <p:cNvGrpSpPr/>
        <p:nvPr/>
      </p:nvGrpSpPr>
      <p:grpSpPr>
        <a:xfrm>
          <a:off x="0" y="0"/>
          <a:ext cx="0" cy="0"/>
          <a:chOff x="0" y="0"/>
          <a:chExt cx="0" cy="0"/>
        </a:xfrm>
      </p:grpSpPr>
      <p:pic>
        <p:nvPicPr>
          <p:cNvPr id="251" name="Google Shape;251;p38"/>
          <p:cNvPicPr preferRelativeResize="0"/>
          <p:nvPr/>
        </p:nvPicPr>
        <p:blipFill>
          <a:blip r:embed="rId3">
            <a:alphaModFix/>
          </a:blip>
          <a:stretch>
            <a:fillRect/>
          </a:stretch>
        </p:blipFill>
        <p:spPr>
          <a:xfrm>
            <a:off x="439775" y="857250"/>
            <a:ext cx="8393484" cy="5065624"/>
          </a:xfrm>
          <a:prstGeom prst="rect">
            <a:avLst/>
          </a:prstGeom>
          <a:noFill/>
          <a:ln>
            <a:noFill/>
          </a:ln>
        </p:spPr>
      </p:pic>
      <p:pic>
        <p:nvPicPr>
          <p:cNvPr id="252" name="Google Shape;252;p38"/>
          <p:cNvPicPr preferRelativeResize="0"/>
          <p:nvPr/>
        </p:nvPicPr>
        <p:blipFill>
          <a:blip r:embed="rId4">
            <a:alphaModFix/>
          </a:blip>
          <a:stretch>
            <a:fillRect/>
          </a:stretch>
        </p:blipFill>
        <p:spPr>
          <a:xfrm>
            <a:off x="60851" y="857250"/>
            <a:ext cx="1295139" cy="7519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56"/>
        <p:cNvGrpSpPr/>
        <p:nvPr/>
      </p:nvGrpSpPr>
      <p:grpSpPr>
        <a:xfrm>
          <a:off x="0" y="0"/>
          <a:ext cx="0" cy="0"/>
          <a:chOff x="0" y="0"/>
          <a:chExt cx="0" cy="0"/>
        </a:xfrm>
      </p:grpSpPr>
      <p:pic>
        <p:nvPicPr>
          <p:cNvPr id="257" name="Google Shape;257;p39"/>
          <p:cNvPicPr preferRelativeResize="0"/>
          <p:nvPr/>
        </p:nvPicPr>
        <p:blipFill>
          <a:blip r:embed="rId3">
            <a:alphaModFix/>
          </a:blip>
          <a:stretch>
            <a:fillRect/>
          </a:stretch>
        </p:blipFill>
        <p:spPr>
          <a:xfrm>
            <a:off x="1506887" y="923200"/>
            <a:ext cx="6130226" cy="4504126"/>
          </a:xfrm>
          <a:prstGeom prst="rect">
            <a:avLst/>
          </a:prstGeom>
          <a:noFill/>
          <a:ln w="9525" cap="flat" cmpd="sng">
            <a:solidFill>
              <a:schemeClr val="dk2"/>
            </a:solidFill>
            <a:prstDash val="solid"/>
            <a:round/>
            <a:headEnd type="none" w="sm" len="sm"/>
            <a:tailEnd type="none" w="sm" len="sm"/>
          </a:ln>
        </p:spPr>
      </p:pic>
      <p:pic>
        <p:nvPicPr>
          <p:cNvPr id="258" name="Google Shape;258;p39"/>
          <p:cNvPicPr preferRelativeResize="0"/>
          <p:nvPr/>
        </p:nvPicPr>
        <p:blipFill>
          <a:blip r:embed="rId4">
            <a:alphaModFix/>
          </a:blip>
          <a:stretch>
            <a:fillRect/>
          </a:stretch>
        </p:blipFill>
        <p:spPr>
          <a:xfrm>
            <a:off x="248400" y="1009651"/>
            <a:ext cx="1164350" cy="675975"/>
          </a:xfrm>
          <a:prstGeom prst="rect">
            <a:avLst/>
          </a:prstGeom>
          <a:noFill/>
          <a:ln>
            <a:noFill/>
          </a:ln>
        </p:spPr>
      </p:pic>
      <p:pic>
        <p:nvPicPr>
          <p:cNvPr id="259" name="Google Shape;259;p39"/>
          <p:cNvPicPr preferRelativeResize="0"/>
          <p:nvPr/>
        </p:nvPicPr>
        <p:blipFill>
          <a:blip r:embed="rId5">
            <a:alphaModFix amt="49000"/>
          </a:blip>
          <a:stretch>
            <a:fillRect/>
          </a:stretch>
        </p:blipFill>
        <p:spPr>
          <a:xfrm>
            <a:off x="3445088" y="5505125"/>
            <a:ext cx="2253824" cy="455600"/>
          </a:xfrm>
          <a:prstGeom prst="rect">
            <a:avLst/>
          </a:prstGeom>
          <a:noFill/>
          <a:ln>
            <a:noFill/>
          </a:ln>
        </p:spPr>
      </p:pic>
      <p:pic>
        <p:nvPicPr>
          <p:cNvPr id="260" name="Google Shape;260;p39"/>
          <p:cNvPicPr preferRelativeResize="0"/>
          <p:nvPr/>
        </p:nvPicPr>
        <p:blipFill>
          <a:blip r:embed="rId6">
            <a:alphaModFix/>
          </a:blip>
          <a:stretch>
            <a:fillRect/>
          </a:stretch>
        </p:blipFill>
        <p:spPr>
          <a:xfrm>
            <a:off x="7959100" y="857251"/>
            <a:ext cx="1184900" cy="155842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64"/>
        <p:cNvGrpSpPr/>
        <p:nvPr/>
      </p:nvGrpSpPr>
      <p:grpSpPr>
        <a:xfrm>
          <a:off x="0" y="0"/>
          <a:ext cx="0" cy="0"/>
          <a:chOff x="0" y="0"/>
          <a:chExt cx="0" cy="0"/>
        </a:xfrm>
      </p:grpSpPr>
      <p:pic>
        <p:nvPicPr>
          <p:cNvPr id="265" name="Google Shape;265;p40"/>
          <p:cNvPicPr preferRelativeResize="0"/>
          <p:nvPr/>
        </p:nvPicPr>
        <p:blipFill>
          <a:blip r:embed="rId3">
            <a:alphaModFix/>
          </a:blip>
          <a:stretch>
            <a:fillRect/>
          </a:stretch>
        </p:blipFill>
        <p:spPr>
          <a:xfrm>
            <a:off x="1346199" y="1009651"/>
            <a:ext cx="6451602" cy="4838701"/>
          </a:xfrm>
          <a:prstGeom prst="rect">
            <a:avLst/>
          </a:prstGeom>
          <a:noFill/>
          <a:ln w="9525" cap="flat" cmpd="sng">
            <a:solidFill>
              <a:schemeClr val="dk2"/>
            </a:solidFill>
            <a:prstDash val="solid"/>
            <a:round/>
            <a:headEnd type="none" w="sm" len="sm"/>
            <a:tailEnd type="none" w="sm" len="sm"/>
          </a:ln>
        </p:spPr>
      </p:pic>
      <p:pic>
        <p:nvPicPr>
          <p:cNvPr id="266" name="Google Shape;266;p40"/>
          <p:cNvPicPr preferRelativeResize="0"/>
          <p:nvPr/>
        </p:nvPicPr>
        <p:blipFill>
          <a:blip r:embed="rId4">
            <a:alphaModFix/>
          </a:blip>
          <a:stretch>
            <a:fillRect/>
          </a:stretch>
        </p:blipFill>
        <p:spPr>
          <a:xfrm>
            <a:off x="51051" y="1009650"/>
            <a:ext cx="1295139" cy="751900"/>
          </a:xfrm>
          <a:prstGeom prst="rect">
            <a:avLst/>
          </a:prstGeom>
          <a:noFill/>
          <a:ln>
            <a:noFill/>
          </a:ln>
        </p:spPr>
      </p:pic>
      <p:sp>
        <p:nvSpPr>
          <p:cNvPr id="267" name="Google Shape;267;p40"/>
          <p:cNvSpPr/>
          <p:nvPr/>
        </p:nvSpPr>
        <p:spPr>
          <a:xfrm>
            <a:off x="4310750" y="5410050"/>
            <a:ext cx="3486900" cy="363000"/>
          </a:xfrm>
          <a:prstGeom prst="rect">
            <a:avLst/>
          </a:prstGeom>
          <a:solidFill>
            <a:schemeClr val="lt2"/>
          </a:solidFill>
          <a:ln>
            <a:noFill/>
          </a:ln>
        </p:spPr>
        <p:txBody>
          <a:bodyPr spcFirstLastPara="1" wrap="square" lIns="91425" tIns="91425" rIns="91425" bIns="91425" anchor="ctr" anchorCtr="0">
            <a:noAutofit/>
          </a:bodyPr>
          <a:lstStyle/>
          <a:p>
            <a:pPr algn="ctr" defTabSz="914400">
              <a:buClr>
                <a:srgbClr val="000000"/>
              </a:buClr>
            </a:pPr>
            <a:endParaRPr sz="1400" kern="0">
              <a:solidFill>
                <a:srgbClr val="000000"/>
              </a:solidFill>
              <a:latin typeface="Arial"/>
              <a:cs typeface="Arial"/>
              <a:sym typeface="Arial"/>
            </a:endParaRPr>
          </a:p>
        </p:txBody>
      </p:sp>
      <p:pic>
        <p:nvPicPr>
          <p:cNvPr id="268" name="Google Shape;268;p40"/>
          <p:cNvPicPr preferRelativeResize="0"/>
          <p:nvPr/>
        </p:nvPicPr>
        <p:blipFill>
          <a:blip r:embed="rId5">
            <a:alphaModFix amt="49000"/>
          </a:blip>
          <a:stretch>
            <a:fillRect/>
          </a:stretch>
        </p:blipFill>
        <p:spPr>
          <a:xfrm>
            <a:off x="5441963" y="5317450"/>
            <a:ext cx="2253824" cy="455600"/>
          </a:xfrm>
          <a:prstGeom prst="rect">
            <a:avLst/>
          </a:prstGeom>
          <a:noFill/>
          <a:ln>
            <a:noFill/>
          </a:ln>
        </p:spPr>
      </p:pic>
      <p:pic>
        <p:nvPicPr>
          <p:cNvPr id="269" name="Google Shape;269;p40"/>
          <p:cNvPicPr preferRelativeResize="0"/>
          <p:nvPr/>
        </p:nvPicPr>
        <p:blipFill>
          <a:blip r:embed="rId6">
            <a:alphaModFix/>
          </a:blip>
          <a:stretch>
            <a:fillRect/>
          </a:stretch>
        </p:blipFill>
        <p:spPr>
          <a:xfrm>
            <a:off x="7959100" y="857251"/>
            <a:ext cx="1184900" cy="155842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73"/>
        <p:cNvGrpSpPr/>
        <p:nvPr/>
      </p:nvGrpSpPr>
      <p:grpSpPr>
        <a:xfrm>
          <a:off x="0" y="0"/>
          <a:ext cx="0" cy="0"/>
          <a:chOff x="0" y="0"/>
          <a:chExt cx="0" cy="0"/>
        </a:xfrm>
      </p:grpSpPr>
      <p:pic>
        <p:nvPicPr>
          <p:cNvPr id="274" name="Google Shape;274;p41"/>
          <p:cNvPicPr preferRelativeResize="0"/>
          <p:nvPr/>
        </p:nvPicPr>
        <p:blipFill>
          <a:blip r:embed="rId3">
            <a:alphaModFix/>
          </a:blip>
          <a:stretch>
            <a:fillRect/>
          </a:stretch>
        </p:blipFill>
        <p:spPr>
          <a:xfrm>
            <a:off x="1346199" y="1009651"/>
            <a:ext cx="6451602" cy="4838701"/>
          </a:xfrm>
          <a:prstGeom prst="rect">
            <a:avLst/>
          </a:prstGeom>
          <a:noFill/>
          <a:ln w="9525" cap="flat" cmpd="sng">
            <a:solidFill>
              <a:schemeClr val="dk2"/>
            </a:solidFill>
            <a:prstDash val="solid"/>
            <a:round/>
            <a:headEnd type="none" w="sm" len="sm"/>
            <a:tailEnd type="none" w="sm" len="sm"/>
          </a:ln>
        </p:spPr>
      </p:pic>
      <p:pic>
        <p:nvPicPr>
          <p:cNvPr id="275" name="Google Shape;275;p41"/>
          <p:cNvPicPr preferRelativeResize="0"/>
          <p:nvPr/>
        </p:nvPicPr>
        <p:blipFill>
          <a:blip r:embed="rId4">
            <a:alphaModFix/>
          </a:blip>
          <a:stretch>
            <a:fillRect/>
          </a:stretch>
        </p:blipFill>
        <p:spPr>
          <a:xfrm>
            <a:off x="51051" y="1009650"/>
            <a:ext cx="1295139" cy="751900"/>
          </a:xfrm>
          <a:prstGeom prst="rect">
            <a:avLst/>
          </a:prstGeom>
          <a:noFill/>
          <a:ln>
            <a:noFill/>
          </a:ln>
        </p:spPr>
      </p:pic>
      <p:sp>
        <p:nvSpPr>
          <p:cNvPr id="276" name="Google Shape;276;p41"/>
          <p:cNvSpPr/>
          <p:nvPr/>
        </p:nvSpPr>
        <p:spPr>
          <a:xfrm>
            <a:off x="3947675" y="5410050"/>
            <a:ext cx="3850200" cy="438300"/>
          </a:xfrm>
          <a:prstGeom prst="rect">
            <a:avLst/>
          </a:prstGeom>
          <a:solidFill>
            <a:schemeClr val="lt2"/>
          </a:solidFill>
          <a:ln>
            <a:noFill/>
          </a:ln>
        </p:spPr>
        <p:txBody>
          <a:bodyPr spcFirstLastPara="1" wrap="square" lIns="91425" tIns="91425" rIns="91425" bIns="91425" anchor="ctr" anchorCtr="0">
            <a:noAutofit/>
          </a:bodyPr>
          <a:lstStyle/>
          <a:p>
            <a:pPr algn="ctr" defTabSz="914400">
              <a:buClr>
                <a:srgbClr val="000000"/>
              </a:buClr>
            </a:pPr>
            <a:endParaRPr sz="1400" kern="0">
              <a:solidFill>
                <a:srgbClr val="000000"/>
              </a:solidFill>
              <a:latin typeface="Arial"/>
              <a:cs typeface="Arial"/>
              <a:sym typeface="Arial"/>
            </a:endParaRPr>
          </a:p>
        </p:txBody>
      </p:sp>
      <p:pic>
        <p:nvPicPr>
          <p:cNvPr id="277" name="Google Shape;277;p41"/>
          <p:cNvPicPr preferRelativeResize="0"/>
          <p:nvPr/>
        </p:nvPicPr>
        <p:blipFill>
          <a:blip r:embed="rId5">
            <a:alphaModFix amt="49000"/>
          </a:blip>
          <a:stretch>
            <a:fillRect/>
          </a:stretch>
        </p:blipFill>
        <p:spPr>
          <a:xfrm>
            <a:off x="5441963" y="5317450"/>
            <a:ext cx="2253824" cy="455600"/>
          </a:xfrm>
          <a:prstGeom prst="rect">
            <a:avLst/>
          </a:prstGeom>
          <a:noFill/>
          <a:ln>
            <a:noFill/>
          </a:ln>
        </p:spPr>
      </p:pic>
      <p:pic>
        <p:nvPicPr>
          <p:cNvPr id="278" name="Google Shape;278;p41"/>
          <p:cNvPicPr preferRelativeResize="0"/>
          <p:nvPr/>
        </p:nvPicPr>
        <p:blipFill>
          <a:blip r:embed="rId6">
            <a:alphaModFix/>
          </a:blip>
          <a:stretch>
            <a:fillRect/>
          </a:stretch>
        </p:blipFill>
        <p:spPr>
          <a:xfrm>
            <a:off x="7959100" y="857251"/>
            <a:ext cx="1184900" cy="155842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82"/>
        <p:cNvGrpSpPr/>
        <p:nvPr/>
      </p:nvGrpSpPr>
      <p:grpSpPr>
        <a:xfrm>
          <a:off x="0" y="0"/>
          <a:ext cx="0" cy="0"/>
          <a:chOff x="0" y="0"/>
          <a:chExt cx="0" cy="0"/>
        </a:xfrm>
      </p:grpSpPr>
      <p:pic>
        <p:nvPicPr>
          <p:cNvPr id="283" name="Google Shape;283;p42"/>
          <p:cNvPicPr preferRelativeResize="0"/>
          <p:nvPr/>
        </p:nvPicPr>
        <p:blipFill>
          <a:blip r:embed="rId3">
            <a:alphaModFix/>
          </a:blip>
          <a:stretch>
            <a:fillRect/>
          </a:stretch>
        </p:blipFill>
        <p:spPr>
          <a:xfrm>
            <a:off x="1346199" y="1009651"/>
            <a:ext cx="6451602" cy="4838701"/>
          </a:xfrm>
          <a:prstGeom prst="rect">
            <a:avLst/>
          </a:prstGeom>
          <a:noFill/>
          <a:ln w="9525" cap="flat" cmpd="sng">
            <a:solidFill>
              <a:schemeClr val="dk2"/>
            </a:solidFill>
            <a:prstDash val="solid"/>
            <a:round/>
            <a:headEnd type="none" w="sm" len="sm"/>
            <a:tailEnd type="none" w="sm" len="sm"/>
          </a:ln>
        </p:spPr>
      </p:pic>
      <p:pic>
        <p:nvPicPr>
          <p:cNvPr id="284" name="Google Shape;284;p42"/>
          <p:cNvPicPr preferRelativeResize="0"/>
          <p:nvPr/>
        </p:nvPicPr>
        <p:blipFill>
          <a:blip r:embed="rId4">
            <a:alphaModFix/>
          </a:blip>
          <a:stretch>
            <a:fillRect/>
          </a:stretch>
        </p:blipFill>
        <p:spPr>
          <a:xfrm>
            <a:off x="51051" y="1009650"/>
            <a:ext cx="1295139" cy="751900"/>
          </a:xfrm>
          <a:prstGeom prst="rect">
            <a:avLst/>
          </a:prstGeom>
          <a:noFill/>
          <a:ln>
            <a:noFill/>
          </a:ln>
        </p:spPr>
      </p:pic>
      <p:sp>
        <p:nvSpPr>
          <p:cNvPr id="285" name="Google Shape;285;p42"/>
          <p:cNvSpPr/>
          <p:nvPr/>
        </p:nvSpPr>
        <p:spPr>
          <a:xfrm>
            <a:off x="3947675" y="5410050"/>
            <a:ext cx="3850200" cy="438300"/>
          </a:xfrm>
          <a:prstGeom prst="rect">
            <a:avLst/>
          </a:prstGeom>
          <a:solidFill>
            <a:schemeClr val="lt2"/>
          </a:solidFill>
          <a:ln>
            <a:noFill/>
          </a:ln>
        </p:spPr>
        <p:txBody>
          <a:bodyPr spcFirstLastPara="1" wrap="square" lIns="91425" tIns="91425" rIns="91425" bIns="91425" anchor="ctr" anchorCtr="0">
            <a:noAutofit/>
          </a:bodyPr>
          <a:lstStyle/>
          <a:p>
            <a:pPr algn="ctr" defTabSz="914400">
              <a:buClr>
                <a:srgbClr val="000000"/>
              </a:buClr>
            </a:pPr>
            <a:endParaRPr sz="1400" kern="0">
              <a:solidFill>
                <a:srgbClr val="000000"/>
              </a:solidFill>
              <a:latin typeface="Arial"/>
              <a:cs typeface="Arial"/>
              <a:sym typeface="Arial"/>
            </a:endParaRPr>
          </a:p>
        </p:txBody>
      </p:sp>
      <p:pic>
        <p:nvPicPr>
          <p:cNvPr id="286" name="Google Shape;286;p42"/>
          <p:cNvPicPr preferRelativeResize="0"/>
          <p:nvPr/>
        </p:nvPicPr>
        <p:blipFill>
          <a:blip r:embed="rId5">
            <a:alphaModFix amt="49000"/>
          </a:blip>
          <a:stretch>
            <a:fillRect/>
          </a:stretch>
        </p:blipFill>
        <p:spPr>
          <a:xfrm>
            <a:off x="5441963" y="5317450"/>
            <a:ext cx="2253824" cy="455600"/>
          </a:xfrm>
          <a:prstGeom prst="rect">
            <a:avLst/>
          </a:prstGeom>
          <a:noFill/>
          <a:ln>
            <a:noFill/>
          </a:ln>
        </p:spPr>
      </p:pic>
      <p:pic>
        <p:nvPicPr>
          <p:cNvPr id="287" name="Google Shape;287;p42"/>
          <p:cNvPicPr preferRelativeResize="0"/>
          <p:nvPr/>
        </p:nvPicPr>
        <p:blipFill>
          <a:blip r:embed="rId6">
            <a:alphaModFix/>
          </a:blip>
          <a:stretch>
            <a:fillRect/>
          </a:stretch>
        </p:blipFill>
        <p:spPr>
          <a:xfrm>
            <a:off x="7959100" y="857251"/>
            <a:ext cx="1184900" cy="155842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C6FA76-7F5C-2914-8D6C-11EBB0921200}"/>
              </a:ext>
            </a:extLst>
          </p:cNvPr>
          <p:cNvSpPr txBox="1"/>
          <p:nvPr/>
        </p:nvSpPr>
        <p:spPr>
          <a:xfrm>
            <a:off x="1020412" y="1690295"/>
            <a:ext cx="7811515" cy="4820550"/>
          </a:xfrm>
          <a:prstGeom prst="rect">
            <a:avLst/>
          </a:prstGeom>
          <a:noFill/>
        </p:spPr>
        <p:txBody>
          <a:bodyPr wrap="square" rtlCol="0">
            <a:spAutoFit/>
          </a:bodyPr>
          <a:lstStyle/>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Many people earning minimum wage are not a family’s primary source of income                      </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“Minimum wage in America: how many people are earning $7.25 an hour?” </a:t>
            </a:r>
            <a:r>
              <a:rPr kumimoji="0" lang="en-US" sz="13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USA Facts</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March 28, 2023    </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hlinkClick r:id="rId3"/>
              </a:rPr>
              <a:t>https://usafacts.org/articles/minimum-wage-america-how-many-people-are-earning-725-hour/</a:t>
            </a:r>
            <a:endPar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Increases costs for a company with no corresponding increase in productivity                    </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“Should the Federal Minimum Wage Be Increased?” </a:t>
            </a:r>
            <a:r>
              <a:rPr kumimoji="0" lang="en-US" sz="13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ProCon.org</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January 12, 2023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hlinkClick r:id="rId4"/>
              </a:rPr>
              <a:t>https://minimum-wage.procon.org/</a:t>
            </a:r>
            <a:endPar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History shows that minimum wage increases result in reductions in hours and jobs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Stokes, “Fed researchers: $15 minimum wage in Minneapolis and St. Paul boosted pay – but cost jobs” </a:t>
            </a:r>
            <a:r>
              <a:rPr kumimoji="0" lang="en-US" sz="135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MinnPost</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May 9, 2023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hlinkClick r:id="rId5"/>
              </a:rPr>
              <a:t>https://www.minnpost.com/metro/2023/05/fed-researchers-15-minimum-wage-in-minneapolis-and-st-paul-boosted-pay-but-cost-jobs/</a:t>
            </a:r>
            <a:endPar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Increases the price of consumer goods as businesses pass along additional costs                    </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“Should the Federal Minimum Wage Be Increased?”  </a:t>
            </a:r>
            <a:r>
              <a:rPr kumimoji="0" lang="en-US" sz="13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ProCon.org</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January 12, 2023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hlinkClick r:id="rId4"/>
              </a:rPr>
              <a:t>https://minimum-wage.procon.org/</a:t>
            </a:r>
            <a:endPar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Price floors disrupt markets (supply and demand), resulting in inefficiencies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Bourne</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“The Case Against a $15 Federal Minimum Wage: Q&amp;A” </a:t>
            </a:r>
            <a:r>
              <a:rPr kumimoji="0" lang="en-US" sz="13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Cato Institute</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February 25, 2021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FF"/>
                </a:solidFill>
                <a:effectLst/>
                <a:uLnTx/>
                <a:uFillTx/>
                <a:latin typeface="Times" panose="02020603050405020304" pitchFamily="18" charset="0"/>
                <a:ea typeface="Calibri" panose="020F0502020204030204" pitchFamily="34" charset="0"/>
                <a:cs typeface="Times" panose="02020603050405020304" pitchFamily="18" charset="0"/>
                <a:sym typeface="Arial"/>
                <a:hlinkClick r:id="rId6"/>
              </a:rPr>
              <a:t>https://www.cato.org/commentary/case-against-15-federal-minimum-wage-qa?utm_campaign=Regulation%20Roundup%20Newsletter&amp;utm_medium=email&amp;_hsmi=1178...%201/19%20tnemyolpme%20ni%20eb%20lliw%20srekrow%20rewef%20noillim</a:t>
            </a:r>
            <a:r>
              <a:rPr kumimoji="0" lang="en-US" sz="1000" b="0"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sym typeface="Arial"/>
              </a:rPr>
              <a:t>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125"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032" name="Picture 8" descr="See the source image">
            <a:extLst>
              <a:ext uri="{FF2B5EF4-FFF2-40B4-BE49-F238E27FC236}">
                <a16:creationId xmlns:a16="http://schemas.microsoft.com/office/drawing/2014/main" id="{9636615F-A2A6-3154-F14F-204AE5DD67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611" y="4537175"/>
            <a:ext cx="759809" cy="633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387B7B8D-4194-F6F3-62C4-C4F868114F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620" y="5484440"/>
            <a:ext cx="663790" cy="66379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ee the source image">
            <a:extLst>
              <a:ext uri="{FF2B5EF4-FFF2-40B4-BE49-F238E27FC236}">
                <a16:creationId xmlns:a16="http://schemas.microsoft.com/office/drawing/2014/main" id="{71DDF038-F6FE-712E-90C0-455B9B53B5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003" y="1759258"/>
            <a:ext cx="655315" cy="6596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6298A21-9937-4614-B324-0F1849EF650F}"/>
              </a:ext>
            </a:extLst>
          </p:cNvPr>
          <p:cNvPicPr>
            <a:picLocks noChangeAspect="1"/>
          </p:cNvPicPr>
          <p:nvPr/>
        </p:nvPicPr>
        <p:blipFill>
          <a:blip r:embed="rId10"/>
          <a:stretch>
            <a:fillRect/>
          </a:stretch>
        </p:blipFill>
        <p:spPr>
          <a:xfrm>
            <a:off x="360666" y="2700899"/>
            <a:ext cx="726484" cy="493055"/>
          </a:xfrm>
          <a:prstGeom prst="rect">
            <a:avLst/>
          </a:prstGeom>
        </p:spPr>
      </p:pic>
      <p:pic>
        <p:nvPicPr>
          <p:cNvPr id="11" name="Picture 10">
            <a:extLst>
              <a:ext uri="{FF2B5EF4-FFF2-40B4-BE49-F238E27FC236}">
                <a16:creationId xmlns:a16="http://schemas.microsoft.com/office/drawing/2014/main" id="{5A54341F-1D3B-4126-A12E-D9ACF519E79A}"/>
              </a:ext>
            </a:extLst>
          </p:cNvPr>
          <p:cNvPicPr>
            <a:picLocks noChangeAspect="1"/>
          </p:cNvPicPr>
          <p:nvPr/>
        </p:nvPicPr>
        <p:blipFill>
          <a:blip r:embed="rId11"/>
          <a:stretch>
            <a:fillRect/>
          </a:stretch>
        </p:blipFill>
        <p:spPr>
          <a:xfrm>
            <a:off x="378619" y="3604460"/>
            <a:ext cx="690577" cy="578997"/>
          </a:xfrm>
          <a:prstGeom prst="rect">
            <a:avLst/>
          </a:prstGeom>
        </p:spPr>
      </p:pic>
      <p:sp>
        <p:nvSpPr>
          <p:cNvPr id="2" name="Google Shape;478;g219196c56f7_0_1">
            <a:extLst>
              <a:ext uri="{FF2B5EF4-FFF2-40B4-BE49-F238E27FC236}">
                <a16:creationId xmlns:a16="http://schemas.microsoft.com/office/drawing/2014/main" id="{610A9578-AE26-D781-87E9-D9DCFB38AECD}"/>
              </a:ext>
            </a:extLst>
          </p:cNvPr>
          <p:cNvSpPr/>
          <p:nvPr/>
        </p:nvSpPr>
        <p:spPr>
          <a:xfrm>
            <a:off x="128668" y="347155"/>
            <a:ext cx="88107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50"/>
                </a:solidFill>
                <a:effectLst/>
                <a:uLnTx/>
                <a:uFillTx/>
                <a:latin typeface="Quattrocento Sans"/>
                <a:ea typeface="Quattrocento Sans"/>
                <a:cs typeface="Quattrocento Sans"/>
                <a:sym typeface="Quattrocento Sans"/>
              </a:rPr>
              <a:t>Current Events Research</a:t>
            </a:r>
            <a:endParaRPr kumimoji="0" sz="3600" b="1" i="0" u="none" strike="noStrike" kern="0" cap="none" spc="0" normalizeH="0" baseline="30000" noProof="0" dirty="0">
              <a:ln>
                <a:noFill/>
              </a:ln>
              <a:solidFill>
                <a:srgbClr val="00B050"/>
              </a:solidFill>
              <a:effectLst/>
              <a:uLnTx/>
              <a:uFillTx/>
              <a:latin typeface="Quattrocento Sans"/>
              <a:ea typeface="Quattrocento Sans"/>
              <a:cs typeface="Quattrocento Sans"/>
              <a:sym typeface="Quattrocento Sans"/>
            </a:endParaRPr>
          </a:p>
        </p:txBody>
      </p:sp>
      <p:cxnSp>
        <p:nvCxnSpPr>
          <p:cNvPr id="3" name="Google Shape;479;g219196c56f7_0_1">
            <a:extLst>
              <a:ext uri="{FF2B5EF4-FFF2-40B4-BE49-F238E27FC236}">
                <a16:creationId xmlns:a16="http://schemas.microsoft.com/office/drawing/2014/main" id="{8BC2148A-E14F-CD12-6550-A81EA6EDB245}"/>
              </a:ext>
            </a:extLst>
          </p:cNvPr>
          <p:cNvCxnSpPr/>
          <p:nvPr/>
        </p:nvCxnSpPr>
        <p:spPr>
          <a:xfrm>
            <a:off x="0" y="1041665"/>
            <a:ext cx="9144000" cy="0"/>
          </a:xfrm>
          <a:prstGeom prst="straightConnector1">
            <a:avLst/>
          </a:prstGeom>
          <a:noFill/>
          <a:ln w="25400" cap="flat" cmpd="sng">
            <a:solidFill>
              <a:srgbClr val="00B050"/>
            </a:solidFill>
            <a:prstDash val="solid"/>
            <a:round/>
            <a:headEnd type="none" w="sm" len="sm"/>
            <a:tailEnd type="none" w="sm" len="sm"/>
          </a:ln>
          <a:effectLst>
            <a:outerShdw blurRad="40000" dist="20000" dir="5400000" rotWithShape="0">
              <a:srgbClr val="000000">
                <a:alpha val="37650"/>
              </a:srgbClr>
            </a:outerShdw>
          </a:effectLst>
        </p:spPr>
      </p:cxnSp>
      <p:sp>
        <p:nvSpPr>
          <p:cNvPr id="10" name="TextBox 9">
            <a:extLst>
              <a:ext uri="{FF2B5EF4-FFF2-40B4-BE49-F238E27FC236}">
                <a16:creationId xmlns:a16="http://schemas.microsoft.com/office/drawing/2014/main" id="{9BA2A650-9B65-B4A0-5A0E-92886AE8A9AB}"/>
              </a:ext>
            </a:extLst>
          </p:cNvPr>
          <p:cNvSpPr txBox="1"/>
          <p:nvPr/>
        </p:nvSpPr>
        <p:spPr>
          <a:xfrm>
            <a:off x="2979833" y="1188232"/>
            <a:ext cx="3061992" cy="400110"/>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3333FF"/>
                </a:solidFill>
                <a:effectLst/>
                <a:uLnTx/>
                <a:uFillTx/>
                <a:latin typeface="Calibri (heading)"/>
                <a:ea typeface="+mn-ea"/>
                <a:cs typeface="Arial"/>
                <a:sym typeface="Arial"/>
              </a:rPr>
              <a:t>$15 Minimum Wage COSTS</a:t>
            </a:r>
          </a:p>
        </p:txBody>
      </p:sp>
    </p:spTree>
    <p:extLst>
      <p:ext uri="{BB962C8B-B14F-4D97-AF65-F5344CB8AC3E}">
        <p14:creationId xmlns:p14="http://schemas.microsoft.com/office/powerpoint/2010/main" val="131584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91"/>
        <p:cNvGrpSpPr/>
        <p:nvPr/>
      </p:nvGrpSpPr>
      <p:grpSpPr>
        <a:xfrm>
          <a:off x="0" y="0"/>
          <a:ext cx="0" cy="0"/>
          <a:chOff x="0" y="0"/>
          <a:chExt cx="0" cy="0"/>
        </a:xfrm>
      </p:grpSpPr>
      <p:pic>
        <p:nvPicPr>
          <p:cNvPr id="292" name="Google Shape;292;p43"/>
          <p:cNvPicPr preferRelativeResize="0"/>
          <p:nvPr/>
        </p:nvPicPr>
        <p:blipFill>
          <a:blip r:embed="rId3">
            <a:alphaModFix/>
          </a:blip>
          <a:stretch>
            <a:fillRect/>
          </a:stretch>
        </p:blipFill>
        <p:spPr>
          <a:xfrm>
            <a:off x="1346199" y="1009651"/>
            <a:ext cx="6451602" cy="4838701"/>
          </a:xfrm>
          <a:prstGeom prst="rect">
            <a:avLst/>
          </a:prstGeom>
          <a:noFill/>
          <a:ln w="9525" cap="flat" cmpd="sng">
            <a:solidFill>
              <a:schemeClr val="dk2"/>
            </a:solidFill>
            <a:prstDash val="solid"/>
            <a:round/>
            <a:headEnd type="none" w="sm" len="sm"/>
            <a:tailEnd type="none" w="sm" len="sm"/>
          </a:ln>
        </p:spPr>
      </p:pic>
      <p:pic>
        <p:nvPicPr>
          <p:cNvPr id="293" name="Google Shape;293;p43"/>
          <p:cNvPicPr preferRelativeResize="0"/>
          <p:nvPr/>
        </p:nvPicPr>
        <p:blipFill>
          <a:blip r:embed="rId4">
            <a:alphaModFix/>
          </a:blip>
          <a:stretch>
            <a:fillRect/>
          </a:stretch>
        </p:blipFill>
        <p:spPr>
          <a:xfrm>
            <a:off x="51051" y="1009650"/>
            <a:ext cx="1295139" cy="751900"/>
          </a:xfrm>
          <a:prstGeom prst="rect">
            <a:avLst/>
          </a:prstGeom>
          <a:noFill/>
          <a:ln>
            <a:noFill/>
          </a:ln>
        </p:spPr>
      </p:pic>
      <p:sp>
        <p:nvSpPr>
          <p:cNvPr id="294" name="Google Shape;294;p43"/>
          <p:cNvSpPr/>
          <p:nvPr/>
        </p:nvSpPr>
        <p:spPr>
          <a:xfrm>
            <a:off x="3947675" y="5410050"/>
            <a:ext cx="3795000" cy="438300"/>
          </a:xfrm>
          <a:prstGeom prst="rect">
            <a:avLst/>
          </a:prstGeom>
          <a:solidFill>
            <a:schemeClr val="lt2"/>
          </a:solidFill>
          <a:ln>
            <a:noFill/>
          </a:ln>
        </p:spPr>
        <p:txBody>
          <a:bodyPr spcFirstLastPara="1" wrap="square" lIns="91425" tIns="91425" rIns="91425" bIns="91425" anchor="ctr" anchorCtr="0">
            <a:noAutofit/>
          </a:bodyPr>
          <a:lstStyle/>
          <a:p>
            <a:pPr algn="ctr" defTabSz="914400">
              <a:buClr>
                <a:srgbClr val="000000"/>
              </a:buClr>
            </a:pPr>
            <a:endParaRPr sz="1400" kern="0">
              <a:solidFill>
                <a:srgbClr val="000000"/>
              </a:solidFill>
              <a:latin typeface="Arial"/>
              <a:cs typeface="Arial"/>
              <a:sym typeface="Arial"/>
            </a:endParaRPr>
          </a:p>
        </p:txBody>
      </p:sp>
      <p:pic>
        <p:nvPicPr>
          <p:cNvPr id="295" name="Google Shape;295;p43"/>
          <p:cNvPicPr preferRelativeResize="0"/>
          <p:nvPr/>
        </p:nvPicPr>
        <p:blipFill>
          <a:blip r:embed="rId5">
            <a:alphaModFix amt="49000"/>
          </a:blip>
          <a:stretch>
            <a:fillRect/>
          </a:stretch>
        </p:blipFill>
        <p:spPr>
          <a:xfrm>
            <a:off x="5441963" y="5317450"/>
            <a:ext cx="2253824" cy="455600"/>
          </a:xfrm>
          <a:prstGeom prst="rect">
            <a:avLst/>
          </a:prstGeom>
          <a:noFill/>
          <a:ln>
            <a:noFill/>
          </a:ln>
        </p:spPr>
      </p:pic>
      <p:pic>
        <p:nvPicPr>
          <p:cNvPr id="296" name="Google Shape;296;p43"/>
          <p:cNvPicPr preferRelativeResize="0"/>
          <p:nvPr/>
        </p:nvPicPr>
        <p:blipFill>
          <a:blip r:embed="rId6">
            <a:alphaModFix/>
          </a:blip>
          <a:stretch>
            <a:fillRect/>
          </a:stretch>
        </p:blipFill>
        <p:spPr>
          <a:xfrm>
            <a:off x="7959100" y="857251"/>
            <a:ext cx="1184900" cy="155842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00"/>
        <p:cNvGrpSpPr/>
        <p:nvPr/>
      </p:nvGrpSpPr>
      <p:grpSpPr>
        <a:xfrm>
          <a:off x="0" y="0"/>
          <a:ext cx="0" cy="0"/>
          <a:chOff x="0" y="0"/>
          <a:chExt cx="0" cy="0"/>
        </a:xfrm>
      </p:grpSpPr>
      <p:pic>
        <p:nvPicPr>
          <p:cNvPr id="301" name="Google Shape;301;p44"/>
          <p:cNvPicPr preferRelativeResize="0"/>
          <p:nvPr/>
        </p:nvPicPr>
        <p:blipFill>
          <a:blip r:embed="rId3">
            <a:alphaModFix/>
          </a:blip>
          <a:stretch>
            <a:fillRect/>
          </a:stretch>
        </p:blipFill>
        <p:spPr>
          <a:xfrm>
            <a:off x="1295150" y="1009651"/>
            <a:ext cx="6663948" cy="4759953"/>
          </a:xfrm>
          <a:prstGeom prst="rect">
            <a:avLst/>
          </a:prstGeom>
          <a:noFill/>
          <a:ln w="9525" cap="flat" cmpd="sng">
            <a:solidFill>
              <a:schemeClr val="dk2"/>
            </a:solidFill>
            <a:prstDash val="solid"/>
            <a:round/>
            <a:headEnd type="none" w="sm" len="sm"/>
            <a:tailEnd type="none" w="sm" len="sm"/>
          </a:ln>
        </p:spPr>
      </p:pic>
      <p:pic>
        <p:nvPicPr>
          <p:cNvPr id="302" name="Google Shape;302;p44"/>
          <p:cNvPicPr preferRelativeResize="0"/>
          <p:nvPr/>
        </p:nvPicPr>
        <p:blipFill>
          <a:blip r:embed="rId4">
            <a:alphaModFix/>
          </a:blip>
          <a:stretch>
            <a:fillRect/>
          </a:stretch>
        </p:blipFill>
        <p:spPr>
          <a:xfrm>
            <a:off x="1" y="1009650"/>
            <a:ext cx="1295139" cy="751900"/>
          </a:xfrm>
          <a:prstGeom prst="rect">
            <a:avLst/>
          </a:prstGeom>
          <a:noFill/>
          <a:ln>
            <a:noFill/>
          </a:ln>
        </p:spPr>
      </p:pic>
      <p:sp>
        <p:nvSpPr>
          <p:cNvPr id="303" name="Google Shape;303;p44"/>
          <p:cNvSpPr/>
          <p:nvPr/>
        </p:nvSpPr>
        <p:spPr>
          <a:xfrm>
            <a:off x="3904450" y="5221125"/>
            <a:ext cx="4011300" cy="438300"/>
          </a:xfrm>
          <a:prstGeom prst="rect">
            <a:avLst/>
          </a:prstGeom>
          <a:solidFill>
            <a:schemeClr val="lt2"/>
          </a:solidFill>
          <a:ln>
            <a:noFill/>
          </a:ln>
        </p:spPr>
        <p:txBody>
          <a:bodyPr spcFirstLastPara="1" wrap="square" lIns="91425" tIns="91425" rIns="91425" bIns="91425" anchor="ctr" anchorCtr="0">
            <a:noAutofit/>
          </a:bodyPr>
          <a:lstStyle/>
          <a:p>
            <a:pPr algn="ctr" defTabSz="914400">
              <a:buClr>
                <a:srgbClr val="000000"/>
              </a:buClr>
            </a:pPr>
            <a:endParaRPr sz="1400" kern="0">
              <a:solidFill>
                <a:srgbClr val="000000"/>
              </a:solidFill>
              <a:latin typeface="Arial"/>
              <a:cs typeface="Arial"/>
              <a:sym typeface="Arial"/>
            </a:endParaRPr>
          </a:p>
        </p:txBody>
      </p:sp>
      <p:pic>
        <p:nvPicPr>
          <p:cNvPr id="304" name="Google Shape;304;p44"/>
          <p:cNvPicPr preferRelativeResize="0"/>
          <p:nvPr/>
        </p:nvPicPr>
        <p:blipFill>
          <a:blip r:embed="rId5">
            <a:alphaModFix/>
          </a:blip>
          <a:stretch>
            <a:fillRect/>
          </a:stretch>
        </p:blipFill>
        <p:spPr>
          <a:xfrm>
            <a:off x="7959100" y="857251"/>
            <a:ext cx="1184900" cy="155842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5"/>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endParaRPr/>
          </a:p>
        </p:txBody>
      </p:sp>
      <p:pic>
        <p:nvPicPr>
          <p:cNvPr id="310" name="Google Shape;310;p45">
            <a:hlinkClick r:id="rId3"/>
          </p:cNvPr>
          <p:cNvPicPr preferRelativeResize="0"/>
          <p:nvPr/>
        </p:nvPicPr>
        <p:blipFill>
          <a:blip r:embed="rId4">
            <a:alphaModFix/>
          </a:blip>
          <a:stretch>
            <a:fillRect/>
          </a:stretch>
        </p:blipFill>
        <p:spPr>
          <a:xfrm>
            <a:off x="111251" y="1156400"/>
            <a:ext cx="8839199" cy="368064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6"/>
          <p:cNvPicPr preferRelativeResize="0"/>
          <p:nvPr/>
        </p:nvPicPr>
        <p:blipFill>
          <a:blip r:embed="rId3">
            <a:alphaModFix/>
          </a:blip>
          <a:stretch>
            <a:fillRect/>
          </a:stretch>
        </p:blipFill>
        <p:spPr>
          <a:xfrm>
            <a:off x="825328" y="927526"/>
            <a:ext cx="6224898" cy="5073225"/>
          </a:xfrm>
          <a:prstGeom prst="rect">
            <a:avLst/>
          </a:prstGeom>
          <a:noFill/>
          <a:ln>
            <a:noFill/>
          </a:ln>
        </p:spPr>
      </p:pic>
      <p:sp>
        <p:nvSpPr>
          <p:cNvPr id="316" name="Google Shape;316;p46"/>
          <p:cNvSpPr/>
          <p:nvPr/>
        </p:nvSpPr>
        <p:spPr>
          <a:xfrm>
            <a:off x="2889975" y="927525"/>
            <a:ext cx="630600" cy="2931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endParaRPr sz="1400" kern="0">
              <a:solidFill>
                <a:srgbClr val="FF0000"/>
              </a:solidFill>
              <a:latin typeface="Arial"/>
              <a:cs typeface="Arial"/>
              <a:sym typeface="Arial"/>
            </a:endParaRPr>
          </a:p>
        </p:txBody>
      </p:sp>
      <p:pic>
        <p:nvPicPr>
          <p:cNvPr id="317" name="Google Shape;317;p46"/>
          <p:cNvPicPr preferRelativeResize="0"/>
          <p:nvPr/>
        </p:nvPicPr>
        <p:blipFill>
          <a:blip r:embed="rId4">
            <a:alphaModFix/>
          </a:blip>
          <a:stretch>
            <a:fillRect/>
          </a:stretch>
        </p:blipFill>
        <p:spPr>
          <a:xfrm>
            <a:off x="7481776" y="857251"/>
            <a:ext cx="1406375" cy="5073225"/>
          </a:xfrm>
          <a:prstGeom prst="rect">
            <a:avLst/>
          </a:prstGeom>
          <a:noFill/>
          <a:ln>
            <a:noFill/>
          </a:ln>
        </p:spPr>
      </p:pic>
      <p:sp>
        <p:nvSpPr>
          <p:cNvPr id="318" name="Google Shape;318;p46"/>
          <p:cNvSpPr/>
          <p:nvPr/>
        </p:nvSpPr>
        <p:spPr>
          <a:xfrm>
            <a:off x="2508025" y="1951125"/>
            <a:ext cx="1477500" cy="23235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pPr>
            <a:endParaRPr sz="1400" kern="0">
              <a:solidFill>
                <a:srgbClr val="FF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47">
            <a:hlinkClick r:id="rId3"/>
          </p:cNvPr>
          <p:cNvPicPr preferRelativeResize="0"/>
          <p:nvPr/>
        </p:nvPicPr>
        <p:blipFill>
          <a:blip r:embed="rId4">
            <a:alphaModFix/>
          </a:blip>
          <a:stretch>
            <a:fillRect/>
          </a:stretch>
        </p:blipFill>
        <p:spPr>
          <a:xfrm>
            <a:off x="1" y="1853267"/>
            <a:ext cx="9143999" cy="2281267"/>
          </a:xfrm>
          <a:prstGeom prst="rect">
            <a:avLst/>
          </a:prstGeom>
          <a:noFill/>
          <a:ln>
            <a:noFill/>
          </a:ln>
        </p:spPr>
      </p:pic>
      <p:pic>
        <p:nvPicPr>
          <p:cNvPr id="324" name="Google Shape;324;p47"/>
          <p:cNvPicPr preferRelativeResize="0"/>
          <p:nvPr/>
        </p:nvPicPr>
        <p:blipFill>
          <a:blip r:embed="rId5">
            <a:alphaModFix/>
          </a:blip>
          <a:stretch>
            <a:fillRect/>
          </a:stretch>
        </p:blipFill>
        <p:spPr>
          <a:xfrm>
            <a:off x="1447800" y="1300164"/>
            <a:ext cx="6248400" cy="4257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48"/>
          <p:cNvPicPr preferRelativeResize="0"/>
          <p:nvPr/>
        </p:nvPicPr>
        <p:blipFill>
          <a:blip r:embed="rId3">
            <a:alphaModFix/>
          </a:blip>
          <a:stretch>
            <a:fillRect/>
          </a:stretch>
        </p:blipFill>
        <p:spPr>
          <a:xfrm>
            <a:off x="850363" y="1208475"/>
            <a:ext cx="7443274" cy="4072500"/>
          </a:xfrm>
          <a:prstGeom prst="rect">
            <a:avLst/>
          </a:prstGeom>
          <a:noFill/>
          <a:ln>
            <a:noFill/>
          </a:ln>
        </p:spPr>
      </p:pic>
      <p:pic>
        <p:nvPicPr>
          <p:cNvPr id="330" name="Google Shape;330;p48"/>
          <p:cNvPicPr preferRelativeResize="0"/>
          <p:nvPr/>
        </p:nvPicPr>
        <p:blipFill>
          <a:blip r:embed="rId4">
            <a:alphaModFix/>
          </a:blip>
          <a:stretch>
            <a:fillRect/>
          </a:stretch>
        </p:blipFill>
        <p:spPr>
          <a:xfrm>
            <a:off x="52376" y="2182100"/>
            <a:ext cx="9039225" cy="2781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9"/>
          <p:cNvSpPr txBox="1">
            <a:spLocks noGrp="1"/>
          </p:cNvSpPr>
          <p:nvPr>
            <p:ph type="ctrTitle"/>
          </p:nvPr>
        </p:nvSpPr>
        <p:spPr>
          <a:xfrm>
            <a:off x="393775" y="3429000"/>
            <a:ext cx="8520600" cy="1494900"/>
          </a:xfrm>
          <a:prstGeom prst="rect">
            <a:avLst/>
          </a:prstGeom>
        </p:spPr>
        <p:txBody>
          <a:bodyPr spcFirstLastPara="1" wrap="square" lIns="91425" tIns="91425" rIns="91425" bIns="91425" anchor="b" anchorCtr="0">
            <a:normAutofit/>
          </a:bodyPr>
          <a:lstStyle/>
          <a:p>
            <a:r>
              <a:rPr lang="en" sz="4900" b="1">
                <a:latin typeface="Montserrat"/>
                <a:ea typeface="Montserrat"/>
                <a:cs typeface="Montserrat"/>
                <a:sym typeface="Montserrat"/>
              </a:rPr>
              <a:t>Finding Common Ground</a:t>
            </a:r>
            <a:endParaRPr sz="4900" b="1">
              <a:latin typeface="Montserrat"/>
              <a:ea typeface="Montserrat"/>
              <a:cs typeface="Montserrat"/>
              <a:sym typeface="Montserrat"/>
            </a:endParaRPr>
          </a:p>
        </p:txBody>
      </p:sp>
      <p:pic>
        <p:nvPicPr>
          <p:cNvPr id="336" name="Google Shape;336;p49">
            <a:hlinkClick r:id="rId3"/>
          </p:cNvPr>
          <p:cNvPicPr preferRelativeResize="0"/>
          <p:nvPr/>
        </p:nvPicPr>
        <p:blipFill>
          <a:blip r:embed="rId4">
            <a:alphaModFix/>
          </a:blip>
          <a:stretch>
            <a:fillRect/>
          </a:stretch>
        </p:blipFill>
        <p:spPr>
          <a:xfrm>
            <a:off x="1" y="1009644"/>
            <a:ext cx="9143999" cy="251791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txBox="1">
            <a:spLocks noGrp="1"/>
          </p:cNvSpPr>
          <p:nvPr>
            <p:ph type="ctrTitle"/>
          </p:nvPr>
        </p:nvSpPr>
        <p:spPr>
          <a:xfrm>
            <a:off x="311708" y="1601825"/>
            <a:ext cx="8520600" cy="2052600"/>
          </a:xfrm>
          <a:prstGeom prst="rect">
            <a:avLst/>
          </a:prstGeom>
        </p:spPr>
        <p:txBody>
          <a:bodyPr spcFirstLastPara="1" wrap="square" lIns="91425" tIns="91425" rIns="91425" bIns="91425" anchor="b" anchorCtr="0">
            <a:normAutofit/>
          </a:bodyPr>
          <a:lstStyle/>
          <a:p>
            <a:endParaRPr/>
          </a:p>
        </p:txBody>
      </p:sp>
      <p:sp>
        <p:nvSpPr>
          <p:cNvPr id="342" name="Google Shape;342;p50"/>
          <p:cNvSpPr txBox="1">
            <a:spLocks noGrp="1"/>
          </p:cNvSpPr>
          <p:nvPr>
            <p:ph type="subTitle" idx="1"/>
          </p:nvPr>
        </p:nvSpPr>
        <p:spPr>
          <a:xfrm>
            <a:off x="311700" y="3691375"/>
            <a:ext cx="8520600" cy="792600"/>
          </a:xfrm>
          <a:prstGeom prst="rect">
            <a:avLst/>
          </a:prstGeom>
        </p:spPr>
        <p:txBody>
          <a:bodyPr spcFirstLastPara="1" wrap="square" lIns="91425" tIns="91425" rIns="91425" bIns="91425" anchor="t" anchorCtr="0">
            <a:normAutofit/>
          </a:bodyPr>
          <a:lstStyle/>
          <a:p>
            <a:pPr marL="0" indent="0"/>
            <a:endParaRPr/>
          </a:p>
        </p:txBody>
      </p:sp>
      <p:pic>
        <p:nvPicPr>
          <p:cNvPr id="343" name="Google Shape;343;p50"/>
          <p:cNvPicPr preferRelativeResize="0"/>
          <p:nvPr/>
        </p:nvPicPr>
        <p:blipFill>
          <a:blip r:embed="rId3">
            <a:alphaModFix/>
          </a:blip>
          <a:stretch>
            <a:fillRect/>
          </a:stretch>
        </p:blipFill>
        <p:spPr>
          <a:xfrm>
            <a:off x="852001" y="1125375"/>
            <a:ext cx="7446625" cy="47460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1"/>
          <p:cNvSpPr txBox="1">
            <a:spLocks noGrp="1"/>
          </p:cNvSpPr>
          <p:nvPr>
            <p:ph type="subTitle" idx="1"/>
          </p:nvPr>
        </p:nvSpPr>
        <p:spPr>
          <a:xfrm>
            <a:off x="311700" y="3691375"/>
            <a:ext cx="8520600" cy="792600"/>
          </a:xfrm>
          <a:prstGeom prst="rect">
            <a:avLst/>
          </a:prstGeom>
        </p:spPr>
        <p:txBody>
          <a:bodyPr spcFirstLastPara="1" wrap="square" lIns="91425" tIns="91425" rIns="91425" bIns="91425" anchor="t" anchorCtr="0">
            <a:normAutofit/>
          </a:bodyPr>
          <a:lstStyle/>
          <a:p>
            <a:pPr marL="0" indent="0"/>
            <a:endParaRPr/>
          </a:p>
        </p:txBody>
      </p:sp>
      <p:pic>
        <p:nvPicPr>
          <p:cNvPr id="349" name="Google Shape;349;p51">
            <a:hlinkClick r:id="rId3"/>
          </p:cNvPr>
          <p:cNvPicPr preferRelativeResize="0"/>
          <p:nvPr/>
        </p:nvPicPr>
        <p:blipFill>
          <a:blip r:embed="rId4">
            <a:alphaModFix/>
          </a:blip>
          <a:stretch>
            <a:fillRect/>
          </a:stretch>
        </p:blipFill>
        <p:spPr>
          <a:xfrm>
            <a:off x="106089" y="981000"/>
            <a:ext cx="5934075" cy="38862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52">
            <a:hlinkClick r:id="rId3"/>
          </p:cNvPr>
          <p:cNvPicPr preferRelativeResize="0"/>
          <p:nvPr/>
        </p:nvPicPr>
        <p:blipFill>
          <a:blip r:embed="rId4">
            <a:alphaModFix/>
          </a:blip>
          <a:stretch>
            <a:fillRect/>
          </a:stretch>
        </p:blipFill>
        <p:spPr>
          <a:xfrm>
            <a:off x="152400" y="1009651"/>
            <a:ext cx="4314900" cy="344347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355" name="Google Shape;355;p52"/>
          <p:cNvPicPr preferRelativeResize="0"/>
          <p:nvPr/>
        </p:nvPicPr>
        <p:blipFill>
          <a:blip r:embed="rId5">
            <a:alphaModFix/>
          </a:blip>
          <a:stretch>
            <a:fillRect/>
          </a:stretch>
        </p:blipFill>
        <p:spPr>
          <a:xfrm>
            <a:off x="4806813" y="2094869"/>
            <a:ext cx="4046226" cy="26682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356" name="Google Shape;356;p52">
            <a:hlinkClick r:id="rId6"/>
          </p:cNvPr>
          <p:cNvPicPr preferRelativeResize="0"/>
          <p:nvPr/>
        </p:nvPicPr>
        <p:blipFill>
          <a:blip r:embed="rId7">
            <a:alphaModFix/>
          </a:blip>
          <a:stretch>
            <a:fillRect/>
          </a:stretch>
        </p:blipFill>
        <p:spPr>
          <a:xfrm>
            <a:off x="2981189" y="3934250"/>
            <a:ext cx="6086475" cy="1962150"/>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357" name="Google Shape;357;p52"/>
          <p:cNvPicPr preferRelativeResize="0"/>
          <p:nvPr/>
        </p:nvPicPr>
        <p:blipFill>
          <a:blip r:embed="rId8">
            <a:alphaModFix/>
          </a:blip>
          <a:stretch>
            <a:fillRect/>
          </a:stretch>
        </p:blipFill>
        <p:spPr>
          <a:xfrm>
            <a:off x="4636700" y="1009650"/>
            <a:ext cx="4386450" cy="1121975"/>
          </a:xfrm>
          <a:prstGeom prst="rect">
            <a:avLst/>
          </a:prstGeom>
          <a:noFill/>
          <a:ln>
            <a:noFill/>
          </a:ln>
        </p:spPr>
      </p:pic>
      <p:sp>
        <p:nvSpPr>
          <p:cNvPr id="358" name="Google Shape;358;p52"/>
          <p:cNvSpPr txBox="1"/>
          <p:nvPr/>
        </p:nvSpPr>
        <p:spPr>
          <a:xfrm>
            <a:off x="224925" y="4662525"/>
            <a:ext cx="2405100" cy="1012200"/>
          </a:xfrm>
          <a:prstGeom prst="rect">
            <a:avLst/>
          </a:prstGeom>
          <a:noFill/>
          <a:ln>
            <a:noFill/>
          </a:ln>
        </p:spPr>
        <p:txBody>
          <a:bodyPr spcFirstLastPara="1" wrap="square" lIns="91425" tIns="91425" rIns="91425" bIns="91425" anchor="t" anchorCtr="0">
            <a:noAutofit/>
          </a:bodyPr>
          <a:lstStyle/>
          <a:p>
            <a:pPr defTabSz="914400">
              <a:buClr>
                <a:srgbClr val="000000"/>
              </a:buClr>
            </a:pPr>
            <a:r>
              <a:rPr lang="en" sz="3700" kern="0">
                <a:solidFill>
                  <a:srgbClr val="595959"/>
                </a:solidFill>
                <a:latin typeface="Montserrat ExtraBold"/>
                <a:ea typeface="Montserrat ExtraBold"/>
                <a:cs typeface="Montserrat ExtraBold"/>
                <a:sym typeface="Montserrat ExtraBold"/>
              </a:rPr>
              <a:t>FEE.ORG</a:t>
            </a:r>
            <a:endParaRPr sz="3700" kern="0">
              <a:solidFill>
                <a:srgbClr val="595959"/>
              </a:solidFill>
              <a:latin typeface="Montserrat ExtraBold"/>
              <a:ea typeface="Montserrat ExtraBold"/>
              <a:cs typeface="Montserrat ExtraBold"/>
              <a:sym typeface="Montserrat Ex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A0613B-68DA-D898-195F-5EB56C93657F}"/>
              </a:ext>
            </a:extLst>
          </p:cNvPr>
          <p:cNvSpPr txBox="1"/>
          <p:nvPr/>
        </p:nvSpPr>
        <p:spPr>
          <a:xfrm>
            <a:off x="2979833" y="1188232"/>
            <a:ext cx="3383747" cy="400110"/>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3333FF"/>
                </a:solidFill>
                <a:effectLst/>
                <a:uLnTx/>
                <a:uFillTx/>
                <a:latin typeface="Calibri (heading)"/>
                <a:ea typeface="+mn-ea"/>
                <a:cs typeface="Arial"/>
                <a:sym typeface="Arial"/>
              </a:rPr>
              <a:t>$15 Minimum Wage BENEFITS</a:t>
            </a:r>
          </a:p>
        </p:txBody>
      </p:sp>
      <p:sp>
        <p:nvSpPr>
          <p:cNvPr id="8" name="TextBox 7">
            <a:extLst>
              <a:ext uri="{FF2B5EF4-FFF2-40B4-BE49-F238E27FC236}">
                <a16:creationId xmlns:a16="http://schemas.microsoft.com/office/drawing/2014/main" id="{F8942C72-0A0D-67DE-F472-6D52CCC10654}"/>
              </a:ext>
            </a:extLst>
          </p:cNvPr>
          <p:cNvSpPr txBox="1"/>
          <p:nvPr/>
        </p:nvSpPr>
        <p:spPr>
          <a:xfrm>
            <a:off x="1070543" y="1715671"/>
            <a:ext cx="7606925" cy="5439951"/>
          </a:xfrm>
          <a:prstGeom prst="rect">
            <a:avLst/>
          </a:prstGeom>
          <a:noFill/>
        </p:spPr>
        <p:txBody>
          <a:bodyPr wrap="square" rtlCol="0">
            <a:spAutoFit/>
          </a:bodyPr>
          <a:lstStyle/>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Provides a “living wage” for families and reduces poverty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000000"/>
                </a:solidFill>
                <a:effectLst/>
                <a:uLnTx/>
                <a:uFillTx/>
                <a:latin typeface="Times" pitchFamily="2" charset="0"/>
                <a:ea typeface="Calibri" panose="020F0502020204030204" pitchFamily="34" charset="0"/>
                <a:cs typeface="Times New Roman" panose="02020603050405020304" pitchFamily="18" charset="0"/>
                <a:sym typeface="Arial"/>
              </a:rPr>
              <a:t>Leonhardt, “How raising minimum wage to $15 per hour could affect workers and small businesses”</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r>
              <a:rPr kumimoji="0" lang="en-US" sz="1350" b="0" i="1" u="none" strike="noStrike" kern="1200" cap="none" spc="0" normalizeH="0" baseline="0" noProof="0" dirty="0">
                <a:ln>
                  <a:noFill/>
                </a:ln>
                <a:solidFill>
                  <a:srgbClr val="000000"/>
                </a:solidFill>
                <a:effectLst/>
                <a:uLnTx/>
                <a:uFillTx/>
                <a:latin typeface="Times" pitchFamily="2" charset="0"/>
                <a:ea typeface="Calibri" panose="020F0502020204030204" pitchFamily="34" charset="0"/>
                <a:cs typeface="Times New Roman" panose="02020603050405020304" pitchFamily="18" charset="0"/>
                <a:sym typeface="Arial"/>
              </a:rPr>
              <a:t>CNBC.com</a:t>
            </a:r>
            <a:r>
              <a:rPr kumimoji="0" lang="en-US" sz="1350" b="0" i="0" u="none" strike="noStrike" kern="1200" cap="none" spc="0" normalizeH="0" baseline="0" noProof="0" dirty="0">
                <a:ln>
                  <a:noFill/>
                </a:ln>
                <a:solidFill>
                  <a:srgbClr val="000000"/>
                </a:solidFill>
                <a:effectLst/>
                <a:uLnTx/>
                <a:uFillTx/>
                <a:latin typeface="Times" pitchFamily="2" charset="0"/>
                <a:ea typeface="Calibri" panose="020F0502020204030204" pitchFamily="34" charset="0"/>
                <a:cs typeface="Times New Roman" panose="02020603050405020304" pitchFamily="18" charset="0"/>
                <a:sym typeface="Arial"/>
              </a:rPr>
              <a:t>, February 24, 2021</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hlinkClick r:id="rId3"/>
              </a:rPr>
              <a:t>https://www.cnbc.com/2021/02/24/minimum-wage-15-dollars-per-hour-brings-benefits-consequences.html</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000000"/>
              </a:solidFill>
              <a:effectLst/>
              <a:uLnTx/>
              <a:uFillTx/>
              <a:latin typeface="Times" panose="02020603050405020304" pitchFamily="18"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Reduces government welfare spending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Buchwald, “A $15 minimum wage could cut government spending on welfare programs by up to $30 billion, study finds” </a:t>
            </a:r>
            <a:r>
              <a:rPr kumimoji="0" lang="en-US" sz="13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MarketWatch</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February 2, 2021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hlinkClick r:id="rId4"/>
              </a:rPr>
              <a:t>https://www.marketwatch.com/story/a-15-minimum-wage-could-cut-government-spending-on-welfare-programs-by-up-to-30-billion-study-finds-11612290567</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Increases consumer spending and grows the economy                                                                             </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“Should the Federal Minimum Wage Be Increased?” </a:t>
            </a:r>
            <a:r>
              <a:rPr kumimoji="0" lang="en-US" sz="13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ProCon.org</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January 12, 2023                                                                                  </a:t>
            </a: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hlinkClick r:id="rId5"/>
              </a:rPr>
              <a:t>https://minimum-wage.procon.org/</a:t>
            </a:r>
            <a:endPar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Incentivizes more people to enter the workforce                                                                            </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“A $15 minimum wage changes more than just take-home pay U.S. Bureau of Labor Statistics” </a:t>
            </a:r>
            <a:r>
              <a:rPr kumimoji="0" lang="en-US" sz="13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Monthly Labor Report</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September 2021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hlinkClick r:id="rId6"/>
              </a:rPr>
              <a:t>https://www.bls.gov/opub/mlr/2021/beyond-bls/a-15-minimum-wage-changes-more-than-just-take-home-pay.htm</a:t>
            </a:r>
            <a:endPar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Reduces income inequality                                            </a:t>
            </a:r>
          </a:p>
          <a:p>
            <a:pPr marL="128588"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Maverick, “What Are the Pros and Cons of Raising the Minimum Wage” </a:t>
            </a:r>
            <a:r>
              <a:rPr kumimoji="0" lang="en-US" sz="135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Investopedia</a:t>
            </a: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August 26, 2023                          </a:t>
            </a:r>
            <a:r>
              <a:rPr kumimoji="0" lang="en-US" sz="1000" b="0" i="0" u="sng" strike="noStrike" kern="1200" cap="none" spc="0" normalizeH="0" baseline="0" noProof="0" dirty="0">
                <a:ln>
                  <a:noFill/>
                </a:ln>
                <a:solidFill>
                  <a:srgbClr val="1155CC"/>
                </a:solidFill>
                <a:effectLst/>
                <a:uLnTx/>
                <a:uFillTx/>
                <a:latin typeface="Times" pitchFamily="2" charset="0"/>
                <a:ea typeface="Calibri" panose="020F0502020204030204" pitchFamily="34" charset="0"/>
                <a:cs typeface="Times New Roman" panose="02020603050405020304" pitchFamily="18" charset="0"/>
                <a:sym typeface="Arial"/>
                <a:hlinkClick r:id="rId7"/>
              </a:rPr>
              <a:t>https://www.investopedia.com/articles/markets-economy/090516/what-are-pros-and-cons-raising-minimum-wage.asp</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128588"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128588"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040" name="Picture 16" descr="See the source image">
            <a:extLst>
              <a:ext uri="{FF2B5EF4-FFF2-40B4-BE49-F238E27FC236}">
                <a16:creationId xmlns:a16="http://schemas.microsoft.com/office/drawing/2014/main" id="{57BF5149-BD7B-6C27-34A2-D824B82E09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949" y="3955586"/>
            <a:ext cx="770600" cy="72778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ee the source image">
            <a:extLst>
              <a:ext uri="{FF2B5EF4-FFF2-40B4-BE49-F238E27FC236}">
                <a16:creationId xmlns:a16="http://schemas.microsoft.com/office/drawing/2014/main" id="{F38B901B-F4CF-F207-4631-646621D4AA2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9208"/>
          <a:stretch/>
        </p:blipFill>
        <p:spPr bwMode="auto">
          <a:xfrm>
            <a:off x="192612" y="4898590"/>
            <a:ext cx="877931" cy="68293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e the source image">
            <a:extLst>
              <a:ext uri="{FF2B5EF4-FFF2-40B4-BE49-F238E27FC236}">
                <a16:creationId xmlns:a16="http://schemas.microsoft.com/office/drawing/2014/main" id="{41C3322F-1939-45C0-B00B-FF3EEDE99A3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867" t="-527" r="13033" b="527"/>
          <a:stretch/>
        </p:blipFill>
        <p:spPr bwMode="auto">
          <a:xfrm>
            <a:off x="267971" y="5847088"/>
            <a:ext cx="814133" cy="6017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8DA3480-61AA-4705-AB9A-79C26C55F76A}"/>
              </a:ext>
            </a:extLst>
          </p:cNvPr>
          <p:cNvPicPr>
            <a:picLocks noChangeAspect="1"/>
          </p:cNvPicPr>
          <p:nvPr/>
        </p:nvPicPr>
        <p:blipFill>
          <a:blip r:embed="rId11"/>
          <a:stretch>
            <a:fillRect/>
          </a:stretch>
        </p:blipFill>
        <p:spPr>
          <a:xfrm>
            <a:off x="321181" y="1941913"/>
            <a:ext cx="758133" cy="648180"/>
          </a:xfrm>
          <a:prstGeom prst="rect">
            <a:avLst/>
          </a:prstGeom>
        </p:spPr>
      </p:pic>
      <p:pic>
        <p:nvPicPr>
          <p:cNvPr id="15" name="Picture 14">
            <a:extLst>
              <a:ext uri="{FF2B5EF4-FFF2-40B4-BE49-F238E27FC236}">
                <a16:creationId xmlns:a16="http://schemas.microsoft.com/office/drawing/2014/main" id="{ABA8B002-AD07-41DA-8E73-1A560C260BE2}"/>
              </a:ext>
            </a:extLst>
          </p:cNvPr>
          <p:cNvPicPr>
            <a:picLocks noChangeAspect="1"/>
          </p:cNvPicPr>
          <p:nvPr/>
        </p:nvPicPr>
        <p:blipFill>
          <a:blip r:embed="rId12"/>
          <a:stretch>
            <a:fillRect/>
          </a:stretch>
        </p:blipFill>
        <p:spPr>
          <a:xfrm>
            <a:off x="307002" y="2970404"/>
            <a:ext cx="786493" cy="648180"/>
          </a:xfrm>
          <a:prstGeom prst="rect">
            <a:avLst/>
          </a:prstGeom>
        </p:spPr>
      </p:pic>
      <p:sp>
        <p:nvSpPr>
          <p:cNvPr id="2" name="Google Shape;478;g219196c56f7_0_1">
            <a:extLst>
              <a:ext uri="{FF2B5EF4-FFF2-40B4-BE49-F238E27FC236}">
                <a16:creationId xmlns:a16="http://schemas.microsoft.com/office/drawing/2014/main" id="{610A9578-AE26-D781-87E9-D9DCFB38AECD}"/>
              </a:ext>
            </a:extLst>
          </p:cNvPr>
          <p:cNvSpPr/>
          <p:nvPr/>
        </p:nvSpPr>
        <p:spPr>
          <a:xfrm>
            <a:off x="128668" y="347155"/>
            <a:ext cx="88107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50"/>
                </a:solidFill>
                <a:effectLst/>
                <a:uLnTx/>
                <a:uFillTx/>
                <a:latin typeface="Quattrocento Sans"/>
                <a:ea typeface="Quattrocento Sans"/>
                <a:cs typeface="Quattrocento Sans"/>
                <a:sym typeface="Quattrocento Sans"/>
              </a:rPr>
              <a:t>Current Events Research</a:t>
            </a:r>
            <a:endParaRPr kumimoji="0" sz="3600" b="1" i="0" u="none" strike="noStrike" kern="0" cap="none" spc="0" normalizeH="0" baseline="30000" noProof="0" dirty="0">
              <a:ln>
                <a:noFill/>
              </a:ln>
              <a:solidFill>
                <a:srgbClr val="00B050"/>
              </a:solidFill>
              <a:effectLst/>
              <a:uLnTx/>
              <a:uFillTx/>
              <a:latin typeface="Quattrocento Sans"/>
              <a:ea typeface="Quattrocento Sans"/>
              <a:cs typeface="Quattrocento Sans"/>
              <a:sym typeface="Quattrocento Sans"/>
            </a:endParaRPr>
          </a:p>
        </p:txBody>
      </p:sp>
      <p:cxnSp>
        <p:nvCxnSpPr>
          <p:cNvPr id="3" name="Google Shape;479;g219196c56f7_0_1">
            <a:extLst>
              <a:ext uri="{FF2B5EF4-FFF2-40B4-BE49-F238E27FC236}">
                <a16:creationId xmlns:a16="http://schemas.microsoft.com/office/drawing/2014/main" id="{8BC2148A-E14F-CD12-6550-A81EA6EDB245}"/>
              </a:ext>
            </a:extLst>
          </p:cNvPr>
          <p:cNvCxnSpPr/>
          <p:nvPr/>
        </p:nvCxnSpPr>
        <p:spPr>
          <a:xfrm>
            <a:off x="0" y="1041665"/>
            <a:ext cx="9144000" cy="0"/>
          </a:xfrm>
          <a:prstGeom prst="straightConnector1">
            <a:avLst/>
          </a:prstGeom>
          <a:noFill/>
          <a:ln w="25400" cap="flat" cmpd="sng">
            <a:solidFill>
              <a:srgbClr val="00B050"/>
            </a:solidFill>
            <a:prstDash val="solid"/>
            <a:round/>
            <a:headEnd type="none" w="sm" len="sm"/>
            <a:tailEnd type="none" w="sm" len="sm"/>
          </a:ln>
          <a:effectLst>
            <a:outerShdw blurRad="40000" dist="20000" dir="5400000" rotWithShape="0">
              <a:srgbClr val="000000">
                <a:alpha val="37650"/>
              </a:srgbClr>
            </a:outerShdw>
          </a:effectLst>
        </p:spPr>
      </p:cxnSp>
    </p:spTree>
    <p:extLst>
      <p:ext uri="{BB962C8B-B14F-4D97-AF65-F5344CB8AC3E}">
        <p14:creationId xmlns:p14="http://schemas.microsoft.com/office/powerpoint/2010/main" val="14977499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3"/>
          <p:cNvSpPr txBox="1">
            <a:spLocks noGrp="1"/>
          </p:cNvSpPr>
          <p:nvPr>
            <p:ph type="title"/>
          </p:nvPr>
        </p:nvSpPr>
        <p:spPr>
          <a:xfrm>
            <a:off x="155850" y="1079763"/>
            <a:ext cx="4260300" cy="286200"/>
          </a:xfrm>
          <a:prstGeom prst="rect">
            <a:avLst/>
          </a:prstGeom>
        </p:spPr>
        <p:txBody>
          <a:bodyPr spcFirstLastPara="1" wrap="square" lIns="91425" tIns="91425" rIns="91425" bIns="91425" anchor="t" anchorCtr="0">
            <a:normAutofit fontScale="90000"/>
          </a:bodyPr>
          <a:lstStyle/>
          <a:p>
            <a:endParaRPr/>
          </a:p>
        </p:txBody>
      </p:sp>
      <p:sp>
        <p:nvSpPr>
          <p:cNvPr id="364" name="Google Shape;364;p53"/>
          <p:cNvSpPr txBox="1">
            <a:spLocks noGrp="1"/>
          </p:cNvSpPr>
          <p:nvPr>
            <p:ph type="body" idx="1"/>
          </p:nvPr>
        </p:nvSpPr>
        <p:spPr>
          <a:xfrm>
            <a:off x="155850" y="1433488"/>
            <a:ext cx="4260300" cy="17082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365" name="Google Shape;365;p53"/>
          <p:cNvPicPr preferRelativeResize="0"/>
          <p:nvPr/>
        </p:nvPicPr>
        <p:blipFill>
          <a:blip r:embed="rId3">
            <a:alphaModFix/>
          </a:blip>
          <a:stretch>
            <a:fillRect/>
          </a:stretch>
        </p:blipFill>
        <p:spPr>
          <a:xfrm>
            <a:off x="1" y="1302276"/>
            <a:ext cx="9143999" cy="412384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4">
            <a:hlinkClick r:id="rId3"/>
          </p:cNvPr>
          <p:cNvPicPr preferRelativeResize="0"/>
          <p:nvPr/>
        </p:nvPicPr>
        <p:blipFill>
          <a:blip r:embed="rId4">
            <a:alphaModFix/>
          </a:blip>
          <a:stretch>
            <a:fillRect/>
          </a:stretch>
        </p:blipFill>
        <p:spPr>
          <a:xfrm>
            <a:off x="4127183" y="857250"/>
            <a:ext cx="4139584" cy="5143500"/>
          </a:xfrm>
          <a:prstGeom prst="rect">
            <a:avLst/>
          </a:prstGeom>
          <a:noFill/>
          <a:ln>
            <a:noFill/>
          </a:ln>
        </p:spPr>
      </p:pic>
      <p:sp>
        <p:nvSpPr>
          <p:cNvPr id="371" name="Google Shape;371;p54"/>
          <p:cNvSpPr txBox="1"/>
          <p:nvPr/>
        </p:nvSpPr>
        <p:spPr>
          <a:xfrm>
            <a:off x="0" y="1020150"/>
            <a:ext cx="4061700" cy="4817700"/>
          </a:xfrm>
          <a:prstGeom prst="rect">
            <a:avLst/>
          </a:prstGeom>
          <a:noFill/>
          <a:ln>
            <a:noFill/>
          </a:ln>
        </p:spPr>
        <p:txBody>
          <a:bodyPr spcFirstLastPara="1" wrap="square" lIns="91425" tIns="91425" rIns="91425" bIns="91425" anchor="t" anchorCtr="0">
            <a:spAutoFit/>
          </a:bodyPr>
          <a:lstStyle/>
          <a:p>
            <a:pPr algn="ctr" defTabSz="914400">
              <a:buClr>
                <a:srgbClr val="000000"/>
              </a:buClr>
            </a:pPr>
            <a:r>
              <a:rPr lang="en" sz="4300" b="1" u="sng" kern="0">
                <a:solidFill>
                  <a:srgbClr val="000000"/>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ECON 101: TAYLOR’S VERSION</a:t>
            </a:r>
            <a:endParaRPr sz="4300" b="1" u="sng" kern="0">
              <a:solidFill>
                <a:srgbClr val="000000"/>
              </a:solidFill>
              <a:latin typeface="Montserrat"/>
              <a:ea typeface="Montserrat"/>
              <a:cs typeface="Montserrat"/>
              <a:sym typeface="Montserrat"/>
            </a:endParaRPr>
          </a:p>
          <a:p>
            <a:pPr algn="ctr" defTabSz="914400">
              <a:buClr>
                <a:srgbClr val="000000"/>
              </a:buClr>
            </a:pPr>
            <a:r>
              <a:rPr lang="en" sz="4300" b="1" kern="0">
                <a:solidFill>
                  <a:srgbClr val="101010"/>
                </a:solidFill>
                <a:latin typeface="Montserrat"/>
                <a:ea typeface="Montserrat"/>
                <a:cs typeface="Montserrat"/>
                <a:sym typeface="Montserrat"/>
              </a:rPr>
              <a:t>30 Lessons on all major economics topics </a:t>
            </a:r>
            <a:endParaRPr sz="4300" b="1" kern="0">
              <a:solidFill>
                <a:srgbClr val="000000"/>
              </a:solidFill>
              <a:latin typeface="Montserrat"/>
              <a:ea typeface="Montserrat"/>
              <a:cs typeface="Montserrat"/>
              <a:sym typeface="Montserrat"/>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55"/>
          <p:cNvPicPr preferRelativeResize="0"/>
          <p:nvPr/>
        </p:nvPicPr>
        <p:blipFill>
          <a:blip r:embed="rId3">
            <a:alphaModFix/>
          </a:blip>
          <a:stretch>
            <a:fillRect/>
          </a:stretch>
        </p:blipFill>
        <p:spPr>
          <a:xfrm>
            <a:off x="2569626" y="831738"/>
            <a:ext cx="5865226" cy="5194525"/>
          </a:xfrm>
          <a:prstGeom prst="rect">
            <a:avLst/>
          </a:prstGeom>
          <a:noFill/>
          <a:ln>
            <a:noFill/>
          </a:ln>
        </p:spPr>
      </p:pic>
      <p:pic>
        <p:nvPicPr>
          <p:cNvPr id="377" name="Google Shape;377;p55"/>
          <p:cNvPicPr preferRelativeResize="0"/>
          <p:nvPr/>
        </p:nvPicPr>
        <p:blipFill>
          <a:blip r:embed="rId4">
            <a:alphaModFix/>
          </a:blip>
          <a:stretch>
            <a:fillRect/>
          </a:stretch>
        </p:blipFill>
        <p:spPr>
          <a:xfrm>
            <a:off x="642776" y="2987125"/>
            <a:ext cx="1241325" cy="1246175"/>
          </a:xfrm>
          <a:prstGeom prst="rect">
            <a:avLst/>
          </a:prstGeom>
          <a:noFill/>
          <a:ln>
            <a:noFill/>
          </a:ln>
        </p:spPr>
      </p:pic>
      <p:sp>
        <p:nvSpPr>
          <p:cNvPr id="378" name="Google Shape;378;p55"/>
          <p:cNvSpPr txBox="1"/>
          <p:nvPr/>
        </p:nvSpPr>
        <p:spPr>
          <a:xfrm>
            <a:off x="0" y="2120825"/>
            <a:ext cx="2571600" cy="267000"/>
          </a:xfrm>
          <a:prstGeom prst="rect">
            <a:avLst/>
          </a:prstGeom>
          <a:noFill/>
          <a:ln>
            <a:noFill/>
          </a:ln>
        </p:spPr>
        <p:txBody>
          <a:bodyPr spcFirstLastPara="1" wrap="square" lIns="91425" tIns="91425" rIns="91425" bIns="91425" anchor="t" anchorCtr="0">
            <a:noAutofit/>
          </a:bodyPr>
          <a:lstStyle/>
          <a:p>
            <a:pPr algn="ctr" defTabSz="914400">
              <a:buClr>
                <a:srgbClr val="000000"/>
              </a:buClr>
            </a:pPr>
            <a:r>
              <a:rPr lang="en" sz="1600" b="1" kern="0">
                <a:solidFill>
                  <a:srgbClr val="FFFFFF"/>
                </a:solidFill>
                <a:latin typeface="Montserrat"/>
                <a:ea typeface="Montserrat"/>
                <a:cs typeface="Montserrat"/>
                <a:sym typeface="Montserrat"/>
              </a:rPr>
              <a:t>teachers.fee.org</a:t>
            </a:r>
            <a:endParaRPr sz="1300" b="1" kern="0">
              <a:solidFill>
                <a:srgbClr val="FFFFFF"/>
              </a:solidFill>
              <a:latin typeface="Montserrat"/>
              <a:ea typeface="Montserrat"/>
              <a:cs typeface="Montserrat"/>
              <a:sym typeface="Montserrat"/>
            </a:endParaRPr>
          </a:p>
          <a:p>
            <a:pPr algn="ctr" defTabSz="914400">
              <a:buClr>
                <a:srgbClr val="000000"/>
              </a:buClr>
            </a:pPr>
            <a:r>
              <a:rPr lang="en" sz="1300" i="1" kern="0">
                <a:solidFill>
                  <a:srgbClr val="FFFFFF"/>
                </a:solidFill>
                <a:latin typeface="Montserrat"/>
                <a:ea typeface="Montserrat"/>
                <a:cs typeface="Montserrat"/>
                <a:sym typeface="Montserrat"/>
              </a:rPr>
              <a:t>FREE Resources, Webinars, </a:t>
            </a:r>
            <a:endParaRPr sz="1300" i="1" kern="0">
              <a:solidFill>
                <a:srgbClr val="FFFFFF"/>
              </a:solidFill>
              <a:latin typeface="Montserrat"/>
              <a:ea typeface="Montserrat"/>
              <a:cs typeface="Montserrat"/>
              <a:sym typeface="Montserrat"/>
            </a:endParaRPr>
          </a:p>
          <a:p>
            <a:pPr algn="ctr" defTabSz="914400">
              <a:buClr>
                <a:srgbClr val="000000"/>
              </a:buClr>
            </a:pPr>
            <a:r>
              <a:rPr lang="en" sz="1300" i="1" kern="0">
                <a:solidFill>
                  <a:srgbClr val="FFFFFF"/>
                </a:solidFill>
                <a:latin typeface="Montserrat"/>
                <a:ea typeface="Montserrat"/>
                <a:cs typeface="Montserrat"/>
                <a:sym typeface="Montserrat"/>
              </a:rPr>
              <a:t>and On-Demand PD!</a:t>
            </a:r>
            <a:endParaRPr sz="1300" i="1" kern="0">
              <a:solidFill>
                <a:srgbClr val="FFFFFF"/>
              </a:solidFill>
              <a:latin typeface="Montserrat"/>
              <a:ea typeface="Montserrat"/>
              <a:cs typeface="Montserrat"/>
              <a:sym typeface="Montserrat"/>
            </a:endParaRPr>
          </a:p>
        </p:txBody>
      </p:sp>
      <p:pic>
        <p:nvPicPr>
          <p:cNvPr id="379" name="Google Shape;379;p55"/>
          <p:cNvPicPr preferRelativeResize="0"/>
          <p:nvPr/>
        </p:nvPicPr>
        <p:blipFill>
          <a:blip r:embed="rId5">
            <a:alphaModFix/>
          </a:blip>
          <a:stretch>
            <a:fillRect/>
          </a:stretch>
        </p:blipFill>
        <p:spPr>
          <a:xfrm>
            <a:off x="105576" y="1543901"/>
            <a:ext cx="2347049" cy="530575"/>
          </a:xfrm>
          <a:prstGeom prst="rect">
            <a:avLst/>
          </a:prstGeom>
          <a:noFill/>
          <a:ln>
            <a:noFill/>
          </a:ln>
        </p:spPr>
      </p:pic>
      <p:sp>
        <p:nvSpPr>
          <p:cNvPr id="380" name="Google Shape;380;p55"/>
          <p:cNvSpPr txBox="1"/>
          <p:nvPr/>
        </p:nvSpPr>
        <p:spPr>
          <a:xfrm>
            <a:off x="226188" y="4324700"/>
            <a:ext cx="2074500" cy="677078"/>
          </a:xfrm>
          <a:prstGeom prst="rect">
            <a:avLst/>
          </a:prstGeom>
          <a:noFill/>
          <a:ln>
            <a:noFill/>
          </a:ln>
        </p:spPr>
        <p:txBody>
          <a:bodyPr spcFirstLastPara="1" wrap="square" lIns="91425" tIns="91425" rIns="91425" bIns="91425" anchor="t" anchorCtr="0">
            <a:spAutoFit/>
          </a:bodyPr>
          <a:lstStyle/>
          <a:p>
            <a:pPr algn="ctr" defTabSz="914400">
              <a:buClr>
                <a:srgbClr val="000000"/>
              </a:buClr>
            </a:pPr>
            <a:r>
              <a:rPr lang="en" sz="1600" b="1" i="1" kern="0">
                <a:solidFill>
                  <a:srgbClr val="FFFFFF"/>
                </a:solidFill>
                <a:latin typeface="Montserrat"/>
                <a:ea typeface="Montserrat"/>
                <a:cs typeface="Montserrat"/>
                <a:sym typeface="Montserrat"/>
              </a:rPr>
              <a:t>FREE Instructional Resources!</a:t>
            </a:r>
            <a:endParaRPr sz="1600" b="1" i="1" kern="0">
              <a:solidFill>
                <a:srgbClr val="FFFFFF"/>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84"/>
        <p:cNvGrpSpPr/>
        <p:nvPr/>
      </p:nvGrpSpPr>
      <p:grpSpPr>
        <a:xfrm>
          <a:off x="0" y="0"/>
          <a:ext cx="0" cy="0"/>
          <a:chOff x="0" y="0"/>
          <a:chExt cx="0" cy="0"/>
        </a:xfrm>
      </p:grpSpPr>
      <p:pic>
        <p:nvPicPr>
          <p:cNvPr id="385" name="Google Shape;385;p56"/>
          <p:cNvPicPr preferRelativeResize="0"/>
          <p:nvPr/>
        </p:nvPicPr>
        <p:blipFill>
          <a:blip r:embed="rId3">
            <a:alphaModFix/>
          </a:blip>
          <a:stretch>
            <a:fillRect/>
          </a:stretch>
        </p:blipFill>
        <p:spPr>
          <a:xfrm>
            <a:off x="185826" y="4328125"/>
            <a:ext cx="2269975" cy="1526075"/>
          </a:xfrm>
          <a:prstGeom prst="rect">
            <a:avLst/>
          </a:prstGeom>
          <a:noFill/>
          <a:ln w="19050" cap="flat" cmpd="sng">
            <a:solidFill>
              <a:schemeClr val="dk2"/>
            </a:solidFill>
            <a:prstDash val="solid"/>
            <a:round/>
            <a:headEnd type="none" w="sm" len="sm"/>
            <a:tailEnd type="none" w="sm" len="sm"/>
          </a:ln>
        </p:spPr>
      </p:pic>
      <p:pic>
        <p:nvPicPr>
          <p:cNvPr id="386" name="Google Shape;386;p56"/>
          <p:cNvPicPr preferRelativeResize="0"/>
          <p:nvPr/>
        </p:nvPicPr>
        <p:blipFill>
          <a:blip r:embed="rId4">
            <a:alphaModFix/>
          </a:blip>
          <a:stretch>
            <a:fillRect/>
          </a:stretch>
        </p:blipFill>
        <p:spPr>
          <a:xfrm>
            <a:off x="101601" y="925350"/>
            <a:ext cx="8933375" cy="2977801"/>
          </a:xfrm>
          <a:prstGeom prst="rect">
            <a:avLst/>
          </a:prstGeom>
          <a:noFill/>
          <a:ln>
            <a:noFill/>
          </a:ln>
        </p:spPr>
      </p:pic>
      <p:pic>
        <p:nvPicPr>
          <p:cNvPr id="387" name="Google Shape;387;p56"/>
          <p:cNvPicPr preferRelativeResize="0"/>
          <p:nvPr/>
        </p:nvPicPr>
        <p:blipFill>
          <a:blip r:embed="rId5">
            <a:alphaModFix/>
          </a:blip>
          <a:stretch>
            <a:fillRect/>
          </a:stretch>
        </p:blipFill>
        <p:spPr>
          <a:xfrm>
            <a:off x="5143477" y="2945050"/>
            <a:ext cx="3373137" cy="2023882"/>
          </a:xfrm>
          <a:prstGeom prst="rect">
            <a:avLst/>
          </a:prstGeom>
          <a:noFill/>
          <a:ln w="19050" cap="flat" cmpd="sng">
            <a:solidFill>
              <a:schemeClr val="dk2"/>
            </a:solidFill>
            <a:prstDash val="solid"/>
            <a:round/>
            <a:headEnd type="none" w="sm" len="sm"/>
            <a:tailEnd type="none" w="sm" len="sm"/>
          </a:ln>
        </p:spPr>
      </p:pic>
      <p:pic>
        <p:nvPicPr>
          <p:cNvPr id="388" name="Google Shape;388;p56"/>
          <p:cNvPicPr preferRelativeResize="0"/>
          <p:nvPr/>
        </p:nvPicPr>
        <p:blipFill>
          <a:blip r:embed="rId6">
            <a:alphaModFix/>
          </a:blip>
          <a:stretch>
            <a:fillRect/>
          </a:stretch>
        </p:blipFill>
        <p:spPr>
          <a:xfrm rot="304779">
            <a:off x="5576427" y="4068439"/>
            <a:ext cx="3340485" cy="2814825"/>
          </a:xfrm>
          <a:prstGeom prst="rect">
            <a:avLst/>
          </a:prstGeom>
          <a:noFill/>
          <a:ln w="19050" cap="flat" cmpd="sng">
            <a:solidFill>
              <a:schemeClr val="dk2"/>
            </a:solidFill>
            <a:prstDash val="solid"/>
            <a:round/>
            <a:headEnd type="none" w="sm" len="sm"/>
            <a:tailEnd type="none" w="sm" len="sm"/>
          </a:ln>
        </p:spPr>
      </p:pic>
      <p:pic>
        <p:nvPicPr>
          <p:cNvPr id="389" name="Google Shape;389;p56"/>
          <p:cNvPicPr preferRelativeResize="0"/>
          <p:nvPr/>
        </p:nvPicPr>
        <p:blipFill>
          <a:blip r:embed="rId7">
            <a:alphaModFix/>
          </a:blip>
          <a:stretch>
            <a:fillRect/>
          </a:stretch>
        </p:blipFill>
        <p:spPr>
          <a:xfrm>
            <a:off x="4802363" y="4968922"/>
            <a:ext cx="3751474" cy="1594652"/>
          </a:xfrm>
          <a:prstGeom prst="rect">
            <a:avLst/>
          </a:prstGeom>
          <a:noFill/>
          <a:ln w="19050" cap="flat" cmpd="sng">
            <a:solidFill>
              <a:schemeClr val="dk2"/>
            </a:solidFill>
            <a:prstDash val="solid"/>
            <a:round/>
            <a:headEnd type="none" w="sm" len="sm"/>
            <a:tailEnd type="none" w="sm" len="sm"/>
          </a:ln>
        </p:spPr>
      </p:pic>
      <p:sp>
        <p:nvSpPr>
          <p:cNvPr id="390" name="Google Shape;390;p56"/>
          <p:cNvSpPr txBox="1"/>
          <p:nvPr/>
        </p:nvSpPr>
        <p:spPr>
          <a:xfrm>
            <a:off x="3164125" y="857250"/>
            <a:ext cx="5871000" cy="852300"/>
          </a:xfrm>
          <a:prstGeom prst="rect">
            <a:avLst/>
          </a:prstGeom>
          <a:noFill/>
          <a:ln>
            <a:noFill/>
          </a:ln>
        </p:spPr>
        <p:txBody>
          <a:bodyPr spcFirstLastPara="1" wrap="square" lIns="91425" tIns="91425" rIns="91425" bIns="91425" anchor="t" anchorCtr="0">
            <a:noAutofit/>
          </a:bodyPr>
          <a:lstStyle/>
          <a:p>
            <a:pPr algn="ctr" defTabSz="914400">
              <a:buClr>
                <a:srgbClr val="000000"/>
              </a:buClr>
            </a:pPr>
            <a:r>
              <a:rPr lang="en" sz="2200" b="1" i="1" kern="0">
                <a:solidFill>
                  <a:srgbClr val="FFFFFF"/>
                </a:solidFill>
                <a:latin typeface="Montserrat"/>
                <a:ea typeface="Montserrat"/>
                <a:cs typeface="Montserrat"/>
                <a:sym typeface="Montserrat"/>
              </a:rPr>
              <a:t>FREE LESSONS EMAILED &amp; POSTED EVERY MONDAY!</a:t>
            </a:r>
            <a:endParaRPr sz="2200" b="1" i="1" kern="0">
              <a:solidFill>
                <a:srgbClr val="FFFFFF"/>
              </a:solidFill>
              <a:latin typeface="Montserrat"/>
              <a:ea typeface="Montserrat"/>
              <a:cs typeface="Montserrat"/>
              <a:sym typeface="Montserrat"/>
            </a:endParaRPr>
          </a:p>
        </p:txBody>
      </p:sp>
      <p:pic>
        <p:nvPicPr>
          <p:cNvPr id="391" name="Google Shape;391;p56"/>
          <p:cNvPicPr preferRelativeResize="0"/>
          <p:nvPr/>
        </p:nvPicPr>
        <p:blipFill>
          <a:blip r:embed="rId8">
            <a:alphaModFix/>
          </a:blip>
          <a:stretch>
            <a:fillRect/>
          </a:stretch>
        </p:blipFill>
        <p:spPr>
          <a:xfrm>
            <a:off x="2455800" y="2945048"/>
            <a:ext cx="2617596" cy="2023875"/>
          </a:xfrm>
          <a:prstGeom prst="rect">
            <a:avLst/>
          </a:prstGeom>
          <a:noFill/>
          <a:ln w="19050" cap="flat" cmpd="sng">
            <a:solidFill>
              <a:schemeClr val="dk2"/>
            </a:solidFill>
            <a:prstDash val="solid"/>
            <a:round/>
            <a:headEnd type="none" w="sm" len="sm"/>
            <a:tailEnd type="none" w="sm" len="sm"/>
          </a:ln>
        </p:spPr>
      </p:pic>
      <p:pic>
        <p:nvPicPr>
          <p:cNvPr id="392" name="Google Shape;392;p56" descr="A diagram of a supply line&#10;&#10;Description automatically generated"/>
          <p:cNvPicPr preferRelativeResize="0"/>
          <p:nvPr/>
        </p:nvPicPr>
        <p:blipFill>
          <a:blip r:embed="rId9">
            <a:alphaModFix/>
          </a:blip>
          <a:stretch>
            <a:fillRect/>
          </a:stretch>
        </p:blipFill>
        <p:spPr>
          <a:xfrm>
            <a:off x="2618515" y="4474676"/>
            <a:ext cx="2183855" cy="152607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96"/>
        <p:cNvGrpSpPr/>
        <p:nvPr/>
      </p:nvGrpSpPr>
      <p:grpSpPr>
        <a:xfrm>
          <a:off x="0" y="0"/>
          <a:ext cx="0" cy="0"/>
          <a:chOff x="0" y="0"/>
          <a:chExt cx="0" cy="0"/>
        </a:xfrm>
      </p:grpSpPr>
      <p:pic>
        <p:nvPicPr>
          <p:cNvPr id="397" name="Google Shape;397;p57"/>
          <p:cNvPicPr preferRelativeResize="0"/>
          <p:nvPr/>
        </p:nvPicPr>
        <p:blipFill>
          <a:blip r:embed="rId3">
            <a:alphaModFix/>
          </a:blip>
          <a:stretch>
            <a:fillRect/>
          </a:stretch>
        </p:blipFill>
        <p:spPr>
          <a:xfrm>
            <a:off x="118476" y="946301"/>
            <a:ext cx="8875875" cy="2958625"/>
          </a:xfrm>
          <a:prstGeom prst="rect">
            <a:avLst/>
          </a:prstGeom>
          <a:noFill/>
          <a:ln>
            <a:noFill/>
          </a:ln>
        </p:spPr>
      </p:pic>
      <p:sp>
        <p:nvSpPr>
          <p:cNvPr id="398" name="Google Shape;398;p57"/>
          <p:cNvSpPr txBox="1"/>
          <p:nvPr/>
        </p:nvSpPr>
        <p:spPr>
          <a:xfrm>
            <a:off x="3243250" y="946300"/>
            <a:ext cx="5751000" cy="763200"/>
          </a:xfrm>
          <a:prstGeom prst="rect">
            <a:avLst/>
          </a:prstGeom>
          <a:noFill/>
          <a:ln>
            <a:noFill/>
          </a:ln>
        </p:spPr>
        <p:txBody>
          <a:bodyPr spcFirstLastPara="1" wrap="square" lIns="91425" tIns="91425" rIns="91425" bIns="91425" anchor="t" anchorCtr="0">
            <a:noAutofit/>
          </a:bodyPr>
          <a:lstStyle/>
          <a:p>
            <a:pPr algn="ctr" defTabSz="914400">
              <a:buClr>
                <a:srgbClr val="000000"/>
              </a:buClr>
            </a:pPr>
            <a:r>
              <a:rPr lang="en" sz="2200" b="1" i="1" kern="0">
                <a:solidFill>
                  <a:srgbClr val="FFFFFF"/>
                </a:solidFill>
                <a:latin typeface="Montserrat"/>
                <a:ea typeface="Montserrat"/>
                <a:cs typeface="Montserrat"/>
                <a:sym typeface="Montserrat"/>
              </a:rPr>
              <a:t>FREE LESSONS EMAILED &amp; POSTED EVERY TUESDAY!</a:t>
            </a:r>
            <a:endParaRPr sz="2200" b="1" i="1" kern="0">
              <a:solidFill>
                <a:srgbClr val="FFFFFF"/>
              </a:solidFill>
              <a:latin typeface="Montserrat"/>
              <a:ea typeface="Montserrat"/>
              <a:cs typeface="Montserrat"/>
              <a:sym typeface="Montserrat"/>
            </a:endParaRPr>
          </a:p>
        </p:txBody>
      </p:sp>
      <p:pic>
        <p:nvPicPr>
          <p:cNvPr id="399" name="Google Shape;399;p57"/>
          <p:cNvPicPr preferRelativeResize="0"/>
          <p:nvPr/>
        </p:nvPicPr>
        <p:blipFill>
          <a:blip r:embed="rId4">
            <a:alphaModFix/>
          </a:blip>
          <a:stretch>
            <a:fillRect/>
          </a:stretch>
        </p:blipFill>
        <p:spPr>
          <a:xfrm>
            <a:off x="152401" y="3998200"/>
            <a:ext cx="3919699" cy="1850150"/>
          </a:xfrm>
          <a:prstGeom prst="rect">
            <a:avLst/>
          </a:prstGeom>
          <a:noFill/>
          <a:ln>
            <a:noFill/>
          </a:ln>
        </p:spPr>
      </p:pic>
      <p:pic>
        <p:nvPicPr>
          <p:cNvPr id="400" name="Google Shape;400;p57"/>
          <p:cNvPicPr preferRelativeResize="0"/>
          <p:nvPr/>
        </p:nvPicPr>
        <p:blipFill>
          <a:blip r:embed="rId5">
            <a:alphaModFix/>
          </a:blip>
          <a:stretch>
            <a:fillRect/>
          </a:stretch>
        </p:blipFill>
        <p:spPr>
          <a:xfrm>
            <a:off x="4072099" y="2952901"/>
            <a:ext cx="4394536" cy="179102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401" name="Google Shape;401;p57"/>
          <p:cNvPicPr preferRelativeResize="0"/>
          <p:nvPr/>
        </p:nvPicPr>
        <p:blipFill>
          <a:blip r:embed="rId6">
            <a:alphaModFix/>
          </a:blip>
          <a:stretch>
            <a:fillRect/>
          </a:stretch>
        </p:blipFill>
        <p:spPr>
          <a:xfrm>
            <a:off x="4303304" y="4100496"/>
            <a:ext cx="4691046" cy="1900250"/>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402" name="Google Shape;402;p57"/>
          <p:cNvPicPr preferRelativeResize="0"/>
          <p:nvPr/>
        </p:nvPicPr>
        <p:blipFill>
          <a:blip r:embed="rId7">
            <a:alphaModFix/>
          </a:blip>
          <a:stretch>
            <a:fillRect/>
          </a:stretch>
        </p:blipFill>
        <p:spPr>
          <a:xfrm>
            <a:off x="4837474" y="4898951"/>
            <a:ext cx="4394526" cy="1784368"/>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406"/>
        <p:cNvGrpSpPr/>
        <p:nvPr/>
      </p:nvGrpSpPr>
      <p:grpSpPr>
        <a:xfrm>
          <a:off x="0" y="0"/>
          <a:ext cx="0" cy="0"/>
          <a:chOff x="0" y="0"/>
          <a:chExt cx="0" cy="0"/>
        </a:xfrm>
      </p:grpSpPr>
      <p:pic>
        <p:nvPicPr>
          <p:cNvPr id="407" name="Google Shape;407;p58"/>
          <p:cNvPicPr preferRelativeResize="0"/>
          <p:nvPr/>
        </p:nvPicPr>
        <p:blipFill>
          <a:blip r:embed="rId3">
            <a:alphaModFix/>
          </a:blip>
          <a:stretch>
            <a:fillRect/>
          </a:stretch>
        </p:blipFill>
        <p:spPr>
          <a:xfrm>
            <a:off x="1050375" y="2126275"/>
            <a:ext cx="6887986" cy="3874476"/>
          </a:xfrm>
          <a:prstGeom prst="rect">
            <a:avLst/>
          </a:prstGeom>
          <a:noFill/>
          <a:ln>
            <a:noFill/>
          </a:ln>
        </p:spPr>
      </p:pic>
      <p:pic>
        <p:nvPicPr>
          <p:cNvPr id="408" name="Google Shape;408;p58"/>
          <p:cNvPicPr preferRelativeResize="0"/>
          <p:nvPr/>
        </p:nvPicPr>
        <p:blipFill>
          <a:blip r:embed="rId4">
            <a:alphaModFix/>
          </a:blip>
          <a:stretch>
            <a:fillRect/>
          </a:stretch>
        </p:blipFill>
        <p:spPr>
          <a:xfrm rot="-631557">
            <a:off x="102125" y="1490525"/>
            <a:ext cx="2614274" cy="1196001"/>
          </a:xfrm>
          <a:prstGeom prst="rect">
            <a:avLst/>
          </a:prstGeom>
          <a:noFill/>
          <a:ln w="19050" cap="flat" cmpd="sng">
            <a:solidFill>
              <a:schemeClr val="dk2"/>
            </a:solidFill>
            <a:prstDash val="solid"/>
            <a:round/>
            <a:headEnd type="none" w="sm" len="sm"/>
            <a:tailEnd type="none" w="sm" len="sm"/>
          </a:ln>
        </p:spPr>
      </p:pic>
      <p:pic>
        <p:nvPicPr>
          <p:cNvPr id="409" name="Google Shape;409;p58"/>
          <p:cNvPicPr preferRelativeResize="0"/>
          <p:nvPr/>
        </p:nvPicPr>
        <p:blipFill>
          <a:blip r:embed="rId5">
            <a:alphaModFix/>
          </a:blip>
          <a:stretch>
            <a:fillRect/>
          </a:stretch>
        </p:blipFill>
        <p:spPr>
          <a:xfrm rot="953618">
            <a:off x="150480" y="3893531"/>
            <a:ext cx="3610669" cy="1562441"/>
          </a:xfrm>
          <a:prstGeom prst="rect">
            <a:avLst/>
          </a:prstGeom>
          <a:noFill/>
          <a:ln w="19050" cap="flat" cmpd="sng">
            <a:solidFill>
              <a:schemeClr val="dk2"/>
            </a:solidFill>
            <a:prstDash val="solid"/>
            <a:round/>
            <a:headEnd type="none" w="sm" len="sm"/>
            <a:tailEnd type="none" w="sm" len="sm"/>
          </a:ln>
        </p:spPr>
      </p:pic>
      <p:pic>
        <p:nvPicPr>
          <p:cNvPr id="410" name="Google Shape;410;p58"/>
          <p:cNvPicPr preferRelativeResize="0"/>
          <p:nvPr/>
        </p:nvPicPr>
        <p:blipFill>
          <a:blip r:embed="rId6">
            <a:alphaModFix/>
          </a:blip>
          <a:stretch>
            <a:fillRect/>
          </a:stretch>
        </p:blipFill>
        <p:spPr>
          <a:xfrm rot="636464">
            <a:off x="6048652" y="1308354"/>
            <a:ext cx="2881273" cy="1260242"/>
          </a:xfrm>
          <a:prstGeom prst="rect">
            <a:avLst/>
          </a:prstGeom>
          <a:noFill/>
          <a:ln w="19050" cap="flat" cmpd="sng">
            <a:solidFill>
              <a:schemeClr val="dk2"/>
            </a:solidFill>
            <a:prstDash val="solid"/>
            <a:round/>
            <a:headEnd type="none" w="sm" len="sm"/>
            <a:tailEnd type="none" w="sm" len="sm"/>
          </a:ln>
        </p:spPr>
      </p:pic>
      <p:pic>
        <p:nvPicPr>
          <p:cNvPr id="411" name="Google Shape;411;p58"/>
          <p:cNvPicPr preferRelativeResize="0"/>
          <p:nvPr/>
        </p:nvPicPr>
        <p:blipFill>
          <a:blip r:embed="rId7">
            <a:alphaModFix/>
          </a:blip>
          <a:stretch>
            <a:fillRect/>
          </a:stretch>
        </p:blipFill>
        <p:spPr>
          <a:xfrm rot="-6">
            <a:off x="5871341" y="3942979"/>
            <a:ext cx="3235892" cy="1567242"/>
          </a:xfrm>
          <a:prstGeom prst="rect">
            <a:avLst/>
          </a:prstGeom>
          <a:noFill/>
          <a:ln w="19050" cap="flat" cmpd="sng">
            <a:solidFill>
              <a:schemeClr val="dk2"/>
            </a:solidFill>
            <a:prstDash val="solid"/>
            <a:round/>
            <a:headEnd type="none" w="sm" len="sm"/>
            <a:tailEnd type="none" w="sm" len="sm"/>
          </a:ln>
        </p:spPr>
      </p:pic>
      <p:pic>
        <p:nvPicPr>
          <p:cNvPr id="412" name="Google Shape;412;p58"/>
          <p:cNvPicPr preferRelativeResize="0"/>
          <p:nvPr/>
        </p:nvPicPr>
        <p:blipFill>
          <a:blip r:embed="rId8">
            <a:alphaModFix/>
          </a:blip>
          <a:stretch>
            <a:fillRect/>
          </a:stretch>
        </p:blipFill>
        <p:spPr>
          <a:xfrm>
            <a:off x="3465175" y="1348774"/>
            <a:ext cx="1830584" cy="1018850"/>
          </a:xfrm>
          <a:prstGeom prst="rect">
            <a:avLst/>
          </a:prstGeom>
          <a:noFill/>
          <a:ln w="19050" cap="flat" cmpd="sng">
            <a:solidFill>
              <a:schemeClr val="dk2"/>
            </a:solidFill>
            <a:prstDash val="solid"/>
            <a:round/>
            <a:headEnd type="none" w="sm" len="sm"/>
            <a:tailEnd type="none" w="sm" len="sm"/>
          </a:ln>
        </p:spPr>
      </p:pic>
      <p:pic>
        <p:nvPicPr>
          <p:cNvPr id="413" name="Google Shape;413;p58"/>
          <p:cNvPicPr preferRelativeResize="0"/>
          <p:nvPr/>
        </p:nvPicPr>
        <p:blipFill>
          <a:blip r:embed="rId9">
            <a:alphaModFix/>
          </a:blip>
          <a:stretch>
            <a:fillRect/>
          </a:stretch>
        </p:blipFill>
        <p:spPr>
          <a:xfrm>
            <a:off x="5111700" y="4440980"/>
            <a:ext cx="2485500" cy="1346312"/>
          </a:xfrm>
          <a:prstGeom prst="rect">
            <a:avLst/>
          </a:prstGeom>
          <a:noFill/>
          <a:ln w="19050" cap="flat" cmpd="sng">
            <a:solidFill>
              <a:schemeClr val="dk2"/>
            </a:solidFill>
            <a:prstDash val="solid"/>
            <a:round/>
            <a:headEnd type="none" w="sm" len="sm"/>
            <a:tailEnd type="none" w="sm" len="sm"/>
          </a:ln>
        </p:spPr>
      </p:pic>
      <p:sp>
        <p:nvSpPr>
          <p:cNvPr id="414" name="Google Shape;414;p58"/>
          <p:cNvSpPr txBox="1"/>
          <p:nvPr/>
        </p:nvSpPr>
        <p:spPr>
          <a:xfrm>
            <a:off x="0" y="857250"/>
            <a:ext cx="9144000" cy="852300"/>
          </a:xfrm>
          <a:prstGeom prst="rect">
            <a:avLst/>
          </a:prstGeom>
          <a:noFill/>
          <a:ln>
            <a:noFill/>
          </a:ln>
        </p:spPr>
        <p:txBody>
          <a:bodyPr spcFirstLastPara="1" wrap="square" lIns="91425" tIns="91425" rIns="91425" bIns="91425" anchor="t" anchorCtr="0">
            <a:noAutofit/>
          </a:bodyPr>
          <a:lstStyle/>
          <a:p>
            <a:pPr algn="ctr" defTabSz="914400">
              <a:buClr>
                <a:srgbClr val="000000"/>
              </a:buClr>
            </a:pPr>
            <a:r>
              <a:rPr lang="en" sz="2000" b="1" i="1" kern="0">
                <a:solidFill>
                  <a:srgbClr val="000000"/>
                </a:solidFill>
                <a:latin typeface="Montserrat"/>
                <a:ea typeface="Montserrat"/>
                <a:cs typeface="Montserrat"/>
                <a:sym typeface="Montserrat"/>
              </a:rPr>
              <a:t>FREE LESSONS EMAILED &amp; POSTED EVERY WEDNESDAY!</a:t>
            </a:r>
            <a:endParaRPr sz="2000" b="1" i="1" kern="0">
              <a:solidFill>
                <a:srgbClr val="000000"/>
              </a:solidFill>
              <a:latin typeface="Montserrat"/>
              <a:ea typeface="Montserrat"/>
              <a:cs typeface="Montserrat"/>
              <a:sym typeface="Montserra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418"/>
        <p:cNvGrpSpPr/>
        <p:nvPr/>
      </p:nvGrpSpPr>
      <p:grpSpPr>
        <a:xfrm>
          <a:off x="0" y="0"/>
          <a:ext cx="0" cy="0"/>
          <a:chOff x="0" y="0"/>
          <a:chExt cx="0" cy="0"/>
        </a:xfrm>
      </p:grpSpPr>
      <p:pic>
        <p:nvPicPr>
          <p:cNvPr id="419" name="Google Shape;419;p59"/>
          <p:cNvPicPr preferRelativeResize="0"/>
          <p:nvPr/>
        </p:nvPicPr>
        <p:blipFill>
          <a:blip r:embed="rId3">
            <a:alphaModFix/>
          </a:blip>
          <a:stretch>
            <a:fillRect/>
          </a:stretch>
        </p:blipFill>
        <p:spPr>
          <a:xfrm>
            <a:off x="96801" y="907126"/>
            <a:ext cx="8898675" cy="2966225"/>
          </a:xfrm>
          <a:prstGeom prst="rect">
            <a:avLst/>
          </a:prstGeom>
          <a:noFill/>
          <a:ln>
            <a:noFill/>
          </a:ln>
        </p:spPr>
      </p:pic>
      <p:pic>
        <p:nvPicPr>
          <p:cNvPr id="420" name="Google Shape;420;p59"/>
          <p:cNvPicPr preferRelativeResize="0"/>
          <p:nvPr/>
        </p:nvPicPr>
        <p:blipFill>
          <a:blip r:embed="rId4">
            <a:alphaModFix/>
          </a:blip>
          <a:stretch>
            <a:fillRect/>
          </a:stretch>
        </p:blipFill>
        <p:spPr>
          <a:xfrm>
            <a:off x="47225" y="2662425"/>
            <a:ext cx="2167250" cy="1210926"/>
          </a:xfrm>
          <a:prstGeom prst="rect">
            <a:avLst/>
          </a:prstGeom>
          <a:noFill/>
          <a:ln>
            <a:noFill/>
          </a:ln>
        </p:spPr>
      </p:pic>
      <p:pic>
        <p:nvPicPr>
          <p:cNvPr id="421" name="Google Shape;421;p59"/>
          <p:cNvPicPr preferRelativeResize="0"/>
          <p:nvPr/>
        </p:nvPicPr>
        <p:blipFill>
          <a:blip r:embed="rId5">
            <a:alphaModFix/>
          </a:blip>
          <a:stretch>
            <a:fillRect/>
          </a:stretch>
        </p:blipFill>
        <p:spPr>
          <a:xfrm>
            <a:off x="381951" y="3565501"/>
            <a:ext cx="2511351" cy="1404525"/>
          </a:xfrm>
          <a:prstGeom prst="rect">
            <a:avLst/>
          </a:prstGeom>
          <a:noFill/>
          <a:ln>
            <a:noFill/>
          </a:ln>
          <a:effectLst>
            <a:outerShdw blurRad="57150" dist="19050" dir="5400000" algn="bl" rotWithShape="0">
              <a:srgbClr val="000000">
                <a:alpha val="50000"/>
              </a:srgbClr>
            </a:outerShdw>
          </a:effectLst>
        </p:spPr>
      </p:pic>
      <p:pic>
        <p:nvPicPr>
          <p:cNvPr id="422" name="Google Shape;422;p59"/>
          <p:cNvPicPr preferRelativeResize="0"/>
          <p:nvPr/>
        </p:nvPicPr>
        <p:blipFill>
          <a:blip r:embed="rId6">
            <a:alphaModFix/>
          </a:blip>
          <a:stretch>
            <a:fillRect/>
          </a:stretch>
        </p:blipFill>
        <p:spPr>
          <a:xfrm>
            <a:off x="768301" y="4469925"/>
            <a:ext cx="2721475" cy="1530824"/>
          </a:xfrm>
          <a:prstGeom prst="rect">
            <a:avLst/>
          </a:prstGeom>
          <a:noFill/>
          <a:ln>
            <a:noFill/>
          </a:ln>
          <a:effectLst>
            <a:outerShdw blurRad="57150" dist="19050" dir="5400000" algn="bl" rotWithShape="0">
              <a:srgbClr val="000000">
                <a:alpha val="50000"/>
              </a:srgbClr>
            </a:outerShdw>
          </a:effectLst>
        </p:spPr>
      </p:pic>
      <p:pic>
        <p:nvPicPr>
          <p:cNvPr id="423" name="Google Shape;423;p59">
            <a:hlinkClick r:id="rId7"/>
          </p:cNvPr>
          <p:cNvPicPr preferRelativeResize="0"/>
          <p:nvPr/>
        </p:nvPicPr>
        <p:blipFill>
          <a:blip r:embed="rId8">
            <a:alphaModFix/>
          </a:blip>
          <a:stretch>
            <a:fillRect/>
          </a:stretch>
        </p:blipFill>
        <p:spPr>
          <a:xfrm>
            <a:off x="6274000" y="4148651"/>
            <a:ext cx="2721476" cy="1637715"/>
          </a:xfrm>
          <a:prstGeom prst="rect">
            <a:avLst/>
          </a:prstGeom>
          <a:noFill/>
          <a:ln>
            <a:noFill/>
          </a:ln>
          <a:effectLst>
            <a:outerShdw blurRad="57150" dist="19050" dir="5400000" algn="bl" rotWithShape="0">
              <a:srgbClr val="000000">
                <a:alpha val="50000"/>
              </a:srgbClr>
            </a:outerShdw>
          </a:effectLst>
        </p:spPr>
      </p:pic>
      <p:sp>
        <p:nvSpPr>
          <p:cNvPr id="424" name="Google Shape;424;p59"/>
          <p:cNvSpPr txBox="1"/>
          <p:nvPr/>
        </p:nvSpPr>
        <p:spPr>
          <a:xfrm>
            <a:off x="5424975" y="857250"/>
            <a:ext cx="3294300" cy="852300"/>
          </a:xfrm>
          <a:prstGeom prst="rect">
            <a:avLst/>
          </a:prstGeom>
          <a:noFill/>
          <a:ln>
            <a:noFill/>
          </a:ln>
        </p:spPr>
        <p:txBody>
          <a:bodyPr spcFirstLastPara="1" wrap="square" lIns="91425" tIns="91425" rIns="91425" bIns="91425" anchor="t" anchorCtr="0">
            <a:noAutofit/>
          </a:bodyPr>
          <a:lstStyle/>
          <a:p>
            <a:pPr algn="ctr" defTabSz="914400">
              <a:buClr>
                <a:srgbClr val="000000"/>
              </a:buClr>
            </a:pPr>
            <a:r>
              <a:rPr lang="en" sz="2000" b="1" i="1" kern="0">
                <a:solidFill>
                  <a:srgbClr val="FFFFFF"/>
                </a:solidFill>
                <a:latin typeface="Montserrat"/>
                <a:ea typeface="Montserrat"/>
                <a:cs typeface="Montserrat"/>
                <a:sym typeface="Montserrat"/>
              </a:rPr>
              <a:t>FREE LESSONS EMAILED &amp; POSTED EVERY THURSDAY!</a:t>
            </a:r>
            <a:endParaRPr sz="2000" b="1" i="1" kern="0">
              <a:solidFill>
                <a:srgbClr val="FFFFFF"/>
              </a:solidFill>
              <a:latin typeface="Montserrat"/>
              <a:ea typeface="Montserrat"/>
              <a:cs typeface="Montserrat"/>
              <a:sym typeface="Montserra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0"/>
          <p:cNvPicPr preferRelativeResize="0"/>
          <p:nvPr/>
        </p:nvPicPr>
        <p:blipFill rotWithShape="1">
          <a:blip r:embed="rId3">
            <a:alphaModFix/>
          </a:blip>
          <a:srcRect l="13889" t="10674" r="13197"/>
          <a:stretch/>
        </p:blipFill>
        <p:spPr>
          <a:xfrm>
            <a:off x="302526" y="949951"/>
            <a:ext cx="2612825" cy="3200775"/>
          </a:xfrm>
          <a:prstGeom prst="rect">
            <a:avLst/>
          </a:prstGeom>
          <a:noFill/>
          <a:ln>
            <a:noFill/>
          </a:ln>
        </p:spPr>
      </p:pic>
      <p:pic>
        <p:nvPicPr>
          <p:cNvPr id="430" name="Google Shape;430;p60"/>
          <p:cNvPicPr preferRelativeResize="0"/>
          <p:nvPr/>
        </p:nvPicPr>
        <p:blipFill>
          <a:blip r:embed="rId4">
            <a:alphaModFix/>
          </a:blip>
          <a:stretch>
            <a:fillRect/>
          </a:stretch>
        </p:blipFill>
        <p:spPr>
          <a:xfrm>
            <a:off x="3544951" y="1070389"/>
            <a:ext cx="2522075" cy="4717225"/>
          </a:xfrm>
          <a:prstGeom prst="rect">
            <a:avLst/>
          </a:prstGeom>
          <a:noFill/>
          <a:ln>
            <a:noFill/>
          </a:ln>
          <a:effectLst>
            <a:outerShdw blurRad="57150" dist="19050" dir="5400000" algn="bl" rotWithShape="0">
              <a:srgbClr val="000000">
                <a:alpha val="50000"/>
              </a:srgbClr>
            </a:outerShdw>
          </a:effectLst>
        </p:spPr>
      </p:pic>
      <p:pic>
        <p:nvPicPr>
          <p:cNvPr id="431" name="Google Shape;431;p60"/>
          <p:cNvPicPr preferRelativeResize="0"/>
          <p:nvPr/>
        </p:nvPicPr>
        <p:blipFill>
          <a:blip r:embed="rId5">
            <a:alphaModFix/>
          </a:blip>
          <a:stretch>
            <a:fillRect/>
          </a:stretch>
        </p:blipFill>
        <p:spPr>
          <a:xfrm>
            <a:off x="6662188" y="949950"/>
            <a:ext cx="2045650" cy="2043500"/>
          </a:xfrm>
          <a:prstGeom prst="rect">
            <a:avLst/>
          </a:prstGeom>
          <a:noFill/>
          <a:ln>
            <a:noFill/>
          </a:ln>
        </p:spPr>
      </p:pic>
      <p:pic>
        <p:nvPicPr>
          <p:cNvPr id="432" name="Google Shape;432;p60"/>
          <p:cNvPicPr preferRelativeResize="0"/>
          <p:nvPr/>
        </p:nvPicPr>
        <p:blipFill>
          <a:blip r:embed="rId6">
            <a:alphaModFix/>
          </a:blip>
          <a:stretch>
            <a:fillRect/>
          </a:stretch>
        </p:blipFill>
        <p:spPr>
          <a:xfrm>
            <a:off x="268100" y="4105225"/>
            <a:ext cx="2681674" cy="1785600"/>
          </a:xfrm>
          <a:prstGeom prst="rect">
            <a:avLst/>
          </a:prstGeom>
          <a:noFill/>
          <a:ln>
            <a:noFill/>
          </a:ln>
        </p:spPr>
      </p:pic>
      <p:pic>
        <p:nvPicPr>
          <p:cNvPr id="433" name="Google Shape;433;p60"/>
          <p:cNvPicPr preferRelativeResize="0"/>
          <p:nvPr/>
        </p:nvPicPr>
        <p:blipFill>
          <a:blip r:embed="rId7">
            <a:alphaModFix/>
          </a:blip>
          <a:stretch>
            <a:fillRect/>
          </a:stretch>
        </p:blipFill>
        <p:spPr>
          <a:xfrm>
            <a:off x="6378602" y="3192600"/>
            <a:ext cx="2612824" cy="28081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61"/>
          <p:cNvPicPr preferRelativeResize="0"/>
          <p:nvPr/>
        </p:nvPicPr>
        <p:blipFill>
          <a:blip r:embed="rId3">
            <a:alphaModFix/>
          </a:blip>
          <a:stretch>
            <a:fillRect/>
          </a:stretch>
        </p:blipFill>
        <p:spPr>
          <a:xfrm>
            <a:off x="5031325" y="1009651"/>
            <a:ext cx="4990700" cy="2758025"/>
          </a:xfrm>
          <a:prstGeom prst="rect">
            <a:avLst/>
          </a:prstGeom>
          <a:noFill/>
          <a:ln>
            <a:noFill/>
          </a:ln>
        </p:spPr>
      </p:pic>
      <p:pic>
        <p:nvPicPr>
          <p:cNvPr id="439" name="Google Shape;439;p61"/>
          <p:cNvPicPr preferRelativeResize="0"/>
          <p:nvPr/>
        </p:nvPicPr>
        <p:blipFill>
          <a:blip r:embed="rId4">
            <a:alphaModFix/>
          </a:blip>
          <a:stretch>
            <a:fillRect/>
          </a:stretch>
        </p:blipFill>
        <p:spPr>
          <a:xfrm>
            <a:off x="0" y="857250"/>
            <a:ext cx="5497848" cy="5143500"/>
          </a:xfrm>
          <a:prstGeom prst="rect">
            <a:avLst/>
          </a:prstGeom>
          <a:noFill/>
          <a:ln>
            <a:noFill/>
          </a:ln>
        </p:spPr>
      </p:pic>
      <p:pic>
        <p:nvPicPr>
          <p:cNvPr id="440" name="Google Shape;440;p61"/>
          <p:cNvPicPr preferRelativeResize="0"/>
          <p:nvPr/>
        </p:nvPicPr>
        <p:blipFill>
          <a:blip r:embed="rId5">
            <a:alphaModFix/>
          </a:blip>
          <a:stretch>
            <a:fillRect/>
          </a:stretch>
        </p:blipFill>
        <p:spPr>
          <a:xfrm>
            <a:off x="6002263" y="4247402"/>
            <a:ext cx="3048825" cy="16848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2"/>
          <p:cNvSpPr txBox="1">
            <a:spLocks noGrp="1"/>
          </p:cNvSpPr>
          <p:nvPr>
            <p:ph type="ctrTitle"/>
          </p:nvPr>
        </p:nvSpPr>
        <p:spPr>
          <a:xfrm>
            <a:off x="311708" y="1601825"/>
            <a:ext cx="8520600" cy="2052600"/>
          </a:xfrm>
          <a:prstGeom prst="rect">
            <a:avLst/>
          </a:prstGeom>
        </p:spPr>
        <p:txBody>
          <a:bodyPr spcFirstLastPara="1" wrap="square" lIns="91425" tIns="91425" rIns="91425" bIns="91425" anchor="b" anchorCtr="0">
            <a:normAutofit/>
          </a:bodyPr>
          <a:lstStyle/>
          <a:p>
            <a:endParaRPr/>
          </a:p>
        </p:txBody>
      </p:sp>
      <p:sp>
        <p:nvSpPr>
          <p:cNvPr id="446" name="Google Shape;446;p62"/>
          <p:cNvSpPr txBox="1">
            <a:spLocks noGrp="1"/>
          </p:cNvSpPr>
          <p:nvPr>
            <p:ph type="subTitle" idx="1"/>
          </p:nvPr>
        </p:nvSpPr>
        <p:spPr>
          <a:xfrm>
            <a:off x="311700" y="3691375"/>
            <a:ext cx="8520600" cy="792600"/>
          </a:xfrm>
          <a:prstGeom prst="rect">
            <a:avLst/>
          </a:prstGeom>
        </p:spPr>
        <p:txBody>
          <a:bodyPr spcFirstLastPara="1" wrap="square" lIns="91425" tIns="91425" rIns="91425" bIns="91425" anchor="t" anchorCtr="0">
            <a:normAutofit/>
          </a:bodyPr>
          <a:lstStyle/>
          <a:p>
            <a:pPr marL="0" indent="0"/>
            <a:endParaRPr/>
          </a:p>
        </p:txBody>
      </p:sp>
      <p:pic>
        <p:nvPicPr>
          <p:cNvPr id="447" name="Google Shape;447;p62"/>
          <p:cNvPicPr preferRelativeResize="0"/>
          <p:nvPr/>
        </p:nvPicPr>
        <p:blipFill>
          <a:blip r:embed="rId3">
            <a:alphaModFix/>
          </a:blip>
          <a:stretch>
            <a:fillRect/>
          </a:stretch>
        </p:blipFill>
        <p:spPr>
          <a:xfrm>
            <a:off x="477919" y="857251"/>
            <a:ext cx="8188163"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85;p31">
            <a:extLst>
              <a:ext uri="{FF2B5EF4-FFF2-40B4-BE49-F238E27FC236}">
                <a16:creationId xmlns:a16="http://schemas.microsoft.com/office/drawing/2014/main" id="{70E7E44C-4E4B-B9D1-E075-03B1701EA4F9}"/>
              </a:ext>
            </a:extLst>
          </p:cNvPr>
          <p:cNvSpPr/>
          <p:nvPr/>
        </p:nvSpPr>
        <p:spPr>
          <a:xfrm>
            <a:off x="0" y="0"/>
            <a:ext cx="9144000" cy="6858000"/>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3366FF"/>
              </a:solidFill>
              <a:effectLst/>
              <a:uLnTx/>
              <a:uFillTx/>
              <a:latin typeface="Calibri"/>
              <a:ea typeface="Calibri"/>
              <a:cs typeface="Calibri"/>
              <a:sym typeface="Calibri"/>
            </a:endParaRPr>
          </a:p>
        </p:txBody>
      </p:sp>
      <p:cxnSp>
        <p:nvCxnSpPr>
          <p:cNvPr id="5" name="Straight Connector 4"/>
          <p:cNvCxnSpPr/>
          <p:nvPr/>
        </p:nvCxnSpPr>
        <p:spPr>
          <a:xfrm>
            <a:off x="0" y="1006441"/>
            <a:ext cx="9144000" cy="0"/>
          </a:xfrm>
          <a:prstGeom prst="line">
            <a:avLst/>
          </a:prstGeom>
          <a:ln>
            <a:solidFill>
              <a:srgbClr val="7F2349"/>
            </a:solidFill>
          </a:ln>
        </p:spPr>
        <p:style>
          <a:lnRef idx="2">
            <a:schemeClr val="accent2"/>
          </a:lnRef>
          <a:fillRef idx="0">
            <a:schemeClr val="accent2"/>
          </a:fillRef>
          <a:effectRef idx="1">
            <a:schemeClr val="accent2"/>
          </a:effectRef>
          <a:fontRef idx="minor">
            <a:schemeClr val="tx1"/>
          </a:fontRef>
        </p:style>
      </p:cxnSp>
      <p:sp>
        <p:nvSpPr>
          <p:cNvPr id="6" name="Rectangle 5"/>
          <p:cNvSpPr/>
          <p:nvPr/>
        </p:nvSpPr>
        <p:spPr>
          <a:xfrm>
            <a:off x="128666" y="347145"/>
            <a:ext cx="8810618" cy="646331"/>
          </a:xfrm>
          <a:prstGeom prst="rect">
            <a:avLst/>
          </a:prstGeom>
        </p:spPr>
        <p:txBody>
          <a:bodyPr wrap="square" numCol="1">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50"/>
                </a:solidFill>
                <a:effectLst/>
                <a:uLnTx/>
                <a:uFillTx/>
                <a:latin typeface="Segoe UI" panose="020B0502040204020203" pitchFamily="34" charset="0"/>
                <a:cs typeface="Segoe UI" panose="020B0502040204020203" pitchFamily="34" charset="0"/>
                <a:sym typeface="Arial"/>
              </a:rPr>
              <a:t>Tool #1 Cost-Benefit Analysis Chart</a:t>
            </a:r>
            <a:endParaRPr kumimoji="0" lang="en-US" sz="3600" b="1" i="0" u="none" strike="noStrike" kern="0" cap="none" spc="0" normalizeH="0" baseline="30000" noProof="0" dirty="0">
              <a:ln>
                <a:noFill/>
              </a:ln>
              <a:solidFill>
                <a:srgbClr val="00B050"/>
              </a:solidFill>
              <a:effectLst/>
              <a:uLnTx/>
              <a:uFillTx/>
              <a:latin typeface="Segoe UI" panose="020B0502040204020203" pitchFamily="34" charset="0"/>
              <a:cs typeface="Segoe UI" panose="020B0502040204020203" pitchFamily="34" charset="0"/>
              <a:sym typeface="Arial"/>
            </a:endParaRPr>
          </a:p>
        </p:txBody>
      </p:sp>
      <p:sp>
        <p:nvSpPr>
          <p:cNvPr id="8" name="TextBox 7"/>
          <p:cNvSpPr txBox="1"/>
          <p:nvPr/>
        </p:nvSpPr>
        <p:spPr>
          <a:xfrm>
            <a:off x="508000" y="1274006"/>
            <a:ext cx="8136869" cy="461665"/>
          </a:xfrm>
          <a:prstGeom prst="rect">
            <a:avLst/>
          </a:prstGeom>
          <a:noFill/>
          <a:ln>
            <a:solidFill>
              <a:schemeClr val="tx1">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3366FF"/>
                </a:solidFill>
                <a:effectLst/>
                <a:uLnTx/>
                <a:uFillTx/>
                <a:latin typeface="Segoe UI" panose="020B0502040204020203" pitchFamily="34" charset="0"/>
                <a:cs typeface="Segoe UI" panose="020B0502040204020203" pitchFamily="34" charset="0"/>
                <a:sym typeface="Arial"/>
              </a:rPr>
              <a:t>CHOICE: </a:t>
            </a:r>
            <a:r>
              <a:rPr kumimoji="0" lang="en-US" sz="2400" b="0" i="0" u="none" strike="noStrike" kern="0" cap="none" spc="0" normalizeH="0" baseline="0" noProof="0" dirty="0">
                <a:ln>
                  <a:noFill/>
                </a:ln>
                <a:solidFill>
                  <a:srgbClr val="3366FF"/>
                </a:solidFill>
                <a:effectLst/>
                <a:uLnTx/>
                <a:uFillTx/>
                <a:latin typeface="Segoe UI" panose="020B0502040204020203" pitchFamily="34" charset="0"/>
                <a:cs typeface="Segoe UI" panose="020B0502040204020203" pitchFamily="34" charset="0"/>
                <a:sym typeface="Arial"/>
              </a:rPr>
              <a:t>Raise the minimum wage to $15 </a:t>
            </a:r>
          </a:p>
        </p:txBody>
      </p:sp>
      <p:graphicFrame>
        <p:nvGraphicFramePr>
          <p:cNvPr id="9" name="Table 8"/>
          <p:cNvGraphicFramePr>
            <a:graphicFrameLocks noGrp="1"/>
          </p:cNvGraphicFramePr>
          <p:nvPr/>
        </p:nvGraphicFramePr>
        <p:xfrm>
          <a:off x="507999" y="2468644"/>
          <a:ext cx="8136870" cy="3253434"/>
        </p:xfrm>
        <a:graphic>
          <a:graphicData uri="http://schemas.openxmlformats.org/drawingml/2006/table">
            <a:tbl>
              <a:tblPr firstRow="1" bandRow="1">
                <a:tableStyleId>{073A0DAA-6AF3-43AB-8588-CEC1D06C72B9}</a:tableStyleId>
              </a:tblPr>
              <a:tblGrid>
                <a:gridCol w="3429786">
                  <a:extLst>
                    <a:ext uri="{9D8B030D-6E8A-4147-A177-3AD203B41FA5}">
                      <a16:colId xmlns:a16="http://schemas.microsoft.com/office/drawing/2014/main" val="20000"/>
                    </a:ext>
                  </a:extLst>
                </a:gridCol>
                <a:gridCol w="638649">
                  <a:extLst>
                    <a:ext uri="{9D8B030D-6E8A-4147-A177-3AD203B41FA5}">
                      <a16:colId xmlns:a16="http://schemas.microsoft.com/office/drawing/2014/main" val="20001"/>
                    </a:ext>
                  </a:extLst>
                </a:gridCol>
                <a:gridCol w="3350960">
                  <a:extLst>
                    <a:ext uri="{9D8B030D-6E8A-4147-A177-3AD203B41FA5}">
                      <a16:colId xmlns:a16="http://schemas.microsoft.com/office/drawing/2014/main" val="20002"/>
                    </a:ext>
                  </a:extLst>
                </a:gridCol>
                <a:gridCol w="717475">
                  <a:extLst>
                    <a:ext uri="{9D8B030D-6E8A-4147-A177-3AD203B41FA5}">
                      <a16:colId xmlns:a16="http://schemas.microsoft.com/office/drawing/2014/main" val="20003"/>
                    </a:ext>
                  </a:extLst>
                </a:gridCol>
              </a:tblGrid>
              <a:tr h="455879">
                <a:tc>
                  <a:txBody>
                    <a:bodyPr/>
                    <a:lstStyle/>
                    <a:p>
                      <a:pPr algn="ctr"/>
                      <a:r>
                        <a:rPr lang="en-US" b="1" baseline="0" dirty="0">
                          <a:ln>
                            <a:solidFill>
                              <a:srgbClr val="5F5F5F"/>
                            </a:solidFill>
                          </a:ln>
                          <a:solidFill>
                            <a:schemeClr val="bg1"/>
                          </a:solidFill>
                          <a:latin typeface="Segoe UI" panose="020B0502040204020203" pitchFamily="34" charset="0"/>
                          <a:cs typeface="Segoe UI" panose="020B0502040204020203" pitchFamily="34" charset="0"/>
                        </a:rPr>
                        <a:t>COSTS</a:t>
                      </a:r>
                    </a:p>
                    <a:p>
                      <a:pPr algn="ctr"/>
                      <a:r>
                        <a:rPr lang="en-US" sz="1400" b="1" baseline="0" dirty="0">
                          <a:ln>
                            <a:solidFill>
                              <a:srgbClr val="5F5F5F"/>
                            </a:solidFill>
                          </a:ln>
                          <a:solidFill>
                            <a:schemeClr val="bg1"/>
                          </a:solidFill>
                          <a:latin typeface="Segoe UI" panose="020B0502040204020203" pitchFamily="34" charset="0"/>
                          <a:cs typeface="Segoe UI" panose="020B0502040204020203" pitchFamily="34" charset="0"/>
                        </a:rPr>
                        <a:t>(disadvantages/given up)</a:t>
                      </a: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r>
                        <a:rPr lang="en-US" b="1" baseline="0" dirty="0">
                          <a:ln>
                            <a:solidFill>
                              <a:srgbClr val="5F5F5F"/>
                            </a:solidFill>
                          </a:ln>
                          <a:solidFill>
                            <a:schemeClr val="bg1"/>
                          </a:solidFill>
                          <a:latin typeface="Segoe UI" panose="020B0502040204020203" pitchFamily="34" charset="0"/>
                          <a:cs typeface="Segoe UI" panose="020B0502040204020203" pitchFamily="34" charset="0"/>
                        </a:rPr>
                        <a:t>1-5</a:t>
                      </a: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r>
                        <a:rPr lang="en-US" b="1" baseline="0" dirty="0">
                          <a:ln>
                            <a:solidFill>
                              <a:srgbClr val="5F5F5F"/>
                            </a:solidFill>
                          </a:ln>
                          <a:solidFill>
                            <a:schemeClr val="bg1"/>
                          </a:solidFill>
                          <a:latin typeface="Segoe UI" panose="020B0502040204020203" pitchFamily="34" charset="0"/>
                          <a:cs typeface="Segoe UI" panose="020B0502040204020203" pitchFamily="34" charset="0"/>
                        </a:rPr>
                        <a:t>BENEFITS</a:t>
                      </a:r>
                    </a:p>
                    <a:p>
                      <a:pPr algn="ctr"/>
                      <a:r>
                        <a:rPr lang="en-US" sz="1400" b="1" baseline="0" dirty="0">
                          <a:ln>
                            <a:solidFill>
                              <a:srgbClr val="5F5F5F"/>
                            </a:solidFill>
                          </a:ln>
                          <a:solidFill>
                            <a:schemeClr val="bg1"/>
                          </a:solidFill>
                          <a:latin typeface="Segoe UI" panose="020B0502040204020203" pitchFamily="34" charset="0"/>
                          <a:cs typeface="Segoe UI" panose="020B0502040204020203" pitchFamily="34" charset="0"/>
                        </a:rPr>
                        <a:t>(advantages/gained)</a:t>
                      </a: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r>
                        <a:rPr lang="en-US" b="1" baseline="0" dirty="0">
                          <a:ln>
                            <a:solidFill>
                              <a:srgbClr val="5F5F5F"/>
                            </a:solidFill>
                          </a:ln>
                          <a:solidFill>
                            <a:schemeClr val="bg1"/>
                          </a:solidFill>
                          <a:latin typeface="Segoe UI" panose="020B0502040204020203" pitchFamily="34" charset="0"/>
                          <a:cs typeface="Segoe UI" panose="020B0502040204020203" pitchFamily="34" charset="0"/>
                        </a:rPr>
                        <a:t>1-5</a:t>
                      </a: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0"/>
                  </a:ext>
                </a:extLst>
              </a:tr>
              <a:tr h="455879">
                <a:tc>
                  <a:txBody>
                    <a:bodyPr/>
                    <a:lstStyle/>
                    <a:p>
                      <a:endParaRPr lang="en-US" dirty="0">
                        <a:ln>
                          <a:solidFill>
                            <a:srgbClr val="5F5F5F"/>
                          </a:solidFill>
                        </a:ln>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b="0" dirty="0">
                        <a:ln>
                          <a:solidFill>
                            <a:srgbClr val="5F5F5F"/>
                          </a:solidFill>
                        </a:ln>
                        <a:solidFill>
                          <a:srgbClr val="FF0000"/>
                        </a:solidFill>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n>
                          <a:solidFill>
                            <a:srgbClr val="5F5F5F"/>
                          </a:solidFill>
                        </a:ln>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b="0" dirty="0">
                        <a:ln>
                          <a:solidFill>
                            <a:srgbClr val="5F5F5F"/>
                          </a:solidFill>
                        </a:ln>
                        <a:solidFill>
                          <a:srgbClr val="4D4D4D"/>
                        </a:solidFill>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55879">
                <a:tc>
                  <a:txBody>
                    <a:bodyPr/>
                    <a:lstStyle/>
                    <a:p>
                      <a:endParaRPr lang="en-US" dirty="0">
                        <a:ln>
                          <a:solidFill>
                            <a:srgbClr val="5F5F5F"/>
                          </a:solidFill>
                        </a:ln>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b="0" dirty="0">
                        <a:ln>
                          <a:solidFill>
                            <a:srgbClr val="5F5F5F"/>
                          </a:solidFill>
                        </a:ln>
                        <a:solidFill>
                          <a:srgbClr val="FF0000"/>
                        </a:solidFill>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n>
                          <a:solidFill>
                            <a:srgbClr val="5F5F5F"/>
                          </a:solidFill>
                        </a:ln>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b="0" dirty="0">
                        <a:ln>
                          <a:solidFill>
                            <a:srgbClr val="5F5F5F"/>
                          </a:solidFill>
                        </a:ln>
                        <a:solidFill>
                          <a:srgbClr val="4D4D4D"/>
                        </a:solidFill>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55879">
                <a:tc>
                  <a:txBody>
                    <a:bodyPr/>
                    <a:lstStyle/>
                    <a:p>
                      <a:endParaRPr lang="en-US" dirty="0">
                        <a:ln>
                          <a:solidFill>
                            <a:srgbClr val="5F5F5F"/>
                          </a:solidFill>
                        </a:ln>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b="0" dirty="0">
                        <a:ln>
                          <a:solidFill>
                            <a:srgbClr val="5F5F5F"/>
                          </a:solidFill>
                        </a:ln>
                        <a:solidFill>
                          <a:srgbClr val="FF0000"/>
                        </a:solidFill>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n>
                          <a:solidFill>
                            <a:srgbClr val="5F5F5F"/>
                          </a:solidFill>
                        </a:ln>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b="0" dirty="0">
                        <a:ln>
                          <a:solidFill>
                            <a:srgbClr val="5F5F5F"/>
                          </a:solidFill>
                        </a:ln>
                        <a:solidFill>
                          <a:srgbClr val="4D4D4D"/>
                        </a:solidFill>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55879">
                <a:tc>
                  <a:txBody>
                    <a:bodyPr/>
                    <a:lstStyle/>
                    <a:p>
                      <a:pPr algn="r"/>
                      <a:r>
                        <a:rPr lang="en-US" b="1" dirty="0">
                          <a:ln>
                            <a:solidFill>
                              <a:srgbClr val="5F5F5F"/>
                            </a:solidFill>
                          </a:ln>
                          <a:solidFill>
                            <a:schemeClr val="bg1"/>
                          </a:solidFill>
                          <a:latin typeface="Segoe UI" panose="020B0502040204020203" pitchFamily="34" charset="0"/>
                          <a:cs typeface="Segoe UI" panose="020B0502040204020203" pitchFamily="34" charset="0"/>
                        </a:rPr>
                        <a:t>Totals</a:t>
                      </a: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endParaRPr lang="en-US" b="1" dirty="0">
                        <a:ln>
                          <a:solidFill>
                            <a:srgbClr val="5F5F5F"/>
                          </a:solidFill>
                        </a:ln>
                        <a:solidFill>
                          <a:schemeClr val="bg1"/>
                        </a:solidFill>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r"/>
                      <a:r>
                        <a:rPr lang="en-US" b="1" dirty="0">
                          <a:ln>
                            <a:solidFill>
                              <a:srgbClr val="5F5F5F"/>
                            </a:solidFill>
                          </a:ln>
                          <a:solidFill>
                            <a:schemeClr val="bg1"/>
                          </a:solidFill>
                          <a:latin typeface="Segoe UI" panose="020B0502040204020203" pitchFamily="34" charset="0"/>
                          <a:cs typeface="Segoe UI" panose="020B0502040204020203" pitchFamily="34" charset="0"/>
                        </a:rPr>
                        <a:t>Totals</a:t>
                      </a: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a:endParaRPr lang="en-US" b="1" dirty="0">
                        <a:ln>
                          <a:solidFill>
                            <a:srgbClr val="5F5F5F"/>
                          </a:solidFill>
                        </a:ln>
                        <a:solidFill>
                          <a:schemeClr val="bg1"/>
                        </a:solidFill>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4"/>
                  </a:ext>
                </a:extLst>
              </a:tr>
              <a:tr h="455879">
                <a:tc gridSpan="4">
                  <a:txBody>
                    <a:bodyPr/>
                    <a:lstStyle/>
                    <a:p>
                      <a:pPr algn="l"/>
                      <a:r>
                        <a:rPr lang="en-US" sz="1600" b="1" dirty="0">
                          <a:ln>
                            <a:solidFill>
                              <a:srgbClr val="5F5F5F"/>
                            </a:solidFill>
                          </a:ln>
                          <a:solidFill>
                            <a:schemeClr val="tx1">
                              <a:lumMod val="65000"/>
                              <a:lumOff val="35000"/>
                            </a:schemeClr>
                          </a:solidFill>
                          <a:latin typeface="Segoe UI" panose="020B0502040204020203" pitchFamily="34" charset="0"/>
                          <a:cs typeface="Segoe UI" panose="020B0502040204020203" pitchFamily="34" charset="0"/>
                        </a:rPr>
                        <a:t>DECISION:</a:t>
                      </a:r>
                      <a:r>
                        <a:rPr lang="en-US" sz="1600" b="1" baseline="0" dirty="0">
                          <a:ln>
                            <a:solidFill>
                              <a:srgbClr val="5F5F5F"/>
                            </a:solidFill>
                          </a:ln>
                          <a:solidFill>
                            <a:schemeClr val="tx1">
                              <a:lumMod val="65000"/>
                              <a:lumOff val="35000"/>
                            </a:schemeClr>
                          </a:solidFill>
                          <a:latin typeface="Segoe UI" panose="020B0502040204020203" pitchFamily="34" charset="0"/>
                          <a:cs typeface="Segoe UI" panose="020B0502040204020203" pitchFamily="34" charset="0"/>
                        </a:rPr>
                        <a:t> </a:t>
                      </a:r>
                      <a:endParaRPr lang="en-US" sz="1600" b="1" dirty="0">
                        <a:ln>
                          <a:solidFill>
                            <a:srgbClr val="5F5F5F"/>
                          </a:solidFill>
                        </a:ln>
                        <a:solidFill>
                          <a:schemeClr val="tx1">
                            <a:lumMod val="65000"/>
                            <a:lumOff val="35000"/>
                          </a:schemeClr>
                        </a:solidFill>
                        <a:latin typeface="Segoe UI" panose="020B0502040204020203" pitchFamily="34" charset="0"/>
                        <a:cs typeface="Segoe UI" panose="020B0502040204020203"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b="1" dirty="0">
                        <a:solidFill>
                          <a:schemeClr val="tx1">
                            <a:lumMod val="65000"/>
                            <a:lumOff val="35000"/>
                          </a:schemeClr>
                        </a:solidFill>
                      </a:endParaRPr>
                    </a:p>
                  </a:txBody>
                  <a:tcPr anchor="b"/>
                </a:tc>
                <a:tc hMerge="1">
                  <a:txBody>
                    <a:bodyPr/>
                    <a:lstStyle/>
                    <a:p>
                      <a:pPr algn="r"/>
                      <a:endParaRPr lang="en-US" b="1" dirty="0">
                        <a:solidFill>
                          <a:schemeClr val="tx1">
                            <a:lumMod val="65000"/>
                            <a:lumOff val="35000"/>
                          </a:schemeClr>
                        </a:solidFill>
                      </a:endParaRPr>
                    </a:p>
                  </a:txBody>
                  <a:tcPr anchor="b"/>
                </a:tc>
                <a:tc hMerge="1">
                  <a:txBody>
                    <a:bodyPr/>
                    <a:lstStyle/>
                    <a:p>
                      <a:pPr algn="ctr"/>
                      <a:endParaRPr lang="en-US" b="1" dirty="0">
                        <a:solidFill>
                          <a:srgbClr val="FF0000"/>
                        </a:solidFill>
                      </a:endParaRPr>
                    </a:p>
                  </a:txBody>
                  <a:tcPr anchor="b"/>
                </a:tc>
                <a:extLst>
                  <a:ext uri="{0D108BD9-81ED-4DB2-BD59-A6C34878D82A}">
                    <a16:rowId xmlns:a16="http://schemas.microsoft.com/office/drawing/2014/main" val="10005"/>
                  </a:ext>
                </a:extLst>
              </a:tr>
              <a:tr h="455879">
                <a:tc gridSpan="4">
                  <a:txBody>
                    <a:bodyPr/>
                    <a:lstStyle/>
                    <a:p>
                      <a:pPr algn="l"/>
                      <a:r>
                        <a:rPr lang="en-US" sz="1600" b="1" dirty="0">
                          <a:ln>
                            <a:solidFill>
                              <a:srgbClr val="5F5F5F"/>
                            </a:solidFill>
                          </a:ln>
                          <a:solidFill>
                            <a:schemeClr val="tx1">
                              <a:lumMod val="65000"/>
                              <a:lumOff val="35000"/>
                            </a:schemeClr>
                          </a:solidFill>
                          <a:latin typeface="Segoe UI" panose="020B0502040204020203" pitchFamily="34" charset="0"/>
                          <a:cs typeface="Segoe UI" panose="020B0502040204020203" pitchFamily="34" charset="0"/>
                        </a:rPr>
                        <a:t>OPPORTUNITY COST:</a:t>
                      </a: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0" name="TextBox 9"/>
          <p:cNvSpPr txBox="1"/>
          <p:nvPr/>
        </p:nvSpPr>
        <p:spPr>
          <a:xfrm>
            <a:off x="128666" y="1854200"/>
            <a:ext cx="892960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4D4D4D"/>
                </a:solidFill>
                <a:effectLst/>
                <a:uLnTx/>
                <a:uFillTx/>
                <a:latin typeface="Segoe UI" panose="020B0502040204020203" pitchFamily="34" charset="0"/>
                <a:cs typeface="Segoe UI" panose="020B0502040204020203" pitchFamily="34" charset="0"/>
                <a:sym typeface="Arial"/>
              </a:rPr>
              <a:t>1=not at all important		3=average importance		5=very important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0" u="none" strike="noStrike" kern="0" cap="none" spc="0" normalizeH="0" baseline="0" noProof="0" dirty="0">
              <a:ln>
                <a:noFill/>
              </a:ln>
              <a:solidFill>
                <a:srgbClr val="4D4D4D"/>
              </a:solidFill>
              <a:effectLst/>
              <a:uLnTx/>
              <a:uFillTx/>
              <a:latin typeface="Segoe UI" panose="020B0502040204020203" pitchFamily="34" charset="0"/>
              <a:cs typeface="Segoe UI" panose="020B0502040204020203" pitchFamily="34" charset="0"/>
              <a:sym typeface="Arial"/>
            </a:endParaRPr>
          </a:p>
        </p:txBody>
      </p:sp>
      <p:cxnSp>
        <p:nvCxnSpPr>
          <p:cNvPr id="11" name="Straight Arrow Connector 10"/>
          <p:cNvCxnSpPr/>
          <p:nvPr/>
        </p:nvCxnSpPr>
        <p:spPr>
          <a:xfrm>
            <a:off x="901700" y="2247900"/>
            <a:ext cx="7378700" cy="12700"/>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660B05B-BDA3-E324-D98A-3FBE620024EB}"/>
              </a:ext>
            </a:extLst>
          </p:cNvPr>
          <p:cNvPicPr>
            <a:picLocks noChangeAspect="1"/>
          </p:cNvPicPr>
          <p:nvPr/>
        </p:nvPicPr>
        <p:blipFill rotWithShape="1">
          <a:blip r:embed="rId3"/>
          <a:srcRect l="56552" t="4074" r="6897" b="8901"/>
          <a:stretch/>
        </p:blipFill>
        <p:spPr>
          <a:xfrm>
            <a:off x="5302580" y="4521783"/>
            <a:ext cx="3342289" cy="2238058"/>
          </a:xfrm>
          <a:prstGeom prst="rect">
            <a:avLst/>
          </a:prstGeom>
        </p:spPr>
      </p:pic>
    </p:spTree>
    <p:extLst>
      <p:ext uri="{BB962C8B-B14F-4D97-AF65-F5344CB8AC3E}">
        <p14:creationId xmlns:p14="http://schemas.microsoft.com/office/powerpoint/2010/main" val="1832249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numCol="1"/>
      <a:lstStyle/>
      <a:style>
        <a:lnRef idx="1">
          <a:schemeClr val="accent1"/>
        </a:lnRef>
        <a:fillRef idx="3">
          <a:schemeClr val="accent1"/>
        </a:fillRef>
        <a:effectRef idx="2">
          <a:schemeClr val="accent1"/>
        </a:effectRef>
        <a:fontRef idx="minor">
          <a:schemeClr val="lt1"/>
        </a:fontRef>
      </a:style>
    </a:spDef>
    <a:lnDef>
      <a:spPr/>
      <a:bodyPr numCol="1"/>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5163</TotalTime>
  <Words>3584</Words>
  <Application>Microsoft Office PowerPoint</Application>
  <PresentationFormat>On-screen Show (4:3)</PresentationFormat>
  <Paragraphs>646</Paragraphs>
  <Slides>89</Slides>
  <Notes>83</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89</vt:i4>
      </vt:variant>
    </vt:vector>
  </HeadingPairs>
  <TitlesOfParts>
    <vt:vector size="116" baseType="lpstr">
      <vt:lpstr>Arial</vt:lpstr>
      <vt:lpstr>Calibri</vt:lpstr>
      <vt:lpstr>Calibri (heading)</vt:lpstr>
      <vt:lpstr>Calibri Light</vt:lpstr>
      <vt:lpstr>Courier New</vt:lpstr>
      <vt:lpstr>DM Sans</vt:lpstr>
      <vt:lpstr>Inter Light</vt:lpstr>
      <vt:lpstr>Lato</vt:lpstr>
      <vt:lpstr>Lato Black</vt:lpstr>
      <vt:lpstr>Lexend Deca</vt:lpstr>
      <vt:lpstr>Lexend Deca Medium</vt:lpstr>
      <vt:lpstr>Montserrat</vt:lpstr>
      <vt:lpstr>Montserrat Black</vt:lpstr>
      <vt:lpstr>Montserrat ExtraBold</vt:lpstr>
      <vt:lpstr>Montserrat Medium</vt:lpstr>
      <vt:lpstr>Montserrat SemiBold</vt:lpstr>
      <vt:lpstr>Quattrocento Sans</vt:lpstr>
      <vt:lpstr>Segoe UI</vt:lpstr>
      <vt:lpstr>Times</vt:lpstr>
      <vt:lpstr>Office Theme</vt:lpstr>
      <vt:lpstr>1_Office Theme</vt:lpstr>
      <vt:lpstr>3_Office Theme</vt:lpstr>
      <vt:lpstr>2_Office Theme</vt:lpstr>
      <vt:lpstr>4_Office Theme</vt:lpstr>
      <vt:lpstr>5_Office Theme</vt:lpstr>
      <vt:lpstr>Simple Light</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Entrepreneurship Institute for High School Teachers Preparation for the Innovation &amp; Gig Economy!</vt:lpstr>
      <vt:lpstr>U.S. Entrepreneurship Certification Exam</vt:lpstr>
      <vt:lpstr>PowerPoint Presentation</vt:lpstr>
      <vt:lpstr>PowerPoint Presentation</vt:lpstr>
      <vt:lpstr>PowerPoint Presentation</vt:lpstr>
      <vt:lpstr>Why incorporate news in the classroom?</vt:lpstr>
      <vt:lpstr>What are some obstacles keeping you from incorporating news into your classroom?</vt:lpstr>
      <vt:lpstr>PowerPoint Presentation</vt:lpstr>
      <vt:lpstr>NEW! Econ in the News Webpage</vt:lpstr>
      <vt:lpstr>Problem 2 - Contextualize/using the content</vt:lpstr>
      <vt:lpstr>Problem # 2: How do I use content I find?</vt:lpstr>
      <vt:lpstr>Short News Article: A tiny town just got slammed by Helene. It could massively disrupt the tech industry </vt:lpstr>
      <vt:lpstr>Longer video + Article:  More men in their prime working years are neither working nor looking for jobs — here's why </vt:lpstr>
      <vt:lpstr>McDonald's accuses beef suppliers of price fixing </vt:lpstr>
      <vt:lpstr>Strategy - SIT </vt:lpstr>
      <vt:lpstr>See, Think, Wonder</vt:lpstr>
      <vt:lpstr>Problem 3: Making sure it is relevant to students </vt:lpstr>
      <vt:lpstr>PowerPoint Presentation</vt:lpstr>
      <vt:lpstr>Problem 4: I don’t have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simple economic terms:</vt:lpstr>
      <vt:lpstr>You are the Chief Trade Officer!</vt:lpstr>
      <vt:lpstr>PowerPoint Presentation</vt:lpstr>
      <vt:lpstr>PowerPoint Presentation</vt:lpstr>
      <vt:lpstr>Proceed after everyone has agreed or rejected all 10 trade scenarios on their score card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know when a trade is a good deal? </vt:lpstr>
      <vt:lpstr>PowerPoint Presentation</vt:lpstr>
      <vt:lpstr>Extension: Money Is Imaginary. Should You Trust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Common 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Cisneros</dc:creator>
  <cp:lastModifiedBy>Cheryl Ayers</cp:lastModifiedBy>
  <cp:revision>484</cp:revision>
  <cp:lastPrinted>2023-05-04T16:25:52Z</cp:lastPrinted>
  <dcterms:created xsi:type="dcterms:W3CDTF">2014-10-27T16:28:22Z</dcterms:created>
  <dcterms:modified xsi:type="dcterms:W3CDTF">2024-10-17T21:58:43Z</dcterms:modified>
</cp:coreProperties>
</file>