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0"/>
  </p:notesMasterIdLst>
  <p:handoutMasterIdLst>
    <p:handoutMasterId r:id="rId41"/>
  </p:handoutMasterIdLst>
  <p:sldIdLst>
    <p:sldId id="699" r:id="rId5"/>
    <p:sldId id="722" r:id="rId6"/>
    <p:sldId id="724" r:id="rId7"/>
    <p:sldId id="760" r:id="rId8"/>
    <p:sldId id="725" r:id="rId9"/>
    <p:sldId id="790" r:id="rId10"/>
    <p:sldId id="749" r:id="rId11"/>
    <p:sldId id="777" r:id="rId12"/>
    <p:sldId id="776" r:id="rId13"/>
    <p:sldId id="791" r:id="rId14"/>
    <p:sldId id="779" r:id="rId15"/>
    <p:sldId id="796" r:id="rId16"/>
    <p:sldId id="774" r:id="rId17"/>
    <p:sldId id="780" r:id="rId18"/>
    <p:sldId id="797" r:id="rId19"/>
    <p:sldId id="798" r:id="rId20"/>
    <p:sldId id="799" r:id="rId21"/>
    <p:sldId id="801" r:id="rId22"/>
    <p:sldId id="794" r:id="rId23"/>
    <p:sldId id="802" r:id="rId24"/>
    <p:sldId id="800" r:id="rId25"/>
    <p:sldId id="803" r:id="rId26"/>
    <p:sldId id="768" r:id="rId27"/>
    <p:sldId id="804" r:id="rId28"/>
    <p:sldId id="789" r:id="rId29"/>
    <p:sldId id="769" r:id="rId30"/>
    <p:sldId id="786" r:id="rId31"/>
    <p:sldId id="262" r:id="rId32"/>
    <p:sldId id="772" r:id="rId33"/>
    <p:sldId id="792" r:id="rId34"/>
    <p:sldId id="773" r:id="rId35"/>
    <p:sldId id="766" r:id="rId36"/>
    <p:sldId id="765" r:id="rId37"/>
    <p:sldId id="758" r:id="rId38"/>
    <p:sldId id="7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E6F"/>
    <a:srgbClr val="D8FEE4"/>
    <a:srgbClr val="DDF2F7"/>
    <a:srgbClr val="414A58"/>
    <a:srgbClr val="5DBF9A"/>
    <a:srgbClr val="79BFB8"/>
    <a:srgbClr val="86C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snapToGrid="0">
      <p:cViewPr varScale="1">
        <p:scale>
          <a:sx n="91" d="100"/>
          <a:sy n="91" d="100"/>
        </p:scale>
        <p:origin x="8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12/5/2024</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2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5"/>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onedlink.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open?id=1-0ruP_aYnpEzSjF1K2SQ7BXel4t9uzOJU1Oc6yLZEA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provost.wsu.edu/benefits-of-ai/"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77/05694345231169654" TargetMode="External"/><Relationship Id="rId2" Type="http://schemas.openxmlformats.org/officeDocument/2006/relationships/hyperlink" Target="https://doi.org/10.1080/00220485.2023.2269142" TargetMode="External"/><Relationship Id="rId1" Type="http://schemas.openxmlformats.org/officeDocument/2006/relationships/slideLayout" Target="../slideLayouts/slideLayout2.xml"/><Relationship Id="rId4" Type="http://schemas.openxmlformats.org/officeDocument/2006/relationships/hyperlink" Target="https://teachingresources.stanford.edu/resources/chatbot-as-a-teaching-tool/#:~:text=A%20chatbot%20can%20be%20a,time%20of%20day%20or%20nigh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twitter.com/Tawni_Ferrarini" TargetMode="External"/><Relationship Id="rId3" Type="http://schemas.openxmlformats.org/officeDocument/2006/relationships/hyperlink" Target="mailto:tferrarini@fsu.edu" TargetMode="External"/><Relationship Id="rId7" Type="http://schemas.openxmlformats.org/officeDocument/2006/relationships/hyperlink" Target="https://www.facebook.com/tawni.org/"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www.linkedin.com/in/tawnihuntferrarini" TargetMode="External"/><Relationship Id="rId5" Type="http://schemas.openxmlformats.org/officeDocument/2006/relationships/hyperlink" Target="https://www.tawni.org/" TargetMode="External"/><Relationship Id="rId4" Type="http://schemas.openxmlformats.org/officeDocument/2006/relationships/hyperlink" Target="mailto:tawni.ferrarini@gmail.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em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tawni.ferrarini@gmail.com" TargetMode="External"/><Relationship Id="rId7" Type="http://schemas.openxmlformats.org/officeDocument/2006/relationships/hyperlink" Target="https://twitter.com/Tawni_Ferrarini" TargetMode="External"/><Relationship Id="rId2" Type="http://schemas.openxmlformats.org/officeDocument/2006/relationships/hyperlink" Target="mailto:tferrarini@fsu.edu" TargetMode="External"/><Relationship Id="rId1" Type="http://schemas.openxmlformats.org/officeDocument/2006/relationships/slideLayout" Target="../slideLayouts/slideLayout2.xml"/><Relationship Id="rId6" Type="http://schemas.openxmlformats.org/officeDocument/2006/relationships/hyperlink" Target="https://www.facebook.com/tawni.org/" TargetMode="External"/><Relationship Id="rId5" Type="http://schemas.openxmlformats.org/officeDocument/2006/relationships/hyperlink" Target="http://www.linkedin.com/in/tawnihuntferrarini" TargetMode="External"/><Relationship Id="rId4" Type="http://schemas.openxmlformats.org/officeDocument/2006/relationships/hyperlink" Target="https://www.tawni.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uncilforeconed.org/policy-advocacy/k-12-standard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hyperlink" Target="https://www.economist.com/business/2024/01/11/ai-can-transform-education-for-the-bette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economist.com/business/2024/01/11/ai-can-transform-education-for-the-bette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a:blip r:embed="rId2"/>
          <a:srcRect l="14516" r="14516"/>
          <a:stretch/>
        </p:blipFill>
        <p:spPr>
          <a:xfrm>
            <a:off x="6277301"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26683" y="837"/>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383628" y="1714670"/>
            <a:ext cx="6530011" cy="2852073"/>
          </a:xfrm>
        </p:spPr>
        <p:txBody>
          <a:bodyPr lIns="91440" tIns="45720" rIns="91440" bIns="45720" anchor="t"/>
          <a:lstStyle/>
          <a:p>
            <a:r>
              <a:rPr lang="en-US" dirty="0"/>
              <a:t>AI Series:</a:t>
            </a:r>
            <a:br>
              <a:rPr lang="en-US" dirty="0"/>
            </a:br>
            <a:r>
              <a:rPr lang="en-US" dirty="0"/>
              <a:t>AI Series: Customize Activities and Lesson Plans</a:t>
            </a:r>
          </a:p>
          <a:p>
            <a:endParaRPr lang="en-US" dirty="0"/>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93FF-C661-F390-2D71-E4697C15EB76}"/>
              </a:ext>
            </a:extLst>
          </p:cNvPr>
          <p:cNvSpPr>
            <a:spLocks noGrp="1"/>
          </p:cNvSpPr>
          <p:nvPr>
            <p:ph type="title"/>
          </p:nvPr>
        </p:nvSpPr>
        <p:spPr/>
        <p:txBody>
          <a:bodyPr/>
          <a:lstStyle/>
          <a:p>
            <a:r>
              <a:rPr lang="en-US" dirty="0"/>
              <a:t>AI-in-action:  Compound Interest</a:t>
            </a:r>
          </a:p>
        </p:txBody>
      </p:sp>
      <p:sp>
        <p:nvSpPr>
          <p:cNvPr id="3" name="Slide Number Placeholder 2">
            <a:extLst>
              <a:ext uri="{FF2B5EF4-FFF2-40B4-BE49-F238E27FC236}">
                <a16:creationId xmlns:a16="http://schemas.microsoft.com/office/drawing/2014/main" id="{66841687-E7DE-07FC-4E6B-47F6C498C002}"/>
              </a:ext>
            </a:extLst>
          </p:cNvPr>
          <p:cNvSpPr>
            <a:spLocks noGrp="1"/>
          </p:cNvSpPr>
          <p:nvPr>
            <p:ph type="sldNum" sz="quarter" idx="12"/>
          </p:nvPr>
        </p:nvSpPr>
        <p:spPr/>
        <p:txBody>
          <a:bodyPr/>
          <a:lstStyle/>
          <a:p>
            <a:fld id="{6C37F40D-BF86-6F43-B998-BE81C530D250}" type="slidenum">
              <a:rPr lang="en-US" smtClean="0"/>
              <a:t>10</a:t>
            </a:fld>
            <a:endParaRPr lang="en-US"/>
          </a:p>
        </p:txBody>
      </p:sp>
      <p:sp>
        <p:nvSpPr>
          <p:cNvPr id="4" name="Content Placeholder 3">
            <a:extLst>
              <a:ext uri="{FF2B5EF4-FFF2-40B4-BE49-F238E27FC236}">
                <a16:creationId xmlns:a16="http://schemas.microsoft.com/office/drawing/2014/main" id="{47F521DC-807E-AE13-7520-0E9E48D12A63}"/>
              </a:ext>
            </a:extLst>
          </p:cNvPr>
          <p:cNvSpPr>
            <a:spLocks noGrp="1"/>
          </p:cNvSpPr>
          <p:nvPr>
            <p:ph idx="13"/>
          </p:nvPr>
        </p:nvSpPr>
        <p:spPr/>
        <p:txBody>
          <a:bodyPr/>
          <a:lstStyle/>
          <a:p>
            <a:r>
              <a:rPr lang="en-US" dirty="0"/>
              <a:t>Find a lesson plan on Compound Interest (or another topic)</a:t>
            </a:r>
          </a:p>
          <a:p>
            <a:r>
              <a:rPr lang="en-US" dirty="0"/>
              <a:t>Save to Google Drive</a:t>
            </a:r>
          </a:p>
        </p:txBody>
      </p:sp>
      <p:sp>
        <p:nvSpPr>
          <p:cNvPr id="5" name="Content Placeholder 4">
            <a:extLst>
              <a:ext uri="{FF2B5EF4-FFF2-40B4-BE49-F238E27FC236}">
                <a16:creationId xmlns:a16="http://schemas.microsoft.com/office/drawing/2014/main" id="{3951C8AF-3425-3D9A-8327-45A22B7C8E25}"/>
              </a:ext>
            </a:extLst>
          </p:cNvPr>
          <p:cNvSpPr>
            <a:spLocks noGrp="1"/>
          </p:cNvSpPr>
          <p:nvPr>
            <p:ph idx="14"/>
          </p:nvPr>
        </p:nvSpPr>
        <p:spPr/>
        <p:txBody>
          <a:bodyPr/>
          <a:lstStyle/>
          <a:p>
            <a:r>
              <a:rPr lang="en-US" dirty="0"/>
              <a:t>Leverage Existing Lesson Plans at </a:t>
            </a:r>
            <a:r>
              <a:rPr lang="en-US" dirty="0">
                <a:hlinkClick r:id="rId2"/>
              </a:rPr>
              <a:t>https://econedlink.org/</a:t>
            </a:r>
            <a:r>
              <a:rPr lang="en-US" dirty="0"/>
              <a:t> </a:t>
            </a:r>
          </a:p>
        </p:txBody>
      </p:sp>
      <p:pic>
        <p:nvPicPr>
          <p:cNvPr id="7" name="Picture 6">
            <a:extLst>
              <a:ext uri="{FF2B5EF4-FFF2-40B4-BE49-F238E27FC236}">
                <a16:creationId xmlns:a16="http://schemas.microsoft.com/office/drawing/2014/main" id="{5CEB4AD8-0FFE-4C65-64CD-2DF64C5903A0}"/>
              </a:ext>
            </a:extLst>
          </p:cNvPr>
          <p:cNvPicPr>
            <a:picLocks noChangeAspect="1"/>
          </p:cNvPicPr>
          <p:nvPr/>
        </p:nvPicPr>
        <p:blipFill>
          <a:blip r:embed="rId3"/>
          <a:stretch>
            <a:fillRect/>
          </a:stretch>
        </p:blipFill>
        <p:spPr>
          <a:xfrm>
            <a:off x="2431473" y="3115055"/>
            <a:ext cx="7329054" cy="3515841"/>
          </a:xfrm>
          <a:prstGeom prst="rect">
            <a:avLst/>
          </a:prstGeom>
        </p:spPr>
      </p:pic>
    </p:spTree>
    <p:extLst>
      <p:ext uri="{BB962C8B-B14F-4D97-AF65-F5344CB8AC3E}">
        <p14:creationId xmlns:p14="http://schemas.microsoft.com/office/powerpoint/2010/main" val="205794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5E62-9EA3-D5F3-458F-4916CE530953}"/>
              </a:ext>
            </a:extLst>
          </p:cNvPr>
          <p:cNvSpPr>
            <a:spLocks noGrp="1"/>
          </p:cNvSpPr>
          <p:nvPr>
            <p:ph type="title"/>
          </p:nvPr>
        </p:nvSpPr>
        <p:spPr>
          <a:xfrm>
            <a:off x="515692" y="33940"/>
            <a:ext cx="10664687" cy="1192093"/>
          </a:xfrm>
        </p:spPr>
        <p:txBody>
          <a:bodyPr/>
          <a:lstStyle/>
          <a:p>
            <a:r>
              <a:rPr lang="en-US" dirty="0"/>
              <a:t>Let’s unleash the creative you!  </a:t>
            </a:r>
            <a:br>
              <a:rPr lang="en-US" dirty="0"/>
            </a:br>
            <a:r>
              <a:rPr lang="en-US" dirty="0"/>
              <a:t>Choose any AI tool.</a:t>
            </a:r>
          </a:p>
        </p:txBody>
      </p:sp>
      <p:sp>
        <p:nvSpPr>
          <p:cNvPr id="3" name="Slide Number Placeholder 2">
            <a:extLst>
              <a:ext uri="{FF2B5EF4-FFF2-40B4-BE49-F238E27FC236}">
                <a16:creationId xmlns:a16="http://schemas.microsoft.com/office/drawing/2014/main" id="{B990AA71-BEC5-6F00-1885-5F3600396C87}"/>
              </a:ext>
            </a:extLst>
          </p:cNvPr>
          <p:cNvSpPr>
            <a:spLocks noGrp="1"/>
          </p:cNvSpPr>
          <p:nvPr>
            <p:ph type="sldNum" sz="quarter" idx="12"/>
          </p:nvPr>
        </p:nvSpPr>
        <p:spPr/>
        <p:txBody>
          <a:bodyPr/>
          <a:lstStyle/>
          <a:p>
            <a:fld id="{6C37F40D-BF86-6F43-B998-BE81C530D250}" type="slidenum">
              <a:rPr lang="en-US" smtClean="0"/>
              <a:t>11</a:t>
            </a:fld>
            <a:endParaRPr lang="en-US"/>
          </a:p>
        </p:txBody>
      </p:sp>
      <p:sp>
        <p:nvSpPr>
          <p:cNvPr id="5" name="Content Placeholder 4">
            <a:extLst>
              <a:ext uri="{FF2B5EF4-FFF2-40B4-BE49-F238E27FC236}">
                <a16:creationId xmlns:a16="http://schemas.microsoft.com/office/drawing/2014/main" id="{1F9D2C85-7A3B-CCE0-DA8A-F24152E36D16}"/>
              </a:ext>
            </a:extLst>
          </p:cNvPr>
          <p:cNvSpPr>
            <a:spLocks noGrp="1"/>
          </p:cNvSpPr>
          <p:nvPr>
            <p:ph idx="14"/>
          </p:nvPr>
        </p:nvSpPr>
        <p:spPr>
          <a:xfrm>
            <a:off x="699053" y="1477618"/>
            <a:ext cx="10830339" cy="2186909"/>
          </a:xfrm>
        </p:spPr>
        <p:txBody>
          <a:bodyPr/>
          <a:lstStyle/>
          <a:p>
            <a:r>
              <a:rPr lang="en-US" b="1" dirty="0"/>
              <a:t>Three (3) Tasks:   </a:t>
            </a:r>
          </a:p>
          <a:p>
            <a:r>
              <a:rPr lang="en-US" b="1" dirty="0"/>
              <a:t>1. </a:t>
            </a:r>
            <a:r>
              <a:rPr lang="en-US" dirty="0"/>
              <a:t>Select an AI tool.  For example, Google’s Gemini will be used in this session because many CEE classrooms are Google Classrooms.</a:t>
            </a:r>
          </a:p>
          <a:p>
            <a:r>
              <a:rPr lang="en-US" b="1" dirty="0"/>
              <a:t>2. </a:t>
            </a:r>
            <a:r>
              <a:rPr lang="en-US" dirty="0"/>
              <a:t>Visit EconEdLink.org and select a Lesson Plan for </a:t>
            </a:r>
            <a:r>
              <a:rPr lang="en-US" b="1" dirty="0"/>
              <a:t>Compound Interest, saving it as a PDF and placing it in Google Drive or your Google Classroom.</a:t>
            </a:r>
          </a:p>
          <a:p>
            <a:r>
              <a:rPr lang="en-US" b="1" dirty="0"/>
              <a:t>3. </a:t>
            </a:r>
            <a:r>
              <a:rPr lang="en-US" dirty="0"/>
              <a:t>Use Gemini to generate a PPT outline for the file @</a:t>
            </a:r>
            <a:r>
              <a:rPr lang="en-US" b="1" dirty="0"/>
              <a:t>The Power of Compound Interest.  Assume students </a:t>
            </a:r>
            <a:r>
              <a:rPr lang="en-US" dirty="0"/>
              <a:t>have mastered </a:t>
            </a:r>
            <a:r>
              <a:rPr lang="en-US" b="1" dirty="0"/>
              <a:t>Savings</a:t>
            </a:r>
            <a:r>
              <a:rPr lang="en-US" dirty="0"/>
              <a:t> and  </a:t>
            </a:r>
            <a:r>
              <a:rPr lang="en-US" b="1" dirty="0"/>
              <a:t>Consumption</a:t>
            </a:r>
            <a:r>
              <a:rPr lang="en-US" dirty="0"/>
              <a:t>.</a:t>
            </a:r>
          </a:p>
        </p:txBody>
      </p:sp>
      <p:pic>
        <p:nvPicPr>
          <p:cNvPr id="6" name="Picture 2" descr="Google Gemini icon PNG and SVG Vector Free Download">
            <a:extLst>
              <a:ext uri="{FF2B5EF4-FFF2-40B4-BE49-F238E27FC236}">
                <a16:creationId xmlns:a16="http://schemas.microsoft.com/office/drawing/2014/main" id="{055C7CF2-E05B-192C-BD11-0B038E0DCE83}"/>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565115" y="4710112"/>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A459AE-34E4-617C-992E-2C8663C55ACE}"/>
              </a:ext>
            </a:extLst>
          </p:cNvPr>
          <p:cNvSpPr txBox="1"/>
          <p:nvPr/>
        </p:nvSpPr>
        <p:spPr>
          <a:xfrm>
            <a:off x="1326668" y="4659372"/>
            <a:ext cx="2654710" cy="2062103"/>
          </a:xfrm>
          <a:prstGeom prst="rect">
            <a:avLst/>
          </a:prstGeom>
          <a:noFill/>
        </p:spPr>
        <p:txBody>
          <a:bodyPr wrap="square" rtlCol="0">
            <a:spAutoFit/>
          </a:bodyPr>
          <a:lstStyle/>
          <a:p>
            <a:pPr algn="ctr"/>
            <a:r>
              <a:rPr lang="en-US" sz="3200" b="1" dirty="0"/>
              <a:t>Google Classroom? Find the Gemini Icon</a:t>
            </a:r>
          </a:p>
        </p:txBody>
      </p:sp>
      <p:sp>
        <p:nvSpPr>
          <p:cNvPr id="7" name="Arrow: Left 6">
            <a:extLst>
              <a:ext uri="{FF2B5EF4-FFF2-40B4-BE49-F238E27FC236}">
                <a16:creationId xmlns:a16="http://schemas.microsoft.com/office/drawing/2014/main" id="{5C605A7F-2D58-E34F-BFC3-3204345F2AE5}"/>
              </a:ext>
            </a:extLst>
          </p:cNvPr>
          <p:cNvSpPr/>
          <p:nvPr/>
        </p:nvSpPr>
        <p:spPr>
          <a:xfrm>
            <a:off x="7536969" y="5006533"/>
            <a:ext cx="2458065" cy="1349817"/>
          </a:xfrm>
          <a:prstGeom prst="leftArrow">
            <a:avLst/>
          </a:prstGeom>
          <a:solidFill>
            <a:srgbClr val="A7CE6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Gemini Icon</a:t>
            </a:r>
            <a:endParaRPr lang="en-US" dirty="0"/>
          </a:p>
        </p:txBody>
      </p:sp>
    </p:spTree>
    <p:extLst>
      <p:ext uri="{BB962C8B-B14F-4D97-AF65-F5344CB8AC3E}">
        <p14:creationId xmlns:p14="http://schemas.microsoft.com/office/powerpoint/2010/main" val="302948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E1CF-BF80-7C67-A5FD-9A52347B159E}"/>
              </a:ext>
            </a:extLst>
          </p:cNvPr>
          <p:cNvSpPr>
            <a:spLocks noGrp="1"/>
          </p:cNvSpPr>
          <p:nvPr>
            <p:ph type="title"/>
          </p:nvPr>
        </p:nvSpPr>
        <p:spPr>
          <a:xfrm>
            <a:off x="326506" y="92079"/>
            <a:ext cx="10664687" cy="900134"/>
          </a:xfrm>
        </p:spPr>
        <p:txBody>
          <a:bodyPr/>
          <a:lstStyle/>
          <a:p>
            <a:r>
              <a:rPr lang="en-US" dirty="0"/>
              <a:t>Customizing a Lesson and Transforming a Classroom: Through Gemini</a:t>
            </a:r>
          </a:p>
        </p:txBody>
      </p:sp>
      <p:sp>
        <p:nvSpPr>
          <p:cNvPr id="3" name="Slide Number Placeholder 2">
            <a:extLst>
              <a:ext uri="{FF2B5EF4-FFF2-40B4-BE49-F238E27FC236}">
                <a16:creationId xmlns:a16="http://schemas.microsoft.com/office/drawing/2014/main" id="{30DECBB2-16C9-FA54-CDED-DFC3428670B6}"/>
              </a:ext>
            </a:extLst>
          </p:cNvPr>
          <p:cNvSpPr>
            <a:spLocks noGrp="1"/>
          </p:cNvSpPr>
          <p:nvPr>
            <p:ph type="sldNum" sz="quarter" idx="12"/>
          </p:nvPr>
        </p:nvSpPr>
        <p:spPr/>
        <p:txBody>
          <a:bodyPr/>
          <a:lstStyle/>
          <a:p>
            <a:fld id="{6C37F40D-BF86-6F43-B998-BE81C530D250}" type="slidenum">
              <a:rPr lang="en-US" smtClean="0"/>
              <a:t>12</a:t>
            </a:fld>
            <a:endParaRPr lang="en-US"/>
          </a:p>
        </p:txBody>
      </p:sp>
      <p:sp>
        <p:nvSpPr>
          <p:cNvPr id="4" name="Content Placeholder 3">
            <a:extLst>
              <a:ext uri="{FF2B5EF4-FFF2-40B4-BE49-F238E27FC236}">
                <a16:creationId xmlns:a16="http://schemas.microsoft.com/office/drawing/2014/main" id="{C13F9549-62E0-8885-D239-E832F5231B88}"/>
              </a:ext>
            </a:extLst>
          </p:cNvPr>
          <p:cNvSpPr>
            <a:spLocks noGrp="1"/>
          </p:cNvSpPr>
          <p:nvPr>
            <p:ph idx="13"/>
          </p:nvPr>
        </p:nvSpPr>
        <p:spPr>
          <a:xfrm>
            <a:off x="567559" y="1744717"/>
            <a:ext cx="10961833" cy="3909337"/>
          </a:xfrm>
        </p:spPr>
        <p:txBody>
          <a:bodyPr/>
          <a:lstStyle/>
          <a:p>
            <a:pPr marL="342900" indent="-342900" rtl="0" fontAlgn="base">
              <a:buFont typeface="+mj-lt"/>
              <a:buAutoNum type="arabicPeriod"/>
            </a:pPr>
            <a:r>
              <a:rPr lang="en-US" sz="3200" b="1" i="0" u="none" strike="noStrike" dirty="0">
                <a:solidFill>
                  <a:srgbClr val="000000"/>
                </a:solidFill>
                <a:effectLst/>
                <a:latin typeface="Arial" panose="020B0604020202020204" pitchFamily="34" charset="0"/>
              </a:rPr>
              <a:t>Generate a PPT outline</a:t>
            </a:r>
          </a:p>
          <a:p>
            <a:pPr marL="342900" indent="-342900" rtl="0" fontAlgn="base">
              <a:buFont typeface="+mj-lt"/>
              <a:buAutoNum type="arabicPeriod"/>
            </a:pPr>
            <a:r>
              <a:rPr lang="en-US" sz="3200" b="1" i="0" u="none" strike="noStrike" dirty="0">
                <a:solidFill>
                  <a:srgbClr val="000000"/>
                </a:solidFill>
                <a:effectLst/>
                <a:latin typeface="Arial" panose="020B0604020202020204" pitchFamily="34" charset="0"/>
              </a:rPr>
              <a:t>Create a Student Engagement Activity</a:t>
            </a:r>
          </a:p>
          <a:p>
            <a:pPr marL="342900" indent="-342900" rtl="0" fontAlgn="base">
              <a:buFont typeface="+mj-lt"/>
              <a:buAutoNum type="arabicPeriod"/>
            </a:pPr>
            <a:r>
              <a:rPr lang="en-US" sz="3200" b="1" i="0" u="none" strike="noStrike" dirty="0">
                <a:solidFill>
                  <a:srgbClr val="000000"/>
                </a:solidFill>
                <a:effectLst/>
                <a:latin typeface="Arial" panose="020B0604020202020204" pitchFamily="34" charset="0"/>
              </a:rPr>
              <a:t>Generate Real Life Scenarios that Require Critical Thinking Skills</a:t>
            </a:r>
          </a:p>
          <a:p>
            <a:pPr marL="342900" indent="-342900" rtl="0" fontAlgn="base">
              <a:buFont typeface="+mj-lt"/>
              <a:buAutoNum type="arabicPeriod"/>
            </a:pPr>
            <a:r>
              <a:rPr lang="en-US" sz="3200" b="1" i="0" u="none" strike="noStrike" dirty="0">
                <a:solidFill>
                  <a:srgbClr val="000000"/>
                </a:solidFill>
                <a:effectLst/>
                <a:latin typeface="Arial" panose="020B0604020202020204" pitchFamily="34" charset="0"/>
              </a:rPr>
              <a:t>Empower Students to Answer Their Lingering Questions, Seek Additional Understanding, Form Questions to Submit, and Find Additional Resources</a:t>
            </a:r>
          </a:p>
          <a:p>
            <a:endParaRPr lang="en-US" dirty="0"/>
          </a:p>
        </p:txBody>
      </p:sp>
    </p:spTree>
    <p:extLst>
      <p:ext uri="{BB962C8B-B14F-4D97-AF65-F5344CB8AC3E}">
        <p14:creationId xmlns:p14="http://schemas.microsoft.com/office/powerpoint/2010/main" val="411812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0390F-807E-47BB-B7E3-9EC5A27DBDB9}"/>
              </a:ext>
            </a:extLst>
          </p:cNvPr>
          <p:cNvPicPr>
            <a:picLocks noChangeAspect="1"/>
          </p:cNvPicPr>
          <p:nvPr/>
        </p:nvPicPr>
        <p:blipFill>
          <a:blip r:embed="rId2"/>
          <a:stretch>
            <a:fillRect/>
          </a:stretch>
        </p:blipFill>
        <p:spPr>
          <a:xfrm>
            <a:off x="1408386" y="1749441"/>
            <a:ext cx="10410496" cy="4674571"/>
          </a:xfrm>
          <a:prstGeom prst="rect">
            <a:avLst/>
          </a:prstGeom>
        </p:spPr>
      </p:pic>
      <p:sp>
        <p:nvSpPr>
          <p:cNvPr id="4" name="Title 3">
            <a:extLst>
              <a:ext uri="{FF2B5EF4-FFF2-40B4-BE49-F238E27FC236}">
                <a16:creationId xmlns:a16="http://schemas.microsoft.com/office/drawing/2014/main" id="{B23706BE-409B-316E-E8B5-C8504673DB6D}"/>
              </a:ext>
            </a:extLst>
          </p:cNvPr>
          <p:cNvSpPr>
            <a:spLocks noGrp="1"/>
          </p:cNvSpPr>
          <p:nvPr>
            <p:ph type="title"/>
          </p:nvPr>
        </p:nvSpPr>
        <p:spPr/>
        <p:txBody>
          <a:bodyPr/>
          <a:lstStyle/>
          <a:p>
            <a:r>
              <a:rPr lang="en-US" dirty="0"/>
              <a:t>Teacher Prep: In Google Drive </a:t>
            </a:r>
          </a:p>
        </p:txBody>
      </p:sp>
      <p:sp>
        <p:nvSpPr>
          <p:cNvPr id="8" name="Arrow: Right 7">
            <a:extLst>
              <a:ext uri="{FF2B5EF4-FFF2-40B4-BE49-F238E27FC236}">
                <a16:creationId xmlns:a16="http://schemas.microsoft.com/office/drawing/2014/main" id="{B74BCCD1-4F3F-0942-5092-D9F0093E520B}"/>
              </a:ext>
            </a:extLst>
          </p:cNvPr>
          <p:cNvSpPr/>
          <p:nvPr/>
        </p:nvSpPr>
        <p:spPr>
          <a:xfrm>
            <a:off x="9714272" y="1828801"/>
            <a:ext cx="978408" cy="48463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8751505D-31D2-BFB0-9C84-2B17F5CFDC25}"/>
              </a:ext>
            </a:extLst>
          </p:cNvPr>
          <p:cNvSpPr/>
          <p:nvPr/>
        </p:nvSpPr>
        <p:spPr>
          <a:xfrm>
            <a:off x="6553201" y="1474838"/>
            <a:ext cx="2050025" cy="1296436"/>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5CEFA264-42C6-B9D4-71B0-C4B7E332097A}"/>
              </a:ext>
            </a:extLst>
          </p:cNvPr>
          <p:cNvSpPr/>
          <p:nvPr/>
        </p:nvSpPr>
        <p:spPr>
          <a:xfrm>
            <a:off x="2938406" y="1422899"/>
            <a:ext cx="2050025" cy="1296436"/>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710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2C683-DA9A-AF97-992D-2AA0670A7EF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F676056-8B75-1A82-0A54-2538174DE580}"/>
              </a:ext>
            </a:extLst>
          </p:cNvPr>
          <p:cNvPicPr>
            <a:picLocks noChangeAspect="1"/>
          </p:cNvPicPr>
          <p:nvPr/>
        </p:nvPicPr>
        <p:blipFill>
          <a:blip r:embed="rId2"/>
          <a:stretch>
            <a:fillRect/>
          </a:stretch>
        </p:blipFill>
        <p:spPr>
          <a:xfrm>
            <a:off x="793531" y="791799"/>
            <a:ext cx="10604938" cy="5758020"/>
          </a:xfrm>
          <a:prstGeom prst="rect">
            <a:avLst/>
          </a:prstGeom>
        </p:spPr>
      </p:pic>
      <p:sp>
        <p:nvSpPr>
          <p:cNvPr id="4" name="Title 3">
            <a:extLst>
              <a:ext uri="{FF2B5EF4-FFF2-40B4-BE49-F238E27FC236}">
                <a16:creationId xmlns:a16="http://schemas.microsoft.com/office/drawing/2014/main" id="{BF3BC97F-33C9-482B-034C-0DD9237DDCB3}"/>
              </a:ext>
            </a:extLst>
          </p:cNvPr>
          <p:cNvSpPr>
            <a:spLocks noGrp="1"/>
          </p:cNvSpPr>
          <p:nvPr>
            <p:ph type="title"/>
          </p:nvPr>
        </p:nvSpPr>
        <p:spPr>
          <a:xfrm>
            <a:off x="407552" y="93701"/>
            <a:ext cx="9213298" cy="841719"/>
          </a:xfrm>
        </p:spPr>
        <p:txBody>
          <a:bodyPr/>
          <a:lstStyle/>
          <a:p>
            <a:r>
              <a:rPr lang="en-US" dirty="0"/>
              <a:t>In Google Drive: Class Prep</a:t>
            </a:r>
          </a:p>
        </p:txBody>
      </p:sp>
      <p:sp>
        <p:nvSpPr>
          <p:cNvPr id="2" name="Flowchart: Alternate Process 1">
            <a:extLst>
              <a:ext uri="{FF2B5EF4-FFF2-40B4-BE49-F238E27FC236}">
                <a16:creationId xmlns:a16="http://schemas.microsoft.com/office/drawing/2014/main" id="{F8AED314-0F35-422B-C7DF-6555F186C502}"/>
              </a:ext>
            </a:extLst>
          </p:cNvPr>
          <p:cNvSpPr/>
          <p:nvPr/>
        </p:nvSpPr>
        <p:spPr>
          <a:xfrm>
            <a:off x="8753592" y="1633518"/>
            <a:ext cx="2644877" cy="2875935"/>
          </a:xfrm>
          <a:prstGeom prst="flowChartAlternateProcess">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0188CB-D56F-6C1F-062C-F12E319F78FA}"/>
              </a:ext>
            </a:extLst>
          </p:cNvPr>
          <p:cNvSpPr txBox="1"/>
          <p:nvPr/>
        </p:nvSpPr>
        <p:spPr>
          <a:xfrm>
            <a:off x="2070538" y="1292773"/>
            <a:ext cx="5763738" cy="1631216"/>
          </a:xfrm>
          <a:prstGeom prst="rect">
            <a:avLst/>
          </a:prstGeom>
          <a:noFill/>
        </p:spPr>
        <p:txBody>
          <a:bodyPr wrap="square" rtlCol="0">
            <a:spAutoFit/>
          </a:bodyPr>
          <a:lstStyle/>
          <a:p>
            <a:r>
              <a:rPr lang="en-US" sz="2800" b="1" dirty="0"/>
              <a:t>Enter a well thought out</a:t>
            </a:r>
            <a:r>
              <a:rPr lang="en-US" sz="2800" b="1" dirty="0">
                <a:highlight>
                  <a:srgbClr val="00FF00"/>
                </a:highlight>
              </a:rPr>
              <a:t> Prompt</a:t>
            </a:r>
            <a:r>
              <a:rPr lang="en-US" sz="2800" b="1" dirty="0"/>
              <a:t>: </a:t>
            </a:r>
            <a:br>
              <a:rPr lang="en-US" dirty="0"/>
            </a:br>
            <a:br>
              <a:rPr lang="en-US" dirty="0"/>
            </a:br>
            <a:r>
              <a:rPr lang="en-US" dirty="0">
                <a:solidFill>
                  <a:srgbClr val="000000"/>
                </a:solidFill>
                <a:latin typeface="Google Sans"/>
              </a:rPr>
              <a:t>Using </a:t>
            </a:r>
            <a:r>
              <a:rPr lang="en-US" dirty="0">
                <a:solidFill>
                  <a:srgbClr val="000000"/>
                </a:solidFill>
                <a:highlight>
                  <a:srgbClr val="00FF00"/>
                </a:highlight>
                <a:latin typeface="Google Sans"/>
              </a:rPr>
              <a:t>@filename </a:t>
            </a:r>
            <a:r>
              <a:rPr lang="en-US" b="0" i="0" dirty="0">
                <a:solidFill>
                  <a:srgbClr val="000000"/>
                </a:solidFill>
                <a:effectLst/>
                <a:latin typeface="Google Sans"/>
              </a:rPr>
              <a:t>generate a PPT slide to teach about simple vs compound interest, illustrating how compounding interest can help you earn interest income</a:t>
            </a:r>
            <a:endParaRPr lang="en-US" dirty="0"/>
          </a:p>
        </p:txBody>
      </p:sp>
      <p:sp>
        <p:nvSpPr>
          <p:cNvPr id="8" name="Arrow: Right 7">
            <a:extLst>
              <a:ext uri="{FF2B5EF4-FFF2-40B4-BE49-F238E27FC236}">
                <a16:creationId xmlns:a16="http://schemas.microsoft.com/office/drawing/2014/main" id="{D9FDFBC9-9064-A8A6-95DC-66AC8F9F32F1}"/>
              </a:ext>
            </a:extLst>
          </p:cNvPr>
          <p:cNvSpPr/>
          <p:nvPr/>
        </p:nvSpPr>
        <p:spPr>
          <a:xfrm>
            <a:off x="6861814" y="5207551"/>
            <a:ext cx="2050025" cy="1296436"/>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Prompt</a:t>
            </a:r>
          </a:p>
        </p:txBody>
      </p:sp>
    </p:spTree>
    <p:extLst>
      <p:ext uri="{BB962C8B-B14F-4D97-AF65-F5344CB8AC3E}">
        <p14:creationId xmlns:p14="http://schemas.microsoft.com/office/powerpoint/2010/main" val="41552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3CB7B4-CAC5-5616-B94B-1226EA224B69}"/>
              </a:ext>
            </a:extLst>
          </p:cNvPr>
          <p:cNvSpPr>
            <a:spLocks noGrp="1"/>
          </p:cNvSpPr>
          <p:nvPr>
            <p:ph type="sldNum" sz="quarter" idx="4"/>
          </p:nvPr>
        </p:nvSpPr>
        <p:spPr/>
        <p:txBody>
          <a:bodyPr/>
          <a:lstStyle/>
          <a:p>
            <a:fld id="{6C37F40D-BF86-6F43-B998-BE81C530D250}" type="slidenum">
              <a:rPr lang="en-US" smtClean="0"/>
              <a:t>15</a:t>
            </a:fld>
            <a:endParaRPr lang="en-US"/>
          </a:p>
        </p:txBody>
      </p:sp>
      <p:sp>
        <p:nvSpPr>
          <p:cNvPr id="6" name="TextBox 5">
            <a:extLst>
              <a:ext uri="{FF2B5EF4-FFF2-40B4-BE49-F238E27FC236}">
                <a16:creationId xmlns:a16="http://schemas.microsoft.com/office/drawing/2014/main" id="{2B0BB712-A39D-CDFD-B9BF-0DEDEB6AFF7C}"/>
              </a:ext>
            </a:extLst>
          </p:cNvPr>
          <p:cNvSpPr txBox="1"/>
          <p:nvPr/>
        </p:nvSpPr>
        <p:spPr>
          <a:xfrm>
            <a:off x="1986454" y="2631004"/>
            <a:ext cx="7793421" cy="2554545"/>
          </a:xfrm>
          <a:prstGeom prst="rect">
            <a:avLst/>
          </a:prstGeom>
          <a:noFill/>
        </p:spPr>
        <p:txBody>
          <a:bodyPr wrap="square">
            <a:spAutoFit/>
          </a:bodyPr>
          <a:lstStyle/>
          <a:p>
            <a:r>
              <a:rPr lang="en-US" sz="3200" dirty="0">
                <a:highlight>
                  <a:srgbClr val="00FF00"/>
                </a:highlight>
              </a:rPr>
              <a:t>PPT OUTLINE PROMPT:  </a:t>
            </a:r>
            <a:r>
              <a:rPr lang="en-US" sz="3200" dirty="0"/>
              <a:t>Generate a detailed outline of the slides you can create based on the content of the PDF document @Why-Save-Learning-Earning-and-Investing-Lesson-1.pdf</a:t>
            </a:r>
          </a:p>
        </p:txBody>
      </p:sp>
    </p:spTree>
    <p:extLst>
      <p:ext uri="{BB962C8B-B14F-4D97-AF65-F5344CB8AC3E}">
        <p14:creationId xmlns:p14="http://schemas.microsoft.com/office/powerpoint/2010/main" val="293980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CBD0BFE-0391-FDD2-2E4B-367889D5974C}"/>
              </a:ext>
            </a:extLst>
          </p:cNvPr>
          <p:cNvPicPr>
            <a:picLocks noChangeAspect="1"/>
          </p:cNvPicPr>
          <p:nvPr/>
        </p:nvPicPr>
        <p:blipFill>
          <a:blip r:embed="rId2"/>
          <a:srcRect t="19056" b="12567"/>
          <a:stretch/>
        </p:blipFill>
        <p:spPr>
          <a:xfrm>
            <a:off x="-1504" y="0"/>
            <a:ext cx="12191980" cy="6856718"/>
          </a:xfrm>
          <a:prstGeom prst="rect">
            <a:avLst/>
          </a:prstGeom>
        </p:spPr>
      </p:pic>
      <p:sp>
        <p:nvSpPr>
          <p:cNvPr id="2" name="Slide Number Placeholder 1">
            <a:extLst>
              <a:ext uri="{FF2B5EF4-FFF2-40B4-BE49-F238E27FC236}">
                <a16:creationId xmlns:a16="http://schemas.microsoft.com/office/drawing/2014/main" id="{EE1CB8FD-3F1C-6D3A-B9B3-C97A48ADFCA7}"/>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FAEE96CF-4053-2149-B5F9-FD566E7161CA}" type="slidenum">
              <a:rPr lang="en-US" sz="1200">
                <a:solidFill>
                  <a:srgbClr val="FFFFFF"/>
                </a:solidFill>
                <a:latin typeface="+mn-lt"/>
                <a:ea typeface="+mn-ea"/>
              </a:rPr>
              <a:pPr>
                <a:spcAft>
                  <a:spcPts val="600"/>
                </a:spcAft>
              </a:pPr>
              <a:t>16</a:t>
            </a:fld>
            <a:endParaRPr lang="en-US" sz="1200">
              <a:solidFill>
                <a:srgbClr val="FFFFFF"/>
              </a:solidFill>
              <a:latin typeface="+mn-lt"/>
              <a:ea typeface="+mn-ea"/>
            </a:endParaRPr>
          </a:p>
        </p:txBody>
      </p:sp>
      <p:sp>
        <p:nvSpPr>
          <p:cNvPr id="5" name="Arrow: Left 4">
            <a:extLst>
              <a:ext uri="{FF2B5EF4-FFF2-40B4-BE49-F238E27FC236}">
                <a16:creationId xmlns:a16="http://schemas.microsoft.com/office/drawing/2014/main" id="{DA890C4E-EF79-2DF5-718C-69D72D789CBE}"/>
              </a:ext>
            </a:extLst>
          </p:cNvPr>
          <p:cNvSpPr/>
          <p:nvPr/>
        </p:nvSpPr>
        <p:spPr>
          <a:xfrm>
            <a:off x="7941617" y="1606437"/>
            <a:ext cx="2458065" cy="1349817"/>
          </a:xfrm>
          <a:prstGeom prst="leftArrow">
            <a:avLst/>
          </a:prstGeom>
          <a:solidFill>
            <a:srgbClr val="A7CE6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Review and Customize</a:t>
            </a:r>
            <a:endParaRPr lang="en-US" dirty="0"/>
          </a:p>
        </p:txBody>
      </p:sp>
    </p:spTree>
    <p:extLst>
      <p:ext uri="{BB962C8B-B14F-4D97-AF65-F5344CB8AC3E}">
        <p14:creationId xmlns:p14="http://schemas.microsoft.com/office/powerpoint/2010/main" val="168367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392D-A3D0-EA01-D267-41123D6ADE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C0BF40-54BF-0876-3FEB-B2B0B3A0523E}"/>
              </a:ext>
            </a:extLst>
          </p:cNvPr>
          <p:cNvSpPr>
            <a:spLocks noGrp="1"/>
          </p:cNvSpPr>
          <p:nvPr>
            <p:ph type="sldNum" sz="quarter" idx="4"/>
          </p:nvPr>
        </p:nvSpPr>
        <p:spPr/>
        <p:txBody>
          <a:bodyPr/>
          <a:lstStyle/>
          <a:p>
            <a:fld id="{6C37F40D-BF86-6F43-B998-BE81C530D250}" type="slidenum">
              <a:rPr lang="en-US" smtClean="0"/>
              <a:t>17</a:t>
            </a:fld>
            <a:endParaRPr lang="en-US"/>
          </a:p>
        </p:txBody>
      </p:sp>
      <p:sp>
        <p:nvSpPr>
          <p:cNvPr id="6" name="TextBox 5">
            <a:extLst>
              <a:ext uri="{FF2B5EF4-FFF2-40B4-BE49-F238E27FC236}">
                <a16:creationId xmlns:a16="http://schemas.microsoft.com/office/drawing/2014/main" id="{F58B59D7-6D69-2FF8-63F9-0DB4BEF3BF0F}"/>
              </a:ext>
            </a:extLst>
          </p:cNvPr>
          <p:cNvSpPr txBox="1"/>
          <p:nvPr/>
        </p:nvSpPr>
        <p:spPr>
          <a:xfrm>
            <a:off x="1986454" y="2631004"/>
            <a:ext cx="7793421" cy="2062103"/>
          </a:xfrm>
          <a:prstGeom prst="rect">
            <a:avLst/>
          </a:prstGeom>
          <a:noFill/>
        </p:spPr>
        <p:txBody>
          <a:bodyPr wrap="square">
            <a:spAutoFit/>
          </a:bodyPr>
          <a:lstStyle/>
          <a:p>
            <a:r>
              <a:rPr lang="en-US" sz="3200" dirty="0">
                <a:highlight>
                  <a:srgbClr val="00FF00"/>
                </a:highlight>
              </a:rPr>
              <a:t>2. STUDENT ACTIVITY PROMPT:  </a:t>
            </a:r>
            <a:r>
              <a:rPr lang="en-US" sz="3200" dirty="0"/>
              <a:t>Generate a “Think-Pair-Share” activity based on the content of the PDF document @Why-Save-Learning-Earning-and-Investing-Lesson-1.pdf</a:t>
            </a:r>
          </a:p>
        </p:txBody>
      </p:sp>
    </p:spTree>
    <p:extLst>
      <p:ext uri="{BB962C8B-B14F-4D97-AF65-F5344CB8AC3E}">
        <p14:creationId xmlns:p14="http://schemas.microsoft.com/office/powerpoint/2010/main" val="162373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5E8E-E744-3999-A60D-D575DFE841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0BABDA-1ABF-3EF3-02AD-A9A5820FB613}"/>
              </a:ext>
            </a:extLst>
          </p:cNvPr>
          <p:cNvSpPr>
            <a:spLocks noGrp="1"/>
          </p:cNvSpPr>
          <p:nvPr>
            <p:ph type="sldNum" sz="quarter" idx="4"/>
          </p:nvPr>
        </p:nvSpPr>
        <p:spPr/>
        <p:txBody>
          <a:bodyPr/>
          <a:lstStyle/>
          <a:p>
            <a:fld id="{6C37F40D-BF86-6F43-B998-BE81C530D250}" type="slidenum">
              <a:rPr lang="en-US" smtClean="0"/>
              <a:t>18</a:t>
            </a:fld>
            <a:endParaRPr lang="en-US"/>
          </a:p>
        </p:txBody>
      </p:sp>
      <p:sp>
        <p:nvSpPr>
          <p:cNvPr id="6" name="TextBox 5">
            <a:extLst>
              <a:ext uri="{FF2B5EF4-FFF2-40B4-BE49-F238E27FC236}">
                <a16:creationId xmlns:a16="http://schemas.microsoft.com/office/drawing/2014/main" id="{C1DD6ADA-04D8-B9EC-E615-A53CD0F3180D}"/>
              </a:ext>
            </a:extLst>
          </p:cNvPr>
          <p:cNvSpPr txBox="1"/>
          <p:nvPr/>
        </p:nvSpPr>
        <p:spPr>
          <a:xfrm>
            <a:off x="1986454" y="2631004"/>
            <a:ext cx="7793421" cy="2062103"/>
          </a:xfrm>
          <a:prstGeom prst="rect">
            <a:avLst/>
          </a:prstGeom>
          <a:noFill/>
        </p:spPr>
        <p:txBody>
          <a:bodyPr wrap="square">
            <a:spAutoFit/>
          </a:bodyPr>
          <a:lstStyle/>
          <a:p>
            <a:r>
              <a:rPr lang="en-US" sz="3200" dirty="0">
                <a:highlight>
                  <a:srgbClr val="00FF00"/>
                </a:highlight>
              </a:rPr>
              <a:t>2. STUDENT ACTIVITY PROMPT:  </a:t>
            </a:r>
            <a:r>
              <a:rPr lang="en-US" sz="3200" dirty="0"/>
              <a:t>Generate a “Think-Pair-Share” activity based on the content of the PDF document @Why-Save-Learning-Earning-and-Investing-Lesson-1.pdf</a:t>
            </a:r>
          </a:p>
        </p:txBody>
      </p:sp>
    </p:spTree>
    <p:extLst>
      <p:ext uri="{BB962C8B-B14F-4D97-AF65-F5344CB8AC3E}">
        <p14:creationId xmlns:p14="http://schemas.microsoft.com/office/powerpoint/2010/main" val="408608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3AE296-A36E-DD55-E395-367187ADA5BE}"/>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a:t>Think-Pair-Share Results</a:t>
            </a:r>
          </a:p>
        </p:txBody>
      </p:sp>
      <p:sp>
        <p:nvSpPr>
          <p:cNvPr id="41" name="Rectangle 4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6D1D163-CE9E-32B1-2B2A-4DEDE7A71F6C}"/>
              </a:ext>
            </a:extLst>
          </p:cNvPr>
          <p:cNvPicPr>
            <a:picLocks noChangeAspect="1"/>
          </p:cNvPicPr>
          <p:nvPr/>
        </p:nvPicPr>
        <p:blipFill>
          <a:blip r:embed="rId2"/>
          <a:srcRect r="1986" b="3"/>
          <a:stretch/>
        </p:blipFill>
        <p:spPr>
          <a:xfrm>
            <a:off x="8384698" y="23877"/>
            <a:ext cx="3195003" cy="1963925"/>
          </a:xfrm>
          <a:prstGeom prst="rect">
            <a:avLst/>
          </a:prstGeom>
        </p:spPr>
      </p:pic>
      <p:sp>
        <p:nvSpPr>
          <p:cNvPr id="5" name="Rectangle 1">
            <a:extLst>
              <a:ext uri="{FF2B5EF4-FFF2-40B4-BE49-F238E27FC236}">
                <a16:creationId xmlns:a16="http://schemas.microsoft.com/office/drawing/2014/main" id="{B271FD13-B8CC-BE3B-7A22-0D13EA1EAA36}"/>
              </a:ext>
            </a:extLst>
          </p:cNvPr>
          <p:cNvSpPr>
            <a:spLocks noGrp="1" noChangeArrowheads="1"/>
          </p:cNvSpPr>
          <p:nvPr>
            <p:ph type="body" sz="half" idx="2"/>
          </p:nvPr>
        </p:nvSpPr>
        <p:spPr bwMode="auto">
          <a:xfrm>
            <a:off x="558209" y="1240221"/>
            <a:ext cx="10725488" cy="5593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47500" lnSpcReduction="20000"/>
          </a:bodyPr>
          <a:lstStyle/>
          <a:p>
            <a:pPr marR="0" lvl="0" fontAlgn="base">
              <a:spcBef>
                <a:spcPct val="0"/>
              </a:spcBef>
              <a:spcAft>
                <a:spcPts val="600"/>
              </a:spcAft>
              <a:buClrTx/>
              <a:buSzTx/>
              <a:tabLst/>
            </a:pPr>
            <a:r>
              <a:rPr lang="en-US" altLang="en-US" b="1" dirty="0"/>
              <a:t>Think-Pair-Share Activity: The Power of Compound Interest</a:t>
            </a:r>
            <a:br>
              <a:rPr lang="en-US" altLang="en-US" b="1" dirty="0"/>
            </a:br>
            <a:br>
              <a:rPr lang="en-US" altLang="en-US" b="1" dirty="0"/>
            </a:br>
            <a:r>
              <a:rPr lang="en-US" altLang="en-US" b="1" dirty="0"/>
              <a:t>Objective: To help students understand the concept of compound interest and its impact on savings.</a:t>
            </a:r>
            <a:br>
              <a:rPr lang="en-US" altLang="en-US" dirty="0"/>
            </a:br>
            <a:br>
              <a:rPr lang="en-US" altLang="en-US" dirty="0"/>
            </a:br>
            <a:r>
              <a:rPr lang="en-US" altLang="en-US" dirty="0"/>
              <a:t>Materials:  Slide 1.2 from the lesson plan (Interest Earned on an Initial $100 Saved at 8% Interest Rate) and Calculators (optional)</a:t>
            </a:r>
          </a:p>
          <a:p>
            <a:pPr marR="0" lvl="0" fontAlgn="base">
              <a:spcBef>
                <a:spcPct val="0"/>
              </a:spcBef>
              <a:spcAft>
                <a:spcPts val="600"/>
              </a:spcAft>
              <a:buClrTx/>
              <a:buSzTx/>
              <a:tabLst/>
            </a:pPr>
            <a:r>
              <a:rPr lang="en-US" altLang="en-US" b="1" dirty="0"/>
              <a:t>Procedure:</a:t>
            </a:r>
          </a:p>
          <a:p>
            <a:pPr marR="0" lvl="0" fontAlgn="base">
              <a:spcBef>
                <a:spcPct val="0"/>
              </a:spcBef>
              <a:spcAft>
                <a:spcPts val="600"/>
              </a:spcAft>
              <a:buClrTx/>
              <a:buSzTx/>
              <a:tabLst/>
            </a:pPr>
            <a:r>
              <a:rPr lang="en-US" altLang="en-US" sz="4000" b="1" dirty="0"/>
              <a:t>Think:</a:t>
            </a:r>
          </a:p>
          <a:p>
            <a:pPr marL="228600" marR="0" lvl="1" fontAlgn="base">
              <a:spcBef>
                <a:spcPct val="0"/>
              </a:spcBef>
              <a:spcAft>
                <a:spcPts val="600"/>
              </a:spcAft>
              <a:buClrTx/>
              <a:buSzTx/>
              <a:tabLst/>
            </a:pPr>
            <a:r>
              <a:rPr lang="en-US" altLang="en-US" sz="2800" dirty="0"/>
              <a:t>Present Slide 1.2 to the students.</a:t>
            </a:r>
          </a:p>
          <a:p>
            <a:pPr marL="228600" marR="0" lvl="1" fontAlgn="base">
              <a:spcBef>
                <a:spcPct val="0"/>
              </a:spcBef>
              <a:spcAft>
                <a:spcPts val="600"/>
              </a:spcAft>
              <a:buClrTx/>
              <a:buSzTx/>
              <a:tabLst/>
            </a:pPr>
            <a:r>
              <a:rPr lang="en-US" altLang="en-US" sz="2800" dirty="0"/>
              <a:t>Ask them to individually consider the difference in the "Total Savings" amounts between simple and compound interest over time.</a:t>
            </a:r>
          </a:p>
          <a:p>
            <a:pPr marL="228600" marR="0" lvl="1" fontAlgn="base">
              <a:spcBef>
                <a:spcPct val="0"/>
              </a:spcBef>
              <a:spcAft>
                <a:spcPts val="600"/>
              </a:spcAft>
              <a:buClrTx/>
              <a:buSzTx/>
              <a:tabLst/>
            </a:pPr>
            <a:r>
              <a:rPr lang="en-US" altLang="en-US" sz="2800" dirty="0"/>
              <a:t>Have them think about the following question: "Why does the compound interest column grow so much faster than the simple interest column?"</a:t>
            </a:r>
          </a:p>
          <a:p>
            <a:pPr marR="0" lvl="0" fontAlgn="base">
              <a:spcBef>
                <a:spcPct val="0"/>
              </a:spcBef>
              <a:spcAft>
                <a:spcPts val="600"/>
              </a:spcAft>
              <a:buClrTx/>
              <a:buSzTx/>
              <a:tabLst/>
            </a:pPr>
            <a:r>
              <a:rPr lang="en-US" altLang="en-US" sz="4000" b="1" dirty="0"/>
              <a:t>Pair:</a:t>
            </a:r>
          </a:p>
          <a:p>
            <a:pPr marL="228600" marR="0" lvl="1" fontAlgn="base">
              <a:spcBef>
                <a:spcPct val="0"/>
              </a:spcBef>
              <a:spcAft>
                <a:spcPts val="600"/>
              </a:spcAft>
              <a:buClrTx/>
              <a:buSzTx/>
              <a:tabLst/>
            </a:pPr>
            <a:r>
              <a:rPr lang="en-US" altLang="en-US" sz="2800" dirty="0"/>
              <a:t>Pair students up.</a:t>
            </a:r>
          </a:p>
          <a:p>
            <a:pPr marL="228600" marR="0" lvl="1" fontAlgn="base">
              <a:spcBef>
                <a:spcPct val="0"/>
              </a:spcBef>
              <a:spcAft>
                <a:spcPts val="600"/>
              </a:spcAft>
              <a:buClrTx/>
              <a:buSzTx/>
              <a:tabLst/>
            </a:pPr>
            <a:r>
              <a:rPr lang="en-US" altLang="en-US" sz="2800" dirty="0"/>
              <a:t>Ask them to discuss their observations and try to explain the reason for the difference in growth.</a:t>
            </a:r>
          </a:p>
          <a:p>
            <a:pPr marL="228600" marR="0" lvl="1" fontAlgn="base">
              <a:spcBef>
                <a:spcPct val="0"/>
              </a:spcBef>
              <a:spcAft>
                <a:spcPts val="600"/>
              </a:spcAft>
              <a:buClrTx/>
              <a:buSzTx/>
              <a:tabLst/>
            </a:pPr>
            <a:r>
              <a:rPr lang="en-US" altLang="en-US" sz="2800" dirty="0"/>
              <a:t>Encourage them to use the terms "principal" and "interest" in their discussion.</a:t>
            </a:r>
          </a:p>
          <a:p>
            <a:pPr marR="0" lvl="0" fontAlgn="base">
              <a:spcBef>
                <a:spcPct val="0"/>
              </a:spcBef>
              <a:spcAft>
                <a:spcPts val="600"/>
              </a:spcAft>
              <a:buClrTx/>
              <a:buSzTx/>
              <a:tabLst/>
            </a:pPr>
            <a:r>
              <a:rPr lang="en-US" altLang="en-US" sz="4000" b="1" dirty="0"/>
              <a:t>Share:</a:t>
            </a:r>
          </a:p>
          <a:p>
            <a:pPr marL="228600" marR="0" lvl="1" fontAlgn="base">
              <a:spcBef>
                <a:spcPct val="0"/>
              </a:spcBef>
              <a:spcAft>
                <a:spcPts val="600"/>
              </a:spcAft>
              <a:buClrTx/>
              <a:buSzTx/>
              <a:tabLst/>
            </a:pPr>
            <a:r>
              <a:rPr lang="en-US" altLang="en-US" sz="2800" dirty="0"/>
              <a:t>Invite pairs to share their explanations with the class.</a:t>
            </a:r>
          </a:p>
          <a:p>
            <a:pPr marL="228600" marR="0" lvl="1" fontAlgn="base">
              <a:spcBef>
                <a:spcPct val="0"/>
              </a:spcBef>
              <a:spcAft>
                <a:spcPts val="600"/>
              </a:spcAft>
              <a:buClrTx/>
              <a:buSzTx/>
              <a:tabLst/>
            </a:pPr>
            <a:r>
              <a:rPr lang="en-US" altLang="en-US" sz="2800" dirty="0"/>
              <a:t>Guide the discussion to highlight the key concept: Compound interest earns interest not only on the initial principal but also on the accumulated interest from previous periods. This leads to exponential growth over time.</a:t>
            </a:r>
          </a:p>
          <a:p>
            <a:pPr marR="0" lvl="0" fontAlgn="base">
              <a:spcBef>
                <a:spcPct val="0"/>
              </a:spcBef>
              <a:spcAft>
                <a:spcPts val="600"/>
              </a:spcAft>
              <a:buClrTx/>
              <a:buSzTx/>
              <a:tabLst/>
            </a:pPr>
            <a:r>
              <a:rPr lang="en-US" altLang="en-US" dirty="0"/>
              <a:t>Extension Activities:</a:t>
            </a:r>
          </a:p>
          <a:p>
            <a:pPr marR="0" lvl="0" fontAlgn="base">
              <a:spcBef>
                <a:spcPct val="0"/>
              </a:spcBef>
              <a:spcAft>
                <a:spcPts val="600"/>
              </a:spcAft>
              <a:buClrTx/>
              <a:buSzTx/>
              <a:tabLst/>
            </a:pPr>
            <a:r>
              <a:rPr lang="en-US" altLang="en-US" dirty="0"/>
              <a:t>Calculator Exploration: Have students experiment with different interest rates and time periods to see how they affect the growth of savings under compound interest.</a:t>
            </a:r>
          </a:p>
          <a:p>
            <a:pPr marR="0" lvl="0" fontAlgn="base">
              <a:spcBef>
                <a:spcPct val="0"/>
              </a:spcBef>
              <a:spcAft>
                <a:spcPts val="600"/>
              </a:spcAft>
              <a:buClrTx/>
              <a:buSzTx/>
              <a:tabLst/>
            </a:pPr>
            <a:r>
              <a:rPr lang="en-US" altLang="en-US" dirty="0"/>
              <a:t>Real-Life Scenarios: Present students with scenarios where they need to save for a specific goal (e.g., college, a car). Have them calculate how much they need to save each month to reach their goal, considering the power of compound interest.</a:t>
            </a:r>
          </a:p>
          <a:p>
            <a:pPr marR="0" lvl="0" fontAlgn="base">
              <a:spcBef>
                <a:spcPct val="0"/>
              </a:spcBef>
              <a:spcAft>
                <a:spcPts val="600"/>
              </a:spcAft>
              <a:buClrTx/>
              <a:buSzTx/>
              <a:tabLst/>
            </a:pPr>
            <a:r>
              <a:rPr lang="en-US" altLang="en-US" dirty="0"/>
              <a:t>The Rule of 72: Introduce the Rule of 72 (Slide 1.4) and have students practice calculating how long it takes for their savings to double at different interest rates.</a:t>
            </a:r>
          </a:p>
          <a:p>
            <a:pPr marR="0" lvl="0" fontAlgn="base">
              <a:spcBef>
                <a:spcPct val="0"/>
              </a:spcBef>
              <a:spcAft>
                <a:spcPts val="600"/>
              </a:spcAft>
              <a:buClrTx/>
              <a:buSzTx/>
              <a:tabLst/>
            </a:pPr>
            <a:r>
              <a:rPr lang="en-US" altLang="en-US" dirty="0"/>
              <a:t>Assessment:</a:t>
            </a:r>
          </a:p>
          <a:p>
            <a:pPr marR="0" lvl="0" fontAlgn="base">
              <a:spcBef>
                <a:spcPct val="0"/>
              </a:spcBef>
              <a:spcAft>
                <a:spcPts val="600"/>
              </a:spcAft>
              <a:buClrTx/>
              <a:buSzTx/>
              <a:tabLst/>
            </a:pPr>
            <a:r>
              <a:rPr lang="en-US" altLang="en-US" dirty="0"/>
              <a:t>Observe student participation and understanding during the Think-Pair-Share activity.</a:t>
            </a:r>
          </a:p>
          <a:p>
            <a:pPr marR="0" lvl="0" fontAlgn="base">
              <a:spcBef>
                <a:spcPct val="0"/>
              </a:spcBef>
              <a:spcAft>
                <a:spcPts val="600"/>
              </a:spcAft>
              <a:buClrTx/>
              <a:buSzTx/>
              <a:tabLst/>
            </a:pPr>
            <a:r>
              <a:rPr lang="en-US" altLang="en-US" dirty="0"/>
              <a:t>Evaluate their ability to explain the concept of compound interest.</a:t>
            </a:r>
          </a:p>
          <a:p>
            <a:pPr marR="0" lvl="0" fontAlgn="base">
              <a:spcBef>
                <a:spcPct val="0"/>
              </a:spcBef>
              <a:spcAft>
                <a:spcPts val="600"/>
              </a:spcAft>
              <a:buClrTx/>
              <a:buSzTx/>
              <a:tabLst/>
            </a:pPr>
            <a:r>
              <a:rPr lang="en-US" altLang="en-US" dirty="0"/>
              <a:t>Assess their understanding of the impact of compound interest on savings through the extension </a:t>
            </a:r>
            <a:r>
              <a:rPr kumimoji="0" lang="en-US" altLang="en-US" sz="1100" b="0" i="0" u="none" strike="noStrike" cap="none" normalizeH="0" baseline="0" dirty="0">
                <a:ln>
                  <a:noFill/>
                </a:ln>
                <a:effectLst/>
                <a:latin typeface="+mn-lt"/>
              </a:rPr>
              <a:t>activities.</a:t>
            </a:r>
          </a:p>
          <a:p>
            <a:pPr marL="0" marR="0" lvl="0" indent="-228600" fontAlgn="base">
              <a:spcBef>
                <a:spcPct val="0"/>
              </a:spcBef>
              <a:spcAft>
                <a:spcPts val="600"/>
              </a:spcAft>
              <a:buClrTx/>
              <a:buSzTx/>
              <a:buFont typeface="Arial" panose="020B0604020202020204" pitchFamily="34" charset="0"/>
              <a:buChar char="•"/>
              <a:tabLst/>
            </a:pPr>
            <a:r>
              <a:rPr kumimoji="0" lang="en-US" altLang="en-US" sz="500" b="1" i="0" u="none" strike="noStrike" cap="none" normalizeH="0" baseline="0" dirty="0">
                <a:ln>
                  <a:noFill/>
                </a:ln>
                <a:effectLst/>
                <a:latin typeface="+mn-lt"/>
              </a:rPr>
              <a:t>Key Takeaway:</a:t>
            </a:r>
            <a:r>
              <a:rPr kumimoji="0" lang="en-US" altLang="en-US" sz="500" b="0" i="0" u="none" strike="noStrike" cap="none" normalizeH="0" baseline="0" dirty="0">
                <a:ln>
                  <a:noFill/>
                </a:ln>
                <a:effectLst/>
                <a:latin typeface="+mn-lt"/>
              </a:rPr>
              <a:t> This activity aims to make the concept of compound interest less abstract and more tangible for students, demonstrating its powerful impact on long-term savings and financial well-being.</a:t>
            </a:r>
          </a:p>
        </p:txBody>
      </p:sp>
      <p:sp>
        <p:nvSpPr>
          <p:cNvPr id="3" name="Slide Number Placeholder 2">
            <a:extLst>
              <a:ext uri="{FF2B5EF4-FFF2-40B4-BE49-F238E27FC236}">
                <a16:creationId xmlns:a16="http://schemas.microsoft.com/office/drawing/2014/main" id="{54EBE0EF-20D1-0322-9654-03973D148A9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C37F40D-BF86-6F43-B998-BE81C530D250}" type="slidenum">
              <a:rPr lang="en-US" sz="1200">
                <a:solidFill>
                  <a:schemeClr val="tx1">
                    <a:lumMod val="50000"/>
                    <a:lumOff val="50000"/>
                  </a:schemeClr>
                </a:solidFill>
                <a:latin typeface="Calibri" panose="020F0502020204030204"/>
                <a:ea typeface="+mn-ea"/>
              </a:rPr>
              <a:pPr>
                <a:spcAft>
                  <a:spcPts val="600"/>
                </a:spcAft>
                <a:defRPr/>
              </a:pPr>
              <a:t>19</a:t>
            </a:fld>
            <a:endParaRPr lang="en-US" sz="1200">
              <a:solidFill>
                <a:schemeClr val="tx1">
                  <a:lumMod val="50000"/>
                  <a:lumOff val="50000"/>
                </a:schemeClr>
              </a:solidFill>
              <a:latin typeface="Calibri" panose="020F0502020204030204"/>
              <a:ea typeface="+mn-ea"/>
            </a:endParaRPr>
          </a:p>
        </p:txBody>
      </p:sp>
    </p:spTree>
    <p:extLst>
      <p:ext uri="{BB962C8B-B14F-4D97-AF65-F5344CB8AC3E}">
        <p14:creationId xmlns:p14="http://schemas.microsoft.com/office/powerpoint/2010/main" val="375231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latin typeface="Calibri Light"/>
                <a:ea typeface="Inter Light" panose="02000503000000020004" pitchFamily="2" charset="0"/>
                <a:cs typeface="Calibri Light"/>
              </a:rPr>
              <a:t>To earn professional development hours for webinars, you must:</a:t>
            </a:r>
            <a:endParaRPr lang="en-US"/>
          </a:p>
          <a:p>
            <a:pPr marL="0" indent="0">
              <a:buNone/>
            </a:pPr>
            <a:endParaRPr lang="en-US" sz="2600">
              <a:latin typeface="Calibri Light"/>
              <a:cs typeface="Calibri Light"/>
            </a:endParaRPr>
          </a:p>
          <a:p>
            <a:pPr marL="457200" indent="-457200"/>
            <a:r>
              <a:rPr lang="en-US" sz="2600">
                <a:latin typeface="Calibri Light"/>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2661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45EA7-A4E5-917A-96D2-381003F962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B7483D-E476-D9B4-BA63-3EB9B1E518E2}"/>
              </a:ext>
            </a:extLst>
          </p:cNvPr>
          <p:cNvSpPr>
            <a:spLocks noGrp="1"/>
          </p:cNvSpPr>
          <p:nvPr>
            <p:ph type="sldNum" sz="quarter" idx="4"/>
          </p:nvPr>
        </p:nvSpPr>
        <p:spPr/>
        <p:txBody>
          <a:bodyPr/>
          <a:lstStyle/>
          <a:p>
            <a:fld id="{6C37F40D-BF86-6F43-B998-BE81C530D250}" type="slidenum">
              <a:rPr lang="en-US" smtClean="0"/>
              <a:t>20</a:t>
            </a:fld>
            <a:endParaRPr lang="en-US"/>
          </a:p>
        </p:txBody>
      </p:sp>
      <p:sp>
        <p:nvSpPr>
          <p:cNvPr id="6" name="TextBox 5">
            <a:extLst>
              <a:ext uri="{FF2B5EF4-FFF2-40B4-BE49-F238E27FC236}">
                <a16:creationId xmlns:a16="http://schemas.microsoft.com/office/drawing/2014/main" id="{5CD0D081-A9EA-0077-248B-654651A8B26D}"/>
              </a:ext>
            </a:extLst>
          </p:cNvPr>
          <p:cNvSpPr txBox="1"/>
          <p:nvPr/>
        </p:nvSpPr>
        <p:spPr>
          <a:xfrm>
            <a:off x="1986454" y="2631004"/>
            <a:ext cx="7793421" cy="2123658"/>
          </a:xfrm>
          <a:prstGeom prst="rect">
            <a:avLst/>
          </a:prstGeom>
          <a:noFill/>
        </p:spPr>
        <p:txBody>
          <a:bodyPr wrap="square">
            <a:spAutoFit/>
          </a:bodyPr>
          <a:lstStyle/>
          <a:p>
            <a:r>
              <a:rPr lang="en-US" sz="3200" dirty="0">
                <a:highlight>
                  <a:srgbClr val="00FF00"/>
                </a:highlight>
              </a:rPr>
              <a:t>3. Critical Thinking and Real-Life ACTIVITY PROMPT: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Create a list of "This or That" scenarios in which high school students can choose to use their income earned by doing some work for a neighbor to consume or save using the PDF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1_Why-Save-AI-Session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09143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5A71-36C5-9E34-5758-E623E3C8FB50}"/>
              </a:ext>
            </a:extLst>
          </p:cNvPr>
          <p:cNvSpPr>
            <a:spLocks noGrp="1"/>
          </p:cNvSpPr>
          <p:nvPr>
            <p:ph type="title"/>
          </p:nvPr>
        </p:nvSpPr>
        <p:spPr>
          <a:xfrm>
            <a:off x="231228" y="0"/>
            <a:ext cx="9699677" cy="841719"/>
          </a:xfrm>
        </p:spPr>
        <p:txBody>
          <a:bodyPr/>
          <a:lstStyle/>
          <a:p>
            <a:r>
              <a:rPr lang="en-US" dirty="0"/>
              <a:t>This or That? Tradeoffs and Opportunity Costs</a:t>
            </a:r>
          </a:p>
        </p:txBody>
      </p:sp>
      <p:sp>
        <p:nvSpPr>
          <p:cNvPr id="3" name="Slide Number Placeholder 2">
            <a:extLst>
              <a:ext uri="{FF2B5EF4-FFF2-40B4-BE49-F238E27FC236}">
                <a16:creationId xmlns:a16="http://schemas.microsoft.com/office/drawing/2014/main" id="{FB1B04BC-BE08-3B81-0756-0F534CF20C66}"/>
              </a:ext>
            </a:extLst>
          </p:cNvPr>
          <p:cNvSpPr>
            <a:spLocks noGrp="1"/>
          </p:cNvSpPr>
          <p:nvPr>
            <p:ph type="sldNum" sz="quarter" idx="12"/>
          </p:nvPr>
        </p:nvSpPr>
        <p:spPr/>
        <p:txBody>
          <a:bodyPr/>
          <a:lstStyle/>
          <a:p>
            <a:fld id="{6C37F40D-BF86-6F43-B998-BE81C530D250}" type="slidenum">
              <a:rPr lang="en-US" smtClean="0"/>
              <a:t>21</a:t>
            </a:fld>
            <a:endParaRPr lang="en-US"/>
          </a:p>
        </p:txBody>
      </p:sp>
      <p:sp>
        <p:nvSpPr>
          <p:cNvPr id="5" name="Rectangle 1">
            <a:extLst>
              <a:ext uri="{FF2B5EF4-FFF2-40B4-BE49-F238E27FC236}">
                <a16:creationId xmlns:a16="http://schemas.microsoft.com/office/drawing/2014/main" id="{43A1C059-0C34-8CBC-77F7-EF0A0FFA926C}"/>
              </a:ext>
            </a:extLst>
          </p:cNvPr>
          <p:cNvSpPr>
            <a:spLocks noGrp="1" noChangeArrowheads="1"/>
          </p:cNvSpPr>
          <p:nvPr>
            <p:ph type="body" sz="half" idx="2"/>
          </p:nvPr>
        </p:nvSpPr>
        <p:spPr bwMode="auto">
          <a:xfrm>
            <a:off x="750888" y="1528475"/>
            <a:ext cx="969528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"This or That" Scenarios for High School Students: Consume or Save?</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1" i="0" u="none" strike="noStrike" cap="none" normalizeH="0" baseline="0" dirty="0">
                <a:ln>
                  <a:noFill/>
                </a:ln>
                <a:solidFill>
                  <a:schemeClr val="tx1"/>
                </a:solidFill>
                <a:effectLst/>
                <a:latin typeface="Arial" panose="020B0604020202020204" pitchFamily="34" charset="0"/>
              </a:rPr>
              <a:t>Scenario 1:</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This:</a:t>
            </a:r>
            <a:r>
              <a:rPr kumimoji="0" lang="en-US" altLang="en-US" sz="1800" b="0" i="0" u="none" strike="noStrike" cap="none" normalizeH="0" baseline="0" dirty="0">
                <a:ln>
                  <a:noFill/>
                </a:ln>
                <a:solidFill>
                  <a:schemeClr val="tx1"/>
                </a:solidFill>
                <a:effectLst/>
                <a:latin typeface="Arial" panose="020B0604020202020204" pitchFamily="34" charset="0"/>
              </a:rPr>
              <a:t> Use the $50 you earned mowing your neighbor's lawn to buy a new video game.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That:</a:t>
            </a:r>
            <a:r>
              <a:rPr kumimoji="0" lang="en-US" altLang="en-US" sz="1800" b="0" i="0" u="none" strike="noStrike" cap="none" normalizeH="0" baseline="0" dirty="0">
                <a:ln>
                  <a:noFill/>
                </a:ln>
                <a:solidFill>
                  <a:schemeClr val="tx1"/>
                </a:solidFill>
                <a:effectLst/>
                <a:latin typeface="Arial" panose="020B0604020202020204" pitchFamily="34" charset="0"/>
              </a:rPr>
              <a:t> Put the $50 into a savings account to contribute towards a down payment on a car.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Scenario 2:</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This:</a:t>
            </a:r>
            <a:r>
              <a:rPr kumimoji="0" lang="en-US" altLang="en-US" sz="1800" b="0" i="0" u="none" strike="noStrike" cap="none" normalizeH="0" baseline="0" dirty="0">
                <a:ln>
                  <a:noFill/>
                </a:ln>
                <a:solidFill>
                  <a:schemeClr val="tx1"/>
                </a:solidFill>
                <a:effectLst/>
                <a:latin typeface="Arial" panose="020B0604020202020204" pitchFamily="34" charset="0"/>
              </a:rPr>
              <a:t> Spend the $30 you earned babysitting on a night out with friends at the movies.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That:</a:t>
            </a:r>
            <a:r>
              <a:rPr kumimoji="0" lang="en-US" altLang="en-US" sz="1800" b="0" i="0" u="none" strike="noStrike" cap="none" normalizeH="0" baseline="0" dirty="0">
                <a:ln>
                  <a:noFill/>
                </a:ln>
                <a:solidFill>
                  <a:schemeClr val="tx1"/>
                </a:solidFill>
                <a:effectLst/>
                <a:latin typeface="Arial" panose="020B0604020202020204" pitchFamily="34" charset="0"/>
              </a:rPr>
              <a:t> Save the $30 towards a new pair of sneakers you've been wanting.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Scenario 3:</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This:</a:t>
            </a:r>
            <a:r>
              <a:rPr kumimoji="0" lang="en-US" altLang="en-US" sz="1800" b="0" i="0" u="none" strike="noStrike" cap="none" normalizeH="0" baseline="0" dirty="0">
                <a:ln>
                  <a:noFill/>
                </a:ln>
                <a:solidFill>
                  <a:schemeClr val="tx1"/>
                </a:solidFill>
                <a:effectLst/>
                <a:latin typeface="Arial" panose="020B0604020202020204" pitchFamily="34" charset="0"/>
              </a:rPr>
              <a:t> Use the $20 you made walking the neighbor's dog to buy a new outfit for the weekend.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That:</a:t>
            </a:r>
            <a:r>
              <a:rPr kumimoji="0" lang="en-US" altLang="en-US" sz="1800" b="0" i="0" u="none" strike="noStrike" cap="none" normalizeH="0" baseline="0" dirty="0">
                <a:ln>
                  <a:noFill/>
                </a:ln>
                <a:solidFill>
                  <a:schemeClr val="tx1"/>
                </a:solidFill>
                <a:effectLst/>
                <a:latin typeface="Arial" panose="020B0604020202020204" pitchFamily="34" charset="0"/>
              </a:rPr>
              <a:t> Add the $20 to your savings for a future college textbook.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Scenario 4:</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This:</a:t>
            </a:r>
            <a:r>
              <a:rPr kumimoji="0" lang="en-US" altLang="en-US" sz="1800" b="0" i="0" u="none" strike="noStrike" cap="none" normalizeH="0" baseline="0" dirty="0">
                <a:ln>
                  <a:noFill/>
                </a:ln>
                <a:solidFill>
                  <a:schemeClr val="tx1"/>
                </a:solidFill>
                <a:effectLst/>
                <a:latin typeface="Arial" panose="020B0604020202020204" pitchFamily="34" charset="0"/>
              </a:rPr>
              <a:t> Use the $25 you made cleaning out the neighbor's garage to buy a new phone case.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That:</a:t>
            </a:r>
            <a:r>
              <a:rPr kumimoji="0" lang="en-US" altLang="en-US" sz="1800" b="0" i="0" u="none" strike="noStrike" cap="none" normalizeH="0" baseline="0" dirty="0">
                <a:ln>
                  <a:noFill/>
                </a:ln>
                <a:solidFill>
                  <a:schemeClr val="tx1"/>
                </a:solidFill>
                <a:effectLst/>
                <a:latin typeface="Arial" panose="020B0604020202020204" pitchFamily="34" charset="0"/>
              </a:rPr>
              <a:t> Put the $25 towards your emergency fund for unexpected expenses.</a:t>
            </a:r>
          </a:p>
        </p:txBody>
      </p:sp>
    </p:spTree>
    <p:extLst>
      <p:ext uri="{BB962C8B-B14F-4D97-AF65-F5344CB8AC3E}">
        <p14:creationId xmlns:p14="http://schemas.microsoft.com/office/powerpoint/2010/main" val="133242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2724D-F3A2-429C-3629-348D981CA73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B2B3E4-A96D-3156-EE02-34120C460302}"/>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Empower Students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93496E9-CF03-2FA6-774C-60048D89E2CE}"/>
              </a:ext>
            </a:extLst>
          </p:cNvPr>
          <p:cNvPicPr>
            <a:picLocks noChangeAspect="1"/>
          </p:cNvPicPr>
          <p:nvPr/>
        </p:nvPicPr>
        <p:blipFill>
          <a:blip r:embed="rId2"/>
          <a:stretch>
            <a:fillRect/>
          </a:stretch>
        </p:blipFill>
        <p:spPr>
          <a:xfrm>
            <a:off x="536927" y="161348"/>
            <a:ext cx="1790637" cy="138549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Rectangle 1">
            <a:extLst>
              <a:ext uri="{FF2B5EF4-FFF2-40B4-BE49-F238E27FC236}">
                <a16:creationId xmlns:a16="http://schemas.microsoft.com/office/drawing/2014/main" id="{AE217FAD-377A-B483-6F2C-8C9A6B3B6A00}"/>
              </a:ext>
            </a:extLst>
          </p:cNvPr>
          <p:cNvSpPr>
            <a:spLocks noGrp="1" noChangeArrowheads="1"/>
          </p:cNvSpPr>
          <p:nvPr>
            <p:ph type="body" sz="half" idx="2"/>
          </p:nvPr>
        </p:nvSpPr>
        <p:spPr bwMode="auto">
          <a:xfrm>
            <a:off x="838200" y="1517567"/>
            <a:ext cx="10397838" cy="4202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R="0">
              <a:spcAft>
                <a:spcPts val="800"/>
              </a:spcAft>
            </a:pPr>
            <a:r>
              <a:rPr lang="en-US" sz="1600" b="1" dirty="0">
                <a:effectLst/>
                <a:latin typeface="+mn-lt"/>
              </a:rPr>
              <a:t>Through economic reasoning, </a:t>
            </a:r>
            <a:r>
              <a:rPr lang="en-US" sz="1600" dirty="0">
                <a:effectLst/>
                <a:latin typeface="+mn-lt"/>
              </a:rPr>
              <a:t>you think about your financial goals and make choices that align with them. Choosing to save doesn't mean you can't have fun, but it does mean you are mindful of your spending and place importance on saving, prioritizing your future financial well-being.</a:t>
            </a:r>
          </a:p>
          <a:p>
            <a:pPr marR="0">
              <a:spcAft>
                <a:spcPts val="800"/>
              </a:spcAft>
            </a:pPr>
            <a:endParaRPr kumimoji="0" lang="en-US" altLang="en-US" sz="1600" b="0" i="0" u="none" strike="noStrike" cap="none" normalizeH="0" baseline="0" dirty="0">
              <a:ln>
                <a:noFill/>
              </a:ln>
              <a:latin typeface="+mn-lt"/>
            </a:endParaRPr>
          </a:p>
          <a:p>
            <a:pPr marR="0">
              <a:spcAft>
                <a:spcPts val="800"/>
              </a:spcAft>
            </a:pPr>
            <a:r>
              <a:rPr kumimoji="0" lang="en-US" altLang="en-US" sz="1600" b="0" i="0" u="none" strike="noStrike" cap="none" normalizeH="0" baseline="0" dirty="0">
                <a:ln>
                  <a:noFill/>
                </a:ln>
                <a:latin typeface="+mn-lt"/>
              </a:rPr>
              <a:t>From the Provost’s Office at Washington State University: </a:t>
            </a:r>
            <a:r>
              <a:rPr kumimoji="0" lang="en-US" altLang="en-US" sz="1600" b="0" i="0" u="none" strike="noStrike" cap="none" normalizeH="0" baseline="0" dirty="0">
                <a:ln>
                  <a:noFill/>
                </a:ln>
                <a:latin typeface="+mn-lt"/>
                <a:hlinkClick r:id="rId3"/>
              </a:rPr>
              <a:t>https://provost.wsu.edu/benefits-of-ai/</a:t>
            </a:r>
            <a:endParaRPr kumimoji="0" lang="en-US" altLang="en-US" sz="1600" b="0" i="0" u="none" strike="noStrike" cap="none" normalizeH="0" baseline="0" dirty="0">
              <a:ln>
                <a:noFill/>
              </a:ln>
              <a:latin typeface="+mn-lt"/>
            </a:endParaRPr>
          </a:p>
          <a:p>
            <a:pPr fontAlgn="base"/>
            <a:r>
              <a:rPr lang="en-US" sz="1600" b="0" i="0" cap="all" dirty="0">
                <a:effectLst/>
                <a:latin typeface="+mn-lt"/>
              </a:rPr>
              <a:t>Student Perspective</a:t>
            </a:r>
          </a:p>
          <a:p>
            <a:pPr fontAlgn="base"/>
            <a:r>
              <a:rPr lang="en-US" sz="1600" b="0" i="0" dirty="0">
                <a:effectLst/>
                <a:latin typeface="+mn-lt"/>
              </a:rPr>
              <a:t>From a student’s standpoint, the introduction of AI in their academic journey offers many advantages.</a:t>
            </a:r>
          </a:p>
          <a:p>
            <a:pPr marL="285750" indent="-285750" fontAlgn="base">
              <a:buFont typeface="Arial" panose="020B0604020202020204" pitchFamily="34" charset="0"/>
              <a:buChar char="•"/>
            </a:pPr>
            <a:r>
              <a:rPr lang="en-US" sz="1600" b="1" i="0" dirty="0">
                <a:effectLst/>
                <a:latin typeface="+mn-lt"/>
              </a:rPr>
              <a:t>Personalized Learning: </a:t>
            </a:r>
            <a:r>
              <a:rPr lang="en-US" sz="1600" b="0" i="0" dirty="0">
                <a:effectLst/>
                <a:latin typeface="+mn-lt"/>
              </a:rPr>
              <a:t>AI-based educational tools can provide students with a tailored learning experience. AI can adapt to individual learning approaches, pace, and progress, providing customized feedback, recommendations, and resources.</a:t>
            </a:r>
          </a:p>
          <a:p>
            <a:pPr marL="285750" indent="-285750" fontAlgn="base">
              <a:buFont typeface="Arial" panose="020B0604020202020204" pitchFamily="34" charset="0"/>
              <a:buChar char="•"/>
            </a:pPr>
            <a:r>
              <a:rPr lang="en-US" sz="1600" b="1" i="0" dirty="0">
                <a:effectLst/>
                <a:latin typeface="+mn-lt"/>
              </a:rPr>
              <a:t>Efficient Study Tools: </a:t>
            </a:r>
            <a:r>
              <a:rPr lang="en-US" sz="1600" b="0" i="0" dirty="0">
                <a:effectLst/>
                <a:latin typeface="+mn-lt"/>
              </a:rPr>
              <a:t>AI, like ChatGPT, can serve as an intelligent tutor if used within the appropriate scope. It can assist in learning new concepts, exploring topics, revising content, or even practicing problem-solving skills. Used in combination with developing a student’s ability to critically evaluate output, AI can strengthen learning.</a:t>
            </a:r>
          </a:p>
          <a:p>
            <a:pPr marL="285750" indent="-285750" fontAlgn="base">
              <a:buFont typeface="Arial" panose="020B0604020202020204" pitchFamily="34" charset="0"/>
              <a:buChar char="•"/>
            </a:pPr>
            <a:r>
              <a:rPr lang="en-US" sz="1600" b="1" i="0" dirty="0">
                <a:effectLst/>
                <a:latin typeface="+mn-lt"/>
              </a:rPr>
              <a:t>Career Guidance: </a:t>
            </a:r>
            <a:r>
              <a:rPr lang="en-US" sz="1600" b="0" i="0" dirty="0">
                <a:effectLst/>
                <a:latin typeface="+mn-lt"/>
              </a:rPr>
              <a:t>AI tools can analyze data and predict trends, helping students make informed decisions about their career paths and future job markets. This is especially helpful when used in conjunction with academic advising.</a:t>
            </a:r>
          </a:p>
          <a:p>
            <a:pPr marL="285750" indent="-285750" fontAlgn="base">
              <a:buFont typeface="Arial" panose="020B0604020202020204" pitchFamily="34" charset="0"/>
              <a:buChar char="•"/>
            </a:pPr>
            <a:r>
              <a:rPr lang="en-US" sz="1600" b="1" i="0" dirty="0">
                <a:effectLst/>
                <a:latin typeface="+mn-lt"/>
              </a:rPr>
              <a:t>Free/low cost academic support: </a:t>
            </a:r>
            <a:r>
              <a:rPr lang="en-US" sz="1600" b="0" i="0" dirty="0">
                <a:effectLst/>
                <a:latin typeface="+mn-lt"/>
              </a:rPr>
              <a:t>AI can reduce financial barriers faced by students in their pursuit of education and research. By offering no or low-cost research assistance and editing, generative AI, if used ethically and effectively, increases access to support tools that previously were pay-for-service options.</a:t>
            </a:r>
          </a:p>
        </p:txBody>
      </p:sp>
      <p:sp>
        <p:nvSpPr>
          <p:cNvPr id="3" name="Slide Number Placeholder 2">
            <a:extLst>
              <a:ext uri="{FF2B5EF4-FFF2-40B4-BE49-F238E27FC236}">
                <a16:creationId xmlns:a16="http://schemas.microsoft.com/office/drawing/2014/main" id="{9DE681F2-061D-ED11-D0CD-320967A47F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C37F40D-BF86-6F43-B998-BE81C530D250}" type="slidenum">
              <a:rPr lang="en-US" sz="1200" smtClean="0">
                <a:solidFill>
                  <a:schemeClr val="tx1">
                    <a:tint val="75000"/>
                  </a:schemeClr>
                </a:solidFill>
                <a:latin typeface="+mn-lt"/>
                <a:ea typeface="+mn-ea"/>
              </a:rPr>
              <a:pPr>
                <a:spcAft>
                  <a:spcPts val="600"/>
                </a:spcAft>
              </a:pPr>
              <a:t>22</a:t>
            </a:fld>
            <a:endParaRPr lang="en-US" sz="1200">
              <a:solidFill>
                <a:schemeClr val="tx1">
                  <a:tint val="75000"/>
                </a:schemeClr>
              </a:solidFill>
              <a:latin typeface="+mn-lt"/>
              <a:ea typeface="+mn-ea"/>
            </a:endParaRPr>
          </a:p>
        </p:txBody>
      </p:sp>
    </p:spTree>
    <p:extLst>
      <p:ext uri="{BB962C8B-B14F-4D97-AF65-F5344CB8AC3E}">
        <p14:creationId xmlns:p14="http://schemas.microsoft.com/office/powerpoint/2010/main" val="298641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CD35-1E48-DF15-871F-4E70FE983E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F9BFF8-EEBF-C5C8-ACEE-0649A61AF671}"/>
              </a:ext>
            </a:extLst>
          </p:cNvPr>
          <p:cNvPicPr>
            <a:picLocks noChangeAspect="1"/>
          </p:cNvPicPr>
          <p:nvPr/>
        </p:nvPicPr>
        <p:blipFill rotWithShape="1">
          <a:blip r:embed="rId2"/>
          <a:srcRect l="29" r="29"/>
          <a:stretch/>
        </p:blipFill>
        <p:spPr>
          <a:xfrm>
            <a:off x="0" y="0"/>
            <a:ext cx="4135821" cy="8135007"/>
          </a:xfrm>
          <a:prstGeom prst="rect">
            <a:avLst/>
          </a:prstGeom>
        </p:spPr>
      </p:pic>
      <p:sp>
        <p:nvSpPr>
          <p:cNvPr id="3" name="Text Placeholder 2">
            <a:extLst>
              <a:ext uri="{FF2B5EF4-FFF2-40B4-BE49-F238E27FC236}">
                <a16:creationId xmlns:a16="http://schemas.microsoft.com/office/drawing/2014/main" id="{6FB9C071-ECC0-4DE3-FD3A-026AE9FB24E4}"/>
              </a:ext>
            </a:extLst>
          </p:cNvPr>
          <p:cNvSpPr>
            <a:spLocks noGrp="1"/>
          </p:cNvSpPr>
          <p:nvPr>
            <p:ph type="body" sz="quarter" idx="10"/>
          </p:nvPr>
        </p:nvSpPr>
        <p:spPr>
          <a:xfrm>
            <a:off x="703943" y="1740310"/>
            <a:ext cx="6306457" cy="1623902"/>
          </a:xfrm>
        </p:spPr>
        <p:txBody>
          <a:bodyPr lIns="91440" tIns="45720" rIns="91440" bIns="45720" anchor="t"/>
          <a:lstStyle/>
          <a:p>
            <a:r>
              <a:rPr lang="en-US" sz="4000" b="1" dirty="0">
                <a:latin typeface="Calibri Light"/>
                <a:ea typeface="Calibri Light"/>
                <a:cs typeface="Calibri Light"/>
              </a:rPr>
              <a:t>4. Students Foster Self-Esteem and an Effort-Based Mindset</a:t>
            </a:r>
            <a:endParaRPr lang="en-US" dirty="0"/>
          </a:p>
        </p:txBody>
      </p:sp>
      <p:pic>
        <p:nvPicPr>
          <p:cNvPr id="6" name="Picture 5">
            <a:extLst>
              <a:ext uri="{FF2B5EF4-FFF2-40B4-BE49-F238E27FC236}">
                <a16:creationId xmlns:a16="http://schemas.microsoft.com/office/drawing/2014/main" id="{85771B57-C1E3-AC5C-CB03-0B7DB0B904E8}"/>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hands shaking with a robot">
            <a:extLst>
              <a:ext uri="{FF2B5EF4-FFF2-40B4-BE49-F238E27FC236}">
                <a16:creationId xmlns:a16="http://schemas.microsoft.com/office/drawing/2014/main" id="{E0E33E99-39F8-995F-7BDB-612DB88A0AB6}"/>
              </a:ext>
            </a:extLst>
          </p:cNvPr>
          <p:cNvPicPr>
            <a:picLocks noChangeAspect="1"/>
          </p:cNvPicPr>
          <p:nvPr/>
        </p:nvPicPr>
        <p:blipFill>
          <a:blip r:embed="rId4"/>
          <a:stretch>
            <a:fillRect/>
          </a:stretch>
        </p:blipFill>
        <p:spPr>
          <a:xfrm>
            <a:off x="7641020" y="1956619"/>
            <a:ext cx="3855365" cy="2996037"/>
          </a:xfrm>
          <a:prstGeom prst="rect">
            <a:avLst/>
          </a:prstGeom>
        </p:spPr>
      </p:pic>
      <p:sp>
        <p:nvSpPr>
          <p:cNvPr id="4" name="TextBox 3">
            <a:extLst>
              <a:ext uri="{FF2B5EF4-FFF2-40B4-BE49-F238E27FC236}">
                <a16:creationId xmlns:a16="http://schemas.microsoft.com/office/drawing/2014/main" id="{93793F36-71C2-8B41-DDCA-65EFCEC40F16}"/>
              </a:ext>
            </a:extLst>
          </p:cNvPr>
          <p:cNvSpPr txBox="1"/>
          <p:nvPr/>
        </p:nvSpPr>
        <p:spPr>
          <a:xfrm>
            <a:off x="1082565" y="3074276"/>
            <a:ext cx="5197365" cy="1200329"/>
          </a:xfrm>
          <a:prstGeom prst="rect">
            <a:avLst/>
          </a:prstGeom>
          <a:noFill/>
        </p:spPr>
        <p:txBody>
          <a:bodyPr wrap="square" rtlCol="0">
            <a:spAutoFit/>
          </a:bodyPr>
          <a:lstStyle/>
          <a:p>
            <a:r>
              <a:rPr lang="en-US" b="0" i="0" dirty="0">
                <a:solidFill>
                  <a:srgbClr val="000000"/>
                </a:solidFill>
                <a:effectLst/>
                <a:highlight>
                  <a:srgbClr val="00FF00"/>
                </a:highlight>
                <a:latin typeface="Google Sans"/>
              </a:rPr>
              <a:t>STUDENT PROMPT: </a:t>
            </a:r>
            <a:r>
              <a:rPr lang="en-US" b="0" i="0" dirty="0">
                <a:solidFill>
                  <a:srgbClr val="000000"/>
                </a:solidFill>
                <a:effectLst/>
                <a:latin typeface="Google Sans"/>
              </a:rPr>
              <a:t>Breakdown the difference between simple interest and compound interest, explaining why the difference matters to a high school student.</a:t>
            </a:r>
            <a:endParaRPr lang="en-US" dirty="0"/>
          </a:p>
        </p:txBody>
      </p:sp>
    </p:spTree>
    <p:extLst>
      <p:ext uri="{BB962C8B-B14F-4D97-AF65-F5344CB8AC3E}">
        <p14:creationId xmlns:p14="http://schemas.microsoft.com/office/powerpoint/2010/main" val="50548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FAE4F0-E634-3D7D-E9C1-C53510ABEB87}"/>
              </a:ext>
            </a:extLst>
          </p:cNvPr>
          <p:cNvSpPr txBox="1"/>
          <p:nvPr/>
        </p:nvSpPr>
        <p:spPr>
          <a:xfrm>
            <a:off x="105103" y="1539766"/>
            <a:ext cx="11776842" cy="46782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Simple Interest vs. Compound Interest: Why It Matters to High School Students</a:t>
            </a:r>
            <a:br>
              <a:rPr kumimoji="0" lang="en-US" altLang="en-US" sz="1400" b="0" i="0" u="none" strike="noStrike" cap="none" normalizeH="0" baseline="0" dirty="0">
                <a:ln>
                  <a:noFill/>
                </a:ln>
                <a:solidFill>
                  <a:schemeClr val="tx1"/>
                </a:solidFill>
                <a:effectLst/>
                <a:latin typeface="Arial" panose="020B0604020202020204" pitchFamily="34" charset="0"/>
              </a:rPr>
            </a:br>
            <a:br>
              <a:rPr kumimoji="0" lang="en-US" altLang="en-US" sz="1400" b="0" i="0" u="none" strike="noStrike" cap="none" normalizeH="0" baseline="0" dirty="0">
                <a:ln>
                  <a:noFill/>
                </a:ln>
                <a:solidFill>
                  <a:schemeClr val="tx1"/>
                </a:solidFill>
                <a:effectLst/>
                <a:latin typeface="Arial" panose="020B0604020202020204" pitchFamily="34" charset="0"/>
              </a:rPr>
            </a:br>
            <a:r>
              <a:rPr kumimoji="0" lang="en-US" altLang="en-US" sz="1400" b="1" i="0" u="none" strike="noStrike" cap="none" normalizeH="0" baseline="0" dirty="0">
                <a:ln>
                  <a:noFill/>
                </a:ln>
                <a:solidFill>
                  <a:schemeClr val="tx1"/>
                </a:solidFill>
                <a:effectLst/>
                <a:latin typeface="Arial" panose="020B0604020202020204" pitchFamily="34" charset="0"/>
              </a:rPr>
              <a:t>Simple Interest: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How it Works:</a:t>
            </a:r>
            <a:r>
              <a:rPr kumimoji="0" lang="en-US" altLang="en-US" sz="1400" b="0" i="0" u="none" strike="noStrike" cap="none" normalizeH="0" baseline="0" dirty="0">
                <a:ln>
                  <a:noFill/>
                </a:ln>
                <a:solidFill>
                  <a:schemeClr val="tx1"/>
                </a:solidFill>
                <a:effectLst/>
                <a:latin typeface="Arial" panose="020B0604020202020204" pitchFamily="34" charset="0"/>
              </a:rPr>
              <a:t> Simple interest is calculated only on the initial principal amount.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Example:</a:t>
            </a:r>
            <a:r>
              <a:rPr kumimoji="0" lang="en-US" altLang="en-US" sz="1400" b="0" i="0" u="none" strike="noStrike" cap="none" normalizeH="0" baseline="0" dirty="0">
                <a:ln>
                  <a:noFill/>
                </a:ln>
                <a:solidFill>
                  <a:schemeClr val="tx1"/>
                </a:solidFill>
                <a:effectLst/>
                <a:latin typeface="Arial" panose="020B0604020202020204" pitchFamily="34" charset="0"/>
              </a:rPr>
              <a:t> If you deposit $100 in a savings account with a 5% simple interest rate, you'll earn $5 in interest each year.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The Takeaway:</a:t>
            </a:r>
            <a:r>
              <a:rPr kumimoji="0" lang="en-US" altLang="en-US" sz="1400" b="0" i="0" u="none" strike="noStrike" cap="none" normalizeH="0" baseline="0" dirty="0">
                <a:ln>
                  <a:noFill/>
                </a:ln>
                <a:solidFill>
                  <a:schemeClr val="tx1"/>
                </a:solidFill>
                <a:effectLst/>
                <a:latin typeface="Arial" panose="020B0604020202020204" pitchFamily="34" charset="0"/>
              </a:rPr>
              <a:t> Simple interest earnings are steady but limited.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Compound Interest: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How it Works:</a:t>
            </a:r>
            <a:r>
              <a:rPr kumimoji="0" lang="en-US" altLang="en-US" sz="1400" b="0" i="0" u="none" strike="noStrike" cap="none" normalizeH="0" baseline="0" dirty="0">
                <a:ln>
                  <a:noFill/>
                </a:ln>
                <a:solidFill>
                  <a:schemeClr val="tx1"/>
                </a:solidFill>
                <a:effectLst/>
                <a:latin typeface="Arial" panose="020B0604020202020204" pitchFamily="34" charset="0"/>
              </a:rPr>
              <a:t> Compound interest is calculated on both the initial principal and the accumulated interest from previous periods.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Example:</a:t>
            </a:r>
            <a:r>
              <a:rPr kumimoji="0" lang="en-US" altLang="en-US" sz="1400" b="0" i="0" u="none" strike="noStrike" cap="none" normalizeH="0" baseline="0" dirty="0">
                <a:ln>
                  <a:noFill/>
                </a:ln>
                <a:solidFill>
                  <a:schemeClr val="tx1"/>
                </a:solidFill>
                <a:effectLst/>
                <a:latin typeface="Arial" panose="020B0604020202020204" pitchFamily="34" charset="0"/>
              </a:rPr>
              <a:t> If you deposit $100 in a savings account with a 5% compound interest rate, you'll earn $5 in the first year. In the second year, you'll earn interest on the original $100 </a:t>
            </a:r>
            <a:r>
              <a:rPr kumimoji="0" lang="en-US" altLang="en-US" sz="1400" b="1" i="0" u="none" strike="noStrike" cap="none" normalizeH="0" baseline="0" dirty="0">
                <a:ln>
                  <a:noFill/>
                </a:ln>
                <a:solidFill>
                  <a:schemeClr val="tx1"/>
                </a:solidFill>
                <a:effectLst/>
                <a:latin typeface="Arial" panose="020B0604020202020204" pitchFamily="34" charset="0"/>
              </a:rPr>
              <a:t>plus</a:t>
            </a:r>
            <a:r>
              <a:rPr kumimoji="0" lang="en-US" altLang="en-US" sz="1400" b="0" i="0" u="none" strike="noStrike" cap="none" normalizeH="0" baseline="0" dirty="0">
                <a:ln>
                  <a:noFill/>
                </a:ln>
                <a:solidFill>
                  <a:schemeClr val="tx1"/>
                </a:solidFill>
                <a:effectLst/>
                <a:latin typeface="Arial" panose="020B0604020202020204" pitchFamily="34" charset="0"/>
              </a:rPr>
              <a:t> the $5 you earned in interest, and so 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The Takeaway:</a:t>
            </a:r>
            <a:r>
              <a:rPr kumimoji="0" lang="en-US" altLang="en-US" sz="1400" b="0" i="0" u="none" strike="noStrike" cap="none" normalizeH="0" baseline="0" dirty="0">
                <a:ln>
                  <a:noFill/>
                </a:ln>
                <a:solidFill>
                  <a:schemeClr val="tx1"/>
                </a:solidFill>
                <a:effectLst/>
                <a:latin typeface="Arial" panose="020B0604020202020204" pitchFamily="34" charset="0"/>
              </a:rPr>
              <a:t> Compound interest allows your money to grow exponentially over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Why the Difference Matters to High School Students: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Starting Early:</a:t>
            </a:r>
            <a:r>
              <a:rPr kumimoji="0" lang="en-US" altLang="en-US" sz="1400" b="0" i="0" u="none" strike="noStrike" cap="none" normalizeH="0" baseline="0" dirty="0">
                <a:ln>
                  <a:noFill/>
                </a:ln>
                <a:solidFill>
                  <a:schemeClr val="tx1"/>
                </a:solidFill>
                <a:effectLst/>
                <a:latin typeface="Arial" panose="020B0604020202020204" pitchFamily="34" charset="0"/>
              </a:rPr>
              <a:t> The earlier you start saving and investing, the more time your money has to grow through compound interest. Even small amounts can add up significantly over time.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Long-Term Goals:</a:t>
            </a:r>
            <a:r>
              <a:rPr kumimoji="0" lang="en-US" altLang="en-US" sz="1400" b="0" i="0" u="none" strike="noStrike" cap="none" normalizeH="0" baseline="0" dirty="0">
                <a:ln>
                  <a:noFill/>
                </a:ln>
                <a:solidFill>
                  <a:schemeClr val="tx1"/>
                </a:solidFill>
                <a:effectLst/>
                <a:latin typeface="Arial" panose="020B0604020202020204" pitchFamily="34" charset="0"/>
              </a:rPr>
              <a:t> High school students are often saving for long-term goals like college or a car. Compound interest is a powerful tool for reaching these goals faster.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Building Wealth:</a:t>
            </a:r>
            <a:r>
              <a:rPr kumimoji="0" lang="en-US" altLang="en-US" sz="1400" b="0" i="0" u="none" strike="noStrike" cap="none" normalizeH="0" baseline="0" dirty="0">
                <a:ln>
                  <a:noFill/>
                </a:ln>
                <a:solidFill>
                  <a:schemeClr val="tx1"/>
                </a:solidFill>
                <a:effectLst/>
                <a:latin typeface="Arial" panose="020B0604020202020204" pitchFamily="34" charset="0"/>
              </a:rPr>
              <a:t> Compound interest is the foundation of wealth building. By understanding its power, high school students can set themselves up for financial success in the future.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Key Point:</a:t>
            </a:r>
            <a:r>
              <a:rPr kumimoji="0" lang="en-US" altLang="en-US" sz="1400" b="0" i="0" u="none" strike="noStrike" cap="none" normalizeH="0" baseline="0" dirty="0">
                <a:ln>
                  <a:noFill/>
                </a:ln>
                <a:solidFill>
                  <a:schemeClr val="tx1"/>
                </a:solidFill>
                <a:effectLst/>
                <a:latin typeface="Arial" panose="020B0604020202020204" pitchFamily="34" charset="0"/>
              </a:rPr>
              <a:t> While simple interest provides a steady return, compound interest offers the potential for much greater growth over time. This is why it's crucial for high school students to understand the difference and harness the power of compound interest for their financial future.</a:t>
            </a:r>
          </a:p>
          <a:p>
            <a:endParaRPr lang="en-US" dirty="0"/>
          </a:p>
        </p:txBody>
      </p:sp>
    </p:spTree>
    <p:extLst>
      <p:ext uri="{BB962C8B-B14F-4D97-AF65-F5344CB8AC3E}">
        <p14:creationId xmlns:p14="http://schemas.microsoft.com/office/powerpoint/2010/main" val="21436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473B0-CE76-C548-76F1-767335A3065C}"/>
              </a:ext>
            </a:extLst>
          </p:cNvPr>
          <p:cNvSpPr>
            <a:spLocks noGrp="1"/>
          </p:cNvSpPr>
          <p:nvPr>
            <p:ph type="title"/>
          </p:nvPr>
        </p:nvSpPr>
        <p:spPr/>
        <p:txBody>
          <a:bodyPr/>
          <a:lstStyle/>
          <a:p>
            <a:r>
              <a:rPr lang="en-US" dirty="0"/>
              <a:t>Personalized Learning Experiences</a:t>
            </a:r>
            <a:br>
              <a:rPr lang="en-US" dirty="0"/>
            </a:br>
            <a:br>
              <a:rPr lang="en-US" dirty="0"/>
            </a:br>
            <a:r>
              <a:rPr lang="en-US" sz="4400" kern="0" spc="35" dirty="0">
                <a:solidFill>
                  <a:srgbClr val="FFFFFF"/>
                </a:solidFill>
                <a:latin typeface="Lato" pitchFamily="34" charset="0"/>
                <a:ea typeface="Lato" pitchFamily="34" charset="-122"/>
                <a:cs typeface="Lato" pitchFamily="34" charset="-120"/>
              </a:rPr>
              <a:t>Personalized Learning Experiences</a:t>
            </a:r>
            <a:endParaRPr lang="en-US" dirty="0"/>
          </a:p>
        </p:txBody>
      </p:sp>
      <p:sp>
        <p:nvSpPr>
          <p:cNvPr id="2" name="Slide Number Placeholder 1">
            <a:extLst>
              <a:ext uri="{FF2B5EF4-FFF2-40B4-BE49-F238E27FC236}">
                <a16:creationId xmlns:a16="http://schemas.microsoft.com/office/drawing/2014/main" id="{32771664-3678-66B7-763D-DF4934BC193C}"/>
              </a:ext>
            </a:extLst>
          </p:cNvPr>
          <p:cNvSpPr>
            <a:spLocks noGrp="1"/>
          </p:cNvSpPr>
          <p:nvPr>
            <p:ph type="sldNum" sz="quarter" idx="12"/>
          </p:nvPr>
        </p:nvSpPr>
        <p:spPr/>
        <p:txBody>
          <a:bodyPr/>
          <a:lstStyle/>
          <a:p>
            <a:fld id="{FAEE96CF-4053-2149-B5F9-FD566E7161CA}" type="slidenum">
              <a:rPr lang="en-US" smtClean="0"/>
              <a:pPr/>
              <a:t>25</a:t>
            </a:fld>
            <a:endParaRPr lang="en-US"/>
          </a:p>
        </p:txBody>
      </p:sp>
      <p:sp>
        <p:nvSpPr>
          <p:cNvPr id="4" name="Text Placeholder 3">
            <a:extLst>
              <a:ext uri="{FF2B5EF4-FFF2-40B4-BE49-F238E27FC236}">
                <a16:creationId xmlns:a16="http://schemas.microsoft.com/office/drawing/2014/main" id="{520B7438-3DF4-86DD-A4D0-ACEA1AF338C9}"/>
              </a:ext>
            </a:extLst>
          </p:cNvPr>
          <p:cNvSpPr>
            <a:spLocks noGrp="1"/>
          </p:cNvSpPr>
          <p:nvPr>
            <p:ph idx="13"/>
          </p:nvPr>
        </p:nvSpPr>
        <p:spPr>
          <a:xfrm>
            <a:off x="699053" y="1632155"/>
            <a:ext cx="10830339" cy="4021899"/>
          </a:xfrm>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t>You , the teacher,</a:t>
            </a:r>
            <a:r>
              <a:rPr lang="en-US" dirty="0"/>
              <a:t> can tailor the learning content, pace, and assessment to the individual needs and learning styles of each student, ensuring they receive the most effective and efficient educational experience while learning about demand, supply, and market equilibrium?</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t>Students, using a protected Chatbot?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t>Student groups?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t>Parents? </a:t>
            </a:r>
          </a:p>
        </p:txBody>
      </p:sp>
    </p:spTree>
    <p:extLst>
      <p:ext uri="{BB962C8B-B14F-4D97-AF65-F5344CB8AC3E}">
        <p14:creationId xmlns:p14="http://schemas.microsoft.com/office/powerpoint/2010/main" val="115078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294E-E6B2-98C4-E985-A4A0E9B607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DB451D-317B-3A13-9299-77D74A764D04}"/>
              </a:ext>
            </a:extLst>
          </p:cNvPr>
          <p:cNvPicPr>
            <a:picLocks noChangeAspect="1"/>
          </p:cNvPicPr>
          <p:nvPr/>
        </p:nvPicPr>
        <p:blipFill rotWithShape="1">
          <a:blip r:embed="rId2"/>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1CF64078-2B06-5121-B5F5-6B72A27E631C}"/>
              </a:ext>
            </a:extLst>
          </p:cNvPr>
          <p:cNvSpPr>
            <a:spLocks noGrp="1"/>
          </p:cNvSpPr>
          <p:nvPr>
            <p:ph type="body" sz="quarter" idx="10"/>
          </p:nvPr>
        </p:nvSpPr>
        <p:spPr>
          <a:xfrm>
            <a:off x="703943" y="1740310"/>
            <a:ext cx="6306457" cy="1623902"/>
          </a:xfrm>
        </p:spPr>
        <p:txBody>
          <a:bodyPr lIns="91440" tIns="45720" rIns="91440" bIns="45720" anchor="t"/>
          <a:lstStyle/>
          <a:p>
            <a:r>
              <a:rPr lang="en-US" sz="4000" b="1" dirty="0"/>
              <a:t>Bonus. </a:t>
            </a:r>
            <a:r>
              <a:rPr lang="en-US" sz="4000" b="1" dirty="0">
                <a:latin typeface="Calibri Light"/>
                <a:ea typeface="Calibri Light"/>
                <a:cs typeface="Calibri Light"/>
              </a:rPr>
              <a:t>Encourage Questioning and Reflective Thinking through Other Types of Assessment</a:t>
            </a:r>
          </a:p>
          <a:p>
            <a:endParaRPr lang="en-US" b="1" dirty="0"/>
          </a:p>
        </p:txBody>
      </p:sp>
      <p:pic>
        <p:nvPicPr>
          <p:cNvPr id="6" name="Picture 5">
            <a:extLst>
              <a:ext uri="{FF2B5EF4-FFF2-40B4-BE49-F238E27FC236}">
                <a16:creationId xmlns:a16="http://schemas.microsoft.com/office/drawing/2014/main" id="{B55B5815-5990-58FC-2607-8A002D72E3DA}"/>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hands shaking with a robot">
            <a:extLst>
              <a:ext uri="{FF2B5EF4-FFF2-40B4-BE49-F238E27FC236}">
                <a16:creationId xmlns:a16="http://schemas.microsoft.com/office/drawing/2014/main" id="{852B5F53-94DF-95DC-C73B-5D1E08E0C2C9}"/>
              </a:ext>
            </a:extLst>
          </p:cNvPr>
          <p:cNvPicPr>
            <a:picLocks noChangeAspect="1"/>
          </p:cNvPicPr>
          <p:nvPr/>
        </p:nvPicPr>
        <p:blipFill>
          <a:blip r:embed="rId4"/>
          <a:stretch>
            <a:fillRect/>
          </a:stretch>
        </p:blipFill>
        <p:spPr>
          <a:xfrm>
            <a:off x="7641020" y="1956619"/>
            <a:ext cx="3855365" cy="2996037"/>
          </a:xfrm>
          <a:prstGeom prst="rect">
            <a:avLst/>
          </a:prstGeom>
        </p:spPr>
      </p:pic>
      <p:sp>
        <p:nvSpPr>
          <p:cNvPr id="4" name="TextBox 3">
            <a:extLst>
              <a:ext uri="{FF2B5EF4-FFF2-40B4-BE49-F238E27FC236}">
                <a16:creationId xmlns:a16="http://schemas.microsoft.com/office/drawing/2014/main" id="{AC410F79-76DF-E8DC-647F-F4C4D57D6170}"/>
              </a:ext>
            </a:extLst>
          </p:cNvPr>
          <p:cNvSpPr txBox="1"/>
          <p:nvPr/>
        </p:nvSpPr>
        <p:spPr>
          <a:xfrm>
            <a:off x="914400" y="3511960"/>
            <a:ext cx="6096000" cy="1200329"/>
          </a:xfrm>
          <a:prstGeom prst="rect">
            <a:avLst/>
          </a:prstGeom>
          <a:noFill/>
        </p:spPr>
        <p:txBody>
          <a:bodyPr wrap="square">
            <a:spAutoFit/>
          </a:bodyPr>
          <a:lstStyle/>
          <a:p>
            <a:r>
              <a:rPr lang="en-US" b="0" i="0" dirty="0">
                <a:solidFill>
                  <a:srgbClr val="000000"/>
                </a:solidFill>
                <a:effectLst/>
                <a:highlight>
                  <a:srgbClr val="00FF00"/>
                </a:highlight>
                <a:latin typeface="Google Sans"/>
              </a:rPr>
              <a:t>Prompt:  </a:t>
            </a:r>
            <a:r>
              <a:rPr lang="en-US" b="1" i="0" dirty="0">
                <a:solidFill>
                  <a:srgbClr val="000000"/>
                </a:solidFill>
                <a:effectLst/>
                <a:latin typeface="Google Sans"/>
              </a:rPr>
              <a:t>Provide a classroom example of how I, as a economics teacher, can Encourage Questioning and Reflective Thinking through Other Types of Assessment when teaching about the importance of saving and compound interest</a:t>
            </a:r>
            <a:endParaRPr lang="en-US" b="1" dirty="0"/>
          </a:p>
        </p:txBody>
      </p:sp>
    </p:spTree>
    <p:extLst>
      <p:ext uri="{BB962C8B-B14F-4D97-AF65-F5344CB8AC3E}">
        <p14:creationId xmlns:p14="http://schemas.microsoft.com/office/powerpoint/2010/main" val="49364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552AA-9643-EF25-9DA0-B44EA3540EDD}"/>
              </a:ext>
            </a:extLst>
          </p:cNvPr>
          <p:cNvSpPr>
            <a:spLocks noGrp="1"/>
          </p:cNvSpPr>
          <p:nvPr>
            <p:ph type="title"/>
          </p:nvPr>
        </p:nvSpPr>
        <p:spPr>
          <a:xfrm>
            <a:off x="383628" y="20385"/>
            <a:ext cx="11044715" cy="900134"/>
          </a:xfrm>
        </p:spPr>
        <p:txBody>
          <a:bodyPr/>
          <a:lstStyle/>
          <a:p>
            <a:r>
              <a:rPr lang="en-US" dirty="0"/>
              <a:t>Anticipate the Struggle for Some Students</a:t>
            </a:r>
          </a:p>
        </p:txBody>
      </p:sp>
      <p:sp>
        <p:nvSpPr>
          <p:cNvPr id="3" name="Content Placeholder 2">
            <a:extLst>
              <a:ext uri="{FF2B5EF4-FFF2-40B4-BE49-F238E27FC236}">
                <a16:creationId xmlns:a16="http://schemas.microsoft.com/office/drawing/2014/main" id="{A1679F67-DCFA-29EB-1A7A-7EC6B0F667A4}"/>
              </a:ext>
            </a:extLst>
          </p:cNvPr>
          <p:cNvSpPr>
            <a:spLocks noGrp="1"/>
          </p:cNvSpPr>
          <p:nvPr>
            <p:ph idx="13"/>
          </p:nvPr>
        </p:nvSpPr>
        <p:spPr>
          <a:xfrm>
            <a:off x="598004" y="1554694"/>
            <a:ext cx="10830339" cy="3363636"/>
          </a:xfrm>
        </p:spPr>
        <p:txBody>
          <a:bodyPr/>
          <a:lstStyle/>
          <a:p>
            <a:r>
              <a:rPr lang="en-US" b="0" i="0" dirty="0">
                <a:solidFill>
                  <a:srgbClr val="000000"/>
                </a:solidFill>
                <a:effectLst/>
                <a:highlight>
                  <a:srgbClr val="00FF00"/>
                </a:highlight>
                <a:latin typeface="Google Sans"/>
              </a:rPr>
              <a:t>PROMPT:  </a:t>
            </a:r>
            <a:r>
              <a:rPr lang="en-US" b="0" i="0" dirty="0">
                <a:solidFill>
                  <a:srgbClr val="000000"/>
                </a:solidFill>
                <a:effectLst/>
                <a:latin typeface="Google Sans"/>
              </a:rPr>
              <a:t>For the struggling student completing the Activity: The "Future You" Financial Planning Project, create a </a:t>
            </a:r>
            <a:r>
              <a:rPr lang="en-US" b="0" i="0" dirty="0">
                <a:effectLst/>
                <a:latin typeface="Google Sans"/>
              </a:rPr>
              <a:t>template for the financial plan and a set of guiding questions for the reflective essay.</a:t>
            </a:r>
          </a:p>
          <a:p>
            <a:r>
              <a:rPr lang="en-US" b="1" i="0" dirty="0">
                <a:solidFill>
                  <a:srgbClr val="1F1F1F"/>
                </a:solidFill>
                <a:effectLst/>
                <a:latin typeface="Google Sans"/>
              </a:rPr>
              <a:t>Customize </a:t>
            </a:r>
            <a:r>
              <a:rPr lang="en-US" i="0" dirty="0">
                <a:solidFill>
                  <a:srgbClr val="1F1F1F"/>
                </a:solidFill>
                <a:effectLst/>
                <a:latin typeface="Google Sans"/>
              </a:rPr>
              <a:t>the </a:t>
            </a:r>
            <a:r>
              <a:rPr lang="en-US" b="0" i="0" dirty="0">
                <a:solidFill>
                  <a:srgbClr val="1F1F1F"/>
                </a:solidFill>
                <a:effectLst/>
                <a:latin typeface="Google Sans"/>
              </a:rPr>
              <a:t>templates and based on individual student needs and the specific content covered in your class to provide support and guidance while still encouraging independent thinking and reflection.</a:t>
            </a:r>
            <a:endParaRPr lang="en-US" b="0" i="0" dirty="0">
              <a:effectLst/>
              <a:latin typeface="Google Sans"/>
            </a:endParaRPr>
          </a:p>
          <a:p>
            <a:endParaRPr lang="en-US" dirty="0"/>
          </a:p>
        </p:txBody>
      </p:sp>
    </p:spTree>
    <p:extLst>
      <p:ext uri="{BB962C8B-B14F-4D97-AF65-F5344CB8AC3E}">
        <p14:creationId xmlns:p14="http://schemas.microsoft.com/office/powerpoint/2010/main" val="199475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476131" y="414234"/>
            <a:ext cx="12188952" cy="405664"/>
          </a:xfrm>
          <a:prstGeom prst="rect">
            <a:avLst/>
          </a:prstGeom>
          <a:noFill/>
        </p:spPr>
        <p:txBody>
          <a:bodyPr wrap="square" lIns="0" tIns="0" rIns="0" bIns="0" rtlCol="0" anchor="t"/>
          <a:lstStyle/>
          <a:p>
            <a:pPr algn="l">
              <a:lnSpc>
                <a:spcPts val="3195"/>
              </a:lnSpc>
              <a:buNone/>
            </a:pPr>
            <a:r>
              <a:rPr lang="en-US" sz="3000" b="1" dirty="0">
                <a:solidFill>
                  <a:srgbClr val="FFFFFF"/>
                </a:solidFill>
                <a:latin typeface="Roboto" pitchFamily="34" charset="0"/>
                <a:ea typeface="Roboto" pitchFamily="34" charset="-122"/>
                <a:cs typeface="Roboto" pitchFamily="34" charset="-120"/>
              </a:rPr>
              <a:t>Applications of AI in Economics Education</a:t>
            </a:r>
            <a:endParaRPr lang="en-US" dirty="0"/>
          </a:p>
        </p:txBody>
      </p:sp>
      <p:pic>
        <p:nvPicPr>
          <p:cNvPr id="3" name="Object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694" y="2113278"/>
            <a:ext cx="504699" cy="333292"/>
          </a:xfrm>
          <a:prstGeom prst="rect">
            <a:avLst/>
          </a:prstGeom>
        </p:spPr>
      </p:pic>
      <p:sp>
        <p:nvSpPr>
          <p:cNvPr id="4" name="Object 3"/>
          <p:cNvSpPr/>
          <p:nvPr/>
        </p:nvSpPr>
        <p:spPr>
          <a:xfrm>
            <a:off x="1999750" y="1858696"/>
            <a:ext cx="4242327" cy="265681"/>
          </a:xfrm>
          <a:prstGeom prst="rect">
            <a:avLst/>
          </a:prstGeom>
          <a:noFill/>
        </p:spPr>
        <p:txBody>
          <a:bodyPr wrap="square" lIns="0" tIns="0" rIns="0" bIns="0" rtlCol="0" anchor="t"/>
          <a:lstStyle/>
          <a:p>
            <a:pPr algn="l">
              <a:lnSpc>
                <a:spcPts val="2093"/>
              </a:lnSpc>
              <a:buNone/>
            </a:pPr>
            <a:r>
              <a:rPr lang="en-US" b="1" dirty="0"/>
              <a:t>Personalized</a:t>
            </a:r>
            <a:r>
              <a:rPr lang="en-US" sz="1530" b="1" kern="0" spc="31" dirty="0">
                <a:solidFill>
                  <a:srgbClr val="FFFFFF"/>
                </a:solidFill>
                <a:latin typeface="Lato" pitchFamily="34" charset="0"/>
                <a:ea typeface="Lato" pitchFamily="34" charset="-122"/>
                <a:cs typeface="Lato" pitchFamily="34" charset="-120"/>
              </a:rPr>
              <a:t> Learning Experiences</a:t>
            </a:r>
            <a:endParaRPr lang="en-US" b="1" dirty="0"/>
          </a:p>
        </p:txBody>
      </p:sp>
      <p:sp>
        <p:nvSpPr>
          <p:cNvPr id="5" name="Object 4"/>
          <p:cNvSpPr/>
          <p:nvPr/>
        </p:nvSpPr>
        <p:spPr>
          <a:xfrm>
            <a:off x="1999750" y="2193892"/>
            <a:ext cx="4242327" cy="932264"/>
          </a:xfrm>
          <a:prstGeom prst="rect">
            <a:avLst/>
          </a:prstGeom>
          <a:noFill/>
        </p:spPr>
        <p:txBody>
          <a:bodyPr wrap="square" lIns="0" tIns="0" rIns="0" bIns="0" rtlCol="0" anchor="t"/>
          <a:lstStyle/>
          <a:p>
            <a:pPr algn="l">
              <a:lnSpc>
                <a:spcPts val="1836"/>
              </a:lnSpc>
              <a:spcBef>
                <a:spcPts val="537"/>
              </a:spcBef>
              <a:buNone/>
            </a:pPr>
            <a:r>
              <a:rPr lang="en-US" dirty="0"/>
              <a:t>AI-powered adaptive learning systems can tailor course content, difficulty, and pace to individual student needs, enhancing engagement and comprehension of economic concepts.</a:t>
            </a:r>
          </a:p>
        </p:txBody>
      </p:sp>
      <p:pic>
        <p:nvPicPr>
          <p:cNvPr id="6" name="Object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3652" y="3702587"/>
            <a:ext cx="361860" cy="418995"/>
          </a:xfrm>
          <a:prstGeom prst="rect">
            <a:avLst/>
          </a:prstGeom>
        </p:spPr>
      </p:pic>
      <p:sp>
        <p:nvSpPr>
          <p:cNvPr id="7" name="Object 6"/>
          <p:cNvSpPr/>
          <p:nvPr/>
        </p:nvSpPr>
        <p:spPr>
          <a:xfrm>
            <a:off x="1999750" y="3487064"/>
            <a:ext cx="4242327" cy="265681"/>
          </a:xfrm>
          <a:prstGeom prst="rect">
            <a:avLst/>
          </a:prstGeom>
          <a:noFill/>
        </p:spPr>
        <p:txBody>
          <a:bodyPr wrap="square" lIns="0" tIns="0" rIns="0" bIns="0" rtlCol="0" anchor="t"/>
          <a:lstStyle/>
          <a:p>
            <a:pPr algn="l">
              <a:lnSpc>
                <a:spcPts val="2093"/>
              </a:lnSpc>
              <a:buNone/>
            </a:pPr>
            <a:r>
              <a:rPr lang="en-US" b="1" dirty="0"/>
              <a:t>Virtual</a:t>
            </a:r>
            <a:r>
              <a:rPr lang="en-US" sz="1530" b="1" kern="0" spc="31" dirty="0">
                <a:solidFill>
                  <a:srgbClr val="FFFFFF"/>
                </a:solidFill>
                <a:latin typeface="Lato" pitchFamily="34" charset="0"/>
                <a:ea typeface="Lato" pitchFamily="34" charset="-122"/>
                <a:cs typeface="Lato" pitchFamily="34" charset="-120"/>
              </a:rPr>
              <a:t> Tutoring and Feedback</a:t>
            </a:r>
            <a:endParaRPr lang="en-US" b="1" dirty="0"/>
          </a:p>
        </p:txBody>
      </p:sp>
      <p:sp>
        <p:nvSpPr>
          <p:cNvPr id="8" name="Object 7"/>
          <p:cNvSpPr/>
          <p:nvPr/>
        </p:nvSpPr>
        <p:spPr>
          <a:xfrm>
            <a:off x="1999750" y="3822260"/>
            <a:ext cx="4242327" cy="932264"/>
          </a:xfrm>
          <a:prstGeom prst="rect">
            <a:avLst/>
          </a:prstGeom>
          <a:noFill/>
        </p:spPr>
        <p:txBody>
          <a:bodyPr wrap="square" lIns="0" tIns="0" rIns="0" bIns="0" rtlCol="0" anchor="t"/>
          <a:lstStyle/>
          <a:p>
            <a:pPr algn="l">
              <a:lnSpc>
                <a:spcPts val="1836"/>
              </a:lnSpc>
              <a:spcBef>
                <a:spcPts val="537"/>
              </a:spcBef>
              <a:buNone/>
            </a:pPr>
            <a:r>
              <a:rPr lang="en-US" dirty="0"/>
              <a:t>AI chatbots and virtual assistants can provide students with immediate feedback, explanations, and personalized guidance on economic problem-solving, supporting independent learning.</a:t>
            </a:r>
          </a:p>
        </p:txBody>
      </p:sp>
      <p:pic>
        <p:nvPicPr>
          <p:cNvPr id="9" name="Object 8"/>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38555" y="3758384"/>
            <a:ext cx="485654" cy="333292"/>
          </a:xfrm>
          <a:prstGeom prst="rect">
            <a:avLst/>
          </a:prstGeom>
        </p:spPr>
      </p:pic>
      <p:sp>
        <p:nvSpPr>
          <p:cNvPr id="10" name="Object 9"/>
          <p:cNvSpPr/>
          <p:nvPr/>
        </p:nvSpPr>
        <p:spPr>
          <a:xfrm>
            <a:off x="7237190" y="3487064"/>
            <a:ext cx="4242327" cy="265681"/>
          </a:xfrm>
          <a:prstGeom prst="rect">
            <a:avLst/>
          </a:prstGeom>
          <a:noFill/>
        </p:spPr>
        <p:txBody>
          <a:bodyPr wrap="square" lIns="0" tIns="0" rIns="0" bIns="0" rtlCol="0" anchor="t"/>
          <a:lstStyle/>
          <a:p>
            <a:pPr algn="l">
              <a:lnSpc>
                <a:spcPts val="2093"/>
              </a:lnSpc>
              <a:buNone/>
            </a:pPr>
            <a:r>
              <a:rPr lang="en-US" b="1" dirty="0"/>
              <a:t>Data Analytics and Visualization (Advanced)</a:t>
            </a:r>
          </a:p>
        </p:txBody>
      </p:sp>
      <p:sp>
        <p:nvSpPr>
          <p:cNvPr id="11" name="Object 10"/>
          <p:cNvSpPr/>
          <p:nvPr/>
        </p:nvSpPr>
        <p:spPr>
          <a:xfrm>
            <a:off x="7237190" y="3822260"/>
            <a:ext cx="4242327" cy="932264"/>
          </a:xfrm>
          <a:prstGeom prst="rect">
            <a:avLst/>
          </a:prstGeom>
          <a:noFill/>
        </p:spPr>
        <p:txBody>
          <a:bodyPr wrap="square" lIns="0" tIns="0" rIns="0" bIns="0" rtlCol="0" anchor="t"/>
          <a:lstStyle/>
          <a:p>
            <a:pPr algn="l">
              <a:lnSpc>
                <a:spcPts val="1836"/>
              </a:lnSpc>
              <a:spcBef>
                <a:spcPts val="537"/>
              </a:spcBef>
              <a:buNone/>
            </a:pPr>
            <a:r>
              <a:rPr lang="en-US" dirty="0"/>
              <a:t>AI can analyze large datasets, identify patterns, and generate interactive visualizations to help students better understand economic trends, models, and relationships.</a:t>
            </a:r>
          </a:p>
        </p:txBody>
      </p:sp>
      <p:pic>
        <p:nvPicPr>
          <p:cNvPr id="12" name="Object 1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38985" y="2079800"/>
            <a:ext cx="304724" cy="409473"/>
          </a:xfrm>
          <a:prstGeom prst="rect">
            <a:avLst/>
          </a:prstGeom>
        </p:spPr>
      </p:pic>
      <p:sp>
        <p:nvSpPr>
          <p:cNvPr id="13" name="Object 12"/>
          <p:cNvSpPr/>
          <p:nvPr/>
        </p:nvSpPr>
        <p:spPr>
          <a:xfrm>
            <a:off x="7237190" y="1858696"/>
            <a:ext cx="4242327" cy="265681"/>
          </a:xfrm>
          <a:prstGeom prst="rect">
            <a:avLst/>
          </a:prstGeom>
          <a:noFill/>
        </p:spPr>
        <p:txBody>
          <a:bodyPr wrap="square" lIns="0" tIns="0" rIns="0" bIns="0" rtlCol="0" anchor="t"/>
          <a:lstStyle/>
          <a:p>
            <a:pPr algn="l">
              <a:lnSpc>
                <a:spcPts val="2093"/>
              </a:lnSpc>
              <a:buNone/>
            </a:pPr>
            <a:r>
              <a:rPr lang="en-US" b="1" dirty="0"/>
              <a:t>“Intelligent” Assessment and Grading</a:t>
            </a:r>
          </a:p>
        </p:txBody>
      </p:sp>
      <p:sp>
        <p:nvSpPr>
          <p:cNvPr id="14" name="Object 13"/>
          <p:cNvSpPr/>
          <p:nvPr/>
        </p:nvSpPr>
        <p:spPr>
          <a:xfrm>
            <a:off x="7237190" y="2193892"/>
            <a:ext cx="4242327" cy="932264"/>
          </a:xfrm>
          <a:prstGeom prst="rect">
            <a:avLst/>
          </a:prstGeom>
          <a:noFill/>
        </p:spPr>
        <p:txBody>
          <a:bodyPr wrap="square" lIns="0" tIns="0" rIns="0" bIns="0" rtlCol="0" anchor="t"/>
          <a:lstStyle/>
          <a:p>
            <a:pPr algn="l">
              <a:lnSpc>
                <a:spcPts val="1836"/>
              </a:lnSpc>
              <a:spcBef>
                <a:spcPts val="537"/>
              </a:spcBef>
              <a:buNone/>
            </a:pPr>
            <a:r>
              <a:rPr lang="en-US" dirty="0"/>
              <a:t>AI-powered assessment tools can automatically grade student assignments, provide detailed feedback, and identify areas for improvement in the comprehension of economic concepts.</a:t>
            </a:r>
          </a:p>
        </p:txBody>
      </p:sp>
      <p:sp>
        <p:nvSpPr>
          <p:cNvPr id="15" name="Object 14"/>
          <p:cNvSpPr/>
          <p:nvPr/>
        </p:nvSpPr>
        <p:spPr>
          <a:xfrm>
            <a:off x="0" y="5580255"/>
            <a:ext cx="12188952" cy="1276031"/>
          </a:xfrm>
          <a:prstGeom prst="rect">
            <a:avLst/>
          </a:prstGeom>
          <a:solidFill>
            <a:srgbClr val="009CA6"/>
          </a:solidFill>
        </p:spPr>
        <p:txBody>
          <a:bodyPr/>
          <a:lstStyle/>
          <a:p>
            <a:endParaRPr lang="en-US"/>
          </a:p>
        </p:txBody>
      </p:sp>
      <p:sp>
        <p:nvSpPr>
          <p:cNvPr id="16" name="Object 15"/>
          <p:cNvSpPr/>
          <p:nvPr/>
        </p:nvSpPr>
        <p:spPr>
          <a:xfrm>
            <a:off x="228781" y="5880098"/>
            <a:ext cx="11731391" cy="664203"/>
          </a:xfrm>
          <a:prstGeom prst="rect">
            <a:avLst/>
          </a:prstGeom>
          <a:noFill/>
        </p:spPr>
        <p:txBody>
          <a:bodyPr wrap="square" lIns="0" tIns="0" rIns="0" bIns="0" rtlCol="0" anchor="t"/>
          <a:lstStyle/>
          <a:p>
            <a:pPr algn="ctr">
              <a:lnSpc>
                <a:spcPts val="2616"/>
              </a:lnSpc>
              <a:buNone/>
            </a:pPr>
            <a:r>
              <a:rPr lang="en-US" sz="1913" kern="0" spc="38" dirty="0">
                <a:solidFill>
                  <a:srgbClr val="FFFFFF"/>
                </a:solidFill>
                <a:latin typeface="Lato" pitchFamily="34" charset="0"/>
                <a:ea typeface="Lato" pitchFamily="34" charset="-122"/>
                <a:cs typeface="Lato" pitchFamily="34" charset="-120"/>
              </a:rPr>
              <a:t>By leveraging the power of AI, educators can create more engaging, personalized, and data-driven learning experiences, ultimately enhancing the teaching and understanding of economic concepts.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334E9-4775-0F8E-62FE-A70DB2704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51FB3-9276-F19A-8858-669662519750}"/>
              </a:ext>
            </a:extLst>
          </p:cNvPr>
          <p:cNvSpPr txBox="1">
            <a:spLocks/>
          </p:cNvSpPr>
          <p:nvPr/>
        </p:nvSpPr>
        <p:spPr>
          <a:xfrm>
            <a:off x="673398" y="260146"/>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Once Over Lightly </a:t>
            </a:r>
            <a:br>
              <a:rPr lang="en-US" sz="3600" b="1" dirty="0"/>
            </a:br>
            <a:r>
              <a:rPr lang="en-US" sz="3600" b="1" dirty="0"/>
              <a:t>“Developments in AI and Education”</a:t>
            </a:r>
          </a:p>
        </p:txBody>
      </p:sp>
      <p:sp>
        <p:nvSpPr>
          <p:cNvPr id="3" name="Text Placeholder 2">
            <a:extLst>
              <a:ext uri="{FF2B5EF4-FFF2-40B4-BE49-F238E27FC236}">
                <a16:creationId xmlns:a16="http://schemas.microsoft.com/office/drawing/2014/main" id="{D8C76A74-D9DC-6980-7FA0-B7BA26DB1EA1}"/>
              </a:ext>
            </a:extLst>
          </p:cNvPr>
          <p:cNvSpPr txBox="1">
            <a:spLocks/>
          </p:cNvSpPr>
          <p:nvPr/>
        </p:nvSpPr>
        <p:spPr>
          <a:xfrm>
            <a:off x="739047" y="2074606"/>
            <a:ext cx="10517192" cy="37582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b="1" dirty="0">
                <a:latin typeface="Calibri Light"/>
                <a:ea typeface="Calibri Light"/>
                <a:cs typeface="Calibri Light"/>
              </a:rPr>
              <a:t>Support Critical Thinking while Compound Interest (or any other topic) through AI-enhancements</a:t>
            </a:r>
          </a:p>
          <a:p>
            <a:pPr marL="514350" indent="-514350">
              <a:buFont typeface="Arial" panose="020B0604020202020204" pitchFamily="34" charset="0"/>
              <a:buAutoNum type="arabicPeriod"/>
            </a:pPr>
            <a:r>
              <a:rPr lang="en-US" b="1" dirty="0" err="1">
                <a:latin typeface="Calibri Light"/>
                <a:ea typeface="Calibri Light"/>
                <a:cs typeface="Calibri Light"/>
              </a:rPr>
              <a:t>FoPromote</a:t>
            </a:r>
            <a:r>
              <a:rPr lang="en-US" b="1" dirty="0">
                <a:latin typeface="Calibri Light"/>
                <a:ea typeface="Calibri Light"/>
                <a:cs typeface="Calibri Light"/>
              </a:rPr>
              <a:t> Collaborative Learning</a:t>
            </a:r>
          </a:p>
          <a:p>
            <a:pPr marL="514350" indent="-514350">
              <a:buAutoNum type="arabicPeriod"/>
            </a:pPr>
            <a:r>
              <a:rPr lang="en-US" b="1" dirty="0" err="1">
                <a:latin typeface="Calibri Light"/>
                <a:ea typeface="Calibri Light"/>
                <a:cs typeface="Calibri Light"/>
              </a:rPr>
              <a:t>ster</a:t>
            </a:r>
            <a:r>
              <a:rPr lang="en-US" b="1" dirty="0">
                <a:latin typeface="Calibri Light"/>
                <a:ea typeface="Calibri Light"/>
                <a:cs typeface="Calibri Light"/>
              </a:rPr>
              <a:t> Self-Esteem and an Effort-Based Mindset</a:t>
            </a:r>
          </a:p>
          <a:p>
            <a:pPr marL="514350" indent="-514350">
              <a:buAutoNum type="arabicPeriod"/>
            </a:pPr>
            <a:r>
              <a:rPr lang="en-US" b="1" dirty="0">
                <a:latin typeface="Calibri Light"/>
                <a:ea typeface="Calibri Light"/>
                <a:cs typeface="Calibri Light"/>
              </a:rPr>
              <a:t>Encourage Questioning and Reflective Thinking through Other Types of Assessment</a:t>
            </a:r>
          </a:p>
          <a:p>
            <a:pPr marL="514350" indent="-514350">
              <a:buAutoNum type="arabicPeriod"/>
            </a:pPr>
            <a:r>
              <a:rPr lang="en-US" b="1" dirty="0">
                <a:latin typeface="Calibri Light"/>
                <a:ea typeface="Calibri Light"/>
                <a:cs typeface="Calibri Light"/>
              </a:rPr>
              <a:t>Integrate Real-World Problem-Solving</a:t>
            </a:r>
          </a:p>
          <a:p>
            <a:pPr marL="514350" indent="-514350">
              <a:buAutoNum type="arabicPeriod"/>
            </a:pPr>
            <a:endParaRPr lang="en-US" sz="2600" dirty="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854B6FEF-9AA2-43F7-D29B-BF1FD42842FC}"/>
              </a:ext>
            </a:extLst>
          </p:cNvPr>
          <p:cNvSpPr>
            <a:spLocks noGrp="1"/>
          </p:cNvSpPr>
          <p:nvPr>
            <p:ph type="sldNum" sz="quarter" idx="4"/>
          </p:nvPr>
        </p:nvSpPr>
        <p:spPr/>
        <p:txBody>
          <a:bodyPr/>
          <a:lstStyle/>
          <a:p>
            <a:fld id="{FAEE96CF-4053-2149-B5F9-FD566E7161CA}" type="slidenum">
              <a:rPr lang="en-US" dirty="0" smtClean="0"/>
              <a:pPr/>
              <a:t>29</a:t>
            </a:fld>
            <a:endParaRPr lang="en-US"/>
          </a:p>
        </p:txBody>
      </p:sp>
    </p:spTree>
    <p:extLst>
      <p:ext uri="{BB962C8B-B14F-4D97-AF65-F5344CB8AC3E}">
        <p14:creationId xmlns:p14="http://schemas.microsoft.com/office/powerpoint/2010/main" val="23241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alibri Light"/>
                <a:ea typeface="+mn-lt"/>
                <a:cs typeface="Calibri Light"/>
              </a:rPr>
              <a:t>You will be able to:</a:t>
            </a:r>
          </a:p>
          <a:p>
            <a:pPr marL="0" indent="0">
              <a:buNone/>
            </a:pPr>
            <a:endParaRPr lang="en-US" sz="2400" dirty="0">
              <a:latin typeface="Calibri Light"/>
              <a:ea typeface="+mn-lt"/>
              <a:cs typeface="Calibri Light"/>
            </a:endParaRPr>
          </a:p>
          <a:p>
            <a:pPr algn="l" fontAlgn="base" latinLnBrk="0">
              <a:spcBef>
                <a:spcPts val="750"/>
              </a:spcBef>
              <a:buFont typeface="Arial" panose="020B0604020202020204" pitchFamily="34" charset="0"/>
              <a:buChar char="•"/>
            </a:pPr>
            <a:r>
              <a:rPr lang="en-US" b="0" i="0" dirty="0">
                <a:effectLst/>
                <a:latin typeface="Inter"/>
              </a:rPr>
              <a:t>Learn AI integration for customized, engaging lesson plans;</a:t>
            </a:r>
          </a:p>
          <a:p>
            <a:pPr algn="l" fontAlgn="base" latinLnBrk="0">
              <a:spcBef>
                <a:spcPts val="750"/>
              </a:spcBef>
              <a:buFont typeface="Arial" panose="020B0604020202020204" pitchFamily="34" charset="0"/>
              <a:buChar char="•"/>
            </a:pPr>
            <a:r>
              <a:rPr lang="en-US" b="0" i="0" dirty="0">
                <a:effectLst/>
                <a:latin typeface="Inter"/>
              </a:rPr>
              <a:t>Develop interactive activities using an </a:t>
            </a:r>
            <a:r>
              <a:rPr lang="en-US" b="0" i="0" dirty="0" err="1">
                <a:effectLst/>
                <a:latin typeface="Inter"/>
              </a:rPr>
              <a:t>EconEdLink</a:t>
            </a:r>
            <a:r>
              <a:rPr lang="en-US" b="0" i="0" dirty="0">
                <a:effectLst/>
                <a:latin typeface="Inter"/>
              </a:rPr>
              <a:t> lesson plan that resonates with your learners; and</a:t>
            </a:r>
          </a:p>
          <a:p>
            <a:pPr algn="l" fontAlgn="base" latinLnBrk="0">
              <a:spcBef>
                <a:spcPts val="750"/>
              </a:spcBef>
              <a:buFont typeface="Arial" panose="020B0604020202020204" pitchFamily="34" charset="0"/>
              <a:buChar char="•"/>
            </a:pPr>
            <a:r>
              <a:rPr lang="en-US" b="0" i="0" dirty="0">
                <a:effectLst/>
                <a:latin typeface="Inter"/>
              </a:rPr>
              <a:t>Master tools for supporting high-need students effectively.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a:p>
        </p:txBody>
      </p:sp>
    </p:spTree>
    <p:extLst>
      <p:ext uri="{BB962C8B-B14F-4D97-AF65-F5344CB8AC3E}">
        <p14:creationId xmlns:p14="http://schemas.microsoft.com/office/powerpoint/2010/main" val="93772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E6F87-9999-3092-C5FA-C11B606902C5}"/>
              </a:ext>
            </a:extLst>
          </p:cNvPr>
          <p:cNvSpPr>
            <a:spLocks noGrp="1"/>
          </p:cNvSpPr>
          <p:nvPr>
            <p:ph type="sldNum" sz="quarter" idx="4"/>
          </p:nvPr>
        </p:nvSpPr>
        <p:spPr/>
        <p:txBody>
          <a:bodyPr/>
          <a:lstStyle/>
          <a:p>
            <a:fld id="{FAEE96CF-4053-2149-B5F9-FD566E7161CA}" type="slidenum">
              <a:rPr lang="en-US" smtClean="0"/>
              <a:pPr/>
              <a:t>30</a:t>
            </a:fld>
            <a:endParaRPr lang="en-US"/>
          </a:p>
        </p:txBody>
      </p:sp>
      <p:sp>
        <p:nvSpPr>
          <p:cNvPr id="4" name="TextBox 3">
            <a:extLst>
              <a:ext uri="{FF2B5EF4-FFF2-40B4-BE49-F238E27FC236}">
                <a16:creationId xmlns:a16="http://schemas.microsoft.com/office/drawing/2014/main" id="{E3909997-27E9-691D-208D-7D07BA313F0B}"/>
              </a:ext>
            </a:extLst>
          </p:cNvPr>
          <p:cNvSpPr txBox="1"/>
          <p:nvPr/>
        </p:nvSpPr>
        <p:spPr>
          <a:xfrm>
            <a:off x="1392620" y="2119893"/>
            <a:ext cx="9884979" cy="4524315"/>
          </a:xfrm>
          <a:prstGeom prst="rect">
            <a:avLst/>
          </a:prstGeom>
          <a:noFill/>
        </p:spPr>
        <p:txBody>
          <a:bodyPr wrap="square">
            <a:spAutoFit/>
          </a:bodyPr>
          <a:lstStyle/>
          <a:p>
            <a:pPr marL="285750" indent="-285750">
              <a:buFont typeface="Arial" panose="020B0604020202020204" pitchFamily="34" charset="0"/>
              <a:buChar char="•"/>
            </a:pPr>
            <a:r>
              <a:rPr lang="en-US" sz="2400" dirty="0">
                <a:effectLst/>
                <a:highlight>
                  <a:srgbClr val="FFFFFF"/>
                </a:highlight>
                <a:latin typeface="Aptos "/>
                <a:ea typeface="Arial" panose="020B0604020202020204" pitchFamily="34" charset="0"/>
                <a:cs typeface="Open Sans" panose="020B0606030504020204" pitchFamily="34" charset="0"/>
              </a:rPr>
              <a:t>Carlos J. </a:t>
            </a:r>
            <a:r>
              <a:rPr lang="en-US" sz="2400" dirty="0" err="1">
                <a:effectLst/>
                <a:highlight>
                  <a:srgbClr val="FFFFFF"/>
                </a:highlight>
                <a:latin typeface="Aptos "/>
                <a:ea typeface="Arial" panose="020B0604020202020204" pitchFamily="34" charset="0"/>
                <a:cs typeface="Open Sans" panose="020B0606030504020204" pitchFamily="34" charset="0"/>
              </a:rPr>
              <a:t>Asarta</a:t>
            </a:r>
            <a:r>
              <a:rPr lang="en-US" sz="2400" dirty="0">
                <a:effectLst/>
                <a:highlight>
                  <a:srgbClr val="FFFFFF"/>
                </a:highlight>
                <a:latin typeface="Aptos "/>
                <a:ea typeface="Arial" panose="020B0604020202020204" pitchFamily="34" charset="0"/>
                <a:cs typeface="Open Sans" panose="020B0606030504020204" pitchFamily="34" charset="0"/>
              </a:rPr>
              <a:t> (2024) Student engagement and interaction in the economics classroom: Essentials for the novice economic educator, The Journal of Economic Education, 55:1, 54-62, DOI: </a:t>
            </a:r>
            <a:r>
              <a:rPr lang="en-US" sz="2400" u="sng" dirty="0">
                <a:effectLst/>
                <a:highlight>
                  <a:srgbClr val="FFFFFF"/>
                </a:highlight>
                <a:latin typeface="Aptos "/>
                <a:ea typeface="Arial" panose="020B0604020202020204" pitchFamily="34" charset="0"/>
                <a:cs typeface="Open Sans" panose="020B0606030504020204" pitchFamily="34" charset="0"/>
                <a:hlinkClick r:id="rId2"/>
              </a:rPr>
              <a:t>10.1080/00220485.2023.2269142</a:t>
            </a:r>
            <a:endParaRPr lang="en-US" sz="2400" b="0" i="0" dirty="0">
              <a:effectLst/>
              <a:latin typeface="Aptos "/>
            </a:endParaRPr>
          </a:p>
          <a:p>
            <a:pPr marL="285750" indent="-285750">
              <a:buFont typeface="Arial" panose="020B0604020202020204" pitchFamily="34" charset="0"/>
              <a:buChar char="•"/>
            </a:pPr>
            <a:r>
              <a:rPr lang="en-US" sz="2400" kern="100" dirty="0" err="1">
                <a:effectLst/>
                <a:latin typeface="Aptos "/>
                <a:ea typeface="Aptos" panose="020B0004020202020204" pitchFamily="34" charset="0"/>
              </a:rPr>
              <a:t>Geerling</a:t>
            </a:r>
            <a:r>
              <a:rPr lang="en-US" sz="2400" kern="100" dirty="0">
                <a:effectLst/>
                <a:latin typeface="Aptos "/>
                <a:ea typeface="Aptos" panose="020B0004020202020204" pitchFamily="34" charset="0"/>
              </a:rPr>
              <a:t>, W., Mateer, G. D., Wooten, J., &amp; Damodaran, N. (2023). ChatGPT has Aced the Test of Understanding in College Economics: Now What? The American Economist, 68(2), 233-245. </a:t>
            </a:r>
            <a:r>
              <a:rPr lang="en-US" sz="2400" u="sng" kern="100" dirty="0">
                <a:effectLst/>
                <a:latin typeface="Aptos "/>
                <a:ea typeface="Aptos" panose="020B0004020202020204" pitchFamily="34" charset="0"/>
                <a:hlinkClick r:id="rId3"/>
              </a:rPr>
              <a:t>https://doi.org/10.1177/05694345231169654</a:t>
            </a:r>
            <a:endParaRPr lang="en-US" sz="2400" b="0" i="0" dirty="0">
              <a:effectLst/>
              <a:latin typeface="Aptos "/>
            </a:endParaRPr>
          </a:p>
          <a:p>
            <a:pPr marL="285750" indent="-285750">
              <a:buFont typeface="Arial" panose="020B0604020202020204" pitchFamily="34" charset="0"/>
              <a:buChar char="•"/>
            </a:pPr>
            <a:r>
              <a:rPr lang="en-US" sz="2400" b="0" i="0" dirty="0">
                <a:effectLst/>
                <a:latin typeface="Aptos "/>
              </a:rPr>
              <a:t>Motoki, F., Pinho Neto, V. &amp; Rodrigues, V. More human than human: measuring ChatGPT political bias. </a:t>
            </a:r>
            <a:r>
              <a:rPr lang="en-US" sz="2400" b="0" i="1" dirty="0">
                <a:effectLst/>
                <a:latin typeface="Aptos "/>
              </a:rPr>
              <a:t>Public Choice</a:t>
            </a:r>
            <a:r>
              <a:rPr lang="en-US" sz="2400" b="0" i="0" dirty="0">
                <a:effectLst/>
                <a:latin typeface="Aptos "/>
              </a:rPr>
              <a:t> </a:t>
            </a:r>
            <a:r>
              <a:rPr lang="en-US" sz="2400" b="1" i="0" dirty="0">
                <a:effectLst/>
                <a:latin typeface="Aptos "/>
              </a:rPr>
              <a:t>198</a:t>
            </a:r>
            <a:r>
              <a:rPr lang="en-US" sz="2400" b="0" i="0" dirty="0">
                <a:effectLst/>
                <a:latin typeface="Aptos "/>
              </a:rPr>
              <a:t>, 3–23 (2024). https://doi.org/10.1007/s11127-023-01097-2</a:t>
            </a:r>
            <a:endParaRPr lang="en-US" sz="2400" dirty="0">
              <a:latin typeface="Aptos "/>
              <a:hlinkClick r:id="rId4"/>
            </a:endParaRPr>
          </a:p>
          <a:p>
            <a:pPr marL="285750" indent="-285750">
              <a:buFont typeface="Arial" panose="020B0604020202020204" pitchFamily="34" charset="0"/>
              <a:buChar char="•"/>
            </a:pPr>
            <a:r>
              <a:rPr lang="en-US" sz="2400" dirty="0">
                <a:latin typeface="Aptos "/>
                <a:hlinkClick r:id="rId4"/>
              </a:rPr>
              <a:t>Stanford University - Using Chatbot as a Teaching Tool</a:t>
            </a:r>
            <a:endParaRPr lang="en-US" sz="2400" dirty="0">
              <a:latin typeface="Aptos "/>
            </a:endParaRPr>
          </a:p>
        </p:txBody>
      </p:sp>
    </p:spTree>
    <p:extLst>
      <p:ext uri="{BB962C8B-B14F-4D97-AF65-F5344CB8AC3E}">
        <p14:creationId xmlns:p14="http://schemas.microsoft.com/office/powerpoint/2010/main" val="65191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Several hands raised and ready to answer a question">
            <a:extLst>
              <a:ext uri="{FF2B5EF4-FFF2-40B4-BE49-F238E27FC236}">
                <a16:creationId xmlns:a16="http://schemas.microsoft.com/office/drawing/2014/main" id="{8E694991-3AC5-D380-AFD1-D6434F51ED1C}"/>
              </a:ext>
            </a:extLst>
          </p:cNvPr>
          <p:cNvPicPr>
            <a:picLocks noGrp="1" noChangeAspect="1"/>
          </p:cNvPicPr>
          <p:nvPr>
            <p:ph idx="13"/>
          </p:nvPr>
        </p:nvPicPr>
        <p:blipFill>
          <a:blip r:embed="rId2"/>
          <a:srcRect t="3126" b="12605"/>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5492EB6-D495-AC4E-47CC-86BE9B2E154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Questions?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40400A-2E2A-DAB1-2FC1-098FD82BA27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FAEE96CF-4053-2149-B5F9-FD566E7161CA}" type="slidenum">
              <a:rPr lang="en-US" sz="1200">
                <a:solidFill>
                  <a:srgbClr val="FFFFFF"/>
                </a:solidFill>
                <a:latin typeface="+mn-lt"/>
                <a:ea typeface="+mn-ea"/>
              </a:rPr>
              <a:pPr defTabSz="457200">
                <a:spcAft>
                  <a:spcPts val="600"/>
                </a:spcAft>
              </a:pPr>
              <a:t>31</a:t>
            </a:fld>
            <a:endParaRPr lang="en-US" sz="1200">
              <a:solidFill>
                <a:srgbClr val="FFFFFF"/>
              </a:solidFill>
              <a:latin typeface="+mn-lt"/>
              <a:ea typeface="+mn-ea"/>
            </a:endParaRPr>
          </a:p>
        </p:txBody>
      </p:sp>
    </p:spTree>
    <p:extLst>
      <p:ext uri="{BB962C8B-B14F-4D97-AF65-F5344CB8AC3E}">
        <p14:creationId xmlns:p14="http://schemas.microsoft.com/office/powerpoint/2010/main" val="116618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02BEF0-A554-E075-FFF9-2AFC23E509F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7E79C-549A-0BE4-CE63-17990FA9EF1E}"/>
              </a:ext>
            </a:extLst>
          </p:cNvPr>
          <p:cNvSpPr txBox="1">
            <a:spLocks/>
          </p:cNvSpPr>
          <p:nvPr/>
        </p:nvSpPr>
        <p:spPr>
          <a:xfrm>
            <a:off x="6513788" y="365125"/>
            <a:ext cx="4840010"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t>Stay in Touch</a:t>
            </a:r>
          </a:p>
        </p:txBody>
      </p:sp>
      <p:pic>
        <p:nvPicPr>
          <p:cNvPr id="7" name="Picture 6">
            <a:extLst>
              <a:ext uri="{FF2B5EF4-FFF2-40B4-BE49-F238E27FC236}">
                <a16:creationId xmlns:a16="http://schemas.microsoft.com/office/drawing/2014/main" id="{520A1398-FF3B-D617-74E1-C678B9AC2AD6}"/>
              </a:ext>
            </a:extLst>
          </p:cNvPr>
          <p:cNvPicPr>
            <a:picLocks noChangeAspect="1"/>
          </p:cNvPicPr>
          <p:nvPr/>
        </p:nvPicPr>
        <p:blipFill>
          <a:blip r:embed="rId2"/>
          <a:srcRect r="5870"/>
          <a:stretch/>
        </p:blipFill>
        <p:spPr>
          <a:xfrm>
            <a:off x="838202" y="973393"/>
            <a:ext cx="3783935" cy="424261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cene3d>
            <a:camera prst="orthographicFront"/>
            <a:lightRig rig="contrasting" dir="t">
              <a:rot lat="0" lon="0" rev="3000000"/>
            </a:lightRig>
          </a:scene3d>
          <a:sp3d contourW="7620">
            <a:bevelT w="95250" h="31750"/>
            <a:contourClr>
              <a:srgbClr val="333333"/>
            </a:contourClr>
          </a:sp3d>
        </p:spPr>
      </p:pic>
      <p:sp>
        <p:nvSpPr>
          <p:cNvPr id="3" name="Text Placeholder 2">
            <a:extLst>
              <a:ext uri="{FF2B5EF4-FFF2-40B4-BE49-F238E27FC236}">
                <a16:creationId xmlns:a16="http://schemas.microsoft.com/office/drawing/2014/main" id="{DB889BDB-9B19-355B-1E87-283657C0F691}"/>
              </a:ext>
            </a:extLst>
          </p:cNvPr>
          <p:cNvSpPr txBox="1">
            <a:spLocks/>
          </p:cNvSpPr>
          <p:nvPr/>
        </p:nvSpPr>
        <p:spPr>
          <a:xfrm>
            <a:off x="6513788" y="2333297"/>
            <a:ext cx="4840010" cy="384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b="1"/>
              <a:t>Tawni Hunt Ferrarini, PhD</a:t>
            </a:r>
            <a:endParaRPr lang="en-US" sz="2000"/>
          </a:p>
          <a:p>
            <a:pPr marL="0"/>
            <a:r>
              <a:rPr lang="en-US" sz="2000">
                <a:hlinkClick r:id="rId3"/>
              </a:rPr>
              <a:t>tferrarini@fsu.edu</a:t>
            </a:r>
            <a:r>
              <a:rPr lang="en-US" sz="2000"/>
              <a:t> and </a:t>
            </a:r>
            <a:r>
              <a:rPr lang="en-US" sz="2000">
                <a:hlinkClick r:id="rId4"/>
              </a:rPr>
              <a:t>tawni.ferrarini@gmail.com</a:t>
            </a:r>
            <a:r>
              <a:rPr lang="en-US" sz="2000"/>
              <a:t> (preferred)</a:t>
            </a:r>
          </a:p>
          <a:p>
            <a:pPr marL="0"/>
            <a:r>
              <a:rPr lang="en-US" sz="2000">
                <a:hlinkClick r:id="rId5"/>
              </a:rPr>
              <a:t>tawni.org</a:t>
            </a:r>
            <a:endParaRPr lang="en-US" sz="2000"/>
          </a:p>
          <a:p>
            <a:pPr marL="0"/>
            <a:r>
              <a:rPr lang="en-US" sz="2000">
                <a:hlinkClick r:id="rId6"/>
              </a:rPr>
              <a:t>LinkedIn: tawnihuntferrarini</a:t>
            </a:r>
            <a:r>
              <a:rPr lang="en-US" sz="2000"/>
              <a:t> | </a:t>
            </a:r>
            <a:r>
              <a:rPr lang="en-US" sz="2000">
                <a:hlinkClick r:id="rId7"/>
              </a:rPr>
              <a:t>Facebook: tawni.org</a:t>
            </a:r>
            <a:r>
              <a:rPr lang="en-US" sz="2000"/>
              <a:t> | </a:t>
            </a:r>
            <a:r>
              <a:rPr lang="en-US" sz="2000">
                <a:hlinkClick r:id="rId8"/>
              </a:rPr>
              <a:t>Twitter: Tawni_Ferrarini</a:t>
            </a:r>
            <a:r>
              <a:rPr lang="en-US" sz="2000"/>
              <a:t>  </a:t>
            </a:r>
          </a:p>
          <a:p>
            <a:pPr marL="0"/>
            <a:endParaRPr lang="en-US" sz="2000"/>
          </a:p>
        </p:txBody>
      </p:sp>
      <p:sp>
        <p:nvSpPr>
          <p:cNvPr id="5" name="Slide Number Placeholder 4">
            <a:extLst>
              <a:ext uri="{FF2B5EF4-FFF2-40B4-BE49-F238E27FC236}">
                <a16:creationId xmlns:a16="http://schemas.microsoft.com/office/drawing/2014/main" id="{00E50DD9-B277-3344-44C8-12C87520B1C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FAEE96CF-4053-2149-B5F9-FD566E7161CA}" type="slidenum">
              <a:rPr lang="en-US" sz="1200" smtClean="0">
                <a:solidFill>
                  <a:prstClr val="black">
                    <a:tint val="75000"/>
                  </a:prstClr>
                </a:solidFill>
                <a:latin typeface="Calibri" panose="020F0502020204030204"/>
                <a:ea typeface="+mn-ea"/>
              </a:rPr>
              <a:pPr>
                <a:spcAft>
                  <a:spcPts val="600"/>
                </a:spcAft>
                <a:defRPr/>
              </a:pPr>
              <a:t>32</a:t>
            </a:fld>
            <a:endParaRPr lang="en-US" sz="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087033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33</a:t>
            </a:fld>
            <a:endParaRPr lang="en-US"/>
          </a:p>
        </p:txBody>
      </p:sp>
      <p:pic>
        <p:nvPicPr>
          <p:cNvPr id="4" name="Picture 3">
            <a:extLst>
              <a:ext uri="{FF2B5EF4-FFF2-40B4-BE49-F238E27FC236}">
                <a16:creationId xmlns:a16="http://schemas.microsoft.com/office/drawing/2014/main" id="{721544DC-CC22-0EF9-4EE9-45F475627B04}"/>
              </a:ext>
            </a:extLst>
          </p:cNvPr>
          <p:cNvPicPr>
            <a:picLocks noChangeAspect="1"/>
          </p:cNvPicPr>
          <p:nvPr/>
        </p:nvPicPr>
        <p:blipFill>
          <a:blip r:embed="rId2"/>
          <a:stretch>
            <a:fillRect/>
          </a:stretch>
        </p:blipFill>
        <p:spPr>
          <a:xfrm>
            <a:off x="0" y="1099900"/>
            <a:ext cx="12192000" cy="5640190"/>
          </a:xfrm>
          <a:prstGeom prst="rect">
            <a:avLst/>
          </a:prstGeom>
        </p:spPr>
      </p:pic>
    </p:spTree>
    <p:extLst>
      <p:ext uri="{BB962C8B-B14F-4D97-AF65-F5344CB8AC3E}">
        <p14:creationId xmlns:p14="http://schemas.microsoft.com/office/powerpoint/2010/main" val="4081312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a:solidFill>
                  <a:srgbClr val="414A58"/>
                </a:solidFill>
                <a:latin typeface="+mj-lt"/>
                <a:cs typeface="Calibri"/>
              </a:rPr>
              <a:t>Thank you</a:t>
            </a:r>
            <a:endParaRPr lang="en-US"/>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2"/>
          <a:srcRect/>
          <a:stretch/>
        </p:blipFill>
        <p:spPr>
          <a:xfrm>
            <a:off x="708075" y="4860038"/>
            <a:ext cx="2597021" cy="1325562"/>
          </a:xfrm>
          <a:prstGeom prst="rect">
            <a:avLst/>
          </a:prstGeom>
        </p:spPr>
      </p:pic>
      <p:pic>
        <p:nvPicPr>
          <p:cNvPr id="8" name="Picture 7">
            <a:extLst>
              <a:ext uri="{FF2B5EF4-FFF2-40B4-BE49-F238E27FC236}">
                <a16:creationId xmlns:a16="http://schemas.microsoft.com/office/drawing/2014/main" id="{7E3AE54F-71B9-F20C-4245-27803E8AC4A2}"/>
              </a:ext>
            </a:extLst>
          </p:cNvPr>
          <p:cNvPicPr>
            <a:picLocks noChangeAspect="1"/>
          </p:cNvPicPr>
          <p:nvPr/>
        </p:nvPicPr>
        <p:blipFill>
          <a:blip r:embed="rId3"/>
          <a:stretch>
            <a:fillRect/>
          </a:stretch>
        </p:blipFill>
        <p:spPr>
          <a:xfrm>
            <a:off x="3942736" y="1694005"/>
            <a:ext cx="7616214" cy="2426014"/>
          </a:xfrm>
          <a:prstGeom prst="rect">
            <a:avLst/>
          </a:prstGeom>
        </p:spPr>
      </p:pic>
      <p:pic>
        <p:nvPicPr>
          <p:cNvPr id="10" name="Picture 9">
            <a:extLst>
              <a:ext uri="{FF2B5EF4-FFF2-40B4-BE49-F238E27FC236}">
                <a16:creationId xmlns:a16="http://schemas.microsoft.com/office/drawing/2014/main" id="{BB59CD48-3132-77FD-C6DF-37EA424E4DD1}"/>
              </a:ext>
            </a:extLst>
          </p:cNvPr>
          <p:cNvPicPr>
            <a:picLocks noChangeAspect="1"/>
          </p:cNvPicPr>
          <p:nvPr/>
        </p:nvPicPr>
        <p:blipFill>
          <a:blip r:embed="rId4"/>
          <a:stretch>
            <a:fillRect/>
          </a:stretch>
        </p:blipFill>
        <p:spPr>
          <a:xfrm>
            <a:off x="4100053" y="4318571"/>
            <a:ext cx="7157730" cy="1910357"/>
          </a:xfrm>
          <a:prstGeom prst="rect">
            <a:avLst/>
          </a:prstGeom>
        </p:spPr>
      </p:pic>
    </p:spTree>
    <p:extLst>
      <p:ext uri="{BB962C8B-B14F-4D97-AF65-F5344CB8AC3E}">
        <p14:creationId xmlns:p14="http://schemas.microsoft.com/office/powerpoint/2010/main" val="293364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649EA-94C5-C439-E160-CB4F3142DECE}"/>
              </a:ext>
            </a:extLst>
          </p:cNvPr>
          <p:cNvPicPr>
            <a:picLocks noChangeAspect="1"/>
          </p:cNvPicPr>
          <p:nvPr/>
        </p:nvPicPr>
        <p:blipFill>
          <a:blip r:embed="rId2"/>
          <a:stretch>
            <a:fillRect/>
          </a:stretch>
        </p:blipFill>
        <p:spPr>
          <a:xfrm>
            <a:off x="882471" y="1710813"/>
            <a:ext cx="5325049" cy="3746811"/>
          </a:xfrm>
          <a:prstGeom prst="rect">
            <a:avLst/>
          </a:prstGeom>
        </p:spPr>
      </p:pic>
      <p:pic>
        <p:nvPicPr>
          <p:cNvPr id="9" name="Picture 8">
            <a:extLst>
              <a:ext uri="{FF2B5EF4-FFF2-40B4-BE49-F238E27FC236}">
                <a16:creationId xmlns:a16="http://schemas.microsoft.com/office/drawing/2014/main" id="{A09AB32C-FA95-A184-9D06-9CC329166DCA}"/>
              </a:ext>
            </a:extLst>
          </p:cNvPr>
          <p:cNvPicPr>
            <a:picLocks noChangeAspect="1"/>
          </p:cNvPicPr>
          <p:nvPr/>
        </p:nvPicPr>
        <p:blipFill>
          <a:blip r:embed="rId3"/>
          <a:stretch>
            <a:fillRect/>
          </a:stretch>
        </p:blipFill>
        <p:spPr>
          <a:xfrm>
            <a:off x="6521688" y="1710814"/>
            <a:ext cx="5376209" cy="3668938"/>
          </a:xfrm>
          <a:prstGeom prst="rect">
            <a:avLst/>
          </a:prstGeom>
        </p:spPr>
      </p:pic>
    </p:spTree>
    <p:extLst>
      <p:ext uri="{BB962C8B-B14F-4D97-AF65-F5344CB8AC3E}">
        <p14:creationId xmlns:p14="http://schemas.microsoft.com/office/powerpoint/2010/main" val="15883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Presenter</a:t>
            </a:r>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3050184" y="1711105"/>
            <a:ext cx="8148758" cy="1035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alibri Light"/>
                <a:cs typeface="Calibri Light"/>
              </a:rPr>
              <a:t>Tawni Hunt Ferrarini, PhD</a:t>
            </a:r>
            <a:endParaRPr lang="en-US" sz="2400" dirty="0">
              <a:latin typeface="Calibri Light"/>
              <a:ea typeface="Calibri Light"/>
              <a:cs typeface="Calibri Light"/>
            </a:endParaRPr>
          </a:p>
          <a:p>
            <a:pPr marL="0" indent="0">
              <a:buNone/>
            </a:pPr>
            <a:r>
              <a:rPr lang="en-US" sz="2400" dirty="0">
                <a:latin typeface="Calibri"/>
                <a:ea typeface="Calibri"/>
                <a:cs typeface="Calibri"/>
                <a:hlinkClick r:id="rId2"/>
              </a:rPr>
              <a:t>tferrarini@fsu.edu</a:t>
            </a:r>
            <a:r>
              <a:rPr lang="en-US" sz="2400" dirty="0">
                <a:latin typeface="Calibri"/>
                <a:ea typeface="Calibri"/>
                <a:cs typeface="Calibri"/>
              </a:rPr>
              <a:t> and </a:t>
            </a:r>
            <a:r>
              <a:rPr lang="en-US" sz="2400" dirty="0">
                <a:latin typeface="Calibri"/>
                <a:ea typeface="Calibri"/>
                <a:cs typeface="Calibri"/>
                <a:hlinkClick r:id="rId3"/>
              </a:rPr>
              <a:t>tawni.ferrarini@gmail.com</a:t>
            </a:r>
            <a:r>
              <a:rPr lang="en-US" sz="2400" dirty="0">
                <a:latin typeface="Calibri"/>
                <a:ea typeface="Calibri"/>
                <a:cs typeface="Calibri"/>
              </a:rPr>
              <a:t> (preferred)</a:t>
            </a:r>
          </a:p>
          <a:p>
            <a:pPr marL="0" indent="0">
              <a:buNone/>
            </a:pPr>
            <a:r>
              <a:rPr lang="en-US" sz="2400" dirty="0">
                <a:latin typeface="Calibri"/>
                <a:ea typeface="+mn-lt"/>
                <a:cs typeface="Calibri"/>
                <a:hlinkClick r:id="rId4"/>
              </a:rPr>
              <a:t>tawni.org</a:t>
            </a:r>
            <a:endParaRPr lang="en-US" sz="2400" dirty="0">
              <a:latin typeface="Calibri"/>
              <a:ea typeface="+mn-lt"/>
              <a:cs typeface="Calibri"/>
            </a:endParaRPr>
          </a:p>
          <a:p>
            <a:pPr marL="0" indent="0">
              <a:buNone/>
            </a:pPr>
            <a:r>
              <a:rPr lang="en-US" sz="2400" dirty="0">
                <a:latin typeface="Calibri"/>
                <a:ea typeface="+mn-lt"/>
                <a:cs typeface="Calibri"/>
                <a:hlinkClick r:id="rId5"/>
              </a:rPr>
              <a:t>LinkedIn: </a:t>
            </a:r>
            <a:r>
              <a:rPr lang="en-US" sz="2400" dirty="0" err="1">
                <a:latin typeface="Calibri"/>
                <a:ea typeface="+mn-lt"/>
                <a:cs typeface="Calibri"/>
                <a:hlinkClick r:id="rId5"/>
              </a:rPr>
              <a:t>tawnihuntferrarini</a:t>
            </a:r>
            <a:r>
              <a:rPr lang="en-US" sz="2400" dirty="0">
                <a:latin typeface="Calibri"/>
                <a:ea typeface="+mn-lt"/>
                <a:cs typeface="Calibri"/>
              </a:rPr>
              <a:t> | </a:t>
            </a:r>
            <a:r>
              <a:rPr lang="en-US" sz="2400" dirty="0">
                <a:latin typeface="Calibri"/>
                <a:ea typeface="+mn-lt"/>
                <a:cs typeface="Calibri"/>
                <a:hlinkClick r:id="rId6"/>
              </a:rPr>
              <a:t>Facebook: tawni.org</a:t>
            </a:r>
            <a:r>
              <a:rPr lang="en-US" sz="2400" dirty="0">
                <a:latin typeface="Calibri"/>
                <a:ea typeface="+mn-lt"/>
                <a:cs typeface="Calibri"/>
              </a:rPr>
              <a:t> | </a:t>
            </a:r>
            <a:r>
              <a:rPr lang="en-US" sz="2400" dirty="0">
                <a:latin typeface="Calibri"/>
                <a:ea typeface="+mn-lt"/>
                <a:cs typeface="Calibri"/>
                <a:hlinkClick r:id="rId7"/>
              </a:rPr>
              <a:t>Twitter: </a:t>
            </a:r>
            <a:r>
              <a:rPr lang="en-US" sz="2400" dirty="0" err="1">
                <a:latin typeface="Calibri"/>
                <a:ea typeface="+mn-lt"/>
                <a:cs typeface="Calibri"/>
                <a:hlinkClick r:id="rId7"/>
              </a:rPr>
              <a:t>Tawni_Ferrarini</a:t>
            </a:r>
            <a:r>
              <a:rPr lang="en-US" sz="2400" dirty="0">
                <a:latin typeface="Calibri"/>
                <a:ea typeface="+mn-lt"/>
                <a:cs typeface="Calibri"/>
              </a:rPr>
              <a:t>  </a:t>
            </a:r>
          </a:p>
          <a:p>
            <a:pPr marL="0" indent="0">
              <a:buNone/>
            </a:pPr>
            <a:endParaRPr lang="en-US" sz="2600" dirty="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pic>
        <p:nvPicPr>
          <p:cNvPr id="7" name="Picture 6">
            <a:extLst>
              <a:ext uri="{FF2B5EF4-FFF2-40B4-BE49-F238E27FC236}">
                <a16:creationId xmlns:a16="http://schemas.microsoft.com/office/drawing/2014/main" id="{91D7D443-4765-CF0A-3426-9F5D52CBC39A}"/>
              </a:ext>
              <a:ext uri="{C183D7F6-B498-43B3-948B-1728B52AA6E4}">
                <adec:decorative xmlns:adec="http://schemas.microsoft.com/office/drawing/2017/decorative" val="1"/>
              </a:ext>
            </a:extLst>
          </p:cNvPr>
          <p:cNvPicPr>
            <a:picLocks noChangeAspect="1"/>
          </p:cNvPicPr>
          <p:nvPr/>
        </p:nvPicPr>
        <p:blipFill>
          <a:blip r:embed="rId8"/>
          <a:srcRect l="306" r="306"/>
          <a:stretch/>
        </p:blipFill>
        <p:spPr>
          <a:xfrm>
            <a:off x="1111045" y="1944796"/>
            <a:ext cx="1399369" cy="14842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42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39047" y="1481496"/>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600" dirty="0">
                <a:latin typeface="Calibri Light"/>
                <a:ea typeface="Calibri Light"/>
                <a:cs typeface="Calibri Light"/>
              </a:rPr>
              <a:t>Quick overview of the Status of AI in Education</a:t>
            </a:r>
          </a:p>
          <a:p>
            <a:pPr marL="514350" indent="-514350">
              <a:buAutoNum type="arabicPeriod"/>
            </a:pPr>
            <a:r>
              <a:rPr lang="en-US" sz="2600" dirty="0">
                <a:latin typeface="Calibri Light"/>
                <a:ea typeface="Calibri Light"/>
                <a:cs typeface="Calibri Light"/>
              </a:rPr>
              <a:t>Use AI to Reduce Prep Time, Unleashing Creativity</a:t>
            </a:r>
          </a:p>
          <a:p>
            <a:pPr marL="514350" indent="-514350">
              <a:buAutoNum type="arabicPeriod"/>
            </a:pPr>
            <a:r>
              <a:rPr lang="en-US" sz="2600" dirty="0">
                <a:latin typeface="Calibri Light"/>
                <a:ea typeface="Calibri Light"/>
                <a:cs typeface="Calibri Light"/>
              </a:rPr>
              <a:t>Support Critical Thinking while Teaching through AI-enhancements </a:t>
            </a:r>
          </a:p>
          <a:p>
            <a:pPr marL="514350" indent="-514350">
              <a:buAutoNum type="arabicPeriod"/>
            </a:pPr>
            <a:r>
              <a:rPr lang="en-US" sz="2600" dirty="0">
                <a:latin typeface="Calibri Light"/>
                <a:ea typeface="Calibri Light"/>
                <a:cs typeface="Calibri Light"/>
              </a:rPr>
              <a:t>Foster Self-Esteem and an Effort-Based Mindset in the </a:t>
            </a:r>
            <a:r>
              <a:rPr lang="en-US" sz="2600" dirty="0" err="1">
                <a:latin typeface="Calibri Light"/>
                <a:ea typeface="Calibri Light"/>
                <a:cs typeface="Calibri Light"/>
              </a:rPr>
              <a:t>the</a:t>
            </a:r>
            <a:r>
              <a:rPr lang="en-US" sz="2600" dirty="0">
                <a:latin typeface="Calibri Light"/>
                <a:ea typeface="Calibri Light"/>
                <a:cs typeface="Calibri Light"/>
              </a:rPr>
              <a:t> “Compound Interest” Session</a:t>
            </a:r>
          </a:p>
          <a:p>
            <a:pPr marL="514350" indent="-514350">
              <a:buAutoNum type="arabicPeriod"/>
            </a:pPr>
            <a:r>
              <a:rPr lang="en-US" sz="2600" dirty="0">
                <a:latin typeface="Calibri Light"/>
                <a:ea typeface="Calibri Light"/>
                <a:cs typeface="Calibri Light"/>
              </a:rPr>
              <a:t>Encourage Questioning, Reflective Student Thinking, and Impart Agency through Various Assessments, with attention drawn to “High Needs”</a:t>
            </a:r>
          </a:p>
          <a:p>
            <a:pPr marL="514350" indent="-514350">
              <a:buAutoNum type="arabicPeriod"/>
            </a:pPr>
            <a:r>
              <a:rPr lang="en-US" sz="2600" dirty="0">
                <a:latin typeface="Calibri Light"/>
                <a:ea typeface="Calibri Light"/>
                <a:cs typeface="Calibri Light"/>
              </a:rPr>
              <a:t>Promote Collaborative Learning across Students</a:t>
            </a:r>
          </a:p>
          <a:p>
            <a:pPr marL="514350" indent="-514350">
              <a:buAutoNum type="arabicPeriod"/>
            </a:pPr>
            <a:r>
              <a:rPr lang="en-US" sz="2600" dirty="0">
                <a:latin typeface="Calibri Light"/>
                <a:ea typeface="Calibri Light"/>
                <a:cs typeface="Calibri Light"/>
              </a:rPr>
              <a:t>Integrate Real-World Problem-Solving</a:t>
            </a:r>
          </a:p>
          <a:p>
            <a:pPr marL="514350" indent="-514350">
              <a:buAutoNum type="arabicPeriod"/>
            </a:pPr>
            <a:r>
              <a:rPr lang="en-US" sz="2600" dirty="0">
                <a:latin typeface="Calibri Light"/>
                <a:ea typeface="Calibri Light"/>
                <a:cs typeface="Calibri Light"/>
              </a:rPr>
              <a:t>Once Over Lightly</a:t>
            </a:r>
          </a:p>
          <a:p>
            <a:pPr marL="514350" indent="-514350">
              <a:buAutoNum type="arabicPeriod"/>
            </a:pPr>
            <a:r>
              <a:rPr lang="en-US" sz="2600" dirty="0">
                <a:latin typeface="Calibri Light"/>
                <a:ea typeface="Calibri Light"/>
                <a:cs typeface="Calibri Light"/>
              </a:rPr>
              <a:t>Questions</a:t>
            </a:r>
          </a:p>
          <a:p>
            <a:pPr marL="514350" indent="-514350">
              <a:buAutoNum type="arabicPeriod"/>
            </a:pPr>
            <a:endParaRPr lang="en-US" sz="2600" dirty="0">
              <a:latin typeface="Calibri Light"/>
              <a:ea typeface="Calibri Light"/>
              <a:cs typeface="Calibri Light"/>
            </a:endParaRPr>
          </a:p>
          <a:p>
            <a:pPr marL="514350" indent="-514350">
              <a:buAutoNum type="arabicPeriod"/>
            </a:pPr>
            <a:endParaRPr lang="en-US" sz="2600" dirty="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5</a:t>
            </a:fld>
            <a:endParaRPr lang="en-US"/>
          </a:p>
        </p:txBody>
      </p:sp>
    </p:spTree>
    <p:extLst>
      <p:ext uri="{BB962C8B-B14F-4D97-AF65-F5344CB8AC3E}">
        <p14:creationId xmlns:p14="http://schemas.microsoft.com/office/powerpoint/2010/main" val="130974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31FDAD-5DA7-2592-FB3A-4864F6AFD4A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640C205-218C-672F-E272-6669A8633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331238" y="3764"/>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1E3FC6-01B3-DA78-E38F-320B81F0A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653874" y="3320287"/>
            <a:ext cx="1507122" cy="5569131"/>
          </a:xfrm>
          <a:prstGeom prst="rect">
            <a:avLst/>
          </a:prstGeom>
          <a:gradFill>
            <a:gsLst>
              <a:gs pos="36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093059-50E3-1D5E-549E-1D0F5B688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3921534" y="1413465"/>
            <a:ext cx="1519355" cy="9382775"/>
          </a:xfrm>
          <a:prstGeom prst="rect">
            <a:avLst/>
          </a:prstGeom>
          <a:gradFill>
            <a:gsLst>
              <a:gs pos="1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D655-04B1-2A0D-22BC-166AD2865A3A}"/>
              </a:ext>
            </a:extLst>
          </p:cNvPr>
          <p:cNvSpPr txBox="1">
            <a:spLocks/>
          </p:cNvSpPr>
          <p:nvPr/>
        </p:nvSpPr>
        <p:spPr>
          <a:xfrm>
            <a:off x="838200" y="5595614"/>
            <a:ext cx="6943563" cy="91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a:solidFill>
                  <a:srgbClr val="FFFFFF"/>
                </a:solidFill>
              </a:rPr>
              <a:t>National Standards</a:t>
            </a:r>
          </a:p>
        </p:txBody>
      </p:sp>
      <p:sp>
        <p:nvSpPr>
          <p:cNvPr id="4" name="TextBox 3">
            <a:extLst>
              <a:ext uri="{FF2B5EF4-FFF2-40B4-BE49-F238E27FC236}">
                <a16:creationId xmlns:a16="http://schemas.microsoft.com/office/drawing/2014/main" id="{9787BECA-220A-7CA4-A909-4E5BDFE40F0F}"/>
              </a:ext>
            </a:extLst>
          </p:cNvPr>
          <p:cNvSpPr txBox="1"/>
          <p:nvPr/>
        </p:nvSpPr>
        <p:spPr>
          <a:xfrm>
            <a:off x="7781764" y="5586418"/>
            <a:ext cx="3533938" cy="93408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a:lnSpc>
                <a:spcPct val="90000"/>
              </a:lnSpc>
              <a:spcBef>
                <a:spcPts val="1000"/>
              </a:spcBef>
            </a:pPr>
            <a:r>
              <a:rPr lang="en-US">
                <a:solidFill>
                  <a:srgbClr val="FFFFFF"/>
                </a:solidFill>
                <a:hlinkClick r:id="rId2"/>
              </a:rPr>
              <a:t>https://www.councilforeconed.org/policy-advocacy/k-12-standards/</a:t>
            </a:r>
            <a:endParaRPr lang="en-US">
              <a:solidFill>
                <a:srgbClr val="FFFFFF"/>
              </a:solidFill>
            </a:endParaRPr>
          </a:p>
        </p:txBody>
      </p:sp>
      <p:pic>
        <p:nvPicPr>
          <p:cNvPr id="6" name="Picture 5">
            <a:extLst>
              <a:ext uri="{FF2B5EF4-FFF2-40B4-BE49-F238E27FC236}">
                <a16:creationId xmlns:a16="http://schemas.microsoft.com/office/drawing/2014/main" id="{54941E23-B89F-711B-B191-1B58BC4B2D15}"/>
              </a:ext>
            </a:extLst>
          </p:cNvPr>
          <p:cNvPicPr>
            <a:picLocks noChangeAspect="1"/>
          </p:cNvPicPr>
          <p:nvPr/>
        </p:nvPicPr>
        <p:blipFill>
          <a:blip r:embed="rId3"/>
          <a:stretch>
            <a:fillRect/>
          </a:stretch>
        </p:blipFill>
        <p:spPr>
          <a:xfrm>
            <a:off x="860836" y="2526708"/>
            <a:ext cx="2410409" cy="367587"/>
          </a:xfrm>
          <a:prstGeom prst="rect">
            <a:avLst/>
          </a:prstGeom>
        </p:spPr>
      </p:pic>
      <p:pic>
        <p:nvPicPr>
          <p:cNvPr id="9" name="Picture 8">
            <a:extLst>
              <a:ext uri="{FF2B5EF4-FFF2-40B4-BE49-F238E27FC236}">
                <a16:creationId xmlns:a16="http://schemas.microsoft.com/office/drawing/2014/main" id="{FF9C771A-8B03-49FC-3BD0-56B0839D54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41734" y="1146742"/>
            <a:ext cx="2409779" cy="312752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9B71062-F411-05EF-AC1B-E0056D606178}"/>
              </a:ext>
            </a:extLst>
          </p:cNvPr>
          <p:cNvPicPr>
            <a:picLocks noChangeAspect="1"/>
          </p:cNvPicPr>
          <p:nvPr/>
        </p:nvPicPr>
        <p:blipFill>
          <a:blip r:embed="rId5"/>
          <a:stretch>
            <a:fillRect/>
          </a:stretch>
        </p:blipFill>
        <p:spPr>
          <a:xfrm>
            <a:off x="6222001" y="2583344"/>
            <a:ext cx="2699383" cy="283434"/>
          </a:xfrm>
          <a:prstGeom prst="rect">
            <a:avLst/>
          </a:prstGeom>
        </p:spPr>
      </p:pic>
      <p:pic>
        <p:nvPicPr>
          <p:cNvPr id="3" name="Picture 2">
            <a:extLst>
              <a:ext uri="{FF2B5EF4-FFF2-40B4-BE49-F238E27FC236}">
                <a16:creationId xmlns:a16="http://schemas.microsoft.com/office/drawing/2014/main" id="{29945558-CCE6-0AE5-61F8-0981A1F65A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21385" y="1146742"/>
            <a:ext cx="2409779" cy="312752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ACC355DC-B65D-89B6-BADC-536FF08B819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FAEE96CF-4053-2149-B5F9-FD566E7161CA}" type="slidenum">
              <a:rPr lang="en-US" sz="1200">
                <a:solidFill>
                  <a:srgbClr val="FFFFFF"/>
                </a:solidFill>
                <a:latin typeface="+mn-lt"/>
                <a:ea typeface="+mn-ea"/>
              </a:rPr>
              <a:pPr>
                <a:spcAft>
                  <a:spcPts val="600"/>
                </a:spcAft>
              </a:pPr>
              <a:t>6</a:t>
            </a:fld>
            <a:endParaRPr lang="en-US" sz="1200">
              <a:solidFill>
                <a:srgbClr val="FFFFFF"/>
              </a:solidFill>
              <a:latin typeface="+mn-lt"/>
              <a:ea typeface="+mn-ea"/>
            </a:endParaRPr>
          </a:p>
        </p:txBody>
      </p:sp>
    </p:spTree>
    <p:extLst>
      <p:ext uri="{BB962C8B-B14F-4D97-AF65-F5344CB8AC3E}">
        <p14:creationId xmlns:p14="http://schemas.microsoft.com/office/powerpoint/2010/main" val="88908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2"/>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1740310"/>
            <a:ext cx="6161315" cy="1623902"/>
          </a:xfrm>
        </p:spPr>
        <p:txBody>
          <a:bodyPr lIns="91440" tIns="45720" rIns="91440" bIns="45720" anchor="t"/>
          <a:lstStyle/>
          <a:p>
            <a:r>
              <a:rPr lang="en-US" sz="4000" b="1" dirty="0"/>
              <a:t>1. AI: Transforming Education for the Better</a:t>
            </a: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3"/>
          <a:srcRect/>
          <a:stretch/>
        </p:blipFill>
        <p:spPr>
          <a:xfrm>
            <a:off x="708075" y="4860038"/>
            <a:ext cx="2597021" cy="1325562"/>
          </a:xfrm>
          <a:prstGeom prst="rect">
            <a:avLst/>
          </a:prstGeom>
        </p:spPr>
      </p:pic>
      <p:pic>
        <p:nvPicPr>
          <p:cNvPr id="8" name="Picture 7" descr="A hands shaking with a robot">
            <a:extLst>
              <a:ext uri="{FF2B5EF4-FFF2-40B4-BE49-F238E27FC236}">
                <a16:creationId xmlns:a16="http://schemas.microsoft.com/office/drawing/2014/main" id="{CE01FDB7-9317-212D-8CB1-1D5A1012F161}"/>
              </a:ext>
            </a:extLst>
          </p:cNvPr>
          <p:cNvPicPr>
            <a:picLocks noChangeAspect="1"/>
          </p:cNvPicPr>
          <p:nvPr/>
        </p:nvPicPr>
        <p:blipFill>
          <a:blip r:embed="rId4"/>
          <a:stretch>
            <a:fillRect/>
          </a:stretch>
        </p:blipFill>
        <p:spPr>
          <a:xfrm>
            <a:off x="7641020" y="1956619"/>
            <a:ext cx="3855365" cy="2996037"/>
          </a:xfrm>
          <a:prstGeom prst="rect">
            <a:avLst/>
          </a:prstGeom>
        </p:spPr>
      </p:pic>
    </p:spTree>
    <p:extLst>
      <p:ext uri="{BB962C8B-B14F-4D97-AF65-F5344CB8AC3E}">
        <p14:creationId xmlns:p14="http://schemas.microsoft.com/office/powerpoint/2010/main" val="146808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BE98-8489-C761-0C3F-18864EA8D6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D306E8-A6DB-2D5D-AA89-621D7DBF83AF}"/>
              </a:ext>
            </a:extLst>
          </p:cNvPr>
          <p:cNvSpPr>
            <a:spLocks noGrp="1"/>
          </p:cNvSpPr>
          <p:nvPr>
            <p:ph type="title"/>
          </p:nvPr>
        </p:nvSpPr>
        <p:spPr/>
        <p:txBody>
          <a:bodyPr/>
          <a:lstStyle/>
          <a:p>
            <a:r>
              <a:rPr lang="en-US" b="1" dirty="0"/>
              <a:t>Educational Landscape</a:t>
            </a:r>
            <a:r>
              <a:rPr lang="en-US" b="1" baseline="30000" dirty="0"/>
              <a:t>1</a:t>
            </a:r>
          </a:p>
        </p:txBody>
      </p:sp>
      <p:sp>
        <p:nvSpPr>
          <p:cNvPr id="2" name="Slide Number Placeholder 1">
            <a:extLst>
              <a:ext uri="{FF2B5EF4-FFF2-40B4-BE49-F238E27FC236}">
                <a16:creationId xmlns:a16="http://schemas.microsoft.com/office/drawing/2014/main" id="{3E3C113D-8ACF-080A-45BA-A7EA36AB4DED}"/>
              </a:ext>
            </a:extLst>
          </p:cNvPr>
          <p:cNvSpPr>
            <a:spLocks noGrp="1"/>
          </p:cNvSpPr>
          <p:nvPr>
            <p:ph type="sldNum" sz="quarter" idx="12"/>
          </p:nvPr>
        </p:nvSpPr>
        <p:spPr/>
        <p:txBody>
          <a:bodyPr/>
          <a:lstStyle/>
          <a:p>
            <a:fld id="{FAEE96CF-4053-2149-B5F9-FD566E7161CA}" type="slidenum">
              <a:rPr lang="en-US" smtClean="0"/>
              <a:pPr/>
              <a:t>8</a:t>
            </a:fld>
            <a:endParaRPr lang="en-US"/>
          </a:p>
        </p:txBody>
      </p:sp>
      <p:sp>
        <p:nvSpPr>
          <p:cNvPr id="7" name="Content Placeholder 6">
            <a:extLst>
              <a:ext uri="{FF2B5EF4-FFF2-40B4-BE49-F238E27FC236}">
                <a16:creationId xmlns:a16="http://schemas.microsoft.com/office/drawing/2014/main" id="{7B37C7C3-C9BB-3646-78D2-538A24719B5B}"/>
              </a:ext>
            </a:extLst>
          </p:cNvPr>
          <p:cNvSpPr>
            <a:spLocks noGrp="1"/>
          </p:cNvSpPr>
          <p:nvPr>
            <p:ph idx="13"/>
          </p:nvPr>
        </p:nvSpPr>
        <p:spPr>
          <a:xfrm>
            <a:off x="699053" y="1514168"/>
            <a:ext cx="10830339" cy="4139886"/>
          </a:xfrm>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t>Education has been slow to adopt digital technologies, but AI offers a chance for accelerated transformation.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t>The pandemic led to a surge in online learning and edtech investment, but this receded as classrooms reopened.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t>Generative AI, like ChatGPT, is now viewed as a tool for personalized tutoring and automating tasks.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t>Teachers have advantages over general AI companies because they understand pedagogy and possess personal relationships with students, parents, and schools.</a:t>
            </a:r>
          </a:p>
        </p:txBody>
      </p:sp>
      <p:sp>
        <p:nvSpPr>
          <p:cNvPr id="3" name="TextBox 2">
            <a:extLst>
              <a:ext uri="{FF2B5EF4-FFF2-40B4-BE49-F238E27FC236}">
                <a16:creationId xmlns:a16="http://schemas.microsoft.com/office/drawing/2014/main" id="{023BEE2C-0605-4B6D-69D2-476D229E8F50}"/>
              </a:ext>
            </a:extLst>
          </p:cNvPr>
          <p:cNvSpPr txBox="1"/>
          <p:nvPr/>
        </p:nvSpPr>
        <p:spPr>
          <a:xfrm>
            <a:off x="2127882" y="6149916"/>
            <a:ext cx="7787148" cy="369332"/>
          </a:xfrm>
          <a:prstGeom prst="rect">
            <a:avLst/>
          </a:prstGeom>
          <a:noFill/>
        </p:spPr>
        <p:txBody>
          <a:bodyPr wrap="square" rtlCol="0">
            <a:spAutoFit/>
          </a:bodyPr>
          <a:lstStyle/>
          <a:p>
            <a:r>
              <a:rPr lang="en-US" dirty="0"/>
              <a:t>1. Schumpeter. 2024. The Economist “</a:t>
            </a:r>
            <a:r>
              <a:rPr lang="en-US" b="0" i="0" dirty="0">
                <a:solidFill>
                  <a:srgbClr val="0D0D0D"/>
                </a:solidFill>
                <a:effectLst/>
                <a:latin typeface="var(--ds-type-system-serif-lining)"/>
                <a:hlinkClick r:id="rId2"/>
              </a:rPr>
              <a:t>AI can transform education for the better.”</a:t>
            </a:r>
            <a:endParaRPr lang="en-US" b="0" i="0" dirty="0">
              <a:solidFill>
                <a:srgbClr val="0D0D0D"/>
              </a:solidFill>
              <a:effectLst/>
              <a:latin typeface="var(--ds-type-system-serif-lining)"/>
            </a:endParaRPr>
          </a:p>
        </p:txBody>
      </p:sp>
    </p:spTree>
    <p:extLst>
      <p:ext uri="{BB962C8B-B14F-4D97-AF65-F5344CB8AC3E}">
        <p14:creationId xmlns:p14="http://schemas.microsoft.com/office/powerpoint/2010/main" val="16872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966D-2839-23C8-CECF-6C5416A9C7D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BE562E-8479-756D-B470-74E3D136DC48}"/>
              </a:ext>
            </a:extLst>
          </p:cNvPr>
          <p:cNvSpPr>
            <a:spLocks noGrp="1"/>
          </p:cNvSpPr>
          <p:nvPr>
            <p:ph type="title"/>
          </p:nvPr>
        </p:nvSpPr>
        <p:spPr/>
        <p:txBody>
          <a:bodyPr/>
          <a:lstStyle/>
          <a:p>
            <a:r>
              <a:rPr lang="en-US" b="1" dirty="0"/>
              <a:t>Educational Landscape</a:t>
            </a:r>
            <a:r>
              <a:rPr lang="en-US" b="1" baseline="30000" dirty="0"/>
              <a:t>1</a:t>
            </a:r>
            <a:endParaRPr lang="en-US" b="1" dirty="0"/>
          </a:p>
        </p:txBody>
      </p:sp>
      <p:sp>
        <p:nvSpPr>
          <p:cNvPr id="2" name="Slide Number Placeholder 1">
            <a:extLst>
              <a:ext uri="{FF2B5EF4-FFF2-40B4-BE49-F238E27FC236}">
                <a16:creationId xmlns:a16="http://schemas.microsoft.com/office/drawing/2014/main" id="{34661C52-5F1E-A9C0-5AD6-471D1D46CE0B}"/>
              </a:ext>
            </a:extLst>
          </p:cNvPr>
          <p:cNvSpPr>
            <a:spLocks noGrp="1"/>
          </p:cNvSpPr>
          <p:nvPr>
            <p:ph type="sldNum" sz="quarter" idx="12"/>
          </p:nvPr>
        </p:nvSpPr>
        <p:spPr/>
        <p:txBody>
          <a:bodyPr/>
          <a:lstStyle/>
          <a:p>
            <a:fld id="{FAEE96CF-4053-2149-B5F9-FD566E7161CA}" type="slidenum">
              <a:rPr lang="en-US" smtClean="0"/>
              <a:pPr/>
              <a:t>9</a:t>
            </a:fld>
            <a:endParaRPr lang="en-US"/>
          </a:p>
        </p:txBody>
      </p:sp>
      <p:sp>
        <p:nvSpPr>
          <p:cNvPr id="7" name="Content Placeholder 6">
            <a:extLst>
              <a:ext uri="{FF2B5EF4-FFF2-40B4-BE49-F238E27FC236}">
                <a16:creationId xmlns:a16="http://schemas.microsoft.com/office/drawing/2014/main" id="{26C995BF-03C2-54DD-F17F-1155B9E7DA31}"/>
              </a:ext>
            </a:extLst>
          </p:cNvPr>
          <p:cNvSpPr>
            <a:spLocks noGrp="1"/>
          </p:cNvSpPr>
          <p:nvPr>
            <p:ph idx="13"/>
          </p:nvPr>
        </p:nvSpPr>
        <p:spPr>
          <a:xfrm>
            <a:off x="481781" y="1514168"/>
            <a:ext cx="11047611" cy="4139886"/>
          </a:xfrm>
        </p:spPr>
        <p:txBody>
          <a:bodyPr/>
          <a:lstStyle/>
          <a:p>
            <a:r>
              <a:rPr lang="en-US" sz="3600" dirty="0"/>
              <a:t>Challenges to AI adoption include teacher training, budget constraints, concerns about job security, and data privacy, safety, and security. Let’s set these aside for this presentation.</a:t>
            </a:r>
          </a:p>
          <a:p>
            <a:r>
              <a:rPr lang="en-US" sz="3600" dirty="0"/>
              <a:t>If implemented successfully, AI could provide individualized tutoring, improving learning outcomes and reducing achievement gaps.</a:t>
            </a:r>
          </a:p>
          <a:p>
            <a:r>
              <a:rPr lang="en-US" sz="3600" dirty="0"/>
              <a:t>AI presents an opportunity to revolutionize education, but careful implementation is key. (Consult with your administration.)</a:t>
            </a:r>
          </a:p>
        </p:txBody>
      </p:sp>
      <p:sp>
        <p:nvSpPr>
          <p:cNvPr id="3" name="TextBox 2">
            <a:extLst>
              <a:ext uri="{FF2B5EF4-FFF2-40B4-BE49-F238E27FC236}">
                <a16:creationId xmlns:a16="http://schemas.microsoft.com/office/drawing/2014/main" id="{AC0EDA24-1157-9105-7C21-92594AFD080E}"/>
              </a:ext>
            </a:extLst>
          </p:cNvPr>
          <p:cNvSpPr txBox="1"/>
          <p:nvPr/>
        </p:nvSpPr>
        <p:spPr>
          <a:xfrm>
            <a:off x="2127882" y="6149916"/>
            <a:ext cx="7787148" cy="369332"/>
          </a:xfrm>
          <a:prstGeom prst="rect">
            <a:avLst/>
          </a:prstGeom>
          <a:noFill/>
        </p:spPr>
        <p:txBody>
          <a:bodyPr wrap="square" rtlCol="0">
            <a:spAutoFit/>
          </a:bodyPr>
          <a:lstStyle/>
          <a:p>
            <a:r>
              <a:rPr lang="en-US" dirty="0"/>
              <a:t>1. Schumpeter. 2024. The Economist “</a:t>
            </a:r>
            <a:r>
              <a:rPr lang="en-US" b="0" i="0" dirty="0">
                <a:solidFill>
                  <a:srgbClr val="0D0D0D"/>
                </a:solidFill>
                <a:effectLst/>
                <a:latin typeface="var(--ds-type-system-serif-lining)"/>
                <a:hlinkClick r:id="rId2"/>
              </a:rPr>
              <a:t>AI can transform education for the better.”</a:t>
            </a:r>
            <a:endParaRPr lang="en-US" b="0" i="0" dirty="0">
              <a:solidFill>
                <a:srgbClr val="0D0D0D"/>
              </a:solidFill>
              <a:effectLst/>
              <a:latin typeface="var(--ds-type-system-serif-lining)"/>
            </a:endParaRPr>
          </a:p>
        </p:txBody>
      </p:sp>
    </p:spTree>
    <p:extLst>
      <p:ext uri="{BB962C8B-B14F-4D97-AF65-F5344CB8AC3E}">
        <p14:creationId xmlns:p14="http://schemas.microsoft.com/office/powerpoint/2010/main" val="35273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1689</TotalTime>
  <Words>2576</Words>
  <Application>Microsoft Office PowerPoint</Application>
  <PresentationFormat>Widescreen</PresentationFormat>
  <Paragraphs>191</Paragraphs>
  <Slides>35</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Aptos</vt:lpstr>
      <vt:lpstr>Aptos </vt:lpstr>
      <vt:lpstr>Arial</vt:lpstr>
      <vt:lpstr>Calibri</vt:lpstr>
      <vt:lpstr>Calibri Light</vt:lpstr>
      <vt:lpstr>Courier New</vt:lpstr>
      <vt:lpstr>Google Sans</vt:lpstr>
      <vt:lpstr>Inter</vt:lpstr>
      <vt:lpstr>Inter Light</vt:lpstr>
      <vt:lpstr>Lato</vt:lpstr>
      <vt:lpstr>Roboto</vt:lpstr>
      <vt:lpstr>Symbol</vt:lpstr>
      <vt:lpstr>var(--ds-type-system-serif-lining)</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Landscape1</vt:lpstr>
      <vt:lpstr>Educational Landscape1</vt:lpstr>
      <vt:lpstr>AI-in-action:  Compound Interest</vt:lpstr>
      <vt:lpstr>Let’s unleash the creative you!   Choose any AI tool.</vt:lpstr>
      <vt:lpstr>Customizing a Lesson and Transforming a Classroom: Through Gemini</vt:lpstr>
      <vt:lpstr>Teacher Prep: In Google Drive </vt:lpstr>
      <vt:lpstr>In Google Drive: Class Prep</vt:lpstr>
      <vt:lpstr>PowerPoint Presentation</vt:lpstr>
      <vt:lpstr>PowerPoint Presentation</vt:lpstr>
      <vt:lpstr>PowerPoint Presentation</vt:lpstr>
      <vt:lpstr>PowerPoint Presentation</vt:lpstr>
      <vt:lpstr>Think-Pair-Share Results</vt:lpstr>
      <vt:lpstr>PowerPoint Presentation</vt:lpstr>
      <vt:lpstr>This or That? Tradeoffs and Opportunity Costs</vt:lpstr>
      <vt:lpstr>Empower Students</vt:lpstr>
      <vt:lpstr>PowerPoint Presentation</vt:lpstr>
      <vt:lpstr>PowerPoint Presentation</vt:lpstr>
      <vt:lpstr>Personalized Learning Experiences  Personalized Learning Experiences</vt:lpstr>
      <vt:lpstr>PowerPoint Presentation</vt:lpstr>
      <vt:lpstr>Anticipate the Struggle for Some Students</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Tawni Ferrarini</cp:lastModifiedBy>
  <cp:revision>10</cp:revision>
  <dcterms:created xsi:type="dcterms:W3CDTF">2022-05-10T21:20:13Z</dcterms:created>
  <dcterms:modified xsi:type="dcterms:W3CDTF">2024-12-05T21:08:55Z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