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8" r:id="rId3"/>
    <p:sldId id="257" r:id="rId4"/>
    <p:sldId id="309" r:id="rId5"/>
    <p:sldId id="310" r:id="rId6"/>
    <p:sldId id="312" r:id="rId7"/>
    <p:sldId id="279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4" r:id="rId18"/>
    <p:sldId id="325" r:id="rId19"/>
    <p:sldId id="326" r:id="rId20"/>
    <p:sldId id="327" r:id="rId21"/>
    <p:sldId id="328" r:id="rId22"/>
  </p:sldIdLst>
  <p:sldSz cx="18288000" cy="10287000"/>
  <p:notesSz cx="6858000" cy="9144000"/>
  <p:embeddedFontLst>
    <p:embeddedFont>
      <p:font typeface="BIZ UDPMincho" panose="020B0604020202020204" charset="-128"/>
      <p:regular r:id="rId25"/>
      <p:bold r:id="rId26"/>
    </p:embeddedFont>
    <p:embeddedFont>
      <p:font typeface="Inter Medium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BAE"/>
    <a:srgbClr val="ABDE70"/>
    <a:srgbClr val="139CEC"/>
    <a:srgbClr val="1A9855"/>
    <a:srgbClr val="57C39C"/>
    <a:srgbClr val="B50EE0"/>
    <a:srgbClr val="F6B907"/>
    <a:srgbClr val="FFE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14A8F6-ED31-4F7E-A2C0-4B1C0160F149}" v="7" dt="2024-09-17T20:42:31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4627"/>
  </p:normalViewPr>
  <p:slideViewPr>
    <p:cSldViewPr snapToGrid="0">
      <p:cViewPr varScale="1">
        <p:scale>
          <a:sx n="63" d="100"/>
          <a:sy n="63" d="100"/>
        </p:scale>
        <p:origin x="6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7" d="100"/>
          <a:sy n="127" d="100"/>
        </p:scale>
        <p:origin x="36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th Cookson" userId="ca3a0789-b855-405c-9d2a-912abc57193b" providerId="ADAL" clId="{6B14A8F6-ED31-4F7E-A2C0-4B1C0160F149}"/>
    <pc:docChg chg="custSel modSld">
      <pc:chgData name="Ruth Cookson" userId="ca3a0789-b855-405c-9d2a-912abc57193b" providerId="ADAL" clId="{6B14A8F6-ED31-4F7E-A2C0-4B1C0160F149}" dt="2024-09-17T20:42:59.021" v="17" actId="27636"/>
      <pc:docMkLst>
        <pc:docMk/>
      </pc:docMkLst>
      <pc:sldChg chg="modAnim">
        <pc:chgData name="Ruth Cookson" userId="ca3a0789-b855-405c-9d2a-912abc57193b" providerId="ADAL" clId="{6B14A8F6-ED31-4F7E-A2C0-4B1C0160F149}" dt="2024-09-17T20:32:53.979" v="0"/>
        <pc:sldMkLst>
          <pc:docMk/>
          <pc:sldMk cId="1581709644" sldId="279"/>
        </pc:sldMkLst>
      </pc:sldChg>
      <pc:sldChg chg="modSp">
        <pc:chgData name="Ruth Cookson" userId="ca3a0789-b855-405c-9d2a-912abc57193b" providerId="ADAL" clId="{6B14A8F6-ED31-4F7E-A2C0-4B1C0160F149}" dt="2024-09-17T20:35:43.525" v="1" actId="207"/>
        <pc:sldMkLst>
          <pc:docMk/>
          <pc:sldMk cId="850151097" sldId="314"/>
        </pc:sldMkLst>
        <pc:spChg chg="mod">
          <ac:chgData name="Ruth Cookson" userId="ca3a0789-b855-405c-9d2a-912abc57193b" providerId="ADAL" clId="{6B14A8F6-ED31-4F7E-A2C0-4B1C0160F149}" dt="2024-09-17T20:35:43.525" v="1" actId="207"/>
          <ac:spMkLst>
            <pc:docMk/>
            <pc:sldMk cId="850151097" sldId="314"/>
            <ac:spMk id="5" creationId="{5CDD5526-93AA-E0A6-6D27-3FC12B44BF6D}"/>
          </ac:spMkLst>
        </pc:spChg>
      </pc:sldChg>
      <pc:sldChg chg="modSp mod">
        <pc:chgData name="Ruth Cookson" userId="ca3a0789-b855-405c-9d2a-912abc57193b" providerId="ADAL" clId="{6B14A8F6-ED31-4F7E-A2C0-4B1C0160F149}" dt="2024-09-17T20:39:28.825" v="3" actId="20577"/>
        <pc:sldMkLst>
          <pc:docMk/>
          <pc:sldMk cId="828327029" sldId="318"/>
        </pc:sldMkLst>
        <pc:spChg chg="mod">
          <ac:chgData name="Ruth Cookson" userId="ca3a0789-b855-405c-9d2a-912abc57193b" providerId="ADAL" clId="{6B14A8F6-ED31-4F7E-A2C0-4B1C0160F149}" dt="2024-09-17T20:39:28.825" v="3" actId="20577"/>
          <ac:spMkLst>
            <pc:docMk/>
            <pc:sldMk cId="828327029" sldId="318"/>
            <ac:spMk id="15" creationId="{91FC52EF-34D9-3670-3450-0BF646ADE673}"/>
          </ac:spMkLst>
        </pc:spChg>
      </pc:sldChg>
      <pc:sldChg chg="modSp">
        <pc:chgData name="Ruth Cookson" userId="ca3a0789-b855-405c-9d2a-912abc57193b" providerId="ADAL" clId="{6B14A8F6-ED31-4F7E-A2C0-4B1C0160F149}" dt="2024-09-17T20:41:03.580" v="4" actId="207"/>
        <pc:sldMkLst>
          <pc:docMk/>
          <pc:sldMk cId="532168274" sldId="322"/>
        </pc:sldMkLst>
        <pc:spChg chg="mod">
          <ac:chgData name="Ruth Cookson" userId="ca3a0789-b855-405c-9d2a-912abc57193b" providerId="ADAL" clId="{6B14A8F6-ED31-4F7E-A2C0-4B1C0160F149}" dt="2024-09-17T20:41:03.580" v="4" actId="207"/>
          <ac:spMkLst>
            <pc:docMk/>
            <pc:sldMk cId="532168274" sldId="322"/>
            <ac:spMk id="5" creationId="{5CDD5526-93AA-E0A6-6D27-3FC12B44BF6D}"/>
          </ac:spMkLst>
        </pc:spChg>
      </pc:sldChg>
      <pc:sldChg chg="modSp mod">
        <pc:chgData name="Ruth Cookson" userId="ca3a0789-b855-405c-9d2a-912abc57193b" providerId="ADAL" clId="{6B14A8F6-ED31-4F7E-A2C0-4B1C0160F149}" dt="2024-09-17T20:41:32.057" v="5" actId="207"/>
        <pc:sldMkLst>
          <pc:docMk/>
          <pc:sldMk cId="1753022014" sldId="325"/>
        </pc:sldMkLst>
        <pc:spChg chg="mod">
          <ac:chgData name="Ruth Cookson" userId="ca3a0789-b855-405c-9d2a-912abc57193b" providerId="ADAL" clId="{6B14A8F6-ED31-4F7E-A2C0-4B1C0160F149}" dt="2024-09-17T20:41:32.057" v="5" actId="207"/>
          <ac:spMkLst>
            <pc:docMk/>
            <pc:sldMk cId="1753022014" sldId="325"/>
            <ac:spMk id="2" creationId="{704D3A8C-79CC-7132-78EA-6726F328CB26}"/>
          </ac:spMkLst>
        </pc:spChg>
      </pc:sldChg>
      <pc:sldChg chg="modSp mod">
        <pc:chgData name="Ruth Cookson" userId="ca3a0789-b855-405c-9d2a-912abc57193b" providerId="ADAL" clId="{6B14A8F6-ED31-4F7E-A2C0-4B1C0160F149}" dt="2024-09-17T20:41:51.482" v="10" actId="1076"/>
        <pc:sldMkLst>
          <pc:docMk/>
          <pc:sldMk cId="2226611892" sldId="326"/>
        </pc:sldMkLst>
        <pc:spChg chg="mod">
          <ac:chgData name="Ruth Cookson" userId="ca3a0789-b855-405c-9d2a-912abc57193b" providerId="ADAL" clId="{6B14A8F6-ED31-4F7E-A2C0-4B1C0160F149}" dt="2024-09-17T20:41:51.482" v="10" actId="1076"/>
          <ac:spMkLst>
            <pc:docMk/>
            <pc:sldMk cId="2226611892" sldId="326"/>
            <ac:spMk id="5" creationId="{5CDD5526-93AA-E0A6-6D27-3FC12B44BF6D}"/>
          </ac:spMkLst>
        </pc:spChg>
        <pc:spChg chg="mod">
          <ac:chgData name="Ruth Cookson" userId="ca3a0789-b855-405c-9d2a-912abc57193b" providerId="ADAL" clId="{6B14A8F6-ED31-4F7E-A2C0-4B1C0160F149}" dt="2024-09-17T20:41:48.300" v="9" actId="1076"/>
          <ac:spMkLst>
            <pc:docMk/>
            <pc:sldMk cId="2226611892" sldId="326"/>
            <ac:spMk id="6" creationId="{2D4623AF-6388-50A1-CAAD-C838ED889272}"/>
          </ac:spMkLst>
        </pc:spChg>
      </pc:sldChg>
      <pc:sldChg chg="modSp mod">
        <pc:chgData name="Ruth Cookson" userId="ca3a0789-b855-405c-9d2a-912abc57193b" providerId="ADAL" clId="{6B14A8F6-ED31-4F7E-A2C0-4B1C0160F149}" dt="2024-09-17T20:42:59.021" v="17" actId="27636"/>
        <pc:sldMkLst>
          <pc:docMk/>
          <pc:sldMk cId="1517021721" sldId="327"/>
        </pc:sldMkLst>
        <pc:spChg chg="mod">
          <ac:chgData name="Ruth Cookson" userId="ca3a0789-b855-405c-9d2a-912abc57193b" providerId="ADAL" clId="{6B14A8F6-ED31-4F7E-A2C0-4B1C0160F149}" dt="2024-09-17T20:42:59.021" v="17" actId="27636"/>
          <ac:spMkLst>
            <pc:docMk/>
            <pc:sldMk cId="1517021721" sldId="327"/>
            <ac:spMk id="2" creationId="{704D3A8C-79CC-7132-78EA-6726F328CB26}"/>
          </ac:spMkLst>
        </pc:spChg>
      </pc:sldChg>
      <pc:sldChg chg="modSp mod">
        <pc:chgData name="Ruth Cookson" userId="ca3a0789-b855-405c-9d2a-912abc57193b" providerId="ADAL" clId="{6B14A8F6-ED31-4F7E-A2C0-4B1C0160F149}" dt="2024-09-17T20:42:31.299" v="12" actId="20577"/>
        <pc:sldMkLst>
          <pc:docMk/>
          <pc:sldMk cId="3882031756" sldId="328"/>
        </pc:sldMkLst>
        <pc:spChg chg="mod">
          <ac:chgData name="Ruth Cookson" userId="ca3a0789-b855-405c-9d2a-912abc57193b" providerId="ADAL" clId="{6B14A8F6-ED31-4F7E-A2C0-4B1C0160F149}" dt="2024-09-17T20:42:03.407" v="11" actId="207"/>
          <ac:spMkLst>
            <pc:docMk/>
            <pc:sldMk cId="3882031756" sldId="328"/>
            <ac:spMk id="2" creationId="{704D3A8C-79CC-7132-78EA-6726F328CB26}"/>
          </ac:spMkLst>
        </pc:spChg>
        <pc:spChg chg="mod">
          <ac:chgData name="Ruth Cookson" userId="ca3a0789-b855-405c-9d2a-912abc57193b" providerId="ADAL" clId="{6B14A8F6-ED31-4F7E-A2C0-4B1C0160F149}" dt="2024-09-17T20:42:31.299" v="12" actId="20577"/>
          <ac:spMkLst>
            <pc:docMk/>
            <pc:sldMk cId="3882031756" sldId="328"/>
            <ac:spMk id="11" creationId="{C317AF60-FF65-2A81-9756-FD5D052244E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7D71B6-6F64-8917-1B2E-5169BF121F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5527C3-E2A6-DD83-1980-CD2CCC948C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E866E-C2B7-0D48-99D2-6F711883876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B9E5B-46BA-4217-1076-C1E3EB5659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5D04C7-8C2C-ABD4-93A5-E71BD9395C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80C4D-396D-C148-A195-5BC7018DA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27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ptv.pbslearningmedia.org/resource/ee18-sci-nonrenew/conserving-non-renewable-resources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85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36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389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939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79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23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32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73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84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97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32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61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239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63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06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07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71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50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https://dptv.pbslearningmedia.org/resource/ee18-sci-nonrenew/conserving-non-renewable-resources/</a:t>
            </a: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65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32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5E413CF-8BF6-9E4A-4345-B586BB6FE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 preserve="1" userDrawn="1">
  <p:cSld name="7_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/>
          <p:nvPr/>
        </p:nvSpPr>
        <p:spPr>
          <a:xfrm>
            <a:off x="0" y="1638300"/>
            <a:ext cx="18288000" cy="8077200"/>
          </a:xfrm>
          <a:prstGeom prst="rect">
            <a:avLst/>
          </a:prstGeom>
          <a:solidFill>
            <a:srgbClr val="ACDC72">
              <a:alpha val="2941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904292" y="26499"/>
            <a:ext cx="12354508" cy="176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15BA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/>
          <p:nvPr/>
        </p:nvSpPr>
        <p:spPr>
          <a:xfrm>
            <a:off x="0" y="-952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ED6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1"/>
          <p:cNvSpPr/>
          <p:nvPr/>
        </p:nvSpPr>
        <p:spPr>
          <a:xfrm>
            <a:off x="0" y="-952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ABDE70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ED6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logo with green and white text&#10;&#10;Description automatically generated">
            <a:extLst>
              <a:ext uri="{FF2B5EF4-FFF2-40B4-BE49-F238E27FC236}">
                <a16:creationId xmlns:a16="http://schemas.microsoft.com/office/drawing/2014/main" id="{7C4A62C3-53C4-8419-6C32-0ABB0A8CD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04166" y="236066"/>
            <a:ext cx="2154003" cy="10994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5E7D6-6E3C-BF8B-3BB2-2EDBCCF16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42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 preserve="1" userDrawn="1">
  <p:cSld name="7_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 userDrawn="1"/>
        </p:nvSpPr>
        <p:spPr>
          <a:xfrm>
            <a:off x="0" y="-952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ED6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1"/>
          <p:cNvSpPr/>
          <p:nvPr userDrawn="1"/>
        </p:nvSpPr>
        <p:spPr>
          <a:xfrm>
            <a:off x="0" y="-952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ABDE70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ED6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55;p27">
            <a:extLst>
              <a:ext uri="{FF2B5EF4-FFF2-40B4-BE49-F238E27FC236}">
                <a16:creationId xmlns:a16="http://schemas.microsoft.com/office/drawing/2014/main" id="{60215510-2D37-6635-6BEF-B6F2F5FA3D7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9425" r="9425"/>
          <a:stretch/>
        </p:blipFill>
        <p:spPr>
          <a:xfrm>
            <a:off x="0" y="-1"/>
            <a:ext cx="18288000" cy="454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logo with green and white text&#10;&#10;Description automatically generated">
            <a:extLst>
              <a:ext uri="{FF2B5EF4-FFF2-40B4-BE49-F238E27FC236}">
                <a16:creationId xmlns:a16="http://schemas.microsoft.com/office/drawing/2014/main" id="{7C4A62C3-53C4-8419-6C32-0ABB0A8CD1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04166" y="236066"/>
            <a:ext cx="2154003" cy="109943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3F85D9-373C-FB08-2CC8-47A6AB1DF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492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lank" userDrawn="1">
  <p:cSld name="6_Blank">
    <p:bg>
      <p:bgPr>
        <a:solidFill>
          <a:srgbClr val="E564B9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/>
          <p:nvPr/>
        </p:nvSpPr>
        <p:spPr>
          <a:xfrm>
            <a:off x="0" y="1638300"/>
            <a:ext cx="18288000" cy="8077200"/>
          </a:xfrm>
          <a:prstGeom prst="rect">
            <a:avLst/>
          </a:prstGeom>
          <a:solidFill>
            <a:srgbClr val="ACDC72">
              <a:alpha val="2941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904292" y="26499"/>
            <a:ext cx="12354508" cy="176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15BA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/>
          <p:nvPr/>
        </p:nvSpPr>
        <p:spPr>
          <a:xfrm>
            <a:off x="0" y="-952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ED6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-15160" y="651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E564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ED6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logo with green and white text&#10;&#10;Description automatically generated">
            <a:extLst>
              <a:ext uri="{FF2B5EF4-FFF2-40B4-BE49-F238E27FC236}">
                <a16:creationId xmlns:a16="http://schemas.microsoft.com/office/drawing/2014/main" id="{DE198CE2-E803-BF1D-402A-A64185323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04166" y="236066"/>
            <a:ext cx="2154003" cy="10994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6F5F2-6A63-F5A2-2FFE-F931747AF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1638300"/>
            <a:ext cx="18288000" cy="8077200"/>
          </a:xfrm>
          <a:prstGeom prst="rect">
            <a:avLst/>
          </a:prstGeom>
          <a:solidFill>
            <a:srgbClr val="ACDC72">
              <a:alpha val="2941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904292" y="26499"/>
            <a:ext cx="12354508" cy="176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15BA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0" y="-952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ED6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0" y="-952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215BA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ED6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logo with green and white text&#10;&#10;Description automatically generated">
            <a:extLst>
              <a:ext uri="{FF2B5EF4-FFF2-40B4-BE49-F238E27FC236}">
                <a16:creationId xmlns:a16="http://schemas.microsoft.com/office/drawing/2014/main" id="{4F1090F0-1936-1584-19AC-F031AE5953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04166" y="236066"/>
            <a:ext cx="2154003" cy="109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4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;p3">
            <a:extLst>
              <a:ext uri="{FF2B5EF4-FFF2-40B4-BE49-F238E27FC236}">
                <a16:creationId xmlns:a16="http://schemas.microsoft.com/office/drawing/2014/main" id="{4B6C3A89-03D7-6AA3-299F-66834195EBD9}"/>
              </a:ext>
            </a:extLst>
          </p:cNvPr>
          <p:cNvSpPr/>
          <p:nvPr userDrawn="1"/>
        </p:nvSpPr>
        <p:spPr>
          <a:xfrm>
            <a:off x="-15160" y="651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1A985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ED6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A logo with green and white text&#10;&#10;Description automatically generated">
            <a:extLst>
              <a:ext uri="{FF2B5EF4-FFF2-40B4-BE49-F238E27FC236}">
                <a16:creationId xmlns:a16="http://schemas.microsoft.com/office/drawing/2014/main" id="{2254E5B3-E089-02F7-9F7E-C1A93224C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04166" y="236066"/>
            <a:ext cx="2154003" cy="109943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5E413CF-8BF6-9E4A-4345-B586BB6FE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4341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074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;p4">
            <a:extLst>
              <a:ext uri="{FF2B5EF4-FFF2-40B4-BE49-F238E27FC236}">
                <a16:creationId xmlns:a16="http://schemas.microsoft.com/office/drawing/2014/main" id="{A1BD6A64-4144-2BE3-E1A7-E40063D58CF3}"/>
              </a:ext>
            </a:extLst>
          </p:cNvPr>
          <p:cNvSpPr/>
          <p:nvPr userDrawn="1"/>
        </p:nvSpPr>
        <p:spPr>
          <a:xfrm>
            <a:off x="0" y="-952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215BA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ED6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A logo with green and white text&#10;&#10;Description automatically generated">
            <a:extLst>
              <a:ext uri="{FF2B5EF4-FFF2-40B4-BE49-F238E27FC236}">
                <a16:creationId xmlns:a16="http://schemas.microsoft.com/office/drawing/2014/main" id="{57177BF9-08C1-BD25-B587-459E7B5C92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04166" y="236066"/>
            <a:ext cx="2154003" cy="109943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5E413CF-8BF6-9E4A-4345-B586BB6FE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8306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60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9;p5">
            <a:extLst>
              <a:ext uri="{FF2B5EF4-FFF2-40B4-BE49-F238E27FC236}">
                <a16:creationId xmlns:a16="http://schemas.microsoft.com/office/drawing/2014/main" id="{070C30AA-53A0-54F3-93CB-2FDE7C47E7BD}"/>
              </a:ext>
            </a:extLst>
          </p:cNvPr>
          <p:cNvSpPr/>
          <p:nvPr userDrawn="1"/>
        </p:nvSpPr>
        <p:spPr>
          <a:xfrm>
            <a:off x="0" y="-952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0C9D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ED6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A logo with green and white text&#10;&#10;Description automatically generated">
            <a:extLst>
              <a:ext uri="{FF2B5EF4-FFF2-40B4-BE49-F238E27FC236}">
                <a16:creationId xmlns:a16="http://schemas.microsoft.com/office/drawing/2014/main" id="{401057EA-EFD0-CF58-A0BD-94AC14F7B0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04166" y="236066"/>
            <a:ext cx="2154003" cy="109943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5E413CF-8BF6-9E4A-4345-B586BB6FE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830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304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ctrTitle"/>
          </p:nvPr>
        </p:nvSpPr>
        <p:spPr>
          <a:xfrm>
            <a:off x="1828800" y="2700337"/>
            <a:ext cx="12268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15BAE"/>
              </a:buClr>
              <a:buSzPts val="1800"/>
              <a:buNone/>
              <a:defRPr b="0" i="0">
                <a:latin typeface="Inter Medium" panose="02000503000000020004" pitchFamily="2" charset="0"/>
                <a:ea typeface="Inter Medium" panose="02000503000000020004" pitchFamily="2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6"/>
          <p:cNvSpPr txBox="1">
            <a:spLocks noGrp="1"/>
          </p:cNvSpPr>
          <p:nvPr>
            <p:ph type="subTitle" idx="1"/>
          </p:nvPr>
        </p:nvSpPr>
        <p:spPr>
          <a:xfrm>
            <a:off x="1866900" y="4167189"/>
            <a:ext cx="9372600" cy="20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4375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>
                <a:solidFill>
                  <a:srgbClr val="888888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Calibri" panose="020F0502020204030204" pitchFamily="34" charset="0"/>
              </a:defRPr>
            </a:lvl1pPr>
            <a:lvl2pPr lvl="1" algn="ctr">
              <a:lnSpc>
                <a:spcPct val="96428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125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1143000" y="26499"/>
            <a:ext cx="12134374" cy="158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15BAE"/>
              </a:buClr>
              <a:buSzPts val="1800"/>
              <a:buNone/>
              <a:defRPr b="0" i="0">
                <a:latin typeface="Inter Medium" panose="02000503000000020004" pitchFamily="2" charset="0"/>
                <a:ea typeface="Inter Medium" panose="02000503000000020004" pitchFamily="2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938160" y="2552700"/>
            <a:ext cx="14691307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Courier New" panose="02070309020205020404" pitchFamily="49" charset="0"/>
              <a:buChar char="o"/>
              <a:defRPr/>
            </a:lvl2pPr>
            <a:lvl3pPr marL="1371600" lvl="2" indent="-3429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60203-EA0E-86B2-63D7-F6B6474F96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38159" y="2532900"/>
            <a:ext cx="14691307" cy="664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1143000" y="26499"/>
            <a:ext cx="12134374" cy="158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15BAE"/>
              </a:buClr>
              <a:buSzPts val="1800"/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904292" y="2400300"/>
            <a:ext cx="671570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6428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81000" algn="l">
              <a:lnSpc>
                <a:spcPct val="112500"/>
              </a:lnSpc>
              <a:spcBef>
                <a:spcPts val="20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 dirty="0"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7924800" y="2396067"/>
            <a:ext cx="7010400" cy="7014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6428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81000" algn="l">
              <a:lnSpc>
                <a:spcPct val="112500"/>
              </a:lnSpc>
              <a:spcBef>
                <a:spcPts val="20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1143000" y="26499"/>
            <a:ext cx="12134374" cy="158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15BAE"/>
              </a:buClr>
              <a:buSzPts val="1800"/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 preserve="1" userDrawn="1">
  <p:cSld name="4_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/>
          <p:nvPr/>
        </p:nvSpPr>
        <p:spPr>
          <a:xfrm>
            <a:off x="0" y="1638300"/>
            <a:ext cx="18288000" cy="8077200"/>
          </a:xfrm>
          <a:prstGeom prst="rect">
            <a:avLst/>
          </a:prstGeom>
          <a:solidFill>
            <a:srgbClr val="ACDC72">
              <a:alpha val="2941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904292" y="26499"/>
            <a:ext cx="12354508" cy="176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15BA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/>
          <p:nvPr/>
        </p:nvSpPr>
        <p:spPr>
          <a:xfrm>
            <a:off x="0" y="-952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ED6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1"/>
          <p:cNvSpPr/>
          <p:nvPr/>
        </p:nvSpPr>
        <p:spPr>
          <a:xfrm>
            <a:off x="0" y="-952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54C39B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ED6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logo with green and white text&#10;&#10;Description automatically generated">
            <a:extLst>
              <a:ext uri="{FF2B5EF4-FFF2-40B4-BE49-F238E27FC236}">
                <a16:creationId xmlns:a16="http://schemas.microsoft.com/office/drawing/2014/main" id="{7C4A62C3-53C4-8419-6C32-0ABB0A8CD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04166" y="236066"/>
            <a:ext cx="2154003" cy="10994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F4926-BF3C-445D-6E39-566E352C8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402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143000" y="2628900"/>
            <a:ext cx="14691307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84375"/>
              </a:lnSpc>
              <a:spcBef>
                <a:spcPts val="0"/>
              </a:spcBef>
              <a:spcAft>
                <a:spcPts val="0"/>
              </a:spcAft>
              <a:buClr>
                <a:srgbClr val="215BAE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marR="0" lvl="1" indent="-406400" algn="l" rtl="0">
              <a:lnSpc>
                <a:spcPct val="96428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marL="1371600" marR="0" lvl="2" indent="-381000" algn="l" rtl="0">
              <a:lnSpc>
                <a:spcPct val="1125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marL="1828800" marR="0" lvl="3" indent="-355600" algn="l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marL="2286000" marR="0" lvl="4" indent="-355600" algn="l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marL="2743200" marR="0" lvl="5" indent="-3556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Google Shape;10;p1"/>
          <p:cNvSpPr txBox="1"/>
          <p:nvPr/>
        </p:nvSpPr>
        <p:spPr>
          <a:xfrm>
            <a:off x="1181099" y="9857979"/>
            <a:ext cx="1714501" cy="40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 b="0" i="0" u="none" strike="noStrike" cap="none">
                <a:solidFill>
                  <a:srgbClr val="215BAE"/>
                </a:solidFill>
                <a:latin typeface="Inter Medium"/>
                <a:ea typeface="Inter Medium"/>
                <a:cs typeface="Inter Medium"/>
                <a:sym typeface="Inter Medium"/>
              </a:rPr>
              <a:t>‹#›</a:t>
            </a:fld>
            <a:endParaRPr sz="1800" b="0" i="0" u="none" strike="noStrike" cap="none">
              <a:solidFill>
                <a:srgbClr val="215BAE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15"/>
          <a:srcRect/>
          <a:stretch/>
        </p:blipFill>
        <p:spPr>
          <a:xfrm>
            <a:off x="15316200" y="245590"/>
            <a:ext cx="2268760" cy="11580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7F4E98D6-9467-B3B6-1971-EFBD14F4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8627"/>
            <a:ext cx="15773400" cy="1340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2" r:id="rId2"/>
    <p:sldLayoutId id="2147483663" r:id="rId3"/>
    <p:sldLayoutId id="2147483664" r:id="rId4"/>
    <p:sldLayoutId id="2147483652" r:id="rId5"/>
    <p:sldLayoutId id="2147483653" r:id="rId6"/>
    <p:sldLayoutId id="2147483654" r:id="rId7"/>
    <p:sldLayoutId id="2147483655" r:id="rId8"/>
    <p:sldLayoutId id="2147483665" r:id="rId9"/>
    <p:sldLayoutId id="2147483660" r:id="rId10"/>
    <p:sldLayoutId id="2147483661" r:id="rId11"/>
    <p:sldLayoutId id="2147483658" r:id="rId12"/>
    <p:sldLayoutId id="214748366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800" b="0" i="0" u="none" strike="noStrike" cap="none">
          <a:solidFill>
            <a:srgbClr val="000000"/>
          </a:solidFill>
          <a:latin typeface="Inter Medium" panose="02000503000000020004" pitchFamily="2" charset="0"/>
          <a:ea typeface="Inter Medium" panose="02000503000000020004" pitchFamily="2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Inter Medium" panose="02000503000000020004" pitchFamily="2" charset="0"/>
          <a:ea typeface="Inter Medium" panose="02000503000000020004" pitchFamily="2" charset="0"/>
          <a:cs typeface="Calibri" panose="020F0502020204030204" pitchFamily="34" charset="0"/>
          <a:sym typeface="Arial"/>
        </a:defRPr>
      </a:lvl1pPr>
      <a:lvl2pPr marL="914400" marR="0" lvl="1" indent="-40640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ourier New" panose="02070309020205020404" pitchFamily="49" charset="0"/>
        <a:buChar char="o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dptv.pbslearningmedia.org/resource/ee18-sci-nonrenew/conserving-non-renewable-resourc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5;p13">
            <a:extLst>
              <a:ext uri="{FF2B5EF4-FFF2-40B4-BE49-F238E27FC236}">
                <a16:creationId xmlns:a16="http://schemas.microsoft.com/office/drawing/2014/main" id="{79866B11-A759-C737-482A-CEAEDE52337D}"/>
              </a:ext>
            </a:extLst>
          </p:cNvPr>
          <p:cNvPicPr preferRelativeResize="0"/>
          <p:nvPr/>
        </p:nvPicPr>
        <p:blipFill>
          <a:blip r:embed="rId3"/>
          <a:srcRect l="11186" t="13300" r="19271" b="13300"/>
          <a:stretch/>
        </p:blipFill>
        <p:spPr>
          <a:xfrm>
            <a:off x="8541656" y="0"/>
            <a:ext cx="9746343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66;p13">
            <a:extLst>
              <a:ext uri="{FF2B5EF4-FFF2-40B4-BE49-F238E27FC236}">
                <a16:creationId xmlns:a16="http://schemas.microsoft.com/office/drawing/2014/main" id="{5B03AD09-BFB4-D87C-6F9C-653AF9C6073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00" b="200"/>
          <a:stretch/>
        </p:blipFill>
        <p:spPr>
          <a:xfrm>
            <a:off x="-23191" y="0"/>
            <a:ext cx="10171670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8;p13">
            <a:extLst>
              <a:ext uri="{FF2B5EF4-FFF2-40B4-BE49-F238E27FC236}">
                <a16:creationId xmlns:a16="http://schemas.microsoft.com/office/drawing/2014/main" id="{D06D73C1-3690-95AA-4357-7EE1C5AB9CAC}"/>
              </a:ext>
            </a:extLst>
          </p:cNvPr>
          <p:cNvSpPr txBox="1"/>
          <p:nvPr/>
        </p:nvSpPr>
        <p:spPr>
          <a:xfrm>
            <a:off x="1611824" y="5508220"/>
            <a:ext cx="814170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IZ UDPMincho"/>
              <a:buNone/>
            </a:pPr>
            <a:r>
              <a:rPr lang="en-US" sz="6000" u="none" strike="noStrike" cap="none" dirty="0">
                <a:solidFill>
                  <a:schemeClr val="l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Calibri" panose="020F0502020204030204" pitchFamily="34" charset="0"/>
                <a:sym typeface="BIZ UDPMincho"/>
              </a:rPr>
              <a:t>Incentivizing </a:t>
            </a:r>
            <a:br>
              <a:rPr lang="en-US" sz="6000" u="none" strike="noStrike" cap="none" dirty="0">
                <a:solidFill>
                  <a:schemeClr val="l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Calibri" panose="020F0502020204030204" pitchFamily="34" charset="0"/>
                <a:sym typeface="BIZ UDPMincho"/>
              </a:rPr>
            </a:br>
            <a:r>
              <a:rPr lang="en-US" sz="6000" u="none" strike="noStrike" cap="none" dirty="0">
                <a:solidFill>
                  <a:schemeClr val="l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Calibri" panose="020F0502020204030204" pitchFamily="34" charset="0"/>
                <a:sym typeface="BIZ UDPMincho"/>
              </a:rPr>
              <a:t>Energy Conservation at Our School</a:t>
            </a:r>
            <a:endParaRPr lang="en-US" sz="4400" dirty="0">
              <a:solidFill>
                <a:srgbClr val="ACDD70"/>
              </a:solidFill>
              <a:latin typeface="Inter Medium" panose="02000503000000020004" pitchFamily="2" charset="0"/>
              <a:ea typeface="Inter Medium" panose="02000503000000020004" pitchFamily="2" charset="0"/>
              <a:cs typeface="Calibri Light" panose="020F0302020204030204" pitchFamily="34" charset="0"/>
              <a:sym typeface="BIZ UDPMincho"/>
            </a:endParaRPr>
          </a:p>
        </p:txBody>
      </p:sp>
      <p:cxnSp>
        <p:nvCxnSpPr>
          <p:cNvPr id="6" name="Google Shape;70;p13">
            <a:extLst>
              <a:ext uri="{FF2B5EF4-FFF2-40B4-BE49-F238E27FC236}">
                <a16:creationId xmlns:a16="http://schemas.microsoft.com/office/drawing/2014/main" id="{77099DAA-21E4-C765-F3D3-2435BF542CF5}"/>
              </a:ext>
            </a:extLst>
          </p:cNvPr>
          <p:cNvCxnSpPr>
            <a:cxnSpLocks/>
          </p:cNvCxnSpPr>
          <p:nvPr/>
        </p:nvCxnSpPr>
        <p:spPr>
          <a:xfrm>
            <a:off x="-23200" y="5041000"/>
            <a:ext cx="9495813" cy="0"/>
          </a:xfrm>
          <a:prstGeom prst="straightConnector1">
            <a:avLst/>
          </a:prstGeom>
          <a:noFill/>
          <a:ln w="25400" cap="flat" cmpd="sng">
            <a:solidFill>
              <a:srgbClr val="ACDD7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Picture 6" descr="A logo with green and white text&#10;&#10;Description automatically generated">
            <a:extLst>
              <a:ext uri="{FF2B5EF4-FFF2-40B4-BE49-F238E27FC236}">
                <a16:creationId xmlns:a16="http://schemas.microsoft.com/office/drawing/2014/main" id="{942F1010-B4AC-7B88-327C-723B283D8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845" y="740095"/>
            <a:ext cx="3923062" cy="200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96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9;p19">
            <a:extLst>
              <a:ext uri="{FF2B5EF4-FFF2-40B4-BE49-F238E27FC236}">
                <a16:creationId xmlns:a16="http://schemas.microsoft.com/office/drawing/2014/main" id="{0860B4D9-C23F-3402-ECC8-B5CB2D7BB2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6669" t="1518" b="1516"/>
          <a:stretch/>
        </p:blipFill>
        <p:spPr>
          <a:xfrm>
            <a:off x="-1" y="1"/>
            <a:ext cx="7053809" cy="102965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6;p14">
            <a:extLst>
              <a:ext uri="{FF2B5EF4-FFF2-40B4-BE49-F238E27FC236}">
                <a16:creationId xmlns:a16="http://schemas.microsoft.com/office/drawing/2014/main" id="{8BAB5B9C-1FFE-3FED-3435-8BC626BCC31C}"/>
              </a:ext>
            </a:extLst>
          </p:cNvPr>
          <p:cNvSpPr txBox="1"/>
          <p:nvPr/>
        </p:nvSpPr>
        <p:spPr>
          <a:xfrm>
            <a:off x="993947" y="1590760"/>
            <a:ext cx="815005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ABDE7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BIZ UDPMincho"/>
                <a:sym typeface="BIZ UDPMincho"/>
              </a:rPr>
              <a:t>Source 2</a:t>
            </a:r>
          </a:p>
        </p:txBody>
      </p:sp>
      <p:sp>
        <p:nvSpPr>
          <p:cNvPr id="2" name="Google Shape;78;p14">
            <a:extLst>
              <a:ext uri="{FF2B5EF4-FFF2-40B4-BE49-F238E27FC236}">
                <a16:creationId xmlns:a16="http://schemas.microsoft.com/office/drawing/2014/main" id="{5FCBDAA5-8E96-D73B-2ADC-5D3CB14DADFF}"/>
              </a:ext>
            </a:extLst>
          </p:cNvPr>
          <p:cNvSpPr/>
          <p:nvPr/>
        </p:nvSpPr>
        <p:spPr>
          <a:xfrm>
            <a:off x="16189784" y="8966445"/>
            <a:ext cx="761810" cy="753091"/>
          </a:xfrm>
          <a:custGeom>
            <a:avLst/>
            <a:gdLst/>
            <a:ahLst/>
            <a:cxnLst/>
            <a:rect l="l" t="t" r="r" b="b"/>
            <a:pathLst>
              <a:path w="819151" h="827572" extrusionOk="0">
                <a:moveTo>
                  <a:pt x="0" y="0"/>
                </a:moveTo>
                <a:lnTo>
                  <a:pt x="819151" y="0"/>
                </a:lnTo>
                <a:lnTo>
                  <a:pt x="819151" y="827573"/>
                </a:lnTo>
                <a:lnTo>
                  <a:pt x="0" y="82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8" b="-2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77;p14">
            <a:extLst>
              <a:ext uri="{FF2B5EF4-FFF2-40B4-BE49-F238E27FC236}">
                <a16:creationId xmlns:a16="http://schemas.microsoft.com/office/drawing/2014/main" id="{9CEA591A-8AF9-E164-E1D9-10F4B02A0E50}"/>
              </a:ext>
            </a:extLst>
          </p:cNvPr>
          <p:cNvSpPr/>
          <p:nvPr/>
        </p:nvSpPr>
        <p:spPr>
          <a:xfrm>
            <a:off x="13973631" y="706330"/>
            <a:ext cx="816829" cy="838851"/>
          </a:xfrm>
          <a:custGeom>
            <a:avLst/>
            <a:gdLst/>
            <a:ahLst/>
            <a:cxnLst/>
            <a:rect l="l" t="t" r="r" b="b"/>
            <a:pathLst>
              <a:path w="819151" h="827572" extrusionOk="0">
                <a:moveTo>
                  <a:pt x="0" y="0"/>
                </a:moveTo>
                <a:lnTo>
                  <a:pt x="819151" y="0"/>
                </a:lnTo>
                <a:lnTo>
                  <a:pt x="819151" y="827573"/>
                </a:lnTo>
                <a:lnTo>
                  <a:pt x="0" y="82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8" b="-2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CC9D0791-33D5-75EA-C56A-90270518ABC1}"/>
              </a:ext>
            </a:extLst>
          </p:cNvPr>
          <p:cNvSpPr txBox="1">
            <a:spLocks/>
          </p:cNvSpPr>
          <p:nvPr/>
        </p:nvSpPr>
        <p:spPr>
          <a:xfrm>
            <a:off x="993947" y="2967831"/>
            <a:ext cx="5192541" cy="435133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Calibri" panose="020F0502020204030204" pitchFamily="34" charset="0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 panose="02070309020205020404" pitchFamily="49" charset="0"/>
              <a:buChar char="o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>
              <a:lnSpc>
                <a:spcPct val="112500"/>
              </a:lnSpc>
              <a:spcBef>
                <a:spcPts val="3000"/>
              </a:spcBef>
              <a:buClr>
                <a:schemeClr val="bg1"/>
              </a:buClr>
              <a:buSzPct val="100000"/>
            </a:pPr>
            <a:r>
              <a:rPr lang="en-US" sz="3600" dirty="0">
                <a:solidFill>
                  <a:schemeClr val="bg1"/>
                </a:solidFill>
              </a:rPr>
              <a:t>What customer behavior is the energy company trying to influence?</a:t>
            </a:r>
          </a:p>
          <a:p>
            <a:pPr marL="114300">
              <a:lnSpc>
                <a:spcPct val="112500"/>
              </a:lnSpc>
              <a:spcBef>
                <a:spcPts val="3000"/>
              </a:spcBef>
              <a:buClr>
                <a:schemeClr val="bg1"/>
              </a:buClr>
              <a:buSzPct val="100000"/>
            </a:pPr>
            <a:r>
              <a:rPr lang="en-US" sz="3600" dirty="0">
                <a:solidFill>
                  <a:schemeClr val="bg1"/>
                </a:solidFill>
              </a:rPr>
              <a:t>How is the energy company trying to influence customer behavior?</a:t>
            </a:r>
          </a:p>
          <a:p>
            <a:pPr marL="114300">
              <a:lnSpc>
                <a:spcPct val="112500"/>
              </a:lnSpc>
              <a:spcBef>
                <a:spcPts val="3000"/>
              </a:spcBef>
              <a:buClr>
                <a:schemeClr val="bg1"/>
              </a:buClr>
              <a:buSzPct val="100000"/>
            </a:pP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FD031B-94F1-F588-AEF3-F3B696437664}"/>
              </a:ext>
            </a:extLst>
          </p:cNvPr>
          <p:cNvGrpSpPr/>
          <p:nvPr/>
        </p:nvGrpSpPr>
        <p:grpSpPr>
          <a:xfrm>
            <a:off x="8720160" y="1125755"/>
            <a:ext cx="7345254" cy="8299141"/>
            <a:chOff x="3649095" y="47086"/>
            <a:chExt cx="4321475" cy="4882681"/>
          </a:xfrm>
        </p:grpSpPr>
        <p:pic>
          <p:nvPicPr>
            <p:cNvPr id="6" name="Google Shape;123;p22">
              <a:extLst>
                <a:ext uri="{FF2B5EF4-FFF2-40B4-BE49-F238E27FC236}">
                  <a16:creationId xmlns:a16="http://schemas.microsoft.com/office/drawing/2014/main" id="{9E78C591-7881-7737-CE23-32214628433A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283241" y="47086"/>
              <a:ext cx="3203838" cy="293393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0" name="Google Shape;124;p22">
              <a:extLst>
                <a:ext uri="{FF2B5EF4-FFF2-40B4-BE49-F238E27FC236}">
                  <a16:creationId xmlns:a16="http://schemas.microsoft.com/office/drawing/2014/main" id="{D1203583-665A-18F3-741D-A36607E5340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4144" r="9274" b="12899"/>
            <a:stretch/>
          </p:blipFill>
          <p:spPr>
            <a:xfrm>
              <a:off x="3649095" y="2981018"/>
              <a:ext cx="4321475" cy="19487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8454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9;p19">
            <a:extLst>
              <a:ext uri="{FF2B5EF4-FFF2-40B4-BE49-F238E27FC236}">
                <a16:creationId xmlns:a16="http://schemas.microsoft.com/office/drawing/2014/main" id="{0860B4D9-C23F-3402-ECC8-B5CB2D7BB2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6669" t="1518" b="1516"/>
          <a:stretch/>
        </p:blipFill>
        <p:spPr>
          <a:xfrm>
            <a:off x="-1" y="1"/>
            <a:ext cx="7053809" cy="102965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6;p14">
            <a:extLst>
              <a:ext uri="{FF2B5EF4-FFF2-40B4-BE49-F238E27FC236}">
                <a16:creationId xmlns:a16="http://schemas.microsoft.com/office/drawing/2014/main" id="{8BAB5B9C-1FFE-3FED-3435-8BC626BCC31C}"/>
              </a:ext>
            </a:extLst>
          </p:cNvPr>
          <p:cNvSpPr txBox="1"/>
          <p:nvPr/>
        </p:nvSpPr>
        <p:spPr>
          <a:xfrm>
            <a:off x="993947" y="1590760"/>
            <a:ext cx="815005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ABDE7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BIZ UDPMincho"/>
                <a:sym typeface="BIZ UDPMincho"/>
              </a:rPr>
              <a:t>Source 3</a:t>
            </a:r>
          </a:p>
        </p:txBody>
      </p:sp>
      <p:sp>
        <p:nvSpPr>
          <p:cNvPr id="2" name="Google Shape;78;p14">
            <a:extLst>
              <a:ext uri="{FF2B5EF4-FFF2-40B4-BE49-F238E27FC236}">
                <a16:creationId xmlns:a16="http://schemas.microsoft.com/office/drawing/2014/main" id="{5FCBDAA5-8E96-D73B-2ADC-5D3CB14DADFF}"/>
              </a:ext>
            </a:extLst>
          </p:cNvPr>
          <p:cNvSpPr/>
          <p:nvPr/>
        </p:nvSpPr>
        <p:spPr>
          <a:xfrm>
            <a:off x="16189784" y="8966445"/>
            <a:ext cx="761810" cy="753091"/>
          </a:xfrm>
          <a:custGeom>
            <a:avLst/>
            <a:gdLst/>
            <a:ahLst/>
            <a:cxnLst/>
            <a:rect l="l" t="t" r="r" b="b"/>
            <a:pathLst>
              <a:path w="819151" h="827572" extrusionOk="0">
                <a:moveTo>
                  <a:pt x="0" y="0"/>
                </a:moveTo>
                <a:lnTo>
                  <a:pt x="819151" y="0"/>
                </a:lnTo>
                <a:lnTo>
                  <a:pt x="819151" y="827573"/>
                </a:lnTo>
                <a:lnTo>
                  <a:pt x="0" y="82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8" b="-2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77;p14">
            <a:extLst>
              <a:ext uri="{FF2B5EF4-FFF2-40B4-BE49-F238E27FC236}">
                <a16:creationId xmlns:a16="http://schemas.microsoft.com/office/drawing/2014/main" id="{9CEA591A-8AF9-E164-E1D9-10F4B02A0E50}"/>
              </a:ext>
            </a:extLst>
          </p:cNvPr>
          <p:cNvSpPr/>
          <p:nvPr/>
        </p:nvSpPr>
        <p:spPr>
          <a:xfrm>
            <a:off x="13973631" y="706330"/>
            <a:ext cx="816829" cy="838851"/>
          </a:xfrm>
          <a:custGeom>
            <a:avLst/>
            <a:gdLst/>
            <a:ahLst/>
            <a:cxnLst/>
            <a:rect l="l" t="t" r="r" b="b"/>
            <a:pathLst>
              <a:path w="819151" h="827572" extrusionOk="0">
                <a:moveTo>
                  <a:pt x="0" y="0"/>
                </a:moveTo>
                <a:lnTo>
                  <a:pt x="819151" y="0"/>
                </a:lnTo>
                <a:lnTo>
                  <a:pt x="819151" y="827573"/>
                </a:lnTo>
                <a:lnTo>
                  <a:pt x="0" y="82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8" b="-2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CC9D0791-33D5-75EA-C56A-90270518ABC1}"/>
              </a:ext>
            </a:extLst>
          </p:cNvPr>
          <p:cNvSpPr txBox="1">
            <a:spLocks/>
          </p:cNvSpPr>
          <p:nvPr/>
        </p:nvSpPr>
        <p:spPr>
          <a:xfrm>
            <a:off x="993947" y="2967831"/>
            <a:ext cx="5192541" cy="435133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Calibri" panose="020F0502020204030204" pitchFamily="34" charset="0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 panose="02070309020205020404" pitchFamily="49" charset="0"/>
              <a:buChar char="o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>
              <a:lnSpc>
                <a:spcPct val="112500"/>
              </a:lnSpc>
              <a:spcBef>
                <a:spcPts val="3000"/>
              </a:spcBef>
              <a:buClr>
                <a:schemeClr val="bg1"/>
              </a:buClr>
              <a:buSzPct val="100000"/>
            </a:pPr>
            <a:r>
              <a:rPr lang="en-US" sz="3600" dirty="0">
                <a:solidFill>
                  <a:schemeClr val="bg1"/>
                </a:solidFill>
              </a:rPr>
              <a:t>What customer behavior is the energy company trying to influence?</a:t>
            </a:r>
          </a:p>
          <a:p>
            <a:pPr marL="114300">
              <a:lnSpc>
                <a:spcPct val="112500"/>
              </a:lnSpc>
              <a:spcBef>
                <a:spcPts val="3000"/>
              </a:spcBef>
              <a:buClr>
                <a:schemeClr val="bg1"/>
              </a:buClr>
              <a:buSzPct val="100000"/>
            </a:pPr>
            <a:r>
              <a:rPr lang="en-US" sz="3600" dirty="0">
                <a:solidFill>
                  <a:schemeClr val="bg1"/>
                </a:solidFill>
              </a:rPr>
              <a:t>How is the energy company trying to influence customer behavior?</a:t>
            </a:r>
          </a:p>
          <a:p>
            <a:pPr marL="114300">
              <a:lnSpc>
                <a:spcPct val="112500"/>
              </a:lnSpc>
              <a:spcBef>
                <a:spcPts val="3000"/>
              </a:spcBef>
              <a:buClr>
                <a:schemeClr val="bg1"/>
              </a:buClr>
              <a:buSzPct val="100000"/>
            </a:pP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A13308-CBAB-3C2D-CB0C-604F954E0298}"/>
              </a:ext>
            </a:extLst>
          </p:cNvPr>
          <p:cNvGrpSpPr/>
          <p:nvPr/>
        </p:nvGrpSpPr>
        <p:grpSpPr>
          <a:xfrm>
            <a:off x="6822434" y="2421757"/>
            <a:ext cx="10970448" cy="6021794"/>
            <a:chOff x="3194349" y="982050"/>
            <a:chExt cx="5792201" cy="3179400"/>
          </a:xfrm>
        </p:grpSpPr>
        <p:pic>
          <p:nvPicPr>
            <p:cNvPr id="8" name="Google Shape;132;p23">
              <a:extLst>
                <a:ext uri="{FF2B5EF4-FFF2-40B4-BE49-F238E27FC236}">
                  <a16:creationId xmlns:a16="http://schemas.microsoft.com/office/drawing/2014/main" id="{E0293CA6-5CD0-3DAC-0EE8-60942456F420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94349" y="982050"/>
              <a:ext cx="2858764" cy="31794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9" name="Google Shape;133;p23">
              <a:extLst>
                <a:ext uri="{FF2B5EF4-FFF2-40B4-BE49-F238E27FC236}">
                  <a16:creationId xmlns:a16="http://schemas.microsoft.com/office/drawing/2014/main" id="{D2D492B2-3C91-7841-FC57-045379C17DD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1419"/>
            <a:stretch/>
          </p:blipFill>
          <p:spPr>
            <a:xfrm>
              <a:off x="6127775" y="982050"/>
              <a:ext cx="2858775" cy="169696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1" name="Google Shape;134;p23">
              <a:extLst>
                <a:ext uri="{FF2B5EF4-FFF2-40B4-BE49-F238E27FC236}">
                  <a16:creationId xmlns:a16="http://schemas.microsoft.com/office/drawing/2014/main" id="{3250D738-9779-073F-5F75-BB5A34E1562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35860"/>
            <a:stretch/>
          </p:blipFill>
          <p:spPr>
            <a:xfrm>
              <a:off x="6127775" y="2810200"/>
              <a:ext cx="2858774" cy="127975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9900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75;p14" descr="A green and black rectangle&#10;&#10;Description automatically generated">
            <a:extLst>
              <a:ext uri="{FF2B5EF4-FFF2-40B4-BE49-F238E27FC236}">
                <a16:creationId xmlns:a16="http://schemas.microsoft.com/office/drawing/2014/main" id="{5912D63C-6E8E-819A-E9A0-95999E27AB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0475" t="5018" r="-1650" b="17531"/>
          <a:stretch/>
        </p:blipFill>
        <p:spPr>
          <a:xfrm>
            <a:off x="0" y="1"/>
            <a:ext cx="10457392" cy="1029652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91FC52EF-34D9-3670-3450-0BF646ADE673}"/>
              </a:ext>
            </a:extLst>
          </p:cNvPr>
          <p:cNvSpPr txBox="1"/>
          <p:nvPr/>
        </p:nvSpPr>
        <p:spPr>
          <a:xfrm>
            <a:off x="0" y="3296841"/>
            <a:ext cx="8558213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215BAE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BIZ UDPMincho"/>
                <a:sym typeface="BIZ UDPMincho"/>
              </a:rPr>
              <a:t>Monetary or </a:t>
            </a:r>
            <a:br>
              <a:rPr lang="en-US" sz="6600" dirty="0">
                <a:solidFill>
                  <a:srgbClr val="215BAE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BIZ UDPMincho"/>
                <a:sym typeface="BIZ UDPMincho"/>
              </a:rPr>
            </a:br>
            <a:r>
              <a:rPr lang="en-US" sz="6600" dirty="0">
                <a:solidFill>
                  <a:srgbClr val="215BAE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BIZ UDPMincho"/>
                <a:sym typeface="BIZ UDPMincho"/>
              </a:rPr>
              <a:t>non-monetary?</a:t>
            </a:r>
            <a:endParaRPr sz="6600" dirty="0">
              <a:solidFill>
                <a:srgbClr val="215BAE"/>
              </a:solidFill>
              <a:latin typeface="Inter Medium" panose="02000503000000020004" pitchFamily="2" charset="0"/>
              <a:ea typeface="Inter Medium" panose="02000503000000020004" pitchFamily="2" charset="0"/>
              <a:cs typeface="BIZ UDPMincho"/>
              <a:sym typeface="BIZ UDPMincho"/>
            </a:endParaRPr>
          </a:p>
        </p:txBody>
      </p:sp>
      <p:sp>
        <p:nvSpPr>
          <p:cNvPr id="16" name="Google Shape;78;p14">
            <a:extLst>
              <a:ext uri="{FF2B5EF4-FFF2-40B4-BE49-F238E27FC236}">
                <a16:creationId xmlns:a16="http://schemas.microsoft.com/office/drawing/2014/main" id="{1665D68F-3CDA-6466-D886-170D72509382}"/>
              </a:ext>
            </a:extLst>
          </p:cNvPr>
          <p:cNvSpPr/>
          <p:nvPr/>
        </p:nvSpPr>
        <p:spPr>
          <a:xfrm>
            <a:off x="434209" y="8899873"/>
            <a:ext cx="761810" cy="753091"/>
          </a:xfrm>
          <a:custGeom>
            <a:avLst/>
            <a:gdLst/>
            <a:ahLst/>
            <a:cxnLst/>
            <a:rect l="l" t="t" r="r" b="b"/>
            <a:pathLst>
              <a:path w="819151" h="827572" extrusionOk="0">
                <a:moveTo>
                  <a:pt x="0" y="0"/>
                </a:moveTo>
                <a:lnTo>
                  <a:pt x="819151" y="0"/>
                </a:lnTo>
                <a:lnTo>
                  <a:pt x="819151" y="827573"/>
                </a:lnTo>
                <a:lnTo>
                  <a:pt x="0" y="82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8" b="-2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77;p14">
            <a:extLst>
              <a:ext uri="{FF2B5EF4-FFF2-40B4-BE49-F238E27FC236}">
                <a16:creationId xmlns:a16="http://schemas.microsoft.com/office/drawing/2014/main" id="{A5345AC8-7046-BE69-EDA9-52AF1819E22D}"/>
              </a:ext>
            </a:extLst>
          </p:cNvPr>
          <p:cNvSpPr/>
          <p:nvPr/>
        </p:nvSpPr>
        <p:spPr>
          <a:xfrm>
            <a:off x="12511367" y="640302"/>
            <a:ext cx="816829" cy="838851"/>
          </a:xfrm>
          <a:custGeom>
            <a:avLst/>
            <a:gdLst/>
            <a:ahLst/>
            <a:cxnLst/>
            <a:rect l="l" t="t" r="r" b="b"/>
            <a:pathLst>
              <a:path w="819151" h="827572" extrusionOk="0">
                <a:moveTo>
                  <a:pt x="0" y="0"/>
                </a:moveTo>
                <a:lnTo>
                  <a:pt x="819151" y="0"/>
                </a:lnTo>
                <a:lnTo>
                  <a:pt x="819151" y="827573"/>
                </a:lnTo>
                <a:lnTo>
                  <a:pt x="0" y="82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8" b="-2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317AF60-FF65-2A81-9756-FD5D05224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448" y="1"/>
            <a:ext cx="7419975" cy="10286998"/>
          </a:xfrm>
        </p:spPr>
        <p:txBody>
          <a:bodyPr anchor="ctr">
            <a:noAutofit/>
          </a:bodyPr>
          <a:lstStyle/>
          <a:p>
            <a:pPr marL="114300" lvl="0" indent="0">
              <a:lnSpc>
                <a:spcPct val="112500"/>
              </a:lnSpc>
              <a:spcBef>
                <a:spcPts val="3000"/>
              </a:spcBef>
              <a:buClr>
                <a:schemeClr val="bg1"/>
              </a:buClr>
              <a:buSzPct val="100000"/>
              <a:buNone/>
            </a:pPr>
            <a:r>
              <a:rPr lang="en-US" sz="4000" dirty="0">
                <a:solidFill>
                  <a:schemeClr val="bg1"/>
                </a:solidFill>
              </a:rPr>
              <a:t>Which incentives from Sources 1, 2 &amp; 3 were monetary? Which were non-monetary?</a:t>
            </a:r>
          </a:p>
        </p:txBody>
      </p:sp>
      <p:sp>
        <p:nvSpPr>
          <p:cNvPr id="2" name="Google Shape;78;p16">
            <a:extLst>
              <a:ext uri="{FF2B5EF4-FFF2-40B4-BE49-F238E27FC236}">
                <a16:creationId xmlns:a16="http://schemas.microsoft.com/office/drawing/2014/main" id="{704D3A8C-79CC-7132-78EA-6726F328CB26}"/>
              </a:ext>
            </a:extLst>
          </p:cNvPr>
          <p:cNvSpPr txBox="1">
            <a:spLocks/>
          </p:cNvSpPr>
          <p:nvPr/>
        </p:nvSpPr>
        <p:spPr>
          <a:xfrm>
            <a:off x="0" y="6009978"/>
            <a:ext cx="8558213" cy="246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84375"/>
              </a:lnSpc>
              <a:spcBef>
                <a:spcPts val="0"/>
              </a:spcBef>
              <a:spcAft>
                <a:spcPts val="0"/>
              </a:spcAft>
              <a:buClr>
                <a:srgbClr val="215BAE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marR="0" lvl="1" indent="-406400" algn="l" rtl="0">
              <a:lnSpc>
                <a:spcPct val="96428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marL="1371600" marR="0" lvl="2" indent="-381000" algn="l" rtl="0">
              <a:lnSpc>
                <a:spcPct val="1125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marL="1828800" marR="0" lvl="3" indent="-355600" algn="l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marL="2286000" marR="0" lvl="4" indent="-355600" algn="l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20000"/>
              </a:lnSpc>
              <a:buFont typeface="Arial"/>
              <a:buNone/>
            </a:pPr>
            <a:r>
              <a:rPr lang="en-US" sz="2800" dirty="0">
                <a:solidFill>
                  <a:srgbClr val="1A9855"/>
                </a:solidFill>
              </a:rPr>
              <a:t>Some incentives are monetary. </a:t>
            </a:r>
            <a:br>
              <a:rPr lang="en-US" sz="2800" dirty="0">
                <a:solidFill>
                  <a:srgbClr val="1A9855"/>
                </a:solidFill>
              </a:rPr>
            </a:br>
            <a:r>
              <a:rPr lang="en-US" sz="2800" dirty="0">
                <a:solidFill>
                  <a:srgbClr val="1A9855"/>
                </a:solidFill>
              </a:rPr>
              <a:t>Monetary incentives involve money. </a:t>
            </a:r>
          </a:p>
          <a:p>
            <a:pPr marL="0" indent="0" algn="ctr">
              <a:lnSpc>
                <a:spcPct val="120000"/>
              </a:lnSpc>
              <a:buFont typeface="Arial"/>
              <a:buNone/>
            </a:pPr>
            <a:r>
              <a:rPr lang="en-US" sz="2800" dirty="0">
                <a:solidFill>
                  <a:srgbClr val="1A9855"/>
                </a:solidFill>
              </a:rPr>
              <a:t>Some are non-monetary and do not </a:t>
            </a:r>
            <a:br>
              <a:rPr lang="en-US" sz="2800" dirty="0">
                <a:solidFill>
                  <a:srgbClr val="1A9855"/>
                </a:solidFill>
              </a:rPr>
            </a:br>
            <a:r>
              <a:rPr lang="en-US" sz="2800" dirty="0">
                <a:solidFill>
                  <a:srgbClr val="1A9855"/>
                </a:solidFill>
              </a:rPr>
              <a:t>involve money.</a:t>
            </a:r>
          </a:p>
          <a:p>
            <a:pPr marL="0" indent="0" algn="ctr">
              <a:lnSpc>
                <a:spcPct val="120000"/>
              </a:lnSpc>
              <a:buFont typeface="Arial"/>
              <a:buNone/>
            </a:pPr>
            <a:endParaRPr lang="en-US" sz="2800" dirty="0">
              <a:solidFill>
                <a:srgbClr val="1A98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2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75;p14" descr="A green and black rectangle&#10;&#10;Description automatically generated">
            <a:extLst>
              <a:ext uri="{FF2B5EF4-FFF2-40B4-BE49-F238E27FC236}">
                <a16:creationId xmlns:a16="http://schemas.microsoft.com/office/drawing/2014/main" id="{5912D63C-6E8E-819A-E9A0-95999E27AB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0475" t="5018" r="-1650" b="17531"/>
          <a:stretch/>
        </p:blipFill>
        <p:spPr>
          <a:xfrm>
            <a:off x="0" y="1"/>
            <a:ext cx="10457392" cy="1029652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91FC52EF-34D9-3670-3450-0BF646ADE673}"/>
              </a:ext>
            </a:extLst>
          </p:cNvPr>
          <p:cNvSpPr txBox="1"/>
          <p:nvPr/>
        </p:nvSpPr>
        <p:spPr>
          <a:xfrm>
            <a:off x="0" y="4456866"/>
            <a:ext cx="8558213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rgbClr val="215BAE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BIZ UDPMincho"/>
                <a:sym typeface="BIZ UDPMincho"/>
              </a:rPr>
              <a:t>Benefits</a:t>
            </a:r>
            <a:endParaRPr sz="8800" dirty="0">
              <a:solidFill>
                <a:srgbClr val="215BAE"/>
              </a:solidFill>
              <a:latin typeface="Inter Medium" panose="02000503000000020004" pitchFamily="2" charset="0"/>
              <a:ea typeface="Inter Medium" panose="02000503000000020004" pitchFamily="2" charset="0"/>
              <a:cs typeface="BIZ UDPMincho"/>
              <a:sym typeface="BIZ UDPMincho"/>
            </a:endParaRPr>
          </a:p>
        </p:txBody>
      </p:sp>
      <p:sp>
        <p:nvSpPr>
          <p:cNvPr id="16" name="Google Shape;78;p14">
            <a:extLst>
              <a:ext uri="{FF2B5EF4-FFF2-40B4-BE49-F238E27FC236}">
                <a16:creationId xmlns:a16="http://schemas.microsoft.com/office/drawing/2014/main" id="{1665D68F-3CDA-6466-D886-170D72509382}"/>
              </a:ext>
            </a:extLst>
          </p:cNvPr>
          <p:cNvSpPr/>
          <p:nvPr/>
        </p:nvSpPr>
        <p:spPr>
          <a:xfrm>
            <a:off x="434209" y="8899873"/>
            <a:ext cx="761810" cy="753091"/>
          </a:xfrm>
          <a:custGeom>
            <a:avLst/>
            <a:gdLst/>
            <a:ahLst/>
            <a:cxnLst/>
            <a:rect l="l" t="t" r="r" b="b"/>
            <a:pathLst>
              <a:path w="819151" h="827572" extrusionOk="0">
                <a:moveTo>
                  <a:pt x="0" y="0"/>
                </a:moveTo>
                <a:lnTo>
                  <a:pt x="819151" y="0"/>
                </a:lnTo>
                <a:lnTo>
                  <a:pt x="819151" y="827573"/>
                </a:lnTo>
                <a:lnTo>
                  <a:pt x="0" y="82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8" b="-2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77;p14">
            <a:extLst>
              <a:ext uri="{FF2B5EF4-FFF2-40B4-BE49-F238E27FC236}">
                <a16:creationId xmlns:a16="http://schemas.microsoft.com/office/drawing/2014/main" id="{A5345AC8-7046-BE69-EDA9-52AF1819E22D}"/>
              </a:ext>
            </a:extLst>
          </p:cNvPr>
          <p:cNvSpPr/>
          <p:nvPr/>
        </p:nvSpPr>
        <p:spPr>
          <a:xfrm>
            <a:off x="12511367" y="640302"/>
            <a:ext cx="816829" cy="838851"/>
          </a:xfrm>
          <a:custGeom>
            <a:avLst/>
            <a:gdLst/>
            <a:ahLst/>
            <a:cxnLst/>
            <a:rect l="l" t="t" r="r" b="b"/>
            <a:pathLst>
              <a:path w="819151" h="827572" extrusionOk="0">
                <a:moveTo>
                  <a:pt x="0" y="0"/>
                </a:moveTo>
                <a:lnTo>
                  <a:pt x="819151" y="0"/>
                </a:lnTo>
                <a:lnTo>
                  <a:pt x="819151" y="827573"/>
                </a:lnTo>
                <a:lnTo>
                  <a:pt x="0" y="82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8" b="-2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317AF60-FF65-2A81-9756-FD5D05224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448" y="0"/>
            <a:ext cx="7419975" cy="10286999"/>
          </a:xfrm>
        </p:spPr>
        <p:txBody>
          <a:bodyPr anchor="ctr">
            <a:noAutofit/>
          </a:bodyPr>
          <a:lstStyle/>
          <a:p>
            <a:pPr marL="114300" lvl="0" indent="0">
              <a:lnSpc>
                <a:spcPct val="112500"/>
              </a:lnSpc>
              <a:spcBef>
                <a:spcPts val="3000"/>
              </a:spcBef>
              <a:buClr>
                <a:schemeClr val="bg1"/>
              </a:buClr>
              <a:buSzPct val="100000"/>
              <a:buNone/>
            </a:pPr>
            <a:r>
              <a:rPr lang="en-US" sz="4000" dirty="0">
                <a:solidFill>
                  <a:schemeClr val="bg1"/>
                </a:solidFill>
              </a:rPr>
              <a:t>Things favorable to a decision maker; rewards gained from an action/activity.</a:t>
            </a:r>
          </a:p>
        </p:txBody>
      </p:sp>
    </p:spTree>
    <p:extLst>
      <p:ext uri="{BB962C8B-B14F-4D97-AF65-F5344CB8AC3E}">
        <p14:creationId xmlns:p14="http://schemas.microsoft.com/office/powerpoint/2010/main" val="81368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75;p14" descr="A green and black rectangle&#10;&#10;Description automatically generated">
            <a:extLst>
              <a:ext uri="{FF2B5EF4-FFF2-40B4-BE49-F238E27FC236}">
                <a16:creationId xmlns:a16="http://schemas.microsoft.com/office/drawing/2014/main" id="{5912D63C-6E8E-819A-E9A0-95999E27AB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0475" t="5018" r="-1650" b="17531"/>
          <a:stretch/>
        </p:blipFill>
        <p:spPr>
          <a:xfrm>
            <a:off x="0" y="1"/>
            <a:ext cx="10457392" cy="1029652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91FC52EF-34D9-3670-3450-0BF646ADE673}"/>
              </a:ext>
            </a:extLst>
          </p:cNvPr>
          <p:cNvSpPr txBox="1"/>
          <p:nvPr/>
        </p:nvSpPr>
        <p:spPr>
          <a:xfrm>
            <a:off x="0" y="4456866"/>
            <a:ext cx="8558213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rgbClr val="215BAE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BIZ UDPMincho"/>
                <a:sym typeface="BIZ UDPMincho"/>
              </a:rPr>
              <a:t>Costs</a:t>
            </a:r>
            <a:endParaRPr sz="8800" dirty="0">
              <a:solidFill>
                <a:srgbClr val="215BAE"/>
              </a:solidFill>
              <a:latin typeface="Inter Medium" panose="02000503000000020004" pitchFamily="2" charset="0"/>
              <a:ea typeface="Inter Medium" panose="02000503000000020004" pitchFamily="2" charset="0"/>
              <a:cs typeface="BIZ UDPMincho"/>
              <a:sym typeface="BIZ UDPMincho"/>
            </a:endParaRPr>
          </a:p>
        </p:txBody>
      </p:sp>
      <p:sp>
        <p:nvSpPr>
          <p:cNvPr id="16" name="Google Shape;78;p14">
            <a:extLst>
              <a:ext uri="{FF2B5EF4-FFF2-40B4-BE49-F238E27FC236}">
                <a16:creationId xmlns:a16="http://schemas.microsoft.com/office/drawing/2014/main" id="{1665D68F-3CDA-6466-D886-170D72509382}"/>
              </a:ext>
            </a:extLst>
          </p:cNvPr>
          <p:cNvSpPr/>
          <p:nvPr/>
        </p:nvSpPr>
        <p:spPr>
          <a:xfrm>
            <a:off x="434209" y="8899873"/>
            <a:ext cx="761810" cy="753091"/>
          </a:xfrm>
          <a:custGeom>
            <a:avLst/>
            <a:gdLst/>
            <a:ahLst/>
            <a:cxnLst/>
            <a:rect l="l" t="t" r="r" b="b"/>
            <a:pathLst>
              <a:path w="819151" h="827572" extrusionOk="0">
                <a:moveTo>
                  <a:pt x="0" y="0"/>
                </a:moveTo>
                <a:lnTo>
                  <a:pt x="819151" y="0"/>
                </a:lnTo>
                <a:lnTo>
                  <a:pt x="819151" y="827573"/>
                </a:lnTo>
                <a:lnTo>
                  <a:pt x="0" y="82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8" b="-2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77;p14">
            <a:extLst>
              <a:ext uri="{FF2B5EF4-FFF2-40B4-BE49-F238E27FC236}">
                <a16:creationId xmlns:a16="http://schemas.microsoft.com/office/drawing/2014/main" id="{A5345AC8-7046-BE69-EDA9-52AF1819E22D}"/>
              </a:ext>
            </a:extLst>
          </p:cNvPr>
          <p:cNvSpPr/>
          <p:nvPr/>
        </p:nvSpPr>
        <p:spPr>
          <a:xfrm>
            <a:off x="12511367" y="640302"/>
            <a:ext cx="816829" cy="838851"/>
          </a:xfrm>
          <a:custGeom>
            <a:avLst/>
            <a:gdLst/>
            <a:ahLst/>
            <a:cxnLst/>
            <a:rect l="l" t="t" r="r" b="b"/>
            <a:pathLst>
              <a:path w="819151" h="827572" extrusionOk="0">
                <a:moveTo>
                  <a:pt x="0" y="0"/>
                </a:moveTo>
                <a:lnTo>
                  <a:pt x="819151" y="0"/>
                </a:lnTo>
                <a:lnTo>
                  <a:pt x="819151" y="827573"/>
                </a:lnTo>
                <a:lnTo>
                  <a:pt x="0" y="82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8" b="-2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317AF60-FF65-2A81-9756-FD5D05224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449" y="0"/>
            <a:ext cx="6131052" cy="10286999"/>
          </a:xfrm>
        </p:spPr>
        <p:txBody>
          <a:bodyPr anchor="ctr">
            <a:noAutofit/>
          </a:bodyPr>
          <a:lstStyle/>
          <a:p>
            <a:pPr marL="114300" lvl="0" indent="0">
              <a:lnSpc>
                <a:spcPct val="112500"/>
              </a:lnSpc>
              <a:spcBef>
                <a:spcPts val="3000"/>
              </a:spcBef>
              <a:buClr>
                <a:schemeClr val="bg1"/>
              </a:buClr>
              <a:buSzPct val="100000"/>
              <a:buNone/>
            </a:pPr>
            <a:r>
              <a:rPr lang="en-US" sz="4000" dirty="0">
                <a:solidFill>
                  <a:schemeClr val="bg1"/>
                </a:solidFill>
              </a:rPr>
              <a:t>What the decision maker must give up when making a choice.</a:t>
            </a:r>
          </a:p>
        </p:txBody>
      </p:sp>
    </p:spTree>
    <p:extLst>
      <p:ext uri="{BB962C8B-B14F-4D97-AF65-F5344CB8AC3E}">
        <p14:creationId xmlns:p14="http://schemas.microsoft.com/office/powerpoint/2010/main" val="7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75;p14" descr="A green and black rectangle&#10;&#10;Description automatically generated">
            <a:extLst>
              <a:ext uri="{FF2B5EF4-FFF2-40B4-BE49-F238E27FC236}">
                <a16:creationId xmlns:a16="http://schemas.microsoft.com/office/drawing/2014/main" id="{5912D63C-6E8E-819A-E9A0-95999E27AB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0475" t="5018" r="-1650" b="17531"/>
          <a:stretch/>
        </p:blipFill>
        <p:spPr>
          <a:xfrm>
            <a:off x="0" y="1"/>
            <a:ext cx="10457392" cy="1029652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91FC52EF-34D9-3670-3450-0BF646ADE673}"/>
              </a:ext>
            </a:extLst>
          </p:cNvPr>
          <p:cNvSpPr txBox="1"/>
          <p:nvPr/>
        </p:nvSpPr>
        <p:spPr>
          <a:xfrm>
            <a:off x="0" y="3068929"/>
            <a:ext cx="8558213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rgbClr val="215BAE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BIZ UDPMincho"/>
                <a:sym typeface="BIZ UDPMincho"/>
              </a:rPr>
              <a:t>Cost Benefit Analysis</a:t>
            </a:r>
            <a:endParaRPr sz="8800" dirty="0">
              <a:solidFill>
                <a:srgbClr val="215BAE"/>
              </a:solidFill>
              <a:latin typeface="Inter Medium" panose="02000503000000020004" pitchFamily="2" charset="0"/>
              <a:ea typeface="Inter Medium" panose="02000503000000020004" pitchFamily="2" charset="0"/>
              <a:cs typeface="BIZ UDPMincho"/>
              <a:sym typeface="BIZ UDPMincho"/>
            </a:endParaRPr>
          </a:p>
        </p:txBody>
      </p:sp>
      <p:sp>
        <p:nvSpPr>
          <p:cNvPr id="16" name="Google Shape;78;p14">
            <a:extLst>
              <a:ext uri="{FF2B5EF4-FFF2-40B4-BE49-F238E27FC236}">
                <a16:creationId xmlns:a16="http://schemas.microsoft.com/office/drawing/2014/main" id="{1665D68F-3CDA-6466-D886-170D72509382}"/>
              </a:ext>
            </a:extLst>
          </p:cNvPr>
          <p:cNvSpPr/>
          <p:nvPr/>
        </p:nvSpPr>
        <p:spPr>
          <a:xfrm>
            <a:off x="434209" y="8899873"/>
            <a:ext cx="761810" cy="753091"/>
          </a:xfrm>
          <a:custGeom>
            <a:avLst/>
            <a:gdLst/>
            <a:ahLst/>
            <a:cxnLst/>
            <a:rect l="l" t="t" r="r" b="b"/>
            <a:pathLst>
              <a:path w="819151" h="827572" extrusionOk="0">
                <a:moveTo>
                  <a:pt x="0" y="0"/>
                </a:moveTo>
                <a:lnTo>
                  <a:pt x="819151" y="0"/>
                </a:lnTo>
                <a:lnTo>
                  <a:pt x="819151" y="827573"/>
                </a:lnTo>
                <a:lnTo>
                  <a:pt x="0" y="82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8" b="-2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77;p14">
            <a:extLst>
              <a:ext uri="{FF2B5EF4-FFF2-40B4-BE49-F238E27FC236}">
                <a16:creationId xmlns:a16="http://schemas.microsoft.com/office/drawing/2014/main" id="{A5345AC8-7046-BE69-EDA9-52AF1819E22D}"/>
              </a:ext>
            </a:extLst>
          </p:cNvPr>
          <p:cNvSpPr/>
          <p:nvPr/>
        </p:nvSpPr>
        <p:spPr>
          <a:xfrm>
            <a:off x="12511367" y="640302"/>
            <a:ext cx="816829" cy="838851"/>
          </a:xfrm>
          <a:custGeom>
            <a:avLst/>
            <a:gdLst/>
            <a:ahLst/>
            <a:cxnLst/>
            <a:rect l="l" t="t" r="r" b="b"/>
            <a:pathLst>
              <a:path w="819151" h="827572" extrusionOk="0">
                <a:moveTo>
                  <a:pt x="0" y="0"/>
                </a:moveTo>
                <a:lnTo>
                  <a:pt x="819151" y="0"/>
                </a:lnTo>
                <a:lnTo>
                  <a:pt x="819151" y="827573"/>
                </a:lnTo>
                <a:lnTo>
                  <a:pt x="0" y="82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8" b="-2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317AF60-FF65-2A81-9756-FD5D05224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2280" y="0"/>
            <a:ext cx="7419975" cy="10296526"/>
          </a:xfrm>
        </p:spPr>
        <p:txBody>
          <a:bodyPr anchor="ctr">
            <a:noAutofit/>
          </a:bodyPr>
          <a:lstStyle/>
          <a:p>
            <a:pPr marL="114300" lvl="0" indent="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00000"/>
              <a:buNone/>
            </a:pPr>
            <a:r>
              <a:rPr lang="en-US" sz="3600" dirty="0">
                <a:solidFill>
                  <a:schemeClr val="bg1"/>
                </a:solidFill>
              </a:rPr>
              <a:t>For each incentive:</a:t>
            </a:r>
          </a:p>
          <a:p>
            <a:pPr marL="857250" lvl="0" indent="-74295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describe the incentive </a:t>
            </a:r>
          </a:p>
          <a:p>
            <a:pPr marL="857250" lvl="0" indent="-74295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categorize the incentive as positive, negative, monetary, or non-monetary </a:t>
            </a:r>
          </a:p>
          <a:p>
            <a:pPr marL="857250" lvl="0" indent="-74295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identify benefits and costs of each incentive</a:t>
            </a:r>
          </a:p>
          <a:p>
            <a:pPr marL="857250" lvl="0" indent="-74295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identify the incentive your group thinks is best and be prepared to say why you think so</a:t>
            </a:r>
          </a:p>
        </p:txBody>
      </p:sp>
      <p:sp>
        <p:nvSpPr>
          <p:cNvPr id="2" name="Google Shape;78;p16">
            <a:extLst>
              <a:ext uri="{FF2B5EF4-FFF2-40B4-BE49-F238E27FC236}">
                <a16:creationId xmlns:a16="http://schemas.microsoft.com/office/drawing/2014/main" id="{704D3A8C-79CC-7132-78EA-6726F328CB26}"/>
              </a:ext>
            </a:extLst>
          </p:cNvPr>
          <p:cNvSpPr txBox="1">
            <a:spLocks/>
          </p:cNvSpPr>
          <p:nvPr/>
        </p:nvSpPr>
        <p:spPr>
          <a:xfrm>
            <a:off x="0" y="6009978"/>
            <a:ext cx="8558213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84375"/>
              </a:lnSpc>
              <a:spcBef>
                <a:spcPts val="0"/>
              </a:spcBef>
              <a:spcAft>
                <a:spcPts val="0"/>
              </a:spcAft>
              <a:buClr>
                <a:srgbClr val="215BAE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marR="0" lvl="1" indent="-406400" algn="l" rtl="0">
              <a:lnSpc>
                <a:spcPct val="96428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marL="1371600" marR="0" lvl="2" indent="-381000" algn="l" rtl="0">
              <a:lnSpc>
                <a:spcPct val="1125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marL="1828800" marR="0" lvl="3" indent="-355600" algn="l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marL="2286000" marR="0" lvl="4" indent="-355600" algn="l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20000"/>
              </a:lnSpc>
              <a:buFont typeface="Arial"/>
              <a:buNone/>
            </a:pPr>
            <a:r>
              <a:rPr lang="en-US" sz="3600" dirty="0">
                <a:solidFill>
                  <a:srgbClr val="1A9855"/>
                </a:solidFill>
              </a:rPr>
              <a:t>Energy Conservation </a:t>
            </a:r>
            <a:br>
              <a:rPr lang="en-US" sz="3600" dirty="0">
                <a:solidFill>
                  <a:srgbClr val="1A9855"/>
                </a:solidFill>
              </a:rPr>
            </a:br>
            <a:r>
              <a:rPr lang="en-US" sz="3600" dirty="0">
                <a:solidFill>
                  <a:srgbClr val="1A9855"/>
                </a:solidFill>
              </a:rPr>
              <a:t>in Our Homes</a:t>
            </a:r>
          </a:p>
          <a:p>
            <a:pPr marL="0" indent="0" algn="ctr">
              <a:lnSpc>
                <a:spcPct val="120000"/>
              </a:lnSpc>
              <a:buFont typeface="Arial"/>
              <a:buNone/>
            </a:pPr>
            <a:endParaRPr lang="en-US" sz="2800" dirty="0">
              <a:solidFill>
                <a:srgbClr val="1A98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3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2;p12">
            <a:extLst>
              <a:ext uri="{FF2B5EF4-FFF2-40B4-BE49-F238E27FC236}">
                <a16:creationId xmlns:a16="http://schemas.microsoft.com/office/drawing/2014/main" id="{4FDDCA7E-BEAB-CEAD-F12A-4991538EED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678" t="2611" r="6396" b="13609"/>
          <a:stretch/>
        </p:blipFill>
        <p:spPr>
          <a:xfrm rot="10800000">
            <a:off x="-19305" y="7369116"/>
            <a:ext cx="18307305" cy="29178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CDD5526-93AA-E0A6-6D27-3FC12B44BF6D}"/>
              </a:ext>
            </a:extLst>
          </p:cNvPr>
          <p:cNvSpPr txBox="1">
            <a:spLocks/>
          </p:cNvSpPr>
          <p:nvPr/>
        </p:nvSpPr>
        <p:spPr>
          <a:xfrm>
            <a:off x="838200" y="3327265"/>
            <a:ext cx="160336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84375"/>
              </a:lnSpc>
              <a:spcBef>
                <a:spcPts val="0"/>
              </a:spcBef>
              <a:spcAft>
                <a:spcPts val="0"/>
              </a:spcAft>
              <a:buClr>
                <a:srgbClr val="215BAE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marR="0" lvl="1" indent="-406400" algn="l" rtl="0">
              <a:lnSpc>
                <a:spcPct val="96428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marL="1371600" marR="0" lvl="2" indent="-381000" algn="l" rtl="0">
              <a:lnSpc>
                <a:spcPct val="1125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marL="1828800" marR="0" lvl="3" indent="-355600" algn="l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marL="2286000" marR="0" lvl="4" indent="-355600" algn="l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600" dirty="0">
                <a:solidFill>
                  <a:srgbClr val="215BAE"/>
                </a:solidFill>
                <a:ea typeface="Arial" panose="020B0604020202020204" pitchFamily="34" charset="0"/>
              </a:rPr>
              <a:t>What  incentive did your group select as most likely to influence customer behavior?  Why?</a:t>
            </a:r>
          </a:p>
          <a:p>
            <a:pPr marL="2540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600" dirty="0">
                <a:solidFill>
                  <a:srgbClr val="215BAE"/>
                </a:solidFill>
                <a:ea typeface="Arial" panose="020B0604020202020204" pitchFamily="34" charset="0"/>
              </a:rPr>
              <a:t>Each of these incentives is offered by the same power company to the same customers.  Why do you think they offer multiple incentives at the same time?</a:t>
            </a:r>
          </a:p>
          <a:p>
            <a:pPr marL="2540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3600" dirty="0">
              <a:solidFill>
                <a:srgbClr val="1A9855"/>
              </a:solidFill>
              <a:ea typeface="Arial" panose="020B0604020202020204" pitchFamily="34" charset="0"/>
            </a:endParaRPr>
          </a:p>
        </p:txBody>
      </p:sp>
      <p:sp>
        <p:nvSpPr>
          <p:cNvPr id="6" name="Google Shape;76;p14">
            <a:extLst>
              <a:ext uri="{FF2B5EF4-FFF2-40B4-BE49-F238E27FC236}">
                <a16:creationId xmlns:a16="http://schemas.microsoft.com/office/drawing/2014/main" id="{2D4623AF-6388-50A1-CAAD-C838ED889272}"/>
              </a:ext>
            </a:extLst>
          </p:cNvPr>
          <p:cNvSpPr txBox="1"/>
          <p:nvPr/>
        </p:nvSpPr>
        <p:spPr>
          <a:xfrm>
            <a:off x="881404" y="2055342"/>
            <a:ext cx="1707248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215BAE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BIZ UDPMincho"/>
                <a:sym typeface="BIZ UDPMincho"/>
              </a:rPr>
              <a:t>Incentives</a:t>
            </a:r>
          </a:p>
        </p:txBody>
      </p:sp>
    </p:spTree>
    <p:extLst>
      <p:ext uri="{BB962C8B-B14F-4D97-AF65-F5344CB8AC3E}">
        <p14:creationId xmlns:p14="http://schemas.microsoft.com/office/powerpoint/2010/main" val="53216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2;p12">
            <a:extLst>
              <a:ext uri="{FF2B5EF4-FFF2-40B4-BE49-F238E27FC236}">
                <a16:creationId xmlns:a16="http://schemas.microsoft.com/office/drawing/2014/main" id="{CA18707C-E10F-EFC7-57EA-54CA4E81E3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678" t="2611" r="6396" b="13609"/>
          <a:stretch/>
        </p:blipFill>
        <p:spPr>
          <a:xfrm rot="10800000">
            <a:off x="-19305" y="7369116"/>
            <a:ext cx="18307305" cy="29178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8;p14">
            <a:extLst>
              <a:ext uri="{FF2B5EF4-FFF2-40B4-BE49-F238E27FC236}">
                <a16:creationId xmlns:a16="http://schemas.microsoft.com/office/drawing/2014/main" id="{FBDB0F87-EA7C-0D6B-004A-691BC6EC3BD1}"/>
              </a:ext>
            </a:extLst>
          </p:cNvPr>
          <p:cNvSpPr/>
          <p:nvPr/>
        </p:nvSpPr>
        <p:spPr>
          <a:xfrm>
            <a:off x="14551417" y="8828058"/>
            <a:ext cx="761810" cy="753091"/>
          </a:xfrm>
          <a:custGeom>
            <a:avLst/>
            <a:gdLst/>
            <a:ahLst/>
            <a:cxnLst/>
            <a:rect l="l" t="t" r="r" b="b"/>
            <a:pathLst>
              <a:path w="819151" h="827572" extrusionOk="0">
                <a:moveTo>
                  <a:pt x="0" y="0"/>
                </a:moveTo>
                <a:lnTo>
                  <a:pt x="819151" y="0"/>
                </a:lnTo>
                <a:lnTo>
                  <a:pt x="819151" y="827573"/>
                </a:lnTo>
                <a:lnTo>
                  <a:pt x="0" y="82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8" b="-2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7;p14">
            <a:extLst>
              <a:ext uri="{FF2B5EF4-FFF2-40B4-BE49-F238E27FC236}">
                <a16:creationId xmlns:a16="http://schemas.microsoft.com/office/drawing/2014/main" id="{67F4E3D2-4F17-20C1-EE78-27C63B2BA0CF}"/>
              </a:ext>
            </a:extLst>
          </p:cNvPr>
          <p:cNvSpPr/>
          <p:nvPr/>
        </p:nvSpPr>
        <p:spPr>
          <a:xfrm>
            <a:off x="16943162" y="1787098"/>
            <a:ext cx="816829" cy="838851"/>
          </a:xfrm>
          <a:custGeom>
            <a:avLst/>
            <a:gdLst/>
            <a:ahLst/>
            <a:cxnLst/>
            <a:rect l="l" t="t" r="r" b="b"/>
            <a:pathLst>
              <a:path w="819151" h="827572" extrusionOk="0">
                <a:moveTo>
                  <a:pt x="0" y="0"/>
                </a:moveTo>
                <a:lnTo>
                  <a:pt x="819151" y="0"/>
                </a:lnTo>
                <a:lnTo>
                  <a:pt x="819151" y="827573"/>
                </a:lnTo>
                <a:lnTo>
                  <a:pt x="0" y="82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8" b="-2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28;p17">
            <a:extLst>
              <a:ext uri="{FF2B5EF4-FFF2-40B4-BE49-F238E27FC236}">
                <a16:creationId xmlns:a16="http://schemas.microsoft.com/office/drawing/2014/main" id="{6E0ED953-5B7A-F765-CB9C-4FFBA3A5BC2B}"/>
              </a:ext>
            </a:extLst>
          </p:cNvPr>
          <p:cNvSpPr txBox="1"/>
          <p:nvPr/>
        </p:nvSpPr>
        <p:spPr>
          <a:xfrm>
            <a:off x="1347454" y="3604617"/>
            <a:ext cx="15593025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u="none" strike="noStrike" cap="none" dirty="0">
                <a:solidFill>
                  <a:srgbClr val="ABDE7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Century Gothic"/>
                <a:sym typeface="Century Gothic"/>
              </a:rPr>
              <a:t>What is the best way to influence people’s behavior so they conserve energy at our school?</a:t>
            </a:r>
          </a:p>
        </p:txBody>
      </p:sp>
    </p:spTree>
    <p:extLst>
      <p:ext uri="{BB962C8B-B14F-4D97-AF65-F5344CB8AC3E}">
        <p14:creationId xmlns:p14="http://schemas.microsoft.com/office/powerpoint/2010/main" val="1525542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75;p14" descr="A green and black rectangle&#10;&#10;Description automatically generated">
            <a:extLst>
              <a:ext uri="{FF2B5EF4-FFF2-40B4-BE49-F238E27FC236}">
                <a16:creationId xmlns:a16="http://schemas.microsoft.com/office/drawing/2014/main" id="{5912D63C-6E8E-819A-E9A0-95999E27AB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0475" t="5018" r="-1650" b="17531"/>
          <a:stretch/>
        </p:blipFill>
        <p:spPr>
          <a:xfrm>
            <a:off x="0" y="1"/>
            <a:ext cx="10457392" cy="1029652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91FC52EF-34D9-3670-3450-0BF646ADE673}"/>
              </a:ext>
            </a:extLst>
          </p:cNvPr>
          <p:cNvSpPr txBox="1"/>
          <p:nvPr/>
        </p:nvSpPr>
        <p:spPr>
          <a:xfrm>
            <a:off x="0" y="3783304"/>
            <a:ext cx="8558213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215BAE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BIZ UDPMincho"/>
                <a:sym typeface="BIZ UDPMincho"/>
              </a:rPr>
              <a:t>Influencing energy conservation </a:t>
            </a:r>
            <a:endParaRPr sz="6000" dirty="0">
              <a:solidFill>
                <a:srgbClr val="215BAE"/>
              </a:solidFill>
              <a:latin typeface="Inter Medium" panose="02000503000000020004" pitchFamily="2" charset="0"/>
              <a:ea typeface="Inter Medium" panose="02000503000000020004" pitchFamily="2" charset="0"/>
              <a:cs typeface="BIZ UDPMincho"/>
              <a:sym typeface="BIZ UDPMincho"/>
            </a:endParaRPr>
          </a:p>
        </p:txBody>
      </p:sp>
      <p:sp>
        <p:nvSpPr>
          <p:cNvPr id="16" name="Google Shape;78;p14">
            <a:extLst>
              <a:ext uri="{FF2B5EF4-FFF2-40B4-BE49-F238E27FC236}">
                <a16:creationId xmlns:a16="http://schemas.microsoft.com/office/drawing/2014/main" id="{1665D68F-3CDA-6466-D886-170D72509382}"/>
              </a:ext>
            </a:extLst>
          </p:cNvPr>
          <p:cNvSpPr/>
          <p:nvPr/>
        </p:nvSpPr>
        <p:spPr>
          <a:xfrm>
            <a:off x="434209" y="8899873"/>
            <a:ext cx="761810" cy="753091"/>
          </a:xfrm>
          <a:custGeom>
            <a:avLst/>
            <a:gdLst/>
            <a:ahLst/>
            <a:cxnLst/>
            <a:rect l="l" t="t" r="r" b="b"/>
            <a:pathLst>
              <a:path w="819151" h="827572" extrusionOk="0">
                <a:moveTo>
                  <a:pt x="0" y="0"/>
                </a:moveTo>
                <a:lnTo>
                  <a:pt x="819151" y="0"/>
                </a:lnTo>
                <a:lnTo>
                  <a:pt x="819151" y="827573"/>
                </a:lnTo>
                <a:lnTo>
                  <a:pt x="0" y="82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8" b="-2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77;p14">
            <a:extLst>
              <a:ext uri="{FF2B5EF4-FFF2-40B4-BE49-F238E27FC236}">
                <a16:creationId xmlns:a16="http://schemas.microsoft.com/office/drawing/2014/main" id="{A5345AC8-7046-BE69-EDA9-52AF1819E22D}"/>
              </a:ext>
            </a:extLst>
          </p:cNvPr>
          <p:cNvSpPr/>
          <p:nvPr/>
        </p:nvSpPr>
        <p:spPr>
          <a:xfrm>
            <a:off x="12511367" y="640302"/>
            <a:ext cx="816829" cy="838851"/>
          </a:xfrm>
          <a:custGeom>
            <a:avLst/>
            <a:gdLst/>
            <a:ahLst/>
            <a:cxnLst/>
            <a:rect l="l" t="t" r="r" b="b"/>
            <a:pathLst>
              <a:path w="819151" h="827572" extrusionOk="0">
                <a:moveTo>
                  <a:pt x="0" y="0"/>
                </a:moveTo>
                <a:lnTo>
                  <a:pt x="819151" y="0"/>
                </a:lnTo>
                <a:lnTo>
                  <a:pt x="819151" y="827573"/>
                </a:lnTo>
                <a:lnTo>
                  <a:pt x="0" y="82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8" b="-2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317AF60-FF65-2A81-9756-FD5D05224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2280" y="0"/>
            <a:ext cx="7419975" cy="10296526"/>
          </a:xfrm>
        </p:spPr>
        <p:txBody>
          <a:bodyPr anchor="ctr">
            <a:noAutofit/>
          </a:bodyPr>
          <a:lstStyle/>
          <a:p>
            <a:pPr marL="114300" lvl="0" indent="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00000"/>
              <a:buNone/>
            </a:pPr>
            <a:r>
              <a:rPr lang="en-US" sz="3600" dirty="0">
                <a:solidFill>
                  <a:schemeClr val="bg1"/>
                </a:solidFill>
              </a:rPr>
              <a:t>For each incentive:</a:t>
            </a:r>
          </a:p>
          <a:p>
            <a:pPr marL="857250" lvl="0" indent="-74295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Describe the incentive</a:t>
            </a:r>
          </a:p>
          <a:p>
            <a:pPr marL="857250" lvl="0" indent="-74295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Describe the behavior the incentive influences</a:t>
            </a:r>
          </a:p>
          <a:p>
            <a:pPr marL="857250" lvl="0" indent="-74295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Identify the incentive as positive or negative and monetary or nonmonetary</a:t>
            </a:r>
          </a:p>
        </p:txBody>
      </p:sp>
      <p:sp>
        <p:nvSpPr>
          <p:cNvPr id="2" name="Google Shape;78;p16">
            <a:extLst>
              <a:ext uri="{FF2B5EF4-FFF2-40B4-BE49-F238E27FC236}">
                <a16:creationId xmlns:a16="http://schemas.microsoft.com/office/drawing/2014/main" id="{704D3A8C-79CC-7132-78EA-6726F328CB26}"/>
              </a:ext>
            </a:extLst>
          </p:cNvPr>
          <p:cNvSpPr txBox="1">
            <a:spLocks/>
          </p:cNvSpPr>
          <p:nvPr/>
        </p:nvSpPr>
        <p:spPr>
          <a:xfrm>
            <a:off x="0" y="6009978"/>
            <a:ext cx="8558213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84375"/>
              </a:lnSpc>
              <a:spcBef>
                <a:spcPts val="0"/>
              </a:spcBef>
              <a:spcAft>
                <a:spcPts val="0"/>
              </a:spcAft>
              <a:buClr>
                <a:srgbClr val="215BAE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marR="0" lvl="1" indent="-406400" algn="l" rtl="0">
              <a:lnSpc>
                <a:spcPct val="96428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marL="1371600" marR="0" lvl="2" indent="-381000" algn="l" rtl="0">
              <a:lnSpc>
                <a:spcPct val="1125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marL="1828800" marR="0" lvl="3" indent="-355600" algn="l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marL="2286000" marR="0" lvl="4" indent="-355600" algn="l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20000"/>
              </a:lnSpc>
              <a:buFont typeface="Arial"/>
              <a:buNone/>
            </a:pPr>
            <a:r>
              <a:rPr lang="en-US" sz="3300" dirty="0">
                <a:solidFill>
                  <a:srgbClr val="215BAE"/>
                </a:solidFill>
              </a:rPr>
              <a:t>Create a poster that describes </a:t>
            </a:r>
            <a:br>
              <a:rPr lang="en-US" sz="3300" dirty="0">
                <a:solidFill>
                  <a:srgbClr val="215BAE"/>
                </a:solidFill>
              </a:rPr>
            </a:br>
            <a:r>
              <a:rPr lang="en-US" sz="3300" dirty="0">
                <a:solidFill>
                  <a:srgbClr val="215BAE"/>
                </a:solidFill>
              </a:rPr>
              <a:t>2 different incentives to influence </a:t>
            </a:r>
            <a:br>
              <a:rPr lang="en-US" sz="3300" dirty="0">
                <a:solidFill>
                  <a:srgbClr val="215BAE"/>
                </a:solidFill>
              </a:rPr>
            </a:br>
            <a:r>
              <a:rPr lang="en-US" sz="3300" dirty="0">
                <a:solidFill>
                  <a:srgbClr val="215BAE"/>
                </a:solidFill>
              </a:rPr>
              <a:t>people to conserve energy at </a:t>
            </a:r>
            <a:br>
              <a:rPr lang="en-US" sz="3300" dirty="0">
                <a:solidFill>
                  <a:srgbClr val="215BAE"/>
                </a:solidFill>
              </a:rPr>
            </a:br>
            <a:r>
              <a:rPr lang="en-US" sz="3300" dirty="0">
                <a:solidFill>
                  <a:srgbClr val="215BAE"/>
                </a:solidFill>
              </a:rPr>
              <a:t>our school</a:t>
            </a:r>
            <a:r>
              <a:rPr lang="en-US" sz="3300" dirty="0">
                <a:solidFill>
                  <a:srgbClr val="1A9855"/>
                </a:solidFill>
              </a:rPr>
              <a:t>.</a:t>
            </a:r>
          </a:p>
          <a:p>
            <a:pPr marL="0" indent="0" algn="ctr">
              <a:lnSpc>
                <a:spcPct val="120000"/>
              </a:lnSpc>
              <a:buFont typeface="Arial"/>
              <a:buNone/>
            </a:pPr>
            <a:endParaRPr lang="en-US" sz="3300" dirty="0">
              <a:solidFill>
                <a:srgbClr val="1A98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2;p12">
            <a:extLst>
              <a:ext uri="{FF2B5EF4-FFF2-40B4-BE49-F238E27FC236}">
                <a16:creationId xmlns:a16="http://schemas.microsoft.com/office/drawing/2014/main" id="{4FDDCA7E-BEAB-CEAD-F12A-4991538EED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678" t="2611" r="6396" b="13609"/>
          <a:stretch/>
        </p:blipFill>
        <p:spPr>
          <a:xfrm rot="10800000">
            <a:off x="-19305" y="7369116"/>
            <a:ext cx="18307305" cy="29178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CDD5526-93AA-E0A6-6D27-3FC12B44BF6D}"/>
              </a:ext>
            </a:extLst>
          </p:cNvPr>
          <p:cNvSpPr txBox="1">
            <a:spLocks/>
          </p:cNvSpPr>
          <p:nvPr/>
        </p:nvSpPr>
        <p:spPr>
          <a:xfrm>
            <a:off x="838200" y="2369808"/>
            <a:ext cx="160336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84375"/>
              </a:lnSpc>
              <a:spcBef>
                <a:spcPts val="0"/>
              </a:spcBef>
              <a:spcAft>
                <a:spcPts val="0"/>
              </a:spcAft>
              <a:buClr>
                <a:srgbClr val="215BAE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marR="0" lvl="1" indent="-406400" algn="l" rtl="0">
              <a:lnSpc>
                <a:spcPct val="96428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marL="1371600" marR="0" lvl="2" indent="-381000" algn="l" rtl="0">
              <a:lnSpc>
                <a:spcPct val="1125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marL="1828800" marR="0" lvl="3" indent="-355600" algn="l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marL="2286000" marR="0" lvl="4" indent="-355600" algn="l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4400" dirty="0">
                <a:solidFill>
                  <a:srgbClr val="215BAE"/>
                </a:solidFill>
                <a:ea typeface="Arial" panose="020B0604020202020204" pitchFamily="34" charset="0"/>
              </a:rPr>
              <a:t>What are incentives?</a:t>
            </a:r>
          </a:p>
          <a:p>
            <a:pPr marL="2540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4400" dirty="0">
                <a:solidFill>
                  <a:srgbClr val="215BAE"/>
                </a:solidFill>
                <a:ea typeface="Arial" panose="020B0604020202020204" pitchFamily="34" charset="0"/>
              </a:rPr>
              <a:t>What is an example of a positive incentive?</a:t>
            </a:r>
          </a:p>
          <a:p>
            <a:pPr marL="2540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4400" dirty="0">
                <a:solidFill>
                  <a:srgbClr val="215BAE"/>
                </a:solidFill>
                <a:ea typeface="Arial" panose="020B0604020202020204" pitchFamily="34" charset="0"/>
              </a:rPr>
              <a:t>What is an example of a negative incentive?</a:t>
            </a:r>
          </a:p>
          <a:p>
            <a:pPr marL="2540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4400" dirty="0">
                <a:solidFill>
                  <a:srgbClr val="215BAE"/>
                </a:solidFill>
                <a:ea typeface="Arial" panose="020B0604020202020204" pitchFamily="34" charset="0"/>
              </a:rPr>
              <a:t>What is an example of how an incentive has changed people’s choices or behaviors?</a:t>
            </a:r>
          </a:p>
        </p:txBody>
      </p:sp>
      <p:sp>
        <p:nvSpPr>
          <p:cNvPr id="6" name="Google Shape;76;p14">
            <a:extLst>
              <a:ext uri="{FF2B5EF4-FFF2-40B4-BE49-F238E27FC236}">
                <a16:creationId xmlns:a16="http://schemas.microsoft.com/office/drawing/2014/main" id="{2D4623AF-6388-50A1-CAAD-C838ED889272}"/>
              </a:ext>
            </a:extLst>
          </p:cNvPr>
          <p:cNvSpPr txBox="1"/>
          <p:nvPr/>
        </p:nvSpPr>
        <p:spPr>
          <a:xfrm>
            <a:off x="838200" y="890841"/>
            <a:ext cx="1707248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215BAE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BIZ UDPMincho"/>
                <a:sym typeface="BIZ UDPMincho"/>
              </a:rPr>
              <a:t>Closure</a:t>
            </a:r>
          </a:p>
        </p:txBody>
      </p:sp>
    </p:spTree>
    <p:extLst>
      <p:ext uri="{BB962C8B-B14F-4D97-AF65-F5344CB8AC3E}">
        <p14:creationId xmlns:p14="http://schemas.microsoft.com/office/powerpoint/2010/main" val="222661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8;p17">
            <a:extLst>
              <a:ext uri="{FF2B5EF4-FFF2-40B4-BE49-F238E27FC236}">
                <a16:creationId xmlns:a16="http://schemas.microsoft.com/office/drawing/2014/main" id="{657A764B-AC77-EE72-4C18-D53218643266}"/>
              </a:ext>
            </a:extLst>
          </p:cNvPr>
          <p:cNvSpPr txBox="1"/>
          <p:nvPr/>
        </p:nvSpPr>
        <p:spPr>
          <a:xfrm>
            <a:off x="1347454" y="3604617"/>
            <a:ext cx="15593025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u="none" strike="noStrike" cap="none" dirty="0">
                <a:solidFill>
                  <a:srgbClr val="ABDE7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Century Gothic"/>
                <a:sym typeface="Century Gothic"/>
              </a:rPr>
              <a:t>What are some rewards and penalties you have received in your lives?</a:t>
            </a:r>
            <a:br>
              <a:rPr lang="en-US" sz="5500" u="none" strike="noStrike" cap="none" dirty="0">
                <a:solidFill>
                  <a:srgbClr val="ABDE7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Century Gothic"/>
                <a:sym typeface="Century Gothic"/>
              </a:rPr>
            </a:br>
            <a:r>
              <a:rPr lang="en-US" sz="5500" u="none" strike="noStrike" cap="none" dirty="0">
                <a:solidFill>
                  <a:srgbClr val="ABDE7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Century Gothic"/>
                <a:sym typeface="Century Gothic"/>
              </a:rPr>
              <a:t> </a:t>
            </a:r>
          </a:p>
        </p:txBody>
      </p:sp>
      <p:pic>
        <p:nvPicPr>
          <p:cNvPr id="4" name="Google Shape;212;p23">
            <a:extLst>
              <a:ext uri="{FF2B5EF4-FFF2-40B4-BE49-F238E27FC236}">
                <a16:creationId xmlns:a16="http://schemas.microsoft.com/office/drawing/2014/main" id="{932F0968-8014-84B5-7603-26635EB47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14" r="1226"/>
          <a:stretch/>
        </p:blipFill>
        <p:spPr>
          <a:xfrm rot="10800000">
            <a:off x="0" y="7800708"/>
            <a:ext cx="18288000" cy="2486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19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75;p14" descr="A green and black rectangle&#10;&#10;Description automatically generated">
            <a:extLst>
              <a:ext uri="{FF2B5EF4-FFF2-40B4-BE49-F238E27FC236}">
                <a16:creationId xmlns:a16="http://schemas.microsoft.com/office/drawing/2014/main" id="{5912D63C-6E8E-819A-E9A0-95999E27AB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0475" t="5018" r="-1650" b="17531"/>
          <a:stretch/>
        </p:blipFill>
        <p:spPr>
          <a:xfrm>
            <a:off x="0" y="1"/>
            <a:ext cx="10457392" cy="1029652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91FC52EF-34D9-3670-3450-0BF646ADE673}"/>
              </a:ext>
            </a:extLst>
          </p:cNvPr>
          <p:cNvSpPr txBox="1"/>
          <p:nvPr/>
        </p:nvSpPr>
        <p:spPr>
          <a:xfrm>
            <a:off x="0" y="3068929"/>
            <a:ext cx="8558213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rgbClr val="215BAE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BIZ UDPMincho"/>
                <a:sym typeface="BIZ UDPMincho"/>
              </a:rPr>
              <a:t>Cost Benefit Analysis</a:t>
            </a:r>
            <a:endParaRPr sz="8800" dirty="0">
              <a:solidFill>
                <a:srgbClr val="215BAE"/>
              </a:solidFill>
              <a:latin typeface="Inter Medium" panose="02000503000000020004" pitchFamily="2" charset="0"/>
              <a:ea typeface="Inter Medium" panose="02000503000000020004" pitchFamily="2" charset="0"/>
              <a:cs typeface="BIZ UDPMincho"/>
              <a:sym typeface="BIZ UDPMincho"/>
            </a:endParaRPr>
          </a:p>
        </p:txBody>
      </p:sp>
      <p:sp>
        <p:nvSpPr>
          <p:cNvPr id="16" name="Google Shape;78;p14">
            <a:extLst>
              <a:ext uri="{FF2B5EF4-FFF2-40B4-BE49-F238E27FC236}">
                <a16:creationId xmlns:a16="http://schemas.microsoft.com/office/drawing/2014/main" id="{1665D68F-3CDA-6466-D886-170D72509382}"/>
              </a:ext>
            </a:extLst>
          </p:cNvPr>
          <p:cNvSpPr/>
          <p:nvPr/>
        </p:nvSpPr>
        <p:spPr>
          <a:xfrm>
            <a:off x="434209" y="8899873"/>
            <a:ext cx="761810" cy="753091"/>
          </a:xfrm>
          <a:custGeom>
            <a:avLst/>
            <a:gdLst/>
            <a:ahLst/>
            <a:cxnLst/>
            <a:rect l="l" t="t" r="r" b="b"/>
            <a:pathLst>
              <a:path w="819151" h="827572" extrusionOk="0">
                <a:moveTo>
                  <a:pt x="0" y="0"/>
                </a:moveTo>
                <a:lnTo>
                  <a:pt x="819151" y="0"/>
                </a:lnTo>
                <a:lnTo>
                  <a:pt x="819151" y="827573"/>
                </a:lnTo>
                <a:lnTo>
                  <a:pt x="0" y="82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8" b="-2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77;p14">
            <a:extLst>
              <a:ext uri="{FF2B5EF4-FFF2-40B4-BE49-F238E27FC236}">
                <a16:creationId xmlns:a16="http://schemas.microsoft.com/office/drawing/2014/main" id="{A5345AC8-7046-BE69-EDA9-52AF1819E22D}"/>
              </a:ext>
            </a:extLst>
          </p:cNvPr>
          <p:cNvSpPr/>
          <p:nvPr/>
        </p:nvSpPr>
        <p:spPr>
          <a:xfrm>
            <a:off x="12511367" y="640302"/>
            <a:ext cx="816829" cy="838851"/>
          </a:xfrm>
          <a:custGeom>
            <a:avLst/>
            <a:gdLst/>
            <a:ahLst/>
            <a:cxnLst/>
            <a:rect l="l" t="t" r="r" b="b"/>
            <a:pathLst>
              <a:path w="819151" h="827572" extrusionOk="0">
                <a:moveTo>
                  <a:pt x="0" y="0"/>
                </a:moveTo>
                <a:lnTo>
                  <a:pt x="819151" y="0"/>
                </a:lnTo>
                <a:lnTo>
                  <a:pt x="819151" y="827573"/>
                </a:lnTo>
                <a:lnTo>
                  <a:pt x="0" y="82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8" b="-2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317AF60-FF65-2A81-9756-FD5D05224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2280" y="0"/>
            <a:ext cx="7419975" cy="10296526"/>
          </a:xfrm>
        </p:spPr>
        <p:txBody>
          <a:bodyPr anchor="ctr">
            <a:noAutofit/>
          </a:bodyPr>
          <a:lstStyle/>
          <a:p>
            <a:pPr marL="114300" lvl="0" indent="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00000"/>
              <a:buNone/>
            </a:pPr>
            <a:r>
              <a:rPr lang="en-US" sz="3600" dirty="0">
                <a:solidFill>
                  <a:schemeClr val="bg1"/>
                </a:solidFill>
              </a:rPr>
              <a:t>For each incentive:</a:t>
            </a:r>
          </a:p>
          <a:p>
            <a:pPr marL="857250" lvl="0" indent="-74295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describe the incentive </a:t>
            </a:r>
          </a:p>
          <a:p>
            <a:pPr marL="857250" lvl="0" indent="-74295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categorize the incentive as positive, negative, monetary, or non-monetary </a:t>
            </a:r>
          </a:p>
          <a:p>
            <a:pPr marL="857250" lvl="0" indent="-74295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identify benefits and costs of each incentive</a:t>
            </a:r>
          </a:p>
          <a:p>
            <a:pPr marL="857250" lvl="0" indent="-74295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identify the incentive(s) you think are best </a:t>
            </a:r>
          </a:p>
        </p:txBody>
      </p:sp>
      <p:sp>
        <p:nvSpPr>
          <p:cNvPr id="2" name="Google Shape;78;p16">
            <a:extLst>
              <a:ext uri="{FF2B5EF4-FFF2-40B4-BE49-F238E27FC236}">
                <a16:creationId xmlns:a16="http://schemas.microsoft.com/office/drawing/2014/main" id="{704D3A8C-79CC-7132-78EA-6726F328CB26}"/>
              </a:ext>
            </a:extLst>
          </p:cNvPr>
          <p:cNvSpPr txBox="1">
            <a:spLocks/>
          </p:cNvSpPr>
          <p:nvPr/>
        </p:nvSpPr>
        <p:spPr>
          <a:xfrm>
            <a:off x="0" y="6009978"/>
            <a:ext cx="8558213" cy="168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84375"/>
              </a:lnSpc>
              <a:spcBef>
                <a:spcPts val="0"/>
              </a:spcBef>
              <a:spcAft>
                <a:spcPts val="0"/>
              </a:spcAft>
              <a:buClr>
                <a:srgbClr val="215BAE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marR="0" lvl="1" indent="-406400" algn="l" rtl="0">
              <a:lnSpc>
                <a:spcPct val="96428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marL="1371600" marR="0" lvl="2" indent="-381000" algn="l" rtl="0">
              <a:lnSpc>
                <a:spcPct val="1125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marL="1828800" marR="0" lvl="3" indent="-355600" algn="l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marL="2286000" marR="0" lvl="4" indent="-355600" algn="l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20000"/>
              </a:lnSpc>
              <a:buFont typeface="Arial"/>
              <a:buNone/>
            </a:pPr>
            <a:r>
              <a:rPr lang="en-US" sz="3900" dirty="0">
                <a:solidFill>
                  <a:srgbClr val="215BAE"/>
                </a:solidFill>
              </a:rPr>
              <a:t>Energy Conservation </a:t>
            </a:r>
            <a:br>
              <a:rPr lang="en-US" sz="3900" dirty="0">
                <a:solidFill>
                  <a:srgbClr val="215BAE"/>
                </a:solidFill>
              </a:rPr>
            </a:br>
            <a:r>
              <a:rPr lang="en-US" sz="3900" dirty="0">
                <a:solidFill>
                  <a:srgbClr val="215BAE"/>
                </a:solidFill>
              </a:rPr>
              <a:t>in Our School</a:t>
            </a:r>
          </a:p>
          <a:p>
            <a:pPr marL="0" indent="0" algn="ctr">
              <a:lnSpc>
                <a:spcPct val="120000"/>
              </a:lnSpc>
              <a:buFont typeface="Arial"/>
              <a:buNone/>
            </a:pPr>
            <a:endParaRPr lang="en-US" sz="2800" dirty="0">
              <a:solidFill>
                <a:srgbClr val="1A98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2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75;p14" descr="A green and black rectangle&#10;&#10;Description automatically generated">
            <a:extLst>
              <a:ext uri="{FF2B5EF4-FFF2-40B4-BE49-F238E27FC236}">
                <a16:creationId xmlns:a16="http://schemas.microsoft.com/office/drawing/2014/main" id="{5912D63C-6E8E-819A-E9A0-95999E27AB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0475" t="5018" r="-1650" b="17531"/>
          <a:stretch/>
        </p:blipFill>
        <p:spPr>
          <a:xfrm>
            <a:off x="0" y="-14287"/>
            <a:ext cx="10457392" cy="1029652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91FC52EF-34D9-3670-3450-0BF646ADE673}"/>
              </a:ext>
            </a:extLst>
          </p:cNvPr>
          <p:cNvSpPr txBox="1"/>
          <p:nvPr/>
        </p:nvSpPr>
        <p:spPr>
          <a:xfrm>
            <a:off x="0" y="4280651"/>
            <a:ext cx="8558213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rgbClr val="215BAE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BIZ UDPMincho"/>
                <a:sym typeface="BIZ UDPMincho"/>
              </a:rPr>
              <a:t>Assessment</a:t>
            </a:r>
            <a:endParaRPr sz="8800" dirty="0">
              <a:solidFill>
                <a:srgbClr val="215BAE"/>
              </a:solidFill>
              <a:latin typeface="Inter Medium" panose="02000503000000020004" pitchFamily="2" charset="0"/>
              <a:ea typeface="Inter Medium" panose="02000503000000020004" pitchFamily="2" charset="0"/>
              <a:cs typeface="BIZ UDPMincho"/>
              <a:sym typeface="BIZ UDPMincho"/>
            </a:endParaRPr>
          </a:p>
        </p:txBody>
      </p:sp>
      <p:sp>
        <p:nvSpPr>
          <p:cNvPr id="16" name="Google Shape;78;p14">
            <a:extLst>
              <a:ext uri="{FF2B5EF4-FFF2-40B4-BE49-F238E27FC236}">
                <a16:creationId xmlns:a16="http://schemas.microsoft.com/office/drawing/2014/main" id="{1665D68F-3CDA-6466-D886-170D72509382}"/>
              </a:ext>
            </a:extLst>
          </p:cNvPr>
          <p:cNvSpPr/>
          <p:nvPr/>
        </p:nvSpPr>
        <p:spPr>
          <a:xfrm>
            <a:off x="434209" y="8899873"/>
            <a:ext cx="761810" cy="753091"/>
          </a:xfrm>
          <a:custGeom>
            <a:avLst/>
            <a:gdLst/>
            <a:ahLst/>
            <a:cxnLst/>
            <a:rect l="l" t="t" r="r" b="b"/>
            <a:pathLst>
              <a:path w="819151" h="827572" extrusionOk="0">
                <a:moveTo>
                  <a:pt x="0" y="0"/>
                </a:moveTo>
                <a:lnTo>
                  <a:pt x="819151" y="0"/>
                </a:lnTo>
                <a:lnTo>
                  <a:pt x="819151" y="827573"/>
                </a:lnTo>
                <a:lnTo>
                  <a:pt x="0" y="82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8" b="-2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77;p14">
            <a:extLst>
              <a:ext uri="{FF2B5EF4-FFF2-40B4-BE49-F238E27FC236}">
                <a16:creationId xmlns:a16="http://schemas.microsoft.com/office/drawing/2014/main" id="{A5345AC8-7046-BE69-EDA9-52AF1819E22D}"/>
              </a:ext>
            </a:extLst>
          </p:cNvPr>
          <p:cNvSpPr/>
          <p:nvPr/>
        </p:nvSpPr>
        <p:spPr>
          <a:xfrm>
            <a:off x="12511367" y="640302"/>
            <a:ext cx="816829" cy="838851"/>
          </a:xfrm>
          <a:custGeom>
            <a:avLst/>
            <a:gdLst/>
            <a:ahLst/>
            <a:cxnLst/>
            <a:rect l="l" t="t" r="r" b="b"/>
            <a:pathLst>
              <a:path w="819151" h="827572" extrusionOk="0">
                <a:moveTo>
                  <a:pt x="0" y="0"/>
                </a:moveTo>
                <a:lnTo>
                  <a:pt x="819151" y="0"/>
                </a:lnTo>
                <a:lnTo>
                  <a:pt x="819151" y="827573"/>
                </a:lnTo>
                <a:lnTo>
                  <a:pt x="0" y="82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8" b="-2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317AF60-FF65-2A81-9756-FD5D05224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2280" y="0"/>
            <a:ext cx="7419975" cy="10296526"/>
          </a:xfrm>
        </p:spPr>
        <p:txBody>
          <a:bodyPr anchor="ctr">
            <a:noAutofit/>
          </a:bodyPr>
          <a:lstStyle/>
          <a:p>
            <a:pPr marL="857250" lvl="0" indent="-74295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Describe the incentive plan you selected as best- including what behavior you are trying to influence.  </a:t>
            </a:r>
          </a:p>
          <a:p>
            <a:pPr marL="857250" lvl="0" indent="-74295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Categorize the incentive(s) as positive, negative, monetary, or non-monetary.</a:t>
            </a:r>
          </a:p>
          <a:p>
            <a:pPr marL="857250" lvl="0" indent="-74295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Use evidence from your cost/benefit analysis to describe why the plan you selected would be the best.</a:t>
            </a:r>
          </a:p>
        </p:txBody>
      </p:sp>
      <p:sp>
        <p:nvSpPr>
          <p:cNvPr id="2" name="Google Shape;78;p16">
            <a:extLst>
              <a:ext uri="{FF2B5EF4-FFF2-40B4-BE49-F238E27FC236}">
                <a16:creationId xmlns:a16="http://schemas.microsoft.com/office/drawing/2014/main" id="{704D3A8C-79CC-7132-78EA-6726F328CB26}"/>
              </a:ext>
            </a:extLst>
          </p:cNvPr>
          <p:cNvSpPr txBox="1">
            <a:spLocks/>
          </p:cNvSpPr>
          <p:nvPr/>
        </p:nvSpPr>
        <p:spPr>
          <a:xfrm>
            <a:off x="0" y="5867101"/>
            <a:ext cx="8558213" cy="211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84375"/>
              </a:lnSpc>
              <a:spcBef>
                <a:spcPts val="0"/>
              </a:spcBef>
              <a:spcAft>
                <a:spcPts val="0"/>
              </a:spcAft>
              <a:buClr>
                <a:srgbClr val="215BAE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marR="0" lvl="1" indent="-406400" algn="l" rtl="0">
              <a:lnSpc>
                <a:spcPct val="96428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marL="1371600" marR="0" lvl="2" indent="-381000" algn="l" rtl="0">
              <a:lnSpc>
                <a:spcPct val="1125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marL="1828800" marR="0" lvl="3" indent="-355600" algn="l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marL="2286000" marR="0" lvl="4" indent="-355600" algn="l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20000"/>
              </a:lnSpc>
              <a:buFont typeface="Arial"/>
              <a:buNone/>
            </a:pPr>
            <a:r>
              <a:rPr lang="en-US" sz="3300" dirty="0">
                <a:solidFill>
                  <a:srgbClr val="215BAE"/>
                </a:solidFill>
              </a:rPr>
              <a:t>Write an argument to answer our </a:t>
            </a:r>
            <a:br>
              <a:rPr lang="en-US" sz="3300" dirty="0">
                <a:solidFill>
                  <a:srgbClr val="215BAE"/>
                </a:solidFill>
              </a:rPr>
            </a:br>
            <a:r>
              <a:rPr lang="en-US" sz="3300" dirty="0">
                <a:solidFill>
                  <a:srgbClr val="215BAE"/>
                </a:solidFill>
              </a:rPr>
              <a:t>central question: </a:t>
            </a:r>
            <a:r>
              <a:rPr lang="en-US" sz="3300" i="1" dirty="0">
                <a:solidFill>
                  <a:srgbClr val="215BAE"/>
                </a:solidFill>
              </a:rPr>
              <a:t>What is the best way </a:t>
            </a:r>
            <a:br>
              <a:rPr lang="en-US" sz="3300" i="1" dirty="0">
                <a:solidFill>
                  <a:srgbClr val="215BAE"/>
                </a:solidFill>
              </a:rPr>
            </a:br>
            <a:r>
              <a:rPr lang="en-US" sz="3300" i="1" dirty="0">
                <a:solidFill>
                  <a:srgbClr val="215BAE"/>
                </a:solidFill>
              </a:rPr>
              <a:t>to influence people’s behavior so they conserve energy at our school?</a:t>
            </a:r>
          </a:p>
          <a:p>
            <a:pPr marL="0" indent="0" algn="ctr">
              <a:lnSpc>
                <a:spcPct val="120000"/>
              </a:lnSpc>
              <a:buFont typeface="Arial"/>
              <a:buNone/>
            </a:pPr>
            <a:endParaRPr lang="en-US" sz="3300" dirty="0">
              <a:solidFill>
                <a:srgbClr val="1A98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3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75;p14" descr="A green and black rectangle&#10;&#10;Description automatically generated">
            <a:extLst>
              <a:ext uri="{FF2B5EF4-FFF2-40B4-BE49-F238E27FC236}">
                <a16:creationId xmlns:a16="http://schemas.microsoft.com/office/drawing/2014/main" id="{5912D63C-6E8E-819A-E9A0-95999E27AB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0475" t="5018" r="-1650" b="17531"/>
          <a:stretch/>
        </p:blipFill>
        <p:spPr>
          <a:xfrm>
            <a:off x="0" y="1"/>
            <a:ext cx="10457392" cy="1029652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91FC52EF-34D9-3670-3450-0BF646ADE673}"/>
              </a:ext>
            </a:extLst>
          </p:cNvPr>
          <p:cNvSpPr txBox="1"/>
          <p:nvPr/>
        </p:nvSpPr>
        <p:spPr>
          <a:xfrm>
            <a:off x="0" y="4456866"/>
            <a:ext cx="8558213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rgbClr val="215BAE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BIZ UDPMincho"/>
                <a:sym typeface="BIZ UDPMincho"/>
              </a:rPr>
              <a:t>Incentive</a:t>
            </a:r>
            <a:endParaRPr sz="8800" dirty="0">
              <a:solidFill>
                <a:srgbClr val="215BAE"/>
              </a:solidFill>
              <a:latin typeface="Inter Medium" panose="02000503000000020004" pitchFamily="2" charset="0"/>
              <a:ea typeface="Inter Medium" panose="02000503000000020004" pitchFamily="2" charset="0"/>
              <a:cs typeface="BIZ UDPMincho"/>
              <a:sym typeface="BIZ UDPMincho"/>
            </a:endParaRPr>
          </a:p>
        </p:txBody>
      </p:sp>
      <p:sp>
        <p:nvSpPr>
          <p:cNvPr id="16" name="Google Shape;78;p14">
            <a:extLst>
              <a:ext uri="{FF2B5EF4-FFF2-40B4-BE49-F238E27FC236}">
                <a16:creationId xmlns:a16="http://schemas.microsoft.com/office/drawing/2014/main" id="{1665D68F-3CDA-6466-D886-170D72509382}"/>
              </a:ext>
            </a:extLst>
          </p:cNvPr>
          <p:cNvSpPr/>
          <p:nvPr/>
        </p:nvSpPr>
        <p:spPr>
          <a:xfrm>
            <a:off x="434209" y="8899873"/>
            <a:ext cx="761810" cy="753091"/>
          </a:xfrm>
          <a:custGeom>
            <a:avLst/>
            <a:gdLst/>
            <a:ahLst/>
            <a:cxnLst/>
            <a:rect l="l" t="t" r="r" b="b"/>
            <a:pathLst>
              <a:path w="819151" h="827572" extrusionOk="0">
                <a:moveTo>
                  <a:pt x="0" y="0"/>
                </a:moveTo>
                <a:lnTo>
                  <a:pt x="819151" y="0"/>
                </a:lnTo>
                <a:lnTo>
                  <a:pt x="819151" y="827573"/>
                </a:lnTo>
                <a:lnTo>
                  <a:pt x="0" y="82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8" b="-2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77;p14">
            <a:extLst>
              <a:ext uri="{FF2B5EF4-FFF2-40B4-BE49-F238E27FC236}">
                <a16:creationId xmlns:a16="http://schemas.microsoft.com/office/drawing/2014/main" id="{A5345AC8-7046-BE69-EDA9-52AF1819E22D}"/>
              </a:ext>
            </a:extLst>
          </p:cNvPr>
          <p:cNvSpPr/>
          <p:nvPr/>
        </p:nvSpPr>
        <p:spPr>
          <a:xfrm>
            <a:off x="12511367" y="640302"/>
            <a:ext cx="816829" cy="838851"/>
          </a:xfrm>
          <a:custGeom>
            <a:avLst/>
            <a:gdLst/>
            <a:ahLst/>
            <a:cxnLst/>
            <a:rect l="l" t="t" r="r" b="b"/>
            <a:pathLst>
              <a:path w="819151" h="827572" extrusionOk="0">
                <a:moveTo>
                  <a:pt x="0" y="0"/>
                </a:moveTo>
                <a:lnTo>
                  <a:pt x="819151" y="0"/>
                </a:lnTo>
                <a:lnTo>
                  <a:pt x="819151" y="827573"/>
                </a:lnTo>
                <a:lnTo>
                  <a:pt x="0" y="82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8" b="-2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317AF60-FF65-2A81-9756-FD5D05224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9406" y="0"/>
            <a:ext cx="7419975" cy="10287000"/>
          </a:xfrm>
        </p:spPr>
        <p:txBody>
          <a:bodyPr anchor="ctr">
            <a:noAutofit/>
          </a:bodyPr>
          <a:lstStyle/>
          <a:p>
            <a:pPr marL="114300" indent="0">
              <a:lnSpc>
                <a:spcPct val="112500"/>
              </a:lnSpc>
              <a:spcBef>
                <a:spcPts val="3000"/>
              </a:spcBef>
              <a:buClr>
                <a:schemeClr val="bg1"/>
              </a:buClr>
              <a:buSzPct val="100000"/>
              <a:buNone/>
            </a:pPr>
            <a:r>
              <a:rPr lang="en-US" sz="4000" dirty="0">
                <a:solidFill>
                  <a:schemeClr val="bg1"/>
                </a:solidFill>
              </a:rPr>
              <a:t>A reward that makes people better off or a penalty that makes people worse off. </a:t>
            </a:r>
          </a:p>
          <a:p>
            <a:pPr marL="114300" lvl="0" indent="0">
              <a:lnSpc>
                <a:spcPct val="112500"/>
              </a:lnSpc>
              <a:spcBef>
                <a:spcPts val="3000"/>
              </a:spcBef>
              <a:buClr>
                <a:schemeClr val="bg1"/>
              </a:buClr>
              <a:buSzPct val="100000"/>
              <a:buNone/>
            </a:pPr>
            <a:r>
              <a:rPr lang="en-US" sz="4000" dirty="0">
                <a:solidFill>
                  <a:schemeClr val="bg1"/>
                </a:solidFill>
              </a:rPr>
              <a:t>Incentives are used to influence people’s behavior and choices.</a:t>
            </a:r>
          </a:p>
          <a:p>
            <a:pPr marL="114300" lvl="0" indent="0">
              <a:lnSpc>
                <a:spcPct val="112500"/>
              </a:lnSpc>
              <a:spcBef>
                <a:spcPts val="3000"/>
              </a:spcBef>
              <a:buClr>
                <a:schemeClr val="bg1"/>
              </a:buClr>
              <a:buSzPct val="100000"/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75;p14" descr="A green and black rectangle&#10;&#10;Description automatically generated">
            <a:extLst>
              <a:ext uri="{FF2B5EF4-FFF2-40B4-BE49-F238E27FC236}">
                <a16:creationId xmlns:a16="http://schemas.microsoft.com/office/drawing/2014/main" id="{5912D63C-6E8E-819A-E9A0-95999E27AB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0475" t="5018" r="-1650" b="17531"/>
          <a:stretch/>
        </p:blipFill>
        <p:spPr>
          <a:xfrm>
            <a:off x="0" y="1"/>
            <a:ext cx="10457392" cy="1029652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91FC52EF-34D9-3670-3450-0BF646ADE673}"/>
              </a:ext>
            </a:extLst>
          </p:cNvPr>
          <p:cNvSpPr txBox="1"/>
          <p:nvPr/>
        </p:nvSpPr>
        <p:spPr>
          <a:xfrm>
            <a:off x="0" y="4456866"/>
            <a:ext cx="8558213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rgbClr val="215BAE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BIZ UDPMincho"/>
                <a:sym typeface="BIZ UDPMincho"/>
              </a:rPr>
              <a:t>Incentive</a:t>
            </a:r>
            <a:endParaRPr sz="8800" dirty="0">
              <a:solidFill>
                <a:srgbClr val="215BAE"/>
              </a:solidFill>
              <a:latin typeface="Inter Medium" panose="02000503000000020004" pitchFamily="2" charset="0"/>
              <a:ea typeface="Inter Medium" panose="02000503000000020004" pitchFamily="2" charset="0"/>
              <a:cs typeface="BIZ UDPMincho"/>
              <a:sym typeface="BIZ UDPMincho"/>
            </a:endParaRPr>
          </a:p>
        </p:txBody>
      </p:sp>
      <p:sp>
        <p:nvSpPr>
          <p:cNvPr id="16" name="Google Shape;78;p14">
            <a:extLst>
              <a:ext uri="{FF2B5EF4-FFF2-40B4-BE49-F238E27FC236}">
                <a16:creationId xmlns:a16="http://schemas.microsoft.com/office/drawing/2014/main" id="{1665D68F-3CDA-6466-D886-170D72509382}"/>
              </a:ext>
            </a:extLst>
          </p:cNvPr>
          <p:cNvSpPr/>
          <p:nvPr/>
        </p:nvSpPr>
        <p:spPr>
          <a:xfrm>
            <a:off x="434209" y="8899873"/>
            <a:ext cx="761810" cy="753091"/>
          </a:xfrm>
          <a:custGeom>
            <a:avLst/>
            <a:gdLst/>
            <a:ahLst/>
            <a:cxnLst/>
            <a:rect l="l" t="t" r="r" b="b"/>
            <a:pathLst>
              <a:path w="819151" h="827572" extrusionOk="0">
                <a:moveTo>
                  <a:pt x="0" y="0"/>
                </a:moveTo>
                <a:lnTo>
                  <a:pt x="819151" y="0"/>
                </a:lnTo>
                <a:lnTo>
                  <a:pt x="819151" y="827573"/>
                </a:lnTo>
                <a:lnTo>
                  <a:pt x="0" y="82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8" b="-2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77;p14">
            <a:extLst>
              <a:ext uri="{FF2B5EF4-FFF2-40B4-BE49-F238E27FC236}">
                <a16:creationId xmlns:a16="http://schemas.microsoft.com/office/drawing/2014/main" id="{A5345AC8-7046-BE69-EDA9-52AF1819E22D}"/>
              </a:ext>
            </a:extLst>
          </p:cNvPr>
          <p:cNvSpPr/>
          <p:nvPr/>
        </p:nvSpPr>
        <p:spPr>
          <a:xfrm>
            <a:off x="12511367" y="640302"/>
            <a:ext cx="816829" cy="838851"/>
          </a:xfrm>
          <a:custGeom>
            <a:avLst/>
            <a:gdLst/>
            <a:ahLst/>
            <a:cxnLst/>
            <a:rect l="l" t="t" r="r" b="b"/>
            <a:pathLst>
              <a:path w="819151" h="827572" extrusionOk="0">
                <a:moveTo>
                  <a:pt x="0" y="0"/>
                </a:moveTo>
                <a:lnTo>
                  <a:pt x="819151" y="0"/>
                </a:lnTo>
                <a:lnTo>
                  <a:pt x="819151" y="827573"/>
                </a:lnTo>
                <a:lnTo>
                  <a:pt x="0" y="82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8" b="-2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317AF60-FF65-2A81-9756-FD5D05224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2280" y="0"/>
            <a:ext cx="7419975" cy="10296526"/>
          </a:xfrm>
        </p:spPr>
        <p:txBody>
          <a:bodyPr anchor="ctr">
            <a:noAutofit/>
          </a:bodyPr>
          <a:lstStyle/>
          <a:p>
            <a:pPr marL="114300" lvl="0" indent="0">
              <a:lnSpc>
                <a:spcPct val="112500"/>
              </a:lnSpc>
              <a:spcBef>
                <a:spcPts val="3000"/>
              </a:spcBef>
              <a:buClr>
                <a:schemeClr val="bg1"/>
              </a:buClr>
              <a:buSzPct val="100000"/>
              <a:buNone/>
            </a:pPr>
            <a:r>
              <a:rPr lang="en-US" sz="4000" dirty="0">
                <a:solidFill>
                  <a:schemeClr val="bg1"/>
                </a:solidFill>
              </a:rPr>
              <a:t>Why did you receive that reward (or that penalty)?</a:t>
            </a:r>
          </a:p>
          <a:p>
            <a:pPr marL="114300" lvl="0" indent="0">
              <a:lnSpc>
                <a:spcPct val="112500"/>
              </a:lnSpc>
              <a:spcBef>
                <a:spcPts val="3000"/>
              </a:spcBef>
              <a:buClr>
                <a:schemeClr val="bg1"/>
              </a:buClr>
              <a:buSzPct val="100000"/>
              <a:buNone/>
            </a:pPr>
            <a:r>
              <a:rPr lang="en-US" sz="4000" dirty="0">
                <a:solidFill>
                  <a:schemeClr val="bg1"/>
                </a:solidFill>
              </a:rPr>
              <a:t>How did the reward (or penalty) change your behavior?</a:t>
            </a:r>
          </a:p>
          <a:p>
            <a:pPr marL="114300" lvl="0" indent="0">
              <a:lnSpc>
                <a:spcPct val="112500"/>
              </a:lnSpc>
              <a:spcBef>
                <a:spcPts val="3000"/>
              </a:spcBef>
              <a:buClr>
                <a:schemeClr val="bg1"/>
              </a:buClr>
              <a:buSzPct val="100000"/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Google Shape;78;p16">
            <a:extLst>
              <a:ext uri="{FF2B5EF4-FFF2-40B4-BE49-F238E27FC236}">
                <a16:creationId xmlns:a16="http://schemas.microsoft.com/office/drawing/2014/main" id="{704D3A8C-79CC-7132-78EA-6726F328CB26}"/>
              </a:ext>
            </a:extLst>
          </p:cNvPr>
          <p:cNvSpPr txBox="1">
            <a:spLocks/>
          </p:cNvSpPr>
          <p:nvPr/>
        </p:nvSpPr>
        <p:spPr>
          <a:xfrm>
            <a:off x="0" y="6009978"/>
            <a:ext cx="8558213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84375"/>
              </a:lnSpc>
              <a:spcBef>
                <a:spcPts val="0"/>
              </a:spcBef>
              <a:spcAft>
                <a:spcPts val="0"/>
              </a:spcAft>
              <a:buClr>
                <a:srgbClr val="215BAE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marR="0" lvl="1" indent="-406400" algn="l" rtl="0">
              <a:lnSpc>
                <a:spcPct val="96428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marL="1371600" marR="0" lvl="2" indent="-381000" algn="l" rtl="0">
              <a:lnSpc>
                <a:spcPct val="1125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marL="1828800" marR="0" lvl="3" indent="-355600" algn="l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marL="2286000" marR="0" lvl="4" indent="-355600" algn="l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20000"/>
              </a:lnSpc>
              <a:buFont typeface="Arial"/>
              <a:buNone/>
            </a:pPr>
            <a:r>
              <a:rPr lang="en-US" sz="2800" dirty="0">
                <a:solidFill>
                  <a:srgbClr val="1A9855"/>
                </a:solidFill>
              </a:rPr>
              <a:t>Think about the reward or penalty you </a:t>
            </a:r>
            <a:br>
              <a:rPr lang="en-US" sz="2800" dirty="0">
                <a:solidFill>
                  <a:srgbClr val="1A9855"/>
                </a:solidFill>
              </a:rPr>
            </a:br>
            <a:r>
              <a:rPr lang="en-US" sz="2800" dirty="0">
                <a:solidFill>
                  <a:srgbClr val="1A9855"/>
                </a:solidFill>
              </a:rPr>
              <a:t>shared with your partner.</a:t>
            </a:r>
          </a:p>
        </p:txBody>
      </p:sp>
    </p:spTree>
    <p:extLst>
      <p:ext uri="{BB962C8B-B14F-4D97-AF65-F5344CB8AC3E}">
        <p14:creationId xmlns:p14="http://schemas.microsoft.com/office/powerpoint/2010/main" val="79582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8;p17">
            <a:extLst>
              <a:ext uri="{FF2B5EF4-FFF2-40B4-BE49-F238E27FC236}">
                <a16:creationId xmlns:a16="http://schemas.microsoft.com/office/drawing/2014/main" id="{657A764B-AC77-EE72-4C18-D53218643266}"/>
              </a:ext>
            </a:extLst>
          </p:cNvPr>
          <p:cNvSpPr txBox="1"/>
          <p:nvPr/>
        </p:nvSpPr>
        <p:spPr>
          <a:xfrm>
            <a:off x="1347454" y="3604617"/>
            <a:ext cx="15593025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u="none" strike="noStrike" cap="none" dirty="0">
                <a:solidFill>
                  <a:srgbClr val="ABDE7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Century Gothic"/>
                <a:sym typeface="Century Gothic"/>
              </a:rPr>
              <a:t>What is the best way to influence people’s behavior so they conserve energy at our school? </a:t>
            </a:r>
          </a:p>
        </p:txBody>
      </p:sp>
      <p:pic>
        <p:nvPicPr>
          <p:cNvPr id="4" name="Google Shape;212;p23">
            <a:extLst>
              <a:ext uri="{FF2B5EF4-FFF2-40B4-BE49-F238E27FC236}">
                <a16:creationId xmlns:a16="http://schemas.microsoft.com/office/drawing/2014/main" id="{932F0968-8014-84B5-7603-26635EB47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14" r="1226"/>
          <a:stretch/>
        </p:blipFill>
        <p:spPr>
          <a:xfrm rot="10800000">
            <a:off x="0" y="7800708"/>
            <a:ext cx="18288000" cy="2486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61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8;p17">
            <a:extLst>
              <a:ext uri="{FF2B5EF4-FFF2-40B4-BE49-F238E27FC236}">
                <a16:creationId xmlns:a16="http://schemas.microsoft.com/office/drawing/2014/main" id="{657A764B-AC77-EE72-4C18-D53218643266}"/>
              </a:ext>
            </a:extLst>
          </p:cNvPr>
          <p:cNvSpPr txBox="1"/>
          <p:nvPr/>
        </p:nvSpPr>
        <p:spPr>
          <a:xfrm>
            <a:off x="1347454" y="3604617"/>
            <a:ext cx="15593025" cy="205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u="none" strike="noStrike" cap="none" dirty="0">
                <a:solidFill>
                  <a:srgbClr val="ABDE7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Century Gothic"/>
                <a:sym typeface="Century Gothic"/>
              </a:rPr>
              <a:t>What do you know about energy conservation?</a:t>
            </a:r>
          </a:p>
        </p:txBody>
      </p:sp>
      <p:pic>
        <p:nvPicPr>
          <p:cNvPr id="4" name="Google Shape;212;p23">
            <a:extLst>
              <a:ext uri="{FF2B5EF4-FFF2-40B4-BE49-F238E27FC236}">
                <a16:creationId xmlns:a16="http://schemas.microsoft.com/office/drawing/2014/main" id="{932F0968-8014-84B5-7603-26635EB47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14" r="1226"/>
          <a:stretch/>
        </p:blipFill>
        <p:spPr>
          <a:xfrm rot="10800000">
            <a:off x="0" y="7800708"/>
            <a:ext cx="18288000" cy="2486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54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2;p12">
            <a:extLst>
              <a:ext uri="{FF2B5EF4-FFF2-40B4-BE49-F238E27FC236}">
                <a16:creationId xmlns:a16="http://schemas.microsoft.com/office/drawing/2014/main" id="{4FDDCA7E-BEAB-CEAD-F12A-4991538EED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678" t="2611" r="6396" b="13609"/>
          <a:stretch/>
        </p:blipFill>
        <p:spPr>
          <a:xfrm rot="10800000">
            <a:off x="-19305" y="7369116"/>
            <a:ext cx="18307305" cy="29178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CDD5526-93AA-E0A6-6D27-3FC12B44BF6D}"/>
              </a:ext>
            </a:extLst>
          </p:cNvPr>
          <p:cNvSpPr txBox="1">
            <a:spLocks/>
          </p:cNvSpPr>
          <p:nvPr/>
        </p:nvSpPr>
        <p:spPr>
          <a:xfrm>
            <a:off x="838200" y="4354615"/>
            <a:ext cx="16033676" cy="141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84375"/>
              </a:lnSpc>
              <a:spcBef>
                <a:spcPts val="0"/>
              </a:spcBef>
              <a:spcAft>
                <a:spcPts val="0"/>
              </a:spcAft>
              <a:buClr>
                <a:srgbClr val="215BAE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marR="0" lvl="1" indent="-406400" algn="l" rtl="0">
              <a:lnSpc>
                <a:spcPct val="96428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marL="1371600" marR="0" lvl="2" indent="-381000" algn="l" rtl="0">
              <a:lnSpc>
                <a:spcPct val="1125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marL="1828800" marR="0" lvl="3" indent="-355600" algn="l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marL="2286000" marR="0" lvl="4" indent="-355600" algn="l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buNone/>
            </a:pPr>
            <a:r>
              <a:rPr lang="en-US" sz="4000" u="sng" dirty="0">
                <a:solidFill>
                  <a:schemeClr val="hlink"/>
                </a:solidFill>
                <a:hlinkClick r:id="rId4"/>
              </a:rPr>
              <a:t>https://dptv.pbslearningmedia.org/resource/ee18-sci-nonrenew/conserving-non-renewable-resources/</a:t>
            </a:r>
            <a:r>
              <a:rPr lang="en-US" sz="4000" dirty="0"/>
              <a:t> </a:t>
            </a:r>
          </a:p>
        </p:txBody>
      </p:sp>
      <p:sp>
        <p:nvSpPr>
          <p:cNvPr id="6" name="Google Shape;76;p14">
            <a:extLst>
              <a:ext uri="{FF2B5EF4-FFF2-40B4-BE49-F238E27FC236}">
                <a16:creationId xmlns:a16="http://schemas.microsoft.com/office/drawing/2014/main" id="{2D4623AF-6388-50A1-CAAD-C838ED889272}"/>
              </a:ext>
            </a:extLst>
          </p:cNvPr>
          <p:cNvSpPr txBox="1"/>
          <p:nvPr/>
        </p:nvSpPr>
        <p:spPr>
          <a:xfrm>
            <a:off x="881404" y="2055342"/>
            <a:ext cx="17072487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215BAE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BIZ UDPMincho"/>
                <a:sym typeface="BIZ UDPMincho"/>
              </a:rPr>
              <a:t>Video - Conserving Non-Renewable Resources</a:t>
            </a:r>
            <a:br>
              <a:rPr lang="en-US" sz="5400" dirty="0">
                <a:solidFill>
                  <a:srgbClr val="215BAE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BIZ UDPMincho"/>
                <a:sym typeface="BIZ UDPMincho"/>
              </a:rPr>
            </a:br>
            <a:r>
              <a:rPr lang="en-US" sz="5400" dirty="0">
                <a:solidFill>
                  <a:srgbClr val="215BAE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BIZ UDPMincho"/>
                <a:sym typeface="BIZ UDPMincho"/>
              </a:rPr>
              <a:t>PBS Learning Media</a:t>
            </a:r>
          </a:p>
        </p:txBody>
      </p:sp>
    </p:spTree>
    <p:extLst>
      <p:ext uri="{BB962C8B-B14F-4D97-AF65-F5344CB8AC3E}">
        <p14:creationId xmlns:p14="http://schemas.microsoft.com/office/powerpoint/2010/main" val="158170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2;p12">
            <a:extLst>
              <a:ext uri="{FF2B5EF4-FFF2-40B4-BE49-F238E27FC236}">
                <a16:creationId xmlns:a16="http://schemas.microsoft.com/office/drawing/2014/main" id="{4FDDCA7E-BEAB-CEAD-F12A-4991538EED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678" t="2611" r="6396" b="13609"/>
          <a:stretch/>
        </p:blipFill>
        <p:spPr>
          <a:xfrm rot="10800000">
            <a:off x="-19305" y="7369116"/>
            <a:ext cx="18307305" cy="29178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CDD5526-93AA-E0A6-6D27-3FC12B44BF6D}"/>
              </a:ext>
            </a:extLst>
          </p:cNvPr>
          <p:cNvSpPr txBox="1">
            <a:spLocks/>
          </p:cNvSpPr>
          <p:nvPr/>
        </p:nvSpPr>
        <p:spPr>
          <a:xfrm>
            <a:off x="838200" y="2998649"/>
            <a:ext cx="160336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84375"/>
              </a:lnSpc>
              <a:spcBef>
                <a:spcPts val="0"/>
              </a:spcBef>
              <a:spcAft>
                <a:spcPts val="0"/>
              </a:spcAft>
              <a:buClr>
                <a:srgbClr val="215BAE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marR="0" lvl="1" indent="-406400" algn="l" rtl="0">
              <a:lnSpc>
                <a:spcPct val="96428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marL="1371600" marR="0" lvl="2" indent="-381000" algn="l" rtl="0">
              <a:lnSpc>
                <a:spcPct val="1125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marL="1828800" marR="0" lvl="3" indent="-355600" algn="l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marL="2286000" marR="0" lvl="4" indent="-355600" algn="l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Clr>
                <a:srgbClr val="215BAE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8350" indent="-7429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3600" dirty="0">
                <a:solidFill>
                  <a:srgbClr val="215BAE"/>
                </a:solidFill>
                <a:ea typeface="Arial" panose="020B0604020202020204" pitchFamily="34" charset="0"/>
              </a:rPr>
              <a:t>What are non-renewable resources?</a:t>
            </a:r>
          </a:p>
          <a:p>
            <a:pPr marL="768350" indent="-7429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3600" dirty="0">
                <a:solidFill>
                  <a:srgbClr val="215BAE"/>
                </a:solidFill>
                <a:ea typeface="Arial" panose="020B0604020202020204" pitchFamily="34" charset="0"/>
              </a:rPr>
              <a:t>What are some reasons that we should conserve energy?</a:t>
            </a:r>
          </a:p>
          <a:p>
            <a:pPr marL="768350" indent="-7429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3600" dirty="0">
                <a:solidFill>
                  <a:srgbClr val="215BAE"/>
                </a:solidFill>
                <a:ea typeface="Arial" panose="020B0604020202020204" pitchFamily="34" charset="0"/>
              </a:rPr>
              <a:t>What are some ways we can conserve energy the video showed?</a:t>
            </a:r>
          </a:p>
          <a:p>
            <a:pPr marL="768350" indent="-7429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3600" dirty="0">
                <a:solidFill>
                  <a:srgbClr val="215BAE"/>
                </a:solidFill>
                <a:ea typeface="Arial" panose="020B0604020202020204" pitchFamily="34" charset="0"/>
              </a:rPr>
              <a:t>What are some incentives for the people in the video to conserve energy?</a:t>
            </a:r>
          </a:p>
          <a:p>
            <a:pPr marL="768350" indent="-7429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3600" dirty="0">
                <a:solidFill>
                  <a:srgbClr val="215BAE"/>
                </a:solidFill>
                <a:ea typeface="Arial" panose="020B0604020202020204" pitchFamily="34" charset="0"/>
              </a:rPr>
              <a:t>What are some other ways you know of to conserve energy?</a:t>
            </a:r>
          </a:p>
          <a:p>
            <a:pPr marL="768350" indent="-7429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sz="3600" dirty="0">
              <a:solidFill>
                <a:srgbClr val="1A9855"/>
              </a:solidFill>
              <a:ea typeface="Arial" panose="020B0604020202020204" pitchFamily="34" charset="0"/>
            </a:endParaRPr>
          </a:p>
        </p:txBody>
      </p:sp>
      <p:sp>
        <p:nvSpPr>
          <p:cNvPr id="6" name="Google Shape;76;p14">
            <a:extLst>
              <a:ext uri="{FF2B5EF4-FFF2-40B4-BE49-F238E27FC236}">
                <a16:creationId xmlns:a16="http://schemas.microsoft.com/office/drawing/2014/main" id="{2D4623AF-6388-50A1-CAAD-C838ED889272}"/>
              </a:ext>
            </a:extLst>
          </p:cNvPr>
          <p:cNvSpPr txBox="1"/>
          <p:nvPr/>
        </p:nvSpPr>
        <p:spPr>
          <a:xfrm>
            <a:off x="881404" y="1726726"/>
            <a:ext cx="1707248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215BAE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BIZ UDPMincho"/>
                <a:sym typeface="BIZ UDPMincho"/>
              </a:rPr>
              <a:t>Think about what we saw in the video…</a:t>
            </a:r>
          </a:p>
        </p:txBody>
      </p:sp>
    </p:spTree>
    <p:extLst>
      <p:ext uri="{BB962C8B-B14F-4D97-AF65-F5344CB8AC3E}">
        <p14:creationId xmlns:p14="http://schemas.microsoft.com/office/powerpoint/2010/main" val="85015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9;p19">
            <a:extLst>
              <a:ext uri="{FF2B5EF4-FFF2-40B4-BE49-F238E27FC236}">
                <a16:creationId xmlns:a16="http://schemas.microsoft.com/office/drawing/2014/main" id="{0860B4D9-C23F-3402-ECC8-B5CB2D7BB2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6669" t="1518" b="1516"/>
          <a:stretch/>
        </p:blipFill>
        <p:spPr>
          <a:xfrm>
            <a:off x="-1" y="1"/>
            <a:ext cx="7053809" cy="102965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6;p14">
            <a:extLst>
              <a:ext uri="{FF2B5EF4-FFF2-40B4-BE49-F238E27FC236}">
                <a16:creationId xmlns:a16="http://schemas.microsoft.com/office/drawing/2014/main" id="{8BAB5B9C-1FFE-3FED-3435-8BC626BCC31C}"/>
              </a:ext>
            </a:extLst>
          </p:cNvPr>
          <p:cNvSpPr txBox="1"/>
          <p:nvPr/>
        </p:nvSpPr>
        <p:spPr>
          <a:xfrm>
            <a:off x="993947" y="1590760"/>
            <a:ext cx="815005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ABDE7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BIZ UDPMincho"/>
                <a:sym typeface="BIZ UDPMincho"/>
              </a:rPr>
              <a:t>Source 1</a:t>
            </a:r>
          </a:p>
        </p:txBody>
      </p:sp>
      <p:sp>
        <p:nvSpPr>
          <p:cNvPr id="2" name="Google Shape;78;p14">
            <a:extLst>
              <a:ext uri="{FF2B5EF4-FFF2-40B4-BE49-F238E27FC236}">
                <a16:creationId xmlns:a16="http://schemas.microsoft.com/office/drawing/2014/main" id="{5FCBDAA5-8E96-D73B-2ADC-5D3CB14DADFF}"/>
              </a:ext>
            </a:extLst>
          </p:cNvPr>
          <p:cNvSpPr/>
          <p:nvPr/>
        </p:nvSpPr>
        <p:spPr>
          <a:xfrm>
            <a:off x="16189784" y="8966445"/>
            <a:ext cx="761810" cy="753091"/>
          </a:xfrm>
          <a:custGeom>
            <a:avLst/>
            <a:gdLst/>
            <a:ahLst/>
            <a:cxnLst/>
            <a:rect l="l" t="t" r="r" b="b"/>
            <a:pathLst>
              <a:path w="819151" h="827572" extrusionOk="0">
                <a:moveTo>
                  <a:pt x="0" y="0"/>
                </a:moveTo>
                <a:lnTo>
                  <a:pt x="819151" y="0"/>
                </a:lnTo>
                <a:lnTo>
                  <a:pt x="819151" y="827573"/>
                </a:lnTo>
                <a:lnTo>
                  <a:pt x="0" y="82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8" b="-2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77;p14">
            <a:extLst>
              <a:ext uri="{FF2B5EF4-FFF2-40B4-BE49-F238E27FC236}">
                <a16:creationId xmlns:a16="http://schemas.microsoft.com/office/drawing/2014/main" id="{9CEA591A-8AF9-E164-E1D9-10F4B02A0E50}"/>
              </a:ext>
            </a:extLst>
          </p:cNvPr>
          <p:cNvSpPr/>
          <p:nvPr/>
        </p:nvSpPr>
        <p:spPr>
          <a:xfrm>
            <a:off x="13973631" y="706330"/>
            <a:ext cx="816829" cy="838851"/>
          </a:xfrm>
          <a:custGeom>
            <a:avLst/>
            <a:gdLst/>
            <a:ahLst/>
            <a:cxnLst/>
            <a:rect l="l" t="t" r="r" b="b"/>
            <a:pathLst>
              <a:path w="819151" h="827572" extrusionOk="0">
                <a:moveTo>
                  <a:pt x="0" y="0"/>
                </a:moveTo>
                <a:lnTo>
                  <a:pt x="819151" y="0"/>
                </a:lnTo>
                <a:lnTo>
                  <a:pt x="819151" y="827573"/>
                </a:lnTo>
                <a:lnTo>
                  <a:pt x="0" y="82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8" b="-2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CC9D0791-33D5-75EA-C56A-90270518ABC1}"/>
              </a:ext>
            </a:extLst>
          </p:cNvPr>
          <p:cNvSpPr txBox="1">
            <a:spLocks/>
          </p:cNvSpPr>
          <p:nvPr/>
        </p:nvSpPr>
        <p:spPr>
          <a:xfrm>
            <a:off x="993947" y="2967831"/>
            <a:ext cx="5192541" cy="435133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Calibri" panose="020F0502020204030204" pitchFamily="34" charset="0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 panose="02070309020205020404" pitchFamily="49" charset="0"/>
              <a:buChar char="o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>
              <a:lnSpc>
                <a:spcPct val="112500"/>
              </a:lnSpc>
              <a:spcBef>
                <a:spcPts val="3000"/>
              </a:spcBef>
              <a:buClr>
                <a:schemeClr val="bg1"/>
              </a:buClr>
              <a:buSzPct val="100000"/>
            </a:pPr>
            <a:r>
              <a:rPr lang="en-US" sz="3600" dirty="0">
                <a:solidFill>
                  <a:schemeClr val="bg1"/>
                </a:solidFill>
              </a:rPr>
              <a:t>What customer behavior is the energy company trying to influence?</a:t>
            </a:r>
          </a:p>
          <a:p>
            <a:pPr marL="114300">
              <a:lnSpc>
                <a:spcPct val="112500"/>
              </a:lnSpc>
              <a:spcBef>
                <a:spcPts val="3000"/>
              </a:spcBef>
              <a:buClr>
                <a:schemeClr val="bg1"/>
              </a:buClr>
              <a:buSzPct val="100000"/>
            </a:pPr>
            <a:r>
              <a:rPr lang="en-US" sz="3600" dirty="0">
                <a:solidFill>
                  <a:schemeClr val="bg1"/>
                </a:solidFill>
              </a:rPr>
              <a:t>How is the energy company trying to influence customer behavior?</a:t>
            </a:r>
          </a:p>
          <a:p>
            <a:pPr marL="114300">
              <a:lnSpc>
                <a:spcPct val="112500"/>
              </a:lnSpc>
              <a:spcBef>
                <a:spcPts val="3000"/>
              </a:spcBef>
              <a:buClr>
                <a:schemeClr val="bg1"/>
              </a:buClr>
              <a:buSzPct val="100000"/>
            </a:pP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C4DFD5-46B6-A58A-B324-E7552CCC6545}"/>
              </a:ext>
            </a:extLst>
          </p:cNvPr>
          <p:cNvGrpSpPr/>
          <p:nvPr/>
        </p:nvGrpSpPr>
        <p:grpSpPr>
          <a:xfrm>
            <a:off x="7858126" y="1125756"/>
            <a:ext cx="9744074" cy="8593780"/>
            <a:chOff x="8458187" y="1125757"/>
            <a:chExt cx="5407666" cy="4769288"/>
          </a:xfrm>
        </p:grpSpPr>
        <p:pic>
          <p:nvPicPr>
            <p:cNvPr id="8" name="Google Shape;113;p21">
              <a:extLst>
                <a:ext uri="{FF2B5EF4-FFF2-40B4-BE49-F238E27FC236}">
                  <a16:creationId xmlns:a16="http://schemas.microsoft.com/office/drawing/2014/main" id="{D7ADB80C-7A7E-E47F-B1FF-4EA778D4968E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612700" y="1125757"/>
              <a:ext cx="2492243" cy="287566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9" name="Google Shape;114;p21">
              <a:extLst>
                <a:ext uri="{FF2B5EF4-FFF2-40B4-BE49-F238E27FC236}">
                  <a16:creationId xmlns:a16="http://schemas.microsoft.com/office/drawing/2014/main" id="{A81B4BDB-200D-F2EA-2F2E-A4CDEE02B668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1201387" y="1603350"/>
              <a:ext cx="2664466" cy="314630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1" name="Google Shape;115;p21">
              <a:extLst>
                <a:ext uri="{FF2B5EF4-FFF2-40B4-BE49-F238E27FC236}">
                  <a16:creationId xmlns:a16="http://schemas.microsoft.com/office/drawing/2014/main" id="{3182B6EC-0299-3972-B04F-5F80697DFB9B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458187" y="4139701"/>
              <a:ext cx="2743200" cy="175534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898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6179</TotalTime>
  <Words>681</Words>
  <Application>Microsoft Office PowerPoint</Application>
  <PresentationFormat>Custom</PresentationFormat>
  <Paragraphs>71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BIZ UDPMincho</vt:lpstr>
      <vt:lpstr>Calibri</vt:lpstr>
      <vt:lpstr>Courier New</vt:lpstr>
      <vt:lpstr>Inter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Ruth Cookson</cp:lastModifiedBy>
  <cp:revision>98</cp:revision>
  <dcterms:modified xsi:type="dcterms:W3CDTF">2024-09-17T20:43:03Z</dcterms:modified>
</cp:coreProperties>
</file>