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12192000"/>
  <p:notesSz cx="6858000" cy="9144000"/>
  <p:embeddedFontLst>
    <p:embeddedFont>
      <p:font typeface="Architects Daughter"/>
      <p:regular r:id="rId52"/>
    </p:embeddedFont>
    <p:embeddedFont>
      <p:font typeface="Inter Light"/>
      <p:regular r:id="rId53"/>
      <p:bold r:id="rId54"/>
      <p:italic r:id="rId55"/>
      <p:boldItalic r:id="rId56"/>
    </p:embeddedFont>
    <p:embeddedFont>
      <p:font typeface="Roboto"/>
      <p:regular r:id="rId57"/>
      <p:bold r:id="rId58"/>
      <p:italic r:id="rId59"/>
      <p:boldItalic r:id="rId60"/>
    </p:embeddedFont>
    <p:embeddedFont>
      <p:font typeface="Inter"/>
      <p:regular r:id="rId61"/>
      <p:bold r:id="rId62"/>
      <p:italic r:id="rId63"/>
      <p:boldItalic r:id="rId64"/>
    </p:embeddedFont>
    <p:embeddedFont>
      <p:font typeface="Helvetica Neue"/>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540885-625A-4C16-AC66-D513315788D4}">
  <a:tblStyle styleId="{E3540885-625A-4C16-AC66-D513315788D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Inter-bold.fntdata"/><Relationship Id="rId61" Type="http://schemas.openxmlformats.org/officeDocument/2006/relationships/font" Target="fonts/Inter-regular.fntdata"/><Relationship Id="rId20" Type="http://schemas.openxmlformats.org/officeDocument/2006/relationships/slide" Target="slides/slide15.xml"/><Relationship Id="rId64" Type="http://schemas.openxmlformats.org/officeDocument/2006/relationships/font" Target="fonts/Inter-boldItalic.fntdata"/><Relationship Id="rId63" Type="http://schemas.openxmlformats.org/officeDocument/2006/relationships/font" Target="fonts/Inter-italic.fntdata"/><Relationship Id="rId22" Type="http://schemas.openxmlformats.org/officeDocument/2006/relationships/slide" Target="slides/slide17.xml"/><Relationship Id="rId66" Type="http://schemas.openxmlformats.org/officeDocument/2006/relationships/font" Target="fonts/HelveticaNeue-bold.fntdata"/><Relationship Id="rId21" Type="http://schemas.openxmlformats.org/officeDocument/2006/relationships/slide" Target="slides/slide16.xml"/><Relationship Id="rId65" Type="http://schemas.openxmlformats.org/officeDocument/2006/relationships/font" Target="fonts/HelveticaNeue-regular.fntdata"/><Relationship Id="rId24" Type="http://schemas.openxmlformats.org/officeDocument/2006/relationships/slide" Target="slides/slide19.xml"/><Relationship Id="rId68" Type="http://schemas.openxmlformats.org/officeDocument/2006/relationships/font" Target="fonts/HelveticaNeue-boldItalic.fntdata"/><Relationship Id="rId23" Type="http://schemas.openxmlformats.org/officeDocument/2006/relationships/slide" Target="slides/slide18.xml"/><Relationship Id="rId67" Type="http://schemas.openxmlformats.org/officeDocument/2006/relationships/font" Target="fonts/HelveticaNeue-italic.fntdata"/><Relationship Id="rId60" Type="http://schemas.openxmlformats.org/officeDocument/2006/relationships/font" Target="fonts/Roboto-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InterLight-regular.fntdata"/><Relationship Id="rId52" Type="http://schemas.openxmlformats.org/officeDocument/2006/relationships/font" Target="fonts/ArchitectsDaughter-regular.fntdata"/><Relationship Id="rId11" Type="http://schemas.openxmlformats.org/officeDocument/2006/relationships/slide" Target="slides/slide6.xml"/><Relationship Id="rId55" Type="http://schemas.openxmlformats.org/officeDocument/2006/relationships/font" Target="fonts/InterLight-italic.fntdata"/><Relationship Id="rId10" Type="http://schemas.openxmlformats.org/officeDocument/2006/relationships/slide" Target="slides/slide5.xml"/><Relationship Id="rId54" Type="http://schemas.openxmlformats.org/officeDocument/2006/relationships/font" Target="fonts/InterLight-bold.fntdata"/><Relationship Id="rId13" Type="http://schemas.openxmlformats.org/officeDocument/2006/relationships/slide" Target="slides/slide8.xml"/><Relationship Id="rId57" Type="http://schemas.openxmlformats.org/officeDocument/2006/relationships/font" Target="fonts/Roboto-regular.fntdata"/><Relationship Id="rId12" Type="http://schemas.openxmlformats.org/officeDocument/2006/relationships/slide" Target="slides/slide7.xml"/><Relationship Id="rId56" Type="http://schemas.openxmlformats.org/officeDocument/2006/relationships/font" Target="fonts/InterLight-boldItalic.fntdata"/><Relationship Id="rId15" Type="http://schemas.openxmlformats.org/officeDocument/2006/relationships/slide" Target="slides/slide10.xml"/><Relationship Id="rId59" Type="http://schemas.openxmlformats.org/officeDocument/2006/relationships/font" Target="fonts/Roboto-italic.fntdata"/><Relationship Id="rId14" Type="http://schemas.openxmlformats.org/officeDocument/2006/relationships/slide" Target="slides/slide9.xml"/><Relationship Id="rId58"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uOvxfccWRSrdDm0rMbj2G1-W7RxWbXkIo6-omf9_vCg/edit?usp=shari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0f9726c28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20f9726c28_0_5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20f9726c28_0_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320f9726c28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20f9726c28_0_4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320f9726c28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0f9726c28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0f9726c28_0_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0192940587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0192940587_0_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0192940587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0192940587_0_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192940587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192940587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source IFPI data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356e5d922_0_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How do these statistics reflect changes in consumer behavior?</a:t>
            </a:r>
            <a:endParaRPr/>
          </a:p>
        </p:txBody>
      </p:sp>
      <p:sp>
        <p:nvSpPr>
          <p:cNvPr id="241" name="Google Shape;241;g30356e5d92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0192940587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0192940587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source IFPI 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20f9726c28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20f9726c28_0_6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0356e5d922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30356e5d92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370ecc06e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0370ecc06e_0_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Pg. 19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Lower left (low AI demand)</a:t>
            </a:r>
            <a:r>
              <a:rPr lang="en-US" sz="1100">
                <a:solidFill>
                  <a:schemeClr val="dk1"/>
                </a:solidFill>
                <a:latin typeface="Arial"/>
                <a:ea typeface="Arial"/>
                <a:cs typeface="Arial"/>
                <a:sym typeface="Arial"/>
              </a:rPr>
              <a:t>: Jobs like 3D artists, animators, and CG modelers are less dependent on AI skill sets but might still see some automation or augmentation.</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Upper right (high AI demand)</a:t>
            </a:r>
            <a:r>
              <a:rPr lang="en-US" sz="1100">
                <a:solidFill>
                  <a:schemeClr val="dk1"/>
                </a:solidFill>
                <a:latin typeface="Arial"/>
                <a:ea typeface="Arial"/>
                <a:cs typeface="Arial"/>
                <a:sym typeface="Arial"/>
              </a:rPr>
              <a:t>: Jobs like DevOps engineers, software developers, and software engineers require strong AI-related skill sets, with a significant number of jobs available (e.g., "121K jobs").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solidFill>
                  <a:schemeClr val="dk1"/>
                </a:solidFill>
                <a:latin typeface="Arial"/>
                <a:ea typeface="Arial"/>
                <a:cs typeface="Arial"/>
                <a:sym typeface="Arial"/>
              </a:rPr>
              <a:t>Middle (moderate AI demand)</a:t>
            </a:r>
            <a:r>
              <a:rPr lang="en-US" sz="1100">
                <a:solidFill>
                  <a:schemeClr val="dk1"/>
                </a:solidFill>
                <a:latin typeface="Arial"/>
                <a:ea typeface="Arial"/>
                <a:cs typeface="Arial"/>
                <a:sym typeface="Arial"/>
              </a:rPr>
              <a:t>: Jobs like content creators and digital interface designers fall in between, needing some AI skill sets but not as high as software roles.</a:t>
            </a:r>
            <a:endParaRPr sz="1100">
              <a:solidFill>
                <a:schemeClr val="dk1"/>
              </a:solidFill>
              <a:latin typeface="Arial"/>
              <a:ea typeface="Arial"/>
              <a:cs typeface="Arial"/>
              <a:sym typeface="Aria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0370ecc06e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0370ecc06e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0356e5d922_0_129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0356e5d922_0_12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0370ecc06e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0370ecc06e_0_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https://static1.squarespace.com/static/5ce331b47a39b9000198fffa/t/65b9314fd6198f70b0ec7402/1706635612414/Future+Unscripted+-+The+Impact+of+Generative+Artificial+Intelligence+on+Entertainment+Industry+Jobs+-+pages_compressed.pdf</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0192940587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0192940587_0_6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356e5d922_0_1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0356e5d922_0_130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23a6aa217a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23a6aa217a_0_5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0356e5d922_0_1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0356e5d922_0_13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0356e5d922_0_13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0356e5d922_0_13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a26bafe0c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7a26bafe0c_0_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800">
                <a:solidFill>
                  <a:schemeClr val="dk1"/>
                </a:solidFill>
              </a:rPr>
              <a:t>Deepfakes: the use of AI to create realistic audio or video content that mimics the voice or performance of a specific artist, often without their consent. This technology can generate new songs, alter existing recordings, or produce music videos that feature an artist's likeness, raising ethical and legal concerns about authenticity and copyright.</a:t>
            </a:r>
            <a:endParaRPr sz="2800">
              <a:solidFill>
                <a:schemeClr val="dk1"/>
              </a:solidFill>
            </a:endParaRPr>
          </a:p>
          <a:p>
            <a:pPr indent="0" lvl="0" marL="0" rtl="0" algn="l">
              <a:spcBef>
                <a:spcPts val="0"/>
              </a:spcBef>
              <a:spcAft>
                <a:spcPts val="0"/>
              </a:spcAft>
              <a:buClr>
                <a:schemeClr val="dk1"/>
              </a:buClr>
              <a:buSzPts val="1100"/>
              <a:buFont typeface="Arial"/>
              <a:buNone/>
            </a:pPr>
            <a:r>
              <a:t/>
            </a:r>
            <a:endParaRPr sz="2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356e5d922_0_1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0356e5d922_0_124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019294058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0192940587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0356e5d922_0_13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0356e5d922_0_139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0356e5d922_0_14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0356e5d922_0_140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7a26bafe0c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7a26bafe0c_0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23c9166fde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23c9166fde_0_7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1553952372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1553952372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14ffea389f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14ffea389f_0_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1553952372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1553952372_0_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23c9166fde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23c9166fde_0_6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553952372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1553952372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23c9166fde_0_2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23c9166fde_0_20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7a6d6a549d_0_4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7a6d6a549d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https://docs.google.com/presentation/d/1uOvxfccWRSrdDm0rMbj2G1-W7RxWbXkIo6-omf9_vCg/edit?usp=sharing</a:t>
            </a:r>
            <a:endParaRPr/>
          </a:p>
          <a:p>
            <a:pPr indent="0" lvl="0" marL="0" rtl="0" algn="l">
              <a:spcBef>
                <a:spcPts val="0"/>
              </a:spcBef>
              <a:spcAft>
                <a:spcPts val="0"/>
              </a:spcAft>
              <a:buNone/>
            </a:pPr>
            <a:r>
              <a:t/>
            </a:r>
            <a:endParaRPr/>
          </a:p>
        </p:txBody>
      </p:sp>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3a6aa217a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3a6aa217a_0_4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370ecc06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370ecc06e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type="tx">
  <p:cSld name="TITLE_AND_BODY">
    <p:spTree>
      <p:nvGrpSpPr>
        <p:cNvPr id="10" name="Shape 10"/>
        <p:cNvGrpSpPr/>
        <p:nvPr/>
      </p:nvGrpSpPr>
      <p:grpSpPr>
        <a:xfrm>
          <a:off x="0" y="0"/>
          <a:ext cx="0" cy="0"/>
          <a:chOff x="0" y="0"/>
          <a:chExt cx="0" cy="0"/>
        </a:xfrm>
      </p:grpSpPr>
      <p:pic>
        <p:nvPicPr>
          <p:cNvPr descr="Picture 2" id="11" name="Google Shape;11;p2"/>
          <p:cNvPicPr preferRelativeResize="0"/>
          <p:nvPr/>
        </p:nvPicPr>
        <p:blipFill rotWithShape="1">
          <a:blip r:embed="rId2">
            <a:alphaModFix/>
          </a:blip>
          <a:srcRect b="0" l="0" r="0" t="0"/>
          <a:stretch/>
        </p:blipFill>
        <p:spPr>
          <a:xfrm>
            <a:off x="-59638" y="-636103"/>
            <a:ext cx="15259261" cy="7533862"/>
          </a:xfrm>
          <a:prstGeom prst="rect">
            <a:avLst/>
          </a:prstGeom>
          <a:noFill/>
          <a:ln>
            <a:noFill/>
          </a:ln>
        </p:spPr>
      </p:pic>
      <p:sp>
        <p:nvSpPr>
          <p:cNvPr id="12" name="Google Shape;12;p2"/>
          <p:cNvSpPr txBox="1"/>
          <p:nvPr>
            <p:ph idx="1" type="body"/>
          </p:nvPr>
        </p:nvSpPr>
        <p:spPr>
          <a:xfrm>
            <a:off x="812800" y="4146546"/>
            <a:ext cx="10515601" cy="91440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5400"/>
              <a:buFont typeface="Calibri"/>
              <a:buNone/>
              <a:defRPr sz="5400"/>
            </a:lvl1pPr>
            <a:lvl2pPr indent="-571500" lvl="1" marL="914400" algn="l">
              <a:lnSpc>
                <a:spcPct val="90000"/>
              </a:lnSpc>
              <a:spcBef>
                <a:spcPts val="1000"/>
              </a:spcBef>
              <a:spcAft>
                <a:spcPts val="0"/>
              </a:spcAft>
              <a:buClr>
                <a:srgbClr val="000000"/>
              </a:buClr>
              <a:buSzPts val="5400"/>
              <a:buFont typeface="Calibri"/>
              <a:buChar char="•"/>
              <a:defRPr sz="5400"/>
            </a:lvl2pPr>
            <a:lvl3pPr indent="-571500" lvl="2" marL="1371600" algn="l">
              <a:lnSpc>
                <a:spcPct val="90000"/>
              </a:lnSpc>
              <a:spcBef>
                <a:spcPts val="1000"/>
              </a:spcBef>
              <a:spcAft>
                <a:spcPts val="0"/>
              </a:spcAft>
              <a:buClr>
                <a:srgbClr val="000000"/>
              </a:buClr>
              <a:buSzPts val="5400"/>
              <a:buFont typeface="Calibri"/>
              <a:buChar char="•"/>
              <a:defRPr sz="5400"/>
            </a:lvl3pPr>
            <a:lvl4pPr indent="-571500" lvl="3" marL="1828800" algn="l">
              <a:lnSpc>
                <a:spcPct val="90000"/>
              </a:lnSpc>
              <a:spcBef>
                <a:spcPts val="1000"/>
              </a:spcBef>
              <a:spcAft>
                <a:spcPts val="0"/>
              </a:spcAft>
              <a:buClr>
                <a:srgbClr val="000000"/>
              </a:buClr>
              <a:buSzPts val="5400"/>
              <a:buFont typeface="Calibri"/>
              <a:buChar char="•"/>
              <a:defRPr sz="5400"/>
            </a:lvl4pPr>
            <a:lvl5pPr indent="-571500" lvl="4" marL="2286000" algn="l">
              <a:lnSpc>
                <a:spcPct val="90000"/>
              </a:lnSpc>
              <a:spcBef>
                <a:spcPts val="1000"/>
              </a:spcBef>
              <a:spcAft>
                <a:spcPts val="0"/>
              </a:spcAft>
              <a:buClr>
                <a:srgbClr val="000000"/>
              </a:buClr>
              <a:buSzPts val="5400"/>
              <a:buFont typeface="Calibri"/>
              <a:buChar char="•"/>
              <a:defRPr sz="54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3" name="Google Shape;13;p2"/>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46" name="Shape 46"/>
        <p:cNvGrpSpPr/>
        <p:nvPr/>
      </p:nvGrpSpPr>
      <p:grpSpPr>
        <a:xfrm>
          <a:off x="0" y="0"/>
          <a:ext cx="0" cy="0"/>
          <a:chOff x="0" y="0"/>
          <a:chExt cx="0" cy="0"/>
        </a:xfrm>
      </p:grpSpPr>
      <p:pic>
        <p:nvPicPr>
          <p:cNvPr descr="Picture 1" id="47" name="Google Shape;47;p11"/>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48" name="Google Shape;48;p11"/>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 name="Google Shape;49;p11"/>
          <p:cNvSpPr txBox="1"/>
          <p:nvPr>
            <p:ph idx="1" type="body"/>
          </p:nvPr>
        </p:nvSpPr>
        <p:spPr>
          <a:xfrm>
            <a:off x="750885" y="1552715"/>
            <a:ext cx="10691816" cy="47528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400"/>
              </a:spcBef>
              <a:spcAft>
                <a:spcPts val="0"/>
              </a:spcAft>
              <a:buClr>
                <a:srgbClr val="000000"/>
              </a:buClr>
              <a:buSzPts val="1800"/>
              <a:buNone/>
              <a:defRPr/>
            </a:lvl1pPr>
            <a:lvl2pPr indent="-342900" lvl="1" marL="914400" algn="l">
              <a:lnSpc>
                <a:spcPct val="90000"/>
              </a:lnSpc>
              <a:spcBef>
                <a:spcPts val="400"/>
              </a:spcBef>
              <a:spcAft>
                <a:spcPts val="0"/>
              </a:spcAft>
              <a:buClr>
                <a:srgbClr val="000000"/>
              </a:buClr>
              <a:buSzPts val="1800"/>
              <a:buChar char="•"/>
              <a:defRPr/>
            </a:lvl2pPr>
            <a:lvl3pPr indent="-342900" lvl="2" marL="1371600" algn="l">
              <a:lnSpc>
                <a:spcPct val="90000"/>
              </a:lnSpc>
              <a:spcBef>
                <a:spcPts val="400"/>
              </a:spcBef>
              <a:spcAft>
                <a:spcPts val="0"/>
              </a:spcAft>
              <a:buClr>
                <a:srgbClr val="000000"/>
              </a:buClr>
              <a:buSzPts val="1800"/>
              <a:buChar char="•"/>
              <a:defRPr/>
            </a:lvl3pPr>
            <a:lvl4pPr indent="-342900" lvl="3" marL="1828800" algn="l">
              <a:lnSpc>
                <a:spcPct val="90000"/>
              </a:lnSpc>
              <a:spcBef>
                <a:spcPts val="400"/>
              </a:spcBef>
              <a:spcAft>
                <a:spcPts val="0"/>
              </a:spcAft>
              <a:buClr>
                <a:srgbClr val="000000"/>
              </a:buClr>
              <a:buSzPts val="1800"/>
              <a:buChar char="•"/>
              <a:defRPr/>
            </a:lvl4pPr>
            <a:lvl5pPr indent="-342900" lvl="4" marL="2286000" algn="l">
              <a:lnSpc>
                <a:spcPct val="90000"/>
              </a:lnSpc>
              <a:spcBef>
                <a:spcPts val="4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0" name="Google Shape;50;p1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51" name="Shape 51"/>
        <p:cNvGrpSpPr/>
        <p:nvPr/>
      </p:nvGrpSpPr>
      <p:grpSpPr>
        <a:xfrm>
          <a:off x="0" y="0"/>
          <a:ext cx="0" cy="0"/>
          <a:chOff x="0" y="0"/>
          <a:chExt cx="0" cy="0"/>
        </a:xfrm>
      </p:grpSpPr>
      <p:pic>
        <p:nvPicPr>
          <p:cNvPr descr="Picture 1" id="52" name="Google Shape;52;p12"/>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53" name="Google Shape;53;p12"/>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4" name="Google Shape;54;p12"/>
          <p:cNvSpPr txBox="1"/>
          <p:nvPr>
            <p:ph idx="1" type="body"/>
          </p:nvPr>
        </p:nvSpPr>
        <p:spPr>
          <a:xfrm>
            <a:off x="750885" y="1552715"/>
            <a:ext cx="10691816" cy="475284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400"/>
              </a:spcBef>
              <a:spcAft>
                <a:spcPts val="0"/>
              </a:spcAft>
              <a:buClr>
                <a:srgbClr val="000000"/>
              </a:buClr>
              <a:buSzPts val="1800"/>
              <a:buNone/>
              <a:defRPr/>
            </a:lvl1pPr>
            <a:lvl2pPr indent="-342900" lvl="1" marL="914400" algn="l">
              <a:lnSpc>
                <a:spcPct val="90000"/>
              </a:lnSpc>
              <a:spcBef>
                <a:spcPts val="400"/>
              </a:spcBef>
              <a:spcAft>
                <a:spcPts val="0"/>
              </a:spcAft>
              <a:buClr>
                <a:srgbClr val="000000"/>
              </a:buClr>
              <a:buSzPts val="1800"/>
              <a:buChar char="•"/>
              <a:defRPr/>
            </a:lvl2pPr>
            <a:lvl3pPr indent="-342900" lvl="2" marL="1371600" algn="l">
              <a:lnSpc>
                <a:spcPct val="90000"/>
              </a:lnSpc>
              <a:spcBef>
                <a:spcPts val="400"/>
              </a:spcBef>
              <a:spcAft>
                <a:spcPts val="0"/>
              </a:spcAft>
              <a:buClr>
                <a:srgbClr val="000000"/>
              </a:buClr>
              <a:buSzPts val="1800"/>
              <a:buChar char="•"/>
              <a:defRPr/>
            </a:lvl3pPr>
            <a:lvl4pPr indent="-342900" lvl="3" marL="1828800" algn="l">
              <a:lnSpc>
                <a:spcPct val="90000"/>
              </a:lnSpc>
              <a:spcBef>
                <a:spcPts val="400"/>
              </a:spcBef>
              <a:spcAft>
                <a:spcPts val="0"/>
              </a:spcAft>
              <a:buClr>
                <a:srgbClr val="000000"/>
              </a:buClr>
              <a:buSzPts val="1800"/>
              <a:buChar char="•"/>
              <a:defRPr/>
            </a:lvl4pPr>
            <a:lvl5pPr indent="-342900" lvl="4" marL="2286000" algn="l">
              <a:lnSpc>
                <a:spcPct val="90000"/>
              </a:lnSpc>
              <a:spcBef>
                <a:spcPts val="4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5" name="Google Shape;55;p12"/>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spTree>
      <p:nvGrpSpPr>
        <p:cNvPr id="56" name="Shape 56"/>
        <p:cNvGrpSpPr/>
        <p:nvPr/>
      </p:nvGrpSpPr>
      <p:grpSpPr>
        <a:xfrm>
          <a:off x="0" y="0"/>
          <a:ext cx="0" cy="0"/>
          <a:chOff x="0" y="0"/>
          <a:chExt cx="0" cy="0"/>
        </a:xfrm>
      </p:grpSpPr>
      <p:pic>
        <p:nvPicPr>
          <p:cNvPr descr="Picture 1" id="57" name="Google Shape;57;p13"/>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58" name="Google Shape;58;p13"/>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9" name="Google Shape;59;p13"/>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0" name="Google Shape;60;p1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61" name="Shape 61"/>
        <p:cNvGrpSpPr/>
        <p:nvPr/>
      </p:nvGrpSpPr>
      <p:grpSpPr>
        <a:xfrm>
          <a:off x="0" y="0"/>
          <a:ext cx="0" cy="0"/>
          <a:chOff x="0" y="0"/>
          <a:chExt cx="0" cy="0"/>
        </a:xfrm>
      </p:grpSpPr>
      <p:pic>
        <p:nvPicPr>
          <p:cNvPr descr="Picture 1" id="62" name="Google Shape;62;p14"/>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63" name="Google Shape;63;p14"/>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4" name="Google Shape;64;p14"/>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65" name="Google Shape;65;p14"/>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66" name="Shape 66"/>
        <p:cNvGrpSpPr/>
        <p:nvPr/>
      </p:nvGrpSpPr>
      <p:grpSpPr>
        <a:xfrm>
          <a:off x="0" y="0"/>
          <a:ext cx="0" cy="0"/>
          <a:chOff x="0" y="0"/>
          <a:chExt cx="0" cy="0"/>
        </a:xfrm>
      </p:grpSpPr>
      <p:pic>
        <p:nvPicPr>
          <p:cNvPr descr="Picture 1" id="67" name="Google Shape;67;p15"/>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68" name="Google Shape;68;p15"/>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9" name="Google Shape;69;p15"/>
          <p:cNvSpPr txBox="1"/>
          <p:nvPr>
            <p:ph idx="1" type="body"/>
          </p:nvPr>
        </p:nvSpPr>
        <p:spPr>
          <a:xfrm>
            <a:off x="839784" y="2505070"/>
            <a:ext cx="5157783" cy="3684584"/>
          </a:xfrm>
          <a:prstGeom prst="rect">
            <a:avLst/>
          </a:prstGeom>
          <a:solidFill>
            <a:srgbClr val="FFFFFF">
              <a:alpha val="20000"/>
            </a:srgbClr>
          </a:solidFill>
          <a:ln cap="flat" cmpd="sng" w="12700">
            <a:solidFill>
              <a:srgbClr val="2C3842"/>
            </a:solidFill>
            <a:prstDash val="solid"/>
            <a:round/>
            <a:headEnd len="sm" w="sm" type="none"/>
            <a:tailEnd len="sm" w="sm" type="none"/>
          </a:ln>
        </p:spPr>
        <p:txBody>
          <a:bodyPr anchorCtr="0" anchor="ctr"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Font typeface="Calibri"/>
              <a:buNone/>
              <a:defRPr sz="1800"/>
            </a:lvl1pPr>
            <a:lvl2pPr indent="-342900" lvl="1" marL="914400" algn="l">
              <a:lnSpc>
                <a:spcPct val="90000"/>
              </a:lnSpc>
              <a:spcBef>
                <a:spcPts val="1000"/>
              </a:spcBef>
              <a:spcAft>
                <a:spcPts val="0"/>
              </a:spcAft>
              <a:buClr>
                <a:srgbClr val="000000"/>
              </a:buClr>
              <a:buSzPts val="1800"/>
              <a:buFont typeface="Calibri"/>
              <a:buChar char="•"/>
              <a:defRPr sz="1800"/>
            </a:lvl2pPr>
            <a:lvl3pPr indent="-342900" lvl="2" marL="1371600" algn="l">
              <a:lnSpc>
                <a:spcPct val="90000"/>
              </a:lnSpc>
              <a:spcBef>
                <a:spcPts val="1000"/>
              </a:spcBef>
              <a:spcAft>
                <a:spcPts val="0"/>
              </a:spcAft>
              <a:buClr>
                <a:srgbClr val="000000"/>
              </a:buClr>
              <a:buSzPts val="1800"/>
              <a:buFont typeface="Calibri"/>
              <a:buChar char="•"/>
              <a:defRPr sz="1800"/>
            </a:lvl3pPr>
            <a:lvl4pPr indent="-342900" lvl="3" marL="1828800" algn="l">
              <a:lnSpc>
                <a:spcPct val="90000"/>
              </a:lnSpc>
              <a:spcBef>
                <a:spcPts val="1000"/>
              </a:spcBef>
              <a:spcAft>
                <a:spcPts val="0"/>
              </a:spcAft>
              <a:buClr>
                <a:srgbClr val="000000"/>
              </a:buClr>
              <a:buSzPts val="1800"/>
              <a:buFont typeface="Calibri"/>
              <a:buChar char="•"/>
              <a:defRPr sz="1800"/>
            </a:lvl4pPr>
            <a:lvl5pPr indent="-342900" lvl="4" marL="2286000" algn="l">
              <a:lnSpc>
                <a:spcPct val="90000"/>
              </a:lnSpc>
              <a:spcBef>
                <a:spcPts val="1000"/>
              </a:spcBef>
              <a:spcAft>
                <a:spcPts val="0"/>
              </a:spcAft>
              <a:buClr>
                <a:srgbClr val="000000"/>
              </a:buClr>
              <a:buSzPts val="1800"/>
              <a:buFont typeface="Calibri"/>
              <a:buChar char="•"/>
              <a:defRPr sz="18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0" name="Google Shape;70;p15"/>
          <p:cNvSpPr txBox="1"/>
          <p:nvPr>
            <p:ph idx="2" type="body"/>
          </p:nvPr>
        </p:nvSpPr>
        <p:spPr>
          <a:xfrm>
            <a:off x="6172199" y="1681159"/>
            <a:ext cx="5183186" cy="823911"/>
          </a:xfrm>
          <a:prstGeom prst="rect">
            <a:avLst/>
          </a:prstGeom>
          <a:solidFill>
            <a:srgbClr val="2C3842"/>
          </a:solidFill>
          <a:ln cap="flat" cmpd="sng" w="12700">
            <a:solidFill>
              <a:srgbClr val="2C3842"/>
            </a:solidFill>
            <a:prstDash val="solid"/>
            <a:round/>
            <a:headEnd len="sm" w="sm" type="none"/>
            <a:tailEnd len="sm" w="sm" type="none"/>
          </a:ln>
        </p:spPr>
        <p:txBody>
          <a:bodyPr anchorCtr="0" anchor="ctr"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1" name="Google Shape;71;p15"/>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72" name="Shape 72"/>
        <p:cNvGrpSpPr/>
        <p:nvPr/>
      </p:nvGrpSpPr>
      <p:grpSpPr>
        <a:xfrm>
          <a:off x="0" y="0"/>
          <a:ext cx="0" cy="0"/>
          <a:chOff x="0" y="0"/>
          <a:chExt cx="0" cy="0"/>
        </a:xfrm>
      </p:grpSpPr>
      <p:pic>
        <p:nvPicPr>
          <p:cNvPr descr="Picture 1" id="73" name="Google Shape;73;p16"/>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74" name="Google Shape;74;p16"/>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5" name="Google Shape;75;p16"/>
          <p:cNvSpPr txBox="1"/>
          <p:nvPr>
            <p:ph idx="1" type="body"/>
          </p:nvPr>
        </p:nvSpPr>
        <p:spPr>
          <a:xfrm>
            <a:off x="732186" y="861391"/>
            <a:ext cx="9144001" cy="616224"/>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000"/>
              <a:buFont typeface="Calibri"/>
              <a:buNone/>
              <a:defRPr sz="2000"/>
            </a:lvl1pPr>
            <a:lvl2pPr indent="-355600" lvl="1" marL="914400" algn="l">
              <a:lnSpc>
                <a:spcPct val="90000"/>
              </a:lnSpc>
              <a:spcBef>
                <a:spcPts val="1000"/>
              </a:spcBef>
              <a:spcAft>
                <a:spcPts val="0"/>
              </a:spcAft>
              <a:buClr>
                <a:srgbClr val="000000"/>
              </a:buClr>
              <a:buSzPts val="2000"/>
              <a:buFont typeface="Calibri"/>
              <a:buChar char="•"/>
              <a:defRPr sz="2000"/>
            </a:lvl2pPr>
            <a:lvl3pPr indent="-355600" lvl="2" marL="1371600" algn="l">
              <a:lnSpc>
                <a:spcPct val="90000"/>
              </a:lnSpc>
              <a:spcBef>
                <a:spcPts val="1000"/>
              </a:spcBef>
              <a:spcAft>
                <a:spcPts val="0"/>
              </a:spcAft>
              <a:buClr>
                <a:srgbClr val="000000"/>
              </a:buClr>
              <a:buSzPts val="2000"/>
              <a:buFont typeface="Calibri"/>
              <a:buChar char="•"/>
              <a:defRPr sz="2000"/>
            </a:lvl3pPr>
            <a:lvl4pPr indent="-355600" lvl="3" marL="1828800" algn="l">
              <a:lnSpc>
                <a:spcPct val="90000"/>
              </a:lnSpc>
              <a:spcBef>
                <a:spcPts val="1000"/>
              </a:spcBef>
              <a:spcAft>
                <a:spcPts val="0"/>
              </a:spcAft>
              <a:buClr>
                <a:srgbClr val="000000"/>
              </a:buClr>
              <a:buSzPts val="2000"/>
              <a:buFont typeface="Calibri"/>
              <a:buChar char="•"/>
              <a:defRPr sz="2000"/>
            </a:lvl4pPr>
            <a:lvl5pPr indent="-355600" lvl="4" marL="2286000" algn="l">
              <a:lnSpc>
                <a:spcPct val="90000"/>
              </a:lnSpc>
              <a:spcBef>
                <a:spcPts val="1000"/>
              </a:spcBef>
              <a:spcAft>
                <a:spcPts val="0"/>
              </a:spcAft>
              <a:buClr>
                <a:srgbClr val="000000"/>
              </a:buClr>
              <a:buSzPts val="2000"/>
              <a:buFont typeface="Calibri"/>
              <a:buChar char="•"/>
              <a:defRPr sz="20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76" name="Google Shape;76;p16"/>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spTree>
      <p:nvGrpSpPr>
        <p:cNvPr id="77" name="Shape 77"/>
        <p:cNvGrpSpPr/>
        <p:nvPr/>
      </p:nvGrpSpPr>
      <p:grpSpPr>
        <a:xfrm>
          <a:off x="0" y="0"/>
          <a:ext cx="0" cy="0"/>
          <a:chOff x="0" y="0"/>
          <a:chExt cx="0" cy="0"/>
        </a:xfrm>
      </p:grpSpPr>
      <p:pic>
        <p:nvPicPr>
          <p:cNvPr descr="Picture 1" id="78" name="Google Shape;78;p17"/>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79" name="Google Shape;79;p17"/>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0" name="Google Shape;80;p17"/>
          <p:cNvSpPr txBox="1"/>
          <p:nvPr>
            <p:ph idx="1" type="body"/>
          </p:nvPr>
        </p:nvSpPr>
        <p:spPr>
          <a:xfrm>
            <a:off x="6172200" y="1825626"/>
            <a:ext cx="5181604" cy="4351337"/>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None/>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81" name="Google Shape;81;p17"/>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showMasterSp="0">
  <p:cSld name="1_Two Content">
    <p:spTree>
      <p:nvGrpSpPr>
        <p:cNvPr id="82" name="Shape 82"/>
        <p:cNvGrpSpPr/>
        <p:nvPr/>
      </p:nvGrpSpPr>
      <p:grpSpPr>
        <a:xfrm>
          <a:off x="0" y="0"/>
          <a:ext cx="0" cy="0"/>
          <a:chOff x="0" y="0"/>
          <a:chExt cx="0" cy="0"/>
        </a:xfrm>
      </p:grpSpPr>
      <p:pic>
        <p:nvPicPr>
          <p:cNvPr descr="Picture 1" id="83" name="Google Shape;83;p18"/>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84" name="Google Shape;84;p18"/>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85" name="Google Shape;85;p18"/>
          <p:cNvSpPr txBox="1"/>
          <p:nvPr>
            <p:ph idx="1" type="body"/>
          </p:nvPr>
        </p:nvSpPr>
        <p:spPr>
          <a:xfrm>
            <a:off x="838203" y="1825626"/>
            <a:ext cx="5181604" cy="4351337"/>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1800"/>
              <a:buNone/>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86" name="Google Shape;86;p18"/>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p:cSld name="Title and Text">
    <p:spTree>
      <p:nvGrpSpPr>
        <p:cNvPr id="14" name="Shape 14"/>
        <p:cNvGrpSpPr/>
        <p:nvPr/>
      </p:nvGrpSpPr>
      <p:grpSpPr>
        <a:xfrm>
          <a:off x="0" y="0"/>
          <a:ext cx="0" cy="0"/>
          <a:chOff x="0" y="0"/>
          <a:chExt cx="0" cy="0"/>
        </a:xfrm>
      </p:grpSpPr>
      <p:pic>
        <p:nvPicPr>
          <p:cNvPr descr="Picture 1" id="15" name="Google Shape;15;p3"/>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16" name="Google Shape;16;p3"/>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7" name="Google Shape;17;p3"/>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showMasterSp="0">
  <p:cSld name="1_Title and Text">
    <p:spTree>
      <p:nvGrpSpPr>
        <p:cNvPr id="18" name="Shape 18"/>
        <p:cNvGrpSpPr/>
        <p:nvPr/>
      </p:nvGrpSpPr>
      <p:grpSpPr>
        <a:xfrm>
          <a:off x="0" y="0"/>
          <a:ext cx="0" cy="0"/>
          <a:chOff x="0" y="0"/>
          <a:chExt cx="0" cy="0"/>
        </a:xfrm>
      </p:grpSpPr>
      <p:pic>
        <p:nvPicPr>
          <p:cNvPr descr="Picture 1" id="19" name="Google Shape;19;p4"/>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0" name="Google Shape;20;p4"/>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 name="Google Shape;21;p4"/>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0" showMasterSp="0">
  <p:cSld name="Title and Text 0">
    <p:bg>
      <p:bgPr>
        <a:solidFill>
          <a:srgbClr val="414141"/>
        </a:solidFill>
      </p:bgPr>
    </p:bg>
    <p:spTree>
      <p:nvGrpSpPr>
        <p:cNvPr id="22" name="Shape 22"/>
        <p:cNvGrpSpPr/>
        <p:nvPr/>
      </p:nvGrpSpPr>
      <p:grpSpPr>
        <a:xfrm>
          <a:off x="0" y="0"/>
          <a:ext cx="0" cy="0"/>
          <a:chOff x="0" y="0"/>
          <a:chExt cx="0" cy="0"/>
        </a:xfrm>
      </p:grpSpPr>
      <p:pic>
        <p:nvPicPr>
          <p:cNvPr descr="Picture 1" id="23" name="Google Shape;23;p5"/>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4" name="Google Shape;24;p5"/>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5" name="Google Shape;25;p5"/>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6" name="Shape 26"/>
        <p:cNvGrpSpPr/>
        <p:nvPr/>
      </p:nvGrpSpPr>
      <p:grpSpPr>
        <a:xfrm>
          <a:off x="0" y="0"/>
          <a:ext cx="0" cy="0"/>
          <a:chOff x="0" y="0"/>
          <a:chExt cx="0" cy="0"/>
        </a:xfrm>
      </p:grpSpPr>
      <p:pic>
        <p:nvPicPr>
          <p:cNvPr descr="Picture 1" id="27" name="Google Shape;27;p6"/>
          <p:cNvPicPr preferRelativeResize="0"/>
          <p:nvPr/>
        </p:nvPicPr>
        <p:blipFill rotWithShape="1">
          <a:blip r:embed="rId2">
            <a:alphaModFix/>
          </a:blip>
          <a:srcRect b="0" l="0" r="0" t="0"/>
          <a:stretch/>
        </p:blipFill>
        <p:spPr>
          <a:xfrm>
            <a:off x="9942454" y="70363"/>
            <a:ext cx="1465619" cy="1221346"/>
          </a:xfrm>
          <a:prstGeom prst="rect">
            <a:avLst/>
          </a:prstGeom>
          <a:noFill/>
          <a:ln>
            <a:noFill/>
          </a:ln>
        </p:spPr>
      </p:pic>
      <p:sp>
        <p:nvSpPr>
          <p:cNvPr id="28" name="Google Shape;28;p6"/>
          <p:cNvSpPr/>
          <p:nvPr/>
        </p:nvSpPr>
        <p:spPr>
          <a:xfrm flipH="1" rot="10800000">
            <a:off x="790415" y="1291707"/>
            <a:ext cx="10611175" cy="45721"/>
          </a:xfrm>
          <a:prstGeom prst="rect">
            <a:avLst/>
          </a:prstGeom>
          <a:solidFill>
            <a:srgbClr val="A7CE6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9" name="Google Shape;29;p6"/>
          <p:cNvSpPr txBox="1"/>
          <p:nvPr>
            <p:ph idx="1" type="body"/>
          </p:nvPr>
        </p:nvSpPr>
        <p:spPr>
          <a:xfrm>
            <a:off x="699048" y="2290416"/>
            <a:ext cx="10830337" cy="3363639"/>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1pPr>
            <a:lvl2pPr indent="-381000" lvl="1" marL="9144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2pPr>
            <a:lvl3pPr indent="-381000" lvl="2" marL="1371600" algn="l">
              <a:lnSpc>
                <a:spcPct val="90000"/>
              </a:lnSpc>
              <a:spcBef>
                <a:spcPts val="1000"/>
              </a:spcBef>
              <a:spcAft>
                <a:spcPts val="0"/>
              </a:spcAft>
              <a:buClr>
                <a:srgbClr val="000000"/>
              </a:buClr>
              <a:buSzPts val="2400"/>
              <a:buChar char="o"/>
              <a:defRPr sz="2400">
                <a:latin typeface="Inter Light"/>
                <a:ea typeface="Inter Light"/>
                <a:cs typeface="Inter Light"/>
                <a:sym typeface="Inter Light"/>
              </a:defRPr>
            </a:lvl3pPr>
            <a:lvl4pPr indent="-381000" lvl="3" marL="18288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4pPr>
            <a:lvl5pPr indent="-381000" lvl="4" marL="2286000" algn="l">
              <a:lnSpc>
                <a:spcPct val="90000"/>
              </a:lnSpc>
              <a:spcBef>
                <a:spcPts val="1000"/>
              </a:spcBef>
              <a:spcAft>
                <a:spcPts val="0"/>
              </a:spcAft>
              <a:buClr>
                <a:srgbClr val="000000"/>
              </a:buClr>
              <a:buSzPts val="2400"/>
              <a:buChar char="•"/>
              <a:defRPr sz="2400">
                <a:latin typeface="Inter Light"/>
                <a:ea typeface="Inter Light"/>
                <a:cs typeface="Inter Light"/>
                <a:sym typeface="Inter Light"/>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0" name="Google Shape;30;p6"/>
          <p:cNvSpPr txBox="1"/>
          <p:nvPr>
            <p:ph idx="12" type="sldNum"/>
          </p:nvPr>
        </p:nvSpPr>
        <p:spPr>
          <a:xfrm>
            <a:off x="11754441" y="6416995"/>
            <a:ext cx="245404" cy="2438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1000"/>
              <a:buFont typeface="Inter"/>
              <a:buNone/>
              <a:defRPr sz="10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US"/>
              <a:t>‹#›</a:t>
            </a:fld>
            <a:endParaRPr b="0" i="0" u="none" cap="none" strike="noStrik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showMasterSp="0">
  <p:cSld name="Title and Text 2">
    <p:spTree>
      <p:nvGrpSpPr>
        <p:cNvPr id="31" name="Shape 31"/>
        <p:cNvGrpSpPr/>
        <p:nvPr/>
      </p:nvGrpSpPr>
      <p:grpSpPr>
        <a:xfrm>
          <a:off x="0" y="0"/>
          <a:ext cx="0" cy="0"/>
          <a:chOff x="0" y="0"/>
          <a:chExt cx="0" cy="0"/>
        </a:xfrm>
      </p:grpSpPr>
      <p:pic>
        <p:nvPicPr>
          <p:cNvPr descr="Picture 1" id="32" name="Google Shape;32;p7"/>
          <p:cNvPicPr preferRelativeResize="0"/>
          <p:nvPr/>
        </p:nvPicPr>
        <p:blipFill rotWithShape="1">
          <a:blip r:embed="rId2">
            <a:alphaModFix/>
          </a:blip>
          <a:srcRect b="0" l="0" r="19682" t="8823"/>
          <a:stretch/>
        </p:blipFill>
        <p:spPr>
          <a:xfrm>
            <a:off x="-1" y="-1"/>
            <a:ext cx="12191998" cy="6858002"/>
          </a:xfrm>
          <a:prstGeom prst="rect">
            <a:avLst/>
          </a:prstGeom>
          <a:noFill/>
          <a:ln>
            <a:noFill/>
          </a:ln>
        </p:spPr>
      </p:pic>
      <p:sp>
        <p:nvSpPr>
          <p:cNvPr id="33" name="Google Shape;33;p7"/>
          <p:cNvSpPr txBox="1"/>
          <p:nvPr>
            <p:ph idx="1" type="body"/>
          </p:nvPr>
        </p:nvSpPr>
        <p:spPr>
          <a:xfrm>
            <a:off x="812800" y="4146546"/>
            <a:ext cx="10515601" cy="914401"/>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FFFFFF"/>
              </a:buClr>
              <a:buSzPts val="5400"/>
              <a:buFont typeface="Calibri"/>
              <a:buNone/>
              <a:defRPr sz="5400">
                <a:solidFill>
                  <a:srgbClr val="FFFFFF"/>
                </a:solidFill>
              </a:defRPr>
            </a:lvl1pPr>
            <a:lvl2pPr indent="-571500" lvl="1" marL="914400" algn="l">
              <a:lnSpc>
                <a:spcPct val="90000"/>
              </a:lnSpc>
              <a:spcBef>
                <a:spcPts val="1000"/>
              </a:spcBef>
              <a:spcAft>
                <a:spcPts val="0"/>
              </a:spcAft>
              <a:buClr>
                <a:srgbClr val="FFFFFF"/>
              </a:buClr>
              <a:buSzPts val="5400"/>
              <a:buFont typeface="Calibri"/>
              <a:buChar char="•"/>
              <a:defRPr sz="5400">
                <a:solidFill>
                  <a:srgbClr val="FFFFFF"/>
                </a:solidFill>
              </a:defRPr>
            </a:lvl2pPr>
            <a:lvl3pPr indent="-571500" lvl="2" marL="1371600" algn="l">
              <a:lnSpc>
                <a:spcPct val="90000"/>
              </a:lnSpc>
              <a:spcBef>
                <a:spcPts val="1000"/>
              </a:spcBef>
              <a:spcAft>
                <a:spcPts val="0"/>
              </a:spcAft>
              <a:buClr>
                <a:srgbClr val="FFFFFF"/>
              </a:buClr>
              <a:buSzPts val="5400"/>
              <a:buFont typeface="Calibri"/>
              <a:buChar char="•"/>
              <a:defRPr sz="5400">
                <a:solidFill>
                  <a:srgbClr val="FFFFFF"/>
                </a:solidFill>
              </a:defRPr>
            </a:lvl3pPr>
            <a:lvl4pPr indent="-571500" lvl="3" marL="1828800" algn="l">
              <a:lnSpc>
                <a:spcPct val="90000"/>
              </a:lnSpc>
              <a:spcBef>
                <a:spcPts val="1000"/>
              </a:spcBef>
              <a:spcAft>
                <a:spcPts val="0"/>
              </a:spcAft>
              <a:buClr>
                <a:srgbClr val="FFFFFF"/>
              </a:buClr>
              <a:buSzPts val="5400"/>
              <a:buFont typeface="Calibri"/>
              <a:buChar char="•"/>
              <a:defRPr sz="5400">
                <a:solidFill>
                  <a:srgbClr val="FFFFFF"/>
                </a:solidFill>
              </a:defRPr>
            </a:lvl4pPr>
            <a:lvl5pPr indent="-571500" lvl="4" marL="2286000" algn="l">
              <a:lnSpc>
                <a:spcPct val="90000"/>
              </a:lnSpc>
              <a:spcBef>
                <a:spcPts val="1000"/>
              </a:spcBef>
              <a:spcAft>
                <a:spcPts val="0"/>
              </a:spcAft>
              <a:buClr>
                <a:srgbClr val="FFFFFF"/>
              </a:buClr>
              <a:buSzPts val="5400"/>
              <a:buFont typeface="Calibri"/>
              <a:buChar char="•"/>
              <a:defRPr sz="5400">
                <a:solidFill>
                  <a:srgbClr val="FFFFFF"/>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4" name="Google Shape;34;p7"/>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5" name="Shape 35"/>
        <p:cNvGrpSpPr/>
        <p:nvPr/>
      </p:nvGrpSpPr>
      <p:grpSpPr>
        <a:xfrm>
          <a:off x="0" y="0"/>
          <a:ext cx="0" cy="0"/>
          <a:chOff x="0" y="0"/>
          <a:chExt cx="0" cy="0"/>
        </a:xfrm>
      </p:grpSpPr>
      <p:sp>
        <p:nvSpPr>
          <p:cNvPr id="36" name="Google Shape;36;p8"/>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37" name="Shape 37"/>
        <p:cNvGrpSpPr/>
        <p:nvPr/>
      </p:nvGrpSpPr>
      <p:grpSpPr>
        <a:xfrm>
          <a:off x="0" y="0"/>
          <a:ext cx="0" cy="0"/>
          <a:chOff x="0" y="0"/>
          <a:chExt cx="0" cy="0"/>
        </a:xfrm>
      </p:grpSpPr>
      <p:pic>
        <p:nvPicPr>
          <p:cNvPr descr="Picture 1" id="38" name="Google Shape;38;p9"/>
          <p:cNvPicPr preferRelativeResize="0"/>
          <p:nvPr/>
        </p:nvPicPr>
        <p:blipFill rotWithShape="1">
          <a:blip r:embed="rId2">
            <a:alphaModFix/>
          </a:blip>
          <a:srcRect b="0" l="0" r="19682" t="8823"/>
          <a:stretch/>
        </p:blipFill>
        <p:spPr>
          <a:xfrm>
            <a:off x="-1" y="-1"/>
            <a:ext cx="12191998" cy="6858002"/>
          </a:xfrm>
          <a:prstGeom prst="rect">
            <a:avLst/>
          </a:prstGeom>
          <a:noFill/>
          <a:ln>
            <a:noFill/>
          </a:ln>
        </p:spPr>
      </p:pic>
      <p:pic>
        <p:nvPicPr>
          <p:cNvPr descr="Picture 3" id="39" name="Google Shape;39;p9"/>
          <p:cNvPicPr preferRelativeResize="0"/>
          <p:nvPr/>
        </p:nvPicPr>
        <p:blipFill rotWithShape="1">
          <a:blip r:embed="rId3">
            <a:alphaModFix/>
          </a:blip>
          <a:srcRect b="1138" l="0" r="0" t="805"/>
          <a:stretch/>
        </p:blipFill>
        <p:spPr>
          <a:xfrm>
            <a:off x="0" y="0"/>
            <a:ext cx="9290963" cy="6858000"/>
          </a:xfrm>
          <a:prstGeom prst="rect">
            <a:avLst/>
          </a:prstGeom>
          <a:noFill/>
          <a:ln>
            <a:noFill/>
          </a:ln>
        </p:spPr>
      </p:pic>
      <p:pic>
        <p:nvPicPr>
          <p:cNvPr descr="Picture 4" id="40" name="Google Shape;40;p9"/>
          <p:cNvPicPr preferRelativeResize="0"/>
          <p:nvPr/>
        </p:nvPicPr>
        <p:blipFill rotWithShape="1">
          <a:blip r:embed="rId4">
            <a:alphaModFix/>
          </a:blip>
          <a:srcRect b="13138" l="21989" r="31320" t="16063"/>
          <a:stretch/>
        </p:blipFill>
        <p:spPr>
          <a:xfrm>
            <a:off x="4644766" y="0"/>
            <a:ext cx="5387005" cy="6858000"/>
          </a:xfrm>
          <a:prstGeom prst="rect">
            <a:avLst/>
          </a:prstGeom>
          <a:noFill/>
          <a:ln>
            <a:noFill/>
          </a:ln>
        </p:spPr>
      </p:pic>
      <p:pic>
        <p:nvPicPr>
          <p:cNvPr descr="Picture 6" id="41" name="Google Shape;41;p9"/>
          <p:cNvPicPr preferRelativeResize="0"/>
          <p:nvPr/>
        </p:nvPicPr>
        <p:blipFill rotWithShape="1">
          <a:blip r:embed="rId5">
            <a:alphaModFix/>
          </a:blip>
          <a:srcRect b="0" l="0" r="0" t="0"/>
          <a:stretch/>
        </p:blipFill>
        <p:spPr>
          <a:xfrm>
            <a:off x="558916" y="4896473"/>
            <a:ext cx="1270002" cy="888998"/>
          </a:xfrm>
          <a:prstGeom prst="rect">
            <a:avLst/>
          </a:prstGeom>
          <a:noFill/>
          <a:ln>
            <a:noFill/>
          </a:ln>
        </p:spPr>
      </p:pic>
      <p:sp>
        <p:nvSpPr>
          <p:cNvPr id="42" name="Google Shape;42;p9"/>
          <p:cNvSpPr txBox="1"/>
          <p:nvPr>
            <p:ph idx="12" type="sldNum"/>
          </p:nvPr>
        </p:nvSpPr>
        <p:spPr>
          <a:xfrm>
            <a:off x="0" y="0"/>
            <a:ext cx="335866" cy="333088"/>
          </a:xfrm>
          <a:prstGeom prst="rect">
            <a:avLst/>
          </a:prstGeom>
          <a:noFill/>
          <a:ln>
            <a:noFill/>
          </a:ln>
        </p:spPr>
        <p:txBody>
          <a:bodyPr anchorCtr="0" anchor="t" bIns="45700" lIns="45700" spcFirstLastPara="1" rIns="45700" wrap="square" tIns="45700">
            <a:spAutoFit/>
          </a:bodyPr>
          <a:lstStyle>
            <a:lvl1pPr indent="0" lvl="0" marL="0" algn="l">
              <a:lnSpc>
                <a:spcPct val="100000"/>
              </a:lnSpc>
              <a:spcBef>
                <a:spcPts val="0"/>
              </a:spcBef>
              <a:spcAft>
                <a:spcPts val="0"/>
              </a:spcAft>
              <a:buClr>
                <a:srgbClr val="000000"/>
              </a:buClr>
              <a:buSzPts val="1800"/>
              <a:buFont typeface="Calibri"/>
              <a:buNone/>
              <a:defRPr sz="1800"/>
            </a:lvl1pPr>
            <a:lvl2pPr indent="0" lvl="1" marL="0" algn="l">
              <a:lnSpc>
                <a:spcPct val="100000"/>
              </a:lnSpc>
              <a:spcBef>
                <a:spcPts val="0"/>
              </a:spcBef>
              <a:spcAft>
                <a:spcPts val="0"/>
              </a:spcAft>
              <a:buClr>
                <a:srgbClr val="000000"/>
              </a:buClr>
              <a:buSzPts val="1800"/>
              <a:buFont typeface="Calibri"/>
              <a:buNone/>
              <a:defRPr sz="1800"/>
            </a:lvl2pPr>
            <a:lvl3pPr indent="0" lvl="2" marL="0" algn="l">
              <a:lnSpc>
                <a:spcPct val="100000"/>
              </a:lnSpc>
              <a:spcBef>
                <a:spcPts val="0"/>
              </a:spcBef>
              <a:spcAft>
                <a:spcPts val="0"/>
              </a:spcAft>
              <a:buClr>
                <a:srgbClr val="000000"/>
              </a:buClr>
              <a:buSzPts val="1800"/>
              <a:buFont typeface="Calibri"/>
              <a:buNone/>
              <a:defRPr sz="1800"/>
            </a:lvl3pPr>
            <a:lvl4pPr indent="0" lvl="3" marL="0" algn="l">
              <a:lnSpc>
                <a:spcPct val="100000"/>
              </a:lnSpc>
              <a:spcBef>
                <a:spcPts val="0"/>
              </a:spcBef>
              <a:spcAft>
                <a:spcPts val="0"/>
              </a:spcAft>
              <a:buClr>
                <a:srgbClr val="000000"/>
              </a:buClr>
              <a:buSzPts val="1800"/>
              <a:buFont typeface="Calibri"/>
              <a:buNone/>
              <a:defRPr sz="1800"/>
            </a:lvl4pPr>
            <a:lvl5pPr indent="0" lvl="4" marL="0" algn="l">
              <a:lnSpc>
                <a:spcPct val="100000"/>
              </a:lnSpc>
              <a:spcBef>
                <a:spcPts val="0"/>
              </a:spcBef>
              <a:spcAft>
                <a:spcPts val="0"/>
              </a:spcAft>
              <a:buClr>
                <a:srgbClr val="000000"/>
              </a:buClr>
              <a:buSzPts val="1800"/>
              <a:buFont typeface="Calibri"/>
              <a:buNone/>
              <a:defRPr sz="1800"/>
            </a:lvl5pPr>
            <a:lvl6pPr indent="0" lvl="5" marL="0" algn="l">
              <a:lnSpc>
                <a:spcPct val="100000"/>
              </a:lnSpc>
              <a:spcBef>
                <a:spcPts val="0"/>
              </a:spcBef>
              <a:spcAft>
                <a:spcPts val="0"/>
              </a:spcAft>
              <a:buClr>
                <a:srgbClr val="000000"/>
              </a:buClr>
              <a:buSzPts val="1800"/>
              <a:buFont typeface="Calibri"/>
              <a:buNone/>
              <a:defRPr sz="1800"/>
            </a:lvl6pPr>
            <a:lvl7pPr indent="0" lvl="6" marL="0" algn="l">
              <a:lnSpc>
                <a:spcPct val="100000"/>
              </a:lnSpc>
              <a:spcBef>
                <a:spcPts val="0"/>
              </a:spcBef>
              <a:spcAft>
                <a:spcPts val="0"/>
              </a:spcAft>
              <a:buClr>
                <a:srgbClr val="000000"/>
              </a:buClr>
              <a:buSzPts val="1800"/>
              <a:buFont typeface="Calibri"/>
              <a:buNone/>
              <a:defRPr sz="1800"/>
            </a:lvl7pPr>
            <a:lvl8pPr indent="0" lvl="7" marL="0" algn="l">
              <a:lnSpc>
                <a:spcPct val="100000"/>
              </a:lnSpc>
              <a:spcBef>
                <a:spcPts val="0"/>
              </a:spcBef>
              <a:spcAft>
                <a:spcPts val="0"/>
              </a:spcAft>
              <a:buClr>
                <a:srgbClr val="000000"/>
              </a:buClr>
              <a:buSzPts val="1800"/>
              <a:buFont typeface="Calibri"/>
              <a:buNone/>
              <a:defRPr sz="1800"/>
            </a:lvl8pPr>
            <a:lvl9pPr indent="0" lvl="8" marL="0" algn="l">
              <a:lnSpc>
                <a:spcPct val="100000"/>
              </a:lnSpc>
              <a:spcBef>
                <a:spcPts val="0"/>
              </a:spcBef>
              <a:spcAft>
                <a:spcPts val="0"/>
              </a:spcAft>
              <a:buClr>
                <a:srgbClr val="000000"/>
              </a:buClr>
              <a:buSzPts val="1800"/>
              <a:buFont typeface="Calibri"/>
              <a:buNone/>
              <a:defRPr sz="1800"/>
            </a:lvl9pPr>
          </a:lstStyle>
          <a:p>
            <a:pPr indent="0" lvl="0" marL="0" rtl="0" algn="l">
              <a:spcBef>
                <a:spcPts val="0"/>
              </a:spcBef>
              <a:spcAft>
                <a:spcPts val="0"/>
              </a:spcAft>
              <a:buNone/>
            </a:pPr>
            <a:fld id="{00000000-1234-1234-1234-123412341234}" type="slidenum">
              <a:rPr lang="en-US"/>
              <a:t>‹#›</a:t>
            </a:fld>
            <a:endParaRPr b="0" i="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2">
    <p:spTree>
      <p:nvGrpSpPr>
        <p:cNvPr id="43" name="Shape 43"/>
        <p:cNvGrpSpPr/>
        <p:nvPr/>
      </p:nvGrpSpPr>
      <p:grpSpPr>
        <a:xfrm>
          <a:off x="0" y="0"/>
          <a:ext cx="0" cy="0"/>
          <a:chOff x="0" y="0"/>
          <a:chExt cx="0" cy="0"/>
        </a:xfrm>
      </p:grpSpPr>
      <p:pic>
        <p:nvPicPr>
          <p:cNvPr descr="Picture 2" id="44" name="Google Shape;44;p10"/>
          <p:cNvPicPr preferRelativeResize="0"/>
          <p:nvPr/>
        </p:nvPicPr>
        <p:blipFill rotWithShape="1">
          <a:blip r:embed="rId2">
            <a:alphaModFix/>
          </a:blip>
          <a:srcRect b="0" l="0" r="0" t="0"/>
          <a:stretch/>
        </p:blipFill>
        <p:spPr>
          <a:xfrm>
            <a:off x="-59638" y="-636103"/>
            <a:ext cx="15259261" cy="7533862"/>
          </a:xfrm>
          <a:prstGeom prst="rect">
            <a:avLst/>
          </a:prstGeom>
          <a:noFill/>
          <a:ln>
            <a:noFill/>
          </a:ln>
        </p:spPr>
      </p:pic>
      <p:sp>
        <p:nvSpPr>
          <p:cNvPr id="45" name="Google Shape;45;p10"/>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Calibri"/>
              <a:buNone/>
              <a:defRPr sz="1200"/>
            </a:lvl1pPr>
            <a:lvl2pPr indent="0" lvl="1" marL="0" algn="r">
              <a:lnSpc>
                <a:spcPct val="100000"/>
              </a:lnSpc>
              <a:spcBef>
                <a:spcPts val="0"/>
              </a:spcBef>
              <a:spcAft>
                <a:spcPts val="0"/>
              </a:spcAft>
              <a:buClr>
                <a:srgbClr val="000000"/>
              </a:buClr>
              <a:buSzPts val="1200"/>
              <a:buFont typeface="Calibri"/>
              <a:buNone/>
              <a:defRPr sz="1200"/>
            </a:lvl2pPr>
            <a:lvl3pPr indent="0" lvl="2" marL="0" algn="r">
              <a:lnSpc>
                <a:spcPct val="100000"/>
              </a:lnSpc>
              <a:spcBef>
                <a:spcPts val="0"/>
              </a:spcBef>
              <a:spcAft>
                <a:spcPts val="0"/>
              </a:spcAft>
              <a:buClr>
                <a:srgbClr val="000000"/>
              </a:buClr>
              <a:buSzPts val="1200"/>
              <a:buFont typeface="Calibri"/>
              <a:buNone/>
              <a:defRPr sz="1200"/>
            </a:lvl3pPr>
            <a:lvl4pPr indent="0" lvl="3" marL="0" algn="r">
              <a:lnSpc>
                <a:spcPct val="100000"/>
              </a:lnSpc>
              <a:spcBef>
                <a:spcPts val="0"/>
              </a:spcBef>
              <a:spcAft>
                <a:spcPts val="0"/>
              </a:spcAft>
              <a:buClr>
                <a:srgbClr val="000000"/>
              </a:buClr>
              <a:buSzPts val="1200"/>
              <a:buFont typeface="Calibri"/>
              <a:buNone/>
              <a:defRPr sz="1200"/>
            </a:lvl4pPr>
            <a:lvl5pPr indent="0" lvl="4" marL="0" algn="r">
              <a:lnSpc>
                <a:spcPct val="100000"/>
              </a:lnSpc>
              <a:spcBef>
                <a:spcPts val="0"/>
              </a:spcBef>
              <a:spcAft>
                <a:spcPts val="0"/>
              </a:spcAft>
              <a:buClr>
                <a:srgbClr val="000000"/>
              </a:buClr>
              <a:buSzPts val="1200"/>
              <a:buFont typeface="Calibri"/>
              <a:buNone/>
              <a:defRPr sz="1200"/>
            </a:lvl5pPr>
            <a:lvl6pPr indent="0" lvl="5" marL="0" algn="r">
              <a:lnSpc>
                <a:spcPct val="100000"/>
              </a:lnSpc>
              <a:spcBef>
                <a:spcPts val="0"/>
              </a:spcBef>
              <a:spcAft>
                <a:spcPts val="0"/>
              </a:spcAft>
              <a:buClr>
                <a:srgbClr val="000000"/>
              </a:buClr>
              <a:buSzPts val="1200"/>
              <a:buFont typeface="Calibri"/>
              <a:buNone/>
              <a:defRPr sz="1200"/>
            </a:lvl6pPr>
            <a:lvl7pPr indent="0" lvl="6" marL="0" algn="r">
              <a:lnSpc>
                <a:spcPct val="100000"/>
              </a:lnSpc>
              <a:spcBef>
                <a:spcPts val="0"/>
              </a:spcBef>
              <a:spcAft>
                <a:spcPts val="0"/>
              </a:spcAft>
              <a:buClr>
                <a:srgbClr val="000000"/>
              </a:buClr>
              <a:buSzPts val="1200"/>
              <a:buFont typeface="Calibri"/>
              <a:buNone/>
              <a:defRPr sz="1200"/>
            </a:lvl7pPr>
            <a:lvl8pPr indent="0" lvl="7" marL="0" algn="r">
              <a:lnSpc>
                <a:spcPct val="100000"/>
              </a:lnSpc>
              <a:spcBef>
                <a:spcPts val="0"/>
              </a:spcBef>
              <a:spcAft>
                <a:spcPts val="0"/>
              </a:spcAft>
              <a:buClr>
                <a:srgbClr val="000000"/>
              </a:buClr>
              <a:buSzPts val="1200"/>
              <a:buFont typeface="Calibri"/>
              <a:buNone/>
              <a:defRPr sz="1200"/>
            </a:lvl8pPr>
            <a:lvl9pPr indent="0" lvl="8" marL="0" algn="r">
              <a:lnSpc>
                <a:spcPct val="100000"/>
              </a:lnSpc>
              <a:spcBef>
                <a:spcPts val="0"/>
              </a:spcBef>
              <a:spcAft>
                <a:spcPts val="0"/>
              </a:spcAft>
              <a:buClr>
                <a:srgbClr val="000000"/>
              </a:buClr>
              <a:buSzPts val="1200"/>
              <a:buFont typeface="Calibri"/>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1.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pic>
        <p:nvPicPr>
          <p:cNvPr descr="Picture 1" id="6" name="Google Shape;6;p1"/>
          <p:cNvPicPr preferRelativeResize="0"/>
          <p:nvPr/>
        </p:nvPicPr>
        <p:blipFill rotWithShape="1">
          <a:blip r:embed="rId1">
            <a:alphaModFix/>
          </a:blip>
          <a:srcRect b="0" l="0" r="19682" t="8823"/>
          <a:stretch/>
        </p:blipFill>
        <p:spPr>
          <a:xfrm>
            <a:off x="-1" y="-1"/>
            <a:ext cx="12191998" cy="6858002"/>
          </a:xfrm>
          <a:prstGeom prst="rect">
            <a:avLst/>
          </a:prstGeom>
          <a:noFill/>
          <a:ln>
            <a:noFill/>
          </a:ln>
        </p:spPr>
      </p:pic>
      <p:sp>
        <p:nvSpPr>
          <p:cNvPr id="7" name="Google Shape;7;p1"/>
          <p:cNvSpPr txBox="1"/>
          <p:nvPr>
            <p:ph type="title"/>
          </p:nvPr>
        </p:nvSpPr>
        <p:spPr>
          <a:xfrm>
            <a:off x="609600" y="92074"/>
            <a:ext cx="10972800" cy="1508127"/>
          </a:xfrm>
          <a:prstGeom prst="rect">
            <a:avLst/>
          </a:prstGeom>
          <a:noFill/>
          <a:ln>
            <a:noFill/>
          </a:ln>
        </p:spPr>
        <p:txBody>
          <a:bodyPr anchorCtr="0" anchor="ctr" bIns="45700" lIns="45700" spcFirstLastPara="1" rIns="45700" wrap="square" tIns="45700">
            <a:noAutofit/>
          </a:bodyPr>
          <a:lstStyle>
            <a:lvl1pPr lvl="0"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9pPr>
          </a:lstStyle>
          <a:p/>
        </p:txBody>
      </p:sp>
      <p:sp>
        <p:nvSpPr>
          <p:cNvPr id="8" name="Google Shape;8;p1"/>
          <p:cNvSpPr txBox="1"/>
          <p:nvPr>
            <p:ph idx="1" type="body"/>
          </p:nvPr>
        </p:nvSpPr>
        <p:spPr>
          <a:xfrm>
            <a:off x="609600" y="1600200"/>
            <a:ext cx="10972800" cy="5257800"/>
          </a:xfrm>
          <a:prstGeom prst="rect">
            <a:avLst/>
          </a:prstGeom>
          <a:noFill/>
          <a:ln>
            <a:noFill/>
          </a:ln>
        </p:spPr>
        <p:txBody>
          <a:bodyPr anchorCtr="0" anchor="t" bIns="45700" lIns="45700" spcFirstLastPara="1" rIns="45700" wrap="square" tIns="45700">
            <a:noAutofit/>
          </a:bodyPr>
          <a:lstStyle>
            <a:lvl1pPr indent="-406400" lvl="0" marL="457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406400" lvl="2" marL="1371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3pPr>
            <a:lvl4pPr indent="-406400" lvl="3" marL="1828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4pPr>
            <a:lvl5pPr indent="-406400" lvl="4" marL="22860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5pPr>
            <a:lvl6pPr indent="-406400" lvl="5" marL="27432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6pPr>
            <a:lvl7pPr indent="-406400" lvl="6" marL="32004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7pPr>
            <a:lvl8pPr indent="-406400" lvl="7" marL="36576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8pPr>
            <a:lvl9pPr indent="-406400" lvl="8" marL="4114800" marR="0" rtl="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9pPr>
          </a:lstStyle>
          <a:p/>
        </p:txBody>
      </p:sp>
      <p:sp>
        <p:nvSpPr>
          <p:cNvPr id="9" name="Google Shape;9;p1"/>
          <p:cNvSpPr txBox="1"/>
          <p:nvPr>
            <p:ph idx="12" type="sldNum"/>
          </p:nvPr>
        </p:nvSpPr>
        <p:spPr>
          <a:xfrm>
            <a:off x="5892800" y="6172200"/>
            <a:ext cx="2844800" cy="36830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Calibri"/>
              <a:buNone/>
              <a:defRPr b="0" i="0" sz="1200" u="none" cap="none" strike="noStrike">
                <a:solidFill>
                  <a:srgbClr val="00000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drive.google.com/file/d/1g4fNX5VKuhev5qQrZ_2FjJ3IRb7K8uPB/view?usp=sharing" TargetMode="External"/><Relationship Id="rId4" Type="http://schemas.openxmlformats.org/officeDocument/2006/relationships/hyperlink" Target="https://www.riaa.com/facts/" TargetMode="External"/><Relationship Id="rId5" Type="http://schemas.openxmlformats.org/officeDocument/2006/relationships/image" Target="../media/image62.png"/><Relationship Id="rId6"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hyperlink" Target="https://www.billboard.com/lists/ways-ai-has-changed-music-industry-artificial-intelligence/" TargetMode="External"/><Relationship Id="rId4" Type="http://schemas.openxmlformats.org/officeDocument/2006/relationships/image" Target="../media/image34.png"/><Relationship Id="rId5" Type="http://schemas.openxmlformats.org/officeDocument/2006/relationships/hyperlink" Target="https://press.dittomusic.com/60-of-musicians-are-already-using-ai-to-make-music" TargetMode="External"/><Relationship Id="rId6" Type="http://schemas.openxmlformats.org/officeDocument/2006/relationships/image" Target="../media/image36.png"/><Relationship Id="rId7"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 Id="rId8"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65.png"/><Relationship Id="rId5"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8.png"/><Relationship Id="rId4" Type="http://schemas.openxmlformats.org/officeDocument/2006/relationships/image" Target="../media/image58.png"/><Relationship Id="rId5" Type="http://schemas.openxmlformats.org/officeDocument/2006/relationships/hyperlink" Target="http://www.youtube.com/watch?v=rcv70SBfk-0" TargetMode="External"/><Relationship Id="rId6"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 Id="rId4" Type="http://schemas.openxmlformats.org/officeDocument/2006/relationships/image" Target="../media/image38.png"/><Relationship Id="rId5"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 Id="rId6" Type="http://schemas.openxmlformats.org/officeDocument/2006/relationships/image" Target="../media/image44.png"/><Relationship Id="rId7" Type="http://schemas.openxmlformats.org/officeDocument/2006/relationships/hyperlink" Target="https://static1.squarespace.com/static/5ce331b47a39b9000198fffa/t/65b9314fd6198f70b0ec7402/1706635612414/Future+Unscripted+-+The+Impact+of+Generative+Artificial+Intelligence+on+Entertainment+Industry+Jobs+-+pages_compressed.pdf" TargetMode="External"/><Relationship Id="rId8"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1" Type="http://schemas.openxmlformats.org/officeDocument/2006/relationships/hyperlink" Target="https://csdl-downloads.ieeecomputer.org/mags/co/2023/08/10206053.pdf?Expires=1729537280&amp;Policy=eyJTdGF0ZW1lbnQiOlt7IlJlc291cmNlIjoiaHR0cHM6Ly9jc2RsLWRvd25sb2Fkcy5pZWVlY29tcHV0ZXIub3JnL21hZ3MvY28vMjAyMy8wOC8xMDIwNjA1My5wZGYiLCJDb25kaXRpb24iOnsiRGF0ZUxlc3NUaGFuIjp7IkFXUzpFcG9jaFRpbWUiOjE3Mjk1MzcyODB9fX1dfQ__&amp;Signature=w5NviN3fTYFoBU86C3vNYlL2gUzsfieZ2MnmBxF3UJlWpt09yqfy0QSdpX0HH7C6RVT~NPKIHY9E7vOikVsQho7qzDzNpFZIblUJZRkFL8sfklZbO7~vWGuXy~DEeAqY66jqVZROoabySnyj7o0V4Y9-IFdM0yNAR9ykBjag7XdIx6TCYJ3lgiRs6Y7SPn6XJ6O2XXy-17QJCu4DS0gxUA4MlPkApecrm6fW11xdsZutpddeuTScTYclR0yG2-OyoVzYE1C-VOZ6TTun3eMQdtZOu-bXCSO47p~jpi1zQUGZ9WNiO8C0usxVackR9929FNi~zf7LQnK54BLOWbpIhw__&amp;Key-Pair-Id=K12PMWTCQBDMDT" TargetMode="External"/><Relationship Id="rId10" Type="http://schemas.openxmlformats.org/officeDocument/2006/relationships/image" Target="../media/image54.png"/><Relationship Id="rId13" Type="http://schemas.openxmlformats.org/officeDocument/2006/relationships/image" Target="../media/image79.png"/><Relationship Id="rId12" Type="http://schemas.openxmlformats.org/officeDocument/2006/relationships/image" Target="../media/image51.png"/><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www.youtube.com/watch?v=bvXgJKqpnSk" TargetMode="External"/><Relationship Id="rId4" Type="http://schemas.openxmlformats.org/officeDocument/2006/relationships/image" Target="../media/image40.jpg"/><Relationship Id="rId9" Type="http://schemas.openxmlformats.org/officeDocument/2006/relationships/hyperlink" Target="https://csdl-downloads.ieeecomputer.org/mags/co/2023/08/10206053.pdf?Expires=1729537280&amp;Policy=eyJTdGF0ZW1lbnQiOlt7IlJlc291cmNlIjoiaHR0cHM6Ly9jc2RsLWRvd25sb2Fkcy5pZWVlY29tcHV0ZXIub3JnL21hZ3MvY28vMjAyMy8wOC8xMDIwNjA1My5wZGYiLCJDb25kaXRpb24iOnsiRGF0ZUxlc3NUaGFuIjp7IkFXUzpFcG9jaFRpbWUiOjE3Mjk1MzcyODB9fX1dfQ__&amp;Signature=w5NviN3fTYFoBU86C3vNYlL2gUzsfieZ2MnmBxF3UJlWpt09yqfy0QSdpX0HH7C6RVT~NPKIHY9E7vOikVsQho7qzDzNpFZIblUJZRkFL8sfklZbO7~vWGuXy~DEeAqY66jqVZROoabySnyj7o0V4Y9-IFdM0yNAR9ykBjag7XdIx6TCYJ3lgiRs6Y7SPn6XJ6O2XXy-17QJCu4DS0gxUA4MlPkApecrm6fW11xdsZutpddeuTScTYclR0yG2-OyoVzYE1C-VOZ6TTun3eMQdtZOu-bXCSO47p~jpi1zQUGZ9WNiO8C0usxVackR9929FNi~zf7LQnK54BLOWbpIhw__&amp;Key-Pair-Id=K12PMWTCQBDMDT" TargetMode="External"/><Relationship Id="rId5" Type="http://schemas.openxmlformats.org/officeDocument/2006/relationships/hyperlink" Target="http://www.youtube.com/watch?v=40_IT8PFTYM" TargetMode="External"/><Relationship Id="rId6" Type="http://schemas.openxmlformats.org/officeDocument/2006/relationships/image" Target="../media/image39.jpg"/><Relationship Id="rId7" Type="http://schemas.openxmlformats.org/officeDocument/2006/relationships/hyperlink" Target="https://www.cnbc.com/2024/04/05/billie-eilish-nicki-minaj-200-artists-sign-letter-against-ai-music.html" TargetMode="External"/><Relationship Id="rId8"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hyperlink" Target="http://www.youtube.com/watch?v=2H0BCWcD34o" TargetMode="Externa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hyperlink" Target="http://www.youtube.com/watch?v=rcv70SBfk-0" TargetMode="Externa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hyperlink" Target="http://www.youtube.com/watch?v=IpvJ-iOqQMo" TargetMode="External"/><Relationship Id="rId6"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68.png"/><Relationship Id="rId4" Type="http://schemas.openxmlformats.org/officeDocument/2006/relationships/image" Target="../media/image57.png"/><Relationship Id="rId5" Type="http://schemas.openxmlformats.org/officeDocument/2006/relationships/hyperlink" Target="http://www.youtube.com/watch?v=IpvJ-iOqQMo" TargetMode="External"/><Relationship Id="rId6" Type="http://schemas.openxmlformats.org/officeDocument/2006/relationships/image" Target="../media/image4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3.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0.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7.png"/><Relationship Id="rId4" Type="http://schemas.openxmlformats.org/officeDocument/2006/relationships/image" Target="../media/image60.png"/><Relationship Id="rId5" Type="http://schemas.openxmlformats.org/officeDocument/2006/relationships/image" Target="../media/image74.png"/><Relationship Id="rId6" Type="http://schemas.openxmlformats.org/officeDocument/2006/relationships/hyperlink" Target="https://ilovesong.ai/share?id=3468634&amp;uid=4990ddd2-354c-4898-816d-2f7e0324740d" TargetMode="External"/><Relationship Id="rId7"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ilovesong.ai/share?id=3468634&amp;uid=4990ddd2-354c-4898-816d-2f7e0324740d" TargetMode="External"/><Relationship Id="rId4" Type="http://schemas.openxmlformats.org/officeDocument/2006/relationships/image" Target="../media/image80.png"/><Relationship Id="rId5" Type="http://schemas.openxmlformats.org/officeDocument/2006/relationships/hyperlink" Target="https://drive.google.com/file/d/1L92aiqedBZ2UCKGV9L_KbKPvuuem605W/view?usp=sharing" TargetMode="External"/><Relationship Id="rId6"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6.png"/><Relationship Id="rId4" Type="http://schemas.openxmlformats.org/officeDocument/2006/relationships/hyperlink" Target="http://drive.google.com/file/d/1vNXAEVV8N9JBlCykb4hXdcmwnxN0Q57G/view" TargetMode="External"/><Relationship Id="rId5" Type="http://schemas.openxmlformats.org/officeDocument/2006/relationships/image" Target="../media/image63.jpg"/><Relationship Id="rId6" Type="http://schemas.openxmlformats.org/officeDocument/2006/relationships/hyperlink" Target="https://www.udio.com/songs/qeXHbxCMqjpz7ZzFmKnhed" TargetMode="External"/><Relationship Id="rId7" Type="http://schemas.openxmlformats.org/officeDocument/2006/relationships/hyperlink" Target="https://drive.google.com/file/d/1MmdtZ0AjvZ3lvG7ZI4kHY9ndBQYpx2i5/view"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6.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1" Type="http://schemas.openxmlformats.org/officeDocument/2006/relationships/hyperlink" Target="https://podcasts.apple.com/us/podcast/ben-lee-on-the-rise-of-ai-music/id1349523628?i=1000666260103" TargetMode="External"/><Relationship Id="rId10" Type="http://schemas.openxmlformats.org/officeDocument/2006/relationships/hyperlink" Target="https://www.vox.com/the-highlight/358201/how-does-ai-music-work-benefits-creativity-production-spotify"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youtube.com/watch?app=desktop&amp;v=bvXgJKqpnSk" TargetMode="External"/><Relationship Id="rId4" Type="http://schemas.openxmlformats.org/officeDocument/2006/relationships/hyperlink" Target="https://www.economist.com/podcasts/2024/06/06/could-ai-kill-the-radio-star" TargetMode="External"/><Relationship Id="rId9" Type="http://schemas.openxmlformats.org/officeDocument/2006/relationships/hyperlink" Target="https://www.forbes.com/sites/shainshapiro/2024/03/05/music-rights-is-not-a-global-economy-we-need-to-change-that/" TargetMode="External"/><Relationship Id="rId5" Type="http://schemas.openxmlformats.org/officeDocument/2006/relationships/hyperlink" Target="https://www.youtube.com/watch?v=40_IT8PFTYM" TargetMode="External"/><Relationship Id="rId6" Type="http://schemas.openxmlformats.org/officeDocument/2006/relationships/hyperlink" Target="https://www.economist.com/science-and-technology/2024/05/01/producing-fake-information-is-getting-easier" TargetMode="External"/><Relationship Id="rId7" Type="http://schemas.openxmlformats.org/officeDocument/2006/relationships/hyperlink" Target="https://www.billboard.com/lists/ways-ai-has-changed-music-industry-artificial-intelligence/" TargetMode="External"/><Relationship Id="rId8" Type="http://schemas.openxmlformats.org/officeDocument/2006/relationships/hyperlink" Target="https://www.forbes.com/sites/davidhenkin/2023/12/05/orchestrating-the-future-ai-in-the-music-industry/" TargetMode="External"/></Relationships>
</file>

<file path=ppt/slides/_rels/slide45.xml.rels><?xml version="1.0" encoding="UTF-8" standalone="yes"?><Relationships xmlns="http://schemas.openxmlformats.org/package/2006/relationships"><Relationship Id="rId11" Type="http://schemas.openxmlformats.org/officeDocument/2006/relationships/hyperlink" Target="https://time.com/6340294/ai-transform-music-2023/" TargetMode="External"/><Relationship Id="rId10" Type="http://schemas.openxmlformats.org/officeDocument/2006/relationships/hyperlink" Target="https://gjia.georgetown.edu/2024/07/10/innovation-and-artists-rights-in-the-age-of-generative-ai/"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youtube.com/watch?v=AW55J2zE3N4&amp;embeds_referring_euri=https%3A%2F%2Fwww.vox.com%2Fthe-highlight%2F358201%2Fhow-does-ai-music-work-benefits-creativity-production-spotify&amp;source_ve_path=Mjg2NjY" TargetMode="External"/><Relationship Id="rId4" Type="http://schemas.openxmlformats.org/officeDocument/2006/relationships/hyperlink" Target="https://www.ifpi.org/resources/" TargetMode="External"/><Relationship Id="rId9" Type="http://schemas.openxmlformats.org/officeDocument/2006/relationships/hyperlink" Target="https://openai.com/" TargetMode="External"/><Relationship Id="rId5" Type="http://schemas.openxmlformats.org/officeDocument/2006/relationships/hyperlink" Target="https://www.riaa.com/facts/" TargetMode="External"/><Relationship Id="rId6" Type="http://schemas.openxmlformats.org/officeDocument/2006/relationships/hyperlink" Target="https://www.riaa.com/elvis-act-becomes-law-as-tennessee-leads-the-nation/" TargetMode="External"/><Relationship Id="rId7" Type="http://schemas.openxmlformats.org/officeDocument/2006/relationships/hyperlink" Target="https://www.npr.org/2023/01/30/1152653269/artists-vs-ai" TargetMode="External"/><Relationship Id="rId8" Type="http://schemas.openxmlformats.org/officeDocument/2006/relationships/hyperlink" Target="https://suno.com/about"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idx="4294967295" type="title"/>
          </p:nvPr>
        </p:nvSpPr>
        <p:spPr>
          <a:xfrm>
            <a:off x="247249" y="4277075"/>
            <a:ext cx="10515600" cy="1325700"/>
          </a:xfrm>
          <a:prstGeom prst="rect">
            <a:avLst/>
          </a:prstGeom>
          <a:noFill/>
          <a:ln>
            <a:noFill/>
          </a:ln>
        </p:spPr>
        <p:txBody>
          <a:bodyPr anchorCtr="0" anchor="t" bIns="45700" lIns="45700" spcFirstLastPara="1" rIns="45700" wrap="square" tIns="45700">
            <a:normAutofit/>
          </a:bodyPr>
          <a:lstStyle/>
          <a:p>
            <a:pPr indent="0" lvl="0" marL="0" rtl="0" algn="ctr">
              <a:lnSpc>
                <a:spcPct val="90000"/>
              </a:lnSpc>
              <a:spcBef>
                <a:spcPts val="0"/>
              </a:spcBef>
              <a:spcAft>
                <a:spcPts val="0"/>
              </a:spcAft>
              <a:buClr>
                <a:srgbClr val="414A58"/>
              </a:buClr>
              <a:buSzPts val="1745"/>
              <a:buFont typeface="Inter"/>
              <a:buNone/>
            </a:pPr>
            <a:r>
              <a:rPr lang="en-US" sz="1745">
                <a:solidFill>
                  <a:srgbClr val="414A58"/>
                </a:solidFill>
                <a:latin typeface="Inter"/>
                <a:ea typeface="Inter"/>
                <a:cs typeface="Inter"/>
                <a:sym typeface="Inter"/>
              </a:rPr>
              <a:t>Presented by: Susanna Pierce McConnell</a:t>
            </a:r>
            <a:br>
              <a:rPr lang="en-US" sz="1745">
                <a:solidFill>
                  <a:srgbClr val="414A58"/>
                </a:solidFill>
                <a:latin typeface="Inter"/>
                <a:ea typeface="Inter"/>
                <a:cs typeface="Inter"/>
                <a:sym typeface="Inter"/>
              </a:rPr>
            </a:br>
            <a:endParaRPr sz="1745">
              <a:solidFill>
                <a:srgbClr val="414A58"/>
              </a:solidFill>
              <a:latin typeface="Inter"/>
              <a:ea typeface="Inter"/>
              <a:cs typeface="Inter"/>
              <a:sym typeface="Inter"/>
            </a:endParaRPr>
          </a:p>
          <a:p>
            <a:pPr indent="0" lvl="0" marL="0" rtl="0" algn="ctr">
              <a:lnSpc>
                <a:spcPct val="90000"/>
              </a:lnSpc>
              <a:spcBef>
                <a:spcPts val="0"/>
              </a:spcBef>
              <a:spcAft>
                <a:spcPts val="0"/>
              </a:spcAft>
              <a:buClr>
                <a:srgbClr val="414A58"/>
              </a:buClr>
              <a:buSzPts val="1745"/>
              <a:buFont typeface="Inter"/>
              <a:buNone/>
            </a:pPr>
            <a:r>
              <a:rPr lang="en-US" sz="1745">
                <a:solidFill>
                  <a:srgbClr val="414A58"/>
                </a:solidFill>
                <a:latin typeface="Inter"/>
                <a:ea typeface="Inter"/>
                <a:cs typeface="Inter"/>
                <a:sym typeface="Inter"/>
              </a:rPr>
              <a:t>Email: Susanna.Pierce.McConnell@gmail.com</a:t>
            </a:r>
            <a:br>
              <a:rPr lang="en-US" sz="1745">
                <a:solidFill>
                  <a:srgbClr val="414A58"/>
                </a:solidFill>
                <a:latin typeface="Inter"/>
                <a:ea typeface="Inter"/>
                <a:cs typeface="Inter"/>
                <a:sym typeface="Inter"/>
              </a:rPr>
            </a:br>
            <a:br>
              <a:rPr lang="en-US" sz="1745">
                <a:solidFill>
                  <a:srgbClr val="414A58"/>
                </a:solidFill>
                <a:latin typeface="Inter"/>
                <a:ea typeface="Inter"/>
                <a:cs typeface="Inter"/>
                <a:sym typeface="Inter"/>
              </a:rPr>
            </a:br>
            <a:r>
              <a:rPr lang="en-US" sz="1745">
                <a:solidFill>
                  <a:srgbClr val="414A58"/>
                </a:solidFill>
                <a:latin typeface="Inter"/>
                <a:ea typeface="Inter"/>
                <a:cs typeface="Inter"/>
                <a:sym typeface="Inter"/>
              </a:rPr>
              <a:t>Date: December 12, 2024</a:t>
            </a:r>
            <a:endParaRPr/>
          </a:p>
        </p:txBody>
      </p:sp>
      <p:sp>
        <p:nvSpPr>
          <p:cNvPr id="92" name="Google Shape;92;p19"/>
          <p:cNvSpPr txBox="1"/>
          <p:nvPr>
            <p:ph idx="1" type="body"/>
          </p:nvPr>
        </p:nvSpPr>
        <p:spPr>
          <a:xfrm>
            <a:off x="0" y="1909950"/>
            <a:ext cx="7486800" cy="1525200"/>
          </a:xfrm>
          <a:prstGeom prst="rect">
            <a:avLst/>
          </a:prstGeom>
          <a:noFill/>
          <a:ln>
            <a:noFill/>
          </a:ln>
        </p:spPr>
        <p:txBody>
          <a:bodyPr anchorCtr="0" anchor="t" bIns="45700" lIns="45700" spcFirstLastPara="1" rIns="45700" wrap="square" tIns="45700">
            <a:normAutofit/>
          </a:bodyPr>
          <a:lstStyle/>
          <a:p>
            <a:pPr indent="0" lvl="0" marL="0" rtl="0" algn="ctr">
              <a:lnSpc>
                <a:spcPct val="90000"/>
              </a:lnSpc>
              <a:spcBef>
                <a:spcPts val="0"/>
              </a:spcBef>
              <a:spcAft>
                <a:spcPts val="0"/>
              </a:spcAft>
              <a:buClr>
                <a:srgbClr val="414A58"/>
              </a:buClr>
              <a:buSzPts val="2267"/>
              <a:buNone/>
            </a:pPr>
            <a:r>
              <a:rPr b="1" lang="en-US" sz="2400">
                <a:solidFill>
                  <a:srgbClr val="414A58"/>
                </a:solidFill>
                <a:latin typeface="Inter"/>
                <a:ea typeface="Inter"/>
                <a:cs typeface="Inter"/>
                <a:sym typeface="Inter"/>
              </a:rPr>
              <a:t>Professional Development</a:t>
            </a:r>
            <a:endParaRPr b="1" sz="2400"/>
          </a:p>
          <a:p>
            <a:pPr indent="0" lvl="0" marL="0" rtl="0" algn="ctr">
              <a:lnSpc>
                <a:spcPct val="90000"/>
              </a:lnSpc>
              <a:spcBef>
                <a:spcPts val="0"/>
              </a:spcBef>
              <a:spcAft>
                <a:spcPts val="0"/>
              </a:spcAft>
              <a:buClr>
                <a:srgbClr val="414A58"/>
              </a:buClr>
              <a:buSzPts val="2267"/>
              <a:buNone/>
            </a:pPr>
            <a:r>
              <a:t/>
            </a:r>
            <a:endParaRPr b="1" sz="2400"/>
          </a:p>
          <a:p>
            <a:pPr indent="0" lvl="0" marL="0" rtl="0" algn="ctr">
              <a:lnSpc>
                <a:spcPct val="90000"/>
              </a:lnSpc>
              <a:spcBef>
                <a:spcPts val="400"/>
              </a:spcBef>
              <a:spcAft>
                <a:spcPts val="0"/>
              </a:spcAft>
              <a:buClr>
                <a:srgbClr val="414A58"/>
              </a:buClr>
              <a:buSzPts val="2267"/>
              <a:buNone/>
            </a:pPr>
            <a:r>
              <a:rPr b="1" lang="en-US" sz="2400">
                <a:solidFill>
                  <a:srgbClr val="414A58"/>
                </a:solidFill>
              </a:rPr>
              <a:t>Can’t Stop the Music! Adding AI and Music Into Your Classroom</a:t>
            </a:r>
            <a:endParaRPr b="1" sz="2400"/>
          </a:p>
        </p:txBody>
      </p:sp>
      <p:pic>
        <p:nvPicPr>
          <p:cNvPr descr="https://lh3.googleusercontent.com/ZUpuLTlftxRWpmZO1eNQcrpiWR000eW520Mibadsw-fgWzo9lTGbPhCgn9GAkPXKXHZ-6b85DWpitY7pHnXa2Hz9gCTTBDw6dI5U9sI3oR_Zt42kRK01mPDGvHnk9V4SQzt0eUX6cAc=s0" id="93" name="Google Shape;93;p19"/>
          <p:cNvPicPr preferRelativeResize="0"/>
          <p:nvPr/>
        </p:nvPicPr>
        <p:blipFill rotWithShape="1">
          <a:blip r:embed="rId3">
            <a:alphaModFix/>
          </a:blip>
          <a:srcRect b="0" l="0" r="0" t="0"/>
          <a:stretch/>
        </p:blipFill>
        <p:spPr>
          <a:xfrm>
            <a:off x="421307" y="4100993"/>
            <a:ext cx="2635075" cy="1677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8"/>
          <p:cNvSpPr txBox="1"/>
          <p:nvPr>
            <p:ph idx="1" type="body"/>
          </p:nvPr>
        </p:nvSpPr>
        <p:spPr>
          <a:xfrm>
            <a:off x="668800" y="3186546"/>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sz="4400">
                <a:highlight>
                  <a:srgbClr val="A7CE6F"/>
                </a:highlight>
              </a:rPr>
              <a:t>How have technological disruptions shaped the music industry through time? Background</a:t>
            </a:r>
            <a:endParaRPr sz="4400">
              <a:highlight>
                <a:srgbClr val="A7CE6F"/>
              </a:highlight>
            </a:endParaRPr>
          </a:p>
        </p:txBody>
      </p:sp>
      <p:pic>
        <p:nvPicPr>
          <p:cNvPr id="163" name="Google Shape;163;p28"/>
          <p:cNvPicPr preferRelativeResize="0"/>
          <p:nvPr/>
        </p:nvPicPr>
        <p:blipFill>
          <a:blip r:embed="rId3">
            <a:alphaModFix/>
          </a:blip>
          <a:stretch>
            <a:fillRect/>
          </a:stretch>
        </p:blipFill>
        <p:spPr>
          <a:xfrm>
            <a:off x="3600000" y="531025"/>
            <a:ext cx="3083000" cy="2057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69" name="Google Shape;169;p29"/>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414A58"/>
              </a:buClr>
              <a:buSzPts val="4400"/>
              <a:buFont typeface="Inter"/>
              <a:buNone/>
            </a:pPr>
            <a:r>
              <a:rPr b="1" lang="en-US" sz="4400">
                <a:solidFill>
                  <a:srgbClr val="414A58"/>
                </a:solidFill>
                <a:latin typeface="Calibri"/>
                <a:ea typeface="Calibri"/>
                <a:cs typeface="Calibri"/>
                <a:sym typeface="Calibri"/>
              </a:rPr>
              <a:t>Background: Technology Disruptions</a:t>
            </a:r>
            <a:endParaRPr b="1" sz="4400">
              <a:latin typeface="Calibri"/>
              <a:ea typeface="Calibri"/>
              <a:cs typeface="Calibri"/>
              <a:sym typeface="Calibri"/>
            </a:endParaRPr>
          </a:p>
        </p:txBody>
      </p:sp>
      <p:sp>
        <p:nvSpPr>
          <p:cNvPr id="170" name="Google Shape;170;p29"/>
          <p:cNvSpPr txBox="1"/>
          <p:nvPr/>
        </p:nvSpPr>
        <p:spPr>
          <a:xfrm>
            <a:off x="737621" y="1464925"/>
            <a:ext cx="10561200" cy="5541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grpSp>
        <p:nvGrpSpPr>
          <p:cNvPr id="171" name="Google Shape;171;p29"/>
          <p:cNvGrpSpPr/>
          <p:nvPr/>
        </p:nvGrpSpPr>
        <p:grpSpPr>
          <a:xfrm>
            <a:off x="6018147" y="2486500"/>
            <a:ext cx="3929961" cy="2305088"/>
            <a:chOff x="4526673" y="1857795"/>
            <a:chExt cx="2947545" cy="1728859"/>
          </a:xfrm>
        </p:grpSpPr>
        <p:sp>
          <p:nvSpPr>
            <p:cNvPr id="172" name="Google Shape;172;p29"/>
            <p:cNvSpPr/>
            <p:nvPr/>
          </p:nvSpPr>
          <p:spPr>
            <a:xfrm>
              <a:off x="4849302" y="3079475"/>
              <a:ext cx="1958400" cy="133500"/>
            </a:xfrm>
            <a:prstGeom prst="rect">
              <a:avLst/>
            </a:prstGeom>
            <a:solidFill>
              <a:srgbClr val="0E945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73" name="Google Shape;173;p29"/>
            <p:cNvGrpSpPr/>
            <p:nvPr/>
          </p:nvGrpSpPr>
          <p:grpSpPr>
            <a:xfrm>
              <a:off x="4526673" y="1857795"/>
              <a:ext cx="2947545" cy="1728859"/>
              <a:chOff x="4526673" y="1857795"/>
              <a:chExt cx="2947545" cy="1728859"/>
            </a:xfrm>
          </p:grpSpPr>
          <p:grpSp>
            <p:nvGrpSpPr>
              <p:cNvPr id="174" name="Google Shape;174;p29"/>
              <p:cNvGrpSpPr/>
              <p:nvPr/>
            </p:nvGrpSpPr>
            <p:grpSpPr>
              <a:xfrm>
                <a:off x="4808316" y="2800065"/>
                <a:ext cx="92400" cy="411825"/>
                <a:chOff x="845575" y="2563700"/>
                <a:chExt cx="92400" cy="411825"/>
              </a:xfrm>
            </p:grpSpPr>
            <p:cxnSp>
              <p:nvCxnSpPr>
                <p:cNvPr id="175" name="Google Shape;175;p2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76" name="Google Shape;176;p29"/>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77" name="Google Shape;177;p29"/>
              <p:cNvSpPr txBox="1"/>
              <p:nvPr/>
            </p:nvSpPr>
            <p:spPr>
              <a:xfrm>
                <a:off x="4526673" y="3215254"/>
                <a:ext cx="11577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2400">
                    <a:latin typeface="Roboto"/>
                    <a:ea typeface="Roboto"/>
                    <a:cs typeface="Roboto"/>
                    <a:sym typeface="Roboto"/>
                  </a:rPr>
                  <a:t>2010s</a:t>
                </a:r>
                <a:endParaRPr b="1" sz="2400">
                  <a:latin typeface="Roboto"/>
                  <a:ea typeface="Roboto"/>
                  <a:cs typeface="Roboto"/>
                  <a:sym typeface="Roboto"/>
                </a:endParaRPr>
              </a:p>
            </p:txBody>
          </p:sp>
          <p:sp>
            <p:nvSpPr>
              <p:cNvPr id="178" name="Google Shape;178;p29"/>
              <p:cNvSpPr txBox="1"/>
              <p:nvPr/>
            </p:nvSpPr>
            <p:spPr>
              <a:xfrm>
                <a:off x="4753218" y="1857795"/>
                <a:ext cx="27210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latin typeface="Roboto"/>
                    <a:ea typeface="Roboto"/>
                    <a:cs typeface="Roboto"/>
                    <a:sym typeface="Roboto"/>
                  </a:rPr>
                  <a:t>Streaming</a:t>
                </a:r>
                <a:endParaRPr b="1" sz="24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800">
                    <a:latin typeface="Roboto"/>
                    <a:ea typeface="Roboto"/>
                    <a:cs typeface="Roboto"/>
                    <a:sym typeface="Roboto"/>
                  </a:rPr>
                  <a:t>Monetization of user-generated content on YouTube</a:t>
                </a:r>
                <a:endParaRPr b="1" sz="1800">
                  <a:latin typeface="Roboto"/>
                  <a:ea typeface="Roboto"/>
                  <a:cs typeface="Roboto"/>
                  <a:sym typeface="Roboto"/>
                </a:endParaRPr>
              </a:p>
            </p:txBody>
          </p:sp>
        </p:grpSp>
      </p:grpSp>
      <p:grpSp>
        <p:nvGrpSpPr>
          <p:cNvPr id="179" name="Google Shape;179;p29"/>
          <p:cNvGrpSpPr/>
          <p:nvPr/>
        </p:nvGrpSpPr>
        <p:grpSpPr>
          <a:xfrm>
            <a:off x="8563601" y="3612875"/>
            <a:ext cx="3628093" cy="2314145"/>
            <a:chOff x="6435812" y="2702598"/>
            <a:chExt cx="2721138" cy="1735652"/>
          </a:xfrm>
        </p:grpSpPr>
        <p:sp>
          <p:nvSpPr>
            <p:cNvPr id="180" name="Google Shape;180;p29"/>
            <p:cNvSpPr/>
            <p:nvPr/>
          </p:nvSpPr>
          <p:spPr>
            <a:xfrm>
              <a:off x="6807650" y="3079475"/>
              <a:ext cx="2349300" cy="133500"/>
            </a:xfrm>
            <a:prstGeom prst="rect">
              <a:avLst/>
            </a:prstGeom>
            <a:solidFill>
              <a:srgbClr val="08563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1" name="Google Shape;181;p29"/>
            <p:cNvGrpSpPr/>
            <p:nvPr/>
          </p:nvGrpSpPr>
          <p:grpSpPr>
            <a:xfrm>
              <a:off x="6435812" y="2702598"/>
              <a:ext cx="2494561" cy="1735652"/>
              <a:chOff x="6435812" y="2702598"/>
              <a:chExt cx="2494561" cy="1735652"/>
            </a:xfrm>
          </p:grpSpPr>
          <p:grpSp>
            <p:nvGrpSpPr>
              <p:cNvPr id="182" name="Google Shape;182;p29"/>
              <p:cNvGrpSpPr/>
              <p:nvPr/>
            </p:nvGrpSpPr>
            <p:grpSpPr>
              <a:xfrm rot="10800000">
                <a:off x="6760035" y="3079467"/>
                <a:ext cx="92400" cy="411825"/>
                <a:chOff x="2070100" y="2563700"/>
                <a:chExt cx="92400" cy="411825"/>
              </a:xfrm>
            </p:grpSpPr>
            <p:cxnSp>
              <p:nvCxnSpPr>
                <p:cNvPr id="183" name="Google Shape;183;p2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84" name="Google Shape;184;p29"/>
                <p:cNvSpPr/>
                <p:nvPr/>
              </p:nvSpPr>
              <p:spPr>
                <a:xfrm>
                  <a:off x="2070100"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85" name="Google Shape;185;p29"/>
              <p:cNvSpPr txBox="1"/>
              <p:nvPr/>
            </p:nvSpPr>
            <p:spPr>
              <a:xfrm>
                <a:off x="6435812" y="2702598"/>
                <a:ext cx="14208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2400">
                    <a:latin typeface="Roboto"/>
                    <a:ea typeface="Roboto"/>
                    <a:cs typeface="Roboto"/>
                    <a:sym typeface="Roboto"/>
                  </a:rPr>
                  <a:t>Today</a:t>
                </a:r>
                <a:endParaRPr b="1" sz="2400">
                  <a:latin typeface="Roboto"/>
                  <a:ea typeface="Roboto"/>
                  <a:cs typeface="Roboto"/>
                  <a:sym typeface="Roboto"/>
                </a:endParaRPr>
              </a:p>
            </p:txBody>
          </p:sp>
          <p:sp>
            <p:nvSpPr>
              <p:cNvPr id="186" name="Google Shape;186;p29"/>
              <p:cNvSpPr txBox="1"/>
              <p:nvPr/>
            </p:nvSpPr>
            <p:spPr>
              <a:xfrm>
                <a:off x="6676773" y="349445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en-US" sz="1800">
                    <a:latin typeface="Roboto"/>
                    <a:ea typeface="Roboto"/>
                    <a:cs typeface="Roboto"/>
                    <a:sym typeface="Roboto"/>
                  </a:rPr>
                  <a:t>Tools generating music can mimic artists</a:t>
                </a:r>
                <a:endParaRPr sz="1800">
                  <a:latin typeface="Roboto"/>
                  <a:ea typeface="Roboto"/>
                  <a:cs typeface="Roboto"/>
                  <a:sym typeface="Roboto"/>
                </a:endParaRPr>
              </a:p>
            </p:txBody>
          </p:sp>
        </p:grpSp>
      </p:grpSp>
      <p:grpSp>
        <p:nvGrpSpPr>
          <p:cNvPr id="187" name="Google Shape;187;p29"/>
          <p:cNvGrpSpPr/>
          <p:nvPr/>
        </p:nvGrpSpPr>
        <p:grpSpPr>
          <a:xfrm>
            <a:off x="644038" y="2486506"/>
            <a:ext cx="3440889" cy="2305094"/>
            <a:chOff x="495991" y="1857800"/>
            <a:chExt cx="2580731" cy="1728863"/>
          </a:xfrm>
        </p:grpSpPr>
        <p:sp>
          <p:nvSpPr>
            <p:cNvPr id="188" name="Google Shape;188;p29"/>
            <p:cNvSpPr/>
            <p:nvPr/>
          </p:nvSpPr>
          <p:spPr>
            <a:xfrm>
              <a:off x="932600" y="3079475"/>
              <a:ext cx="1958400" cy="133500"/>
            </a:xfrm>
            <a:prstGeom prst="rect">
              <a:avLst/>
            </a:prstGeom>
            <a:solidFill>
              <a:srgbClr val="0E945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89" name="Google Shape;189;p29"/>
            <p:cNvGrpSpPr/>
            <p:nvPr/>
          </p:nvGrpSpPr>
          <p:grpSpPr>
            <a:xfrm>
              <a:off x="495991" y="1857800"/>
              <a:ext cx="2580731" cy="1728863"/>
              <a:chOff x="495991" y="1857800"/>
              <a:chExt cx="2580731" cy="1728863"/>
            </a:xfrm>
          </p:grpSpPr>
          <p:sp>
            <p:nvSpPr>
              <p:cNvPr id="190" name="Google Shape;190;p29"/>
              <p:cNvSpPr txBox="1"/>
              <p:nvPr/>
            </p:nvSpPr>
            <p:spPr>
              <a:xfrm>
                <a:off x="495991" y="3215263"/>
                <a:ext cx="8712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2400">
                    <a:latin typeface="Roboto"/>
                    <a:ea typeface="Roboto"/>
                    <a:cs typeface="Roboto"/>
                    <a:sym typeface="Roboto"/>
                  </a:rPr>
                  <a:t>1900s</a:t>
                </a:r>
                <a:endParaRPr b="1" sz="2400">
                  <a:latin typeface="Roboto"/>
                  <a:ea typeface="Roboto"/>
                  <a:cs typeface="Roboto"/>
                  <a:sym typeface="Roboto"/>
                </a:endParaRPr>
              </a:p>
            </p:txBody>
          </p:sp>
          <p:grpSp>
            <p:nvGrpSpPr>
              <p:cNvPr id="191" name="Google Shape;191;p29"/>
              <p:cNvGrpSpPr/>
              <p:nvPr/>
            </p:nvGrpSpPr>
            <p:grpSpPr>
              <a:xfrm>
                <a:off x="881025" y="2800065"/>
                <a:ext cx="92400" cy="411825"/>
                <a:chOff x="845575" y="2563700"/>
                <a:chExt cx="92400" cy="411825"/>
              </a:xfrm>
            </p:grpSpPr>
            <p:cxnSp>
              <p:nvCxnSpPr>
                <p:cNvPr id="192" name="Google Shape;192;p2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3" name="Google Shape;193;p29"/>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94" name="Google Shape;194;p29"/>
              <p:cNvSpPr txBox="1"/>
              <p:nvPr/>
            </p:nvSpPr>
            <p:spPr>
              <a:xfrm>
                <a:off x="823122" y="185780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latin typeface="Roboto"/>
                    <a:ea typeface="Roboto"/>
                    <a:cs typeface="Roboto"/>
                    <a:sym typeface="Roboto"/>
                  </a:rPr>
                  <a:t>Phonograph</a:t>
                </a:r>
                <a:endParaRPr b="1" sz="24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800">
                    <a:latin typeface="Roboto"/>
                    <a:ea typeface="Roboto"/>
                    <a:cs typeface="Roboto"/>
                    <a:sym typeface="Roboto"/>
                  </a:rPr>
                  <a:t>Shift from live music to recording</a:t>
                </a:r>
                <a:endParaRPr b="1" sz="1800">
                  <a:latin typeface="Roboto"/>
                  <a:ea typeface="Roboto"/>
                  <a:cs typeface="Roboto"/>
                  <a:sym typeface="Roboto"/>
                </a:endParaRPr>
              </a:p>
            </p:txBody>
          </p:sp>
        </p:grpSp>
      </p:grpSp>
      <p:grpSp>
        <p:nvGrpSpPr>
          <p:cNvPr id="195" name="Google Shape;195;p29"/>
          <p:cNvGrpSpPr/>
          <p:nvPr/>
        </p:nvGrpSpPr>
        <p:grpSpPr>
          <a:xfrm>
            <a:off x="3350150" y="3612875"/>
            <a:ext cx="4114481" cy="2314142"/>
            <a:chOff x="2525594" y="2702600"/>
            <a:chExt cx="2501357" cy="1735650"/>
          </a:xfrm>
        </p:grpSpPr>
        <p:sp>
          <p:nvSpPr>
            <p:cNvPr id="196" name="Google Shape;196;p29"/>
            <p:cNvSpPr/>
            <p:nvPr/>
          </p:nvSpPr>
          <p:spPr>
            <a:xfrm>
              <a:off x="2890952" y="3079475"/>
              <a:ext cx="1958400" cy="133500"/>
            </a:xfrm>
            <a:prstGeom prst="rect">
              <a:avLst/>
            </a:prstGeom>
            <a:solidFill>
              <a:srgbClr val="08563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97" name="Google Shape;197;p29"/>
            <p:cNvGrpSpPr/>
            <p:nvPr/>
          </p:nvGrpSpPr>
          <p:grpSpPr>
            <a:xfrm>
              <a:off x="2525594" y="2702600"/>
              <a:ext cx="2501357" cy="1735650"/>
              <a:chOff x="2525594" y="2702600"/>
              <a:chExt cx="2501357" cy="1735650"/>
            </a:xfrm>
          </p:grpSpPr>
          <p:sp>
            <p:nvSpPr>
              <p:cNvPr id="198" name="Google Shape;198;p29"/>
              <p:cNvSpPr txBox="1"/>
              <p:nvPr/>
            </p:nvSpPr>
            <p:spPr>
              <a:xfrm>
                <a:off x="2525594" y="2702600"/>
                <a:ext cx="1354800" cy="3714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US" sz="2400">
                    <a:latin typeface="Roboto"/>
                    <a:ea typeface="Roboto"/>
                    <a:cs typeface="Roboto"/>
                    <a:sym typeface="Roboto"/>
                  </a:rPr>
                  <a:t>1970s-2000s</a:t>
                </a:r>
                <a:endParaRPr b="1" sz="2400">
                  <a:latin typeface="Roboto"/>
                  <a:ea typeface="Roboto"/>
                  <a:cs typeface="Roboto"/>
                  <a:sym typeface="Roboto"/>
                </a:endParaRPr>
              </a:p>
            </p:txBody>
          </p:sp>
          <p:grpSp>
            <p:nvGrpSpPr>
              <p:cNvPr id="199" name="Google Shape;199;p29"/>
              <p:cNvGrpSpPr/>
              <p:nvPr/>
            </p:nvGrpSpPr>
            <p:grpSpPr>
              <a:xfrm rot="10800000">
                <a:off x="2849073" y="3079467"/>
                <a:ext cx="92400" cy="411825"/>
                <a:chOff x="2070100" y="2563700"/>
                <a:chExt cx="92400" cy="411825"/>
              </a:xfrm>
            </p:grpSpPr>
            <p:cxnSp>
              <p:nvCxnSpPr>
                <p:cNvPr id="200" name="Google Shape;200;p2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1" name="Google Shape;201;p29"/>
                <p:cNvSpPr/>
                <p:nvPr/>
              </p:nvSpPr>
              <p:spPr>
                <a:xfrm>
                  <a:off x="2070100"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202" name="Google Shape;202;p29"/>
              <p:cNvSpPr txBox="1"/>
              <p:nvPr/>
            </p:nvSpPr>
            <p:spPr>
              <a:xfrm>
                <a:off x="2773350" y="3494450"/>
                <a:ext cx="2253600" cy="943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2400">
                    <a:latin typeface="Roboto"/>
                    <a:ea typeface="Roboto"/>
                    <a:cs typeface="Roboto"/>
                    <a:sym typeface="Roboto"/>
                  </a:rPr>
                  <a:t>Cassette, CD, MP3s</a:t>
                </a:r>
                <a:endParaRPr b="1" sz="2400">
                  <a:latin typeface="Roboto"/>
                  <a:ea typeface="Roboto"/>
                  <a:cs typeface="Roboto"/>
                  <a:sym typeface="Roboto"/>
                </a:endParaRPr>
              </a:p>
              <a:p>
                <a:pPr indent="0" lvl="0" marL="0" rtl="0" algn="l">
                  <a:spcBef>
                    <a:spcPts val="0"/>
                  </a:spcBef>
                  <a:spcAft>
                    <a:spcPts val="0"/>
                  </a:spcAft>
                  <a:buNone/>
                </a:pPr>
                <a:r>
                  <a:t/>
                </a:r>
                <a:endParaRPr b="1" sz="1100">
                  <a:latin typeface="Roboto"/>
                  <a:ea typeface="Roboto"/>
                  <a:cs typeface="Roboto"/>
                  <a:sym typeface="Roboto"/>
                </a:endParaRPr>
              </a:p>
              <a:p>
                <a:pPr indent="0" lvl="0" marL="0" rtl="0" algn="l">
                  <a:spcBef>
                    <a:spcPts val="0"/>
                  </a:spcBef>
                  <a:spcAft>
                    <a:spcPts val="2100"/>
                  </a:spcAft>
                  <a:buNone/>
                </a:pPr>
                <a:r>
                  <a:rPr lang="en-US" sz="1800">
                    <a:latin typeface="Roboto"/>
                    <a:ea typeface="Roboto"/>
                    <a:cs typeface="Roboto"/>
                    <a:sym typeface="Roboto"/>
                  </a:rPr>
                  <a:t>Rise of personal copying and Napster case</a:t>
                </a:r>
                <a:endParaRPr b="1" sz="1800">
                  <a:latin typeface="Roboto"/>
                  <a:ea typeface="Roboto"/>
                  <a:cs typeface="Roboto"/>
                  <a:sym typeface="Roboto"/>
                </a:endParaRPr>
              </a:p>
            </p:txBody>
          </p:sp>
        </p:grpSp>
      </p:grpSp>
      <p:sp>
        <p:nvSpPr>
          <p:cNvPr id="203" name="Google Shape;203;p29"/>
          <p:cNvSpPr txBox="1"/>
          <p:nvPr/>
        </p:nvSpPr>
        <p:spPr>
          <a:xfrm>
            <a:off x="172525" y="5927025"/>
            <a:ext cx="12019200" cy="930900"/>
          </a:xfrm>
          <a:prstGeom prst="rect">
            <a:avLst/>
          </a:prstGeom>
          <a:solidFill>
            <a:schemeClr val="accent5"/>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latin typeface="Calibri"/>
                <a:ea typeface="Calibri"/>
                <a:cs typeface="Calibri"/>
                <a:sym typeface="Calibri"/>
              </a:rPr>
              <a:t>Every technological advancement required new legal frameworks to protect creators.</a:t>
            </a:r>
            <a:endParaRPr b="1" sz="28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0"/>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09" name="Google Shape;209;p30"/>
          <p:cNvSpPr txBox="1"/>
          <p:nvPr/>
        </p:nvSpPr>
        <p:spPr>
          <a:xfrm>
            <a:off x="161615" y="50923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414A58"/>
              </a:buClr>
              <a:buSzPts val="4400"/>
              <a:buFont typeface="Inter"/>
              <a:buNone/>
            </a:pPr>
            <a:r>
              <a:rPr b="1" lang="en-US" sz="4400">
                <a:solidFill>
                  <a:srgbClr val="414A58"/>
                </a:solidFill>
                <a:latin typeface="Calibri"/>
                <a:ea typeface="Calibri"/>
                <a:cs typeface="Calibri"/>
                <a:sym typeface="Calibri"/>
              </a:rPr>
              <a:t>Setting the Stage: Napster as a Precedent</a:t>
            </a:r>
            <a:endParaRPr b="1" sz="4400">
              <a:latin typeface="Calibri"/>
              <a:ea typeface="Calibri"/>
              <a:cs typeface="Calibri"/>
              <a:sym typeface="Calibri"/>
            </a:endParaRPr>
          </a:p>
        </p:txBody>
      </p:sp>
      <p:sp>
        <p:nvSpPr>
          <p:cNvPr id="210" name="Google Shape;210;p30"/>
          <p:cNvSpPr txBox="1"/>
          <p:nvPr/>
        </p:nvSpPr>
        <p:spPr>
          <a:xfrm>
            <a:off x="301775" y="1407150"/>
            <a:ext cx="11769600" cy="77730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1" lang="en-US" sz="2700">
                <a:latin typeface="Calibri"/>
                <a:ea typeface="Calibri"/>
                <a:cs typeface="Calibri"/>
                <a:sym typeface="Calibri"/>
              </a:rPr>
              <a:t>Napster</a:t>
            </a:r>
            <a:endParaRPr b="1"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Launched in 1999</a:t>
            </a:r>
            <a:endParaRPr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Peer-to-peer file-sharing platform</a:t>
            </a:r>
            <a:endParaRPr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Enabled free sharing and downloading</a:t>
            </a:r>
            <a:endParaRPr sz="2700">
              <a:latin typeface="Calibri"/>
              <a:ea typeface="Calibri"/>
              <a:cs typeface="Calibri"/>
              <a:sym typeface="Calibri"/>
            </a:endParaRPr>
          </a:p>
          <a:p>
            <a:pPr indent="0" lvl="0" marL="0" marR="0" rtl="0" algn="l">
              <a:lnSpc>
                <a:spcPct val="100000"/>
              </a:lnSpc>
              <a:spcBef>
                <a:spcPts val="0"/>
              </a:spcBef>
              <a:spcAft>
                <a:spcPts val="0"/>
              </a:spcAft>
              <a:buNone/>
            </a:pPr>
            <a:r>
              <a:t/>
            </a:r>
            <a:endParaRPr sz="2700">
              <a:latin typeface="Calibri"/>
              <a:ea typeface="Calibri"/>
              <a:cs typeface="Calibri"/>
              <a:sym typeface="Calibri"/>
            </a:endParaRPr>
          </a:p>
          <a:p>
            <a:pPr indent="0" lvl="0" marL="0" marR="0" rtl="0" algn="l">
              <a:lnSpc>
                <a:spcPct val="100000"/>
              </a:lnSpc>
              <a:spcBef>
                <a:spcPts val="0"/>
              </a:spcBef>
              <a:spcAft>
                <a:spcPts val="0"/>
              </a:spcAft>
              <a:buNone/>
            </a:pPr>
            <a:r>
              <a:rPr b="1" lang="en-US" sz="2700">
                <a:latin typeface="Calibri"/>
                <a:ea typeface="Calibri"/>
                <a:cs typeface="Calibri"/>
                <a:sym typeface="Calibri"/>
              </a:rPr>
              <a:t>Impact: </a:t>
            </a:r>
            <a:endParaRPr b="1"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Loss of revenue for artists and labels</a:t>
            </a:r>
            <a:endParaRPr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Legal challenges: lawsuits for</a:t>
            </a:r>
            <a:r>
              <a:rPr lang="en-US" sz="2700">
                <a:latin typeface="Calibri"/>
                <a:ea typeface="Calibri"/>
                <a:cs typeface="Calibri"/>
                <a:sym typeface="Calibri"/>
              </a:rPr>
              <a:t> </a:t>
            </a:r>
            <a:r>
              <a:rPr b="1" lang="en-US" sz="2700">
                <a:latin typeface="Calibri"/>
                <a:ea typeface="Calibri"/>
                <a:cs typeface="Calibri"/>
                <a:sym typeface="Calibri"/>
              </a:rPr>
              <a:t>copyright infringement </a:t>
            </a:r>
            <a:r>
              <a:rPr lang="en-US" sz="2700">
                <a:latin typeface="Calibri"/>
                <a:ea typeface="Calibri"/>
                <a:cs typeface="Calibri"/>
                <a:sym typeface="Calibri"/>
              </a:rPr>
              <a:t>by Metallica, Dr. Dre</a:t>
            </a:r>
            <a:endParaRPr sz="2700">
              <a:latin typeface="Calibri"/>
              <a:ea typeface="Calibri"/>
              <a:cs typeface="Calibri"/>
              <a:sym typeface="Calibri"/>
            </a:endParaRPr>
          </a:p>
          <a:p>
            <a:pPr indent="-400050" lvl="0" marL="457200" marR="0" rtl="0" algn="l">
              <a:lnSpc>
                <a:spcPct val="100000"/>
              </a:lnSpc>
              <a:spcBef>
                <a:spcPts val="0"/>
              </a:spcBef>
              <a:spcAft>
                <a:spcPts val="0"/>
              </a:spcAft>
              <a:buSzPts val="2700"/>
              <a:buFont typeface="Calibri"/>
              <a:buChar char="★"/>
            </a:pPr>
            <a:r>
              <a:rPr lang="en-US" sz="2700">
                <a:latin typeface="Calibri"/>
                <a:ea typeface="Calibri"/>
                <a:cs typeface="Calibri"/>
                <a:sym typeface="Calibri"/>
              </a:rPr>
              <a:t>2001: Court order Napster to shut down</a:t>
            </a:r>
            <a:endParaRPr sz="2700">
              <a:latin typeface="Calibri"/>
              <a:ea typeface="Calibri"/>
              <a:cs typeface="Calibri"/>
              <a:sym typeface="Calibri"/>
            </a:endParaRPr>
          </a:p>
          <a:p>
            <a:pPr indent="0" lvl="0" marL="0" marR="0" rtl="0" algn="l">
              <a:lnSpc>
                <a:spcPct val="100000"/>
              </a:lnSpc>
              <a:spcBef>
                <a:spcPts val="0"/>
              </a:spcBef>
              <a:spcAft>
                <a:spcPts val="0"/>
              </a:spcAft>
              <a:buNone/>
            </a:pPr>
            <a:r>
              <a:t/>
            </a:r>
            <a:endParaRPr sz="27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2700">
                <a:solidFill>
                  <a:schemeClr val="dk1"/>
                </a:solidFill>
                <a:latin typeface="Calibri"/>
                <a:ea typeface="Calibri"/>
                <a:cs typeface="Calibri"/>
                <a:sym typeface="Calibri"/>
              </a:rPr>
              <a:t>Lesson</a:t>
            </a:r>
            <a:endParaRPr b="1"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Shift to digital distribution (ITunes, Spotify)</a:t>
            </a:r>
            <a:endParaRPr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Precedents for copyright and compensation regulation</a:t>
            </a:r>
            <a:endParaRPr sz="2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2800">
              <a:latin typeface="Calibri"/>
              <a:ea typeface="Calibri"/>
              <a:cs typeface="Calibri"/>
              <a:sym typeface="Calibri"/>
            </a:endParaRPr>
          </a:p>
          <a:p>
            <a:pPr indent="0" lvl="0" marL="45720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1"/>
          <p:cNvPicPr preferRelativeResize="0"/>
          <p:nvPr/>
        </p:nvPicPr>
        <p:blipFill>
          <a:blip r:embed="rId3">
            <a:alphaModFix/>
          </a:blip>
          <a:stretch>
            <a:fillRect/>
          </a:stretch>
        </p:blipFill>
        <p:spPr>
          <a:xfrm>
            <a:off x="725800" y="1448525"/>
            <a:ext cx="4802849" cy="4802849"/>
          </a:xfrm>
          <a:prstGeom prst="rect">
            <a:avLst/>
          </a:prstGeom>
          <a:noFill/>
          <a:ln>
            <a:noFill/>
          </a:ln>
        </p:spPr>
      </p:pic>
      <p:pic>
        <p:nvPicPr>
          <p:cNvPr id="216" name="Google Shape;216;p31"/>
          <p:cNvPicPr preferRelativeResize="0"/>
          <p:nvPr/>
        </p:nvPicPr>
        <p:blipFill>
          <a:blip r:embed="rId4">
            <a:alphaModFix/>
          </a:blip>
          <a:stretch>
            <a:fillRect/>
          </a:stretch>
        </p:blipFill>
        <p:spPr>
          <a:xfrm>
            <a:off x="5831975" y="1448525"/>
            <a:ext cx="4802849" cy="4802849"/>
          </a:xfrm>
          <a:prstGeom prst="rect">
            <a:avLst/>
          </a:prstGeom>
          <a:noFill/>
          <a:ln>
            <a:noFill/>
          </a:ln>
        </p:spPr>
      </p:pic>
      <p:sp>
        <p:nvSpPr>
          <p:cNvPr id="217" name="Google Shape;217;p31"/>
          <p:cNvSpPr txBox="1"/>
          <p:nvPr/>
        </p:nvSpPr>
        <p:spPr>
          <a:xfrm>
            <a:off x="315875" y="410600"/>
            <a:ext cx="96807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414A58"/>
                </a:solidFill>
                <a:latin typeface="Calibri"/>
                <a:ea typeface="Calibri"/>
                <a:cs typeface="Calibri"/>
                <a:sym typeface="Calibri"/>
              </a:rPr>
              <a:t>The Ongoing Transformation of Music</a:t>
            </a:r>
            <a:endParaRPr b="1" sz="4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idx="1" type="body"/>
          </p:nvPr>
        </p:nvSpPr>
        <p:spPr>
          <a:xfrm>
            <a:off x="596800" y="3464471"/>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sz="4400">
                <a:highlight>
                  <a:srgbClr val="A7CE6F"/>
                </a:highlight>
              </a:rPr>
              <a:t>Trivia Updates: Present Day Updates</a:t>
            </a:r>
            <a:endParaRPr sz="4400">
              <a:highlight>
                <a:srgbClr val="A7CE6F"/>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3"/>
          <p:cNvSpPr txBox="1"/>
          <p:nvPr>
            <p:ph idx="1" type="body"/>
          </p:nvPr>
        </p:nvSpPr>
        <p:spPr>
          <a:xfrm>
            <a:off x="360950" y="2229000"/>
            <a:ext cx="6858000" cy="1764000"/>
          </a:xfrm>
          <a:prstGeom prst="rect">
            <a:avLst/>
          </a:prstGeom>
        </p:spPr>
        <p:txBody>
          <a:bodyPr anchorCtr="0" anchor="t" bIns="45700" lIns="45700" spcFirstLastPara="1" rIns="45700" wrap="square" tIns="45700">
            <a:normAutofit fontScale="70000"/>
          </a:bodyPr>
          <a:lstStyle/>
          <a:p>
            <a:pPr indent="0" lvl="0" marL="0" rtl="0" algn="l">
              <a:spcBef>
                <a:spcPts val="1000"/>
              </a:spcBef>
              <a:spcAft>
                <a:spcPts val="0"/>
              </a:spcAft>
              <a:buNone/>
            </a:pPr>
            <a:r>
              <a:rPr lang="en-US"/>
              <a:t>Poll: Which region in the world do you think had the largest recorded music revenue growth?</a:t>
            </a:r>
            <a:endParaRPr/>
          </a:p>
        </p:txBody>
      </p:sp>
      <p:sp>
        <p:nvSpPr>
          <p:cNvPr id="228" name="Google Shape;228;p33"/>
          <p:cNvSpPr txBox="1"/>
          <p:nvPr>
            <p:ph idx="1" type="body"/>
          </p:nvPr>
        </p:nvSpPr>
        <p:spPr>
          <a:xfrm>
            <a:off x="1421250" y="3993000"/>
            <a:ext cx="9114000" cy="1764000"/>
          </a:xfrm>
          <a:prstGeom prst="rect">
            <a:avLst/>
          </a:prstGeom>
        </p:spPr>
        <p:txBody>
          <a:bodyPr anchorCtr="0" anchor="t" bIns="45700" lIns="45700" spcFirstLastPara="1" rIns="45700" wrap="square" tIns="45700">
            <a:noAutofit/>
          </a:bodyPr>
          <a:lstStyle/>
          <a:p>
            <a:pPr indent="-450850" lvl="0" marL="457200" rtl="0" algn="l">
              <a:spcBef>
                <a:spcPts val="1000"/>
              </a:spcBef>
              <a:spcAft>
                <a:spcPts val="0"/>
              </a:spcAft>
              <a:buSzPts val="3500"/>
              <a:buAutoNum type="arabicPeriod"/>
            </a:pPr>
            <a:r>
              <a:rPr lang="en-US" sz="3500"/>
              <a:t>Asia</a:t>
            </a:r>
            <a:endParaRPr sz="3500"/>
          </a:p>
          <a:p>
            <a:pPr indent="-450850" lvl="0" marL="457200" rtl="0" algn="l">
              <a:spcBef>
                <a:spcPts val="0"/>
              </a:spcBef>
              <a:spcAft>
                <a:spcPts val="0"/>
              </a:spcAft>
              <a:buSzPts val="3500"/>
              <a:buAutoNum type="arabicPeriod"/>
            </a:pPr>
            <a:r>
              <a:rPr lang="en-US" sz="3500"/>
              <a:t>Europe</a:t>
            </a:r>
            <a:endParaRPr sz="3500"/>
          </a:p>
          <a:p>
            <a:pPr indent="-450850" lvl="0" marL="457200" rtl="0" algn="l">
              <a:spcBef>
                <a:spcPts val="0"/>
              </a:spcBef>
              <a:spcAft>
                <a:spcPts val="0"/>
              </a:spcAft>
              <a:buSzPts val="3500"/>
              <a:buAutoNum type="arabicPeriod"/>
            </a:pPr>
            <a:r>
              <a:rPr lang="en-US" sz="3500"/>
              <a:t>US</a:t>
            </a:r>
            <a:endParaRPr sz="3500"/>
          </a:p>
          <a:p>
            <a:pPr indent="-450850" lvl="0" marL="457200" rtl="0" algn="l">
              <a:spcBef>
                <a:spcPts val="0"/>
              </a:spcBef>
              <a:spcAft>
                <a:spcPts val="0"/>
              </a:spcAft>
              <a:buSzPts val="3500"/>
              <a:buAutoNum type="arabicPeriod"/>
            </a:pPr>
            <a:r>
              <a:rPr lang="en-US" sz="3500"/>
              <a:t>Latin America</a:t>
            </a:r>
            <a:endParaRPr sz="3500"/>
          </a:p>
          <a:p>
            <a:pPr indent="-450850" lvl="0" marL="457200" rtl="0" algn="l">
              <a:spcBef>
                <a:spcPts val="0"/>
              </a:spcBef>
              <a:spcAft>
                <a:spcPts val="0"/>
              </a:spcAft>
              <a:buSzPts val="3500"/>
              <a:buAutoNum type="arabicPeriod"/>
            </a:pPr>
            <a:r>
              <a:rPr lang="en-US" sz="3500"/>
              <a:t>Sub Saharan Africa</a:t>
            </a:r>
            <a:endParaRPr sz="3500"/>
          </a:p>
        </p:txBody>
      </p:sp>
      <p:pic>
        <p:nvPicPr>
          <p:cNvPr id="229" name="Google Shape;229;p33"/>
          <p:cNvPicPr preferRelativeResize="0"/>
          <p:nvPr/>
        </p:nvPicPr>
        <p:blipFill>
          <a:blip r:embed="rId3">
            <a:alphaModFix/>
          </a:blip>
          <a:stretch>
            <a:fillRect/>
          </a:stretch>
        </p:blipFill>
        <p:spPr>
          <a:xfrm>
            <a:off x="6715675" y="3727800"/>
            <a:ext cx="1889050" cy="1889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4"/>
          <p:cNvSpPr txBox="1"/>
          <p:nvPr>
            <p:ph idx="1" type="body"/>
          </p:nvPr>
        </p:nvSpPr>
        <p:spPr>
          <a:xfrm>
            <a:off x="1237086" y="400191"/>
            <a:ext cx="9144000" cy="616200"/>
          </a:xfrm>
          <a:prstGeom prst="rect">
            <a:avLst/>
          </a:prstGeom>
        </p:spPr>
        <p:txBody>
          <a:bodyPr anchorCtr="0" anchor="t" bIns="45700" lIns="45700" spcFirstLastPara="1" rIns="45700" wrap="square" tIns="45700">
            <a:noAutofit/>
          </a:bodyPr>
          <a:lstStyle/>
          <a:p>
            <a:pPr indent="0" lvl="0" marL="0" rtl="0" algn="ctr">
              <a:spcBef>
                <a:spcPts val="0"/>
              </a:spcBef>
              <a:spcAft>
                <a:spcPts val="0"/>
              </a:spcAft>
              <a:buClr>
                <a:srgbClr val="414A58"/>
              </a:buClr>
              <a:buSzPts val="4400"/>
              <a:buFont typeface="Inter"/>
              <a:buNone/>
            </a:pPr>
            <a:r>
              <a:rPr b="1" lang="en-US" sz="4400">
                <a:solidFill>
                  <a:srgbClr val="414A58"/>
                </a:solidFill>
              </a:rPr>
              <a:t>Current Updates in Music</a:t>
            </a:r>
            <a:endParaRPr b="1" sz="4400">
              <a:solidFill>
                <a:schemeClr val="dk1"/>
              </a:solidFill>
            </a:endParaRPr>
          </a:p>
          <a:p>
            <a:pPr indent="0" lvl="0" marL="0" rtl="0" algn="l">
              <a:spcBef>
                <a:spcPts val="1000"/>
              </a:spcBef>
              <a:spcAft>
                <a:spcPts val="0"/>
              </a:spcAft>
              <a:buNone/>
            </a:pPr>
            <a:r>
              <a:t/>
            </a:r>
            <a:endParaRPr/>
          </a:p>
        </p:txBody>
      </p:sp>
      <p:sp>
        <p:nvSpPr>
          <p:cNvPr id="235" name="Google Shape;235;p34"/>
          <p:cNvSpPr txBox="1"/>
          <p:nvPr/>
        </p:nvSpPr>
        <p:spPr>
          <a:xfrm>
            <a:off x="5936575" y="6385000"/>
            <a:ext cx="40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36" name="Google Shape;236;p34"/>
          <p:cNvPicPr preferRelativeResize="0"/>
          <p:nvPr/>
        </p:nvPicPr>
        <p:blipFill>
          <a:blip r:embed="rId3">
            <a:alphaModFix/>
          </a:blip>
          <a:stretch>
            <a:fillRect/>
          </a:stretch>
        </p:blipFill>
        <p:spPr>
          <a:xfrm>
            <a:off x="418425" y="1488900"/>
            <a:ext cx="2449525" cy="5036226"/>
          </a:xfrm>
          <a:prstGeom prst="rect">
            <a:avLst/>
          </a:prstGeom>
          <a:noFill/>
          <a:ln>
            <a:noFill/>
          </a:ln>
        </p:spPr>
      </p:pic>
      <p:pic>
        <p:nvPicPr>
          <p:cNvPr id="237" name="Google Shape;237;p34"/>
          <p:cNvPicPr preferRelativeResize="0"/>
          <p:nvPr/>
        </p:nvPicPr>
        <p:blipFill>
          <a:blip r:embed="rId4">
            <a:alphaModFix/>
          </a:blip>
          <a:stretch>
            <a:fillRect/>
          </a:stretch>
        </p:blipFill>
        <p:spPr>
          <a:xfrm>
            <a:off x="7083598" y="2539752"/>
            <a:ext cx="4887674" cy="3834351"/>
          </a:xfrm>
          <a:prstGeom prst="rect">
            <a:avLst/>
          </a:prstGeom>
          <a:noFill/>
          <a:ln>
            <a:noFill/>
          </a:ln>
        </p:spPr>
      </p:pic>
      <p:pic>
        <p:nvPicPr>
          <p:cNvPr id="238" name="Google Shape;238;p34"/>
          <p:cNvPicPr preferRelativeResize="0"/>
          <p:nvPr/>
        </p:nvPicPr>
        <p:blipFill>
          <a:blip r:embed="rId5">
            <a:alphaModFix/>
          </a:blip>
          <a:stretch>
            <a:fillRect/>
          </a:stretch>
        </p:blipFill>
        <p:spPr>
          <a:xfrm>
            <a:off x="3130642" y="2409553"/>
            <a:ext cx="3690262" cy="23767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44" name="Google Shape;244;p35"/>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414A58"/>
              </a:buClr>
              <a:buSzPts val="4400"/>
              <a:buFont typeface="Inter"/>
              <a:buNone/>
            </a:pPr>
            <a:r>
              <a:rPr b="1" lang="en-US" sz="4400" u="sng">
                <a:solidFill>
                  <a:schemeClr val="hlink"/>
                </a:solidFill>
                <a:latin typeface="Calibri"/>
                <a:ea typeface="Calibri"/>
                <a:cs typeface="Calibri"/>
                <a:sym typeface="Calibri"/>
                <a:hlinkClick r:id="rId3"/>
              </a:rPr>
              <a:t>Update on the Music Industry</a:t>
            </a:r>
            <a:endParaRPr b="1" sz="4400">
              <a:latin typeface="Calibri"/>
              <a:ea typeface="Calibri"/>
              <a:cs typeface="Calibri"/>
              <a:sym typeface="Calibri"/>
            </a:endParaRPr>
          </a:p>
        </p:txBody>
      </p:sp>
      <p:pic>
        <p:nvPicPr>
          <p:cNvPr id="245" name="Google Shape;245;p35">
            <a:hlinkClick r:id="rId4"/>
          </p:cNvPr>
          <p:cNvPicPr preferRelativeResize="0"/>
          <p:nvPr/>
        </p:nvPicPr>
        <p:blipFill rotWithShape="1">
          <a:blip r:embed="rId5">
            <a:alphaModFix/>
          </a:blip>
          <a:srcRect b="2839" l="0" r="0" t="2839"/>
          <a:stretch/>
        </p:blipFill>
        <p:spPr>
          <a:xfrm>
            <a:off x="7361525" y="2195175"/>
            <a:ext cx="3800200" cy="3948050"/>
          </a:xfrm>
          <a:prstGeom prst="rect">
            <a:avLst/>
          </a:prstGeom>
          <a:noFill/>
          <a:ln>
            <a:noFill/>
          </a:ln>
        </p:spPr>
      </p:pic>
      <p:pic>
        <p:nvPicPr>
          <p:cNvPr id="246" name="Google Shape;246;p35"/>
          <p:cNvPicPr preferRelativeResize="0"/>
          <p:nvPr/>
        </p:nvPicPr>
        <p:blipFill>
          <a:blip r:embed="rId6">
            <a:alphaModFix/>
          </a:blip>
          <a:stretch>
            <a:fillRect/>
          </a:stretch>
        </p:blipFill>
        <p:spPr>
          <a:xfrm>
            <a:off x="419325" y="1565100"/>
            <a:ext cx="6334649" cy="4870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ph idx="1" type="body"/>
          </p:nvPr>
        </p:nvSpPr>
        <p:spPr>
          <a:xfrm>
            <a:off x="1237086" y="400191"/>
            <a:ext cx="9144000" cy="616200"/>
          </a:xfrm>
          <a:prstGeom prst="rect">
            <a:avLst/>
          </a:prstGeom>
        </p:spPr>
        <p:txBody>
          <a:bodyPr anchorCtr="0" anchor="t" bIns="45700" lIns="45700" spcFirstLastPara="1" rIns="45700" wrap="square" tIns="45700">
            <a:noAutofit/>
          </a:bodyPr>
          <a:lstStyle/>
          <a:p>
            <a:pPr indent="0" lvl="0" marL="0" rtl="0" algn="ctr">
              <a:spcBef>
                <a:spcPts val="0"/>
              </a:spcBef>
              <a:spcAft>
                <a:spcPts val="0"/>
              </a:spcAft>
              <a:buClr>
                <a:srgbClr val="414A58"/>
              </a:buClr>
              <a:buSzPts val="4400"/>
              <a:buFont typeface="Inter"/>
              <a:buNone/>
            </a:pPr>
            <a:r>
              <a:rPr b="1" lang="en-US" sz="4400">
                <a:solidFill>
                  <a:srgbClr val="414A58"/>
                </a:solidFill>
              </a:rPr>
              <a:t>Music Trends</a:t>
            </a:r>
            <a:endParaRPr b="1" sz="4400">
              <a:solidFill>
                <a:schemeClr val="dk1"/>
              </a:solidFill>
            </a:endParaRPr>
          </a:p>
          <a:p>
            <a:pPr indent="0" lvl="0" marL="0" rtl="0" algn="l">
              <a:spcBef>
                <a:spcPts val="1000"/>
              </a:spcBef>
              <a:spcAft>
                <a:spcPts val="0"/>
              </a:spcAft>
              <a:buNone/>
            </a:pPr>
            <a:r>
              <a:t/>
            </a:r>
            <a:endParaRPr/>
          </a:p>
        </p:txBody>
      </p:sp>
      <p:sp>
        <p:nvSpPr>
          <p:cNvPr id="252" name="Google Shape;252;p36"/>
          <p:cNvSpPr txBox="1"/>
          <p:nvPr/>
        </p:nvSpPr>
        <p:spPr>
          <a:xfrm>
            <a:off x="5936575" y="6385000"/>
            <a:ext cx="40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53" name="Google Shape;253;p36"/>
          <p:cNvPicPr preferRelativeResize="0"/>
          <p:nvPr/>
        </p:nvPicPr>
        <p:blipFill>
          <a:blip r:embed="rId3">
            <a:alphaModFix/>
          </a:blip>
          <a:stretch>
            <a:fillRect/>
          </a:stretch>
        </p:blipFill>
        <p:spPr>
          <a:xfrm>
            <a:off x="2410175" y="1475104"/>
            <a:ext cx="9292723" cy="5063808"/>
          </a:xfrm>
          <a:prstGeom prst="rect">
            <a:avLst/>
          </a:prstGeom>
          <a:noFill/>
          <a:ln>
            <a:noFill/>
          </a:ln>
        </p:spPr>
      </p:pic>
      <p:pic>
        <p:nvPicPr>
          <p:cNvPr id="254" name="Google Shape;254;p36"/>
          <p:cNvPicPr preferRelativeResize="0"/>
          <p:nvPr/>
        </p:nvPicPr>
        <p:blipFill>
          <a:blip r:embed="rId4">
            <a:alphaModFix/>
          </a:blip>
          <a:stretch>
            <a:fillRect/>
          </a:stretch>
        </p:blipFill>
        <p:spPr>
          <a:xfrm>
            <a:off x="237950" y="1773950"/>
            <a:ext cx="2172225" cy="44660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7"/>
          <p:cNvSpPr txBox="1"/>
          <p:nvPr>
            <p:ph idx="1" type="body"/>
          </p:nvPr>
        </p:nvSpPr>
        <p:spPr>
          <a:xfrm>
            <a:off x="659975" y="3938246"/>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sz="4400">
                <a:highlight>
                  <a:srgbClr val="A7CE6F"/>
                </a:highlight>
              </a:rPr>
              <a:t>What opportunities is AI bringing the music industry? Benefits of AI</a:t>
            </a:r>
            <a:endParaRPr sz="4400">
              <a:highlight>
                <a:srgbClr val="A7CE6F"/>
              </a:highlight>
            </a:endParaRPr>
          </a:p>
        </p:txBody>
      </p:sp>
      <p:pic>
        <p:nvPicPr>
          <p:cNvPr id="260" name="Google Shape;260;p37"/>
          <p:cNvPicPr preferRelativeResize="0"/>
          <p:nvPr/>
        </p:nvPicPr>
        <p:blipFill>
          <a:blip r:embed="rId3">
            <a:alphaModFix/>
          </a:blip>
          <a:stretch>
            <a:fillRect/>
          </a:stretch>
        </p:blipFill>
        <p:spPr>
          <a:xfrm>
            <a:off x="3931325" y="653375"/>
            <a:ext cx="2944824" cy="2944824"/>
          </a:xfrm>
          <a:prstGeom prst="rect">
            <a:avLst/>
          </a:prstGeom>
          <a:noFill/>
          <a:ln>
            <a:noFill/>
          </a:ln>
        </p:spPr>
      </p:pic>
      <p:pic>
        <p:nvPicPr>
          <p:cNvPr id="261" name="Google Shape;261;p37"/>
          <p:cNvPicPr preferRelativeResize="0"/>
          <p:nvPr/>
        </p:nvPicPr>
        <p:blipFill>
          <a:blip r:embed="rId4">
            <a:alphaModFix/>
          </a:blip>
          <a:stretch>
            <a:fillRect/>
          </a:stretch>
        </p:blipFill>
        <p:spPr>
          <a:xfrm>
            <a:off x="7191950" y="849788"/>
            <a:ext cx="4466000" cy="255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0"/>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99" name="Google Shape;99;p20"/>
          <p:cNvSpPr txBox="1"/>
          <p:nvPr/>
        </p:nvSpPr>
        <p:spPr>
          <a:xfrm>
            <a:off x="883919" y="1825625"/>
            <a:ext cx="10424162" cy="4842292"/>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You can now access CEE’s professional development webinars directly on EconEdLink.org! To receive these new professional development benefits, </a:t>
            </a:r>
            <a:r>
              <a:rPr b="1" i="0" lang="en-US" sz="2000" u="none" cap="none" strike="noStrike">
                <a:solidFill>
                  <a:srgbClr val="000000"/>
                </a:solidFill>
                <a:latin typeface="Calibri"/>
                <a:ea typeface="Calibri"/>
                <a:cs typeface="Calibri"/>
                <a:sym typeface="Calibri"/>
              </a:rPr>
              <a:t>become an EconEdLink </a:t>
            </a:r>
            <a:r>
              <a:rPr b="1" i="0" lang="en-US" sz="2000" u="sng" cap="none" strike="noStrike">
                <a:solidFill>
                  <a:srgbClr val="0563C1"/>
                </a:solidFill>
                <a:latin typeface="Calibri"/>
                <a:ea typeface="Calibri"/>
                <a:cs typeface="Calibri"/>
                <a:sym typeface="Calibri"/>
                <a:hlinkClick r:id="rId3">
                  <a:extLst>
                    <a:ext uri="{A12FA001-AC4F-418D-AE19-62706E023703}">
                      <ahyp:hlinkClr val="tx"/>
                    </a:ext>
                  </a:extLst>
                </a:hlinkClick>
              </a:rPr>
              <a:t>member</a:t>
            </a:r>
            <a:r>
              <a:rPr b="0" i="0" lang="en-US" sz="2000" u="none" cap="none" strike="noStrike">
                <a:solidFill>
                  <a:srgbClr val="000000"/>
                </a:solidFill>
                <a:latin typeface="Calibri"/>
                <a:ea typeface="Calibri"/>
                <a:cs typeface="Calibri"/>
                <a:sym typeface="Calibri"/>
              </a:rPr>
              <a:t>. As a member, you will now be able to: </a:t>
            </a:r>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Automatically receive a professional development certificate via e-mail within 24 hours after viewing any webinar for a minimum of 45 minutes</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Register for upcoming webinars with a simple one-click process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Easily download presentations, lesson plan materials and activities for each webinar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Search and view all webinars at your convenience </a:t>
            </a:r>
            <a:endParaRPr/>
          </a:p>
          <a:p>
            <a:pPr indent="-285750" lvl="0" marL="28575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Save webinars to your EconEdLink dashboard for easy access to the event</a:t>
            </a:r>
            <a:endParaRPr/>
          </a:p>
          <a:p>
            <a:pPr indent="-114300" lvl="0" marL="228600" marR="0" rtl="0" algn="l">
              <a:lnSpc>
                <a:spcPct val="90000"/>
              </a:lnSpc>
              <a:spcBef>
                <a:spcPts val="10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Access our new </a:t>
            </a:r>
            <a:r>
              <a:rPr b="1" i="0" lang="en-US" sz="2000" u="none" cap="none" strike="noStrike">
                <a:solidFill>
                  <a:srgbClr val="000000"/>
                </a:solidFill>
                <a:latin typeface="Calibri"/>
                <a:ea typeface="Calibri"/>
                <a:cs typeface="Calibri"/>
                <a:sym typeface="Calibri"/>
              </a:rPr>
              <a:t>Professional Development</a:t>
            </a:r>
            <a:r>
              <a:rPr b="0" i="0" lang="en-US" sz="2000" u="none" cap="none" strike="noStrike">
                <a:solidFill>
                  <a:srgbClr val="000000"/>
                </a:solidFill>
                <a:latin typeface="Calibri"/>
                <a:ea typeface="Calibri"/>
                <a:cs typeface="Calibri"/>
                <a:sym typeface="Calibri"/>
              </a:rPr>
              <a:t> page </a:t>
            </a:r>
            <a:r>
              <a:rPr b="0" i="0" lang="en-US" sz="2000" u="sng" cap="none" strike="noStrike">
                <a:solidFill>
                  <a:srgbClr val="0563C1"/>
                </a:solidFill>
                <a:latin typeface="Calibri"/>
                <a:ea typeface="Calibri"/>
                <a:cs typeface="Calibri"/>
                <a:sym typeface="Calibri"/>
                <a:hlinkClick r:id="rId4">
                  <a:extLst>
                    <a:ext uri="{A12FA001-AC4F-418D-AE19-62706E023703}">
                      <ahyp:hlinkClr val="tx"/>
                    </a:ext>
                  </a:extLst>
                </a:hlinkClick>
              </a:rPr>
              <a:t>here</a:t>
            </a:r>
            <a:endParaRPr/>
          </a:p>
        </p:txBody>
      </p:sp>
      <p:sp>
        <p:nvSpPr>
          <p:cNvPr id="100" name="Google Shape;100;p20"/>
          <p:cNvSpPr txBox="1"/>
          <p:nvPr/>
        </p:nvSpPr>
        <p:spPr>
          <a:xfrm>
            <a:off x="579119" y="681037"/>
            <a:ext cx="10424162" cy="497047"/>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EconEdLink Membership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8"/>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1" lang="en-US" sz="4400" u="sng">
                <a:solidFill>
                  <a:schemeClr val="hlink"/>
                </a:solidFill>
                <a:latin typeface="Calibri"/>
                <a:ea typeface="Calibri"/>
                <a:cs typeface="Calibri"/>
                <a:sym typeface="Calibri"/>
                <a:hlinkClick r:id="rId3"/>
              </a:rPr>
              <a:t>AI’s Benefits to the Market</a:t>
            </a:r>
            <a:endParaRPr b="1" sz="4400">
              <a:latin typeface="Calibri"/>
              <a:ea typeface="Calibri"/>
              <a:cs typeface="Calibri"/>
              <a:sym typeface="Calibri"/>
            </a:endParaRPr>
          </a:p>
        </p:txBody>
      </p:sp>
      <p:pic>
        <p:nvPicPr>
          <p:cNvPr id="267" name="Google Shape;267;p38"/>
          <p:cNvPicPr preferRelativeResize="0"/>
          <p:nvPr/>
        </p:nvPicPr>
        <p:blipFill>
          <a:blip r:embed="rId4">
            <a:alphaModFix/>
          </a:blip>
          <a:stretch>
            <a:fillRect/>
          </a:stretch>
        </p:blipFill>
        <p:spPr>
          <a:xfrm>
            <a:off x="7486725" y="230525"/>
            <a:ext cx="4705274" cy="1280750"/>
          </a:xfrm>
          <a:prstGeom prst="rect">
            <a:avLst/>
          </a:prstGeom>
          <a:noFill/>
          <a:ln>
            <a:noFill/>
          </a:ln>
        </p:spPr>
      </p:pic>
      <p:sp>
        <p:nvSpPr>
          <p:cNvPr id="268" name="Google Shape;268;p38"/>
          <p:cNvSpPr txBox="1"/>
          <p:nvPr>
            <p:ph idx="1" type="body"/>
          </p:nvPr>
        </p:nvSpPr>
        <p:spPr>
          <a:xfrm>
            <a:off x="699050" y="1742351"/>
            <a:ext cx="10876200" cy="3911700"/>
          </a:xfrm>
          <a:prstGeom prst="rect">
            <a:avLst/>
          </a:prstGeom>
        </p:spPr>
        <p:txBody>
          <a:bodyPr anchorCtr="0" anchor="t" bIns="45700" lIns="45700" spcFirstLastPara="1" rIns="45700" wrap="square" tIns="45700">
            <a:normAutofit fontScale="25000" lnSpcReduction="20000"/>
          </a:bodyPr>
          <a:lstStyle/>
          <a:p>
            <a:pPr indent="-383381" lvl="0" marL="457200" rtl="0" algn="l">
              <a:lnSpc>
                <a:spcPct val="100000"/>
              </a:lnSpc>
              <a:spcBef>
                <a:spcPts val="0"/>
              </a:spcBef>
              <a:spcAft>
                <a:spcPts val="0"/>
              </a:spcAft>
              <a:buClr>
                <a:schemeClr val="dk1"/>
              </a:buClr>
              <a:buSzPct val="100000"/>
              <a:buFont typeface="Calibri"/>
              <a:buChar char="★"/>
            </a:pPr>
            <a:r>
              <a:rPr b="1" lang="en-US" sz="9750">
                <a:solidFill>
                  <a:schemeClr val="dk1"/>
                </a:solidFill>
                <a:latin typeface="Calibri"/>
                <a:ea typeface="Calibri"/>
                <a:cs typeface="Calibri"/>
                <a:sym typeface="Calibri"/>
              </a:rPr>
              <a:t>Artists</a:t>
            </a:r>
            <a:endParaRPr b="1" sz="9750">
              <a:solidFill>
                <a:schemeClr val="dk1"/>
              </a:solidFill>
              <a:latin typeface="Calibri"/>
              <a:ea typeface="Calibri"/>
              <a:cs typeface="Calibri"/>
              <a:sym typeface="Calibri"/>
            </a:endParaRPr>
          </a:p>
          <a:p>
            <a:pPr indent="-383381" lvl="1" marL="9144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Creation: cost of production decrease, variety increases</a:t>
            </a:r>
            <a:endParaRPr sz="9750">
              <a:solidFill>
                <a:schemeClr val="dk1"/>
              </a:solidFill>
              <a:latin typeface="Calibri"/>
              <a:ea typeface="Calibri"/>
              <a:cs typeface="Calibri"/>
              <a:sym typeface="Calibri"/>
            </a:endParaRPr>
          </a:p>
          <a:p>
            <a:pPr indent="-383381" lvl="2" marL="13716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songwriting on AI</a:t>
            </a:r>
            <a:endParaRPr sz="9750">
              <a:solidFill>
                <a:schemeClr val="dk1"/>
              </a:solidFill>
              <a:latin typeface="Calibri"/>
              <a:ea typeface="Calibri"/>
              <a:cs typeface="Calibri"/>
              <a:sym typeface="Calibri"/>
            </a:endParaRPr>
          </a:p>
          <a:p>
            <a:pPr indent="-383381" lvl="2" marL="13716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more textures and sounds</a:t>
            </a:r>
            <a:endParaRPr sz="9750">
              <a:solidFill>
                <a:schemeClr val="dk1"/>
              </a:solidFill>
              <a:latin typeface="Calibri"/>
              <a:ea typeface="Calibri"/>
              <a:cs typeface="Calibri"/>
              <a:sym typeface="Calibri"/>
            </a:endParaRPr>
          </a:p>
          <a:p>
            <a:pPr indent="-383381" lvl="1" marL="9144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Production: efficiency increases with AI tools</a:t>
            </a:r>
            <a:endParaRPr sz="9750">
              <a:solidFill>
                <a:schemeClr val="dk1"/>
              </a:solidFill>
              <a:latin typeface="Calibri"/>
              <a:ea typeface="Calibri"/>
              <a:cs typeface="Calibri"/>
              <a:sym typeface="Calibri"/>
            </a:endParaRPr>
          </a:p>
          <a:p>
            <a:pPr indent="-383381" lvl="2" marL="13716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time decreases</a:t>
            </a:r>
            <a:endParaRPr sz="9750">
              <a:solidFill>
                <a:schemeClr val="dk1"/>
              </a:solidFill>
              <a:latin typeface="Calibri"/>
              <a:ea typeface="Calibri"/>
              <a:cs typeface="Calibri"/>
              <a:sym typeface="Calibri"/>
            </a:endParaRPr>
          </a:p>
          <a:p>
            <a:pPr indent="-383381" lvl="1" marL="9144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Distribution: can reach more fans by identifying audiences </a:t>
            </a:r>
            <a:endParaRPr sz="9750">
              <a:solidFill>
                <a:schemeClr val="dk1"/>
              </a:solidFill>
              <a:latin typeface="Calibri"/>
              <a:ea typeface="Calibri"/>
              <a:cs typeface="Calibri"/>
              <a:sym typeface="Calibri"/>
            </a:endParaRPr>
          </a:p>
          <a:p>
            <a:pPr indent="0" lvl="0" marL="914400" rtl="0" algn="l">
              <a:lnSpc>
                <a:spcPct val="100000"/>
              </a:lnSpc>
              <a:spcBef>
                <a:spcPts val="0"/>
              </a:spcBef>
              <a:spcAft>
                <a:spcPts val="0"/>
              </a:spcAft>
              <a:buClr>
                <a:schemeClr val="dk1"/>
              </a:buClr>
              <a:buSzPts val="275"/>
              <a:buFont typeface="Arial"/>
              <a:buNone/>
            </a:pPr>
            <a:r>
              <a:t/>
            </a:r>
            <a:endParaRPr sz="9750">
              <a:solidFill>
                <a:schemeClr val="dk1"/>
              </a:solidFill>
              <a:latin typeface="Calibri"/>
              <a:ea typeface="Calibri"/>
              <a:cs typeface="Calibri"/>
              <a:sym typeface="Calibri"/>
            </a:endParaRPr>
          </a:p>
          <a:p>
            <a:pPr indent="-383381" lvl="0" marL="457200" rtl="0" algn="l">
              <a:lnSpc>
                <a:spcPct val="100000"/>
              </a:lnSpc>
              <a:spcBef>
                <a:spcPts val="0"/>
              </a:spcBef>
              <a:spcAft>
                <a:spcPts val="0"/>
              </a:spcAft>
              <a:buClr>
                <a:schemeClr val="dk1"/>
              </a:buClr>
              <a:buSzPct val="100000"/>
              <a:buFont typeface="Calibri"/>
              <a:buChar char="★"/>
            </a:pPr>
            <a:r>
              <a:rPr b="1" lang="en-US" sz="9750">
                <a:solidFill>
                  <a:schemeClr val="dk1"/>
                </a:solidFill>
                <a:latin typeface="Calibri"/>
                <a:ea typeface="Calibri"/>
                <a:cs typeface="Calibri"/>
                <a:sym typeface="Calibri"/>
              </a:rPr>
              <a:t>Listeners: </a:t>
            </a:r>
            <a:endParaRPr b="1" sz="9750">
              <a:solidFill>
                <a:schemeClr val="dk1"/>
              </a:solidFill>
              <a:latin typeface="Calibri"/>
              <a:ea typeface="Calibri"/>
              <a:cs typeface="Calibri"/>
              <a:sym typeface="Calibri"/>
            </a:endParaRPr>
          </a:p>
          <a:p>
            <a:pPr indent="-383381" lvl="1" marL="9144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Personalized listening</a:t>
            </a:r>
            <a:endParaRPr sz="9750">
              <a:solidFill>
                <a:schemeClr val="dk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9750">
              <a:solidFill>
                <a:schemeClr val="dk1"/>
              </a:solidFill>
              <a:latin typeface="Calibri"/>
              <a:ea typeface="Calibri"/>
              <a:cs typeface="Calibri"/>
              <a:sym typeface="Calibri"/>
            </a:endParaRPr>
          </a:p>
          <a:p>
            <a:pPr indent="0" lvl="0" marL="457200" rtl="0" algn="l">
              <a:lnSpc>
                <a:spcPct val="100000"/>
              </a:lnSpc>
              <a:spcBef>
                <a:spcPts val="0"/>
              </a:spcBef>
              <a:spcAft>
                <a:spcPts val="0"/>
              </a:spcAft>
              <a:buNone/>
            </a:pPr>
            <a:r>
              <a:t/>
            </a:r>
            <a:endParaRPr sz="9750">
              <a:solidFill>
                <a:schemeClr val="dk1"/>
              </a:solidFill>
              <a:latin typeface="Calibri"/>
              <a:ea typeface="Calibri"/>
              <a:cs typeface="Calibri"/>
              <a:sym typeface="Calibri"/>
            </a:endParaRPr>
          </a:p>
          <a:p>
            <a:pPr indent="-383381" lvl="0" marL="457200" rtl="0" algn="l">
              <a:lnSpc>
                <a:spcPct val="100000"/>
              </a:lnSpc>
              <a:spcBef>
                <a:spcPts val="0"/>
              </a:spcBef>
              <a:spcAft>
                <a:spcPts val="0"/>
              </a:spcAft>
              <a:buClr>
                <a:schemeClr val="dk1"/>
              </a:buClr>
              <a:buSzPct val="100000"/>
              <a:buFont typeface="Calibri"/>
              <a:buChar char="★"/>
            </a:pPr>
            <a:r>
              <a:rPr b="1" lang="en-US" sz="9750">
                <a:solidFill>
                  <a:schemeClr val="dk1"/>
                </a:solidFill>
                <a:latin typeface="Calibri"/>
                <a:ea typeface="Calibri"/>
                <a:cs typeface="Calibri"/>
                <a:sym typeface="Calibri"/>
              </a:rPr>
              <a:t>Market:</a:t>
            </a:r>
            <a:endParaRPr b="1" sz="9750">
              <a:solidFill>
                <a:schemeClr val="dk1"/>
              </a:solidFill>
              <a:latin typeface="Calibri"/>
              <a:ea typeface="Calibri"/>
              <a:cs typeface="Calibri"/>
              <a:sym typeface="Calibri"/>
            </a:endParaRPr>
          </a:p>
          <a:p>
            <a:pPr indent="-383381" lvl="1" marL="914400" rtl="0" algn="l">
              <a:lnSpc>
                <a:spcPct val="100000"/>
              </a:lnSpc>
              <a:spcBef>
                <a:spcPts val="0"/>
              </a:spcBef>
              <a:spcAft>
                <a:spcPts val="0"/>
              </a:spcAft>
              <a:buClr>
                <a:schemeClr val="dk1"/>
              </a:buClr>
              <a:buSzPct val="100000"/>
              <a:buFont typeface="Calibri"/>
              <a:buChar char="○"/>
            </a:pPr>
            <a:r>
              <a:rPr lang="en-US" sz="9750">
                <a:solidFill>
                  <a:schemeClr val="dk1"/>
                </a:solidFill>
                <a:latin typeface="Calibri"/>
                <a:ea typeface="Calibri"/>
                <a:cs typeface="Calibri"/>
                <a:sym typeface="Calibri"/>
              </a:rPr>
              <a:t>More competition in the market, “the deluge”</a:t>
            </a:r>
            <a:endParaRPr sz="97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75"/>
              <a:buFont typeface="Arial"/>
              <a:buNone/>
            </a:pPr>
            <a:r>
              <a:t/>
            </a:r>
            <a:endParaRPr sz="975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6666"/>
              <a:buFont typeface="Arial"/>
              <a:buNone/>
            </a:pPr>
            <a:r>
              <a:t/>
            </a:r>
            <a:endParaRPr sz="3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6666"/>
              <a:buFont typeface="Arial"/>
              <a:buNone/>
            </a:pPr>
            <a:r>
              <a:t/>
            </a:r>
            <a:endParaRPr sz="30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ct val="36666"/>
              <a:buFont typeface="Arial"/>
              <a:buNone/>
            </a:pPr>
            <a:r>
              <a:t/>
            </a:r>
            <a:endParaRPr sz="3000">
              <a:solidFill>
                <a:schemeClr val="dk1"/>
              </a:solidFill>
              <a:latin typeface="Calibri"/>
              <a:ea typeface="Calibri"/>
              <a:cs typeface="Calibri"/>
              <a:sym typeface="Calibri"/>
            </a:endParaRPr>
          </a:p>
          <a:p>
            <a:pPr indent="0" lvl="0" marL="0" rtl="0" algn="l">
              <a:spcBef>
                <a:spcPts val="1000"/>
              </a:spcBef>
              <a:spcAft>
                <a:spcPts val="0"/>
              </a:spcAft>
              <a:buNone/>
            </a:pPr>
            <a:r>
              <a:t/>
            </a:r>
            <a:endParaRPr/>
          </a:p>
        </p:txBody>
      </p:sp>
      <p:pic>
        <p:nvPicPr>
          <p:cNvPr id="269" name="Google Shape;269;p38">
            <a:hlinkClick r:id="rId5"/>
          </p:cNvPr>
          <p:cNvPicPr preferRelativeResize="0"/>
          <p:nvPr/>
        </p:nvPicPr>
        <p:blipFill>
          <a:blip r:embed="rId6">
            <a:alphaModFix/>
          </a:blip>
          <a:stretch>
            <a:fillRect/>
          </a:stretch>
        </p:blipFill>
        <p:spPr>
          <a:xfrm>
            <a:off x="9209075" y="1758175"/>
            <a:ext cx="2578800" cy="3341650"/>
          </a:xfrm>
          <a:prstGeom prst="rect">
            <a:avLst/>
          </a:prstGeom>
          <a:noFill/>
          <a:ln>
            <a:noFill/>
          </a:ln>
        </p:spPr>
      </p:pic>
      <p:pic>
        <p:nvPicPr>
          <p:cNvPr id="270" name="Google Shape;270;p38">
            <a:hlinkClick r:id="rId7"/>
          </p:cNvPr>
          <p:cNvPicPr preferRelativeResize="0"/>
          <p:nvPr/>
        </p:nvPicPr>
        <p:blipFill>
          <a:blip r:embed="rId8">
            <a:alphaModFix/>
          </a:blip>
          <a:stretch>
            <a:fillRect/>
          </a:stretch>
        </p:blipFill>
        <p:spPr>
          <a:xfrm>
            <a:off x="7654537" y="4487150"/>
            <a:ext cx="3507199" cy="2370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9"/>
          <p:cNvPicPr preferRelativeResize="0"/>
          <p:nvPr/>
        </p:nvPicPr>
        <p:blipFill>
          <a:blip r:embed="rId3">
            <a:alphaModFix/>
          </a:blip>
          <a:stretch>
            <a:fillRect/>
          </a:stretch>
        </p:blipFill>
        <p:spPr>
          <a:xfrm>
            <a:off x="9314900" y="1250075"/>
            <a:ext cx="2318325" cy="5184800"/>
          </a:xfrm>
          <a:prstGeom prst="rect">
            <a:avLst/>
          </a:prstGeom>
          <a:noFill/>
          <a:ln>
            <a:noFill/>
          </a:ln>
        </p:spPr>
      </p:pic>
      <p:pic>
        <p:nvPicPr>
          <p:cNvPr id="276" name="Google Shape;276;p39"/>
          <p:cNvPicPr preferRelativeResize="0"/>
          <p:nvPr/>
        </p:nvPicPr>
        <p:blipFill>
          <a:blip r:embed="rId4">
            <a:alphaModFix/>
          </a:blip>
          <a:stretch>
            <a:fillRect/>
          </a:stretch>
        </p:blipFill>
        <p:spPr>
          <a:xfrm>
            <a:off x="712225" y="1382725"/>
            <a:ext cx="7025752" cy="5052148"/>
          </a:xfrm>
          <a:prstGeom prst="rect">
            <a:avLst/>
          </a:prstGeom>
          <a:noFill/>
          <a:ln>
            <a:noFill/>
          </a:ln>
        </p:spPr>
      </p:pic>
      <p:sp>
        <p:nvSpPr>
          <p:cNvPr id="277" name="Google Shape;277;p39"/>
          <p:cNvSpPr txBox="1"/>
          <p:nvPr/>
        </p:nvSpPr>
        <p:spPr>
          <a:xfrm>
            <a:off x="418975" y="439900"/>
            <a:ext cx="82746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u="sng">
                <a:solidFill>
                  <a:schemeClr val="hlink"/>
                </a:solidFill>
                <a:latin typeface="Calibri"/>
                <a:ea typeface="Calibri"/>
                <a:cs typeface="Calibri"/>
                <a:sym typeface="Calibri"/>
                <a:hlinkClick r:id="rId5"/>
              </a:rPr>
              <a:t>AI Job Demand and Usage</a:t>
            </a:r>
            <a:endParaRPr b="1" sz="4400">
              <a:solidFill>
                <a:schemeClr val="dk1"/>
              </a:solidFill>
              <a:latin typeface="Calibri"/>
              <a:ea typeface="Calibri"/>
              <a:cs typeface="Calibri"/>
              <a:sym typeface="Calibri"/>
            </a:endParaRPr>
          </a:p>
        </p:txBody>
      </p:sp>
      <p:sp>
        <p:nvSpPr>
          <p:cNvPr id="278" name="Google Shape;278;p39"/>
          <p:cNvSpPr txBox="1"/>
          <p:nvPr/>
        </p:nvSpPr>
        <p:spPr>
          <a:xfrm>
            <a:off x="7533725" y="1382725"/>
            <a:ext cx="1998600" cy="6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latin typeface="Calibri"/>
                <a:ea typeface="Calibri"/>
                <a:cs typeface="Calibri"/>
                <a:sym typeface="Calibri"/>
              </a:rPr>
              <a:t>AI is reshaping job roles by increasing demand for AI-related skills while automating repetitive tasks.</a:t>
            </a:r>
            <a:endParaRPr sz="2800">
              <a:latin typeface="Calibri"/>
              <a:ea typeface="Calibri"/>
              <a:cs typeface="Calibri"/>
              <a:sym typeface="Calibri"/>
            </a:endParaRPr>
          </a:p>
        </p:txBody>
      </p:sp>
      <p:sp>
        <p:nvSpPr>
          <p:cNvPr id="279" name="Google Shape;279;p39"/>
          <p:cNvSpPr txBox="1"/>
          <p:nvPr/>
        </p:nvSpPr>
        <p:spPr>
          <a:xfrm>
            <a:off x="1567125" y="6340425"/>
            <a:ext cx="67719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Calibri"/>
                <a:ea typeface="Calibri"/>
                <a:cs typeface="Calibri"/>
                <a:sym typeface="Calibri"/>
              </a:rPr>
              <a:t>percentage demand increase for AI-related skill sets in the job roles. </a:t>
            </a:r>
            <a:endParaRPr sz="1800">
              <a:latin typeface="Calibri"/>
              <a:ea typeface="Calibri"/>
              <a:cs typeface="Calibri"/>
              <a:sym typeface="Calibri"/>
            </a:endParaRPr>
          </a:p>
        </p:txBody>
      </p:sp>
      <p:sp>
        <p:nvSpPr>
          <p:cNvPr id="280" name="Google Shape;280;p39"/>
          <p:cNvSpPr txBox="1"/>
          <p:nvPr/>
        </p:nvSpPr>
        <p:spPr>
          <a:xfrm rot="-5400000">
            <a:off x="-1989350" y="2597725"/>
            <a:ext cx="48453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latin typeface="Calibri"/>
                <a:ea typeface="Calibri"/>
                <a:cs typeface="Calibri"/>
                <a:sym typeface="Calibri"/>
              </a:rPr>
              <a:t>augmentation vs. vulnerability</a:t>
            </a:r>
            <a:endParaRPr sz="18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0"/>
          <p:cNvSpPr txBox="1"/>
          <p:nvPr>
            <p:ph idx="1" type="body"/>
          </p:nvPr>
        </p:nvSpPr>
        <p:spPr>
          <a:xfrm>
            <a:off x="360000" y="4146550"/>
            <a:ext cx="109683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sz="4400">
                <a:highlight>
                  <a:schemeClr val="accent5"/>
                </a:highlight>
              </a:rPr>
              <a:t>What challenges have arisen? </a:t>
            </a:r>
            <a:endParaRPr sz="4400">
              <a:highlight>
                <a:schemeClr val="accent5"/>
              </a:highlight>
            </a:endParaRPr>
          </a:p>
          <a:p>
            <a:pPr indent="0" lvl="0" marL="0" rtl="0" algn="l">
              <a:spcBef>
                <a:spcPts val="1000"/>
              </a:spcBef>
              <a:spcAft>
                <a:spcPts val="0"/>
              </a:spcAft>
              <a:buNone/>
            </a:pPr>
            <a:r>
              <a:rPr lang="en-US" sz="4400">
                <a:highlight>
                  <a:schemeClr val="accent5"/>
                </a:highlight>
              </a:rPr>
              <a:t>Challenges with AI</a:t>
            </a:r>
            <a:endParaRPr sz="4400">
              <a:highlight>
                <a:schemeClr val="accent5"/>
              </a:highlight>
            </a:endParaRPr>
          </a:p>
        </p:txBody>
      </p:sp>
      <p:pic>
        <p:nvPicPr>
          <p:cNvPr id="286" name="Google Shape;286;p40"/>
          <p:cNvPicPr preferRelativeResize="0"/>
          <p:nvPr/>
        </p:nvPicPr>
        <p:blipFill>
          <a:blip r:embed="rId3">
            <a:alphaModFix/>
          </a:blip>
          <a:stretch>
            <a:fillRect/>
          </a:stretch>
        </p:blipFill>
        <p:spPr>
          <a:xfrm>
            <a:off x="3307350" y="1514675"/>
            <a:ext cx="4158723" cy="2339275"/>
          </a:xfrm>
          <a:prstGeom prst="rect">
            <a:avLst/>
          </a:prstGeom>
          <a:noFill/>
          <a:ln>
            <a:noFill/>
          </a:ln>
        </p:spPr>
      </p:pic>
      <p:pic>
        <p:nvPicPr>
          <p:cNvPr id="287" name="Google Shape;287;p40"/>
          <p:cNvPicPr preferRelativeResize="0"/>
          <p:nvPr/>
        </p:nvPicPr>
        <p:blipFill>
          <a:blip r:embed="rId4">
            <a:alphaModFix/>
          </a:blip>
          <a:stretch>
            <a:fillRect/>
          </a:stretch>
        </p:blipFill>
        <p:spPr>
          <a:xfrm>
            <a:off x="7793425" y="1459513"/>
            <a:ext cx="4093775" cy="2339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1"/>
          <p:cNvSpPr txBox="1"/>
          <p:nvPr>
            <p:ph idx="4294967295" type="sldNum"/>
          </p:nvPr>
        </p:nvSpPr>
        <p:spPr>
          <a:xfrm>
            <a:off x="11692804" y="6435612"/>
            <a:ext cx="1749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293" name="Google Shape;293;p41"/>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414A58"/>
              </a:buClr>
              <a:buSzPts val="4400"/>
              <a:buFont typeface="Inter"/>
              <a:buNone/>
            </a:pPr>
            <a:r>
              <a:rPr b="1" lang="en-US" sz="4400">
                <a:solidFill>
                  <a:srgbClr val="414A58"/>
                </a:solidFill>
                <a:latin typeface="Calibri"/>
                <a:ea typeface="Calibri"/>
                <a:cs typeface="Calibri"/>
                <a:sym typeface="Calibri"/>
              </a:rPr>
              <a:t>AI’s Challenges in the Market</a:t>
            </a:r>
            <a:endParaRPr b="1" sz="4400">
              <a:latin typeface="Calibri"/>
              <a:ea typeface="Calibri"/>
              <a:cs typeface="Calibri"/>
              <a:sym typeface="Calibri"/>
            </a:endParaRPr>
          </a:p>
        </p:txBody>
      </p:sp>
      <p:sp>
        <p:nvSpPr>
          <p:cNvPr id="294" name="Google Shape;294;p41"/>
          <p:cNvSpPr txBox="1"/>
          <p:nvPr/>
        </p:nvSpPr>
        <p:spPr>
          <a:xfrm>
            <a:off x="737621" y="1464925"/>
            <a:ext cx="10561200" cy="3324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pic>
        <p:nvPicPr>
          <p:cNvPr id="295" name="Google Shape;295;p41"/>
          <p:cNvPicPr preferRelativeResize="0"/>
          <p:nvPr/>
        </p:nvPicPr>
        <p:blipFill>
          <a:blip r:embed="rId3">
            <a:alphaModFix/>
          </a:blip>
          <a:stretch>
            <a:fillRect/>
          </a:stretch>
        </p:blipFill>
        <p:spPr>
          <a:xfrm>
            <a:off x="7493200" y="3156300"/>
            <a:ext cx="3668525" cy="3107851"/>
          </a:xfrm>
          <a:prstGeom prst="rect">
            <a:avLst/>
          </a:prstGeom>
          <a:noFill/>
          <a:ln>
            <a:noFill/>
          </a:ln>
        </p:spPr>
      </p:pic>
      <p:sp>
        <p:nvSpPr>
          <p:cNvPr id="296" name="Google Shape;296;p41"/>
          <p:cNvSpPr txBox="1"/>
          <p:nvPr/>
        </p:nvSpPr>
        <p:spPr>
          <a:xfrm>
            <a:off x="600521" y="1331225"/>
            <a:ext cx="10561200" cy="5633700"/>
          </a:xfrm>
          <a:prstGeom prst="rect">
            <a:avLst/>
          </a:prstGeom>
          <a:noFill/>
          <a:ln>
            <a:noFill/>
          </a:ln>
        </p:spPr>
        <p:txBody>
          <a:bodyPr anchorCtr="0" anchor="t" bIns="45700" lIns="45700" spcFirstLastPara="1" rIns="45700" wrap="square" tIns="45700">
            <a:spAutoFit/>
          </a:bodyPr>
          <a:lstStyle/>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Job losses</a:t>
            </a:r>
            <a:endParaRPr sz="3000">
              <a:latin typeface="Calibri"/>
              <a:ea typeface="Calibri"/>
              <a:cs typeface="Calibri"/>
              <a:sym typeface="Calibri"/>
            </a:endParaRPr>
          </a:p>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Copyright </a:t>
            </a:r>
            <a:r>
              <a:rPr lang="en-US" sz="3000">
                <a:latin typeface="Calibri"/>
                <a:ea typeface="Calibri"/>
                <a:cs typeface="Calibri"/>
                <a:sym typeface="Calibri"/>
              </a:rPr>
              <a:t>infringement</a:t>
            </a:r>
            <a:endParaRPr sz="3000">
              <a:latin typeface="Calibri"/>
              <a:ea typeface="Calibri"/>
              <a:cs typeface="Calibri"/>
              <a:sym typeface="Calibri"/>
            </a:endParaRPr>
          </a:p>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Authenticity of music</a:t>
            </a:r>
            <a:endParaRPr sz="3000">
              <a:latin typeface="Calibri"/>
              <a:ea typeface="Calibri"/>
              <a:cs typeface="Calibri"/>
              <a:sym typeface="Calibri"/>
            </a:endParaRPr>
          </a:p>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Artist compensation</a:t>
            </a:r>
            <a:endParaRPr sz="3000">
              <a:latin typeface="Calibri"/>
              <a:ea typeface="Calibri"/>
              <a:cs typeface="Calibri"/>
              <a:sym typeface="Calibri"/>
            </a:endParaRPr>
          </a:p>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Deep fakes</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pic>
        <p:nvPicPr>
          <p:cNvPr id="297" name="Google Shape;297;p41"/>
          <p:cNvPicPr preferRelativeResize="0"/>
          <p:nvPr/>
        </p:nvPicPr>
        <p:blipFill>
          <a:blip r:embed="rId4">
            <a:alphaModFix/>
          </a:blip>
          <a:stretch>
            <a:fillRect/>
          </a:stretch>
        </p:blipFill>
        <p:spPr>
          <a:xfrm>
            <a:off x="1709148" y="3908250"/>
            <a:ext cx="4115203" cy="2773650"/>
          </a:xfrm>
          <a:prstGeom prst="rect">
            <a:avLst/>
          </a:prstGeom>
          <a:noFill/>
          <a:ln>
            <a:noFill/>
          </a:ln>
        </p:spPr>
      </p:pic>
      <p:pic>
        <p:nvPicPr>
          <p:cNvPr descr="A new hit song on TikTok 'Heart on My Sleeve' is the result of AI-created lyrics and voices using Drake and The Weeknd.&#10;&#10;&#10;Subscribe to CTV News to watch more videos: https://www.youtube.com/ctvnews&#10;&#10;Connect with CTV News:&#10;For the latest news visit: http://www.ctvnews.ca/ &#10;For a full video offering visit the CTV News Network: http://www.ctvnews.ca/video&#10; &#10;CTV News on Facebook: https://www.facebook.com/CTVNews  &#10;CTV News on TikTok: https://www.tiktok.com/discover/CTV-News&#10;CTV News on Twitter: https://twitter.com/CTVNews  &#10;CTV News on Instagram: https://instagram.com/ctvnews/ &#10;CTV News on Reddit: https://www.reddit.com/user/CTVNEWS&#10;&#10;&#10;---&#10;CTV News is Canada's most-watched news organization both locally and nationally, and has a network of national, international, and local news operations." id="298" name="Google Shape;298;p41" title="Don't be fooled...Music created with AI taking off | New AI-generated Drake and The Weeknd song">
            <a:hlinkClick r:id="rId5"/>
          </p:cNvPr>
          <p:cNvPicPr preferRelativeResize="0"/>
          <p:nvPr/>
        </p:nvPicPr>
        <p:blipFill>
          <a:blip r:embed="rId6">
            <a:alphaModFix/>
          </a:blip>
          <a:stretch>
            <a:fillRect/>
          </a:stretch>
        </p:blipFill>
        <p:spPr>
          <a:xfrm>
            <a:off x="8019100" y="1583999"/>
            <a:ext cx="2696900" cy="1517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2">
            <a:hlinkClick r:id="rId3"/>
          </p:cNvPr>
          <p:cNvPicPr preferRelativeResize="0"/>
          <p:nvPr/>
        </p:nvPicPr>
        <p:blipFill>
          <a:blip r:embed="rId4">
            <a:alphaModFix/>
          </a:blip>
          <a:stretch>
            <a:fillRect/>
          </a:stretch>
        </p:blipFill>
        <p:spPr>
          <a:xfrm>
            <a:off x="232800" y="223200"/>
            <a:ext cx="2546075" cy="1120250"/>
          </a:xfrm>
          <a:prstGeom prst="rect">
            <a:avLst/>
          </a:prstGeom>
          <a:noFill/>
          <a:ln>
            <a:noFill/>
          </a:ln>
        </p:spPr>
      </p:pic>
      <p:pic>
        <p:nvPicPr>
          <p:cNvPr id="304" name="Google Shape;304;p42">
            <a:hlinkClick r:id="rId5"/>
          </p:cNvPr>
          <p:cNvPicPr preferRelativeResize="0"/>
          <p:nvPr/>
        </p:nvPicPr>
        <p:blipFill>
          <a:blip r:embed="rId6">
            <a:alphaModFix/>
          </a:blip>
          <a:stretch>
            <a:fillRect/>
          </a:stretch>
        </p:blipFill>
        <p:spPr>
          <a:xfrm>
            <a:off x="9072750" y="1205975"/>
            <a:ext cx="1981575" cy="5268076"/>
          </a:xfrm>
          <a:prstGeom prst="rect">
            <a:avLst/>
          </a:prstGeom>
          <a:noFill/>
          <a:ln>
            <a:noFill/>
          </a:ln>
        </p:spPr>
      </p:pic>
      <p:pic>
        <p:nvPicPr>
          <p:cNvPr id="305" name="Google Shape;305;p42">
            <a:hlinkClick r:id="rId7"/>
          </p:cNvPr>
          <p:cNvPicPr preferRelativeResize="0"/>
          <p:nvPr/>
        </p:nvPicPr>
        <p:blipFill>
          <a:blip r:embed="rId8">
            <a:alphaModFix/>
          </a:blip>
          <a:stretch>
            <a:fillRect/>
          </a:stretch>
        </p:blipFill>
        <p:spPr>
          <a:xfrm>
            <a:off x="359048" y="1343450"/>
            <a:ext cx="8344102" cy="5186126"/>
          </a:xfrm>
          <a:prstGeom prst="rect">
            <a:avLst/>
          </a:prstGeom>
          <a:noFill/>
          <a:ln>
            <a:noFill/>
          </a:ln>
        </p:spPr>
      </p:pic>
      <p:sp>
        <p:nvSpPr>
          <p:cNvPr id="306" name="Google Shape;306;p42"/>
          <p:cNvSpPr txBox="1"/>
          <p:nvPr/>
        </p:nvSpPr>
        <p:spPr>
          <a:xfrm>
            <a:off x="0" y="223200"/>
            <a:ext cx="101754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414A58"/>
                </a:solidFill>
                <a:latin typeface="Calibri"/>
                <a:ea typeface="Calibri"/>
                <a:cs typeface="Calibri"/>
                <a:sym typeface="Calibri"/>
              </a:rPr>
              <a:t>AI Job Impacts</a:t>
            </a:r>
            <a:endParaRPr b="1" sz="44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3"/>
          <p:cNvSpPr txBox="1"/>
          <p:nvPr>
            <p:ph idx="1" type="body"/>
          </p:nvPr>
        </p:nvSpPr>
        <p:spPr>
          <a:xfrm>
            <a:off x="812800" y="4146546"/>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lang="en-US">
                <a:highlight>
                  <a:schemeClr val="accent5"/>
                </a:highlight>
              </a:rPr>
              <a:t>What stands out to you?</a:t>
            </a:r>
            <a:endParaRPr>
              <a:highlight>
                <a:schemeClr val="accent5"/>
              </a:highlight>
            </a:endParaRPr>
          </a:p>
        </p:txBody>
      </p:sp>
      <p:pic>
        <p:nvPicPr>
          <p:cNvPr id="312" name="Google Shape;312;p43"/>
          <p:cNvPicPr preferRelativeResize="0"/>
          <p:nvPr/>
        </p:nvPicPr>
        <p:blipFill rotWithShape="1">
          <a:blip r:embed="rId3">
            <a:alphaModFix/>
          </a:blip>
          <a:srcRect b="0" l="0" r="0" t="0"/>
          <a:stretch/>
        </p:blipFill>
        <p:spPr>
          <a:xfrm>
            <a:off x="5673776" y="1511250"/>
            <a:ext cx="1743400" cy="1847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4"/>
          <p:cNvSpPr txBox="1"/>
          <p:nvPr>
            <p:ph idx="1" type="body"/>
          </p:nvPr>
        </p:nvSpPr>
        <p:spPr>
          <a:xfrm>
            <a:off x="648525" y="4420296"/>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b="1" lang="en-US" sz="4400"/>
              <a:t>Classroom Integrations: How can you add this into your classroom?</a:t>
            </a:r>
            <a:endParaRPr b="1" sz="4400"/>
          </a:p>
        </p:txBody>
      </p:sp>
      <p:pic>
        <p:nvPicPr>
          <p:cNvPr id="318" name="Google Shape;318;p44"/>
          <p:cNvPicPr preferRelativeResize="0"/>
          <p:nvPr/>
        </p:nvPicPr>
        <p:blipFill>
          <a:blip r:embed="rId3">
            <a:alphaModFix/>
          </a:blip>
          <a:stretch>
            <a:fillRect/>
          </a:stretch>
        </p:blipFill>
        <p:spPr>
          <a:xfrm>
            <a:off x="3284900" y="507850"/>
            <a:ext cx="8587127" cy="3764350"/>
          </a:xfrm>
          <a:prstGeom prst="rect">
            <a:avLst/>
          </a:prstGeom>
          <a:noFill/>
          <a:ln>
            <a:noFill/>
          </a:ln>
        </p:spPr>
      </p:pic>
      <p:sp>
        <p:nvSpPr>
          <p:cNvPr id="319" name="Google Shape;319;p44"/>
          <p:cNvSpPr txBox="1"/>
          <p:nvPr/>
        </p:nvSpPr>
        <p:spPr>
          <a:xfrm>
            <a:off x="234875" y="5733300"/>
            <a:ext cx="8946300" cy="112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FFFF"/>
                </a:solidFill>
                <a:latin typeface="Calibri"/>
                <a:ea typeface="Calibri"/>
                <a:cs typeface="Calibri"/>
                <a:sym typeface="Calibri"/>
              </a:rPr>
              <a:t>Pedagogical and Curricular Integration</a:t>
            </a:r>
            <a:endParaRPr b="1" sz="3000">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5"/>
          <p:cNvSpPr txBox="1"/>
          <p:nvPr>
            <p:ph idx="1" type="body"/>
          </p:nvPr>
        </p:nvSpPr>
        <p:spPr>
          <a:xfrm>
            <a:off x="1524011" y="457566"/>
            <a:ext cx="9144000" cy="616200"/>
          </a:xfrm>
          <a:prstGeom prst="rect">
            <a:avLst/>
          </a:prstGeom>
        </p:spPr>
        <p:txBody>
          <a:bodyPr anchorCtr="0" anchor="t" bIns="45700" lIns="45700" spcFirstLastPara="1" rIns="45700" wrap="square" tIns="45700">
            <a:noAutofit/>
          </a:bodyPr>
          <a:lstStyle/>
          <a:p>
            <a:pPr indent="0" lvl="0" marL="0" rtl="0" algn="ctr">
              <a:spcBef>
                <a:spcPts val="0"/>
              </a:spcBef>
              <a:spcAft>
                <a:spcPts val="0"/>
              </a:spcAft>
              <a:buClr>
                <a:srgbClr val="414A58"/>
              </a:buClr>
              <a:buSzPts val="4400"/>
              <a:buFont typeface="Inter"/>
              <a:buNone/>
            </a:pPr>
            <a:r>
              <a:rPr b="1" lang="en-US" sz="4400">
                <a:solidFill>
                  <a:srgbClr val="414A58"/>
                </a:solidFill>
              </a:rPr>
              <a:t>Relevant Media</a:t>
            </a:r>
            <a:endParaRPr b="1" sz="4400">
              <a:solidFill>
                <a:schemeClr val="dk1"/>
              </a:solidFill>
            </a:endParaRPr>
          </a:p>
          <a:p>
            <a:pPr indent="0" lvl="0" marL="0" rtl="0" algn="l">
              <a:spcBef>
                <a:spcPts val="1000"/>
              </a:spcBef>
              <a:spcAft>
                <a:spcPts val="0"/>
              </a:spcAft>
              <a:buNone/>
            </a:pPr>
            <a:r>
              <a:t/>
            </a:r>
            <a:endParaRPr/>
          </a:p>
        </p:txBody>
      </p:sp>
      <p:sp>
        <p:nvSpPr>
          <p:cNvPr id="325" name="Google Shape;325;p45"/>
          <p:cNvSpPr txBox="1"/>
          <p:nvPr/>
        </p:nvSpPr>
        <p:spPr>
          <a:xfrm>
            <a:off x="5936575" y="6385000"/>
            <a:ext cx="40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descr="A new wave of artificial intelligence is starting to transform the way the entertainment industry operates. Who will be the winners and losers?&#10;&#10;01:07 AI is changing the music business&#10;04:09 How big data revolutionised entertainment industries&#10;05:20 Can AI predict a film’s success?&#10;09:26 How generative AI is creating new opportunities   &#10;12:36 What are the risks of generative AI?&#10;&#10;Sign up to The Economist’s daily newsletter: https://econ.st/45PGz1H &#10;&#10;The world wants to regulate AI, but does not quite know how: https://econ.st/477Qb98 &#10;&#10;Watch our previous film about how AI is transforming the creative industries: https://econ.st/45VBnJU &#10;&#10;A battle royal is brewing over copyright and AI: https://econ.st/3QgM5EZ &#10;&#10;How AI could change computing, culture and the course of history https://econ.st/3Qng9Pc &#10;&#10;The widespread adoption of AI by companies will take a while https://econ.st/3QilF5B &#10;&#10;Watch more of our Now &amp; Next series https://econ.st/3QiyPQ8" id="326" name="Google Shape;326;p45" title="How AI is generating a revolution in entertainment">
            <a:hlinkClick r:id="rId3"/>
          </p:cNvPr>
          <p:cNvPicPr preferRelativeResize="0"/>
          <p:nvPr/>
        </p:nvPicPr>
        <p:blipFill>
          <a:blip r:embed="rId4">
            <a:alphaModFix/>
          </a:blip>
          <a:stretch>
            <a:fillRect/>
          </a:stretch>
        </p:blipFill>
        <p:spPr>
          <a:xfrm>
            <a:off x="378000" y="2950901"/>
            <a:ext cx="3353750" cy="1886475"/>
          </a:xfrm>
          <a:prstGeom prst="rect">
            <a:avLst/>
          </a:prstGeom>
          <a:noFill/>
          <a:ln>
            <a:noFill/>
          </a:ln>
        </p:spPr>
      </p:pic>
      <p:pic>
        <p:nvPicPr>
          <p:cNvPr descr="On this episode of AI IRL we examine some of the most controversial concerns held by musicians, publishers and copyright holders about the rapid development of generative artificial intelligence.&#10;&#10;--------&#10;Like this video? Subscribe: http://www.youtube.com/Bloomberg?sub_confirmation=1&#10;Become a Quicktake Member for exclusive perks: http://www.youtube.com/bloomberg/join&#10;&#10;Bloomberg Originals offers bold takes for curious minds on today’s biggest topics. Hosted by experts covering stories you haven’t seen and viewpoints you haven’t heard, you’ll discover cinematic, data-led shows that investigate the intersection of business and culture. Exploring every angle of climate change, technology, finance, sports and beyond, Bloomberg Originals is business as you’ve never seen it. &#10;&#10;Subscribe for business news, but not as you've known it: exclusive interviews, fascinating profiles, data-driven analysis, and the latest in tech innovation from around the world.&#10;&#10;Visit our partner channel Bloomberg Quicktake for global news and insight in an instant." id="327" name="Google Shape;327;p45" title="The Sound of AI Music | AI IRL">
            <a:hlinkClick r:id="rId5"/>
          </p:cNvPr>
          <p:cNvPicPr preferRelativeResize="0"/>
          <p:nvPr/>
        </p:nvPicPr>
        <p:blipFill>
          <a:blip r:embed="rId6">
            <a:alphaModFix/>
          </a:blip>
          <a:stretch>
            <a:fillRect/>
          </a:stretch>
        </p:blipFill>
        <p:spPr>
          <a:xfrm>
            <a:off x="7809750" y="1575028"/>
            <a:ext cx="3911866" cy="2200425"/>
          </a:xfrm>
          <a:prstGeom prst="rect">
            <a:avLst/>
          </a:prstGeom>
          <a:noFill/>
          <a:ln>
            <a:noFill/>
          </a:ln>
        </p:spPr>
      </p:pic>
      <p:pic>
        <p:nvPicPr>
          <p:cNvPr id="328" name="Google Shape;328;p45">
            <a:hlinkClick r:id="rId7"/>
          </p:cNvPr>
          <p:cNvPicPr preferRelativeResize="0"/>
          <p:nvPr/>
        </p:nvPicPr>
        <p:blipFill>
          <a:blip r:embed="rId8">
            <a:alphaModFix/>
          </a:blip>
          <a:stretch>
            <a:fillRect/>
          </a:stretch>
        </p:blipFill>
        <p:spPr>
          <a:xfrm>
            <a:off x="377998" y="5092373"/>
            <a:ext cx="5600277" cy="1609600"/>
          </a:xfrm>
          <a:prstGeom prst="rect">
            <a:avLst/>
          </a:prstGeom>
          <a:noFill/>
          <a:ln>
            <a:noFill/>
          </a:ln>
        </p:spPr>
      </p:pic>
      <p:pic>
        <p:nvPicPr>
          <p:cNvPr id="329" name="Google Shape;329;p45">
            <a:hlinkClick r:id="rId9"/>
          </p:cNvPr>
          <p:cNvPicPr preferRelativeResize="0"/>
          <p:nvPr/>
        </p:nvPicPr>
        <p:blipFill>
          <a:blip r:embed="rId10">
            <a:alphaModFix/>
          </a:blip>
          <a:stretch>
            <a:fillRect/>
          </a:stretch>
        </p:blipFill>
        <p:spPr>
          <a:xfrm>
            <a:off x="3916125" y="1592874"/>
            <a:ext cx="3424500" cy="2478700"/>
          </a:xfrm>
          <a:prstGeom prst="rect">
            <a:avLst/>
          </a:prstGeom>
          <a:noFill/>
          <a:ln>
            <a:noFill/>
          </a:ln>
        </p:spPr>
      </p:pic>
      <p:pic>
        <p:nvPicPr>
          <p:cNvPr id="330" name="Google Shape;330;p45">
            <a:hlinkClick r:id="rId11"/>
          </p:cNvPr>
          <p:cNvPicPr preferRelativeResize="0"/>
          <p:nvPr/>
        </p:nvPicPr>
        <p:blipFill>
          <a:blip r:embed="rId12">
            <a:alphaModFix/>
          </a:blip>
          <a:stretch>
            <a:fillRect/>
          </a:stretch>
        </p:blipFill>
        <p:spPr>
          <a:xfrm>
            <a:off x="6215800" y="4223973"/>
            <a:ext cx="5273751" cy="2008627"/>
          </a:xfrm>
          <a:prstGeom prst="rect">
            <a:avLst/>
          </a:prstGeom>
          <a:noFill/>
          <a:ln>
            <a:noFill/>
          </a:ln>
        </p:spPr>
      </p:pic>
      <p:pic>
        <p:nvPicPr>
          <p:cNvPr id="331" name="Google Shape;331;p45"/>
          <p:cNvPicPr preferRelativeResize="0"/>
          <p:nvPr/>
        </p:nvPicPr>
        <p:blipFill>
          <a:blip r:embed="rId13">
            <a:alphaModFix/>
          </a:blip>
          <a:stretch>
            <a:fillRect/>
          </a:stretch>
        </p:blipFill>
        <p:spPr>
          <a:xfrm>
            <a:off x="266598" y="231325"/>
            <a:ext cx="2806876" cy="2530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6"/>
          <p:cNvSpPr txBox="1"/>
          <p:nvPr>
            <p:ph idx="1" type="body"/>
          </p:nvPr>
        </p:nvSpPr>
        <p:spPr>
          <a:xfrm>
            <a:off x="6685003" y="1690176"/>
            <a:ext cx="5181600" cy="4351200"/>
          </a:xfrm>
          <a:prstGeom prst="rect">
            <a:avLst/>
          </a:prstGeom>
        </p:spPr>
        <p:txBody>
          <a:bodyPr anchorCtr="0" anchor="t" bIns="45700" lIns="45700" spcFirstLastPara="1" rIns="45700" wrap="square" tIns="45700">
            <a:normAutofit fontScale="85000" lnSpcReduction="20000"/>
          </a:bodyPr>
          <a:lstStyle/>
          <a:p>
            <a:pPr indent="0" lvl="0" marL="0" rtl="0" algn="l">
              <a:spcBef>
                <a:spcPts val="1000"/>
              </a:spcBef>
              <a:spcAft>
                <a:spcPts val="0"/>
              </a:spcAft>
              <a:buNone/>
            </a:pPr>
            <a:r>
              <a:t/>
            </a:r>
            <a:endParaRPr sz="3200"/>
          </a:p>
          <a:p>
            <a:pPr indent="0" lvl="0" marL="0" rtl="0" algn="l">
              <a:spcBef>
                <a:spcPts val="1000"/>
              </a:spcBef>
              <a:spcAft>
                <a:spcPts val="0"/>
              </a:spcAft>
              <a:buNone/>
            </a:pPr>
            <a:r>
              <a:t/>
            </a:r>
            <a:endParaRPr sz="3500"/>
          </a:p>
          <a:p>
            <a:pPr indent="-417512" lvl="0" marL="457200" rtl="0" algn="l">
              <a:spcBef>
                <a:spcPts val="1000"/>
              </a:spcBef>
              <a:spcAft>
                <a:spcPts val="0"/>
              </a:spcAft>
              <a:buSzPct val="100000"/>
              <a:buFont typeface="Calibri"/>
              <a:buAutoNum type="arabicPeriod"/>
            </a:pPr>
            <a:r>
              <a:rPr lang="en-US" sz="3500"/>
              <a:t>What did you hear in the video?</a:t>
            </a:r>
            <a:endParaRPr sz="3500"/>
          </a:p>
          <a:p>
            <a:pPr indent="0" lvl="0" marL="457200" rtl="0" algn="l">
              <a:spcBef>
                <a:spcPts val="1000"/>
              </a:spcBef>
              <a:spcAft>
                <a:spcPts val="0"/>
              </a:spcAft>
              <a:buNone/>
            </a:pPr>
            <a:r>
              <a:t/>
            </a:r>
            <a:endParaRPr sz="3500"/>
          </a:p>
          <a:p>
            <a:pPr indent="-417512" lvl="0" marL="457200" rtl="0" algn="l">
              <a:spcBef>
                <a:spcPts val="1000"/>
              </a:spcBef>
              <a:spcAft>
                <a:spcPts val="0"/>
              </a:spcAft>
              <a:buSzPct val="100000"/>
              <a:buFont typeface="Calibri"/>
              <a:buAutoNum type="arabicPeriod"/>
            </a:pPr>
            <a:r>
              <a:rPr lang="en-US" sz="3500"/>
              <a:t>So what impact does AI have on artists?</a:t>
            </a:r>
            <a:endParaRPr sz="3500"/>
          </a:p>
          <a:p>
            <a:pPr indent="0" lvl="0" marL="457200" rtl="0" algn="l">
              <a:spcBef>
                <a:spcPts val="1000"/>
              </a:spcBef>
              <a:spcAft>
                <a:spcPts val="0"/>
              </a:spcAft>
              <a:buNone/>
            </a:pPr>
            <a:r>
              <a:t/>
            </a:r>
            <a:endParaRPr sz="3500"/>
          </a:p>
          <a:p>
            <a:pPr indent="-417512" lvl="0" marL="457200" rtl="0" algn="l">
              <a:spcBef>
                <a:spcPts val="1000"/>
              </a:spcBef>
              <a:spcAft>
                <a:spcPts val="0"/>
              </a:spcAft>
              <a:buSzPct val="100000"/>
              <a:buFont typeface="Calibri"/>
              <a:buAutoNum type="arabicPeriod"/>
            </a:pPr>
            <a:r>
              <a:rPr lang="en-US" sz="3500"/>
              <a:t>Now what do you think is the biggest challenge with AI in the music industry?</a:t>
            </a:r>
            <a:endParaRPr sz="3500"/>
          </a:p>
        </p:txBody>
      </p:sp>
      <p:sp>
        <p:nvSpPr>
          <p:cNvPr id="337" name="Google Shape;337;p46"/>
          <p:cNvSpPr txBox="1"/>
          <p:nvPr/>
        </p:nvSpPr>
        <p:spPr>
          <a:xfrm>
            <a:off x="243700" y="522175"/>
            <a:ext cx="99912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Video</a:t>
            </a:r>
            <a:r>
              <a:rPr b="1" lang="en-US" sz="4400">
                <a:solidFill>
                  <a:schemeClr val="dk1"/>
                </a:solidFill>
                <a:latin typeface="Calibri"/>
                <a:ea typeface="Calibri"/>
                <a:cs typeface="Calibri"/>
                <a:sym typeface="Calibri"/>
              </a:rPr>
              <a:t>: Deep Fakes in Music</a:t>
            </a:r>
            <a:endParaRPr b="1" sz="4400">
              <a:solidFill>
                <a:schemeClr val="dk1"/>
              </a:solidFill>
              <a:latin typeface="Calibri"/>
              <a:ea typeface="Calibri"/>
              <a:cs typeface="Calibri"/>
              <a:sym typeface="Calibri"/>
            </a:endParaRPr>
          </a:p>
        </p:txBody>
      </p:sp>
      <p:sp>
        <p:nvSpPr>
          <p:cNvPr id="338" name="Google Shape;338;p46"/>
          <p:cNvSpPr txBox="1"/>
          <p:nvPr/>
        </p:nvSpPr>
        <p:spPr>
          <a:xfrm>
            <a:off x="2378900" y="5614650"/>
            <a:ext cx="1784100" cy="1022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10 minutes</a:t>
            </a:r>
            <a:endParaRPr b="1" sz="2400">
              <a:latin typeface="Calibri"/>
              <a:ea typeface="Calibri"/>
              <a:cs typeface="Calibri"/>
              <a:sym typeface="Calibri"/>
            </a:endParaRPr>
          </a:p>
        </p:txBody>
      </p:sp>
      <p:pic>
        <p:nvPicPr>
          <p:cNvPr descr="There are growing fears about the impact of Artificial Intelligence (AI) on the music industry.&#10; &#10;A UK parliamentary committee is calling on the government to stop AI firms damaging the business.&#10; &#10;They cited examples of musicians not being credited for their work and the deepfaking of artists, such as Dua Lipa and Taylor Swift.&#10;&#10;Subscribe here: http://bit.ly/1rbfUog&#10;&#10;For more news, analysis and features visit: www.bbc.com/news &#10;&#10;#MusicIndustry #AI #BBCNews" id="339" name="Google Shape;339;p46" title="Could AI deepfakes of musicians be banned in the UK? | BBC News">
            <a:hlinkClick r:id="rId3"/>
          </p:cNvPr>
          <p:cNvPicPr preferRelativeResize="0"/>
          <p:nvPr/>
        </p:nvPicPr>
        <p:blipFill>
          <a:blip r:embed="rId4">
            <a:alphaModFix/>
          </a:blip>
          <a:stretch>
            <a:fillRect/>
          </a:stretch>
        </p:blipFill>
        <p:spPr>
          <a:xfrm>
            <a:off x="302600" y="2121550"/>
            <a:ext cx="5495900" cy="3091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47"/>
          <p:cNvSpPr txBox="1"/>
          <p:nvPr>
            <p:ph idx="1" type="body"/>
          </p:nvPr>
        </p:nvSpPr>
        <p:spPr>
          <a:xfrm>
            <a:off x="6685000" y="1690175"/>
            <a:ext cx="5181600" cy="4946700"/>
          </a:xfrm>
          <a:prstGeom prst="rect">
            <a:avLst/>
          </a:prstGeom>
        </p:spPr>
        <p:txBody>
          <a:bodyPr anchorCtr="0" anchor="t" bIns="45700" lIns="45700" spcFirstLastPara="1" rIns="45700" wrap="square" tIns="45700">
            <a:normAutofit fontScale="92500" lnSpcReduction="20000"/>
          </a:bodyPr>
          <a:lstStyle/>
          <a:p>
            <a:pPr indent="0" lvl="0" marL="0" rtl="0" algn="l">
              <a:spcBef>
                <a:spcPts val="1000"/>
              </a:spcBef>
              <a:spcAft>
                <a:spcPts val="0"/>
              </a:spcAft>
              <a:buNone/>
            </a:pPr>
            <a:r>
              <a:t/>
            </a:r>
            <a:endParaRPr sz="3500"/>
          </a:p>
          <a:p>
            <a:pPr indent="-434181" lvl="0" marL="457200" rtl="0" algn="l">
              <a:spcBef>
                <a:spcPts val="1000"/>
              </a:spcBef>
              <a:spcAft>
                <a:spcPts val="0"/>
              </a:spcAft>
              <a:buSzPct val="100000"/>
              <a:buFont typeface="Calibri"/>
              <a:buAutoNum type="arabicPeriod"/>
            </a:pPr>
            <a:r>
              <a:rPr lang="en-US" sz="3500"/>
              <a:t>What is something </a:t>
            </a:r>
            <a:r>
              <a:rPr b="1" lang="en-US" sz="3500"/>
              <a:t>significant</a:t>
            </a:r>
            <a:r>
              <a:rPr lang="en-US" sz="3500"/>
              <a:t> you hear in the video?</a:t>
            </a:r>
            <a:endParaRPr sz="3500"/>
          </a:p>
          <a:p>
            <a:pPr indent="0" lvl="0" marL="457200" rtl="0" algn="l">
              <a:spcBef>
                <a:spcPts val="1000"/>
              </a:spcBef>
              <a:spcAft>
                <a:spcPts val="0"/>
              </a:spcAft>
              <a:buNone/>
            </a:pPr>
            <a:r>
              <a:t/>
            </a:r>
            <a:endParaRPr sz="3500"/>
          </a:p>
          <a:p>
            <a:pPr indent="-434181" lvl="0" marL="457200" rtl="0" algn="l">
              <a:spcBef>
                <a:spcPts val="1000"/>
              </a:spcBef>
              <a:spcAft>
                <a:spcPts val="0"/>
              </a:spcAft>
              <a:buSzPct val="100000"/>
              <a:buFont typeface="Calibri"/>
              <a:buAutoNum type="arabicPeriod"/>
            </a:pPr>
            <a:r>
              <a:rPr lang="en-US" sz="3500"/>
              <a:t>What </a:t>
            </a:r>
            <a:r>
              <a:rPr b="1" lang="en-US" sz="3500"/>
              <a:t>interesting</a:t>
            </a:r>
            <a:r>
              <a:rPr lang="en-US" sz="3500"/>
              <a:t> connection can you make to economics?</a:t>
            </a:r>
            <a:endParaRPr sz="3500"/>
          </a:p>
          <a:p>
            <a:pPr indent="0" lvl="0" marL="457200" rtl="0" algn="l">
              <a:spcBef>
                <a:spcPts val="1000"/>
              </a:spcBef>
              <a:spcAft>
                <a:spcPts val="0"/>
              </a:spcAft>
              <a:buNone/>
            </a:pPr>
            <a:r>
              <a:t/>
            </a:r>
            <a:endParaRPr sz="3500"/>
          </a:p>
          <a:p>
            <a:pPr indent="-434181" lvl="0" marL="457200" rtl="0" algn="l">
              <a:spcBef>
                <a:spcPts val="1000"/>
              </a:spcBef>
              <a:spcAft>
                <a:spcPts val="0"/>
              </a:spcAft>
              <a:buSzPct val="100000"/>
              <a:buFont typeface="Calibri"/>
              <a:buAutoNum type="arabicPeriod"/>
            </a:pPr>
            <a:r>
              <a:rPr lang="en-US" sz="3500"/>
              <a:t>What might be </a:t>
            </a:r>
            <a:r>
              <a:rPr b="1" lang="en-US" sz="3500"/>
              <a:t>troubling</a:t>
            </a:r>
            <a:r>
              <a:rPr lang="en-US" sz="3500"/>
              <a:t> about AI in the music industry?</a:t>
            </a:r>
            <a:endParaRPr sz="3500"/>
          </a:p>
        </p:txBody>
      </p:sp>
      <p:sp>
        <p:nvSpPr>
          <p:cNvPr id="345" name="Google Shape;345;p47"/>
          <p:cNvSpPr txBox="1"/>
          <p:nvPr/>
        </p:nvSpPr>
        <p:spPr>
          <a:xfrm>
            <a:off x="243700" y="522175"/>
            <a:ext cx="99912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Video</a:t>
            </a:r>
            <a:r>
              <a:rPr b="1" lang="en-US" sz="4400">
                <a:solidFill>
                  <a:schemeClr val="dk1"/>
                </a:solidFill>
                <a:latin typeface="Calibri"/>
                <a:ea typeface="Calibri"/>
                <a:cs typeface="Calibri"/>
                <a:sym typeface="Calibri"/>
              </a:rPr>
              <a:t>: Drake vs. Fake Drake</a:t>
            </a:r>
            <a:endParaRPr b="1" sz="4400">
              <a:solidFill>
                <a:schemeClr val="dk1"/>
              </a:solidFill>
              <a:latin typeface="Calibri"/>
              <a:ea typeface="Calibri"/>
              <a:cs typeface="Calibri"/>
              <a:sym typeface="Calibri"/>
            </a:endParaRPr>
          </a:p>
        </p:txBody>
      </p:sp>
      <p:sp>
        <p:nvSpPr>
          <p:cNvPr id="346" name="Google Shape;346;p47"/>
          <p:cNvSpPr txBox="1"/>
          <p:nvPr/>
        </p:nvSpPr>
        <p:spPr>
          <a:xfrm>
            <a:off x="2378900" y="5614650"/>
            <a:ext cx="1784100" cy="1022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10 minutes</a:t>
            </a:r>
            <a:endParaRPr b="1" sz="2400">
              <a:latin typeface="Calibri"/>
              <a:ea typeface="Calibri"/>
              <a:cs typeface="Calibri"/>
              <a:sym typeface="Calibri"/>
            </a:endParaRPr>
          </a:p>
        </p:txBody>
      </p:sp>
      <p:pic>
        <p:nvPicPr>
          <p:cNvPr descr="A new hit song on TikTok 'Heart on My Sleeve' is the result of AI-created lyrics and voices using Drake and The Weeknd.&#10;&#10;&#10;Subscribe to CTV News to watch more videos: https://www.youtube.com/ctvnews&#10;&#10;Connect with CTV News:&#10;For the latest news visit: http://www.ctvnews.ca/ &#10;For a full video offering visit the CTV News Network: http://www.ctvnews.ca/video&#10; &#10;CTV News on Facebook: https://www.facebook.com/CTVNews  &#10;CTV News on TikTok: https://www.tiktok.com/discover/CTV-News&#10;CTV News on Twitter: https://twitter.com/CTVNews  &#10;CTV News on Instagram: https://instagram.com/ctvnews/ &#10;CTV News on Reddit: https://www.reddit.com/user/CTVNEWS&#10;&#10;&#10;---&#10;CTV News is Canada's most-watched news organization both locally and nationally, and has a network of national, international, and local news operations." id="347" name="Google Shape;347;p47" title="Don't be fooled...Music created with AI taking off | New AI-generated Drake and The Weeknd song">
            <a:hlinkClick r:id="rId3"/>
          </p:cNvPr>
          <p:cNvPicPr preferRelativeResize="0"/>
          <p:nvPr/>
        </p:nvPicPr>
        <p:blipFill>
          <a:blip r:embed="rId4">
            <a:alphaModFix/>
          </a:blip>
          <a:stretch>
            <a:fillRect/>
          </a:stretch>
        </p:blipFill>
        <p:spPr>
          <a:xfrm>
            <a:off x="98500" y="1625613"/>
            <a:ext cx="6344900" cy="356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1"/>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06" name="Google Shape;106;p21"/>
          <p:cNvSpPr txBox="1"/>
          <p:nvPr/>
        </p:nvSpPr>
        <p:spPr>
          <a:xfrm>
            <a:off x="785560" y="575768"/>
            <a:ext cx="10424100" cy="5355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Professional Development Opportunities</a:t>
            </a:r>
            <a:endParaRPr/>
          </a:p>
        </p:txBody>
      </p:sp>
      <p:sp>
        <p:nvSpPr>
          <p:cNvPr id="107" name="Google Shape;107;p21"/>
          <p:cNvSpPr txBox="1"/>
          <p:nvPr/>
        </p:nvSpPr>
        <p:spPr>
          <a:xfrm>
            <a:off x="948658" y="1577154"/>
            <a:ext cx="10424161" cy="458049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To earn professional development credit for CEE webinars found on EconEdLink, you must:</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Watch a minimum of 45-minutes and you will automatically receive a professional development </a:t>
            </a:r>
            <a:r>
              <a:rPr b="1" i="0" lang="en-US" sz="1800" u="none" cap="none" strike="noStrike">
                <a:solidFill>
                  <a:srgbClr val="7A9900"/>
                </a:solidFill>
                <a:latin typeface="Calibri"/>
                <a:ea typeface="Calibri"/>
                <a:cs typeface="Calibri"/>
                <a:sym typeface="Calibri"/>
              </a:rPr>
              <a:t>certificate </a:t>
            </a:r>
            <a:r>
              <a:rPr b="0" i="0" lang="en-US" sz="1800" u="none" cap="none" strike="noStrike">
                <a:solidFill>
                  <a:srgbClr val="000000"/>
                </a:solidFill>
                <a:latin typeface="Calibri"/>
                <a:ea typeface="Calibri"/>
                <a:cs typeface="Calibri"/>
                <a:sym typeface="Calibri"/>
              </a:rPr>
              <a:t>via e-mail within 24 hours. </a:t>
            </a:r>
            <a:endParaRPr b="0" i="0" sz="2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Attendees can learn how much credit they will earn per workshop.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Calibri"/>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US" sz="1800" u="sng" cap="none" strike="noStrike">
                <a:solidFill>
                  <a:srgbClr val="000000"/>
                </a:solidFill>
                <a:latin typeface="Calibri"/>
                <a:ea typeface="Calibri"/>
                <a:cs typeface="Calibri"/>
                <a:sym typeface="Calibri"/>
              </a:rPr>
              <a:t>Accessing resources: </a:t>
            </a:r>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800"/>
              <a:buFont typeface="Helvetica Neue"/>
              <a:buChar char="•"/>
            </a:pPr>
            <a:r>
              <a:rPr b="0" i="0" lang="en-US" sz="1800" u="none" cap="none" strike="noStrike">
                <a:solidFill>
                  <a:srgbClr val="000000"/>
                </a:solidFill>
                <a:latin typeface="Calibri"/>
                <a:ea typeface="Calibri"/>
                <a:cs typeface="Calibri"/>
                <a:sym typeface="Calibri"/>
              </a:rPr>
              <a:t>You can now easily download presentations, lesson plan materials, and activities for each webinar from </a:t>
            </a:r>
            <a:r>
              <a:rPr b="1" i="1" lang="en-US" sz="1600" u="sng" cap="none" strike="noStrike">
                <a:solidFill>
                  <a:srgbClr val="0563C1"/>
                </a:solidFill>
                <a:latin typeface="Calibri"/>
                <a:ea typeface="Calibri"/>
                <a:cs typeface="Calibri"/>
                <a:sym typeface="Calibri"/>
                <a:hlinkClick r:id="rId3">
                  <a:extLst>
                    <a:ext uri="{A12FA001-AC4F-418D-AE19-62706E023703}">
                      <ahyp:hlinkClr val="tx"/>
                    </a:ext>
                  </a:extLst>
                </a:hlinkClick>
              </a:rPr>
              <a:t>EconEdLink.org/professional-development/</a:t>
            </a:r>
            <a:endParaRPr b="1" i="1" sz="1600" u="none" cap="none" strike="noStrike">
              <a:solidFill>
                <a:srgbClr val="005CB8"/>
              </a:solidFill>
              <a:latin typeface="Calibri"/>
              <a:ea typeface="Calibri"/>
              <a:cs typeface="Calibri"/>
              <a:sym typeface="Calibri"/>
            </a:endParaRPr>
          </a:p>
          <a:p>
            <a:pPr indent="-184150" lvl="0" marL="285750" marR="0" rtl="0" algn="l">
              <a:lnSpc>
                <a:spcPct val="100000"/>
              </a:lnSpc>
              <a:spcBef>
                <a:spcPts val="0"/>
              </a:spcBef>
              <a:spcAft>
                <a:spcPts val="0"/>
              </a:spcAft>
              <a:buClr>
                <a:srgbClr val="005CB8"/>
              </a:buClr>
              <a:buSzPts val="1600"/>
              <a:buFont typeface="Helvetica Neue"/>
              <a:buNone/>
            </a:pPr>
            <a:r>
              <a:t/>
            </a:r>
            <a:endParaRPr b="1" i="1" sz="16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Calibri"/>
              <a:buNone/>
            </a:pPr>
            <a:r>
              <a:rPr b="1" i="0" lang="en-US" sz="1600" u="sng" cap="none" strike="noStrike">
                <a:solidFill>
                  <a:srgbClr val="000000"/>
                </a:solidFill>
                <a:latin typeface="Calibri"/>
                <a:ea typeface="Calibri"/>
                <a:cs typeface="Calibri"/>
                <a:sym typeface="Calibri"/>
              </a:rPr>
              <a:t>Local resources:</a:t>
            </a:r>
            <a:r>
              <a:rPr b="0" i="0" lang="en-US" sz="16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Helvetica Neue"/>
              <a:buChar char="•"/>
            </a:pPr>
            <a:r>
              <a:rPr b="0" i="0" lang="en-US" sz="1600" u="none" cap="none" strike="noStrike">
                <a:solidFill>
                  <a:srgbClr val="000000"/>
                </a:solidFill>
                <a:latin typeface="Calibri"/>
                <a:ea typeface="Calibri"/>
                <a:cs typeface="Calibri"/>
                <a:sym typeface="Calibri"/>
              </a:rPr>
              <a:t>Insert your local professional development opportunities (if applicable)</a:t>
            </a:r>
            <a:endParaRPr b="1" i="1" sz="1400" u="none" cap="none" strike="noStrike">
              <a:solidFill>
                <a:srgbClr val="005CB8"/>
              </a:solidFill>
              <a:latin typeface="Calibri"/>
              <a:ea typeface="Calibri"/>
              <a:cs typeface="Calibri"/>
              <a:sym typeface="Calibri"/>
            </a:endParaRPr>
          </a:p>
          <a:p>
            <a:pPr indent="0" lvl="0" marL="0" marR="0" rtl="0" algn="l">
              <a:lnSpc>
                <a:spcPct val="100000"/>
              </a:lnSpc>
              <a:spcBef>
                <a:spcPts val="0"/>
              </a:spcBef>
              <a:spcAft>
                <a:spcPts val="0"/>
              </a:spcAft>
              <a:buClr>
                <a:srgbClr val="005CB8"/>
              </a:buClr>
              <a:buSzPts val="1400"/>
              <a:buFont typeface="Calibri"/>
              <a:buNone/>
            </a:pPr>
            <a:r>
              <a:t/>
            </a:r>
            <a:endParaRPr b="1" i="1" sz="1400" u="none" cap="none" strike="noStrike">
              <a:solidFill>
                <a:srgbClr val="005CB8"/>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8"/>
          <p:cNvSpPr txBox="1"/>
          <p:nvPr>
            <p:ph idx="1" type="body"/>
          </p:nvPr>
        </p:nvSpPr>
        <p:spPr>
          <a:xfrm>
            <a:off x="6495828" y="1434776"/>
            <a:ext cx="5181600" cy="4351200"/>
          </a:xfrm>
          <a:prstGeom prst="rect">
            <a:avLst/>
          </a:prstGeom>
        </p:spPr>
        <p:txBody>
          <a:bodyPr anchorCtr="0" anchor="t" bIns="45700" lIns="45700" spcFirstLastPara="1" rIns="45700" wrap="square" tIns="45700">
            <a:normAutofit fontScale="70000" lnSpcReduction="20000"/>
          </a:bodyPr>
          <a:lstStyle/>
          <a:p>
            <a:pPr indent="0" lvl="0" marL="0" rtl="0" algn="l">
              <a:spcBef>
                <a:spcPts val="1000"/>
              </a:spcBef>
              <a:spcAft>
                <a:spcPts val="0"/>
              </a:spcAft>
              <a:buNone/>
            </a:pPr>
            <a:r>
              <a:t/>
            </a:r>
            <a:endParaRPr sz="3200"/>
          </a:p>
          <a:p>
            <a:pPr indent="0" lvl="0" marL="0" rtl="0" algn="l">
              <a:spcBef>
                <a:spcPts val="1000"/>
              </a:spcBef>
              <a:spcAft>
                <a:spcPts val="0"/>
              </a:spcAft>
              <a:buNone/>
            </a:pPr>
            <a:r>
              <a:t/>
            </a:r>
            <a:endParaRPr sz="4043"/>
          </a:p>
          <a:p>
            <a:pPr indent="-408346" lvl="0" marL="457200" rtl="0" algn="l">
              <a:spcBef>
                <a:spcPts val="1000"/>
              </a:spcBef>
              <a:spcAft>
                <a:spcPts val="0"/>
              </a:spcAft>
              <a:buSzPct val="100000"/>
              <a:buFont typeface="Calibri"/>
              <a:buAutoNum type="arabicPeriod"/>
            </a:pPr>
            <a:r>
              <a:rPr lang="en-US" sz="4043"/>
              <a:t>List a statement on the screen.</a:t>
            </a:r>
            <a:endParaRPr sz="4043"/>
          </a:p>
          <a:p>
            <a:pPr indent="0" lvl="0" marL="457200" rtl="0" algn="l">
              <a:spcBef>
                <a:spcPts val="1000"/>
              </a:spcBef>
              <a:spcAft>
                <a:spcPts val="0"/>
              </a:spcAft>
              <a:buNone/>
            </a:pPr>
            <a:r>
              <a:t/>
            </a:r>
            <a:endParaRPr sz="4043"/>
          </a:p>
          <a:p>
            <a:pPr indent="-408346" lvl="0" marL="457200" rtl="0" algn="l">
              <a:spcBef>
                <a:spcPts val="1000"/>
              </a:spcBef>
              <a:spcAft>
                <a:spcPts val="0"/>
              </a:spcAft>
              <a:buSzPct val="100000"/>
              <a:buFont typeface="Calibri"/>
              <a:buAutoNum type="arabicPeriod"/>
            </a:pPr>
            <a:r>
              <a:rPr lang="en-US" sz="4043"/>
              <a:t>Give students a minute to write the degree to which they agree with the </a:t>
            </a:r>
            <a:r>
              <a:rPr lang="en-US" sz="4043"/>
              <a:t>statement</a:t>
            </a:r>
            <a:r>
              <a:rPr lang="en-US" sz="4043"/>
              <a:t>.</a:t>
            </a:r>
            <a:endParaRPr sz="4043"/>
          </a:p>
          <a:p>
            <a:pPr indent="0" lvl="0" marL="457200" rtl="0" algn="l">
              <a:spcBef>
                <a:spcPts val="1000"/>
              </a:spcBef>
              <a:spcAft>
                <a:spcPts val="0"/>
              </a:spcAft>
              <a:buNone/>
            </a:pPr>
            <a:r>
              <a:t/>
            </a:r>
            <a:endParaRPr sz="4043"/>
          </a:p>
          <a:p>
            <a:pPr indent="-408346" lvl="0" marL="457200" rtl="0" algn="l">
              <a:spcBef>
                <a:spcPts val="1000"/>
              </a:spcBef>
              <a:spcAft>
                <a:spcPts val="0"/>
              </a:spcAft>
              <a:buSzPct val="100000"/>
              <a:buFont typeface="Calibri"/>
              <a:buAutoNum type="arabicPeriod"/>
            </a:pPr>
            <a:r>
              <a:rPr lang="en-US" sz="4043"/>
              <a:t>Allow students the opportunity to move to the corner that matches their opinion.</a:t>
            </a:r>
            <a:endParaRPr sz="4043"/>
          </a:p>
        </p:txBody>
      </p:sp>
      <p:sp>
        <p:nvSpPr>
          <p:cNvPr id="353" name="Google Shape;353;p48"/>
          <p:cNvSpPr txBox="1"/>
          <p:nvPr/>
        </p:nvSpPr>
        <p:spPr>
          <a:xfrm>
            <a:off x="243700" y="522175"/>
            <a:ext cx="99912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4 Corners: AI in Music</a:t>
            </a:r>
            <a:endParaRPr b="1" sz="4400">
              <a:solidFill>
                <a:schemeClr val="dk1"/>
              </a:solidFill>
              <a:latin typeface="Calibri"/>
              <a:ea typeface="Calibri"/>
              <a:cs typeface="Calibri"/>
              <a:sym typeface="Calibri"/>
            </a:endParaRPr>
          </a:p>
        </p:txBody>
      </p:sp>
      <p:sp>
        <p:nvSpPr>
          <p:cNvPr id="354" name="Google Shape;354;p48"/>
          <p:cNvSpPr txBox="1"/>
          <p:nvPr/>
        </p:nvSpPr>
        <p:spPr>
          <a:xfrm>
            <a:off x="1680775" y="4763875"/>
            <a:ext cx="2316300" cy="13563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15 minutes</a:t>
            </a:r>
            <a:endParaRPr b="1" sz="2400">
              <a:latin typeface="Calibri"/>
              <a:ea typeface="Calibri"/>
              <a:cs typeface="Calibri"/>
              <a:sym typeface="Calibri"/>
            </a:endParaRPr>
          </a:p>
        </p:txBody>
      </p:sp>
      <p:sp>
        <p:nvSpPr>
          <p:cNvPr id="355" name="Google Shape;355;p48"/>
          <p:cNvSpPr txBox="1"/>
          <p:nvPr/>
        </p:nvSpPr>
        <p:spPr>
          <a:xfrm>
            <a:off x="747275" y="1706950"/>
            <a:ext cx="4956600" cy="33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latin typeface="Calibri"/>
                <a:ea typeface="Calibri"/>
                <a:cs typeface="Calibri"/>
                <a:sym typeface="Calibri"/>
              </a:rPr>
              <a:t>"The rise of AI technology in music creates more costs than benefits for society."</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9"/>
          <p:cNvSpPr txBox="1"/>
          <p:nvPr>
            <p:ph idx="1" type="body"/>
          </p:nvPr>
        </p:nvSpPr>
        <p:spPr>
          <a:xfrm>
            <a:off x="388450" y="2339650"/>
            <a:ext cx="6456000" cy="3219300"/>
          </a:xfrm>
          <a:prstGeom prst="rect">
            <a:avLst/>
          </a:prstGeom>
        </p:spPr>
        <p:txBody>
          <a:bodyPr anchorCtr="0" anchor="t" bIns="45700" lIns="45700" spcFirstLastPara="1" rIns="45700" wrap="square" tIns="45700">
            <a:normAutofit fontScale="92500" lnSpcReduction="20000"/>
          </a:bodyPr>
          <a:lstStyle/>
          <a:p>
            <a:pPr indent="0" lvl="0" marL="0" rtl="0" algn="l">
              <a:spcBef>
                <a:spcPts val="1000"/>
              </a:spcBef>
              <a:spcAft>
                <a:spcPts val="0"/>
              </a:spcAft>
              <a:buNone/>
            </a:pPr>
            <a:r>
              <a:rPr lang="en-US"/>
              <a:t>“The rise of AI technology in music creates more costs than benefits for society."</a:t>
            </a:r>
            <a:endParaRPr/>
          </a:p>
          <a:p>
            <a:pPr indent="0" lvl="0" marL="0" rtl="0" algn="l">
              <a:spcBef>
                <a:spcPts val="1000"/>
              </a:spcBef>
              <a:spcAft>
                <a:spcPts val="0"/>
              </a:spcAft>
              <a:buNone/>
            </a:pPr>
            <a:r>
              <a:t/>
            </a:r>
            <a:endParaRPr/>
          </a:p>
        </p:txBody>
      </p:sp>
      <p:pic>
        <p:nvPicPr>
          <p:cNvPr id="361" name="Google Shape;361;p49"/>
          <p:cNvPicPr preferRelativeResize="0"/>
          <p:nvPr/>
        </p:nvPicPr>
        <p:blipFill rotWithShape="1">
          <a:blip r:embed="rId3">
            <a:alphaModFix/>
          </a:blip>
          <a:srcRect b="0" l="0" r="0" t="0"/>
          <a:stretch/>
        </p:blipFill>
        <p:spPr>
          <a:xfrm>
            <a:off x="1836445" y="4675300"/>
            <a:ext cx="1134351" cy="1202000"/>
          </a:xfrm>
          <a:prstGeom prst="rect">
            <a:avLst/>
          </a:prstGeom>
          <a:noFill/>
          <a:ln>
            <a:noFill/>
          </a:ln>
        </p:spPr>
      </p:pic>
      <p:pic>
        <p:nvPicPr>
          <p:cNvPr id="362" name="Google Shape;362;p49"/>
          <p:cNvPicPr preferRelativeResize="0"/>
          <p:nvPr/>
        </p:nvPicPr>
        <p:blipFill>
          <a:blip r:embed="rId4">
            <a:alphaModFix/>
          </a:blip>
          <a:stretch>
            <a:fillRect/>
          </a:stretch>
        </p:blipFill>
        <p:spPr>
          <a:xfrm>
            <a:off x="3647625" y="4675300"/>
            <a:ext cx="1889050" cy="1889050"/>
          </a:xfrm>
          <a:prstGeom prst="rect">
            <a:avLst/>
          </a:prstGeom>
          <a:noFill/>
          <a:ln>
            <a:noFill/>
          </a:ln>
        </p:spPr>
      </p:pic>
      <p:sp>
        <p:nvSpPr>
          <p:cNvPr id="363" name="Google Shape;363;p49"/>
          <p:cNvSpPr txBox="1"/>
          <p:nvPr>
            <p:ph idx="1" type="body"/>
          </p:nvPr>
        </p:nvSpPr>
        <p:spPr>
          <a:xfrm>
            <a:off x="6997525" y="2833750"/>
            <a:ext cx="4477500" cy="2630400"/>
          </a:xfrm>
          <a:prstGeom prst="rect">
            <a:avLst/>
          </a:prstGeom>
          <a:solidFill>
            <a:srgbClr val="A7CE6F"/>
          </a:solidFill>
        </p:spPr>
        <p:txBody>
          <a:bodyPr anchorCtr="0" anchor="t" bIns="45700" lIns="45700" spcFirstLastPara="1" rIns="45700" wrap="square" tIns="45700">
            <a:normAutofit/>
          </a:bodyPr>
          <a:lstStyle/>
          <a:p>
            <a:pPr indent="-457200" lvl="0" marL="914400" rtl="0" algn="l">
              <a:spcBef>
                <a:spcPts val="1000"/>
              </a:spcBef>
              <a:spcAft>
                <a:spcPts val="0"/>
              </a:spcAft>
              <a:buSzPts val="3600"/>
              <a:buAutoNum type="arabicPeriod"/>
            </a:pPr>
            <a:r>
              <a:rPr lang="en-US" sz="3600"/>
              <a:t>Strongly agree</a:t>
            </a:r>
            <a:endParaRPr sz="3600"/>
          </a:p>
          <a:p>
            <a:pPr indent="-457200" lvl="0" marL="914400" rtl="0" algn="l">
              <a:spcBef>
                <a:spcPts val="0"/>
              </a:spcBef>
              <a:spcAft>
                <a:spcPts val="0"/>
              </a:spcAft>
              <a:buSzPts val="3600"/>
              <a:buAutoNum type="arabicPeriod"/>
            </a:pPr>
            <a:r>
              <a:rPr lang="en-US" sz="3600"/>
              <a:t>Agree</a:t>
            </a:r>
            <a:endParaRPr sz="3600"/>
          </a:p>
          <a:p>
            <a:pPr indent="-457200" lvl="0" marL="914400" rtl="0" algn="l">
              <a:spcBef>
                <a:spcPts val="0"/>
              </a:spcBef>
              <a:spcAft>
                <a:spcPts val="0"/>
              </a:spcAft>
              <a:buSzPts val="3600"/>
              <a:buAutoNum type="arabicPeriod"/>
            </a:pPr>
            <a:r>
              <a:rPr lang="en-US" sz="3600"/>
              <a:t>Neutral</a:t>
            </a:r>
            <a:endParaRPr sz="3600"/>
          </a:p>
          <a:p>
            <a:pPr indent="-457200" lvl="0" marL="914400" rtl="0" algn="l">
              <a:spcBef>
                <a:spcPts val="0"/>
              </a:spcBef>
              <a:spcAft>
                <a:spcPts val="0"/>
              </a:spcAft>
              <a:buSzPts val="3600"/>
              <a:buAutoNum type="arabicPeriod"/>
            </a:pPr>
            <a:r>
              <a:rPr lang="en-US" sz="3600"/>
              <a:t>Disagree</a:t>
            </a:r>
            <a:endParaRPr sz="3600"/>
          </a:p>
          <a:p>
            <a:pPr indent="-457200" lvl="0" marL="914400" rtl="0" algn="l">
              <a:spcBef>
                <a:spcPts val="0"/>
              </a:spcBef>
              <a:spcAft>
                <a:spcPts val="0"/>
              </a:spcAft>
              <a:buSzPts val="3600"/>
              <a:buAutoNum type="arabicPeriod"/>
            </a:pPr>
            <a:r>
              <a:rPr lang="en-US" sz="3600"/>
              <a:t>Strongly Disagree</a:t>
            </a:r>
            <a:endParaRPr sz="3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0"/>
          <p:cNvSpPr txBox="1"/>
          <p:nvPr>
            <p:ph idx="1" type="body"/>
          </p:nvPr>
        </p:nvSpPr>
        <p:spPr>
          <a:xfrm>
            <a:off x="812800" y="4146546"/>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lang="en-US" sz="4400">
                <a:highlight>
                  <a:srgbClr val="A7CE6F"/>
                </a:highlight>
              </a:rPr>
              <a:t>Curriculum: Podcast, Student Investigation and Group Product</a:t>
            </a:r>
            <a:endParaRPr sz="4400">
              <a:highlight>
                <a:srgbClr val="A7CE6F"/>
              </a:highlight>
            </a:endParaRPr>
          </a:p>
        </p:txBody>
      </p:sp>
      <p:pic>
        <p:nvPicPr>
          <p:cNvPr id="369" name="Google Shape;369;p50"/>
          <p:cNvPicPr preferRelativeResize="0"/>
          <p:nvPr/>
        </p:nvPicPr>
        <p:blipFill>
          <a:blip r:embed="rId3">
            <a:alphaModFix/>
          </a:blip>
          <a:stretch>
            <a:fillRect/>
          </a:stretch>
        </p:blipFill>
        <p:spPr>
          <a:xfrm>
            <a:off x="3723099" y="978149"/>
            <a:ext cx="2542575" cy="2542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1"/>
          <p:cNvSpPr txBox="1"/>
          <p:nvPr>
            <p:ph idx="1" type="body"/>
          </p:nvPr>
        </p:nvSpPr>
        <p:spPr>
          <a:xfrm>
            <a:off x="323625" y="4563475"/>
            <a:ext cx="11199000" cy="914400"/>
          </a:xfrm>
          <a:prstGeom prst="rect">
            <a:avLst/>
          </a:prstGeom>
        </p:spPr>
        <p:txBody>
          <a:bodyPr anchorCtr="0" anchor="t" bIns="45700" lIns="45700" spcFirstLastPara="1" rIns="45700" wrap="square" tIns="45700">
            <a:noAutofit/>
          </a:bodyPr>
          <a:lstStyle/>
          <a:p>
            <a:pPr indent="0" lvl="0" marL="0" rtl="0" algn="l">
              <a:lnSpc>
                <a:spcPct val="70000"/>
              </a:lnSpc>
              <a:spcBef>
                <a:spcPts val="1000"/>
              </a:spcBef>
              <a:spcAft>
                <a:spcPts val="0"/>
              </a:spcAft>
              <a:buSzPts val="605"/>
              <a:buNone/>
            </a:pPr>
            <a:r>
              <a:t/>
            </a:r>
            <a:endParaRPr sz="3800"/>
          </a:p>
          <a:p>
            <a:pPr indent="0" lvl="0" marL="0" rtl="0" algn="l">
              <a:lnSpc>
                <a:spcPct val="70000"/>
              </a:lnSpc>
              <a:spcBef>
                <a:spcPts val="1000"/>
              </a:spcBef>
              <a:spcAft>
                <a:spcPts val="0"/>
              </a:spcAft>
              <a:buSzPts val="605"/>
              <a:buNone/>
            </a:pPr>
            <a:r>
              <a:rPr lang="en-US" sz="3800"/>
              <a:t>Podcasts and Videos</a:t>
            </a:r>
            <a:endParaRPr sz="3800"/>
          </a:p>
        </p:txBody>
      </p:sp>
      <p:pic>
        <p:nvPicPr>
          <p:cNvPr id="375" name="Google Shape;375;p51"/>
          <p:cNvPicPr preferRelativeResize="0"/>
          <p:nvPr/>
        </p:nvPicPr>
        <p:blipFill>
          <a:blip r:embed="rId3">
            <a:alphaModFix/>
          </a:blip>
          <a:stretch>
            <a:fillRect/>
          </a:stretch>
        </p:blipFill>
        <p:spPr>
          <a:xfrm>
            <a:off x="8893175" y="372775"/>
            <a:ext cx="2537124" cy="2537124"/>
          </a:xfrm>
          <a:prstGeom prst="rect">
            <a:avLst/>
          </a:prstGeom>
          <a:noFill/>
          <a:ln>
            <a:noFill/>
          </a:ln>
        </p:spPr>
      </p:pic>
      <p:pic>
        <p:nvPicPr>
          <p:cNvPr id="376" name="Google Shape;376;p51"/>
          <p:cNvPicPr preferRelativeResize="0"/>
          <p:nvPr/>
        </p:nvPicPr>
        <p:blipFill>
          <a:blip r:embed="rId4">
            <a:alphaModFix/>
          </a:blip>
          <a:stretch>
            <a:fillRect/>
          </a:stretch>
        </p:blipFill>
        <p:spPr>
          <a:xfrm>
            <a:off x="8464325" y="3145325"/>
            <a:ext cx="3058299" cy="1605601"/>
          </a:xfrm>
          <a:prstGeom prst="rect">
            <a:avLst/>
          </a:prstGeom>
          <a:noFill/>
          <a:ln>
            <a:noFill/>
          </a:ln>
        </p:spPr>
      </p:pic>
      <p:pic>
        <p:nvPicPr>
          <p:cNvPr descr="Digital disruption is knock knock knockin’ at the music industry’s door, 20 years after the MP3 and Napster made CD collections obsolete. Artificial intelligence is now filling playlists with ambient music and making pitch-perfect copies of human stars like Grimes, who Bloomberg Opinion columnist Lionel Laurent interviewed for this special episode of Crash Course. He dives into the risky race to make musical robots and how record labels and artists are fighting back with new business models, new types of music, and new ideas about copyright — which could serve as a guide for how the wider economy and the rest of society can deal with AI.&#10;&#10;See omnystudio.com/listener (https://omnystudio.com/listener) for privacy information.&#10;&#10;&#10;Hosted by Bloomberg Opinion senior executive editor Tim O'Brien, Crash Course will bring listeners directly into the arenas where epic business and social upheavals occur. Every week, Crash Course will explore the lessons to be learned when creativity and ambition collide with competition and power -- on Wall Street and Main Street, and in Hollywood and Washington.&#10;&#10;Listen to more Crash Course: https://youtube.com/playlist?list=PLe4PRejZgr0PFBKdRTZ7R7HGHqibrwg7r&#10;Subscribe to Bloomberg Podcasts: https://bit.ly/BloombergPodcasts&#10;&#10;#Bloomberg #Podcast&#10;&#10;Visit us: https://www.bloomberg.com/podcasts&#10;&#10;Follow Bloomberg Podcasts on Twitter: https://twitter.com/podcasts&#10;&#10;Visit our other YouTube channels:&#10;Bloomberg Television: https://www.youtube.com/@markets &#10;Bloomberg Originals: https://www.youtube.com/bloomberg&#10;Quicktake: https://www.youtube.com/@BloombergQuicktake&#10;&#10;For coverage on news, markets and more: http://www.bloomberg.com/video" id="377" name="Google Shape;377;p51" title="Artificial Intelligence vs. The Music Industry | Crash Course">
            <a:hlinkClick r:id="rId5"/>
          </p:cNvPr>
          <p:cNvPicPr preferRelativeResize="0"/>
          <p:nvPr/>
        </p:nvPicPr>
        <p:blipFill>
          <a:blip r:embed="rId6">
            <a:alphaModFix/>
          </a:blip>
          <a:stretch>
            <a:fillRect/>
          </a:stretch>
        </p:blipFill>
        <p:spPr>
          <a:xfrm>
            <a:off x="3026575" y="1774925"/>
            <a:ext cx="4682100" cy="263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2"/>
          <p:cNvSpPr txBox="1"/>
          <p:nvPr>
            <p:ph idx="1" type="body"/>
          </p:nvPr>
        </p:nvSpPr>
        <p:spPr>
          <a:xfrm>
            <a:off x="839784" y="2505070"/>
            <a:ext cx="5157900" cy="3684600"/>
          </a:xfrm>
          <a:prstGeom prst="rect">
            <a:avLst/>
          </a:prstGeom>
        </p:spPr>
        <p:txBody>
          <a:bodyPr anchorCtr="0" anchor="ctr" bIns="45700" lIns="45700" spcFirstLastPara="1" rIns="45700" wrap="square" tIns="45700">
            <a:normAutofit/>
          </a:bodyPr>
          <a:lstStyle/>
          <a:p>
            <a:pPr indent="-381000" lvl="0" marL="457200" rtl="0" algn="l">
              <a:spcBef>
                <a:spcPts val="1000"/>
              </a:spcBef>
              <a:spcAft>
                <a:spcPts val="0"/>
              </a:spcAft>
              <a:buSzPts val="2400"/>
              <a:buAutoNum type="arabicPeriod"/>
            </a:pPr>
            <a:r>
              <a:rPr lang="en-US" sz="2400"/>
              <a:t>Explain costs, revenue, and market structures.</a:t>
            </a:r>
            <a:endParaRPr sz="2400"/>
          </a:p>
          <a:p>
            <a:pPr indent="-381000" lvl="0" marL="457200" rtl="0" algn="l">
              <a:spcBef>
                <a:spcPts val="0"/>
              </a:spcBef>
              <a:spcAft>
                <a:spcPts val="0"/>
              </a:spcAft>
              <a:buSzPts val="2400"/>
              <a:buAutoNum type="arabicPeriod"/>
            </a:pPr>
            <a:r>
              <a:rPr lang="en-US" sz="2400"/>
              <a:t>Explain factors that might change costs, and barriers to entry in markets.</a:t>
            </a:r>
            <a:endParaRPr sz="2400"/>
          </a:p>
          <a:p>
            <a:pPr indent="-381000" lvl="0" marL="457200" rtl="0" algn="l">
              <a:spcBef>
                <a:spcPts val="0"/>
              </a:spcBef>
              <a:spcAft>
                <a:spcPts val="0"/>
              </a:spcAft>
              <a:buSzPts val="2400"/>
              <a:buAutoNum type="arabicPeriod"/>
            </a:pPr>
            <a:r>
              <a:rPr lang="en-US" sz="2400"/>
              <a:t>Post template to GC for students to take notes.</a:t>
            </a:r>
            <a:endParaRPr sz="2400"/>
          </a:p>
          <a:p>
            <a:pPr indent="-381000" lvl="0" marL="457200" rtl="0" algn="l">
              <a:spcBef>
                <a:spcPts val="0"/>
              </a:spcBef>
              <a:spcAft>
                <a:spcPts val="0"/>
              </a:spcAft>
              <a:buSzPts val="2400"/>
              <a:buAutoNum type="arabicPeriod"/>
            </a:pPr>
            <a:r>
              <a:rPr lang="en-US" sz="2400"/>
              <a:t>Let students listen and take notes.</a:t>
            </a:r>
            <a:endParaRPr sz="2400"/>
          </a:p>
        </p:txBody>
      </p:sp>
      <p:sp>
        <p:nvSpPr>
          <p:cNvPr id="383" name="Google Shape;383;p52"/>
          <p:cNvSpPr txBox="1"/>
          <p:nvPr>
            <p:ph idx="2" type="body"/>
          </p:nvPr>
        </p:nvSpPr>
        <p:spPr>
          <a:xfrm>
            <a:off x="758799" y="1483459"/>
            <a:ext cx="5183100" cy="823800"/>
          </a:xfrm>
          <a:prstGeom prst="rect">
            <a:avLst/>
          </a:prstGeom>
          <a:ln cap="flat" cmpd="sng" w="9525">
            <a:solidFill>
              <a:schemeClr val="lt1"/>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spcBef>
                <a:spcPts val="1000"/>
              </a:spcBef>
              <a:spcAft>
                <a:spcPts val="0"/>
              </a:spcAft>
              <a:buNone/>
            </a:pPr>
            <a:r>
              <a:rPr lang="en-US">
                <a:highlight>
                  <a:schemeClr val="lt1"/>
                </a:highlight>
              </a:rPr>
              <a:t>Overview</a:t>
            </a:r>
            <a:endParaRPr>
              <a:highlight>
                <a:schemeClr val="lt1"/>
              </a:highlight>
            </a:endParaRPr>
          </a:p>
        </p:txBody>
      </p:sp>
      <p:pic>
        <p:nvPicPr>
          <p:cNvPr id="384" name="Google Shape;384;p52"/>
          <p:cNvPicPr preferRelativeResize="0"/>
          <p:nvPr/>
        </p:nvPicPr>
        <p:blipFill>
          <a:blip r:embed="rId3">
            <a:alphaModFix/>
          </a:blip>
          <a:stretch>
            <a:fillRect/>
          </a:stretch>
        </p:blipFill>
        <p:spPr>
          <a:xfrm>
            <a:off x="6620822" y="1483450"/>
            <a:ext cx="4384175" cy="2527850"/>
          </a:xfrm>
          <a:prstGeom prst="rect">
            <a:avLst/>
          </a:prstGeom>
          <a:noFill/>
          <a:ln>
            <a:noFill/>
          </a:ln>
        </p:spPr>
      </p:pic>
      <p:pic>
        <p:nvPicPr>
          <p:cNvPr id="385" name="Google Shape;385;p52"/>
          <p:cNvPicPr preferRelativeResize="0"/>
          <p:nvPr/>
        </p:nvPicPr>
        <p:blipFill>
          <a:blip r:embed="rId4">
            <a:alphaModFix/>
          </a:blip>
          <a:stretch>
            <a:fillRect/>
          </a:stretch>
        </p:blipFill>
        <p:spPr>
          <a:xfrm>
            <a:off x="6385409" y="4044925"/>
            <a:ext cx="5060969" cy="2541900"/>
          </a:xfrm>
          <a:prstGeom prst="rect">
            <a:avLst/>
          </a:prstGeom>
          <a:noFill/>
          <a:ln>
            <a:noFill/>
          </a:ln>
        </p:spPr>
      </p:pic>
      <p:sp>
        <p:nvSpPr>
          <p:cNvPr id="386" name="Google Shape;386;p52"/>
          <p:cNvSpPr txBox="1"/>
          <p:nvPr/>
        </p:nvSpPr>
        <p:spPr>
          <a:xfrm>
            <a:off x="4476750" y="5720000"/>
            <a:ext cx="4720800" cy="1022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30 - 45 minutes</a:t>
            </a:r>
            <a:endParaRPr b="1" sz="2400">
              <a:latin typeface="Calibri"/>
              <a:ea typeface="Calibri"/>
              <a:cs typeface="Calibri"/>
              <a:sym typeface="Calibri"/>
            </a:endParaRPr>
          </a:p>
        </p:txBody>
      </p:sp>
      <p:pic>
        <p:nvPicPr>
          <p:cNvPr descr="Digital disruption is knock knock knockin’ at the music industry’s door, 20 years after the MP3 and Napster made CD collections obsolete. Artificial intelligence is now filling playlists with ambient music and making pitch-perfect copies of human stars like Grimes, who Bloomberg Opinion columnist Lionel Laurent interviewed for this special episode of Crash Course. He dives into the risky race to make musical robots and how record labels and artists are fighting back with new business models, new types of music, and new ideas about copyright — which could serve as a guide for how the wider economy and the rest of society can deal with AI.&#10;&#10;See omnystudio.com/listener (https://omnystudio.com/listener) for privacy information.&#10;&#10;&#10;Hosted by Bloomberg Opinion senior executive editor Tim O'Brien, Crash Course will bring listeners directly into the arenas where epic business and social upheavals occur. Every week, Crash Course will explore the lessons to be learned when creativity and ambition collide with competition and power -- on Wall Street and Main Street, and in Hollywood and Washington.&#10;&#10;Listen to more Crash Course: https://youtube.com/playlist?list=PLe4PRejZgr0PFBKdRTZ7R7HGHqibrwg7r&#10;Subscribe to Bloomberg Podcasts: https://bit.ly/BloombergPodcasts&#10;&#10;#Bloomberg #Podcast&#10;&#10;Visit us: https://www.bloomberg.com/podcasts&#10;&#10;Follow Bloomberg Podcasts on Twitter: https://twitter.com/podcasts&#10;&#10;Visit our other YouTube channels:&#10;Bloomberg Television: https://www.youtube.com/@markets &#10;Bloomberg Originals: https://www.youtube.com/bloomberg&#10;Quicktake: https://www.youtube.com/@BloombergQuicktake&#10;&#10;For coverage on news, markets and more: http://www.bloomberg.com/video" id="387" name="Google Shape;387;p52" title="Artificial Intelligence vs. The Music Industry | Crash Course">
            <a:hlinkClick r:id="rId5"/>
          </p:cNvPr>
          <p:cNvPicPr preferRelativeResize="0"/>
          <p:nvPr/>
        </p:nvPicPr>
        <p:blipFill>
          <a:blip r:embed="rId6">
            <a:alphaModFix/>
          </a:blip>
          <a:stretch>
            <a:fillRect/>
          </a:stretch>
        </p:blipFill>
        <p:spPr>
          <a:xfrm>
            <a:off x="237600" y="152000"/>
            <a:ext cx="2367022" cy="1331450"/>
          </a:xfrm>
          <a:prstGeom prst="rect">
            <a:avLst/>
          </a:prstGeom>
          <a:noFill/>
          <a:ln>
            <a:noFill/>
          </a:ln>
        </p:spPr>
      </p:pic>
      <p:sp>
        <p:nvSpPr>
          <p:cNvPr id="388" name="Google Shape;388;p52"/>
          <p:cNvSpPr txBox="1"/>
          <p:nvPr/>
        </p:nvSpPr>
        <p:spPr>
          <a:xfrm>
            <a:off x="1958550" y="420675"/>
            <a:ext cx="82749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Podcast: AI and Music</a:t>
            </a:r>
            <a:endParaRPr b="1" sz="4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3"/>
          <p:cNvSpPr txBox="1"/>
          <p:nvPr>
            <p:ph idx="1" type="body"/>
          </p:nvPr>
        </p:nvSpPr>
        <p:spPr>
          <a:xfrm>
            <a:off x="939418" y="2606195"/>
            <a:ext cx="5157900" cy="3684600"/>
          </a:xfrm>
          <a:prstGeom prst="rect">
            <a:avLst/>
          </a:prstGeom>
        </p:spPr>
        <p:txBody>
          <a:bodyPr anchorCtr="0" anchor="ctr" bIns="45700" lIns="45700" spcFirstLastPara="1" rIns="45700" wrap="square" tIns="45700">
            <a:normAutofit lnSpcReduction="10000"/>
          </a:bodyPr>
          <a:lstStyle/>
          <a:p>
            <a:pPr indent="-381000" lvl="0" marL="457200" rtl="0" algn="l">
              <a:spcBef>
                <a:spcPts val="1000"/>
              </a:spcBef>
              <a:spcAft>
                <a:spcPts val="0"/>
              </a:spcAft>
              <a:buClr>
                <a:schemeClr val="dk1"/>
              </a:buClr>
              <a:buSzPts val="2400"/>
              <a:buAutoNum type="arabicPeriod"/>
            </a:pPr>
            <a:r>
              <a:rPr lang="en-US" sz="2400">
                <a:solidFill>
                  <a:schemeClr val="dk1"/>
                </a:solidFill>
              </a:rPr>
              <a:t>Post the task to Google Classroom.</a:t>
            </a:r>
            <a:endParaRPr sz="2400"/>
          </a:p>
          <a:p>
            <a:pPr indent="-381000" lvl="0" marL="457200" rtl="0" algn="l">
              <a:spcBef>
                <a:spcPts val="0"/>
              </a:spcBef>
              <a:spcAft>
                <a:spcPts val="0"/>
              </a:spcAft>
              <a:buSzPts val="2400"/>
              <a:buAutoNum type="arabicPeriod"/>
            </a:pPr>
            <a:r>
              <a:rPr lang="en-US" sz="2400"/>
              <a:t>Explain the assignment.</a:t>
            </a:r>
            <a:endParaRPr sz="2400"/>
          </a:p>
          <a:p>
            <a:pPr indent="-381000" lvl="0" marL="457200" rtl="0" algn="l">
              <a:spcBef>
                <a:spcPts val="0"/>
              </a:spcBef>
              <a:spcAft>
                <a:spcPts val="0"/>
              </a:spcAft>
              <a:buSzPts val="2400"/>
              <a:buAutoNum type="arabicPeriod"/>
            </a:pPr>
            <a:r>
              <a:rPr lang="en-US" sz="2400"/>
              <a:t>Give time for students to complete the assignment in class (if not blocked) or at home.</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rPr lang="en-US" sz="2400"/>
              <a:t>*Disclaimer: Many of my students have access to ChatGPT on their phones.</a:t>
            </a:r>
            <a:endParaRPr sz="2400"/>
          </a:p>
          <a:p>
            <a:pPr indent="0" lvl="0" marL="0" rtl="0" algn="l">
              <a:spcBef>
                <a:spcPts val="1000"/>
              </a:spcBef>
              <a:spcAft>
                <a:spcPts val="0"/>
              </a:spcAft>
              <a:buNone/>
            </a:pPr>
            <a:r>
              <a:t/>
            </a:r>
            <a:endParaRPr sz="2400"/>
          </a:p>
          <a:p>
            <a:pPr indent="0" lvl="0" marL="0" rtl="0" algn="l">
              <a:spcBef>
                <a:spcPts val="1000"/>
              </a:spcBef>
              <a:spcAft>
                <a:spcPts val="0"/>
              </a:spcAft>
              <a:buNone/>
            </a:pPr>
            <a:r>
              <a:t/>
            </a:r>
            <a:endParaRPr sz="2400"/>
          </a:p>
        </p:txBody>
      </p:sp>
      <p:sp>
        <p:nvSpPr>
          <p:cNvPr id="394" name="Google Shape;394;p53"/>
          <p:cNvSpPr txBox="1"/>
          <p:nvPr>
            <p:ph idx="2" type="body"/>
          </p:nvPr>
        </p:nvSpPr>
        <p:spPr>
          <a:xfrm>
            <a:off x="758799" y="1483459"/>
            <a:ext cx="5183100" cy="823800"/>
          </a:xfrm>
          <a:prstGeom prst="rect">
            <a:avLst/>
          </a:prstGeom>
          <a:ln cap="flat" cmpd="sng" w="9525">
            <a:solidFill>
              <a:schemeClr val="lt1"/>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spcBef>
                <a:spcPts val="1000"/>
              </a:spcBef>
              <a:spcAft>
                <a:spcPts val="0"/>
              </a:spcAft>
              <a:buNone/>
            </a:pPr>
            <a:r>
              <a:rPr lang="en-US">
                <a:highlight>
                  <a:schemeClr val="lt1"/>
                </a:highlight>
              </a:rPr>
              <a:t>Overview</a:t>
            </a:r>
            <a:endParaRPr>
              <a:highlight>
                <a:schemeClr val="lt1"/>
              </a:highlight>
            </a:endParaRPr>
          </a:p>
        </p:txBody>
      </p:sp>
      <p:sp>
        <p:nvSpPr>
          <p:cNvPr id="395" name="Google Shape;395;p53"/>
          <p:cNvSpPr txBox="1"/>
          <p:nvPr/>
        </p:nvSpPr>
        <p:spPr>
          <a:xfrm>
            <a:off x="3227175" y="5586225"/>
            <a:ext cx="4720800" cy="1022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35 - 45 minutes</a:t>
            </a:r>
            <a:endParaRPr b="1" sz="2400">
              <a:latin typeface="Calibri"/>
              <a:ea typeface="Calibri"/>
              <a:cs typeface="Calibri"/>
              <a:sym typeface="Calibri"/>
            </a:endParaRPr>
          </a:p>
        </p:txBody>
      </p:sp>
      <p:pic>
        <p:nvPicPr>
          <p:cNvPr id="396" name="Google Shape;396;p53"/>
          <p:cNvPicPr preferRelativeResize="0"/>
          <p:nvPr/>
        </p:nvPicPr>
        <p:blipFill>
          <a:blip r:embed="rId3">
            <a:alphaModFix/>
          </a:blip>
          <a:stretch>
            <a:fillRect/>
          </a:stretch>
        </p:blipFill>
        <p:spPr>
          <a:xfrm>
            <a:off x="7584051" y="1483450"/>
            <a:ext cx="4435100" cy="4907874"/>
          </a:xfrm>
          <a:prstGeom prst="rect">
            <a:avLst/>
          </a:prstGeom>
          <a:noFill/>
          <a:ln>
            <a:noFill/>
          </a:ln>
        </p:spPr>
      </p:pic>
      <p:sp>
        <p:nvSpPr>
          <p:cNvPr id="397" name="Google Shape;397;p53"/>
          <p:cNvSpPr txBox="1"/>
          <p:nvPr/>
        </p:nvSpPr>
        <p:spPr>
          <a:xfrm>
            <a:off x="347675" y="390400"/>
            <a:ext cx="92019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Student Investigation: AI and Music</a:t>
            </a:r>
            <a:endParaRPr b="1" sz="4400">
              <a:solidFill>
                <a:schemeClr val="dk1"/>
              </a:solidFill>
              <a:latin typeface="Calibri"/>
              <a:ea typeface="Calibri"/>
              <a:cs typeface="Calibri"/>
              <a:sym typeface="Calibri"/>
            </a:endParaRPr>
          </a:p>
        </p:txBody>
      </p:sp>
      <p:pic>
        <p:nvPicPr>
          <p:cNvPr id="398" name="Google Shape;398;p53"/>
          <p:cNvPicPr preferRelativeResize="0"/>
          <p:nvPr/>
        </p:nvPicPr>
        <p:blipFill>
          <a:blip r:embed="rId4">
            <a:alphaModFix/>
          </a:blip>
          <a:stretch>
            <a:fillRect/>
          </a:stretch>
        </p:blipFill>
        <p:spPr>
          <a:xfrm>
            <a:off x="6281968" y="1483450"/>
            <a:ext cx="1511607" cy="1497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54"/>
          <p:cNvSpPr txBox="1"/>
          <p:nvPr/>
        </p:nvSpPr>
        <p:spPr>
          <a:xfrm>
            <a:off x="2615475" y="273700"/>
            <a:ext cx="9420300" cy="1642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4800">
                <a:solidFill>
                  <a:schemeClr val="dk1"/>
                </a:solidFill>
                <a:latin typeface="Calibri"/>
                <a:ea typeface="Calibri"/>
                <a:cs typeface="Calibri"/>
                <a:sym typeface="Calibri"/>
              </a:rPr>
              <a:t>AI and Music Assignment</a:t>
            </a:r>
            <a:endParaRPr b="1" sz="4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4800">
              <a:solidFill>
                <a:schemeClr val="dk1"/>
              </a:solidFill>
              <a:latin typeface="Calibri"/>
              <a:ea typeface="Calibri"/>
              <a:cs typeface="Calibri"/>
              <a:sym typeface="Calibri"/>
            </a:endParaRPr>
          </a:p>
        </p:txBody>
      </p:sp>
      <p:pic>
        <p:nvPicPr>
          <p:cNvPr id="404" name="Google Shape;404;p54"/>
          <p:cNvPicPr preferRelativeResize="0"/>
          <p:nvPr/>
        </p:nvPicPr>
        <p:blipFill>
          <a:blip r:embed="rId3">
            <a:alphaModFix/>
          </a:blip>
          <a:stretch>
            <a:fillRect/>
          </a:stretch>
        </p:blipFill>
        <p:spPr>
          <a:xfrm>
            <a:off x="1341925" y="1813925"/>
            <a:ext cx="3562343" cy="4636700"/>
          </a:xfrm>
          <a:prstGeom prst="rect">
            <a:avLst/>
          </a:prstGeom>
          <a:noFill/>
          <a:ln>
            <a:noFill/>
          </a:ln>
        </p:spPr>
      </p:pic>
      <p:pic>
        <p:nvPicPr>
          <p:cNvPr id="405" name="Google Shape;405;p54"/>
          <p:cNvPicPr preferRelativeResize="0"/>
          <p:nvPr/>
        </p:nvPicPr>
        <p:blipFill>
          <a:blip r:embed="rId4">
            <a:alphaModFix/>
          </a:blip>
          <a:stretch>
            <a:fillRect/>
          </a:stretch>
        </p:blipFill>
        <p:spPr>
          <a:xfrm>
            <a:off x="5267718" y="1257650"/>
            <a:ext cx="6581343" cy="46366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5"/>
          <p:cNvSpPr txBox="1"/>
          <p:nvPr/>
        </p:nvSpPr>
        <p:spPr>
          <a:xfrm>
            <a:off x="2615475" y="273700"/>
            <a:ext cx="9420300" cy="2436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4800">
                <a:solidFill>
                  <a:schemeClr val="dk1"/>
                </a:solidFill>
                <a:latin typeface="Calibri"/>
                <a:ea typeface="Calibri"/>
                <a:cs typeface="Calibri"/>
                <a:sym typeface="Calibri"/>
              </a:rPr>
              <a:t>Student </a:t>
            </a:r>
            <a:endParaRPr b="1" sz="4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b="1" lang="en-US" sz="4800">
                <a:solidFill>
                  <a:schemeClr val="dk1"/>
                </a:solidFill>
                <a:latin typeface="Calibri"/>
                <a:ea typeface="Calibri"/>
                <a:cs typeface="Calibri"/>
                <a:sym typeface="Calibri"/>
              </a:rPr>
              <a:t>Examples</a:t>
            </a:r>
            <a:endParaRPr b="1" sz="48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t/>
            </a:r>
            <a:endParaRPr sz="4800">
              <a:solidFill>
                <a:schemeClr val="dk1"/>
              </a:solidFill>
              <a:latin typeface="Calibri"/>
              <a:ea typeface="Calibri"/>
              <a:cs typeface="Calibri"/>
              <a:sym typeface="Calibri"/>
            </a:endParaRPr>
          </a:p>
        </p:txBody>
      </p:sp>
      <p:pic>
        <p:nvPicPr>
          <p:cNvPr id="411" name="Google Shape;411;p55"/>
          <p:cNvPicPr preferRelativeResize="0"/>
          <p:nvPr/>
        </p:nvPicPr>
        <p:blipFill>
          <a:blip r:embed="rId3">
            <a:alphaModFix/>
          </a:blip>
          <a:stretch>
            <a:fillRect/>
          </a:stretch>
        </p:blipFill>
        <p:spPr>
          <a:xfrm>
            <a:off x="5797700" y="365800"/>
            <a:ext cx="5762624" cy="3762874"/>
          </a:xfrm>
          <a:prstGeom prst="rect">
            <a:avLst/>
          </a:prstGeom>
          <a:noFill/>
          <a:ln>
            <a:noFill/>
          </a:ln>
        </p:spPr>
      </p:pic>
      <p:pic>
        <p:nvPicPr>
          <p:cNvPr id="412" name="Google Shape;412;p55"/>
          <p:cNvPicPr preferRelativeResize="0"/>
          <p:nvPr/>
        </p:nvPicPr>
        <p:blipFill>
          <a:blip r:embed="rId4">
            <a:alphaModFix/>
          </a:blip>
          <a:stretch>
            <a:fillRect/>
          </a:stretch>
        </p:blipFill>
        <p:spPr>
          <a:xfrm>
            <a:off x="248125" y="2074850"/>
            <a:ext cx="4934949" cy="1800300"/>
          </a:xfrm>
          <a:prstGeom prst="rect">
            <a:avLst/>
          </a:prstGeom>
          <a:noFill/>
          <a:ln>
            <a:noFill/>
          </a:ln>
        </p:spPr>
      </p:pic>
      <p:pic>
        <p:nvPicPr>
          <p:cNvPr id="413" name="Google Shape;413;p55"/>
          <p:cNvPicPr preferRelativeResize="0"/>
          <p:nvPr/>
        </p:nvPicPr>
        <p:blipFill>
          <a:blip r:embed="rId5">
            <a:alphaModFix/>
          </a:blip>
          <a:stretch>
            <a:fillRect/>
          </a:stretch>
        </p:blipFill>
        <p:spPr>
          <a:xfrm>
            <a:off x="398575" y="4033500"/>
            <a:ext cx="5263776" cy="2353899"/>
          </a:xfrm>
          <a:prstGeom prst="rect">
            <a:avLst/>
          </a:prstGeom>
          <a:noFill/>
          <a:ln>
            <a:noFill/>
          </a:ln>
        </p:spPr>
      </p:pic>
      <p:sp>
        <p:nvSpPr>
          <p:cNvPr id="414" name="Google Shape;414;p55"/>
          <p:cNvSpPr txBox="1"/>
          <p:nvPr/>
        </p:nvSpPr>
        <p:spPr>
          <a:xfrm>
            <a:off x="6542188" y="5572125"/>
            <a:ext cx="4714800" cy="5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u="sng">
                <a:solidFill>
                  <a:schemeClr val="hlink"/>
                </a:solidFill>
                <a:latin typeface="Calibri"/>
                <a:ea typeface="Calibri"/>
                <a:cs typeface="Calibri"/>
                <a:sym typeface="Calibri"/>
                <a:hlinkClick r:id="rId6"/>
              </a:rPr>
              <a:t>AI Song</a:t>
            </a:r>
            <a:endParaRPr sz="2800">
              <a:latin typeface="Calibri"/>
              <a:ea typeface="Calibri"/>
              <a:cs typeface="Calibri"/>
              <a:sym typeface="Calibri"/>
            </a:endParaRPr>
          </a:p>
          <a:p>
            <a:pPr indent="0" lvl="0" marL="0" rtl="0" algn="l">
              <a:spcBef>
                <a:spcPts val="0"/>
              </a:spcBef>
              <a:spcAft>
                <a:spcPts val="0"/>
              </a:spcAft>
              <a:buNone/>
            </a:pPr>
            <a:r>
              <a:t/>
            </a:r>
            <a:endParaRPr sz="2800">
              <a:latin typeface="Calibri"/>
              <a:ea typeface="Calibri"/>
              <a:cs typeface="Calibri"/>
              <a:sym typeface="Calibri"/>
            </a:endParaRPr>
          </a:p>
        </p:txBody>
      </p:sp>
      <p:pic>
        <p:nvPicPr>
          <p:cNvPr id="415" name="Google Shape;415;p55"/>
          <p:cNvPicPr preferRelativeResize="0"/>
          <p:nvPr/>
        </p:nvPicPr>
        <p:blipFill>
          <a:blip r:embed="rId7">
            <a:alphaModFix/>
          </a:blip>
          <a:stretch>
            <a:fillRect/>
          </a:stretch>
        </p:blipFill>
        <p:spPr>
          <a:xfrm>
            <a:off x="6137788" y="4693838"/>
            <a:ext cx="5897975" cy="87828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6"/>
          <p:cNvSpPr txBox="1"/>
          <p:nvPr>
            <p:ph idx="1" type="body"/>
          </p:nvPr>
        </p:nvSpPr>
        <p:spPr>
          <a:xfrm>
            <a:off x="632300" y="4917921"/>
            <a:ext cx="10515600" cy="914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rPr b="1" lang="en-US" sz="4400">
                <a:highlight>
                  <a:srgbClr val="A7CE6F"/>
                </a:highlight>
              </a:rPr>
              <a:t>Student </a:t>
            </a:r>
            <a:r>
              <a:rPr b="1" lang="en-US" sz="4400">
                <a:highlight>
                  <a:srgbClr val="A7CE6F"/>
                </a:highlight>
              </a:rPr>
              <a:t>AI Songs from AI and Music Assignment </a:t>
            </a:r>
            <a:endParaRPr b="1" sz="4400">
              <a:highlight>
                <a:srgbClr val="A7CE6F"/>
              </a:highlight>
            </a:endParaRPr>
          </a:p>
        </p:txBody>
      </p:sp>
      <p:pic>
        <p:nvPicPr>
          <p:cNvPr id="421" name="Google Shape;421;p56">
            <a:hlinkClick r:id="rId3"/>
          </p:cNvPr>
          <p:cNvPicPr preferRelativeResize="0"/>
          <p:nvPr/>
        </p:nvPicPr>
        <p:blipFill>
          <a:blip r:embed="rId4">
            <a:alphaModFix/>
          </a:blip>
          <a:stretch>
            <a:fillRect/>
          </a:stretch>
        </p:blipFill>
        <p:spPr>
          <a:xfrm>
            <a:off x="6512700" y="507850"/>
            <a:ext cx="5063849" cy="4410073"/>
          </a:xfrm>
          <a:prstGeom prst="rect">
            <a:avLst/>
          </a:prstGeom>
          <a:noFill/>
          <a:ln>
            <a:noFill/>
          </a:ln>
        </p:spPr>
      </p:pic>
      <p:pic>
        <p:nvPicPr>
          <p:cNvPr id="422" name="Google Shape;422;p56">
            <a:hlinkClick r:id="rId5"/>
          </p:cNvPr>
          <p:cNvPicPr preferRelativeResize="0"/>
          <p:nvPr/>
        </p:nvPicPr>
        <p:blipFill>
          <a:blip r:embed="rId6">
            <a:alphaModFix/>
          </a:blip>
          <a:stretch>
            <a:fillRect/>
          </a:stretch>
        </p:blipFill>
        <p:spPr>
          <a:xfrm>
            <a:off x="2571775" y="942450"/>
            <a:ext cx="3158075" cy="3540874"/>
          </a:xfrm>
          <a:prstGeom prst="rect">
            <a:avLst/>
          </a:prstGeom>
          <a:noFill/>
          <a:ln>
            <a:noFill/>
          </a:ln>
        </p:spPr>
      </p:pic>
      <p:sp>
        <p:nvSpPr>
          <p:cNvPr id="423" name="Google Shape;423;p56"/>
          <p:cNvSpPr txBox="1"/>
          <p:nvPr/>
        </p:nvSpPr>
        <p:spPr>
          <a:xfrm>
            <a:off x="518850" y="2549200"/>
            <a:ext cx="1692000" cy="7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highlight>
                  <a:srgbClr val="CFE2F3"/>
                </a:highlight>
                <a:latin typeface="Calibri"/>
                <a:ea typeface="Calibri"/>
                <a:cs typeface="Calibri"/>
                <a:sym typeface="Calibri"/>
              </a:rPr>
              <a:t>Click the images to hear the songs.</a:t>
            </a:r>
            <a:endParaRPr sz="2800">
              <a:highlight>
                <a:srgbClr val="CFE2F3"/>
              </a:highlight>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7"/>
          <p:cNvSpPr txBox="1"/>
          <p:nvPr>
            <p:ph idx="1" type="body"/>
          </p:nvPr>
        </p:nvSpPr>
        <p:spPr>
          <a:xfrm>
            <a:off x="302875" y="4331971"/>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lang="en-US">
                <a:highlight>
                  <a:srgbClr val="A7CE6F"/>
                </a:highlight>
              </a:rPr>
              <a:t>Make Music: Use the AI Tools</a:t>
            </a:r>
            <a:endParaRPr>
              <a:highlight>
                <a:srgbClr val="A7CE6F"/>
              </a:highlight>
            </a:endParaRPr>
          </a:p>
        </p:txBody>
      </p:sp>
      <p:pic>
        <p:nvPicPr>
          <p:cNvPr id="429" name="Google Shape;429;p57"/>
          <p:cNvPicPr preferRelativeResize="0"/>
          <p:nvPr/>
        </p:nvPicPr>
        <p:blipFill>
          <a:blip r:embed="rId3">
            <a:alphaModFix/>
          </a:blip>
          <a:stretch>
            <a:fillRect/>
          </a:stretch>
        </p:blipFill>
        <p:spPr>
          <a:xfrm>
            <a:off x="3629825" y="906550"/>
            <a:ext cx="2438400" cy="2438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nvSpPr>
        <p:spPr>
          <a:xfrm>
            <a:off x="727670" y="516836"/>
            <a:ext cx="10491300" cy="6465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rPr lang="en-US" sz="4000">
                <a:solidFill>
                  <a:srgbClr val="414A58"/>
                </a:solidFill>
                <a:latin typeface="Inter"/>
                <a:ea typeface="Inter"/>
                <a:cs typeface="Inter"/>
                <a:sym typeface="Inter"/>
              </a:rPr>
              <a:t>About Me</a:t>
            </a:r>
            <a:endParaRPr/>
          </a:p>
        </p:txBody>
      </p:sp>
      <p:sp>
        <p:nvSpPr>
          <p:cNvPr id="113" name="Google Shape;113;p22"/>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14" name="Google Shape;114;p22"/>
          <p:cNvSpPr txBox="1"/>
          <p:nvPr/>
        </p:nvSpPr>
        <p:spPr>
          <a:xfrm>
            <a:off x="883919" y="1469529"/>
            <a:ext cx="10424100" cy="7020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000000"/>
              </a:buClr>
              <a:buSzPts val="4400"/>
              <a:buFont typeface="Helvetica Neue"/>
              <a:buNone/>
            </a:pPr>
            <a:r>
              <a:rPr lang="en-US" sz="4400" u="sng">
                <a:latin typeface="Helvetica Neue"/>
                <a:ea typeface="Helvetica Neue"/>
                <a:cs typeface="Helvetica Neue"/>
                <a:sym typeface="Helvetica Neue"/>
              </a:rPr>
              <a:t>Susanna McConnell</a:t>
            </a:r>
            <a:endParaRPr/>
          </a:p>
        </p:txBody>
      </p:sp>
      <p:sp>
        <p:nvSpPr>
          <p:cNvPr id="115" name="Google Shape;115;p22"/>
          <p:cNvSpPr txBox="1"/>
          <p:nvPr/>
        </p:nvSpPr>
        <p:spPr>
          <a:xfrm>
            <a:off x="380250" y="2857600"/>
            <a:ext cx="10927800" cy="3777300"/>
          </a:xfrm>
          <a:prstGeom prst="rect">
            <a:avLst/>
          </a:prstGeom>
          <a:noFill/>
          <a:ln>
            <a:noFill/>
          </a:ln>
        </p:spPr>
        <p:txBody>
          <a:bodyPr anchorCtr="0" anchor="t" bIns="45700" lIns="45700" spcFirstLastPara="1" rIns="45700" wrap="square" tIns="45700">
            <a:spAutoFit/>
          </a:bodyPr>
          <a:lstStyle/>
          <a:p>
            <a:pPr indent="0" lvl="0" marL="0" marR="0" rtl="0" algn="just">
              <a:lnSpc>
                <a:spcPct val="90000"/>
              </a:lnSpc>
              <a:spcBef>
                <a:spcPts val="0"/>
              </a:spcBef>
              <a:spcAft>
                <a:spcPts val="0"/>
              </a:spcAft>
              <a:buClr>
                <a:srgbClr val="000000"/>
              </a:buClr>
              <a:buSzPts val="2800"/>
              <a:buFont typeface="Calibri"/>
              <a:buNone/>
            </a:pPr>
            <a:r>
              <a:rPr b="1" lang="en-US" sz="2800">
                <a:latin typeface="Calibri"/>
                <a:ea typeface="Calibri"/>
                <a:cs typeface="Calibri"/>
                <a:sym typeface="Calibri"/>
              </a:rPr>
              <a:t>AP Microeconomics Teacher, Master Teacher</a:t>
            </a:r>
            <a:br>
              <a:rPr b="0" i="0" lang="en-US" sz="2800" u="none" cap="none" strike="noStrike">
                <a:solidFill>
                  <a:srgbClr val="000000"/>
                </a:solidFill>
                <a:latin typeface="Calibri"/>
                <a:ea typeface="Calibri"/>
                <a:cs typeface="Calibri"/>
                <a:sym typeface="Calibri"/>
              </a:rPr>
            </a:br>
            <a:br>
              <a:rPr b="0" i="0" lang="en-US" sz="2800" u="none" cap="none" strike="noStrike">
                <a:solidFill>
                  <a:srgbClr val="000000"/>
                </a:solidFill>
                <a:latin typeface="Calibri"/>
                <a:ea typeface="Calibri"/>
                <a:cs typeface="Calibri"/>
                <a:sym typeface="Calibri"/>
              </a:rPr>
            </a:br>
            <a:r>
              <a:rPr lang="en-US" sz="1800">
                <a:latin typeface="Calibri"/>
                <a:ea typeface="Calibri"/>
                <a:cs typeface="Calibri"/>
                <a:sym typeface="Calibri"/>
              </a:rPr>
              <a:t>Susanna Pierce McConnell is a curriculum consultant, Master teacher for the Council of Economics Education and the Foundation for Economic Education, and an AP Economics at Westlake High School. She strives to make teaching and learning meaningful for teachers and students. In her past 15 years in education, she has taught social studies in the US and abroad, participated in Harvard’s Globalizing the Classroom Fellowship, and has traveled with US teachers to schools in Japan and South Africa on two remarkable Study Tours. Susanna founded the Teacher Innovation Academy on her high school campus where she facilitated PD for 6 years for 30 educators who strive to share best practices through innovation. Susanna earned degrees in Spanish and International Economics and her Master of Arts in Teaching from Trinity University in San Antonio. Her greatest joys are finding the many connections of economics to the real world, traveling, speaking Spanish, and spending time with her family.</a:t>
            </a:r>
            <a:endParaRPr sz="18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2800"/>
              <a:buFont typeface="Calibri"/>
              <a:buNone/>
            </a:pPr>
            <a:r>
              <a:t/>
            </a:r>
            <a:endParaRPr sz="2400">
              <a:latin typeface="Calibri"/>
              <a:ea typeface="Calibri"/>
              <a:cs typeface="Calibri"/>
              <a:sym typeface="Calibri"/>
            </a:endParaRPr>
          </a:p>
          <a:p>
            <a:pPr indent="0" lvl="0" marL="0" marR="0" rtl="0" algn="l">
              <a:lnSpc>
                <a:spcPct val="90000"/>
              </a:lnSpc>
              <a:spcBef>
                <a:spcPts val="0"/>
              </a:spcBef>
              <a:spcAft>
                <a:spcPts val="0"/>
              </a:spcAft>
              <a:buClr>
                <a:srgbClr val="000000"/>
              </a:buClr>
              <a:buSzPts val="2800"/>
              <a:buFont typeface="Calibri"/>
              <a:buNone/>
            </a:pPr>
            <a:r>
              <a:t/>
            </a:r>
            <a:endParaRPr sz="2400">
              <a:latin typeface="Calibri"/>
              <a:ea typeface="Calibri"/>
              <a:cs typeface="Calibri"/>
              <a:sym typeface="Calibri"/>
            </a:endParaRPr>
          </a:p>
        </p:txBody>
      </p:sp>
      <p:pic>
        <p:nvPicPr>
          <p:cNvPr descr="https://lh3.googleusercontent.com/ZUpuLTlftxRWpmZO1eNQcrpiWR000eW520Mibadsw-fgWzo9lTGbPhCgn9GAkPXKXHZ-6b85DWpitY7pHnXa2Hz9gCTTBDw6dI5U9sI3oR_Zt42kRK01mPDGvHnk9V4SQzt0eUX6cAc=s0" id="116" name="Google Shape;116;p22"/>
          <p:cNvPicPr preferRelativeResize="0"/>
          <p:nvPr/>
        </p:nvPicPr>
        <p:blipFill rotWithShape="1">
          <a:blip r:embed="rId3">
            <a:alphaModFix/>
          </a:blip>
          <a:srcRect b="0" l="0" r="0" t="0"/>
          <a:stretch/>
        </p:blipFill>
        <p:spPr>
          <a:xfrm>
            <a:off x="6941725" y="657950"/>
            <a:ext cx="2797952" cy="17815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8"/>
          <p:cNvSpPr txBox="1"/>
          <p:nvPr>
            <p:ph idx="1" type="body"/>
          </p:nvPr>
        </p:nvSpPr>
        <p:spPr>
          <a:xfrm>
            <a:off x="378175" y="2455625"/>
            <a:ext cx="5325900" cy="3684600"/>
          </a:xfrm>
          <a:prstGeom prst="rect">
            <a:avLst/>
          </a:prstGeom>
        </p:spPr>
        <p:txBody>
          <a:bodyPr anchorCtr="0" anchor="ctr" bIns="45700" lIns="45700" spcFirstLastPara="1" rIns="45700" wrap="square" tIns="45700">
            <a:normAutofit/>
          </a:bodyPr>
          <a:lstStyle/>
          <a:p>
            <a:pPr indent="-381000" lvl="0" marL="457200" rtl="0" algn="l">
              <a:spcBef>
                <a:spcPts val="1000"/>
              </a:spcBef>
              <a:spcAft>
                <a:spcPts val="0"/>
              </a:spcAft>
              <a:buSzPts val="2400"/>
              <a:buAutoNum type="arabicPeriod"/>
            </a:pPr>
            <a:r>
              <a:rPr lang="en-US" sz="2400"/>
              <a:t>Go over important topics in a Unit.</a:t>
            </a:r>
            <a:endParaRPr sz="2400"/>
          </a:p>
          <a:p>
            <a:pPr indent="-381000" lvl="0" marL="457200" rtl="0" algn="l">
              <a:spcBef>
                <a:spcPts val="0"/>
              </a:spcBef>
              <a:spcAft>
                <a:spcPts val="0"/>
              </a:spcAft>
              <a:buSzPts val="2400"/>
              <a:buAutoNum type="arabicPeriod"/>
            </a:pPr>
            <a:r>
              <a:rPr lang="en-US" sz="2400"/>
              <a:t>Give students a Teach Me! Task where they must convert information into a rap, poem, or song.</a:t>
            </a:r>
            <a:endParaRPr sz="2400"/>
          </a:p>
          <a:p>
            <a:pPr indent="-381000" lvl="0" marL="457200" rtl="0" algn="l">
              <a:spcBef>
                <a:spcPts val="0"/>
              </a:spcBef>
              <a:spcAft>
                <a:spcPts val="0"/>
              </a:spcAft>
              <a:buSzPts val="2400"/>
              <a:buAutoNum type="arabicPeriod"/>
            </a:pPr>
            <a:r>
              <a:rPr lang="en-US" sz="2400"/>
              <a:t>Have students add the information from the notes.</a:t>
            </a:r>
            <a:endParaRPr sz="2400"/>
          </a:p>
          <a:p>
            <a:pPr indent="-381000" lvl="0" marL="457200" rtl="0" algn="l">
              <a:spcBef>
                <a:spcPts val="0"/>
              </a:spcBef>
              <a:spcAft>
                <a:spcPts val="0"/>
              </a:spcAft>
              <a:buSzPts val="2400"/>
              <a:buAutoNum type="arabicPeriod"/>
            </a:pPr>
            <a:r>
              <a:rPr lang="en-US" sz="2400"/>
              <a:t>Convert it (at home if necessary).</a:t>
            </a:r>
            <a:endParaRPr sz="2400"/>
          </a:p>
          <a:p>
            <a:pPr indent="0" lvl="0" marL="0" rtl="0" algn="l">
              <a:spcBef>
                <a:spcPts val="1000"/>
              </a:spcBef>
              <a:spcAft>
                <a:spcPts val="0"/>
              </a:spcAft>
              <a:buNone/>
            </a:pPr>
            <a:r>
              <a:t/>
            </a:r>
            <a:endParaRPr sz="2400"/>
          </a:p>
        </p:txBody>
      </p:sp>
      <p:sp>
        <p:nvSpPr>
          <p:cNvPr id="435" name="Google Shape;435;p58"/>
          <p:cNvSpPr txBox="1"/>
          <p:nvPr>
            <p:ph idx="2" type="body"/>
          </p:nvPr>
        </p:nvSpPr>
        <p:spPr>
          <a:xfrm>
            <a:off x="758799" y="1483459"/>
            <a:ext cx="5183100" cy="823800"/>
          </a:xfrm>
          <a:prstGeom prst="rect">
            <a:avLst/>
          </a:prstGeom>
          <a:ln cap="flat" cmpd="sng" w="9525">
            <a:solidFill>
              <a:schemeClr val="lt1"/>
            </a:solidFill>
            <a:prstDash val="solid"/>
            <a:round/>
            <a:headEnd len="sm" w="sm" type="none"/>
            <a:tailEnd len="sm" w="sm" type="none"/>
          </a:ln>
        </p:spPr>
        <p:txBody>
          <a:bodyPr anchorCtr="0" anchor="ctr" bIns="45700" lIns="45700" spcFirstLastPara="1" rIns="45700" wrap="square" tIns="45700">
            <a:normAutofit/>
          </a:bodyPr>
          <a:lstStyle/>
          <a:p>
            <a:pPr indent="0" lvl="0" marL="0" rtl="0" algn="ctr">
              <a:spcBef>
                <a:spcPts val="1000"/>
              </a:spcBef>
              <a:spcAft>
                <a:spcPts val="0"/>
              </a:spcAft>
              <a:buNone/>
            </a:pPr>
            <a:r>
              <a:rPr lang="en-US">
                <a:highlight>
                  <a:schemeClr val="lt1"/>
                </a:highlight>
              </a:rPr>
              <a:t>Overview</a:t>
            </a:r>
            <a:endParaRPr>
              <a:highlight>
                <a:schemeClr val="lt1"/>
              </a:highlight>
            </a:endParaRPr>
          </a:p>
        </p:txBody>
      </p:sp>
      <p:sp>
        <p:nvSpPr>
          <p:cNvPr id="436" name="Google Shape;436;p58"/>
          <p:cNvSpPr txBox="1"/>
          <p:nvPr/>
        </p:nvSpPr>
        <p:spPr>
          <a:xfrm>
            <a:off x="378175" y="5442575"/>
            <a:ext cx="6129900" cy="1022100"/>
          </a:xfrm>
          <a:prstGeom prst="rect">
            <a:avLst/>
          </a:prstGeom>
          <a:solidFill>
            <a:schemeClr val="accent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DURATION (2 classes): Individual: 50 mins</a:t>
            </a:r>
            <a:endParaRPr b="1" sz="2400">
              <a:latin typeface="Calibri"/>
              <a:ea typeface="Calibri"/>
              <a:cs typeface="Calibri"/>
              <a:sym typeface="Calibri"/>
            </a:endParaRPr>
          </a:p>
          <a:p>
            <a:pPr indent="0" lvl="0" marL="0" rtl="0" algn="l">
              <a:spcBef>
                <a:spcPts val="0"/>
              </a:spcBef>
              <a:spcAft>
                <a:spcPts val="0"/>
              </a:spcAft>
              <a:buNone/>
            </a:pPr>
            <a:r>
              <a:rPr b="1" lang="en-US" sz="2400">
                <a:latin typeface="Calibri"/>
                <a:ea typeface="Calibri"/>
                <a:cs typeface="Calibri"/>
                <a:sym typeface="Calibri"/>
              </a:rPr>
              <a:t>Group: 50 minutes</a:t>
            </a:r>
            <a:endParaRPr b="1" sz="2400">
              <a:latin typeface="Calibri"/>
              <a:ea typeface="Calibri"/>
              <a:cs typeface="Calibri"/>
              <a:sym typeface="Calibri"/>
            </a:endParaRPr>
          </a:p>
        </p:txBody>
      </p:sp>
      <p:pic>
        <p:nvPicPr>
          <p:cNvPr id="437" name="Google Shape;437;p58"/>
          <p:cNvPicPr preferRelativeResize="0"/>
          <p:nvPr/>
        </p:nvPicPr>
        <p:blipFill>
          <a:blip r:embed="rId3">
            <a:alphaModFix/>
          </a:blip>
          <a:stretch>
            <a:fillRect/>
          </a:stretch>
        </p:blipFill>
        <p:spPr>
          <a:xfrm>
            <a:off x="6256549" y="1378675"/>
            <a:ext cx="4603921" cy="5350100"/>
          </a:xfrm>
          <a:prstGeom prst="rect">
            <a:avLst/>
          </a:prstGeom>
          <a:noFill/>
          <a:ln>
            <a:noFill/>
          </a:ln>
        </p:spPr>
      </p:pic>
      <p:sp>
        <p:nvSpPr>
          <p:cNvPr id="438" name="Google Shape;438;p58"/>
          <p:cNvSpPr txBox="1"/>
          <p:nvPr/>
        </p:nvSpPr>
        <p:spPr>
          <a:xfrm>
            <a:off x="92725" y="278150"/>
            <a:ext cx="99438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US" sz="4400">
                <a:solidFill>
                  <a:schemeClr val="dk1"/>
                </a:solidFill>
                <a:latin typeface="Calibri"/>
                <a:ea typeface="Calibri"/>
                <a:cs typeface="Calibri"/>
                <a:sym typeface="Calibri"/>
              </a:rPr>
              <a:t>Teach Me! Task with AI Tools</a:t>
            </a:r>
            <a:endParaRPr b="1" sz="44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9"/>
          <p:cNvSpPr txBox="1"/>
          <p:nvPr>
            <p:ph idx="1" type="body"/>
          </p:nvPr>
        </p:nvSpPr>
        <p:spPr>
          <a:xfrm>
            <a:off x="838200" y="4235896"/>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b="1" lang="en-US" sz="4400"/>
              <a:t>Student Products: Teach Me Task</a:t>
            </a:r>
            <a:endParaRPr b="1" sz="4400"/>
          </a:p>
        </p:txBody>
      </p:sp>
      <p:pic>
        <p:nvPicPr>
          <p:cNvPr id="444" name="Google Shape;444;p59"/>
          <p:cNvPicPr preferRelativeResize="0"/>
          <p:nvPr/>
        </p:nvPicPr>
        <p:blipFill>
          <a:blip r:embed="rId3">
            <a:alphaModFix/>
          </a:blip>
          <a:stretch>
            <a:fillRect/>
          </a:stretch>
        </p:blipFill>
        <p:spPr>
          <a:xfrm>
            <a:off x="2644783" y="885925"/>
            <a:ext cx="3222828" cy="3034001"/>
          </a:xfrm>
          <a:prstGeom prst="rect">
            <a:avLst/>
          </a:prstGeom>
          <a:noFill/>
          <a:ln>
            <a:noFill/>
          </a:ln>
        </p:spPr>
      </p:pic>
      <p:pic>
        <p:nvPicPr>
          <p:cNvPr id="445" name="Google Shape;445;p59" title="AI TeachMe Song Tutorial.mp4">
            <a:hlinkClick r:id="rId4"/>
          </p:cNvPr>
          <p:cNvPicPr preferRelativeResize="0"/>
          <p:nvPr/>
        </p:nvPicPr>
        <p:blipFill>
          <a:blip r:embed="rId5">
            <a:alphaModFix/>
          </a:blip>
          <a:stretch>
            <a:fillRect/>
          </a:stretch>
        </p:blipFill>
        <p:spPr>
          <a:xfrm>
            <a:off x="6307997" y="885925"/>
            <a:ext cx="5393779" cy="3034001"/>
          </a:xfrm>
          <a:prstGeom prst="rect">
            <a:avLst/>
          </a:prstGeom>
          <a:noFill/>
          <a:ln>
            <a:noFill/>
          </a:ln>
        </p:spPr>
      </p:pic>
      <p:sp>
        <p:nvSpPr>
          <p:cNvPr id="446" name="Google Shape;446;p59"/>
          <p:cNvSpPr txBox="1"/>
          <p:nvPr/>
        </p:nvSpPr>
        <p:spPr>
          <a:xfrm>
            <a:off x="1552975" y="5150300"/>
            <a:ext cx="3685500" cy="10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u="sng">
                <a:solidFill>
                  <a:schemeClr val="hlink"/>
                </a:solidFill>
                <a:latin typeface="Calibri"/>
                <a:ea typeface="Calibri"/>
                <a:cs typeface="Calibri"/>
                <a:sym typeface="Calibri"/>
                <a:hlinkClick r:id="rId6"/>
              </a:rPr>
              <a:t>Sample #1</a:t>
            </a:r>
            <a:endParaRPr sz="2800">
              <a:latin typeface="Calibri"/>
              <a:ea typeface="Calibri"/>
              <a:cs typeface="Calibri"/>
              <a:sym typeface="Calibri"/>
            </a:endParaRPr>
          </a:p>
          <a:p>
            <a:pPr indent="0" lvl="0" marL="0" rtl="0" algn="l">
              <a:spcBef>
                <a:spcPts val="0"/>
              </a:spcBef>
              <a:spcAft>
                <a:spcPts val="0"/>
              </a:spcAft>
              <a:buNone/>
            </a:pPr>
            <a:r>
              <a:rPr lang="en-US" sz="2800" u="sng">
                <a:solidFill>
                  <a:schemeClr val="hlink"/>
                </a:solidFill>
                <a:latin typeface="Calibri"/>
                <a:ea typeface="Calibri"/>
                <a:cs typeface="Calibri"/>
                <a:sym typeface="Calibri"/>
                <a:hlinkClick r:id="rId7"/>
              </a:rPr>
              <a:t>Sample #2</a:t>
            </a:r>
            <a:endParaRPr sz="2800">
              <a:latin typeface="Calibri"/>
              <a:ea typeface="Calibri"/>
              <a:cs typeface="Calibri"/>
              <a:sym typeface="Calibri"/>
            </a:endParaRPr>
          </a:p>
        </p:txBody>
      </p:sp>
      <p:sp>
        <p:nvSpPr>
          <p:cNvPr id="447" name="Google Shape;447;p59"/>
          <p:cNvSpPr txBox="1"/>
          <p:nvPr/>
        </p:nvSpPr>
        <p:spPr>
          <a:xfrm>
            <a:off x="6834275" y="305975"/>
            <a:ext cx="48675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latin typeface="Calibri"/>
                <a:ea typeface="Calibri"/>
                <a:cs typeface="Calibri"/>
                <a:sym typeface="Calibri"/>
              </a:rPr>
              <a:t>Student Explanation of Tools</a:t>
            </a:r>
            <a:endParaRPr b="1" sz="2800">
              <a:latin typeface="Calibri"/>
              <a:ea typeface="Calibri"/>
              <a:cs typeface="Calibri"/>
              <a:sym typeface="Calibri"/>
            </a:endParaRPr>
          </a:p>
        </p:txBody>
      </p:sp>
      <p:sp>
        <p:nvSpPr>
          <p:cNvPr id="448" name="Google Shape;448;p59"/>
          <p:cNvSpPr txBox="1"/>
          <p:nvPr/>
        </p:nvSpPr>
        <p:spPr>
          <a:xfrm>
            <a:off x="1966763" y="305975"/>
            <a:ext cx="4867500" cy="4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latin typeface="Calibri"/>
                <a:ea typeface="Calibri"/>
                <a:cs typeface="Calibri"/>
                <a:sym typeface="Calibri"/>
              </a:rPr>
              <a:t>Handout of Information</a:t>
            </a:r>
            <a:endParaRPr b="1" sz="2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0"/>
          <p:cNvSpPr txBox="1"/>
          <p:nvPr>
            <p:ph idx="1" type="body"/>
          </p:nvPr>
        </p:nvSpPr>
        <p:spPr>
          <a:xfrm>
            <a:off x="838200" y="4774421"/>
            <a:ext cx="10515600" cy="914400"/>
          </a:xfrm>
          <a:prstGeom prst="rect">
            <a:avLst/>
          </a:prstGeom>
        </p:spPr>
        <p:txBody>
          <a:bodyPr anchorCtr="0" anchor="t" bIns="45700" lIns="45700" spcFirstLastPara="1" rIns="45700" wrap="square" tIns="45700">
            <a:normAutofit/>
          </a:bodyPr>
          <a:lstStyle/>
          <a:p>
            <a:pPr indent="0" lvl="0" marL="0" rtl="0" algn="l">
              <a:spcBef>
                <a:spcPts val="1000"/>
              </a:spcBef>
              <a:spcAft>
                <a:spcPts val="0"/>
              </a:spcAft>
              <a:buNone/>
            </a:pPr>
            <a:r>
              <a:rPr lang="en-US"/>
              <a:t>Reflect</a:t>
            </a:r>
            <a:endParaRPr/>
          </a:p>
        </p:txBody>
      </p:sp>
      <p:sp>
        <p:nvSpPr>
          <p:cNvPr id="454" name="Google Shape;454;p60"/>
          <p:cNvSpPr txBox="1"/>
          <p:nvPr/>
        </p:nvSpPr>
        <p:spPr>
          <a:xfrm>
            <a:off x="2073825" y="210200"/>
            <a:ext cx="8977800" cy="1293000"/>
          </a:xfrm>
          <a:prstGeom prst="rect">
            <a:avLst/>
          </a:prstGeom>
          <a:solidFill>
            <a:srgbClr val="F3F3F3"/>
          </a:solid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ctr">
              <a:spcBef>
                <a:spcPts val="0"/>
              </a:spcBef>
              <a:spcAft>
                <a:spcPts val="0"/>
              </a:spcAft>
              <a:buNone/>
            </a:pPr>
            <a:r>
              <a:rPr b="1" lang="en-US" sz="4400">
                <a:solidFill>
                  <a:srgbClr val="888888"/>
                </a:solidFill>
                <a:latin typeface="Calibri"/>
                <a:ea typeface="Calibri"/>
                <a:cs typeface="Calibri"/>
                <a:sym typeface="Calibri"/>
              </a:rPr>
              <a:t>How can you use the background, pedagogy, or curriculum?</a:t>
            </a:r>
            <a:endParaRPr b="1" sz="4400">
              <a:solidFill>
                <a:srgbClr val="888888"/>
              </a:solidFill>
              <a:latin typeface="Calibri"/>
              <a:ea typeface="Calibri"/>
              <a:cs typeface="Calibri"/>
              <a:sym typeface="Calibri"/>
            </a:endParaRPr>
          </a:p>
        </p:txBody>
      </p:sp>
      <p:pic>
        <p:nvPicPr>
          <p:cNvPr id="455" name="Google Shape;455;p60"/>
          <p:cNvPicPr preferRelativeResize="0"/>
          <p:nvPr/>
        </p:nvPicPr>
        <p:blipFill rotWithShape="1">
          <a:blip r:embed="rId3">
            <a:alphaModFix/>
          </a:blip>
          <a:srcRect b="0" l="0" r="0" t="0"/>
          <a:stretch/>
        </p:blipFill>
        <p:spPr>
          <a:xfrm>
            <a:off x="9453195" y="5235400"/>
            <a:ext cx="1134351" cy="1202000"/>
          </a:xfrm>
          <a:prstGeom prst="rect">
            <a:avLst/>
          </a:prstGeom>
          <a:noFill/>
          <a:ln>
            <a:noFill/>
          </a:ln>
        </p:spPr>
      </p:pic>
      <p:sp>
        <p:nvSpPr>
          <p:cNvPr id="456" name="Google Shape;456;p60"/>
          <p:cNvSpPr txBox="1"/>
          <p:nvPr/>
        </p:nvSpPr>
        <p:spPr>
          <a:xfrm>
            <a:off x="9453200" y="2722788"/>
            <a:ext cx="2431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rgbClr val="000000"/>
                </a:solidFill>
                <a:highlight>
                  <a:srgbClr val="A7CE6F"/>
                </a:highlight>
                <a:latin typeface="Calibri"/>
                <a:ea typeface="Calibri"/>
                <a:cs typeface="Calibri"/>
                <a:sym typeface="Calibri"/>
              </a:rPr>
              <a:t> Add your response in the Chat box!</a:t>
            </a:r>
            <a:endParaRPr b="0" i="0" sz="2400" u="none" cap="none" strike="noStrike">
              <a:solidFill>
                <a:srgbClr val="000000"/>
              </a:solidFill>
              <a:highlight>
                <a:srgbClr val="A7CE6F"/>
              </a:highlight>
              <a:latin typeface="Calibri"/>
              <a:ea typeface="Calibri"/>
              <a:cs typeface="Calibri"/>
              <a:sym typeface="Calibri"/>
            </a:endParaRPr>
          </a:p>
        </p:txBody>
      </p:sp>
      <p:graphicFrame>
        <p:nvGraphicFramePr>
          <p:cNvPr id="457" name="Google Shape;457;p60"/>
          <p:cNvGraphicFramePr/>
          <p:nvPr/>
        </p:nvGraphicFramePr>
        <p:xfrm>
          <a:off x="442550" y="2347575"/>
          <a:ext cx="3000000" cy="3000000"/>
        </p:xfrm>
        <a:graphic>
          <a:graphicData uri="http://schemas.openxmlformats.org/drawingml/2006/table">
            <a:tbl>
              <a:tblPr>
                <a:noFill/>
                <a:tableStyleId>{E3540885-625A-4C16-AC66-D513315788D4}</a:tableStyleId>
              </a:tblPr>
              <a:tblGrid>
                <a:gridCol w="2057400"/>
                <a:gridCol w="2057400"/>
                <a:gridCol w="2057400"/>
                <a:gridCol w="2057400"/>
              </a:tblGrid>
              <a:tr h="381000">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Section</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Option #1</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Option #2</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Option #3</a:t>
                      </a:r>
                      <a:endParaRPr sz="2600">
                        <a:highlight>
                          <a:schemeClr val="lt1"/>
                        </a:highlight>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Background</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Technology Disruptions</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Benefits of AI</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Costs of AI</a:t>
                      </a:r>
                      <a:endParaRPr sz="2600">
                        <a:highlight>
                          <a:schemeClr val="lt1"/>
                        </a:highlight>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Pedagogy</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Video: What, So What, Now What</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Video: SIT</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4 Corners</a:t>
                      </a:r>
                      <a:endParaRPr sz="2600">
                        <a:highlight>
                          <a:schemeClr val="lt1"/>
                        </a:highlight>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Curriculum</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Podcast Template</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AI and Music</a:t>
                      </a:r>
                      <a:endParaRPr sz="2600">
                        <a:highlight>
                          <a:schemeClr val="lt1"/>
                        </a:highlight>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2600">
                          <a:highlight>
                            <a:schemeClr val="lt1"/>
                          </a:highlight>
                          <a:latin typeface="Calibri"/>
                          <a:ea typeface="Calibri"/>
                          <a:cs typeface="Calibri"/>
                          <a:sym typeface="Calibri"/>
                        </a:rPr>
                        <a:t>Teach Me Task</a:t>
                      </a:r>
                      <a:endParaRPr sz="2600">
                        <a:highlight>
                          <a:schemeClr val="lt1"/>
                        </a:highlight>
                        <a:latin typeface="Calibri"/>
                        <a:ea typeface="Calibri"/>
                        <a:cs typeface="Calibri"/>
                        <a:sym typeface="Calibri"/>
                      </a:endParaRPr>
                    </a:p>
                  </a:txBody>
                  <a:tcPr marT="91425" marB="91425" marR="91425" marL="91425">
                    <a:solidFill>
                      <a:schemeClr val="lt1"/>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1"/>
          <p:cNvSpPr txBox="1"/>
          <p:nvPr/>
        </p:nvSpPr>
        <p:spPr>
          <a:xfrm>
            <a:off x="727670" y="516836"/>
            <a:ext cx="104913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414A58"/>
              </a:buClr>
              <a:buSzPts val="4000"/>
              <a:buFont typeface="Inter"/>
              <a:buNone/>
            </a:pPr>
            <a:r>
              <a:rPr b="1" lang="en-US" sz="4400">
                <a:solidFill>
                  <a:srgbClr val="414A58"/>
                </a:solidFill>
                <a:latin typeface="Calibri"/>
                <a:ea typeface="Calibri"/>
                <a:cs typeface="Calibri"/>
                <a:sym typeface="Calibri"/>
              </a:rPr>
              <a:t>Reflection</a:t>
            </a:r>
            <a:endParaRPr b="1" sz="4400">
              <a:latin typeface="Calibri"/>
              <a:ea typeface="Calibri"/>
              <a:cs typeface="Calibri"/>
              <a:sym typeface="Calibri"/>
            </a:endParaRPr>
          </a:p>
        </p:txBody>
      </p:sp>
      <p:sp>
        <p:nvSpPr>
          <p:cNvPr id="463" name="Google Shape;463;p61"/>
          <p:cNvSpPr txBox="1"/>
          <p:nvPr>
            <p:ph idx="4294967295" type="sldNum"/>
          </p:nvPr>
        </p:nvSpPr>
        <p:spPr>
          <a:xfrm>
            <a:off x="11622173" y="6435612"/>
            <a:ext cx="245404"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64" name="Google Shape;464;p61"/>
          <p:cNvSpPr txBox="1"/>
          <p:nvPr/>
        </p:nvSpPr>
        <p:spPr>
          <a:xfrm>
            <a:off x="761242" y="2591815"/>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1" lang="en-US" sz="4400">
                <a:latin typeface="Calibri"/>
                <a:ea typeface="Calibri"/>
                <a:cs typeface="Calibri"/>
                <a:sym typeface="Calibri"/>
              </a:rPr>
              <a:t>Questions</a:t>
            </a:r>
            <a:endParaRPr b="1"/>
          </a:p>
        </p:txBody>
      </p:sp>
      <p:pic>
        <p:nvPicPr>
          <p:cNvPr id="465" name="Google Shape;465;p61"/>
          <p:cNvPicPr preferRelativeResize="0"/>
          <p:nvPr/>
        </p:nvPicPr>
        <p:blipFill>
          <a:blip r:embed="rId3">
            <a:alphaModFix/>
          </a:blip>
          <a:stretch>
            <a:fillRect/>
          </a:stretch>
        </p:blipFill>
        <p:spPr>
          <a:xfrm>
            <a:off x="5170299" y="1387300"/>
            <a:ext cx="1606050" cy="1204525"/>
          </a:xfrm>
          <a:prstGeom prst="rect">
            <a:avLst/>
          </a:prstGeom>
          <a:noFill/>
          <a:ln>
            <a:noFill/>
          </a:ln>
        </p:spPr>
      </p:pic>
      <p:pic>
        <p:nvPicPr>
          <p:cNvPr id="466" name="Google Shape;466;p61"/>
          <p:cNvPicPr preferRelativeResize="0"/>
          <p:nvPr/>
        </p:nvPicPr>
        <p:blipFill>
          <a:blip r:embed="rId4">
            <a:alphaModFix/>
          </a:blip>
          <a:stretch>
            <a:fillRect/>
          </a:stretch>
        </p:blipFill>
        <p:spPr>
          <a:xfrm>
            <a:off x="3520850" y="3423025"/>
            <a:ext cx="4904950" cy="28028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2"/>
          <p:cNvSpPr txBox="1"/>
          <p:nvPr/>
        </p:nvSpPr>
        <p:spPr>
          <a:xfrm>
            <a:off x="727670" y="516836"/>
            <a:ext cx="10491300" cy="2862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t/>
            </a:r>
            <a:endParaRPr/>
          </a:p>
        </p:txBody>
      </p:sp>
      <p:sp>
        <p:nvSpPr>
          <p:cNvPr id="472" name="Google Shape;472;p62"/>
          <p:cNvSpPr txBox="1"/>
          <p:nvPr>
            <p:ph idx="4294967295" type="sldNum"/>
          </p:nvPr>
        </p:nvSpPr>
        <p:spPr>
          <a:xfrm>
            <a:off x="11631537" y="6435612"/>
            <a:ext cx="236040"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73" name="Google Shape;473;p62"/>
          <p:cNvSpPr txBox="1"/>
          <p:nvPr/>
        </p:nvSpPr>
        <p:spPr>
          <a:xfrm>
            <a:off x="761269" y="516832"/>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References</a:t>
            </a:r>
            <a:endParaRPr b="1" sz="4400">
              <a:latin typeface="Calibri"/>
              <a:ea typeface="Calibri"/>
              <a:cs typeface="Calibri"/>
              <a:sym typeface="Calibri"/>
            </a:endParaRPr>
          </a:p>
        </p:txBody>
      </p:sp>
      <p:sp>
        <p:nvSpPr>
          <p:cNvPr id="474" name="Google Shape;474;p62"/>
          <p:cNvSpPr txBox="1"/>
          <p:nvPr/>
        </p:nvSpPr>
        <p:spPr>
          <a:xfrm>
            <a:off x="727669" y="2066182"/>
            <a:ext cx="10424100" cy="5307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3"/>
              </a:rPr>
              <a:t>The Economist: AI Generating a Revolution</a:t>
            </a:r>
            <a:endParaRPr sz="2800">
              <a:solidFill>
                <a:srgbClr val="0000FF"/>
              </a:solidFill>
              <a:latin typeface="Calibri"/>
              <a:ea typeface="Calibri"/>
              <a:cs typeface="Calibri"/>
              <a:sym typeface="Calibri"/>
            </a:endParaRPr>
          </a:p>
          <a:p>
            <a:pPr indent="-342900" lvl="0" marL="342900" marR="0" rtl="0" algn="l">
              <a:lnSpc>
                <a:spcPct val="100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4"/>
              </a:rPr>
              <a:t>Podcast: Could AI Kill the Radio Star</a:t>
            </a:r>
            <a:endParaRPr sz="2800">
              <a:solidFill>
                <a:srgbClr val="0000FF"/>
              </a:solidFill>
              <a:latin typeface="Calibri"/>
              <a:ea typeface="Calibri"/>
              <a:cs typeface="Calibri"/>
              <a:sym typeface="Calibri"/>
            </a:endParaRPr>
          </a:p>
          <a:p>
            <a:pPr indent="-406400" lvl="0" marL="457200" rtl="0" algn="l">
              <a:lnSpc>
                <a:spcPct val="115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5"/>
              </a:rPr>
              <a:t>Bloomberg: The Sound of AI Music</a:t>
            </a:r>
            <a:endParaRPr sz="2800">
              <a:solidFill>
                <a:srgbClr val="0000FF"/>
              </a:solidFill>
              <a:latin typeface="Calibri"/>
              <a:ea typeface="Calibri"/>
              <a:cs typeface="Calibri"/>
              <a:sym typeface="Calibri"/>
            </a:endParaRPr>
          </a:p>
          <a:p>
            <a:pPr indent="-406400" lvl="0" marL="457200" rtl="0" algn="l">
              <a:lnSpc>
                <a:spcPct val="115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6"/>
              </a:rPr>
              <a:t>Producing Fake Information is Getting Easier</a:t>
            </a:r>
            <a:endParaRPr sz="2800">
              <a:solidFill>
                <a:srgbClr val="0000FF"/>
              </a:solidFill>
              <a:latin typeface="Calibri"/>
              <a:ea typeface="Calibri"/>
              <a:cs typeface="Calibri"/>
              <a:sym typeface="Calibri"/>
            </a:endParaRPr>
          </a:p>
          <a:p>
            <a:pPr indent="-406400" lvl="0" marL="457200" rtl="0" algn="l">
              <a:lnSpc>
                <a:spcPct val="115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7"/>
              </a:rPr>
              <a:t>Billboard: 5 Ways AI is Changing Music</a:t>
            </a:r>
            <a:endParaRPr sz="2800">
              <a:solidFill>
                <a:srgbClr val="0000FF"/>
              </a:solidFill>
              <a:latin typeface="Calibri"/>
              <a:ea typeface="Calibri"/>
              <a:cs typeface="Calibri"/>
              <a:sym typeface="Calibri"/>
            </a:endParaRPr>
          </a:p>
          <a:p>
            <a:pPr indent="-406400" lvl="0" marL="457200" rtl="0" algn="l">
              <a:lnSpc>
                <a:spcPct val="115000"/>
              </a:lnSpc>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8"/>
              </a:rPr>
              <a:t>Forbes: Orchestrating the Future with AI</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9"/>
              </a:rPr>
              <a:t>Forbes: Music Rights and The Global Economy</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10"/>
              </a:rPr>
              <a:t>Vox: What AI in Music Can and Can't Do</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11"/>
              </a:rPr>
              <a:t>ABC News Daily Podcast: Ben Lee on the Rise of AI in Music</a:t>
            </a:r>
            <a:endParaRPr sz="28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800">
              <a:solidFill>
                <a:srgbClr val="0000FF"/>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3"/>
          <p:cNvSpPr txBox="1"/>
          <p:nvPr/>
        </p:nvSpPr>
        <p:spPr>
          <a:xfrm>
            <a:off x="727670" y="516836"/>
            <a:ext cx="10491300" cy="2862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000"/>
              <a:buFont typeface="Inter"/>
              <a:buNone/>
            </a:pPr>
            <a:r>
              <a:t/>
            </a:r>
            <a:endParaRPr/>
          </a:p>
        </p:txBody>
      </p:sp>
      <p:sp>
        <p:nvSpPr>
          <p:cNvPr id="480" name="Google Shape;480;p63"/>
          <p:cNvSpPr txBox="1"/>
          <p:nvPr>
            <p:ph idx="4294967295" type="sldNum"/>
          </p:nvPr>
        </p:nvSpPr>
        <p:spPr>
          <a:xfrm>
            <a:off x="11631537" y="6435612"/>
            <a:ext cx="236100" cy="246300"/>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481" name="Google Shape;481;p63"/>
          <p:cNvSpPr txBox="1"/>
          <p:nvPr/>
        </p:nvSpPr>
        <p:spPr>
          <a:xfrm>
            <a:off x="727669" y="516832"/>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References</a:t>
            </a:r>
            <a:endParaRPr b="1" sz="4400">
              <a:latin typeface="Calibri"/>
              <a:ea typeface="Calibri"/>
              <a:cs typeface="Calibri"/>
              <a:sym typeface="Calibri"/>
            </a:endParaRPr>
          </a:p>
        </p:txBody>
      </p:sp>
      <p:sp>
        <p:nvSpPr>
          <p:cNvPr id="482" name="Google Shape;482;p63"/>
          <p:cNvSpPr txBox="1"/>
          <p:nvPr/>
        </p:nvSpPr>
        <p:spPr>
          <a:xfrm>
            <a:off x="727669" y="2015607"/>
            <a:ext cx="10424100" cy="46176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t/>
            </a:r>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3"/>
              </a:rPr>
              <a:t>YouTube: The Beatles: Now and Then</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4"/>
              </a:rPr>
              <a:t>IFPI Reports</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5"/>
              </a:rPr>
              <a:t>RIAA Facts on Music</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6"/>
              </a:rPr>
              <a:t>RIAA: Elvis Law in Tennessee</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7"/>
              </a:rPr>
              <a:t>The Indicator: Artist vs. AI</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8"/>
              </a:rPr>
              <a:t>Suno AI</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9"/>
              </a:rPr>
              <a:t>Open AI </a:t>
            </a:r>
            <a:endParaRPr sz="2800">
              <a:solidFill>
                <a:srgbClr val="0000FF"/>
              </a:solidFill>
              <a:latin typeface="Calibri"/>
              <a:ea typeface="Calibri"/>
              <a:cs typeface="Calibri"/>
              <a:sym typeface="Calibri"/>
            </a:endParaRPr>
          </a:p>
          <a:p>
            <a:pPr indent="-406400" lvl="0" marL="457200" rtl="0" algn="l">
              <a:spcBef>
                <a:spcPts val="0"/>
              </a:spcBef>
              <a:spcAft>
                <a:spcPts val="0"/>
              </a:spcAft>
              <a:buClr>
                <a:srgbClr val="0000FF"/>
              </a:buClr>
              <a:buSzPts val="2800"/>
              <a:buFont typeface="Calibri"/>
              <a:buChar char="•"/>
            </a:pPr>
            <a:r>
              <a:rPr lang="en-US" sz="2800" u="sng">
                <a:solidFill>
                  <a:schemeClr val="hlink"/>
                </a:solidFill>
                <a:latin typeface="Calibri"/>
                <a:ea typeface="Calibri"/>
                <a:cs typeface="Calibri"/>
                <a:sym typeface="Calibri"/>
                <a:hlinkClick r:id="rId10"/>
              </a:rPr>
              <a:t>Georgetown: Innovation and Artists' Rights in the Age of AI</a:t>
            </a:r>
            <a:endParaRPr sz="2800">
              <a:latin typeface="Architects Daughter"/>
              <a:ea typeface="Architects Daughter"/>
              <a:cs typeface="Architects Daughter"/>
              <a:sym typeface="Architects Daughter"/>
            </a:endParaRPr>
          </a:p>
          <a:p>
            <a:pPr indent="-406400" lvl="0" marL="457200" rtl="0" algn="l">
              <a:spcBef>
                <a:spcPts val="0"/>
              </a:spcBef>
              <a:spcAft>
                <a:spcPts val="0"/>
              </a:spcAft>
              <a:buSzPts val="2800"/>
              <a:buFont typeface="Calibri"/>
              <a:buChar char="•"/>
            </a:pPr>
            <a:r>
              <a:rPr lang="en-US" sz="2800" u="sng">
                <a:solidFill>
                  <a:schemeClr val="hlink"/>
                </a:solidFill>
                <a:latin typeface="Calibri"/>
                <a:ea typeface="Calibri"/>
                <a:cs typeface="Calibri"/>
                <a:sym typeface="Calibri"/>
                <a:hlinkClick r:id="rId11"/>
              </a:rPr>
              <a:t>Time: How AI is Making Difficult Questions</a:t>
            </a:r>
            <a:endParaRPr sz="2800">
              <a:latin typeface="Calibri"/>
              <a:ea typeface="Calibri"/>
              <a:cs typeface="Calibri"/>
              <a:sym typeface="Calibri"/>
            </a:endParaRPr>
          </a:p>
          <a:p>
            <a:pPr indent="0" lvl="0" marL="0" marR="0" rtl="0" algn="l">
              <a:lnSpc>
                <a:spcPct val="100000"/>
              </a:lnSpc>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4"/>
          <p:cNvSpPr txBox="1"/>
          <p:nvPr>
            <p:ph idx="4294967295" type="title"/>
          </p:nvPr>
        </p:nvSpPr>
        <p:spPr>
          <a:xfrm>
            <a:off x="510959" y="3309003"/>
            <a:ext cx="10515601" cy="132556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FFFFFF"/>
              </a:buClr>
              <a:buSzPts val="3200"/>
              <a:buFont typeface="Inter Light"/>
              <a:buNone/>
            </a:pPr>
            <a:r>
              <a:rPr lang="en-US" sz="3200">
                <a:solidFill>
                  <a:srgbClr val="FFFFFF"/>
                </a:solidFill>
                <a:latin typeface="Inter Light"/>
                <a:ea typeface="Inter Light"/>
                <a:cs typeface="Inter Light"/>
                <a:sym typeface="Inter Light"/>
              </a:rPr>
              <a:t>Susanna.Pierce.McConnell@gmail.com</a:t>
            </a:r>
            <a:endParaRPr/>
          </a:p>
        </p:txBody>
      </p:sp>
      <p:sp>
        <p:nvSpPr>
          <p:cNvPr id="488" name="Google Shape;488;p64"/>
          <p:cNvSpPr txBox="1"/>
          <p:nvPr>
            <p:ph idx="1" type="body"/>
          </p:nvPr>
        </p:nvSpPr>
        <p:spPr>
          <a:xfrm>
            <a:off x="510959" y="2394593"/>
            <a:ext cx="10515600" cy="9144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FFFFFF"/>
              </a:buClr>
              <a:buSzPts val="5400"/>
              <a:buNone/>
            </a:pPr>
            <a:r>
              <a:rPr lang="en-US">
                <a:latin typeface="Inter"/>
                <a:ea typeface="Inter"/>
                <a:cs typeface="Inter"/>
                <a:sym typeface="Inter"/>
              </a:rPr>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22" name="Google Shape;122;p23"/>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1" i="0" lang="en-US" sz="4400" u="none" cap="none" strike="noStrike">
                <a:solidFill>
                  <a:srgbClr val="414A58"/>
                </a:solidFill>
                <a:latin typeface="Calibri"/>
                <a:ea typeface="Calibri"/>
                <a:cs typeface="Calibri"/>
                <a:sym typeface="Calibri"/>
              </a:rPr>
              <a:t>Agenda</a:t>
            </a:r>
            <a:endParaRPr b="1">
              <a:latin typeface="Calibri"/>
              <a:ea typeface="Calibri"/>
              <a:cs typeface="Calibri"/>
              <a:sym typeface="Calibri"/>
            </a:endParaRPr>
          </a:p>
        </p:txBody>
      </p:sp>
      <p:sp>
        <p:nvSpPr>
          <p:cNvPr id="123" name="Google Shape;123;p23"/>
          <p:cNvSpPr txBox="1"/>
          <p:nvPr/>
        </p:nvSpPr>
        <p:spPr>
          <a:xfrm>
            <a:off x="643819" y="1532626"/>
            <a:ext cx="8302200" cy="3786600"/>
          </a:xfrm>
          <a:prstGeom prst="rect">
            <a:avLst/>
          </a:prstGeom>
          <a:noFill/>
          <a:ln>
            <a:noFill/>
          </a:ln>
        </p:spPr>
        <p:txBody>
          <a:bodyPr anchorCtr="0" anchor="t" bIns="45700" lIns="45700" spcFirstLastPara="1" rIns="45700" wrap="square" tIns="45700">
            <a:spAutoFit/>
          </a:bodyPr>
          <a:lstStyle/>
          <a:p>
            <a:pPr indent="-361950" lvl="0" marL="285750" marR="0" rtl="0" algn="l">
              <a:lnSpc>
                <a:spcPct val="100000"/>
              </a:lnSpc>
              <a:spcBef>
                <a:spcPts val="0"/>
              </a:spcBef>
              <a:spcAft>
                <a:spcPts val="0"/>
              </a:spcAft>
              <a:buClr>
                <a:srgbClr val="000000"/>
              </a:buClr>
              <a:buSzPts val="3000"/>
              <a:buFont typeface="Calibri"/>
              <a:buChar char="•"/>
            </a:pPr>
            <a:r>
              <a:rPr lang="en-US" sz="3000">
                <a:latin typeface="Calibri"/>
                <a:ea typeface="Calibri"/>
                <a:cs typeface="Calibri"/>
                <a:sym typeface="Calibri"/>
              </a:rPr>
              <a:t>Participant Insights</a:t>
            </a:r>
            <a:endParaRPr sz="3000">
              <a:latin typeface="Calibri"/>
              <a:ea typeface="Calibri"/>
              <a:cs typeface="Calibri"/>
              <a:sym typeface="Calibri"/>
            </a:endParaRPr>
          </a:p>
          <a:p>
            <a:pPr indent="-361950" lvl="0" marL="285750" marR="0" rtl="0" algn="l">
              <a:lnSpc>
                <a:spcPct val="100000"/>
              </a:lnSpc>
              <a:spcBef>
                <a:spcPts val="0"/>
              </a:spcBef>
              <a:spcAft>
                <a:spcPts val="0"/>
              </a:spcAft>
              <a:buClr>
                <a:srgbClr val="000000"/>
              </a:buClr>
              <a:buSzPts val="3000"/>
              <a:buFont typeface="Calibri"/>
              <a:buChar char="•"/>
            </a:pPr>
            <a:r>
              <a:rPr lang="en-US" sz="3000">
                <a:latin typeface="Calibri"/>
                <a:ea typeface="Calibri"/>
                <a:cs typeface="Calibri"/>
                <a:sym typeface="Calibri"/>
              </a:rPr>
              <a:t>Background: Technology in the Music Industry</a:t>
            </a:r>
            <a:endParaRPr sz="3000">
              <a:latin typeface="Calibri"/>
              <a:ea typeface="Calibri"/>
              <a:cs typeface="Calibri"/>
              <a:sym typeface="Calibri"/>
            </a:endParaRPr>
          </a:p>
          <a:p>
            <a:pPr indent="-361950" lvl="0" marL="28575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Music Industry Today with AI</a:t>
            </a:r>
            <a:endParaRPr sz="3000">
              <a:latin typeface="Calibri"/>
              <a:ea typeface="Calibri"/>
              <a:cs typeface="Calibri"/>
              <a:sym typeface="Calibri"/>
            </a:endParaRPr>
          </a:p>
          <a:p>
            <a:pPr indent="-361950" lvl="0" marL="28575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Classroom Integration</a:t>
            </a:r>
            <a:endParaRPr sz="3000">
              <a:latin typeface="Calibri"/>
              <a:ea typeface="Calibri"/>
              <a:cs typeface="Calibri"/>
              <a:sym typeface="Calibri"/>
            </a:endParaRPr>
          </a:p>
          <a:p>
            <a:pPr indent="-419100" lvl="1" marL="9144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Pedagogy: Teaching AI in the Music Industry</a:t>
            </a:r>
            <a:endParaRPr sz="3000">
              <a:latin typeface="Calibri"/>
              <a:ea typeface="Calibri"/>
              <a:cs typeface="Calibri"/>
              <a:sym typeface="Calibri"/>
            </a:endParaRPr>
          </a:p>
          <a:p>
            <a:pPr indent="-419100" lvl="1" marL="9144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Curriculum: Using AI Music Tools</a:t>
            </a:r>
            <a:endParaRPr sz="3000">
              <a:latin typeface="Calibri"/>
              <a:ea typeface="Calibri"/>
              <a:cs typeface="Calibri"/>
              <a:sym typeface="Calibri"/>
            </a:endParaRPr>
          </a:p>
          <a:p>
            <a:pPr indent="-419100" lvl="0" marL="457200" marR="0" rtl="0" algn="l">
              <a:lnSpc>
                <a:spcPct val="100000"/>
              </a:lnSpc>
              <a:spcBef>
                <a:spcPts val="0"/>
              </a:spcBef>
              <a:spcAft>
                <a:spcPts val="0"/>
              </a:spcAft>
              <a:buSzPts val="3000"/>
              <a:buFont typeface="Calibri"/>
              <a:buChar char="•"/>
            </a:pPr>
            <a:r>
              <a:rPr lang="en-US" sz="3000">
                <a:latin typeface="Calibri"/>
                <a:ea typeface="Calibri"/>
                <a:cs typeface="Calibri"/>
                <a:sym typeface="Calibri"/>
              </a:rPr>
              <a:t>Reflect + Q + A</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pic>
        <p:nvPicPr>
          <p:cNvPr id="124" name="Google Shape;124;p23"/>
          <p:cNvPicPr preferRelativeResize="0"/>
          <p:nvPr/>
        </p:nvPicPr>
        <p:blipFill>
          <a:blip r:embed="rId3">
            <a:alphaModFix/>
          </a:blip>
          <a:stretch>
            <a:fillRect/>
          </a:stretch>
        </p:blipFill>
        <p:spPr>
          <a:xfrm>
            <a:off x="8946019" y="1955331"/>
            <a:ext cx="2941181" cy="2941181"/>
          </a:xfrm>
          <a:prstGeom prst="rect">
            <a:avLst/>
          </a:prstGeom>
          <a:noFill/>
          <a:ln>
            <a:noFill/>
          </a:ln>
        </p:spPr>
      </p:pic>
      <p:pic>
        <p:nvPicPr>
          <p:cNvPr id="125" name="Google Shape;125;p23"/>
          <p:cNvPicPr preferRelativeResize="0"/>
          <p:nvPr/>
        </p:nvPicPr>
        <p:blipFill>
          <a:blip r:embed="rId4">
            <a:alphaModFix/>
          </a:blip>
          <a:stretch>
            <a:fillRect/>
          </a:stretch>
        </p:blipFill>
        <p:spPr>
          <a:xfrm>
            <a:off x="6626169" y="4657812"/>
            <a:ext cx="1619036" cy="16566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31" name="Google Shape;131;p24"/>
          <p:cNvSpPr txBox="1"/>
          <p:nvPr/>
        </p:nvSpPr>
        <p:spPr>
          <a:xfrm>
            <a:off x="737615" y="629231"/>
            <a:ext cx="10424100" cy="702000"/>
          </a:xfrm>
          <a:prstGeom prst="rect">
            <a:avLst/>
          </a:prstGeom>
          <a:noFill/>
          <a:ln>
            <a:noFill/>
          </a:ln>
        </p:spPr>
        <p:txBody>
          <a:bodyPr anchorCtr="0" anchor="t" bIns="45700" lIns="45700" spcFirstLastPara="1" rIns="45700" wrap="square" tIns="45700">
            <a:spAutoFit/>
          </a:bodyPr>
          <a:lstStyle/>
          <a:p>
            <a:pPr indent="0" lvl="0" marL="0" marR="0" rtl="0" algn="l">
              <a:lnSpc>
                <a:spcPct val="90000"/>
              </a:lnSpc>
              <a:spcBef>
                <a:spcPts val="0"/>
              </a:spcBef>
              <a:spcAft>
                <a:spcPts val="0"/>
              </a:spcAft>
              <a:buClr>
                <a:srgbClr val="414A58"/>
              </a:buClr>
              <a:buSzPts val="4400"/>
              <a:buFont typeface="Inter"/>
              <a:buNone/>
            </a:pPr>
            <a:r>
              <a:rPr b="1" i="0" lang="en-US" sz="4400" u="none" cap="none" strike="noStrike">
                <a:solidFill>
                  <a:srgbClr val="414A58"/>
                </a:solidFill>
                <a:latin typeface="Calibri"/>
                <a:ea typeface="Calibri"/>
                <a:cs typeface="Calibri"/>
                <a:sym typeface="Calibri"/>
              </a:rPr>
              <a:t>Objectives</a:t>
            </a:r>
            <a:endParaRPr b="1">
              <a:latin typeface="Calibri"/>
              <a:ea typeface="Calibri"/>
              <a:cs typeface="Calibri"/>
              <a:sym typeface="Calibri"/>
            </a:endParaRPr>
          </a:p>
        </p:txBody>
      </p:sp>
      <p:sp>
        <p:nvSpPr>
          <p:cNvPr id="132" name="Google Shape;132;p24"/>
          <p:cNvSpPr txBox="1"/>
          <p:nvPr/>
        </p:nvSpPr>
        <p:spPr>
          <a:xfrm>
            <a:off x="873846" y="1561375"/>
            <a:ext cx="10561200" cy="3786600"/>
          </a:xfrm>
          <a:prstGeom prst="rect">
            <a:avLst/>
          </a:prstGeom>
          <a:noFill/>
          <a:ln>
            <a:noFill/>
          </a:ln>
        </p:spPr>
        <p:txBody>
          <a:bodyPr anchorCtr="0" anchor="t" bIns="45700" lIns="45700" spcFirstLastPara="1" rIns="45700" wrap="square" tIns="45700">
            <a:spAutoFit/>
          </a:bodyPr>
          <a:lstStyle/>
          <a:p>
            <a:pPr indent="-361950" lvl="0" marL="285750" marR="0" rtl="0" algn="l">
              <a:lnSpc>
                <a:spcPct val="100000"/>
              </a:lnSpc>
              <a:spcBef>
                <a:spcPts val="0"/>
              </a:spcBef>
              <a:spcAft>
                <a:spcPts val="0"/>
              </a:spcAft>
              <a:buClr>
                <a:srgbClr val="000000"/>
              </a:buClr>
              <a:buSzPts val="3000"/>
              <a:buFont typeface="Arial"/>
              <a:buChar char="•"/>
            </a:pPr>
            <a:r>
              <a:rPr lang="en-US" sz="3000">
                <a:latin typeface="Calibri"/>
                <a:ea typeface="Calibri"/>
                <a:cs typeface="Calibri"/>
                <a:sym typeface="Calibri"/>
              </a:rPr>
              <a:t>Participants will:</a:t>
            </a:r>
            <a:endParaRPr sz="3000">
              <a:latin typeface="Calibri"/>
              <a:ea typeface="Calibri"/>
              <a:cs typeface="Calibri"/>
              <a:sym typeface="Calibri"/>
            </a:endParaRPr>
          </a:p>
          <a:p>
            <a:pPr indent="-419100" lvl="1" marL="914400" marR="0" rtl="0" algn="l">
              <a:lnSpc>
                <a:spcPct val="100000"/>
              </a:lnSpc>
              <a:spcBef>
                <a:spcPts val="0"/>
              </a:spcBef>
              <a:spcAft>
                <a:spcPts val="0"/>
              </a:spcAft>
              <a:buClr>
                <a:srgbClr val="000000"/>
              </a:buClr>
              <a:buSzPts val="3000"/>
              <a:buFont typeface="Arial"/>
              <a:buChar char="○"/>
            </a:pPr>
            <a:r>
              <a:rPr lang="en-US" sz="3000">
                <a:latin typeface="Calibri"/>
                <a:ea typeface="Calibri"/>
                <a:cs typeface="Calibri"/>
                <a:sym typeface="Calibri"/>
              </a:rPr>
              <a:t>understand the economic implications of AI’s growing role in the music industry.</a:t>
            </a:r>
            <a:endParaRPr sz="3000">
              <a:latin typeface="Calibri"/>
              <a:ea typeface="Calibri"/>
              <a:cs typeface="Calibri"/>
              <a:sym typeface="Calibri"/>
            </a:endParaRPr>
          </a:p>
          <a:p>
            <a:pPr indent="-419100" lvl="1" marL="914400" marR="0" rtl="0" algn="l">
              <a:lnSpc>
                <a:spcPct val="100000"/>
              </a:lnSpc>
              <a:spcBef>
                <a:spcPts val="0"/>
              </a:spcBef>
              <a:spcAft>
                <a:spcPts val="0"/>
              </a:spcAft>
              <a:buClr>
                <a:srgbClr val="000000"/>
              </a:buClr>
              <a:buSzPts val="3000"/>
              <a:buFont typeface="Arial"/>
              <a:buChar char="○"/>
            </a:pPr>
            <a:r>
              <a:rPr lang="en-US" sz="3000">
                <a:latin typeface="Calibri"/>
                <a:ea typeface="Calibri"/>
                <a:cs typeface="Calibri"/>
                <a:sym typeface="Calibri"/>
              </a:rPr>
              <a:t>discover digital media that can facilitate student learning about music and AI.</a:t>
            </a:r>
            <a:endParaRPr sz="3000">
              <a:latin typeface="Calibri"/>
              <a:ea typeface="Calibri"/>
              <a:cs typeface="Calibri"/>
              <a:sym typeface="Calibri"/>
            </a:endParaRPr>
          </a:p>
          <a:p>
            <a:pPr indent="-419100" lvl="1" marL="914400" marR="0" rtl="0" algn="l">
              <a:lnSpc>
                <a:spcPct val="100000"/>
              </a:lnSpc>
              <a:spcBef>
                <a:spcPts val="0"/>
              </a:spcBef>
              <a:spcAft>
                <a:spcPts val="0"/>
              </a:spcAft>
              <a:buClr>
                <a:srgbClr val="000000"/>
              </a:buClr>
              <a:buSzPts val="3000"/>
              <a:buFont typeface="Arial"/>
              <a:buChar char="○"/>
            </a:pPr>
            <a:r>
              <a:rPr lang="en-US" sz="3000">
                <a:latin typeface="Calibri"/>
                <a:ea typeface="Calibri"/>
                <a:cs typeface="Calibri"/>
                <a:sym typeface="Calibri"/>
              </a:rPr>
              <a:t>learn ways to integrate AI music tools in the classroom.</a:t>
            </a:r>
            <a:endParaRPr sz="3000">
              <a:latin typeface="Calibri"/>
              <a:ea typeface="Calibri"/>
              <a:cs typeface="Calibri"/>
              <a:sym typeface="Calibri"/>
            </a:endParaRPr>
          </a:p>
          <a:p>
            <a:pPr indent="-419100" lvl="1" marL="914400" marR="0" rtl="0" algn="l">
              <a:lnSpc>
                <a:spcPct val="100000"/>
              </a:lnSpc>
              <a:spcBef>
                <a:spcPts val="0"/>
              </a:spcBef>
              <a:spcAft>
                <a:spcPts val="0"/>
              </a:spcAft>
              <a:buClr>
                <a:srgbClr val="000000"/>
              </a:buClr>
              <a:buSzPts val="3000"/>
              <a:buFont typeface="Arial"/>
              <a:buChar char="○"/>
            </a:pPr>
            <a:r>
              <a:rPr lang="en-US" sz="3000">
                <a:latin typeface="Calibri"/>
                <a:ea typeface="Calibri"/>
                <a:cs typeface="Calibri"/>
                <a:sym typeface="Calibri"/>
              </a:rPr>
              <a:t>reflect on the implementation into their own classroom.</a:t>
            </a:r>
            <a:endParaRPr sz="3000">
              <a:latin typeface="Calibri"/>
              <a:ea typeface="Calibri"/>
              <a:cs typeface="Calibri"/>
              <a:sym typeface="Calibri"/>
            </a:endParaRPr>
          </a:p>
          <a:p>
            <a:pPr indent="0" lvl="0" marL="0" marR="0" rtl="0" algn="l">
              <a:lnSpc>
                <a:spcPct val="100000"/>
              </a:lnSpc>
              <a:spcBef>
                <a:spcPts val="0"/>
              </a:spcBef>
              <a:spcAft>
                <a:spcPts val="0"/>
              </a:spcAft>
              <a:buNone/>
            </a:pPr>
            <a:r>
              <a:t/>
            </a:r>
            <a:endParaRPr sz="30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5"/>
          <p:cNvSpPr txBox="1"/>
          <p:nvPr>
            <p:ph idx="4294967295" type="sldNum"/>
          </p:nvPr>
        </p:nvSpPr>
        <p:spPr>
          <a:xfrm>
            <a:off x="11692804" y="6435612"/>
            <a:ext cx="174773" cy="2438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414A58"/>
              </a:buClr>
              <a:buSzPts val="1000"/>
              <a:buFont typeface="Inter"/>
              <a:buNone/>
            </a:pPr>
            <a:fld id="{00000000-1234-1234-1234-123412341234}" type="slidenum">
              <a:rPr lang="en-US" sz="1000">
                <a:solidFill>
                  <a:srgbClr val="414A58"/>
                </a:solidFill>
                <a:latin typeface="Inter"/>
                <a:ea typeface="Inter"/>
                <a:cs typeface="Inter"/>
                <a:sym typeface="Inter"/>
              </a:rPr>
              <a:t>‹#›</a:t>
            </a:fld>
            <a:endParaRPr b="0" i="0" sz="1000" u="none" cap="none" strike="noStrike">
              <a:solidFill>
                <a:srgbClr val="414A58"/>
              </a:solidFill>
              <a:latin typeface="Inter"/>
              <a:ea typeface="Inter"/>
              <a:cs typeface="Inter"/>
              <a:sym typeface="Inter"/>
            </a:endParaRPr>
          </a:p>
        </p:txBody>
      </p:sp>
      <p:sp>
        <p:nvSpPr>
          <p:cNvPr id="138" name="Google Shape;138;p25"/>
          <p:cNvSpPr txBox="1"/>
          <p:nvPr/>
        </p:nvSpPr>
        <p:spPr>
          <a:xfrm>
            <a:off x="721669" y="440171"/>
            <a:ext cx="10424100" cy="702000"/>
          </a:xfrm>
          <a:prstGeom prst="rect">
            <a:avLst/>
          </a:prstGeom>
          <a:noFill/>
          <a:ln>
            <a:noFill/>
          </a:ln>
        </p:spPr>
        <p:txBody>
          <a:bodyPr anchorCtr="0" anchor="t" bIns="45700" lIns="45700" spcFirstLastPara="1" rIns="45700" wrap="square" tIns="45700">
            <a:spAutoFit/>
          </a:bodyPr>
          <a:lstStyle/>
          <a:p>
            <a:pPr indent="0" lvl="0" marL="0" marR="0" rtl="0" algn="ctr">
              <a:lnSpc>
                <a:spcPct val="90000"/>
              </a:lnSpc>
              <a:spcBef>
                <a:spcPts val="0"/>
              </a:spcBef>
              <a:spcAft>
                <a:spcPts val="0"/>
              </a:spcAft>
              <a:buClr>
                <a:srgbClr val="000000"/>
              </a:buClr>
              <a:buSzPts val="4400"/>
              <a:buFont typeface="Calibri"/>
              <a:buNone/>
            </a:pPr>
            <a:r>
              <a:rPr b="1" i="0" lang="en-US" sz="4400" u="none" cap="none" strike="noStrike">
                <a:solidFill>
                  <a:srgbClr val="000000"/>
                </a:solidFill>
                <a:latin typeface="Calibri"/>
                <a:ea typeface="Calibri"/>
                <a:cs typeface="Calibri"/>
                <a:sym typeface="Calibri"/>
              </a:rPr>
              <a:t>National Standards</a:t>
            </a:r>
            <a:endParaRPr b="1"/>
          </a:p>
        </p:txBody>
      </p:sp>
      <p:sp>
        <p:nvSpPr>
          <p:cNvPr id="139" name="Google Shape;139;p25"/>
          <p:cNvSpPr txBox="1"/>
          <p:nvPr/>
        </p:nvSpPr>
        <p:spPr>
          <a:xfrm>
            <a:off x="883944" y="1952146"/>
            <a:ext cx="10424100" cy="4448400"/>
          </a:xfrm>
          <a:prstGeom prst="rect">
            <a:avLst/>
          </a:prstGeom>
          <a:noFill/>
          <a:ln>
            <a:noFill/>
          </a:ln>
        </p:spPr>
        <p:txBody>
          <a:bodyPr anchorCtr="0" anchor="t" bIns="45700" lIns="45700" spcFirstLastPara="1" rIns="45700" wrap="square" tIns="45700">
            <a:spAutoFit/>
          </a:bodyPr>
          <a:lstStyle/>
          <a:p>
            <a:pPr indent="-342900" lvl="0" marL="342900" marR="0" rtl="0" algn="just">
              <a:lnSpc>
                <a:spcPct val="100000"/>
              </a:lnSpc>
              <a:spcBef>
                <a:spcPts val="0"/>
              </a:spcBef>
              <a:spcAft>
                <a:spcPts val="0"/>
              </a:spcAft>
              <a:buClr>
                <a:srgbClr val="000000"/>
              </a:buClr>
              <a:buSzPts val="2500"/>
              <a:buChar char="•"/>
            </a:pPr>
            <a:r>
              <a:rPr b="1" lang="en-US" sz="2500">
                <a:latin typeface="Calibri"/>
                <a:ea typeface="Calibri"/>
                <a:cs typeface="Calibri"/>
                <a:sym typeface="Calibri"/>
              </a:rPr>
              <a:t>Standard 4: Incentives: </a:t>
            </a:r>
            <a:r>
              <a:rPr lang="en-US" sz="2500">
                <a:latin typeface="Calibri"/>
                <a:ea typeface="Calibri"/>
                <a:cs typeface="Calibri"/>
                <a:sym typeface="Calibri"/>
              </a:rPr>
              <a:t>People respond positively and negatively to incentives.</a:t>
            </a:r>
            <a:endParaRPr sz="2500">
              <a:latin typeface="Calibri"/>
              <a:ea typeface="Calibri"/>
              <a:cs typeface="Calibri"/>
              <a:sym typeface="Calibri"/>
            </a:endParaRPr>
          </a:p>
          <a:p>
            <a:pPr indent="0" lvl="0" marL="457200" marR="0" rtl="0" algn="just">
              <a:lnSpc>
                <a:spcPct val="100000"/>
              </a:lnSpc>
              <a:spcBef>
                <a:spcPts val="0"/>
              </a:spcBef>
              <a:spcAft>
                <a:spcPts val="0"/>
              </a:spcAft>
              <a:buNone/>
            </a:pPr>
            <a:r>
              <a:t/>
            </a:r>
            <a:endParaRPr sz="2500">
              <a:latin typeface="Calibri"/>
              <a:ea typeface="Calibri"/>
              <a:cs typeface="Calibri"/>
              <a:sym typeface="Calibri"/>
            </a:endParaRPr>
          </a:p>
          <a:p>
            <a:pPr indent="-342900" lvl="0" marL="342900" marR="0" rtl="0" algn="just">
              <a:lnSpc>
                <a:spcPct val="100000"/>
              </a:lnSpc>
              <a:spcBef>
                <a:spcPts val="0"/>
              </a:spcBef>
              <a:spcAft>
                <a:spcPts val="0"/>
              </a:spcAft>
              <a:buClr>
                <a:srgbClr val="000000"/>
              </a:buClr>
              <a:buSzPts val="2500"/>
              <a:buChar char="•"/>
            </a:pPr>
            <a:r>
              <a:rPr b="1" lang="en-US" sz="2500">
                <a:latin typeface="Calibri"/>
                <a:ea typeface="Calibri"/>
                <a:cs typeface="Calibri"/>
                <a:sym typeface="Calibri"/>
              </a:rPr>
              <a:t>Standard 7: Markets and Prices: </a:t>
            </a:r>
            <a:r>
              <a:rPr lang="en-US" sz="2500">
                <a:latin typeface="Calibri"/>
                <a:ea typeface="Calibri"/>
                <a:cs typeface="Calibri"/>
                <a:sym typeface="Calibri"/>
              </a:rPr>
              <a:t>A market exists when buyers and sellers interact. This interaction determines market prices and thereby allocates scarce goods and services. </a:t>
            </a:r>
            <a:endParaRPr sz="2500">
              <a:latin typeface="Calibri"/>
              <a:ea typeface="Calibri"/>
              <a:cs typeface="Calibri"/>
              <a:sym typeface="Calibri"/>
            </a:endParaRPr>
          </a:p>
          <a:p>
            <a:pPr indent="0" lvl="0" marL="457200" marR="0" rtl="0" algn="just">
              <a:lnSpc>
                <a:spcPct val="100000"/>
              </a:lnSpc>
              <a:spcBef>
                <a:spcPts val="0"/>
              </a:spcBef>
              <a:spcAft>
                <a:spcPts val="0"/>
              </a:spcAft>
              <a:buNone/>
            </a:pPr>
            <a:r>
              <a:t/>
            </a:r>
            <a:endParaRPr sz="2500">
              <a:latin typeface="Calibri"/>
              <a:ea typeface="Calibri"/>
              <a:cs typeface="Calibri"/>
              <a:sym typeface="Calibri"/>
            </a:endParaRPr>
          </a:p>
          <a:p>
            <a:pPr indent="-342900" lvl="0" marL="342900" marR="0" rtl="0" algn="just">
              <a:lnSpc>
                <a:spcPct val="100000"/>
              </a:lnSpc>
              <a:spcBef>
                <a:spcPts val="0"/>
              </a:spcBef>
              <a:spcAft>
                <a:spcPts val="0"/>
              </a:spcAft>
              <a:buSzPts val="2500"/>
              <a:buFont typeface="Calibri"/>
              <a:buChar char="•"/>
            </a:pPr>
            <a:r>
              <a:rPr b="1" lang="en-US" sz="2500">
                <a:latin typeface="Calibri"/>
                <a:ea typeface="Calibri"/>
                <a:cs typeface="Calibri"/>
                <a:sym typeface="Calibri"/>
              </a:rPr>
              <a:t>Standard 8: Role of Government</a:t>
            </a:r>
            <a:r>
              <a:rPr lang="en-US" sz="2500">
                <a:latin typeface="Calibri"/>
                <a:ea typeface="Calibri"/>
                <a:cs typeface="Calibri"/>
                <a:sym typeface="Calibri"/>
              </a:rPr>
              <a:t> - The role of government in regulating market activities.</a:t>
            </a:r>
            <a:endParaRPr sz="2500">
              <a:latin typeface="Calibri"/>
              <a:ea typeface="Calibri"/>
              <a:cs typeface="Calibri"/>
              <a:sym typeface="Calibri"/>
            </a:endParaRPr>
          </a:p>
          <a:p>
            <a:pPr indent="0" lvl="0" marL="0" marR="0" rtl="0" algn="just">
              <a:lnSpc>
                <a:spcPct val="100000"/>
              </a:lnSpc>
              <a:spcBef>
                <a:spcPts val="0"/>
              </a:spcBef>
              <a:spcAft>
                <a:spcPts val="0"/>
              </a:spcAft>
              <a:buNone/>
            </a:pPr>
            <a:r>
              <a:t/>
            </a:r>
            <a:endParaRPr sz="2500">
              <a:latin typeface="Calibri"/>
              <a:ea typeface="Calibri"/>
              <a:cs typeface="Calibri"/>
              <a:sym typeface="Calibri"/>
            </a:endParaRPr>
          </a:p>
          <a:p>
            <a:pPr indent="0" lvl="0" marL="0" marR="0" rtl="0" algn="l">
              <a:lnSpc>
                <a:spcPct val="100000"/>
              </a:lnSpc>
              <a:spcBef>
                <a:spcPts val="1800"/>
              </a:spcBef>
              <a:spcAft>
                <a:spcPts val="0"/>
              </a:spcAft>
              <a:buClr>
                <a:srgbClr val="000000"/>
              </a:buClr>
              <a:buSzPts val="2500"/>
              <a:buFont typeface="Calibri"/>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idx="1" type="body"/>
          </p:nvPr>
        </p:nvSpPr>
        <p:spPr>
          <a:xfrm>
            <a:off x="812800" y="4146546"/>
            <a:ext cx="10515600" cy="914400"/>
          </a:xfrm>
          <a:prstGeom prst="rect">
            <a:avLst/>
          </a:prstGeom>
        </p:spPr>
        <p:txBody>
          <a:bodyPr anchorCtr="0" anchor="t" bIns="45700" lIns="45700" spcFirstLastPara="1" rIns="45700" wrap="square" tIns="45700">
            <a:normAutofit fontScale="55000" lnSpcReduction="20000"/>
          </a:bodyPr>
          <a:lstStyle/>
          <a:p>
            <a:pPr indent="0" lvl="0" marL="0" rtl="0" algn="l">
              <a:spcBef>
                <a:spcPts val="1000"/>
              </a:spcBef>
              <a:spcAft>
                <a:spcPts val="0"/>
              </a:spcAft>
              <a:buNone/>
            </a:pPr>
            <a:r>
              <a:rPr lang="en-US"/>
              <a:t>Let’s Connect:</a:t>
            </a:r>
            <a:endParaRPr/>
          </a:p>
          <a:p>
            <a:pPr indent="0" lvl="0" marL="0" rtl="0" algn="l">
              <a:spcBef>
                <a:spcPts val="1000"/>
              </a:spcBef>
              <a:spcAft>
                <a:spcPts val="0"/>
              </a:spcAft>
              <a:buNone/>
            </a:pPr>
            <a:r>
              <a:rPr lang="en-US"/>
              <a:t>SEL</a:t>
            </a:r>
            <a:endParaRPr/>
          </a:p>
        </p:txBody>
      </p:sp>
      <p:sp>
        <p:nvSpPr>
          <p:cNvPr id="145" name="Google Shape;145;p26"/>
          <p:cNvSpPr txBox="1"/>
          <p:nvPr/>
        </p:nvSpPr>
        <p:spPr>
          <a:xfrm>
            <a:off x="3011375" y="1633125"/>
            <a:ext cx="8036100" cy="1293000"/>
          </a:xfrm>
          <a:prstGeom prst="rect">
            <a:avLst/>
          </a:prstGeom>
          <a:solidFill>
            <a:srgbClr val="F3F3F3"/>
          </a:solid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3600">
                <a:solidFill>
                  <a:srgbClr val="888888"/>
                </a:solidFill>
                <a:latin typeface="Calibri"/>
                <a:ea typeface="Calibri"/>
                <a:cs typeface="Calibri"/>
                <a:sym typeface="Calibri"/>
              </a:rPr>
              <a:t>Where do you teach + Who is your favorite artist or band?</a:t>
            </a:r>
            <a:endParaRPr b="1" sz="3600">
              <a:solidFill>
                <a:srgbClr val="888888"/>
              </a:solidFill>
              <a:latin typeface="Calibri"/>
              <a:ea typeface="Calibri"/>
              <a:cs typeface="Calibri"/>
              <a:sym typeface="Calibri"/>
            </a:endParaRPr>
          </a:p>
          <a:p>
            <a:pPr indent="0" lvl="0" marL="0" rtl="0" algn="l">
              <a:spcBef>
                <a:spcPts val="0"/>
              </a:spcBef>
              <a:spcAft>
                <a:spcPts val="0"/>
              </a:spcAft>
              <a:buNone/>
            </a:pPr>
            <a:r>
              <a:t/>
            </a:r>
            <a:endParaRPr b="1" sz="3600">
              <a:solidFill>
                <a:srgbClr val="888888"/>
              </a:solidFill>
              <a:latin typeface="Calibri"/>
              <a:ea typeface="Calibri"/>
              <a:cs typeface="Calibri"/>
              <a:sym typeface="Calibri"/>
            </a:endParaRPr>
          </a:p>
        </p:txBody>
      </p:sp>
      <p:pic>
        <p:nvPicPr>
          <p:cNvPr id="146" name="Google Shape;146;p26"/>
          <p:cNvPicPr preferRelativeResize="0"/>
          <p:nvPr/>
        </p:nvPicPr>
        <p:blipFill rotWithShape="1">
          <a:blip r:embed="rId3">
            <a:alphaModFix/>
          </a:blip>
          <a:srcRect b="0" l="0" r="0" t="0"/>
          <a:stretch/>
        </p:blipFill>
        <p:spPr>
          <a:xfrm>
            <a:off x="8283795" y="3279075"/>
            <a:ext cx="1134351" cy="1202000"/>
          </a:xfrm>
          <a:prstGeom prst="rect">
            <a:avLst/>
          </a:prstGeom>
          <a:noFill/>
          <a:ln>
            <a:noFill/>
          </a:ln>
        </p:spPr>
      </p:pic>
      <p:sp>
        <p:nvSpPr>
          <p:cNvPr id="147" name="Google Shape;147;p26"/>
          <p:cNvSpPr txBox="1"/>
          <p:nvPr/>
        </p:nvSpPr>
        <p:spPr>
          <a:xfrm>
            <a:off x="5352300" y="4234300"/>
            <a:ext cx="2431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rgbClr val="000000"/>
                </a:solidFill>
                <a:highlight>
                  <a:srgbClr val="A7CE6F"/>
                </a:highlight>
                <a:latin typeface="Calibri"/>
                <a:ea typeface="Calibri"/>
                <a:cs typeface="Calibri"/>
                <a:sym typeface="Calibri"/>
              </a:rPr>
              <a:t> Add your response in the Chat box!</a:t>
            </a:r>
            <a:endParaRPr b="0" i="0" sz="2400" u="none" cap="none" strike="noStrike">
              <a:solidFill>
                <a:srgbClr val="000000"/>
              </a:solidFill>
              <a:highlight>
                <a:srgbClr val="A7CE6F"/>
              </a:highlight>
              <a:latin typeface="Calibri"/>
              <a:ea typeface="Calibri"/>
              <a:cs typeface="Calibri"/>
              <a:sym typeface="Calibri"/>
            </a:endParaRPr>
          </a:p>
        </p:txBody>
      </p:sp>
      <p:sp>
        <p:nvSpPr>
          <p:cNvPr id="148" name="Google Shape;148;p26"/>
          <p:cNvSpPr txBox="1"/>
          <p:nvPr/>
        </p:nvSpPr>
        <p:spPr>
          <a:xfrm>
            <a:off x="492850" y="2346675"/>
            <a:ext cx="243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49" name="Google Shape;149;p26"/>
          <p:cNvPicPr preferRelativeResize="0"/>
          <p:nvPr/>
        </p:nvPicPr>
        <p:blipFill>
          <a:blip r:embed="rId4">
            <a:alphaModFix/>
          </a:blip>
          <a:stretch>
            <a:fillRect/>
          </a:stretch>
        </p:blipFill>
        <p:spPr>
          <a:xfrm>
            <a:off x="580172" y="5060950"/>
            <a:ext cx="2431200" cy="15855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nvSpPr>
        <p:spPr>
          <a:xfrm>
            <a:off x="3011375" y="1633125"/>
            <a:ext cx="8036100" cy="1293000"/>
          </a:xfrm>
          <a:prstGeom prst="rect">
            <a:avLst/>
          </a:prstGeom>
          <a:solidFill>
            <a:srgbClr val="F3F3F3"/>
          </a:solid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3600">
                <a:solidFill>
                  <a:srgbClr val="888888"/>
                </a:solidFill>
                <a:latin typeface="Calibri"/>
                <a:ea typeface="Calibri"/>
                <a:cs typeface="Calibri"/>
                <a:sym typeface="Calibri"/>
              </a:rPr>
              <a:t>What do you know about AI in the music market?</a:t>
            </a:r>
            <a:endParaRPr b="1" sz="3600">
              <a:solidFill>
                <a:srgbClr val="888888"/>
              </a:solidFill>
              <a:latin typeface="Calibri"/>
              <a:ea typeface="Calibri"/>
              <a:cs typeface="Calibri"/>
              <a:sym typeface="Calibri"/>
            </a:endParaRPr>
          </a:p>
          <a:p>
            <a:pPr indent="0" lvl="0" marL="0" rtl="0" algn="l">
              <a:spcBef>
                <a:spcPts val="0"/>
              </a:spcBef>
              <a:spcAft>
                <a:spcPts val="0"/>
              </a:spcAft>
              <a:buNone/>
            </a:pPr>
            <a:r>
              <a:t/>
            </a:r>
            <a:endParaRPr b="1" sz="3600">
              <a:solidFill>
                <a:srgbClr val="888888"/>
              </a:solidFill>
              <a:latin typeface="Calibri"/>
              <a:ea typeface="Calibri"/>
              <a:cs typeface="Calibri"/>
              <a:sym typeface="Calibri"/>
            </a:endParaRPr>
          </a:p>
        </p:txBody>
      </p:sp>
      <p:pic>
        <p:nvPicPr>
          <p:cNvPr id="155" name="Google Shape;155;p27"/>
          <p:cNvPicPr preferRelativeResize="0"/>
          <p:nvPr/>
        </p:nvPicPr>
        <p:blipFill rotWithShape="1">
          <a:blip r:embed="rId3">
            <a:alphaModFix/>
          </a:blip>
          <a:srcRect b="0" l="0" r="0" t="0"/>
          <a:stretch/>
        </p:blipFill>
        <p:spPr>
          <a:xfrm>
            <a:off x="8283795" y="3279075"/>
            <a:ext cx="1134351" cy="1202000"/>
          </a:xfrm>
          <a:prstGeom prst="rect">
            <a:avLst/>
          </a:prstGeom>
          <a:noFill/>
          <a:ln>
            <a:noFill/>
          </a:ln>
        </p:spPr>
      </p:pic>
      <p:sp>
        <p:nvSpPr>
          <p:cNvPr id="156" name="Google Shape;156;p27"/>
          <p:cNvSpPr txBox="1"/>
          <p:nvPr/>
        </p:nvSpPr>
        <p:spPr>
          <a:xfrm>
            <a:off x="5352300" y="4234300"/>
            <a:ext cx="2431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2400" u="none" cap="none" strike="noStrike">
                <a:solidFill>
                  <a:srgbClr val="000000"/>
                </a:solidFill>
                <a:highlight>
                  <a:srgbClr val="A7CE6F"/>
                </a:highlight>
                <a:latin typeface="Calibri"/>
                <a:ea typeface="Calibri"/>
                <a:cs typeface="Calibri"/>
                <a:sym typeface="Calibri"/>
              </a:rPr>
              <a:t> Add your response in the Chat box!</a:t>
            </a:r>
            <a:endParaRPr b="0" i="0" sz="2400" u="none" cap="none" strike="noStrike">
              <a:solidFill>
                <a:srgbClr val="000000"/>
              </a:solidFill>
              <a:highlight>
                <a:srgbClr val="A7CE6F"/>
              </a:highlight>
              <a:latin typeface="Calibri"/>
              <a:ea typeface="Calibri"/>
              <a:cs typeface="Calibri"/>
              <a:sym typeface="Calibri"/>
            </a:endParaRPr>
          </a:p>
        </p:txBody>
      </p:sp>
      <p:sp>
        <p:nvSpPr>
          <p:cNvPr id="157" name="Google Shape;157;p27"/>
          <p:cNvSpPr txBox="1"/>
          <p:nvPr/>
        </p:nvSpPr>
        <p:spPr>
          <a:xfrm>
            <a:off x="492850" y="2346675"/>
            <a:ext cx="243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