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9"/>
  </p:notesMasterIdLst>
  <p:handoutMasterIdLst>
    <p:handoutMasterId r:id="rId30"/>
  </p:handoutMasterIdLst>
  <p:sldIdLst>
    <p:sldId id="699" r:id="rId5"/>
    <p:sldId id="722" r:id="rId6"/>
    <p:sldId id="766" r:id="rId7"/>
    <p:sldId id="725" r:id="rId8"/>
    <p:sldId id="768" r:id="rId9"/>
    <p:sldId id="749" r:id="rId10"/>
    <p:sldId id="724" r:id="rId11"/>
    <p:sldId id="726" r:id="rId12"/>
    <p:sldId id="728" r:id="rId13"/>
    <p:sldId id="751" r:id="rId14"/>
    <p:sldId id="769" r:id="rId15"/>
    <p:sldId id="774" r:id="rId16"/>
    <p:sldId id="734" r:id="rId17"/>
    <p:sldId id="770" r:id="rId18"/>
    <p:sldId id="771" r:id="rId19"/>
    <p:sldId id="772" r:id="rId20"/>
    <p:sldId id="773" r:id="rId21"/>
    <p:sldId id="737" r:id="rId22"/>
    <p:sldId id="775" r:id="rId23"/>
    <p:sldId id="776" r:id="rId24"/>
    <p:sldId id="738" r:id="rId25"/>
    <p:sldId id="764" r:id="rId26"/>
    <p:sldId id="777" r:id="rId27"/>
    <p:sldId id="7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C8DC5-D663-59F2-9B37-DD8F9A594AA0}" v="1407" dt="2025-02-06T07:33:29.320"/>
    <p1510:client id="{1DA7531F-ACB0-6633-3FF0-37EB9ED3290D}" v="1" dt="2025-02-07T16:06:25.5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2/7/2025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YcejmEbDKng?feature=oembed" TargetMode="External"/><Relationship Id="rId1" Type="http://schemas.openxmlformats.org/officeDocument/2006/relationships/video" Target="https://www.youtube.com/embed/lpwVwa8GaxI?feature=oembed"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176696" y="-3313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354759" y="2534479"/>
            <a:ext cx="6558880" cy="903357"/>
          </a:xfrm>
        </p:spPr>
        <p:txBody>
          <a:bodyPr lIns="91440" tIns="45720" rIns="91440" bIns="45720" anchor="t"/>
          <a:lstStyle/>
          <a:p>
            <a:r>
              <a:rPr lang="en-US" sz="5000" dirty="0">
                <a:solidFill>
                  <a:srgbClr val="414A58"/>
                </a:solidFill>
                <a:latin typeface="+mj-lt"/>
                <a:cs typeface="Calibri"/>
              </a:rPr>
              <a:t>Do Terrorists Follow the Laws (of Supply and Demand)?</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A car with seals&#10;&#10;AI-generated content may be incorrect.">
            <a:extLst>
              <a:ext uri="{FF2B5EF4-FFF2-40B4-BE49-F238E27FC236}">
                <a16:creationId xmlns:a16="http://schemas.microsoft.com/office/drawing/2014/main" id="{50A491F2-9A4C-045E-4A0B-1FC46860AC2F}"/>
              </a:ext>
            </a:extLst>
          </p:cNvPr>
          <p:cNvPicPr>
            <a:picLocks noChangeAspect="1"/>
          </p:cNvPicPr>
          <p:nvPr/>
        </p:nvPicPr>
        <p:blipFill>
          <a:blip r:embed="rId5"/>
          <a:srcRect l="6301" t="8441" b="-1638"/>
          <a:stretch/>
        </p:blipFill>
        <p:spPr>
          <a:xfrm>
            <a:off x="7412573" y="844164"/>
            <a:ext cx="4683827" cy="5568511"/>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Lesson Activity</a:t>
            </a:r>
            <a:endParaRPr lang="en-US" sz="5000" dirty="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CE3A1392-0417-9A68-3F22-8E5D16FCB1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A toy tank on a paper currency&#10;&#10;AI-generated content may be incorrect.">
            <a:extLst>
              <a:ext uri="{FF2B5EF4-FFF2-40B4-BE49-F238E27FC236}">
                <a16:creationId xmlns:a16="http://schemas.microsoft.com/office/drawing/2014/main" id="{61BC61F3-EE05-8F4C-AC34-0090E614A696}"/>
              </a:ext>
            </a:extLst>
          </p:cNvPr>
          <p:cNvPicPr>
            <a:picLocks noChangeAspect="1"/>
          </p:cNvPicPr>
          <p:nvPr/>
        </p:nvPicPr>
        <p:blipFill>
          <a:blip r:embed="rId5"/>
          <a:srcRect l="7784" r="1796" b="498"/>
          <a:stretch/>
        </p:blipFill>
        <p:spPr>
          <a:xfrm>
            <a:off x="7072726" y="1209675"/>
            <a:ext cx="5003812" cy="4416581"/>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Lesson Description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9" name="TextBox 8">
            <a:extLst>
              <a:ext uri="{FF2B5EF4-FFF2-40B4-BE49-F238E27FC236}">
                <a16:creationId xmlns:a16="http://schemas.microsoft.com/office/drawing/2014/main" id="{7A690A36-6773-338C-E0DD-E10ADB2F6D31}"/>
              </a:ext>
            </a:extLst>
          </p:cNvPr>
          <p:cNvSpPr txBox="1"/>
          <p:nvPr/>
        </p:nvSpPr>
        <p:spPr>
          <a:xfrm>
            <a:off x="825499" y="1790699"/>
            <a:ext cx="10490199" cy="3596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US" sz="2400" i="1" dirty="0">
                <a:latin typeface="Times New Roman"/>
                <a:cs typeface="Times New Roman"/>
              </a:rPr>
              <a:t>This lesson explores the impact of economic growth on prices, specifically on input prices in the context of weapons procurement by insurgent fighters in Iraq.</a:t>
            </a:r>
            <a:endParaRPr lang="en-US" sz="2400" dirty="0">
              <a:latin typeface="Times New Roman"/>
              <a:cs typeface="Times New Roman"/>
            </a:endParaRPr>
          </a:p>
          <a:p>
            <a:pPr algn="ctr">
              <a:lnSpc>
                <a:spcPct val="90000"/>
              </a:lnSpc>
              <a:spcBef>
                <a:spcPts val="1000"/>
              </a:spcBef>
            </a:pPr>
            <a:endParaRPr lang="en-US" sz="2400" i="1" dirty="0">
              <a:latin typeface="Times New Roman"/>
              <a:cs typeface="Times New Roman"/>
            </a:endParaRPr>
          </a:p>
          <a:p>
            <a:pPr algn="ctr">
              <a:lnSpc>
                <a:spcPct val="90000"/>
              </a:lnSpc>
              <a:spcBef>
                <a:spcPts val="1000"/>
              </a:spcBef>
            </a:pPr>
            <a:r>
              <a:rPr lang="en-US" sz="2400" i="1" dirty="0">
                <a:latin typeface="Times New Roman"/>
                <a:cs typeface="Times New Roman"/>
              </a:rPr>
              <a:t>Explosively formed projectiles (EFPs) were much more effective than improvised explosive devices (IEDs), but used far less frequently. We will explore why. </a:t>
            </a:r>
            <a:endParaRPr lang="en-US" sz="2400" dirty="0">
              <a:latin typeface="Times New Roman"/>
              <a:cs typeface="Times New Roman"/>
            </a:endParaRPr>
          </a:p>
          <a:p>
            <a:pPr algn="ctr">
              <a:lnSpc>
                <a:spcPct val="90000"/>
              </a:lnSpc>
              <a:spcBef>
                <a:spcPts val="1000"/>
              </a:spcBef>
            </a:pPr>
            <a:endParaRPr lang="en-US" sz="2400" dirty="0">
              <a:latin typeface="Times New Roman"/>
              <a:cs typeface="Times New Roman"/>
            </a:endParaRPr>
          </a:p>
          <a:p>
            <a:pPr algn="ctr">
              <a:lnSpc>
                <a:spcPct val="90000"/>
              </a:lnSpc>
              <a:spcBef>
                <a:spcPts val="1000"/>
              </a:spcBef>
            </a:pPr>
            <a:r>
              <a:rPr lang="en-US" sz="2400" i="1" dirty="0">
                <a:latin typeface="Times New Roman"/>
                <a:cs typeface="Times New Roman"/>
              </a:rPr>
              <a:t>The final activity in the lesson allows students to create a market for copper, one of the productive inputs for EFPs, to see how market prices are established and the effect of economic growth on prices.</a:t>
            </a:r>
            <a:endParaRPr lang="en-US" dirty="0"/>
          </a:p>
        </p:txBody>
      </p:sp>
    </p:spTree>
    <p:extLst>
      <p:ext uri="{BB962C8B-B14F-4D97-AF65-F5344CB8AC3E}">
        <p14:creationId xmlns:p14="http://schemas.microsoft.com/office/powerpoint/2010/main" val="1667546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B30E-91C2-291F-B660-5FDE136911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31F2F-3F90-713B-275D-A6C6F1D341C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Iraq</a:t>
            </a:r>
            <a:endParaRPr lang="en-US" dirty="0"/>
          </a:p>
        </p:txBody>
      </p:sp>
      <p:sp>
        <p:nvSpPr>
          <p:cNvPr id="5" name="Slide Number Placeholder 4">
            <a:extLst>
              <a:ext uri="{FF2B5EF4-FFF2-40B4-BE49-F238E27FC236}">
                <a16:creationId xmlns:a16="http://schemas.microsoft.com/office/drawing/2014/main" id="{D16F771C-2AAE-1808-9414-21E9A21BFF5F}"/>
              </a:ext>
            </a:extLst>
          </p:cNvPr>
          <p:cNvSpPr>
            <a:spLocks noGrp="1"/>
          </p:cNvSpPr>
          <p:nvPr>
            <p:ph type="sldNum" sz="quarter" idx="4"/>
          </p:nvPr>
        </p:nvSpPr>
        <p:spPr/>
        <p:txBody>
          <a:bodyPr/>
          <a:lstStyle/>
          <a:p>
            <a:fld id="{FAEE96CF-4053-2149-B5F9-FD566E7161CA}" type="slidenum">
              <a:rPr lang="en-US" smtClean="0"/>
              <a:pPr/>
              <a:t>12</a:t>
            </a:fld>
            <a:endParaRPr lang="en-US"/>
          </a:p>
        </p:txBody>
      </p:sp>
      <p:pic>
        <p:nvPicPr>
          <p:cNvPr id="3" name="Picture 2" descr="A map of the middle east&#10;&#10;AI-generated content may be incorrect.">
            <a:extLst>
              <a:ext uri="{FF2B5EF4-FFF2-40B4-BE49-F238E27FC236}">
                <a16:creationId xmlns:a16="http://schemas.microsoft.com/office/drawing/2014/main" id="{CFC93559-1C74-FF95-B023-48DF4E6B2945}"/>
              </a:ext>
            </a:extLst>
          </p:cNvPr>
          <p:cNvPicPr>
            <a:picLocks noChangeAspect="1"/>
          </p:cNvPicPr>
          <p:nvPr/>
        </p:nvPicPr>
        <p:blipFill>
          <a:blip r:embed="rId2"/>
          <a:stretch>
            <a:fillRect/>
          </a:stretch>
        </p:blipFill>
        <p:spPr>
          <a:xfrm>
            <a:off x="1742227" y="1536827"/>
            <a:ext cx="8705023" cy="5015535"/>
          </a:xfrm>
          <a:prstGeom prst="rect">
            <a:avLst/>
          </a:prstGeom>
        </p:spPr>
      </p:pic>
    </p:spTree>
    <p:extLst>
      <p:ext uri="{BB962C8B-B14F-4D97-AF65-F5344CB8AC3E}">
        <p14:creationId xmlns:p14="http://schemas.microsoft.com/office/powerpoint/2010/main" val="980929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Explosively Formed Projectiles (EFP)</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13</a:t>
            </a:fld>
            <a:endParaRPr lang="en-US"/>
          </a:p>
        </p:txBody>
      </p:sp>
      <p:pic>
        <p:nvPicPr>
          <p:cNvPr id="7" name="Online Media 6" title="Sloth and Squirrel in A Pickle">
            <a:hlinkClick r:id="" action="ppaction://media"/>
            <a:extLst>
              <a:ext uri="{FF2B5EF4-FFF2-40B4-BE49-F238E27FC236}">
                <a16:creationId xmlns:a16="http://schemas.microsoft.com/office/drawing/2014/main" id="{5B6CAC5C-A6D7-8E5D-0F8B-ADDE60C74723}"/>
              </a:ext>
            </a:extLst>
          </p:cNvPr>
          <p:cNvPicPr>
            <a:picLocks noRot="1" noChangeAspect="1"/>
          </p:cNvPicPr>
          <p:nvPr>
            <a:videoFile r:link="rId1"/>
          </p:nvPr>
        </p:nvPicPr>
        <p:blipFill>
          <a:blip r:embed="rId4"/>
          <a:stretch>
            <a:fillRect/>
          </a:stretch>
        </p:blipFill>
        <p:spPr>
          <a:xfrm>
            <a:off x="2070660" y="1694329"/>
            <a:ext cx="7536798" cy="4253754"/>
          </a:xfrm>
          <a:prstGeom prst="rect">
            <a:avLst/>
          </a:prstGeom>
        </p:spPr>
      </p:pic>
      <p:sp>
        <p:nvSpPr>
          <p:cNvPr id="4" name="TextBox 3">
            <a:extLst>
              <a:ext uri="{FF2B5EF4-FFF2-40B4-BE49-F238E27FC236}">
                <a16:creationId xmlns:a16="http://schemas.microsoft.com/office/drawing/2014/main" id="{CB3B607C-CADA-BCFB-5D5D-665A604C5C76}"/>
              </a:ext>
            </a:extLst>
          </p:cNvPr>
          <p:cNvSpPr txBox="1"/>
          <p:nvPr/>
        </p:nvSpPr>
        <p:spPr>
          <a:xfrm>
            <a:off x="1265162" y="6163733"/>
            <a:ext cx="92625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https://www.youtube.com/watch?v=YcejmEbDKng</a:t>
            </a:r>
            <a:endParaRPr lang="en-US" dirty="0"/>
          </a:p>
        </p:txBody>
      </p:sp>
      <p:pic>
        <p:nvPicPr>
          <p:cNvPr id="3" name="Online Media 2" title="What is an EFP bomb? #shorts">
            <a:hlinkClick r:id="" action="ppaction://media"/>
            <a:extLst>
              <a:ext uri="{FF2B5EF4-FFF2-40B4-BE49-F238E27FC236}">
                <a16:creationId xmlns:a16="http://schemas.microsoft.com/office/drawing/2014/main" id="{267232BA-FC30-16D3-669A-DCC49B1C34C7}"/>
              </a:ext>
            </a:extLst>
          </p:cNvPr>
          <p:cNvPicPr>
            <a:picLocks noRot="1" noChangeAspect="1"/>
          </p:cNvPicPr>
          <p:nvPr>
            <a:videoFile r:link="rId2"/>
          </p:nvPr>
        </p:nvPicPr>
        <p:blipFill>
          <a:blip r:embed="rId5"/>
          <a:stretch>
            <a:fillRect/>
          </a:stretch>
        </p:blipFill>
        <p:spPr>
          <a:xfrm>
            <a:off x="1901825" y="1427480"/>
            <a:ext cx="8379778" cy="4754880"/>
          </a:xfrm>
          <a:prstGeom prst="rect">
            <a:avLst/>
          </a:prstGeom>
        </p:spPr>
      </p:pic>
    </p:spTree>
    <p:extLst>
      <p:ext uri="{BB962C8B-B14F-4D97-AF65-F5344CB8AC3E}">
        <p14:creationId xmlns:p14="http://schemas.microsoft.com/office/powerpoint/2010/main" val="1479468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C3A10-9262-D50A-1A97-CD190029D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AC24F-C85B-95DD-FC46-F9A62B35F639}"/>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EFPs vs. IEDs</a:t>
            </a:r>
            <a:endParaRPr lang="en-US" dirty="0"/>
          </a:p>
        </p:txBody>
      </p:sp>
      <p:sp>
        <p:nvSpPr>
          <p:cNvPr id="5" name="Slide Number Placeholder 4">
            <a:extLst>
              <a:ext uri="{FF2B5EF4-FFF2-40B4-BE49-F238E27FC236}">
                <a16:creationId xmlns:a16="http://schemas.microsoft.com/office/drawing/2014/main" id="{EA282C7D-858F-3BD1-09C5-977AF82DA4DA}"/>
              </a:ext>
            </a:extLst>
          </p:cNvPr>
          <p:cNvSpPr>
            <a:spLocks noGrp="1"/>
          </p:cNvSpPr>
          <p:nvPr>
            <p:ph type="sldNum" sz="quarter" idx="4"/>
          </p:nvPr>
        </p:nvSpPr>
        <p:spPr/>
        <p:txBody>
          <a:bodyPr/>
          <a:lstStyle/>
          <a:p>
            <a:fld id="{FAEE96CF-4053-2149-B5F9-FD566E7161CA}" type="slidenum">
              <a:rPr lang="en-US" smtClean="0"/>
              <a:pPr/>
              <a:t>14</a:t>
            </a:fld>
            <a:endParaRPr lang="en-US"/>
          </a:p>
        </p:txBody>
      </p:sp>
      <p:pic>
        <p:nvPicPr>
          <p:cNvPr id="3" name="Picture 2" descr="https://lh6.googleusercontent.com/bstaMJP0qhh6h-6z4dPCtnCITDySM-0y4YCSpuC5QQMD-SRn88spy8rXH_5D9KTdAZd74vuX2083wJaPzfAVxamx2Su-Z6v_aSCG-YpSB4yMl_9Kv7IrBGrV5Q">
            <a:extLst>
              <a:ext uri="{FF2B5EF4-FFF2-40B4-BE49-F238E27FC236}">
                <a16:creationId xmlns:a16="http://schemas.microsoft.com/office/drawing/2014/main" id="{AD7E9ACA-C00E-2F5D-1FDD-6F18373969A2}"/>
              </a:ext>
            </a:extLst>
          </p:cNvPr>
          <p:cNvPicPr>
            <a:picLocks noChangeAspect="1"/>
          </p:cNvPicPr>
          <p:nvPr/>
        </p:nvPicPr>
        <p:blipFill>
          <a:blip r:embed="rId2"/>
          <a:stretch>
            <a:fillRect/>
          </a:stretch>
        </p:blipFill>
        <p:spPr>
          <a:xfrm>
            <a:off x="977824" y="1511722"/>
            <a:ext cx="4253593" cy="3118849"/>
          </a:xfrm>
          <a:prstGeom prst="rect">
            <a:avLst/>
          </a:prstGeom>
        </p:spPr>
      </p:pic>
      <p:sp>
        <p:nvSpPr>
          <p:cNvPr id="4" name="TextBox 3">
            <a:extLst>
              <a:ext uri="{FF2B5EF4-FFF2-40B4-BE49-F238E27FC236}">
                <a16:creationId xmlns:a16="http://schemas.microsoft.com/office/drawing/2014/main" id="{BDCFE8B7-5426-6872-3BAB-FF816983368A}"/>
              </a:ext>
            </a:extLst>
          </p:cNvPr>
          <p:cNvSpPr txBox="1"/>
          <p:nvPr/>
        </p:nvSpPr>
        <p:spPr>
          <a:xfrm>
            <a:off x="6614160" y="1513840"/>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Lucida Sans"/>
              </a:rPr>
              <a:t>EFPs were used in only 2.5% of IED attacks…</a:t>
            </a:r>
            <a:endParaRPr lang="en-US"/>
          </a:p>
        </p:txBody>
      </p:sp>
      <p:pic>
        <p:nvPicPr>
          <p:cNvPr id="6" name="Picture 5" descr="https://lh6.googleusercontent.com/LU_-2AHKbrd_RauN9GqePA_wvsx3dtyXJ93qsLdPO3kUDFSicz0i9E0aP4CZmKMUtXRuYfPoVzZftrzNSF6j6oFdbvjdF4-YFkGatnzT3Q3h-KJZRPci67Wa7A">
            <a:extLst>
              <a:ext uri="{FF2B5EF4-FFF2-40B4-BE49-F238E27FC236}">
                <a16:creationId xmlns:a16="http://schemas.microsoft.com/office/drawing/2014/main" id="{B3010301-6E0B-1347-B322-CD8A79BA3E83}"/>
              </a:ext>
            </a:extLst>
          </p:cNvPr>
          <p:cNvPicPr>
            <a:picLocks noChangeAspect="1"/>
          </p:cNvPicPr>
          <p:nvPr/>
        </p:nvPicPr>
        <p:blipFill>
          <a:blip r:embed="rId3"/>
          <a:stretch>
            <a:fillRect/>
          </a:stretch>
        </p:blipFill>
        <p:spPr>
          <a:xfrm>
            <a:off x="5231130" y="3612515"/>
            <a:ext cx="5194300" cy="3138170"/>
          </a:xfrm>
          <a:prstGeom prst="rect">
            <a:avLst/>
          </a:prstGeom>
        </p:spPr>
      </p:pic>
      <p:sp>
        <p:nvSpPr>
          <p:cNvPr id="7" name="TextBox 6">
            <a:extLst>
              <a:ext uri="{FF2B5EF4-FFF2-40B4-BE49-F238E27FC236}">
                <a16:creationId xmlns:a16="http://schemas.microsoft.com/office/drawing/2014/main" id="{3CD41B3B-859F-EA13-8CA2-79B0229543B2}"/>
              </a:ext>
            </a:extLst>
          </p:cNvPr>
          <p:cNvSpPr txBox="1"/>
          <p:nvPr/>
        </p:nvSpPr>
        <p:spPr>
          <a:xfrm>
            <a:off x="1920240" y="4805680"/>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Lucida Sans"/>
              </a:rPr>
              <a:t>But caused 15% of the casualties!</a:t>
            </a:r>
            <a:endParaRPr lang="en-US"/>
          </a:p>
        </p:txBody>
      </p:sp>
    </p:spTree>
    <p:extLst>
      <p:ext uri="{BB962C8B-B14F-4D97-AF65-F5344CB8AC3E}">
        <p14:creationId xmlns:p14="http://schemas.microsoft.com/office/powerpoint/2010/main" val="2415709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CE248-E5A3-63C3-2384-8DD3BE7E6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36958-7243-878E-1218-00398623495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EFPs</a:t>
            </a:r>
            <a:endParaRPr lang="en-US" dirty="0"/>
          </a:p>
        </p:txBody>
      </p:sp>
      <p:sp>
        <p:nvSpPr>
          <p:cNvPr id="5" name="Slide Number Placeholder 4">
            <a:extLst>
              <a:ext uri="{FF2B5EF4-FFF2-40B4-BE49-F238E27FC236}">
                <a16:creationId xmlns:a16="http://schemas.microsoft.com/office/drawing/2014/main" id="{03B12471-A626-58BB-41CB-6F62EDA6F2A3}"/>
              </a:ext>
            </a:extLst>
          </p:cNvPr>
          <p:cNvSpPr>
            <a:spLocks noGrp="1"/>
          </p:cNvSpPr>
          <p:nvPr>
            <p:ph type="sldNum" sz="quarter" idx="4"/>
          </p:nvPr>
        </p:nvSpPr>
        <p:spPr/>
        <p:txBody>
          <a:bodyPr/>
          <a:lstStyle/>
          <a:p>
            <a:fld id="{FAEE96CF-4053-2149-B5F9-FD566E7161CA}" type="slidenum">
              <a:rPr lang="en-US" smtClean="0"/>
              <a:pPr/>
              <a:t>15</a:t>
            </a:fld>
            <a:endParaRPr lang="en-US"/>
          </a:p>
        </p:txBody>
      </p:sp>
      <p:pic>
        <p:nvPicPr>
          <p:cNvPr id="8" name="Picture 7" descr="https://lh6.googleusercontent.com/9H2LAbvzMKekLY61gxGxYxfox-htE-50ZHRubwGZ2hv_ONTZvlr3UGIKb9X14IOb03xgv-QKHzPjZCTfy3-DjXQ6Jb0MyEnHwMhNS2irw5-pthoVwHWChDGusw">
            <a:extLst>
              <a:ext uri="{FF2B5EF4-FFF2-40B4-BE49-F238E27FC236}">
                <a16:creationId xmlns:a16="http://schemas.microsoft.com/office/drawing/2014/main" id="{8D907FBC-E676-BDE8-77C9-C3EE50D01C82}"/>
              </a:ext>
            </a:extLst>
          </p:cNvPr>
          <p:cNvPicPr>
            <a:picLocks noChangeAspect="1"/>
          </p:cNvPicPr>
          <p:nvPr/>
        </p:nvPicPr>
        <p:blipFill>
          <a:blip r:embed="rId2"/>
          <a:stretch>
            <a:fillRect/>
          </a:stretch>
        </p:blipFill>
        <p:spPr>
          <a:xfrm>
            <a:off x="6735536" y="2243818"/>
            <a:ext cx="3314700" cy="4133850"/>
          </a:xfrm>
          <a:prstGeom prst="rect">
            <a:avLst/>
          </a:prstGeom>
        </p:spPr>
      </p:pic>
      <p:pic>
        <p:nvPicPr>
          <p:cNvPr id="9" name="Picture 8" descr="https://lh4.googleusercontent.com/XHZnjJW0ZdVU2RxD-8F7RxymdaSXLkYSFL9G111_Xdh61EiJIaMsRK0hodAcuo_pg6t0vDP3tGRGxuXhdTaNV3xvx57AOU4nT2DK8rX65U914m5flKS1uyfMpQ">
            <a:extLst>
              <a:ext uri="{FF2B5EF4-FFF2-40B4-BE49-F238E27FC236}">
                <a16:creationId xmlns:a16="http://schemas.microsoft.com/office/drawing/2014/main" id="{F842AF78-3C30-AE92-9E53-405ACB89976B}"/>
              </a:ext>
            </a:extLst>
          </p:cNvPr>
          <p:cNvPicPr>
            <a:picLocks noChangeAspect="1"/>
          </p:cNvPicPr>
          <p:nvPr/>
        </p:nvPicPr>
        <p:blipFill>
          <a:blip r:embed="rId3"/>
          <a:stretch>
            <a:fillRect/>
          </a:stretch>
        </p:blipFill>
        <p:spPr>
          <a:xfrm>
            <a:off x="1309687" y="1724025"/>
            <a:ext cx="4543425" cy="3409950"/>
          </a:xfrm>
          <a:prstGeom prst="rect">
            <a:avLst/>
          </a:prstGeom>
        </p:spPr>
      </p:pic>
    </p:spTree>
    <p:extLst>
      <p:ext uri="{BB962C8B-B14F-4D97-AF65-F5344CB8AC3E}">
        <p14:creationId xmlns:p14="http://schemas.microsoft.com/office/powerpoint/2010/main" val="113318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2089-3EBA-A255-B112-F2423334C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A3259B-31B6-242A-FEE8-A31C114EFB6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Copper</a:t>
            </a:r>
            <a:endParaRPr lang="en-US" dirty="0"/>
          </a:p>
        </p:txBody>
      </p:sp>
      <p:sp>
        <p:nvSpPr>
          <p:cNvPr id="5" name="Slide Number Placeholder 4">
            <a:extLst>
              <a:ext uri="{FF2B5EF4-FFF2-40B4-BE49-F238E27FC236}">
                <a16:creationId xmlns:a16="http://schemas.microsoft.com/office/drawing/2014/main" id="{51905629-B408-FBC6-1AF1-E10D64537DB0}"/>
              </a:ext>
            </a:extLst>
          </p:cNvPr>
          <p:cNvSpPr>
            <a:spLocks noGrp="1"/>
          </p:cNvSpPr>
          <p:nvPr>
            <p:ph type="sldNum" sz="quarter" idx="4"/>
          </p:nvPr>
        </p:nvSpPr>
        <p:spPr/>
        <p:txBody>
          <a:bodyPr/>
          <a:lstStyle/>
          <a:p>
            <a:fld id="{FAEE96CF-4053-2149-B5F9-FD566E7161CA}" type="slidenum">
              <a:rPr lang="en-US" smtClean="0"/>
              <a:pPr/>
              <a:t>16</a:t>
            </a:fld>
            <a:endParaRPr lang="en-US"/>
          </a:p>
        </p:txBody>
      </p:sp>
      <p:pic>
        <p:nvPicPr>
          <p:cNvPr id="3" name="Picture 2" descr="https://lh6.googleusercontent.com/8nUJxF4-iDTsVbYGyDygMA54iOebymHF47KGhAWDhNiYZmSa1Tr-BNiftCsQbwdKqMLFig67FbtcaRqsKmsIUhIjSB2NOFpvhpNbB30Xdi70DHDmkJZvYNNSVw">
            <a:extLst>
              <a:ext uri="{FF2B5EF4-FFF2-40B4-BE49-F238E27FC236}">
                <a16:creationId xmlns:a16="http://schemas.microsoft.com/office/drawing/2014/main" id="{885DDCDD-1338-95D6-38B8-507220272AA3}"/>
              </a:ext>
            </a:extLst>
          </p:cNvPr>
          <p:cNvPicPr>
            <a:picLocks noChangeAspect="1"/>
          </p:cNvPicPr>
          <p:nvPr/>
        </p:nvPicPr>
        <p:blipFill>
          <a:blip r:embed="rId2"/>
          <a:stretch>
            <a:fillRect/>
          </a:stretch>
        </p:blipFill>
        <p:spPr>
          <a:xfrm>
            <a:off x="462722" y="1494734"/>
            <a:ext cx="5943600" cy="3581400"/>
          </a:xfrm>
          <a:prstGeom prst="rect">
            <a:avLst/>
          </a:prstGeom>
        </p:spPr>
      </p:pic>
      <p:pic>
        <p:nvPicPr>
          <p:cNvPr id="4" name="Picture 3">
            <a:extLst>
              <a:ext uri="{FF2B5EF4-FFF2-40B4-BE49-F238E27FC236}">
                <a16:creationId xmlns:a16="http://schemas.microsoft.com/office/drawing/2014/main" id="{8EEDFB7D-4568-8FC5-BFB1-2114A0B28C33}"/>
              </a:ext>
            </a:extLst>
          </p:cNvPr>
          <p:cNvPicPr>
            <a:picLocks noChangeAspect="1"/>
          </p:cNvPicPr>
          <p:nvPr/>
        </p:nvPicPr>
        <p:blipFill>
          <a:blip r:embed="rId3"/>
          <a:stretch>
            <a:fillRect/>
          </a:stretch>
        </p:blipFill>
        <p:spPr>
          <a:xfrm>
            <a:off x="6001439" y="2619720"/>
            <a:ext cx="6042163" cy="4114386"/>
          </a:xfrm>
          <a:prstGeom prst="rect">
            <a:avLst/>
          </a:prstGeom>
        </p:spPr>
      </p:pic>
      <p:sp>
        <p:nvSpPr>
          <p:cNvPr id="6" name="TextBox 5">
            <a:extLst>
              <a:ext uri="{FF2B5EF4-FFF2-40B4-BE49-F238E27FC236}">
                <a16:creationId xmlns:a16="http://schemas.microsoft.com/office/drawing/2014/main" id="{D7E02D66-B13A-3A2E-C29C-710B4B3209A0}"/>
              </a:ext>
            </a:extLst>
          </p:cNvPr>
          <p:cNvSpPr txBox="1"/>
          <p:nvPr/>
        </p:nvSpPr>
        <p:spPr>
          <a:xfrm>
            <a:off x="476249" y="5265963"/>
            <a:ext cx="53339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Intelligence reports were pointing to increasing prices as a contributing factor to the lack of growth in EFP usage in Iraq.</a:t>
            </a:r>
          </a:p>
        </p:txBody>
      </p:sp>
    </p:spTree>
    <p:extLst>
      <p:ext uri="{BB962C8B-B14F-4D97-AF65-F5344CB8AC3E}">
        <p14:creationId xmlns:p14="http://schemas.microsoft.com/office/powerpoint/2010/main" val="378826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E60A7-8900-6BFC-863A-166397A00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E739A-948C-6688-81A0-C0DE0591852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Copper &amp; EFP Markets</a:t>
            </a:r>
            <a:endParaRPr lang="en-US" dirty="0"/>
          </a:p>
        </p:txBody>
      </p:sp>
      <p:sp>
        <p:nvSpPr>
          <p:cNvPr id="5" name="Slide Number Placeholder 4">
            <a:extLst>
              <a:ext uri="{FF2B5EF4-FFF2-40B4-BE49-F238E27FC236}">
                <a16:creationId xmlns:a16="http://schemas.microsoft.com/office/drawing/2014/main" id="{18F29B07-D005-2F03-C5D2-78EA4346A155}"/>
              </a:ext>
            </a:extLst>
          </p:cNvPr>
          <p:cNvSpPr>
            <a:spLocks noGrp="1"/>
          </p:cNvSpPr>
          <p:nvPr>
            <p:ph type="sldNum" sz="quarter" idx="4"/>
          </p:nvPr>
        </p:nvSpPr>
        <p:spPr/>
        <p:txBody>
          <a:bodyPr/>
          <a:lstStyle/>
          <a:p>
            <a:fld id="{FAEE96CF-4053-2149-B5F9-FD566E7161CA}" type="slidenum">
              <a:rPr lang="en-US" smtClean="0"/>
              <a:pPr/>
              <a:t>17</a:t>
            </a:fld>
            <a:endParaRPr lang="en-US"/>
          </a:p>
        </p:txBody>
      </p:sp>
      <p:pic>
        <p:nvPicPr>
          <p:cNvPr id="7" name="Picture 6">
            <a:extLst>
              <a:ext uri="{FF2B5EF4-FFF2-40B4-BE49-F238E27FC236}">
                <a16:creationId xmlns:a16="http://schemas.microsoft.com/office/drawing/2014/main" id="{066FA487-10A9-8BF6-22DF-EB6DF1766E46}"/>
              </a:ext>
            </a:extLst>
          </p:cNvPr>
          <p:cNvPicPr>
            <a:picLocks noChangeAspect="1"/>
          </p:cNvPicPr>
          <p:nvPr/>
        </p:nvPicPr>
        <p:blipFill>
          <a:blip r:embed="rId2"/>
          <a:stretch>
            <a:fillRect/>
          </a:stretch>
        </p:blipFill>
        <p:spPr>
          <a:xfrm>
            <a:off x="168049" y="1969634"/>
            <a:ext cx="6554561" cy="4203247"/>
          </a:xfrm>
          <a:prstGeom prst="rect">
            <a:avLst/>
          </a:prstGeom>
        </p:spPr>
      </p:pic>
      <p:pic>
        <p:nvPicPr>
          <p:cNvPr id="8" name="Picture 7">
            <a:extLst>
              <a:ext uri="{FF2B5EF4-FFF2-40B4-BE49-F238E27FC236}">
                <a16:creationId xmlns:a16="http://schemas.microsoft.com/office/drawing/2014/main" id="{6D60DAAA-5BA9-0322-98A2-E08CCD194977}"/>
              </a:ext>
            </a:extLst>
          </p:cNvPr>
          <p:cNvPicPr>
            <a:picLocks noChangeAspect="1"/>
          </p:cNvPicPr>
          <p:nvPr/>
        </p:nvPicPr>
        <p:blipFill>
          <a:blip r:embed="rId3"/>
          <a:stretch>
            <a:fillRect/>
          </a:stretch>
        </p:blipFill>
        <p:spPr>
          <a:xfrm>
            <a:off x="5991905" y="1974395"/>
            <a:ext cx="6565447" cy="4193724"/>
          </a:xfrm>
          <a:prstGeom prst="rect">
            <a:avLst/>
          </a:prstGeom>
        </p:spPr>
      </p:pic>
    </p:spTree>
    <p:extLst>
      <p:ext uri="{BB962C8B-B14F-4D97-AF65-F5344CB8AC3E}">
        <p14:creationId xmlns:p14="http://schemas.microsoft.com/office/powerpoint/2010/main" val="118390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Market for Copper</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18</a:t>
            </a:fld>
            <a:endParaRPr lang="en-US"/>
          </a:p>
        </p:txBody>
      </p:sp>
      <p:sp>
        <p:nvSpPr>
          <p:cNvPr id="4" name="Text Placeholder 2">
            <a:extLst>
              <a:ext uri="{FF2B5EF4-FFF2-40B4-BE49-F238E27FC236}">
                <a16:creationId xmlns:a16="http://schemas.microsoft.com/office/drawing/2014/main" id="{B97D6AFC-1B5C-888B-F90C-E340EA57F69A}"/>
              </a:ext>
            </a:extLst>
          </p:cNvPr>
          <p:cNvSpPr txBox="1">
            <a:spLocks/>
          </p:cNvSpPr>
          <p:nvPr/>
        </p:nvSpPr>
        <p:spPr>
          <a:xfrm>
            <a:off x="716531" y="1888521"/>
            <a:ext cx="6265716" cy="44819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latin typeface="Calibri Light"/>
                <a:ea typeface="+mn-lt"/>
                <a:cs typeface="+mn-lt"/>
              </a:rPr>
              <a:t>Lesson Plan</a:t>
            </a:r>
            <a:endParaRPr lang="en-US" dirty="0">
              <a:latin typeface="Calibri Light"/>
              <a:ea typeface="+mn-lt"/>
              <a:cs typeface="+mn-lt"/>
            </a:endParaRPr>
          </a:p>
          <a:p>
            <a:pPr marL="0" indent="0" algn="ctr">
              <a:spcBef>
                <a:spcPts val="0"/>
              </a:spcBef>
              <a:buNone/>
            </a:pPr>
            <a:endParaRPr lang="en-US" sz="2600">
              <a:latin typeface="Calibri Light"/>
              <a:ea typeface="+mn-lt"/>
              <a:cs typeface="+mn-lt"/>
            </a:endParaRPr>
          </a:p>
          <a:p>
            <a:pPr marL="457200" indent="-457200">
              <a:spcBef>
                <a:spcPts val="0"/>
              </a:spcBef>
            </a:pPr>
            <a:r>
              <a:rPr lang="en-US" sz="2600" dirty="0">
                <a:latin typeface="Calibri Light"/>
                <a:ea typeface="Calibri" panose="020F0502020204030204"/>
                <a:cs typeface="Calibri" panose="020F0502020204030204"/>
              </a:rPr>
              <a:t>Divide the class into two groups</a:t>
            </a:r>
            <a:endParaRPr lang="en-US" dirty="0"/>
          </a:p>
          <a:p>
            <a:pPr marL="914400" lvl="1" indent="-457200">
              <a:spcBef>
                <a:spcPts val="0"/>
              </a:spcBef>
              <a:buFont typeface="Courier New" panose="020B0604020202020204" pitchFamily="34" charset="0"/>
              <a:buChar char="o"/>
            </a:pPr>
            <a:r>
              <a:rPr lang="en-US" sz="2200" dirty="0">
                <a:latin typeface="Calibri Light"/>
                <a:ea typeface="Calibri"/>
                <a:cs typeface="Calibri"/>
              </a:rPr>
              <a:t>Buyers and Sellers</a:t>
            </a:r>
            <a:endParaRPr lang="en-US" sz="2200" dirty="0">
              <a:latin typeface="Calibri Light" panose="020F0302020204030204" pitchFamily="34" charset="0"/>
              <a:ea typeface="Calibri"/>
              <a:cs typeface="Calibri"/>
            </a:endParaRPr>
          </a:p>
          <a:p>
            <a:pPr marL="457200" indent="-457200">
              <a:spcBef>
                <a:spcPts val="0"/>
              </a:spcBef>
            </a:pPr>
            <a:r>
              <a:rPr lang="en-US" sz="2600" dirty="0">
                <a:latin typeface="Calibri Light"/>
                <a:ea typeface="Calibri"/>
                <a:cs typeface="Calibri"/>
              </a:rPr>
              <a:t>1 student should be designated to collect/handout the buy/sell cards</a:t>
            </a:r>
            <a:endParaRPr lang="en-US" sz="2600" dirty="0">
              <a:latin typeface="Calibri Light" panose="020F0302020204030204" pitchFamily="34" charset="0"/>
              <a:ea typeface="Calibri"/>
              <a:cs typeface="Calibri"/>
            </a:endParaRPr>
          </a:p>
          <a:p>
            <a:pPr marL="457200" indent="-457200">
              <a:spcBef>
                <a:spcPts val="0"/>
              </a:spcBef>
            </a:pPr>
            <a:r>
              <a:rPr lang="en-US" sz="2600" dirty="0">
                <a:latin typeface="Calibri Light"/>
                <a:ea typeface="Calibri"/>
                <a:cs typeface="Calibri"/>
              </a:rPr>
              <a:t>1 student designated as the sale recorder</a:t>
            </a:r>
            <a:endParaRPr lang="en-US" sz="2600" dirty="0">
              <a:latin typeface="Calibri Light" panose="020F0302020204030204" pitchFamily="34" charset="0"/>
              <a:ea typeface="Calibri"/>
              <a:cs typeface="Calibri"/>
            </a:endParaRPr>
          </a:p>
          <a:p>
            <a:pPr marL="0" indent="0">
              <a:buNone/>
            </a:pPr>
            <a:endParaRPr lang="en-US" sz="2600">
              <a:latin typeface="Calibri Light" panose="020F0302020204030204" pitchFamily="34" charset="0"/>
              <a:ea typeface="Inter Light" panose="02000503000000020004" pitchFamily="2" charset="0"/>
              <a:cs typeface="Calibri Light" panose="020F0302020204030204" pitchFamily="34" charset="0"/>
            </a:endParaRPr>
          </a:p>
        </p:txBody>
      </p:sp>
      <p:pic>
        <p:nvPicPr>
          <p:cNvPr id="8" name="Picture 7" descr="A group of white rectangular boxes with black text&#10;&#10;AI-generated content may be incorrect.">
            <a:extLst>
              <a:ext uri="{FF2B5EF4-FFF2-40B4-BE49-F238E27FC236}">
                <a16:creationId xmlns:a16="http://schemas.microsoft.com/office/drawing/2014/main" id="{B30A18F5-8832-5FCE-1642-0E8AAF6A990B}"/>
              </a:ext>
            </a:extLst>
          </p:cNvPr>
          <p:cNvPicPr>
            <a:picLocks noChangeAspect="1"/>
          </p:cNvPicPr>
          <p:nvPr/>
        </p:nvPicPr>
        <p:blipFill>
          <a:blip r:embed="rId2"/>
          <a:stretch>
            <a:fillRect/>
          </a:stretch>
        </p:blipFill>
        <p:spPr>
          <a:xfrm>
            <a:off x="7070271" y="1687966"/>
            <a:ext cx="3907972" cy="3634468"/>
          </a:xfrm>
          <a:prstGeom prst="rect">
            <a:avLst/>
          </a:prstGeom>
          <a:ln w="28575">
            <a:solidFill>
              <a:schemeClr val="tx1"/>
            </a:solidFill>
          </a:ln>
        </p:spPr>
      </p:pic>
      <p:pic>
        <p:nvPicPr>
          <p:cNvPr id="3" name="Picture 2">
            <a:extLst>
              <a:ext uri="{FF2B5EF4-FFF2-40B4-BE49-F238E27FC236}">
                <a16:creationId xmlns:a16="http://schemas.microsoft.com/office/drawing/2014/main" id="{8837C4FF-1E7E-B3A5-D558-ED7B0C07EAD9}"/>
              </a:ext>
            </a:extLst>
          </p:cNvPr>
          <p:cNvPicPr>
            <a:picLocks noChangeAspect="1"/>
          </p:cNvPicPr>
          <p:nvPr/>
        </p:nvPicPr>
        <p:blipFill>
          <a:blip r:embed="rId3"/>
          <a:stretch>
            <a:fillRect/>
          </a:stretch>
        </p:blipFill>
        <p:spPr>
          <a:xfrm>
            <a:off x="8230960" y="4127727"/>
            <a:ext cx="3633108" cy="2151290"/>
          </a:xfrm>
          <a:prstGeom prst="rect">
            <a:avLst/>
          </a:prstGeom>
          <a:ln w="28575">
            <a:solidFill>
              <a:schemeClr val="tx1"/>
            </a:solidFill>
          </a:ln>
        </p:spPr>
      </p:pic>
    </p:spTree>
    <p:extLst>
      <p:ext uri="{BB962C8B-B14F-4D97-AF65-F5344CB8AC3E}">
        <p14:creationId xmlns:p14="http://schemas.microsoft.com/office/powerpoint/2010/main" val="1231134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B1BC-2972-1036-3C33-EBD75F87C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D524F-C1FB-DBFF-9B17-FE3704BE01A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Market for Copper</a:t>
            </a:r>
            <a:endParaRPr lang="en-US" dirty="0"/>
          </a:p>
        </p:txBody>
      </p:sp>
      <p:sp>
        <p:nvSpPr>
          <p:cNvPr id="5" name="Slide Number Placeholder 4">
            <a:extLst>
              <a:ext uri="{FF2B5EF4-FFF2-40B4-BE49-F238E27FC236}">
                <a16:creationId xmlns:a16="http://schemas.microsoft.com/office/drawing/2014/main" id="{80577EFC-17E6-4CEB-A151-FA49D0A759C4}"/>
              </a:ext>
            </a:extLst>
          </p:cNvPr>
          <p:cNvSpPr>
            <a:spLocks noGrp="1"/>
          </p:cNvSpPr>
          <p:nvPr>
            <p:ph type="sldNum" sz="quarter" idx="4"/>
          </p:nvPr>
        </p:nvSpPr>
        <p:spPr/>
        <p:txBody>
          <a:bodyPr/>
          <a:lstStyle/>
          <a:p>
            <a:fld id="{FAEE96CF-4053-2149-B5F9-FD566E7161CA}" type="slidenum">
              <a:rPr lang="en-US" dirty="0" smtClean="0"/>
              <a:pPr/>
              <a:t>19</a:t>
            </a:fld>
            <a:endParaRPr lang="en-US"/>
          </a:p>
        </p:txBody>
      </p:sp>
      <p:sp>
        <p:nvSpPr>
          <p:cNvPr id="4" name="Text Placeholder 2">
            <a:extLst>
              <a:ext uri="{FF2B5EF4-FFF2-40B4-BE49-F238E27FC236}">
                <a16:creationId xmlns:a16="http://schemas.microsoft.com/office/drawing/2014/main" id="{FDA3DC07-582E-B74C-85E3-039BD5C283DA}"/>
              </a:ext>
            </a:extLst>
          </p:cNvPr>
          <p:cNvSpPr txBox="1">
            <a:spLocks/>
          </p:cNvSpPr>
          <p:nvPr/>
        </p:nvSpPr>
        <p:spPr>
          <a:xfrm>
            <a:off x="716531" y="1888521"/>
            <a:ext cx="6265716" cy="44819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latin typeface="Calibri Light"/>
                <a:ea typeface="+mn-lt"/>
                <a:cs typeface="+mn-lt"/>
              </a:rPr>
              <a:t>Lesson Plan</a:t>
            </a:r>
            <a:endParaRPr lang="en-US" dirty="0">
              <a:latin typeface="Calibri Light"/>
              <a:ea typeface="+mn-lt"/>
              <a:cs typeface="+mn-lt"/>
            </a:endParaRPr>
          </a:p>
          <a:p>
            <a:pPr marL="0" indent="0" algn="ctr">
              <a:spcBef>
                <a:spcPts val="0"/>
              </a:spcBef>
              <a:buNone/>
            </a:pPr>
            <a:endParaRPr lang="en-US" sz="2600">
              <a:latin typeface="Calibri Light"/>
              <a:ea typeface="+mn-lt"/>
              <a:cs typeface="+mn-lt"/>
            </a:endParaRPr>
          </a:p>
          <a:p>
            <a:pPr marL="457200" indent="-457200">
              <a:spcBef>
                <a:spcPts val="0"/>
              </a:spcBef>
            </a:pPr>
            <a:r>
              <a:rPr lang="en-US" sz="2600" dirty="0">
                <a:latin typeface="Calibri Light"/>
                <a:ea typeface="Calibri"/>
                <a:cs typeface="Calibri"/>
              </a:rPr>
              <a:t>5 minute rounds</a:t>
            </a:r>
            <a:endParaRPr lang="en-US">
              <a:latin typeface="Calibri"/>
              <a:ea typeface="Calibri"/>
              <a:cs typeface="Calibri"/>
            </a:endParaRPr>
          </a:p>
          <a:p>
            <a:pPr marL="914400" lvl="1" indent="-457200">
              <a:spcBef>
                <a:spcPts val="0"/>
              </a:spcBef>
              <a:buFont typeface="Courier New" panose="020B0604020202020204" pitchFamily="34" charset="0"/>
              <a:buChar char="o"/>
            </a:pPr>
            <a:r>
              <a:rPr lang="en-US" dirty="0">
                <a:latin typeface="Calibri"/>
                <a:ea typeface="Calibri"/>
                <a:cs typeface="Calibri"/>
              </a:rPr>
              <a:t>Buyers and sellers negotiate to make trades.</a:t>
            </a:r>
            <a:endParaRPr lang="en-US" sz="2200" dirty="0">
              <a:latin typeface="Calibri Light"/>
              <a:ea typeface="Calibri"/>
              <a:cs typeface="Calibri"/>
            </a:endParaRPr>
          </a:p>
          <a:p>
            <a:pPr marL="914400" lvl="1" indent="-457200">
              <a:spcBef>
                <a:spcPts val="0"/>
              </a:spcBef>
              <a:buFont typeface="Courier New" panose="020B0604020202020204" pitchFamily="34" charset="0"/>
              <a:buChar char="o"/>
            </a:pPr>
            <a:r>
              <a:rPr lang="en-US" dirty="0">
                <a:latin typeface="Calibri"/>
                <a:ea typeface="Calibri"/>
                <a:cs typeface="Calibri"/>
              </a:rPr>
              <a:t>When the trade is made, they record the trade on their worksheet, report the sale price to the recorder and get a new card.</a:t>
            </a:r>
          </a:p>
          <a:p>
            <a:pPr marL="914400" lvl="1" indent="-457200">
              <a:spcBef>
                <a:spcPts val="0"/>
              </a:spcBef>
              <a:buFont typeface="Courier New" panose="020B0604020202020204" pitchFamily="34" charset="0"/>
              <a:buChar char="o"/>
            </a:pPr>
            <a:r>
              <a:rPr lang="en-US" dirty="0">
                <a:latin typeface="Calibri"/>
                <a:ea typeface="Calibri"/>
                <a:cs typeface="Calibri"/>
              </a:rPr>
              <a:t>The goal is to make the largest profit. </a:t>
            </a:r>
          </a:p>
          <a:p>
            <a:pPr marL="914400" lvl="1" indent="-457200">
              <a:spcBef>
                <a:spcPts val="0"/>
              </a:spcBef>
              <a:buFont typeface="Courier New" panose="020B0604020202020204" pitchFamily="34" charset="0"/>
              <a:buChar char="o"/>
            </a:pPr>
            <a:endParaRPr lang="en-US" sz="2200" dirty="0">
              <a:latin typeface="Calibri Light"/>
              <a:ea typeface="Calibri"/>
              <a:cs typeface="Calibri"/>
            </a:endParaRPr>
          </a:p>
        </p:txBody>
      </p:sp>
      <p:pic>
        <p:nvPicPr>
          <p:cNvPr id="6" name="Picture 5" descr="A white rectangular box with black text&#10;&#10;AI-generated content may be incorrect.">
            <a:extLst>
              <a:ext uri="{FF2B5EF4-FFF2-40B4-BE49-F238E27FC236}">
                <a16:creationId xmlns:a16="http://schemas.microsoft.com/office/drawing/2014/main" id="{714C6B10-1758-30EB-45CD-9C0766DEF933}"/>
              </a:ext>
            </a:extLst>
          </p:cNvPr>
          <p:cNvPicPr>
            <a:picLocks noChangeAspect="1"/>
          </p:cNvPicPr>
          <p:nvPr/>
        </p:nvPicPr>
        <p:blipFill>
          <a:blip r:embed="rId2"/>
          <a:stretch>
            <a:fillRect/>
          </a:stretch>
        </p:blipFill>
        <p:spPr>
          <a:xfrm>
            <a:off x="7101567" y="1534885"/>
            <a:ext cx="4052208" cy="3799115"/>
          </a:xfrm>
          <a:prstGeom prst="rect">
            <a:avLst/>
          </a:prstGeom>
          <a:ln w="28575">
            <a:solidFill>
              <a:schemeClr val="tx1"/>
            </a:solidFill>
          </a:ln>
        </p:spPr>
      </p:pic>
      <p:pic>
        <p:nvPicPr>
          <p:cNvPr id="7" name="Picture 6" descr="A white rectangular grid with black text&#10;&#10;AI-generated content may be incorrect.">
            <a:extLst>
              <a:ext uri="{FF2B5EF4-FFF2-40B4-BE49-F238E27FC236}">
                <a16:creationId xmlns:a16="http://schemas.microsoft.com/office/drawing/2014/main" id="{7CEC6B00-F58E-8282-F1CC-BC6C642E084E}"/>
              </a:ext>
            </a:extLst>
          </p:cNvPr>
          <p:cNvPicPr>
            <a:picLocks noChangeAspect="1"/>
          </p:cNvPicPr>
          <p:nvPr/>
        </p:nvPicPr>
        <p:blipFill>
          <a:blip r:embed="rId3"/>
          <a:stretch>
            <a:fillRect/>
          </a:stretch>
        </p:blipFill>
        <p:spPr>
          <a:xfrm>
            <a:off x="7526110" y="3558948"/>
            <a:ext cx="4052208" cy="2994933"/>
          </a:xfrm>
          <a:prstGeom prst="rect">
            <a:avLst/>
          </a:prstGeom>
          <a:ln w="28575">
            <a:solidFill>
              <a:schemeClr val="tx1"/>
            </a:solidFill>
          </a:ln>
        </p:spPr>
      </p:pic>
    </p:spTree>
    <p:extLst>
      <p:ext uri="{BB962C8B-B14F-4D97-AF65-F5344CB8AC3E}">
        <p14:creationId xmlns:p14="http://schemas.microsoft.com/office/powerpoint/2010/main" val="66627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255C-5467-1704-764D-175987B4C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2735D7-B2C7-4309-9F8C-441BE1EBF79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Market for Copper</a:t>
            </a:r>
            <a:endParaRPr lang="en-US" dirty="0"/>
          </a:p>
        </p:txBody>
      </p:sp>
      <p:sp>
        <p:nvSpPr>
          <p:cNvPr id="5" name="Slide Number Placeholder 4">
            <a:extLst>
              <a:ext uri="{FF2B5EF4-FFF2-40B4-BE49-F238E27FC236}">
                <a16:creationId xmlns:a16="http://schemas.microsoft.com/office/drawing/2014/main" id="{738514BE-C535-285B-5C39-4185CF1F5291}"/>
              </a:ext>
            </a:extLst>
          </p:cNvPr>
          <p:cNvSpPr>
            <a:spLocks noGrp="1"/>
          </p:cNvSpPr>
          <p:nvPr>
            <p:ph type="sldNum" sz="quarter" idx="4"/>
          </p:nvPr>
        </p:nvSpPr>
        <p:spPr/>
        <p:txBody>
          <a:bodyPr/>
          <a:lstStyle/>
          <a:p>
            <a:fld id="{FAEE96CF-4053-2149-B5F9-FD566E7161CA}" type="slidenum">
              <a:rPr lang="en-US" dirty="0" smtClean="0"/>
              <a:pPr/>
              <a:t>20</a:t>
            </a:fld>
            <a:endParaRPr lang="en-US"/>
          </a:p>
        </p:txBody>
      </p:sp>
      <p:sp>
        <p:nvSpPr>
          <p:cNvPr id="4" name="Text Placeholder 2">
            <a:extLst>
              <a:ext uri="{FF2B5EF4-FFF2-40B4-BE49-F238E27FC236}">
                <a16:creationId xmlns:a16="http://schemas.microsoft.com/office/drawing/2014/main" id="{37A3C15F-456A-FA49-C952-406EEA634A55}"/>
              </a:ext>
            </a:extLst>
          </p:cNvPr>
          <p:cNvSpPr txBox="1">
            <a:spLocks/>
          </p:cNvSpPr>
          <p:nvPr/>
        </p:nvSpPr>
        <p:spPr>
          <a:xfrm>
            <a:off x="716531" y="1888521"/>
            <a:ext cx="6265716" cy="44819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latin typeface="Calibri Light"/>
                <a:ea typeface="+mn-lt"/>
                <a:cs typeface="+mn-lt"/>
              </a:rPr>
              <a:t>Lesson Plan</a:t>
            </a:r>
            <a:endParaRPr lang="en-US" dirty="0">
              <a:latin typeface="Calibri Light"/>
              <a:ea typeface="+mn-lt"/>
              <a:cs typeface="+mn-lt"/>
            </a:endParaRPr>
          </a:p>
          <a:p>
            <a:pPr marL="0" indent="0" algn="ctr">
              <a:spcBef>
                <a:spcPts val="0"/>
              </a:spcBef>
              <a:buNone/>
            </a:pPr>
            <a:endParaRPr lang="en-US" sz="2600">
              <a:latin typeface="Calibri Light"/>
              <a:ea typeface="+mn-lt"/>
              <a:cs typeface="+mn-lt"/>
            </a:endParaRPr>
          </a:p>
          <a:p>
            <a:pPr marL="457200" indent="-457200">
              <a:spcBef>
                <a:spcPts val="0"/>
              </a:spcBef>
            </a:pPr>
            <a:r>
              <a:rPr lang="en-US" sz="2600" dirty="0">
                <a:latin typeface="Calibri Light"/>
                <a:ea typeface="Calibri"/>
                <a:cs typeface="Calibri"/>
              </a:rPr>
              <a:t>Additional rounds can be played with the set of buyer cards that have higher prices</a:t>
            </a:r>
            <a:endParaRPr lang="en-US" dirty="0">
              <a:latin typeface="Calibri"/>
              <a:ea typeface="Calibri"/>
              <a:cs typeface="Calibri"/>
            </a:endParaRPr>
          </a:p>
          <a:p>
            <a:pPr marL="914400" lvl="1" indent="-457200">
              <a:spcBef>
                <a:spcPts val="0"/>
              </a:spcBef>
              <a:buFont typeface="Courier New" panose="020B0604020202020204" pitchFamily="34" charset="0"/>
              <a:buChar char="o"/>
            </a:pPr>
            <a:r>
              <a:rPr lang="en-US" sz="2200" dirty="0">
                <a:latin typeface="Calibri Light"/>
                <a:ea typeface="Calibri"/>
                <a:cs typeface="Calibri"/>
              </a:rPr>
              <a:t>Represents a willingness to pay higher prices</a:t>
            </a:r>
          </a:p>
          <a:p>
            <a:pPr marL="1371600" lvl="2" indent="-457200">
              <a:spcBef>
                <a:spcPts val="0"/>
              </a:spcBef>
              <a:buFont typeface="Wingdings" panose="020B0604020202020204" pitchFamily="34" charset="0"/>
              <a:buChar char="§"/>
            </a:pPr>
            <a:r>
              <a:rPr lang="en-US" sz="1800" dirty="0">
                <a:latin typeface="Calibri Light"/>
                <a:ea typeface="Calibri"/>
                <a:cs typeface="Calibri"/>
              </a:rPr>
              <a:t>Economic growth/Increase in income</a:t>
            </a:r>
          </a:p>
          <a:p>
            <a:pPr marL="914400" lvl="1" indent="-457200">
              <a:spcBef>
                <a:spcPts val="0"/>
              </a:spcBef>
              <a:buFont typeface="Courier New" panose="020B0604020202020204" pitchFamily="34" charset="0"/>
              <a:buChar char="o"/>
            </a:pPr>
            <a:r>
              <a:rPr lang="en-US" sz="2200" dirty="0">
                <a:latin typeface="Calibri Light"/>
                <a:ea typeface="Calibri"/>
                <a:cs typeface="Calibri"/>
              </a:rPr>
              <a:t>Will cause market price for copper to increase.</a:t>
            </a:r>
          </a:p>
          <a:p>
            <a:pPr marL="1371600" lvl="2" indent="-457200">
              <a:spcBef>
                <a:spcPts val="0"/>
              </a:spcBef>
              <a:buFont typeface="Wingdings" panose="020B0604020202020204" pitchFamily="34" charset="0"/>
              <a:buChar char="§"/>
            </a:pPr>
            <a:endParaRPr lang="en-US" sz="1800" dirty="0">
              <a:latin typeface="Calibri Light"/>
              <a:ea typeface="Calibri"/>
              <a:cs typeface="Calibri"/>
            </a:endParaRPr>
          </a:p>
        </p:txBody>
      </p:sp>
      <p:pic>
        <p:nvPicPr>
          <p:cNvPr id="6" name="Picture 5" descr="A white rectangular box with black text&#10;&#10;AI-generated content may be incorrect.">
            <a:extLst>
              <a:ext uri="{FF2B5EF4-FFF2-40B4-BE49-F238E27FC236}">
                <a16:creationId xmlns:a16="http://schemas.microsoft.com/office/drawing/2014/main" id="{A16E20AF-B35C-6030-65EA-4B6E13342C01}"/>
              </a:ext>
            </a:extLst>
          </p:cNvPr>
          <p:cNvPicPr>
            <a:picLocks noChangeAspect="1"/>
          </p:cNvPicPr>
          <p:nvPr/>
        </p:nvPicPr>
        <p:blipFill>
          <a:blip r:embed="rId2"/>
          <a:stretch>
            <a:fillRect/>
          </a:stretch>
        </p:blipFill>
        <p:spPr>
          <a:xfrm>
            <a:off x="7101567" y="1534885"/>
            <a:ext cx="4052208" cy="3799115"/>
          </a:xfrm>
          <a:prstGeom prst="rect">
            <a:avLst/>
          </a:prstGeom>
          <a:ln w="28575">
            <a:solidFill>
              <a:schemeClr val="tx1"/>
            </a:solidFill>
          </a:ln>
        </p:spPr>
      </p:pic>
      <p:pic>
        <p:nvPicPr>
          <p:cNvPr id="7" name="Picture 6" descr="A white rectangular grid with black text&#10;&#10;AI-generated content may be incorrect.">
            <a:extLst>
              <a:ext uri="{FF2B5EF4-FFF2-40B4-BE49-F238E27FC236}">
                <a16:creationId xmlns:a16="http://schemas.microsoft.com/office/drawing/2014/main" id="{F603DFC9-7036-CAE8-0B4B-95547C02C9A9}"/>
              </a:ext>
            </a:extLst>
          </p:cNvPr>
          <p:cNvPicPr>
            <a:picLocks noChangeAspect="1"/>
          </p:cNvPicPr>
          <p:nvPr/>
        </p:nvPicPr>
        <p:blipFill>
          <a:blip r:embed="rId3"/>
          <a:stretch>
            <a:fillRect/>
          </a:stretch>
        </p:blipFill>
        <p:spPr>
          <a:xfrm>
            <a:off x="7526110" y="3558948"/>
            <a:ext cx="4052208" cy="2994933"/>
          </a:xfrm>
          <a:prstGeom prst="rect">
            <a:avLst/>
          </a:prstGeom>
          <a:ln w="28575">
            <a:solidFill>
              <a:schemeClr val="tx1"/>
            </a:solidFill>
          </a:ln>
        </p:spPr>
      </p:pic>
    </p:spTree>
    <p:extLst>
      <p:ext uri="{BB962C8B-B14F-4D97-AF65-F5344CB8AC3E}">
        <p14:creationId xmlns:p14="http://schemas.microsoft.com/office/powerpoint/2010/main" val="1454707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Assessment</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21</a:t>
            </a:fld>
            <a:endParaRPr lang="en-US"/>
          </a:p>
        </p:txBody>
      </p:sp>
      <p:pic>
        <p:nvPicPr>
          <p:cNvPr id="3" name="Picture 2" descr="A table with numbers and lines&#10;&#10;AI-generated content may be incorrect.">
            <a:extLst>
              <a:ext uri="{FF2B5EF4-FFF2-40B4-BE49-F238E27FC236}">
                <a16:creationId xmlns:a16="http://schemas.microsoft.com/office/drawing/2014/main" id="{485299CA-118A-DE86-B176-97A94122250C}"/>
              </a:ext>
            </a:extLst>
          </p:cNvPr>
          <p:cNvPicPr>
            <a:picLocks noChangeAspect="1"/>
          </p:cNvPicPr>
          <p:nvPr/>
        </p:nvPicPr>
        <p:blipFill>
          <a:blip r:embed="rId2"/>
          <a:stretch>
            <a:fillRect/>
          </a:stretch>
        </p:blipFill>
        <p:spPr>
          <a:xfrm>
            <a:off x="7715931" y="1686606"/>
            <a:ext cx="3400425" cy="4486275"/>
          </a:xfrm>
          <a:prstGeom prst="rect">
            <a:avLst/>
          </a:prstGeom>
          <a:ln w="28575">
            <a:solidFill>
              <a:schemeClr val="tx1"/>
            </a:solidFill>
          </a:ln>
        </p:spPr>
      </p:pic>
      <p:sp>
        <p:nvSpPr>
          <p:cNvPr id="7" name="TextBox 6">
            <a:extLst>
              <a:ext uri="{FF2B5EF4-FFF2-40B4-BE49-F238E27FC236}">
                <a16:creationId xmlns:a16="http://schemas.microsoft.com/office/drawing/2014/main" id="{FF45861E-A62E-21B6-6E72-B889A690E857}"/>
              </a:ext>
            </a:extLst>
          </p:cNvPr>
          <p:cNvSpPr txBox="1"/>
          <p:nvPr/>
        </p:nvSpPr>
        <p:spPr>
          <a:xfrm>
            <a:off x="635000" y="1714500"/>
            <a:ext cx="685800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ea typeface="Cambria"/>
                <a:cs typeface="Calibri"/>
              </a:rPr>
              <a:t>Ask the students the following:</a:t>
            </a:r>
          </a:p>
          <a:p>
            <a:pPr marL="285750" indent="-285750">
              <a:buFont typeface="Symbol"/>
              <a:buChar char="•"/>
            </a:pPr>
            <a:r>
              <a:rPr lang="en-US" sz="2000" dirty="0">
                <a:latin typeface="Calibri"/>
                <a:ea typeface="Cambria"/>
                <a:cs typeface="Calibri"/>
              </a:rPr>
              <a:t>How does the supply and demand for goods affect the weapon selection of insurgent fighters in Iraq?</a:t>
            </a:r>
          </a:p>
          <a:p>
            <a:pPr marL="285750" indent="-285750">
              <a:buFont typeface="Symbol"/>
              <a:buChar char="•"/>
            </a:pPr>
            <a:r>
              <a:rPr lang="en-US" sz="2000" dirty="0">
                <a:latin typeface="Calibri"/>
                <a:ea typeface="Cambria"/>
                <a:cs typeface="Calibri"/>
              </a:rPr>
              <a:t>Why did the increased price of copper affect the usage of EFPs in Iraq?</a:t>
            </a:r>
          </a:p>
          <a:p>
            <a:pPr marL="285750" indent="-285750">
              <a:buFont typeface="Symbol"/>
              <a:buChar char="•"/>
            </a:pPr>
            <a:r>
              <a:rPr lang="en-US" sz="2000" dirty="0">
                <a:latin typeface="Calibri"/>
                <a:ea typeface="Cambria"/>
                <a:cs typeface="Calibri"/>
              </a:rPr>
              <a:t>How did economic growth affect the price for copper?</a:t>
            </a:r>
          </a:p>
          <a:p>
            <a:endParaRPr lang="en-US" sz="2000" dirty="0">
              <a:latin typeface="Calibri"/>
              <a:ea typeface="Cambria"/>
              <a:cs typeface="Calibri"/>
            </a:endParaRPr>
          </a:p>
          <a:p>
            <a:r>
              <a:rPr lang="en-US" sz="2000" dirty="0">
                <a:latin typeface="Calibri"/>
                <a:ea typeface="Cambria"/>
                <a:cs typeface="Calibri"/>
              </a:rPr>
              <a:t>The students should create their own supply and demand graphs for both the copper and EFP markets using the data from the lesson, as well as create a supply and demand graph for the copper market using the card data. They should also be able to describe how the demand for copper affected the insurgent weapon selection.</a:t>
            </a:r>
          </a:p>
          <a:p>
            <a:endParaRPr lang="en-US" sz="2000" dirty="0">
              <a:latin typeface="Calibri"/>
              <a:ea typeface="Cambria"/>
              <a:cs typeface="Calibri"/>
            </a:endParaRPr>
          </a:p>
          <a:p>
            <a:pPr algn="l"/>
            <a:endParaRPr lang="en-US" sz="2000" dirty="0">
              <a:ea typeface="Calibri"/>
              <a:cs typeface="Calibri"/>
            </a:endParaRPr>
          </a:p>
        </p:txBody>
      </p:sp>
    </p:spTree>
    <p:extLst>
      <p:ext uri="{BB962C8B-B14F-4D97-AF65-F5344CB8AC3E}">
        <p14:creationId xmlns:p14="http://schemas.microsoft.com/office/powerpoint/2010/main" val="249348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Q&amp;A</a:t>
            </a:r>
            <a:endParaRPr lang="en-US" sz="5000" dirty="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F4C3C338-11ED-3F3A-71BC-00E1A3201D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a paper currency&#10;&#10;AI-generated content may be incorrect.">
            <a:extLst>
              <a:ext uri="{FF2B5EF4-FFF2-40B4-BE49-F238E27FC236}">
                <a16:creationId xmlns:a16="http://schemas.microsoft.com/office/drawing/2014/main" id="{29D48841-1EFD-B7DA-249A-1916F334526E}"/>
              </a:ext>
            </a:extLst>
          </p:cNvPr>
          <p:cNvPicPr>
            <a:picLocks noChangeAspect="1"/>
          </p:cNvPicPr>
          <p:nvPr/>
        </p:nvPicPr>
        <p:blipFill>
          <a:blip r:embed="rId5"/>
          <a:srcRect l="7784" r="1796" b="498"/>
          <a:stretch/>
        </p:blipFill>
        <p:spPr>
          <a:xfrm>
            <a:off x="7072726" y="1209675"/>
            <a:ext cx="5003812" cy="4416581"/>
          </a:xfrm>
          <a:prstGeom prst="rect">
            <a:avLst/>
          </a:prstGeom>
        </p:spPr>
      </p:pic>
    </p:spTree>
    <p:extLst>
      <p:ext uri="{BB962C8B-B14F-4D97-AF65-F5344CB8AC3E}">
        <p14:creationId xmlns:p14="http://schemas.microsoft.com/office/powerpoint/2010/main" val="3958031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D4587-1105-4F87-DDFD-9628D1113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FE333-C023-83E4-6E30-058CCA0C4688}"/>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5" name="Slide Number Placeholder 4">
            <a:extLst>
              <a:ext uri="{FF2B5EF4-FFF2-40B4-BE49-F238E27FC236}">
                <a16:creationId xmlns:a16="http://schemas.microsoft.com/office/drawing/2014/main" id="{0AD5AB9A-3EEE-4659-8E02-5716D68E8211}"/>
              </a:ext>
            </a:extLst>
          </p:cNvPr>
          <p:cNvSpPr>
            <a:spLocks noGrp="1"/>
          </p:cNvSpPr>
          <p:nvPr>
            <p:ph type="sldNum" sz="quarter" idx="4"/>
          </p:nvPr>
        </p:nvSpPr>
        <p:spPr/>
        <p:txBody>
          <a:bodyPr/>
          <a:lstStyle/>
          <a:p>
            <a:fld id="{FAEE96CF-4053-2149-B5F9-FD566E7161CA}" type="slidenum">
              <a:rPr lang="en-US" smtClean="0"/>
              <a:pPr/>
              <a:t>23</a:t>
            </a:fld>
            <a:endParaRPr lang="en-US"/>
          </a:p>
        </p:txBody>
      </p:sp>
      <p:sp>
        <p:nvSpPr>
          <p:cNvPr id="10" name="Text Placeholder 2">
            <a:extLst>
              <a:ext uri="{FF2B5EF4-FFF2-40B4-BE49-F238E27FC236}">
                <a16:creationId xmlns:a16="http://schemas.microsoft.com/office/drawing/2014/main" id="{BD045BE8-3BBE-DD14-7605-A1F565F8D21F}"/>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Cynthia Fitzthum (co-author)</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dirty="0">
              <a:latin typeface="Calibri Light"/>
              <a:ea typeface="Calibri Light"/>
              <a:cs typeface="Calibri Light"/>
            </a:endParaRPr>
          </a:p>
          <a:p>
            <a:pPr marL="0" indent="0">
              <a:buNone/>
            </a:pPr>
            <a:endParaRPr lang="en-US" sz="2400" b="1" dirty="0">
              <a:latin typeface="Calibri Light"/>
              <a:ea typeface="Calibri Light"/>
              <a:cs typeface="Calibri Light"/>
            </a:endParaRPr>
          </a:p>
          <a:p>
            <a:pPr marL="0" indent="0">
              <a:buNone/>
            </a:pPr>
            <a:endParaRPr lang="en-US" sz="2400" b="1" dirty="0">
              <a:latin typeface="Calibri Light"/>
              <a:cs typeface="Calibri Light"/>
            </a:endParaRPr>
          </a:p>
          <a:p>
            <a:pPr marL="0" indent="0">
              <a:buNone/>
            </a:pPr>
            <a:endParaRPr lang="en-US" sz="2400" b="1" dirty="0">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8786E27F-D38D-95A8-E5FA-3815CD5B92CA}"/>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9711D467-B4EE-5474-1C46-2B309BB14352}"/>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4A3F0FDF-E8CA-AC9B-9B22-34EFC5248A78}"/>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Light"/>
                <a:cs typeface="Segoe UI"/>
              </a:rPr>
              <a:t>Jeremy Miller (co- author, presenter)</a:t>
            </a:r>
            <a:r>
              <a:rPr lang="en-US" sz="2400" dirty="0">
                <a:latin typeface="Calibri Light"/>
                <a:cs typeface="Segoe UI"/>
              </a:rPr>
              <a:t>​</a:t>
            </a:r>
          </a:p>
          <a:p>
            <a:r>
              <a:rPr lang="en-US" sz="2400" dirty="0">
                <a:cs typeface="Segoe UI"/>
                <a:hlinkClick r:id="rId5"/>
              </a:rPr>
              <a:t>jmiller@c-ischools.org</a:t>
            </a:r>
            <a:endParaRPr lang="en-US" sz="2400" dirty="0">
              <a:ea typeface="Calibri"/>
              <a:cs typeface="Segoe UI"/>
              <a:hlinkClick r:id="rId5"/>
            </a:endParaRPr>
          </a:p>
        </p:txBody>
      </p:sp>
    </p:spTree>
    <p:extLst>
      <p:ext uri="{BB962C8B-B14F-4D97-AF65-F5344CB8AC3E}">
        <p14:creationId xmlns:p14="http://schemas.microsoft.com/office/powerpoint/2010/main" val="111443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54184D1E-DFA3-373A-0A48-9EF798D9A213}"/>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a paper currency&#10;&#10;AI-generated content may be incorrect.">
            <a:extLst>
              <a:ext uri="{FF2B5EF4-FFF2-40B4-BE49-F238E27FC236}">
                <a16:creationId xmlns:a16="http://schemas.microsoft.com/office/drawing/2014/main" id="{88D0210D-DFA3-46C3-EBC2-43F7C300ECAD}"/>
              </a:ext>
            </a:extLst>
          </p:cNvPr>
          <p:cNvPicPr>
            <a:picLocks noChangeAspect="1"/>
          </p:cNvPicPr>
          <p:nvPr/>
        </p:nvPicPr>
        <p:blipFill>
          <a:blip r:embed="rId5"/>
          <a:srcRect l="7784" r="1796" b="498"/>
          <a:stretch/>
        </p:blipFill>
        <p:spPr>
          <a:xfrm>
            <a:off x="7072726" y="1209675"/>
            <a:ext cx="5003812" cy="4416581"/>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Cynthia Fitzthum (co-author)</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dirty="0">
              <a:latin typeface="Calibri Light"/>
              <a:ea typeface="Calibri Light"/>
              <a:cs typeface="Calibri Light"/>
            </a:endParaRPr>
          </a:p>
          <a:p>
            <a:pPr marL="0" indent="0">
              <a:buNone/>
            </a:pPr>
            <a:endParaRPr lang="en-US" sz="2400" b="1" dirty="0">
              <a:latin typeface="Calibri Light"/>
              <a:ea typeface="Calibri Light"/>
              <a:cs typeface="Calibri Light"/>
            </a:endParaRPr>
          </a:p>
          <a:p>
            <a:pPr marL="0" indent="0">
              <a:buNone/>
            </a:pPr>
            <a:endParaRPr lang="en-US" sz="2400" b="1" dirty="0">
              <a:latin typeface="Calibri Light"/>
              <a:cs typeface="Calibri Light"/>
            </a:endParaRPr>
          </a:p>
          <a:p>
            <a:pPr marL="0" indent="0">
              <a:buNone/>
            </a:pPr>
            <a:endParaRPr lang="en-US" sz="2400" b="1" dirty="0">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5DF0B8D1-1F59-8E96-D0D7-A851B69FCA87}"/>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Light"/>
                <a:cs typeface="Segoe UI"/>
              </a:rPr>
              <a:t>Jeremy Miller (co- author, presenter)</a:t>
            </a:r>
            <a:r>
              <a:rPr lang="en-US" sz="2400" dirty="0">
                <a:latin typeface="Calibri Light"/>
                <a:cs typeface="Segoe UI"/>
              </a:rPr>
              <a:t>​</a:t>
            </a:r>
          </a:p>
          <a:p>
            <a:r>
              <a:rPr lang="en-US" sz="2400" dirty="0">
                <a:cs typeface="Segoe UI"/>
                <a:hlinkClick r:id="rId5"/>
              </a:rPr>
              <a:t>jmiller@c-ischools.org</a:t>
            </a:r>
            <a:endParaRPr lang="en-US" sz="2400" dirty="0">
              <a:ea typeface="Calibri"/>
              <a:cs typeface="Segoe UI"/>
              <a:hlinkClick r:id="rId5"/>
            </a:endParaRPr>
          </a:p>
        </p:txBody>
      </p:sp>
    </p:spTree>
    <p:extLst>
      <p:ext uri="{BB962C8B-B14F-4D97-AF65-F5344CB8AC3E}">
        <p14:creationId xmlns:p14="http://schemas.microsoft.com/office/powerpoint/2010/main" val="1146352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Economics of War Series description</a:t>
            </a:r>
          </a:p>
          <a:p>
            <a:pPr marL="514350" indent="-514350">
              <a:buAutoNum type="arabicPeriod"/>
            </a:pPr>
            <a:r>
              <a:rPr lang="en-US" sz="2600" dirty="0">
                <a:latin typeface="Calibri Light"/>
                <a:ea typeface="Calibri Light"/>
                <a:cs typeface="Calibri Light"/>
              </a:rPr>
              <a:t>Lesson objectives/Standards/Concepts</a:t>
            </a:r>
          </a:p>
          <a:p>
            <a:pPr marL="514350" indent="-514350">
              <a:buAutoNum type="arabicPeriod"/>
            </a:pPr>
            <a:r>
              <a:rPr lang="en-US" sz="2600" dirty="0">
                <a:latin typeface="Calibri Light"/>
                <a:ea typeface="Calibri Light"/>
                <a:cs typeface="Calibri Light"/>
              </a:rPr>
              <a:t>Activity description</a:t>
            </a:r>
            <a:endParaRPr lang="en-US" dirty="0"/>
          </a:p>
          <a:p>
            <a:pPr marL="514350" indent="-514350">
              <a:buAutoNum type="arabicPeriod"/>
            </a:pPr>
            <a:r>
              <a:rPr lang="en-US" sz="2600" dirty="0">
                <a:latin typeface="Calibri Light"/>
                <a:ea typeface="Calibri Light"/>
                <a:cs typeface="Calibri Light"/>
              </a:rPr>
              <a:t>Q &amp; A</a:t>
            </a: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4</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6" name="Picture 5" descr="Clock Photos Images | Free Photos, PNG Stickers, Wallpapers &amp; Backgrounds -  rawpixel">
            <a:extLst>
              <a:ext uri="{FF2B5EF4-FFF2-40B4-BE49-F238E27FC236}">
                <a16:creationId xmlns:a16="http://schemas.microsoft.com/office/drawing/2014/main" id="{D6A0F673-550C-3580-F7C3-8EF12CE52017}"/>
              </a:ext>
            </a:extLst>
          </p:cNvPr>
          <p:cNvPicPr>
            <a:picLocks noChangeAspect="1"/>
          </p:cNvPicPr>
          <p:nvPr/>
        </p:nvPicPr>
        <p:blipFill>
          <a:blip r:embed="rId3"/>
          <a:stretch>
            <a:fillRect/>
          </a:stretch>
        </p:blipFill>
        <p:spPr>
          <a:xfrm>
            <a:off x="7380514" y="2017994"/>
            <a:ext cx="4060371" cy="2745812"/>
          </a:xfrm>
          <a:prstGeom prst="rect">
            <a:avLst/>
          </a:prstGeom>
        </p:spPr>
      </p:pic>
    </p:spTree>
    <p:extLst>
      <p:ext uri="{BB962C8B-B14F-4D97-AF65-F5344CB8AC3E}">
        <p14:creationId xmlns:p14="http://schemas.microsoft.com/office/powerpoint/2010/main" val="130974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5</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dirty="0">
                          <a:effectLst/>
                          <a:latin typeface="inherit"/>
                        </a:rPr>
                        <a:t>Date</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dirty="0">
                          <a:effectLst/>
                          <a:latin typeface="inherit"/>
                        </a:rPr>
                        <a:t>Topic</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dirty="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Copper Issue</a:t>
                      </a:r>
                      <a:r>
                        <a:rPr lang="en-US" sz="1200" dirty="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dirty="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Why go to war?</a:t>
                      </a:r>
                      <a:r>
                        <a:rPr lang="en-US" sz="1200" dirty="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dirty="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Exchange rates during periods of Conflict</a:t>
                      </a:r>
                      <a:r>
                        <a:rPr lang="en-US" sz="1200" dirty="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dirty="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about trade during war?</a:t>
                      </a:r>
                      <a:r>
                        <a:rPr lang="en-US" sz="1200" dirty="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dirty="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Oil and the Middle East</a:t>
                      </a:r>
                      <a:r>
                        <a:rPr lang="en-US" sz="1200" dirty="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dirty="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would you do with $19,000 a month?</a:t>
                      </a:r>
                      <a:r>
                        <a:rPr lang="en-US" sz="1200" dirty="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dirty="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Specialization</a:t>
                      </a:r>
                      <a:r>
                        <a:rPr lang="en-US" sz="1200" dirty="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dirty="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How big is the military pie?</a:t>
                      </a:r>
                      <a:r>
                        <a:rPr lang="en-US" sz="1200" dirty="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dirty="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Draft Debate </a:t>
                      </a:r>
                      <a:r>
                        <a:rPr lang="en-US" sz="1200" dirty="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dirty="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Reconstruction: Can it boost an economy?</a:t>
                      </a:r>
                      <a:r>
                        <a:rPr lang="en-US" sz="1200" dirty="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21771"/>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60378" y="2449812"/>
            <a:ext cx="6304880" cy="969617"/>
          </a:xfrm>
        </p:spPr>
        <p:txBody>
          <a:bodyPr lIns="91440" tIns="45720" rIns="91440" bIns="45720" anchor="t"/>
          <a:lstStyle/>
          <a:p>
            <a:r>
              <a:rPr lang="en-US" sz="5000" dirty="0">
                <a:solidFill>
                  <a:srgbClr val="414A58"/>
                </a:solidFill>
                <a:latin typeface="+mj-lt"/>
                <a:cs typeface="Calibri"/>
              </a:rPr>
              <a:t>Objectives &amp; Standards</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a:extLst>
              <a:ext uri="{FF2B5EF4-FFF2-40B4-BE49-F238E27FC236}">
                <a16:creationId xmlns:a16="http://schemas.microsoft.com/office/drawing/2014/main" id="{EF86F41F-5AAB-B078-A6D6-1855D6D963C7}"/>
              </a:ext>
            </a:extLst>
          </p:cNvPr>
          <p:cNvPicPr>
            <a:picLocks noChangeAspect="1"/>
          </p:cNvPicPr>
          <p:nvPr/>
        </p:nvPicPr>
        <p:blipFill>
          <a:blip r:embed="rId5"/>
          <a:stretch>
            <a:fillRect/>
          </a:stretch>
        </p:blipFill>
        <p:spPr>
          <a:xfrm>
            <a:off x="6091237" y="3424238"/>
            <a:ext cx="9525" cy="9525"/>
          </a:xfrm>
          <a:prstGeom prst="rect">
            <a:avLst/>
          </a:prstGeom>
        </p:spPr>
      </p:pic>
      <p:pic>
        <p:nvPicPr>
          <p:cNvPr id="8" name="Picture 7">
            <a:extLst>
              <a:ext uri="{FF2B5EF4-FFF2-40B4-BE49-F238E27FC236}">
                <a16:creationId xmlns:a16="http://schemas.microsoft.com/office/drawing/2014/main" id="{7E6EC3CD-59C6-ABCD-C9CE-68980A74B609}"/>
              </a:ext>
            </a:extLst>
          </p:cNvPr>
          <p:cNvPicPr>
            <a:picLocks noChangeAspect="1"/>
          </p:cNvPicPr>
          <p:nvPr/>
        </p:nvPicPr>
        <p:blipFill>
          <a:blip r:embed="rId5"/>
          <a:stretch>
            <a:fillRect/>
          </a:stretch>
        </p:blipFill>
        <p:spPr>
          <a:xfrm>
            <a:off x="6091237" y="3424238"/>
            <a:ext cx="9525" cy="9525"/>
          </a:xfrm>
          <a:prstGeom prst="rect">
            <a:avLst/>
          </a:prstGeom>
        </p:spPr>
      </p:pic>
      <p:pic>
        <p:nvPicPr>
          <p:cNvPr id="11" name="Picture 10" descr="A person in a military uniform pointing at a target&#10;&#10;AI-generated content may be incorrect.">
            <a:extLst>
              <a:ext uri="{FF2B5EF4-FFF2-40B4-BE49-F238E27FC236}">
                <a16:creationId xmlns:a16="http://schemas.microsoft.com/office/drawing/2014/main" id="{EB3DC21C-DDC0-F052-0637-E8320B746D48}"/>
              </a:ext>
            </a:extLst>
          </p:cNvPr>
          <p:cNvPicPr>
            <a:picLocks noChangeAspect="1"/>
          </p:cNvPicPr>
          <p:nvPr/>
        </p:nvPicPr>
        <p:blipFill>
          <a:blip r:embed="rId6"/>
          <a:srcRect l="25812" r="3247" b="-244"/>
          <a:stretch/>
        </p:blipFill>
        <p:spPr>
          <a:xfrm>
            <a:off x="7195457" y="1199470"/>
            <a:ext cx="4749346" cy="4469963"/>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400" dirty="0">
                <a:ea typeface="+mn-lt"/>
                <a:cs typeface="+mn-lt"/>
              </a:rPr>
              <a:t>You will be able to:</a:t>
            </a:r>
            <a:endParaRPr lang="en-US" dirty="0">
              <a:ea typeface="+mn-lt"/>
              <a:cs typeface="+mn-lt"/>
            </a:endParaRPr>
          </a:p>
          <a:p>
            <a:pPr>
              <a:buFont typeface="Arial"/>
              <a:buChar char="•"/>
            </a:pPr>
            <a:r>
              <a:rPr lang="en-US" sz="2400" dirty="0">
                <a:ea typeface="+mn-lt"/>
                <a:cs typeface="+mn-lt"/>
              </a:rPr>
              <a:t>Show how market prices are derived in free market trade.</a:t>
            </a:r>
            <a:endParaRPr lang="en-US" dirty="0">
              <a:ea typeface="+mn-lt"/>
              <a:cs typeface="+mn-lt"/>
            </a:endParaRPr>
          </a:p>
          <a:p>
            <a:pPr>
              <a:buFont typeface="Arial"/>
              <a:buChar char="•"/>
            </a:pPr>
            <a:r>
              <a:rPr lang="en-US" sz="2400" dirty="0">
                <a:ea typeface="+mn-lt"/>
                <a:cs typeface="+mn-lt"/>
              </a:rPr>
              <a:t>Show how people make choices based on market conditions and available alternatives.</a:t>
            </a:r>
          </a:p>
          <a:p>
            <a:pPr>
              <a:buFont typeface="Arial"/>
              <a:buChar char="•"/>
            </a:pPr>
            <a:r>
              <a:rPr lang="en-US" sz="2400" dirty="0">
                <a:latin typeface="Calibri"/>
                <a:ea typeface="+mn-lt"/>
                <a:cs typeface="Calibri"/>
              </a:rPr>
              <a:t>Show how the price of inputs affects the supply of a good.</a:t>
            </a:r>
          </a:p>
          <a:p>
            <a:pPr marL="0" indent="0">
              <a:buNone/>
            </a:pPr>
            <a:endParaRPr lang="en-US" sz="2400" dirty="0">
              <a:latin typeface="Calibri Light" panose="020F0302020204030204" pitchFamily="34" charset="0"/>
              <a:ea typeface="+mn-lt"/>
              <a:cs typeface="Calibri Light"/>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7</a:t>
            </a:fld>
            <a:endParaRPr lang="en-US"/>
          </a:p>
        </p:txBody>
      </p:sp>
    </p:spTree>
    <p:extLst>
      <p:ext uri="{BB962C8B-B14F-4D97-AF65-F5344CB8AC3E}">
        <p14:creationId xmlns:p14="http://schemas.microsoft.com/office/powerpoint/2010/main" val="93772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8</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ea typeface="+mn-lt"/>
                <a:cs typeface="+mn-lt"/>
              </a:rPr>
              <a:t>Markets and Prices: </a:t>
            </a:r>
          </a:p>
          <a:p>
            <a:pPr marL="914400" lvl="1" indent="-457200">
              <a:buAutoNum type="arabicPeriod"/>
            </a:pPr>
            <a:r>
              <a:rPr lang="en-US" sz="2200" dirty="0">
                <a:ea typeface="+mn-lt"/>
                <a:cs typeface="+mn-lt"/>
              </a:rPr>
              <a:t>Market prices are determined through the buying and selling decisions made by buyers and sellers.</a:t>
            </a:r>
          </a:p>
          <a:p>
            <a:r>
              <a:rPr lang="en-US" sz="2600" dirty="0">
                <a:ea typeface="+mn-lt"/>
                <a:cs typeface="+mn-lt"/>
              </a:rPr>
              <a:t>Role of Prices: </a:t>
            </a:r>
          </a:p>
          <a:p>
            <a:pPr marL="457200" lvl="1" indent="0">
              <a:buNone/>
            </a:pPr>
            <a:r>
              <a:rPr lang="en-US" sz="2200" dirty="0">
                <a:ea typeface="+mn-lt"/>
                <a:cs typeface="+mn-lt"/>
              </a:rPr>
              <a:t>2. Supply of a product changes when  there are changes in either the prices of the productive resources used to make the product, the technology used to make the product, the profit opportunities available to producers from selling other products, or the number of sellers in a market.</a:t>
            </a:r>
          </a:p>
          <a:p>
            <a:endParaRPr lang="en-US" sz="2600" dirty="0">
              <a:ea typeface="+mn-lt"/>
              <a:cs typeface="+mn-lt"/>
            </a:endParaRPr>
          </a:p>
          <a:p>
            <a:pPr marL="514350" indent="-514350"/>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Economic Concepts</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a:latin typeface="Calibri Light"/>
              <a:ea typeface="Calibri Light"/>
              <a:cs typeface="Calibri Light"/>
            </a:endParaRPr>
          </a:p>
          <a:p>
            <a:pPr marL="514350" indent="-514350"/>
            <a:r>
              <a:rPr lang="en-US" sz="2600" dirty="0">
                <a:latin typeface="Calibri Light"/>
                <a:ea typeface="Calibri Light"/>
                <a:cs typeface="Calibri Light"/>
              </a:rPr>
              <a:t>Supply and Demand</a:t>
            </a:r>
          </a:p>
          <a:p>
            <a:pPr marL="514350" indent="-514350"/>
            <a:r>
              <a:rPr lang="en-US" sz="2600" dirty="0">
                <a:latin typeface="Calibri Light"/>
                <a:ea typeface="Calibri Light"/>
                <a:cs typeface="Calibri Light"/>
              </a:rPr>
              <a:t>Factors of Production</a:t>
            </a:r>
          </a:p>
          <a:p>
            <a:pPr marL="514350" indent="-514350"/>
            <a:r>
              <a:rPr lang="en-US" sz="2600" dirty="0">
                <a:latin typeface="Calibri Light"/>
                <a:ea typeface="Calibri Light"/>
                <a:cs typeface="Calibri Light"/>
              </a:rPr>
              <a:t>Input prices</a:t>
            </a:r>
          </a:p>
          <a:p>
            <a:pPr marL="514350" indent="-514350"/>
            <a:r>
              <a:rPr lang="en-US" sz="2600" dirty="0">
                <a:latin typeface="Calibri Light"/>
                <a:ea typeface="Calibri Light"/>
                <a:cs typeface="Calibri Light"/>
              </a:rPr>
              <a:t>Substitute goods</a:t>
            </a:r>
          </a:p>
          <a:p>
            <a:pPr marL="514350" indent="-514350"/>
            <a:r>
              <a:rPr lang="en-US" sz="2600" dirty="0">
                <a:latin typeface="Calibri Light"/>
                <a:ea typeface="Calibri Light"/>
                <a:cs typeface="Calibri Light"/>
              </a:rPr>
              <a:t>Economic growth</a:t>
            </a:r>
          </a:p>
          <a:p>
            <a:pPr marL="514350" indent="-514350"/>
            <a:r>
              <a:rPr lang="en-US" sz="2600" dirty="0">
                <a:latin typeface="Calibri Light"/>
                <a:ea typeface="Calibri Light"/>
                <a:cs typeface="Calibri Light"/>
              </a:rPr>
              <a:t>Markets/Trade</a:t>
            </a:r>
          </a:p>
          <a:p>
            <a:pPr marL="514350" indent="-514350"/>
            <a:endParaRPr lang="en-US" sz="26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3_Office Theme</vt:lpstr>
      <vt:lpstr>PowerPoint Presentation</vt:lpstr>
      <vt:lpstr>PowerPoint Presentation</vt:lpstr>
      <vt:lpstr>PowerPoint Presentation</vt:lpstr>
      <vt:lpstr>PowerPoint Presentation</vt:lpstr>
      <vt:lpstr>Economics of War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419</cp:revision>
  <dcterms:created xsi:type="dcterms:W3CDTF">2022-05-10T21:20:13Z</dcterms:created>
  <dcterms:modified xsi:type="dcterms:W3CDTF">2025-02-07T16:07:03Z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