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2"/>
  </p:notesMasterIdLst>
  <p:sldIdLst>
    <p:sldId id="678" r:id="rId5"/>
    <p:sldId id="257" r:id="rId6"/>
    <p:sldId id="258" r:id="rId7"/>
    <p:sldId id="663" r:id="rId8"/>
    <p:sldId id="681" r:id="rId9"/>
    <p:sldId id="682" r:id="rId10"/>
    <p:sldId id="677" r:id="rId11"/>
    <p:sldId id="817" r:id="rId12"/>
    <p:sldId id="815" r:id="rId13"/>
    <p:sldId id="818" r:id="rId14"/>
    <p:sldId id="794" r:id="rId15"/>
    <p:sldId id="808" r:id="rId16"/>
    <p:sldId id="809" r:id="rId17"/>
    <p:sldId id="807" r:id="rId18"/>
    <p:sldId id="810" r:id="rId19"/>
    <p:sldId id="814" r:id="rId20"/>
    <p:sldId id="798" r:id="rId21"/>
    <p:sldId id="795" r:id="rId22"/>
    <p:sldId id="816" r:id="rId23"/>
    <p:sldId id="811" r:id="rId24"/>
    <p:sldId id="812" r:id="rId25"/>
    <p:sldId id="796" r:id="rId26"/>
    <p:sldId id="802" r:id="rId27"/>
    <p:sldId id="803" r:id="rId28"/>
    <p:sldId id="805" r:id="rId29"/>
    <p:sldId id="804" r:id="rId30"/>
    <p:sldId id="800" r:id="rId31"/>
    <p:sldId id="799" r:id="rId32"/>
    <p:sldId id="801" r:id="rId33"/>
    <p:sldId id="806" r:id="rId34"/>
    <p:sldId id="819" r:id="rId35"/>
    <p:sldId id="820" r:id="rId36"/>
    <p:sldId id="821" r:id="rId37"/>
    <p:sldId id="822" r:id="rId38"/>
    <p:sldId id="824" r:id="rId39"/>
    <p:sldId id="825" r:id="rId40"/>
    <p:sldId id="793" r:id="rId41"/>
  </p:sldIdLst>
  <p:sldSz cx="9144000" cy="5143500" type="screen16x9"/>
  <p:notesSz cx="9144000" cy="6858000"/>
  <p:defaultTextStyle>
    <a:defPPr marL="0" marR="0" indent="0" algn="l" defTabSz="685753"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1pPr>
    <a:lvl2pPr marL="0" marR="0" indent="342877"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2pPr>
    <a:lvl3pPr marL="0" marR="0" indent="685753"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3pPr>
    <a:lvl4pPr marL="0" marR="0" indent="1028628"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4pPr>
    <a:lvl5pPr marL="0" marR="0" indent="1371505"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5pPr>
    <a:lvl6pPr marL="0" marR="0" indent="1714381"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6pPr>
    <a:lvl7pPr marL="0" marR="0" indent="2057258"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7pPr>
    <a:lvl8pPr marL="0" marR="0" indent="2400134"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8pPr>
    <a:lvl9pPr marL="0" marR="0" indent="2743010"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99F"/>
    <a:srgbClr val="FFCC66"/>
    <a:srgbClr val="29B95C"/>
    <a:srgbClr val="E2E482"/>
    <a:srgbClr val="FFFFFF"/>
    <a:srgbClr val="FFCC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490" autoAdjust="0"/>
    <p:restoredTop sz="92520" autoAdjust="0"/>
  </p:normalViewPr>
  <p:slideViewPr>
    <p:cSldViewPr snapToGrid="0">
      <p:cViewPr varScale="1">
        <p:scale>
          <a:sx n="110" d="100"/>
          <a:sy n="110" d="100"/>
        </p:scale>
        <p:origin x="77"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ver, Lynne - stoverlf" userId="da401ec8-f34a-48fc-b2af-8ef102eb3005" providerId="ADAL" clId="{FCAD6C0C-4FD8-4208-B0D7-395D84BA6AC7}"/>
    <pc:docChg chg="delSld modSld sldOrd">
      <pc:chgData name="Stover, Lynne - stoverlf" userId="da401ec8-f34a-48fc-b2af-8ef102eb3005" providerId="ADAL" clId="{FCAD6C0C-4FD8-4208-B0D7-395D84BA6AC7}" dt="2025-03-11T20:49:27.743" v="3" actId="47"/>
      <pc:docMkLst>
        <pc:docMk/>
      </pc:docMkLst>
      <pc:sldChg chg="del">
        <pc:chgData name="Stover, Lynne - stoverlf" userId="da401ec8-f34a-48fc-b2af-8ef102eb3005" providerId="ADAL" clId="{FCAD6C0C-4FD8-4208-B0D7-395D84BA6AC7}" dt="2025-03-11T20:49:27.743" v="3" actId="47"/>
        <pc:sldMkLst>
          <pc:docMk/>
          <pc:sldMk cId="0" sldId="269"/>
        </pc:sldMkLst>
      </pc:sldChg>
      <pc:sldChg chg="del">
        <pc:chgData name="Stover, Lynne - stoverlf" userId="da401ec8-f34a-48fc-b2af-8ef102eb3005" providerId="ADAL" clId="{FCAD6C0C-4FD8-4208-B0D7-395D84BA6AC7}" dt="2025-03-11T20:48:59.470" v="2" actId="47"/>
        <pc:sldMkLst>
          <pc:docMk/>
          <pc:sldMk cId="0" sldId="272"/>
        </pc:sldMkLst>
      </pc:sldChg>
      <pc:sldChg chg="ord">
        <pc:chgData name="Stover, Lynne - stoverlf" userId="da401ec8-f34a-48fc-b2af-8ef102eb3005" providerId="ADAL" clId="{FCAD6C0C-4FD8-4208-B0D7-395D84BA6AC7}" dt="2025-03-11T20:48:56.329" v="1"/>
        <pc:sldMkLst>
          <pc:docMk/>
          <pc:sldMk cId="4071460219" sldId="8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2286000" y="514350"/>
            <a:ext cx="4572000" cy="2571750"/>
          </a:xfrm>
          <a:prstGeom prst="rect">
            <a:avLst/>
          </a:prstGeom>
        </p:spPr>
        <p:txBody>
          <a:bodyPr/>
          <a:lstStyle/>
          <a:p>
            <a:endParaRPr dirty="0"/>
          </a:p>
        </p:txBody>
      </p:sp>
      <p:sp>
        <p:nvSpPr>
          <p:cNvPr id="174" name="Shape 174"/>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900">
        <a:latin typeface="+mn-lt"/>
        <a:ea typeface="+mn-ea"/>
        <a:cs typeface="+mn-cs"/>
        <a:sym typeface="Calibri"/>
      </a:defRPr>
    </a:lvl1pPr>
    <a:lvl2pPr indent="171438" latinLnBrk="0">
      <a:defRPr sz="900">
        <a:latin typeface="+mn-lt"/>
        <a:ea typeface="+mn-ea"/>
        <a:cs typeface="+mn-cs"/>
        <a:sym typeface="Calibri"/>
      </a:defRPr>
    </a:lvl2pPr>
    <a:lvl3pPr indent="342877" latinLnBrk="0">
      <a:defRPr sz="900">
        <a:latin typeface="+mn-lt"/>
        <a:ea typeface="+mn-ea"/>
        <a:cs typeface="+mn-cs"/>
        <a:sym typeface="Calibri"/>
      </a:defRPr>
    </a:lvl3pPr>
    <a:lvl4pPr indent="514314" latinLnBrk="0">
      <a:defRPr sz="900">
        <a:latin typeface="+mn-lt"/>
        <a:ea typeface="+mn-ea"/>
        <a:cs typeface="+mn-cs"/>
        <a:sym typeface="Calibri"/>
      </a:defRPr>
    </a:lvl4pPr>
    <a:lvl5pPr indent="685753" latinLnBrk="0">
      <a:defRPr sz="900">
        <a:latin typeface="+mn-lt"/>
        <a:ea typeface="+mn-ea"/>
        <a:cs typeface="+mn-cs"/>
        <a:sym typeface="Calibri"/>
      </a:defRPr>
    </a:lvl5pPr>
    <a:lvl6pPr indent="857191" latinLnBrk="0">
      <a:defRPr sz="900">
        <a:latin typeface="+mn-lt"/>
        <a:ea typeface="+mn-ea"/>
        <a:cs typeface="+mn-cs"/>
        <a:sym typeface="Calibri"/>
      </a:defRPr>
    </a:lvl6pPr>
    <a:lvl7pPr indent="1028628" latinLnBrk="0">
      <a:defRPr sz="900">
        <a:latin typeface="+mn-lt"/>
        <a:ea typeface="+mn-ea"/>
        <a:cs typeface="+mn-cs"/>
        <a:sym typeface="Calibri"/>
      </a:defRPr>
    </a:lvl7pPr>
    <a:lvl8pPr indent="1200067" latinLnBrk="0">
      <a:defRPr sz="900">
        <a:latin typeface="+mn-lt"/>
        <a:ea typeface="+mn-ea"/>
        <a:cs typeface="+mn-cs"/>
        <a:sym typeface="Calibri"/>
      </a:defRPr>
    </a:lvl8pPr>
    <a:lvl9pPr indent="1371505" latinLnBrk="0">
      <a:defRPr sz="9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1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15" name="Body Level One…"/>
          <p:cNvSpPr txBox="1">
            <a:spLocks noGrp="1"/>
          </p:cNvSpPr>
          <p:nvPr>
            <p:ph type="body" idx="1"/>
          </p:nvPr>
        </p:nvSpPr>
        <p:spPr>
          <a:xfrm>
            <a:off x="524287" y="1717814"/>
            <a:ext cx="8122753" cy="2522729"/>
          </a:xfrm>
          <a:prstGeom prst="rect">
            <a:avLst/>
          </a:prstGeom>
        </p:spPr>
        <p:txBody>
          <a:bodyPr>
            <a:normAutofit/>
          </a:bodyPr>
          <a:lstStyle>
            <a:lvl1pPr>
              <a:defRPr sz="1800" spc="-75">
                <a:latin typeface="Inter Light"/>
                <a:ea typeface="Inter Light"/>
                <a:cs typeface="Inter Light"/>
                <a:sym typeface="Inter Light"/>
              </a:defRPr>
            </a:lvl1pPr>
            <a:lvl2pPr marL="548625" indent="-205734">
              <a:defRPr sz="1800" spc="-75">
                <a:latin typeface="Inter Light"/>
                <a:ea typeface="Inter Light"/>
                <a:cs typeface="Inter Light"/>
                <a:sym typeface="Inter Light"/>
              </a:defRPr>
            </a:lvl2pPr>
            <a:lvl3pPr marL="914378" indent="-228594">
              <a:buChar char="o"/>
              <a:defRPr sz="1800" spc="-75">
                <a:latin typeface="Inter Light"/>
                <a:ea typeface="Inter Light"/>
                <a:cs typeface="Inter Light"/>
                <a:sym typeface="Inter Light"/>
              </a:defRPr>
            </a:lvl3pPr>
            <a:lvl4pPr marL="1257269" indent="-228594">
              <a:defRPr sz="1800" spc="-75">
                <a:latin typeface="Inter Light"/>
                <a:ea typeface="Inter Light"/>
                <a:cs typeface="Inter Light"/>
                <a:sym typeface="Inter Light"/>
              </a:defRPr>
            </a:lvl4pPr>
            <a:lvl5pPr marL="1600160" indent="-228594">
              <a:defRPr sz="1800" spc="-75">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2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25" name="Body Level One…"/>
          <p:cNvSpPr txBox="1">
            <a:spLocks noGrp="1"/>
          </p:cNvSpPr>
          <p:nvPr>
            <p:ph type="body" sz="half" idx="1"/>
          </p:nvPr>
        </p:nvSpPr>
        <p:spPr>
          <a:xfrm>
            <a:off x="629839" y="1878803"/>
            <a:ext cx="3868337" cy="2763438"/>
          </a:xfrm>
          <a:prstGeom prst="rect">
            <a:avLst/>
          </a:prstGeom>
          <a:solidFill>
            <a:srgbClr val="FFFFFF">
              <a:alpha val="20004"/>
            </a:srgbClr>
          </a:solidFill>
          <a:ln w="12701">
            <a:solidFill>
              <a:srgbClr val="2C3842"/>
            </a:solidFill>
            <a:round/>
          </a:ln>
        </p:spPr>
        <p:txBody>
          <a:bodyPr anchor="ctr">
            <a:normAutofit/>
          </a:bodyPr>
          <a:lstStyle>
            <a:lvl1pPr marL="0" indent="137156">
              <a:buSzTx/>
              <a:buFontTx/>
              <a:buNone/>
              <a:defRPr sz="1350"/>
            </a:lvl1pPr>
            <a:lvl2pPr marL="471476" indent="-128585">
              <a:buFontTx/>
              <a:defRPr sz="1350"/>
            </a:lvl2pPr>
            <a:lvl3pPr marL="840083" indent="-154301">
              <a:buFontTx/>
              <a:defRPr sz="1350"/>
            </a:lvl3pPr>
            <a:lvl4pPr marL="1200120" indent="-171446">
              <a:buFontTx/>
              <a:defRPr sz="1350"/>
            </a:lvl4pPr>
            <a:lvl5pPr marL="1543012" indent="-171446">
              <a:buFontTx/>
              <a:defRPr sz="135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4629150" y="1260871"/>
            <a:ext cx="3887390" cy="617933"/>
          </a:xfrm>
          <a:prstGeom prst="rect">
            <a:avLst/>
          </a:prstGeom>
          <a:solidFill>
            <a:srgbClr val="2C3842"/>
          </a:solidFill>
          <a:ln w="12701">
            <a:solidFill>
              <a:srgbClr val="2C3842"/>
            </a:solidFill>
            <a:round/>
          </a:ln>
        </p:spPr>
        <p:txBody>
          <a:bodyPr anchor="ctr">
            <a:normAutofit/>
          </a:bodyPr>
          <a:lstStyle>
            <a:lvl1pPr marL="0" indent="0">
              <a:buSzTx/>
              <a:buFontTx/>
              <a:buNone/>
              <a:defRPr sz="2400" b="1">
                <a:solidFill>
                  <a:srgbClr val="FFFFFF"/>
                </a:solidFill>
                <a:latin typeface="Inter SemiBold"/>
                <a:sym typeface="Inter SemiBold"/>
              </a:defRPr>
            </a:lvl1p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4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46" name="Body Level One…"/>
          <p:cNvSpPr txBox="1">
            <a:spLocks noGrp="1"/>
          </p:cNvSpPr>
          <p:nvPr>
            <p:ph type="body" sz="quarter" idx="1"/>
          </p:nvPr>
        </p:nvSpPr>
        <p:spPr>
          <a:xfrm>
            <a:off x="549141" y="646043"/>
            <a:ext cx="6858001" cy="462168"/>
          </a:xfrm>
          <a:prstGeom prst="rect">
            <a:avLst/>
          </a:prstGeom>
        </p:spPr>
        <p:txBody>
          <a:bodyPr>
            <a:normAutofit/>
          </a:bodyPr>
          <a:lstStyle>
            <a:lvl1pPr marL="0" indent="0">
              <a:buSzTx/>
              <a:buFontTx/>
              <a:buNone/>
              <a:defRPr sz="1500"/>
            </a:lvl1pPr>
            <a:lvl2pPr marL="485763" indent="-142871">
              <a:buFontTx/>
              <a:defRPr sz="1500"/>
            </a:lvl2pPr>
            <a:lvl3pPr marL="857228" indent="-171446">
              <a:buFontTx/>
              <a:defRPr sz="1500"/>
            </a:lvl3pPr>
            <a:lvl4pPr marL="1219169" indent="-190496">
              <a:buFontTx/>
              <a:defRPr sz="1500"/>
            </a:lvl4pPr>
            <a:lvl5pPr marL="1562061" indent="-190496">
              <a:buFontTx/>
              <a:defRPr sz="15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5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56" name="Body Level One…"/>
          <p:cNvSpPr txBox="1">
            <a:spLocks noGrp="1"/>
          </p:cNvSpPr>
          <p:nvPr>
            <p:ph type="body" sz="half" idx="1"/>
          </p:nvPr>
        </p:nvSpPr>
        <p:spPr>
          <a:xfrm>
            <a:off x="4629151" y="1369221"/>
            <a:ext cx="3886203" cy="3263503"/>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6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66" name="Body Level One…"/>
          <p:cNvSpPr txBox="1">
            <a:spLocks noGrp="1"/>
          </p:cNvSpPr>
          <p:nvPr>
            <p:ph type="body" sz="half" idx="1"/>
          </p:nvPr>
        </p:nvSpPr>
        <p:spPr>
          <a:xfrm>
            <a:off x="628653" y="1369221"/>
            <a:ext cx="3886203" cy="3263503"/>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D074AA-427A-4139-B155-846447288B19}" type="datetimeFigureOut">
              <a:rPr lang="en-US" smtClean="0"/>
              <a:t>3/11/2025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7038C4-ACD9-4924-9512-5A2819CA9796}" type="slidenum">
              <a:rPr lang="en-US" smtClean="0"/>
              <a:t>‹#›</a:t>
            </a:fld>
            <a:endParaRPr lang="en-US" dirty="0"/>
          </a:p>
        </p:txBody>
      </p:sp>
    </p:spTree>
    <p:extLst>
      <p:ext uri="{BB962C8B-B14F-4D97-AF65-F5344CB8AC3E}">
        <p14:creationId xmlns:p14="http://schemas.microsoft.com/office/powerpoint/2010/main" val="3360884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57250"/>
          </a:xfrm>
        </p:spPr>
        <p:txBody>
          <a:bodyPr/>
          <a:lstStyle/>
          <a:p>
            <a:r>
              <a:rPr lang="en-US" dirty="0"/>
              <a:t>Click to edit Master title style</a:t>
            </a:r>
          </a:p>
        </p:txBody>
      </p:sp>
      <p:sp>
        <p:nvSpPr>
          <p:cNvPr id="3" name="Content Placeholder 2"/>
          <p:cNvSpPr>
            <a:spLocks noGrp="1"/>
          </p:cNvSpPr>
          <p:nvPr>
            <p:ph idx="1"/>
          </p:nvPr>
        </p:nvSpPr>
        <p:spPr>
          <a:xfrm>
            <a:off x="457200" y="1783080"/>
            <a:ext cx="8229600" cy="283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26027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57250"/>
          </a:xfrm>
        </p:spPr>
        <p:txBody>
          <a:bodyPr/>
          <a:lstStyle/>
          <a:p>
            <a:r>
              <a:rPr lang="en-US" dirty="0"/>
              <a:t>Click to edit Master title style</a:t>
            </a:r>
          </a:p>
        </p:txBody>
      </p:sp>
      <p:sp>
        <p:nvSpPr>
          <p:cNvPr id="3" name="Content Placeholder 2"/>
          <p:cNvSpPr>
            <a:spLocks noGrp="1"/>
          </p:cNvSpPr>
          <p:nvPr>
            <p:ph idx="1"/>
          </p:nvPr>
        </p:nvSpPr>
        <p:spPr>
          <a:xfrm>
            <a:off x="457200" y="1783080"/>
            <a:ext cx="8229600" cy="2834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675507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9143998" cy="51435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2" y="0"/>
            <a:ext cx="6968222" cy="51435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3483575" y="0"/>
            <a:ext cx="4040253" cy="51435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419188" y="3672355"/>
            <a:ext cx="952502" cy="666749"/>
          </a:xfrm>
          <a:prstGeom prst="rect">
            <a:avLst/>
          </a:prstGeom>
          <a:ln w="12700">
            <a:miter lim="400000"/>
          </a:ln>
        </p:spPr>
      </p:pic>
      <p:sp>
        <p:nvSpPr>
          <p:cNvPr id="32" name="Slide Number"/>
          <p:cNvSpPr txBox="1">
            <a:spLocks noGrp="1"/>
          </p:cNvSpPr>
          <p:nvPr>
            <p:ph type="sldNum" sz="quarter" idx="2"/>
          </p:nvPr>
        </p:nvSpPr>
        <p:spPr>
          <a:xfrm>
            <a:off x="1" y="0"/>
            <a:ext cx="297515" cy="300082"/>
          </a:xfrm>
          <a:prstGeom prst="rect">
            <a:avLst/>
          </a:prstGeom>
        </p:spPr>
        <p:txBody>
          <a:bodyPr anchor="t"/>
          <a:lstStyle>
            <a:lvl1pPr algn="l">
              <a:defRPr sz="1350"/>
            </a:lvl1p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44728" y="-477078"/>
            <a:ext cx="11444446" cy="5650397"/>
          </a:xfrm>
          <a:prstGeom prst="rect">
            <a:avLst/>
          </a:prstGeom>
          <a:ln w="12700">
            <a:miter lim="400000"/>
          </a:ln>
        </p:spPr>
      </p:pic>
      <p:sp>
        <p:nvSpPr>
          <p:cNvPr id="40" name="Body Level One…"/>
          <p:cNvSpPr txBox="1">
            <a:spLocks noGrp="1"/>
          </p:cNvSpPr>
          <p:nvPr>
            <p:ph type="body" sz="quarter" idx="1"/>
          </p:nvPr>
        </p:nvSpPr>
        <p:spPr>
          <a:xfrm>
            <a:off x="609600" y="3109911"/>
            <a:ext cx="7886701" cy="685801"/>
          </a:xfrm>
          <a:prstGeom prst="rect">
            <a:avLst/>
          </a:prstGeom>
        </p:spPr>
        <p:txBody>
          <a:bodyPr>
            <a:normAutofit/>
          </a:bodyPr>
          <a:lstStyle>
            <a:lvl1pPr marL="0" indent="0">
              <a:buSzTx/>
              <a:buFontTx/>
              <a:buNone/>
              <a:defRPr sz="4050" spc="-113"/>
            </a:lvl1pPr>
            <a:lvl2pPr marL="728645" indent="-385754">
              <a:buFontTx/>
              <a:defRPr sz="4050" spc="-113"/>
            </a:lvl2pPr>
            <a:lvl3pPr marL="1148685" indent="-462902">
              <a:buFontTx/>
              <a:defRPr sz="4050" spc="-113"/>
            </a:lvl3pPr>
            <a:lvl4pPr marL="1543012" indent="-514337">
              <a:buFontTx/>
              <a:defRPr sz="4050" spc="-113"/>
            </a:lvl4pPr>
            <a:lvl5pPr marL="1885903" indent="-514337">
              <a:buFontTx/>
              <a:defRPr sz="4050" spc="-113"/>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48" name="Picture 2" descr="Picture 2"/>
          <p:cNvPicPr>
            <a:picLocks noChangeAspect="1"/>
          </p:cNvPicPr>
          <p:nvPr/>
        </p:nvPicPr>
        <p:blipFill>
          <a:blip r:embed="rId2"/>
          <a:stretch>
            <a:fillRect/>
          </a:stretch>
        </p:blipFill>
        <p:spPr>
          <a:xfrm>
            <a:off x="-44728" y="-477078"/>
            <a:ext cx="11444446" cy="5650397"/>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57"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7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8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85" name="Body Level One…"/>
          <p:cNvSpPr txBox="1">
            <a:spLocks noGrp="1"/>
          </p:cNvSpPr>
          <p:nvPr>
            <p:ph type="body" idx="1"/>
          </p:nvPr>
        </p:nvSpPr>
        <p:spPr>
          <a:xfrm>
            <a:off x="563165" y="1164538"/>
            <a:ext cx="8018862" cy="3564631"/>
          </a:xfrm>
          <a:prstGeom prst="rect">
            <a:avLst/>
          </a:prstGeom>
        </p:spPr>
        <p:txBody>
          <a:bodyPr>
            <a:normAutofit/>
          </a:bodyPr>
          <a:lstStyle>
            <a:lvl1pPr marL="0" indent="0">
              <a:spcBef>
                <a:spcPts val="300"/>
              </a:spcBef>
              <a:buSzTx/>
              <a:buFontTx/>
              <a:buNone/>
            </a:lvl1pPr>
            <a:lvl2pPr>
              <a:spcBef>
                <a:spcPts val="300"/>
              </a:spcBef>
              <a:buFontTx/>
            </a:lvl2pPr>
            <a:lvl3pPr>
              <a:spcBef>
                <a:spcPts val="300"/>
              </a:spcBef>
              <a:buFontTx/>
            </a:lvl3pPr>
            <a:lvl4pPr>
              <a:spcBef>
                <a:spcPts val="300"/>
              </a:spcBef>
              <a:buFontTx/>
            </a:lvl4pPr>
            <a:lvl5pPr>
              <a:spcBef>
                <a:spcPts val="3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9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95" name="Body Level One…"/>
          <p:cNvSpPr txBox="1">
            <a:spLocks noGrp="1"/>
          </p:cNvSpPr>
          <p:nvPr>
            <p:ph type="body" idx="1"/>
          </p:nvPr>
        </p:nvSpPr>
        <p:spPr>
          <a:xfrm>
            <a:off x="563165" y="1164538"/>
            <a:ext cx="8018862" cy="3564631"/>
          </a:xfrm>
          <a:prstGeom prst="rect">
            <a:avLst/>
          </a:prstGeom>
        </p:spPr>
        <p:txBody>
          <a:bodyPr>
            <a:normAutofit/>
          </a:bodyPr>
          <a:lstStyle>
            <a:lvl1pPr marL="0" indent="0">
              <a:spcBef>
                <a:spcPts val="300"/>
              </a:spcBef>
              <a:buSzTx/>
              <a:buFontTx/>
              <a:buNone/>
            </a:lvl1pPr>
            <a:lvl2pPr>
              <a:spcBef>
                <a:spcPts val="300"/>
              </a:spcBef>
              <a:buFontTx/>
            </a:lvl2pPr>
            <a:lvl3pPr>
              <a:spcBef>
                <a:spcPts val="300"/>
              </a:spcBef>
              <a:buFontTx/>
            </a:lvl3pPr>
            <a:lvl4pPr>
              <a:spcBef>
                <a:spcPts val="300"/>
              </a:spcBef>
              <a:buFontTx/>
            </a:lvl4pPr>
            <a:lvl5pPr>
              <a:spcBef>
                <a:spcPts val="3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0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05" name="Body Level One…"/>
          <p:cNvSpPr txBox="1">
            <a:spLocks noGrp="1"/>
          </p:cNvSpPr>
          <p:nvPr>
            <p:ph type="body" idx="1"/>
          </p:nvPr>
        </p:nvSpPr>
        <p:spPr>
          <a:xfrm>
            <a:off x="524287" y="1717814"/>
            <a:ext cx="8122753" cy="2522729"/>
          </a:xfrm>
          <a:prstGeom prst="rect">
            <a:avLst/>
          </a:prstGeom>
        </p:spPr>
        <p:txBody>
          <a:bodyPr>
            <a:normAutofit/>
          </a:bodyPr>
          <a:lstStyle>
            <a:lvl1pPr>
              <a:defRPr sz="1800" spc="-75">
                <a:latin typeface="Inter Light"/>
                <a:ea typeface="Inter Light"/>
                <a:cs typeface="Inter Light"/>
                <a:sym typeface="Inter Light"/>
              </a:defRPr>
            </a:lvl1pPr>
            <a:lvl2pPr marL="548625" indent="-205734">
              <a:defRPr sz="1800" spc="-75">
                <a:latin typeface="Inter Light"/>
                <a:ea typeface="Inter Light"/>
                <a:cs typeface="Inter Light"/>
                <a:sym typeface="Inter Light"/>
              </a:defRPr>
            </a:lvl2pPr>
            <a:lvl3pPr marL="914378" indent="-228594">
              <a:buChar char="o"/>
              <a:defRPr sz="1800" spc="-75">
                <a:latin typeface="Inter Light"/>
                <a:ea typeface="Inter Light"/>
                <a:cs typeface="Inter Light"/>
                <a:sym typeface="Inter Light"/>
              </a:defRPr>
            </a:lvl3pPr>
            <a:lvl4pPr marL="1257269" indent="-228594">
              <a:defRPr sz="1800" spc="-75">
                <a:latin typeface="Inter Light"/>
                <a:ea typeface="Inter Light"/>
                <a:cs typeface="Inter Light"/>
                <a:sym typeface="Inter Light"/>
              </a:defRPr>
            </a:lvl4pPr>
            <a:lvl5pPr marL="1600160" indent="-228594">
              <a:defRPr sz="1800" spc="-75">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9"/>
          <a:srcRect t="8823" r="19682"/>
          <a:stretch>
            <a:fillRect/>
          </a:stretch>
        </p:blipFill>
        <p:spPr>
          <a:xfrm>
            <a:off x="-1" y="-1"/>
            <a:ext cx="9143998" cy="5143502"/>
          </a:xfrm>
          <a:prstGeom prst="rect">
            <a:avLst/>
          </a:prstGeom>
          <a:ln w="12700">
            <a:miter lim="400000"/>
          </a:ln>
        </p:spPr>
      </p:pic>
      <p:sp>
        <p:nvSpPr>
          <p:cNvPr id="3" name="Title Text"/>
          <p:cNvSpPr txBox="1">
            <a:spLocks noGrp="1"/>
          </p:cNvSpPr>
          <p:nvPr>
            <p:ph type="title"/>
          </p:nvPr>
        </p:nvSpPr>
        <p:spPr>
          <a:xfrm>
            <a:off x="457200" y="69057"/>
            <a:ext cx="8229600" cy="1131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6326218" y="4651848"/>
            <a:ext cx="226983" cy="230832"/>
          </a:xfrm>
          <a:prstGeom prst="rect">
            <a:avLst/>
          </a:prstGeom>
          <a:ln w="12700">
            <a:miter lim="400000"/>
          </a:ln>
        </p:spPr>
        <p:txBody>
          <a:bodyPr wrap="none" lIns="45719" rIns="45719" anchor="ctr">
            <a:spAutoFit/>
          </a:bodyPr>
          <a:lstStyle>
            <a:lvl1pPr algn="r">
              <a:defRPr sz="900"/>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3" r:id="rId12"/>
    <p:sldLayoutId id="2147483664" r:id="rId13"/>
    <p:sldLayoutId id="2147483665" r:id="rId14"/>
    <p:sldLayoutId id="2147483666" r:id="rId15"/>
    <p:sldLayoutId id="2147483668" r:id="rId16"/>
    <p:sldLayoutId id="2147483670" r:id="rId17"/>
  </p:sldLayoutIdLst>
  <p:transition spd="med"/>
  <p:txStyles>
    <p:titleStyle>
      <a:lvl1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1pPr>
      <a:lvl2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2pPr>
      <a:lvl3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3pPr>
      <a:lvl4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4pPr>
      <a:lvl5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5pPr>
      <a:lvl6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6pPr>
      <a:lvl7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7pPr>
      <a:lvl8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8pPr>
      <a:lvl9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9pPr>
    </p:titleStyle>
    <p:bodyStyle>
      <a:lvl1pPr marL="171446" marR="0" indent="-171446"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1pPr>
      <a:lvl2pPr marL="542912" marR="0" indent="-200020"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2pPr>
      <a:lvl3pPr marL="925806" marR="0" indent="-24002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3pPr>
      <a:lvl4pPr marL="1295368"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4pPr>
      <a:lvl5pPr marL="1638259"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5pPr>
      <a:lvl6pPr marL="1981151"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6pPr>
      <a:lvl7pPr marL="2324042"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7pPr>
      <a:lvl8pPr marL="2666933"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8pPr>
      <a:lvl9pPr marL="3009825"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9pPr>
    </p:bodyStyle>
    <p:otherStyle>
      <a:lvl1pPr marL="0" marR="0" indent="0"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342892"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685783"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028675"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371566"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1714457"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057348"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2400240"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2743132"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Shiffllh@JMU.edu" TargetMode="Externa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hyperlink" Target="https://astrapublishinghouse.com/resources/josephine-and-her-dishwashing-machine-discussion-guide/" TargetMode="Externa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cdn.shopify.com/s/files/1/0579/5092/9056/files/Granny_Smith-Teaching_Guide.pdf?v=1711048670" TargetMode="Externa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h@jmu.edu"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hyperlink" Target="mailto:shiffllh@jmu.edu"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310BE9F-87CD-2EB5-D270-70A1BD166B69}"/>
              </a:ext>
            </a:extLst>
          </p:cNvPr>
          <p:cNvSpPr txBox="1">
            <a:spLocks/>
          </p:cNvSpPr>
          <p:nvPr/>
        </p:nvSpPr>
        <p:spPr>
          <a:xfrm>
            <a:off x="892665" y="376294"/>
            <a:ext cx="7530080" cy="1290097"/>
          </a:xfrm>
          <a:prstGeom prst="rect">
            <a:avLst/>
          </a:prstGeom>
        </p:spPr>
        <p:txBody>
          <a:bodyPr vert="horz" wrap="square" lIns="0" tIns="149860" rIns="0" bIns="0" rtlCol="0">
            <a:spAutoFit/>
          </a:bodyPr>
          <a:lstStyle>
            <a:lvl1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1pPr>
            <a:lvl2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2pPr>
            <a:lvl3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3pPr>
            <a:lvl4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4pPr>
            <a:lvl5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5pPr>
            <a:lvl6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6pPr>
            <a:lvl7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7pPr>
            <a:lvl8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8pPr>
            <a:lvl9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9pPr>
          </a:lstStyle>
          <a:p>
            <a:pPr algn="ctr" hangingPunct="1">
              <a:lnSpc>
                <a:spcPct val="100000"/>
              </a:lnSpc>
              <a:spcBef>
                <a:spcPts val="1180"/>
              </a:spcBef>
            </a:pPr>
            <a:r>
              <a:rPr lang="en-US" sz="3600" dirty="0">
                <a:ln w="15875">
                  <a:solidFill>
                    <a:srgbClr val="FFFFFF"/>
                  </a:solidFill>
                </a:ln>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en-US" sz="2800" dirty="0">
                <a:ln w="15875">
                  <a:solidFill>
                    <a:srgbClr val="FFFFFF"/>
                  </a:solidFill>
                </a:ln>
                <a:solidFill>
                  <a:srgbClr val="7030A0"/>
                </a:solidFill>
                <a:effectLst>
                  <a:outerShdw blurRad="38100" dist="38100" dir="2700000" algn="tl">
                    <a:srgbClr val="000000">
                      <a:alpha val="43137"/>
                    </a:srgbClr>
                  </a:outerShdw>
                </a:effectLst>
                <a:latin typeface="Berlin Sans FB Demi" panose="020E0802020502020306" pitchFamily="34" charset="0"/>
                <a:cs typeface="Cambria"/>
              </a:rPr>
              <a:t>Resourceful Women: </a:t>
            </a:r>
          </a:p>
          <a:p>
            <a:pPr algn="ctr" hangingPunct="1">
              <a:lnSpc>
                <a:spcPct val="100000"/>
              </a:lnSpc>
              <a:spcBef>
                <a:spcPts val="1180"/>
              </a:spcBef>
            </a:pPr>
            <a:r>
              <a:rPr lang="en-US" sz="2800" dirty="0">
                <a:ln w="15875">
                  <a:solidFill>
                    <a:srgbClr val="FFFFFF"/>
                  </a:solidFill>
                </a:ln>
                <a:solidFill>
                  <a:srgbClr val="7030A0"/>
                </a:solidFill>
                <a:effectLst>
                  <a:outerShdw blurRad="38100" dist="38100" dir="2700000" algn="tl">
                    <a:srgbClr val="000000">
                      <a:alpha val="43137"/>
                    </a:srgbClr>
                  </a:outerShdw>
                </a:effectLst>
                <a:latin typeface="Berlin Sans FB Demi" panose="020E0802020502020306" pitchFamily="34" charset="0"/>
                <a:cs typeface="Cambria"/>
              </a:rPr>
              <a:t>Dishwashing Machines, Cookbooks, and Apples</a:t>
            </a:r>
          </a:p>
        </p:txBody>
      </p:sp>
      <p:sp>
        <p:nvSpPr>
          <p:cNvPr id="18" name="object 3">
            <a:extLst>
              <a:ext uri="{FF2B5EF4-FFF2-40B4-BE49-F238E27FC236}">
                <a16:creationId xmlns:a16="http://schemas.microsoft.com/office/drawing/2014/main" id="{DAF8FB4F-AAD1-7DAD-C849-F48E400C2B08}"/>
              </a:ext>
            </a:extLst>
          </p:cNvPr>
          <p:cNvSpPr txBox="1"/>
          <p:nvPr/>
        </p:nvSpPr>
        <p:spPr>
          <a:xfrm>
            <a:off x="1132789" y="4240587"/>
            <a:ext cx="2490470" cy="715965"/>
          </a:xfrm>
          <a:prstGeom prst="rect">
            <a:avLst/>
          </a:prstGeom>
        </p:spPr>
        <p:txBody>
          <a:bodyPr vert="horz" wrap="square" lIns="0" tIns="12700" rIns="0" bIns="0" rtlCol="0">
            <a:spAutoFit/>
          </a:bodyPr>
          <a:lstStyle/>
          <a:p>
            <a:pPr marL="577215" marR="568325" algn="ctr">
              <a:lnSpc>
                <a:spcPct val="100000"/>
              </a:lnSpc>
              <a:spcBef>
                <a:spcPts val="100"/>
              </a:spcBef>
            </a:pPr>
            <a:r>
              <a:rPr sz="1100" b="1" dirty="0">
                <a:latin typeface="Calibri"/>
                <a:cs typeface="Calibri"/>
              </a:rPr>
              <a:t>Lauren</a:t>
            </a:r>
            <a:r>
              <a:rPr sz="1100" b="1" spc="-45" dirty="0">
                <a:latin typeface="Calibri"/>
                <a:cs typeface="Calibri"/>
              </a:rPr>
              <a:t> </a:t>
            </a:r>
            <a:r>
              <a:rPr sz="1100" b="1" spc="-10" dirty="0">
                <a:latin typeface="Calibri"/>
                <a:cs typeface="Calibri"/>
              </a:rPr>
              <a:t>Shifflett Associate</a:t>
            </a:r>
            <a:r>
              <a:rPr sz="1100" b="1" spc="-30" dirty="0">
                <a:latin typeface="Calibri"/>
                <a:cs typeface="Calibri"/>
              </a:rPr>
              <a:t> </a:t>
            </a:r>
            <a:r>
              <a:rPr sz="1100" b="1" spc="-10" dirty="0">
                <a:latin typeface="Calibri"/>
                <a:cs typeface="Calibri"/>
              </a:rPr>
              <a:t>Director</a:t>
            </a:r>
            <a:endParaRPr sz="1100" dirty="0">
              <a:latin typeface="Calibri"/>
              <a:cs typeface="Calibri"/>
            </a:endParaRPr>
          </a:p>
          <a:p>
            <a:pPr marL="1270" algn="ctr">
              <a:lnSpc>
                <a:spcPts val="1315"/>
              </a:lnSpc>
              <a:spcBef>
                <a:spcPts val="10"/>
              </a:spcBef>
            </a:pPr>
            <a:r>
              <a:rPr sz="1100" spc="-10" dirty="0">
                <a:solidFill>
                  <a:srgbClr val="4285F4"/>
                </a:solidFill>
                <a:latin typeface="Calibri"/>
                <a:cs typeface="Calibri"/>
              </a:rPr>
              <a:t>s</a:t>
            </a:r>
            <a:r>
              <a:rPr sz="1100" u="sng" spc="-10" dirty="0">
                <a:solidFill>
                  <a:srgbClr val="4285F4"/>
                </a:solidFill>
                <a:uFill>
                  <a:solidFill>
                    <a:srgbClr val="4285F4"/>
                  </a:solidFill>
                </a:uFill>
                <a:latin typeface="Calibri"/>
                <a:cs typeface="Calibri"/>
                <a:hlinkClick r:id="rId2"/>
              </a:rPr>
              <a:t>hiffllh@jmu.edu</a:t>
            </a:r>
            <a:endParaRPr sz="1100" dirty="0">
              <a:latin typeface="Calibri"/>
              <a:cs typeface="Calibri"/>
            </a:endParaRPr>
          </a:p>
          <a:p>
            <a:pPr algn="ctr">
              <a:lnSpc>
                <a:spcPts val="1555"/>
              </a:lnSpc>
            </a:pPr>
            <a:r>
              <a:rPr sz="1100" b="1" dirty="0">
                <a:latin typeface="Calibri"/>
                <a:cs typeface="Calibri"/>
              </a:rPr>
              <a:t>JMU</a:t>
            </a:r>
            <a:r>
              <a:rPr sz="1100" b="1" spc="-40" dirty="0">
                <a:latin typeface="Calibri"/>
                <a:cs typeface="Calibri"/>
              </a:rPr>
              <a:t> </a:t>
            </a:r>
            <a:r>
              <a:rPr sz="1100" b="1" dirty="0">
                <a:latin typeface="Calibri"/>
                <a:cs typeface="Calibri"/>
              </a:rPr>
              <a:t>Center</a:t>
            </a:r>
            <a:r>
              <a:rPr sz="1100" b="1" spc="-40" dirty="0">
                <a:latin typeface="Calibri"/>
                <a:cs typeface="Calibri"/>
              </a:rPr>
              <a:t> </a:t>
            </a:r>
            <a:r>
              <a:rPr sz="1100" b="1" dirty="0">
                <a:latin typeface="Calibri"/>
                <a:cs typeface="Calibri"/>
              </a:rPr>
              <a:t>For</a:t>
            </a:r>
            <a:r>
              <a:rPr sz="1100" b="1" spc="-40" dirty="0">
                <a:latin typeface="Calibri"/>
                <a:cs typeface="Calibri"/>
              </a:rPr>
              <a:t> </a:t>
            </a:r>
            <a:r>
              <a:rPr sz="1100" b="1" spc="-10" dirty="0">
                <a:latin typeface="Calibri"/>
                <a:cs typeface="Calibri"/>
              </a:rPr>
              <a:t>Economic</a:t>
            </a:r>
            <a:r>
              <a:rPr sz="1100" b="1" spc="-40" dirty="0">
                <a:latin typeface="Calibri"/>
                <a:cs typeface="Calibri"/>
              </a:rPr>
              <a:t> </a:t>
            </a:r>
            <a:r>
              <a:rPr sz="1100" b="1" spc="-10" dirty="0">
                <a:latin typeface="Calibri"/>
                <a:cs typeface="Calibri"/>
              </a:rPr>
              <a:t>Educatio</a:t>
            </a:r>
            <a:r>
              <a:rPr sz="1300" b="1" spc="-10" dirty="0">
                <a:latin typeface="Calibri"/>
                <a:cs typeface="Calibri"/>
              </a:rPr>
              <a:t>n</a:t>
            </a:r>
            <a:endParaRPr sz="1300" dirty="0">
              <a:latin typeface="Calibri"/>
              <a:cs typeface="Calibri"/>
            </a:endParaRPr>
          </a:p>
        </p:txBody>
      </p:sp>
      <p:sp>
        <p:nvSpPr>
          <p:cNvPr id="19" name="object 4">
            <a:extLst>
              <a:ext uri="{FF2B5EF4-FFF2-40B4-BE49-F238E27FC236}">
                <a16:creationId xmlns:a16="http://schemas.microsoft.com/office/drawing/2014/main" id="{0C31065B-5A8E-2F4A-4B7A-FF5D6CA14925}"/>
              </a:ext>
            </a:extLst>
          </p:cNvPr>
          <p:cNvSpPr txBox="1"/>
          <p:nvPr/>
        </p:nvSpPr>
        <p:spPr>
          <a:xfrm>
            <a:off x="5187907" y="4237541"/>
            <a:ext cx="2490470" cy="722057"/>
          </a:xfrm>
          <a:prstGeom prst="rect">
            <a:avLst/>
          </a:prstGeom>
        </p:spPr>
        <p:txBody>
          <a:bodyPr vert="horz" wrap="square" lIns="0" tIns="12700" rIns="0" bIns="0" rtlCol="0">
            <a:spAutoFit/>
          </a:bodyPr>
          <a:lstStyle/>
          <a:p>
            <a:pPr marL="540385" marR="532130" algn="ctr">
              <a:lnSpc>
                <a:spcPct val="100000"/>
              </a:lnSpc>
              <a:spcBef>
                <a:spcPts val="100"/>
              </a:spcBef>
            </a:pPr>
            <a:r>
              <a:rPr sz="1100" b="1" spc="-10" dirty="0">
                <a:latin typeface="Calibri"/>
                <a:cs typeface="Calibri"/>
              </a:rPr>
              <a:t>Lynne</a:t>
            </a:r>
            <a:r>
              <a:rPr sz="1100" b="1" spc="-40" dirty="0">
                <a:latin typeface="Calibri"/>
                <a:cs typeface="Calibri"/>
              </a:rPr>
              <a:t> </a:t>
            </a:r>
            <a:r>
              <a:rPr sz="1100" b="1" spc="-10" dirty="0">
                <a:latin typeface="Calibri"/>
                <a:cs typeface="Calibri"/>
              </a:rPr>
              <a:t>Stover </a:t>
            </a:r>
            <a:endParaRPr lang="en-US" sz="1100" b="1" spc="-10" dirty="0">
              <a:latin typeface="Calibri"/>
              <a:cs typeface="Calibri"/>
            </a:endParaRPr>
          </a:p>
          <a:p>
            <a:pPr marL="540385" marR="532130" algn="ctr">
              <a:lnSpc>
                <a:spcPct val="100000"/>
              </a:lnSpc>
              <a:spcBef>
                <a:spcPts val="100"/>
              </a:spcBef>
            </a:pPr>
            <a:r>
              <a:rPr sz="1100" b="1" spc="-20" dirty="0">
                <a:latin typeface="Calibri"/>
                <a:cs typeface="Calibri"/>
              </a:rPr>
              <a:t>Teacher</a:t>
            </a:r>
            <a:r>
              <a:rPr sz="1100" b="1" spc="-15" dirty="0">
                <a:latin typeface="Calibri"/>
                <a:cs typeface="Calibri"/>
              </a:rPr>
              <a:t> </a:t>
            </a:r>
            <a:r>
              <a:rPr sz="1100" b="1" spc="-10" dirty="0">
                <a:latin typeface="Calibri"/>
                <a:cs typeface="Calibri"/>
              </a:rPr>
              <a:t>Consultant</a:t>
            </a:r>
            <a:endParaRPr sz="1100" dirty="0">
              <a:latin typeface="Calibri"/>
              <a:cs typeface="Calibri"/>
            </a:endParaRPr>
          </a:p>
          <a:p>
            <a:pPr marL="1270" algn="ctr">
              <a:lnSpc>
                <a:spcPts val="1315"/>
              </a:lnSpc>
              <a:spcBef>
                <a:spcPts val="10"/>
              </a:spcBef>
            </a:pPr>
            <a:r>
              <a:rPr sz="1100" spc="-10" dirty="0">
                <a:solidFill>
                  <a:srgbClr val="4285F4"/>
                </a:solidFill>
                <a:latin typeface="Calibri"/>
                <a:cs typeface="Calibri"/>
              </a:rPr>
              <a:t>stoverlf</a:t>
            </a:r>
            <a:r>
              <a:rPr sz="1100" u="sng" spc="-10" dirty="0">
                <a:solidFill>
                  <a:srgbClr val="4285F4"/>
                </a:solidFill>
                <a:uFill>
                  <a:solidFill>
                    <a:srgbClr val="4285F4"/>
                  </a:solidFill>
                </a:uFill>
                <a:latin typeface="Calibri"/>
                <a:cs typeface="Calibri"/>
                <a:hlinkClick r:id="rId2"/>
              </a:rPr>
              <a:t>@jmu.edu</a:t>
            </a:r>
            <a:endParaRPr sz="1100" dirty="0">
              <a:latin typeface="Calibri"/>
              <a:cs typeface="Calibri"/>
            </a:endParaRPr>
          </a:p>
          <a:p>
            <a:pPr algn="ctr">
              <a:lnSpc>
                <a:spcPts val="1555"/>
              </a:lnSpc>
            </a:pPr>
            <a:r>
              <a:rPr sz="1100" b="1" dirty="0">
                <a:latin typeface="Calibri"/>
                <a:cs typeface="Calibri"/>
              </a:rPr>
              <a:t>JMU</a:t>
            </a:r>
            <a:r>
              <a:rPr sz="1100" b="1" spc="-40" dirty="0">
                <a:latin typeface="Calibri"/>
                <a:cs typeface="Calibri"/>
              </a:rPr>
              <a:t> </a:t>
            </a:r>
            <a:r>
              <a:rPr sz="1100" b="1" dirty="0">
                <a:latin typeface="Calibri"/>
                <a:cs typeface="Calibri"/>
              </a:rPr>
              <a:t>Center</a:t>
            </a:r>
            <a:r>
              <a:rPr sz="1100" b="1" spc="-40" dirty="0">
                <a:latin typeface="Calibri"/>
                <a:cs typeface="Calibri"/>
              </a:rPr>
              <a:t> </a:t>
            </a:r>
            <a:r>
              <a:rPr sz="1100" b="1" dirty="0">
                <a:latin typeface="Calibri"/>
                <a:cs typeface="Calibri"/>
              </a:rPr>
              <a:t>For</a:t>
            </a:r>
            <a:r>
              <a:rPr sz="1100" b="1" spc="-40" dirty="0">
                <a:latin typeface="Calibri"/>
                <a:cs typeface="Calibri"/>
              </a:rPr>
              <a:t> </a:t>
            </a:r>
            <a:r>
              <a:rPr sz="1100" b="1" spc="-10" dirty="0">
                <a:latin typeface="Calibri"/>
                <a:cs typeface="Calibri"/>
              </a:rPr>
              <a:t>Economic</a:t>
            </a:r>
            <a:r>
              <a:rPr sz="1100" b="1" spc="-40" dirty="0">
                <a:latin typeface="Calibri"/>
                <a:cs typeface="Calibri"/>
              </a:rPr>
              <a:t> </a:t>
            </a:r>
            <a:r>
              <a:rPr sz="1100" b="1" spc="-10" dirty="0">
                <a:latin typeface="Calibri"/>
                <a:cs typeface="Calibri"/>
              </a:rPr>
              <a:t>Education</a:t>
            </a:r>
            <a:endParaRPr sz="1100" dirty="0">
              <a:latin typeface="Calibri"/>
              <a:cs typeface="Calibri"/>
            </a:endParaRPr>
          </a:p>
        </p:txBody>
      </p:sp>
      <p:sp>
        <p:nvSpPr>
          <p:cNvPr id="22" name="TextBox 21">
            <a:extLst>
              <a:ext uri="{FF2B5EF4-FFF2-40B4-BE49-F238E27FC236}">
                <a16:creationId xmlns:a16="http://schemas.microsoft.com/office/drawing/2014/main" id="{60F9D33E-E6CE-09E3-7F5B-7249EED7EEF9}"/>
              </a:ext>
            </a:extLst>
          </p:cNvPr>
          <p:cNvSpPr txBox="1"/>
          <p:nvPr/>
        </p:nvSpPr>
        <p:spPr>
          <a:xfrm>
            <a:off x="1545076" y="3932810"/>
            <a:ext cx="572101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dirty="0"/>
              <a:t>March 19, 2025</a:t>
            </a:r>
          </a:p>
        </p:txBody>
      </p:sp>
      <p:pic>
        <p:nvPicPr>
          <p:cNvPr id="1026" name="Picture 2" descr="Josephine and Her Dishwashing Machine: Josephine Cochrane's Bright Invention Makes a Splash">
            <a:extLst>
              <a:ext uri="{FF2B5EF4-FFF2-40B4-BE49-F238E27FC236}">
                <a16:creationId xmlns:a16="http://schemas.microsoft.com/office/drawing/2014/main" id="{73EFB156-1E00-7FFE-4A02-0AD89088A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96" y="1766269"/>
            <a:ext cx="1709567" cy="219508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FE4471-25BC-37BD-AC6C-2308B6891907}"/>
              </a:ext>
            </a:extLst>
          </p:cNvPr>
          <p:cNvPicPr>
            <a:picLocks noChangeAspect="1"/>
          </p:cNvPicPr>
          <p:nvPr/>
        </p:nvPicPr>
        <p:blipFill>
          <a:blip r:embed="rId4"/>
          <a:stretch>
            <a:fillRect/>
          </a:stretch>
        </p:blipFill>
        <p:spPr>
          <a:xfrm>
            <a:off x="6177865" y="1999898"/>
            <a:ext cx="2440511" cy="1904136"/>
          </a:xfrm>
          <a:prstGeom prst="rect">
            <a:avLst/>
          </a:prstGeom>
          <a:ln w="28575">
            <a:solidFill>
              <a:schemeClr val="tx1"/>
            </a:solidFill>
          </a:ln>
        </p:spPr>
      </p:pic>
      <p:pic>
        <p:nvPicPr>
          <p:cNvPr id="2" name="Picture 1" descr="The Fabulous Fannie Farmer: Kitchen Scientist and America's Cook">
            <a:extLst>
              <a:ext uri="{FF2B5EF4-FFF2-40B4-BE49-F238E27FC236}">
                <a16:creationId xmlns:a16="http://schemas.microsoft.com/office/drawing/2014/main" id="{D0363E81-883A-4A3B-7616-D90095001A5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199" y="1820281"/>
            <a:ext cx="1828180" cy="1863638"/>
          </a:xfrm>
          <a:prstGeom prst="rect">
            <a:avLst/>
          </a:prstGeom>
          <a:noFill/>
          <a:ln w="19050">
            <a:solidFill>
              <a:schemeClr val="tx1"/>
            </a:solidFill>
          </a:ln>
        </p:spPr>
      </p:pic>
    </p:spTree>
    <p:extLst>
      <p:ext uri="{BB962C8B-B14F-4D97-AF65-F5344CB8AC3E}">
        <p14:creationId xmlns:p14="http://schemas.microsoft.com/office/powerpoint/2010/main" val="202509021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TextBox 39"/>
          <p:cNvSpPr txBox="1">
            <a:spLocks noChangeArrowheads="1"/>
          </p:cNvSpPr>
          <p:nvPr/>
        </p:nvSpPr>
        <p:spPr bwMode="auto">
          <a:xfrm>
            <a:off x="1143000" y="1943100"/>
            <a:ext cx="6858000" cy="19628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1013" dirty="0">
              <a:latin typeface="Calibri" pitchFamily="34" charset="0"/>
            </a:endParaRPr>
          </a:p>
          <a:p>
            <a:pPr eaLnBrk="1" hangingPunct="1"/>
            <a:endParaRPr lang="en-US" sz="1013" dirty="0">
              <a:latin typeface="Calibri" pitchFamily="34" charset="0"/>
            </a:endParaRPr>
          </a:p>
          <a:p>
            <a:pPr eaLnBrk="1" hangingPunct="1"/>
            <a:endParaRPr lang="en-US" sz="1013" dirty="0">
              <a:latin typeface="Calibri" pitchFamily="34" charset="0"/>
            </a:endParaRPr>
          </a:p>
          <a:p>
            <a:pPr eaLnBrk="1" hangingPunct="1"/>
            <a:endParaRPr lang="en-US" sz="1013" dirty="0">
              <a:latin typeface="Calibri" pitchFamily="34" charset="0"/>
            </a:endParaRPr>
          </a:p>
          <a:p>
            <a:pPr eaLnBrk="1" hangingPunct="1"/>
            <a:endParaRPr lang="en-US" sz="1013" dirty="0">
              <a:latin typeface="Calibri" pitchFamily="34" charset="0"/>
            </a:endParaRPr>
          </a:p>
          <a:p>
            <a:pPr eaLnBrk="1" hangingPunct="1"/>
            <a:endParaRPr lang="en-US" sz="1013" dirty="0">
              <a:latin typeface="Calibri" pitchFamily="34" charset="0"/>
            </a:endParaRPr>
          </a:p>
          <a:p>
            <a:pPr eaLnBrk="1" hangingPunct="1"/>
            <a:endParaRPr lang="en-US" sz="1013" dirty="0">
              <a:latin typeface="Calibri" pitchFamily="34" charset="0"/>
            </a:endParaRPr>
          </a:p>
          <a:p>
            <a:pPr eaLnBrk="1" hangingPunct="1"/>
            <a:endParaRPr lang="en-US" sz="1013" dirty="0">
              <a:latin typeface="Calibri" pitchFamily="34" charset="0"/>
            </a:endParaRPr>
          </a:p>
          <a:p>
            <a:pPr eaLnBrk="1" hangingPunct="1"/>
            <a:endParaRPr lang="en-US" sz="1013" dirty="0">
              <a:latin typeface="Calibri" pitchFamily="34" charset="0"/>
            </a:endParaRPr>
          </a:p>
          <a:p>
            <a:pPr eaLnBrk="1" hangingPunct="1"/>
            <a:endParaRPr lang="en-US" sz="1013" dirty="0">
              <a:latin typeface="Calibri" pitchFamily="34" charset="0"/>
            </a:endParaRPr>
          </a:p>
          <a:p>
            <a:pPr eaLnBrk="1" hangingPunct="1"/>
            <a:endParaRPr lang="en-US" sz="1013" dirty="0">
              <a:latin typeface="Calibri" pitchFamily="34" charset="0"/>
            </a:endParaRPr>
          </a:p>
          <a:p>
            <a:pPr eaLnBrk="1" hangingPunct="1"/>
            <a:endParaRPr lang="en-US" sz="1013" dirty="0">
              <a:latin typeface="Calibri" pitchFamily="34" charset="0"/>
            </a:endParaRPr>
          </a:p>
        </p:txBody>
      </p:sp>
      <p:sp>
        <p:nvSpPr>
          <p:cNvPr id="16387" name="Text Box 4"/>
          <p:cNvSpPr txBox="1">
            <a:spLocks noChangeArrowheads="1"/>
          </p:cNvSpPr>
          <p:nvPr/>
        </p:nvSpPr>
        <p:spPr bwMode="auto">
          <a:xfrm>
            <a:off x="1143000" y="3886201"/>
            <a:ext cx="1543050" cy="94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sz="1013" dirty="0">
              <a:latin typeface="Calibri" pitchFamily="34" charset="0"/>
            </a:endParaRPr>
          </a:p>
          <a:p>
            <a:pPr eaLnBrk="1" hangingPunct="1">
              <a:spcBef>
                <a:spcPct val="50000"/>
              </a:spcBef>
            </a:pPr>
            <a:endParaRPr lang="en-US" sz="1013" dirty="0">
              <a:latin typeface="Calibri" pitchFamily="34" charset="0"/>
            </a:endParaRPr>
          </a:p>
          <a:p>
            <a:pPr eaLnBrk="1" hangingPunct="1">
              <a:spcBef>
                <a:spcPct val="50000"/>
              </a:spcBef>
            </a:pPr>
            <a:endParaRPr lang="en-US" sz="1013" dirty="0">
              <a:latin typeface="Calibri" pitchFamily="34" charset="0"/>
            </a:endParaRPr>
          </a:p>
          <a:p>
            <a:pPr eaLnBrk="1" hangingPunct="1">
              <a:spcBef>
                <a:spcPct val="50000"/>
              </a:spcBef>
            </a:pPr>
            <a:endParaRPr lang="en-US" sz="1013" dirty="0">
              <a:solidFill>
                <a:schemeClr val="bg1"/>
              </a:solidFill>
              <a:latin typeface="Calibri" pitchFamily="34" charset="0"/>
            </a:endParaRPr>
          </a:p>
        </p:txBody>
      </p:sp>
      <p:sp>
        <p:nvSpPr>
          <p:cNvPr id="16388" name="Text Box 5"/>
          <p:cNvSpPr txBox="1">
            <a:spLocks noChangeArrowheads="1"/>
          </p:cNvSpPr>
          <p:nvPr/>
        </p:nvSpPr>
        <p:spPr bwMode="auto">
          <a:xfrm>
            <a:off x="1143000" y="0"/>
            <a:ext cx="6858000" cy="11835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sz="1013" dirty="0">
              <a:latin typeface="Calibri" pitchFamily="34" charset="0"/>
            </a:endParaRPr>
          </a:p>
          <a:p>
            <a:pPr eaLnBrk="1" hangingPunct="1">
              <a:spcBef>
                <a:spcPct val="50000"/>
              </a:spcBef>
            </a:pPr>
            <a:endParaRPr lang="en-US" sz="1013" dirty="0">
              <a:latin typeface="Calibri" pitchFamily="34" charset="0"/>
            </a:endParaRPr>
          </a:p>
          <a:p>
            <a:pPr eaLnBrk="1" hangingPunct="1">
              <a:spcBef>
                <a:spcPct val="50000"/>
              </a:spcBef>
            </a:pPr>
            <a:endParaRPr lang="en-US" sz="1013" dirty="0">
              <a:latin typeface="Calibri" pitchFamily="34" charset="0"/>
            </a:endParaRPr>
          </a:p>
          <a:p>
            <a:pPr eaLnBrk="1" hangingPunct="1">
              <a:spcBef>
                <a:spcPct val="50000"/>
              </a:spcBef>
            </a:pPr>
            <a:endParaRPr lang="en-US" sz="1013" dirty="0">
              <a:latin typeface="Calibri" pitchFamily="34" charset="0"/>
            </a:endParaRPr>
          </a:p>
          <a:p>
            <a:pPr eaLnBrk="1" hangingPunct="1">
              <a:spcBef>
                <a:spcPct val="50000"/>
              </a:spcBef>
            </a:pPr>
            <a:endParaRPr lang="en-US" sz="1013" dirty="0">
              <a:latin typeface="Calibri" pitchFamily="34" charset="0"/>
            </a:endParaRPr>
          </a:p>
        </p:txBody>
      </p:sp>
      <p:sp>
        <p:nvSpPr>
          <p:cNvPr id="16389" name="Text Box 7"/>
          <p:cNvSpPr txBox="1">
            <a:spLocks noChangeArrowheads="1"/>
          </p:cNvSpPr>
          <p:nvPr/>
        </p:nvSpPr>
        <p:spPr bwMode="auto">
          <a:xfrm>
            <a:off x="3931444" y="242888"/>
            <a:ext cx="771525" cy="17145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050" i="1" dirty="0">
                <a:solidFill>
                  <a:srgbClr val="000000"/>
                </a:solidFill>
                <a:latin typeface="Tahoma" pitchFamily="34" charset="0"/>
              </a:rPr>
              <a:t>however</a:t>
            </a:r>
            <a:endParaRPr lang="en-US" sz="1050" dirty="0">
              <a:latin typeface="Calibri" pitchFamily="34" charset="0"/>
            </a:endParaRPr>
          </a:p>
        </p:txBody>
      </p:sp>
      <p:sp>
        <p:nvSpPr>
          <p:cNvPr id="16390" name="Text Box 8"/>
          <p:cNvSpPr txBox="1">
            <a:spLocks noChangeArrowheads="1"/>
          </p:cNvSpPr>
          <p:nvPr/>
        </p:nvSpPr>
        <p:spPr bwMode="auto">
          <a:xfrm>
            <a:off x="1485900" y="457200"/>
            <a:ext cx="2359819" cy="40005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050" dirty="0">
                <a:solidFill>
                  <a:srgbClr val="000000"/>
                </a:solidFill>
                <a:latin typeface="Tahoma" pitchFamily="34" charset="0"/>
              </a:rPr>
              <a:t>Productive resources, and therefore, goods and services, are </a:t>
            </a:r>
            <a:r>
              <a:rPr lang="en-US" sz="1050" i="1" dirty="0">
                <a:solidFill>
                  <a:srgbClr val="000000"/>
                </a:solidFill>
                <a:latin typeface="Tahoma" pitchFamily="34" charset="0"/>
              </a:rPr>
              <a:t>limited</a:t>
            </a:r>
            <a:endParaRPr lang="en-US" sz="1050" dirty="0">
              <a:latin typeface="Calibri" pitchFamily="34" charset="0"/>
            </a:endParaRPr>
          </a:p>
        </p:txBody>
      </p:sp>
      <p:sp>
        <p:nvSpPr>
          <p:cNvPr id="16391" name="Text Box 9"/>
          <p:cNvSpPr txBox="1">
            <a:spLocks noChangeArrowheads="1"/>
          </p:cNvSpPr>
          <p:nvPr/>
        </p:nvSpPr>
        <p:spPr bwMode="auto">
          <a:xfrm>
            <a:off x="4788694" y="457200"/>
            <a:ext cx="2240756" cy="40005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050" dirty="0">
                <a:solidFill>
                  <a:srgbClr val="000000"/>
                </a:solidFill>
                <a:latin typeface="Tahoma" pitchFamily="34" charset="0"/>
              </a:rPr>
              <a:t>Human wants (needs) </a:t>
            </a:r>
          </a:p>
          <a:p>
            <a:pPr algn="ctr" eaLnBrk="1" hangingPunct="1"/>
            <a:r>
              <a:rPr lang="en-US" sz="1050" dirty="0">
                <a:solidFill>
                  <a:srgbClr val="000000"/>
                </a:solidFill>
                <a:latin typeface="Tahoma" pitchFamily="34" charset="0"/>
              </a:rPr>
              <a:t>are basically </a:t>
            </a:r>
            <a:r>
              <a:rPr lang="en-US" sz="1050" i="1" dirty="0">
                <a:solidFill>
                  <a:srgbClr val="000000"/>
                </a:solidFill>
                <a:latin typeface="Tahoma" pitchFamily="34" charset="0"/>
              </a:rPr>
              <a:t>unlimited</a:t>
            </a:r>
            <a:endParaRPr lang="en-US" sz="1050" dirty="0">
              <a:latin typeface="Calibri" pitchFamily="34" charset="0"/>
            </a:endParaRPr>
          </a:p>
        </p:txBody>
      </p:sp>
      <p:sp>
        <p:nvSpPr>
          <p:cNvPr id="16392" name="Text Box 10"/>
          <p:cNvSpPr txBox="1">
            <a:spLocks noChangeArrowheads="1"/>
          </p:cNvSpPr>
          <p:nvPr/>
        </p:nvSpPr>
        <p:spPr bwMode="auto">
          <a:xfrm>
            <a:off x="3543300" y="1257300"/>
            <a:ext cx="1543050" cy="357188"/>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1013" dirty="0">
              <a:latin typeface="Calibri" pitchFamily="34" charset="0"/>
            </a:endParaRPr>
          </a:p>
        </p:txBody>
      </p:sp>
      <p:sp>
        <p:nvSpPr>
          <p:cNvPr id="16393" name="Text Box 11"/>
          <p:cNvSpPr txBox="1">
            <a:spLocks noChangeArrowheads="1"/>
          </p:cNvSpPr>
          <p:nvPr/>
        </p:nvSpPr>
        <p:spPr bwMode="auto">
          <a:xfrm>
            <a:off x="2743200" y="2114550"/>
            <a:ext cx="3086100" cy="68580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600" dirty="0">
              <a:solidFill>
                <a:srgbClr val="000000"/>
              </a:solidFill>
              <a:latin typeface="Tahoma" pitchFamily="34" charset="0"/>
            </a:endParaRPr>
          </a:p>
          <a:p>
            <a:pPr algn="ctr" eaLnBrk="1" hangingPunct="1"/>
            <a:r>
              <a:rPr lang="en-US" sz="1050" dirty="0">
                <a:solidFill>
                  <a:srgbClr val="000000"/>
                </a:solidFill>
                <a:latin typeface="Tahoma" pitchFamily="34" charset="0"/>
              </a:rPr>
              <a:t>economic __________________ (resulting in</a:t>
            </a:r>
          </a:p>
          <a:p>
            <a:pPr algn="ctr" eaLnBrk="1" hangingPunct="1"/>
            <a:endParaRPr lang="en-US" sz="1050" dirty="0">
              <a:solidFill>
                <a:srgbClr val="000000"/>
              </a:solidFill>
              <a:latin typeface="Tahoma" pitchFamily="34" charset="0"/>
            </a:endParaRPr>
          </a:p>
          <a:p>
            <a:pPr algn="ctr" eaLnBrk="1" hangingPunct="1"/>
            <a:r>
              <a:rPr lang="en-US" sz="1050" dirty="0">
                <a:solidFill>
                  <a:srgbClr val="000000"/>
                </a:solidFill>
                <a:latin typeface="Tahoma" pitchFamily="34" charset="0"/>
              </a:rPr>
              <a:t>__________________  __________________)</a:t>
            </a:r>
            <a:endParaRPr lang="en-US" sz="1050" dirty="0">
              <a:latin typeface="Calibri" pitchFamily="34" charset="0"/>
            </a:endParaRPr>
          </a:p>
        </p:txBody>
      </p:sp>
      <p:sp>
        <p:nvSpPr>
          <p:cNvPr id="16394" name="Text Box 12"/>
          <p:cNvSpPr txBox="1">
            <a:spLocks noChangeArrowheads="1"/>
          </p:cNvSpPr>
          <p:nvPr/>
        </p:nvSpPr>
        <p:spPr bwMode="auto">
          <a:xfrm>
            <a:off x="3257550" y="2857500"/>
            <a:ext cx="2057400" cy="300038"/>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050" i="1" dirty="0">
                <a:solidFill>
                  <a:srgbClr val="000000"/>
                </a:solidFill>
                <a:latin typeface="Tahoma" pitchFamily="34" charset="0"/>
              </a:rPr>
              <a:t>when answering </a:t>
            </a:r>
          </a:p>
          <a:p>
            <a:pPr algn="ctr" eaLnBrk="1" hangingPunct="1"/>
            <a:r>
              <a:rPr lang="en-US" sz="1050" i="1" dirty="0">
                <a:solidFill>
                  <a:srgbClr val="000000"/>
                </a:solidFill>
                <a:latin typeface="Tahoma" pitchFamily="34" charset="0"/>
              </a:rPr>
              <a:t>three basic economic questions</a:t>
            </a:r>
            <a:endParaRPr lang="en-US" sz="1050" dirty="0">
              <a:latin typeface="Calibri" pitchFamily="34" charset="0"/>
            </a:endParaRPr>
          </a:p>
        </p:txBody>
      </p:sp>
      <p:sp>
        <p:nvSpPr>
          <p:cNvPr id="16395" name="Text Box 13"/>
          <p:cNvSpPr txBox="1">
            <a:spLocks noChangeArrowheads="1"/>
          </p:cNvSpPr>
          <p:nvPr/>
        </p:nvSpPr>
        <p:spPr bwMode="auto">
          <a:xfrm>
            <a:off x="1828800" y="3486150"/>
            <a:ext cx="1628775" cy="51435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900" dirty="0">
              <a:solidFill>
                <a:srgbClr val="000000"/>
              </a:solidFill>
              <a:latin typeface="Tahoma" pitchFamily="34" charset="0"/>
            </a:endParaRPr>
          </a:p>
          <a:p>
            <a:pPr algn="ctr" eaLnBrk="1" hangingPunct="1"/>
            <a:r>
              <a:rPr lang="en-US" sz="900" dirty="0">
                <a:solidFill>
                  <a:srgbClr val="000000"/>
                </a:solidFill>
                <a:latin typeface="Tahoma" pitchFamily="34" charset="0"/>
              </a:rPr>
              <a:t>___________ goods and </a:t>
            </a:r>
          </a:p>
          <a:p>
            <a:pPr algn="ctr" eaLnBrk="1" hangingPunct="1"/>
            <a:r>
              <a:rPr lang="en-US" sz="900" dirty="0">
                <a:solidFill>
                  <a:srgbClr val="000000"/>
                </a:solidFill>
                <a:latin typeface="Tahoma" pitchFamily="34" charset="0"/>
              </a:rPr>
              <a:t>services will be produced?</a:t>
            </a:r>
            <a:endParaRPr lang="en-US" sz="900" dirty="0">
              <a:latin typeface="Calibri" pitchFamily="34" charset="0"/>
            </a:endParaRPr>
          </a:p>
        </p:txBody>
      </p:sp>
      <p:sp>
        <p:nvSpPr>
          <p:cNvPr id="16396" name="Text Box 14"/>
          <p:cNvSpPr txBox="1">
            <a:spLocks noChangeArrowheads="1"/>
          </p:cNvSpPr>
          <p:nvPr/>
        </p:nvSpPr>
        <p:spPr bwMode="auto">
          <a:xfrm>
            <a:off x="3543300" y="3486150"/>
            <a:ext cx="1714500" cy="51435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900" dirty="0">
              <a:solidFill>
                <a:srgbClr val="000000"/>
              </a:solidFill>
              <a:latin typeface="Tahoma" pitchFamily="34" charset="0"/>
            </a:endParaRPr>
          </a:p>
          <a:p>
            <a:pPr algn="ctr" eaLnBrk="1" hangingPunct="1"/>
            <a:r>
              <a:rPr lang="en-US" sz="900" dirty="0">
                <a:solidFill>
                  <a:srgbClr val="000000"/>
                </a:solidFill>
                <a:latin typeface="Tahoma" pitchFamily="34" charset="0"/>
              </a:rPr>
              <a:t>___________ will the goods and services be produced?</a:t>
            </a:r>
            <a:endParaRPr lang="en-US" sz="900" dirty="0">
              <a:latin typeface="Calibri" pitchFamily="34" charset="0"/>
            </a:endParaRPr>
          </a:p>
        </p:txBody>
      </p:sp>
      <p:sp>
        <p:nvSpPr>
          <p:cNvPr id="16397" name="Text Box 15"/>
          <p:cNvSpPr txBox="1">
            <a:spLocks noChangeArrowheads="1"/>
          </p:cNvSpPr>
          <p:nvPr/>
        </p:nvSpPr>
        <p:spPr bwMode="auto">
          <a:xfrm>
            <a:off x="5372100" y="3486150"/>
            <a:ext cx="1657350" cy="51435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900" dirty="0">
              <a:solidFill>
                <a:srgbClr val="000000"/>
              </a:solidFill>
              <a:latin typeface="Tahoma" pitchFamily="34" charset="0"/>
            </a:endParaRPr>
          </a:p>
          <a:p>
            <a:pPr algn="ctr" eaLnBrk="1" hangingPunct="1"/>
            <a:r>
              <a:rPr lang="en-US" sz="900" dirty="0">
                <a:solidFill>
                  <a:srgbClr val="000000"/>
                </a:solidFill>
                <a:latin typeface="Tahoma" pitchFamily="34" charset="0"/>
              </a:rPr>
              <a:t>___  _______ will the goods and services be distributed?</a:t>
            </a:r>
            <a:endParaRPr lang="en-US" sz="900" dirty="0">
              <a:latin typeface="Calibri" pitchFamily="34" charset="0"/>
            </a:endParaRPr>
          </a:p>
        </p:txBody>
      </p:sp>
      <p:sp>
        <p:nvSpPr>
          <p:cNvPr id="16398" name="Text Box 16"/>
          <p:cNvSpPr txBox="1">
            <a:spLocks noChangeArrowheads="1"/>
          </p:cNvSpPr>
          <p:nvPr/>
        </p:nvSpPr>
        <p:spPr bwMode="auto">
          <a:xfrm>
            <a:off x="2114550" y="4114800"/>
            <a:ext cx="4572000" cy="45720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050" dirty="0">
                <a:solidFill>
                  <a:srgbClr val="000000"/>
                </a:solidFill>
                <a:latin typeface="Tahoma" pitchFamily="34" charset="0"/>
              </a:rPr>
              <a:t>Answering these questions most efficiently creates the need for</a:t>
            </a:r>
          </a:p>
          <a:p>
            <a:pPr algn="ctr" eaLnBrk="1" hangingPunct="1"/>
            <a:endParaRPr lang="en-US" sz="450" dirty="0">
              <a:solidFill>
                <a:srgbClr val="000000"/>
              </a:solidFill>
              <a:latin typeface="Tahoma" pitchFamily="34" charset="0"/>
            </a:endParaRPr>
          </a:p>
          <a:p>
            <a:pPr algn="ctr" eaLnBrk="1" hangingPunct="1"/>
            <a:r>
              <a:rPr lang="en-US" sz="1050" dirty="0">
                <a:solidFill>
                  <a:srgbClr val="000000"/>
                </a:solidFill>
                <a:latin typeface="Tahoma" pitchFamily="34" charset="0"/>
              </a:rPr>
              <a:t>___________________  and ___________________ resulting in trade.</a:t>
            </a:r>
            <a:endParaRPr lang="en-US" sz="1050" dirty="0">
              <a:latin typeface="Calibri" pitchFamily="34" charset="0"/>
            </a:endParaRPr>
          </a:p>
        </p:txBody>
      </p:sp>
      <p:sp>
        <p:nvSpPr>
          <p:cNvPr id="16399" name="Text Box 17"/>
          <p:cNvSpPr txBox="1">
            <a:spLocks noChangeArrowheads="1"/>
          </p:cNvSpPr>
          <p:nvPr/>
        </p:nvSpPr>
        <p:spPr bwMode="auto">
          <a:xfrm>
            <a:off x="1943100" y="1714500"/>
            <a:ext cx="4686300" cy="257175"/>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050" i="1" dirty="0">
                <a:solidFill>
                  <a:srgbClr val="000000"/>
                </a:solidFill>
                <a:latin typeface="Tahoma" pitchFamily="34" charset="0"/>
              </a:rPr>
              <a:t>Consequently, buyers (consumers) and sellers (producers) have to make</a:t>
            </a:r>
            <a:endParaRPr lang="en-US" sz="1050" dirty="0">
              <a:latin typeface="Calibri" pitchFamily="34" charset="0"/>
            </a:endParaRPr>
          </a:p>
        </p:txBody>
      </p:sp>
      <p:sp>
        <p:nvSpPr>
          <p:cNvPr id="16400" name="Line 18"/>
          <p:cNvSpPr>
            <a:spLocks noChangeShapeType="1"/>
          </p:cNvSpPr>
          <p:nvPr/>
        </p:nvSpPr>
        <p:spPr bwMode="auto">
          <a:xfrm flipH="1">
            <a:off x="5257800" y="971550"/>
            <a:ext cx="514350" cy="22860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27432" tIns="27432" rIns="27432" bIns="27432"/>
          <a:lstStyle/>
          <a:p>
            <a:endParaRPr lang="en-US" sz="1013" dirty="0"/>
          </a:p>
        </p:txBody>
      </p:sp>
      <p:sp>
        <p:nvSpPr>
          <p:cNvPr id="16401" name="Line 19"/>
          <p:cNvSpPr>
            <a:spLocks noChangeShapeType="1"/>
          </p:cNvSpPr>
          <p:nvPr/>
        </p:nvSpPr>
        <p:spPr bwMode="auto">
          <a:xfrm>
            <a:off x="2800350" y="971550"/>
            <a:ext cx="514350" cy="214313"/>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27432" tIns="27432" rIns="27432" bIns="27432"/>
          <a:lstStyle/>
          <a:p>
            <a:endParaRPr lang="en-US" sz="1013" dirty="0"/>
          </a:p>
        </p:txBody>
      </p:sp>
      <p:sp>
        <p:nvSpPr>
          <p:cNvPr id="16402" name="Line 20"/>
          <p:cNvSpPr>
            <a:spLocks noChangeShapeType="1"/>
          </p:cNvSpPr>
          <p:nvPr/>
        </p:nvSpPr>
        <p:spPr bwMode="auto">
          <a:xfrm flipH="1">
            <a:off x="2971800" y="3257550"/>
            <a:ext cx="171450" cy="128588"/>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27432" tIns="27432" rIns="27432" bIns="27432"/>
          <a:lstStyle/>
          <a:p>
            <a:endParaRPr lang="en-US" sz="1013" dirty="0"/>
          </a:p>
        </p:txBody>
      </p:sp>
      <p:sp>
        <p:nvSpPr>
          <p:cNvPr id="16403" name="Line 21"/>
          <p:cNvSpPr>
            <a:spLocks noChangeShapeType="1"/>
          </p:cNvSpPr>
          <p:nvPr/>
        </p:nvSpPr>
        <p:spPr bwMode="auto">
          <a:xfrm>
            <a:off x="4343400" y="3257550"/>
            <a:ext cx="0" cy="17145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27432" tIns="27432" rIns="27432" bIns="27432"/>
          <a:lstStyle/>
          <a:p>
            <a:endParaRPr lang="en-US" sz="1013" dirty="0"/>
          </a:p>
        </p:txBody>
      </p:sp>
      <p:sp>
        <p:nvSpPr>
          <p:cNvPr id="16404" name="Line 22"/>
          <p:cNvSpPr>
            <a:spLocks noChangeShapeType="1"/>
          </p:cNvSpPr>
          <p:nvPr/>
        </p:nvSpPr>
        <p:spPr bwMode="auto">
          <a:xfrm>
            <a:off x="5314950" y="3257550"/>
            <a:ext cx="214313" cy="128588"/>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27432" tIns="27432" rIns="27432" bIns="27432"/>
          <a:lstStyle/>
          <a:p>
            <a:endParaRPr lang="en-US" sz="1013" dirty="0"/>
          </a:p>
        </p:txBody>
      </p:sp>
      <p:sp>
        <p:nvSpPr>
          <p:cNvPr id="16405" name="Text Box 23"/>
          <p:cNvSpPr txBox="1">
            <a:spLocks noChangeArrowheads="1"/>
          </p:cNvSpPr>
          <p:nvPr/>
        </p:nvSpPr>
        <p:spPr bwMode="auto">
          <a:xfrm>
            <a:off x="1143000" y="4686300"/>
            <a:ext cx="6858000" cy="45720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500" b="1" dirty="0">
                <a:solidFill>
                  <a:srgbClr val="000000"/>
                </a:solidFill>
                <a:latin typeface="Tahoma" pitchFamily="34" charset="0"/>
              </a:rPr>
              <a:t>Economics:  ___________ - __________ under ___________.</a:t>
            </a:r>
            <a:endParaRPr lang="en-US" sz="1500" dirty="0">
              <a:latin typeface="Calibri" pitchFamily="34" charset="0"/>
            </a:endParaRPr>
          </a:p>
        </p:txBody>
      </p:sp>
      <p:sp>
        <p:nvSpPr>
          <p:cNvPr id="16406" name="Text Box 24"/>
          <p:cNvSpPr txBox="1">
            <a:spLocks noChangeArrowheads="1"/>
          </p:cNvSpPr>
          <p:nvPr/>
        </p:nvSpPr>
        <p:spPr bwMode="auto">
          <a:xfrm rot="-5400000">
            <a:off x="828675" y="3514725"/>
            <a:ext cx="1328738" cy="471488"/>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750" dirty="0">
              <a:solidFill>
                <a:srgbClr val="000000"/>
              </a:solidFill>
              <a:latin typeface="Tahoma" pitchFamily="34" charset="0"/>
            </a:endParaRPr>
          </a:p>
          <a:p>
            <a:pPr algn="ctr" eaLnBrk="1" hangingPunct="1"/>
            <a:r>
              <a:rPr lang="en-US" sz="750" dirty="0">
                <a:solidFill>
                  <a:srgbClr val="000000"/>
                </a:solidFill>
                <a:latin typeface="Tahoma" pitchFamily="34" charset="0"/>
              </a:rPr>
              <a:t>__________  ___________</a:t>
            </a:r>
          </a:p>
          <a:p>
            <a:pPr algn="ctr" eaLnBrk="1" hangingPunct="1"/>
            <a:r>
              <a:rPr lang="en-US" sz="750" dirty="0">
                <a:solidFill>
                  <a:srgbClr val="000000"/>
                </a:solidFill>
                <a:latin typeface="Tahoma" pitchFamily="34" charset="0"/>
              </a:rPr>
              <a:t>Buyers and sellers answer ?’s</a:t>
            </a:r>
            <a:endParaRPr lang="en-US" sz="1013" dirty="0">
              <a:latin typeface="Calibri" pitchFamily="34" charset="0"/>
            </a:endParaRPr>
          </a:p>
        </p:txBody>
      </p:sp>
      <p:sp>
        <p:nvSpPr>
          <p:cNvPr id="16407" name="Text Box 25"/>
          <p:cNvSpPr txBox="1">
            <a:spLocks noChangeArrowheads="1"/>
          </p:cNvSpPr>
          <p:nvPr/>
        </p:nvSpPr>
        <p:spPr bwMode="auto">
          <a:xfrm rot="5400000">
            <a:off x="6691908" y="3423642"/>
            <a:ext cx="1285875" cy="496491"/>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750" dirty="0">
              <a:solidFill>
                <a:srgbClr val="000000"/>
              </a:solidFill>
              <a:latin typeface="Tahoma" pitchFamily="34" charset="0"/>
            </a:endParaRPr>
          </a:p>
          <a:p>
            <a:pPr algn="ctr" eaLnBrk="1" hangingPunct="1"/>
            <a:r>
              <a:rPr lang="en-US" sz="750" dirty="0">
                <a:solidFill>
                  <a:srgbClr val="000000"/>
                </a:solidFill>
                <a:latin typeface="Tahoma" pitchFamily="34" charset="0"/>
              </a:rPr>
              <a:t>___________  ___________</a:t>
            </a:r>
          </a:p>
          <a:p>
            <a:pPr algn="ctr" eaLnBrk="1" hangingPunct="1"/>
            <a:r>
              <a:rPr lang="en-US" sz="750" dirty="0">
                <a:solidFill>
                  <a:srgbClr val="000000"/>
                </a:solidFill>
                <a:latin typeface="Tahoma" pitchFamily="34" charset="0"/>
              </a:rPr>
              <a:t>Government answers ?’s</a:t>
            </a:r>
            <a:endParaRPr lang="en-US" sz="1013" dirty="0">
              <a:latin typeface="Calibri" pitchFamily="34" charset="0"/>
            </a:endParaRPr>
          </a:p>
        </p:txBody>
      </p:sp>
      <p:sp>
        <p:nvSpPr>
          <p:cNvPr id="16408" name="Text Box 26"/>
          <p:cNvSpPr txBox="1">
            <a:spLocks noChangeArrowheads="1"/>
          </p:cNvSpPr>
          <p:nvPr/>
        </p:nvSpPr>
        <p:spPr bwMode="auto">
          <a:xfrm>
            <a:off x="3943350" y="971550"/>
            <a:ext cx="771525" cy="17145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050" i="1" dirty="0">
                <a:solidFill>
                  <a:srgbClr val="000000"/>
                </a:solidFill>
                <a:latin typeface="Tahoma" pitchFamily="34" charset="0"/>
              </a:rPr>
              <a:t>resulting in</a:t>
            </a:r>
            <a:endParaRPr lang="en-US" sz="1050" dirty="0">
              <a:latin typeface="Calibri" pitchFamily="34" charset="0"/>
            </a:endParaRPr>
          </a:p>
        </p:txBody>
      </p:sp>
      <p:sp>
        <p:nvSpPr>
          <p:cNvPr id="72731" name="Text Box 27"/>
          <p:cNvSpPr txBox="1">
            <a:spLocks noChangeArrowheads="1"/>
          </p:cNvSpPr>
          <p:nvPr/>
        </p:nvSpPr>
        <p:spPr bwMode="auto">
          <a:xfrm rot="-5400000">
            <a:off x="685800" y="3644943"/>
            <a:ext cx="14859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050" b="1" dirty="0">
                <a:solidFill>
                  <a:srgbClr val="FF3300"/>
                </a:solidFill>
                <a:latin typeface="Calibri" pitchFamily="34" charset="0"/>
              </a:rPr>
              <a:t>market economy</a:t>
            </a:r>
          </a:p>
        </p:txBody>
      </p:sp>
      <p:sp>
        <p:nvSpPr>
          <p:cNvPr id="72732" name="Text Box 28"/>
          <p:cNvSpPr txBox="1">
            <a:spLocks noChangeArrowheads="1"/>
          </p:cNvSpPr>
          <p:nvPr/>
        </p:nvSpPr>
        <p:spPr bwMode="auto">
          <a:xfrm rot="5400000">
            <a:off x="6669881" y="3547676"/>
            <a:ext cx="1543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050" b="1" dirty="0">
                <a:solidFill>
                  <a:srgbClr val="FF3300"/>
                </a:solidFill>
                <a:latin typeface="Calibri" pitchFamily="34" charset="0"/>
              </a:rPr>
              <a:t>command economy</a:t>
            </a:r>
            <a:r>
              <a:rPr lang="en-US" sz="1200" b="1" dirty="0">
                <a:solidFill>
                  <a:srgbClr val="FF3300"/>
                </a:solidFill>
                <a:latin typeface="Calibri" pitchFamily="34" charset="0"/>
              </a:rPr>
              <a:t> </a:t>
            </a:r>
          </a:p>
        </p:txBody>
      </p:sp>
      <p:sp>
        <p:nvSpPr>
          <p:cNvPr id="72733" name="Text Box 29"/>
          <p:cNvSpPr txBox="1">
            <a:spLocks noChangeArrowheads="1"/>
          </p:cNvSpPr>
          <p:nvPr/>
        </p:nvSpPr>
        <p:spPr bwMode="auto">
          <a:xfrm>
            <a:off x="6286500" y="4629150"/>
            <a:ext cx="914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500" b="1" dirty="0">
                <a:solidFill>
                  <a:srgbClr val="FF0000"/>
                </a:solidFill>
                <a:latin typeface="Calibri" pitchFamily="34" charset="0"/>
              </a:rPr>
              <a:t>scarcity</a:t>
            </a:r>
          </a:p>
        </p:txBody>
      </p:sp>
      <p:sp>
        <p:nvSpPr>
          <p:cNvPr id="72734" name="Text Box 30"/>
          <p:cNvSpPr txBox="1">
            <a:spLocks noChangeArrowheads="1"/>
          </p:cNvSpPr>
          <p:nvPr/>
        </p:nvSpPr>
        <p:spPr bwMode="auto">
          <a:xfrm>
            <a:off x="4343400" y="4629150"/>
            <a:ext cx="914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500" b="1" dirty="0">
                <a:solidFill>
                  <a:srgbClr val="FF0000"/>
                </a:solidFill>
                <a:latin typeface="Calibri" pitchFamily="34" charset="0"/>
              </a:rPr>
              <a:t>making</a:t>
            </a:r>
          </a:p>
        </p:txBody>
      </p:sp>
      <p:sp>
        <p:nvSpPr>
          <p:cNvPr id="72735" name="Text Box 31"/>
          <p:cNvSpPr txBox="1">
            <a:spLocks noChangeArrowheads="1"/>
          </p:cNvSpPr>
          <p:nvPr/>
        </p:nvSpPr>
        <p:spPr bwMode="auto">
          <a:xfrm>
            <a:off x="2971800" y="4629150"/>
            <a:ext cx="914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500" b="1" dirty="0">
                <a:solidFill>
                  <a:srgbClr val="FF0000"/>
                </a:solidFill>
                <a:latin typeface="Calibri" pitchFamily="34" charset="0"/>
              </a:rPr>
              <a:t>decision</a:t>
            </a:r>
          </a:p>
        </p:txBody>
      </p:sp>
      <p:sp>
        <p:nvSpPr>
          <p:cNvPr id="72736" name="Text Box 32"/>
          <p:cNvSpPr txBox="1">
            <a:spLocks noChangeArrowheads="1"/>
          </p:cNvSpPr>
          <p:nvPr/>
        </p:nvSpPr>
        <p:spPr bwMode="auto">
          <a:xfrm>
            <a:off x="4000500" y="4286251"/>
            <a:ext cx="1371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interdependence</a:t>
            </a:r>
          </a:p>
        </p:txBody>
      </p:sp>
      <p:sp>
        <p:nvSpPr>
          <p:cNvPr id="72737" name="Text Box 33"/>
          <p:cNvSpPr txBox="1">
            <a:spLocks noChangeArrowheads="1"/>
          </p:cNvSpPr>
          <p:nvPr/>
        </p:nvSpPr>
        <p:spPr bwMode="auto">
          <a:xfrm>
            <a:off x="2343150" y="4286251"/>
            <a:ext cx="1314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specialization</a:t>
            </a:r>
          </a:p>
        </p:txBody>
      </p:sp>
      <p:sp>
        <p:nvSpPr>
          <p:cNvPr id="72738" name="Text Box 34"/>
          <p:cNvSpPr txBox="1">
            <a:spLocks noChangeArrowheads="1"/>
          </p:cNvSpPr>
          <p:nvPr/>
        </p:nvSpPr>
        <p:spPr bwMode="auto">
          <a:xfrm>
            <a:off x="5372100" y="35433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To whom</a:t>
            </a:r>
          </a:p>
        </p:txBody>
      </p:sp>
      <p:sp>
        <p:nvSpPr>
          <p:cNvPr id="72739" name="Text Box 35"/>
          <p:cNvSpPr txBox="1">
            <a:spLocks noChangeArrowheads="1"/>
          </p:cNvSpPr>
          <p:nvPr/>
        </p:nvSpPr>
        <p:spPr bwMode="auto">
          <a:xfrm>
            <a:off x="3486150" y="35433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How</a:t>
            </a:r>
          </a:p>
        </p:txBody>
      </p:sp>
      <p:sp>
        <p:nvSpPr>
          <p:cNvPr id="72740" name="Text Box 36"/>
          <p:cNvSpPr txBox="1">
            <a:spLocks noChangeArrowheads="1"/>
          </p:cNvSpPr>
          <p:nvPr/>
        </p:nvSpPr>
        <p:spPr bwMode="auto">
          <a:xfrm>
            <a:off x="1885950" y="35433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What</a:t>
            </a:r>
          </a:p>
        </p:txBody>
      </p:sp>
      <p:sp>
        <p:nvSpPr>
          <p:cNvPr id="72741" name="Text Box 37"/>
          <p:cNvSpPr txBox="1">
            <a:spLocks noChangeArrowheads="1"/>
          </p:cNvSpPr>
          <p:nvPr/>
        </p:nvSpPr>
        <p:spPr bwMode="auto">
          <a:xfrm>
            <a:off x="4514850" y="245745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cost</a:t>
            </a:r>
          </a:p>
        </p:txBody>
      </p:sp>
      <p:sp>
        <p:nvSpPr>
          <p:cNvPr id="72742" name="Text Box 38"/>
          <p:cNvSpPr txBox="1">
            <a:spLocks noChangeArrowheads="1"/>
          </p:cNvSpPr>
          <p:nvPr/>
        </p:nvSpPr>
        <p:spPr bwMode="auto">
          <a:xfrm>
            <a:off x="2971800" y="2457451"/>
            <a:ext cx="1200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opportunity</a:t>
            </a:r>
          </a:p>
        </p:txBody>
      </p:sp>
      <p:sp>
        <p:nvSpPr>
          <p:cNvPr id="72743" name="Text Box 39"/>
          <p:cNvSpPr txBox="1">
            <a:spLocks noChangeArrowheads="1"/>
          </p:cNvSpPr>
          <p:nvPr/>
        </p:nvSpPr>
        <p:spPr bwMode="auto">
          <a:xfrm>
            <a:off x="3771900" y="21717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choices</a:t>
            </a:r>
          </a:p>
        </p:txBody>
      </p:sp>
      <p:sp>
        <p:nvSpPr>
          <p:cNvPr id="72744" name="Text Box 40"/>
          <p:cNvSpPr txBox="1">
            <a:spLocks noChangeArrowheads="1"/>
          </p:cNvSpPr>
          <p:nvPr/>
        </p:nvSpPr>
        <p:spPr bwMode="auto">
          <a:xfrm>
            <a:off x="3600450" y="1314450"/>
            <a:ext cx="14287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500" b="1" dirty="0">
                <a:solidFill>
                  <a:srgbClr val="FF3300"/>
                </a:solidFill>
                <a:latin typeface="Calibri" pitchFamily="34" charset="0"/>
              </a:rPr>
              <a:t>SCARCITY</a:t>
            </a:r>
          </a:p>
        </p:txBody>
      </p:sp>
    </p:spTree>
    <p:extLst>
      <p:ext uri="{BB962C8B-B14F-4D97-AF65-F5344CB8AC3E}">
        <p14:creationId xmlns:p14="http://schemas.microsoft.com/office/powerpoint/2010/main" val="2909018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44"/>
                                        </p:tgtEl>
                                        <p:attrNameLst>
                                          <p:attrName>style.visibility</p:attrName>
                                        </p:attrNameLst>
                                      </p:cBhvr>
                                      <p:to>
                                        <p:strVal val="visible"/>
                                      </p:to>
                                    </p:set>
                                    <p:anim calcmode="lin" valueType="num">
                                      <p:cBhvr additive="base">
                                        <p:cTn id="7" dur="500" fill="hold"/>
                                        <p:tgtEl>
                                          <p:spTgt spid="72744"/>
                                        </p:tgtEl>
                                        <p:attrNameLst>
                                          <p:attrName>ppt_x</p:attrName>
                                        </p:attrNameLst>
                                      </p:cBhvr>
                                      <p:tavLst>
                                        <p:tav tm="0">
                                          <p:val>
                                            <p:strVal val="#ppt_x"/>
                                          </p:val>
                                        </p:tav>
                                        <p:tav tm="100000">
                                          <p:val>
                                            <p:strVal val="#ppt_x"/>
                                          </p:val>
                                        </p:tav>
                                      </p:tavLst>
                                    </p:anim>
                                    <p:anim calcmode="lin" valueType="num">
                                      <p:cBhvr additive="base">
                                        <p:cTn id="8" dur="500" fill="hold"/>
                                        <p:tgtEl>
                                          <p:spTgt spid="7274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743"/>
                                        </p:tgtEl>
                                        <p:attrNameLst>
                                          <p:attrName>style.visibility</p:attrName>
                                        </p:attrNameLst>
                                      </p:cBhvr>
                                      <p:to>
                                        <p:strVal val="visible"/>
                                      </p:to>
                                    </p:set>
                                    <p:anim calcmode="lin" valueType="num">
                                      <p:cBhvr additive="base">
                                        <p:cTn id="13" dur="500" fill="hold"/>
                                        <p:tgtEl>
                                          <p:spTgt spid="72743"/>
                                        </p:tgtEl>
                                        <p:attrNameLst>
                                          <p:attrName>ppt_x</p:attrName>
                                        </p:attrNameLst>
                                      </p:cBhvr>
                                      <p:tavLst>
                                        <p:tav tm="0">
                                          <p:val>
                                            <p:strVal val="#ppt_x"/>
                                          </p:val>
                                        </p:tav>
                                        <p:tav tm="100000">
                                          <p:val>
                                            <p:strVal val="#ppt_x"/>
                                          </p:val>
                                        </p:tav>
                                      </p:tavLst>
                                    </p:anim>
                                    <p:anim calcmode="lin" valueType="num">
                                      <p:cBhvr additive="base">
                                        <p:cTn id="14" dur="500" fill="hold"/>
                                        <p:tgtEl>
                                          <p:spTgt spid="727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2742"/>
                                        </p:tgtEl>
                                        <p:attrNameLst>
                                          <p:attrName>style.visibility</p:attrName>
                                        </p:attrNameLst>
                                      </p:cBhvr>
                                      <p:to>
                                        <p:strVal val="visible"/>
                                      </p:to>
                                    </p:set>
                                    <p:anim calcmode="lin" valueType="num">
                                      <p:cBhvr additive="base">
                                        <p:cTn id="19" dur="500" fill="hold"/>
                                        <p:tgtEl>
                                          <p:spTgt spid="72742"/>
                                        </p:tgtEl>
                                        <p:attrNameLst>
                                          <p:attrName>ppt_x</p:attrName>
                                        </p:attrNameLst>
                                      </p:cBhvr>
                                      <p:tavLst>
                                        <p:tav tm="0">
                                          <p:val>
                                            <p:strVal val="#ppt_x"/>
                                          </p:val>
                                        </p:tav>
                                        <p:tav tm="100000">
                                          <p:val>
                                            <p:strVal val="#ppt_x"/>
                                          </p:val>
                                        </p:tav>
                                      </p:tavLst>
                                    </p:anim>
                                    <p:anim calcmode="lin" valueType="num">
                                      <p:cBhvr additive="base">
                                        <p:cTn id="20" dur="500" fill="hold"/>
                                        <p:tgtEl>
                                          <p:spTgt spid="7274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2741"/>
                                        </p:tgtEl>
                                        <p:attrNameLst>
                                          <p:attrName>style.visibility</p:attrName>
                                        </p:attrNameLst>
                                      </p:cBhvr>
                                      <p:to>
                                        <p:strVal val="visible"/>
                                      </p:to>
                                    </p:set>
                                    <p:anim calcmode="lin" valueType="num">
                                      <p:cBhvr additive="base">
                                        <p:cTn id="23" dur="500" fill="hold"/>
                                        <p:tgtEl>
                                          <p:spTgt spid="72741"/>
                                        </p:tgtEl>
                                        <p:attrNameLst>
                                          <p:attrName>ppt_x</p:attrName>
                                        </p:attrNameLst>
                                      </p:cBhvr>
                                      <p:tavLst>
                                        <p:tav tm="0">
                                          <p:val>
                                            <p:strVal val="#ppt_x"/>
                                          </p:val>
                                        </p:tav>
                                        <p:tav tm="100000">
                                          <p:val>
                                            <p:strVal val="#ppt_x"/>
                                          </p:val>
                                        </p:tav>
                                      </p:tavLst>
                                    </p:anim>
                                    <p:anim calcmode="lin" valueType="num">
                                      <p:cBhvr additive="base">
                                        <p:cTn id="24" dur="500" fill="hold"/>
                                        <p:tgtEl>
                                          <p:spTgt spid="7274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2740"/>
                                        </p:tgtEl>
                                        <p:attrNameLst>
                                          <p:attrName>style.visibility</p:attrName>
                                        </p:attrNameLst>
                                      </p:cBhvr>
                                      <p:to>
                                        <p:strVal val="visible"/>
                                      </p:to>
                                    </p:set>
                                    <p:anim calcmode="lin" valueType="num">
                                      <p:cBhvr additive="base">
                                        <p:cTn id="29" dur="500" fill="hold"/>
                                        <p:tgtEl>
                                          <p:spTgt spid="72740"/>
                                        </p:tgtEl>
                                        <p:attrNameLst>
                                          <p:attrName>ppt_x</p:attrName>
                                        </p:attrNameLst>
                                      </p:cBhvr>
                                      <p:tavLst>
                                        <p:tav tm="0">
                                          <p:val>
                                            <p:strVal val="#ppt_x"/>
                                          </p:val>
                                        </p:tav>
                                        <p:tav tm="100000">
                                          <p:val>
                                            <p:strVal val="#ppt_x"/>
                                          </p:val>
                                        </p:tav>
                                      </p:tavLst>
                                    </p:anim>
                                    <p:anim calcmode="lin" valueType="num">
                                      <p:cBhvr additive="base">
                                        <p:cTn id="30" dur="500" fill="hold"/>
                                        <p:tgtEl>
                                          <p:spTgt spid="7274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2739"/>
                                        </p:tgtEl>
                                        <p:attrNameLst>
                                          <p:attrName>style.visibility</p:attrName>
                                        </p:attrNameLst>
                                      </p:cBhvr>
                                      <p:to>
                                        <p:strVal val="visible"/>
                                      </p:to>
                                    </p:set>
                                    <p:anim calcmode="lin" valueType="num">
                                      <p:cBhvr additive="base">
                                        <p:cTn id="35" dur="500" fill="hold"/>
                                        <p:tgtEl>
                                          <p:spTgt spid="72739"/>
                                        </p:tgtEl>
                                        <p:attrNameLst>
                                          <p:attrName>ppt_x</p:attrName>
                                        </p:attrNameLst>
                                      </p:cBhvr>
                                      <p:tavLst>
                                        <p:tav tm="0">
                                          <p:val>
                                            <p:strVal val="#ppt_x"/>
                                          </p:val>
                                        </p:tav>
                                        <p:tav tm="100000">
                                          <p:val>
                                            <p:strVal val="#ppt_x"/>
                                          </p:val>
                                        </p:tav>
                                      </p:tavLst>
                                    </p:anim>
                                    <p:anim calcmode="lin" valueType="num">
                                      <p:cBhvr additive="base">
                                        <p:cTn id="36" dur="500" fill="hold"/>
                                        <p:tgtEl>
                                          <p:spTgt spid="72739"/>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2738"/>
                                        </p:tgtEl>
                                        <p:attrNameLst>
                                          <p:attrName>style.visibility</p:attrName>
                                        </p:attrNameLst>
                                      </p:cBhvr>
                                      <p:to>
                                        <p:strVal val="visible"/>
                                      </p:to>
                                    </p:set>
                                    <p:anim calcmode="lin" valueType="num">
                                      <p:cBhvr additive="base">
                                        <p:cTn id="41" dur="500" fill="hold"/>
                                        <p:tgtEl>
                                          <p:spTgt spid="72738"/>
                                        </p:tgtEl>
                                        <p:attrNameLst>
                                          <p:attrName>ppt_x</p:attrName>
                                        </p:attrNameLst>
                                      </p:cBhvr>
                                      <p:tavLst>
                                        <p:tav tm="0">
                                          <p:val>
                                            <p:strVal val="#ppt_x"/>
                                          </p:val>
                                        </p:tav>
                                        <p:tav tm="100000">
                                          <p:val>
                                            <p:strVal val="#ppt_x"/>
                                          </p:val>
                                        </p:tav>
                                      </p:tavLst>
                                    </p:anim>
                                    <p:anim calcmode="lin" valueType="num">
                                      <p:cBhvr additive="base">
                                        <p:cTn id="42" dur="500" fill="hold"/>
                                        <p:tgtEl>
                                          <p:spTgt spid="72738"/>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2731"/>
                                        </p:tgtEl>
                                        <p:attrNameLst>
                                          <p:attrName>style.visibility</p:attrName>
                                        </p:attrNameLst>
                                      </p:cBhvr>
                                      <p:to>
                                        <p:strVal val="visible"/>
                                      </p:to>
                                    </p:set>
                                    <p:anim calcmode="lin" valueType="num">
                                      <p:cBhvr additive="base">
                                        <p:cTn id="47" dur="500" fill="hold"/>
                                        <p:tgtEl>
                                          <p:spTgt spid="72731"/>
                                        </p:tgtEl>
                                        <p:attrNameLst>
                                          <p:attrName>ppt_x</p:attrName>
                                        </p:attrNameLst>
                                      </p:cBhvr>
                                      <p:tavLst>
                                        <p:tav tm="0">
                                          <p:val>
                                            <p:strVal val="#ppt_x"/>
                                          </p:val>
                                        </p:tav>
                                        <p:tav tm="100000">
                                          <p:val>
                                            <p:strVal val="#ppt_x"/>
                                          </p:val>
                                        </p:tav>
                                      </p:tavLst>
                                    </p:anim>
                                    <p:anim calcmode="lin" valueType="num">
                                      <p:cBhvr additive="base">
                                        <p:cTn id="48" dur="500" fill="hold"/>
                                        <p:tgtEl>
                                          <p:spTgt spid="72731"/>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2732"/>
                                        </p:tgtEl>
                                        <p:attrNameLst>
                                          <p:attrName>style.visibility</p:attrName>
                                        </p:attrNameLst>
                                      </p:cBhvr>
                                      <p:to>
                                        <p:strVal val="visible"/>
                                      </p:to>
                                    </p:set>
                                    <p:anim calcmode="lin" valueType="num">
                                      <p:cBhvr additive="base">
                                        <p:cTn id="53" dur="500" fill="hold"/>
                                        <p:tgtEl>
                                          <p:spTgt spid="72732"/>
                                        </p:tgtEl>
                                        <p:attrNameLst>
                                          <p:attrName>ppt_x</p:attrName>
                                        </p:attrNameLst>
                                      </p:cBhvr>
                                      <p:tavLst>
                                        <p:tav tm="0">
                                          <p:val>
                                            <p:strVal val="#ppt_x"/>
                                          </p:val>
                                        </p:tav>
                                        <p:tav tm="100000">
                                          <p:val>
                                            <p:strVal val="#ppt_x"/>
                                          </p:val>
                                        </p:tav>
                                      </p:tavLst>
                                    </p:anim>
                                    <p:anim calcmode="lin" valueType="num">
                                      <p:cBhvr additive="base">
                                        <p:cTn id="54" dur="500" fill="hold"/>
                                        <p:tgtEl>
                                          <p:spTgt spid="72732"/>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2737"/>
                                        </p:tgtEl>
                                        <p:attrNameLst>
                                          <p:attrName>style.visibility</p:attrName>
                                        </p:attrNameLst>
                                      </p:cBhvr>
                                      <p:to>
                                        <p:strVal val="visible"/>
                                      </p:to>
                                    </p:set>
                                    <p:anim calcmode="lin" valueType="num">
                                      <p:cBhvr additive="base">
                                        <p:cTn id="59" dur="500" fill="hold"/>
                                        <p:tgtEl>
                                          <p:spTgt spid="72737"/>
                                        </p:tgtEl>
                                        <p:attrNameLst>
                                          <p:attrName>ppt_x</p:attrName>
                                        </p:attrNameLst>
                                      </p:cBhvr>
                                      <p:tavLst>
                                        <p:tav tm="0">
                                          <p:val>
                                            <p:strVal val="#ppt_x"/>
                                          </p:val>
                                        </p:tav>
                                        <p:tav tm="100000">
                                          <p:val>
                                            <p:strVal val="#ppt_x"/>
                                          </p:val>
                                        </p:tav>
                                      </p:tavLst>
                                    </p:anim>
                                    <p:anim calcmode="lin" valueType="num">
                                      <p:cBhvr additive="base">
                                        <p:cTn id="60" dur="500" fill="hold"/>
                                        <p:tgtEl>
                                          <p:spTgt spid="72737"/>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2736"/>
                                        </p:tgtEl>
                                        <p:attrNameLst>
                                          <p:attrName>style.visibility</p:attrName>
                                        </p:attrNameLst>
                                      </p:cBhvr>
                                      <p:to>
                                        <p:strVal val="visible"/>
                                      </p:to>
                                    </p:set>
                                    <p:anim calcmode="lin" valueType="num">
                                      <p:cBhvr additive="base">
                                        <p:cTn id="65" dur="500" fill="hold"/>
                                        <p:tgtEl>
                                          <p:spTgt spid="72736"/>
                                        </p:tgtEl>
                                        <p:attrNameLst>
                                          <p:attrName>ppt_x</p:attrName>
                                        </p:attrNameLst>
                                      </p:cBhvr>
                                      <p:tavLst>
                                        <p:tav tm="0">
                                          <p:val>
                                            <p:strVal val="#ppt_x"/>
                                          </p:val>
                                        </p:tav>
                                        <p:tav tm="100000">
                                          <p:val>
                                            <p:strVal val="#ppt_x"/>
                                          </p:val>
                                        </p:tav>
                                      </p:tavLst>
                                    </p:anim>
                                    <p:anim calcmode="lin" valueType="num">
                                      <p:cBhvr additive="base">
                                        <p:cTn id="66" dur="500" fill="hold"/>
                                        <p:tgtEl>
                                          <p:spTgt spid="72736"/>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72735"/>
                                        </p:tgtEl>
                                        <p:attrNameLst>
                                          <p:attrName>style.visibility</p:attrName>
                                        </p:attrNameLst>
                                      </p:cBhvr>
                                      <p:to>
                                        <p:strVal val="visible"/>
                                      </p:to>
                                    </p:set>
                                    <p:anim calcmode="lin" valueType="num">
                                      <p:cBhvr additive="base">
                                        <p:cTn id="71" dur="500" fill="hold"/>
                                        <p:tgtEl>
                                          <p:spTgt spid="72735"/>
                                        </p:tgtEl>
                                        <p:attrNameLst>
                                          <p:attrName>ppt_x</p:attrName>
                                        </p:attrNameLst>
                                      </p:cBhvr>
                                      <p:tavLst>
                                        <p:tav tm="0">
                                          <p:val>
                                            <p:strVal val="#ppt_x"/>
                                          </p:val>
                                        </p:tav>
                                        <p:tav tm="100000">
                                          <p:val>
                                            <p:strVal val="#ppt_x"/>
                                          </p:val>
                                        </p:tav>
                                      </p:tavLst>
                                    </p:anim>
                                    <p:anim calcmode="lin" valueType="num">
                                      <p:cBhvr additive="base">
                                        <p:cTn id="72" dur="500" fill="hold"/>
                                        <p:tgtEl>
                                          <p:spTgt spid="7273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2734"/>
                                        </p:tgtEl>
                                        <p:attrNameLst>
                                          <p:attrName>style.visibility</p:attrName>
                                        </p:attrNameLst>
                                      </p:cBhvr>
                                      <p:to>
                                        <p:strVal val="visible"/>
                                      </p:to>
                                    </p:set>
                                    <p:anim calcmode="lin" valueType="num">
                                      <p:cBhvr additive="base">
                                        <p:cTn id="75" dur="500" fill="hold"/>
                                        <p:tgtEl>
                                          <p:spTgt spid="72734"/>
                                        </p:tgtEl>
                                        <p:attrNameLst>
                                          <p:attrName>ppt_x</p:attrName>
                                        </p:attrNameLst>
                                      </p:cBhvr>
                                      <p:tavLst>
                                        <p:tav tm="0">
                                          <p:val>
                                            <p:strVal val="#ppt_x"/>
                                          </p:val>
                                        </p:tav>
                                        <p:tav tm="100000">
                                          <p:val>
                                            <p:strVal val="#ppt_x"/>
                                          </p:val>
                                        </p:tav>
                                      </p:tavLst>
                                    </p:anim>
                                    <p:anim calcmode="lin" valueType="num">
                                      <p:cBhvr additive="base">
                                        <p:cTn id="76" dur="500" fill="hold"/>
                                        <p:tgtEl>
                                          <p:spTgt spid="72734"/>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72733"/>
                                        </p:tgtEl>
                                        <p:attrNameLst>
                                          <p:attrName>style.visibility</p:attrName>
                                        </p:attrNameLst>
                                      </p:cBhvr>
                                      <p:to>
                                        <p:strVal val="visible"/>
                                      </p:to>
                                    </p:set>
                                    <p:anim calcmode="lin" valueType="num">
                                      <p:cBhvr additive="base">
                                        <p:cTn id="81" dur="500" fill="hold"/>
                                        <p:tgtEl>
                                          <p:spTgt spid="72733"/>
                                        </p:tgtEl>
                                        <p:attrNameLst>
                                          <p:attrName>ppt_x</p:attrName>
                                        </p:attrNameLst>
                                      </p:cBhvr>
                                      <p:tavLst>
                                        <p:tav tm="0">
                                          <p:val>
                                            <p:strVal val="#ppt_x"/>
                                          </p:val>
                                        </p:tav>
                                        <p:tav tm="100000">
                                          <p:val>
                                            <p:strVal val="#ppt_x"/>
                                          </p:val>
                                        </p:tav>
                                      </p:tavLst>
                                    </p:anim>
                                    <p:anim calcmode="lin" valueType="num">
                                      <p:cBhvr additive="base">
                                        <p:cTn id="82" dur="500" fill="hold"/>
                                        <p:tgtEl>
                                          <p:spTgt spid="72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31" grpId="0"/>
      <p:bldP spid="72732" grpId="0"/>
      <p:bldP spid="72733" grpId="0"/>
      <p:bldP spid="72734" grpId="0"/>
      <p:bldP spid="72735" grpId="0"/>
      <p:bldP spid="72736" grpId="0"/>
      <p:bldP spid="72737" grpId="0"/>
      <p:bldP spid="72738" grpId="0"/>
      <p:bldP spid="72739" grpId="0"/>
      <p:bldP spid="72740" grpId="0"/>
      <p:bldP spid="72741" grpId="0"/>
      <p:bldP spid="72742" grpId="0"/>
      <p:bldP spid="72743" grpId="0"/>
      <p:bldP spid="727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sephine and Her Dishwashing Machine: Josephine Cochrane's Bright Invention Makes a Splash">
            <a:extLst>
              <a:ext uri="{FF2B5EF4-FFF2-40B4-BE49-F238E27FC236}">
                <a16:creationId xmlns:a16="http://schemas.microsoft.com/office/drawing/2014/main" id="{A5A14166-05FF-B0F2-B9E8-EF92B855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91" y="1033499"/>
            <a:ext cx="2563410" cy="329141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BD59A4-0F16-98D3-4592-BF6197CD96F5}"/>
              </a:ext>
            </a:extLst>
          </p:cNvPr>
          <p:cNvSpPr txBox="1"/>
          <p:nvPr/>
        </p:nvSpPr>
        <p:spPr>
          <a:xfrm>
            <a:off x="5021953" y="3178449"/>
            <a:ext cx="2563410" cy="1146468"/>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spcAft>
                <a:spcPts val="525"/>
              </a:spcAft>
            </a:pPr>
            <a:r>
              <a:rPr lang="en-US" sz="1400" b="1" i="0" dirty="0">
                <a:solidFill>
                  <a:srgbClr val="333333"/>
                </a:solidFill>
                <a:effectLst/>
                <a:latin typeface="Lato" panose="020F0502020204030203" pitchFamily="34" charset="0"/>
              </a:rPr>
              <a:t>Publisher: </a:t>
            </a:r>
            <a:r>
              <a:rPr lang="en-US" sz="1400" i="0" dirty="0">
                <a:solidFill>
                  <a:srgbClr val="333333"/>
                </a:solidFill>
                <a:effectLst/>
                <a:latin typeface="Lato" panose="020F0502020204030203" pitchFamily="34" charset="0"/>
              </a:rPr>
              <a:t>Boyds Mills Press</a:t>
            </a:r>
          </a:p>
          <a:p>
            <a:pPr algn="l">
              <a:spcAft>
                <a:spcPts val="525"/>
              </a:spcAft>
            </a:pPr>
            <a:r>
              <a:rPr lang="en-US" sz="1400" b="1" i="0" dirty="0">
                <a:solidFill>
                  <a:srgbClr val="333333"/>
                </a:solidFill>
                <a:effectLst/>
                <a:latin typeface="Lato" panose="020F0502020204030203" pitchFamily="34" charset="0"/>
              </a:rPr>
              <a:t>Copyright Date:</a:t>
            </a:r>
            <a:r>
              <a:rPr lang="en-US" sz="1400" b="0" i="0" dirty="0">
                <a:solidFill>
                  <a:srgbClr val="333333"/>
                </a:solidFill>
                <a:effectLst/>
                <a:latin typeface="Lato" panose="020F0502020204030203" pitchFamily="34" charset="0"/>
              </a:rPr>
              <a:t> 2023</a:t>
            </a:r>
          </a:p>
          <a:p>
            <a:pPr algn="l">
              <a:spcAft>
                <a:spcPts val="525"/>
              </a:spcAft>
            </a:pPr>
            <a:r>
              <a:rPr lang="en-US" sz="1400" b="1" i="0" dirty="0">
                <a:solidFill>
                  <a:srgbClr val="333333"/>
                </a:solidFill>
                <a:effectLst/>
                <a:latin typeface="Lato" panose="020F0502020204030203" pitchFamily="34" charset="0"/>
              </a:rPr>
              <a:t>Reading Level</a:t>
            </a:r>
            <a:r>
              <a:rPr lang="en-US" sz="1400" b="0" i="0" dirty="0">
                <a:solidFill>
                  <a:srgbClr val="333333"/>
                </a:solidFill>
                <a:effectLst/>
                <a:latin typeface="Lato" panose="020F0502020204030203" pitchFamily="34" charset="0"/>
              </a:rPr>
              <a:t>; 2.3</a:t>
            </a:r>
          </a:p>
          <a:p>
            <a:pPr algn="l">
              <a:spcAft>
                <a:spcPts val="525"/>
              </a:spcAft>
            </a:pPr>
            <a:r>
              <a:rPr lang="en-US" sz="1400" b="1" dirty="0">
                <a:solidFill>
                  <a:srgbClr val="333333"/>
                </a:solidFill>
                <a:latin typeface="Lato" panose="020F0502020204030203" pitchFamily="34" charset="0"/>
              </a:rPr>
              <a:t>Interest Level: </a:t>
            </a:r>
            <a:r>
              <a:rPr lang="en-US" sz="1400" dirty="0">
                <a:solidFill>
                  <a:srgbClr val="333333"/>
                </a:solidFill>
                <a:latin typeface="Lato" panose="020F0502020204030203" pitchFamily="34" charset="0"/>
              </a:rPr>
              <a:t>2-5 </a:t>
            </a:r>
            <a:endParaRPr lang="en-US" sz="1400" b="0" i="0" dirty="0">
              <a:solidFill>
                <a:srgbClr val="333333"/>
              </a:solidFill>
              <a:effectLst/>
              <a:latin typeface="Lato" panose="020F0502020204030203" pitchFamily="34" charset="0"/>
            </a:endParaRPr>
          </a:p>
        </p:txBody>
      </p:sp>
      <p:sp>
        <p:nvSpPr>
          <p:cNvPr id="4" name="TextBox 3">
            <a:extLst>
              <a:ext uri="{FF2B5EF4-FFF2-40B4-BE49-F238E27FC236}">
                <a16:creationId xmlns:a16="http://schemas.microsoft.com/office/drawing/2014/main" id="{439374EC-4157-2DC3-80F2-824E7C8F5F87}"/>
              </a:ext>
            </a:extLst>
          </p:cNvPr>
          <p:cNvSpPr txBox="1"/>
          <p:nvPr/>
        </p:nvSpPr>
        <p:spPr>
          <a:xfrm>
            <a:off x="138402" y="4415835"/>
            <a:ext cx="4572000" cy="283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7000"/>
              </a:lnSpc>
              <a:spcAft>
                <a:spcPts val="8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Josephine Cochrane- </a:t>
            </a:r>
            <a:r>
              <a:rPr lang="en-US" sz="1200" b="1" dirty="0">
                <a:effectLst/>
                <a:latin typeface="Aptos" panose="020B0004020202020204" pitchFamily="34" charset="0"/>
                <a:ea typeface="Aptos" panose="020B0004020202020204" pitchFamily="34" charset="0"/>
                <a:cs typeface="Times New Roman" panose="02020603050405020304" pitchFamily="18" charset="0"/>
              </a:rPr>
              <a:t>March</a:t>
            </a:r>
            <a:r>
              <a:rPr lang="en-US" sz="1200" dirty="0">
                <a:effectLst/>
                <a:latin typeface="Aptos" panose="020B0004020202020204" pitchFamily="34" charset="0"/>
                <a:ea typeface="Aptos" panose="020B0004020202020204" pitchFamily="34" charset="0"/>
                <a:cs typeface="Times New Roman" panose="02020603050405020304" pitchFamily="18" charset="0"/>
              </a:rPr>
              <a:t> 8, 1839-August 3, 1913</a:t>
            </a:r>
            <a:endParaRPr lang="en-US" sz="105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7ED256D-A010-730C-04B0-F0C9C6C708C7}"/>
              </a:ext>
            </a:extLst>
          </p:cNvPr>
          <p:cNvSpPr txBox="1"/>
          <p:nvPr/>
        </p:nvSpPr>
        <p:spPr>
          <a:xfrm>
            <a:off x="415636" y="124084"/>
            <a:ext cx="685800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n-lt"/>
                <a:ea typeface="+mn-ea"/>
                <a:cs typeface="+mn-cs"/>
                <a:sym typeface="Calibri"/>
              </a:rPr>
              <a:t>Josephine and Her Dishwashing Machine</a:t>
            </a:r>
          </a:p>
          <a:p>
            <a:pPr marL="0" marR="0" indent="0" algn="ctr" defTabSz="914400" rtl="0" fontAlgn="auto" latinLnBrk="0" hangingPunct="0">
              <a:lnSpc>
                <a:spcPct val="100000"/>
              </a:lnSpc>
              <a:spcBef>
                <a:spcPts val="0"/>
              </a:spcBef>
              <a:spcAft>
                <a:spcPts val="0"/>
              </a:spcAft>
              <a:buClrTx/>
              <a:buSzTx/>
              <a:buFontTx/>
              <a:buNone/>
              <a:tabLst/>
            </a:pPr>
            <a:r>
              <a:rPr lang="en-US" sz="1800" dirty="0"/>
              <a:t>by Kate Hannigan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TextBox 10">
            <a:extLst>
              <a:ext uri="{FF2B5EF4-FFF2-40B4-BE49-F238E27FC236}">
                <a16:creationId xmlns:a16="http://schemas.microsoft.com/office/drawing/2014/main" id="{C1927AB0-7A04-676C-A98F-4456BA9569CC}"/>
              </a:ext>
            </a:extLst>
          </p:cNvPr>
          <p:cNvSpPr txBox="1"/>
          <p:nvPr/>
        </p:nvSpPr>
        <p:spPr>
          <a:xfrm>
            <a:off x="4516582" y="1399676"/>
            <a:ext cx="3893127" cy="1323437"/>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latin typeface="+mn-lt"/>
                <a:ea typeface="+mn-ea"/>
                <a:cs typeface="+mn-cs"/>
                <a:sym typeface="Calibri"/>
              </a:rPr>
              <a:t>Book Synopsis</a:t>
            </a:r>
            <a:r>
              <a:rPr kumimoji="0" lang="en-US" sz="1600" b="0" i="0" u="none" strike="noStrike" cap="none" spc="0" normalizeH="0" baseline="0" dirty="0">
                <a:ln>
                  <a:noFill/>
                </a:ln>
                <a:solidFill>
                  <a:srgbClr val="000000"/>
                </a:solidFill>
                <a:effectLst/>
                <a:uFillTx/>
                <a:latin typeface="+mn-lt"/>
                <a:ea typeface="+mn-ea"/>
                <a:cs typeface="+mn-cs"/>
                <a:sym typeface="Calibri"/>
              </a:rPr>
              <a:t>: Josephine Garis Cochrane invents the first practical and successful hand-powered dishwasher despite societal hurdles, lack of professional training and financial hardships. </a:t>
            </a:r>
          </a:p>
        </p:txBody>
      </p:sp>
    </p:spTree>
    <p:extLst>
      <p:ext uri="{BB962C8B-B14F-4D97-AF65-F5344CB8AC3E}">
        <p14:creationId xmlns:p14="http://schemas.microsoft.com/office/powerpoint/2010/main" val="324120106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B322F-FA5A-2E1B-7250-44AB4C3FBB90}"/>
              </a:ext>
            </a:extLst>
          </p:cNvPr>
          <p:cNvPicPr>
            <a:picLocks noChangeAspect="1"/>
          </p:cNvPicPr>
          <p:nvPr/>
        </p:nvPicPr>
        <p:blipFill>
          <a:blip r:embed="rId2"/>
          <a:stretch>
            <a:fillRect/>
          </a:stretch>
        </p:blipFill>
        <p:spPr>
          <a:xfrm>
            <a:off x="796637" y="148552"/>
            <a:ext cx="2949497" cy="3622093"/>
          </a:xfrm>
          <a:prstGeom prst="rect">
            <a:avLst/>
          </a:prstGeom>
          <a:ln w="28575">
            <a:solidFill>
              <a:schemeClr val="tx1"/>
            </a:solidFill>
          </a:ln>
        </p:spPr>
      </p:pic>
      <p:pic>
        <p:nvPicPr>
          <p:cNvPr id="7" name="Picture 6">
            <a:extLst>
              <a:ext uri="{FF2B5EF4-FFF2-40B4-BE49-F238E27FC236}">
                <a16:creationId xmlns:a16="http://schemas.microsoft.com/office/drawing/2014/main" id="{8D7A45C7-8D11-A08E-8AAC-CD15B18BFCF9}"/>
              </a:ext>
            </a:extLst>
          </p:cNvPr>
          <p:cNvPicPr>
            <a:picLocks noChangeAspect="1"/>
          </p:cNvPicPr>
          <p:nvPr/>
        </p:nvPicPr>
        <p:blipFill>
          <a:blip r:embed="rId3"/>
          <a:stretch>
            <a:fillRect/>
          </a:stretch>
        </p:blipFill>
        <p:spPr>
          <a:xfrm>
            <a:off x="1594817" y="4110951"/>
            <a:ext cx="6149873" cy="883997"/>
          </a:xfrm>
          <a:prstGeom prst="rect">
            <a:avLst/>
          </a:prstGeom>
          <a:ln w="12700">
            <a:solidFill>
              <a:schemeClr val="tx1"/>
            </a:solidFill>
          </a:ln>
        </p:spPr>
      </p:pic>
      <p:pic>
        <p:nvPicPr>
          <p:cNvPr id="3074" name="Picture 2">
            <a:extLst>
              <a:ext uri="{FF2B5EF4-FFF2-40B4-BE49-F238E27FC236}">
                <a16:creationId xmlns:a16="http://schemas.microsoft.com/office/drawing/2014/main" id="{2FB00F04-52C7-E010-25DB-F672FA7BB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018" y="379313"/>
            <a:ext cx="2290235" cy="3060587"/>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Josephine and Her Dishwashing Machine: Josephine Cochrane's Bright Invention Makes a Splash">
            <a:extLst>
              <a:ext uri="{FF2B5EF4-FFF2-40B4-BE49-F238E27FC236}">
                <a16:creationId xmlns:a16="http://schemas.microsoft.com/office/drawing/2014/main" id="{F53068FA-31B1-EB7A-B7B5-EF7F70340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4933">
            <a:off x="6660817" y="2172969"/>
            <a:ext cx="1242586" cy="1595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20929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DB5579-3990-6166-5261-6672CEA660DB}"/>
              </a:ext>
            </a:extLst>
          </p:cNvPr>
          <p:cNvPicPr>
            <a:picLocks noChangeAspect="1"/>
          </p:cNvPicPr>
          <p:nvPr/>
        </p:nvPicPr>
        <p:blipFill>
          <a:blip r:embed="rId2"/>
          <a:stretch>
            <a:fillRect/>
          </a:stretch>
        </p:blipFill>
        <p:spPr>
          <a:xfrm>
            <a:off x="177156" y="794356"/>
            <a:ext cx="2899932" cy="3439700"/>
          </a:xfrm>
          <a:prstGeom prst="rect">
            <a:avLst/>
          </a:prstGeom>
          <a:ln w="9525">
            <a:solidFill>
              <a:schemeClr val="tx1"/>
            </a:solidFill>
          </a:ln>
        </p:spPr>
      </p:pic>
      <p:pic>
        <p:nvPicPr>
          <p:cNvPr id="5" name="Picture 4">
            <a:extLst>
              <a:ext uri="{FF2B5EF4-FFF2-40B4-BE49-F238E27FC236}">
                <a16:creationId xmlns:a16="http://schemas.microsoft.com/office/drawing/2014/main" id="{B658B2D3-24BA-DF9B-68A8-904EB4D1A1DC}"/>
              </a:ext>
            </a:extLst>
          </p:cNvPr>
          <p:cNvPicPr>
            <a:picLocks noChangeAspect="1"/>
          </p:cNvPicPr>
          <p:nvPr/>
        </p:nvPicPr>
        <p:blipFill>
          <a:blip r:embed="rId3"/>
          <a:stretch>
            <a:fillRect/>
          </a:stretch>
        </p:blipFill>
        <p:spPr>
          <a:xfrm>
            <a:off x="3590924" y="1189741"/>
            <a:ext cx="2899932" cy="3488641"/>
          </a:xfrm>
          <a:prstGeom prst="rect">
            <a:avLst/>
          </a:prstGeom>
          <a:ln w="9525">
            <a:solidFill>
              <a:schemeClr val="tx1"/>
            </a:solidFill>
          </a:ln>
        </p:spPr>
      </p:pic>
      <p:sp>
        <p:nvSpPr>
          <p:cNvPr id="8" name="TextBox 7">
            <a:extLst>
              <a:ext uri="{FF2B5EF4-FFF2-40B4-BE49-F238E27FC236}">
                <a16:creationId xmlns:a16="http://schemas.microsoft.com/office/drawing/2014/main" id="{1D8D8537-F9C1-11E1-6BA0-A55AFC1FC8E1}"/>
              </a:ext>
            </a:extLst>
          </p:cNvPr>
          <p:cNvSpPr txBox="1"/>
          <p:nvPr/>
        </p:nvSpPr>
        <p:spPr>
          <a:xfrm>
            <a:off x="838199" y="319645"/>
            <a:ext cx="532014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In the 1870’s and 1880’s, inventors were hard at work.</a:t>
            </a:r>
          </a:p>
        </p:txBody>
      </p:sp>
      <p:sp>
        <p:nvSpPr>
          <p:cNvPr id="9" name="Star: 7 Points 8">
            <a:extLst>
              <a:ext uri="{FF2B5EF4-FFF2-40B4-BE49-F238E27FC236}">
                <a16:creationId xmlns:a16="http://schemas.microsoft.com/office/drawing/2014/main" id="{51C07158-37D6-A188-08C3-7F1E2D3B2BC8}"/>
              </a:ext>
            </a:extLst>
          </p:cNvPr>
          <p:cNvSpPr/>
          <p:nvPr/>
        </p:nvSpPr>
        <p:spPr>
          <a:xfrm>
            <a:off x="6509393" y="1897118"/>
            <a:ext cx="2653144" cy="2073885"/>
          </a:xfrm>
          <a:prstGeom prst="star7">
            <a:avLst/>
          </a:prstGeom>
          <a:solidFill>
            <a:srgbClr val="FFCC66"/>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TextBox 9">
            <a:extLst>
              <a:ext uri="{FF2B5EF4-FFF2-40B4-BE49-F238E27FC236}">
                <a16:creationId xmlns:a16="http://schemas.microsoft.com/office/drawing/2014/main" id="{5F5D0635-FEB3-F286-4677-C08E9A517BE7}"/>
              </a:ext>
            </a:extLst>
          </p:cNvPr>
          <p:cNvSpPr txBox="1"/>
          <p:nvPr/>
        </p:nvSpPr>
        <p:spPr>
          <a:xfrm>
            <a:off x="7004692" y="2610895"/>
            <a:ext cx="1662546"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400" b="1" dirty="0"/>
              <a:t>~</a:t>
            </a:r>
            <a:r>
              <a:rPr kumimoji="0" lang="en-US" sz="1400" b="1" i="0" u="none" strike="noStrike" cap="none" spc="0" normalizeH="0" baseline="0" dirty="0">
                <a:ln>
                  <a:noFill/>
                </a:ln>
                <a:solidFill>
                  <a:srgbClr val="000000"/>
                </a:solidFill>
                <a:effectLst/>
                <a:uFillTx/>
                <a:latin typeface="+mn-lt"/>
                <a:ea typeface="+mn-ea"/>
                <a:cs typeface="+mn-cs"/>
                <a:sym typeface="Calibri"/>
              </a:rPr>
              <a:t>BOOK FEATURES~</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References to other inventors</a:t>
            </a:r>
          </a:p>
        </p:txBody>
      </p:sp>
    </p:spTree>
    <p:extLst>
      <p:ext uri="{BB962C8B-B14F-4D97-AF65-F5344CB8AC3E}">
        <p14:creationId xmlns:p14="http://schemas.microsoft.com/office/powerpoint/2010/main" val="11255572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724802-A821-E6BE-ED6E-2FCF9F7A7A4D}"/>
              </a:ext>
            </a:extLst>
          </p:cNvPr>
          <p:cNvPicPr>
            <a:picLocks noChangeAspect="1"/>
          </p:cNvPicPr>
          <p:nvPr/>
        </p:nvPicPr>
        <p:blipFill>
          <a:blip r:embed="rId2"/>
          <a:stretch>
            <a:fillRect/>
          </a:stretch>
        </p:blipFill>
        <p:spPr>
          <a:xfrm>
            <a:off x="596753" y="415635"/>
            <a:ext cx="2827580" cy="3948547"/>
          </a:xfrm>
          <a:prstGeom prst="rect">
            <a:avLst/>
          </a:prstGeom>
          <a:ln w="28575">
            <a:solidFill>
              <a:schemeClr val="tx1"/>
            </a:solidFill>
          </a:ln>
        </p:spPr>
      </p:pic>
      <p:pic>
        <p:nvPicPr>
          <p:cNvPr id="5" name="Picture 4">
            <a:extLst>
              <a:ext uri="{FF2B5EF4-FFF2-40B4-BE49-F238E27FC236}">
                <a16:creationId xmlns:a16="http://schemas.microsoft.com/office/drawing/2014/main" id="{F2891620-F4FF-09FA-8414-B8BE9AD3D14C}"/>
              </a:ext>
            </a:extLst>
          </p:cNvPr>
          <p:cNvPicPr>
            <a:picLocks noChangeAspect="1"/>
          </p:cNvPicPr>
          <p:nvPr/>
        </p:nvPicPr>
        <p:blipFill>
          <a:blip r:embed="rId3"/>
          <a:stretch>
            <a:fillRect/>
          </a:stretch>
        </p:blipFill>
        <p:spPr>
          <a:xfrm>
            <a:off x="3794517" y="253678"/>
            <a:ext cx="5051611" cy="1755230"/>
          </a:xfrm>
          <a:prstGeom prst="rect">
            <a:avLst/>
          </a:prstGeom>
          <a:ln w="19050">
            <a:solidFill>
              <a:schemeClr val="tx1"/>
            </a:solidFill>
          </a:ln>
        </p:spPr>
      </p:pic>
      <p:pic>
        <p:nvPicPr>
          <p:cNvPr id="7" name="Picture 6">
            <a:extLst>
              <a:ext uri="{FF2B5EF4-FFF2-40B4-BE49-F238E27FC236}">
                <a16:creationId xmlns:a16="http://schemas.microsoft.com/office/drawing/2014/main" id="{9AB4BAF1-DFA2-4A13-8A38-AE8994DD3D62}"/>
              </a:ext>
            </a:extLst>
          </p:cNvPr>
          <p:cNvPicPr>
            <a:picLocks noChangeAspect="1"/>
          </p:cNvPicPr>
          <p:nvPr/>
        </p:nvPicPr>
        <p:blipFill>
          <a:blip r:embed="rId4"/>
          <a:stretch>
            <a:fillRect/>
          </a:stretch>
        </p:blipFill>
        <p:spPr>
          <a:xfrm>
            <a:off x="4092350" y="2355270"/>
            <a:ext cx="2234730" cy="2438401"/>
          </a:xfrm>
          <a:prstGeom prst="rect">
            <a:avLst/>
          </a:prstGeom>
          <a:ln w="9525">
            <a:solidFill>
              <a:schemeClr val="tx1"/>
            </a:solidFill>
          </a:ln>
        </p:spPr>
      </p:pic>
      <p:sp>
        <p:nvSpPr>
          <p:cNvPr id="9" name="Star: 7 Points 8">
            <a:extLst>
              <a:ext uri="{FF2B5EF4-FFF2-40B4-BE49-F238E27FC236}">
                <a16:creationId xmlns:a16="http://schemas.microsoft.com/office/drawing/2014/main" id="{7346CBFA-0DED-160E-65B7-84F7BD1938B6}"/>
              </a:ext>
            </a:extLst>
          </p:cNvPr>
          <p:cNvSpPr/>
          <p:nvPr/>
        </p:nvSpPr>
        <p:spPr>
          <a:xfrm>
            <a:off x="6463145" y="2500745"/>
            <a:ext cx="2493819" cy="2073885"/>
          </a:xfrm>
          <a:prstGeom prst="star7">
            <a:avLst/>
          </a:prstGeom>
          <a:solidFill>
            <a:srgbClr val="FFC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TextBox 7">
            <a:extLst>
              <a:ext uri="{FF2B5EF4-FFF2-40B4-BE49-F238E27FC236}">
                <a16:creationId xmlns:a16="http://schemas.microsoft.com/office/drawing/2014/main" id="{2B522E2A-A1B5-9318-A488-3B5B63E16AED}"/>
              </a:ext>
            </a:extLst>
          </p:cNvPr>
          <p:cNvSpPr txBox="1"/>
          <p:nvPr/>
        </p:nvSpPr>
        <p:spPr>
          <a:xfrm>
            <a:off x="6726382" y="3200400"/>
            <a:ext cx="1967345"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mn-lt"/>
                <a:ea typeface="+mn-ea"/>
                <a:cs typeface="+mn-cs"/>
                <a:sym typeface="Calibri"/>
              </a:rPr>
              <a:t>~BOOK FEATURES~</a:t>
            </a:r>
          </a:p>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Primary Source Documents</a:t>
            </a:r>
          </a:p>
        </p:txBody>
      </p:sp>
    </p:spTree>
    <p:extLst>
      <p:ext uri="{BB962C8B-B14F-4D97-AF65-F5344CB8AC3E}">
        <p14:creationId xmlns:p14="http://schemas.microsoft.com/office/powerpoint/2010/main" val="43829608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9393DB2-5DB5-5F0B-5FB4-35A1C4869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35" y="217396"/>
            <a:ext cx="4854234" cy="31422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78FBD34-909E-024D-B71C-C68357B3C469}"/>
              </a:ext>
            </a:extLst>
          </p:cNvPr>
          <p:cNvPicPr>
            <a:picLocks noChangeAspect="1"/>
          </p:cNvPicPr>
          <p:nvPr/>
        </p:nvPicPr>
        <p:blipFill>
          <a:blip r:embed="rId3"/>
          <a:stretch>
            <a:fillRect/>
          </a:stretch>
        </p:blipFill>
        <p:spPr>
          <a:xfrm>
            <a:off x="1798041" y="3524553"/>
            <a:ext cx="4997614" cy="1302444"/>
          </a:xfrm>
          <a:prstGeom prst="rect">
            <a:avLst/>
          </a:prstGeom>
          <a:ln w="12700">
            <a:solidFill>
              <a:schemeClr val="tx1"/>
            </a:solidFill>
          </a:ln>
        </p:spPr>
      </p:pic>
      <p:sp>
        <p:nvSpPr>
          <p:cNvPr id="4" name="Star: 7 Points 3">
            <a:extLst>
              <a:ext uri="{FF2B5EF4-FFF2-40B4-BE49-F238E27FC236}">
                <a16:creationId xmlns:a16="http://schemas.microsoft.com/office/drawing/2014/main" id="{CD2466CA-6D09-C517-2E30-D2D9782C8DFF}"/>
              </a:ext>
            </a:extLst>
          </p:cNvPr>
          <p:cNvSpPr/>
          <p:nvPr/>
        </p:nvSpPr>
        <p:spPr>
          <a:xfrm>
            <a:off x="6116782" y="1087581"/>
            <a:ext cx="2493819" cy="2073885"/>
          </a:xfrm>
          <a:prstGeom prst="star7">
            <a:avLst/>
          </a:prstGeom>
          <a:solidFill>
            <a:srgbClr val="FFC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TextBox 4">
            <a:extLst>
              <a:ext uri="{FF2B5EF4-FFF2-40B4-BE49-F238E27FC236}">
                <a16:creationId xmlns:a16="http://schemas.microsoft.com/office/drawing/2014/main" id="{9CDEE1CC-3AC1-C62D-F273-595C88A4759E}"/>
              </a:ext>
            </a:extLst>
          </p:cNvPr>
          <p:cNvSpPr txBox="1"/>
          <p:nvPr/>
        </p:nvSpPr>
        <p:spPr>
          <a:xfrm>
            <a:off x="6553200" y="1634853"/>
            <a:ext cx="1620982"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Calibri"/>
              </a:rPr>
              <a:t>~BOOK FEATURES~</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History References &amp; </a:t>
            </a:r>
          </a:p>
          <a:p>
            <a:pPr marL="0" marR="0" indent="0" algn="ctr" defTabSz="914400" rtl="0" fontAlgn="auto" latinLnBrk="0" hangingPunct="0">
              <a:lnSpc>
                <a:spcPct val="100000"/>
              </a:lnSpc>
              <a:spcBef>
                <a:spcPts val="0"/>
              </a:spcBef>
              <a:spcAft>
                <a:spcPts val="0"/>
              </a:spcAft>
              <a:buClrTx/>
              <a:buSzTx/>
              <a:buFontTx/>
              <a:buNone/>
              <a:tabLst/>
            </a:pPr>
            <a:r>
              <a:rPr lang="en-US" sz="1800" dirty="0"/>
              <a:t>Connections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TextBox 6">
            <a:extLst>
              <a:ext uri="{FF2B5EF4-FFF2-40B4-BE49-F238E27FC236}">
                <a16:creationId xmlns:a16="http://schemas.microsoft.com/office/drawing/2014/main" id="{22D9C93B-1320-F513-BF8A-814AACEEA6FA}"/>
              </a:ext>
            </a:extLst>
          </p:cNvPr>
          <p:cNvSpPr txBox="1"/>
          <p:nvPr/>
        </p:nvSpPr>
        <p:spPr>
          <a:xfrm>
            <a:off x="2286000" y="2434983"/>
            <a:ext cx="457200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200" b="1" dirty="0"/>
              <a:t>~</a:t>
            </a:r>
            <a:r>
              <a:rPr kumimoji="0" lang="en-US" sz="1200" b="1" i="0" u="none" strike="noStrike" cap="none" spc="0" normalizeH="0" baseline="0" dirty="0">
                <a:ln>
                  <a:noFill/>
                </a:ln>
                <a:solidFill>
                  <a:srgbClr val="000000"/>
                </a:solidFill>
                <a:effectLst/>
                <a:uFillTx/>
                <a:latin typeface="+mn-lt"/>
                <a:ea typeface="+mn-ea"/>
                <a:cs typeface="+mn-cs"/>
                <a:sym typeface="Calibri"/>
              </a:rPr>
              <a:t>BOOK FEATURES~</a:t>
            </a:r>
          </a:p>
        </p:txBody>
      </p:sp>
    </p:spTree>
    <p:extLst>
      <p:ext uri="{BB962C8B-B14F-4D97-AF65-F5344CB8AC3E}">
        <p14:creationId xmlns:p14="http://schemas.microsoft.com/office/powerpoint/2010/main" val="116598052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59ACFA-0617-274F-D3E7-87835BD29889}"/>
              </a:ext>
            </a:extLst>
          </p:cNvPr>
          <p:cNvPicPr>
            <a:picLocks noChangeAspect="1"/>
          </p:cNvPicPr>
          <p:nvPr/>
        </p:nvPicPr>
        <p:blipFill>
          <a:blip r:embed="rId2"/>
          <a:stretch>
            <a:fillRect/>
          </a:stretch>
        </p:blipFill>
        <p:spPr>
          <a:xfrm>
            <a:off x="807559" y="249381"/>
            <a:ext cx="3099423" cy="4141033"/>
          </a:xfrm>
          <a:prstGeom prst="rect">
            <a:avLst/>
          </a:prstGeom>
          <a:ln w="12700">
            <a:solidFill>
              <a:schemeClr val="tx1"/>
            </a:solidFill>
          </a:ln>
        </p:spPr>
      </p:pic>
      <p:pic>
        <p:nvPicPr>
          <p:cNvPr id="5" name="Picture 4">
            <a:extLst>
              <a:ext uri="{FF2B5EF4-FFF2-40B4-BE49-F238E27FC236}">
                <a16:creationId xmlns:a16="http://schemas.microsoft.com/office/drawing/2014/main" id="{34A1DB68-C1A3-8B24-B856-68432B2E6C06}"/>
              </a:ext>
            </a:extLst>
          </p:cNvPr>
          <p:cNvPicPr>
            <a:picLocks noChangeAspect="1"/>
          </p:cNvPicPr>
          <p:nvPr/>
        </p:nvPicPr>
        <p:blipFill>
          <a:blip r:embed="rId3"/>
          <a:stretch>
            <a:fillRect/>
          </a:stretch>
        </p:blipFill>
        <p:spPr>
          <a:xfrm>
            <a:off x="4250758" y="249381"/>
            <a:ext cx="2256623" cy="2983101"/>
          </a:xfrm>
          <a:prstGeom prst="rect">
            <a:avLst/>
          </a:prstGeom>
          <a:ln w="9525">
            <a:solidFill>
              <a:schemeClr val="tx1"/>
            </a:solidFill>
          </a:ln>
        </p:spPr>
      </p:pic>
      <p:pic>
        <p:nvPicPr>
          <p:cNvPr id="7" name="Picture 6">
            <a:extLst>
              <a:ext uri="{FF2B5EF4-FFF2-40B4-BE49-F238E27FC236}">
                <a16:creationId xmlns:a16="http://schemas.microsoft.com/office/drawing/2014/main" id="{5445F41E-A8C1-E383-EDC9-3B880A373579}"/>
              </a:ext>
            </a:extLst>
          </p:cNvPr>
          <p:cNvPicPr>
            <a:picLocks noChangeAspect="1"/>
          </p:cNvPicPr>
          <p:nvPr/>
        </p:nvPicPr>
        <p:blipFill>
          <a:blip r:embed="rId4"/>
          <a:stretch>
            <a:fillRect/>
          </a:stretch>
        </p:blipFill>
        <p:spPr>
          <a:xfrm>
            <a:off x="6507381" y="1517072"/>
            <a:ext cx="2130155" cy="2770078"/>
          </a:xfrm>
          <a:prstGeom prst="rect">
            <a:avLst/>
          </a:prstGeom>
          <a:ln w="9525">
            <a:solidFill>
              <a:schemeClr val="tx1"/>
            </a:solidFill>
          </a:ln>
        </p:spPr>
      </p:pic>
      <p:sp>
        <p:nvSpPr>
          <p:cNvPr id="9" name="TextBox 8">
            <a:extLst>
              <a:ext uri="{FF2B5EF4-FFF2-40B4-BE49-F238E27FC236}">
                <a16:creationId xmlns:a16="http://schemas.microsoft.com/office/drawing/2014/main" id="{F823D3BF-2202-AFA8-2740-1DEED92ED3E1}"/>
              </a:ext>
            </a:extLst>
          </p:cNvPr>
          <p:cNvSpPr txBox="1"/>
          <p:nvPr/>
        </p:nvSpPr>
        <p:spPr>
          <a:xfrm>
            <a:off x="858981" y="4617120"/>
            <a:ext cx="729442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hlinkClick r:id="rId5"/>
              </a:rPr>
              <a:t>https://astrapublishinghouse.com/resources/josephine-and-her-dishwashing-machine-discussion-guide/</a:t>
            </a:r>
            <a:r>
              <a:rPr lang="en-US" sz="1200" dirty="0"/>
              <a:t> </a:t>
            </a:r>
          </a:p>
        </p:txBody>
      </p:sp>
    </p:spTree>
    <p:extLst>
      <p:ext uri="{BB962C8B-B14F-4D97-AF65-F5344CB8AC3E}">
        <p14:creationId xmlns:p14="http://schemas.microsoft.com/office/powerpoint/2010/main" val="380411497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abulous Fannie Farmer: Kitchen Scientist and America's Cook">
            <a:extLst>
              <a:ext uri="{FF2B5EF4-FFF2-40B4-BE49-F238E27FC236}">
                <a16:creationId xmlns:a16="http://schemas.microsoft.com/office/drawing/2014/main" id="{85C37186-1CD7-1C98-A947-9699F19517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973" y="1169916"/>
            <a:ext cx="2909240" cy="2965665"/>
          </a:xfrm>
          <a:prstGeom prst="rect">
            <a:avLst/>
          </a:prstGeom>
          <a:noFill/>
          <a:ln w="19050">
            <a:solidFill>
              <a:schemeClr val="tx1"/>
            </a:solidFill>
          </a:ln>
        </p:spPr>
      </p:pic>
      <p:sp>
        <p:nvSpPr>
          <p:cNvPr id="4" name="TextBox 3">
            <a:extLst>
              <a:ext uri="{FF2B5EF4-FFF2-40B4-BE49-F238E27FC236}">
                <a16:creationId xmlns:a16="http://schemas.microsoft.com/office/drawing/2014/main" id="{B4256681-72F1-3C8D-0952-C6A9B3284068}"/>
              </a:ext>
            </a:extLst>
          </p:cNvPr>
          <p:cNvSpPr txBox="1"/>
          <p:nvPr/>
        </p:nvSpPr>
        <p:spPr>
          <a:xfrm>
            <a:off x="3688867" y="1169916"/>
            <a:ext cx="5178055" cy="224676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spcBef>
                <a:spcPts val="0"/>
              </a:spcBef>
              <a:spcAft>
                <a:spcPts val="800"/>
              </a:spcAft>
            </a:pPr>
            <a:r>
              <a:rPr lang="en-US" sz="1400" b="1" dirty="0">
                <a:solidFill>
                  <a:srgbClr val="333333"/>
                </a:solidFill>
              </a:rPr>
              <a:t>Book Synopsis: </a:t>
            </a:r>
            <a:r>
              <a:rPr lang="en-US" sz="1400" b="0" i="0" dirty="0">
                <a:solidFill>
                  <a:srgbClr val="333333"/>
                </a:solidFill>
                <a:effectLst/>
              </a:rPr>
              <a:t>When Fannie Farmer learned to cook in the late 1800s, recipes could be silly. They might call for “a goodly amount of salt” or “a lump of butter.” Despite this problem, Fannie loved cooking, so when polio prevented her from going to college, she became a teacher at the Boston Cooking School. She’d noticed that precise measurements and specific instructions ensured that cakes rose instead of flopped, and doughnuts fried instead of burned. Students liked Fannie’s approach so much that she wrote a cookbook. Despite skepticism from publishers, Fannie’s book was a recipe for success.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5DF3626-6D58-E563-063D-695681FB09A9}"/>
              </a:ext>
            </a:extLst>
          </p:cNvPr>
          <p:cNvSpPr txBox="1"/>
          <p:nvPr/>
        </p:nvSpPr>
        <p:spPr>
          <a:xfrm>
            <a:off x="4665612" y="3713309"/>
            <a:ext cx="2843551" cy="954107"/>
          </a:xfrm>
          <a:prstGeom prst="rect">
            <a:avLst/>
          </a:prstGeom>
          <a:noFill/>
          <a:ln w="19050">
            <a:solidFill>
              <a:schemeClr val="tx1"/>
            </a:solidFill>
          </a:ln>
        </p:spPr>
        <p:txBody>
          <a:bodyPr wrap="square">
            <a:spAutoFit/>
          </a:bodyPr>
          <a:lstStyle/>
          <a:p>
            <a:pPr marL="342900" marR="0" lvl="0" indent="-342900">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rPr>
              <a:t>Publisher: Boyds Mills Press</a:t>
            </a:r>
            <a:endParaRPr lang="en-US" sz="14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rPr>
              <a:t>Copyright Date: 2024</a:t>
            </a:r>
            <a:endParaRPr lang="en-US" sz="14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rPr>
              <a:t>Reading Level: 3.0</a:t>
            </a:r>
            <a:endParaRPr lang="en-US" sz="14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rPr>
              <a:t>Interest Level: 2-5</a:t>
            </a:r>
            <a:endParaRPr lang="en-US" sz="1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534F4B7D-1F74-91B3-94B7-395BD65FC3CA}"/>
              </a:ext>
            </a:extLst>
          </p:cNvPr>
          <p:cNvSpPr txBox="1"/>
          <p:nvPr/>
        </p:nvSpPr>
        <p:spPr>
          <a:xfrm>
            <a:off x="166255" y="70596"/>
            <a:ext cx="7017327" cy="7116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07000"/>
              </a:lnSpc>
              <a:spcBef>
                <a:spcPts val="0"/>
              </a:spcBef>
              <a:spcAft>
                <a:spcPts val="800"/>
              </a:spcAft>
            </a:pPr>
            <a:r>
              <a:rPr lang="en-US" sz="1800" b="1" dirty="0">
                <a:solidFill>
                  <a:srgbClr val="C00000"/>
                </a:solidFill>
                <a:effectLst/>
                <a:latin typeface="Eras Medium ITC" panose="020B0602030504020804" pitchFamily="34" charset="0"/>
                <a:ea typeface="Calibri" panose="020F0502020204030204" pitchFamily="34" charset="0"/>
                <a:cs typeface="Calibri" panose="020F0502020204030204" pitchFamily="34" charset="0"/>
              </a:rPr>
              <a:t>The Fabulous Fannie Farmer: Kitchen Scientist and America's Cook</a:t>
            </a:r>
            <a:endParaRPr lang="en-US" sz="1800" b="1" dirty="0">
              <a:solidFill>
                <a:srgbClr val="C00000"/>
              </a:solidFill>
              <a:effectLst/>
              <a:latin typeface="Eras Medium ITC" panose="020B06020305040208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by Emma Bland Smith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15D47E3-C4BE-19BD-0631-4E5AB2058B1E}"/>
              </a:ext>
            </a:extLst>
          </p:cNvPr>
          <p:cNvSpPr txBox="1"/>
          <p:nvPr/>
        </p:nvSpPr>
        <p:spPr>
          <a:xfrm>
            <a:off x="263236" y="4346513"/>
            <a:ext cx="4572000" cy="283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7000"/>
              </a:lnSpc>
              <a:spcAft>
                <a:spcPts val="8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Fannie Farmer-</a:t>
            </a:r>
            <a:r>
              <a:rPr lang="en-US" sz="1200" b="1" dirty="0">
                <a:effectLst/>
                <a:latin typeface="Aptos" panose="020B0004020202020204" pitchFamily="34" charset="0"/>
                <a:ea typeface="Aptos" panose="020B0004020202020204" pitchFamily="34" charset="0"/>
                <a:cs typeface="Times New Roman" panose="02020603050405020304" pitchFamily="18" charset="0"/>
              </a:rPr>
              <a:t> March</a:t>
            </a:r>
            <a:r>
              <a:rPr lang="en-US" sz="1200" dirty="0">
                <a:effectLst/>
                <a:latin typeface="Aptos" panose="020B0004020202020204" pitchFamily="34" charset="0"/>
                <a:ea typeface="Aptos" panose="020B0004020202020204" pitchFamily="34" charset="0"/>
                <a:cs typeface="Times New Roman" panose="02020603050405020304" pitchFamily="18" charset="0"/>
              </a:rPr>
              <a:t> 13, 1857-January 15, 1915 </a:t>
            </a:r>
            <a:endParaRPr lang="en-US" sz="105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3529540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B3AD9C-E060-DB7F-6D22-A5E0A61CF058}"/>
              </a:ext>
            </a:extLst>
          </p:cNvPr>
          <p:cNvPicPr>
            <a:picLocks noChangeAspect="1"/>
          </p:cNvPicPr>
          <p:nvPr/>
        </p:nvPicPr>
        <p:blipFill>
          <a:blip r:embed="rId2"/>
          <a:stretch>
            <a:fillRect/>
          </a:stretch>
        </p:blipFill>
        <p:spPr>
          <a:xfrm>
            <a:off x="1333246" y="567206"/>
            <a:ext cx="5867908" cy="3177815"/>
          </a:xfrm>
          <a:prstGeom prst="rect">
            <a:avLst/>
          </a:prstGeom>
          <a:ln w="28575">
            <a:solidFill>
              <a:schemeClr val="tx1"/>
            </a:solidFill>
          </a:ln>
        </p:spPr>
      </p:pic>
      <p:sp>
        <p:nvSpPr>
          <p:cNvPr id="4" name="TextBox 3">
            <a:extLst>
              <a:ext uri="{FF2B5EF4-FFF2-40B4-BE49-F238E27FC236}">
                <a16:creationId xmlns:a16="http://schemas.microsoft.com/office/drawing/2014/main" id="{98ED6A77-6BC1-F856-9A39-1542D209E9A0}"/>
              </a:ext>
            </a:extLst>
          </p:cNvPr>
          <p:cNvSpPr txBox="1"/>
          <p:nvPr/>
        </p:nvSpPr>
        <p:spPr>
          <a:xfrm>
            <a:off x="1842654" y="4010891"/>
            <a:ext cx="425334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The first Julia Child or Martha Stewart?</a:t>
            </a:r>
          </a:p>
        </p:txBody>
      </p:sp>
    </p:spTree>
    <p:extLst>
      <p:ext uri="{BB962C8B-B14F-4D97-AF65-F5344CB8AC3E}">
        <p14:creationId xmlns:p14="http://schemas.microsoft.com/office/powerpoint/2010/main" val="160570717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AD7C97-744D-23A2-D3CA-3D2F87F3C7DE}"/>
              </a:ext>
            </a:extLst>
          </p:cNvPr>
          <p:cNvPicPr>
            <a:picLocks noChangeAspect="1"/>
          </p:cNvPicPr>
          <p:nvPr/>
        </p:nvPicPr>
        <p:blipFill>
          <a:blip r:embed="rId2"/>
          <a:stretch>
            <a:fillRect/>
          </a:stretch>
        </p:blipFill>
        <p:spPr>
          <a:xfrm>
            <a:off x="1640906" y="1512858"/>
            <a:ext cx="5862187" cy="2908014"/>
          </a:xfrm>
          <a:prstGeom prst="rect">
            <a:avLst/>
          </a:prstGeom>
          <a:ln w="28575">
            <a:solidFill>
              <a:schemeClr val="tx1"/>
            </a:solidFill>
          </a:ln>
        </p:spPr>
      </p:pic>
      <p:sp>
        <p:nvSpPr>
          <p:cNvPr id="4" name="TextBox 3">
            <a:extLst>
              <a:ext uri="{FF2B5EF4-FFF2-40B4-BE49-F238E27FC236}">
                <a16:creationId xmlns:a16="http://schemas.microsoft.com/office/drawing/2014/main" id="{AAD66BCE-880B-55D6-2F94-6CEB3990B344}"/>
              </a:ext>
            </a:extLst>
          </p:cNvPr>
          <p:cNvSpPr txBox="1"/>
          <p:nvPr/>
        </p:nvSpPr>
        <p:spPr>
          <a:xfrm>
            <a:off x="2133600" y="4532412"/>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dirty="0"/>
              <a:t>https://simplebooklet.com/rmcfanniefarmerlessons</a:t>
            </a:r>
          </a:p>
        </p:txBody>
      </p:sp>
      <p:pic>
        <p:nvPicPr>
          <p:cNvPr id="5" name="Picture 4">
            <a:extLst>
              <a:ext uri="{FF2B5EF4-FFF2-40B4-BE49-F238E27FC236}">
                <a16:creationId xmlns:a16="http://schemas.microsoft.com/office/drawing/2014/main" id="{57303BBC-DB03-D359-1572-726884D641E9}"/>
              </a:ext>
            </a:extLst>
          </p:cNvPr>
          <p:cNvPicPr>
            <a:picLocks noChangeAspect="1"/>
          </p:cNvPicPr>
          <p:nvPr/>
        </p:nvPicPr>
        <p:blipFill>
          <a:blip r:embed="rId3"/>
          <a:stretch>
            <a:fillRect/>
          </a:stretch>
        </p:blipFill>
        <p:spPr>
          <a:xfrm>
            <a:off x="286803" y="245932"/>
            <a:ext cx="1433841" cy="1404578"/>
          </a:xfrm>
          <a:prstGeom prst="rect">
            <a:avLst/>
          </a:prstGeom>
        </p:spPr>
      </p:pic>
    </p:spTree>
    <p:extLst>
      <p:ext uri="{BB962C8B-B14F-4D97-AF65-F5344CB8AC3E}">
        <p14:creationId xmlns:p14="http://schemas.microsoft.com/office/powerpoint/2010/main" val="35099731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8760262" y="4814277"/>
            <a:ext cx="140422" cy="20774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750">
                <a:solidFill>
                  <a:srgbClr val="414A58"/>
                </a:solidFill>
                <a:latin typeface="Inter"/>
                <a:ea typeface="Inter"/>
                <a:cs typeface="Inter"/>
                <a:sym typeface="Inter"/>
              </a:defRPr>
            </a:lvl1pPr>
          </a:lstStyle>
          <a:p>
            <a:fld id="{86CB4B4D-7CA3-9044-876B-883B54F8677D}" type="slidenum">
              <a:rPr/>
              <a:t>2</a:t>
            </a:fld>
            <a:endParaRPr dirty="0"/>
          </a:p>
        </p:txBody>
      </p:sp>
      <p:sp>
        <p:nvSpPr>
          <p:cNvPr id="180" name="Content Placeholder 2"/>
          <p:cNvSpPr txBox="1"/>
          <p:nvPr/>
        </p:nvSpPr>
        <p:spPr>
          <a:xfrm>
            <a:off x="662940" y="1369219"/>
            <a:ext cx="7818122" cy="3406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nSpc>
                <a:spcPct val="90000"/>
              </a:lnSpc>
              <a:spcBef>
                <a:spcPts val="750"/>
              </a:spcBef>
              <a:defRPr sz="2000"/>
            </a:pPr>
            <a:r>
              <a:rPr sz="1500" dirty="0"/>
              <a:t>You can now access CEE’s professional development webinars directly on EconEdLink.org! To receive these new professional development benefits, </a:t>
            </a:r>
            <a:r>
              <a:rPr sz="1500" b="1" dirty="0"/>
              <a:t>become an EconEdLink </a:t>
            </a:r>
            <a:r>
              <a:rPr sz="1500" b="1" u="sng" dirty="0">
                <a:solidFill>
                  <a:srgbClr val="0563C1"/>
                </a:solidFill>
                <a:uFill>
                  <a:solidFill>
                    <a:srgbClr val="0563C1"/>
                  </a:solidFill>
                </a:uFill>
                <a:hlinkClick r:id="rId2"/>
              </a:rPr>
              <a:t>member</a:t>
            </a:r>
            <a:r>
              <a:rPr sz="1500" dirty="0"/>
              <a:t>. As a member, you will now be able to: </a:t>
            </a:r>
          </a:p>
          <a:p>
            <a:pPr marL="171446" indent="-171446">
              <a:lnSpc>
                <a:spcPct val="90000"/>
              </a:lnSpc>
              <a:spcBef>
                <a:spcPts val="750"/>
              </a:spcBef>
              <a:buSzPct val="100000"/>
              <a:buFont typeface="Arial"/>
              <a:buChar char="•"/>
              <a:defRPr sz="2000"/>
            </a:pPr>
            <a:endParaRPr sz="1500" dirty="0"/>
          </a:p>
          <a:p>
            <a:pPr marL="214308" indent="-214308">
              <a:lnSpc>
                <a:spcPct val="90000"/>
              </a:lnSpc>
              <a:spcBef>
                <a:spcPts val="750"/>
              </a:spcBef>
              <a:buSzPct val="100000"/>
              <a:buFont typeface="Arial"/>
              <a:buChar char="•"/>
              <a:defRPr sz="2000"/>
            </a:pPr>
            <a:r>
              <a:rPr sz="1500" dirty="0"/>
              <a:t>Automatically receive a professional development certificate via e-mail within 24 hours after viewing any webinar for a minimum of 45 minutes</a:t>
            </a:r>
          </a:p>
          <a:p>
            <a:pPr marL="214308" indent="-214308">
              <a:lnSpc>
                <a:spcPct val="90000"/>
              </a:lnSpc>
              <a:spcBef>
                <a:spcPts val="750"/>
              </a:spcBef>
              <a:buSzPct val="100000"/>
              <a:buFont typeface="Arial"/>
              <a:buChar char="•"/>
              <a:defRPr sz="2000"/>
            </a:pPr>
            <a:r>
              <a:rPr sz="1500" dirty="0"/>
              <a:t>Register for upcoming webinars with a simple one-click process </a:t>
            </a:r>
          </a:p>
          <a:p>
            <a:pPr marL="214308" indent="-214308">
              <a:lnSpc>
                <a:spcPct val="90000"/>
              </a:lnSpc>
              <a:spcBef>
                <a:spcPts val="750"/>
              </a:spcBef>
              <a:buSzPct val="100000"/>
              <a:buFont typeface="Arial"/>
              <a:buChar char="•"/>
              <a:defRPr sz="2000"/>
            </a:pPr>
            <a:r>
              <a:rPr sz="1500" dirty="0"/>
              <a:t>Easily download presentations, lesson plan materials and activities for each webinar </a:t>
            </a:r>
          </a:p>
          <a:p>
            <a:pPr marL="214308" indent="-214308">
              <a:lnSpc>
                <a:spcPct val="90000"/>
              </a:lnSpc>
              <a:spcBef>
                <a:spcPts val="750"/>
              </a:spcBef>
              <a:buSzPct val="100000"/>
              <a:buFont typeface="Arial"/>
              <a:buChar char="•"/>
              <a:defRPr sz="2000"/>
            </a:pPr>
            <a:r>
              <a:rPr sz="1500" dirty="0"/>
              <a:t>Search and view all webinars at your convenience </a:t>
            </a:r>
          </a:p>
          <a:p>
            <a:pPr marL="214308" indent="-214308">
              <a:lnSpc>
                <a:spcPct val="90000"/>
              </a:lnSpc>
              <a:spcBef>
                <a:spcPts val="750"/>
              </a:spcBef>
              <a:buSzPct val="100000"/>
              <a:buFont typeface="Arial"/>
              <a:buChar char="•"/>
              <a:defRPr sz="2000"/>
            </a:pPr>
            <a:r>
              <a:rPr sz="1500" dirty="0"/>
              <a:t>Save webinars to your EconEdLink dashboard for easy access to the event</a:t>
            </a:r>
          </a:p>
          <a:p>
            <a:pPr marL="171446" indent="-171446">
              <a:lnSpc>
                <a:spcPct val="90000"/>
              </a:lnSpc>
              <a:spcBef>
                <a:spcPts val="750"/>
              </a:spcBef>
              <a:buSzPct val="100000"/>
              <a:buFont typeface="Arial"/>
              <a:buChar char="•"/>
              <a:defRPr sz="2000"/>
            </a:pPr>
            <a:endParaRPr sz="1500" dirty="0"/>
          </a:p>
          <a:p>
            <a:pPr algn="ctr">
              <a:lnSpc>
                <a:spcPct val="90000"/>
              </a:lnSpc>
              <a:spcBef>
                <a:spcPts val="750"/>
              </a:spcBef>
              <a:defRPr sz="2000"/>
            </a:pPr>
            <a:r>
              <a:rPr sz="1500" dirty="0"/>
              <a:t>Access our new </a:t>
            </a:r>
            <a:r>
              <a:rPr sz="1500" b="1" dirty="0"/>
              <a:t>Professional Development</a:t>
            </a:r>
            <a:r>
              <a:rPr sz="1500" dirty="0"/>
              <a:t> page </a:t>
            </a:r>
            <a:r>
              <a:rPr sz="1500" u="sng" dirty="0">
                <a:solidFill>
                  <a:srgbClr val="0563C1"/>
                </a:solidFill>
                <a:uFill>
                  <a:solidFill>
                    <a:srgbClr val="0563C1"/>
                  </a:solidFill>
                </a:uFill>
                <a:hlinkClick r:id="rId3"/>
              </a:rPr>
              <a:t>here</a:t>
            </a:r>
          </a:p>
        </p:txBody>
      </p:sp>
      <p:sp>
        <p:nvSpPr>
          <p:cNvPr id="181" name="Title 1"/>
          <p:cNvSpPr txBox="1"/>
          <p:nvPr/>
        </p:nvSpPr>
        <p:spPr>
          <a:xfrm>
            <a:off x="434340" y="510779"/>
            <a:ext cx="7818122" cy="424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ctr">
              <a:lnSpc>
                <a:spcPct val="90000"/>
              </a:lnSpc>
              <a:defRPr sz="3200">
                <a:latin typeface="Calibri Light"/>
                <a:ea typeface="Calibri Light"/>
                <a:cs typeface="Calibri Light"/>
                <a:sym typeface="Calibri Light"/>
              </a:defRPr>
            </a:lvl1pPr>
          </a:lstStyle>
          <a:p>
            <a:r>
              <a:rPr sz="2400" dirty="0"/>
              <a:t>EconEdLink Membership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5D59FC-570D-439F-C3E1-9F582B124824}"/>
              </a:ext>
            </a:extLst>
          </p:cNvPr>
          <p:cNvPicPr>
            <a:picLocks noChangeAspect="1"/>
          </p:cNvPicPr>
          <p:nvPr/>
        </p:nvPicPr>
        <p:blipFill>
          <a:blip r:embed="rId2"/>
          <a:stretch>
            <a:fillRect/>
          </a:stretch>
        </p:blipFill>
        <p:spPr>
          <a:xfrm>
            <a:off x="2605100" y="736031"/>
            <a:ext cx="3943361" cy="4244678"/>
          </a:xfrm>
          <a:prstGeom prst="rect">
            <a:avLst/>
          </a:prstGeom>
          <a:ln w="57150">
            <a:solidFill>
              <a:srgbClr val="1A16AE"/>
            </a:solidFill>
          </a:ln>
        </p:spPr>
      </p:pic>
      <p:sp>
        <p:nvSpPr>
          <p:cNvPr id="4" name="TextBox 3">
            <a:extLst>
              <a:ext uri="{FF2B5EF4-FFF2-40B4-BE49-F238E27FC236}">
                <a16:creationId xmlns:a16="http://schemas.microsoft.com/office/drawing/2014/main" id="{E8238E7F-DDA3-268D-29C1-B1FE54BDDC67}"/>
              </a:ext>
            </a:extLst>
          </p:cNvPr>
          <p:cNvSpPr txBox="1"/>
          <p:nvPr/>
        </p:nvSpPr>
        <p:spPr>
          <a:xfrm>
            <a:off x="3380509" y="78176"/>
            <a:ext cx="227907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dirty="0">
                <a:latin typeface="Rockwell" panose="02060603020205020403" pitchFamily="18" charset="0"/>
              </a:rPr>
              <a:t>Lesson-Word Workout</a:t>
            </a:r>
          </a:p>
        </p:txBody>
      </p:sp>
      <p:pic>
        <p:nvPicPr>
          <p:cNvPr id="6" name="Picture 5">
            <a:extLst>
              <a:ext uri="{FF2B5EF4-FFF2-40B4-BE49-F238E27FC236}">
                <a16:creationId xmlns:a16="http://schemas.microsoft.com/office/drawing/2014/main" id="{1D669616-7DFF-282E-07CF-12ECACF0DDBC}"/>
              </a:ext>
            </a:extLst>
          </p:cNvPr>
          <p:cNvPicPr>
            <a:picLocks noChangeAspect="1"/>
          </p:cNvPicPr>
          <p:nvPr/>
        </p:nvPicPr>
        <p:blipFill>
          <a:blip r:embed="rId3"/>
          <a:stretch>
            <a:fillRect/>
          </a:stretch>
        </p:blipFill>
        <p:spPr>
          <a:xfrm>
            <a:off x="537825" y="1891146"/>
            <a:ext cx="1423118" cy="1843448"/>
          </a:xfrm>
          <a:prstGeom prst="rect">
            <a:avLst/>
          </a:prstGeom>
        </p:spPr>
      </p:pic>
      <p:pic>
        <p:nvPicPr>
          <p:cNvPr id="8" name="Picture 7">
            <a:extLst>
              <a:ext uri="{FF2B5EF4-FFF2-40B4-BE49-F238E27FC236}">
                <a16:creationId xmlns:a16="http://schemas.microsoft.com/office/drawing/2014/main" id="{F05751C3-89C0-35BB-EA25-6BD77E377D78}"/>
              </a:ext>
            </a:extLst>
          </p:cNvPr>
          <p:cNvPicPr>
            <a:picLocks noChangeAspect="1"/>
          </p:cNvPicPr>
          <p:nvPr/>
        </p:nvPicPr>
        <p:blipFill>
          <a:blip r:embed="rId4"/>
          <a:stretch>
            <a:fillRect/>
          </a:stretch>
        </p:blipFill>
        <p:spPr>
          <a:xfrm>
            <a:off x="7500558" y="1891146"/>
            <a:ext cx="990148" cy="2112553"/>
          </a:xfrm>
          <a:prstGeom prst="rect">
            <a:avLst/>
          </a:prstGeom>
        </p:spPr>
      </p:pic>
    </p:spTree>
    <p:extLst>
      <p:ext uri="{BB962C8B-B14F-4D97-AF65-F5344CB8AC3E}">
        <p14:creationId xmlns:p14="http://schemas.microsoft.com/office/powerpoint/2010/main" val="65448539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9867A3-1AFD-4E5F-06F8-0BE64336E96C}"/>
              </a:ext>
            </a:extLst>
          </p:cNvPr>
          <p:cNvPicPr>
            <a:picLocks noChangeAspect="1"/>
          </p:cNvPicPr>
          <p:nvPr/>
        </p:nvPicPr>
        <p:blipFill>
          <a:blip r:embed="rId2"/>
          <a:stretch>
            <a:fillRect/>
          </a:stretch>
        </p:blipFill>
        <p:spPr>
          <a:xfrm>
            <a:off x="889127" y="1088974"/>
            <a:ext cx="5123746" cy="3331448"/>
          </a:xfrm>
          <a:prstGeom prst="rect">
            <a:avLst/>
          </a:prstGeom>
        </p:spPr>
      </p:pic>
      <p:pic>
        <p:nvPicPr>
          <p:cNvPr id="3" name="Picture 2">
            <a:extLst>
              <a:ext uri="{FF2B5EF4-FFF2-40B4-BE49-F238E27FC236}">
                <a16:creationId xmlns:a16="http://schemas.microsoft.com/office/drawing/2014/main" id="{A5A7B702-8BAB-6005-B2C6-816F07078A6A}"/>
              </a:ext>
            </a:extLst>
          </p:cNvPr>
          <p:cNvPicPr>
            <a:picLocks noChangeAspect="1"/>
          </p:cNvPicPr>
          <p:nvPr/>
        </p:nvPicPr>
        <p:blipFill>
          <a:blip r:embed="rId3"/>
          <a:stretch>
            <a:fillRect/>
          </a:stretch>
        </p:blipFill>
        <p:spPr>
          <a:xfrm>
            <a:off x="6483775" y="1433945"/>
            <a:ext cx="2224789" cy="2867892"/>
          </a:xfrm>
          <a:prstGeom prst="rect">
            <a:avLst/>
          </a:prstGeom>
        </p:spPr>
      </p:pic>
      <p:sp>
        <p:nvSpPr>
          <p:cNvPr id="4" name="TextBox 3">
            <a:extLst>
              <a:ext uri="{FF2B5EF4-FFF2-40B4-BE49-F238E27FC236}">
                <a16:creationId xmlns:a16="http://schemas.microsoft.com/office/drawing/2014/main" id="{8EC4DD05-9E83-BA66-53F9-64274B855A89}"/>
              </a:ext>
            </a:extLst>
          </p:cNvPr>
          <p:cNvSpPr txBox="1"/>
          <p:nvPr/>
        </p:nvSpPr>
        <p:spPr>
          <a:xfrm>
            <a:off x="2431473" y="187036"/>
            <a:ext cx="459278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Middle School Lesson</a:t>
            </a:r>
          </a:p>
          <a:p>
            <a:pPr marL="0" marR="0" indent="0" algn="l" defTabSz="914400" rtl="0" fontAlgn="auto" latinLnBrk="0" hangingPunct="0">
              <a:lnSpc>
                <a:spcPct val="100000"/>
              </a:lnSpc>
              <a:spcBef>
                <a:spcPts val="0"/>
              </a:spcBef>
              <a:spcAft>
                <a:spcPts val="0"/>
              </a:spcAft>
              <a:buClrTx/>
              <a:buSzTx/>
              <a:buFontTx/>
              <a:buNone/>
              <a:tabLst/>
            </a:pPr>
            <a:r>
              <a:rPr lang="en-US" sz="1800" dirty="0"/>
              <a:t>The Boston Cooking School Restaurant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65373331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B08ED0-DE2F-D394-3A2C-1530C20ABF30}"/>
              </a:ext>
            </a:extLst>
          </p:cNvPr>
          <p:cNvSpPr txBox="1"/>
          <p:nvPr/>
        </p:nvSpPr>
        <p:spPr>
          <a:xfrm>
            <a:off x="4157855" y="1521682"/>
            <a:ext cx="4572000" cy="1546577"/>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spcAft>
                <a:spcPts val="525"/>
              </a:spcAft>
            </a:pPr>
            <a:r>
              <a:rPr lang="en-US" b="0" i="0" dirty="0">
                <a:solidFill>
                  <a:srgbClr val="333333"/>
                </a:solidFill>
                <a:effectLst/>
                <a:latin typeface="Lato" panose="020F0502020204030203" pitchFamily="34" charset="0"/>
              </a:rPr>
              <a:t>Book Synopsis: In the 1800s, a migrant farmer named Maria Ann Smith worked as an apple orchardist. Her discovery of a new type of apple that never turned red, but was always green, tart, sweet, and perfect for a pie, was due in part to a fluke of nature, and in part to Maria's insight and determination. The beloved Granny Smith apple that we know today was named in her honor. </a:t>
            </a:r>
          </a:p>
        </p:txBody>
      </p:sp>
      <p:sp>
        <p:nvSpPr>
          <p:cNvPr id="5" name="TextBox 4">
            <a:extLst>
              <a:ext uri="{FF2B5EF4-FFF2-40B4-BE49-F238E27FC236}">
                <a16:creationId xmlns:a16="http://schemas.microsoft.com/office/drawing/2014/main" id="{FBF76976-4D52-2C91-A6CA-C30BD31E3AF1}"/>
              </a:ext>
            </a:extLst>
          </p:cNvPr>
          <p:cNvSpPr txBox="1"/>
          <p:nvPr/>
        </p:nvSpPr>
        <p:spPr>
          <a:xfrm>
            <a:off x="5331441" y="3326977"/>
            <a:ext cx="2224827" cy="1115690"/>
          </a:xfrm>
          <a:prstGeom prst="rect">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spcAft>
                <a:spcPts val="525"/>
              </a:spcAft>
            </a:pPr>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Pureplay Press</a:t>
            </a:r>
          </a:p>
          <a:p>
            <a:pPr algn="l">
              <a:spcAft>
                <a:spcPts val="525"/>
              </a:spcAft>
            </a:pPr>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2023</a:t>
            </a:r>
            <a:endParaRPr lang="en-US" b="1" dirty="0">
              <a:solidFill>
                <a:srgbClr val="333333"/>
              </a:solidFill>
              <a:latin typeface="Lato" panose="020F0502020204030203" pitchFamily="34" charset="0"/>
            </a:endParaRPr>
          </a:p>
          <a:p>
            <a:pPr algn="l">
              <a:spcAft>
                <a:spcPts val="525"/>
              </a:spcAft>
            </a:pPr>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1.0</a:t>
            </a:r>
          </a:p>
          <a:p>
            <a:pPr algn="l">
              <a:spcAft>
                <a:spcPts val="525"/>
              </a:spcAft>
            </a:pPr>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P-2</a:t>
            </a:r>
          </a:p>
        </p:txBody>
      </p:sp>
      <p:sp>
        <p:nvSpPr>
          <p:cNvPr id="7" name="TextBox 6">
            <a:extLst>
              <a:ext uri="{FF2B5EF4-FFF2-40B4-BE49-F238E27FC236}">
                <a16:creationId xmlns:a16="http://schemas.microsoft.com/office/drawing/2014/main" id="{99675341-E781-CAFB-4682-A1DEEFBE469A}"/>
              </a:ext>
            </a:extLst>
          </p:cNvPr>
          <p:cNvSpPr txBox="1"/>
          <p:nvPr/>
        </p:nvSpPr>
        <p:spPr>
          <a:xfrm>
            <a:off x="1052946" y="25635"/>
            <a:ext cx="6359236"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b="1" dirty="0">
                <a:solidFill>
                  <a:srgbClr val="00B050"/>
                </a:solidFill>
                <a:effectLst>
                  <a:outerShdw blurRad="38100" dist="38100" dir="2700000" algn="tl">
                    <a:srgbClr val="000000">
                      <a:alpha val="43137"/>
                    </a:srgbClr>
                  </a:outerShdw>
                </a:effectLst>
                <a:latin typeface="Dreaming Outloud Pro" panose="020F0502020204030204" pitchFamily="66" charset="0"/>
                <a:cs typeface="Dreaming Outloud Pro" panose="020F0502020204030204" pitchFamily="66" charset="0"/>
              </a:rPr>
              <a:t>Granny Smith Was Not an Apple</a:t>
            </a:r>
          </a:p>
          <a:p>
            <a:pPr algn="ctr"/>
            <a:r>
              <a:rPr lang="en-US" sz="1600" dirty="0">
                <a:solidFill>
                  <a:schemeClr val="tx1"/>
                </a:solidFill>
                <a:cs typeface="Dreaming Outloud Pro" panose="020F0502020204030204" pitchFamily="66" charset="0"/>
              </a:rPr>
              <a:t>by Sarah Glen Fortson </a:t>
            </a:r>
          </a:p>
        </p:txBody>
      </p:sp>
      <p:pic>
        <p:nvPicPr>
          <p:cNvPr id="9" name="Picture 8">
            <a:extLst>
              <a:ext uri="{FF2B5EF4-FFF2-40B4-BE49-F238E27FC236}">
                <a16:creationId xmlns:a16="http://schemas.microsoft.com/office/drawing/2014/main" id="{0143523C-93BD-872E-E215-B9525FD36B0F}"/>
              </a:ext>
            </a:extLst>
          </p:cNvPr>
          <p:cNvPicPr>
            <a:picLocks noChangeAspect="1"/>
          </p:cNvPicPr>
          <p:nvPr/>
        </p:nvPicPr>
        <p:blipFill>
          <a:blip r:embed="rId2"/>
          <a:stretch>
            <a:fillRect/>
          </a:stretch>
        </p:blipFill>
        <p:spPr>
          <a:xfrm>
            <a:off x="345512" y="1242043"/>
            <a:ext cx="3346724" cy="2595666"/>
          </a:xfrm>
          <a:prstGeom prst="rect">
            <a:avLst/>
          </a:prstGeom>
          <a:ln w="19050">
            <a:solidFill>
              <a:schemeClr val="tx1"/>
            </a:solidFill>
          </a:ln>
        </p:spPr>
      </p:pic>
      <p:sp>
        <p:nvSpPr>
          <p:cNvPr id="6" name="TextBox 5">
            <a:extLst>
              <a:ext uri="{FF2B5EF4-FFF2-40B4-BE49-F238E27FC236}">
                <a16:creationId xmlns:a16="http://schemas.microsoft.com/office/drawing/2014/main" id="{C1E09CE7-A608-21FF-E4D0-D3E3C7259AF0}"/>
              </a:ext>
            </a:extLst>
          </p:cNvPr>
          <p:cNvSpPr txBox="1"/>
          <p:nvPr/>
        </p:nvSpPr>
        <p:spPr>
          <a:xfrm>
            <a:off x="609600" y="4159513"/>
            <a:ext cx="4572000" cy="283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7000"/>
              </a:lnSpc>
              <a:spcAft>
                <a:spcPts val="8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Maria Ann Smith – 1799- </a:t>
            </a:r>
            <a:r>
              <a:rPr lang="en-US" sz="1200" b="1" dirty="0">
                <a:effectLst/>
                <a:latin typeface="Aptos" panose="020B0004020202020204" pitchFamily="34" charset="0"/>
                <a:ea typeface="Aptos" panose="020B0004020202020204" pitchFamily="34" charset="0"/>
                <a:cs typeface="Times New Roman" panose="02020603050405020304" pitchFamily="18" charset="0"/>
              </a:rPr>
              <a:t>March</a:t>
            </a:r>
            <a:r>
              <a:rPr lang="en-US" sz="1200" dirty="0">
                <a:effectLst/>
                <a:latin typeface="Aptos" panose="020B0004020202020204" pitchFamily="34" charset="0"/>
                <a:ea typeface="Aptos" panose="020B0004020202020204" pitchFamily="34" charset="0"/>
                <a:cs typeface="Times New Roman" panose="02020603050405020304" pitchFamily="18" charset="0"/>
              </a:rPr>
              <a:t> 8, 1870 </a:t>
            </a:r>
            <a:endParaRPr lang="en-US" sz="105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5516704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DBD2F-4D49-D4A8-0E7E-EC6622FB03AE}"/>
              </a:ext>
            </a:extLst>
          </p:cNvPr>
          <p:cNvPicPr>
            <a:picLocks noChangeAspect="1"/>
          </p:cNvPicPr>
          <p:nvPr/>
        </p:nvPicPr>
        <p:blipFill>
          <a:blip r:embed="rId2"/>
          <a:stretch>
            <a:fillRect/>
          </a:stretch>
        </p:blipFill>
        <p:spPr>
          <a:xfrm>
            <a:off x="534570" y="1143000"/>
            <a:ext cx="4244012" cy="3189479"/>
          </a:xfrm>
          <a:prstGeom prst="rect">
            <a:avLst/>
          </a:prstGeom>
          <a:ln w="12700">
            <a:solidFill>
              <a:schemeClr val="tx1"/>
            </a:solidFill>
          </a:ln>
        </p:spPr>
      </p:pic>
      <p:pic>
        <p:nvPicPr>
          <p:cNvPr id="5" name="Picture 4">
            <a:extLst>
              <a:ext uri="{FF2B5EF4-FFF2-40B4-BE49-F238E27FC236}">
                <a16:creationId xmlns:a16="http://schemas.microsoft.com/office/drawing/2014/main" id="{3AE83761-5740-FDD7-FA04-DF692D5441EF}"/>
              </a:ext>
            </a:extLst>
          </p:cNvPr>
          <p:cNvPicPr>
            <a:picLocks noChangeAspect="1"/>
          </p:cNvPicPr>
          <p:nvPr/>
        </p:nvPicPr>
        <p:blipFill>
          <a:blip r:embed="rId3"/>
          <a:stretch>
            <a:fillRect/>
          </a:stretch>
        </p:blipFill>
        <p:spPr>
          <a:xfrm>
            <a:off x="5538659" y="1143000"/>
            <a:ext cx="3070771" cy="1884257"/>
          </a:xfrm>
          <a:prstGeom prst="rect">
            <a:avLst/>
          </a:prstGeom>
          <a:ln w="12700">
            <a:solidFill>
              <a:schemeClr val="tx1"/>
            </a:solidFill>
          </a:ln>
        </p:spPr>
      </p:pic>
      <p:sp>
        <p:nvSpPr>
          <p:cNvPr id="2" name="TextBox 1">
            <a:extLst>
              <a:ext uri="{FF2B5EF4-FFF2-40B4-BE49-F238E27FC236}">
                <a16:creationId xmlns:a16="http://schemas.microsoft.com/office/drawing/2014/main" id="{EE02E1B5-1B0E-9813-2C46-47E2A2826140}"/>
              </a:ext>
            </a:extLst>
          </p:cNvPr>
          <p:cNvSpPr txBox="1"/>
          <p:nvPr/>
        </p:nvSpPr>
        <p:spPr>
          <a:xfrm>
            <a:off x="1350818" y="263236"/>
            <a:ext cx="484909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Themes and Concepts to Explore</a:t>
            </a:r>
          </a:p>
        </p:txBody>
      </p:sp>
      <p:sp>
        <p:nvSpPr>
          <p:cNvPr id="4" name="TextBox 3">
            <a:extLst>
              <a:ext uri="{FF2B5EF4-FFF2-40B4-BE49-F238E27FC236}">
                <a16:creationId xmlns:a16="http://schemas.microsoft.com/office/drawing/2014/main" id="{A7E25D03-BABC-C36C-BCCA-5455228BFEEF}"/>
              </a:ext>
            </a:extLst>
          </p:cNvPr>
          <p:cNvSpPr txBox="1"/>
          <p:nvPr/>
        </p:nvSpPr>
        <p:spPr>
          <a:xfrm>
            <a:off x="5611090" y="3352800"/>
            <a:ext cx="2840183"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1800" b="0" i="0" u="none" strike="noStrike" cap="none" spc="0" normalizeH="0" baseline="0" dirty="0">
                <a:ln>
                  <a:noFill/>
                </a:ln>
                <a:solidFill>
                  <a:srgbClr val="000000"/>
                </a:solidFill>
                <a:effectLst/>
                <a:uFillTx/>
                <a:latin typeface="+mn-lt"/>
                <a:ea typeface="+mn-ea"/>
                <a:cs typeface="+mn-cs"/>
                <a:sym typeface="Calibri"/>
              </a:rPr>
              <a:t>Jobs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800" dirty="0"/>
              <a:t>Human Capital</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1800" b="0" i="0" u="none" strike="noStrike" cap="none" spc="0" normalizeH="0" baseline="0" dirty="0">
                <a:ln>
                  <a:noFill/>
                </a:ln>
                <a:solidFill>
                  <a:srgbClr val="000000"/>
                </a:solidFill>
                <a:effectLst/>
                <a:uFillTx/>
                <a:latin typeface="+mn-lt"/>
                <a:ea typeface="+mn-ea"/>
                <a:cs typeface="+mn-cs"/>
                <a:sym typeface="Calibri"/>
              </a:rPr>
              <a:t>Capital Resources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800" dirty="0"/>
              <a:t>Comparative Advantage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800" dirty="0"/>
              <a:t>(Alliteration)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2749397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8F361-5242-898C-B0B1-953234877DA9}"/>
              </a:ext>
            </a:extLst>
          </p:cNvPr>
          <p:cNvPicPr>
            <a:picLocks noChangeAspect="1"/>
          </p:cNvPicPr>
          <p:nvPr/>
        </p:nvPicPr>
        <p:blipFill>
          <a:blip r:embed="rId2"/>
          <a:stretch>
            <a:fillRect/>
          </a:stretch>
        </p:blipFill>
        <p:spPr>
          <a:xfrm>
            <a:off x="585140" y="990443"/>
            <a:ext cx="4953429" cy="3619814"/>
          </a:xfrm>
          <a:prstGeom prst="rect">
            <a:avLst/>
          </a:prstGeom>
          <a:ln w="19050">
            <a:solidFill>
              <a:schemeClr val="tx1"/>
            </a:solidFill>
          </a:ln>
        </p:spPr>
      </p:pic>
      <p:sp>
        <p:nvSpPr>
          <p:cNvPr id="4" name="TextBox 3">
            <a:extLst>
              <a:ext uri="{FF2B5EF4-FFF2-40B4-BE49-F238E27FC236}">
                <a16:creationId xmlns:a16="http://schemas.microsoft.com/office/drawing/2014/main" id="{1CDAFE8B-8993-2531-3F96-AC3486628C2C}"/>
              </a:ext>
            </a:extLst>
          </p:cNvPr>
          <p:cNvSpPr txBox="1"/>
          <p:nvPr/>
        </p:nvSpPr>
        <p:spPr>
          <a:xfrm>
            <a:off x="1752600" y="292921"/>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mn-lt"/>
                <a:ea typeface="+mn-ea"/>
                <a:cs typeface="+mn-cs"/>
                <a:sym typeface="Calibri"/>
              </a:rPr>
              <a:t>Themes and Concepts to Explore</a:t>
            </a:r>
          </a:p>
        </p:txBody>
      </p:sp>
      <p:sp>
        <p:nvSpPr>
          <p:cNvPr id="6" name="TextBox 5">
            <a:extLst>
              <a:ext uri="{FF2B5EF4-FFF2-40B4-BE49-F238E27FC236}">
                <a16:creationId xmlns:a16="http://schemas.microsoft.com/office/drawing/2014/main" id="{9C497740-0BFA-3F82-D421-B4F44DB22288}"/>
              </a:ext>
            </a:extLst>
          </p:cNvPr>
          <p:cNvSpPr txBox="1"/>
          <p:nvPr/>
        </p:nvSpPr>
        <p:spPr>
          <a:xfrm>
            <a:off x="6123709" y="2404343"/>
            <a:ext cx="288174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a:t>Scarcity –Limited Resources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1600" b="0" i="0" u="none" strike="noStrike" cap="none" spc="0" normalizeH="0" baseline="0" dirty="0">
                <a:ln>
                  <a:noFill/>
                </a:ln>
                <a:solidFill>
                  <a:srgbClr val="000000"/>
                </a:solidFill>
                <a:effectLst/>
                <a:uFillTx/>
                <a:latin typeface="+mn-lt"/>
                <a:ea typeface="+mn-ea"/>
                <a:cs typeface="+mn-cs"/>
                <a:sym typeface="Calibri"/>
              </a:rPr>
              <a:t>Poverty</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a:t>Productive Resources</a:t>
            </a:r>
            <a:endParaRPr kumimoji="0" lang="en-US" sz="16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38938218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1DB2B-795A-2918-BC35-FDF977D200F6}"/>
              </a:ext>
            </a:extLst>
          </p:cNvPr>
          <p:cNvPicPr>
            <a:picLocks noChangeAspect="1"/>
          </p:cNvPicPr>
          <p:nvPr/>
        </p:nvPicPr>
        <p:blipFill>
          <a:blip r:embed="rId2"/>
          <a:stretch>
            <a:fillRect/>
          </a:stretch>
        </p:blipFill>
        <p:spPr>
          <a:xfrm>
            <a:off x="426028" y="1492081"/>
            <a:ext cx="5940136" cy="2154314"/>
          </a:xfrm>
          <a:prstGeom prst="rect">
            <a:avLst/>
          </a:prstGeom>
          <a:ln w="28575">
            <a:solidFill>
              <a:schemeClr val="tx1"/>
            </a:solidFill>
          </a:ln>
        </p:spPr>
      </p:pic>
      <p:sp>
        <p:nvSpPr>
          <p:cNvPr id="4" name="TextBox 3">
            <a:extLst>
              <a:ext uri="{FF2B5EF4-FFF2-40B4-BE49-F238E27FC236}">
                <a16:creationId xmlns:a16="http://schemas.microsoft.com/office/drawing/2014/main" id="{0458C24D-466D-E1CA-14E4-4445342D52E4}"/>
              </a:ext>
            </a:extLst>
          </p:cNvPr>
          <p:cNvSpPr txBox="1"/>
          <p:nvPr/>
        </p:nvSpPr>
        <p:spPr>
          <a:xfrm>
            <a:off x="2029691" y="265212"/>
            <a:ext cx="4572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Themes and Concepts to Explore</a:t>
            </a:r>
          </a:p>
        </p:txBody>
      </p:sp>
      <p:sp>
        <p:nvSpPr>
          <p:cNvPr id="6" name="TextBox 5">
            <a:extLst>
              <a:ext uri="{FF2B5EF4-FFF2-40B4-BE49-F238E27FC236}">
                <a16:creationId xmlns:a16="http://schemas.microsoft.com/office/drawing/2014/main" id="{3F8EC110-2754-62EF-92D5-777B09984FA2}"/>
              </a:ext>
            </a:extLst>
          </p:cNvPr>
          <p:cNvSpPr txBox="1"/>
          <p:nvPr/>
        </p:nvSpPr>
        <p:spPr>
          <a:xfrm>
            <a:off x="6795653" y="2168816"/>
            <a:ext cx="2182091"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a:t>Productive Resources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1600" b="0" i="0" u="none" strike="noStrike" cap="none" spc="0" normalizeH="0" baseline="0" dirty="0">
                <a:ln>
                  <a:noFill/>
                </a:ln>
                <a:solidFill>
                  <a:srgbClr val="000000"/>
                </a:solidFill>
                <a:effectLst/>
                <a:uFillTx/>
                <a:latin typeface="+mn-lt"/>
                <a:ea typeface="+mn-ea"/>
                <a:cs typeface="+mn-cs"/>
                <a:sym typeface="Calibri"/>
              </a:rPr>
              <a:t>(Agriculture)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a:t>(STEM) </a:t>
            </a:r>
            <a:endParaRPr kumimoji="0" lang="en-US" sz="16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75800624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37BBC-714C-483D-F01E-2E7418F60804}"/>
              </a:ext>
            </a:extLst>
          </p:cNvPr>
          <p:cNvPicPr>
            <a:picLocks noChangeAspect="1"/>
          </p:cNvPicPr>
          <p:nvPr/>
        </p:nvPicPr>
        <p:blipFill>
          <a:blip r:embed="rId2"/>
          <a:stretch>
            <a:fillRect/>
          </a:stretch>
        </p:blipFill>
        <p:spPr>
          <a:xfrm>
            <a:off x="290945" y="1579802"/>
            <a:ext cx="5943600" cy="2257906"/>
          </a:xfrm>
          <a:prstGeom prst="rect">
            <a:avLst/>
          </a:prstGeom>
          <a:ln w="28575">
            <a:solidFill>
              <a:schemeClr val="tx1"/>
            </a:solidFill>
          </a:ln>
        </p:spPr>
      </p:pic>
      <p:sp>
        <p:nvSpPr>
          <p:cNvPr id="4" name="TextBox 3">
            <a:extLst>
              <a:ext uri="{FF2B5EF4-FFF2-40B4-BE49-F238E27FC236}">
                <a16:creationId xmlns:a16="http://schemas.microsoft.com/office/drawing/2014/main" id="{568FB663-03B2-4873-F088-1E8D5F3EF26B}"/>
              </a:ext>
            </a:extLst>
          </p:cNvPr>
          <p:cNvSpPr txBox="1"/>
          <p:nvPr/>
        </p:nvSpPr>
        <p:spPr>
          <a:xfrm>
            <a:off x="2286000" y="381243"/>
            <a:ext cx="4572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Themes and Concepts to Explore</a:t>
            </a:r>
          </a:p>
        </p:txBody>
      </p:sp>
      <p:sp>
        <p:nvSpPr>
          <p:cNvPr id="6" name="TextBox 5">
            <a:extLst>
              <a:ext uri="{FF2B5EF4-FFF2-40B4-BE49-F238E27FC236}">
                <a16:creationId xmlns:a16="http://schemas.microsoft.com/office/drawing/2014/main" id="{A4E333E4-6C64-6CB8-91CD-EDE1EC7A31D5}"/>
              </a:ext>
            </a:extLst>
          </p:cNvPr>
          <p:cNvSpPr txBox="1"/>
          <p:nvPr/>
        </p:nvSpPr>
        <p:spPr>
          <a:xfrm>
            <a:off x="6373090" y="2063918"/>
            <a:ext cx="2265219"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a:t>Colonization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1600" b="0" i="0" u="none" strike="noStrike" cap="none" spc="0" normalizeH="0" baseline="0" dirty="0">
                <a:ln>
                  <a:noFill/>
                </a:ln>
                <a:solidFill>
                  <a:srgbClr val="000000"/>
                </a:solidFill>
                <a:effectLst/>
                <a:uFillTx/>
                <a:latin typeface="+mn-lt"/>
                <a:ea typeface="+mn-ea"/>
                <a:cs typeface="+mn-cs"/>
                <a:sym typeface="Calibri"/>
              </a:rPr>
              <a:t>Human Resources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a:t>Productive Resource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err="1"/>
              <a:t>Incentivies</a:t>
            </a:r>
            <a:r>
              <a:rPr lang="en-US" sz="1600" dirty="0"/>
              <a:t>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1600" b="0" i="0" u="none" strike="noStrike" cap="none" spc="0" normalizeH="0" baseline="0" dirty="0">
                <a:ln>
                  <a:noFill/>
                </a:ln>
                <a:solidFill>
                  <a:srgbClr val="000000"/>
                </a:solidFill>
                <a:effectLst/>
                <a:uFillTx/>
                <a:latin typeface="+mn-lt"/>
                <a:ea typeface="+mn-ea"/>
                <a:cs typeface="+mn-cs"/>
                <a:sym typeface="Calibri"/>
              </a:rPr>
              <a:t>(History) </a:t>
            </a:r>
          </a:p>
        </p:txBody>
      </p:sp>
    </p:spTree>
    <p:extLst>
      <p:ext uri="{BB962C8B-B14F-4D97-AF65-F5344CB8AC3E}">
        <p14:creationId xmlns:p14="http://schemas.microsoft.com/office/powerpoint/2010/main" val="331177489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1572B-AD3E-03BF-9AE0-E5512CB15A61}"/>
              </a:ext>
            </a:extLst>
          </p:cNvPr>
          <p:cNvPicPr>
            <a:picLocks noChangeAspect="1"/>
          </p:cNvPicPr>
          <p:nvPr/>
        </p:nvPicPr>
        <p:blipFill>
          <a:blip r:embed="rId2"/>
          <a:stretch>
            <a:fillRect/>
          </a:stretch>
        </p:blipFill>
        <p:spPr>
          <a:xfrm>
            <a:off x="663868" y="1124118"/>
            <a:ext cx="3266836" cy="2391664"/>
          </a:xfrm>
          <a:prstGeom prst="rect">
            <a:avLst/>
          </a:prstGeom>
          <a:ln w="19050">
            <a:solidFill>
              <a:schemeClr val="tx1"/>
            </a:solidFill>
          </a:ln>
        </p:spPr>
      </p:pic>
      <p:pic>
        <p:nvPicPr>
          <p:cNvPr id="5" name="Picture 4">
            <a:extLst>
              <a:ext uri="{FF2B5EF4-FFF2-40B4-BE49-F238E27FC236}">
                <a16:creationId xmlns:a16="http://schemas.microsoft.com/office/drawing/2014/main" id="{22DAD433-D7A0-C4A4-4B9B-2243F0A840A3}"/>
              </a:ext>
            </a:extLst>
          </p:cNvPr>
          <p:cNvPicPr>
            <a:picLocks noChangeAspect="1"/>
          </p:cNvPicPr>
          <p:nvPr/>
        </p:nvPicPr>
        <p:blipFill>
          <a:blip r:embed="rId3"/>
          <a:stretch>
            <a:fillRect/>
          </a:stretch>
        </p:blipFill>
        <p:spPr>
          <a:xfrm>
            <a:off x="5137098" y="1124118"/>
            <a:ext cx="2938315" cy="2375170"/>
          </a:xfrm>
          <a:prstGeom prst="rect">
            <a:avLst/>
          </a:prstGeom>
          <a:ln w="19050">
            <a:solidFill>
              <a:schemeClr val="tx1"/>
            </a:solidFill>
          </a:ln>
        </p:spPr>
      </p:pic>
      <p:sp>
        <p:nvSpPr>
          <p:cNvPr id="4" name="TextBox 3">
            <a:extLst>
              <a:ext uri="{FF2B5EF4-FFF2-40B4-BE49-F238E27FC236}">
                <a16:creationId xmlns:a16="http://schemas.microsoft.com/office/drawing/2014/main" id="{8038C06F-CE54-F5A1-A301-23462B0CE7B3}"/>
              </a:ext>
            </a:extLst>
          </p:cNvPr>
          <p:cNvSpPr txBox="1"/>
          <p:nvPr/>
        </p:nvSpPr>
        <p:spPr>
          <a:xfrm>
            <a:off x="2410691" y="382976"/>
            <a:ext cx="4572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Themes and Concepts to Explore</a:t>
            </a:r>
          </a:p>
        </p:txBody>
      </p:sp>
      <p:sp>
        <p:nvSpPr>
          <p:cNvPr id="7" name="TextBox 6">
            <a:extLst>
              <a:ext uri="{FF2B5EF4-FFF2-40B4-BE49-F238E27FC236}">
                <a16:creationId xmlns:a16="http://schemas.microsoft.com/office/drawing/2014/main" id="{027D4659-2A07-8D9A-ECCF-23B5B95905D5}"/>
              </a:ext>
            </a:extLst>
          </p:cNvPr>
          <p:cNvSpPr txBox="1"/>
          <p:nvPr/>
        </p:nvSpPr>
        <p:spPr>
          <a:xfrm>
            <a:off x="2750126" y="3665851"/>
            <a:ext cx="3345873"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a:t>Choices  &amp; Decision-Making</a:t>
            </a:r>
            <a:endParaRPr kumimoji="0" lang="en-US" sz="1600" b="0" i="0" u="none" strike="noStrike" cap="none" spc="0" normalizeH="0" baseline="0" dirty="0">
              <a:ln>
                <a:noFill/>
              </a:ln>
              <a:solidFill>
                <a:srgbClr val="000000"/>
              </a:solidFill>
              <a:effectLst/>
              <a:uFillTx/>
              <a:latin typeface="+mn-lt"/>
              <a:ea typeface="+mn-ea"/>
              <a:cs typeface="+mn-cs"/>
              <a:sym typeface="Calibri"/>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a:t>Risk Taking</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a:t>(Primary Source Documentation)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a:t>(Geography)</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US" sz="1600" dirty="0"/>
              <a:t>(Transportation) </a:t>
            </a:r>
          </a:p>
        </p:txBody>
      </p:sp>
    </p:spTree>
    <p:extLst>
      <p:ext uri="{BB962C8B-B14F-4D97-AF65-F5344CB8AC3E}">
        <p14:creationId xmlns:p14="http://schemas.microsoft.com/office/powerpoint/2010/main" val="17096327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46244A-CFEA-CA14-9BD3-BFE1C6A4B0E4}"/>
              </a:ext>
            </a:extLst>
          </p:cNvPr>
          <p:cNvSpPr txBox="1"/>
          <p:nvPr/>
        </p:nvSpPr>
        <p:spPr>
          <a:xfrm>
            <a:off x="513058" y="4605532"/>
            <a:ext cx="7931287" cy="300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2"/>
              </a:rPr>
              <a:t>https://cdn.shopify.com/s/files/1/0579/5092/9056/files/Granny_Smith-Teaching_Guide.pdf?v=1711048670</a:t>
            </a:r>
            <a:r>
              <a:rPr lang="en-US" dirty="0"/>
              <a:t> </a:t>
            </a:r>
          </a:p>
        </p:txBody>
      </p:sp>
      <p:pic>
        <p:nvPicPr>
          <p:cNvPr id="6" name="Picture 5">
            <a:extLst>
              <a:ext uri="{FF2B5EF4-FFF2-40B4-BE49-F238E27FC236}">
                <a16:creationId xmlns:a16="http://schemas.microsoft.com/office/drawing/2014/main" id="{410FA6EA-A15F-DEC8-C9A4-364059D3C6EC}"/>
              </a:ext>
            </a:extLst>
          </p:cNvPr>
          <p:cNvPicPr>
            <a:picLocks noChangeAspect="1"/>
          </p:cNvPicPr>
          <p:nvPr/>
        </p:nvPicPr>
        <p:blipFill>
          <a:blip r:embed="rId3"/>
          <a:stretch>
            <a:fillRect/>
          </a:stretch>
        </p:blipFill>
        <p:spPr>
          <a:xfrm>
            <a:off x="575403" y="701451"/>
            <a:ext cx="2788446" cy="3740598"/>
          </a:xfrm>
          <a:prstGeom prst="rect">
            <a:avLst/>
          </a:prstGeom>
          <a:ln w="19050">
            <a:solidFill>
              <a:schemeClr val="tx1"/>
            </a:solidFill>
          </a:ln>
        </p:spPr>
      </p:pic>
      <p:pic>
        <p:nvPicPr>
          <p:cNvPr id="8" name="Picture 7">
            <a:extLst>
              <a:ext uri="{FF2B5EF4-FFF2-40B4-BE49-F238E27FC236}">
                <a16:creationId xmlns:a16="http://schemas.microsoft.com/office/drawing/2014/main" id="{B1B26B61-9C6C-5B63-DFEC-031CF382141C}"/>
              </a:ext>
            </a:extLst>
          </p:cNvPr>
          <p:cNvPicPr>
            <a:picLocks noChangeAspect="1"/>
          </p:cNvPicPr>
          <p:nvPr/>
        </p:nvPicPr>
        <p:blipFill>
          <a:blip r:embed="rId4"/>
          <a:stretch>
            <a:fillRect/>
          </a:stretch>
        </p:blipFill>
        <p:spPr>
          <a:xfrm>
            <a:off x="4094659" y="110837"/>
            <a:ext cx="3342106" cy="4311520"/>
          </a:xfrm>
          <a:prstGeom prst="rect">
            <a:avLst/>
          </a:prstGeom>
          <a:ln w="19050">
            <a:solidFill>
              <a:schemeClr val="tx1"/>
            </a:solidFill>
          </a:ln>
        </p:spPr>
      </p:pic>
      <p:sp>
        <p:nvSpPr>
          <p:cNvPr id="9" name="TextBox 8">
            <a:extLst>
              <a:ext uri="{FF2B5EF4-FFF2-40B4-BE49-F238E27FC236}">
                <a16:creationId xmlns:a16="http://schemas.microsoft.com/office/drawing/2014/main" id="{934AEE1D-294E-F602-DDF9-B9BA2989158E}"/>
              </a:ext>
            </a:extLst>
          </p:cNvPr>
          <p:cNvSpPr txBox="1"/>
          <p:nvPr/>
        </p:nvSpPr>
        <p:spPr>
          <a:xfrm>
            <a:off x="900207" y="110837"/>
            <a:ext cx="232097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Calibri"/>
              </a:rPr>
              <a:t>Teaching Guide</a:t>
            </a:r>
          </a:p>
        </p:txBody>
      </p:sp>
    </p:spTree>
    <p:extLst>
      <p:ext uri="{BB962C8B-B14F-4D97-AF65-F5344CB8AC3E}">
        <p14:creationId xmlns:p14="http://schemas.microsoft.com/office/powerpoint/2010/main" val="104752413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D1699-789E-77A2-9410-C5ED4137A519}"/>
              </a:ext>
            </a:extLst>
          </p:cNvPr>
          <p:cNvPicPr>
            <a:picLocks noChangeAspect="1"/>
          </p:cNvPicPr>
          <p:nvPr/>
        </p:nvPicPr>
        <p:blipFill>
          <a:blip r:embed="rId2"/>
          <a:stretch>
            <a:fillRect/>
          </a:stretch>
        </p:blipFill>
        <p:spPr>
          <a:xfrm>
            <a:off x="1041628" y="353291"/>
            <a:ext cx="3449547" cy="4436918"/>
          </a:xfrm>
          <a:prstGeom prst="rect">
            <a:avLst/>
          </a:prstGeom>
          <a:ln w="38100">
            <a:solidFill>
              <a:schemeClr val="tx1"/>
            </a:solidFill>
          </a:ln>
        </p:spPr>
      </p:pic>
      <p:pic>
        <p:nvPicPr>
          <p:cNvPr id="5" name="Picture 4">
            <a:extLst>
              <a:ext uri="{FF2B5EF4-FFF2-40B4-BE49-F238E27FC236}">
                <a16:creationId xmlns:a16="http://schemas.microsoft.com/office/drawing/2014/main" id="{2D23D736-B967-D3C7-0C69-333330E1FF48}"/>
              </a:ext>
            </a:extLst>
          </p:cNvPr>
          <p:cNvPicPr>
            <a:picLocks noChangeAspect="1"/>
          </p:cNvPicPr>
          <p:nvPr/>
        </p:nvPicPr>
        <p:blipFill>
          <a:blip r:embed="rId3"/>
          <a:stretch>
            <a:fillRect/>
          </a:stretch>
        </p:blipFill>
        <p:spPr>
          <a:xfrm>
            <a:off x="5495708" y="797947"/>
            <a:ext cx="1881837" cy="3742879"/>
          </a:xfrm>
          <a:prstGeom prst="rect">
            <a:avLst/>
          </a:prstGeom>
          <a:ln w="76200">
            <a:solidFill>
              <a:srgbClr val="C00000"/>
            </a:solidFill>
          </a:ln>
        </p:spPr>
      </p:pic>
    </p:spTree>
    <p:extLst>
      <p:ext uri="{BB962C8B-B14F-4D97-AF65-F5344CB8AC3E}">
        <p14:creationId xmlns:p14="http://schemas.microsoft.com/office/powerpoint/2010/main" val="37279041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8760262" y="4814277"/>
            <a:ext cx="140422" cy="20774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750">
                <a:solidFill>
                  <a:srgbClr val="414A58"/>
                </a:solidFill>
                <a:latin typeface="Inter"/>
                <a:ea typeface="Inter"/>
                <a:cs typeface="Inter"/>
                <a:sym typeface="Inter"/>
              </a:defRPr>
            </a:lvl1pPr>
          </a:lstStyle>
          <a:p>
            <a:fld id="{86CB4B4D-7CA3-9044-876B-883B54F8677D}" type="slidenum">
              <a:rPr/>
              <a:t>3</a:t>
            </a:fld>
            <a:endParaRPr dirty="0"/>
          </a:p>
        </p:txBody>
      </p:sp>
      <p:sp>
        <p:nvSpPr>
          <p:cNvPr id="184" name="Title 1"/>
          <p:cNvSpPr txBox="1"/>
          <p:nvPr/>
        </p:nvSpPr>
        <p:spPr>
          <a:xfrm>
            <a:off x="589171" y="352008"/>
            <a:ext cx="7818121" cy="424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ctr">
              <a:lnSpc>
                <a:spcPct val="90000"/>
              </a:lnSpc>
              <a:defRPr sz="3200">
                <a:latin typeface="Calibri Light"/>
                <a:ea typeface="Calibri Light"/>
                <a:cs typeface="Calibri Light"/>
                <a:sym typeface="Calibri Light"/>
              </a:defRPr>
            </a:lvl1pPr>
          </a:lstStyle>
          <a:p>
            <a:r>
              <a:rPr sz="2400" dirty="0"/>
              <a:t>Professional Development Opportunities</a:t>
            </a:r>
          </a:p>
        </p:txBody>
      </p:sp>
      <p:sp>
        <p:nvSpPr>
          <p:cNvPr id="185" name="Content Placeholder 2"/>
          <p:cNvSpPr txBox="1"/>
          <p:nvPr/>
        </p:nvSpPr>
        <p:spPr>
          <a:xfrm>
            <a:off x="711495" y="1182865"/>
            <a:ext cx="7818121" cy="2812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r>
              <a:rPr sz="1045" dirty="0"/>
              <a:t>To earn professional development credit for CEE webinars found on EconEdLink, you must:</a:t>
            </a:r>
            <a:endParaRPr sz="2100" dirty="0"/>
          </a:p>
          <a:p>
            <a:endParaRPr sz="2100" dirty="0"/>
          </a:p>
          <a:p>
            <a:pPr marL="214308" indent="-214308">
              <a:buSzPct val="100000"/>
              <a:buFont typeface="Arial"/>
              <a:buChar char="•"/>
            </a:pPr>
            <a:r>
              <a:rPr sz="1045" dirty="0"/>
              <a:t>Watch a minimum of 45-minutes and you will automatically receive a professional development </a:t>
            </a:r>
            <a:r>
              <a:rPr sz="1045" b="1" dirty="0">
                <a:solidFill>
                  <a:srgbClr val="7A9900"/>
                </a:solidFill>
              </a:rPr>
              <a:t>certificate </a:t>
            </a:r>
            <a:r>
              <a:rPr sz="1045" dirty="0"/>
              <a:t>via e-mail within 24 hours. </a:t>
            </a:r>
            <a:endParaRPr sz="2100" dirty="0"/>
          </a:p>
          <a:p>
            <a:pPr marL="214308" indent="-214308">
              <a:buSzPct val="100000"/>
              <a:buFont typeface="Arial"/>
              <a:buChar char="•"/>
            </a:pPr>
            <a:r>
              <a:rPr sz="1045" dirty="0"/>
              <a:t>Attendees can learn how much credit they will earn per workshop. </a:t>
            </a:r>
            <a:endParaRPr sz="2100" dirty="0"/>
          </a:p>
          <a:p>
            <a:endParaRPr sz="2100" dirty="0"/>
          </a:p>
          <a:p>
            <a:pPr>
              <a:defRPr b="1" u="sng"/>
            </a:pPr>
            <a:r>
              <a:rPr sz="1045" dirty="0"/>
              <a:t>Accessing resources: </a:t>
            </a:r>
          </a:p>
          <a:p>
            <a:endParaRPr sz="1045" dirty="0"/>
          </a:p>
          <a:p>
            <a:pPr marL="214308" indent="-214308">
              <a:buSzPct val="100000"/>
              <a:buFont typeface="Helvetica"/>
              <a:buChar char="•"/>
            </a:pPr>
            <a:r>
              <a:rPr sz="1045" dirty="0"/>
              <a:t>You can now easily download presentations, lesson plan materials, and activities for each webinar from </a:t>
            </a:r>
            <a:r>
              <a:rPr sz="1200" b="1" i="1" u="sng" dirty="0">
                <a:solidFill>
                  <a:srgbClr val="0563C1"/>
                </a:solidFill>
                <a:uFill>
                  <a:solidFill>
                    <a:srgbClr val="0563C1"/>
                  </a:solidFill>
                </a:uFill>
                <a:hlinkClick r:id="rId2"/>
              </a:rPr>
              <a:t>EconEdLink.org/professional-development/</a:t>
            </a:r>
            <a:endParaRPr sz="1200" b="1" i="1" dirty="0">
              <a:solidFill>
                <a:srgbClr val="005CB8"/>
              </a:solidFill>
            </a:endParaRPr>
          </a:p>
          <a:p>
            <a:pPr marL="214308" indent="-214308">
              <a:buSzPct val="100000"/>
              <a:buFont typeface="Helvetica"/>
              <a:buChar char="•"/>
              <a:defRPr sz="1600" b="1" i="1" u="sng">
                <a:solidFill>
                  <a:srgbClr val="005CB8"/>
                </a:solidFill>
              </a:defRPr>
            </a:pPr>
            <a:endParaRPr sz="1200" b="1" i="1" dirty="0">
              <a:solidFill>
                <a:srgbClr val="005CB8"/>
              </a:solidFill>
            </a:endParaRPr>
          </a:p>
          <a:p>
            <a:pPr>
              <a:defRPr sz="1600" b="1" u="sng"/>
            </a:pPr>
            <a:r>
              <a:rPr sz="1200" dirty="0"/>
              <a:t>Local resources: </a:t>
            </a:r>
          </a:p>
          <a:p>
            <a:pPr>
              <a:defRPr sz="1600"/>
            </a:pPr>
            <a:endParaRPr sz="1200" dirty="0"/>
          </a:p>
          <a:p>
            <a:pPr marL="214308" indent="-214308">
              <a:buSzPct val="100000"/>
              <a:buFont typeface="Helvetica"/>
              <a:buChar char="•"/>
              <a:defRPr sz="1600"/>
            </a:pPr>
            <a:r>
              <a:rPr sz="1200" dirty="0"/>
              <a:t>Insert your local professional development opportunities (if applicable)</a:t>
            </a:r>
            <a:endParaRPr sz="1050" b="1" i="1" dirty="0">
              <a:solidFill>
                <a:srgbClr val="005CB8"/>
              </a:solidFill>
            </a:endParaRPr>
          </a:p>
          <a:p>
            <a:pPr>
              <a:defRPr sz="1600" b="1" i="1">
                <a:solidFill>
                  <a:srgbClr val="005CB8"/>
                </a:solidFill>
              </a:defRPr>
            </a:pPr>
            <a:endParaRPr sz="1050" b="1" i="1" dirty="0">
              <a:solidFill>
                <a:srgbClr val="005CB8"/>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B060DD-82F8-E89D-9A14-848B3ED411CD}"/>
              </a:ext>
            </a:extLst>
          </p:cNvPr>
          <p:cNvPicPr>
            <a:picLocks noChangeAspect="1"/>
          </p:cNvPicPr>
          <p:nvPr/>
        </p:nvPicPr>
        <p:blipFill>
          <a:blip r:embed="rId2"/>
          <a:stretch>
            <a:fillRect/>
          </a:stretch>
        </p:blipFill>
        <p:spPr>
          <a:xfrm>
            <a:off x="700188" y="372049"/>
            <a:ext cx="3255284" cy="4399401"/>
          </a:xfrm>
          <a:prstGeom prst="rect">
            <a:avLst/>
          </a:prstGeom>
          <a:ln w="12700">
            <a:solidFill>
              <a:schemeClr val="tx1"/>
            </a:solidFill>
          </a:ln>
        </p:spPr>
      </p:pic>
      <p:pic>
        <p:nvPicPr>
          <p:cNvPr id="5" name="Picture 4">
            <a:extLst>
              <a:ext uri="{FF2B5EF4-FFF2-40B4-BE49-F238E27FC236}">
                <a16:creationId xmlns:a16="http://schemas.microsoft.com/office/drawing/2014/main" id="{0C6A27DF-0B30-D3DF-3E0D-35319EC64FA8}"/>
              </a:ext>
            </a:extLst>
          </p:cNvPr>
          <p:cNvPicPr>
            <a:picLocks noChangeAspect="1"/>
          </p:cNvPicPr>
          <p:nvPr/>
        </p:nvPicPr>
        <p:blipFill>
          <a:blip r:embed="rId3"/>
          <a:stretch>
            <a:fillRect/>
          </a:stretch>
        </p:blipFill>
        <p:spPr>
          <a:xfrm>
            <a:off x="4800600" y="118957"/>
            <a:ext cx="3855533" cy="4905584"/>
          </a:xfrm>
          <a:prstGeom prst="rect">
            <a:avLst/>
          </a:prstGeom>
          <a:ln w="28575">
            <a:solidFill>
              <a:schemeClr val="tx1"/>
            </a:solidFill>
          </a:ln>
        </p:spPr>
      </p:pic>
    </p:spTree>
    <p:extLst>
      <p:ext uri="{BB962C8B-B14F-4D97-AF65-F5344CB8AC3E}">
        <p14:creationId xmlns:p14="http://schemas.microsoft.com/office/powerpoint/2010/main" val="28663642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8C99BE-2CA7-3F06-95F6-F660749C8CE0}"/>
              </a:ext>
            </a:extLst>
          </p:cNvPr>
          <p:cNvPicPr>
            <a:picLocks noChangeAspect="1"/>
          </p:cNvPicPr>
          <p:nvPr/>
        </p:nvPicPr>
        <p:blipFill>
          <a:blip r:embed="rId2"/>
          <a:stretch>
            <a:fillRect/>
          </a:stretch>
        </p:blipFill>
        <p:spPr>
          <a:xfrm>
            <a:off x="843778" y="412587"/>
            <a:ext cx="1877979" cy="1039715"/>
          </a:xfrm>
          <a:prstGeom prst="rect">
            <a:avLst/>
          </a:prstGeom>
        </p:spPr>
      </p:pic>
      <p:sp>
        <p:nvSpPr>
          <p:cNvPr id="5" name="TextBox 4">
            <a:extLst>
              <a:ext uri="{FF2B5EF4-FFF2-40B4-BE49-F238E27FC236}">
                <a16:creationId xmlns:a16="http://schemas.microsoft.com/office/drawing/2014/main" id="{F2723635-9F3A-68A2-979D-B72A5808FD75}"/>
              </a:ext>
            </a:extLst>
          </p:cNvPr>
          <p:cNvSpPr txBox="1"/>
          <p:nvPr/>
        </p:nvSpPr>
        <p:spPr>
          <a:xfrm>
            <a:off x="843778" y="1607127"/>
            <a:ext cx="7225146" cy="34470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00"/>
            <a:r>
              <a:rPr lang="en-US" sz="1800" dirty="0">
                <a:effectLst/>
                <a:latin typeface="Aptos" panose="020B0004020202020204" pitchFamily="34" charset="0"/>
                <a:ea typeface="Aptos" panose="020B0004020202020204" pitchFamily="34" charset="0"/>
                <a:cs typeface="Times New Roman" panose="02020603050405020304" pitchFamily="18" charset="0"/>
              </a:rPr>
              <a:t>Maria Ann Smith – 1799</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defTabSz="914400" rtl="0" fontAlgn="auto" latinLnBrk="0" hangingPunct="0">
              <a:lnSpc>
                <a:spcPct val="100000"/>
              </a:lnSpc>
              <a:spcBef>
                <a:spcPts val="0"/>
              </a:spcBef>
              <a:spcAft>
                <a:spcPts val="0"/>
              </a:spcAft>
              <a:buClrTx/>
              <a:buSzTx/>
              <a:buFontTx/>
              <a:buNone/>
              <a:tabLst/>
            </a:pPr>
            <a:r>
              <a:rPr lang="en-US" sz="1800" dirty="0">
                <a:effectLst/>
                <a:latin typeface="Aptos" panose="020B0004020202020204" pitchFamily="34" charset="0"/>
                <a:ea typeface="Aptos" panose="020B0004020202020204" pitchFamily="34" charset="0"/>
                <a:cs typeface="Times New Roman" panose="02020603050405020304" pitchFamily="18" charset="0"/>
              </a:rPr>
              <a:t>Josephine Cochrane – 1839</a:t>
            </a:r>
          </a:p>
          <a:p>
            <a:pPr marL="0" marR="0" indent="0" algn="ctr" defTabSz="914400" rtl="0" fontAlgn="auto" latinLnBrk="0" hangingPunct="0">
              <a:lnSpc>
                <a:spcPct val="100000"/>
              </a:lnSpc>
              <a:spcBef>
                <a:spcPts val="0"/>
              </a:spcBef>
              <a:spcAft>
                <a:spcPts val="0"/>
              </a:spcAft>
              <a:buClrTx/>
              <a:buSzTx/>
              <a:buFontTx/>
              <a:buNone/>
              <a:tabLst/>
            </a:pPr>
            <a:r>
              <a:rPr lang="en-US" sz="1800" dirty="0">
                <a:latin typeface="Aptos" panose="020B0004020202020204" pitchFamily="34" charset="0"/>
                <a:ea typeface="Aptos" panose="020B0004020202020204" pitchFamily="34" charset="0"/>
                <a:cs typeface="Times New Roman" panose="02020603050405020304" pitchFamily="18" charset="0"/>
              </a:rPr>
              <a:t>Fannie Farmer – 1857</a:t>
            </a:r>
          </a:p>
          <a:p>
            <a:pPr marL="0" marR="0" indent="0" algn="ctr" defTabSz="914400" rtl="0" fontAlgn="auto" latinLnBrk="0" hangingPunct="0">
              <a:lnSpc>
                <a:spcPct val="100000"/>
              </a:lnSpc>
              <a:spcBef>
                <a:spcPts val="0"/>
              </a:spcBef>
              <a:spcAft>
                <a:spcPts val="0"/>
              </a:spcAft>
              <a:buClrTx/>
              <a:buSzTx/>
              <a:buFontTx/>
              <a:buNone/>
              <a:tabLst/>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indent="-342900" defTabSz="914400" rtl="0" fontAlgn="auto" latinLnBrk="0" hangingPunct="0">
              <a:lnSpc>
                <a:spcPct val="100000"/>
              </a:lnSpc>
              <a:spcBef>
                <a:spcPts val="0"/>
              </a:spcBef>
              <a:spcAft>
                <a:spcPts val="0"/>
              </a:spcAft>
              <a:buClrTx/>
              <a:buSzTx/>
              <a:buFontTx/>
              <a:buAutoNum type="arabicPeriod"/>
              <a:tabLst/>
            </a:pPr>
            <a:r>
              <a:rPr lang="en-US" sz="1600" dirty="0">
                <a:latin typeface="Aptos" panose="020B0004020202020204" pitchFamily="34" charset="0"/>
                <a:ea typeface="Aptos" panose="020B0004020202020204" pitchFamily="34" charset="0"/>
                <a:cs typeface="Times New Roman" panose="02020603050405020304" pitchFamily="18" charset="0"/>
              </a:rPr>
              <a:t>Which of these enterprising women do you admire the most?  Why?</a:t>
            </a:r>
          </a:p>
          <a:p>
            <a:pPr marL="342900" marR="0" indent="-342900" defTabSz="914400" rtl="0" fontAlgn="auto" latinLnBrk="0" hangingPunct="0">
              <a:lnSpc>
                <a:spcPct val="100000"/>
              </a:lnSpc>
              <a:spcBef>
                <a:spcPts val="0"/>
              </a:spcBef>
              <a:spcAft>
                <a:spcPts val="0"/>
              </a:spcAft>
              <a:buClrTx/>
              <a:buSzTx/>
              <a:buFontTx/>
              <a:buAutoNum type="arabicPeriod"/>
              <a:tabLst/>
            </a:pPr>
            <a:endParaRPr lang="en-US" sz="1600" dirty="0">
              <a:latin typeface="Aptos" panose="020B0004020202020204" pitchFamily="34" charset="0"/>
              <a:ea typeface="Aptos" panose="020B0004020202020204" pitchFamily="34" charset="0"/>
              <a:cs typeface="Times New Roman" panose="02020603050405020304" pitchFamily="18" charset="0"/>
            </a:endParaRPr>
          </a:p>
          <a:p>
            <a:pPr marL="342900" marR="0" indent="-342900" defTabSz="914400" rtl="0" fontAlgn="auto" latinLnBrk="0" hangingPunct="0">
              <a:lnSpc>
                <a:spcPct val="100000"/>
              </a:lnSpc>
              <a:spcBef>
                <a:spcPts val="0"/>
              </a:spcBef>
              <a:spcAft>
                <a:spcPts val="0"/>
              </a:spcAft>
              <a:buClrTx/>
              <a:buSzTx/>
              <a:buFontTx/>
              <a:buAutoNum type="arabicPeriod"/>
              <a:tabLst/>
            </a:pPr>
            <a:r>
              <a:rPr lang="en-US" sz="1600" dirty="0">
                <a:effectLst/>
                <a:latin typeface="Aptos" panose="020B0004020202020204" pitchFamily="34" charset="0"/>
                <a:ea typeface="Aptos" panose="020B0004020202020204" pitchFamily="34" charset="0"/>
                <a:cs typeface="Times New Roman" panose="02020603050405020304" pitchFamily="18" charset="0"/>
              </a:rPr>
              <a:t>If you could only use one of these books in your classroom, which one would it be?  Why?</a:t>
            </a:r>
          </a:p>
          <a:p>
            <a:pPr marL="342900" marR="0" indent="-342900" defTabSz="914400" rtl="0" fontAlgn="auto" latinLnBrk="0" hangingPunct="0">
              <a:lnSpc>
                <a:spcPct val="100000"/>
              </a:lnSpc>
              <a:spcBef>
                <a:spcPts val="0"/>
              </a:spcBef>
              <a:spcAft>
                <a:spcPts val="0"/>
              </a:spcAft>
              <a:buClrTx/>
              <a:buSzTx/>
              <a:buFontTx/>
              <a:buAutoNum type="arabicPeriod"/>
              <a:tabLst/>
            </a:pP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defTabSz="914400" rtl="0" fontAlgn="auto" latinLnBrk="0" hangingPunct="0">
              <a:lnSpc>
                <a:spcPct val="100000"/>
              </a:lnSpc>
              <a:spcBef>
                <a:spcPts val="0"/>
              </a:spcBef>
              <a:spcAft>
                <a:spcPts val="0"/>
              </a:spcAft>
              <a:buClrTx/>
              <a:buSzTx/>
              <a:buFontTx/>
              <a:buAutoNum type="arabicPeriod"/>
              <a:tabLst/>
            </a:pPr>
            <a:r>
              <a:rPr lang="en-US" sz="1600" dirty="0">
                <a:effectLst/>
                <a:latin typeface="Aptos" panose="020B0004020202020204" pitchFamily="34" charset="0"/>
                <a:ea typeface="Aptos" panose="020B0004020202020204" pitchFamily="34" charset="0"/>
                <a:cs typeface="Times New Roman" panose="02020603050405020304" pitchFamily="18" charset="0"/>
              </a:rPr>
              <a:t>Can you think of any other picture books that </a:t>
            </a:r>
            <a:r>
              <a:rPr lang="en-US" sz="1600" dirty="0">
                <a:latin typeface="Aptos" panose="020B0004020202020204" pitchFamily="34" charset="0"/>
                <a:ea typeface="Aptos" panose="020B0004020202020204" pitchFamily="34" charset="0"/>
                <a:cs typeface="Times New Roman" panose="02020603050405020304" pitchFamily="18" charset="0"/>
              </a:rPr>
              <a:t>could be used in a “Resourceful Women” unit?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l" defTabSz="914400" rtl="0" fontAlgn="auto" latinLnBrk="0" hangingPunct="0">
              <a:lnSpc>
                <a:spcPct val="100000"/>
              </a:lnSpc>
              <a:spcBef>
                <a:spcPts val="0"/>
              </a:spcBef>
              <a:spcAft>
                <a:spcPts val="0"/>
              </a:spcAft>
              <a:buClrTx/>
              <a:buSzTx/>
              <a:buFontTx/>
              <a:buNone/>
              <a:tabLst/>
            </a:pP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3562848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ook Lists for Teens">
            <a:extLst>
              <a:ext uri="{FF2B5EF4-FFF2-40B4-BE49-F238E27FC236}">
                <a16:creationId xmlns:a16="http://schemas.microsoft.com/office/drawing/2014/main" id="{D5B4345C-A8F4-788D-99D2-16439240C3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939507" y="1116637"/>
            <a:ext cx="6015961" cy="3850215"/>
          </a:xfrm>
          <a:prstGeom prst="rect">
            <a:avLst/>
          </a:prstGeom>
          <a:noFill/>
          <a:ln w="76200">
            <a:solidFill>
              <a:srgbClr val="0070C0"/>
            </a:solidFill>
          </a:ln>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303426C-AF1F-40F6-59EC-9C8075FC5F49}"/>
              </a:ext>
            </a:extLst>
          </p:cNvPr>
          <p:cNvSpPr/>
          <p:nvPr/>
        </p:nvSpPr>
        <p:spPr>
          <a:xfrm>
            <a:off x="457200" y="1321441"/>
            <a:ext cx="2356837" cy="2500618"/>
          </a:xfrm>
          <a:prstGeom prst="ellipse">
            <a:avLst/>
          </a:prstGeom>
          <a:solidFill>
            <a:srgbClr val="48599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Box 3">
            <a:extLst>
              <a:ext uri="{FF2B5EF4-FFF2-40B4-BE49-F238E27FC236}">
                <a16:creationId xmlns:a16="http://schemas.microsoft.com/office/drawing/2014/main" id="{33FB8FEA-1D0C-F10A-A905-A8C44F60A9FB}"/>
              </a:ext>
            </a:extLst>
          </p:cNvPr>
          <p:cNvSpPr txBox="1"/>
          <p:nvPr/>
        </p:nvSpPr>
        <p:spPr>
          <a:xfrm>
            <a:off x="631552" y="2122488"/>
            <a:ext cx="2133602"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kern="1200" dirty="0">
                <a:solidFill>
                  <a:schemeClr val="tx1"/>
                </a:solidFill>
                <a:latin typeface="+mj-lt"/>
                <a:ea typeface="+mj-ea"/>
                <a:cs typeface="+mj-cs"/>
              </a:rPr>
              <a:t>If Time Allows….</a:t>
            </a: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Booklists, and </a:t>
            </a:r>
          </a:p>
          <a:p>
            <a:r>
              <a:rPr lang="en-US" sz="2000" kern="1200" dirty="0">
                <a:solidFill>
                  <a:schemeClr val="tx1"/>
                </a:solidFill>
                <a:latin typeface="+mj-lt"/>
                <a:ea typeface="+mj-ea"/>
                <a:cs typeface="+mj-cs"/>
              </a:rPr>
              <a:t>Literature Links</a:t>
            </a:r>
            <a:endParaRPr lang="en-US" sz="2000" dirty="0">
              <a:solidFill>
                <a:schemeClr val="tx1"/>
              </a:solidFill>
            </a:endParaRPr>
          </a:p>
        </p:txBody>
      </p:sp>
    </p:spTree>
    <p:extLst>
      <p:ext uri="{BB962C8B-B14F-4D97-AF65-F5344CB8AC3E}">
        <p14:creationId xmlns:p14="http://schemas.microsoft.com/office/powerpoint/2010/main" val="115827351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DF17A1-7C90-943E-AD56-F1E2DBC88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053" y="553025"/>
            <a:ext cx="3291348" cy="4426959"/>
          </a:xfrm>
          <a:prstGeom prst="rect">
            <a:avLst/>
          </a:prstGeom>
          <a:ln w="76200">
            <a:solidFill>
              <a:srgbClr val="1A16AE"/>
            </a:solidFill>
          </a:ln>
        </p:spPr>
      </p:pic>
      <p:sp>
        <p:nvSpPr>
          <p:cNvPr id="4" name="TextBox 3">
            <a:extLst>
              <a:ext uri="{FF2B5EF4-FFF2-40B4-BE49-F238E27FC236}">
                <a16:creationId xmlns:a16="http://schemas.microsoft.com/office/drawing/2014/main" id="{AF59F823-24E6-C1A4-F4FE-7C4CC131DC4E}"/>
              </a:ext>
            </a:extLst>
          </p:cNvPr>
          <p:cNvSpPr txBox="1"/>
          <p:nvPr/>
        </p:nvSpPr>
        <p:spPr>
          <a:xfrm>
            <a:off x="4343400" y="1681168"/>
            <a:ext cx="457200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800" b="1" dirty="0">
                <a:solidFill>
                  <a:srgbClr val="FF0000"/>
                </a:solidFill>
                <a:effectLst>
                  <a:outerShdw blurRad="38100" dist="38100" dir="2700000" algn="tl">
                    <a:srgbClr val="000000">
                      <a:alpha val="43137"/>
                    </a:srgbClr>
                  </a:outerShdw>
                </a:effectLst>
              </a:rPr>
              <a:t>Hot Off the Presses!</a:t>
            </a:r>
          </a:p>
        </p:txBody>
      </p:sp>
    </p:spTree>
    <p:extLst>
      <p:ext uri="{BB962C8B-B14F-4D97-AF65-F5344CB8AC3E}">
        <p14:creationId xmlns:p14="http://schemas.microsoft.com/office/powerpoint/2010/main" val="70496116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67D3DD-AFA3-BF40-F155-74E14BCE8B80}"/>
              </a:ext>
            </a:extLst>
          </p:cNvPr>
          <p:cNvPicPr>
            <a:picLocks noChangeAspect="1"/>
          </p:cNvPicPr>
          <p:nvPr/>
        </p:nvPicPr>
        <p:blipFill>
          <a:blip r:embed="rId2"/>
          <a:stretch>
            <a:fillRect/>
          </a:stretch>
        </p:blipFill>
        <p:spPr>
          <a:xfrm>
            <a:off x="456931" y="0"/>
            <a:ext cx="8598579" cy="4916129"/>
          </a:xfrm>
          <a:prstGeom prst="rect">
            <a:avLst/>
          </a:prstGeom>
        </p:spPr>
      </p:pic>
    </p:spTree>
    <p:extLst>
      <p:ext uri="{BB962C8B-B14F-4D97-AF65-F5344CB8AC3E}">
        <p14:creationId xmlns:p14="http://schemas.microsoft.com/office/powerpoint/2010/main" val="355032795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BED075-A287-6B27-99E9-45D11C42A817}"/>
              </a:ext>
            </a:extLst>
          </p:cNvPr>
          <p:cNvPicPr>
            <a:picLocks noChangeAspect="1"/>
          </p:cNvPicPr>
          <p:nvPr/>
        </p:nvPicPr>
        <p:blipFill>
          <a:blip r:embed="rId2"/>
          <a:stretch>
            <a:fillRect/>
          </a:stretch>
        </p:blipFill>
        <p:spPr>
          <a:xfrm>
            <a:off x="176981" y="121934"/>
            <a:ext cx="8799871" cy="4905114"/>
          </a:xfrm>
          <a:prstGeom prst="rect">
            <a:avLst/>
          </a:prstGeom>
        </p:spPr>
      </p:pic>
    </p:spTree>
    <p:extLst>
      <p:ext uri="{BB962C8B-B14F-4D97-AF65-F5344CB8AC3E}">
        <p14:creationId xmlns:p14="http://schemas.microsoft.com/office/powerpoint/2010/main" val="1039535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961C4-F8DA-2F05-4F05-B121A4B54DA9}"/>
              </a:ext>
            </a:extLst>
          </p:cNvPr>
          <p:cNvPicPr>
            <a:picLocks noChangeAspect="1"/>
          </p:cNvPicPr>
          <p:nvPr/>
        </p:nvPicPr>
        <p:blipFill>
          <a:blip r:embed="rId2"/>
          <a:stretch>
            <a:fillRect/>
          </a:stretch>
        </p:blipFill>
        <p:spPr>
          <a:xfrm>
            <a:off x="322366" y="88489"/>
            <a:ext cx="8664318" cy="4768645"/>
          </a:xfrm>
          <a:prstGeom prst="rect">
            <a:avLst/>
          </a:prstGeom>
        </p:spPr>
      </p:pic>
    </p:spTree>
    <p:extLst>
      <p:ext uri="{BB962C8B-B14F-4D97-AF65-F5344CB8AC3E}">
        <p14:creationId xmlns:p14="http://schemas.microsoft.com/office/powerpoint/2010/main" val="407146021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158775" y="1633635"/>
            <a:ext cx="7886700" cy="1300758"/>
          </a:xfrm>
          <a:prstGeom prst="rect">
            <a:avLst/>
          </a:prstGeom>
          <a:noFill/>
          <a:ln>
            <a:noFill/>
          </a:ln>
        </p:spPr>
        <p:txBody>
          <a:bodyPr vert="horz" wrap="square" lIns="68580" tIns="34290" rIns="68580" bIns="34290" anchor="t" anchorCtr="0" compatLnSpc="1">
            <a:noAutofit/>
          </a:bodyPr>
          <a:lstStyle/>
          <a:p>
            <a:br>
              <a:rPr lang="en-US" sz="2400" spc="-75" dirty="0">
                <a:solidFill>
                  <a:schemeClr val="tx1"/>
                </a:solidFill>
                <a:latin typeface="Inter Light"/>
              </a:rPr>
            </a:br>
            <a:r>
              <a:rPr lang="en-US" sz="3200" spc="-75" dirty="0">
                <a:solidFill>
                  <a:schemeClr val="tx1"/>
                </a:solidFill>
                <a:latin typeface="Inter Light"/>
              </a:rPr>
              <a:t>Contact</a:t>
            </a:r>
            <a:r>
              <a:rPr lang="en-US" sz="3200" spc="-75" dirty="0">
                <a:solidFill>
                  <a:srgbClr val="FFFFFF"/>
                </a:solidFill>
                <a:latin typeface="Inter Light"/>
              </a:rPr>
              <a:t> </a:t>
            </a:r>
            <a:r>
              <a:rPr lang="en-US" sz="3200" spc="-75" dirty="0">
                <a:solidFill>
                  <a:schemeClr val="tx1"/>
                </a:solidFill>
                <a:latin typeface="Inter Light"/>
              </a:rPr>
              <a:t>information </a:t>
            </a:r>
            <a:br>
              <a:rPr lang="en-US" sz="3200" spc="-75" dirty="0">
                <a:solidFill>
                  <a:schemeClr val="tx1"/>
                </a:solidFill>
                <a:latin typeface="Inter Light"/>
              </a:rPr>
            </a:br>
            <a:br>
              <a:rPr lang="en-US" sz="2400" spc="-75" dirty="0">
                <a:solidFill>
                  <a:schemeClr val="tx1"/>
                </a:solidFill>
                <a:latin typeface="Inter Light"/>
              </a:rPr>
            </a:br>
            <a:r>
              <a:rPr lang="en-US" sz="1800" dirty="0">
                <a:solidFill>
                  <a:schemeClr val="tx1"/>
                </a:solidFill>
                <a:latin typeface="+mn-lt"/>
              </a:rPr>
              <a:t>Lauren H Shifflett   </a:t>
            </a:r>
            <a:r>
              <a:rPr lang="en-US" sz="1800" dirty="0">
                <a:solidFill>
                  <a:schemeClr val="tx1"/>
                </a:solidFill>
                <a:latin typeface="+mn-lt"/>
                <a:hlinkClick r:id="rId2">
                  <a:extLst>
                    <a:ext uri="{A12FA001-AC4F-418D-AE19-62706E023703}">
                      <ahyp:hlinkClr xmlns:ahyp="http://schemas.microsoft.com/office/drawing/2018/hyperlinkcolor" val="tx"/>
                    </a:ext>
                  </a:extLst>
                </a:hlinkClick>
              </a:rPr>
              <a:t>shiffllh@jmu.edu</a:t>
            </a:r>
            <a:r>
              <a:rPr lang="en-US" sz="1800" dirty="0">
                <a:solidFill>
                  <a:schemeClr val="tx1"/>
                </a:solidFill>
                <a:latin typeface="+mn-lt"/>
              </a:rPr>
              <a:t>  </a:t>
            </a:r>
            <a:br>
              <a:rPr lang="en-US" sz="1800" dirty="0">
                <a:solidFill>
                  <a:schemeClr val="tx1"/>
                </a:solidFill>
                <a:latin typeface="+mn-lt"/>
              </a:rPr>
            </a:br>
            <a:r>
              <a:rPr lang="en-US" sz="1800" dirty="0">
                <a:solidFill>
                  <a:schemeClr val="tx1"/>
                </a:solidFill>
                <a:latin typeface="+mn-lt"/>
              </a:rPr>
              <a:t>Lynne  F Stover   </a:t>
            </a:r>
            <a:r>
              <a:rPr lang="en-US" sz="1800" dirty="0">
                <a:solidFill>
                  <a:schemeClr val="tx1"/>
                </a:solidFill>
                <a:latin typeface="+mn-lt"/>
                <a:hlinkClick r:id="rId3">
                  <a:extLst>
                    <a:ext uri="{A12FA001-AC4F-418D-AE19-62706E023703}">
                      <ahyp:hlinkClr xmlns:ahyp="http://schemas.microsoft.com/office/drawing/2018/hyperlinkcolor" val="tx"/>
                    </a:ext>
                  </a:extLst>
                </a:hlinkClick>
              </a:rPr>
              <a:t>stoverlf@jmu.edu  </a:t>
            </a:r>
            <a:br>
              <a:rPr lang="en-US" sz="2400" dirty="0">
                <a:solidFill>
                  <a:schemeClr val="bg1"/>
                </a:solidFill>
                <a:latin typeface="+mn-lt"/>
                <a:hlinkClick r:id="rId3">
                  <a:extLst>
                    <a:ext uri="{A12FA001-AC4F-418D-AE19-62706E023703}">
                      <ahyp:hlinkClr xmlns:ahyp="http://schemas.microsoft.com/office/drawing/2018/hyperlinkcolor" val="tx"/>
                    </a:ext>
                  </a:extLst>
                </a:hlinkClick>
              </a:rPr>
            </a:br>
            <a:r>
              <a:rPr lang="en-US" sz="2400" dirty="0">
                <a:solidFill>
                  <a:schemeClr val="bg1"/>
                </a:solidFill>
                <a:latin typeface="+mn-lt"/>
                <a:hlinkClick r:id="rId3">
                  <a:extLst>
                    <a:ext uri="{A12FA001-AC4F-418D-AE19-62706E023703}">
                      <ahyp:hlinkClr xmlns:ahyp="http://schemas.microsoft.com/office/drawing/2018/hyperlinkcolor" val="tx"/>
                    </a:ext>
                  </a:extLst>
                </a:hlinkClick>
              </a:rPr>
              <a:t>u.edu</a:t>
            </a:r>
            <a:r>
              <a:rPr lang="en-US" sz="2400" dirty="0">
                <a:solidFill>
                  <a:schemeClr val="bg1"/>
                </a:solidFill>
                <a:latin typeface="+mn-lt"/>
              </a:rPr>
              <a:t> </a:t>
            </a:r>
            <a:br>
              <a:rPr lang="en-US" sz="2400" dirty="0">
                <a:solidFill>
                  <a:schemeClr val="bg1"/>
                </a:solidFill>
              </a:rPr>
            </a:br>
            <a:br>
              <a:rPr lang="en-US" sz="2400" spc="-75" dirty="0">
                <a:solidFill>
                  <a:schemeClr val="tx1"/>
                </a:solidFill>
                <a:latin typeface="Inter Light"/>
              </a:rPr>
            </a:br>
            <a:br>
              <a:rPr lang="en-US" sz="2400" spc="-75" dirty="0">
                <a:solidFill>
                  <a:schemeClr val="tx1"/>
                </a:solidFill>
                <a:latin typeface="Inter Light"/>
              </a:rPr>
            </a:br>
            <a:endParaRPr lang="en-US" sz="2400" spc="-75" dirty="0">
              <a:solidFill>
                <a:schemeClr val="tx1"/>
              </a:solidFill>
              <a:latin typeface="Inter Light"/>
            </a:endParaRP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416471" y="666797"/>
            <a:ext cx="7886700" cy="685800"/>
          </a:xfrm>
          <a:prstGeom prst="rect">
            <a:avLst/>
          </a:prstGeom>
          <a:noFill/>
          <a:ln>
            <a:noFill/>
          </a:ln>
        </p:spPr>
        <p:txBody>
          <a:bodyPr vert="horz" wrap="square" lIns="68580" tIns="34290" rIns="68580" bIns="34290" anchor="t" anchorCtr="0" compatLnSpc="1">
            <a:noAutofit/>
          </a:bodyPr>
          <a:lstStyle/>
          <a:p>
            <a:pPr marL="0" indent="0">
              <a:buNone/>
            </a:pPr>
            <a:endParaRPr lang="en-US" sz="4050" spc="-113" dirty="0">
              <a:solidFill>
                <a:schemeClr val="tx1"/>
              </a:solidFill>
              <a:latin typeface="Inter" pitchFamily="2"/>
            </a:endParaRPr>
          </a:p>
          <a:p>
            <a:pPr marL="0" indent="0">
              <a:buNone/>
            </a:pPr>
            <a:r>
              <a:rPr lang="en-US" sz="4050" spc="-113" dirty="0">
                <a:solidFill>
                  <a:schemeClr val="tx1"/>
                </a:solidFill>
                <a:latin typeface="Inter" pitchFamily="2"/>
              </a:rPr>
              <a:t>Thank You!</a:t>
            </a:r>
            <a:endParaRPr lang="en-US" sz="4050" spc="-113" dirty="0">
              <a:solidFill>
                <a:schemeClr val="tx1"/>
              </a:solidFill>
              <a:latin typeface="Calibri"/>
            </a:endParaRPr>
          </a:p>
        </p:txBody>
      </p:sp>
      <p:sp>
        <p:nvSpPr>
          <p:cNvPr id="5" name="TextBox 4">
            <a:extLst>
              <a:ext uri="{FF2B5EF4-FFF2-40B4-BE49-F238E27FC236}">
                <a16:creationId xmlns:a16="http://schemas.microsoft.com/office/drawing/2014/main" id="{3FCB9D7A-241B-490B-8AEB-6E8F9D68B017}"/>
              </a:ext>
            </a:extLst>
          </p:cNvPr>
          <p:cNvSpPr txBox="1"/>
          <p:nvPr/>
        </p:nvSpPr>
        <p:spPr>
          <a:xfrm>
            <a:off x="1162879" y="3663706"/>
            <a:ext cx="4572000" cy="646331"/>
          </a:xfrm>
          <a:prstGeom prst="rect">
            <a:avLst/>
          </a:prstGeom>
          <a:noFill/>
        </p:spPr>
        <p:txBody>
          <a:bodyPr wrap="square">
            <a:spAutoFit/>
          </a:bodyPr>
          <a:lstStyle/>
          <a:p>
            <a:r>
              <a:rPr lang="en-US" sz="1800" dirty="0">
                <a:solidFill>
                  <a:schemeClr val="bg1"/>
                </a:solidFill>
              </a:rPr>
              <a:t>Lauren H Shifflett   </a:t>
            </a:r>
            <a:r>
              <a:rPr lang="en-US" sz="1800" dirty="0">
                <a:solidFill>
                  <a:schemeClr val="bg1"/>
                </a:solidFill>
                <a:hlinkClick r:id="rId2">
                  <a:extLst>
                    <a:ext uri="{A12FA001-AC4F-418D-AE19-62706E023703}">
                      <ahyp:hlinkClr xmlns:ahyp="http://schemas.microsoft.com/office/drawing/2018/hyperlinkcolor" val="tx"/>
                    </a:ext>
                  </a:extLst>
                </a:hlinkClick>
              </a:rPr>
              <a:t>shiffllh@jmu.edu</a:t>
            </a:r>
            <a:r>
              <a:rPr lang="en-US" sz="1800" dirty="0">
                <a:solidFill>
                  <a:schemeClr val="bg1"/>
                </a:solidFill>
              </a:rPr>
              <a:t> </a:t>
            </a:r>
            <a:br>
              <a:rPr lang="en-US" sz="1800" dirty="0">
                <a:solidFill>
                  <a:schemeClr val="bg1"/>
                </a:solidFill>
              </a:rPr>
            </a:br>
            <a:r>
              <a:rPr lang="en-US" sz="1800" dirty="0">
                <a:solidFill>
                  <a:schemeClr val="bg1"/>
                </a:solidFill>
              </a:rPr>
              <a:t>Lynne  F Stover   </a:t>
            </a:r>
            <a:r>
              <a:rPr lang="en-US" sz="1800" dirty="0">
                <a:solidFill>
                  <a:schemeClr val="bg1"/>
                </a:solidFill>
                <a:hlinkClick r:id="rId3">
                  <a:extLst>
                    <a:ext uri="{A12FA001-AC4F-418D-AE19-62706E023703}">
                      <ahyp:hlinkClr xmlns:ahyp="http://schemas.microsoft.com/office/drawing/2018/hyperlinkcolor" val="tx"/>
                    </a:ext>
                  </a:extLst>
                </a:hlinkClick>
              </a:rPr>
              <a:t>stoverlf@jmu.edu</a:t>
            </a:r>
            <a:r>
              <a:rPr lang="en-US" sz="1800" dirty="0">
                <a:solidFill>
                  <a:schemeClr val="bg1"/>
                </a:solidFill>
              </a:rPr>
              <a:t> </a:t>
            </a:r>
          </a:p>
        </p:txBody>
      </p:sp>
    </p:spTree>
    <p:extLst>
      <p:ext uri="{BB962C8B-B14F-4D97-AF65-F5344CB8AC3E}">
        <p14:creationId xmlns:p14="http://schemas.microsoft.com/office/powerpoint/2010/main" val="300596273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AC6A3-3974-407B-A36D-15D673C7CC5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909" y="2964436"/>
            <a:ext cx="1263727" cy="144155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5E5347-4942-4EA3-AC09-78ACF74E612C}"/>
              </a:ext>
            </a:extLst>
          </p:cNvPr>
          <p:cNvSpPr/>
          <p:nvPr/>
        </p:nvSpPr>
        <p:spPr>
          <a:xfrm>
            <a:off x="2595609" y="3080312"/>
            <a:ext cx="5627335" cy="1057212"/>
          </a:xfrm>
          <a:prstGeom prst="rect">
            <a:avLst/>
          </a:prstGeom>
        </p:spPr>
        <p:txBody>
          <a:bodyPr wrap="square">
            <a:spAutoFit/>
          </a:bodyPr>
          <a:lstStyle/>
          <a:p>
            <a:r>
              <a:rPr lang="en-US" sz="1045" b="1" dirty="0">
                <a:latin typeface="Calibri" panose="020F0502020204030204" pitchFamily="34" charset="0"/>
                <a:ea typeface="Calibri" panose="020F0502020204030204" pitchFamily="34" charset="0"/>
              </a:rPr>
              <a:t>Lynne Farrell Stover </a:t>
            </a:r>
            <a:r>
              <a:rPr lang="en-US" sz="1045"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37483" y="4603807"/>
            <a:ext cx="1202573" cy="253146"/>
          </a:xfrm>
          <a:prstGeom prst="rect">
            <a:avLst/>
          </a:prstGeom>
        </p:spPr>
        <p:txBody>
          <a:bodyPr wrap="none">
            <a:spAutoFit/>
          </a:bodyPr>
          <a:lstStyle/>
          <a:p>
            <a:pPr algn="ctr"/>
            <a:r>
              <a:rPr lang="en-US" sz="1045" dirty="0">
                <a:solidFill>
                  <a:srgbClr val="450084"/>
                </a:solidFill>
                <a:hlinkClick r:id="rId3">
                  <a:extLst>
                    <a:ext uri="{A12FA001-AC4F-418D-AE19-62706E023703}">
                      <ahyp:hlinkClr xmlns:ahyp="http://schemas.microsoft.com/office/drawing/2018/hyperlinkcolor" val="tx"/>
                    </a:ext>
                  </a:extLst>
                </a:hlinkClick>
              </a:rPr>
              <a:t>stoverlf@jmu.edu</a:t>
            </a:r>
            <a:r>
              <a:rPr lang="en-US" sz="1045"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4"/>
          <a:stretch>
            <a:fillRect/>
          </a:stretch>
        </p:blipFill>
        <p:spPr>
          <a:xfrm>
            <a:off x="606907" y="1037133"/>
            <a:ext cx="1144214" cy="1275971"/>
          </a:xfrm>
          <a:prstGeom prst="rect">
            <a:avLst/>
          </a:prstGeom>
          <a:ln w="3810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2595608" y="1065034"/>
            <a:ext cx="5517473" cy="1057212"/>
          </a:xfrm>
          <a:prstGeom prst="rect">
            <a:avLst/>
          </a:prstGeom>
        </p:spPr>
        <p:txBody>
          <a:bodyPr wrap="square">
            <a:spAutoFit/>
          </a:bodyPr>
          <a:lstStyle/>
          <a:p>
            <a:r>
              <a:rPr lang="en-US" sz="1045" b="1" dirty="0"/>
              <a:t>Lauren Hensley Shifflett </a:t>
            </a:r>
            <a:r>
              <a:rPr lang="en-US" sz="1045"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585744" y="2450029"/>
            <a:ext cx="1186543" cy="253146"/>
          </a:xfrm>
          <a:prstGeom prst="rect">
            <a:avLst/>
          </a:prstGeom>
        </p:spPr>
        <p:txBody>
          <a:bodyPr wrap="none">
            <a:spAutoFit/>
          </a:bodyPr>
          <a:lstStyle/>
          <a:p>
            <a:pPr algn="ctr"/>
            <a:r>
              <a:rPr lang="en-US" sz="1045" dirty="0">
                <a:solidFill>
                  <a:schemeClr val="tx1"/>
                </a:solidFill>
              </a:rPr>
              <a:t> </a:t>
            </a:r>
            <a:r>
              <a:rPr lang="en-US" sz="1045" dirty="0">
                <a:hlinkClick r:id="rId5"/>
              </a:rPr>
              <a:t>shiffllh@jmu.edu</a:t>
            </a:r>
            <a:r>
              <a:rPr lang="en-US" sz="1045"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3442318" y="180468"/>
            <a:ext cx="3568823" cy="577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783"/>
            <a:r>
              <a:rPr lang="en-US" sz="3300" dirty="0"/>
              <a:t>Presenters</a:t>
            </a:r>
          </a:p>
        </p:txBody>
      </p:sp>
    </p:spTree>
    <p:extLst>
      <p:ext uri="{BB962C8B-B14F-4D97-AF65-F5344CB8AC3E}">
        <p14:creationId xmlns:p14="http://schemas.microsoft.com/office/powerpoint/2010/main" val="11446931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C55601-6914-44B5-6041-B89369A10053}"/>
              </a:ext>
            </a:extLst>
          </p:cNvPr>
          <p:cNvSpPr txBox="1"/>
          <p:nvPr/>
        </p:nvSpPr>
        <p:spPr>
          <a:xfrm>
            <a:off x="304801" y="943163"/>
            <a:ext cx="7943850" cy="32571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nSpc>
                <a:spcPct val="150000"/>
              </a:lnSpc>
              <a:buFont typeface="Wingdings" panose="05000000000000000000" pitchFamily="2" charset="2"/>
              <a:buChar char="Ø"/>
            </a:pPr>
            <a:r>
              <a:rPr lang="en-US" sz="2800" dirty="0"/>
              <a:t>Introduction </a:t>
            </a:r>
          </a:p>
          <a:p>
            <a:pPr marL="457200" indent="-457200">
              <a:lnSpc>
                <a:spcPct val="150000"/>
              </a:lnSpc>
              <a:buFont typeface="Wingdings" panose="05000000000000000000" pitchFamily="2" charset="2"/>
              <a:buChar char="Ø"/>
            </a:pPr>
            <a:r>
              <a:rPr lang="en-US" sz="2800" dirty="0"/>
              <a:t>Standards and Concepts Review</a:t>
            </a:r>
          </a:p>
          <a:p>
            <a:pPr marL="457200" indent="-457200">
              <a:lnSpc>
                <a:spcPct val="150000"/>
              </a:lnSpc>
              <a:buFont typeface="Wingdings" panose="05000000000000000000" pitchFamily="2" charset="2"/>
              <a:buChar char="Ø"/>
            </a:pPr>
            <a:r>
              <a:rPr lang="en-US" sz="2800" dirty="0"/>
              <a:t>Picture Books with Lessons and Activities</a:t>
            </a:r>
          </a:p>
          <a:p>
            <a:pPr marL="457200" indent="-457200">
              <a:lnSpc>
                <a:spcPct val="150000"/>
              </a:lnSpc>
              <a:buFont typeface="Wingdings" panose="05000000000000000000" pitchFamily="2" charset="2"/>
              <a:buChar char="Ø"/>
            </a:pPr>
            <a:r>
              <a:rPr lang="en-US" sz="2800" dirty="0"/>
              <a:t>For Your Consideration </a:t>
            </a:r>
          </a:p>
          <a:p>
            <a:pPr marL="457200" indent="-457200">
              <a:lnSpc>
                <a:spcPct val="150000"/>
              </a:lnSpc>
              <a:buFont typeface="Wingdings" panose="05000000000000000000" pitchFamily="2" charset="2"/>
              <a:buChar char="Ø"/>
            </a:pPr>
            <a:r>
              <a:rPr lang="en-US" sz="2800" dirty="0">
                <a:solidFill>
                  <a:schemeClr val="tx1">
                    <a:lumMod val="95000"/>
                    <a:lumOff val="5000"/>
                  </a:schemeClr>
                </a:solidFill>
              </a:rPr>
              <a:t>Session Evaluation</a:t>
            </a:r>
          </a:p>
        </p:txBody>
      </p:sp>
      <p:sp>
        <p:nvSpPr>
          <p:cNvPr id="7" name="TextBox 6">
            <a:extLst>
              <a:ext uri="{FF2B5EF4-FFF2-40B4-BE49-F238E27FC236}">
                <a16:creationId xmlns:a16="http://schemas.microsoft.com/office/drawing/2014/main" id="{51AF5617-76BF-3BEF-3664-65678ECD5118}"/>
              </a:ext>
            </a:extLst>
          </p:cNvPr>
          <p:cNvSpPr txBox="1"/>
          <p:nvPr/>
        </p:nvSpPr>
        <p:spPr>
          <a:xfrm>
            <a:off x="3006090" y="147494"/>
            <a:ext cx="344043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 sz="3200" dirty="0">
                <a:latin typeface="Helvetica Neue"/>
                <a:ea typeface="Helvetica Neue"/>
                <a:cs typeface="Helvetica Neue"/>
                <a:sym typeface="Helvetica Neue"/>
              </a:rPr>
              <a:t>Session Agenda</a:t>
            </a:r>
            <a:endParaRPr lang="en-US" sz="3200" dirty="0"/>
          </a:p>
        </p:txBody>
      </p:sp>
      <p:pic>
        <p:nvPicPr>
          <p:cNvPr id="1026" name="Picture 2" descr="The Art of Teaching: Captivating Images of Teachers in Action">
            <a:extLst>
              <a:ext uri="{FF2B5EF4-FFF2-40B4-BE49-F238E27FC236}">
                <a16:creationId xmlns:a16="http://schemas.microsoft.com/office/drawing/2014/main" id="{F929944C-E19A-B74D-A1AD-074439331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764915" y="3006437"/>
            <a:ext cx="1483736" cy="175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2790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58CAA-D04B-D986-CBC7-F2CD61055414}"/>
              </a:ext>
            </a:extLst>
          </p:cNvPr>
          <p:cNvSpPr txBox="1"/>
          <p:nvPr/>
        </p:nvSpPr>
        <p:spPr>
          <a:xfrm>
            <a:off x="2034540" y="211872"/>
            <a:ext cx="4572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dirty="0"/>
              <a:t>Objectives</a:t>
            </a:r>
          </a:p>
        </p:txBody>
      </p:sp>
      <p:sp>
        <p:nvSpPr>
          <p:cNvPr id="5" name="TextBox 4">
            <a:extLst>
              <a:ext uri="{FF2B5EF4-FFF2-40B4-BE49-F238E27FC236}">
                <a16:creationId xmlns:a16="http://schemas.microsoft.com/office/drawing/2014/main" id="{A746B4D0-924E-53AA-D712-7E73DDE1513D}"/>
              </a:ext>
            </a:extLst>
          </p:cNvPr>
          <p:cNvSpPr txBox="1"/>
          <p:nvPr/>
        </p:nvSpPr>
        <p:spPr>
          <a:xfrm>
            <a:off x="286789" y="1026995"/>
            <a:ext cx="9258300" cy="36471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In this webinar teachers will:</a:t>
            </a:r>
          </a:p>
          <a:p>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r>
              <a:rPr lang="en-US" sz="1800" dirty="0"/>
              <a:t>Understand the meaning of entrepreneurial traits.</a:t>
            </a:r>
          </a:p>
          <a:p>
            <a:pPr marL="285750" indent="-285750">
              <a:buFont typeface="Wingdings" panose="05000000000000000000" pitchFamily="2" charset="2"/>
              <a:buChar char="Ø"/>
            </a:pPr>
            <a:endParaRPr lang="en-US" sz="1800" dirty="0"/>
          </a:p>
          <a:p>
            <a:pPr marL="285750" indent="-285750">
              <a:buFont typeface="Wingdings" panose="05000000000000000000" pitchFamily="2" charset="2"/>
              <a:buChar char="Ø"/>
            </a:pPr>
            <a:r>
              <a:rPr lang="en-US" sz="1800" dirty="0"/>
              <a:t>Recognize the challenges faced by the featured historical women. </a:t>
            </a:r>
          </a:p>
          <a:p>
            <a:pPr marL="285750" indent="-285750">
              <a:buFont typeface="Wingdings" panose="05000000000000000000" pitchFamily="2" charset="2"/>
              <a:buChar char="Ø"/>
            </a:pPr>
            <a:endParaRPr lang="en-US" sz="1800" dirty="0"/>
          </a:p>
          <a:p>
            <a:pPr marL="285750" indent="-285750">
              <a:buFont typeface="Wingdings" panose="05000000000000000000" pitchFamily="2" charset="2"/>
              <a:buChar char="Ø"/>
            </a:pPr>
            <a:r>
              <a:rPr lang="en-US" sz="1800" dirty="0"/>
              <a:t>Describe factors influencing women’s choices concerning product development and innovation.</a:t>
            </a:r>
          </a:p>
          <a:p>
            <a:endParaRPr lang="en-US" sz="1800" dirty="0"/>
          </a:p>
          <a:p>
            <a:pPr marL="285750" indent="-285750">
              <a:buFont typeface="Wingdings" panose="05000000000000000000" pitchFamily="2" charset="2"/>
              <a:buChar char="Ø"/>
            </a:pPr>
            <a:r>
              <a:rPr lang="en-US" sz="1800" dirty="0">
                <a:latin typeface="Calibri" panose="020F0502020204030204" pitchFamily="34" charset="0"/>
                <a:ea typeface="Calibri" panose="020F0502020204030204" pitchFamily="34" charset="0"/>
                <a:cs typeface="Times New Roman" panose="02020603050405020304" pitchFamily="18" charset="0"/>
              </a:rPr>
              <a:t>Use children’s literature to introduce economic concepts.</a:t>
            </a:r>
          </a:p>
          <a:p>
            <a:endParaRPr lang="en-US" dirty="0"/>
          </a:p>
          <a:p>
            <a:pPr marL="285750" indent="-285750">
              <a:buFont typeface="Wingdings" panose="05000000000000000000" pitchFamily="2" charset="2"/>
              <a:buChar char="Ø"/>
            </a:pPr>
            <a:endParaRPr lang="en-US" sz="1600" dirty="0"/>
          </a:p>
          <a:p>
            <a:endParaRPr lang="en-US" dirty="0"/>
          </a:p>
        </p:txBody>
      </p:sp>
      <p:pic>
        <p:nvPicPr>
          <p:cNvPr id="6" name="Picture 5">
            <a:extLst>
              <a:ext uri="{FF2B5EF4-FFF2-40B4-BE49-F238E27FC236}">
                <a16:creationId xmlns:a16="http://schemas.microsoft.com/office/drawing/2014/main" id="{E7AF8858-763A-E917-B316-60CCC00C8258}"/>
              </a:ext>
            </a:extLst>
          </p:cNvPr>
          <p:cNvPicPr>
            <a:picLocks noChangeAspect="1"/>
          </p:cNvPicPr>
          <p:nvPr/>
        </p:nvPicPr>
        <p:blipFill>
          <a:blip r:embed="rId2"/>
          <a:stretch>
            <a:fillRect/>
          </a:stretch>
        </p:blipFill>
        <p:spPr>
          <a:xfrm>
            <a:off x="6710164" y="3361685"/>
            <a:ext cx="1189236" cy="1481254"/>
          </a:xfrm>
          <a:prstGeom prst="rect">
            <a:avLst/>
          </a:prstGeom>
        </p:spPr>
      </p:pic>
    </p:spTree>
    <p:extLst>
      <p:ext uri="{BB962C8B-B14F-4D97-AF65-F5344CB8AC3E}">
        <p14:creationId xmlns:p14="http://schemas.microsoft.com/office/powerpoint/2010/main" val="297869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E092-2505-313E-F154-F98D42BF2E82}"/>
              </a:ext>
            </a:extLst>
          </p:cNvPr>
          <p:cNvPicPr>
            <a:picLocks noChangeAspect="1"/>
          </p:cNvPicPr>
          <p:nvPr/>
        </p:nvPicPr>
        <p:blipFill>
          <a:blip r:embed="rId2"/>
          <a:stretch>
            <a:fillRect/>
          </a:stretch>
        </p:blipFill>
        <p:spPr>
          <a:xfrm>
            <a:off x="512618" y="949015"/>
            <a:ext cx="2810330" cy="1108990"/>
          </a:xfrm>
          <a:prstGeom prst="rect">
            <a:avLst/>
          </a:prstGeom>
          <a:ln w="28575">
            <a:solidFill>
              <a:schemeClr val="tx1"/>
            </a:solidFill>
          </a:ln>
        </p:spPr>
      </p:pic>
      <p:pic>
        <p:nvPicPr>
          <p:cNvPr id="3" name="Picture 2">
            <a:extLst>
              <a:ext uri="{FF2B5EF4-FFF2-40B4-BE49-F238E27FC236}">
                <a16:creationId xmlns:a16="http://schemas.microsoft.com/office/drawing/2014/main" id="{B24643D9-B14E-7248-C651-6B963F509EFC}"/>
              </a:ext>
            </a:extLst>
          </p:cNvPr>
          <p:cNvPicPr>
            <a:picLocks noChangeAspect="1"/>
          </p:cNvPicPr>
          <p:nvPr/>
        </p:nvPicPr>
        <p:blipFill>
          <a:blip r:embed="rId3"/>
          <a:stretch>
            <a:fillRect/>
          </a:stretch>
        </p:blipFill>
        <p:spPr>
          <a:xfrm>
            <a:off x="1286859" y="2116995"/>
            <a:ext cx="3020292" cy="1306203"/>
          </a:xfrm>
          <a:prstGeom prst="rect">
            <a:avLst/>
          </a:prstGeom>
          <a:ln w="28575">
            <a:solidFill>
              <a:schemeClr val="tx1"/>
            </a:solidFill>
          </a:ln>
        </p:spPr>
      </p:pic>
      <p:pic>
        <p:nvPicPr>
          <p:cNvPr id="4" name="Picture 3">
            <a:extLst>
              <a:ext uri="{FF2B5EF4-FFF2-40B4-BE49-F238E27FC236}">
                <a16:creationId xmlns:a16="http://schemas.microsoft.com/office/drawing/2014/main" id="{54D17A48-771F-06C2-F0B2-3394A69280B2}"/>
              </a:ext>
            </a:extLst>
          </p:cNvPr>
          <p:cNvPicPr>
            <a:picLocks noChangeAspect="1"/>
          </p:cNvPicPr>
          <p:nvPr/>
        </p:nvPicPr>
        <p:blipFill>
          <a:blip r:embed="rId4"/>
          <a:stretch>
            <a:fillRect/>
          </a:stretch>
        </p:blipFill>
        <p:spPr>
          <a:xfrm rot="488531">
            <a:off x="7741733" y="2880152"/>
            <a:ext cx="1056658" cy="1398396"/>
          </a:xfrm>
          <a:prstGeom prst="rect">
            <a:avLst/>
          </a:prstGeom>
          <a:ln w="19050">
            <a:solidFill>
              <a:schemeClr val="tx1"/>
            </a:solidFill>
          </a:ln>
        </p:spPr>
      </p:pic>
      <p:sp>
        <p:nvSpPr>
          <p:cNvPr id="6" name="TextBox 5">
            <a:extLst>
              <a:ext uri="{FF2B5EF4-FFF2-40B4-BE49-F238E27FC236}">
                <a16:creationId xmlns:a16="http://schemas.microsoft.com/office/drawing/2014/main" id="{48D0699A-264C-D84C-C851-4AF8B81DBF14}"/>
              </a:ext>
            </a:extLst>
          </p:cNvPr>
          <p:cNvSpPr txBox="1"/>
          <p:nvPr/>
        </p:nvSpPr>
        <p:spPr>
          <a:xfrm>
            <a:off x="950645" y="4554671"/>
            <a:ext cx="831954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78924">
              <a:defRPr sz="3168"/>
            </a:pPr>
            <a:r>
              <a:rPr lang="en-US" sz="1200" dirty="0">
                <a:ea typeface="ＭＳ Ｐゴシック"/>
                <a:cs typeface="Calibri"/>
              </a:rPr>
              <a:t> </a:t>
            </a:r>
            <a:r>
              <a:rPr lang="en-US" sz="1200" dirty="0">
                <a:ea typeface="ＭＳ Ｐゴシック"/>
                <a:cs typeface="Calibri Light"/>
                <a:hlinkClick r:id="rId5"/>
              </a:rPr>
              <a:t>https://www.councilforeconed.org/wp-content/uploads/2012/03/voluntary-national-content-standards-2010.pdf</a:t>
            </a:r>
            <a:endParaRPr lang="en-US" sz="1200" dirty="0"/>
          </a:p>
        </p:txBody>
      </p:sp>
      <p:sp>
        <p:nvSpPr>
          <p:cNvPr id="8" name="TextBox 7">
            <a:extLst>
              <a:ext uri="{FF2B5EF4-FFF2-40B4-BE49-F238E27FC236}">
                <a16:creationId xmlns:a16="http://schemas.microsoft.com/office/drawing/2014/main" id="{8D6CE704-2416-6741-F173-05517D755737}"/>
              </a:ext>
            </a:extLst>
          </p:cNvPr>
          <p:cNvSpPr txBox="1"/>
          <p:nvPr/>
        </p:nvSpPr>
        <p:spPr>
          <a:xfrm>
            <a:off x="1956812" y="304505"/>
            <a:ext cx="4570125"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700" b="1" dirty="0">
                <a:solidFill>
                  <a:srgbClr val="FF0000"/>
                </a:solidFill>
                <a:effectLst>
                  <a:outerShdw blurRad="38100" dist="38100" dir="2700000" algn="tl">
                    <a:srgbClr val="000000">
                      <a:alpha val="43137"/>
                    </a:srgbClr>
                  </a:outerShdw>
                </a:effectLst>
              </a:rPr>
              <a:t>National Content Standards</a:t>
            </a:r>
          </a:p>
        </p:txBody>
      </p:sp>
      <p:pic>
        <p:nvPicPr>
          <p:cNvPr id="7" name="Picture 6">
            <a:extLst>
              <a:ext uri="{FF2B5EF4-FFF2-40B4-BE49-F238E27FC236}">
                <a16:creationId xmlns:a16="http://schemas.microsoft.com/office/drawing/2014/main" id="{1C43B659-190E-4A5E-D3B2-1BBB1DE377E6}"/>
              </a:ext>
            </a:extLst>
          </p:cNvPr>
          <p:cNvPicPr>
            <a:picLocks noChangeAspect="1"/>
          </p:cNvPicPr>
          <p:nvPr/>
        </p:nvPicPr>
        <p:blipFill>
          <a:blip r:embed="rId6"/>
          <a:stretch>
            <a:fillRect/>
          </a:stretch>
        </p:blipFill>
        <p:spPr>
          <a:xfrm>
            <a:off x="3600269" y="3252008"/>
            <a:ext cx="3020291" cy="1182143"/>
          </a:xfrm>
          <a:prstGeom prst="rect">
            <a:avLst/>
          </a:prstGeom>
          <a:ln w="19050">
            <a:solidFill>
              <a:schemeClr val="tx1"/>
            </a:solidFill>
          </a:ln>
        </p:spPr>
      </p:pic>
      <p:pic>
        <p:nvPicPr>
          <p:cNvPr id="10" name="Picture 9">
            <a:extLst>
              <a:ext uri="{FF2B5EF4-FFF2-40B4-BE49-F238E27FC236}">
                <a16:creationId xmlns:a16="http://schemas.microsoft.com/office/drawing/2014/main" id="{0914B9AB-8B73-FD7B-55BE-B3F136BA3110}"/>
              </a:ext>
            </a:extLst>
          </p:cNvPr>
          <p:cNvPicPr>
            <a:picLocks noChangeAspect="1"/>
          </p:cNvPicPr>
          <p:nvPr/>
        </p:nvPicPr>
        <p:blipFill>
          <a:blip r:embed="rId7"/>
          <a:stretch>
            <a:fillRect/>
          </a:stretch>
        </p:blipFill>
        <p:spPr>
          <a:xfrm>
            <a:off x="4717470" y="1283061"/>
            <a:ext cx="3020293" cy="1549887"/>
          </a:xfrm>
          <a:prstGeom prst="rect">
            <a:avLst/>
          </a:prstGeom>
          <a:ln w="12700">
            <a:solidFill>
              <a:schemeClr val="tx1"/>
            </a:solidFill>
          </a:ln>
        </p:spPr>
      </p:pic>
    </p:spTree>
    <p:extLst>
      <p:ext uri="{BB962C8B-B14F-4D97-AF65-F5344CB8AC3E}">
        <p14:creationId xmlns:p14="http://schemas.microsoft.com/office/powerpoint/2010/main" val="27550417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27364" y="4156545"/>
            <a:ext cx="6837218" cy="742950"/>
          </a:xfrm>
        </p:spPr>
        <p:txBody>
          <a:bodyPr>
            <a:normAutofit/>
          </a:bodyPr>
          <a:lstStyle/>
          <a:p>
            <a:pPr algn="ctr" eaLnBrk="1" hangingPunct="1"/>
            <a:r>
              <a:rPr lang="en-US" sz="1500" dirty="0">
                <a:solidFill>
                  <a:srgbClr val="002060"/>
                </a:solidFill>
                <a:latin typeface="+mn-lt"/>
              </a:rPr>
              <a:t> </a:t>
            </a:r>
            <a:r>
              <a:rPr lang="en-US" sz="2400" dirty="0">
                <a:solidFill>
                  <a:schemeClr val="bg1"/>
                </a:solidFill>
                <a:latin typeface="+mn-lt"/>
              </a:rPr>
              <a:t>Or…Let’s Learn Economic Concepts in Two Slides</a:t>
            </a:r>
          </a:p>
        </p:txBody>
      </p:sp>
      <p:pic>
        <p:nvPicPr>
          <p:cNvPr id="12291" name="Picture 2" descr="C:\Users\booth_r\AppData\Local\Microsoft\Windows\Temporary Internet Files\Content.IE5\BH53BRMB\MC90023278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6309" y="1334278"/>
            <a:ext cx="4456297" cy="271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1"/>
          <p:cNvSpPr>
            <a:spLocks noChangeArrowheads="1"/>
          </p:cNvSpPr>
          <p:nvPr/>
        </p:nvSpPr>
        <p:spPr bwMode="auto">
          <a:xfrm>
            <a:off x="2857500" y="2225279"/>
            <a:ext cx="3429000" cy="102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sz="1013" b="1" dirty="0"/>
          </a:p>
          <a:p>
            <a:pPr algn="ctr"/>
            <a:endParaRPr lang="en-US" sz="1013" b="1" dirty="0"/>
          </a:p>
          <a:p>
            <a:pPr algn="ctr"/>
            <a:endParaRPr lang="en-US" sz="1013" b="1" dirty="0"/>
          </a:p>
          <a:p>
            <a:pPr algn="ctr"/>
            <a:endParaRPr lang="en-US" sz="1013" b="1" dirty="0"/>
          </a:p>
          <a:p>
            <a:pPr algn="ctr"/>
            <a:endParaRPr lang="en-US" sz="1013" b="1" dirty="0"/>
          </a:p>
          <a:p>
            <a:pPr algn="ctr"/>
            <a:endParaRPr lang="en-US" sz="1013" b="1" dirty="0"/>
          </a:p>
        </p:txBody>
      </p:sp>
      <p:sp>
        <p:nvSpPr>
          <p:cNvPr id="2" name="TextBox 1"/>
          <p:cNvSpPr txBox="1"/>
          <p:nvPr/>
        </p:nvSpPr>
        <p:spPr>
          <a:xfrm>
            <a:off x="1775114" y="244005"/>
            <a:ext cx="5221432" cy="769441"/>
          </a:xfrm>
          <a:prstGeom prst="rect">
            <a:avLst/>
          </a:prstGeom>
          <a:noFill/>
        </p:spPr>
        <p:txBody>
          <a:bodyPr wrap="square" rtlCol="0">
            <a:spAutoFit/>
          </a:bodyPr>
          <a:lstStyle/>
          <a:p>
            <a:pPr algn="ctr"/>
            <a:r>
              <a:rPr lang="en-US" sz="4400" dirty="0">
                <a:solidFill>
                  <a:schemeClr val="bg1"/>
                </a:solidFill>
                <a:latin typeface="+mj-lt"/>
              </a:rPr>
              <a:t>ECONOMICS 101</a:t>
            </a:r>
            <a:endParaRPr lang="en-US" sz="3600" dirty="0">
              <a:solidFill>
                <a:schemeClr val="bg1"/>
              </a:solidFill>
              <a:latin typeface="+mj-lt"/>
            </a:endParaRPr>
          </a:p>
        </p:txBody>
      </p:sp>
    </p:spTree>
    <p:extLst>
      <p:ext uri="{BB962C8B-B14F-4D97-AF65-F5344CB8AC3E}">
        <p14:creationId xmlns:p14="http://schemas.microsoft.com/office/powerpoint/2010/main" val="1206838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0" y="0"/>
            <a:ext cx="9144000" cy="554355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b="1" dirty="0">
                <a:solidFill>
                  <a:srgbClr val="7A4BFF"/>
                </a:solidFill>
                <a:latin typeface="Rockwell Extra Bold" pitchFamily="18" charset="0"/>
              </a:rPr>
              <a:t>ECONOMICS 101</a:t>
            </a:r>
          </a:p>
          <a:p>
            <a:pPr algn="ctr" eaLnBrk="1" hangingPunct="1"/>
            <a:endParaRPr lang="en-US" sz="900" b="1" dirty="0">
              <a:solidFill>
                <a:srgbClr val="7A4BFF"/>
              </a:solidFill>
              <a:latin typeface="Tahoma" pitchFamily="34" charset="0"/>
            </a:endParaRPr>
          </a:p>
          <a:p>
            <a:pPr algn="ctr" eaLnBrk="1" hangingPunct="1"/>
            <a:endParaRPr lang="en-US" sz="150" b="1" dirty="0">
              <a:solidFill>
                <a:srgbClr val="7A4BFF"/>
              </a:solidFill>
              <a:latin typeface="Tahoma" pitchFamily="34" charset="0"/>
            </a:endParaRPr>
          </a:p>
          <a:p>
            <a:pPr algn="ctr" eaLnBrk="1" hangingPunct="1"/>
            <a:r>
              <a:rPr lang="en-US" sz="1200" b="1" dirty="0">
                <a:solidFill>
                  <a:srgbClr val="000000"/>
                </a:solidFill>
                <a:latin typeface="Tahoma" pitchFamily="34" charset="0"/>
              </a:rPr>
              <a:t>Economics is the study of _________</a:t>
            </a:r>
          </a:p>
          <a:p>
            <a:pPr algn="ctr" eaLnBrk="1" hangingPunct="1"/>
            <a:r>
              <a:rPr lang="en-US" sz="1200" b="1" dirty="0">
                <a:solidFill>
                  <a:srgbClr val="000000"/>
                </a:solidFill>
                <a:latin typeface="Tahoma" pitchFamily="34" charset="0"/>
              </a:rPr>
              <a:t>(as they pertain to _________, _________, and the _________).</a:t>
            </a:r>
            <a:endParaRPr lang="en-US" sz="1200" dirty="0">
              <a:latin typeface="Calibri" pitchFamily="34" charset="0"/>
            </a:endParaRPr>
          </a:p>
        </p:txBody>
      </p:sp>
      <p:sp>
        <p:nvSpPr>
          <p:cNvPr id="15363" name="Text Box 5"/>
          <p:cNvSpPr txBox="1">
            <a:spLocks noChangeArrowheads="1"/>
          </p:cNvSpPr>
          <p:nvPr/>
        </p:nvSpPr>
        <p:spPr bwMode="auto">
          <a:xfrm>
            <a:off x="2400300" y="1085850"/>
            <a:ext cx="3643313" cy="300038"/>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050" i="1" dirty="0">
                <a:solidFill>
                  <a:srgbClr val="000000"/>
                </a:solidFill>
                <a:latin typeface="Tahoma" pitchFamily="34" charset="0"/>
              </a:rPr>
              <a:t>Every nation has productive re</a:t>
            </a:r>
            <a:r>
              <a:rPr lang="en-US" sz="1050" dirty="0">
                <a:solidFill>
                  <a:srgbClr val="000000"/>
                </a:solidFill>
                <a:latin typeface="Tahoma" pitchFamily="34" charset="0"/>
              </a:rPr>
              <a:t>sources</a:t>
            </a:r>
            <a:endParaRPr lang="en-US" sz="1050" dirty="0">
              <a:latin typeface="Calibri" pitchFamily="34" charset="0"/>
            </a:endParaRPr>
          </a:p>
        </p:txBody>
      </p:sp>
      <p:sp>
        <p:nvSpPr>
          <p:cNvPr id="15364" name="Text Box 6"/>
          <p:cNvSpPr txBox="1">
            <a:spLocks noChangeArrowheads="1"/>
          </p:cNvSpPr>
          <p:nvPr/>
        </p:nvSpPr>
        <p:spPr bwMode="auto">
          <a:xfrm>
            <a:off x="1600200" y="2000250"/>
            <a:ext cx="1657350" cy="68580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750" dirty="0">
              <a:solidFill>
                <a:srgbClr val="000000"/>
              </a:solidFill>
              <a:latin typeface="Tahoma" pitchFamily="34" charset="0"/>
            </a:endParaRPr>
          </a:p>
          <a:p>
            <a:pPr algn="ctr" eaLnBrk="1" hangingPunct="1"/>
            <a:r>
              <a:rPr lang="en-US" sz="1200" dirty="0">
                <a:solidFill>
                  <a:srgbClr val="000000"/>
                </a:solidFill>
                <a:latin typeface="Tahoma" pitchFamily="34" charset="0"/>
              </a:rPr>
              <a:t>__________________</a:t>
            </a:r>
          </a:p>
          <a:p>
            <a:pPr algn="ctr" eaLnBrk="1" hangingPunct="1"/>
            <a:r>
              <a:rPr lang="en-US" sz="1050" dirty="0">
                <a:solidFill>
                  <a:srgbClr val="000000"/>
                </a:solidFill>
                <a:latin typeface="Tahoma" pitchFamily="34" charset="0"/>
              </a:rPr>
              <a:t>Resources from the earth, unaltered by man</a:t>
            </a:r>
            <a:endParaRPr lang="en-US" sz="1050" dirty="0">
              <a:latin typeface="Calibri" pitchFamily="34" charset="0"/>
            </a:endParaRPr>
          </a:p>
        </p:txBody>
      </p:sp>
      <p:sp>
        <p:nvSpPr>
          <p:cNvPr id="15365" name="Text Box 7"/>
          <p:cNvSpPr txBox="1">
            <a:spLocks noChangeArrowheads="1"/>
          </p:cNvSpPr>
          <p:nvPr/>
        </p:nvSpPr>
        <p:spPr bwMode="auto">
          <a:xfrm>
            <a:off x="3543300" y="2000250"/>
            <a:ext cx="1600200" cy="68580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750" dirty="0">
              <a:solidFill>
                <a:srgbClr val="000000"/>
              </a:solidFill>
              <a:latin typeface="Tahoma" pitchFamily="34" charset="0"/>
            </a:endParaRPr>
          </a:p>
          <a:p>
            <a:pPr algn="ctr" eaLnBrk="1" hangingPunct="1"/>
            <a:r>
              <a:rPr lang="en-US" sz="1200" dirty="0">
                <a:solidFill>
                  <a:srgbClr val="000000"/>
                </a:solidFill>
                <a:latin typeface="Tahoma" pitchFamily="34" charset="0"/>
              </a:rPr>
              <a:t>__________________</a:t>
            </a:r>
          </a:p>
          <a:p>
            <a:pPr algn="ctr" eaLnBrk="1" hangingPunct="1"/>
            <a:r>
              <a:rPr lang="en-US" sz="1050" dirty="0">
                <a:solidFill>
                  <a:srgbClr val="000000"/>
                </a:solidFill>
                <a:latin typeface="Tahoma" pitchFamily="34" charset="0"/>
              </a:rPr>
              <a:t>People’s effort, skills, and knowledge</a:t>
            </a:r>
            <a:endParaRPr lang="en-US" sz="1050" dirty="0">
              <a:latin typeface="Calibri" pitchFamily="34" charset="0"/>
            </a:endParaRPr>
          </a:p>
        </p:txBody>
      </p:sp>
      <p:sp>
        <p:nvSpPr>
          <p:cNvPr id="15366" name="Text Box 8"/>
          <p:cNvSpPr txBox="1">
            <a:spLocks noChangeArrowheads="1"/>
          </p:cNvSpPr>
          <p:nvPr/>
        </p:nvSpPr>
        <p:spPr bwMode="auto">
          <a:xfrm>
            <a:off x="5372100" y="2000250"/>
            <a:ext cx="1600200" cy="68580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750" dirty="0">
              <a:solidFill>
                <a:srgbClr val="000000"/>
              </a:solidFill>
              <a:latin typeface="Tahoma" pitchFamily="34" charset="0"/>
            </a:endParaRPr>
          </a:p>
          <a:p>
            <a:pPr algn="ctr" eaLnBrk="1" hangingPunct="1"/>
            <a:r>
              <a:rPr lang="en-US" sz="1200" dirty="0">
                <a:solidFill>
                  <a:srgbClr val="000000"/>
                </a:solidFill>
                <a:latin typeface="Tahoma" pitchFamily="34" charset="0"/>
              </a:rPr>
              <a:t>__________________</a:t>
            </a:r>
          </a:p>
          <a:p>
            <a:pPr algn="ctr" eaLnBrk="1" hangingPunct="1"/>
            <a:r>
              <a:rPr lang="en-US" sz="1050" dirty="0">
                <a:solidFill>
                  <a:srgbClr val="000000"/>
                </a:solidFill>
                <a:latin typeface="Tahoma" pitchFamily="34" charset="0"/>
              </a:rPr>
              <a:t>Man-made resources </a:t>
            </a:r>
          </a:p>
          <a:p>
            <a:pPr algn="ctr" eaLnBrk="1" hangingPunct="1"/>
            <a:r>
              <a:rPr lang="en-US" sz="1050" dirty="0">
                <a:solidFill>
                  <a:srgbClr val="000000"/>
                </a:solidFill>
                <a:latin typeface="Tahoma" pitchFamily="34" charset="0"/>
              </a:rPr>
              <a:t>used over and over</a:t>
            </a:r>
            <a:endParaRPr lang="en-US" sz="1050" dirty="0">
              <a:latin typeface="Calibri" pitchFamily="34" charset="0"/>
            </a:endParaRPr>
          </a:p>
        </p:txBody>
      </p:sp>
      <p:sp>
        <p:nvSpPr>
          <p:cNvPr id="15367" name="Text Box 9"/>
          <p:cNvSpPr txBox="1">
            <a:spLocks noChangeArrowheads="1"/>
          </p:cNvSpPr>
          <p:nvPr/>
        </p:nvSpPr>
        <p:spPr bwMode="auto">
          <a:xfrm>
            <a:off x="2914650" y="2914650"/>
            <a:ext cx="2914650" cy="17145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050" i="1" dirty="0">
                <a:solidFill>
                  <a:srgbClr val="000000"/>
                </a:solidFill>
                <a:latin typeface="Tahoma" pitchFamily="34" charset="0"/>
              </a:rPr>
              <a:t>which are used to produce</a:t>
            </a:r>
            <a:endParaRPr lang="en-US" sz="1050" dirty="0">
              <a:latin typeface="Calibri" pitchFamily="34" charset="0"/>
            </a:endParaRPr>
          </a:p>
        </p:txBody>
      </p:sp>
      <p:sp>
        <p:nvSpPr>
          <p:cNvPr id="15368" name="Text Box 10"/>
          <p:cNvSpPr txBox="1">
            <a:spLocks noChangeArrowheads="1"/>
          </p:cNvSpPr>
          <p:nvPr/>
        </p:nvSpPr>
        <p:spPr bwMode="auto">
          <a:xfrm>
            <a:off x="2686050" y="3257550"/>
            <a:ext cx="1328738" cy="34290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1013" dirty="0">
              <a:latin typeface="Calibri" pitchFamily="34" charset="0"/>
            </a:endParaRPr>
          </a:p>
        </p:txBody>
      </p:sp>
      <p:sp>
        <p:nvSpPr>
          <p:cNvPr id="15369" name="Text Box 12"/>
          <p:cNvSpPr txBox="1">
            <a:spLocks noChangeArrowheads="1"/>
          </p:cNvSpPr>
          <p:nvPr/>
        </p:nvSpPr>
        <p:spPr bwMode="auto">
          <a:xfrm>
            <a:off x="4171950" y="3371850"/>
            <a:ext cx="300038" cy="17145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050" i="1" dirty="0">
                <a:solidFill>
                  <a:srgbClr val="000000"/>
                </a:solidFill>
                <a:latin typeface="Tahoma" pitchFamily="34" charset="0"/>
              </a:rPr>
              <a:t>and</a:t>
            </a:r>
            <a:endParaRPr lang="en-US" sz="1050" dirty="0">
              <a:latin typeface="Calibri" pitchFamily="34" charset="0"/>
            </a:endParaRPr>
          </a:p>
        </p:txBody>
      </p:sp>
      <p:sp>
        <p:nvSpPr>
          <p:cNvPr id="15370" name="Line 14"/>
          <p:cNvSpPr>
            <a:spLocks noChangeShapeType="1"/>
          </p:cNvSpPr>
          <p:nvPr/>
        </p:nvSpPr>
        <p:spPr bwMode="auto">
          <a:xfrm flipH="1">
            <a:off x="2971800" y="1428750"/>
            <a:ext cx="471488" cy="40005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27432" tIns="27432" rIns="27432" bIns="27432"/>
          <a:lstStyle/>
          <a:p>
            <a:endParaRPr lang="en-US" sz="1013" dirty="0"/>
          </a:p>
        </p:txBody>
      </p:sp>
      <p:sp>
        <p:nvSpPr>
          <p:cNvPr id="15371" name="Line 15"/>
          <p:cNvSpPr>
            <a:spLocks noChangeShapeType="1"/>
          </p:cNvSpPr>
          <p:nvPr/>
        </p:nvSpPr>
        <p:spPr bwMode="auto">
          <a:xfrm>
            <a:off x="4343400" y="1485900"/>
            <a:ext cx="0" cy="34290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27432" tIns="27432" rIns="27432" bIns="27432"/>
          <a:lstStyle/>
          <a:p>
            <a:endParaRPr lang="en-US" sz="1013" dirty="0"/>
          </a:p>
        </p:txBody>
      </p:sp>
      <p:sp>
        <p:nvSpPr>
          <p:cNvPr id="15372" name="Line 16"/>
          <p:cNvSpPr>
            <a:spLocks noChangeShapeType="1"/>
          </p:cNvSpPr>
          <p:nvPr/>
        </p:nvSpPr>
        <p:spPr bwMode="auto">
          <a:xfrm>
            <a:off x="5200650" y="1428750"/>
            <a:ext cx="342900" cy="40005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27432" tIns="27432" rIns="27432" bIns="27432"/>
          <a:lstStyle/>
          <a:p>
            <a:endParaRPr lang="en-US" sz="1013" dirty="0"/>
          </a:p>
        </p:txBody>
      </p:sp>
      <p:sp>
        <p:nvSpPr>
          <p:cNvPr id="15373" name="Text Box 17"/>
          <p:cNvSpPr txBox="1">
            <a:spLocks noChangeArrowheads="1"/>
          </p:cNvSpPr>
          <p:nvPr/>
        </p:nvSpPr>
        <p:spPr bwMode="auto">
          <a:xfrm rot="5400000">
            <a:off x="6670477" y="2073473"/>
            <a:ext cx="1371600" cy="539354"/>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750" dirty="0">
              <a:solidFill>
                <a:srgbClr val="000000"/>
              </a:solidFill>
              <a:latin typeface="Tahoma" pitchFamily="34" charset="0"/>
            </a:endParaRPr>
          </a:p>
          <a:p>
            <a:pPr algn="ctr" eaLnBrk="1" hangingPunct="1"/>
            <a:r>
              <a:rPr lang="en-US" sz="750" dirty="0">
                <a:solidFill>
                  <a:srgbClr val="000000"/>
                </a:solidFill>
                <a:latin typeface="Tahoma" pitchFamily="34" charset="0"/>
              </a:rPr>
              <a:t>__________________</a:t>
            </a:r>
          </a:p>
          <a:p>
            <a:pPr algn="ctr" eaLnBrk="1" hangingPunct="1"/>
            <a:r>
              <a:rPr lang="en-US" sz="750" dirty="0">
                <a:solidFill>
                  <a:srgbClr val="000000"/>
                </a:solidFill>
                <a:latin typeface="Tahoma" pitchFamily="34" charset="0"/>
              </a:rPr>
              <a:t>Goods used in production to become part of a product</a:t>
            </a:r>
            <a:endParaRPr lang="en-US" sz="1013" dirty="0">
              <a:latin typeface="Calibri" pitchFamily="34" charset="0"/>
            </a:endParaRPr>
          </a:p>
        </p:txBody>
      </p:sp>
      <p:sp>
        <p:nvSpPr>
          <p:cNvPr id="15374" name="Text Box 19"/>
          <p:cNvSpPr txBox="1">
            <a:spLocks noChangeArrowheads="1"/>
          </p:cNvSpPr>
          <p:nvPr/>
        </p:nvSpPr>
        <p:spPr bwMode="auto">
          <a:xfrm>
            <a:off x="4629150" y="3257550"/>
            <a:ext cx="1328738" cy="34290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1013" dirty="0">
              <a:latin typeface="Calibri" pitchFamily="34" charset="0"/>
            </a:endParaRPr>
          </a:p>
        </p:txBody>
      </p:sp>
      <p:sp>
        <p:nvSpPr>
          <p:cNvPr id="15375" name="Text Box 20"/>
          <p:cNvSpPr txBox="1">
            <a:spLocks noChangeArrowheads="1"/>
          </p:cNvSpPr>
          <p:nvPr/>
        </p:nvSpPr>
        <p:spPr bwMode="auto">
          <a:xfrm>
            <a:off x="1143000" y="3943351"/>
            <a:ext cx="1657350" cy="94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sz="1013" dirty="0">
              <a:latin typeface="Calibri" pitchFamily="34" charset="0"/>
            </a:endParaRPr>
          </a:p>
          <a:p>
            <a:pPr eaLnBrk="1" hangingPunct="1">
              <a:spcBef>
                <a:spcPct val="50000"/>
              </a:spcBef>
            </a:pPr>
            <a:endParaRPr lang="en-US" sz="1013" dirty="0">
              <a:latin typeface="Calibri" pitchFamily="34" charset="0"/>
            </a:endParaRPr>
          </a:p>
          <a:p>
            <a:pPr eaLnBrk="1" hangingPunct="1">
              <a:spcBef>
                <a:spcPct val="50000"/>
              </a:spcBef>
            </a:pPr>
            <a:endParaRPr lang="en-US" sz="1013" dirty="0">
              <a:latin typeface="Calibri" pitchFamily="34" charset="0"/>
            </a:endParaRPr>
          </a:p>
          <a:p>
            <a:pPr eaLnBrk="1" hangingPunct="1">
              <a:spcBef>
                <a:spcPct val="50000"/>
              </a:spcBef>
            </a:pPr>
            <a:endParaRPr lang="en-US" sz="1013" dirty="0">
              <a:solidFill>
                <a:schemeClr val="bg1"/>
              </a:solidFill>
              <a:latin typeface="Calibri" pitchFamily="34" charset="0"/>
            </a:endParaRPr>
          </a:p>
        </p:txBody>
      </p:sp>
      <p:sp>
        <p:nvSpPr>
          <p:cNvPr id="15376" name="Text Box 21"/>
          <p:cNvSpPr txBox="1">
            <a:spLocks noChangeArrowheads="1"/>
          </p:cNvSpPr>
          <p:nvPr/>
        </p:nvSpPr>
        <p:spPr bwMode="auto">
          <a:xfrm>
            <a:off x="1143000" y="3943351"/>
            <a:ext cx="6858000" cy="9497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sz="1013" dirty="0">
              <a:latin typeface="Calibri" pitchFamily="34" charset="0"/>
            </a:endParaRPr>
          </a:p>
          <a:p>
            <a:pPr eaLnBrk="1" hangingPunct="1">
              <a:spcBef>
                <a:spcPct val="50000"/>
              </a:spcBef>
            </a:pPr>
            <a:endParaRPr lang="en-US" sz="1013" dirty="0">
              <a:latin typeface="Calibri" pitchFamily="34" charset="0"/>
            </a:endParaRPr>
          </a:p>
          <a:p>
            <a:pPr eaLnBrk="1" hangingPunct="1">
              <a:spcBef>
                <a:spcPct val="50000"/>
              </a:spcBef>
            </a:pPr>
            <a:endParaRPr lang="en-US" sz="1013" dirty="0">
              <a:latin typeface="Calibri" pitchFamily="34" charset="0"/>
            </a:endParaRPr>
          </a:p>
          <a:p>
            <a:pPr eaLnBrk="1" hangingPunct="1">
              <a:spcBef>
                <a:spcPct val="50000"/>
              </a:spcBef>
            </a:pPr>
            <a:endParaRPr lang="en-US" sz="1013" dirty="0">
              <a:latin typeface="Calibri" pitchFamily="34" charset="0"/>
            </a:endParaRPr>
          </a:p>
        </p:txBody>
      </p:sp>
      <p:sp>
        <p:nvSpPr>
          <p:cNvPr id="15377" name="Text Box 13"/>
          <p:cNvSpPr txBox="1">
            <a:spLocks noChangeArrowheads="1"/>
          </p:cNvSpPr>
          <p:nvPr/>
        </p:nvSpPr>
        <p:spPr bwMode="auto">
          <a:xfrm>
            <a:off x="1943100" y="3943350"/>
            <a:ext cx="4743450" cy="342900"/>
          </a:xfrm>
          <a:prstGeom prst="rect">
            <a:avLst/>
          </a:prstGeom>
          <a:solidFill>
            <a:srgbClr val="FFFFFF"/>
          </a:solidFill>
          <a:ln w="12700" algn="in">
            <a:solidFill>
              <a:srgbClr val="000000"/>
            </a:solidFill>
            <a:miter lim="800000"/>
            <a:headEnd/>
            <a:tailEnd/>
          </a:ln>
        </p:spPr>
        <p:txBody>
          <a:bodyPr lIns="27146" tIns="27146" rIns="27146" bIns="27146"/>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750" dirty="0">
              <a:solidFill>
                <a:srgbClr val="000000"/>
              </a:solidFill>
              <a:latin typeface="Tahoma" pitchFamily="34" charset="0"/>
            </a:endParaRPr>
          </a:p>
          <a:p>
            <a:pPr algn="ctr" eaLnBrk="1" hangingPunct="1"/>
            <a:r>
              <a:rPr lang="en-US" sz="1050" dirty="0">
                <a:solidFill>
                  <a:srgbClr val="000000"/>
                </a:solidFill>
                <a:latin typeface="Tahoma" pitchFamily="34" charset="0"/>
              </a:rPr>
              <a:t>to be __________________ or __________________ with money (savings).</a:t>
            </a:r>
            <a:endParaRPr lang="en-US" sz="1050" dirty="0">
              <a:latin typeface="Calibri" pitchFamily="34" charset="0"/>
            </a:endParaRPr>
          </a:p>
        </p:txBody>
      </p:sp>
      <p:sp>
        <p:nvSpPr>
          <p:cNvPr id="71702" name="Text Box 22"/>
          <p:cNvSpPr txBox="1">
            <a:spLocks noChangeArrowheads="1"/>
          </p:cNvSpPr>
          <p:nvPr/>
        </p:nvSpPr>
        <p:spPr bwMode="auto">
          <a:xfrm>
            <a:off x="5143500" y="51435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choices</a:t>
            </a:r>
          </a:p>
        </p:txBody>
      </p:sp>
      <p:sp>
        <p:nvSpPr>
          <p:cNvPr id="71703" name="Text Box 23"/>
          <p:cNvSpPr txBox="1">
            <a:spLocks noChangeArrowheads="1"/>
          </p:cNvSpPr>
          <p:nvPr/>
        </p:nvSpPr>
        <p:spPr bwMode="auto">
          <a:xfrm>
            <a:off x="5943600" y="685801"/>
            <a:ext cx="1143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government</a:t>
            </a:r>
          </a:p>
        </p:txBody>
      </p:sp>
      <p:sp>
        <p:nvSpPr>
          <p:cNvPr id="71704" name="Text Box 24"/>
          <p:cNvSpPr txBox="1">
            <a:spLocks noChangeArrowheads="1"/>
          </p:cNvSpPr>
          <p:nvPr/>
        </p:nvSpPr>
        <p:spPr bwMode="auto">
          <a:xfrm>
            <a:off x="4514850" y="6858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producers</a:t>
            </a:r>
          </a:p>
        </p:txBody>
      </p:sp>
      <p:sp>
        <p:nvSpPr>
          <p:cNvPr id="71705" name="Text Box 25"/>
          <p:cNvSpPr txBox="1">
            <a:spLocks noChangeArrowheads="1"/>
          </p:cNvSpPr>
          <p:nvPr/>
        </p:nvSpPr>
        <p:spPr bwMode="auto">
          <a:xfrm>
            <a:off x="3429000" y="685801"/>
            <a:ext cx="1028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consumers</a:t>
            </a:r>
          </a:p>
        </p:txBody>
      </p:sp>
      <p:sp>
        <p:nvSpPr>
          <p:cNvPr id="71706" name="Text Box 26"/>
          <p:cNvSpPr txBox="1">
            <a:spLocks noChangeArrowheads="1"/>
          </p:cNvSpPr>
          <p:nvPr/>
        </p:nvSpPr>
        <p:spPr bwMode="auto">
          <a:xfrm>
            <a:off x="5715000" y="20574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capital</a:t>
            </a:r>
          </a:p>
        </p:txBody>
      </p:sp>
      <p:sp>
        <p:nvSpPr>
          <p:cNvPr id="71707" name="Text Box 27"/>
          <p:cNvSpPr txBox="1">
            <a:spLocks noChangeArrowheads="1"/>
          </p:cNvSpPr>
          <p:nvPr/>
        </p:nvSpPr>
        <p:spPr bwMode="auto">
          <a:xfrm>
            <a:off x="3943350" y="20574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human</a:t>
            </a:r>
          </a:p>
        </p:txBody>
      </p:sp>
      <p:sp>
        <p:nvSpPr>
          <p:cNvPr id="71708" name="Text Box 28"/>
          <p:cNvSpPr txBox="1">
            <a:spLocks noChangeArrowheads="1"/>
          </p:cNvSpPr>
          <p:nvPr/>
        </p:nvSpPr>
        <p:spPr bwMode="auto">
          <a:xfrm>
            <a:off x="2000250" y="20574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natural</a:t>
            </a:r>
          </a:p>
        </p:txBody>
      </p:sp>
      <p:sp>
        <p:nvSpPr>
          <p:cNvPr id="71709" name="Text Box 29"/>
          <p:cNvSpPr txBox="1">
            <a:spLocks noChangeArrowheads="1"/>
          </p:cNvSpPr>
          <p:nvPr/>
        </p:nvSpPr>
        <p:spPr bwMode="auto">
          <a:xfrm>
            <a:off x="2628900" y="40005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bartered</a:t>
            </a:r>
          </a:p>
        </p:txBody>
      </p:sp>
      <p:sp>
        <p:nvSpPr>
          <p:cNvPr id="71710" name="Text Box 30"/>
          <p:cNvSpPr txBox="1">
            <a:spLocks noChangeArrowheads="1"/>
          </p:cNvSpPr>
          <p:nvPr/>
        </p:nvSpPr>
        <p:spPr bwMode="auto">
          <a:xfrm>
            <a:off x="4857750" y="33147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services</a:t>
            </a:r>
          </a:p>
        </p:txBody>
      </p:sp>
      <p:sp>
        <p:nvSpPr>
          <p:cNvPr id="71711" name="Text Box 31"/>
          <p:cNvSpPr txBox="1">
            <a:spLocks noChangeArrowheads="1"/>
          </p:cNvSpPr>
          <p:nvPr/>
        </p:nvSpPr>
        <p:spPr bwMode="auto">
          <a:xfrm>
            <a:off x="2914650" y="33147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goods</a:t>
            </a:r>
          </a:p>
        </p:txBody>
      </p:sp>
      <p:sp>
        <p:nvSpPr>
          <p:cNvPr id="71712" name="Text Box 32"/>
          <p:cNvSpPr txBox="1">
            <a:spLocks noChangeArrowheads="1"/>
          </p:cNvSpPr>
          <p:nvPr/>
        </p:nvSpPr>
        <p:spPr bwMode="auto">
          <a:xfrm rot="5400000">
            <a:off x="6927056" y="2204651"/>
            <a:ext cx="1143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intermediate</a:t>
            </a:r>
          </a:p>
        </p:txBody>
      </p:sp>
      <p:sp>
        <p:nvSpPr>
          <p:cNvPr id="71713" name="Text Box 33"/>
          <p:cNvSpPr txBox="1">
            <a:spLocks noChangeArrowheads="1"/>
          </p:cNvSpPr>
          <p:nvPr/>
        </p:nvSpPr>
        <p:spPr bwMode="auto">
          <a:xfrm>
            <a:off x="4114800" y="400050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200" b="1" dirty="0">
                <a:solidFill>
                  <a:srgbClr val="FF3300"/>
                </a:solidFill>
                <a:latin typeface="Calibri" pitchFamily="34" charset="0"/>
              </a:rPr>
              <a:t>purchased</a:t>
            </a:r>
          </a:p>
        </p:txBody>
      </p:sp>
    </p:spTree>
    <p:extLst>
      <p:ext uri="{BB962C8B-B14F-4D97-AF65-F5344CB8AC3E}">
        <p14:creationId xmlns:p14="http://schemas.microsoft.com/office/powerpoint/2010/main" val="4019966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02"/>
                                        </p:tgtEl>
                                        <p:attrNameLst>
                                          <p:attrName>style.visibility</p:attrName>
                                        </p:attrNameLst>
                                      </p:cBhvr>
                                      <p:to>
                                        <p:strVal val="visible"/>
                                      </p:to>
                                    </p:set>
                                    <p:anim calcmode="lin" valueType="num">
                                      <p:cBhvr additive="base">
                                        <p:cTn id="7" dur="500" fill="hold"/>
                                        <p:tgtEl>
                                          <p:spTgt spid="71702"/>
                                        </p:tgtEl>
                                        <p:attrNameLst>
                                          <p:attrName>ppt_x</p:attrName>
                                        </p:attrNameLst>
                                      </p:cBhvr>
                                      <p:tavLst>
                                        <p:tav tm="0">
                                          <p:val>
                                            <p:strVal val="#ppt_x"/>
                                          </p:val>
                                        </p:tav>
                                        <p:tav tm="100000">
                                          <p:val>
                                            <p:strVal val="#ppt_x"/>
                                          </p:val>
                                        </p:tav>
                                      </p:tavLst>
                                    </p:anim>
                                    <p:anim calcmode="lin" valueType="num">
                                      <p:cBhvr additive="base">
                                        <p:cTn id="8" dur="500" fill="hold"/>
                                        <p:tgtEl>
                                          <p:spTgt spid="717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05"/>
                                        </p:tgtEl>
                                        <p:attrNameLst>
                                          <p:attrName>style.visibility</p:attrName>
                                        </p:attrNameLst>
                                      </p:cBhvr>
                                      <p:to>
                                        <p:strVal val="visible"/>
                                      </p:to>
                                    </p:set>
                                    <p:anim calcmode="lin" valueType="num">
                                      <p:cBhvr additive="base">
                                        <p:cTn id="13" dur="500" fill="hold"/>
                                        <p:tgtEl>
                                          <p:spTgt spid="71705"/>
                                        </p:tgtEl>
                                        <p:attrNameLst>
                                          <p:attrName>ppt_x</p:attrName>
                                        </p:attrNameLst>
                                      </p:cBhvr>
                                      <p:tavLst>
                                        <p:tav tm="0">
                                          <p:val>
                                            <p:strVal val="#ppt_x"/>
                                          </p:val>
                                        </p:tav>
                                        <p:tav tm="100000">
                                          <p:val>
                                            <p:strVal val="#ppt_x"/>
                                          </p:val>
                                        </p:tav>
                                      </p:tavLst>
                                    </p:anim>
                                    <p:anim calcmode="lin" valueType="num">
                                      <p:cBhvr additive="base">
                                        <p:cTn id="14" dur="500" fill="hold"/>
                                        <p:tgtEl>
                                          <p:spTgt spid="7170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04"/>
                                        </p:tgtEl>
                                        <p:attrNameLst>
                                          <p:attrName>style.visibility</p:attrName>
                                        </p:attrNameLst>
                                      </p:cBhvr>
                                      <p:to>
                                        <p:strVal val="visible"/>
                                      </p:to>
                                    </p:set>
                                    <p:anim calcmode="lin" valueType="num">
                                      <p:cBhvr additive="base">
                                        <p:cTn id="19" dur="500" fill="hold"/>
                                        <p:tgtEl>
                                          <p:spTgt spid="71704"/>
                                        </p:tgtEl>
                                        <p:attrNameLst>
                                          <p:attrName>ppt_x</p:attrName>
                                        </p:attrNameLst>
                                      </p:cBhvr>
                                      <p:tavLst>
                                        <p:tav tm="0">
                                          <p:val>
                                            <p:strVal val="#ppt_x"/>
                                          </p:val>
                                        </p:tav>
                                        <p:tav tm="100000">
                                          <p:val>
                                            <p:strVal val="#ppt_x"/>
                                          </p:val>
                                        </p:tav>
                                      </p:tavLst>
                                    </p:anim>
                                    <p:anim calcmode="lin" valueType="num">
                                      <p:cBhvr additive="base">
                                        <p:cTn id="20" dur="500" fill="hold"/>
                                        <p:tgtEl>
                                          <p:spTgt spid="7170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03"/>
                                        </p:tgtEl>
                                        <p:attrNameLst>
                                          <p:attrName>style.visibility</p:attrName>
                                        </p:attrNameLst>
                                      </p:cBhvr>
                                      <p:to>
                                        <p:strVal val="visible"/>
                                      </p:to>
                                    </p:set>
                                    <p:anim calcmode="lin" valueType="num">
                                      <p:cBhvr additive="base">
                                        <p:cTn id="25" dur="500" fill="hold"/>
                                        <p:tgtEl>
                                          <p:spTgt spid="71703"/>
                                        </p:tgtEl>
                                        <p:attrNameLst>
                                          <p:attrName>ppt_x</p:attrName>
                                        </p:attrNameLst>
                                      </p:cBhvr>
                                      <p:tavLst>
                                        <p:tav tm="0">
                                          <p:val>
                                            <p:strVal val="#ppt_x"/>
                                          </p:val>
                                        </p:tav>
                                        <p:tav tm="100000">
                                          <p:val>
                                            <p:strVal val="#ppt_x"/>
                                          </p:val>
                                        </p:tav>
                                      </p:tavLst>
                                    </p:anim>
                                    <p:anim calcmode="lin" valueType="num">
                                      <p:cBhvr additive="base">
                                        <p:cTn id="26" dur="500" fill="hold"/>
                                        <p:tgtEl>
                                          <p:spTgt spid="7170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08"/>
                                        </p:tgtEl>
                                        <p:attrNameLst>
                                          <p:attrName>style.visibility</p:attrName>
                                        </p:attrNameLst>
                                      </p:cBhvr>
                                      <p:to>
                                        <p:strVal val="visible"/>
                                      </p:to>
                                    </p:set>
                                    <p:anim calcmode="lin" valueType="num">
                                      <p:cBhvr additive="base">
                                        <p:cTn id="31" dur="500" fill="hold"/>
                                        <p:tgtEl>
                                          <p:spTgt spid="71708"/>
                                        </p:tgtEl>
                                        <p:attrNameLst>
                                          <p:attrName>ppt_x</p:attrName>
                                        </p:attrNameLst>
                                      </p:cBhvr>
                                      <p:tavLst>
                                        <p:tav tm="0">
                                          <p:val>
                                            <p:strVal val="#ppt_x"/>
                                          </p:val>
                                        </p:tav>
                                        <p:tav tm="100000">
                                          <p:val>
                                            <p:strVal val="#ppt_x"/>
                                          </p:val>
                                        </p:tav>
                                      </p:tavLst>
                                    </p:anim>
                                    <p:anim calcmode="lin" valueType="num">
                                      <p:cBhvr additive="base">
                                        <p:cTn id="32" dur="500" fill="hold"/>
                                        <p:tgtEl>
                                          <p:spTgt spid="7170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07"/>
                                        </p:tgtEl>
                                        <p:attrNameLst>
                                          <p:attrName>style.visibility</p:attrName>
                                        </p:attrNameLst>
                                      </p:cBhvr>
                                      <p:to>
                                        <p:strVal val="visible"/>
                                      </p:to>
                                    </p:set>
                                    <p:anim calcmode="lin" valueType="num">
                                      <p:cBhvr additive="base">
                                        <p:cTn id="37" dur="500" fill="hold"/>
                                        <p:tgtEl>
                                          <p:spTgt spid="71707"/>
                                        </p:tgtEl>
                                        <p:attrNameLst>
                                          <p:attrName>ppt_x</p:attrName>
                                        </p:attrNameLst>
                                      </p:cBhvr>
                                      <p:tavLst>
                                        <p:tav tm="0">
                                          <p:val>
                                            <p:strVal val="#ppt_x"/>
                                          </p:val>
                                        </p:tav>
                                        <p:tav tm="100000">
                                          <p:val>
                                            <p:strVal val="#ppt_x"/>
                                          </p:val>
                                        </p:tav>
                                      </p:tavLst>
                                    </p:anim>
                                    <p:anim calcmode="lin" valueType="num">
                                      <p:cBhvr additive="base">
                                        <p:cTn id="38" dur="500" fill="hold"/>
                                        <p:tgtEl>
                                          <p:spTgt spid="7170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706"/>
                                        </p:tgtEl>
                                        <p:attrNameLst>
                                          <p:attrName>style.visibility</p:attrName>
                                        </p:attrNameLst>
                                      </p:cBhvr>
                                      <p:to>
                                        <p:strVal val="visible"/>
                                      </p:to>
                                    </p:set>
                                    <p:anim calcmode="lin" valueType="num">
                                      <p:cBhvr additive="base">
                                        <p:cTn id="43" dur="500" fill="hold"/>
                                        <p:tgtEl>
                                          <p:spTgt spid="71706"/>
                                        </p:tgtEl>
                                        <p:attrNameLst>
                                          <p:attrName>ppt_x</p:attrName>
                                        </p:attrNameLst>
                                      </p:cBhvr>
                                      <p:tavLst>
                                        <p:tav tm="0">
                                          <p:val>
                                            <p:strVal val="#ppt_x"/>
                                          </p:val>
                                        </p:tav>
                                        <p:tav tm="100000">
                                          <p:val>
                                            <p:strVal val="#ppt_x"/>
                                          </p:val>
                                        </p:tav>
                                      </p:tavLst>
                                    </p:anim>
                                    <p:anim calcmode="lin" valueType="num">
                                      <p:cBhvr additive="base">
                                        <p:cTn id="44" dur="500" fill="hold"/>
                                        <p:tgtEl>
                                          <p:spTgt spid="7170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1712"/>
                                        </p:tgtEl>
                                        <p:attrNameLst>
                                          <p:attrName>style.visibility</p:attrName>
                                        </p:attrNameLst>
                                      </p:cBhvr>
                                      <p:to>
                                        <p:strVal val="visible"/>
                                      </p:to>
                                    </p:set>
                                    <p:anim calcmode="lin" valueType="num">
                                      <p:cBhvr additive="base">
                                        <p:cTn id="49" dur="500" fill="hold"/>
                                        <p:tgtEl>
                                          <p:spTgt spid="71712"/>
                                        </p:tgtEl>
                                        <p:attrNameLst>
                                          <p:attrName>ppt_x</p:attrName>
                                        </p:attrNameLst>
                                      </p:cBhvr>
                                      <p:tavLst>
                                        <p:tav tm="0">
                                          <p:val>
                                            <p:strVal val="#ppt_x"/>
                                          </p:val>
                                        </p:tav>
                                        <p:tav tm="100000">
                                          <p:val>
                                            <p:strVal val="#ppt_x"/>
                                          </p:val>
                                        </p:tav>
                                      </p:tavLst>
                                    </p:anim>
                                    <p:anim calcmode="lin" valueType="num">
                                      <p:cBhvr additive="base">
                                        <p:cTn id="50" dur="500" fill="hold"/>
                                        <p:tgtEl>
                                          <p:spTgt spid="717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1711"/>
                                        </p:tgtEl>
                                        <p:attrNameLst>
                                          <p:attrName>style.visibility</p:attrName>
                                        </p:attrNameLst>
                                      </p:cBhvr>
                                      <p:to>
                                        <p:strVal val="visible"/>
                                      </p:to>
                                    </p:set>
                                    <p:anim calcmode="lin" valueType="num">
                                      <p:cBhvr additive="base">
                                        <p:cTn id="55" dur="500" fill="hold"/>
                                        <p:tgtEl>
                                          <p:spTgt spid="71711"/>
                                        </p:tgtEl>
                                        <p:attrNameLst>
                                          <p:attrName>ppt_x</p:attrName>
                                        </p:attrNameLst>
                                      </p:cBhvr>
                                      <p:tavLst>
                                        <p:tav tm="0">
                                          <p:val>
                                            <p:strVal val="#ppt_x"/>
                                          </p:val>
                                        </p:tav>
                                        <p:tav tm="100000">
                                          <p:val>
                                            <p:strVal val="#ppt_x"/>
                                          </p:val>
                                        </p:tav>
                                      </p:tavLst>
                                    </p:anim>
                                    <p:anim calcmode="lin" valueType="num">
                                      <p:cBhvr additive="base">
                                        <p:cTn id="56" dur="500" fill="hold"/>
                                        <p:tgtEl>
                                          <p:spTgt spid="71711"/>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1710"/>
                                        </p:tgtEl>
                                        <p:attrNameLst>
                                          <p:attrName>style.visibility</p:attrName>
                                        </p:attrNameLst>
                                      </p:cBhvr>
                                      <p:to>
                                        <p:strVal val="visible"/>
                                      </p:to>
                                    </p:set>
                                    <p:anim calcmode="lin" valueType="num">
                                      <p:cBhvr additive="base">
                                        <p:cTn id="61" dur="500" fill="hold"/>
                                        <p:tgtEl>
                                          <p:spTgt spid="71710"/>
                                        </p:tgtEl>
                                        <p:attrNameLst>
                                          <p:attrName>ppt_x</p:attrName>
                                        </p:attrNameLst>
                                      </p:cBhvr>
                                      <p:tavLst>
                                        <p:tav tm="0">
                                          <p:val>
                                            <p:strVal val="#ppt_x"/>
                                          </p:val>
                                        </p:tav>
                                        <p:tav tm="100000">
                                          <p:val>
                                            <p:strVal val="#ppt_x"/>
                                          </p:val>
                                        </p:tav>
                                      </p:tavLst>
                                    </p:anim>
                                    <p:anim calcmode="lin" valueType="num">
                                      <p:cBhvr additive="base">
                                        <p:cTn id="62" dur="500" fill="hold"/>
                                        <p:tgtEl>
                                          <p:spTgt spid="71710"/>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1709"/>
                                        </p:tgtEl>
                                        <p:attrNameLst>
                                          <p:attrName>style.visibility</p:attrName>
                                        </p:attrNameLst>
                                      </p:cBhvr>
                                      <p:to>
                                        <p:strVal val="visible"/>
                                      </p:to>
                                    </p:set>
                                    <p:anim calcmode="lin" valueType="num">
                                      <p:cBhvr additive="base">
                                        <p:cTn id="67" dur="500" fill="hold"/>
                                        <p:tgtEl>
                                          <p:spTgt spid="71709"/>
                                        </p:tgtEl>
                                        <p:attrNameLst>
                                          <p:attrName>ppt_x</p:attrName>
                                        </p:attrNameLst>
                                      </p:cBhvr>
                                      <p:tavLst>
                                        <p:tav tm="0">
                                          <p:val>
                                            <p:strVal val="#ppt_x"/>
                                          </p:val>
                                        </p:tav>
                                        <p:tav tm="100000">
                                          <p:val>
                                            <p:strVal val="#ppt_x"/>
                                          </p:val>
                                        </p:tav>
                                      </p:tavLst>
                                    </p:anim>
                                    <p:anim calcmode="lin" valueType="num">
                                      <p:cBhvr additive="base">
                                        <p:cTn id="68" dur="500" fill="hold"/>
                                        <p:tgtEl>
                                          <p:spTgt spid="71709"/>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1713"/>
                                        </p:tgtEl>
                                        <p:attrNameLst>
                                          <p:attrName>style.visibility</p:attrName>
                                        </p:attrNameLst>
                                      </p:cBhvr>
                                      <p:to>
                                        <p:strVal val="visible"/>
                                      </p:to>
                                    </p:set>
                                    <p:anim calcmode="lin" valueType="num">
                                      <p:cBhvr additive="base">
                                        <p:cTn id="73" dur="500" fill="hold"/>
                                        <p:tgtEl>
                                          <p:spTgt spid="71713"/>
                                        </p:tgtEl>
                                        <p:attrNameLst>
                                          <p:attrName>ppt_x</p:attrName>
                                        </p:attrNameLst>
                                      </p:cBhvr>
                                      <p:tavLst>
                                        <p:tav tm="0">
                                          <p:val>
                                            <p:strVal val="#ppt_x"/>
                                          </p:val>
                                        </p:tav>
                                        <p:tav tm="100000">
                                          <p:val>
                                            <p:strVal val="#ppt_x"/>
                                          </p:val>
                                        </p:tav>
                                      </p:tavLst>
                                    </p:anim>
                                    <p:anim calcmode="lin" valueType="num">
                                      <p:cBhvr additive="base">
                                        <p:cTn id="74" dur="500" fill="hold"/>
                                        <p:tgtEl>
                                          <p:spTgt spid="717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2" grpId="0"/>
      <p:bldP spid="71703" grpId="0"/>
      <p:bldP spid="71704" grpId="0"/>
      <p:bldP spid="71705" grpId="0"/>
      <p:bldP spid="71706" grpId="0"/>
      <p:bldP spid="71707" grpId="0"/>
      <p:bldP spid="71708" grpId="0"/>
      <p:bldP spid="71709" grpId="0"/>
      <p:bldP spid="71710" grpId="0"/>
      <p:bldP spid="71711" grpId="0"/>
      <p:bldP spid="71712" grpId="0"/>
      <p:bldP spid="71713" grpId="0"/>
    </p:bldLst>
  </p:timing>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475455f-c69b-4ff8-acf7-75612f4dc189" xsi:nil="true"/>
    <lcf76f155ced4ddcb4097134ff3c332f xmlns="aa0c1190-56bd-4797-9cf7-4990489609e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37332EB-1990-4D7D-993C-146038937893}"/>
</file>

<file path=customXml/itemProps2.xml><?xml version="1.0" encoding="utf-8"?>
<ds:datastoreItem xmlns:ds="http://schemas.openxmlformats.org/officeDocument/2006/customXml" ds:itemID="{40D7122C-D65F-4D06-948F-23DDA58724D8}">
  <ds:schemaRefs>
    <ds:schemaRef ds:uri="http://schemas.microsoft.com/sharepoint/v3/contenttype/forms"/>
  </ds:schemaRefs>
</ds:datastoreItem>
</file>

<file path=customXml/itemProps3.xml><?xml version="1.0" encoding="utf-8"?>
<ds:datastoreItem xmlns:ds="http://schemas.openxmlformats.org/officeDocument/2006/customXml" ds:itemID="{1859FF5B-9E9D-410D-A9D6-B97E3ECDC43D}">
  <ds:schemaRefs>
    <ds:schemaRef ds:uri="http://purl.org/dc/terms/"/>
    <ds:schemaRef ds:uri="http://schemas.microsoft.com/office/2006/documentManagement/types"/>
    <ds:schemaRef ds:uri="http://www.w3.org/XML/1998/namespace"/>
    <ds:schemaRef ds:uri="413c2277-f821-47e1-a27c-689b525c778d"/>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e9333c23-cac7-42f4-9989-5cee3d4a79c0}" enabled="0" method="" siteId="{e9333c23-cac7-42f4-9989-5cee3d4a79c0}" removed="1"/>
</clbl:labelList>
</file>

<file path=docProps/app.xml><?xml version="1.0" encoding="utf-8"?>
<Properties xmlns="http://schemas.openxmlformats.org/officeDocument/2006/extended-properties" xmlns:vt="http://schemas.openxmlformats.org/officeDocument/2006/docPropsVTypes">
  <Template>Office 2013 - 2022 Theme</Template>
  <TotalTime>8777</TotalTime>
  <Words>1370</Words>
  <Application>Microsoft Office PowerPoint</Application>
  <PresentationFormat>On-screen Show (16:9)</PresentationFormat>
  <Paragraphs>245</Paragraphs>
  <Slides>37</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37</vt:i4>
      </vt:variant>
    </vt:vector>
  </HeadingPairs>
  <TitlesOfParts>
    <vt:vector size="58" baseType="lpstr">
      <vt:lpstr>ＭＳ Ｐゴシック</vt:lpstr>
      <vt:lpstr>Aptos</vt:lpstr>
      <vt:lpstr>Arial</vt:lpstr>
      <vt:lpstr>Berlin Sans FB Demi</vt:lpstr>
      <vt:lpstr>Calibri</vt:lpstr>
      <vt:lpstr>Calibri Light</vt:lpstr>
      <vt:lpstr>Dreaming Outloud Pro</vt:lpstr>
      <vt:lpstr>Eras Medium ITC</vt:lpstr>
      <vt:lpstr>Helvetica</vt:lpstr>
      <vt:lpstr>Helvetica Neue</vt:lpstr>
      <vt:lpstr>Inter</vt:lpstr>
      <vt:lpstr>Inter Light</vt:lpstr>
      <vt:lpstr>Inter SemiBold</vt:lpstr>
      <vt:lpstr>Lato</vt:lpstr>
      <vt:lpstr>Rockwell</vt:lpstr>
      <vt:lpstr>Rockwell Extra Bold</vt:lpstr>
      <vt:lpstr>Symbol</vt:lpstr>
      <vt:lpstr>Tahoma</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Or…Let’s Learn Economic Concepts in Two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Contact information   Lauren H Shifflett   shiffllh@jmu.edu   Lynne  F Stover   stoverlf@jmu.edu   u.edu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Lynne</dc:creator>
  <cp:lastModifiedBy>Stover, Lynne - stoverlf</cp:lastModifiedBy>
  <cp:revision>37</cp:revision>
  <dcterms:modified xsi:type="dcterms:W3CDTF">2025-03-11T20:49:37Z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ies>
</file>