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36"/>
  </p:notesMasterIdLst>
  <p:handoutMasterIdLst>
    <p:handoutMasterId r:id="rId37"/>
  </p:handoutMasterIdLst>
  <p:sldIdLst>
    <p:sldId id="699" r:id="rId5"/>
    <p:sldId id="722" r:id="rId6"/>
    <p:sldId id="724" r:id="rId7"/>
    <p:sldId id="768" r:id="rId8"/>
    <p:sldId id="767" r:id="rId9"/>
    <p:sldId id="770" r:id="rId10"/>
    <p:sldId id="771" r:id="rId11"/>
    <p:sldId id="726" r:id="rId12"/>
    <p:sldId id="772" r:id="rId13"/>
    <p:sldId id="749" r:id="rId14"/>
    <p:sldId id="728" r:id="rId15"/>
    <p:sldId id="784" r:id="rId16"/>
    <p:sldId id="785" r:id="rId17"/>
    <p:sldId id="786" r:id="rId18"/>
    <p:sldId id="799" r:id="rId19"/>
    <p:sldId id="787" r:id="rId20"/>
    <p:sldId id="788" r:id="rId21"/>
    <p:sldId id="789" r:id="rId22"/>
    <p:sldId id="796" r:id="rId23"/>
    <p:sldId id="797" r:id="rId24"/>
    <p:sldId id="798" r:id="rId25"/>
    <p:sldId id="790" r:id="rId26"/>
    <p:sldId id="791" r:id="rId27"/>
    <p:sldId id="751" r:id="rId28"/>
    <p:sldId id="792" r:id="rId29"/>
    <p:sldId id="793" r:id="rId30"/>
    <p:sldId id="769" r:id="rId31"/>
    <p:sldId id="795" r:id="rId32"/>
    <p:sldId id="759" r:id="rId33"/>
    <p:sldId id="256" r:id="rId34"/>
    <p:sldId id="75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FEE4"/>
    <a:srgbClr val="DDF2F7"/>
    <a:srgbClr val="414A58"/>
    <a:srgbClr val="5DBF9A"/>
    <a:srgbClr val="79BFB8"/>
    <a:srgbClr val="86C17B"/>
    <a:srgbClr val="A7CE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432A80-E3F7-508C-8D94-D3CF33D9A8B1}" v="12" dt="2025-03-18T13:11:31.1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69C7AE-8996-0046-AA5C-7794C4A4693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93D7849-3040-054B-AA6B-4869B4CF38B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3ED1ED-05C6-9642-A613-B52D9CF231EE}" type="datetimeFigureOut">
              <a:rPr lang="en-US" smtClean="0"/>
              <a:t>4/4/2025</a:t>
            </a:fld>
            <a:endParaRPr lang="en-US"/>
          </a:p>
        </p:txBody>
      </p:sp>
      <p:sp>
        <p:nvSpPr>
          <p:cNvPr id="4" name="Footer Placeholder 3">
            <a:extLst>
              <a:ext uri="{FF2B5EF4-FFF2-40B4-BE49-F238E27FC236}">
                <a16:creationId xmlns:a16="http://schemas.microsoft.com/office/drawing/2014/main" id="{8ED7E81D-860E-D943-8C3B-1AAD2A47568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F20F9BB-B3F0-1944-85CF-3ED0A12319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6EB40F-773B-FC4B-8DAB-7A099FDE6767}" type="slidenum">
              <a:rPr lang="en-US" smtClean="0"/>
              <a:t>‹#›</a:t>
            </a:fld>
            <a:endParaRPr lang="en-US"/>
          </a:p>
        </p:txBody>
      </p:sp>
    </p:spTree>
    <p:extLst>
      <p:ext uri="{BB962C8B-B14F-4D97-AF65-F5344CB8AC3E}">
        <p14:creationId xmlns:p14="http://schemas.microsoft.com/office/powerpoint/2010/main" val="39826035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5DA19-45A3-9C4D-A0BD-48E5752966F4}"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A09D57-1EB1-314F-BB6D-C17464656B8A}" type="slidenum">
              <a:rPr lang="en-US" smtClean="0"/>
              <a:t>‹#›</a:t>
            </a:fld>
            <a:endParaRPr lang="en-US"/>
          </a:p>
        </p:txBody>
      </p:sp>
    </p:spTree>
    <p:extLst>
      <p:ext uri="{BB962C8B-B14F-4D97-AF65-F5344CB8AC3E}">
        <p14:creationId xmlns:p14="http://schemas.microsoft.com/office/powerpoint/2010/main" val="4045663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AECEC67-45A8-8A4A-9C85-5CEA41F7BAB5}"/>
              </a:ext>
            </a:extLst>
          </p:cNvPr>
          <p:cNvSpPr>
            <a:spLocks noGrp="1"/>
          </p:cNvSpPr>
          <p:nvPr>
            <p:ph type="sldNum" sz="quarter" idx="4"/>
          </p:nvPr>
        </p:nvSpPr>
        <p:spPr>
          <a:xfrm>
            <a:off x="8604226" y="6374965"/>
            <a:ext cx="3263348" cy="365125"/>
          </a:xfrm>
          <a:prstGeom prst="rect">
            <a:avLst/>
          </a:prstGeom>
        </p:spPr>
        <p:txBody>
          <a:bodyPr vert="horz" lIns="91440" tIns="45720" rIns="91440" bIns="45720" rtlCol="0" anchor="ctr"/>
          <a:lstStyle>
            <a:lvl1pPr algn="r">
              <a:defRPr sz="1000" b="0" i="0" baseline="0">
                <a:solidFill>
                  <a:srgbClr val="414A58"/>
                </a:solidFill>
                <a:latin typeface="Calibri" panose="020F0502020204030204" pitchFamily="34" charset="0"/>
                <a:ea typeface="Calibri" panose="020F0502020204030204" pitchFamily="34" charset="0"/>
              </a:defRPr>
            </a:lvl1pPr>
          </a:lstStyle>
          <a:p>
            <a:fld id="{FAEE96CF-4053-2149-B5F9-FD566E7161CA}" type="slidenum">
              <a:rPr lang="en-US" smtClean="0"/>
              <a:pPr/>
              <a:t>‹#›</a:t>
            </a:fld>
            <a:endParaRPr lang="en-US"/>
          </a:p>
        </p:txBody>
      </p:sp>
    </p:spTree>
    <p:extLst>
      <p:ext uri="{BB962C8B-B14F-4D97-AF65-F5344CB8AC3E}">
        <p14:creationId xmlns:p14="http://schemas.microsoft.com/office/powerpoint/2010/main" val="1143866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460A-1594-573A-6C2D-93036DB45E13}"/>
              </a:ext>
            </a:extLst>
          </p:cNvPr>
          <p:cNvSpPr>
            <a:spLocks noGrp="1"/>
          </p:cNvSpPr>
          <p:nvPr>
            <p:ph type="title"/>
          </p:nvPr>
        </p:nvSpPr>
        <p:spPr>
          <a:xfrm>
            <a:off x="689113" y="543339"/>
            <a:ext cx="10664687" cy="82724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2D1DDA1-EEE8-6151-AF63-C6DD44C6B20B}"/>
              </a:ext>
            </a:extLst>
          </p:cNvPr>
          <p:cNvSpPr>
            <a:spLocks noGrp="1"/>
          </p:cNvSpPr>
          <p:nvPr>
            <p:ph sz="half" idx="1"/>
          </p:nvPr>
        </p:nvSpPr>
        <p:spPr>
          <a:xfrm>
            <a:off x="838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0A3DC7-9CE9-5714-D4C2-AD13EB819644}"/>
              </a:ext>
            </a:extLst>
          </p:cNvPr>
          <p:cNvSpPr>
            <a:spLocks noGrp="1"/>
          </p:cNvSpPr>
          <p:nvPr>
            <p:ph sz="half" idx="2"/>
          </p:nvPr>
        </p:nvSpPr>
        <p:spPr>
          <a:xfrm>
            <a:off x="6172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20FB01A-698C-118C-A7BB-AA904F53B75A}"/>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2799863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460A-1594-573A-6C2D-93036DB45E13}"/>
              </a:ext>
            </a:extLst>
          </p:cNvPr>
          <p:cNvSpPr>
            <a:spLocks noGrp="1"/>
          </p:cNvSpPr>
          <p:nvPr>
            <p:ph type="title"/>
          </p:nvPr>
        </p:nvSpPr>
        <p:spPr>
          <a:xfrm>
            <a:off x="689113" y="543339"/>
            <a:ext cx="10664687" cy="82724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2D1DDA1-EEE8-6151-AF63-C6DD44C6B20B}"/>
              </a:ext>
            </a:extLst>
          </p:cNvPr>
          <p:cNvSpPr>
            <a:spLocks noGrp="1"/>
          </p:cNvSpPr>
          <p:nvPr>
            <p:ph sz="half" idx="1"/>
          </p:nvPr>
        </p:nvSpPr>
        <p:spPr>
          <a:xfrm>
            <a:off x="838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0A3DC7-9CE9-5714-D4C2-AD13EB819644}"/>
              </a:ext>
            </a:extLst>
          </p:cNvPr>
          <p:cNvSpPr>
            <a:spLocks noGrp="1"/>
          </p:cNvSpPr>
          <p:nvPr>
            <p:ph sz="half" idx="2"/>
          </p:nvPr>
        </p:nvSpPr>
        <p:spPr>
          <a:xfrm>
            <a:off x="6172200" y="1825625"/>
            <a:ext cx="51816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20FB01A-698C-118C-A7BB-AA904F53B75A}"/>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1002891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5238-D472-B506-C6C3-A31529133F72}"/>
              </a:ext>
            </a:extLst>
          </p:cNvPr>
          <p:cNvSpPr>
            <a:spLocks noGrp="1"/>
          </p:cNvSpPr>
          <p:nvPr>
            <p:ph type="title"/>
          </p:nvPr>
        </p:nvSpPr>
        <p:spPr>
          <a:xfrm>
            <a:off x="812800" y="5066783"/>
            <a:ext cx="10515600" cy="1325563"/>
          </a:xfrm>
          <a:prstGeom prst="rect">
            <a:avLst/>
          </a:prstGeom>
        </p:spPr>
        <p:txBody>
          <a:bodyPr/>
          <a:lstStyle>
            <a:lvl1pPr>
              <a:defRPr sz="3400" b="0" i="0" spc="-100" baseline="0">
                <a:solidFill>
                  <a:schemeClr val="tx1"/>
                </a:solidFill>
                <a:latin typeface="+mj-lt"/>
                <a:ea typeface="Calibri Light" panose="020F0302020204030204" pitchFamily="34" charset="0"/>
                <a:cs typeface="Calibri Light" panose="020F030202020403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55B7508F-85EB-1F5B-D91C-D2D4F929AA98}"/>
              </a:ext>
            </a:extLst>
          </p:cNvPr>
          <p:cNvSpPr>
            <a:spLocks noGrp="1"/>
          </p:cNvSpPr>
          <p:nvPr>
            <p:ph type="body" sz="quarter" idx="10" hasCustomPrompt="1"/>
          </p:nvPr>
        </p:nvSpPr>
        <p:spPr>
          <a:xfrm>
            <a:off x="812800" y="4146550"/>
            <a:ext cx="10515600" cy="914400"/>
          </a:xfrm>
          <a:prstGeom prst="rect">
            <a:avLst/>
          </a:prstGeom>
        </p:spPr>
        <p:txBody>
          <a:bodyPr/>
          <a:lstStyle>
            <a:lvl1pPr marL="0" indent="0">
              <a:buFontTx/>
              <a:buNone/>
              <a:defRPr sz="5400" spc="-150">
                <a:solidFill>
                  <a:schemeClr val="tx1"/>
                </a:solidFill>
              </a:defRPr>
            </a:lvl1pPr>
            <a:lvl3pPr marL="914400" indent="0">
              <a:buNone/>
              <a:defRPr/>
            </a:lvl3pPr>
          </a:lstStyle>
          <a:p>
            <a:pPr lvl="0"/>
            <a:r>
              <a:rPr lang="en-US"/>
              <a:t>Click to edit Master title style</a:t>
            </a:r>
          </a:p>
        </p:txBody>
      </p:sp>
    </p:spTree>
    <p:extLst>
      <p:ext uri="{BB962C8B-B14F-4D97-AF65-F5344CB8AC3E}">
        <p14:creationId xmlns:p14="http://schemas.microsoft.com/office/powerpoint/2010/main" val="1152808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5BB59CC-0612-0540-81B3-48F07AD85D32}" type="slidenum">
              <a:rPr lang="en-US" smtClean="0"/>
              <a:t>‹#›</a:t>
            </a:fld>
            <a:endParaRPr lang="en-US"/>
          </a:p>
        </p:txBody>
      </p:sp>
    </p:spTree>
    <p:extLst>
      <p:ext uri="{BB962C8B-B14F-4D97-AF65-F5344CB8AC3E}">
        <p14:creationId xmlns:p14="http://schemas.microsoft.com/office/powerpoint/2010/main" val="1420563061"/>
      </p:ext>
    </p:extLst>
  </p:cSld>
  <p:clrMapOvr>
    <a:masterClrMapping/>
  </p:clrMapOvr>
  <p:transition spd="slow" advTm="5000">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4812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Text">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6AA85F9E-F7DD-424A-A243-848E478BD914}"/>
              </a:ext>
            </a:extLst>
          </p:cNvPr>
          <p:cNvSpPr>
            <a:spLocks noGrp="1"/>
          </p:cNvSpPr>
          <p:nvPr>
            <p:ph type="sldNum" sz="quarter" idx="4"/>
          </p:nvPr>
        </p:nvSpPr>
        <p:spPr>
          <a:xfrm>
            <a:off x="8604226" y="6374965"/>
            <a:ext cx="3263348" cy="365125"/>
          </a:xfrm>
          <a:prstGeom prst="rect">
            <a:avLst/>
          </a:prstGeom>
        </p:spPr>
        <p:txBody>
          <a:bodyPr vert="horz" lIns="91440" tIns="45720" rIns="91440" bIns="45720" rtlCol="0" anchor="ctr"/>
          <a:lstStyle>
            <a:lvl1pPr algn="r">
              <a:defRPr sz="1000" b="0" i="0" baseline="0">
                <a:solidFill>
                  <a:srgbClr val="414A58"/>
                </a:solidFill>
                <a:latin typeface="Calibri" panose="020F0502020204030204" pitchFamily="34" charset="0"/>
                <a:ea typeface="Calibri" panose="020F0502020204030204" pitchFamily="34" charset="0"/>
              </a:defRPr>
            </a:lvl1pPr>
          </a:lstStyle>
          <a:p>
            <a:fld id="{FAEE96CF-4053-2149-B5F9-FD566E7161CA}" type="slidenum">
              <a:rPr lang="en-US" smtClean="0"/>
              <a:pPr/>
              <a:t>‹#›</a:t>
            </a:fld>
            <a:endParaRPr lang="en-US"/>
          </a:p>
        </p:txBody>
      </p:sp>
    </p:spTree>
    <p:extLst>
      <p:ext uri="{BB962C8B-B14F-4D97-AF65-F5344CB8AC3E}">
        <p14:creationId xmlns:p14="http://schemas.microsoft.com/office/powerpoint/2010/main" val="4188749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A97E-7376-4DE9-EF59-F60409DF4ACE}"/>
              </a:ext>
            </a:extLst>
          </p:cNvPr>
          <p:cNvSpPr>
            <a:spLocks noGrp="1"/>
          </p:cNvSpPr>
          <p:nvPr>
            <p:ph type="title"/>
          </p:nvPr>
        </p:nvSpPr>
        <p:spPr>
          <a:xfrm>
            <a:off x="686076" y="529881"/>
            <a:ext cx="9213298" cy="841719"/>
          </a:xfrm>
          <a:prstGeom prst="rect">
            <a:avLst/>
          </a:prstGeom>
        </p:spPr>
        <p:txBody>
          <a:bodyPr anchor="t"/>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46DDE901-EF18-EB4D-C55F-6B6691CE5D29}"/>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4" name="Text Placeholder 3">
            <a:extLst>
              <a:ext uri="{FF2B5EF4-FFF2-40B4-BE49-F238E27FC236}">
                <a16:creationId xmlns:a16="http://schemas.microsoft.com/office/drawing/2014/main" id="{B5FD8604-1A03-0540-DE81-25443C24220D}"/>
              </a:ext>
            </a:extLst>
          </p:cNvPr>
          <p:cNvSpPr>
            <a:spLocks noGrp="1"/>
          </p:cNvSpPr>
          <p:nvPr>
            <p:ph type="body" sz="half" idx="2"/>
          </p:nvPr>
        </p:nvSpPr>
        <p:spPr>
          <a:xfrm>
            <a:off x="750888" y="1552713"/>
            <a:ext cx="10691812" cy="4752837"/>
          </a:xfrm>
          <a:prstGeom prst="rect">
            <a:avLst/>
          </a:prstGeom>
        </p:spPr>
        <p:txBody>
          <a:bodyPr numCol="4"/>
          <a:lstStyle>
            <a:lvl1pPr marL="0" indent="0" algn="l">
              <a:spcBef>
                <a:spcPts val="400"/>
              </a:spcBef>
              <a:buNone/>
              <a:defRPr sz="2600" baseline="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83775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A97E-7376-4DE9-EF59-F60409DF4ACE}"/>
              </a:ext>
            </a:extLst>
          </p:cNvPr>
          <p:cNvSpPr>
            <a:spLocks noGrp="1"/>
          </p:cNvSpPr>
          <p:nvPr>
            <p:ph type="title"/>
          </p:nvPr>
        </p:nvSpPr>
        <p:spPr>
          <a:xfrm>
            <a:off x="686076" y="529881"/>
            <a:ext cx="9213298" cy="841719"/>
          </a:xfrm>
          <a:prstGeom prst="rect">
            <a:avLst/>
          </a:prstGeom>
        </p:spPr>
        <p:txBody>
          <a:bodyPr anchor="t"/>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46DDE901-EF18-EB4D-C55F-6B6691CE5D29}"/>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4" name="Text Placeholder 3">
            <a:extLst>
              <a:ext uri="{FF2B5EF4-FFF2-40B4-BE49-F238E27FC236}">
                <a16:creationId xmlns:a16="http://schemas.microsoft.com/office/drawing/2014/main" id="{B5FD8604-1A03-0540-DE81-25443C24220D}"/>
              </a:ext>
            </a:extLst>
          </p:cNvPr>
          <p:cNvSpPr>
            <a:spLocks noGrp="1"/>
          </p:cNvSpPr>
          <p:nvPr>
            <p:ph type="body" sz="half" idx="2"/>
          </p:nvPr>
        </p:nvSpPr>
        <p:spPr>
          <a:xfrm>
            <a:off x="750888" y="1552713"/>
            <a:ext cx="10691812" cy="4752837"/>
          </a:xfrm>
          <a:prstGeom prst="rect">
            <a:avLst/>
          </a:prstGeom>
        </p:spPr>
        <p:txBody>
          <a:bodyPr numCol="4"/>
          <a:lstStyle>
            <a:lvl1pPr marL="0" indent="0" algn="l">
              <a:spcBef>
                <a:spcPts val="400"/>
              </a:spcBef>
              <a:buNone/>
              <a:defRPr sz="2800" baseline="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8330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EE58E-2333-6544-C5BD-2C85453077EB}"/>
              </a:ext>
            </a:extLst>
          </p:cNvPr>
          <p:cNvSpPr>
            <a:spLocks noGrp="1"/>
          </p:cNvSpPr>
          <p:nvPr>
            <p:ph type="title"/>
          </p:nvPr>
        </p:nvSpPr>
        <p:spPr>
          <a:xfrm>
            <a:off x="689113" y="470452"/>
            <a:ext cx="10664687" cy="900134"/>
          </a:xfrm>
          <a:prstGeom prst="rect">
            <a:avLst/>
          </a:prstGeom>
        </p:spPr>
        <p:txBody>
          <a:bodyPr/>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1D77BB54-B965-79EA-6C53-F8E4DC183BED}"/>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5" name="Content Placeholder 2">
            <a:extLst>
              <a:ext uri="{FF2B5EF4-FFF2-40B4-BE49-F238E27FC236}">
                <a16:creationId xmlns:a16="http://schemas.microsoft.com/office/drawing/2014/main" id="{0A766BAD-79DD-9BDE-760A-6AEAAE212B59}"/>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7E2297DC-432C-8227-DE5E-7744B607039C}"/>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1834386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EE58E-2333-6544-C5BD-2C85453077EB}"/>
              </a:ext>
            </a:extLst>
          </p:cNvPr>
          <p:cNvSpPr>
            <a:spLocks noGrp="1"/>
          </p:cNvSpPr>
          <p:nvPr>
            <p:ph type="title"/>
          </p:nvPr>
        </p:nvSpPr>
        <p:spPr>
          <a:xfrm>
            <a:off x="689113" y="470452"/>
            <a:ext cx="10664687" cy="900134"/>
          </a:xfrm>
          <a:prstGeom prst="rect">
            <a:avLst/>
          </a:prstGeom>
        </p:spPr>
        <p:txBody>
          <a:bodyPr/>
          <a:lstStyle>
            <a:lvl1pPr>
              <a:defRPr sz="4400"/>
            </a:lvl1pPr>
          </a:lstStyle>
          <a:p>
            <a:r>
              <a:rPr lang="en-US"/>
              <a:t>Click to edit Master title style</a:t>
            </a:r>
          </a:p>
        </p:txBody>
      </p:sp>
      <p:sp>
        <p:nvSpPr>
          <p:cNvPr id="6" name="Slide Number Placeholder 5">
            <a:extLst>
              <a:ext uri="{FF2B5EF4-FFF2-40B4-BE49-F238E27FC236}">
                <a16:creationId xmlns:a16="http://schemas.microsoft.com/office/drawing/2014/main" id="{1D77BB54-B965-79EA-6C53-F8E4DC183BED}"/>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5" name="Content Placeholder 2">
            <a:extLst>
              <a:ext uri="{FF2B5EF4-FFF2-40B4-BE49-F238E27FC236}">
                <a16:creationId xmlns:a16="http://schemas.microsoft.com/office/drawing/2014/main" id="{0A766BAD-79DD-9BDE-760A-6AEAAE212B59}"/>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7E2297DC-432C-8227-DE5E-7744B607039C}"/>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35256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13DB2-4AD0-5F7B-FC1D-1AF24980A025}"/>
              </a:ext>
            </a:extLst>
          </p:cNvPr>
          <p:cNvSpPr>
            <a:spLocks noGrp="1"/>
          </p:cNvSpPr>
          <p:nvPr>
            <p:ph type="title"/>
          </p:nvPr>
        </p:nvSpPr>
        <p:spPr>
          <a:xfrm>
            <a:off x="713894" y="510897"/>
            <a:ext cx="10515600" cy="986597"/>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7A14BE4-D728-0426-4416-4934FD59D3FD}"/>
              </a:ext>
            </a:extLst>
          </p:cNvPr>
          <p:cNvSpPr>
            <a:spLocks noGrp="1"/>
          </p:cNvSpPr>
          <p:nvPr>
            <p:ph type="body" idx="1" hasCustomPrompt="1"/>
          </p:nvPr>
        </p:nvSpPr>
        <p:spPr>
          <a:xfrm>
            <a:off x="839788" y="1681163"/>
            <a:ext cx="5157787" cy="823912"/>
          </a:xfrm>
          <a:prstGeom prst="rect">
            <a:avLst/>
          </a:prstGeom>
          <a:solidFill>
            <a:schemeClr val="accent6"/>
          </a:solidFill>
          <a:ln w="12700">
            <a:solidFill>
              <a:schemeClr val="accent6"/>
            </a:solidFill>
          </a:ln>
        </p:spPr>
        <p:txBody>
          <a:bodyPr anchor="ctr"/>
          <a:lstStyle>
            <a:lvl1pPr marL="0" indent="0">
              <a:buNone/>
              <a:defRPr sz="2400" b="1" i="0" baseline="0">
                <a:solidFill>
                  <a:schemeClr val="bg1"/>
                </a:solidFill>
                <a:latin typeface="+mn-lt"/>
                <a:ea typeface="Inter SemiBold"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89443F-A02B-85D9-286B-FA2BE883BB8A}"/>
              </a:ext>
            </a:extLst>
          </p:cNvPr>
          <p:cNvSpPr>
            <a:spLocks noGrp="1"/>
          </p:cNvSpPr>
          <p:nvPr>
            <p:ph sz="half" idx="2"/>
          </p:nvPr>
        </p:nvSpPr>
        <p:spPr>
          <a:xfrm>
            <a:off x="839788" y="2505075"/>
            <a:ext cx="5157787" cy="3684588"/>
          </a:xfrm>
          <a:prstGeom prst="rect">
            <a:avLst/>
          </a:prstGeom>
          <a:solidFill>
            <a:schemeClr val="bg1">
              <a:alpha val="20004"/>
            </a:schemeClr>
          </a:solidFill>
          <a:ln w="12700">
            <a:solidFill>
              <a:schemeClr val="accent6"/>
            </a:solidFill>
          </a:ln>
        </p:spPr>
        <p:txBody>
          <a:bodyPr anchor="ctr"/>
          <a:lstStyle>
            <a:lvl1pPr marL="182880" indent="0">
              <a:buFontTx/>
              <a:buNone/>
              <a:defRPr sz="1800"/>
            </a:lvl1pPr>
            <a:lvl2pPr marL="182880" indent="0">
              <a:buFontTx/>
              <a:buNone/>
              <a:defRPr sz="1800"/>
            </a:lvl2pPr>
            <a:lvl3pPr marL="182880" indent="0">
              <a:buFontTx/>
              <a:buNone/>
              <a:defRPr sz="1800"/>
            </a:lvl3pPr>
            <a:lvl4pPr marL="182880" indent="0">
              <a:buFontTx/>
              <a:buNone/>
              <a:defRPr sz="1800"/>
            </a:lvl4pPr>
            <a:lvl5pPr marL="182880" indent="0">
              <a:buFontTx/>
              <a:buNone/>
              <a:defRPr sz="1800"/>
            </a:lvl5pPr>
          </a:lstStyle>
          <a:p>
            <a:pPr lvl="0"/>
            <a:r>
              <a:rPr lang="en-US"/>
              <a:t>Click to edit Master text styles</a:t>
            </a:r>
          </a:p>
        </p:txBody>
      </p:sp>
      <p:sp>
        <p:nvSpPr>
          <p:cNvPr id="5" name="Text Placeholder 4">
            <a:extLst>
              <a:ext uri="{FF2B5EF4-FFF2-40B4-BE49-F238E27FC236}">
                <a16:creationId xmlns:a16="http://schemas.microsoft.com/office/drawing/2014/main" id="{362CFE18-72C0-A86F-FCAA-0255E42A6DEC}"/>
              </a:ext>
            </a:extLst>
          </p:cNvPr>
          <p:cNvSpPr>
            <a:spLocks noGrp="1"/>
          </p:cNvSpPr>
          <p:nvPr>
            <p:ph type="body" sz="quarter" idx="3" hasCustomPrompt="1"/>
          </p:nvPr>
        </p:nvSpPr>
        <p:spPr>
          <a:xfrm>
            <a:off x="6172200" y="1681163"/>
            <a:ext cx="5183188" cy="823912"/>
          </a:xfrm>
          <a:prstGeom prst="rect">
            <a:avLst/>
          </a:prstGeom>
          <a:solidFill>
            <a:schemeClr val="accent6"/>
          </a:solidFill>
          <a:ln w="12700">
            <a:solidFill>
              <a:schemeClr val="accent6"/>
            </a:solidFill>
          </a:ln>
        </p:spPr>
        <p:txBody>
          <a:bodyPr anchor="ctr"/>
          <a:lstStyle>
            <a:lvl1pPr marL="0" indent="0">
              <a:buNone/>
              <a:defRPr sz="2400" b="1" i="0" baseline="0">
                <a:solidFill>
                  <a:schemeClr val="bg1"/>
                </a:solidFill>
                <a:latin typeface="+mn-lt"/>
                <a:ea typeface="Inter SemiBold"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85C0A-E3F4-C527-3169-013E164323EA}"/>
              </a:ext>
            </a:extLst>
          </p:cNvPr>
          <p:cNvSpPr>
            <a:spLocks noGrp="1"/>
          </p:cNvSpPr>
          <p:nvPr>
            <p:ph sz="quarter" idx="4"/>
          </p:nvPr>
        </p:nvSpPr>
        <p:spPr>
          <a:xfrm>
            <a:off x="6172200" y="2505075"/>
            <a:ext cx="5183188" cy="3684588"/>
          </a:xfrm>
          <a:prstGeom prst="rect">
            <a:avLst/>
          </a:prstGeom>
          <a:solidFill>
            <a:schemeClr val="bg1">
              <a:alpha val="20004"/>
            </a:schemeClr>
          </a:solidFill>
          <a:ln w="12700">
            <a:solidFill>
              <a:schemeClr val="accent6"/>
            </a:solidFill>
          </a:ln>
        </p:spPr>
        <p:txBody>
          <a:bodyPr anchor="ctr"/>
          <a:lstStyle>
            <a:lvl1pPr marL="182880" indent="0">
              <a:buFontTx/>
              <a:buNone/>
              <a:defRPr sz="1800"/>
            </a:lvl1pPr>
            <a:lvl2pPr marL="182880" indent="0">
              <a:buFontTx/>
              <a:buNone/>
              <a:defRPr sz="1800"/>
            </a:lvl2pPr>
            <a:lvl3pPr marL="182880" indent="0">
              <a:buFontTx/>
              <a:buNone/>
              <a:defRPr sz="1800"/>
            </a:lvl3pPr>
            <a:lvl4pPr marL="182880" indent="0">
              <a:buFontTx/>
              <a:buNone/>
              <a:defRPr sz="1800"/>
            </a:lvl4pPr>
            <a:lvl5pPr marL="182880" indent="0">
              <a:buFontTx/>
              <a:buNone/>
              <a:defRPr sz="1800"/>
            </a:lvl5pPr>
          </a:lstStyle>
          <a:p>
            <a:pPr lvl="0"/>
            <a:r>
              <a:rPr lang="en-US"/>
              <a:t>Click to edit Master text styles</a:t>
            </a:r>
          </a:p>
        </p:txBody>
      </p:sp>
      <p:sp>
        <p:nvSpPr>
          <p:cNvPr id="9" name="Slide Number Placeholder 8">
            <a:extLst>
              <a:ext uri="{FF2B5EF4-FFF2-40B4-BE49-F238E27FC236}">
                <a16:creationId xmlns:a16="http://schemas.microsoft.com/office/drawing/2014/main" id="{4A1EE331-0DC5-4C93-19BA-70C475B9AC3C}"/>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3946261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410D3-16A4-38B5-6E13-2E2FD3F9C241}"/>
              </a:ext>
            </a:extLst>
          </p:cNvPr>
          <p:cNvSpPr>
            <a:spLocks noGrp="1"/>
          </p:cNvSpPr>
          <p:nvPr>
            <p:ph type="ctrTitle"/>
          </p:nvPr>
        </p:nvSpPr>
        <p:spPr>
          <a:xfrm>
            <a:off x="699053" y="274224"/>
            <a:ext cx="9144000" cy="679932"/>
          </a:xfrm>
          <a:prstGeom prst="rect">
            <a:avLst/>
          </a:prstGeom>
        </p:spPr>
        <p:txBody>
          <a:bodyPr anchor="t"/>
          <a:lstStyle>
            <a:lvl1pPr algn="l">
              <a:defRPr sz="4000" spc="-250" baseline="0"/>
            </a:lvl1pPr>
          </a:lstStyle>
          <a:p>
            <a:r>
              <a:rPr lang="en-US"/>
              <a:t>Click to edit Master title style</a:t>
            </a:r>
          </a:p>
        </p:txBody>
      </p:sp>
      <p:sp>
        <p:nvSpPr>
          <p:cNvPr id="3" name="Subtitle 2">
            <a:extLst>
              <a:ext uri="{FF2B5EF4-FFF2-40B4-BE49-F238E27FC236}">
                <a16:creationId xmlns:a16="http://schemas.microsoft.com/office/drawing/2014/main" id="{F0FAF815-7FD2-A1A9-3CA7-21C807E8D1C4}"/>
              </a:ext>
            </a:extLst>
          </p:cNvPr>
          <p:cNvSpPr>
            <a:spLocks noGrp="1"/>
          </p:cNvSpPr>
          <p:nvPr>
            <p:ph type="subTitle" idx="1" hasCustomPrompt="1"/>
          </p:nvPr>
        </p:nvSpPr>
        <p:spPr>
          <a:xfrm>
            <a:off x="732183" y="861391"/>
            <a:ext cx="9144000" cy="616227"/>
          </a:xfrm>
          <a:prstGeom prst="rect">
            <a:avLst/>
          </a:prstGeo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2326661-4707-BCF8-89DC-036A14FF03E3}"/>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8" name="Content Placeholder 2">
            <a:extLst>
              <a:ext uri="{FF2B5EF4-FFF2-40B4-BE49-F238E27FC236}">
                <a16:creationId xmlns:a16="http://schemas.microsoft.com/office/drawing/2014/main" id="{A32085CA-BB43-10D6-EBC9-07C094ACD2F7}"/>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Calibri Light" panose="020F0302020204030204" pitchFamily="34" charset="0"/>
                <a:ea typeface="Calibri Light" panose="020F0302020204030204" pitchFamily="34" charset="0"/>
              </a:defRPr>
            </a:lvl1pPr>
            <a:lvl2pPr>
              <a:defRPr sz="2000" b="0" i="0" spc="-100" baseline="0">
                <a:latin typeface="Calibri Light" panose="020F0302020204030204" pitchFamily="34" charset="0"/>
                <a:ea typeface="Calibri Light" panose="020F0302020204030204" pitchFamily="34" charset="0"/>
              </a:defRPr>
            </a:lvl2pPr>
            <a:lvl3pPr marL="1143000" indent="-228600">
              <a:buFont typeface="Courier New" panose="02070309020205020404" pitchFamily="49" charset="0"/>
              <a:buChar char="o"/>
              <a:defRPr sz="1800" b="0" i="0" spc="-100" baseline="0">
                <a:latin typeface="Calibri Light" panose="020F0302020204030204" pitchFamily="34" charset="0"/>
                <a:ea typeface="Calibri Light" panose="020F0302020204030204" pitchFamily="34" charset="0"/>
              </a:defRPr>
            </a:lvl3pPr>
            <a:lvl4pPr marL="1600200" indent="-228600">
              <a:buFont typeface="Arial" panose="020B0604020202020204" pitchFamily="34" charset="0"/>
              <a:buChar char="•"/>
              <a:defRPr b="0" i="0" spc="-100" baseline="0">
                <a:latin typeface="Calibri Light" panose="020F0302020204030204" pitchFamily="34" charset="0"/>
                <a:ea typeface="Calibri Light" panose="020F0302020204030204" pitchFamily="34" charset="0"/>
              </a:defRPr>
            </a:lvl4pPr>
            <a:lvl5pPr>
              <a:defRPr b="0" i="0" spc="-100" baseline="0">
                <a:latin typeface="Calibri Light" panose="020F0302020204030204" pitchFamily="34" charset="0"/>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C5CDB2D7-ABD9-F2B8-A049-66466A86D672}"/>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Calibri Light" panose="020F0302020204030204" pitchFamily="34" charset="0"/>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176915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410D3-16A4-38B5-6E13-2E2FD3F9C241}"/>
              </a:ext>
            </a:extLst>
          </p:cNvPr>
          <p:cNvSpPr>
            <a:spLocks noGrp="1"/>
          </p:cNvSpPr>
          <p:nvPr>
            <p:ph type="ctrTitle"/>
          </p:nvPr>
        </p:nvSpPr>
        <p:spPr>
          <a:xfrm>
            <a:off x="699053" y="274224"/>
            <a:ext cx="9144000" cy="679932"/>
          </a:xfrm>
          <a:prstGeom prst="rect">
            <a:avLst/>
          </a:prstGeom>
        </p:spPr>
        <p:txBody>
          <a:bodyPr anchor="t"/>
          <a:lstStyle>
            <a:lvl1pPr algn="l">
              <a:defRPr sz="4000" spc="-250" baseline="0"/>
            </a:lvl1pPr>
          </a:lstStyle>
          <a:p>
            <a:r>
              <a:rPr lang="en-US"/>
              <a:t>Click to edit Master title style</a:t>
            </a:r>
          </a:p>
        </p:txBody>
      </p:sp>
      <p:sp>
        <p:nvSpPr>
          <p:cNvPr id="3" name="Subtitle 2">
            <a:extLst>
              <a:ext uri="{FF2B5EF4-FFF2-40B4-BE49-F238E27FC236}">
                <a16:creationId xmlns:a16="http://schemas.microsoft.com/office/drawing/2014/main" id="{F0FAF815-7FD2-A1A9-3CA7-21C807E8D1C4}"/>
              </a:ext>
            </a:extLst>
          </p:cNvPr>
          <p:cNvSpPr>
            <a:spLocks noGrp="1"/>
          </p:cNvSpPr>
          <p:nvPr>
            <p:ph type="subTitle" idx="1" hasCustomPrompt="1"/>
          </p:nvPr>
        </p:nvSpPr>
        <p:spPr>
          <a:xfrm>
            <a:off x="732183" y="861391"/>
            <a:ext cx="9144000" cy="616227"/>
          </a:xfrm>
          <a:prstGeom prst="rect">
            <a:avLst/>
          </a:prstGeo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2326661-4707-BCF8-89DC-036A14FF03E3}"/>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8" name="Content Placeholder 2">
            <a:extLst>
              <a:ext uri="{FF2B5EF4-FFF2-40B4-BE49-F238E27FC236}">
                <a16:creationId xmlns:a16="http://schemas.microsoft.com/office/drawing/2014/main" id="{A32085CA-BB43-10D6-EBC9-07C094ACD2F7}"/>
              </a:ext>
            </a:extLst>
          </p:cNvPr>
          <p:cNvSpPr>
            <a:spLocks noGrp="1"/>
          </p:cNvSpPr>
          <p:nvPr>
            <p:ph idx="13"/>
          </p:nvPr>
        </p:nvSpPr>
        <p:spPr>
          <a:xfrm>
            <a:off x="699053" y="2290418"/>
            <a:ext cx="10830339" cy="3363636"/>
          </a:xfrm>
          <a:prstGeom prst="rect">
            <a:avLst/>
          </a:prstGeom>
        </p:spPr>
        <p:txBody>
          <a:bodyPr/>
          <a:lstStyle>
            <a:lvl1pPr>
              <a:defRPr sz="2400" b="0" i="0" spc="-100" baseline="0">
                <a:latin typeface="+mj-lt"/>
                <a:ea typeface="Calibri Light" panose="020F0302020204030204" pitchFamily="34" charset="0"/>
              </a:defRPr>
            </a:lvl1pPr>
            <a:lvl2pPr>
              <a:defRPr sz="2000" b="0" i="0" spc="-100" baseline="0">
                <a:latin typeface="+mj-lt"/>
                <a:ea typeface="Calibri Light" panose="020F0302020204030204" pitchFamily="34" charset="0"/>
              </a:defRPr>
            </a:lvl2pPr>
            <a:lvl3pPr marL="1143000" indent="-228600">
              <a:buFont typeface="Courier New" panose="02070309020205020404" pitchFamily="49" charset="0"/>
              <a:buChar char="o"/>
              <a:defRPr sz="1800" b="0" i="0" spc="-100" baseline="0">
                <a:latin typeface="+mj-lt"/>
                <a:ea typeface="Calibri Light" panose="020F0302020204030204" pitchFamily="34" charset="0"/>
              </a:defRPr>
            </a:lvl3pPr>
            <a:lvl4pPr marL="1600200" indent="-228600">
              <a:buFont typeface="Arial" panose="020B0604020202020204" pitchFamily="34" charset="0"/>
              <a:buChar char="•"/>
              <a:defRPr b="0" i="0" spc="-100" baseline="0">
                <a:latin typeface="+mj-lt"/>
                <a:ea typeface="Calibri Light" panose="020F0302020204030204" pitchFamily="34" charset="0"/>
              </a:defRPr>
            </a:lvl4pPr>
            <a:lvl5pPr>
              <a:defRPr b="0" i="0" spc="-100"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C5CDB2D7-ABD9-F2B8-A049-66466A86D672}"/>
              </a:ext>
            </a:extLst>
          </p:cNvPr>
          <p:cNvSpPr>
            <a:spLocks noGrp="1"/>
          </p:cNvSpPr>
          <p:nvPr>
            <p:ph idx="14" hasCustomPrompt="1"/>
          </p:nvPr>
        </p:nvSpPr>
        <p:spPr>
          <a:xfrm>
            <a:off x="699053" y="1477618"/>
            <a:ext cx="10830339" cy="1035049"/>
          </a:xfrm>
          <a:prstGeom prst="rect">
            <a:avLst/>
          </a:prstGeom>
        </p:spPr>
        <p:txBody>
          <a:bodyPr/>
          <a:lstStyle>
            <a:lvl1pPr marL="0" indent="0">
              <a:buFontTx/>
              <a:buNone/>
              <a:defRPr b="0" i="0" spc="-100" baseline="0">
                <a:latin typeface="+mj-lt"/>
                <a:ea typeface="Calibri Light" panose="020F0302020204030204" pitchFamily="34" charset="0"/>
              </a:defRPr>
            </a:lvl1pPr>
            <a:lvl2pPr marL="457200" indent="0">
              <a:buNone/>
              <a:defRPr b="0" i="0" spc="-100" baseline="0">
                <a:latin typeface="Inter Light" panose="02000503000000020004" pitchFamily="2" charset="0"/>
                <a:ea typeface="Inter Light" panose="02000503000000020004" pitchFamily="2" charset="0"/>
              </a:defRPr>
            </a:lvl2pPr>
            <a:lvl3pPr>
              <a:defRPr b="0" i="0" spc="-100" baseline="0">
                <a:latin typeface="Inter Light" panose="02000503000000020004" pitchFamily="2" charset="0"/>
                <a:ea typeface="Inter Light" panose="02000503000000020004" pitchFamily="2" charset="0"/>
              </a:defRPr>
            </a:lvl3pPr>
            <a:lvl4pPr>
              <a:defRPr b="0" i="0" spc="-100" baseline="0">
                <a:latin typeface="Inter Light" panose="02000503000000020004" pitchFamily="2" charset="0"/>
                <a:ea typeface="Inter Light" panose="02000503000000020004" pitchFamily="2" charset="0"/>
              </a:defRPr>
            </a:lvl4pPr>
            <a:lvl5pPr>
              <a:defRPr b="0" i="0" spc="-100"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541863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552492-3CC3-CB45-8DBD-0628ADDBE06F}"/>
              </a:ext>
            </a:extLst>
          </p:cNvPr>
          <p:cNvSpPr/>
          <p:nvPr userDrawn="1"/>
        </p:nvSpPr>
        <p:spPr>
          <a:xfrm flipV="1">
            <a:off x="790414" y="1291710"/>
            <a:ext cx="10611172" cy="45719"/>
          </a:xfrm>
          <a:prstGeom prst="rect">
            <a:avLst/>
          </a:prstGeom>
          <a:solidFill>
            <a:srgbClr val="A7C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33B496CD-2279-CD4F-8D0A-FDDFF8C86885}"/>
              </a:ext>
            </a:extLst>
          </p:cNvPr>
          <p:cNvSpPr>
            <a:spLocks noGrp="1"/>
          </p:cNvSpPr>
          <p:nvPr>
            <p:ph type="sldNum" sz="quarter" idx="4"/>
          </p:nvPr>
        </p:nvSpPr>
        <p:spPr>
          <a:xfrm>
            <a:off x="8610599" y="6356350"/>
            <a:ext cx="3389243" cy="365125"/>
          </a:xfrm>
          <a:prstGeom prst="rect">
            <a:avLst/>
          </a:prstGeom>
        </p:spPr>
        <p:txBody>
          <a:bodyPr vert="horz" lIns="91440" tIns="45720" rIns="91440" bIns="45720" rtlCol="0" anchor="ctr"/>
          <a:lstStyle>
            <a:lvl1pPr algn="r">
              <a:defRPr sz="1000" b="0" i="0" baseline="0">
                <a:solidFill>
                  <a:srgbClr val="414A58"/>
                </a:solidFill>
                <a:latin typeface="Calibri" panose="020F0502020204030204" pitchFamily="34" charset="0"/>
                <a:ea typeface="Calibri" panose="020F0502020204030204" pitchFamily="34" charset="0"/>
              </a:defRPr>
            </a:lvl1pPr>
          </a:lstStyle>
          <a:p>
            <a:fld id="{6C37F40D-BF86-6F43-B998-BE81C530D250}" type="slidenum">
              <a:rPr lang="en-US" smtClean="0"/>
              <a:pPr/>
              <a:t>‹#›</a:t>
            </a:fld>
            <a:endParaRPr lang="en-US"/>
          </a:p>
        </p:txBody>
      </p:sp>
      <p:pic>
        <p:nvPicPr>
          <p:cNvPr id="7" name="Picture 6">
            <a:extLst>
              <a:ext uri="{FF2B5EF4-FFF2-40B4-BE49-F238E27FC236}">
                <a16:creationId xmlns:a16="http://schemas.microsoft.com/office/drawing/2014/main" id="{E8829DBB-6882-9F19-DFA1-5C6C44AF50EA}"/>
              </a:ext>
            </a:extLst>
          </p:cNvPr>
          <p:cNvPicPr>
            <a:picLocks noChangeAspect="1"/>
          </p:cNvPicPr>
          <p:nvPr userDrawn="1"/>
        </p:nvPicPr>
        <p:blipFill>
          <a:blip r:embed="rId16"/>
          <a:stretch>
            <a:fillRect/>
          </a:stretch>
        </p:blipFill>
        <p:spPr>
          <a:xfrm>
            <a:off x="9909313" y="324519"/>
            <a:ext cx="1452594" cy="741429"/>
          </a:xfrm>
          <a:prstGeom prst="rect">
            <a:avLst/>
          </a:prstGeom>
        </p:spPr>
      </p:pic>
    </p:spTree>
    <p:extLst>
      <p:ext uri="{BB962C8B-B14F-4D97-AF65-F5344CB8AC3E}">
        <p14:creationId xmlns:p14="http://schemas.microsoft.com/office/powerpoint/2010/main" val="1490564425"/>
      </p:ext>
    </p:extLst>
  </p:cSld>
  <p:clrMap bg1="lt1" tx1="dk1" bg2="lt2" tx2="dk2" accent1="accent1" accent2="accent2" accent3="accent3" accent4="accent4" accent5="accent5" accent6="accent6" hlink="hlink" folHlink="folHlink"/>
  <p:sldLayoutIdLst>
    <p:sldLayoutId id="2147483685" r:id="rId1"/>
    <p:sldLayoutId id="2147483693" r:id="rId2"/>
    <p:sldLayoutId id="2147483686" r:id="rId3"/>
    <p:sldLayoutId id="2147483694" r:id="rId4"/>
    <p:sldLayoutId id="2147483666" r:id="rId5"/>
    <p:sldLayoutId id="2147483695" r:id="rId6"/>
    <p:sldLayoutId id="2147483669" r:id="rId7"/>
    <p:sldLayoutId id="2147483665" r:id="rId8"/>
    <p:sldLayoutId id="2147483696" r:id="rId9"/>
    <p:sldLayoutId id="2147483668" r:id="rId10"/>
    <p:sldLayoutId id="2147483697" r:id="rId11"/>
    <p:sldLayoutId id="2147483715" r:id="rId12"/>
    <p:sldLayoutId id="2147483716" r:id="rId13"/>
    <p:sldLayoutId id="2147483717" r:id="rId1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14.jpeg"/><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brainyquote.com/authors/rodrigo-rato-quotes"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hyperlink" Target="http://www.gasbuddy.com" TargetMode="Externa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19.jpeg"/><Relationship Id="rId4" Type="http://schemas.openxmlformats.org/officeDocument/2006/relationships/image" Target="../media/image4.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hyperlink" Target="http://pairadimes.davidtruss.com/how-do-you-know-when-students-are-learning/" TargetMode="External"/><Relationship Id="rId5" Type="http://schemas.openxmlformats.org/officeDocument/2006/relationships/image" Target="../media/image20.jpeg"/><Relationship Id="rId4" Type="http://schemas.openxmlformats.org/officeDocument/2006/relationships/image" Target="../media/image4.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hyperlink" Target="mailto:Cjfizthum@stcloudstate.edu" TargetMode="Externa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hyperlink" Target="mailto:Jmiller@c-ischools.org" TargetMode="Externa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jpeg"/><Relationship Id="rId18" Type="http://schemas.openxmlformats.org/officeDocument/2006/relationships/image" Target="../media/image37.pn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31.jpeg"/><Relationship Id="rId17" Type="http://schemas.openxmlformats.org/officeDocument/2006/relationships/image" Target="../media/image36.svg"/><Relationship Id="rId2" Type="http://schemas.openxmlformats.org/officeDocument/2006/relationships/image" Target="../media/image21.png"/><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14.xml"/><Relationship Id="rId6" Type="http://schemas.openxmlformats.org/officeDocument/2006/relationships/image" Target="../media/image25.png"/><Relationship Id="rId11" Type="http://schemas.openxmlformats.org/officeDocument/2006/relationships/image" Target="../media/image30.jpeg"/><Relationship Id="rId5" Type="http://schemas.openxmlformats.org/officeDocument/2006/relationships/image" Target="../media/image24.svg"/><Relationship Id="rId15" Type="http://schemas.openxmlformats.org/officeDocument/2006/relationships/image" Target="../media/image34.svg"/><Relationship Id="rId10" Type="http://schemas.openxmlformats.org/officeDocument/2006/relationships/image" Target="../media/image29.png"/><Relationship Id="rId19" Type="http://schemas.openxmlformats.org/officeDocument/2006/relationships/image" Target="../media/image38.sv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hyperlink" Target="mailto:Cjfitzthum@stcloudstate.edu" TargetMode="Externa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hyperlink" Target="mailto:Jmiller@c-ischools.org" TargetMode="Externa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hyperlink" Target="https://www.councilforeconed.org/policy-advocacy/k-12-standards/"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ok cover with a sloth and squirrel in a pickle jar&#10;&#10;Description automatically generated">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1640" r="26789"/>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578535" y="2086637"/>
            <a:ext cx="3748315" cy="901032"/>
          </a:xfrm>
        </p:spPr>
        <p:txBody>
          <a:bodyPr lIns="91440" tIns="45720" rIns="91440" bIns="45720" anchor="t"/>
          <a:lstStyle/>
          <a:p>
            <a:r>
              <a:rPr lang="en-US" sz="5000">
                <a:solidFill>
                  <a:srgbClr val="414A58"/>
                </a:solidFill>
                <a:latin typeface="+mj-lt"/>
                <a:cs typeface="Calibri"/>
              </a:rPr>
              <a:t>Oh my! Oil Prices &amp; Conflict</a:t>
            </a:r>
            <a:endParaRPr lang="en-US"/>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708075" y="4860038"/>
            <a:ext cx="2597021" cy="1325562"/>
          </a:xfrm>
          <a:prstGeom prst="rect">
            <a:avLst/>
          </a:prstGeom>
        </p:spPr>
      </p:pic>
      <p:pic>
        <p:nvPicPr>
          <p:cNvPr id="2" name="Picture 1" descr="Oil refinery against blue sky">
            <a:extLst>
              <a:ext uri="{FF2B5EF4-FFF2-40B4-BE49-F238E27FC236}">
                <a16:creationId xmlns:a16="http://schemas.microsoft.com/office/drawing/2014/main" id="{7DC4B3F7-EA36-048F-EDF3-643808F390D3}"/>
              </a:ext>
            </a:extLst>
          </p:cNvPr>
          <p:cNvPicPr>
            <a:picLocks noChangeAspect="1"/>
          </p:cNvPicPr>
          <p:nvPr/>
        </p:nvPicPr>
        <p:blipFill>
          <a:blip r:embed="rId5"/>
          <a:stretch>
            <a:fillRect/>
          </a:stretch>
        </p:blipFill>
        <p:spPr>
          <a:xfrm>
            <a:off x="4077369" y="1124618"/>
            <a:ext cx="8201526" cy="4602078"/>
          </a:xfrm>
          <a:prstGeom prst="rect">
            <a:avLst/>
          </a:prstGeom>
        </p:spPr>
      </p:pic>
    </p:spTree>
    <p:extLst>
      <p:ext uri="{BB962C8B-B14F-4D97-AF65-F5344CB8AC3E}">
        <p14:creationId xmlns:p14="http://schemas.microsoft.com/office/powerpoint/2010/main" val="341012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ok cover with a sloth and squirrel in a pickle jar&#10;&#10;Description automatically generated">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1640" r="26789"/>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703943" y="2449812"/>
            <a:ext cx="6161315" cy="914400"/>
          </a:xfrm>
        </p:spPr>
        <p:txBody>
          <a:bodyPr lIns="91440" tIns="45720" rIns="91440" bIns="45720" anchor="t"/>
          <a:lstStyle/>
          <a:p>
            <a:r>
              <a:rPr lang="en-US" sz="5000" dirty="0">
                <a:solidFill>
                  <a:srgbClr val="414A58"/>
                </a:solidFill>
                <a:latin typeface="+mj-lt"/>
                <a:cs typeface="Calibri"/>
              </a:rPr>
              <a:t>Content</a:t>
            </a:r>
            <a:endParaRPr lang="en-US" dirty="0"/>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708075" y="4860038"/>
            <a:ext cx="2597021" cy="1325562"/>
          </a:xfrm>
          <a:prstGeom prst="rect">
            <a:avLst/>
          </a:prstGeom>
        </p:spPr>
      </p:pic>
      <p:sp>
        <p:nvSpPr>
          <p:cNvPr id="7" name="Text Placeholder 2">
            <a:extLst>
              <a:ext uri="{FF2B5EF4-FFF2-40B4-BE49-F238E27FC236}">
                <a16:creationId xmlns:a16="http://schemas.microsoft.com/office/drawing/2014/main" id="{013F28B3-7386-8A86-D965-F231472E887D}"/>
              </a:ext>
            </a:extLst>
          </p:cNvPr>
          <p:cNvSpPr txBox="1">
            <a:spLocks/>
          </p:cNvSpPr>
          <p:nvPr/>
        </p:nvSpPr>
        <p:spPr>
          <a:xfrm>
            <a:off x="7343994" y="2219105"/>
            <a:ext cx="4521878" cy="1724875"/>
          </a:xfrm>
          <a:prstGeom prst="rect">
            <a:avLst/>
          </a:prstGeom>
          <a:solidFill>
            <a:srgbClr val="D8FEE4"/>
          </a:solidFill>
        </p:spPr>
        <p:txBody>
          <a:bodyPr lIns="91440" tIns="45720" rIns="91440" bIns="45720"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latin typeface="Calibri Light"/>
                <a:cs typeface="Calibri Light"/>
              </a:rPr>
              <a:t>[INSERT FEATURED IMAGE OF WEBINAR SESSION]</a:t>
            </a:r>
            <a:endParaRPr lang="en-US">
              <a:ea typeface="Calibri" panose="020F0502020204030204"/>
              <a:cs typeface="Calibri" panose="020F0502020204030204"/>
            </a:endParaRPr>
          </a:p>
          <a:p>
            <a:pPr marL="0" indent="0">
              <a:buNone/>
            </a:pPr>
            <a:endParaRPr lang="en-US" sz="2600">
              <a:latin typeface="Calibri Light" panose="020F0302020204030204" pitchFamily="34" charset="0"/>
              <a:ea typeface="+mn-lt"/>
              <a:cs typeface="Calibri Light"/>
            </a:endParaRPr>
          </a:p>
        </p:txBody>
      </p:sp>
      <p:pic>
        <p:nvPicPr>
          <p:cNvPr id="2" name="Picture 1" descr="Engineers on site discussing">
            <a:extLst>
              <a:ext uri="{FF2B5EF4-FFF2-40B4-BE49-F238E27FC236}">
                <a16:creationId xmlns:a16="http://schemas.microsoft.com/office/drawing/2014/main" id="{D8F30676-25DF-083F-3F83-CC1538C67A6B}"/>
              </a:ext>
            </a:extLst>
          </p:cNvPr>
          <p:cNvPicPr>
            <a:picLocks noChangeAspect="1"/>
          </p:cNvPicPr>
          <p:nvPr/>
        </p:nvPicPr>
        <p:blipFill>
          <a:blip r:embed="rId5"/>
          <a:stretch>
            <a:fillRect/>
          </a:stretch>
        </p:blipFill>
        <p:spPr>
          <a:xfrm>
            <a:off x="5033210" y="1063533"/>
            <a:ext cx="7158790" cy="4764355"/>
          </a:xfrm>
          <a:prstGeom prst="rect">
            <a:avLst/>
          </a:prstGeom>
        </p:spPr>
      </p:pic>
    </p:spTree>
    <p:extLst>
      <p:ext uri="{BB962C8B-B14F-4D97-AF65-F5344CB8AC3E}">
        <p14:creationId xmlns:p14="http://schemas.microsoft.com/office/powerpoint/2010/main" val="1468089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Oil: Lesson Description</a:t>
            </a:r>
            <a:endParaRPr lang="en-US" dirty="0"/>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11</a:t>
            </a:fld>
            <a:endParaRPr lang="en-US"/>
          </a:p>
        </p:txBody>
      </p:sp>
      <p:sp>
        <p:nvSpPr>
          <p:cNvPr id="4" name="Text Placeholder 2">
            <a:extLst>
              <a:ext uri="{FF2B5EF4-FFF2-40B4-BE49-F238E27FC236}">
                <a16:creationId xmlns:a16="http://schemas.microsoft.com/office/drawing/2014/main" id="{60130DE2-C692-AAF5-5D7C-1D78E2E223E3}"/>
              </a:ext>
            </a:extLst>
          </p:cNvPr>
          <p:cNvSpPr txBox="1">
            <a:spLocks/>
          </p:cNvSpPr>
          <p:nvPr/>
        </p:nvSpPr>
        <p:spPr>
          <a:xfrm>
            <a:off x="749118" y="3231486"/>
            <a:ext cx="10548679" cy="2713983"/>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i="1" dirty="0">
                <a:latin typeface="Calibri Light"/>
                <a:ea typeface="Calibri Light"/>
                <a:cs typeface="Arial"/>
              </a:rPr>
              <a:t>How are gas prices affected by war? </a:t>
            </a:r>
            <a:endParaRPr lang="en-US" sz="3600" i="1">
              <a:latin typeface="Calibri Light"/>
              <a:ea typeface="Calibri Light"/>
              <a:cs typeface="Calibri Light"/>
            </a:endParaRPr>
          </a:p>
          <a:p>
            <a:pPr marL="0" indent="0" algn="ctr">
              <a:buNone/>
            </a:pPr>
            <a:r>
              <a:rPr lang="en-US" sz="3600" i="1" dirty="0">
                <a:latin typeface="Calibri Light"/>
                <a:ea typeface="Calibri Light"/>
                <a:cs typeface="Arial"/>
              </a:rPr>
              <a:t>What other factors influence gas prices?</a:t>
            </a:r>
            <a:endParaRPr lang="en-US" sz="3600" i="1">
              <a:latin typeface="Calibri Light"/>
              <a:ea typeface="Calibri Light"/>
              <a:cs typeface="Calibri Light"/>
            </a:endParaRPr>
          </a:p>
          <a:p>
            <a:pPr marL="0" indent="0" algn="ctr">
              <a:buNone/>
            </a:pPr>
            <a:endParaRPr lang="en-US" sz="2400" dirty="0">
              <a:latin typeface="Calibri Light"/>
              <a:ea typeface="Calibri Light"/>
              <a:cs typeface="Times New Roman"/>
            </a:endParaRPr>
          </a:p>
          <a:p>
            <a:pPr marL="0" indent="0" algn="ctr">
              <a:buNone/>
            </a:pPr>
            <a:r>
              <a:rPr lang="en-US" sz="2400" dirty="0">
                <a:latin typeface="Calibri Light"/>
                <a:ea typeface="Calibri Light"/>
                <a:cs typeface="Arial"/>
              </a:rPr>
              <a:t>Students will examine how gas prices are impacted by war and participate in a class activity that examines factors that push up oil and gas prices.</a:t>
            </a:r>
            <a:endParaRPr lang="en-US" sz="2400" dirty="0">
              <a:latin typeface="Calibri Light"/>
              <a:cs typeface="Arial"/>
            </a:endParaRPr>
          </a:p>
          <a:p>
            <a:pPr marL="0" indent="0">
              <a:buNone/>
            </a:pPr>
            <a:endParaRPr lang="en-US" sz="2400">
              <a:latin typeface="Times New Roman"/>
              <a:ea typeface="Calibri Light"/>
              <a:cs typeface="Times New Roman"/>
            </a:endParaRPr>
          </a:p>
          <a:p>
            <a:pPr marL="0" indent="0">
              <a:buNone/>
            </a:pPr>
            <a:endParaRPr lang="en-US" sz="2400">
              <a:latin typeface="Times New Roman"/>
              <a:ea typeface="Calibri Light"/>
              <a:cs typeface="Times New Roman"/>
            </a:endParaRPr>
          </a:p>
          <a:p>
            <a:pPr marL="514350" indent="-514350"/>
            <a:endParaRPr lang="en-US" sz="2400">
              <a:latin typeface="Calibri Light"/>
              <a:ea typeface="Calibri Light"/>
              <a:cs typeface="Calibri Light"/>
            </a:endParaRPr>
          </a:p>
          <a:p>
            <a:pPr marL="514350" indent="-514350"/>
            <a:endParaRPr lang="en-US" sz="2600">
              <a:latin typeface="Calibri Light"/>
              <a:ea typeface="Calibri Light"/>
              <a:cs typeface="Calibri Light"/>
            </a:endParaRPr>
          </a:p>
        </p:txBody>
      </p:sp>
    </p:spTree>
    <p:extLst>
      <p:ext uri="{BB962C8B-B14F-4D97-AF65-F5344CB8AC3E}">
        <p14:creationId xmlns:p14="http://schemas.microsoft.com/office/powerpoint/2010/main" val="215165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7CC0D-BC47-A71F-AB38-1A10AEBC3666}"/>
              </a:ext>
            </a:extLst>
          </p:cNvPr>
          <p:cNvSpPr>
            <a:spLocks noGrp="1"/>
          </p:cNvSpPr>
          <p:nvPr>
            <p:ph type="title"/>
          </p:nvPr>
        </p:nvSpPr>
        <p:spPr/>
        <p:txBody>
          <a:bodyPr lIns="91440" tIns="45720" rIns="91440" bIns="45720" anchor="t"/>
          <a:lstStyle/>
          <a:p>
            <a:r>
              <a:rPr lang="en-US">
                <a:ea typeface="Calibri Light"/>
                <a:cs typeface="Calibri Light"/>
              </a:rPr>
              <a:t>Reflect</a:t>
            </a:r>
            <a:endParaRPr lang="en-US"/>
          </a:p>
        </p:txBody>
      </p:sp>
      <p:sp>
        <p:nvSpPr>
          <p:cNvPr id="3" name="Slide Number Placeholder 2">
            <a:extLst>
              <a:ext uri="{FF2B5EF4-FFF2-40B4-BE49-F238E27FC236}">
                <a16:creationId xmlns:a16="http://schemas.microsoft.com/office/drawing/2014/main" id="{BEC34A12-6F41-6E30-EF6F-58A1F395312D}"/>
              </a:ext>
            </a:extLst>
          </p:cNvPr>
          <p:cNvSpPr>
            <a:spLocks noGrp="1"/>
          </p:cNvSpPr>
          <p:nvPr>
            <p:ph type="sldNum" sz="quarter" idx="12"/>
          </p:nvPr>
        </p:nvSpPr>
        <p:spPr/>
        <p:txBody>
          <a:bodyPr/>
          <a:lstStyle/>
          <a:p>
            <a:fld id="{6C37F40D-BF86-6F43-B998-BE81C530D250}" type="slidenum">
              <a:rPr lang="en-US" smtClean="0"/>
              <a:t>12</a:t>
            </a:fld>
            <a:endParaRPr lang="en-US"/>
          </a:p>
        </p:txBody>
      </p:sp>
      <p:sp>
        <p:nvSpPr>
          <p:cNvPr id="4" name="Content Placeholder 3">
            <a:extLst>
              <a:ext uri="{FF2B5EF4-FFF2-40B4-BE49-F238E27FC236}">
                <a16:creationId xmlns:a16="http://schemas.microsoft.com/office/drawing/2014/main" id="{CEFC573E-2A3C-4256-6B6F-3B5B55FB282D}"/>
              </a:ext>
            </a:extLst>
          </p:cNvPr>
          <p:cNvSpPr>
            <a:spLocks noGrp="1"/>
          </p:cNvSpPr>
          <p:nvPr>
            <p:ph idx="13"/>
          </p:nvPr>
        </p:nvSpPr>
        <p:spPr/>
        <p:txBody>
          <a:bodyPr lIns="91440" tIns="45720" rIns="91440" bIns="45720" anchor="t"/>
          <a:lstStyle/>
          <a:p>
            <a:pPr algn="ctr">
              <a:buNone/>
            </a:pPr>
            <a:endParaRPr lang="en-US" sz="2800" dirty="0">
              <a:solidFill>
                <a:srgbClr val="333333"/>
              </a:solidFill>
              <a:ea typeface="Open Sans"/>
              <a:cs typeface="Open Sans"/>
            </a:endParaRPr>
          </a:p>
          <a:p>
            <a:endParaRPr lang="en-US">
              <a:solidFill>
                <a:srgbClr val="333333"/>
              </a:solidFill>
              <a:latin typeface="Open Sans"/>
              <a:ea typeface="Open Sans"/>
              <a:cs typeface="Open Sans"/>
            </a:endParaRPr>
          </a:p>
          <a:p>
            <a:endParaRPr lang="en-US">
              <a:solidFill>
                <a:srgbClr val="000000"/>
              </a:solidFill>
              <a:latin typeface="Calibri Light" panose="020F0302020204030204"/>
              <a:cs typeface="Calibri Light"/>
            </a:endParaRPr>
          </a:p>
        </p:txBody>
      </p:sp>
      <p:sp>
        <p:nvSpPr>
          <p:cNvPr id="6" name="TextBox 5">
            <a:extLst>
              <a:ext uri="{FF2B5EF4-FFF2-40B4-BE49-F238E27FC236}">
                <a16:creationId xmlns:a16="http://schemas.microsoft.com/office/drawing/2014/main" id="{737037DC-6B64-7589-5DEF-2445B5955636}"/>
              </a:ext>
            </a:extLst>
          </p:cNvPr>
          <p:cNvSpPr txBox="1"/>
          <p:nvPr/>
        </p:nvSpPr>
        <p:spPr>
          <a:xfrm>
            <a:off x="690099" y="2679539"/>
            <a:ext cx="10964778"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solidFill>
                  <a:srgbClr val="101010"/>
                </a:solidFill>
                <a:latin typeface="Calibri Light"/>
                <a:ea typeface="Calibri Light"/>
                <a:cs typeface="Arial"/>
              </a:rPr>
              <a:t>Oil prices have certainly become a threat for the world economy.</a:t>
            </a:r>
            <a:endParaRPr lang="en-US" sz="4000">
              <a:latin typeface="Calibri Light"/>
              <a:ea typeface="Calibri Light"/>
              <a:cs typeface="Calibri Light"/>
            </a:endParaRPr>
          </a:p>
          <a:p>
            <a:pPr algn="ctr"/>
            <a:endParaRPr lang="en-US" sz="2400" dirty="0">
              <a:solidFill>
                <a:srgbClr val="101010"/>
              </a:solidFill>
              <a:latin typeface="Calibri Light"/>
              <a:ea typeface="Calibri Light"/>
              <a:cs typeface="Arial"/>
            </a:endParaRPr>
          </a:p>
          <a:p>
            <a:pPr algn="ctr"/>
            <a:r>
              <a:rPr lang="en-US" sz="2400" b="1" dirty="0">
                <a:solidFill>
                  <a:srgbClr val="0000AA"/>
                </a:solidFill>
                <a:latin typeface="Calibri Light"/>
                <a:ea typeface="Calibri Light"/>
                <a:cs typeface="Arial"/>
                <a:hlinkClick r:id="rId2">
                  <a:extLst>
                    <a:ext uri="{A12FA001-AC4F-418D-AE19-62706E023703}">
                      <ahyp:hlinkClr xmlns:ahyp="http://schemas.microsoft.com/office/drawing/2018/hyperlinkcolor" val="tx"/>
                    </a:ext>
                  </a:extLst>
                </a:hlinkClick>
              </a:rPr>
              <a:t>Rodrigo Rato</a:t>
            </a:r>
          </a:p>
        </p:txBody>
      </p:sp>
    </p:spTree>
    <p:extLst>
      <p:ext uri="{BB962C8B-B14F-4D97-AF65-F5344CB8AC3E}">
        <p14:creationId xmlns:p14="http://schemas.microsoft.com/office/powerpoint/2010/main" val="467830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13A27-6DCF-DA3B-D827-5CAB5C9D25A4}"/>
              </a:ext>
            </a:extLst>
          </p:cNvPr>
          <p:cNvSpPr>
            <a:spLocks noGrp="1"/>
          </p:cNvSpPr>
          <p:nvPr>
            <p:ph type="title"/>
          </p:nvPr>
        </p:nvSpPr>
        <p:spPr/>
        <p:txBody>
          <a:bodyPr lIns="91440" tIns="45720" rIns="91440" bIns="45720" anchor="t"/>
          <a:lstStyle/>
          <a:p>
            <a:r>
              <a:rPr lang="en-US">
                <a:ea typeface="Calibri Light"/>
                <a:cs typeface="Calibri Light"/>
              </a:rPr>
              <a:t>Lesson Materials </a:t>
            </a:r>
            <a:endParaRPr lang="en-US"/>
          </a:p>
        </p:txBody>
      </p:sp>
      <p:sp>
        <p:nvSpPr>
          <p:cNvPr id="3" name="Slide Number Placeholder 2">
            <a:extLst>
              <a:ext uri="{FF2B5EF4-FFF2-40B4-BE49-F238E27FC236}">
                <a16:creationId xmlns:a16="http://schemas.microsoft.com/office/drawing/2014/main" id="{7886F07A-2E29-37C6-FA3C-32DE97952CE8}"/>
              </a:ext>
            </a:extLst>
          </p:cNvPr>
          <p:cNvSpPr>
            <a:spLocks noGrp="1"/>
          </p:cNvSpPr>
          <p:nvPr>
            <p:ph type="sldNum" sz="quarter" idx="12"/>
          </p:nvPr>
        </p:nvSpPr>
        <p:spPr/>
        <p:txBody>
          <a:bodyPr/>
          <a:lstStyle/>
          <a:p>
            <a:fld id="{6C37F40D-BF86-6F43-B998-BE81C530D250}" type="slidenum">
              <a:rPr lang="en-US" smtClean="0"/>
              <a:t>13</a:t>
            </a:fld>
            <a:endParaRPr lang="en-US"/>
          </a:p>
        </p:txBody>
      </p:sp>
      <p:sp>
        <p:nvSpPr>
          <p:cNvPr id="8" name="TextBox 7">
            <a:extLst>
              <a:ext uri="{FF2B5EF4-FFF2-40B4-BE49-F238E27FC236}">
                <a16:creationId xmlns:a16="http://schemas.microsoft.com/office/drawing/2014/main" id="{76848141-D3F8-3FAC-E5A5-7EF5C713816C}"/>
              </a:ext>
            </a:extLst>
          </p:cNvPr>
          <p:cNvSpPr txBox="1"/>
          <p:nvPr/>
        </p:nvSpPr>
        <p:spPr>
          <a:xfrm>
            <a:off x="1034054" y="1644912"/>
            <a:ext cx="10123893" cy="64940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US" sz="2400" dirty="0">
                <a:latin typeface="Calibri Light"/>
                <a:ea typeface="Calibri Light"/>
                <a:cs typeface="Arial"/>
              </a:rPr>
              <a:t>Visual 9.1 – Breakdown of U.S. Gas Prices</a:t>
            </a:r>
            <a:endParaRPr lang="en-US" sz="2400" dirty="0">
              <a:latin typeface="Calibri Light"/>
              <a:ea typeface="Calibri Light"/>
              <a:cs typeface="Calibri Light"/>
            </a:endParaRPr>
          </a:p>
          <a:p>
            <a:endParaRPr lang="en-US" sz="2400" dirty="0">
              <a:latin typeface="Calibri Light"/>
              <a:ea typeface="Calibri Light"/>
              <a:cs typeface="Arial"/>
            </a:endParaRPr>
          </a:p>
          <a:p>
            <a:pPr>
              <a:buFont typeface="Arial"/>
              <a:buChar char="•"/>
            </a:pPr>
            <a:r>
              <a:rPr lang="en-US" sz="2400" dirty="0">
                <a:latin typeface="Calibri Light"/>
                <a:ea typeface="Calibri Light"/>
                <a:cs typeface="Arial"/>
              </a:rPr>
              <a:t>Visual 9.2 – Average US Gas Prices 2000-2014, 2014-2024*</a:t>
            </a:r>
            <a:endParaRPr lang="en-US" sz="2400" dirty="0">
              <a:latin typeface="Calibri Light"/>
              <a:ea typeface="Calibri Light"/>
              <a:cs typeface="Calibri Light"/>
            </a:endParaRPr>
          </a:p>
          <a:p>
            <a:endParaRPr lang="en-US" sz="2400" dirty="0">
              <a:latin typeface="Calibri Light"/>
              <a:ea typeface="Calibri Light"/>
              <a:cs typeface="Arial"/>
            </a:endParaRPr>
          </a:p>
          <a:p>
            <a:pPr>
              <a:buFont typeface="Arial"/>
              <a:buChar char="•"/>
            </a:pPr>
            <a:r>
              <a:rPr lang="en-US" sz="2400" dirty="0">
                <a:latin typeface="Calibri Light"/>
                <a:ea typeface="Calibri Light"/>
                <a:cs typeface="Arial"/>
              </a:rPr>
              <a:t>Visual 9.3 – Crude Oil Prices 1947-2011</a:t>
            </a:r>
            <a:endParaRPr lang="en-US" sz="2400">
              <a:latin typeface="Calibri Light"/>
              <a:ea typeface="Calibri Light"/>
              <a:cs typeface="Calibri Light"/>
            </a:endParaRPr>
          </a:p>
          <a:p>
            <a:endParaRPr lang="en-US" sz="2400" dirty="0">
              <a:latin typeface="Calibri Light"/>
              <a:ea typeface="Calibri Light"/>
              <a:cs typeface="Arial"/>
            </a:endParaRPr>
          </a:p>
          <a:p>
            <a:pPr>
              <a:buFont typeface="Arial"/>
              <a:buChar char="•"/>
            </a:pPr>
            <a:r>
              <a:rPr lang="en-US" sz="2400" dirty="0">
                <a:latin typeface="Calibri Light"/>
                <a:ea typeface="Calibri Light"/>
                <a:cs typeface="Arial"/>
              </a:rPr>
              <a:t>Handout 9.1 – Timeline Slips</a:t>
            </a:r>
            <a:endParaRPr lang="en-US" sz="2400">
              <a:latin typeface="Calibri Light"/>
              <a:ea typeface="Calibri Light"/>
              <a:cs typeface="Calibri Light"/>
            </a:endParaRPr>
          </a:p>
          <a:p>
            <a:endParaRPr lang="en-US" sz="2400" dirty="0">
              <a:latin typeface="Calibri Light"/>
              <a:ea typeface="Calibri Light"/>
              <a:cs typeface="Arial"/>
            </a:endParaRPr>
          </a:p>
          <a:p>
            <a:pPr>
              <a:buFont typeface="Arial"/>
              <a:buChar char="•"/>
            </a:pPr>
            <a:r>
              <a:rPr lang="en-US" sz="2400" dirty="0">
                <a:latin typeface="Calibri Light"/>
                <a:ea typeface="Calibri Light"/>
                <a:cs typeface="Arial"/>
              </a:rPr>
              <a:t>Handout 9.2 – Cartels, Speculators and SUV Lovers Readings</a:t>
            </a:r>
            <a:endParaRPr lang="en-US" sz="2400">
              <a:latin typeface="Calibri Light"/>
              <a:ea typeface="Calibri Light"/>
              <a:cs typeface="Calibri Light"/>
            </a:endParaRPr>
          </a:p>
          <a:p>
            <a:endParaRPr lang="en-US" sz="2400" dirty="0">
              <a:latin typeface="Calibri Light"/>
              <a:ea typeface="Calibri Light"/>
              <a:cs typeface="Arial"/>
            </a:endParaRPr>
          </a:p>
          <a:p>
            <a:pPr>
              <a:buFont typeface="Arial"/>
              <a:buChar char="•"/>
            </a:pPr>
            <a:r>
              <a:rPr lang="en-US" sz="2400" dirty="0">
                <a:latin typeface="Calibri Light"/>
                <a:ea typeface="Calibri Light"/>
                <a:cs typeface="Arial"/>
              </a:rPr>
              <a:t>Handout 9.3 – Group Reading Questions</a:t>
            </a:r>
            <a:endParaRPr lang="en-US" sz="2400">
              <a:latin typeface="Calibri Light"/>
              <a:ea typeface="Calibri Light"/>
              <a:cs typeface="Calibri Light"/>
            </a:endParaRPr>
          </a:p>
          <a:p>
            <a:endParaRPr lang="en-US" sz="2400" dirty="0">
              <a:latin typeface="Calibri Light"/>
              <a:ea typeface="Calibri Light"/>
              <a:cs typeface="Arial"/>
            </a:endParaRPr>
          </a:p>
          <a:p>
            <a:pPr>
              <a:buFont typeface="Arial"/>
              <a:buChar char="•"/>
            </a:pPr>
            <a:r>
              <a:rPr lang="en-US" sz="2400" dirty="0">
                <a:latin typeface="Calibri Light"/>
                <a:ea typeface="Calibri Light"/>
                <a:cs typeface="Arial"/>
              </a:rPr>
              <a:t>Video Clip – How Will the Crisis in Iraq Affect US Gas Prices?</a:t>
            </a:r>
            <a:endParaRPr lang="en-US" sz="2400" dirty="0">
              <a:latin typeface="Calibri Light"/>
            </a:endParaRPr>
          </a:p>
          <a:p>
            <a:endParaRPr lang="en-US" sz="2800" dirty="0">
              <a:latin typeface="Calibri Light"/>
              <a:ea typeface="Calibri Light"/>
              <a:cs typeface="Times New Roman"/>
            </a:endParaRPr>
          </a:p>
          <a:p>
            <a:endParaRPr lang="en-US" sz="2800" dirty="0">
              <a:latin typeface="Calibri Light"/>
              <a:ea typeface="Calibri Light"/>
              <a:cs typeface="Times New Roman"/>
            </a:endParaRPr>
          </a:p>
          <a:p>
            <a:endParaRPr lang="en-US" sz="2400" dirty="0">
              <a:latin typeface="Times New Roman"/>
              <a:cs typeface="Arial"/>
            </a:endParaRPr>
          </a:p>
          <a:p>
            <a:endParaRPr lang="en-US" sz="2400">
              <a:latin typeface="Times New Roman"/>
              <a:cs typeface="Arial"/>
            </a:endParaRPr>
          </a:p>
        </p:txBody>
      </p:sp>
    </p:spTree>
    <p:extLst>
      <p:ext uri="{BB962C8B-B14F-4D97-AF65-F5344CB8AC3E}">
        <p14:creationId xmlns:p14="http://schemas.microsoft.com/office/powerpoint/2010/main" val="2418465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17CF0-0BE1-41CF-7BA2-3C425072221A}"/>
              </a:ext>
            </a:extLst>
          </p:cNvPr>
          <p:cNvSpPr>
            <a:spLocks noGrp="1"/>
          </p:cNvSpPr>
          <p:nvPr>
            <p:ph type="title"/>
          </p:nvPr>
        </p:nvSpPr>
        <p:spPr/>
        <p:txBody>
          <a:bodyPr lIns="91440" tIns="45720" rIns="91440" bIns="45720" anchor="t"/>
          <a:lstStyle/>
          <a:p>
            <a:r>
              <a:rPr lang="en-US">
                <a:ea typeface="Calibri Light"/>
                <a:cs typeface="Calibri Light"/>
              </a:rPr>
              <a:t>Warm Up</a:t>
            </a:r>
            <a:endParaRPr lang="en-US"/>
          </a:p>
        </p:txBody>
      </p:sp>
      <p:sp>
        <p:nvSpPr>
          <p:cNvPr id="3" name="Slide Number Placeholder 2">
            <a:extLst>
              <a:ext uri="{FF2B5EF4-FFF2-40B4-BE49-F238E27FC236}">
                <a16:creationId xmlns:a16="http://schemas.microsoft.com/office/drawing/2014/main" id="{74A440AA-6A1A-6B2E-74C2-1B19B5206471}"/>
              </a:ext>
            </a:extLst>
          </p:cNvPr>
          <p:cNvSpPr>
            <a:spLocks noGrp="1"/>
          </p:cNvSpPr>
          <p:nvPr>
            <p:ph type="sldNum" sz="quarter" idx="12"/>
          </p:nvPr>
        </p:nvSpPr>
        <p:spPr/>
        <p:txBody>
          <a:bodyPr/>
          <a:lstStyle/>
          <a:p>
            <a:fld id="{6C37F40D-BF86-6F43-B998-BE81C530D250}" type="slidenum">
              <a:rPr lang="en-US" smtClean="0"/>
              <a:t>14</a:t>
            </a:fld>
            <a:endParaRPr lang="en-US"/>
          </a:p>
        </p:txBody>
      </p:sp>
      <p:sp>
        <p:nvSpPr>
          <p:cNvPr id="7" name="TextBox 6">
            <a:extLst>
              <a:ext uri="{FF2B5EF4-FFF2-40B4-BE49-F238E27FC236}">
                <a16:creationId xmlns:a16="http://schemas.microsoft.com/office/drawing/2014/main" id="{D60AF4F7-4AC6-8959-5371-82F4B6C7E9F7}"/>
              </a:ext>
            </a:extLst>
          </p:cNvPr>
          <p:cNvSpPr txBox="1"/>
          <p:nvPr/>
        </p:nvSpPr>
        <p:spPr>
          <a:xfrm>
            <a:off x="675481" y="1689769"/>
            <a:ext cx="10343920"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alibri Light"/>
                <a:ea typeface="Calibri Light"/>
                <a:cs typeface="Arial"/>
              </a:rPr>
              <a:t>1.  Display Visual 9.1 (Breakdown of U.S. Gas Prices).</a:t>
            </a:r>
            <a:endParaRPr lang="en-US" sz="2000" dirty="0">
              <a:latin typeface="Calibri Light"/>
              <a:ea typeface="Calibri Light"/>
              <a:cs typeface="Calibri Light"/>
            </a:endParaRPr>
          </a:p>
          <a:p>
            <a:endParaRPr lang="en-US" sz="2000" dirty="0">
              <a:latin typeface="Calibri Light"/>
              <a:ea typeface="Calibri Light"/>
              <a:cs typeface="Arial"/>
            </a:endParaRPr>
          </a:p>
          <a:p>
            <a:r>
              <a:rPr lang="en-US" sz="2000" dirty="0">
                <a:latin typeface="Calibri Light"/>
                <a:ea typeface="Calibri Light"/>
                <a:cs typeface="Arial"/>
              </a:rPr>
              <a:t>2.  Ask students:</a:t>
            </a:r>
            <a:endParaRPr lang="en-US" sz="2000">
              <a:latin typeface="Calibri Light"/>
              <a:ea typeface="Calibri Light"/>
              <a:cs typeface="Calibri Light"/>
            </a:endParaRPr>
          </a:p>
          <a:p>
            <a:r>
              <a:rPr lang="en-US" sz="2000" b="1" dirty="0">
                <a:latin typeface="Calibri Light"/>
                <a:ea typeface="Calibri Light"/>
                <a:cs typeface="Arial"/>
              </a:rPr>
              <a:t>What is the current price for a gallon of gas?</a:t>
            </a:r>
            <a:r>
              <a:rPr lang="en-US" sz="2000" dirty="0">
                <a:latin typeface="Calibri Light"/>
                <a:ea typeface="Calibri Light"/>
                <a:cs typeface="Arial"/>
              </a:rPr>
              <a:t> (</a:t>
            </a:r>
            <a:r>
              <a:rPr lang="en-US" sz="2000" i="1" dirty="0">
                <a:latin typeface="Calibri Light"/>
                <a:ea typeface="Calibri Light"/>
                <a:cs typeface="Arial"/>
              </a:rPr>
              <a:t>Answer will vary on time and place- research </a:t>
            </a:r>
            <a:r>
              <a:rPr lang="en-US" sz="2000" i="1" dirty="0">
                <a:latin typeface="Calibri Light"/>
                <a:ea typeface="Calibri Light"/>
                <a:cs typeface="Arial"/>
                <a:hlinkClick r:id="rId2"/>
              </a:rPr>
              <a:t>www.gasbuddy.com</a:t>
            </a:r>
            <a:r>
              <a:rPr lang="en-US" sz="2000" i="1" dirty="0">
                <a:latin typeface="Calibri Light"/>
                <a:ea typeface="Calibri Light"/>
                <a:cs typeface="Arial"/>
              </a:rPr>
              <a:t> prior to lesson.</a:t>
            </a:r>
            <a:r>
              <a:rPr lang="en-US" sz="2000" dirty="0">
                <a:latin typeface="Calibri Light"/>
                <a:ea typeface="Calibri Light"/>
                <a:cs typeface="Arial"/>
              </a:rPr>
              <a:t>)</a:t>
            </a:r>
            <a:endParaRPr lang="en-US" sz="2000">
              <a:latin typeface="Calibri Light"/>
              <a:ea typeface="Calibri Light"/>
              <a:cs typeface="Calibri Light"/>
            </a:endParaRPr>
          </a:p>
          <a:p>
            <a:endParaRPr lang="en-US" sz="2000" dirty="0">
              <a:latin typeface="Calibri Light"/>
              <a:ea typeface="Calibri Light"/>
              <a:cs typeface="Arial"/>
            </a:endParaRPr>
          </a:p>
          <a:p>
            <a:r>
              <a:rPr lang="en-US" sz="2000" b="1" dirty="0">
                <a:latin typeface="Calibri Light"/>
                <a:ea typeface="Calibri Light"/>
                <a:cs typeface="Arial"/>
              </a:rPr>
              <a:t>What do you think happens to oil and gas prices when there is a conflict or war?</a:t>
            </a:r>
            <a:r>
              <a:rPr lang="en-US" sz="2000" dirty="0">
                <a:latin typeface="Calibri Light"/>
                <a:ea typeface="Calibri Light"/>
                <a:cs typeface="Arial"/>
              </a:rPr>
              <a:t> (</a:t>
            </a:r>
            <a:r>
              <a:rPr lang="en-US" sz="2000" i="1" dirty="0">
                <a:latin typeface="Calibri Light"/>
                <a:ea typeface="Calibri Light"/>
                <a:cs typeface="Arial"/>
              </a:rPr>
              <a:t>Supply may stay the same while demand increases. This could cause prices to rise. Because more gas is being used for military equipment, there also is a trade-off being made for non-military equipment (opportunity costs). Think about all of the goods and services that rely on gas to be created and transported and the tradeoffs that need to be made due to scarcity. OPTIONAL: Show the demand curve shifting to the left, while supply stays the same on the whiteboard.)</a:t>
            </a:r>
            <a:endParaRPr lang="en-US" sz="2000" dirty="0">
              <a:latin typeface="Calibri Light"/>
            </a:endParaRPr>
          </a:p>
        </p:txBody>
      </p:sp>
    </p:spTree>
    <p:extLst>
      <p:ext uri="{BB962C8B-B14F-4D97-AF65-F5344CB8AC3E}">
        <p14:creationId xmlns:p14="http://schemas.microsoft.com/office/powerpoint/2010/main" val="120238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3C157B-831B-6566-BE20-81618C624562}"/>
              </a:ext>
            </a:extLst>
          </p:cNvPr>
          <p:cNvSpPr>
            <a:spLocks noGrp="1"/>
          </p:cNvSpPr>
          <p:nvPr>
            <p:ph type="sldNum" sz="quarter" idx="4"/>
          </p:nvPr>
        </p:nvSpPr>
        <p:spPr/>
        <p:txBody>
          <a:bodyPr/>
          <a:lstStyle/>
          <a:p>
            <a:fld id="{FAEE96CF-4053-2149-B5F9-FD566E7161CA}" type="slidenum">
              <a:rPr lang="en-US" smtClean="0"/>
              <a:pPr/>
              <a:t>15</a:t>
            </a:fld>
            <a:endParaRPr lang="en-US"/>
          </a:p>
        </p:txBody>
      </p:sp>
      <p:pic>
        <p:nvPicPr>
          <p:cNvPr id="3" name="Picture 2">
            <a:extLst>
              <a:ext uri="{FF2B5EF4-FFF2-40B4-BE49-F238E27FC236}">
                <a16:creationId xmlns:a16="http://schemas.microsoft.com/office/drawing/2014/main" id="{28EEC755-D292-81C7-5A38-42FB8E94E30D}"/>
              </a:ext>
            </a:extLst>
          </p:cNvPr>
          <p:cNvPicPr>
            <a:picLocks noChangeAspect="1"/>
          </p:cNvPicPr>
          <p:nvPr/>
        </p:nvPicPr>
        <p:blipFill>
          <a:blip r:embed="rId2"/>
          <a:stretch>
            <a:fillRect/>
          </a:stretch>
        </p:blipFill>
        <p:spPr>
          <a:xfrm>
            <a:off x="3333006" y="1398337"/>
            <a:ext cx="5532672" cy="5157536"/>
          </a:xfrm>
          <a:prstGeom prst="rect">
            <a:avLst/>
          </a:prstGeom>
        </p:spPr>
      </p:pic>
    </p:spTree>
    <p:extLst>
      <p:ext uri="{BB962C8B-B14F-4D97-AF65-F5344CB8AC3E}">
        <p14:creationId xmlns:p14="http://schemas.microsoft.com/office/powerpoint/2010/main" val="1368436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8E58A-2878-F297-6790-45B7436F6EE0}"/>
              </a:ext>
            </a:extLst>
          </p:cNvPr>
          <p:cNvSpPr>
            <a:spLocks noGrp="1"/>
          </p:cNvSpPr>
          <p:nvPr>
            <p:ph type="title"/>
          </p:nvPr>
        </p:nvSpPr>
        <p:spPr/>
        <p:txBody>
          <a:bodyPr lIns="91440" tIns="45720" rIns="91440" bIns="45720" anchor="t"/>
          <a:lstStyle/>
          <a:p>
            <a:r>
              <a:rPr lang="en-US" dirty="0">
                <a:ea typeface="Calibri Light"/>
                <a:cs typeface="Calibri Light"/>
              </a:rPr>
              <a:t>Lesson</a:t>
            </a:r>
            <a:endParaRPr lang="en-US" dirty="0"/>
          </a:p>
        </p:txBody>
      </p:sp>
      <p:sp>
        <p:nvSpPr>
          <p:cNvPr id="3" name="Slide Number Placeholder 2">
            <a:extLst>
              <a:ext uri="{FF2B5EF4-FFF2-40B4-BE49-F238E27FC236}">
                <a16:creationId xmlns:a16="http://schemas.microsoft.com/office/drawing/2014/main" id="{DA2EEDD9-E0B9-8441-552A-7039A0D1AF92}"/>
              </a:ext>
            </a:extLst>
          </p:cNvPr>
          <p:cNvSpPr>
            <a:spLocks noGrp="1"/>
          </p:cNvSpPr>
          <p:nvPr>
            <p:ph type="sldNum" sz="quarter" idx="12"/>
          </p:nvPr>
        </p:nvSpPr>
        <p:spPr/>
        <p:txBody>
          <a:bodyPr/>
          <a:lstStyle/>
          <a:p>
            <a:fld id="{6C37F40D-BF86-6F43-B998-BE81C530D250}" type="slidenum">
              <a:rPr lang="en-US" smtClean="0"/>
              <a:t>16</a:t>
            </a:fld>
            <a:endParaRPr lang="en-US"/>
          </a:p>
        </p:txBody>
      </p:sp>
      <p:sp>
        <p:nvSpPr>
          <p:cNvPr id="5" name="TextBox 4">
            <a:extLst>
              <a:ext uri="{FF2B5EF4-FFF2-40B4-BE49-F238E27FC236}">
                <a16:creationId xmlns:a16="http://schemas.microsoft.com/office/drawing/2014/main" id="{275558ED-815D-E8F1-67DB-7FED39DB5CF3}"/>
              </a:ext>
            </a:extLst>
          </p:cNvPr>
          <p:cNvSpPr txBox="1"/>
          <p:nvPr/>
        </p:nvSpPr>
        <p:spPr>
          <a:xfrm>
            <a:off x="680994" y="1559698"/>
            <a:ext cx="10768227"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alibri Light"/>
                <a:ea typeface="Calibri"/>
                <a:cs typeface="Arial"/>
              </a:rPr>
              <a:t>3.  Play the video clip “</a:t>
            </a:r>
            <a:r>
              <a:rPr lang="en-US" sz="2400" i="1" dirty="0">
                <a:latin typeface="Calibri Light"/>
                <a:ea typeface="Calibri"/>
                <a:cs typeface="Arial"/>
              </a:rPr>
              <a:t>How Will the Crisis in Iraq Affect US Gas Prices?</a:t>
            </a:r>
            <a:r>
              <a:rPr lang="en-US" sz="2400" dirty="0">
                <a:latin typeface="Calibri Light"/>
                <a:ea typeface="Calibri"/>
                <a:cs typeface="Arial"/>
              </a:rPr>
              <a:t>” on </a:t>
            </a:r>
            <a:r>
              <a:rPr lang="en-US" sz="2400" dirty="0" err="1">
                <a:latin typeface="Calibri Light"/>
                <a:ea typeface="Calibri"/>
                <a:cs typeface="Arial"/>
              </a:rPr>
              <a:t>Youtube</a:t>
            </a:r>
            <a:r>
              <a:rPr lang="en-US" sz="2400" dirty="0">
                <a:latin typeface="Calibri Light"/>
                <a:ea typeface="Calibri"/>
                <a:cs typeface="Arial"/>
              </a:rPr>
              <a:t> (Link in Sources section).</a:t>
            </a:r>
            <a:endParaRPr lang="en-US" sz="2400" dirty="0">
              <a:latin typeface="Calibri Light"/>
              <a:ea typeface="Calibri Light"/>
              <a:cs typeface="Calibri Light"/>
            </a:endParaRPr>
          </a:p>
          <a:p>
            <a:endParaRPr lang="en-US" sz="2400" dirty="0">
              <a:latin typeface="Calibri Light"/>
              <a:ea typeface="Calibri"/>
              <a:cs typeface="Arial"/>
            </a:endParaRPr>
          </a:p>
          <a:p>
            <a:r>
              <a:rPr lang="en-US" sz="2400" dirty="0">
                <a:latin typeface="Calibri Light"/>
                <a:ea typeface="Calibri"/>
                <a:cs typeface="Arial"/>
              </a:rPr>
              <a:t>4.  Ask the students:</a:t>
            </a:r>
            <a:endParaRPr lang="en-US" sz="2400">
              <a:latin typeface="Calibri Light"/>
              <a:ea typeface="Calibri Light"/>
              <a:cs typeface="Calibri Light"/>
            </a:endParaRPr>
          </a:p>
          <a:p>
            <a:r>
              <a:rPr lang="en-US" sz="2400" dirty="0">
                <a:latin typeface="Calibri Light"/>
                <a:ea typeface="Calibri"/>
                <a:cs typeface="Arial"/>
              </a:rPr>
              <a:t>5.  </a:t>
            </a:r>
            <a:r>
              <a:rPr lang="en-US" sz="2400" b="1" dirty="0">
                <a:latin typeface="Calibri Light"/>
                <a:ea typeface="Calibri"/>
                <a:cs typeface="Arial"/>
              </a:rPr>
              <a:t>What is the current average price for gas according to AAA?</a:t>
            </a:r>
            <a:r>
              <a:rPr lang="en-US" sz="2400" dirty="0">
                <a:latin typeface="Calibri Light"/>
                <a:ea typeface="Calibri"/>
                <a:cs typeface="Arial"/>
              </a:rPr>
              <a:t> </a:t>
            </a:r>
            <a:r>
              <a:rPr lang="en-US" sz="2400" i="1" dirty="0">
                <a:latin typeface="Calibri Light"/>
                <a:ea typeface="Calibri"/>
                <a:cs typeface="Arial"/>
              </a:rPr>
              <a:t>($3.13/gallon- Jan '25)</a:t>
            </a:r>
            <a:endParaRPr lang="en-US" sz="2400" dirty="0">
              <a:latin typeface="Calibri Light"/>
              <a:ea typeface="Calibri Light"/>
              <a:cs typeface="Calibri Light"/>
            </a:endParaRPr>
          </a:p>
          <a:p>
            <a:r>
              <a:rPr lang="en-US" sz="2400" dirty="0">
                <a:latin typeface="Calibri Light"/>
                <a:ea typeface="Calibri"/>
                <a:cs typeface="Arial"/>
              </a:rPr>
              <a:t>6.  Display Visual 9.2 (Historical Average US Gas Prices 2000-2014).</a:t>
            </a:r>
            <a:endParaRPr lang="en-US" sz="2400" dirty="0">
              <a:latin typeface="Calibri Light"/>
              <a:ea typeface="Calibri Light"/>
              <a:cs typeface="Calibri Light"/>
            </a:endParaRPr>
          </a:p>
          <a:p>
            <a:endParaRPr lang="en-US" sz="2400" dirty="0">
              <a:latin typeface="Calibri Light"/>
              <a:ea typeface="Calibri"/>
              <a:cs typeface="Arial"/>
            </a:endParaRPr>
          </a:p>
          <a:p>
            <a:r>
              <a:rPr lang="en-US" sz="2400" dirty="0">
                <a:latin typeface="Calibri Light"/>
                <a:ea typeface="Calibri"/>
                <a:cs typeface="Arial"/>
              </a:rPr>
              <a:t>7.  Ask the students:</a:t>
            </a:r>
            <a:endParaRPr lang="en-US" sz="2400">
              <a:latin typeface="Calibri Light"/>
              <a:ea typeface="Calibri Light"/>
              <a:cs typeface="Calibri Light"/>
            </a:endParaRPr>
          </a:p>
          <a:p>
            <a:r>
              <a:rPr lang="en-US" sz="2400" b="1" dirty="0">
                <a:latin typeface="Calibri Light"/>
                <a:ea typeface="Calibri"/>
                <a:cs typeface="Arial"/>
              </a:rPr>
              <a:t>What has happened, on average, to gas prices from 2000-2014 according to this graph? Why? </a:t>
            </a:r>
            <a:r>
              <a:rPr lang="en-US" sz="2400" i="1" dirty="0">
                <a:latin typeface="Calibri Light"/>
                <a:ea typeface="Calibri"/>
                <a:cs typeface="Arial"/>
              </a:rPr>
              <a:t>(Gas prices have increased overall. Many reasons have contributed to this, including increased world market demand (Asia), war and military conflicts, increased costs of production, etc.) </a:t>
            </a:r>
            <a:r>
              <a:rPr lang="en-US" sz="2400" i="1" u="sng" dirty="0">
                <a:latin typeface="Calibri Light"/>
                <a:ea typeface="Calibri"/>
                <a:cs typeface="Arial"/>
              </a:rPr>
              <a:t>Now, have students investigate 2014-2024 prices.</a:t>
            </a:r>
            <a:endParaRPr lang="en-US" sz="2400" u="sng">
              <a:latin typeface="Calibri Light"/>
              <a:ea typeface="Calibri Light"/>
              <a:cs typeface="Calibri Light"/>
            </a:endParaRPr>
          </a:p>
          <a:p>
            <a:br>
              <a:rPr lang="en-US" dirty="0"/>
            </a:br>
            <a:endParaRPr lang="en-US" dirty="0"/>
          </a:p>
        </p:txBody>
      </p:sp>
    </p:spTree>
    <p:extLst>
      <p:ext uri="{BB962C8B-B14F-4D97-AF65-F5344CB8AC3E}">
        <p14:creationId xmlns:p14="http://schemas.microsoft.com/office/powerpoint/2010/main" val="381042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8E58A-2878-F297-6790-45B7436F6EE0}"/>
              </a:ext>
            </a:extLst>
          </p:cNvPr>
          <p:cNvSpPr>
            <a:spLocks noGrp="1"/>
          </p:cNvSpPr>
          <p:nvPr>
            <p:ph type="title"/>
          </p:nvPr>
        </p:nvSpPr>
        <p:spPr/>
        <p:txBody>
          <a:bodyPr lIns="91440" tIns="45720" rIns="91440" bIns="45720" anchor="t"/>
          <a:lstStyle/>
          <a:p>
            <a:r>
              <a:rPr lang="en-US" dirty="0">
                <a:ea typeface="Calibri Light"/>
                <a:cs typeface="Calibri Light"/>
              </a:rPr>
              <a:t>Lesson</a:t>
            </a:r>
            <a:endParaRPr lang="en-US" dirty="0"/>
          </a:p>
        </p:txBody>
      </p:sp>
      <p:sp>
        <p:nvSpPr>
          <p:cNvPr id="3" name="Slide Number Placeholder 2">
            <a:extLst>
              <a:ext uri="{FF2B5EF4-FFF2-40B4-BE49-F238E27FC236}">
                <a16:creationId xmlns:a16="http://schemas.microsoft.com/office/drawing/2014/main" id="{DA2EEDD9-E0B9-8441-552A-7039A0D1AF92}"/>
              </a:ext>
            </a:extLst>
          </p:cNvPr>
          <p:cNvSpPr>
            <a:spLocks noGrp="1"/>
          </p:cNvSpPr>
          <p:nvPr>
            <p:ph type="sldNum" sz="quarter" idx="12"/>
          </p:nvPr>
        </p:nvSpPr>
        <p:spPr/>
        <p:txBody>
          <a:bodyPr/>
          <a:lstStyle/>
          <a:p>
            <a:fld id="{6C37F40D-BF86-6F43-B998-BE81C530D250}" type="slidenum">
              <a:rPr lang="en-US" smtClean="0"/>
              <a:t>17</a:t>
            </a:fld>
            <a:endParaRPr lang="en-US"/>
          </a:p>
        </p:txBody>
      </p:sp>
      <p:sp>
        <p:nvSpPr>
          <p:cNvPr id="5" name="TextBox 4">
            <a:extLst>
              <a:ext uri="{FF2B5EF4-FFF2-40B4-BE49-F238E27FC236}">
                <a16:creationId xmlns:a16="http://schemas.microsoft.com/office/drawing/2014/main" id="{275558ED-815D-E8F1-67DB-7FED39DB5CF3}"/>
              </a:ext>
            </a:extLst>
          </p:cNvPr>
          <p:cNvSpPr txBox="1"/>
          <p:nvPr/>
        </p:nvSpPr>
        <p:spPr>
          <a:xfrm>
            <a:off x="680994" y="1559698"/>
            <a:ext cx="10768227"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alibri Light"/>
                <a:ea typeface="Calibri"/>
                <a:cs typeface="Arial"/>
              </a:rPr>
              <a:t>8.  Display Visual 9.3 (Crude Oil Prices).</a:t>
            </a:r>
            <a:endParaRPr lang="en-US" sz="2400">
              <a:latin typeface="Calibri Light"/>
              <a:ea typeface="Calibri Light"/>
              <a:cs typeface="Calibri Light"/>
            </a:endParaRPr>
          </a:p>
          <a:p>
            <a:endParaRPr lang="en-US" sz="2400" dirty="0">
              <a:latin typeface="Calibri Light"/>
              <a:ea typeface="Calibri"/>
              <a:cs typeface="Arial"/>
            </a:endParaRPr>
          </a:p>
          <a:p>
            <a:r>
              <a:rPr lang="en-US" sz="2400" dirty="0">
                <a:latin typeface="Calibri Light"/>
                <a:ea typeface="Calibri"/>
                <a:cs typeface="Arial"/>
              </a:rPr>
              <a:t>9.  Ask the students:</a:t>
            </a:r>
            <a:endParaRPr lang="en-US" sz="2400">
              <a:latin typeface="Calibri Light"/>
              <a:ea typeface="Calibri Light"/>
              <a:cs typeface="Calibri Light"/>
            </a:endParaRPr>
          </a:p>
          <a:p>
            <a:r>
              <a:rPr lang="en-US" sz="2400" b="1" dirty="0">
                <a:latin typeface="Calibri Light"/>
                <a:ea typeface="Calibri"/>
                <a:cs typeface="Arial"/>
              </a:rPr>
              <a:t>What does this graph show?</a:t>
            </a:r>
            <a:r>
              <a:rPr lang="en-US" sz="2400" dirty="0">
                <a:latin typeface="Calibri Light"/>
                <a:ea typeface="Calibri"/>
                <a:cs typeface="Arial"/>
              </a:rPr>
              <a:t> </a:t>
            </a:r>
            <a:r>
              <a:rPr lang="en-US" sz="2400" i="1" dirty="0">
                <a:latin typeface="Calibri Light"/>
                <a:ea typeface="Calibri"/>
                <a:cs typeface="Arial"/>
              </a:rPr>
              <a:t>(How the price of crude oil has been affected by different world events.)</a:t>
            </a:r>
            <a:endParaRPr lang="en-US" sz="2400">
              <a:latin typeface="Calibri Light"/>
              <a:ea typeface="Calibri Light"/>
              <a:cs typeface="Calibri Light"/>
            </a:endParaRPr>
          </a:p>
          <a:p>
            <a:endParaRPr lang="en-US" sz="2400" i="1" dirty="0">
              <a:latin typeface="Calibri Light"/>
              <a:ea typeface="Calibri"/>
              <a:cs typeface="Arial"/>
            </a:endParaRPr>
          </a:p>
          <a:p>
            <a:r>
              <a:rPr lang="en-US" sz="2400" b="1" dirty="0">
                <a:latin typeface="Calibri Light"/>
                <a:ea typeface="Calibri"/>
                <a:cs typeface="Arial"/>
              </a:rPr>
              <a:t>What are the correlations you can make with this graph and the previous graph of gas prices?</a:t>
            </a:r>
            <a:r>
              <a:rPr lang="en-US" sz="2400" dirty="0">
                <a:latin typeface="Calibri Light"/>
                <a:ea typeface="Calibri"/>
                <a:cs typeface="Arial"/>
              </a:rPr>
              <a:t> (</a:t>
            </a:r>
            <a:r>
              <a:rPr lang="en-US" sz="2400" i="1" dirty="0">
                <a:latin typeface="Calibri Light"/>
                <a:ea typeface="Calibri"/>
                <a:cs typeface="Arial"/>
              </a:rPr>
              <a:t>War, conflicts and financial events can cause large swings in the price of crude oil and gas prices.)</a:t>
            </a:r>
            <a:endParaRPr lang="en-US" sz="2400" dirty="0">
              <a:latin typeface="Calibri Light"/>
            </a:endParaRPr>
          </a:p>
          <a:p>
            <a:br>
              <a:rPr lang="en-US" dirty="0"/>
            </a:br>
            <a:endParaRPr lang="en-US" dirty="0"/>
          </a:p>
        </p:txBody>
      </p:sp>
    </p:spTree>
    <p:extLst>
      <p:ext uri="{BB962C8B-B14F-4D97-AF65-F5344CB8AC3E}">
        <p14:creationId xmlns:p14="http://schemas.microsoft.com/office/powerpoint/2010/main" val="3300965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8E58A-2878-F297-6790-45B7436F6EE0}"/>
              </a:ext>
            </a:extLst>
          </p:cNvPr>
          <p:cNvSpPr>
            <a:spLocks noGrp="1"/>
          </p:cNvSpPr>
          <p:nvPr>
            <p:ph type="title"/>
          </p:nvPr>
        </p:nvSpPr>
        <p:spPr/>
        <p:txBody>
          <a:bodyPr lIns="91440" tIns="45720" rIns="91440" bIns="45720" anchor="t"/>
          <a:lstStyle/>
          <a:p>
            <a:r>
              <a:rPr lang="en-US" dirty="0">
                <a:ea typeface="Calibri Light"/>
                <a:cs typeface="Calibri Light"/>
              </a:rPr>
              <a:t>Lesson</a:t>
            </a:r>
            <a:endParaRPr lang="en-US" dirty="0"/>
          </a:p>
        </p:txBody>
      </p:sp>
      <p:sp>
        <p:nvSpPr>
          <p:cNvPr id="3" name="Slide Number Placeholder 2">
            <a:extLst>
              <a:ext uri="{FF2B5EF4-FFF2-40B4-BE49-F238E27FC236}">
                <a16:creationId xmlns:a16="http://schemas.microsoft.com/office/drawing/2014/main" id="{DA2EEDD9-E0B9-8441-552A-7039A0D1AF92}"/>
              </a:ext>
            </a:extLst>
          </p:cNvPr>
          <p:cNvSpPr>
            <a:spLocks noGrp="1"/>
          </p:cNvSpPr>
          <p:nvPr>
            <p:ph type="sldNum" sz="quarter" idx="12"/>
          </p:nvPr>
        </p:nvSpPr>
        <p:spPr/>
        <p:txBody>
          <a:bodyPr/>
          <a:lstStyle/>
          <a:p>
            <a:fld id="{6C37F40D-BF86-6F43-B998-BE81C530D250}" type="slidenum">
              <a:rPr lang="en-US" smtClean="0"/>
              <a:t>18</a:t>
            </a:fld>
            <a:endParaRPr lang="en-US"/>
          </a:p>
        </p:txBody>
      </p:sp>
      <p:sp>
        <p:nvSpPr>
          <p:cNvPr id="5" name="TextBox 4">
            <a:extLst>
              <a:ext uri="{FF2B5EF4-FFF2-40B4-BE49-F238E27FC236}">
                <a16:creationId xmlns:a16="http://schemas.microsoft.com/office/drawing/2014/main" id="{275558ED-815D-E8F1-67DB-7FED39DB5CF3}"/>
              </a:ext>
            </a:extLst>
          </p:cNvPr>
          <p:cNvSpPr txBox="1"/>
          <p:nvPr/>
        </p:nvSpPr>
        <p:spPr>
          <a:xfrm>
            <a:off x="680994" y="1559698"/>
            <a:ext cx="10768227"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alibri Light"/>
                <a:ea typeface="Calibri"/>
                <a:cs typeface="Arial"/>
              </a:rPr>
              <a:t>10.  Read the following to the students (write on the whiteboard the highlighted words and numbers):</a:t>
            </a:r>
            <a:endParaRPr lang="en-US" sz="2400">
              <a:latin typeface="Calibri Light"/>
              <a:ea typeface="Calibri Light"/>
              <a:cs typeface="Calibri Light"/>
            </a:endParaRPr>
          </a:p>
          <a:p>
            <a:endParaRPr lang="en-US" sz="2400" dirty="0">
              <a:latin typeface="Calibri Light"/>
              <a:ea typeface="Calibri"/>
              <a:cs typeface="Arial"/>
            </a:endParaRPr>
          </a:p>
          <a:p>
            <a:r>
              <a:rPr lang="en-US" sz="2400" dirty="0">
                <a:latin typeface="Calibri Light"/>
                <a:ea typeface="Calibri"/>
                <a:cs typeface="Arial"/>
              </a:rPr>
              <a:t>The average American drives about </a:t>
            </a:r>
            <a:r>
              <a:rPr lang="en-US" sz="2400" b="1" dirty="0">
                <a:latin typeface="Calibri Light"/>
                <a:ea typeface="Calibri"/>
                <a:cs typeface="Arial"/>
              </a:rPr>
              <a:t>14,000 miles</a:t>
            </a:r>
            <a:r>
              <a:rPr lang="en-US" sz="2400" dirty="0">
                <a:latin typeface="Calibri Light"/>
                <a:ea typeface="Calibri"/>
                <a:cs typeface="Arial"/>
              </a:rPr>
              <a:t> a year. Their demand for gas results in market demand for about </a:t>
            </a:r>
            <a:r>
              <a:rPr lang="en-US" sz="2400" b="1" dirty="0">
                <a:latin typeface="Calibri Light"/>
                <a:ea typeface="Calibri"/>
                <a:cs typeface="Arial"/>
              </a:rPr>
              <a:t>20 million</a:t>
            </a:r>
            <a:r>
              <a:rPr lang="en-US" sz="2400" dirty="0">
                <a:latin typeface="Calibri Light"/>
                <a:ea typeface="Calibri"/>
                <a:cs typeface="Arial"/>
              </a:rPr>
              <a:t> </a:t>
            </a:r>
            <a:r>
              <a:rPr lang="en-US" sz="2400" b="1" dirty="0">
                <a:latin typeface="Calibri Light"/>
                <a:ea typeface="Calibri"/>
                <a:cs typeface="Arial"/>
              </a:rPr>
              <a:t>barrels of oil</a:t>
            </a:r>
            <a:r>
              <a:rPr lang="en-US" sz="2400" dirty="0">
                <a:latin typeface="Calibri Light"/>
                <a:ea typeface="Calibri"/>
                <a:cs typeface="Arial"/>
              </a:rPr>
              <a:t> products </a:t>
            </a:r>
            <a:r>
              <a:rPr lang="en-US" sz="2400" b="1" dirty="0">
                <a:latin typeface="Calibri Light"/>
                <a:ea typeface="Calibri"/>
                <a:cs typeface="Arial"/>
              </a:rPr>
              <a:t>per day</a:t>
            </a:r>
            <a:r>
              <a:rPr lang="en-US" sz="2400" dirty="0">
                <a:latin typeface="Calibri Light"/>
                <a:ea typeface="Calibri"/>
                <a:cs typeface="Arial"/>
              </a:rPr>
              <a:t>- of which half is used for motor vehicles! Prices usually increase when the world crude oil market tightens and lowers inventories. Also, </a:t>
            </a:r>
            <a:r>
              <a:rPr lang="en-US" sz="2400" b="1" dirty="0">
                <a:latin typeface="Calibri Light"/>
                <a:ea typeface="Calibri"/>
                <a:cs typeface="Arial"/>
              </a:rPr>
              <a:t>growing market demand</a:t>
            </a:r>
            <a:r>
              <a:rPr lang="en-US" sz="2400" dirty="0">
                <a:latin typeface="Calibri Light"/>
                <a:ea typeface="Calibri"/>
                <a:cs typeface="Arial"/>
              </a:rPr>
              <a:t> can sometimes outpace refinery capacity. When there is a war or conflict, crude oil market demand typically increases, and this leads to higher gas prices at the pump.</a:t>
            </a:r>
            <a:endParaRPr lang="en-US" sz="2400" dirty="0">
              <a:latin typeface="Calibri Light"/>
            </a:endParaRPr>
          </a:p>
          <a:p>
            <a:br>
              <a:rPr lang="en-US" dirty="0"/>
            </a:br>
            <a:endParaRPr lang="en-US" dirty="0"/>
          </a:p>
        </p:txBody>
      </p:sp>
    </p:spTree>
    <p:extLst>
      <p:ext uri="{BB962C8B-B14F-4D97-AF65-F5344CB8AC3E}">
        <p14:creationId xmlns:p14="http://schemas.microsoft.com/office/powerpoint/2010/main" val="2011953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8E58A-2878-F297-6790-45B7436F6EE0}"/>
              </a:ext>
            </a:extLst>
          </p:cNvPr>
          <p:cNvSpPr>
            <a:spLocks noGrp="1"/>
          </p:cNvSpPr>
          <p:nvPr>
            <p:ph type="title"/>
          </p:nvPr>
        </p:nvSpPr>
        <p:spPr/>
        <p:txBody>
          <a:bodyPr lIns="91440" tIns="45720" rIns="91440" bIns="45720" anchor="t"/>
          <a:lstStyle/>
          <a:p>
            <a:r>
              <a:rPr lang="en-US" dirty="0">
                <a:ea typeface="Calibri Light"/>
                <a:cs typeface="Calibri Light"/>
              </a:rPr>
              <a:t>Handout 9.1</a:t>
            </a:r>
            <a:endParaRPr lang="en-US" dirty="0"/>
          </a:p>
        </p:txBody>
      </p:sp>
      <p:sp>
        <p:nvSpPr>
          <p:cNvPr id="3" name="Slide Number Placeholder 2">
            <a:extLst>
              <a:ext uri="{FF2B5EF4-FFF2-40B4-BE49-F238E27FC236}">
                <a16:creationId xmlns:a16="http://schemas.microsoft.com/office/drawing/2014/main" id="{DA2EEDD9-E0B9-8441-552A-7039A0D1AF92}"/>
              </a:ext>
            </a:extLst>
          </p:cNvPr>
          <p:cNvSpPr>
            <a:spLocks noGrp="1"/>
          </p:cNvSpPr>
          <p:nvPr>
            <p:ph type="sldNum" sz="quarter" idx="12"/>
          </p:nvPr>
        </p:nvSpPr>
        <p:spPr/>
        <p:txBody>
          <a:bodyPr/>
          <a:lstStyle/>
          <a:p>
            <a:fld id="{6C37F40D-BF86-6F43-B998-BE81C530D250}" type="slidenum">
              <a:rPr lang="en-US" smtClean="0"/>
              <a:t>19</a:t>
            </a:fld>
            <a:endParaRPr lang="en-US"/>
          </a:p>
        </p:txBody>
      </p:sp>
      <p:pic>
        <p:nvPicPr>
          <p:cNvPr id="4" name="Picture 3">
            <a:extLst>
              <a:ext uri="{FF2B5EF4-FFF2-40B4-BE49-F238E27FC236}">
                <a16:creationId xmlns:a16="http://schemas.microsoft.com/office/drawing/2014/main" id="{F90E8D67-2B5C-35FA-F0C0-F84B1740AF6A}"/>
              </a:ext>
            </a:extLst>
          </p:cNvPr>
          <p:cNvPicPr>
            <a:picLocks noChangeAspect="1"/>
          </p:cNvPicPr>
          <p:nvPr/>
        </p:nvPicPr>
        <p:blipFill>
          <a:blip r:embed="rId2"/>
          <a:stretch>
            <a:fillRect/>
          </a:stretch>
        </p:blipFill>
        <p:spPr>
          <a:xfrm>
            <a:off x="3048000" y="1971342"/>
            <a:ext cx="6096000" cy="3904581"/>
          </a:xfrm>
          <a:prstGeom prst="rect">
            <a:avLst/>
          </a:prstGeom>
        </p:spPr>
      </p:pic>
    </p:spTree>
    <p:extLst>
      <p:ext uri="{BB962C8B-B14F-4D97-AF65-F5344CB8AC3E}">
        <p14:creationId xmlns:p14="http://schemas.microsoft.com/office/powerpoint/2010/main" val="2332934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Certificate Requirements</a:t>
            </a:r>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770959" y="1825625"/>
            <a:ext cx="1051719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a:latin typeface="Calibri Light"/>
                <a:ea typeface="Inter Light" panose="02000503000000020004" pitchFamily="2" charset="0"/>
                <a:cs typeface="Calibri Light"/>
              </a:rPr>
              <a:t>To earn professional development hours for webinars, you must:</a:t>
            </a:r>
            <a:endParaRPr lang="en-US"/>
          </a:p>
          <a:p>
            <a:pPr marL="0" indent="0">
              <a:buNone/>
            </a:pPr>
            <a:endParaRPr lang="en-US" sz="2600">
              <a:latin typeface="Calibri Light"/>
              <a:cs typeface="Calibri Light"/>
            </a:endParaRPr>
          </a:p>
          <a:p>
            <a:pPr marL="457200" indent="-457200"/>
            <a:r>
              <a:rPr lang="en-US" sz="2600">
                <a:latin typeface="Calibri Light"/>
                <a:ea typeface="Inter Light" panose="02000503000000020004" pitchFamily="2" charset="0"/>
                <a:cs typeface="Calibri Light"/>
              </a:rPr>
              <a:t>Watch a minimum of 45-minutes and you will automatically receive a professional development certificate via e-mail within 24 to 48 hours.</a:t>
            </a:r>
          </a:p>
          <a:p>
            <a:pPr marL="0" indent="0">
              <a:buNone/>
            </a:pPr>
            <a:endParaRPr lang="en-US" sz="2600">
              <a:latin typeface="Calibri Light" panose="020F0302020204030204" pitchFamily="34" charset="0"/>
              <a:ea typeface="+mn-lt"/>
              <a:cs typeface="Calibri Light"/>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2</a:t>
            </a:fld>
            <a:endParaRPr lang="en-US"/>
          </a:p>
        </p:txBody>
      </p:sp>
    </p:spTree>
    <p:extLst>
      <p:ext uri="{BB962C8B-B14F-4D97-AF65-F5344CB8AC3E}">
        <p14:creationId xmlns:p14="http://schemas.microsoft.com/office/powerpoint/2010/main" val="2661078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8E58A-2878-F297-6790-45B7436F6EE0}"/>
              </a:ext>
            </a:extLst>
          </p:cNvPr>
          <p:cNvSpPr>
            <a:spLocks noGrp="1"/>
          </p:cNvSpPr>
          <p:nvPr>
            <p:ph type="title"/>
          </p:nvPr>
        </p:nvSpPr>
        <p:spPr/>
        <p:txBody>
          <a:bodyPr lIns="91440" tIns="45720" rIns="91440" bIns="45720" anchor="t"/>
          <a:lstStyle/>
          <a:p>
            <a:r>
              <a:rPr lang="en-US" dirty="0">
                <a:ea typeface="Calibri Light"/>
                <a:cs typeface="Calibri Light"/>
              </a:rPr>
              <a:t>Handout 9.2</a:t>
            </a:r>
            <a:endParaRPr lang="en-US" dirty="0"/>
          </a:p>
        </p:txBody>
      </p:sp>
      <p:sp>
        <p:nvSpPr>
          <p:cNvPr id="3" name="Slide Number Placeholder 2">
            <a:extLst>
              <a:ext uri="{FF2B5EF4-FFF2-40B4-BE49-F238E27FC236}">
                <a16:creationId xmlns:a16="http://schemas.microsoft.com/office/drawing/2014/main" id="{DA2EEDD9-E0B9-8441-552A-7039A0D1AF92}"/>
              </a:ext>
            </a:extLst>
          </p:cNvPr>
          <p:cNvSpPr>
            <a:spLocks noGrp="1"/>
          </p:cNvSpPr>
          <p:nvPr>
            <p:ph type="sldNum" sz="quarter" idx="12"/>
          </p:nvPr>
        </p:nvSpPr>
        <p:spPr/>
        <p:txBody>
          <a:bodyPr/>
          <a:lstStyle/>
          <a:p>
            <a:fld id="{6C37F40D-BF86-6F43-B998-BE81C530D250}" type="slidenum">
              <a:rPr lang="en-US" smtClean="0"/>
              <a:t>20</a:t>
            </a:fld>
            <a:endParaRPr lang="en-US"/>
          </a:p>
        </p:txBody>
      </p:sp>
      <p:pic>
        <p:nvPicPr>
          <p:cNvPr id="5" name="Picture 4">
            <a:extLst>
              <a:ext uri="{FF2B5EF4-FFF2-40B4-BE49-F238E27FC236}">
                <a16:creationId xmlns:a16="http://schemas.microsoft.com/office/drawing/2014/main" id="{45EA8EC8-337F-457E-DB38-61854FC7DBA4}"/>
              </a:ext>
            </a:extLst>
          </p:cNvPr>
          <p:cNvPicPr>
            <a:picLocks noChangeAspect="1"/>
          </p:cNvPicPr>
          <p:nvPr/>
        </p:nvPicPr>
        <p:blipFill>
          <a:blip r:embed="rId2"/>
          <a:stretch>
            <a:fillRect/>
          </a:stretch>
        </p:blipFill>
        <p:spPr>
          <a:xfrm>
            <a:off x="2065422" y="1715157"/>
            <a:ext cx="8061157" cy="4644212"/>
          </a:xfrm>
          <a:prstGeom prst="rect">
            <a:avLst/>
          </a:prstGeom>
        </p:spPr>
      </p:pic>
    </p:spTree>
    <p:extLst>
      <p:ext uri="{BB962C8B-B14F-4D97-AF65-F5344CB8AC3E}">
        <p14:creationId xmlns:p14="http://schemas.microsoft.com/office/powerpoint/2010/main" val="3999292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8E58A-2878-F297-6790-45B7436F6EE0}"/>
              </a:ext>
            </a:extLst>
          </p:cNvPr>
          <p:cNvSpPr>
            <a:spLocks noGrp="1"/>
          </p:cNvSpPr>
          <p:nvPr>
            <p:ph type="title"/>
          </p:nvPr>
        </p:nvSpPr>
        <p:spPr/>
        <p:txBody>
          <a:bodyPr lIns="91440" tIns="45720" rIns="91440" bIns="45720" anchor="t"/>
          <a:lstStyle/>
          <a:p>
            <a:r>
              <a:rPr lang="en-US" dirty="0">
                <a:ea typeface="Calibri Light"/>
                <a:cs typeface="Calibri Light"/>
              </a:rPr>
              <a:t>Handout 9.3</a:t>
            </a:r>
            <a:endParaRPr lang="en-US" dirty="0"/>
          </a:p>
        </p:txBody>
      </p:sp>
      <p:sp>
        <p:nvSpPr>
          <p:cNvPr id="3" name="Slide Number Placeholder 2">
            <a:extLst>
              <a:ext uri="{FF2B5EF4-FFF2-40B4-BE49-F238E27FC236}">
                <a16:creationId xmlns:a16="http://schemas.microsoft.com/office/drawing/2014/main" id="{DA2EEDD9-E0B9-8441-552A-7039A0D1AF92}"/>
              </a:ext>
            </a:extLst>
          </p:cNvPr>
          <p:cNvSpPr>
            <a:spLocks noGrp="1"/>
          </p:cNvSpPr>
          <p:nvPr>
            <p:ph type="sldNum" sz="quarter" idx="12"/>
          </p:nvPr>
        </p:nvSpPr>
        <p:spPr/>
        <p:txBody>
          <a:bodyPr/>
          <a:lstStyle/>
          <a:p>
            <a:fld id="{6C37F40D-BF86-6F43-B998-BE81C530D250}" type="slidenum">
              <a:rPr lang="en-US" smtClean="0"/>
              <a:t>21</a:t>
            </a:fld>
            <a:endParaRPr lang="en-US"/>
          </a:p>
        </p:txBody>
      </p:sp>
      <p:pic>
        <p:nvPicPr>
          <p:cNvPr id="4" name="Picture 3">
            <a:extLst>
              <a:ext uri="{FF2B5EF4-FFF2-40B4-BE49-F238E27FC236}">
                <a16:creationId xmlns:a16="http://schemas.microsoft.com/office/drawing/2014/main" id="{97C2D765-587D-D6E7-C58F-EFF01D26D971}"/>
              </a:ext>
            </a:extLst>
          </p:cNvPr>
          <p:cNvPicPr>
            <a:picLocks noChangeAspect="1"/>
          </p:cNvPicPr>
          <p:nvPr/>
        </p:nvPicPr>
        <p:blipFill>
          <a:blip r:embed="rId2"/>
          <a:stretch>
            <a:fillRect/>
          </a:stretch>
        </p:blipFill>
        <p:spPr>
          <a:xfrm>
            <a:off x="2085474" y="1443315"/>
            <a:ext cx="8021052" cy="5281475"/>
          </a:xfrm>
          <a:prstGeom prst="rect">
            <a:avLst/>
          </a:prstGeom>
        </p:spPr>
      </p:pic>
    </p:spTree>
    <p:extLst>
      <p:ext uri="{BB962C8B-B14F-4D97-AF65-F5344CB8AC3E}">
        <p14:creationId xmlns:p14="http://schemas.microsoft.com/office/powerpoint/2010/main" val="2933656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8E58A-2878-F297-6790-45B7436F6EE0}"/>
              </a:ext>
            </a:extLst>
          </p:cNvPr>
          <p:cNvSpPr>
            <a:spLocks noGrp="1"/>
          </p:cNvSpPr>
          <p:nvPr>
            <p:ph type="title"/>
          </p:nvPr>
        </p:nvSpPr>
        <p:spPr/>
        <p:txBody>
          <a:bodyPr lIns="91440" tIns="45720" rIns="91440" bIns="45720" anchor="t"/>
          <a:lstStyle/>
          <a:p>
            <a:r>
              <a:rPr lang="en-US" dirty="0">
                <a:ea typeface="Calibri Light"/>
                <a:cs typeface="Calibri Light"/>
              </a:rPr>
              <a:t>Lesson</a:t>
            </a:r>
            <a:endParaRPr lang="en-US" dirty="0"/>
          </a:p>
        </p:txBody>
      </p:sp>
      <p:sp>
        <p:nvSpPr>
          <p:cNvPr id="3" name="Slide Number Placeholder 2">
            <a:extLst>
              <a:ext uri="{FF2B5EF4-FFF2-40B4-BE49-F238E27FC236}">
                <a16:creationId xmlns:a16="http://schemas.microsoft.com/office/drawing/2014/main" id="{DA2EEDD9-E0B9-8441-552A-7039A0D1AF92}"/>
              </a:ext>
            </a:extLst>
          </p:cNvPr>
          <p:cNvSpPr>
            <a:spLocks noGrp="1"/>
          </p:cNvSpPr>
          <p:nvPr>
            <p:ph type="sldNum" sz="quarter" idx="12"/>
          </p:nvPr>
        </p:nvSpPr>
        <p:spPr/>
        <p:txBody>
          <a:bodyPr/>
          <a:lstStyle/>
          <a:p>
            <a:fld id="{6C37F40D-BF86-6F43-B998-BE81C530D250}" type="slidenum">
              <a:rPr lang="en-US" smtClean="0"/>
              <a:t>22</a:t>
            </a:fld>
            <a:endParaRPr lang="en-US"/>
          </a:p>
        </p:txBody>
      </p:sp>
      <p:sp>
        <p:nvSpPr>
          <p:cNvPr id="5" name="TextBox 4">
            <a:extLst>
              <a:ext uri="{FF2B5EF4-FFF2-40B4-BE49-F238E27FC236}">
                <a16:creationId xmlns:a16="http://schemas.microsoft.com/office/drawing/2014/main" id="{275558ED-815D-E8F1-67DB-7FED39DB5CF3}"/>
              </a:ext>
            </a:extLst>
          </p:cNvPr>
          <p:cNvSpPr txBox="1"/>
          <p:nvPr/>
        </p:nvSpPr>
        <p:spPr>
          <a:xfrm>
            <a:off x="680994" y="1559698"/>
            <a:ext cx="10768227" cy="54476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alibri Light"/>
                <a:ea typeface="Calibri"/>
                <a:cs typeface="Arial"/>
              </a:rPr>
              <a:t>11.  Explain to the students know you are going to examine the history of oil and gas prices from 2000 to current day. Randomly pass out slips of Handout 9.1 to thirteen students. (Feel free to add current events as they happen to these slips)</a:t>
            </a:r>
            <a:endParaRPr lang="en-US" sz="2400" dirty="0">
              <a:latin typeface="Calibri Light"/>
              <a:ea typeface="Calibri Light"/>
              <a:cs typeface="Calibri Light"/>
            </a:endParaRPr>
          </a:p>
          <a:p>
            <a:r>
              <a:rPr lang="en-US" sz="2400" dirty="0">
                <a:latin typeface="Calibri Light"/>
                <a:ea typeface="Calibri"/>
                <a:cs typeface="Arial"/>
              </a:rPr>
              <a:t>12.  Create a timeline on the whiteboard from 2000-current. Have students read their slips out-loud to the class and tape them/write them on the appropriate place on the timeline according to date. (Note: This is meant as an introduction to their next activity.)</a:t>
            </a:r>
            <a:endParaRPr lang="en-US" sz="2400">
              <a:latin typeface="Calibri Light"/>
              <a:ea typeface="Calibri Light"/>
              <a:cs typeface="Calibri Light"/>
            </a:endParaRPr>
          </a:p>
          <a:p>
            <a:r>
              <a:rPr lang="en-US" sz="2400" dirty="0">
                <a:latin typeface="Calibri Light"/>
                <a:ea typeface="Calibri"/>
                <a:cs typeface="Arial"/>
              </a:rPr>
              <a:t>13.  As a class, review the timeline and discuss the events that have influenced prices of oil and gas by asking students:</a:t>
            </a:r>
            <a:endParaRPr lang="en-US" sz="2400">
              <a:latin typeface="Calibri Light"/>
              <a:ea typeface="Calibri Light"/>
              <a:cs typeface="Calibri Light"/>
            </a:endParaRPr>
          </a:p>
          <a:p>
            <a:r>
              <a:rPr lang="en-US" sz="2400" b="1" dirty="0">
                <a:latin typeface="Calibri Light"/>
                <a:ea typeface="Calibri"/>
                <a:cs typeface="Arial"/>
              </a:rPr>
              <a:t>What events have influenced world crude oil or US gas prices?</a:t>
            </a:r>
            <a:r>
              <a:rPr lang="en-US" sz="2400" dirty="0">
                <a:latin typeface="Calibri Light"/>
                <a:ea typeface="Calibri"/>
                <a:cs typeface="Arial"/>
              </a:rPr>
              <a:t> </a:t>
            </a:r>
            <a:r>
              <a:rPr lang="en-US" sz="2400" i="1" dirty="0">
                <a:latin typeface="Calibri Light"/>
                <a:ea typeface="Calibri"/>
                <a:cs typeface="Arial"/>
              </a:rPr>
              <a:t>(Wars, conflicts and military interventions.)</a:t>
            </a:r>
            <a:endParaRPr lang="en-US" sz="2400">
              <a:latin typeface="Calibri Light"/>
              <a:ea typeface="Calibri Light"/>
              <a:cs typeface="Calibri Light"/>
            </a:endParaRPr>
          </a:p>
          <a:p>
            <a:r>
              <a:rPr lang="en-US" sz="2400" b="1" dirty="0">
                <a:latin typeface="Calibri Light"/>
                <a:ea typeface="Calibri"/>
                <a:cs typeface="Arial"/>
              </a:rPr>
              <a:t>Why?</a:t>
            </a:r>
            <a:r>
              <a:rPr lang="en-US" sz="2400" dirty="0">
                <a:latin typeface="Calibri Light"/>
                <a:ea typeface="Calibri"/>
                <a:cs typeface="Arial"/>
              </a:rPr>
              <a:t> </a:t>
            </a:r>
            <a:r>
              <a:rPr lang="en-US" sz="2400" i="1" dirty="0">
                <a:latin typeface="Calibri Light"/>
                <a:ea typeface="Calibri"/>
                <a:cs typeface="Arial"/>
              </a:rPr>
              <a:t>(Increased market demand for oil and gas can lead to increased prices. Optional: demonstrate with supply and demand graph on board.)</a:t>
            </a:r>
            <a:endParaRPr lang="en-US" sz="2400" dirty="0">
              <a:latin typeface="Calibri Light"/>
            </a:endParaRPr>
          </a:p>
          <a:p>
            <a:br>
              <a:rPr lang="en-US" dirty="0"/>
            </a:br>
            <a:endParaRPr lang="en-US" dirty="0"/>
          </a:p>
        </p:txBody>
      </p:sp>
    </p:spTree>
    <p:extLst>
      <p:ext uri="{BB962C8B-B14F-4D97-AF65-F5344CB8AC3E}">
        <p14:creationId xmlns:p14="http://schemas.microsoft.com/office/powerpoint/2010/main" val="6359841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8E58A-2878-F297-6790-45B7436F6EE0}"/>
              </a:ext>
            </a:extLst>
          </p:cNvPr>
          <p:cNvSpPr>
            <a:spLocks noGrp="1"/>
          </p:cNvSpPr>
          <p:nvPr>
            <p:ph type="title"/>
          </p:nvPr>
        </p:nvSpPr>
        <p:spPr/>
        <p:txBody>
          <a:bodyPr lIns="91440" tIns="45720" rIns="91440" bIns="45720" anchor="t"/>
          <a:lstStyle/>
          <a:p>
            <a:r>
              <a:rPr lang="en-US" dirty="0">
                <a:ea typeface="Calibri Light"/>
                <a:cs typeface="Calibri Light"/>
              </a:rPr>
              <a:t>Lesson</a:t>
            </a:r>
            <a:endParaRPr lang="en-US" dirty="0"/>
          </a:p>
        </p:txBody>
      </p:sp>
      <p:sp>
        <p:nvSpPr>
          <p:cNvPr id="3" name="Slide Number Placeholder 2">
            <a:extLst>
              <a:ext uri="{FF2B5EF4-FFF2-40B4-BE49-F238E27FC236}">
                <a16:creationId xmlns:a16="http://schemas.microsoft.com/office/drawing/2014/main" id="{DA2EEDD9-E0B9-8441-552A-7039A0D1AF92}"/>
              </a:ext>
            </a:extLst>
          </p:cNvPr>
          <p:cNvSpPr>
            <a:spLocks noGrp="1"/>
          </p:cNvSpPr>
          <p:nvPr>
            <p:ph type="sldNum" sz="quarter" idx="12"/>
          </p:nvPr>
        </p:nvSpPr>
        <p:spPr/>
        <p:txBody>
          <a:bodyPr/>
          <a:lstStyle/>
          <a:p>
            <a:fld id="{6C37F40D-BF86-6F43-B998-BE81C530D250}" type="slidenum">
              <a:rPr lang="en-US" smtClean="0"/>
              <a:t>23</a:t>
            </a:fld>
            <a:endParaRPr lang="en-US"/>
          </a:p>
        </p:txBody>
      </p:sp>
      <p:sp>
        <p:nvSpPr>
          <p:cNvPr id="5" name="TextBox 4">
            <a:extLst>
              <a:ext uri="{FF2B5EF4-FFF2-40B4-BE49-F238E27FC236}">
                <a16:creationId xmlns:a16="http://schemas.microsoft.com/office/drawing/2014/main" id="{275558ED-815D-E8F1-67DB-7FED39DB5CF3}"/>
              </a:ext>
            </a:extLst>
          </p:cNvPr>
          <p:cNvSpPr txBox="1"/>
          <p:nvPr/>
        </p:nvSpPr>
        <p:spPr>
          <a:xfrm>
            <a:off x="680994" y="1559698"/>
            <a:ext cx="10768227" cy="4339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alibri Light"/>
                <a:ea typeface="Calibri"/>
                <a:cs typeface="Arial"/>
              </a:rPr>
              <a:t>14.  Divide the class into three groups. Give one group Handout 9.2 (Cartels), one group Handout 9.2 (Speculators) and one group Handout 9.2 (SUV Lovers).</a:t>
            </a:r>
            <a:endParaRPr lang="en-US" sz="2400" dirty="0">
              <a:latin typeface="Calibri Light"/>
              <a:ea typeface="Calibri Light"/>
              <a:cs typeface="Calibri Light"/>
            </a:endParaRPr>
          </a:p>
          <a:p>
            <a:endParaRPr lang="en-US" sz="2400" dirty="0">
              <a:latin typeface="Calibri Light"/>
              <a:ea typeface="Calibri"/>
              <a:cs typeface="Arial"/>
            </a:endParaRPr>
          </a:p>
          <a:p>
            <a:r>
              <a:rPr lang="en-US" sz="2400" dirty="0">
                <a:latin typeface="Calibri Light"/>
                <a:ea typeface="Calibri"/>
                <a:cs typeface="Arial"/>
              </a:rPr>
              <a:t>15.   Give each group time to read and discuss their articles.</a:t>
            </a:r>
            <a:endParaRPr lang="en-US" sz="2400" dirty="0">
              <a:latin typeface="Calibri Light"/>
              <a:ea typeface="Calibri Light"/>
              <a:cs typeface="Calibri Light"/>
            </a:endParaRPr>
          </a:p>
          <a:p>
            <a:endParaRPr lang="en-US" sz="2400" dirty="0">
              <a:latin typeface="Calibri Light"/>
              <a:ea typeface="Calibri"/>
              <a:cs typeface="Arial"/>
            </a:endParaRPr>
          </a:p>
          <a:p>
            <a:r>
              <a:rPr lang="en-US" sz="2400" dirty="0">
                <a:latin typeface="Calibri Light"/>
                <a:ea typeface="Calibri"/>
                <a:cs typeface="Arial"/>
              </a:rPr>
              <a:t>16.   Direct students to Handout 9.3 (Group Reading Questions) and allow time for each group to record their responses.</a:t>
            </a:r>
            <a:endParaRPr lang="en-US" sz="2400" dirty="0">
              <a:latin typeface="Calibri Light"/>
              <a:ea typeface="Calibri Light"/>
              <a:cs typeface="Calibri Light"/>
            </a:endParaRPr>
          </a:p>
          <a:p>
            <a:endParaRPr lang="en-US" sz="2400" dirty="0">
              <a:latin typeface="Calibri Light"/>
              <a:ea typeface="Calibri"/>
              <a:cs typeface="Arial"/>
            </a:endParaRPr>
          </a:p>
          <a:p>
            <a:r>
              <a:rPr lang="en-US" sz="2400" dirty="0">
                <a:latin typeface="Calibri Light"/>
                <a:ea typeface="Calibri"/>
                <a:cs typeface="Arial"/>
              </a:rPr>
              <a:t>17.  Once complete, have students present their findings to the class to help answer the closure questions.</a:t>
            </a:r>
            <a:endParaRPr lang="en-US" sz="2400" dirty="0">
              <a:latin typeface="Calibri Light"/>
            </a:endParaRPr>
          </a:p>
          <a:p>
            <a:br>
              <a:rPr lang="en-US" dirty="0"/>
            </a:br>
            <a:endParaRPr lang="en-US" dirty="0"/>
          </a:p>
        </p:txBody>
      </p:sp>
    </p:spTree>
    <p:extLst>
      <p:ext uri="{BB962C8B-B14F-4D97-AF65-F5344CB8AC3E}">
        <p14:creationId xmlns:p14="http://schemas.microsoft.com/office/powerpoint/2010/main" val="14715054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ok cover with a sloth and squirrel in a pickle jar&#10;&#10;Description automatically generated">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1640" r="26789"/>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703943" y="2449812"/>
            <a:ext cx="6161315" cy="914400"/>
          </a:xfrm>
        </p:spPr>
        <p:txBody>
          <a:bodyPr lIns="91440" tIns="45720" rIns="91440" bIns="45720" anchor="t"/>
          <a:lstStyle/>
          <a:p>
            <a:r>
              <a:rPr lang="en-US" sz="5000" dirty="0">
                <a:solidFill>
                  <a:srgbClr val="414A58"/>
                </a:solidFill>
                <a:latin typeface="+mj-lt"/>
                <a:ea typeface="Calibri Light"/>
                <a:cs typeface="Calibri"/>
              </a:rPr>
              <a:t>Closure &amp;</a:t>
            </a:r>
            <a:endParaRPr lang="en-US" sz="5000" dirty="0">
              <a:solidFill>
                <a:srgbClr val="414A58"/>
              </a:solidFill>
              <a:latin typeface="+mj-lt"/>
              <a:cs typeface="Calibri"/>
            </a:endParaRPr>
          </a:p>
          <a:p>
            <a:r>
              <a:rPr lang="en-US" sz="5000" dirty="0">
                <a:solidFill>
                  <a:srgbClr val="414A58"/>
                </a:solidFill>
                <a:latin typeface="+mj-lt"/>
                <a:cs typeface="Calibri"/>
              </a:rPr>
              <a:t>Assessment</a:t>
            </a:r>
            <a:endParaRPr lang="en-US" dirty="0">
              <a:ea typeface="Calibri"/>
              <a:cs typeface="Calibri"/>
            </a:endParaRPr>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708075" y="4860038"/>
            <a:ext cx="2597021" cy="1325562"/>
          </a:xfrm>
          <a:prstGeom prst="rect">
            <a:avLst/>
          </a:prstGeom>
        </p:spPr>
      </p:pic>
      <p:sp>
        <p:nvSpPr>
          <p:cNvPr id="7" name="Text Placeholder 2">
            <a:extLst>
              <a:ext uri="{FF2B5EF4-FFF2-40B4-BE49-F238E27FC236}">
                <a16:creationId xmlns:a16="http://schemas.microsoft.com/office/drawing/2014/main" id="{CE3A1392-0417-9A68-3F22-8E5D16FCB1BB}"/>
              </a:ext>
            </a:extLst>
          </p:cNvPr>
          <p:cNvSpPr txBox="1">
            <a:spLocks/>
          </p:cNvSpPr>
          <p:nvPr/>
        </p:nvSpPr>
        <p:spPr>
          <a:xfrm>
            <a:off x="7343994" y="2219105"/>
            <a:ext cx="4521878" cy="1724875"/>
          </a:xfrm>
          <a:prstGeom prst="rect">
            <a:avLst/>
          </a:prstGeom>
          <a:solidFill>
            <a:srgbClr val="D8FEE4"/>
          </a:solidFill>
        </p:spPr>
        <p:txBody>
          <a:bodyPr lIns="91440" tIns="45720" rIns="91440" bIns="45720"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latin typeface="Calibri Light"/>
                <a:cs typeface="Calibri Light"/>
              </a:rPr>
              <a:t>[INSERT FEATURED IMAGE OF WEBINAR SESSION]</a:t>
            </a:r>
            <a:endParaRPr lang="en-US">
              <a:ea typeface="Calibri" panose="020F0502020204030204"/>
              <a:cs typeface="Calibri" panose="020F0502020204030204"/>
            </a:endParaRPr>
          </a:p>
          <a:p>
            <a:pPr marL="0" indent="0">
              <a:buNone/>
            </a:pPr>
            <a:endParaRPr lang="en-US" sz="2600">
              <a:latin typeface="Calibri Light" panose="020F0302020204030204" pitchFamily="34" charset="0"/>
              <a:ea typeface="+mn-lt"/>
              <a:cs typeface="Calibri Light"/>
            </a:endParaRPr>
          </a:p>
        </p:txBody>
      </p:sp>
      <p:pic>
        <p:nvPicPr>
          <p:cNvPr id="2" name="Picture 1" descr="Student in robotics class testing vehicle on test track">
            <a:extLst>
              <a:ext uri="{FF2B5EF4-FFF2-40B4-BE49-F238E27FC236}">
                <a16:creationId xmlns:a16="http://schemas.microsoft.com/office/drawing/2014/main" id="{DA7AC555-C3BD-9B78-EAD1-D6544311DECF}"/>
              </a:ext>
            </a:extLst>
          </p:cNvPr>
          <p:cNvPicPr>
            <a:picLocks noChangeAspect="1"/>
          </p:cNvPicPr>
          <p:nvPr/>
        </p:nvPicPr>
        <p:blipFill>
          <a:blip r:embed="rId5"/>
          <a:stretch>
            <a:fillRect/>
          </a:stretch>
        </p:blipFill>
        <p:spPr>
          <a:xfrm>
            <a:off x="4618789" y="956585"/>
            <a:ext cx="7486316" cy="4984934"/>
          </a:xfrm>
          <a:prstGeom prst="rect">
            <a:avLst/>
          </a:prstGeom>
        </p:spPr>
      </p:pic>
    </p:spTree>
    <p:extLst>
      <p:ext uri="{BB962C8B-B14F-4D97-AF65-F5344CB8AC3E}">
        <p14:creationId xmlns:p14="http://schemas.microsoft.com/office/powerpoint/2010/main" val="15934630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8E58A-2878-F297-6790-45B7436F6EE0}"/>
              </a:ext>
            </a:extLst>
          </p:cNvPr>
          <p:cNvSpPr>
            <a:spLocks noGrp="1"/>
          </p:cNvSpPr>
          <p:nvPr>
            <p:ph type="title"/>
          </p:nvPr>
        </p:nvSpPr>
        <p:spPr/>
        <p:txBody>
          <a:bodyPr lIns="91440" tIns="45720" rIns="91440" bIns="45720" anchor="t"/>
          <a:lstStyle/>
          <a:p>
            <a:r>
              <a:rPr lang="en-US" dirty="0">
                <a:ea typeface="Calibri Light"/>
                <a:cs typeface="Calibri Light"/>
              </a:rPr>
              <a:t>Assessment (Closure)</a:t>
            </a:r>
            <a:endParaRPr lang="en-US" dirty="0"/>
          </a:p>
        </p:txBody>
      </p:sp>
      <p:sp>
        <p:nvSpPr>
          <p:cNvPr id="3" name="Slide Number Placeholder 2">
            <a:extLst>
              <a:ext uri="{FF2B5EF4-FFF2-40B4-BE49-F238E27FC236}">
                <a16:creationId xmlns:a16="http://schemas.microsoft.com/office/drawing/2014/main" id="{DA2EEDD9-E0B9-8441-552A-7039A0D1AF92}"/>
              </a:ext>
            </a:extLst>
          </p:cNvPr>
          <p:cNvSpPr>
            <a:spLocks noGrp="1"/>
          </p:cNvSpPr>
          <p:nvPr>
            <p:ph type="sldNum" sz="quarter" idx="12"/>
          </p:nvPr>
        </p:nvSpPr>
        <p:spPr/>
        <p:txBody>
          <a:bodyPr/>
          <a:lstStyle/>
          <a:p>
            <a:fld id="{6C37F40D-BF86-6F43-B998-BE81C530D250}" type="slidenum">
              <a:rPr lang="en-US" smtClean="0"/>
              <a:t>25</a:t>
            </a:fld>
            <a:endParaRPr lang="en-US"/>
          </a:p>
        </p:txBody>
      </p:sp>
      <p:sp>
        <p:nvSpPr>
          <p:cNvPr id="5" name="TextBox 4">
            <a:extLst>
              <a:ext uri="{FF2B5EF4-FFF2-40B4-BE49-F238E27FC236}">
                <a16:creationId xmlns:a16="http://schemas.microsoft.com/office/drawing/2014/main" id="{275558ED-815D-E8F1-67DB-7FED39DB5CF3}"/>
              </a:ext>
            </a:extLst>
          </p:cNvPr>
          <p:cNvSpPr txBox="1"/>
          <p:nvPr/>
        </p:nvSpPr>
        <p:spPr>
          <a:xfrm>
            <a:off x="680994" y="1559698"/>
            <a:ext cx="10768227" cy="4339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alibri Light"/>
                <a:ea typeface="Calibri"/>
                <a:cs typeface="Arial"/>
              </a:rPr>
              <a:t>Ask the students the following:</a:t>
            </a:r>
            <a:endParaRPr lang="en-US" sz="2400">
              <a:latin typeface="Calibri Light"/>
              <a:ea typeface="Calibri Light"/>
              <a:cs typeface="Calibri Light"/>
            </a:endParaRPr>
          </a:p>
          <a:p>
            <a:endParaRPr lang="en-US" sz="2400" dirty="0">
              <a:latin typeface="Calibri Light"/>
              <a:ea typeface="Calibri"/>
              <a:cs typeface="Arial"/>
            </a:endParaRPr>
          </a:p>
          <a:p>
            <a:pPr marL="285750" indent="-285750">
              <a:buFont typeface="Arial"/>
              <a:buChar char="•"/>
            </a:pPr>
            <a:r>
              <a:rPr lang="en-US" sz="2400" dirty="0">
                <a:latin typeface="Calibri Light"/>
                <a:ea typeface="Calibri"/>
                <a:cs typeface="Arial"/>
              </a:rPr>
              <a:t>What is a cartel? How do cartels influence world crude oil prices?</a:t>
            </a:r>
            <a:endParaRPr lang="en-US" sz="2400">
              <a:latin typeface="Calibri Light"/>
              <a:ea typeface="Calibri Light"/>
              <a:cs typeface="Calibri Light"/>
            </a:endParaRPr>
          </a:p>
          <a:p>
            <a:pPr marL="285750" indent="-285750">
              <a:buFont typeface="Arial"/>
              <a:buChar char="•"/>
            </a:pPr>
            <a:endParaRPr lang="en-US" sz="2400" dirty="0">
              <a:latin typeface="Calibri Light"/>
              <a:ea typeface="Calibri"/>
              <a:cs typeface="Arial"/>
            </a:endParaRPr>
          </a:p>
          <a:p>
            <a:pPr marL="285750" indent="-285750">
              <a:buFont typeface="Arial"/>
              <a:buChar char="•"/>
            </a:pPr>
            <a:r>
              <a:rPr lang="en-US" sz="2400" dirty="0">
                <a:latin typeface="Calibri Light"/>
                <a:ea typeface="Calibri"/>
                <a:cs typeface="Arial"/>
              </a:rPr>
              <a:t>What is a speculator? How do speculators influence world crude oil prices?</a:t>
            </a:r>
            <a:endParaRPr lang="en-US" sz="2400">
              <a:latin typeface="Calibri Light"/>
              <a:ea typeface="Calibri Light"/>
              <a:cs typeface="Calibri Light"/>
            </a:endParaRPr>
          </a:p>
          <a:p>
            <a:pPr marL="285750" indent="-285750">
              <a:buFont typeface="Arial"/>
              <a:buChar char="•"/>
            </a:pPr>
            <a:endParaRPr lang="en-US" sz="2400" dirty="0">
              <a:latin typeface="Calibri Light"/>
              <a:ea typeface="Calibri"/>
              <a:cs typeface="Arial"/>
            </a:endParaRPr>
          </a:p>
          <a:p>
            <a:pPr marL="285750" indent="-285750">
              <a:buFont typeface="Arial"/>
              <a:buChar char="•"/>
            </a:pPr>
            <a:r>
              <a:rPr lang="en-US" sz="2400" dirty="0">
                <a:latin typeface="Calibri Light"/>
                <a:ea typeface="Calibri"/>
                <a:cs typeface="Arial"/>
              </a:rPr>
              <a:t>How do SUV lovers contribute to higher gas prices?</a:t>
            </a:r>
            <a:endParaRPr lang="en-US" sz="2400">
              <a:latin typeface="Calibri Light"/>
              <a:ea typeface="Calibri Light"/>
              <a:cs typeface="Calibri Light"/>
            </a:endParaRPr>
          </a:p>
          <a:p>
            <a:pPr marL="285750" indent="-285750">
              <a:buFont typeface="Arial"/>
              <a:buChar char="•"/>
            </a:pPr>
            <a:endParaRPr lang="en-US" sz="2400" dirty="0">
              <a:latin typeface="Calibri Light"/>
              <a:ea typeface="Calibri"/>
              <a:cs typeface="Arial"/>
            </a:endParaRPr>
          </a:p>
          <a:p>
            <a:pPr marL="285750" indent="-285750">
              <a:buFont typeface="Arial"/>
              <a:buChar char="•"/>
            </a:pPr>
            <a:r>
              <a:rPr lang="en-US" sz="2400" dirty="0">
                <a:latin typeface="Calibri Light"/>
                <a:ea typeface="Calibri"/>
                <a:cs typeface="Arial"/>
              </a:rPr>
              <a:t>How do wars or conflicts contribute to higher gas prices at the pump?</a:t>
            </a:r>
            <a:endParaRPr lang="en-US" sz="2400" dirty="0">
              <a:latin typeface="Calibri Light"/>
            </a:endParaRPr>
          </a:p>
          <a:p>
            <a:endParaRPr lang="en-US" sz="2400" dirty="0">
              <a:latin typeface="Calibri Light"/>
              <a:ea typeface="Calibri"/>
              <a:cs typeface="Arial"/>
            </a:endParaRPr>
          </a:p>
          <a:p>
            <a:br>
              <a:rPr lang="en-US" dirty="0"/>
            </a:br>
            <a:endParaRPr lang="en-US" dirty="0"/>
          </a:p>
        </p:txBody>
      </p:sp>
    </p:spTree>
    <p:extLst>
      <p:ext uri="{BB962C8B-B14F-4D97-AF65-F5344CB8AC3E}">
        <p14:creationId xmlns:p14="http://schemas.microsoft.com/office/powerpoint/2010/main" val="2259099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8E58A-2878-F297-6790-45B7436F6EE0}"/>
              </a:ext>
            </a:extLst>
          </p:cNvPr>
          <p:cNvSpPr>
            <a:spLocks noGrp="1"/>
          </p:cNvSpPr>
          <p:nvPr>
            <p:ph type="title"/>
          </p:nvPr>
        </p:nvSpPr>
        <p:spPr/>
        <p:txBody>
          <a:bodyPr lIns="91440" tIns="45720" rIns="91440" bIns="45720" anchor="t"/>
          <a:lstStyle/>
          <a:p>
            <a:r>
              <a:rPr lang="en-US" dirty="0">
                <a:ea typeface="Calibri Light"/>
                <a:cs typeface="Calibri Light"/>
              </a:rPr>
              <a:t>Assessment </a:t>
            </a:r>
            <a:endParaRPr lang="en-US" dirty="0"/>
          </a:p>
        </p:txBody>
      </p:sp>
      <p:sp>
        <p:nvSpPr>
          <p:cNvPr id="3" name="Slide Number Placeholder 2">
            <a:extLst>
              <a:ext uri="{FF2B5EF4-FFF2-40B4-BE49-F238E27FC236}">
                <a16:creationId xmlns:a16="http://schemas.microsoft.com/office/drawing/2014/main" id="{DA2EEDD9-E0B9-8441-552A-7039A0D1AF92}"/>
              </a:ext>
            </a:extLst>
          </p:cNvPr>
          <p:cNvSpPr>
            <a:spLocks noGrp="1"/>
          </p:cNvSpPr>
          <p:nvPr>
            <p:ph type="sldNum" sz="quarter" idx="12"/>
          </p:nvPr>
        </p:nvSpPr>
        <p:spPr/>
        <p:txBody>
          <a:bodyPr/>
          <a:lstStyle/>
          <a:p>
            <a:fld id="{6C37F40D-BF86-6F43-B998-BE81C530D250}" type="slidenum">
              <a:rPr lang="en-US" smtClean="0"/>
              <a:t>26</a:t>
            </a:fld>
            <a:endParaRPr lang="en-US"/>
          </a:p>
        </p:txBody>
      </p:sp>
      <p:sp>
        <p:nvSpPr>
          <p:cNvPr id="5" name="TextBox 4">
            <a:extLst>
              <a:ext uri="{FF2B5EF4-FFF2-40B4-BE49-F238E27FC236}">
                <a16:creationId xmlns:a16="http://schemas.microsoft.com/office/drawing/2014/main" id="{275558ED-815D-E8F1-67DB-7FED39DB5CF3}"/>
              </a:ext>
            </a:extLst>
          </p:cNvPr>
          <p:cNvSpPr txBox="1"/>
          <p:nvPr/>
        </p:nvSpPr>
        <p:spPr>
          <a:xfrm>
            <a:off x="680994" y="1559698"/>
            <a:ext cx="10768227" cy="36009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alibri Light"/>
                <a:ea typeface="Calibri"/>
                <a:cs typeface="Arial"/>
              </a:rPr>
              <a:t>Explain to students that they are going to take on the role as a journalist. Their headline will be “Higher Prices at the Pump” and they must write an article that addresses these three questions:</a:t>
            </a:r>
            <a:endParaRPr lang="en-US" sz="2400" dirty="0">
              <a:latin typeface="Calibri Light"/>
              <a:ea typeface="Calibri Light"/>
              <a:cs typeface="Calibri Light"/>
            </a:endParaRPr>
          </a:p>
          <a:p>
            <a:endParaRPr lang="en-US" sz="2400" dirty="0">
              <a:latin typeface="Calibri Light"/>
              <a:ea typeface="Calibri"/>
              <a:cs typeface="Arial"/>
            </a:endParaRPr>
          </a:p>
          <a:p>
            <a:r>
              <a:rPr lang="en-US" sz="2400" dirty="0">
                <a:latin typeface="Calibri Light"/>
                <a:ea typeface="Calibri"/>
                <a:cs typeface="Arial"/>
              </a:rPr>
              <a:t>1.      What are some factors that contribute to high gas prices?</a:t>
            </a:r>
            <a:endParaRPr lang="en-US" sz="2400">
              <a:latin typeface="Calibri Light"/>
              <a:ea typeface="Calibri Light"/>
              <a:cs typeface="Calibri Light"/>
            </a:endParaRPr>
          </a:p>
          <a:p>
            <a:r>
              <a:rPr lang="en-US" sz="2400" dirty="0">
                <a:latin typeface="Calibri Light"/>
                <a:ea typeface="Calibri"/>
                <a:cs typeface="Arial"/>
              </a:rPr>
              <a:t>2.      How have gas prices changed from 2000-2014? 2014-2024?</a:t>
            </a:r>
            <a:endParaRPr lang="en-US" sz="2400" dirty="0">
              <a:latin typeface="Calibri Light"/>
              <a:ea typeface="Calibri Light"/>
              <a:cs typeface="Calibri Light"/>
            </a:endParaRPr>
          </a:p>
          <a:p>
            <a:r>
              <a:rPr lang="en-US" sz="2400" dirty="0">
                <a:latin typeface="Calibri Light"/>
                <a:ea typeface="Calibri"/>
                <a:cs typeface="Arial"/>
              </a:rPr>
              <a:t>3.      How do cartels, speculators and SUV lovers contribute to higher gas prices?</a:t>
            </a:r>
            <a:endParaRPr lang="en-US" sz="2400" dirty="0">
              <a:latin typeface="Calibri Light"/>
            </a:endParaRPr>
          </a:p>
          <a:p>
            <a:endParaRPr lang="en-US" sz="2400" dirty="0">
              <a:latin typeface="Calibri Light"/>
              <a:ea typeface="Calibri"/>
              <a:cs typeface="Arial"/>
            </a:endParaRPr>
          </a:p>
          <a:p>
            <a:br>
              <a:rPr lang="en-US" dirty="0"/>
            </a:br>
            <a:endParaRPr lang="en-US" dirty="0"/>
          </a:p>
        </p:txBody>
      </p:sp>
    </p:spTree>
    <p:extLst>
      <p:ext uri="{BB962C8B-B14F-4D97-AF65-F5344CB8AC3E}">
        <p14:creationId xmlns:p14="http://schemas.microsoft.com/office/powerpoint/2010/main" val="13066137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ok cover with a sloth and squirrel in a pickle jar&#10;&#10;Description automatically generated">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1640" r="26789"/>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703943" y="2449812"/>
            <a:ext cx="6161315" cy="914400"/>
          </a:xfrm>
        </p:spPr>
        <p:txBody>
          <a:bodyPr lIns="91440" tIns="45720" rIns="91440" bIns="45720" anchor="t"/>
          <a:lstStyle/>
          <a:p>
            <a:r>
              <a:rPr lang="en-US" sz="5000">
                <a:solidFill>
                  <a:srgbClr val="414A58"/>
                </a:solidFill>
                <a:latin typeface="+mj-lt"/>
                <a:cs typeface="Calibri"/>
              </a:rPr>
              <a:t>Q &amp; A</a:t>
            </a:r>
            <a:endParaRPr lang="en-US"/>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708075" y="4860038"/>
            <a:ext cx="2597021" cy="1325562"/>
          </a:xfrm>
          <a:prstGeom prst="rect">
            <a:avLst/>
          </a:prstGeom>
        </p:spPr>
      </p:pic>
      <p:pic>
        <p:nvPicPr>
          <p:cNvPr id="8" name="Picture 7" descr="A green person sitting on a question mark&#10;&#10;Description automatically generated">
            <a:extLst>
              <a:ext uri="{FF2B5EF4-FFF2-40B4-BE49-F238E27FC236}">
                <a16:creationId xmlns:a16="http://schemas.microsoft.com/office/drawing/2014/main" id="{62EF2031-5C81-86FE-0856-8F655A0A1F98}"/>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611565" y="582344"/>
            <a:ext cx="7277100" cy="5722620"/>
          </a:xfrm>
          <a:prstGeom prst="rect">
            <a:avLst/>
          </a:prstGeom>
        </p:spPr>
      </p:pic>
    </p:spTree>
    <p:extLst>
      <p:ext uri="{BB962C8B-B14F-4D97-AF65-F5344CB8AC3E}">
        <p14:creationId xmlns:p14="http://schemas.microsoft.com/office/powerpoint/2010/main" val="454707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DDE19-BB72-0144-2999-EE297BB30B58}"/>
              </a:ext>
            </a:extLst>
          </p:cNvPr>
          <p:cNvSpPr>
            <a:spLocks noGrp="1"/>
          </p:cNvSpPr>
          <p:nvPr>
            <p:ph type="title"/>
          </p:nvPr>
        </p:nvSpPr>
        <p:spPr/>
        <p:txBody>
          <a:bodyPr lIns="91440" tIns="45720" rIns="91440" bIns="45720" anchor="t"/>
          <a:lstStyle/>
          <a:p>
            <a:r>
              <a:rPr lang="en-US">
                <a:ea typeface="Calibri Light"/>
                <a:cs typeface="Calibri Light"/>
              </a:rPr>
              <a:t>Reflect...</a:t>
            </a:r>
            <a:endParaRPr lang="en-US"/>
          </a:p>
        </p:txBody>
      </p:sp>
      <p:sp>
        <p:nvSpPr>
          <p:cNvPr id="3" name="Slide Number Placeholder 2">
            <a:extLst>
              <a:ext uri="{FF2B5EF4-FFF2-40B4-BE49-F238E27FC236}">
                <a16:creationId xmlns:a16="http://schemas.microsoft.com/office/drawing/2014/main" id="{7E83A1E1-DCCE-31C2-8E2D-ADC15C877B0B}"/>
              </a:ext>
            </a:extLst>
          </p:cNvPr>
          <p:cNvSpPr>
            <a:spLocks noGrp="1"/>
          </p:cNvSpPr>
          <p:nvPr>
            <p:ph type="sldNum" sz="quarter" idx="12"/>
          </p:nvPr>
        </p:nvSpPr>
        <p:spPr/>
        <p:txBody>
          <a:bodyPr/>
          <a:lstStyle/>
          <a:p>
            <a:fld id="{6C37F40D-BF86-6F43-B998-BE81C530D250}" type="slidenum">
              <a:rPr lang="en-US" smtClean="0"/>
              <a:t>28</a:t>
            </a:fld>
            <a:endParaRPr lang="en-US"/>
          </a:p>
        </p:txBody>
      </p:sp>
      <p:sp>
        <p:nvSpPr>
          <p:cNvPr id="4" name="Content Placeholder 3">
            <a:extLst>
              <a:ext uri="{FF2B5EF4-FFF2-40B4-BE49-F238E27FC236}">
                <a16:creationId xmlns:a16="http://schemas.microsoft.com/office/drawing/2014/main" id="{4C8097D9-8B60-633E-CD77-9FAA96D9B90A}"/>
              </a:ext>
            </a:extLst>
          </p:cNvPr>
          <p:cNvSpPr>
            <a:spLocks noGrp="1"/>
          </p:cNvSpPr>
          <p:nvPr>
            <p:ph idx="13"/>
          </p:nvPr>
        </p:nvSpPr>
        <p:spPr>
          <a:xfrm>
            <a:off x="692189" y="1720635"/>
            <a:ext cx="10837203" cy="3933419"/>
          </a:xfrm>
        </p:spPr>
        <p:txBody>
          <a:bodyPr lIns="91440" tIns="45720" rIns="91440" bIns="45720" anchor="t"/>
          <a:lstStyle/>
          <a:p>
            <a:r>
              <a:rPr lang="en-US" dirty="0">
                <a:ea typeface="Calibri Light"/>
                <a:cs typeface="Calibri Light"/>
              </a:rPr>
              <a:t>How can I use this material in my classroom?</a:t>
            </a:r>
          </a:p>
          <a:p>
            <a:pPr marL="0" indent="0">
              <a:buNone/>
            </a:pPr>
            <a:endParaRPr lang="en-US" dirty="0">
              <a:ea typeface="Calibri Light"/>
              <a:cs typeface="Calibri Light"/>
            </a:endParaRPr>
          </a:p>
          <a:p>
            <a:r>
              <a:rPr lang="en-US" dirty="0">
                <a:ea typeface="Calibri Light"/>
                <a:cs typeface="Calibri Light"/>
              </a:rPr>
              <a:t>What questions will my students have?</a:t>
            </a:r>
          </a:p>
          <a:p>
            <a:pPr marL="0" indent="0">
              <a:buNone/>
            </a:pPr>
            <a:endParaRPr lang="en-US" dirty="0">
              <a:ea typeface="Calibri Light"/>
              <a:cs typeface="Calibri Light"/>
            </a:endParaRPr>
          </a:p>
          <a:p>
            <a:r>
              <a:rPr lang="en-US" dirty="0">
                <a:ea typeface="Calibri Light"/>
                <a:cs typeface="Calibri Light"/>
              </a:rPr>
              <a:t>What other resources can I integrate into this lesson?</a:t>
            </a:r>
            <a:endParaRPr lang="en-US" dirty="0">
              <a:cs typeface="Calibri Light"/>
            </a:endParaRPr>
          </a:p>
          <a:p>
            <a:pPr marL="0" indent="0">
              <a:buNone/>
            </a:pPr>
            <a:endParaRPr lang="en-US" dirty="0">
              <a:ea typeface="Calibri Light"/>
              <a:cs typeface="Calibri Light"/>
            </a:endParaRPr>
          </a:p>
          <a:p>
            <a:r>
              <a:rPr lang="en-US" dirty="0">
                <a:ea typeface="Calibri Light"/>
                <a:cs typeface="Calibri Light"/>
              </a:rPr>
              <a:t>What questions do I still have or want to investigate further?</a:t>
            </a:r>
          </a:p>
          <a:p>
            <a:endParaRPr lang="en-US" dirty="0">
              <a:cs typeface="Calibri Light"/>
            </a:endParaRPr>
          </a:p>
          <a:p>
            <a:endParaRPr lang="en-US">
              <a:cs typeface="Calibri Light"/>
            </a:endParaRPr>
          </a:p>
          <a:p>
            <a:pPr marL="0" indent="0">
              <a:buNone/>
            </a:pPr>
            <a:endParaRPr lang="en-US">
              <a:cs typeface="Calibri Light"/>
            </a:endParaRPr>
          </a:p>
          <a:p>
            <a:endParaRPr lang="en-US">
              <a:cs typeface="Calibri Light"/>
            </a:endParaRPr>
          </a:p>
        </p:txBody>
      </p:sp>
    </p:spTree>
    <p:extLst>
      <p:ext uri="{BB962C8B-B14F-4D97-AF65-F5344CB8AC3E}">
        <p14:creationId xmlns:p14="http://schemas.microsoft.com/office/powerpoint/2010/main" val="3879984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Contact Us</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29</a:t>
            </a:fld>
            <a:endParaRPr lang="en-US"/>
          </a:p>
        </p:txBody>
      </p:sp>
      <p:sp>
        <p:nvSpPr>
          <p:cNvPr id="11" name="Text Placeholder 2">
            <a:extLst>
              <a:ext uri="{FF2B5EF4-FFF2-40B4-BE49-F238E27FC236}">
                <a16:creationId xmlns:a16="http://schemas.microsoft.com/office/drawing/2014/main" id="{86231821-F15C-F7B9-7F81-39C5EA2131FD}"/>
              </a:ext>
            </a:extLst>
          </p:cNvPr>
          <p:cNvSpPr txBox="1">
            <a:spLocks/>
          </p:cNvSpPr>
          <p:nvPr/>
        </p:nvSpPr>
        <p:spPr>
          <a:xfrm>
            <a:off x="3050184" y="1711105"/>
            <a:ext cx="7630354" cy="103544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latin typeface="Calibri Light"/>
                <a:cs typeface="Calibri Light"/>
              </a:rPr>
              <a:t>Cynthia Fitzthum</a:t>
            </a:r>
            <a:endParaRPr lang="en-US" sz="2400" dirty="0">
              <a:latin typeface="Calibri Light"/>
              <a:ea typeface="Calibri Light"/>
              <a:cs typeface="Calibri Light"/>
            </a:endParaRPr>
          </a:p>
          <a:p>
            <a:pPr marL="0" indent="0">
              <a:buNone/>
            </a:pPr>
            <a:r>
              <a:rPr lang="en-US" sz="2400" dirty="0">
                <a:latin typeface="Calibri"/>
                <a:ea typeface="Calibri"/>
                <a:cs typeface="Calibri"/>
                <a:hlinkClick r:id="rId2"/>
              </a:rPr>
              <a:t>Cjfitzthum@stcloudstate.edu</a:t>
            </a:r>
            <a:endParaRPr lang="en-US" dirty="0"/>
          </a:p>
          <a:p>
            <a:pPr marL="0" indent="0">
              <a:buNone/>
            </a:pPr>
            <a:endParaRPr lang="en-US" sz="2400">
              <a:latin typeface="Calibri"/>
              <a:ea typeface="+mn-lt"/>
              <a:cs typeface="Calibri"/>
            </a:endParaRPr>
          </a:p>
          <a:p>
            <a:pPr marL="0" indent="0">
              <a:buNone/>
            </a:pPr>
            <a:endParaRPr lang="en-US" sz="2600">
              <a:latin typeface="Calibri Light" panose="020F0302020204030204" pitchFamily="34" charset="0"/>
              <a:ea typeface="+mn-lt"/>
              <a:cs typeface="Calibri Light"/>
            </a:endParaRPr>
          </a:p>
        </p:txBody>
      </p:sp>
      <p:pic>
        <p:nvPicPr>
          <p:cNvPr id="13" name="Picture 12" descr="Short-haired woman in glasses and suit looking at camera and standing in front of seated colleagues in conference hall">
            <a:extLst>
              <a:ext uri="{FF2B5EF4-FFF2-40B4-BE49-F238E27FC236}">
                <a16:creationId xmlns:a16="http://schemas.microsoft.com/office/drawing/2014/main" id="{9D25C37D-F877-FA76-8116-7E2DC01B639F}"/>
              </a:ext>
            </a:extLst>
          </p:cNvPr>
          <p:cNvPicPr>
            <a:picLocks noChangeAspect="1"/>
          </p:cNvPicPr>
          <p:nvPr/>
        </p:nvPicPr>
        <p:blipFill rotWithShape="1">
          <a:blip r:embed="rId3"/>
          <a:srcRect l="10853" t="2353" r="24806" b="-4706"/>
          <a:stretch/>
        </p:blipFill>
        <p:spPr>
          <a:xfrm>
            <a:off x="1608566" y="1695708"/>
            <a:ext cx="1000171" cy="106080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descr="Person wearing blazer">
            <a:extLst>
              <a:ext uri="{FF2B5EF4-FFF2-40B4-BE49-F238E27FC236}">
                <a16:creationId xmlns:a16="http://schemas.microsoft.com/office/drawing/2014/main" id="{BCCBE344-5234-ACF9-64C3-EC1F8EAED180}"/>
              </a:ext>
            </a:extLst>
          </p:cNvPr>
          <p:cNvPicPr>
            <a:picLocks noChangeAspect="1"/>
          </p:cNvPicPr>
          <p:nvPr/>
        </p:nvPicPr>
        <p:blipFill rotWithShape="1">
          <a:blip r:embed="rId4"/>
          <a:srcRect l="33594" t="-1163" r="9375" b="1163"/>
          <a:stretch/>
        </p:blipFill>
        <p:spPr>
          <a:xfrm>
            <a:off x="1606249" y="3311482"/>
            <a:ext cx="888182" cy="103822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9" name="Text Placeholder 2">
            <a:extLst>
              <a:ext uri="{FF2B5EF4-FFF2-40B4-BE49-F238E27FC236}">
                <a16:creationId xmlns:a16="http://schemas.microsoft.com/office/drawing/2014/main" id="{F12C1C45-E970-D715-8878-121F3C497125}"/>
              </a:ext>
            </a:extLst>
          </p:cNvPr>
          <p:cNvSpPr txBox="1">
            <a:spLocks/>
          </p:cNvSpPr>
          <p:nvPr/>
        </p:nvSpPr>
        <p:spPr>
          <a:xfrm>
            <a:off x="3050183" y="3428628"/>
            <a:ext cx="7630354" cy="103544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latin typeface="Calibri Light"/>
                <a:cs typeface="Calibri Light"/>
              </a:rPr>
              <a:t>Jeremy Miller (co- author)</a:t>
            </a:r>
            <a:endParaRPr lang="en-US" sz="2400">
              <a:latin typeface="Calibri Light"/>
              <a:ea typeface="Calibri Light"/>
              <a:cs typeface="Calibri Light"/>
            </a:endParaRPr>
          </a:p>
          <a:p>
            <a:pPr marL="0" indent="0">
              <a:buNone/>
            </a:pPr>
            <a:r>
              <a:rPr lang="en-US" sz="2400">
                <a:latin typeface="Calibri"/>
                <a:ea typeface="Calibri"/>
                <a:cs typeface="Calibri"/>
                <a:hlinkClick r:id="rId5"/>
              </a:rPr>
              <a:t>Jmiller@c-ischools.org</a:t>
            </a:r>
            <a:endParaRPr lang="en-US"/>
          </a:p>
          <a:p>
            <a:pPr marL="0" indent="0">
              <a:buNone/>
            </a:pPr>
            <a:endParaRPr lang="en-US" sz="2400">
              <a:latin typeface="Calibri"/>
              <a:ea typeface="+mn-lt"/>
              <a:cs typeface="Calibri"/>
            </a:endParaRPr>
          </a:p>
          <a:p>
            <a:pPr marL="0" indent="0">
              <a:buNone/>
            </a:pPr>
            <a:endParaRPr lang="en-US" sz="2600">
              <a:latin typeface="Calibri Light" panose="020F0302020204030204" pitchFamily="34" charset="0"/>
              <a:ea typeface="+mn-lt"/>
              <a:cs typeface="Calibri Light"/>
            </a:endParaRPr>
          </a:p>
        </p:txBody>
      </p:sp>
      <p:pic>
        <p:nvPicPr>
          <p:cNvPr id="4" name="Picture 3" descr="A person smiling at camera&#10;&#10;Description automatically generated">
            <a:extLst>
              <a:ext uri="{FF2B5EF4-FFF2-40B4-BE49-F238E27FC236}">
                <a16:creationId xmlns:a16="http://schemas.microsoft.com/office/drawing/2014/main" id="{D824805C-41F4-FAE3-68B7-F08CB9DE4E30}"/>
              </a:ext>
            </a:extLst>
          </p:cNvPr>
          <p:cNvPicPr>
            <a:picLocks noChangeAspect="1"/>
          </p:cNvPicPr>
          <p:nvPr/>
        </p:nvPicPr>
        <p:blipFill>
          <a:blip r:embed="rId6"/>
          <a:stretch>
            <a:fillRect/>
          </a:stretch>
        </p:blipFill>
        <p:spPr>
          <a:xfrm>
            <a:off x="1602874" y="1451811"/>
            <a:ext cx="998622" cy="1548063"/>
          </a:xfrm>
          <a:prstGeom prst="rect">
            <a:avLst/>
          </a:prstGeom>
        </p:spPr>
      </p:pic>
      <p:pic>
        <p:nvPicPr>
          <p:cNvPr id="7" name="Picture 6" descr="Jeremy Miller">
            <a:extLst>
              <a:ext uri="{FF2B5EF4-FFF2-40B4-BE49-F238E27FC236}">
                <a16:creationId xmlns:a16="http://schemas.microsoft.com/office/drawing/2014/main" id="{889558AB-E6E6-51B7-86AF-8DCBD00DC2A3}"/>
              </a:ext>
            </a:extLst>
          </p:cNvPr>
          <p:cNvPicPr>
            <a:picLocks noChangeAspect="1"/>
          </p:cNvPicPr>
          <p:nvPr/>
        </p:nvPicPr>
        <p:blipFill>
          <a:blip r:embed="rId7"/>
          <a:stretch>
            <a:fillRect/>
          </a:stretch>
        </p:blipFill>
        <p:spPr>
          <a:xfrm>
            <a:off x="1607751" y="3314013"/>
            <a:ext cx="1129957" cy="1410730"/>
          </a:xfrm>
          <a:prstGeom prst="rect">
            <a:avLst/>
          </a:prstGeom>
        </p:spPr>
      </p:pic>
    </p:spTree>
    <p:extLst>
      <p:ext uri="{BB962C8B-B14F-4D97-AF65-F5344CB8AC3E}">
        <p14:creationId xmlns:p14="http://schemas.microsoft.com/office/powerpoint/2010/main" val="1377641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Objectives</a:t>
            </a:r>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770959" y="1825625"/>
            <a:ext cx="1051719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Calibri Light"/>
                <a:ea typeface="+mn-lt"/>
                <a:cs typeface="Calibri Light"/>
              </a:rPr>
              <a:t>You will be able to:</a:t>
            </a:r>
            <a:endParaRPr lang="en-US" sz="2400">
              <a:latin typeface="Calibri Light"/>
              <a:ea typeface="+mn-lt"/>
              <a:cs typeface="Calibri Light"/>
            </a:endParaRPr>
          </a:p>
          <a:p>
            <a:pPr marL="0" indent="0">
              <a:buNone/>
            </a:pPr>
            <a:endParaRPr lang="en-US" sz="2400" dirty="0">
              <a:latin typeface="Calibri Light"/>
              <a:ea typeface="+mn-lt"/>
              <a:cs typeface="Calibri Light"/>
            </a:endParaRPr>
          </a:p>
          <a:p>
            <a:pPr>
              <a:buFont typeface="Arial" panose="020B0604020202020204" pitchFamily="34" charset="0"/>
              <a:buChar char="•"/>
            </a:pPr>
            <a:r>
              <a:rPr lang="en-US" sz="2400" dirty="0">
                <a:latin typeface="Calibri Light"/>
                <a:ea typeface="+mn-lt"/>
                <a:cs typeface="Arial"/>
              </a:rPr>
              <a:t>Identify factors that influence oil and gas prices</a:t>
            </a:r>
            <a:endParaRPr lang="en-US" sz="2400" dirty="0">
              <a:latin typeface="Calibri Light"/>
              <a:ea typeface="Calibri"/>
              <a:cs typeface="Calibri"/>
            </a:endParaRPr>
          </a:p>
          <a:p>
            <a:r>
              <a:rPr lang="en-US" sz="2400" dirty="0">
                <a:latin typeface="Calibri Light"/>
                <a:ea typeface="Calibri Light"/>
                <a:cs typeface="Arial"/>
              </a:rPr>
              <a:t>Create a timeline of historical events</a:t>
            </a:r>
            <a:endParaRPr lang="en-US" sz="2400">
              <a:latin typeface="Calibri Light"/>
              <a:ea typeface="Calibri Light"/>
              <a:cs typeface="Calibri Light"/>
            </a:endParaRPr>
          </a:p>
          <a:p>
            <a:r>
              <a:rPr lang="en-US" sz="2400" dirty="0">
                <a:latin typeface="Calibri Light"/>
                <a:ea typeface="Calibri Light"/>
                <a:cs typeface="Arial"/>
              </a:rPr>
              <a:t>Analyze multiple perspectives to understand a complex issue</a:t>
            </a:r>
            <a:endParaRPr lang="en-US" sz="2400" dirty="0">
              <a:latin typeface="Calibri Light"/>
            </a:endParaRPr>
          </a:p>
          <a:p>
            <a:pPr marL="0" indent="0">
              <a:lnSpc>
                <a:spcPct val="100000"/>
              </a:lnSpc>
              <a:spcBef>
                <a:spcPts val="0"/>
              </a:spcBef>
              <a:buNone/>
            </a:pPr>
            <a:endParaRPr lang="en-US" sz="2400" dirty="0">
              <a:latin typeface="Calibri Light"/>
              <a:ea typeface="+mn-lt"/>
              <a:cs typeface="Calibri"/>
            </a:endParaRPr>
          </a:p>
          <a:p>
            <a:pPr marL="0" indent="0">
              <a:buNone/>
            </a:pPr>
            <a:endParaRPr lang="en-US" sz="2600">
              <a:latin typeface="Calibri Light" panose="020F0302020204030204" pitchFamily="34" charset="0"/>
              <a:ea typeface="+mn-lt"/>
              <a:cs typeface="Calibri Light"/>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3</a:t>
            </a:fld>
            <a:endParaRPr lang="en-US"/>
          </a:p>
        </p:txBody>
      </p:sp>
    </p:spTree>
    <p:extLst>
      <p:ext uri="{BB962C8B-B14F-4D97-AF65-F5344CB8AC3E}">
        <p14:creationId xmlns:p14="http://schemas.microsoft.com/office/powerpoint/2010/main" val="9377203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65583"/>
        </a:solidFill>
        <a:effectLst/>
      </p:bgPr>
    </p:bg>
    <p:spTree>
      <p:nvGrpSpPr>
        <p:cNvPr id="1" name=""/>
        <p:cNvGrpSpPr/>
        <p:nvPr/>
      </p:nvGrpSpPr>
      <p:grpSpPr>
        <a:xfrm>
          <a:off x="0" y="0"/>
          <a:ext cx="0" cy="0"/>
          <a:chOff x="0" y="0"/>
          <a:chExt cx="0" cy="0"/>
        </a:xfrm>
      </p:grpSpPr>
      <p:sp>
        <p:nvSpPr>
          <p:cNvPr id="2" name="Freeform 2"/>
          <p:cNvSpPr/>
          <p:nvPr/>
        </p:nvSpPr>
        <p:spPr>
          <a:xfrm>
            <a:off x="4486927" y="4076831"/>
            <a:ext cx="8916465" cy="4190739"/>
          </a:xfrm>
          <a:custGeom>
            <a:avLst/>
            <a:gdLst/>
            <a:ahLst/>
            <a:cxnLst/>
            <a:rect l="l" t="t" r="r" b="b"/>
            <a:pathLst>
              <a:path w="13374697" h="6286108">
                <a:moveTo>
                  <a:pt x="0" y="0"/>
                </a:moveTo>
                <a:lnTo>
                  <a:pt x="13374698" y="0"/>
                </a:lnTo>
                <a:lnTo>
                  <a:pt x="13374698" y="6286108"/>
                </a:lnTo>
                <a:lnTo>
                  <a:pt x="0" y="62861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7592934" y="1613042"/>
            <a:ext cx="472869" cy="598569"/>
          </a:xfrm>
          <a:custGeom>
            <a:avLst/>
            <a:gdLst/>
            <a:ahLst/>
            <a:cxnLst/>
            <a:rect l="l" t="t" r="r" b="b"/>
            <a:pathLst>
              <a:path w="709304" h="897853">
                <a:moveTo>
                  <a:pt x="0" y="0"/>
                </a:moveTo>
                <a:lnTo>
                  <a:pt x="709304" y="0"/>
                </a:lnTo>
                <a:lnTo>
                  <a:pt x="709304" y="897853"/>
                </a:lnTo>
                <a:lnTo>
                  <a:pt x="0" y="897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7254696" y="1613042"/>
            <a:ext cx="4796179" cy="3972345"/>
            <a:chOff x="0" y="0"/>
            <a:chExt cx="9592359" cy="7944690"/>
          </a:xfrm>
        </p:grpSpPr>
        <p:sp>
          <p:nvSpPr>
            <p:cNvPr id="5" name="Freeform 5"/>
            <p:cNvSpPr/>
            <p:nvPr/>
          </p:nvSpPr>
          <p:spPr>
            <a:xfrm>
              <a:off x="8578310" y="1191820"/>
              <a:ext cx="1014048" cy="1283605"/>
            </a:xfrm>
            <a:custGeom>
              <a:avLst/>
              <a:gdLst/>
              <a:ahLst/>
              <a:cxnLst/>
              <a:rect l="l" t="t" r="r" b="b"/>
              <a:pathLst>
                <a:path w="1014048" h="1283605">
                  <a:moveTo>
                    <a:pt x="0" y="0"/>
                  </a:moveTo>
                  <a:lnTo>
                    <a:pt x="1014049" y="0"/>
                  </a:lnTo>
                  <a:lnTo>
                    <a:pt x="1014049" y="1283606"/>
                  </a:lnTo>
                  <a:lnTo>
                    <a:pt x="0" y="12836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flipH="1">
              <a:off x="4712689" y="0"/>
              <a:ext cx="643710" cy="814823"/>
            </a:xfrm>
            <a:custGeom>
              <a:avLst/>
              <a:gdLst/>
              <a:ahLst/>
              <a:cxnLst/>
              <a:rect l="l" t="t" r="r" b="b"/>
              <a:pathLst>
                <a:path w="643710" h="814823">
                  <a:moveTo>
                    <a:pt x="643710" y="0"/>
                  </a:moveTo>
                  <a:lnTo>
                    <a:pt x="0" y="0"/>
                  </a:lnTo>
                  <a:lnTo>
                    <a:pt x="0" y="814823"/>
                  </a:lnTo>
                  <a:lnTo>
                    <a:pt x="643710" y="814823"/>
                  </a:lnTo>
                  <a:lnTo>
                    <a:pt x="64371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7" name="Group 7"/>
            <p:cNvGrpSpPr/>
            <p:nvPr/>
          </p:nvGrpSpPr>
          <p:grpSpPr>
            <a:xfrm>
              <a:off x="0" y="997044"/>
              <a:ext cx="6369178" cy="6369152"/>
              <a:chOff x="0" y="0"/>
              <a:chExt cx="6350000" cy="6349975"/>
            </a:xfrm>
          </p:grpSpPr>
          <p:sp>
            <p:nvSpPr>
              <p:cNvPr id="8" name="Freeform 8"/>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0"/>
                <a:stretch>
                  <a:fillRect l="-74921" t="-2568" r="-65097" b="-23942"/>
                </a:stretch>
              </a:blipFill>
            </p:spPr>
          </p:sp>
        </p:grpSp>
        <p:grpSp>
          <p:nvGrpSpPr>
            <p:cNvPr id="9" name="Group 9"/>
            <p:cNvGrpSpPr/>
            <p:nvPr/>
          </p:nvGrpSpPr>
          <p:grpSpPr>
            <a:xfrm>
              <a:off x="4890790" y="997044"/>
              <a:ext cx="2956775" cy="2956763"/>
              <a:chOff x="0" y="0"/>
              <a:chExt cx="6350000" cy="6349975"/>
            </a:xfrm>
          </p:grpSpPr>
          <p:sp>
            <p:nvSpPr>
              <p:cNvPr id="10" name="Freeform 10"/>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1"/>
                <a:stretch>
                  <a:fillRect l="-19900" r="-22332" b="-6674"/>
                </a:stretch>
              </a:blipFill>
            </p:spPr>
          </p:sp>
        </p:grpSp>
        <p:grpSp>
          <p:nvGrpSpPr>
            <p:cNvPr id="11" name="Group 11"/>
            <p:cNvGrpSpPr/>
            <p:nvPr/>
          </p:nvGrpSpPr>
          <p:grpSpPr>
            <a:xfrm>
              <a:off x="5356399" y="4215769"/>
              <a:ext cx="3728936" cy="3728921"/>
              <a:chOff x="0" y="0"/>
              <a:chExt cx="6350000" cy="6349975"/>
            </a:xfrm>
          </p:grpSpPr>
          <p:sp>
            <p:nvSpPr>
              <p:cNvPr id="12" name="Freeform 12"/>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2"/>
                <a:stretch>
                  <a:fillRect l="-18489" r="-51209" b="-13132"/>
                </a:stretch>
              </a:blipFill>
            </p:spPr>
          </p:sp>
        </p:grpSp>
        <p:grpSp>
          <p:nvGrpSpPr>
            <p:cNvPr id="13" name="Group 13"/>
            <p:cNvGrpSpPr/>
            <p:nvPr/>
          </p:nvGrpSpPr>
          <p:grpSpPr>
            <a:xfrm>
              <a:off x="7157344" y="3011412"/>
              <a:ext cx="1884797" cy="1884790"/>
              <a:chOff x="0" y="0"/>
              <a:chExt cx="6350000" cy="6349975"/>
            </a:xfrm>
          </p:grpSpPr>
          <p:sp>
            <p:nvSpPr>
              <p:cNvPr id="14" name="Freeform 1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3"/>
                <a:stretch>
                  <a:fillRect l="-110110" t="-21468" r="-34018" b="-41285"/>
                </a:stretch>
              </a:blipFill>
            </p:spPr>
          </p:sp>
        </p:grpSp>
      </p:grpSp>
      <p:sp>
        <p:nvSpPr>
          <p:cNvPr id="15" name="Freeform 15"/>
          <p:cNvSpPr/>
          <p:nvPr/>
        </p:nvSpPr>
        <p:spPr>
          <a:xfrm>
            <a:off x="6482301" y="4529052"/>
            <a:ext cx="340488" cy="430997"/>
          </a:xfrm>
          <a:custGeom>
            <a:avLst/>
            <a:gdLst/>
            <a:ahLst/>
            <a:cxnLst/>
            <a:rect l="l" t="t" r="r" b="b"/>
            <a:pathLst>
              <a:path w="510732" h="646496">
                <a:moveTo>
                  <a:pt x="0" y="0"/>
                </a:moveTo>
                <a:lnTo>
                  <a:pt x="510732" y="0"/>
                </a:lnTo>
                <a:lnTo>
                  <a:pt x="510732" y="646496"/>
                </a:lnTo>
                <a:lnTo>
                  <a:pt x="0" y="64649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Freeform 16"/>
          <p:cNvSpPr/>
          <p:nvPr/>
        </p:nvSpPr>
        <p:spPr>
          <a:xfrm flipH="1">
            <a:off x="-3570200" y="4076831"/>
            <a:ext cx="8916465" cy="4190739"/>
          </a:xfrm>
          <a:custGeom>
            <a:avLst/>
            <a:gdLst/>
            <a:ahLst/>
            <a:cxnLst/>
            <a:rect l="l" t="t" r="r" b="b"/>
            <a:pathLst>
              <a:path w="13374697" h="6286108">
                <a:moveTo>
                  <a:pt x="13374698" y="0"/>
                </a:moveTo>
                <a:lnTo>
                  <a:pt x="0" y="0"/>
                </a:lnTo>
                <a:lnTo>
                  <a:pt x="0" y="6286108"/>
                </a:lnTo>
                <a:lnTo>
                  <a:pt x="13374698" y="6286108"/>
                </a:lnTo>
                <a:lnTo>
                  <a:pt x="13374698"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7" name="Group 17"/>
          <p:cNvGrpSpPr/>
          <p:nvPr/>
        </p:nvGrpSpPr>
        <p:grpSpPr>
          <a:xfrm>
            <a:off x="685800" y="4343623"/>
            <a:ext cx="1997752" cy="1997752"/>
            <a:chOff x="0" y="0"/>
            <a:chExt cx="3995504" cy="3995504"/>
          </a:xfrm>
        </p:grpSpPr>
        <p:sp>
          <p:nvSpPr>
            <p:cNvPr id="18" name="Freeform 18"/>
            <p:cNvSpPr/>
            <p:nvPr/>
          </p:nvSpPr>
          <p:spPr>
            <a:xfrm>
              <a:off x="0" y="0"/>
              <a:ext cx="3995504" cy="3995504"/>
            </a:xfrm>
            <a:custGeom>
              <a:avLst/>
              <a:gdLst/>
              <a:ahLst/>
              <a:cxnLst/>
              <a:rect l="l" t="t" r="r" b="b"/>
              <a:pathLst>
                <a:path w="3995504" h="3995504">
                  <a:moveTo>
                    <a:pt x="0" y="0"/>
                  </a:moveTo>
                  <a:lnTo>
                    <a:pt x="3995504" y="0"/>
                  </a:lnTo>
                  <a:lnTo>
                    <a:pt x="3995504" y="3995504"/>
                  </a:lnTo>
                  <a:lnTo>
                    <a:pt x="0" y="399550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sp>
        <p:nvSpPr>
          <p:cNvPr id="19" name="Freeform 19"/>
          <p:cNvSpPr/>
          <p:nvPr/>
        </p:nvSpPr>
        <p:spPr>
          <a:xfrm rot="613923" flipH="1">
            <a:off x="2751624" y="4620265"/>
            <a:ext cx="1241955" cy="804165"/>
          </a:xfrm>
          <a:custGeom>
            <a:avLst/>
            <a:gdLst/>
            <a:ahLst/>
            <a:cxnLst/>
            <a:rect l="l" t="t" r="r" b="b"/>
            <a:pathLst>
              <a:path w="1862932" h="1206248">
                <a:moveTo>
                  <a:pt x="1862932" y="0"/>
                </a:moveTo>
                <a:lnTo>
                  <a:pt x="0" y="0"/>
                </a:lnTo>
                <a:lnTo>
                  <a:pt x="0" y="1206249"/>
                </a:lnTo>
                <a:lnTo>
                  <a:pt x="1862932" y="1206249"/>
                </a:lnTo>
                <a:lnTo>
                  <a:pt x="1862932"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0" name="Freeform 20"/>
          <p:cNvSpPr/>
          <p:nvPr/>
        </p:nvSpPr>
        <p:spPr>
          <a:xfrm>
            <a:off x="9944885" y="5692110"/>
            <a:ext cx="2139887" cy="1134141"/>
          </a:xfrm>
          <a:custGeom>
            <a:avLst/>
            <a:gdLst/>
            <a:ahLst/>
            <a:cxnLst/>
            <a:rect l="l" t="t" r="r" b="b"/>
            <a:pathLst>
              <a:path w="3209831" h="1701211">
                <a:moveTo>
                  <a:pt x="0" y="0"/>
                </a:moveTo>
                <a:lnTo>
                  <a:pt x="3209831" y="0"/>
                </a:lnTo>
                <a:lnTo>
                  <a:pt x="3209831" y="1701211"/>
                </a:lnTo>
                <a:lnTo>
                  <a:pt x="0" y="1701211"/>
                </a:lnTo>
                <a:lnTo>
                  <a:pt x="0" y="0"/>
                </a:lnTo>
                <a:close/>
              </a:path>
            </a:pathLst>
          </a:custGeom>
          <a:blipFill>
            <a:blip r:embed="rId20"/>
            <a:stretch>
              <a:fillRect/>
            </a:stretch>
          </a:blipFill>
        </p:spPr>
      </p:sp>
      <p:sp>
        <p:nvSpPr>
          <p:cNvPr id="21" name="TextBox 21"/>
          <p:cNvSpPr txBox="1"/>
          <p:nvPr/>
        </p:nvSpPr>
        <p:spPr>
          <a:xfrm>
            <a:off x="329366" y="391437"/>
            <a:ext cx="11533269" cy="55372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4480"/>
              </a:lnSpc>
              <a:spcBef>
                <a:spcPct val="0"/>
              </a:spcBef>
            </a:pPr>
            <a:r>
              <a:rPr lang="en-US" sz="3199">
                <a:solidFill>
                  <a:srgbClr val="ACDD71"/>
                </a:solidFill>
                <a:latin typeface="BIZ UDPMincho"/>
                <a:ea typeface="BIZ UDPMincho"/>
                <a:cs typeface="BIZ UDPMincho"/>
                <a:sym typeface="BIZ UDPMincho"/>
              </a:rPr>
              <a:t>Free Personal Finance Program for High School Girls </a:t>
            </a:r>
          </a:p>
        </p:txBody>
      </p:sp>
      <p:sp>
        <p:nvSpPr>
          <p:cNvPr id="22" name="TextBox 22"/>
          <p:cNvSpPr txBox="1"/>
          <p:nvPr/>
        </p:nvSpPr>
        <p:spPr>
          <a:xfrm>
            <a:off x="329366" y="1369688"/>
            <a:ext cx="6652545" cy="220836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893"/>
              </a:lnSpc>
              <a:spcBef>
                <a:spcPct val="0"/>
              </a:spcBef>
            </a:pPr>
            <a:r>
              <a:rPr lang="en-US" sz="2067">
                <a:solidFill>
                  <a:srgbClr val="FFFFFF"/>
                </a:solidFill>
                <a:latin typeface="Inter"/>
                <a:ea typeface="Inter"/>
                <a:cs typeface="Inter"/>
                <a:sym typeface="Inter"/>
              </a:rPr>
              <a:t>Invest in Girls (a program of CEE) invites your high school students to learn about personal finance in a supportive all-girl environment! IIG instructors will teach students the basics of personal finance, how to invest, and help them build professional skills. These programs are online and free to attend.  </a:t>
            </a:r>
          </a:p>
        </p:txBody>
      </p:sp>
      <p:sp>
        <p:nvSpPr>
          <p:cNvPr id="23" name="TextBox 23"/>
          <p:cNvSpPr txBox="1"/>
          <p:nvPr/>
        </p:nvSpPr>
        <p:spPr>
          <a:xfrm>
            <a:off x="3000240" y="5540937"/>
            <a:ext cx="6652545" cy="34925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800"/>
              </a:lnSpc>
              <a:spcBef>
                <a:spcPct val="0"/>
              </a:spcBef>
            </a:pPr>
            <a:r>
              <a:rPr lang="en-US" sz="2000">
                <a:solidFill>
                  <a:srgbClr val="FFFFFF"/>
                </a:solidFill>
                <a:latin typeface="Inter"/>
                <a:ea typeface="Inter"/>
                <a:cs typeface="Inter"/>
                <a:sym typeface="Inter"/>
              </a:rPr>
              <a:t>Share this sign up link with your students</a:t>
            </a:r>
          </a:p>
        </p:txBody>
      </p:sp>
      <p:sp>
        <p:nvSpPr>
          <p:cNvPr id="24" name="TextBox 24"/>
          <p:cNvSpPr txBox="1"/>
          <p:nvPr/>
        </p:nvSpPr>
        <p:spPr>
          <a:xfrm>
            <a:off x="3000240" y="5992125"/>
            <a:ext cx="6652545" cy="34925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800"/>
              </a:lnSpc>
              <a:spcBef>
                <a:spcPct val="0"/>
              </a:spcBef>
            </a:pPr>
            <a:r>
              <a:rPr lang="en-US" sz="2000">
                <a:solidFill>
                  <a:srgbClr val="FFFFFF"/>
                </a:solidFill>
                <a:latin typeface="Inter"/>
                <a:ea typeface="Inter"/>
                <a:cs typeface="Inter"/>
                <a:sym typeface="Inter"/>
              </a:rPr>
              <a:t>Or visit investingirls.org/for-students/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ok cover with a sloth and squirrel in a pickle jar&#10;&#10;Description automatically generated">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1640" r="26789"/>
          <a:stretch/>
        </p:blipFill>
        <p:spPr>
          <a:xfrm>
            <a:off x="6193218" y="0"/>
            <a:ext cx="6083813" cy="6858000"/>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0" y="0"/>
            <a:ext cx="9411909" cy="6896083"/>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703943" y="2449812"/>
            <a:ext cx="4571373" cy="958360"/>
          </a:xfrm>
        </p:spPr>
        <p:txBody>
          <a:bodyPr lIns="91440" tIns="45720" rIns="91440" bIns="45720" anchor="t"/>
          <a:lstStyle/>
          <a:p>
            <a:r>
              <a:rPr lang="en-US" sz="5000">
                <a:solidFill>
                  <a:srgbClr val="414A58"/>
                </a:solidFill>
                <a:latin typeface="+mj-lt"/>
                <a:cs typeface="Calibri"/>
              </a:rPr>
              <a:t>Thank you for attending today!</a:t>
            </a:r>
            <a:endParaRPr lang="en-US" sz="5000">
              <a:solidFill>
                <a:srgbClr val="414A58"/>
              </a:solidFill>
              <a:latin typeface="Calibri Light"/>
              <a:ea typeface="Calibri Light"/>
              <a:cs typeface="Calibri"/>
            </a:endParaRPr>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708075" y="4860038"/>
            <a:ext cx="2597021" cy="1325562"/>
          </a:xfrm>
          <a:prstGeom prst="rect">
            <a:avLst/>
          </a:prstGeom>
        </p:spPr>
      </p:pic>
      <p:pic>
        <p:nvPicPr>
          <p:cNvPr id="2" name="Picture 1" descr="Clipart - Thank You Pinned">
            <a:extLst>
              <a:ext uri="{FF2B5EF4-FFF2-40B4-BE49-F238E27FC236}">
                <a16:creationId xmlns:a16="http://schemas.microsoft.com/office/drawing/2014/main" id="{1B963F78-4079-458B-4949-CC52D3553357}"/>
              </a:ext>
            </a:extLst>
          </p:cNvPr>
          <p:cNvPicPr>
            <a:picLocks noChangeAspect="1"/>
          </p:cNvPicPr>
          <p:nvPr/>
        </p:nvPicPr>
        <p:blipFill>
          <a:blip r:embed="rId5"/>
          <a:stretch>
            <a:fillRect/>
          </a:stretch>
        </p:blipFill>
        <p:spPr>
          <a:xfrm>
            <a:off x="6094534" y="335572"/>
            <a:ext cx="6274778" cy="6230817"/>
          </a:xfrm>
          <a:prstGeom prst="rect">
            <a:avLst/>
          </a:prstGeom>
        </p:spPr>
      </p:pic>
    </p:spTree>
    <p:extLst>
      <p:ext uri="{BB962C8B-B14F-4D97-AF65-F5344CB8AC3E}">
        <p14:creationId xmlns:p14="http://schemas.microsoft.com/office/powerpoint/2010/main" val="2933641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Presenter(s)</a:t>
            </a:r>
            <a:endParaRPr lang="en-US"/>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3050184" y="1711105"/>
            <a:ext cx="7630354" cy="103544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latin typeface="Calibri Light"/>
                <a:ea typeface="Calibri Light"/>
                <a:cs typeface="Calibri Light"/>
              </a:rPr>
              <a:t>Cynthia Fitzthum</a:t>
            </a:r>
          </a:p>
          <a:p>
            <a:pPr marL="0" indent="0">
              <a:buNone/>
            </a:pPr>
            <a:r>
              <a:rPr lang="en-US" sz="2400" dirty="0">
                <a:latin typeface="Calibri"/>
                <a:ea typeface="Calibri"/>
                <a:cs typeface="Calibri"/>
                <a:hlinkClick r:id="rId2"/>
              </a:rPr>
              <a:t>Cjfitzthum@stcloudstate.edu</a:t>
            </a:r>
            <a:r>
              <a:rPr lang="en-US" sz="2400" dirty="0">
                <a:latin typeface="Calibri"/>
                <a:ea typeface="Calibri"/>
                <a:cs typeface="Calibri"/>
              </a:rPr>
              <a:t> </a:t>
            </a:r>
            <a:endParaRPr lang="en-US" dirty="0">
              <a:ea typeface="Calibri" panose="020F0502020204030204"/>
              <a:cs typeface="Calibri" panose="020F0502020204030204"/>
            </a:endParaRPr>
          </a:p>
          <a:p>
            <a:pPr marL="0" indent="0">
              <a:buNone/>
            </a:pPr>
            <a:endParaRPr lang="en-US" sz="2600">
              <a:latin typeface="Calibri Light" panose="020F0302020204030204" pitchFamily="34" charset="0"/>
              <a:ea typeface="+mn-lt"/>
              <a:cs typeface="Calibri Light"/>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4</a:t>
            </a:fld>
            <a:endParaRPr lang="en-US"/>
          </a:p>
        </p:txBody>
      </p:sp>
      <p:pic>
        <p:nvPicPr>
          <p:cNvPr id="7" name="Picture 6" descr="Short-haired woman in glasses and suit looking at camera and standing in front of seated colleagues in conference hall">
            <a:extLst>
              <a:ext uri="{FF2B5EF4-FFF2-40B4-BE49-F238E27FC236}">
                <a16:creationId xmlns:a16="http://schemas.microsoft.com/office/drawing/2014/main" id="{91D7D443-4765-CF0A-3426-9F5D52CBC39A}"/>
              </a:ext>
            </a:extLst>
          </p:cNvPr>
          <p:cNvPicPr>
            <a:picLocks noChangeAspect="1"/>
          </p:cNvPicPr>
          <p:nvPr/>
        </p:nvPicPr>
        <p:blipFill rotWithShape="1">
          <a:blip r:embed="rId3"/>
          <a:srcRect l="10853" t="2353" r="24806" b="-4706"/>
          <a:stretch/>
        </p:blipFill>
        <p:spPr>
          <a:xfrm>
            <a:off x="1608566" y="1695708"/>
            <a:ext cx="1000171" cy="106080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descr="Person wearing blazer">
            <a:extLst>
              <a:ext uri="{FF2B5EF4-FFF2-40B4-BE49-F238E27FC236}">
                <a16:creationId xmlns:a16="http://schemas.microsoft.com/office/drawing/2014/main" id="{C1C405AA-9411-ED8C-48C6-14CE249D384A}"/>
              </a:ext>
            </a:extLst>
          </p:cNvPr>
          <p:cNvPicPr>
            <a:picLocks noChangeAspect="1"/>
          </p:cNvPicPr>
          <p:nvPr/>
        </p:nvPicPr>
        <p:blipFill rotWithShape="1">
          <a:blip r:embed="rId4"/>
          <a:srcRect l="33594" t="-1163" r="9375" b="1163"/>
          <a:stretch/>
        </p:blipFill>
        <p:spPr>
          <a:xfrm>
            <a:off x="1606249" y="3311482"/>
            <a:ext cx="991504" cy="115446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 Placeholder 2">
            <a:extLst>
              <a:ext uri="{FF2B5EF4-FFF2-40B4-BE49-F238E27FC236}">
                <a16:creationId xmlns:a16="http://schemas.microsoft.com/office/drawing/2014/main" id="{F3CE008A-1223-DE28-3131-6053184B7286}"/>
              </a:ext>
            </a:extLst>
          </p:cNvPr>
          <p:cNvSpPr txBox="1">
            <a:spLocks/>
          </p:cNvSpPr>
          <p:nvPr/>
        </p:nvSpPr>
        <p:spPr>
          <a:xfrm>
            <a:off x="3050183" y="3428628"/>
            <a:ext cx="7630354" cy="103544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latin typeface="Calibri Light"/>
                <a:cs typeface="Calibri Light"/>
              </a:rPr>
              <a:t>Jeremy Miller (co- author)</a:t>
            </a:r>
            <a:endParaRPr lang="en-US" dirty="0"/>
          </a:p>
          <a:p>
            <a:pPr marL="0" indent="0">
              <a:buNone/>
            </a:pPr>
            <a:r>
              <a:rPr lang="en-US" sz="2400" dirty="0">
                <a:latin typeface="Calibri"/>
                <a:ea typeface="Calibri"/>
                <a:cs typeface="Calibri"/>
                <a:hlinkClick r:id="rId5"/>
              </a:rPr>
              <a:t>Jmiller@c-ischools.org</a:t>
            </a:r>
            <a:r>
              <a:rPr lang="en-US" sz="2400" dirty="0">
                <a:latin typeface="Calibri"/>
                <a:ea typeface="Calibri"/>
                <a:cs typeface="Calibri"/>
              </a:rPr>
              <a:t> </a:t>
            </a:r>
            <a:endParaRPr lang="en-US"/>
          </a:p>
          <a:p>
            <a:pPr marL="0" indent="0">
              <a:buNone/>
            </a:pPr>
            <a:endParaRPr lang="en-US" sz="2600">
              <a:latin typeface="Calibri Light" panose="020F0302020204030204" pitchFamily="34" charset="0"/>
              <a:ea typeface="+mn-lt"/>
              <a:cs typeface="Calibri Light"/>
            </a:endParaRPr>
          </a:p>
        </p:txBody>
      </p:sp>
      <p:pic>
        <p:nvPicPr>
          <p:cNvPr id="4" name="Picture 3" descr="A person smiling at camera&#10;&#10;Description automatically generated">
            <a:extLst>
              <a:ext uri="{FF2B5EF4-FFF2-40B4-BE49-F238E27FC236}">
                <a16:creationId xmlns:a16="http://schemas.microsoft.com/office/drawing/2014/main" id="{33C6AB39-BF55-DDAD-EF5C-C14ED7B6EA73}"/>
              </a:ext>
            </a:extLst>
          </p:cNvPr>
          <p:cNvPicPr>
            <a:picLocks noChangeAspect="1"/>
          </p:cNvPicPr>
          <p:nvPr/>
        </p:nvPicPr>
        <p:blipFill>
          <a:blip r:embed="rId6"/>
          <a:stretch>
            <a:fillRect/>
          </a:stretch>
        </p:blipFill>
        <p:spPr>
          <a:xfrm>
            <a:off x="1602874" y="1451811"/>
            <a:ext cx="998622" cy="1548063"/>
          </a:xfrm>
          <a:prstGeom prst="rect">
            <a:avLst/>
          </a:prstGeom>
        </p:spPr>
      </p:pic>
      <p:pic>
        <p:nvPicPr>
          <p:cNvPr id="6" name="Picture 5" descr="Jeremy Miller">
            <a:extLst>
              <a:ext uri="{FF2B5EF4-FFF2-40B4-BE49-F238E27FC236}">
                <a16:creationId xmlns:a16="http://schemas.microsoft.com/office/drawing/2014/main" id="{50368C86-F9C8-B74E-F479-0A26146BBFE1}"/>
              </a:ext>
            </a:extLst>
          </p:cNvPr>
          <p:cNvPicPr>
            <a:picLocks noChangeAspect="1"/>
          </p:cNvPicPr>
          <p:nvPr/>
        </p:nvPicPr>
        <p:blipFill>
          <a:blip r:embed="rId7"/>
          <a:stretch>
            <a:fillRect/>
          </a:stretch>
        </p:blipFill>
        <p:spPr>
          <a:xfrm>
            <a:off x="1607751" y="3314013"/>
            <a:ext cx="1129957" cy="1410730"/>
          </a:xfrm>
          <a:prstGeom prst="rect">
            <a:avLst/>
          </a:prstGeom>
        </p:spPr>
      </p:pic>
    </p:spTree>
    <p:extLst>
      <p:ext uri="{BB962C8B-B14F-4D97-AF65-F5344CB8AC3E}">
        <p14:creationId xmlns:p14="http://schemas.microsoft.com/office/powerpoint/2010/main" val="3178414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4E78C-227A-069A-C579-08DB82C63895}"/>
              </a:ext>
            </a:extLst>
          </p:cNvPr>
          <p:cNvSpPr>
            <a:spLocks noGrp="1"/>
          </p:cNvSpPr>
          <p:nvPr>
            <p:ph type="title"/>
          </p:nvPr>
        </p:nvSpPr>
        <p:spPr/>
        <p:txBody>
          <a:bodyPr lIns="91440" tIns="45720" rIns="91440" bIns="45720" anchor="t"/>
          <a:lstStyle/>
          <a:p>
            <a:r>
              <a:rPr lang="en-US">
                <a:ea typeface="Calibri Light"/>
                <a:cs typeface="Calibri Light"/>
              </a:rPr>
              <a:t>Economics of War Lessons</a:t>
            </a:r>
            <a:endParaRPr lang="en-US"/>
          </a:p>
        </p:txBody>
      </p:sp>
      <p:sp>
        <p:nvSpPr>
          <p:cNvPr id="3" name="Slide Number Placeholder 2">
            <a:extLst>
              <a:ext uri="{FF2B5EF4-FFF2-40B4-BE49-F238E27FC236}">
                <a16:creationId xmlns:a16="http://schemas.microsoft.com/office/drawing/2014/main" id="{DB50F5C5-0961-39F6-FED5-FF1D1E4C34B9}"/>
              </a:ext>
            </a:extLst>
          </p:cNvPr>
          <p:cNvSpPr>
            <a:spLocks noGrp="1"/>
          </p:cNvSpPr>
          <p:nvPr>
            <p:ph type="sldNum" sz="quarter" idx="12"/>
          </p:nvPr>
        </p:nvSpPr>
        <p:spPr/>
        <p:txBody>
          <a:bodyPr/>
          <a:lstStyle/>
          <a:p>
            <a:fld id="{6C37F40D-BF86-6F43-B998-BE81C530D250}" type="slidenum">
              <a:rPr lang="en-US" smtClean="0"/>
              <a:t>5</a:t>
            </a:fld>
            <a:endParaRPr lang="en-US"/>
          </a:p>
        </p:txBody>
      </p:sp>
      <p:graphicFrame>
        <p:nvGraphicFramePr>
          <p:cNvPr id="7" name="Content Placeholder 6">
            <a:extLst>
              <a:ext uri="{FF2B5EF4-FFF2-40B4-BE49-F238E27FC236}">
                <a16:creationId xmlns:a16="http://schemas.microsoft.com/office/drawing/2014/main" id="{D0B8DC89-673D-1F01-E7D1-FB422656AF20}"/>
              </a:ext>
            </a:extLst>
          </p:cNvPr>
          <p:cNvGraphicFramePr>
            <a:graphicFrameLocks noGrp="1"/>
          </p:cNvGraphicFramePr>
          <p:nvPr>
            <p:ph idx="13"/>
          </p:nvPr>
        </p:nvGraphicFramePr>
        <p:xfrm>
          <a:off x="698500" y="2290763"/>
          <a:ext cx="10831511" cy="4426458"/>
        </p:xfrm>
        <a:graphic>
          <a:graphicData uri="http://schemas.openxmlformats.org/drawingml/2006/table">
            <a:tbl>
              <a:tblPr bandRow="1">
                <a:tableStyleId>{5C22544A-7EE6-4342-B048-85BDC9FD1C3A}</a:tableStyleId>
              </a:tblPr>
              <a:tblGrid>
                <a:gridCol w="2482644">
                  <a:extLst>
                    <a:ext uri="{9D8B030D-6E8A-4147-A177-3AD203B41FA5}">
                      <a16:colId xmlns:a16="http://schemas.microsoft.com/office/drawing/2014/main" val="1452203774"/>
                    </a:ext>
                  </a:extLst>
                </a:gridCol>
                <a:gridCol w="8348867">
                  <a:extLst>
                    <a:ext uri="{9D8B030D-6E8A-4147-A177-3AD203B41FA5}">
                      <a16:colId xmlns:a16="http://schemas.microsoft.com/office/drawing/2014/main" val="2715939677"/>
                    </a:ext>
                  </a:extLst>
                </a:gridCol>
              </a:tblGrid>
              <a:tr h="319278">
                <a:tc>
                  <a:txBody>
                    <a:bodyPr/>
                    <a:lstStyle/>
                    <a:p>
                      <a:pPr algn="ctr" rtl="0" fontAlgn="base"/>
                      <a:r>
                        <a:rPr lang="en-US" sz="1200" b="1" dirty="0">
                          <a:effectLst/>
                          <a:latin typeface="inherit"/>
                        </a:rPr>
                        <a:t>Date</a:t>
                      </a:r>
                      <a:endParaRPr lang="en-US" sz="1200" dirty="0">
                        <a:effectLst/>
                        <a:latin typeface="Aptos"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fontAlgn="base"/>
                      <a:r>
                        <a:rPr lang="en-US" sz="1200" b="1" dirty="0">
                          <a:effectLst/>
                          <a:latin typeface="inherit"/>
                        </a:rPr>
                        <a:t>Topic</a:t>
                      </a:r>
                      <a:endParaRPr lang="en-US" sz="1200" dirty="0">
                        <a:effectLst/>
                        <a:latin typeface="Aptos" panose="020B00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073016705"/>
                  </a:ext>
                </a:extLst>
              </a:tr>
              <a:tr h="319278">
                <a:tc>
                  <a:txBody>
                    <a:bodyPr/>
                    <a:lstStyle/>
                    <a:p>
                      <a:pPr rtl="0" fontAlgn="base"/>
                      <a:r>
                        <a:rPr lang="en-US" sz="1200" dirty="0">
                          <a:effectLst/>
                          <a:latin typeface="Aptos"/>
                        </a:rPr>
                        <a:t>2/6- Jeremy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dirty="0">
                          <a:effectLst/>
                          <a:latin typeface="inherit"/>
                        </a:rPr>
                        <a:t>The Copper Issue</a:t>
                      </a:r>
                      <a:r>
                        <a:rPr lang="en-US" sz="1200" dirty="0">
                          <a:effectLst/>
                          <a:latin typeface="Aptos"/>
                        </a:rPr>
                        <a:t> (A Supply and Demand Lesson)</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0947377"/>
                  </a:ext>
                </a:extLst>
              </a:tr>
              <a:tr h="319278">
                <a:tc>
                  <a:txBody>
                    <a:bodyPr/>
                    <a:lstStyle/>
                    <a:p>
                      <a:pPr rtl="0" fontAlgn="base"/>
                      <a:r>
                        <a:rPr lang="en-US" sz="1200" dirty="0">
                          <a:effectLst/>
                          <a:latin typeface="Aptos"/>
                        </a:rPr>
                        <a:t>2/20- Cindy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dirty="0">
                          <a:effectLst/>
                          <a:latin typeface="inherit"/>
                        </a:rPr>
                        <a:t>Why go to war?</a:t>
                      </a:r>
                      <a:r>
                        <a:rPr lang="en-US" sz="1200" dirty="0">
                          <a:effectLst/>
                          <a:latin typeface="Aptos"/>
                        </a:rPr>
                        <a:t> (A Lesson on Costs and Benefits)</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79194727"/>
                  </a:ext>
                </a:extLst>
              </a:tr>
              <a:tr h="502158">
                <a:tc>
                  <a:txBody>
                    <a:bodyPr/>
                    <a:lstStyle/>
                    <a:p>
                      <a:pPr rtl="0" fontAlgn="base"/>
                      <a:r>
                        <a:rPr lang="en-US" sz="1200" dirty="0">
                          <a:effectLst/>
                          <a:latin typeface="Aptos"/>
                        </a:rPr>
                        <a:t>3/6- Cindy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dirty="0">
                          <a:effectLst/>
                          <a:latin typeface="inherit"/>
                        </a:rPr>
                        <a:t>Exchange rates during periods of Conflict</a:t>
                      </a:r>
                      <a:r>
                        <a:rPr lang="en-US" sz="1200" dirty="0">
                          <a:effectLst/>
                          <a:latin typeface="Aptos"/>
                        </a:rPr>
                        <a:t> (Currency and exchange rates)</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71219585"/>
                  </a:ext>
                </a:extLst>
              </a:tr>
              <a:tr h="502158">
                <a:tc>
                  <a:txBody>
                    <a:bodyPr/>
                    <a:lstStyle/>
                    <a:p>
                      <a:pPr rtl="0" fontAlgn="base"/>
                      <a:r>
                        <a:rPr lang="en-US" sz="1200" dirty="0">
                          <a:effectLst/>
                          <a:latin typeface="Aptos"/>
                        </a:rPr>
                        <a:t>3/20- Cindy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dirty="0">
                          <a:effectLst/>
                          <a:latin typeface="inherit"/>
                        </a:rPr>
                        <a:t>What about trade during war?</a:t>
                      </a:r>
                      <a:r>
                        <a:rPr lang="en-US" sz="1200" dirty="0">
                          <a:effectLst/>
                          <a:latin typeface="Aptos"/>
                        </a:rPr>
                        <a:t> (Geography lesson with focus on re-allocation during periods of conflict)</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81242793"/>
                  </a:ext>
                </a:extLst>
              </a:tr>
              <a:tr h="319278">
                <a:tc>
                  <a:txBody>
                    <a:bodyPr/>
                    <a:lstStyle/>
                    <a:p>
                      <a:pPr rtl="0" fontAlgn="base"/>
                      <a:r>
                        <a:rPr lang="en-US" sz="1200" dirty="0">
                          <a:effectLst/>
                          <a:latin typeface="Aptos"/>
                        </a:rPr>
                        <a:t>4/3- Cindy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dirty="0">
                          <a:effectLst/>
                          <a:latin typeface="inherit"/>
                        </a:rPr>
                        <a:t>Oil and the Middle East</a:t>
                      </a:r>
                      <a:r>
                        <a:rPr lang="en-US" sz="1200" dirty="0">
                          <a:effectLst/>
                          <a:latin typeface="Aptos"/>
                        </a:rPr>
                        <a:t> (Lesson on Prices)</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13887959"/>
                  </a:ext>
                </a:extLst>
              </a:tr>
              <a:tr h="502158">
                <a:tc>
                  <a:txBody>
                    <a:bodyPr/>
                    <a:lstStyle/>
                    <a:p>
                      <a:pPr rtl="0" fontAlgn="base"/>
                      <a:r>
                        <a:rPr lang="en-US" sz="1200" dirty="0">
                          <a:effectLst/>
                          <a:latin typeface="Aptos"/>
                        </a:rPr>
                        <a:t>4/17- Jeremy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dirty="0">
                          <a:effectLst/>
                          <a:latin typeface="inherit"/>
                        </a:rPr>
                        <a:t>What would you do with $19,000 a month?</a:t>
                      </a:r>
                      <a:r>
                        <a:rPr lang="en-US" sz="1200" dirty="0">
                          <a:effectLst/>
                          <a:latin typeface="Aptos"/>
                        </a:rPr>
                        <a:t> (Human capital, risk/reward and personal finance lesson)</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39656387"/>
                  </a:ext>
                </a:extLst>
              </a:tr>
              <a:tr h="319278">
                <a:tc>
                  <a:txBody>
                    <a:bodyPr/>
                    <a:lstStyle/>
                    <a:p>
                      <a:pPr rtl="0" fontAlgn="base"/>
                      <a:r>
                        <a:rPr lang="en-US" sz="1200" dirty="0">
                          <a:effectLst/>
                          <a:latin typeface="Aptos"/>
                        </a:rPr>
                        <a:t>5/1- Jeremy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dirty="0">
                          <a:effectLst/>
                          <a:latin typeface="inherit"/>
                        </a:rPr>
                        <a:t>Specialization</a:t>
                      </a:r>
                      <a:r>
                        <a:rPr lang="en-US" sz="1200" dirty="0">
                          <a:effectLst/>
                          <a:latin typeface="Aptos"/>
                        </a:rPr>
                        <a:t> (Military vs. Contractor pay)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47379336"/>
                  </a:ext>
                </a:extLst>
              </a:tr>
              <a:tr h="502158">
                <a:tc>
                  <a:txBody>
                    <a:bodyPr/>
                    <a:lstStyle/>
                    <a:p>
                      <a:pPr rtl="0" fontAlgn="base"/>
                      <a:r>
                        <a:rPr lang="en-US" sz="1200" dirty="0">
                          <a:effectLst/>
                          <a:latin typeface="Aptos"/>
                        </a:rPr>
                        <a:t>5/8- Jeremy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dirty="0">
                          <a:effectLst/>
                          <a:latin typeface="inherit"/>
                        </a:rPr>
                        <a:t>How big is the military pie?</a:t>
                      </a:r>
                      <a:r>
                        <a:rPr lang="en-US" sz="1200" dirty="0">
                          <a:effectLst/>
                          <a:latin typeface="Aptos"/>
                        </a:rPr>
                        <a:t> (A Lesson on Budgeting, Taxation and Opportunity Cost)</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0224471"/>
                  </a:ext>
                </a:extLst>
              </a:tr>
              <a:tr h="319278">
                <a:tc>
                  <a:txBody>
                    <a:bodyPr/>
                    <a:lstStyle/>
                    <a:p>
                      <a:pPr rtl="0" fontAlgn="base"/>
                      <a:r>
                        <a:rPr lang="en-US" sz="1200" dirty="0">
                          <a:effectLst/>
                          <a:latin typeface="Aptos"/>
                        </a:rPr>
                        <a:t>5/22- Cindy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dirty="0">
                          <a:effectLst/>
                          <a:latin typeface="inherit"/>
                        </a:rPr>
                        <a:t>The Draft Debate </a:t>
                      </a:r>
                      <a:r>
                        <a:rPr lang="en-US" sz="1200" dirty="0">
                          <a:effectLst/>
                          <a:latin typeface="Aptos"/>
                        </a:rPr>
                        <a:t>(Debate Model)</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5085825"/>
                  </a:ext>
                </a:extLst>
              </a:tr>
              <a:tr h="502158">
                <a:tc>
                  <a:txBody>
                    <a:bodyPr/>
                    <a:lstStyle/>
                    <a:p>
                      <a:pPr rtl="0" fontAlgn="base"/>
                      <a:r>
                        <a:rPr lang="en-US" sz="1200" dirty="0">
                          <a:effectLst/>
                          <a:latin typeface="Aptos"/>
                        </a:rPr>
                        <a:t>5/29- Jeremy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n-US" sz="1200" b="1" dirty="0">
                          <a:effectLst/>
                          <a:latin typeface="inherit"/>
                        </a:rPr>
                        <a:t>Reconstruction: Can it boost an economy?</a:t>
                      </a:r>
                      <a:r>
                        <a:rPr lang="en-US" sz="1200" dirty="0">
                          <a:effectLst/>
                          <a:latin typeface="Aptos"/>
                        </a:rPr>
                        <a:t> (Broken Window Fallacy)</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783906"/>
                  </a:ext>
                </a:extLst>
              </a:tr>
            </a:tbl>
          </a:graphicData>
        </a:graphic>
      </p:graphicFrame>
      <p:sp>
        <p:nvSpPr>
          <p:cNvPr id="5" name="Content Placeholder 4">
            <a:extLst>
              <a:ext uri="{FF2B5EF4-FFF2-40B4-BE49-F238E27FC236}">
                <a16:creationId xmlns:a16="http://schemas.microsoft.com/office/drawing/2014/main" id="{8F6B7DA5-3207-7F5D-5E21-FEA2A7A75D03}"/>
              </a:ext>
            </a:extLst>
          </p:cNvPr>
          <p:cNvSpPr>
            <a:spLocks noGrp="1"/>
          </p:cNvSpPr>
          <p:nvPr>
            <p:ph idx="14"/>
          </p:nvPr>
        </p:nvSpPr>
        <p:spPr/>
        <p:txBody>
          <a:bodyPr lIns="91440" tIns="45720" rIns="91440" bIns="45720" anchor="t"/>
          <a:lstStyle/>
          <a:p>
            <a:pPr algn="ctr"/>
            <a:r>
              <a:rPr lang="en-US" i="1">
                <a:ea typeface="Calibri Light"/>
                <a:cs typeface="Calibri Light"/>
              </a:rPr>
              <a:t>Please join us for any of the following webinars......... or look for the webinars on demand and lessons on </a:t>
            </a:r>
            <a:r>
              <a:rPr lang="en-US" i="1" err="1">
                <a:ea typeface="Calibri Light"/>
                <a:cs typeface="Calibri Light"/>
              </a:rPr>
              <a:t>EconEdLink</a:t>
            </a:r>
            <a:r>
              <a:rPr lang="en-US" i="1">
                <a:ea typeface="Calibri Light"/>
                <a:cs typeface="Calibri Light"/>
              </a:rPr>
              <a:t> soon!</a:t>
            </a:r>
            <a:endParaRPr lang="en-US" i="1">
              <a:cs typeface="Calibri Light"/>
            </a:endParaRPr>
          </a:p>
        </p:txBody>
      </p:sp>
    </p:spTree>
    <p:extLst>
      <p:ext uri="{BB962C8B-B14F-4D97-AF65-F5344CB8AC3E}">
        <p14:creationId xmlns:p14="http://schemas.microsoft.com/office/powerpoint/2010/main" val="664172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414A58"/>
                </a:solidFill>
                <a:latin typeface="Calibri"/>
                <a:cs typeface="Calibri"/>
              </a:rPr>
              <a:t>Oil: Session Agenda</a:t>
            </a:r>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770959" y="1825625"/>
            <a:ext cx="1051719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arabicPeriod"/>
            </a:pPr>
            <a:r>
              <a:rPr lang="en-US" sz="2600" dirty="0">
                <a:latin typeface="Calibri Light"/>
                <a:ea typeface="Calibri Light"/>
                <a:cs typeface="Calibri Light"/>
              </a:rPr>
              <a:t>Standards/Concepts</a:t>
            </a:r>
          </a:p>
          <a:p>
            <a:pPr marL="514350" indent="-514350">
              <a:buAutoNum type="arabicPeriod"/>
            </a:pPr>
            <a:r>
              <a:rPr lang="en-US" sz="2600" dirty="0">
                <a:latin typeface="Calibri Light"/>
                <a:ea typeface="Calibri Light"/>
                <a:cs typeface="Calibri Light"/>
              </a:rPr>
              <a:t>Content (Procedure)</a:t>
            </a:r>
          </a:p>
          <a:p>
            <a:pPr marL="514350" indent="-514350">
              <a:buAutoNum type="arabicPeriod"/>
            </a:pPr>
            <a:r>
              <a:rPr lang="en-US" sz="2600" dirty="0">
                <a:latin typeface="Calibri Light"/>
                <a:ea typeface="Calibri Light"/>
                <a:cs typeface="Calibri Light"/>
              </a:rPr>
              <a:t>Assessment</a:t>
            </a:r>
          </a:p>
          <a:p>
            <a:pPr marL="514350" indent="-514350">
              <a:buAutoNum type="arabicPeriod"/>
            </a:pPr>
            <a:r>
              <a:rPr lang="en-US" sz="2600" dirty="0">
                <a:latin typeface="Calibri Light"/>
                <a:ea typeface="Calibri Light"/>
                <a:cs typeface="Calibri Light"/>
              </a:rPr>
              <a:t>Wrap-up/ Q &amp; A</a:t>
            </a:r>
            <a:endParaRPr lang="en-US" dirty="0"/>
          </a:p>
          <a:p>
            <a:pPr marL="514350" indent="-514350">
              <a:buAutoNum type="arabicPeriod"/>
            </a:pPr>
            <a:endParaRPr lang="en-US" sz="2600">
              <a:latin typeface="Calibri Light"/>
              <a:ea typeface="Calibri Light"/>
              <a:cs typeface="Calibri Light"/>
            </a:endParaRPr>
          </a:p>
          <a:p>
            <a:pPr marL="514350" indent="-514350">
              <a:buAutoNum type="arabicPeriod"/>
            </a:pPr>
            <a:endParaRPr lang="en-US" sz="2600">
              <a:latin typeface="Calibri Light"/>
              <a:ea typeface="Calibri Light"/>
              <a:cs typeface="Calibri Light"/>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dirty="0" smtClean="0"/>
              <a:pPr/>
              <a:t>6</a:t>
            </a:fld>
            <a:endParaRPr lang="en-US"/>
          </a:p>
        </p:txBody>
      </p:sp>
      <p:pic>
        <p:nvPicPr>
          <p:cNvPr id="4" name="Picture 3" descr="A cartoon character holding a book&#10;&#10;Description automatically generated">
            <a:extLst>
              <a:ext uri="{FF2B5EF4-FFF2-40B4-BE49-F238E27FC236}">
                <a16:creationId xmlns:a16="http://schemas.microsoft.com/office/drawing/2014/main" id="{CD3F451A-6F82-3B20-20CE-77171E9ECA42}"/>
              </a:ext>
            </a:extLst>
          </p:cNvPr>
          <p:cNvPicPr>
            <a:picLocks noChangeAspect="1"/>
          </p:cNvPicPr>
          <p:nvPr/>
        </p:nvPicPr>
        <p:blipFill>
          <a:blip r:embed="rId2"/>
          <a:stretch>
            <a:fillRect/>
          </a:stretch>
        </p:blipFill>
        <p:spPr>
          <a:xfrm>
            <a:off x="9151283" y="2309531"/>
            <a:ext cx="2181786" cy="2238936"/>
          </a:xfrm>
          <a:prstGeom prst="rect">
            <a:avLst/>
          </a:prstGeom>
        </p:spPr>
      </p:pic>
      <p:pic>
        <p:nvPicPr>
          <p:cNvPr id="7" name="Picture 6" descr="Stopwatch">
            <a:extLst>
              <a:ext uri="{FF2B5EF4-FFF2-40B4-BE49-F238E27FC236}">
                <a16:creationId xmlns:a16="http://schemas.microsoft.com/office/drawing/2014/main" id="{058566D5-FDA8-02CE-E806-FC8B5E7304EC}"/>
              </a:ext>
            </a:extLst>
          </p:cNvPr>
          <p:cNvPicPr>
            <a:picLocks noChangeAspect="1"/>
          </p:cNvPicPr>
          <p:nvPr/>
        </p:nvPicPr>
        <p:blipFill>
          <a:blip r:embed="rId3"/>
          <a:stretch>
            <a:fillRect/>
          </a:stretch>
        </p:blipFill>
        <p:spPr>
          <a:xfrm>
            <a:off x="6095999" y="1826238"/>
            <a:ext cx="5601370" cy="3325839"/>
          </a:xfrm>
          <a:prstGeom prst="rect">
            <a:avLst/>
          </a:prstGeom>
        </p:spPr>
      </p:pic>
    </p:spTree>
    <p:extLst>
      <p:ext uri="{BB962C8B-B14F-4D97-AF65-F5344CB8AC3E}">
        <p14:creationId xmlns:p14="http://schemas.microsoft.com/office/powerpoint/2010/main" val="2245579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E91A3E-1131-B656-A905-1835CD2F057A}"/>
              </a:ext>
            </a:extLst>
          </p:cNvPr>
          <p:cNvSpPr>
            <a:spLocks noGrp="1"/>
          </p:cNvSpPr>
          <p:nvPr>
            <p:ph type="body" sz="quarter" idx="10"/>
          </p:nvPr>
        </p:nvSpPr>
        <p:spPr>
          <a:xfrm>
            <a:off x="840259" y="3425739"/>
            <a:ext cx="10515600" cy="914400"/>
          </a:xfrm>
        </p:spPr>
        <p:txBody>
          <a:bodyPr lIns="91440" tIns="45720" rIns="91440" bIns="45720" anchor="t"/>
          <a:lstStyle/>
          <a:p>
            <a:pPr algn="ctr"/>
            <a:r>
              <a:rPr lang="en-US">
                <a:ea typeface="Calibri"/>
                <a:cs typeface="Calibri"/>
              </a:rPr>
              <a:t>Standards and Concepts</a:t>
            </a:r>
          </a:p>
        </p:txBody>
      </p:sp>
    </p:spTree>
    <p:extLst>
      <p:ext uri="{BB962C8B-B14F-4D97-AF65-F5344CB8AC3E}">
        <p14:creationId xmlns:p14="http://schemas.microsoft.com/office/powerpoint/2010/main" val="1947578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706223" y="469339"/>
            <a:ext cx="10582841" cy="122135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414A58"/>
                </a:solidFill>
                <a:latin typeface="Calibri"/>
                <a:cs typeface="Calibri"/>
              </a:rPr>
              <a:t>National Standards</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8</a:t>
            </a:fld>
            <a:endParaRPr lang="en-US"/>
          </a:p>
        </p:txBody>
      </p:sp>
      <p:pic>
        <p:nvPicPr>
          <p:cNvPr id="9" name="Picture 8" descr="The Voluntary National Content Standard Doc">
            <a:extLst>
              <a:ext uri="{FF2B5EF4-FFF2-40B4-BE49-F238E27FC236}">
                <a16:creationId xmlns:a16="http://schemas.microsoft.com/office/drawing/2014/main" id="{B5F984F9-D901-3A2B-EBF8-B4B74BC7B2D8}"/>
              </a:ext>
            </a:extLst>
          </p:cNvPr>
          <p:cNvPicPr>
            <a:picLocks noChangeAspect="1"/>
          </p:cNvPicPr>
          <p:nvPr/>
        </p:nvPicPr>
        <p:blipFill>
          <a:blip r:embed="rId2"/>
          <a:stretch>
            <a:fillRect/>
          </a:stretch>
        </p:blipFill>
        <p:spPr>
          <a:xfrm>
            <a:off x="1743635" y="1548022"/>
            <a:ext cx="3359523" cy="43670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C7A8A59A-A89C-4075-6523-DD2D892B6AD4}"/>
              </a:ext>
            </a:extLst>
          </p:cNvPr>
          <p:cNvSpPr txBox="1"/>
          <p:nvPr/>
        </p:nvSpPr>
        <p:spPr>
          <a:xfrm>
            <a:off x="1451571" y="6183833"/>
            <a:ext cx="81668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alibri Light"/>
                <a:ea typeface="Calibri Light"/>
                <a:cs typeface="Calibri Light"/>
                <a:hlinkClick r:id="rId3"/>
              </a:rPr>
              <a:t>https://www.councilforeconed.org/policy-advocacy/k-12-standards/</a:t>
            </a:r>
            <a:endParaRPr lang="en-US">
              <a:ea typeface="Calibri" panose="020F0502020204030204"/>
              <a:cs typeface="Calibri" panose="020F0502020204030204"/>
            </a:endParaRPr>
          </a:p>
        </p:txBody>
      </p:sp>
      <p:sp>
        <p:nvSpPr>
          <p:cNvPr id="10" name="Text Placeholder 2">
            <a:extLst>
              <a:ext uri="{FF2B5EF4-FFF2-40B4-BE49-F238E27FC236}">
                <a16:creationId xmlns:a16="http://schemas.microsoft.com/office/drawing/2014/main" id="{B0D9AFC4-3A1E-5081-F4F1-E472EAF1A09F}"/>
              </a:ext>
            </a:extLst>
          </p:cNvPr>
          <p:cNvSpPr txBox="1">
            <a:spLocks/>
          </p:cNvSpPr>
          <p:nvPr/>
        </p:nvSpPr>
        <p:spPr>
          <a:xfrm>
            <a:off x="5634312" y="1713566"/>
            <a:ext cx="5653840" cy="436254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Calibri Light"/>
                <a:ea typeface="Calibri Light"/>
                <a:cs typeface="Arial"/>
              </a:rPr>
              <a:t>1. Market outcomes depend on the resources available to buyers and sellers, and on government policies.</a:t>
            </a:r>
            <a:endParaRPr lang="en-US" sz="2400" dirty="0">
              <a:latin typeface="Calibri Light"/>
            </a:endParaRPr>
          </a:p>
          <a:p>
            <a:pPr marL="514350" indent="-514350"/>
            <a:endParaRPr lang="en-US" sz="2600">
              <a:latin typeface="Calibri Light"/>
              <a:ea typeface="Calibri Light"/>
              <a:cs typeface="Calibri Light"/>
            </a:endParaRPr>
          </a:p>
        </p:txBody>
      </p:sp>
    </p:spTree>
    <p:extLst>
      <p:ext uri="{BB962C8B-B14F-4D97-AF65-F5344CB8AC3E}">
        <p14:creationId xmlns:p14="http://schemas.microsoft.com/office/powerpoint/2010/main" val="1389646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9D658-B00A-FE68-2D98-91523C2A3D51}"/>
              </a:ext>
            </a:extLst>
          </p:cNvPr>
          <p:cNvSpPr>
            <a:spLocks noGrp="1"/>
          </p:cNvSpPr>
          <p:nvPr>
            <p:ph type="title"/>
          </p:nvPr>
        </p:nvSpPr>
        <p:spPr/>
        <p:txBody>
          <a:bodyPr lIns="91440" tIns="45720" rIns="91440" bIns="45720" anchor="t"/>
          <a:lstStyle/>
          <a:p>
            <a:r>
              <a:rPr lang="en-US">
                <a:ea typeface="Calibri Light"/>
                <a:cs typeface="Calibri Light"/>
              </a:rPr>
              <a:t>Economic Concepts</a:t>
            </a:r>
            <a:endParaRPr lang="en-US"/>
          </a:p>
        </p:txBody>
      </p:sp>
      <p:sp>
        <p:nvSpPr>
          <p:cNvPr id="3" name="Content Placeholder 2">
            <a:extLst>
              <a:ext uri="{FF2B5EF4-FFF2-40B4-BE49-F238E27FC236}">
                <a16:creationId xmlns:a16="http://schemas.microsoft.com/office/drawing/2014/main" id="{B237DC02-89FC-0F97-BAB7-E0689DFB3FDD}"/>
              </a:ext>
            </a:extLst>
          </p:cNvPr>
          <p:cNvSpPr>
            <a:spLocks noGrp="1"/>
          </p:cNvSpPr>
          <p:nvPr>
            <p:ph sz="half" idx="1"/>
          </p:nvPr>
        </p:nvSpPr>
        <p:spPr>
          <a:xfrm>
            <a:off x="838200" y="1825625"/>
            <a:ext cx="5222789" cy="1982960"/>
          </a:xfrm>
        </p:spPr>
        <p:txBody>
          <a:bodyPr lIns="91440" tIns="45720" rIns="91440" bIns="45720" anchor="t"/>
          <a:lstStyle/>
          <a:p>
            <a:r>
              <a:rPr lang="en-US" sz="2400" b="1" dirty="0">
                <a:latin typeface="Calibri Light"/>
                <a:ea typeface="Calibri"/>
                <a:cs typeface="Arial"/>
              </a:rPr>
              <a:t>Opportunity Cost</a:t>
            </a:r>
            <a:endParaRPr lang="en-US" sz="2400" b="1">
              <a:latin typeface="Calibri Light"/>
              <a:ea typeface="Calibri Light"/>
              <a:cs typeface="Calibri Light"/>
            </a:endParaRPr>
          </a:p>
          <a:p>
            <a:r>
              <a:rPr lang="en-US" sz="2400" dirty="0">
                <a:solidFill>
                  <a:srgbClr val="404040"/>
                </a:solidFill>
                <a:latin typeface="Calibri Light"/>
                <a:ea typeface="+mn-lt"/>
                <a:cs typeface="+mn-lt"/>
              </a:rPr>
              <a:t>The next-best alternative a person gives up in making a choice.</a:t>
            </a:r>
            <a:endParaRPr lang="en-US" sz="2400" dirty="0">
              <a:latin typeface="Calibri Light"/>
              <a:ea typeface="+mn-lt"/>
              <a:cs typeface="+mn-lt"/>
            </a:endParaRPr>
          </a:p>
          <a:p>
            <a:endParaRPr lang="en-US" sz="2400" dirty="0">
              <a:solidFill>
                <a:srgbClr val="404040"/>
              </a:solidFill>
              <a:latin typeface="Calibri Light"/>
              <a:ea typeface="Calibri"/>
              <a:cs typeface="Calibri"/>
            </a:endParaRPr>
          </a:p>
          <a:p>
            <a:endParaRPr lang="en-US" sz="2400" dirty="0">
              <a:solidFill>
                <a:srgbClr val="404040"/>
              </a:solidFill>
              <a:ea typeface="+mn-lt"/>
              <a:cs typeface="+mn-lt"/>
            </a:endParaRPr>
          </a:p>
        </p:txBody>
      </p:sp>
      <p:sp>
        <p:nvSpPr>
          <p:cNvPr id="4" name="Content Placeholder 3">
            <a:extLst>
              <a:ext uri="{FF2B5EF4-FFF2-40B4-BE49-F238E27FC236}">
                <a16:creationId xmlns:a16="http://schemas.microsoft.com/office/drawing/2014/main" id="{A0A03B11-D365-6254-815D-1CCE7C444A0D}"/>
              </a:ext>
            </a:extLst>
          </p:cNvPr>
          <p:cNvSpPr>
            <a:spLocks noGrp="1"/>
          </p:cNvSpPr>
          <p:nvPr>
            <p:ph sz="half" idx="2"/>
          </p:nvPr>
        </p:nvSpPr>
        <p:spPr>
          <a:xfrm>
            <a:off x="6131011" y="1825625"/>
            <a:ext cx="5222789" cy="1598528"/>
          </a:xfrm>
        </p:spPr>
        <p:txBody>
          <a:bodyPr lIns="91440" tIns="45720" rIns="91440" bIns="45720" anchor="t"/>
          <a:lstStyle/>
          <a:p>
            <a:r>
              <a:rPr lang="en-US" sz="2400" b="1" dirty="0">
                <a:latin typeface="Calibri Light"/>
                <a:ea typeface="Calibri"/>
                <a:cs typeface="Arial"/>
              </a:rPr>
              <a:t>(Market) Demand</a:t>
            </a:r>
            <a:endParaRPr lang="en-US" sz="2400">
              <a:latin typeface="Calibri Light"/>
              <a:ea typeface="Calibri Light"/>
              <a:cs typeface="Calibri Light"/>
            </a:endParaRPr>
          </a:p>
          <a:p>
            <a:endParaRPr lang="en-US" sz="2400" dirty="0">
              <a:latin typeface="Calibri Light"/>
              <a:ea typeface="Calibri"/>
              <a:cs typeface="Calibri"/>
            </a:endParaRPr>
          </a:p>
          <a:p>
            <a:r>
              <a:rPr lang="en-US" sz="2400" dirty="0">
                <a:solidFill>
                  <a:srgbClr val="404040"/>
                </a:solidFill>
                <a:latin typeface="Calibri Light"/>
                <a:ea typeface="+mn-lt"/>
                <a:cs typeface="+mn-lt"/>
              </a:rPr>
              <a:t>The quantity of a good or service that consumers are willing and able to buy at given prices during a period of time.</a:t>
            </a:r>
            <a:endParaRPr lang="en-US" sz="2400" dirty="0">
              <a:latin typeface="Calibri Light"/>
              <a:ea typeface="+mn-lt"/>
              <a:cs typeface="+mn-lt"/>
            </a:endParaRPr>
          </a:p>
        </p:txBody>
      </p:sp>
      <p:sp>
        <p:nvSpPr>
          <p:cNvPr id="5" name="Slide Number Placeholder 4">
            <a:extLst>
              <a:ext uri="{FF2B5EF4-FFF2-40B4-BE49-F238E27FC236}">
                <a16:creationId xmlns:a16="http://schemas.microsoft.com/office/drawing/2014/main" id="{12F55D88-2AA2-8A3D-AF37-45FFCBD27411}"/>
              </a:ext>
            </a:extLst>
          </p:cNvPr>
          <p:cNvSpPr>
            <a:spLocks noGrp="1"/>
          </p:cNvSpPr>
          <p:nvPr>
            <p:ph type="sldNum" sz="quarter" idx="12"/>
          </p:nvPr>
        </p:nvSpPr>
        <p:spPr/>
        <p:txBody>
          <a:bodyPr/>
          <a:lstStyle/>
          <a:p>
            <a:fld id="{6C37F40D-BF86-6F43-B998-BE81C530D250}" type="slidenum">
              <a:rPr lang="en-US" smtClean="0"/>
              <a:t>9</a:t>
            </a:fld>
            <a:endParaRPr lang="en-US"/>
          </a:p>
        </p:txBody>
      </p:sp>
      <p:pic>
        <p:nvPicPr>
          <p:cNvPr id="6" name="Picture 5" descr="Teacher pointing at laptop screen to young students">
            <a:extLst>
              <a:ext uri="{FF2B5EF4-FFF2-40B4-BE49-F238E27FC236}">
                <a16:creationId xmlns:a16="http://schemas.microsoft.com/office/drawing/2014/main" id="{C563CE01-30B9-BA1C-B363-60739BE8F540}"/>
              </a:ext>
            </a:extLst>
          </p:cNvPr>
          <p:cNvPicPr>
            <a:picLocks noChangeAspect="1"/>
          </p:cNvPicPr>
          <p:nvPr/>
        </p:nvPicPr>
        <p:blipFill>
          <a:blip r:embed="rId2"/>
          <a:stretch>
            <a:fillRect/>
          </a:stretch>
        </p:blipFill>
        <p:spPr>
          <a:xfrm>
            <a:off x="2083443" y="3815567"/>
            <a:ext cx="3192684" cy="2130183"/>
          </a:xfrm>
          <a:prstGeom prst="rect">
            <a:avLst/>
          </a:prstGeom>
        </p:spPr>
      </p:pic>
    </p:spTree>
    <p:extLst>
      <p:ext uri="{BB962C8B-B14F-4D97-AF65-F5344CB8AC3E}">
        <p14:creationId xmlns:p14="http://schemas.microsoft.com/office/powerpoint/2010/main" val="2777268058"/>
      </p:ext>
    </p:extLst>
  </p:cSld>
  <p:clrMapOvr>
    <a:masterClrMapping/>
  </p:clrMapOvr>
</p:sld>
</file>

<file path=ppt/theme/theme1.xml><?xml version="1.0" encoding="utf-8"?>
<a:theme xmlns:a="http://schemas.openxmlformats.org/drawingml/2006/main" name="3_Office Theme">
  <a:themeElements>
    <a:clrScheme name="CEE colors">
      <a:dk1>
        <a:srgbClr val="000000"/>
      </a:dk1>
      <a:lt1>
        <a:srgbClr val="FFFFFF"/>
      </a:lt1>
      <a:dk2>
        <a:srgbClr val="2C3842"/>
      </a:dk2>
      <a:lt2>
        <a:srgbClr val="E7E6E6"/>
      </a:lt2>
      <a:accent1>
        <a:srgbClr val="7B8186"/>
      </a:accent1>
      <a:accent2>
        <a:srgbClr val="5AB890"/>
      </a:accent2>
      <a:accent3>
        <a:srgbClr val="A6CD6F"/>
      </a:accent3>
      <a:accent4>
        <a:srgbClr val="1C8F53"/>
      </a:accent4>
      <a:accent5>
        <a:srgbClr val="85C17A"/>
      </a:accent5>
      <a:accent6>
        <a:srgbClr val="2C3842"/>
      </a:accent6>
      <a:hlink>
        <a:srgbClr val="7B8186"/>
      </a:hlink>
      <a:folHlink>
        <a:srgbClr val="E1E2D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DFC4E6640BF8E4684BB0AD888238BAB" ma:contentTypeVersion="18" ma:contentTypeDescription="Create a new document." ma:contentTypeScope="" ma:versionID="f6be8582c19e43aabdc72bd849ceb1d4">
  <xsd:schema xmlns:xsd="http://www.w3.org/2001/XMLSchema" xmlns:xs="http://www.w3.org/2001/XMLSchema" xmlns:p="http://schemas.microsoft.com/office/2006/metadata/properties" xmlns:ns2="aa0c1190-56bd-4797-9cf7-4990489609e0" xmlns:ns3="e475455f-c69b-4ff8-acf7-75612f4dc189" targetNamespace="http://schemas.microsoft.com/office/2006/metadata/properties" ma:root="true" ma:fieldsID="4af3f7936726ea7699b4002a52923267" ns2:_="" ns3:_="">
    <xsd:import namespace="aa0c1190-56bd-4797-9cf7-4990489609e0"/>
    <xsd:import namespace="e475455f-c69b-4ff8-acf7-75612f4dc18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EventHashCode" minOccurs="0"/>
                <xsd:element ref="ns2:MediaServiceGenerationTim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0c1190-56bd-4797-9cf7-4990489609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05ee66a-9dd0-4897-bf8b-a3237da4ae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75455f-c69b-4ff8-acf7-75612f4dc18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a5e9271-f96f-4ada-b0c2-5ccfd23e6c7e}" ma:internalName="TaxCatchAll" ma:showField="CatchAllData" ma:web="e475455f-c69b-4ff8-acf7-75612f4dc18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0c1190-56bd-4797-9cf7-4990489609e0">
      <Terms xmlns="http://schemas.microsoft.com/office/infopath/2007/PartnerControls"/>
    </lcf76f155ced4ddcb4097134ff3c332f>
    <TaxCatchAll xmlns="e475455f-c69b-4ff8-acf7-75612f4dc189" xsi:nil="true"/>
  </documentManagement>
</p:properties>
</file>

<file path=customXml/itemProps1.xml><?xml version="1.0" encoding="utf-8"?>
<ds:datastoreItem xmlns:ds="http://schemas.openxmlformats.org/officeDocument/2006/customXml" ds:itemID="{71D51233-BD51-4731-ADE8-2AC5DB2022A3}">
  <ds:schemaRefs>
    <ds:schemaRef ds:uri="aa0c1190-56bd-4797-9cf7-4990489609e0"/>
    <ds:schemaRef ds:uri="e475455f-c69b-4ff8-acf7-75612f4dc18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711EF54-CA8B-47BA-91A0-3C52EC819514}">
  <ds:schemaRefs>
    <ds:schemaRef ds:uri="http://schemas.microsoft.com/sharepoint/v3/contenttype/forms"/>
  </ds:schemaRefs>
</ds:datastoreItem>
</file>

<file path=customXml/itemProps3.xml><?xml version="1.0" encoding="utf-8"?>
<ds:datastoreItem xmlns:ds="http://schemas.openxmlformats.org/officeDocument/2006/customXml" ds:itemID="{6851F743-C0A0-4E7E-B51E-35DF69ECFFB2}">
  <ds:schemaRefs>
    <ds:schemaRef ds:uri="742ad430-3572-48e8-b446-46b1d42ed47a"/>
    <ds:schemaRef ds:uri="74616181-94ba-4823-8a07-43739609fc94"/>
    <ds:schemaRef ds:uri="aa0c1190-56bd-4797-9cf7-4990489609e0"/>
    <ds:schemaRef ds:uri="e475455f-c69b-4ff8-acf7-75612f4dc189"/>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31</Slides>
  <Notes>0</Notes>
  <HiddenSlides>0</HiddenSlide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3_Office Theme</vt:lpstr>
      <vt:lpstr>PowerPoint Presentation</vt:lpstr>
      <vt:lpstr>PowerPoint Presentation</vt:lpstr>
      <vt:lpstr>PowerPoint Presentation</vt:lpstr>
      <vt:lpstr>PowerPoint Presentation</vt:lpstr>
      <vt:lpstr>Economics of War Lessons</vt:lpstr>
      <vt:lpstr>PowerPoint Presentation</vt:lpstr>
      <vt:lpstr>PowerPoint Presentation</vt:lpstr>
      <vt:lpstr>PowerPoint Presentation</vt:lpstr>
      <vt:lpstr>Economic Concepts</vt:lpstr>
      <vt:lpstr>PowerPoint Presentation</vt:lpstr>
      <vt:lpstr>PowerPoint Presentation</vt:lpstr>
      <vt:lpstr>Reflect</vt:lpstr>
      <vt:lpstr>Lesson Materials </vt:lpstr>
      <vt:lpstr>Warm Up</vt:lpstr>
      <vt:lpstr>PowerPoint Presentation</vt:lpstr>
      <vt:lpstr>Lesson</vt:lpstr>
      <vt:lpstr>Lesson</vt:lpstr>
      <vt:lpstr>Lesson</vt:lpstr>
      <vt:lpstr>Handout 9.1</vt:lpstr>
      <vt:lpstr>Handout 9.2</vt:lpstr>
      <vt:lpstr>Handout 9.3</vt:lpstr>
      <vt:lpstr>Lesson</vt:lpstr>
      <vt:lpstr>Lesson</vt:lpstr>
      <vt:lpstr>PowerPoint Presentation</vt:lpstr>
      <vt:lpstr>Assessment (Closure)</vt:lpstr>
      <vt:lpstr>Assessment </vt:lpstr>
      <vt:lpstr>PowerPoint Presentation</vt:lpstr>
      <vt:lpstr>Reflect...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revision>175</cp:revision>
  <dcterms:created xsi:type="dcterms:W3CDTF">2022-05-10T21:20:13Z</dcterms:created>
  <dcterms:modified xsi:type="dcterms:W3CDTF">2025-04-04T17:55:42Z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0x0101006DFC4E6640BF8E4684BB0AD888238BAB</vt:lpwstr>
  </property>
  <property fmtid="{D5CDD505-2E9C-101B-9397-08002B2CF9AE}" pid="3" name="MediaServiceImageTags">
    <vt:lpwstr/>
  </property>
</Properties>
</file>