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8.xml" ContentType="application/inkml+xml"/>
  <Override PartName="/ppt/ink/ink19.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2"/>
  </p:notesMasterIdLst>
  <p:handoutMasterIdLst>
    <p:handoutMasterId r:id="rId43"/>
  </p:handoutMasterIdLst>
  <p:sldIdLst>
    <p:sldId id="788" r:id="rId5"/>
    <p:sldId id="722" r:id="rId6"/>
    <p:sldId id="791" r:id="rId7"/>
    <p:sldId id="792" r:id="rId8"/>
    <p:sldId id="766" r:id="rId9"/>
    <p:sldId id="795" r:id="rId10"/>
    <p:sldId id="797" r:id="rId11"/>
    <p:sldId id="769" r:id="rId12"/>
    <p:sldId id="291" r:id="rId13"/>
    <p:sldId id="770" r:id="rId14"/>
    <p:sldId id="798" r:id="rId15"/>
    <p:sldId id="772" r:id="rId16"/>
    <p:sldId id="365" r:id="rId17"/>
    <p:sldId id="800" r:id="rId18"/>
    <p:sldId id="774" r:id="rId19"/>
    <p:sldId id="775" r:id="rId20"/>
    <p:sldId id="776" r:id="rId21"/>
    <p:sldId id="272" r:id="rId22"/>
    <p:sldId id="777" r:id="rId23"/>
    <p:sldId id="765" r:id="rId24"/>
    <p:sldId id="778" r:id="rId25"/>
    <p:sldId id="801" r:id="rId26"/>
    <p:sldId id="779" r:id="rId27"/>
    <p:sldId id="802" r:id="rId28"/>
    <p:sldId id="803" r:id="rId29"/>
    <p:sldId id="268" r:id="rId30"/>
    <p:sldId id="782" r:id="rId31"/>
    <p:sldId id="783" r:id="rId32"/>
    <p:sldId id="366" r:id="rId33"/>
    <p:sldId id="805" r:id="rId34"/>
    <p:sldId id="784" r:id="rId35"/>
    <p:sldId id="785" r:id="rId36"/>
    <p:sldId id="806" r:id="rId37"/>
    <p:sldId id="796" r:id="rId38"/>
    <p:sldId id="787" r:id="rId39"/>
    <p:sldId id="807" r:id="rId40"/>
    <p:sldId id="25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EE4"/>
    <a:srgbClr val="DDF2F7"/>
    <a:srgbClr val="414A58"/>
    <a:srgbClr val="5DBF9A"/>
    <a:srgbClr val="79BFB8"/>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BB474-832B-51FF-95A0-BE3DE9F41440}" v="5008" dt="2025-05-17T15:13:07.447"/>
    <p1510:client id="{93ADBEF9-6F90-7D31-BA43-0EC9219C8E8A}" v="3692" dt="2025-05-17T20:05:21.465"/>
    <p1510:client id="{98B828A7-FA4F-1FA7-00EB-4CA5962F1C6D}" v="117" dt="2025-05-16T17:42:10.690"/>
    <p1510:client id="{DBECC966-9840-73B1-4F26-0711D8244953}" v="6263" dt="2025-05-17T17:22:28.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5/20/2025</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49"/>
    </inkml:context>
    <inkml:brush xml:id="br0">
      <inkml:brushProperty name="width" value="0.1" units="cm"/>
      <inkml:brushProperty name="height" value="0.1" units="cm"/>
      <inkml:brushProperty name="color" value="#66CC00"/>
    </inkml:brush>
  </inkml:definitions>
  <inkml:trace contextRef="#ctx0" brushRef="#br0">12478 9245 16383 0 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58"/>
    </inkml:context>
    <inkml:brush xml:id="br0">
      <inkml:brushProperty name="width" value="0.1" units="cm"/>
      <inkml:brushProperty name="height" value="0.1" units="cm"/>
      <inkml:brushProperty name="color" value="#66CC00"/>
    </inkml:brush>
  </inkml:definitions>
  <inkml:trace contextRef="#ctx0" brushRef="#br0">7546 9456 16383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59"/>
    </inkml:context>
    <inkml:brush xml:id="br0">
      <inkml:brushProperty name="width" value="0.1" units="cm"/>
      <inkml:brushProperty name="height" value="0.1" units="cm"/>
      <inkml:brushProperty name="color" value="#66CC00"/>
    </inkml:brush>
  </inkml:definitions>
  <inkml:trace contextRef="#ctx0" brushRef="#br0">6974 9435 16383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60"/>
    </inkml:context>
    <inkml:brush xml:id="br0">
      <inkml:brushProperty name="width" value="0.1" units="cm"/>
      <inkml:brushProperty name="height" value="0.1" units="cm"/>
      <inkml:brushProperty name="color" value="#66CC00"/>
    </inkml:brush>
  </inkml:definitions>
  <inkml:trace contextRef="#ctx0" brushRef="#br0">6974 9499 16383 0 0,'0'0'0'0'0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61"/>
    </inkml:context>
    <inkml:brush xml:id="br0">
      <inkml:brushProperty name="width" value="0.1" units="cm"/>
      <inkml:brushProperty name="height" value="0.1" units="cm"/>
      <inkml:brushProperty name="color" value="#66CC00"/>
    </inkml:brush>
  </inkml:definitions>
  <inkml:trace contextRef="#ctx0" brushRef="#br0">6403 12144 16383 0 0,'0'6'0'0'0,"0"-5"0"0"0,0-1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62"/>
    </inkml:context>
    <inkml:brush xml:id="br0">
      <inkml:brushProperty name="width" value="0.1" units="cm"/>
      <inkml:brushProperty name="height" value="0.1" units="cm"/>
      <inkml:brushProperty name="color" value="#66CC00"/>
    </inkml:brush>
  </inkml:definitions>
  <inkml:trace contextRef="#ctx0" brushRef="#br0">6699 9583 16383 0 0,'0'0'0'0'0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63"/>
    </inkml:context>
    <inkml:brush xml:id="br0">
      <inkml:brushProperty name="width" value="0.1" units="cm"/>
      <inkml:brushProperty name="height" value="0.1" units="cm"/>
      <inkml:brushProperty name="color" value="#66CC00"/>
    </inkml:brush>
  </inkml:definitions>
  <inkml:trace contextRef="#ctx0" brushRef="#br0">6699 9583 16383 0 0,'0'0'0'0'0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64"/>
    </inkml:context>
    <inkml:brush xml:id="br0">
      <inkml:brushProperty name="width" value="0.1" units="cm"/>
      <inkml:brushProperty name="height" value="0.1" units="cm"/>
      <inkml:brushProperty name="color" value="#66CC00"/>
    </inkml:brush>
  </inkml:definitions>
  <inkml:trace contextRef="#ctx0" brushRef="#br0">8350 11983 16383 0 0,'0'-10'0'0'0,"0"-30"0"0"0,0-7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65"/>
    </inkml:context>
    <inkml:brush xml:id="br0">
      <inkml:brushProperty name="width" value="0.1" units="cm"/>
      <inkml:brushProperty name="height" value="0.1" units="cm"/>
      <inkml:brushProperty name="color" value="#66CC00"/>
    </inkml:brush>
  </inkml:definitions>
  <inkml:trace contextRef="#ctx0" brushRef="#br0">8414 9668 16383 0 0,'0'0'0'0'0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80"/>
    </inkml:context>
    <inkml:brush xml:id="br0">
      <inkml:brushProperty name="width" value="0.1" units="cm"/>
      <inkml:brushProperty name="height" value="0.1" units="cm"/>
      <inkml:brushProperty name="color" value="#66CC00"/>
    </inkml:brush>
  </inkml:definitions>
  <inkml:trace contextRef="#ctx0" brushRef="#br0">8541 7001 16383 0 0,'0'0'0'0'0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81"/>
    </inkml:context>
    <inkml:brush xml:id="br0">
      <inkml:brushProperty name="width" value="0.1" units="cm"/>
      <inkml:brushProperty name="height" value="0.1" units="cm"/>
      <inkml:brushProperty name="color" value="#66CC00"/>
    </inkml:brush>
  </inkml:definitions>
  <inkml:trace contextRef="#ctx0" brushRef="#br0">8520 7001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50"/>
    </inkml:context>
    <inkml:brush xml:id="br0">
      <inkml:brushProperty name="width" value="0.1" units="cm"/>
      <inkml:brushProperty name="height" value="0.1" units="cm"/>
      <inkml:brushProperty name="color" value="#66CC00"/>
    </inkml:brush>
  </inkml:definitions>
  <inkml:trace contextRef="#ctx0" brushRef="#br0">12388 9009 16383 0 0,'5'0'0'0'0,"18"0"0"0"0,24-5 0 0 0,21-7 0 0 0,3-1 0 0 0,5 1 0 0 0,1 3 0 0 0,-9 3 0 0 0,-10 3 0 0 0,-10 1 0 0 0,-8 1 0 0 0,0 2 0 0 0,2-1 0 0 0,1 1 0 0 0,12-1 0 0 0,34 1 0 0 0,27-1 0 0 0,29 0 0 0 0,17 0 0 0 0,6 0 0 0 0,-6 0 0 0 0,-13 0 0 0 0,-18 0 0 0 0,-21 0 0 0 0,-23 0 0 0 0,-22 0 0 0 0,-17 0 0 0 0,-1 0 0 0 0,12 0 0 0 0,22 0 0 0 0,23 5 0 0 0,29 7 0 0 0,29 7 0 0 0,22 4 0 0 0,16 5 0 0 0,10 7 0 0 0,-10 3 0 0 0,-24-5 0 0 0,-36-9 0 0 0,-32-7 0 0 0,-29-7 0 0 0,-23-6 0 0 0,-16-3 0 0 0,-10-1 0 0 0,-9 3 0 0 0,-4 3 0 0 0,1 4 0 0 0,2 1 0 0 0,3-2 0 0 0,-2 4 0 0 0,0-2 0 0 0,2 4 0 0 0,2-2 0 0 0,-4 3 0 0 0,-4 3 0 0 0,-6 4 0 0 0,-5 3 0 0 0,-8 2 0 0 0,-9 2 0 0 0,-8 1 0 0 0,-6 0 0 0 0,2 0 0 0 0,-1 0 0 0 0,-1-6 0 0 0,-2-1 0 0 0,-1-5 0 0 0,-1-6 0 0 0,-1-5 0 0 0,0-4 0 0 0,-1-3 0 0 0,1-1 0 0 0,-1-1 0 0 0,1 0 0 0 0,-1 0 0 0 0,1-5 0 0 0,-5-1 0 0 0,-8 0 0 0 0,0 2 0 0 0,-4-4 0 0 0,0-1 0 0 0,5 3 0 0 0,3 1 0 0 0,3 2 0 0 0,3 2 0 0 0,2 1 0 0 0,0 6 0 0 0,2 2 0 0 0,-1 0 0 0 0,1-1 0 0 0,-1-2 0 0 0,0 4 0 0 0,0 0 0 0 0,0-1 0 0 0,0-2 0 0 0,5 4 0 0 0,1 0 0 0 0,1-2 0 0 0,-8-1 0 0 0,-2-3 0 0 0,-1-1 0 0 0,-1 4 0 0 0,2 1 0 0 0,0 0 0 0 0,2-2 0 0 0,0-2 0 0 0,-5-1 0 0 0,-1-1 0 0 0,0-1 0 0 0,-3 5 0 0 0,-1 7 0 0 0,2 1 0 0 0,3-1 0 0 0,1-4 0 0 0,3-2 0 0 0,-5-2 0 0 0,-5-3 0 0 0,-7 0 0 0 0,-9-1 0 0 0,-1-1 0 0 0,-6 1 0 0 0,-7-1 0 0 0,-1 1 0 0 0,-4 0 0 0 0,-5-1 0 0 0,8 1 0 0 0,5 0 0 0 0,4 0 0 0 0,-2 0 0 0 0,0 0 0 0 0,6-5 0 0 0,9-2 0 0 0,7 1 0 0 0,7 1 0 0 0,-1 1 0 0 0,-4-4 0 0 0,1 0 0 0 0,-4 1 0 0 0,2 2 0 0 0,2 2 0 0 0,-1 1 0 0 0,6-5 0 0 0,-5 0 0 0 0,-17 1 0 0 0,-14 1 0 0 0,-14 2 0 0 0,-9 1 0 0 0,-3 1 0 0 0,6 0 0 0 0,7 1 0 0 0,9 1 0 0 0,6-6 0 0 0,11-2 0 0 0,5-4 0 0 0,2-6 0 0 0,4 0 0 0 0,1-2 0 0 0,-2 1 0 0 0,2 5 0 0 0,5-1 0 0 0,9-3 0 0 0,5 1 0 0 0,3-1 0 0 0,10-9 0 0 0,14-5 0 0 0,17-2 0 0 0,17-1 0 0 0,12 1 0 0 0,0 0 0 0 0,-4 1 0 0 0,-2 6 0 0 0,-9 2 0 0 0,-3 5 0 0 0,4 1 0 0 0,2 3 0 0 0,5 0 0 0 0,3 1 0 0 0,-2 4 0 0 0,4-2 0 0 0,5-4 0 0 0,-5-4 0 0 0,-6-4 0 0 0,-3 2 0 0 0,-2 5 0 0 0,-6 5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1T01:40:05.130"/>
    </inkml:context>
    <inkml:brush xml:id="br0">
      <inkml:brushProperty name="width" value="0.1" units="cm"/>
      <inkml:brushProperty name="height" value="0.1" units="cm"/>
      <inkml:brushProperty name="color" value="#FFFFFF"/>
    </inkml:brush>
  </inkml:definitions>
  <inkml:trace contextRef="#ctx0" brushRef="#br0">5535 11044 16383 0 0,'0'0'0'0'0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1T01:40:05.131"/>
    </inkml:context>
    <inkml:brush xml:id="br0">
      <inkml:brushProperty name="width" value="0.1" units="cm"/>
      <inkml:brushProperty name="height" value="0.1" units="cm"/>
      <inkml:brushProperty name="color" value="#FFFFFF"/>
    </inkml:brush>
  </inkml:definitions>
  <inkml:trace contextRef="#ctx0" brushRef="#br0">5535 10980 16383 0 0,'0'10'0'0'0,"0"9"0"0"0,0 11 0 0 0,0 6 0 0 0,0 2 0 0 0,0-6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1T01:40:05.132"/>
    </inkml:context>
    <inkml:brush xml:id="br0">
      <inkml:brushProperty name="width" value="0.1" units="cm"/>
      <inkml:brushProperty name="height" value="0.1" units="cm"/>
      <inkml:brushProperty name="color" value="#FFFFFF"/>
    </inkml:brush>
  </inkml:definitions>
  <inkml:trace contextRef="#ctx0" brushRef="#br0">5609 11162 16383 0 0,'0'5'0'0'0,"0"7"0"0"0,0-9 0 0 0,0-20 0 0 0,0-28 0 0 0,0-17 0 0 0,0-13 0 0 0,0-4 0 0 0,0 27 0 0 0,0 38 0 0 0,-5 31 0 0 0,-7 23 0 0 0,-7 20 0 0 0,-4 6 0 0 0,-5 1 0 0 0,-2 0 0 0 0,5-2 0 0 0,0-11 0 0 0,0-5 0 0 0,-1-6 0 0 0,4-25 0 0 0,15-31 0 0 0,15-29 0 0 0,11-18 0 0 0,8-14 0 0 0,-2 6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1T01:40:05.133"/>
    </inkml:context>
    <inkml:brush xml:id="br0">
      <inkml:brushProperty name="width" value="0.1" units="cm"/>
      <inkml:brushProperty name="height" value="0.1" units="cm"/>
      <inkml:brushProperty name="color" value="#FFFFFF"/>
    </inkml:brush>
  </inkml:definitions>
  <inkml:trace contextRef="#ctx0" brushRef="#br0">5556 10917 16383 0 0,'0'5'0'0'0,"0"17"0"0"0,0 21 0 0 0,0 17 0 0 0,0 15 0 0 0,0 10 0 0 0,0-4 0 0 0,0-7 0 0 0,0-9 0 0 0,0-32 0 0 0,0-42 0 0 0,5-30 0 0 0,7-29 0 0 0,7-23 0 0 0,-1 4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1T01:40:05.134"/>
    </inkml:context>
    <inkml:brush xml:id="br0">
      <inkml:brushProperty name="width" value="0.1" units="cm"/>
      <inkml:brushProperty name="height" value="0.1" units="cm"/>
      <inkml:brushProperty name="color" value="#FFFFFF"/>
    </inkml:brush>
  </inkml:definitions>
  <inkml:trace contextRef="#ctx0" brushRef="#br0">5749 10705 16383 0 0,'-5'5'0'0'0,"-12"12"0"0"0,-14 3 0 0 0,-6 9 0 0 0,-7 4 0 0 0,-7 2 0 0 0,-5 0 0 0 0,8-6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21T01:40:05.135"/>
    </inkml:context>
    <inkml:brush xml:id="br0">
      <inkml:brushProperty name="width" value="0.1" units="cm"/>
      <inkml:brushProperty name="height" value="0.1" units="cm"/>
      <inkml:brushProperty name="color" value="#FFFFFF"/>
    </inkml:brush>
  </inkml:definitions>
  <inkml:trace contextRef="#ctx0" brushRef="#br0">5598 10964 16383 0 0,'0'6'0'0'0,"0"6"0"0"0,0 6 0 0 0,-5 6 0 0 0,-7 8 0 0 0,-1 10 0 0 0,-4 8 0 0 0,-4 5 0 0 0,-4 4 0 0 0,3-3 0 0 0,5-16 0 0 0,15-25 0 0 0,19-21 0 0 0,16-14 0 0 0,9-8 0 0 0,6-6 0 0 0,11-6 0 0 0,6-2 0 0 0,-3 1 0 0 0,3 7 0 0 0,1 5 0 0 0,-6 7 0 0 0,-7 7 0 0 0,-9 2 0 0 0,-21 2 0 0 0,-20 3 0 0 0,-15 3 0 0 0,-12 3 0 0 0,-11 1 0 0 0,-5 1 0 0 0,-1 1 0 0 0,2-1 0 0 0,1 1 0 0 0,3-1 0 0 0,2 1 0 0 0,2-1 0 0 0,0 0 0 0 0,1 0 0 0 0,-5 5 0 0 0,-1 12 0 0 0,-1 9 0 0 0,7-6 0 0 0,3-17 0 0 0,7-13 0 0 0,5-16 0 0 0,7-8 0 0 0,4-4 0 0 0,2 0 0 0 0,3 0 0 0 0,0 3 0 0 0,0 1 0 0 0,0 2 0 0 0,0 1 0 0 0,0 0 0 0 0,-1 17 0 0 0,0 15 0 0 0,1 17 0 0 0,-1 17 0 0 0,-1 12 0 0 0,1 9 0 0 0,0 10 0 0 0,0-1 0 0 0,0-2 0 0 0,0-5 0 0 0,0 2 0 0 0,0 1 0 0 0,-5 6 0 0 0,-2 7 0 0 0,-4 1 0 0 0,-1 3 0 0 0,1-1 0 0 0,9-19 0 0 0,9-30 0 0 0,3-24 0 0 0,1-24 0 0 0,3-8 0 0 0,-1-4 0 0 0,3-3 0 0 0,-2 1 0 0 0,-3 0 0 0 0,-3 1 0 0 0,-3 1 0 0 0,-3 0 0 0 0,-1 1 0 0 0,-1 1 0 0 0,-1 0 0 0 0,0 0 0 0 0,1 0 0 0 0,4 5 0 0 0,3 2 0 0 0,-1-1 0 0 0,-1-1 0 0 0,-1-1 0 0 0,-2-2 0 0 0,0-1 0 0 0,-2-1 0 0 0,0 0 0 0 0,5-1 0 0 0,2 1 0 0 0,4 4 0 0 0,1 3 0 0 0,-2 9 0 0 0,-2 18 0 0 0,-3 13 0 0 0,-3 15 0 0 0,0 11 0 0 0,-2 9 0 0 0,0 6 0 0 0,-1-2 0 0 0,1 0 0 0 0,-1-4 0 0 0,1-6 0 0 0,0-6 0 0 0,-1-10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51"/>
    </inkml:context>
    <inkml:brush xml:id="br0">
      <inkml:brushProperty name="width" value="0.1" units="cm"/>
      <inkml:brushProperty name="height" value="0.1" units="cm"/>
      <inkml:brushProperty name="color" value="#66CC00"/>
    </inkml:brush>
  </inkml:definitions>
  <inkml:trace contextRef="#ctx0" brushRef="#br0">12351 9160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52"/>
    </inkml:context>
    <inkml:brush xml:id="br0">
      <inkml:brushProperty name="width" value="0.1" units="cm"/>
      <inkml:brushProperty name="height" value="0.1" units="cm"/>
      <inkml:brushProperty name="color" value="#66CC00"/>
    </inkml:brush>
  </inkml:definitions>
  <inkml:trace contextRef="#ctx0" brushRef="#br0">12520 9139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53"/>
    </inkml:context>
    <inkml:brush xml:id="br0">
      <inkml:brushProperty name="width" value="0.1" units="cm"/>
      <inkml:brushProperty name="height" value="0.1" units="cm"/>
      <inkml:brushProperty name="color" value="#66CC00"/>
    </inkml:brush>
  </inkml:definitions>
  <inkml:trace contextRef="#ctx0" brushRef="#br0">13219 9075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54"/>
    </inkml:context>
    <inkml:brush xml:id="br0">
      <inkml:brushProperty name="width" value="0.1" units="cm"/>
      <inkml:brushProperty name="height" value="0.1" units="cm"/>
      <inkml:brushProperty name="color" value="#66CC00"/>
    </inkml:brush>
  </inkml:definitions>
  <inkml:trace contextRef="#ctx0" brushRef="#br0">15547 9075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55"/>
    </inkml:context>
    <inkml:brush xml:id="br0">
      <inkml:brushProperty name="width" value="0.1" units="cm"/>
      <inkml:brushProperty name="height" value="0.1" units="cm"/>
      <inkml:brushProperty name="color" value="#66CC00"/>
    </inkml:brush>
  </inkml:definitions>
  <inkml:trace contextRef="#ctx0" brushRef="#br0">12457 9096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56"/>
    </inkml:context>
    <inkml:brush xml:id="br0">
      <inkml:brushProperty name="width" value="0.1" units="cm"/>
      <inkml:brushProperty name="height" value="0.1" units="cm"/>
      <inkml:brushProperty name="color" value="#66CC00"/>
    </inkml:brush>
  </inkml:definitions>
  <inkml:trace contextRef="#ctx0" brushRef="#br0">12457 9096 16383 0 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17T15:03:59.657"/>
    </inkml:context>
    <inkml:brush xml:id="br0">
      <inkml:brushProperty name="width" value="0.1" units="cm"/>
      <inkml:brushProperty name="height" value="0.1" units="cm"/>
      <inkml:brushProperty name="color" value="#66CC00"/>
    </inkml:brush>
  </inkml:definitions>
  <inkml:trace contextRef="#ctx0" brushRef="#br0">7002 9527 16383 0 0,'0'-5'0'0'0,"10"-7"0"0"0,19-2 0 0 0,15-3 0 0 0,15 2 0 0 0,8 2 0 0 0,-2 4 0 0 0,-2 4 0 0 0,-7 2 0 0 0,-7 2 0 0 0,-8 1 0 0 0,-4 0 0 0 0,-5 1 0 0 0,4 0 0 0 0,0-1 0 0 0,-1 1 0 0 0,-1-1 0 0 0,-1 0 0 0 0,-1 0 0 0 0,4 0 0 0 0,6 0 0 0 0,2 0 0 0 0,-3 0 0 0 0,-2 0 0 0 0,-3 0 0 0 0,-2 0 0 0 0,-7 5 0 0 0,-3 2 0 0 0,-1 0 0 0 0,2-2 0 0 0,0 4 0 0 0,3 0 0 0 0,0-1 0 0 0,2-3 0 0 0,0-1 0 0 0,0-2 0 0 0,1-1 0 0 0,5 4 0 0 0,1 2 0 0 0,5-1 0 0 0,0-1 0 0 0,-6 4 0 0 0,-5 0 0 0 0,-2 3 0 0 0,-2 1 0 0 0,1-3 0 0 0,0-3 0 0 0,1 3 0 0 0,0 5 0 0 0,1-1 0 0 0,0-2 0 0 0,0-3 0 0 0,-5 1 0 0 0,-1 5 0 0 0,0 0 0 0 0,1-3 0 0 0,-4 7 0 0 0,-5 15 0 0 0,-10 8 0 0 0,-7 1 0 0 0,-13 4 0 0 0,-15 4 0 0 0,-7-1 0 0 0,-3-10 0 0 0,0-11 0 0 0,-3-10 0 0 0,0-9 0 0 0,-4-6 0 0 0,2-4 0 0 0,3-2 0 0 0,-2 0 0 0 0,1 0 0 0 0,-2 0 0 0 0,1 1 0 0 0,2 0 0 0 0,4 6 0 0 0,-3 2 0 0 0,1-1 0 0 0,1-1 0 0 0,3-1 0 0 0,1-1 0 0 0,-3-2 0 0 0,0 0 0 0 0,0-1 0 0 0,2-1 0 0 0,1 1 0 0 0,2 0 0 0 0,1 0 0 0 0,-5-1 0 0 0,4 6 0 0 0,3 2 0 0 0,0 5 0 0 0,1 5 0 0 0,-1 0 0 0 0,0-3 0 0 0,-6-3 0 0 0,-11-5 0 0 0,-5-2 0 0 0,-7-3 0 0 0,-1-1 0 0 0,1 0 0 0 0,5-1 0 0 0,5 0 0 0 0,7 1 0 0 0,5-1 0 0 0,3 1 0 0 0,2 0 0 0 0,2 0 0 0 0,-5 0 0 0 0,-7-5 0 0 0,-2-12 0 0 0,-3-9 0 0 0,0 1 0 0 0,4-1 0 0 0,3-6 0 0 0,3 2 0 0 0,3 2 0 0 0,7-1 0 0 0,2 6 0 0 0,1 6 0 0 0,-1 1 0 0 0,-2 3 0 0 0,-1 4 0 0 0,3-2 0 0 0,7-4 0 0 0,10-4 0 0 0,13-10 0 0 0,4-10 0 0 0,6 2 0 0 0,6 1 0 0 0,3 3 0 0 0,-1 1 0 0 0,-1 6 0 0 0,2 3 0 0 0,-4-1 0 0 0,-1 5 0 0 0,3-1 0 0 0,1-1 0 0 0,2-2 0 0 0,2 2 0 0 0,-3 5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63234AA2-C668-8237-8F51-A582EFD996B0}"/>
            </a:ext>
          </a:extLst>
        </p:cNvPr>
        <p:cNvGrpSpPr/>
        <p:nvPr/>
      </p:nvGrpSpPr>
      <p:grpSpPr>
        <a:xfrm>
          <a:off x="0" y="0"/>
          <a:ext cx="0" cy="0"/>
          <a:chOff x="0" y="0"/>
          <a:chExt cx="0" cy="0"/>
        </a:xfrm>
      </p:grpSpPr>
      <p:sp>
        <p:nvSpPr>
          <p:cNvPr id="185" name="Shape 185">
            <a:extLst>
              <a:ext uri="{FF2B5EF4-FFF2-40B4-BE49-F238E27FC236}">
                <a16:creationId xmlns:a16="http://schemas.microsoft.com/office/drawing/2014/main" id="{A4F80354-E50D-6DF7-B823-C0B3711F99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6" name="Shape 186">
            <a:extLst>
              <a:ext uri="{FF2B5EF4-FFF2-40B4-BE49-F238E27FC236}">
                <a16:creationId xmlns:a16="http://schemas.microsoft.com/office/drawing/2014/main" id="{0B3B08D4-50D1-24A0-2015-8C0235E2C55C}"/>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73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2096B0B4-5770-E7D4-A9DD-9A2314962A96}"/>
            </a:ext>
          </a:extLst>
        </p:cNvPr>
        <p:cNvGrpSpPr/>
        <p:nvPr/>
      </p:nvGrpSpPr>
      <p:grpSpPr>
        <a:xfrm>
          <a:off x="0" y="0"/>
          <a:ext cx="0" cy="0"/>
          <a:chOff x="0" y="0"/>
          <a:chExt cx="0" cy="0"/>
        </a:xfrm>
      </p:grpSpPr>
      <p:sp>
        <p:nvSpPr>
          <p:cNvPr id="185" name="Shape 185">
            <a:extLst>
              <a:ext uri="{FF2B5EF4-FFF2-40B4-BE49-F238E27FC236}">
                <a16:creationId xmlns:a16="http://schemas.microsoft.com/office/drawing/2014/main" id="{CEF69D75-EB67-2076-65B0-1A0C8CEDA7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6" name="Shape 186">
            <a:extLst>
              <a:ext uri="{FF2B5EF4-FFF2-40B4-BE49-F238E27FC236}">
                <a16:creationId xmlns:a16="http://schemas.microsoft.com/office/drawing/2014/main" id="{35730565-B560-ADA6-C161-F6872847275A}"/>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434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B098BA41-AAF5-6848-A7D7-B3BEE4CC01E1}"/>
            </a:ext>
          </a:extLst>
        </p:cNvPr>
        <p:cNvGrpSpPr/>
        <p:nvPr/>
      </p:nvGrpSpPr>
      <p:grpSpPr>
        <a:xfrm>
          <a:off x="0" y="0"/>
          <a:ext cx="0" cy="0"/>
          <a:chOff x="0" y="0"/>
          <a:chExt cx="0" cy="0"/>
        </a:xfrm>
      </p:grpSpPr>
      <p:sp>
        <p:nvSpPr>
          <p:cNvPr id="185" name="Shape 185">
            <a:extLst>
              <a:ext uri="{FF2B5EF4-FFF2-40B4-BE49-F238E27FC236}">
                <a16:creationId xmlns:a16="http://schemas.microsoft.com/office/drawing/2014/main" id="{81653A44-2B5B-07A0-461E-FD4AA8621D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6" name="Shape 186">
            <a:extLst>
              <a:ext uri="{FF2B5EF4-FFF2-40B4-BE49-F238E27FC236}">
                <a16:creationId xmlns:a16="http://schemas.microsoft.com/office/drawing/2014/main" id="{5A474B08-AC3B-E338-BF35-EFD27914CD6B}"/>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69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3" name="Google Shape;313;p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1017CD97-3388-47A8-6815-4AAEB09AD005}"/>
            </a:ext>
          </a:extLst>
        </p:cNvPr>
        <p:cNvGrpSpPr/>
        <p:nvPr/>
      </p:nvGrpSpPr>
      <p:grpSpPr>
        <a:xfrm>
          <a:off x="0" y="0"/>
          <a:ext cx="0" cy="0"/>
          <a:chOff x="0" y="0"/>
          <a:chExt cx="0" cy="0"/>
        </a:xfrm>
      </p:grpSpPr>
      <p:sp>
        <p:nvSpPr>
          <p:cNvPr id="312" name="Google Shape;312;p13:notes">
            <a:extLst>
              <a:ext uri="{FF2B5EF4-FFF2-40B4-BE49-F238E27FC236}">
                <a16:creationId xmlns:a16="http://schemas.microsoft.com/office/drawing/2014/main" id="{182D1503-B2AE-7F37-EB2C-4DEAEE0A53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3" name="Google Shape;313;p13:notes">
            <a:extLst>
              <a:ext uri="{FF2B5EF4-FFF2-40B4-BE49-F238E27FC236}">
                <a16:creationId xmlns:a16="http://schemas.microsoft.com/office/drawing/2014/main" id="{DF9E66B5-AA57-1F3F-39CF-2DD0FD755030}"/>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95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A48AA764-C1AA-8C50-BFEC-D83B7DD50DB9}"/>
            </a:ext>
          </a:extLst>
        </p:cNvPr>
        <p:cNvGrpSpPr/>
        <p:nvPr/>
      </p:nvGrpSpPr>
      <p:grpSpPr>
        <a:xfrm>
          <a:off x="0" y="0"/>
          <a:ext cx="0" cy="0"/>
          <a:chOff x="0" y="0"/>
          <a:chExt cx="0" cy="0"/>
        </a:xfrm>
      </p:grpSpPr>
      <p:sp>
        <p:nvSpPr>
          <p:cNvPr id="185" name="Shape 185">
            <a:extLst>
              <a:ext uri="{FF2B5EF4-FFF2-40B4-BE49-F238E27FC236}">
                <a16:creationId xmlns:a16="http://schemas.microsoft.com/office/drawing/2014/main" id="{2F3CFFB6-5CF4-214A-8DF6-89A8B768F4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6" name="Shape 186">
            <a:extLst>
              <a:ext uri="{FF2B5EF4-FFF2-40B4-BE49-F238E27FC236}">
                <a16:creationId xmlns:a16="http://schemas.microsoft.com/office/drawing/2014/main" id="{B94F504D-E05D-10D8-8057-3A1D29E489F7}"/>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891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506B4170-725F-6300-45CD-B690FF67409D}"/>
            </a:ext>
          </a:extLst>
        </p:cNvPr>
        <p:cNvGrpSpPr/>
        <p:nvPr/>
      </p:nvGrpSpPr>
      <p:grpSpPr>
        <a:xfrm>
          <a:off x="0" y="0"/>
          <a:ext cx="0" cy="0"/>
          <a:chOff x="0" y="0"/>
          <a:chExt cx="0" cy="0"/>
        </a:xfrm>
      </p:grpSpPr>
      <p:sp>
        <p:nvSpPr>
          <p:cNvPr id="185" name="Shape 185">
            <a:extLst>
              <a:ext uri="{FF2B5EF4-FFF2-40B4-BE49-F238E27FC236}">
                <a16:creationId xmlns:a16="http://schemas.microsoft.com/office/drawing/2014/main" id="{675BF9AA-FD66-E264-F3F8-83103C8052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6" name="Shape 186">
            <a:extLst>
              <a:ext uri="{FF2B5EF4-FFF2-40B4-BE49-F238E27FC236}">
                <a16:creationId xmlns:a16="http://schemas.microsoft.com/office/drawing/2014/main" id="{EECAC192-3A95-50CF-D59A-88AFF74AA74C}"/>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226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20" name="Google Shape;220;p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a:extLst>
            <a:ext uri="{FF2B5EF4-FFF2-40B4-BE49-F238E27FC236}">
              <a16:creationId xmlns:a16="http://schemas.microsoft.com/office/drawing/2014/main" id="{A4CF5725-0A7A-DE1D-9252-DE0F999F058C}"/>
            </a:ext>
          </a:extLst>
        </p:cNvPr>
        <p:cNvGrpSpPr/>
        <p:nvPr/>
      </p:nvGrpSpPr>
      <p:grpSpPr>
        <a:xfrm>
          <a:off x="0" y="0"/>
          <a:ext cx="0" cy="0"/>
          <a:chOff x="0" y="0"/>
          <a:chExt cx="0" cy="0"/>
        </a:xfrm>
      </p:grpSpPr>
      <p:sp>
        <p:nvSpPr>
          <p:cNvPr id="327" name="Shape 327">
            <a:extLst>
              <a:ext uri="{FF2B5EF4-FFF2-40B4-BE49-F238E27FC236}">
                <a16:creationId xmlns:a16="http://schemas.microsoft.com/office/drawing/2014/main" id="{E48538DB-DD8F-CA8E-2F53-32E2BDC060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8" name="Shape 328">
            <a:extLst>
              <a:ext uri="{FF2B5EF4-FFF2-40B4-BE49-F238E27FC236}">
                <a16:creationId xmlns:a16="http://schemas.microsoft.com/office/drawing/2014/main" id="{1CC20E97-1553-AF56-2765-14590B02EE5F}"/>
              </a:ext>
            </a:extLst>
          </p:cNvPr>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08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4079223392"/>
      </p:ext>
    </p:extLst>
  </p:cSld>
  <p:clrMapOvr>
    <a:masterClrMapping/>
  </p:clrMapOvr>
  <p:transition spd="slow" advTm="5000">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34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extLst>
      <p:ext uri="{BB962C8B-B14F-4D97-AF65-F5344CB8AC3E}">
        <p14:creationId xmlns:p14="http://schemas.microsoft.com/office/powerpoint/2010/main" val="10288760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7"/>
          <a:stretch>
            <a:fillRect/>
          </a:stretch>
        </p:blipFill>
        <p:spPr>
          <a:xfrm>
            <a:off x="9909313" y="324519"/>
            <a:ext cx="1452594" cy="741429"/>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 id="2147483716" r:id="rId13"/>
    <p:sldLayoutId id="2147483717" r:id="rId14"/>
    <p:sldLayoutId id="2147483718"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louisfed.org/education/-/media/project/frbstl/stlouisfed/Education/Lessons/pdf/How_the_Federal_Reserve_Implements_Monetary_Policy.pdf" TargetMode="External"/><Relationship Id="rId2" Type="http://schemas.openxmlformats.org/officeDocument/2006/relationships/image" Target="../media/image17.gi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customXml" Target="../ink/ink1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s://www.stlouisfed.org/education/-/media/project/frbstl/stlouisfed/Education/Lessons/pdf/How_the_Federal_Reserve_Implements_Monetary_Policy.pdf"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customXml" Target="../ink/ink25.xml"/><Relationship Id="rId3" Type="http://schemas.openxmlformats.org/officeDocument/2006/relationships/customXml" Target="../ink/ink20.xml"/><Relationship Id="rId7" Type="http://schemas.openxmlformats.org/officeDocument/2006/relationships/customXml" Target="../ink/ink22.xml"/><Relationship Id="rId12"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31.png"/><Relationship Id="rId11" Type="http://schemas.openxmlformats.org/officeDocument/2006/relationships/customXml" Target="../ink/ink24.xml"/><Relationship Id="rId5" Type="http://schemas.openxmlformats.org/officeDocument/2006/relationships/customXml" Target="../ink/ink21.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23.xml"/><Relationship Id="rId1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jpeg"/><Relationship Id="rId18" Type="http://schemas.openxmlformats.org/officeDocument/2006/relationships/image" Target="../media/image58.pn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jpeg"/><Relationship Id="rId17" Type="http://schemas.openxmlformats.org/officeDocument/2006/relationships/image" Target="../media/image57.svg"/><Relationship Id="rId2" Type="http://schemas.openxmlformats.org/officeDocument/2006/relationships/image" Target="../media/image42.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4.xml"/><Relationship Id="rId6" Type="http://schemas.openxmlformats.org/officeDocument/2006/relationships/image" Target="../media/image46.png"/><Relationship Id="rId11" Type="http://schemas.openxmlformats.org/officeDocument/2006/relationships/image" Target="../media/image51.jpeg"/><Relationship Id="rId5" Type="http://schemas.openxmlformats.org/officeDocument/2006/relationships/image" Target="../media/image45.svg"/><Relationship Id="rId15" Type="http://schemas.openxmlformats.org/officeDocument/2006/relationships/image" Target="../media/image55.svg"/><Relationship Id="rId10" Type="http://schemas.openxmlformats.org/officeDocument/2006/relationships/image" Target="../media/image50.png"/><Relationship Id="rId19" Type="http://schemas.openxmlformats.org/officeDocument/2006/relationships/image" Target="../media/image59.sv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9.xml"/><Relationship Id="rId18" Type="http://schemas.openxmlformats.org/officeDocument/2006/relationships/customXml" Target="../ink/ink13.xml"/><Relationship Id="rId3" Type="http://schemas.openxmlformats.org/officeDocument/2006/relationships/customXml" Target="../ink/ink1.xml"/><Relationship Id="rId21" Type="http://schemas.openxmlformats.org/officeDocument/2006/relationships/customXml" Target="../ink/ink15.xml"/><Relationship Id="rId7" Type="http://schemas.openxmlformats.org/officeDocument/2006/relationships/customXml" Target="../ink/ink3.xml"/><Relationship Id="rId12" Type="http://schemas.openxmlformats.org/officeDocument/2006/relationships/customXml" Target="../ink/ink8.xml"/><Relationship Id="rId17" Type="http://schemas.openxmlformats.org/officeDocument/2006/relationships/customXml" Target="../ink/ink12.xml"/><Relationship Id="rId2" Type="http://schemas.openxmlformats.org/officeDocument/2006/relationships/image" Target="../media/image7.png"/><Relationship Id="rId16" Type="http://schemas.openxmlformats.org/officeDocument/2006/relationships/customXml" Target="../ink/ink11.xml"/><Relationship Id="rId20"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customXml" Target="../ink/ink7.xml"/><Relationship Id="rId24" Type="http://schemas.openxmlformats.org/officeDocument/2006/relationships/customXml" Target="../ink/ink17.xml"/><Relationship Id="rId5" Type="http://schemas.openxmlformats.org/officeDocument/2006/relationships/customXml" Target="../ink/ink2.xml"/><Relationship Id="rId15" Type="http://schemas.openxmlformats.org/officeDocument/2006/relationships/customXml" Target="../ink/ink10.xml"/><Relationship Id="rId23" Type="http://schemas.openxmlformats.org/officeDocument/2006/relationships/image" Target="../media/image12.png"/><Relationship Id="rId10" Type="http://schemas.openxmlformats.org/officeDocument/2006/relationships/customXml" Target="../ink/ink6.xml"/><Relationship Id="rId19"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customXml" Target="../ink/ink5.xml"/><Relationship Id="rId14" Type="http://schemas.openxmlformats.org/officeDocument/2006/relationships/image" Target="../media/image10.png"/><Relationship Id="rId22" Type="http://schemas.openxmlformats.org/officeDocument/2006/relationships/customXml" Target="../ink/ink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52324" y="2534479"/>
            <a:ext cx="6161315" cy="914400"/>
          </a:xfrm>
        </p:spPr>
        <p:txBody>
          <a:bodyPr lIns="91440" tIns="45720" rIns="91440" bIns="45720" anchor="t"/>
          <a:lstStyle/>
          <a:p>
            <a:r>
              <a:rPr lang="en-US" sz="5000" b="1">
                <a:solidFill>
                  <a:srgbClr val="414A58"/>
                </a:solidFill>
                <a:latin typeface="Calibri Light"/>
                <a:ea typeface="Calibri Light"/>
                <a:cs typeface="Calibri Light"/>
              </a:rPr>
              <a:t>AP MACROECONOMICS</a:t>
            </a:r>
            <a:endParaRPr lang="en-US"/>
          </a:p>
          <a:p>
            <a:r>
              <a:rPr lang="en-US" sz="5000" b="1">
                <a:solidFill>
                  <a:srgbClr val="414A58"/>
                </a:solidFill>
                <a:latin typeface="Calibri Light"/>
                <a:ea typeface="Calibri Light"/>
                <a:cs typeface="Calibri Light"/>
              </a:rPr>
              <a:t>POST-EXAM ANALYSIS</a:t>
            </a:r>
            <a:endParaRPr lang="en-US"/>
          </a:p>
          <a:p>
            <a:endParaRPr lang="en-US" sz="5000">
              <a:solidFill>
                <a:srgbClr val="414A58"/>
              </a:solidFill>
              <a:latin typeface="Calibri Light"/>
              <a:ea typeface="Calibri Light"/>
              <a:cs typeface="Calibri"/>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2"/>
          <a:srcRect/>
          <a:stretch/>
        </p:blipFill>
        <p:spPr>
          <a:xfrm>
            <a:off x="708075" y="4860038"/>
            <a:ext cx="2597021" cy="1325562"/>
          </a:xfrm>
          <a:prstGeom prst="rect">
            <a:avLst/>
          </a:prstGeom>
        </p:spPr>
      </p:pic>
      <p:sp>
        <p:nvSpPr>
          <p:cNvPr id="7" name="Text Placeholder 2">
            <a:extLst>
              <a:ext uri="{FF2B5EF4-FFF2-40B4-BE49-F238E27FC236}">
                <a16:creationId xmlns:a16="http://schemas.microsoft.com/office/drawing/2014/main" id="{BD0CC539-05C1-1FD2-7774-C13D8DA86458}"/>
              </a:ext>
            </a:extLst>
          </p:cNvPr>
          <p:cNvSpPr txBox="1">
            <a:spLocks/>
          </p:cNvSpPr>
          <p:nvPr/>
        </p:nvSpPr>
        <p:spPr>
          <a:xfrm>
            <a:off x="7343994" y="2219105"/>
            <a:ext cx="4521878" cy="1724875"/>
          </a:xfrm>
          <a:prstGeom prst="rect">
            <a:avLst/>
          </a:prstGeom>
          <a:solidFill>
            <a:srgbClr val="D8FEE4"/>
          </a:solidFill>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Calibri Light"/>
                <a:cs typeface="Calibri Light"/>
              </a:rPr>
              <a:t>[INSERT FEATURED IMAGE OF WEBINAR SESSION]</a:t>
            </a:r>
            <a:endParaRPr lang="en-US">
              <a:ea typeface="Calibri" panose="020F0502020204030204"/>
              <a:cs typeface="Calibri" panose="020F0502020204030204"/>
            </a:endParaRPr>
          </a:p>
          <a:p>
            <a:pPr marL="0" indent="0">
              <a:buNone/>
            </a:pPr>
            <a:endParaRPr lang="en-US" sz="2600">
              <a:latin typeface="Calibri Light" panose="020F0302020204030204" pitchFamily="34" charset="0"/>
              <a:ea typeface="+mn-lt"/>
              <a:cs typeface="Calibri Light"/>
            </a:endParaRPr>
          </a:p>
        </p:txBody>
      </p:sp>
      <p:pic>
        <p:nvPicPr>
          <p:cNvPr id="8" name="Picture 7" descr="A blue and black sign with white text&#10;&#10;AI-generated content may be incorrect.">
            <a:extLst>
              <a:ext uri="{FF2B5EF4-FFF2-40B4-BE49-F238E27FC236}">
                <a16:creationId xmlns:a16="http://schemas.microsoft.com/office/drawing/2014/main" id="{E966D21B-2077-BFD8-245D-57C54253DB29}"/>
              </a:ext>
            </a:extLst>
          </p:cNvPr>
          <p:cNvPicPr>
            <a:picLocks noChangeAspect="1"/>
          </p:cNvPicPr>
          <p:nvPr/>
        </p:nvPicPr>
        <p:blipFill>
          <a:blip r:embed="rId3"/>
          <a:stretch>
            <a:fillRect/>
          </a:stretch>
        </p:blipFill>
        <p:spPr>
          <a:xfrm>
            <a:off x="6726358" y="1710104"/>
            <a:ext cx="5362820" cy="3213101"/>
          </a:xfrm>
          <a:prstGeom prst="rect">
            <a:avLst/>
          </a:prstGeom>
        </p:spPr>
      </p:pic>
      <p:sp>
        <p:nvSpPr>
          <p:cNvPr id="9" name="TextBox 8">
            <a:extLst>
              <a:ext uri="{FF2B5EF4-FFF2-40B4-BE49-F238E27FC236}">
                <a16:creationId xmlns:a16="http://schemas.microsoft.com/office/drawing/2014/main" id="{4F06FE30-DAB9-C977-8000-36C1FD1E67D5}"/>
              </a:ext>
            </a:extLst>
          </p:cNvPr>
          <p:cNvSpPr txBox="1"/>
          <p:nvPr/>
        </p:nvSpPr>
        <p:spPr>
          <a:xfrm>
            <a:off x="6731000" y="5526128"/>
            <a:ext cx="55611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DISCLAIMER: This presentation is not sponsored by the College Board and only reflects the presenter’s analysis of the 2025 AP Micro free response questions.</a:t>
            </a:r>
            <a:endParaRPr lang="en-US"/>
          </a:p>
        </p:txBody>
      </p:sp>
      <p:sp>
        <p:nvSpPr>
          <p:cNvPr id="10" name="TextBox 9">
            <a:extLst>
              <a:ext uri="{FF2B5EF4-FFF2-40B4-BE49-F238E27FC236}">
                <a16:creationId xmlns:a16="http://schemas.microsoft.com/office/drawing/2014/main" id="{D7E69AE5-5F1F-BE74-6C3A-0B50E91A1617}"/>
              </a:ext>
            </a:extLst>
          </p:cNvPr>
          <p:cNvSpPr txBox="1"/>
          <p:nvPr/>
        </p:nvSpPr>
        <p:spPr>
          <a:xfrm>
            <a:off x="10055795" y="4924507"/>
            <a:ext cx="23291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ea typeface="Calibri"/>
                <a:cs typeface="Calibri"/>
              </a:rPr>
              <a:t>©2025 College Board</a:t>
            </a:r>
          </a:p>
        </p:txBody>
      </p:sp>
    </p:spTree>
    <p:extLst>
      <p:ext uri="{BB962C8B-B14F-4D97-AF65-F5344CB8AC3E}">
        <p14:creationId xmlns:p14="http://schemas.microsoft.com/office/powerpoint/2010/main" val="358227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9D3D1D-6F54-9723-10A2-88AE2F027FFD}"/>
              </a:ext>
            </a:extLst>
          </p:cNvPr>
          <p:cNvSpPr>
            <a:spLocks noGrp="1"/>
          </p:cNvSpPr>
          <p:nvPr>
            <p:ph type="sldNum" sz="quarter" idx="4"/>
          </p:nvPr>
        </p:nvSpPr>
        <p:spPr/>
        <p:txBody>
          <a:bodyPr/>
          <a:lstStyle/>
          <a:p>
            <a:fld id="{FAEE96CF-4053-2149-B5F9-FD566E7161CA}" type="slidenum">
              <a:rPr lang="en-US" smtClean="0"/>
              <a:pPr/>
              <a:t>10</a:t>
            </a:fld>
            <a:endParaRPr lang="en-US"/>
          </a:p>
        </p:txBody>
      </p:sp>
      <p:pic>
        <p:nvPicPr>
          <p:cNvPr id="4" name="Picture 3" descr="A close up of black text&#10;&#10;AI-generated content may be incorrect.">
            <a:extLst>
              <a:ext uri="{FF2B5EF4-FFF2-40B4-BE49-F238E27FC236}">
                <a16:creationId xmlns:a16="http://schemas.microsoft.com/office/drawing/2014/main" id="{7515300D-FADC-D4A5-F973-DCF06EC552E7}"/>
              </a:ext>
            </a:extLst>
          </p:cNvPr>
          <p:cNvPicPr>
            <a:picLocks noChangeAspect="1"/>
          </p:cNvPicPr>
          <p:nvPr/>
        </p:nvPicPr>
        <p:blipFill>
          <a:blip r:embed="rId2"/>
          <a:stretch>
            <a:fillRect/>
          </a:stretch>
        </p:blipFill>
        <p:spPr>
          <a:xfrm>
            <a:off x="735248" y="1549588"/>
            <a:ext cx="8143875" cy="1066800"/>
          </a:xfrm>
          <a:prstGeom prst="rect">
            <a:avLst/>
          </a:prstGeom>
        </p:spPr>
      </p:pic>
      <p:pic>
        <p:nvPicPr>
          <p:cNvPr id="6" name="Picture 5">
            <a:extLst>
              <a:ext uri="{FF2B5EF4-FFF2-40B4-BE49-F238E27FC236}">
                <a16:creationId xmlns:a16="http://schemas.microsoft.com/office/drawing/2014/main" id="{8E34C7AF-C45F-C90D-CFDC-D7E64C825EA9}"/>
              </a:ext>
            </a:extLst>
          </p:cNvPr>
          <p:cNvPicPr>
            <a:picLocks noChangeAspect="1"/>
          </p:cNvPicPr>
          <p:nvPr/>
        </p:nvPicPr>
        <p:blipFill>
          <a:blip r:embed="rId3"/>
          <a:stretch>
            <a:fillRect/>
          </a:stretch>
        </p:blipFill>
        <p:spPr>
          <a:xfrm>
            <a:off x="858732" y="4889889"/>
            <a:ext cx="3460750" cy="409575"/>
          </a:xfrm>
          <a:prstGeom prst="rect">
            <a:avLst/>
          </a:prstGeom>
        </p:spPr>
      </p:pic>
      <p:sp>
        <p:nvSpPr>
          <p:cNvPr id="3" name="TextBox 2">
            <a:extLst>
              <a:ext uri="{FF2B5EF4-FFF2-40B4-BE49-F238E27FC236}">
                <a16:creationId xmlns:a16="http://schemas.microsoft.com/office/drawing/2014/main" id="{9D326991-FC0F-A92C-6D5E-F8E015CF8F52}"/>
              </a:ext>
            </a:extLst>
          </p:cNvPr>
          <p:cNvSpPr txBox="1"/>
          <p:nvPr/>
        </p:nvSpPr>
        <p:spPr>
          <a:xfrm>
            <a:off x="1129393" y="2626178"/>
            <a:ext cx="764721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Calibri"/>
                <a:cs typeface="Calibri"/>
              </a:rPr>
              <a:t>Increase or move to a surplus.</a:t>
            </a:r>
          </a:p>
        </p:txBody>
      </p:sp>
      <p:sp>
        <p:nvSpPr>
          <p:cNvPr id="5" name="TextBox 4">
            <a:extLst>
              <a:ext uri="{FF2B5EF4-FFF2-40B4-BE49-F238E27FC236}">
                <a16:creationId xmlns:a16="http://schemas.microsoft.com/office/drawing/2014/main" id="{3B5F9415-50FC-B196-86C4-1E05167481D7}"/>
              </a:ext>
            </a:extLst>
          </p:cNvPr>
          <p:cNvSpPr txBox="1"/>
          <p:nvPr/>
        </p:nvSpPr>
        <p:spPr>
          <a:xfrm>
            <a:off x="1170214" y="3238499"/>
            <a:ext cx="564696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Calibri"/>
                <a:cs typeface="Calibri"/>
              </a:rPr>
              <a:t>In part D, net exports declined. This means that the Current Account will decrease  due to the decrease in exports.  </a:t>
            </a:r>
          </a:p>
        </p:txBody>
      </p:sp>
      <p:sp>
        <p:nvSpPr>
          <p:cNvPr id="7" name="TextBox 6">
            <a:extLst>
              <a:ext uri="{FF2B5EF4-FFF2-40B4-BE49-F238E27FC236}">
                <a16:creationId xmlns:a16="http://schemas.microsoft.com/office/drawing/2014/main" id="{31D08352-7BC2-219F-0645-AEDE68884E6F}"/>
              </a:ext>
            </a:extLst>
          </p:cNvPr>
          <p:cNvSpPr txBox="1"/>
          <p:nvPr/>
        </p:nvSpPr>
        <p:spPr>
          <a:xfrm>
            <a:off x="1319892" y="4177573"/>
            <a:ext cx="52532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Calibri"/>
                <a:cs typeface="Calibri"/>
              </a:rPr>
              <a:t>CA + CFA = 0   Since CA decreases, CFA must increase.</a:t>
            </a:r>
          </a:p>
        </p:txBody>
      </p:sp>
      <p:sp>
        <p:nvSpPr>
          <p:cNvPr id="8" name="TextBox 7">
            <a:extLst>
              <a:ext uri="{FF2B5EF4-FFF2-40B4-BE49-F238E27FC236}">
                <a16:creationId xmlns:a16="http://schemas.microsoft.com/office/drawing/2014/main" id="{C366B39E-96B4-699E-43E6-38C6703A7470}"/>
              </a:ext>
            </a:extLst>
          </p:cNvPr>
          <p:cNvSpPr txBox="1"/>
          <p:nvPr/>
        </p:nvSpPr>
        <p:spPr>
          <a:xfrm>
            <a:off x="1088571" y="5361214"/>
            <a:ext cx="62320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Calibri"/>
                <a:cs typeface="Calibri"/>
              </a:rPr>
              <a:t>Decrease.  Since NX decrease, Aggregate Demand will shift left resulting in lower employment.</a:t>
            </a:r>
          </a:p>
        </p:txBody>
      </p:sp>
      <p:sp>
        <p:nvSpPr>
          <p:cNvPr id="9" name="TextBox 8">
            <a:extLst>
              <a:ext uri="{FF2B5EF4-FFF2-40B4-BE49-F238E27FC236}">
                <a16:creationId xmlns:a16="http://schemas.microsoft.com/office/drawing/2014/main" id="{F8347A85-7EB8-2A8D-0802-2B1C42895387}"/>
              </a:ext>
            </a:extLst>
          </p:cNvPr>
          <p:cNvSpPr txBox="1"/>
          <p:nvPr/>
        </p:nvSpPr>
        <p:spPr>
          <a:xfrm>
            <a:off x="840014" y="430892"/>
            <a:ext cx="6313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Set 1: Question 1</a:t>
            </a:r>
          </a:p>
        </p:txBody>
      </p:sp>
    </p:spTree>
    <p:extLst>
      <p:ext uri="{BB962C8B-B14F-4D97-AF65-F5344CB8AC3E}">
        <p14:creationId xmlns:p14="http://schemas.microsoft.com/office/powerpoint/2010/main" val="418091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6451C915-3E77-7348-DE9E-02F68FA3CD8F}"/>
            </a:ext>
          </a:extLst>
        </p:cNvPr>
        <p:cNvGrpSpPr/>
        <p:nvPr/>
      </p:nvGrpSpPr>
      <p:grpSpPr>
        <a:xfrm>
          <a:off x="0" y="0"/>
          <a:ext cx="0" cy="0"/>
          <a:chOff x="0" y="0"/>
          <a:chExt cx="0" cy="0"/>
        </a:xfrm>
      </p:grpSpPr>
      <p:cxnSp>
        <p:nvCxnSpPr>
          <p:cNvPr id="315" name="Google Shape;315;p47">
            <a:extLst>
              <a:ext uri="{FF2B5EF4-FFF2-40B4-BE49-F238E27FC236}">
                <a16:creationId xmlns:a16="http://schemas.microsoft.com/office/drawing/2014/main" id="{3BB8603F-41E6-F7D5-5905-A7ACECCE58E4}"/>
              </a:ext>
            </a:extLst>
          </p:cNvPr>
          <p:cNvCxnSpPr/>
          <p:nvPr/>
        </p:nvCxnSpPr>
        <p:spPr>
          <a:xfrm flipH="1">
            <a:off x="6353175" y="4743450"/>
            <a:ext cx="2843212" cy="25400"/>
          </a:xfrm>
          <a:prstGeom prst="straightConnector1">
            <a:avLst/>
          </a:prstGeom>
          <a:noFill/>
          <a:ln w="57150" cap="flat" cmpd="sng">
            <a:solidFill>
              <a:schemeClr val="dk1"/>
            </a:solidFill>
            <a:prstDash val="dash"/>
            <a:miter lim="800000"/>
            <a:headEnd type="none" w="sm" len="sm"/>
            <a:tailEnd type="none" w="sm" len="sm"/>
          </a:ln>
        </p:spPr>
      </p:cxnSp>
      <p:grpSp>
        <p:nvGrpSpPr>
          <p:cNvPr id="316" name="Google Shape;316;p47">
            <a:extLst>
              <a:ext uri="{FF2B5EF4-FFF2-40B4-BE49-F238E27FC236}">
                <a16:creationId xmlns:a16="http://schemas.microsoft.com/office/drawing/2014/main" id="{FC400BEC-DE63-A0F4-EEC1-EEF82AE4E5CF}"/>
              </a:ext>
            </a:extLst>
          </p:cNvPr>
          <p:cNvGrpSpPr/>
          <p:nvPr/>
        </p:nvGrpSpPr>
        <p:grpSpPr>
          <a:xfrm>
            <a:off x="6343016" y="1836420"/>
            <a:ext cx="4103687" cy="3941762"/>
            <a:chOff x="2338387" y="1504950"/>
            <a:chExt cx="4745037" cy="4324350"/>
          </a:xfrm>
        </p:grpSpPr>
        <p:cxnSp>
          <p:nvCxnSpPr>
            <p:cNvPr id="317" name="Google Shape;317;p47">
              <a:extLst>
                <a:ext uri="{FF2B5EF4-FFF2-40B4-BE49-F238E27FC236}">
                  <a16:creationId xmlns:a16="http://schemas.microsoft.com/office/drawing/2014/main" id="{247EE214-D1C6-81B2-5B77-15250131FA11}"/>
                </a:ext>
              </a:extLst>
            </p:cNvPr>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318" name="Google Shape;318;p47">
              <a:extLst>
                <a:ext uri="{FF2B5EF4-FFF2-40B4-BE49-F238E27FC236}">
                  <a16:creationId xmlns:a16="http://schemas.microsoft.com/office/drawing/2014/main" id="{BE2C727D-2BB9-B339-8F01-5A207A0C5C24}"/>
                </a:ext>
              </a:extLst>
            </p:cNvPr>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319" name="Google Shape;319;p47">
            <a:extLst>
              <a:ext uri="{FF2B5EF4-FFF2-40B4-BE49-F238E27FC236}">
                <a16:creationId xmlns:a16="http://schemas.microsoft.com/office/drawing/2014/main" id="{2A06BBEF-D76A-578F-701A-94363342D7E1}"/>
              </a:ext>
            </a:extLst>
          </p:cNvPr>
          <p:cNvSpPr txBox="1"/>
          <p:nvPr/>
        </p:nvSpPr>
        <p:spPr>
          <a:xfrm>
            <a:off x="5197429" y="1318261"/>
            <a:ext cx="1423125" cy="508453"/>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4000"/>
              <a:buFont typeface="Times New Roman"/>
              <a:buNone/>
            </a:pPr>
            <a:r>
              <a:rPr lang="en-US" sz="2000" b="1">
                <a:solidFill>
                  <a:schemeClr val="dk1"/>
                </a:solidFill>
                <a:latin typeface="Times New Roman"/>
                <a:cs typeface="Times New Roman"/>
                <a:sym typeface="Times New Roman"/>
              </a:rPr>
              <a:t>RHM/VTC</a:t>
            </a:r>
            <a:endParaRPr lang="en-US" sz="2000" b="1">
              <a:solidFill>
                <a:schemeClr val="dk1"/>
              </a:solidFill>
              <a:latin typeface="Times New Roman"/>
              <a:cs typeface="Times New Roman"/>
            </a:endParaRPr>
          </a:p>
        </p:txBody>
      </p:sp>
      <p:sp>
        <p:nvSpPr>
          <p:cNvPr id="321" name="Google Shape;321;p47">
            <a:extLst>
              <a:ext uri="{FF2B5EF4-FFF2-40B4-BE49-F238E27FC236}">
                <a16:creationId xmlns:a16="http://schemas.microsoft.com/office/drawing/2014/main" id="{0D3A3C9F-B9C1-96D5-86FB-EE93755198E1}"/>
              </a:ext>
            </a:extLst>
          </p:cNvPr>
          <p:cNvSpPr txBox="1"/>
          <p:nvPr/>
        </p:nvSpPr>
        <p:spPr>
          <a:xfrm>
            <a:off x="9317990" y="2751760"/>
            <a:ext cx="780900" cy="5238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S</a:t>
            </a:r>
            <a:r>
              <a:rPr lang="en-US" sz="2800" b="1" i="0" u="none" strike="noStrike" cap="none" baseline="-25000">
                <a:solidFill>
                  <a:schemeClr val="dk1"/>
                </a:solidFill>
                <a:latin typeface="Arial"/>
                <a:ea typeface="Arial"/>
                <a:cs typeface="Arial"/>
                <a:sym typeface="Arial"/>
              </a:rPr>
              <a:t>1</a:t>
            </a:r>
            <a:endParaRPr sz="1400"/>
          </a:p>
        </p:txBody>
      </p:sp>
      <p:sp>
        <p:nvSpPr>
          <p:cNvPr id="322" name="Google Shape;322;p47">
            <a:extLst>
              <a:ext uri="{FF2B5EF4-FFF2-40B4-BE49-F238E27FC236}">
                <a16:creationId xmlns:a16="http://schemas.microsoft.com/office/drawing/2014/main" id="{9221F40A-B596-B5DA-C453-366971C73F6F}"/>
              </a:ext>
            </a:extLst>
          </p:cNvPr>
          <p:cNvSpPr txBox="1"/>
          <p:nvPr/>
        </p:nvSpPr>
        <p:spPr>
          <a:xfrm>
            <a:off x="7138987" y="1455103"/>
            <a:ext cx="3134360" cy="701675"/>
          </a:xfrm>
          <a:prstGeom prst="rect">
            <a:avLst/>
          </a:prstGeom>
          <a:noFill/>
          <a:ln>
            <a:noFill/>
          </a:ln>
        </p:spPr>
        <p:txBody>
          <a:bodyPr spcFirstLastPara="1" wrap="square" lIns="92075" tIns="46025" rIns="92075" bIns="46025" anchor="ctr" anchorCtr="0">
            <a:noAutofit/>
          </a:bodyPr>
          <a:lstStyle/>
          <a:p>
            <a:pPr algn="ctr">
              <a:buClr>
                <a:schemeClr val="dk1"/>
              </a:buClr>
              <a:buSzPts val="4000"/>
            </a:pPr>
            <a:r>
              <a:rPr lang="en-US" sz="2800" b="1" err="1">
                <a:solidFill>
                  <a:schemeClr val="dk1"/>
                </a:solidFill>
                <a:latin typeface="Times New Roman"/>
                <a:cs typeface="Times New Roman"/>
                <a:sym typeface="Times New Roman"/>
              </a:rPr>
              <a:t>Vortanian</a:t>
            </a:r>
            <a:r>
              <a:rPr lang="en-US" sz="2800" b="1">
                <a:solidFill>
                  <a:schemeClr val="dk1"/>
                </a:solidFill>
                <a:latin typeface="Times New Roman"/>
                <a:cs typeface="Times New Roman"/>
                <a:sym typeface="Times New Roman"/>
              </a:rPr>
              <a:t> Crown</a:t>
            </a:r>
          </a:p>
          <a:p>
            <a:pPr algn="ctr">
              <a:buSzPts val="4000"/>
            </a:pPr>
            <a:r>
              <a:rPr lang="en-US" sz="2800" b="1">
                <a:solidFill>
                  <a:schemeClr val="dk1"/>
                </a:solidFill>
                <a:latin typeface="Times New Roman"/>
                <a:cs typeface="Times New Roman"/>
              </a:rPr>
              <a:t>Market</a:t>
            </a:r>
          </a:p>
        </p:txBody>
      </p:sp>
      <p:sp>
        <p:nvSpPr>
          <p:cNvPr id="323" name="Google Shape;323;p47">
            <a:extLst>
              <a:ext uri="{FF2B5EF4-FFF2-40B4-BE49-F238E27FC236}">
                <a16:creationId xmlns:a16="http://schemas.microsoft.com/office/drawing/2014/main" id="{F1EBC52E-24A6-E945-0D87-A828F5D32E53}"/>
              </a:ext>
            </a:extLst>
          </p:cNvPr>
          <p:cNvSpPr txBox="1"/>
          <p:nvPr/>
        </p:nvSpPr>
        <p:spPr>
          <a:xfrm>
            <a:off x="9704706" y="5725796"/>
            <a:ext cx="2554287" cy="458787"/>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Quantity of </a:t>
            </a:r>
            <a:r>
              <a:rPr lang="en-US" b="1">
                <a:solidFill>
                  <a:schemeClr val="dk1"/>
                </a:solidFill>
                <a:latin typeface="Arial"/>
                <a:ea typeface="Arial"/>
                <a:cs typeface="Arial"/>
                <a:sym typeface="Arial"/>
              </a:rPr>
              <a:t>VTC</a:t>
            </a:r>
            <a:endParaRPr sz="1400"/>
          </a:p>
        </p:txBody>
      </p:sp>
      <p:sp>
        <p:nvSpPr>
          <p:cNvPr id="324" name="Google Shape;324;p47">
            <a:extLst>
              <a:ext uri="{FF2B5EF4-FFF2-40B4-BE49-F238E27FC236}">
                <a16:creationId xmlns:a16="http://schemas.microsoft.com/office/drawing/2014/main" id="{4388FC2C-FEF1-7501-B18F-D1BC699D4E93}"/>
              </a:ext>
            </a:extLst>
          </p:cNvPr>
          <p:cNvSpPr txBox="1"/>
          <p:nvPr/>
        </p:nvSpPr>
        <p:spPr>
          <a:xfrm>
            <a:off x="5681027" y="4382453"/>
            <a:ext cx="866140" cy="4832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a:solidFill>
                  <a:schemeClr val="dk1"/>
                </a:solidFill>
                <a:latin typeface="Times New Roman"/>
                <a:cs typeface="Times New Roman"/>
                <a:sym typeface="Times New Roman"/>
              </a:rPr>
              <a:t>er</a:t>
            </a:r>
            <a:r>
              <a:rPr lang="en-US" sz="2800" b="1" baseline="-25000">
                <a:solidFill>
                  <a:schemeClr val="dk1"/>
                </a:solidFill>
                <a:latin typeface="Times New Roman"/>
                <a:cs typeface="Times New Roman"/>
                <a:sym typeface="Times New Roman"/>
              </a:rPr>
              <a:t>e</a:t>
            </a:r>
            <a:endParaRPr lang="en-US" sz="2800" b="1" baseline="-25000">
              <a:solidFill>
                <a:schemeClr val="dk1"/>
              </a:solidFill>
              <a:latin typeface="Times New Roman"/>
              <a:cs typeface="Times New Roman"/>
            </a:endParaRPr>
          </a:p>
        </p:txBody>
      </p:sp>
      <p:sp>
        <p:nvSpPr>
          <p:cNvPr id="325" name="Google Shape;325;p47">
            <a:extLst>
              <a:ext uri="{FF2B5EF4-FFF2-40B4-BE49-F238E27FC236}">
                <a16:creationId xmlns:a16="http://schemas.microsoft.com/office/drawing/2014/main" id="{BBCA3E0A-DCF0-95BB-F705-C8D840F7FBA2}"/>
              </a:ext>
            </a:extLst>
          </p:cNvPr>
          <p:cNvSpPr/>
          <p:nvPr/>
        </p:nvSpPr>
        <p:spPr>
          <a:xfrm rot="21360000">
            <a:off x="7962901" y="4019550"/>
            <a:ext cx="2092325" cy="1503362"/>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6" name="Google Shape;326;p47">
            <a:extLst>
              <a:ext uri="{FF2B5EF4-FFF2-40B4-BE49-F238E27FC236}">
                <a16:creationId xmlns:a16="http://schemas.microsoft.com/office/drawing/2014/main" id="{32CC5D4B-EC02-5D39-8DC8-740A23A7576E}"/>
              </a:ext>
            </a:extLst>
          </p:cNvPr>
          <p:cNvSpPr txBox="1"/>
          <p:nvPr/>
        </p:nvSpPr>
        <p:spPr>
          <a:xfrm>
            <a:off x="10068242" y="3721101"/>
            <a:ext cx="387350" cy="523875"/>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a:t>
            </a:r>
            <a:endParaRPr sz="1400"/>
          </a:p>
        </p:txBody>
      </p:sp>
      <p:cxnSp>
        <p:nvCxnSpPr>
          <p:cNvPr id="327" name="Google Shape;327;p47">
            <a:extLst>
              <a:ext uri="{FF2B5EF4-FFF2-40B4-BE49-F238E27FC236}">
                <a16:creationId xmlns:a16="http://schemas.microsoft.com/office/drawing/2014/main" id="{C46362BA-9CBE-5535-C50C-E7E3AAC4E489}"/>
              </a:ext>
            </a:extLst>
          </p:cNvPr>
          <p:cNvCxnSpPr/>
          <p:nvPr/>
        </p:nvCxnSpPr>
        <p:spPr>
          <a:xfrm rot="10800000">
            <a:off x="6375401" y="4054475"/>
            <a:ext cx="2071687" cy="0"/>
          </a:xfrm>
          <a:prstGeom prst="straightConnector1">
            <a:avLst/>
          </a:prstGeom>
          <a:noFill/>
          <a:ln w="57150" cap="flat" cmpd="sng">
            <a:solidFill>
              <a:schemeClr val="dk1"/>
            </a:solidFill>
            <a:prstDash val="dash"/>
            <a:miter lim="800000"/>
            <a:headEnd type="none" w="sm" len="sm"/>
            <a:tailEnd type="none" w="sm" len="sm"/>
          </a:ln>
        </p:spPr>
      </p:cxnSp>
      <p:sp>
        <p:nvSpPr>
          <p:cNvPr id="328" name="Google Shape;328;p47">
            <a:extLst>
              <a:ext uri="{FF2B5EF4-FFF2-40B4-BE49-F238E27FC236}">
                <a16:creationId xmlns:a16="http://schemas.microsoft.com/office/drawing/2014/main" id="{72669555-997D-8F18-7CFB-021AFC4659E4}"/>
              </a:ext>
            </a:extLst>
          </p:cNvPr>
          <p:cNvSpPr txBox="1"/>
          <p:nvPr/>
        </p:nvSpPr>
        <p:spPr>
          <a:xfrm>
            <a:off x="5676582" y="3739198"/>
            <a:ext cx="845502" cy="5137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a:solidFill>
                  <a:schemeClr val="dk1"/>
                </a:solidFill>
                <a:latin typeface="Times New Roman"/>
                <a:cs typeface="Times New Roman"/>
                <a:sym typeface="Times New Roman"/>
              </a:rPr>
              <a:t>er</a:t>
            </a:r>
            <a:r>
              <a:rPr lang="en-US" sz="2800" b="1" baseline="-25000">
                <a:solidFill>
                  <a:schemeClr val="dk1"/>
                </a:solidFill>
                <a:latin typeface="Times New Roman"/>
                <a:cs typeface="Times New Roman"/>
                <a:sym typeface="Times New Roman"/>
              </a:rPr>
              <a:t>1</a:t>
            </a:r>
            <a:endParaRPr lang="en-US" sz="2800" b="1" baseline="-25000">
              <a:solidFill>
                <a:schemeClr val="dk1"/>
              </a:solidFill>
              <a:latin typeface="Times New Roman"/>
              <a:cs typeface="Times New Roman"/>
            </a:endParaRPr>
          </a:p>
        </p:txBody>
      </p:sp>
      <p:sp>
        <p:nvSpPr>
          <p:cNvPr id="329" name="Google Shape;329;p47">
            <a:extLst>
              <a:ext uri="{FF2B5EF4-FFF2-40B4-BE49-F238E27FC236}">
                <a16:creationId xmlns:a16="http://schemas.microsoft.com/office/drawing/2014/main" id="{B3054A0F-F9C6-FFCC-9DFA-9041428D3042}"/>
              </a:ext>
            </a:extLst>
          </p:cNvPr>
          <p:cNvSpPr/>
          <p:nvPr/>
        </p:nvSpPr>
        <p:spPr>
          <a:xfrm rot="21240000">
            <a:off x="7288212" y="2187576"/>
            <a:ext cx="2317750" cy="30003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0" name="Google Shape;330;p47">
            <a:extLst>
              <a:ext uri="{FF2B5EF4-FFF2-40B4-BE49-F238E27FC236}">
                <a16:creationId xmlns:a16="http://schemas.microsoft.com/office/drawing/2014/main" id="{B0007897-C53F-9A32-9C7A-7370978BC20B}"/>
              </a:ext>
            </a:extLst>
          </p:cNvPr>
          <p:cNvSpPr/>
          <p:nvPr/>
        </p:nvSpPr>
        <p:spPr>
          <a:xfrm rot="21360000">
            <a:off x="6670676" y="3294062"/>
            <a:ext cx="2670175" cy="1903412"/>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1" name="Google Shape;331;p47">
            <a:extLst>
              <a:ext uri="{FF2B5EF4-FFF2-40B4-BE49-F238E27FC236}">
                <a16:creationId xmlns:a16="http://schemas.microsoft.com/office/drawing/2014/main" id="{F3F8ECBB-B7AA-ED91-C663-C5624BA1D27A}"/>
              </a:ext>
            </a:extLst>
          </p:cNvPr>
          <p:cNvSpPr txBox="1"/>
          <p:nvPr/>
        </p:nvSpPr>
        <p:spPr>
          <a:xfrm>
            <a:off x="9548813" y="4981575"/>
            <a:ext cx="619125"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D</a:t>
            </a:r>
            <a:endParaRPr sz="1400"/>
          </a:p>
        </p:txBody>
      </p:sp>
      <p:sp>
        <p:nvSpPr>
          <p:cNvPr id="2" name="Arrow: Left 1">
            <a:extLst>
              <a:ext uri="{FF2B5EF4-FFF2-40B4-BE49-F238E27FC236}">
                <a16:creationId xmlns:a16="http://schemas.microsoft.com/office/drawing/2014/main" id="{57DC7462-5EFB-A324-85E3-8E0B5485C15C}"/>
              </a:ext>
            </a:extLst>
          </p:cNvPr>
          <p:cNvSpPr/>
          <p:nvPr/>
        </p:nvSpPr>
        <p:spPr>
          <a:xfrm>
            <a:off x="8912678" y="3810000"/>
            <a:ext cx="625928" cy="31296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oogle Shape;327;p47">
            <a:extLst>
              <a:ext uri="{FF2B5EF4-FFF2-40B4-BE49-F238E27FC236}">
                <a16:creationId xmlns:a16="http://schemas.microsoft.com/office/drawing/2014/main" id="{CE61DE8F-1B97-5916-DCAB-94D0C3CC1A48}"/>
              </a:ext>
            </a:extLst>
          </p:cNvPr>
          <p:cNvCxnSpPr>
            <a:cxnSpLocks/>
          </p:cNvCxnSpPr>
          <p:nvPr/>
        </p:nvCxnSpPr>
        <p:spPr>
          <a:xfrm>
            <a:off x="8386128" y="4156075"/>
            <a:ext cx="953" cy="1757680"/>
          </a:xfrm>
          <a:prstGeom prst="straightConnector1">
            <a:avLst/>
          </a:prstGeom>
          <a:noFill/>
          <a:ln w="57150" cap="flat" cmpd="sng">
            <a:solidFill>
              <a:schemeClr val="dk1"/>
            </a:solidFill>
            <a:prstDash val="dash"/>
            <a:miter lim="800000"/>
            <a:headEnd type="none" w="sm" len="sm"/>
            <a:tailEnd type="none" w="sm" len="sm"/>
          </a:ln>
        </p:spPr>
      </p:cxnSp>
      <p:cxnSp>
        <p:nvCxnSpPr>
          <p:cNvPr id="4" name="Google Shape;327;p47">
            <a:extLst>
              <a:ext uri="{FF2B5EF4-FFF2-40B4-BE49-F238E27FC236}">
                <a16:creationId xmlns:a16="http://schemas.microsoft.com/office/drawing/2014/main" id="{992516EA-FDC5-6C51-ECF8-049500B745EF}"/>
              </a:ext>
            </a:extLst>
          </p:cNvPr>
          <p:cNvCxnSpPr>
            <a:cxnSpLocks/>
          </p:cNvCxnSpPr>
          <p:nvPr/>
        </p:nvCxnSpPr>
        <p:spPr>
          <a:xfrm flipH="1">
            <a:off x="9118601" y="4775834"/>
            <a:ext cx="19367" cy="1168400"/>
          </a:xfrm>
          <a:prstGeom prst="straightConnector1">
            <a:avLst/>
          </a:prstGeom>
          <a:noFill/>
          <a:ln w="57150" cap="flat" cmpd="sng">
            <a:solidFill>
              <a:schemeClr val="dk1"/>
            </a:solidFill>
            <a:prstDash val="dash"/>
            <a:miter lim="800000"/>
            <a:headEnd type="none" w="sm" len="sm"/>
            <a:tailEnd type="none" w="sm" len="sm"/>
          </a:ln>
        </p:spPr>
      </p:cxnSp>
      <p:sp>
        <p:nvSpPr>
          <p:cNvPr id="5" name="TextBox 4">
            <a:extLst>
              <a:ext uri="{FF2B5EF4-FFF2-40B4-BE49-F238E27FC236}">
                <a16:creationId xmlns:a16="http://schemas.microsoft.com/office/drawing/2014/main" id="{1183DC10-D415-754C-DE45-1892E7C9AB69}"/>
              </a:ext>
            </a:extLst>
          </p:cNvPr>
          <p:cNvSpPr txBox="1"/>
          <p:nvPr/>
        </p:nvSpPr>
        <p:spPr>
          <a:xfrm>
            <a:off x="8177892" y="5796824"/>
            <a:ext cx="15267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Calibri"/>
                <a:cs typeface="Calibri"/>
              </a:rPr>
              <a:t>Q</a:t>
            </a:r>
            <a:r>
              <a:rPr lang="en-US" sz="2400" b="1" baseline="-25000">
                <a:ea typeface="Calibri"/>
                <a:cs typeface="Calibri"/>
              </a:rPr>
              <a:t>1  </a:t>
            </a:r>
            <a:r>
              <a:rPr lang="en-US" sz="2400" b="1">
                <a:ea typeface="Calibri"/>
                <a:cs typeface="Calibri"/>
              </a:rPr>
              <a:t>        </a:t>
            </a:r>
            <a:r>
              <a:rPr lang="en-US" sz="2400" b="1" err="1">
                <a:ea typeface="Calibri"/>
                <a:cs typeface="Calibri"/>
              </a:rPr>
              <a:t>Q</a:t>
            </a:r>
            <a:r>
              <a:rPr lang="en-US" sz="2400" b="1" baseline="-25000" err="1">
                <a:ea typeface="Calibri"/>
                <a:cs typeface="Calibri"/>
              </a:rPr>
              <a:t>e</a:t>
            </a:r>
            <a:endParaRPr lang="en-US" sz="2400" b="1" baseline="-25000">
              <a:ea typeface="Calibri"/>
              <a:cs typeface="Calibri"/>
            </a:endParaRPr>
          </a:p>
        </p:txBody>
      </p:sp>
      <p:sp>
        <p:nvSpPr>
          <p:cNvPr id="10" name="TextBox 9">
            <a:extLst>
              <a:ext uri="{FF2B5EF4-FFF2-40B4-BE49-F238E27FC236}">
                <a16:creationId xmlns:a16="http://schemas.microsoft.com/office/drawing/2014/main" id="{29F120D8-E8CC-D9E4-D9E9-69D9B9239565}"/>
              </a:ext>
            </a:extLst>
          </p:cNvPr>
          <p:cNvSpPr txBox="1"/>
          <p:nvPr/>
        </p:nvSpPr>
        <p:spPr>
          <a:xfrm>
            <a:off x="541564" y="1494064"/>
            <a:ext cx="466725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F. Assume the central bank of </a:t>
            </a:r>
            <a:r>
              <a:rPr lang="en-US" sz="2400" err="1">
                <a:ea typeface="Calibri"/>
                <a:cs typeface="Calibri"/>
              </a:rPr>
              <a:t>Vortania</a:t>
            </a:r>
            <a:r>
              <a:rPr lang="en-US" sz="2400">
                <a:ea typeface="Calibri"/>
                <a:cs typeface="Calibri"/>
              </a:rPr>
              <a:t> wants to return the </a:t>
            </a:r>
            <a:r>
              <a:rPr lang="en-US" sz="2400" err="1">
                <a:ea typeface="Calibri"/>
                <a:cs typeface="Calibri"/>
              </a:rPr>
              <a:t>Vortanian</a:t>
            </a:r>
            <a:r>
              <a:rPr lang="en-US" sz="2400">
                <a:ea typeface="Calibri"/>
                <a:cs typeface="Calibri"/>
              </a:rPr>
              <a:t> crown to its international value before the imposition of the tariffs.  Would the central bank buy or sell </a:t>
            </a:r>
            <a:r>
              <a:rPr lang="en-US" sz="2400" err="1">
                <a:ea typeface="Calibri"/>
                <a:cs typeface="Calibri"/>
              </a:rPr>
              <a:t>Vortanian</a:t>
            </a:r>
            <a:r>
              <a:rPr lang="en-US" sz="2400">
                <a:ea typeface="Calibri"/>
                <a:cs typeface="Calibri"/>
              </a:rPr>
              <a:t> crowns in the foreign exchange market? Explain.</a:t>
            </a:r>
          </a:p>
        </p:txBody>
      </p:sp>
      <p:sp>
        <p:nvSpPr>
          <p:cNvPr id="14" name="TextBox 13">
            <a:extLst>
              <a:ext uri="{FF2B5EF4-FFF2-40B4-BE49-F238E27FC236}">
                <a16:creationId xmlns:a16="http://schemas.microsoft.com/office/drawing/2014/main" id="{3FE5B4C7-081F-D71F-1C10-696A3E3C5C64}"/>
              </a:ext>
            </a:extLst>
          </p:cNvPr>
          <p:cNvSpPr txBox="1"/>
          <p:nvPr/>
        </p:nvSpPr>
        <p:spPr>
          <a:xfrm>
            <a:off x="800100" y="342900"/>
            <a:ext cx="67627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Set 1: Question 1</a:t>
            </a:r>
          </a:p>
        </p:txBody>
      </p:sp>
      <p:sp>
        <p:nvSpPr>
          <p:cNvPr id="7" name="TextBox 6">
            <a:extLst>
              <a:ext uri="{FF2B5EF4-FFF2-40B4-BE49-F238E27FC236}">
                <a16:creationId xmlns:a16="http://schemas.microsoft.com/office/drawing/2014/main" id="{E48D7186-E791-7874-C0A8-2A2CE9F9AC93}"/>
              </a:ext>
            </a:extLst>
          </p:cNvPr>
          <p:cNvSpPr txBox="1"/>
          <p:nvPr/>
        </p:nvSpPr>
        <p:spPr>
          <a:xfrm>
            <a:off x="5252357" y="1360713"/>
            <a:ext cx="6531428" cy="5157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B6406621-92F8-BC61-03FB-7D57233880B5}"/>
              </a:ext>
            </a:extLst>
          </p:cNvPr>
          <p:cNvSpPr txBox="1"/>
          <p:nvPr/>
        </p:nvSpPr>
        <p:spPr>
          <a:xfrm>
            <a:off x="5157107" y="1401535"/>
            <a:ext cx="6653892" cy="4993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B696DDD3-E572-968A-F7CB-8C3753F5E6D5}"/>
              </a:ext>
            </a:extLst>
          </p:cNvPr>
          <p:cNvSpPr txBox="1"/>
          <p:nvPr/>
        </p:nvSpPr>
        <p:spPr>
          <a:xfrm>
            <a:off x="408214" y="4299856"/>
            <a:ext cx="49530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Calibri"/>
                <a:cs typeface="Calibri"/>
              </a:rPr>
              <a:t>The central bank would sell the VTC on the foreign exchange market, shifting the supply to the right until the VTC returns to its previous value.</a:t>
            </a:r>
          </a:p>
        </p:txBody>
      </p:sp>
      <p:sp>
        <p:nvSpPr>
          <p:cNvPr id="21" name="Arrow: Right 20">
            <a:extLst>
              <a:ext uri="{FF2B5EF4-FFF2-40B4-BE49-F238E27FC236}">
                <a16:creationId xmlns:a16="http://schemas.microsoft.com/office/drawing/2014/main" id="{D89038FE-9D03-4B17-4921-2FD2D895AC41}"/>
              </a:ext>
            </a:extLst>
          </p:cNvPr>
          <p:cNvSpPr/>
          <p:nvPr/>
        </p:nvSpPr>
        <p:spPr>
          <a:xfrm>
            <a:off x="9228365" y="3273878"/>
            <a:ext cx="640951" cy="47374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4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82A25E-6ECC-9927-8E9C-7387687A9C68}"/>
              </a:ext>
            </a:extLst>
          </p:cNvPr>
          <p:cNvSpPr>
            <a:spLocks noGrp="1"/>
          </p:cNvSpPr>
          <p:nvPr>
            <p:ph type="sldNum" sz="quarter" idx="4"/>
          </p:nvPr>
        </p:nvSpPr>
        <p:spPr/>
        <p:txBody>
          <a:bodyPr/>
          <a:lstStyle/>
          <a:p>
            <a:fld id="{FAEE96CF-4053-2149-B5F9-FD566E7161CA}" type="slidenum">
              <a:rPr lang="en-US" smtClean="0"/>
              <a:pPr/>
              <a:t>12</a:t>
            </a:fld>
            <a:endParaRPr lang="en-US"/>
          </a:p>
        </p:txBody>
      </p:sp>
      <p:pic>
        <p:nvPicPr>
          <p:cNvPr id="4" name="Picture 3" descr="A close up of black text&#10;&#10;AI-generated content may be incorrect.">
            <a:extLst>
              <a:ext uri="{FF2B5EF4-FFF2-40B4-BE49-F238E27FC236}">
                <a16:creationId xmlns:a16="http://schemas.microsoft.com/office/drawing/2014/main" id="{81A84895-8BEB-E107-B070-39FFE417F798}"/>
              </a:ext>
            </a:extLst>
          </p:cNvPr>
          <p:cNvPicPr>
            <a:picLocks noChangeAspect="1"/>
          </p:cNvPicPr>
          <p:nvPr/>
        </p:nvPicPr>
        <p:blipFill>
          <a:blip r:embed="rId2"/>
          <a:stretch>
            <a:fillRect/>
          </a:stretch>
        </p:blipFill>
        <p:spPr>
          <a:xfrm>
            <a:off x="613683" y="1596798"/>
            <a:ext cx="9865177" cy="1955345"/>
          </a:xfrm>
          <a:prstGeom prst="rect">
            <a:avLst/>
          </a:prstGeom>
        </p:spPr>
      </p:pic>
      <p:sp>
        <p:nvSpPr>
          <p:cNvPr id="5" name="TextBox 4">
            <a:extLst>
              <a:ext uri="{FF2B5EF4-FFF2-40B4-BE49-F238E27FC236}">
                <a16:creationId xmlns:a16="http://schemas.microsoft.com/office/drawing/2014/main" id="{4E8CC991-23AA-CD80-A049-86B9C58A507D}"/>
              </a:ext>
            </a:extLst>
          </p:cNvPr>
          <p:cNvSpPr txBox="1"/>
          <p:nvPr/>
        </p:nvSpPr>
        <p:spPr>
          <a:xfrm>
            <a:off x="2063750" y="4836583"/>
            <a:ext cx="7704666" cy="941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6" name="Picture 5">
            <a:extLst>
              <a:ext uri="{FF2B5EF4-FFF2-40B4-BE49-F238E27FC236}">
                <a16:creationId xmlns:a16="http://schemas.microsoft.com/office/drawing/2014/main" id="{7D64C91E-B25B-C036-12AC-21B5AC618703}"/>
              </a:ext>
            </a:extLst>
          </p:cNvPr>
          <p:cNvPicPr>
            <a:picLocks noChangeAspect="1"/>
          </p:cNvPicPr>
          <p:nvPr/>
        </p:nvPicPr>
        <p:blipFill>
          <a:blip r:embed="rId3"/>
          <a:stretch>
            <a:fillRect/>
          </a:stretch>
        </p:blipFill>
        <p:spPr>
          <a:xfrm>
            <a:off x="955415" y="4324645"/>
            <a:ext cx="9390289" cy="828673"/>
          </a:xfrm>
          <a:prstGeom prst="rect">
            <a:avLst/>
          </a:prstGeom>
        </p:spPr>
      </p:pic>
      <p:sp>
        <p:nvSpPr>
          <p:cNvPr id="7" name="TextBox 6">
            <a:extLst>
              <a:ext uri="{FF2B5EF4-FFF2-40B4-BE49-F238E27FC236}">
                <a16:creationId xmlns:a16="http://schemas.microsoft.com/office/drawing/2014/main" id="{5802C947-3857-D173-2968-E0D1DD7D35CC}"/>
              </a:ext>
            </a:extLst>
          </p:cNvPr>
          <p:cNvSpPr txBox="1"/>
          <p:nvPr/>
        </p:nvSpPr>
        <p:spPr>
          <a:xfrm>
            <a:off x="612321" y="176893"/>
            <a:ext cx="58918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Set 1: Question 2</a:t>
            </a:r>
          </a:p>
        </p:txBody>
      </p:sp>
      <p:sp>
        <p:nvSpPr>
          <p:cNvPr id="8" name="TextBox 7">
            <a:extLst>
              <a:ext uri="{FF2B5EF4-FFF2-40B4-BE49-F238E27FC236}">
                <a16:creationId xmlns:a16="http://schemas.microsoft.com/office/drawing/2014/main" id="{345FE8C4-014E-6FAD-1907-A983D126ABAB}"/>
              </a:ext>
            </a:extLst>
          </p:cNvPr>
          <p:cNvSpPr txBox="1"/>
          <p:nvPr/>
        </p:nvSpPr>
        <p:spPr>
          <a:xfrm>
            <a:off x="1129392" y="3673928"/>
            <a:ext cx="95331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0000"/>
                </a:solidFill>
                <a:ea typeface="Calibri"/>
                <a:cs typeface="Calibri"/>
              </a:rPr>
              <a:t>Buy bonds since Country L has limited reserves.</a:t>
            </a:r>
          </a:p>
        </p:txBody>
      </p:sp>
      <p:sp>
        <p:nvSpPr>
          <p:cNvPr id="10" name="TextBox 9">
            <a:extLst>
              <a:ext uri="{FF2B5EF4-FFF2-40B4-BE49-F238E27FC236}">
                <a16:creationId xmlns:a16="http://schemas.microsoft.com/office/drawing/2014/main" id="{D56A0A02-014A-022F-60BE-55C7B04125B8}"/>
              </a:ext>
            </a:extLst>
          </p:cNvPr>
          <p:cNvSpPr txBox="1"/>
          <p:nvPr/>
        </p:nvSpPr>
        <p:spPr>
          <a:xfrm>
            <a:off x="1126671" y="5157107"/>
            <a:ext cx="937259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F0000"/>
                </a:solidFill>
                <a:ea typeface="Calibri"/>
                <a:cs typeface="Calibri"/>
              </a:rPr>
              <a:t>With ample reserves, Country A can decrease the interest they pay on bank reserves  or decrease administered rates.</a:t>
            </a:r>
          </a:p>
        </p:txBody>
      </p:sp>
    </p:spTree>
    <p:extLst>
      <p:ext uri="{BB962C8B-B14F-4D97-AF65-F5344CB8AC3E}">
        <p14:creationId xmlns:p14="http://schemas.microsoft.com/office/powerpoint/2010/main" val="305306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89F41-1F10-27E4-AC50-D5AB3BF8A05E}"/>
              </a:ext>
            </a:extLst>
          </p:cNvPr>
          <p:cNvSpPr>
            <a:spLocks noGrp="1"/>
          </p:cNvSpPr>
          <p:nvPr>
            <p:ph type="body" sz="quarter" idx="1"/>
          </p:nvPr>
        </p:nvSpPr>
        <p:spPr>
          <a:xfrm>
            <a:off x="282056" y="452447"/>
            <a:ext cx="5540830" cy="616224"/>
          </a:xfrm>
        </p:spPr>
        <p:txBody>
          <a:bodyPr lIns="91440" tIns="45720" rIns="91440" bIns="45720" anchor="t">
            <a:noAutofit/>
          </a:bodyPr>
          <a:lstStyle/>
          <a:p>
            <a:pPr algn="ctr"/>
            <a:r>
              <a:rPr lang="en-US" sz="3600" b="1"/>
              <a:t>Set 1: Question 2</a:t>
            </a:r>
            <a:endParaRPr lang="en-US" sz="3600" b="1">
              <a:ea typeface="Calibri"/>
              <a:cs typeface="Calibri"/>
            </a:endParaRPr>
          </a:p>
        </p:txBody>
      </p:sp>
      <p:pic>
        <p:nvPicPr>
          <p:cNvPr id="3" name="Picture 2" descr="Diagram">
            <a:extLst>
              <a:ext uri="{FF2B5EF4-FFF2-40B4-BE49-F238E27FC236}">
                <a16:creationId xmlns:a16="http://schemas.microsoft.com/office/drawing/2014/main" id="{6F2B002E-C81E-9A67-88F3-C8403B1A4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045" y="1681489"/>
            <a:ext cx="4059811" cy="3806073"/>
          </a:xfrm>
          <a:prstGeom prst="rect">
            <a:avLst/>
          </a:prstGeom>
        </p:spPr>
      </p:pic>
      <p:sp>
        <p:nvSpPr>
          <p:cNvPr id="4" name="TextBox 3">
            <a:extLst>
              <a:ext uri="{FF2B5EF4-FFF2-40B4-BE49-F238E27FC236}">
                <a16:creationId xmlns:a16="http://schemas.microsoft.com/office/drawing/2014/main" id="{13C1FB79-3928-6355-6AB3-517892B633CA}"/>
              </a:ext>
            </a:extLst>
          </p:cNvPr>
          <p:cNvSpPr txBox="1"/>
          <p:nvPr/>
        </p:nvSpPr>
        <p:spPr>
          <a:xfrm>
            <a:off x="452487" y="6353666"/>
            <a:ext cx="625939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0000"/>
                </a:solidFill>
                <a:effectLst/>
                <a:uFillTx/>
                <a:latin typeface="+mn-lt"/>
                <a:ea typeface="+mn-ea"/>
                <a:cs typeface="+mn-cs"/>
                <a:sym typeface="Calibri"/>
              </a:rPr>
              <a:t>Source: </a:t>
            </a:r>
            <a:r>
              <a:rPr kumimoji="0" lang="en-US" sz="1200" b="0" i="0" u="none" strike="noStrike" cap="none" spc="0" normalizeH="0" baseline="0">
                <a:ln>
                  <a:noFill/>
                </a:ln>
                <a:solidFill>
                  <a:srgbClr val="000000"/>
                </a:solidFill>
                <a:effectLst/>
                <a:uFillTx/>
                <a:latin typeface="+mn-lt"/>
                <a:ea typeface="+mn-ea"/>
                <a:cs typeface="+mn-cs"/>
                <a:sym typeface="Calibri"/>
                <a:hlinkClick r:id="rId3"/>
              </a:rPr>
              <a:t>How the Federal Reserve Implements Monetary Policy</a:t>
            </a:r>
            <a:endParaRPr kumimoji="0" lang="en-US" sz="1200" b="0" i="0" u="none" strike="noStrike" cap="none" spc="0" normalizeH="0" baseline="0">
              <a:ln>
                <a:noFill/>
              </a:ln>
              <a:solidFill>
                <a:srgbClr val="000000"/>
              </a:solidFill>
              <a:effectLst/>
              <a:uFillTx/>
              <a:latin typeface="+mn-lt"/>
              <a:ea typeface="+mn-ea"/>
              <a:cs typeface="+mn-cs"/>
              <a:sym typeface="Calibri"/>
            </a:endParaRPr>
          </a:p>
        </p:txBody>
      </p:sp>
      <p:sp>
        <p:nvSpPr>
          <p:cNvPr id="5" name="TextBox 4">
            <a:extLst>
              <a:ext uri="{FF2B5EF4-FFF2-40B4-BE49-F238E27FC236}">
                <a16:creationId xmlns:a16="http://schemas.microsoft.com/office/drawing/2014/main" id="{F48BC20E-42F7-9404-607F-AB0E21A0416F}"/>
              </a:ext>
            </a:extLst>
          </p:cNvPr>
          <p:cNvSpPr txBox="1"/>
          <p:nvPr/>
        </p:nvSpPr>
        <p:spPr>
          <a:xfrm>
            <a:off x="6096000" y="3586911"/>
            <a:ext cx="5630944"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2800" b="1" dirty="0">
                <a:solidFill>
                  <a:srgbClr val="000000"/>
                </a:solidFill>
                <a:sym typeface="Calibri"/>
              </a:rPr>
              <a:t> The monetary policy in Part B is expansionary, decreasing administered</a:t>
            </a:r>
            <a:r>
              <a:rPr kumimoji="0" lang="en-US" sz="2800" b="1" i="0" u="none" strike="noStrike" cap="none" spc="0" normalizeH="0" baseline="0" dirty="0">
                <a:ln>
                  <a:noFill/>
                </a:ln>
                <a:solidFill>
                  <a:srgbClr val="000000"/>
                </a:solidFill>
                <a:effectLst/>
                <a:uFillTx/>
                <a:latin typeface="+mn-lt"/>
                <a:ea typeface="+mn-ea"/>
                <a:cs typeface="+mn-cs"/>
                <a:sym typeface="Calibri"/>
              </a:rPr>
              <a:t> rates:</a:t>
            </a:r>
          </a:p>
          <a:p>
            <a:pPr marL="0" marR="0" indent="0" algn="l" defTabSz="914400" rtl="0" fontAlgn="auto" latinLnBrk="0" hangingPunct="0">
              <a:lnSpc>
                <a:spcPct val="100000"/>
              </a:lnSpc>
              <a:spcBef>
                <a:spcPts val="0"/>
              </a:spcBef>
              <a:spcAft>
                <a:spcPts val="0"/>
              </a:spcAft>
              <a:buClrTx/>
              <a:buSzTx/>
              <a:buFontTx/>
              <a:buNone/>
              <a:tabLst/>
            </a:pPr>
            <a:r>
              <a:rPr lang="en-US" sz="2800" dirty="0"/>
              <a:t>  - Interest on Reserve Balances </a:t>
            </a:r>
            <a:endParaRPr lang="en-US" sz="2800" dirty="0">
              <a:ea typeface="Calibri"/>
              <a:cs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sz="2800" dirty="0"/>
              <a:t>  - Overnight Reverse Repurchase Rate </a:t>
            </a:r>
            <a:endParaRPr lang="en-US" sz="2800" dirty="0">
              <a:ea typeface="Calibri"/>
              <a:cs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Calibri"/>
              </a:rPr>
              <a:t>  - Discount Rate</a:t>
            </a:r>
            <a:endParaRPr lang="en-US" sz="2800" b="0" i="0" u="none" strike="noStrike" cap="none" spc="0" normalizeH="0" baseline="0" dirty="0">
              <a:ln>
                <a:noFill/>
              </a:ln>
              <a:solidFill>
                <a:srgbClr val="000000"/>
              </a:solidFill>
              <a:effectLst/>
              <a:uFillTx/>
              <a:latin typeface="+mn-lt"/>
              <a:ea typeface="Calibri"/>
              <a:cs typeface="Calibri"/>
            </a:endParaRPr>
          </a:p>
        </p:txBody>
      </p:sp>
      <p:sp>
        <p:nvSpPr>
          <p:cNvPr id="9" name="TextBox 8">
            <a:extLst>
              <a:ext uri="{FF2B5EF4-FFF2-40B4-BE49-F238E27FC236}">
                <a16:creationId xmlns:a16="http://schemas.microsoft.com/office/drawing/2014/main" id="{1F630237-E62E-27C3-E5C5-08285EA173AA}"/>
              </a:ext>
            </a:extLst>
          </p:cNvPr>
          <p:cNvSpPr txBox="1"/>
          <p:nvPr/>
        </p:nvSpPr>
        <p:spPr>
          <a:xfrm>
            <a:off x="5959928" y="1646464"/>
            <a:ext cx="519792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Calibri"/>
                <a:cs typeface="Calibri"/>
              </a:rPr>
              <a:t>C. Draw a correctly labeled graph of the reserve market in Country A,  and show the effect of the monetary policy action in Part B on the policy rate.</a:t>
            </a:r>
          </a:p>
        </p:txBody>
      </p:sp>
      <p:sp>
        <p:nvSpPr>
          <p:cNvPr id="10" name="TextBox 9">
            <a:extLst>
              <a:ext uri="{FF2B5EF4-FFF2-40B4-BE49-F238E27FC236}">
                <a16:creationId xmlns:a16="http://schemas.microsoft.com/office/drawing/2014/main" id="{DF9546F6-2EF8-ABD4-C68B-C09EB9A8F96C}"/>
              </a:ext>
            </a:extLst>
          </p:cNvPr>
          <p:cNvSpPr txBox="1"/>
          <p:nvPr/>
        </p:nvSpPr>
        <p:spPr>
          <a:xfrm>
            <a:off x="1722664" y="1513114"/>
            <a:ext cx="96882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ea typeface="Calibri"/>
                <a:cs typeface="Calibri"/>
              </a:rPr>
              <a:t>Policy Rate</a:t>
            </a:r>
          </a:p>
        </p:txBody>
      </p:sp>
    </p:spTree>
    <p:extLst>
      <p:ext uri="{BB962C8B-B14F-4D97-AF65-F5344CB8AC3E}">
        <p14:creationId xmlns:p14="http://schemas.microsoft.com/office/powerpoint/2010/main" val="16599336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7AB8E-7DCC-9602-0B0C-FFFD03D79915}"/>
              </a:ext>
            </a:extLst>
          </p:cNvPr>
          <p:cNvSpPr>
            <a:spLocks noGrp="1"/>
          </p:cNvSpPr>
          <p:nvPr>
            <p:ph type="sldNum" sz="quarter" idx="2"/>
          </p:nvPr>
        </p:nvSpPr>
        <p:spPr/>
        <p:txBody>
          <a:bodyPr/>
          <a:lstStyle/>
          <a:p>
            <a:fld id="{86CB4B4D-7CA3-9044-876B-883B54F8677D}" type="slidenum">
              <a:rPr lang="en-US"/>
              <a:t>14</a:t>
            </a:fld>
            <a:endParaRPr lang="en-US"/>
          </a:p>
        </p:txBody>
      </p:sp>
      <p:pic>
        <p:nvPicPr>
          <p:cNvPr id="5" name="Picture 4" descr="A diagram of a price&#10;&#10;AI-generated content may be incorrect.">
            <a:extLst>
              <a:ext uri="{FF2B5EF4-FFF2-40B4-BE49-F238E27FC236}">
                <a16:creationId xmlns:a16="http://schemas.microsoft.com/office/drawing/2014/main" id="{7BD78C03-8BDD-7048-6AF8-690F69B8CB10}"/>
              </a:ext>
            </a:extLst>
          </p:cNvPr>
          <p:cNvPicPr>
            <a:picLocks noChangeAspect="1"/>
          </p:cNvPicPr>
          <p:nvPr/>
        </p:nvPicPr>
        <p:blipFill>
          <a:blip r:embed="rId2"/>
          <a:stretch>
            <a:fillRect/>
          </a:stretch>
        </p:blipFill>
        <p:spPr>
          <a:xfrm>
            <a:off x="1073641" y="2181745"/>
            <a:ext cx="6162675" cy="3924300"/>
          </a:xfrm>
          <a:prstGeom prst="rect">
            <a:avLst/>
          </a:prstGeom>
        </p:spPr>
      </p:pic>
      <p:sp>
        <p:nvSpPr>
          <p:cNvPr id="6" name="TextBox 5">
            <a:extLst>
              <a:ext uri="{FF2B5EF4-FFF2-40B4-BE49-F238E27FC236}">
                <a16:creationId xmlns:a16="http://schemas.microsoft.com/office/drawing/2014/main" id="{9CA4D5F2-E946-1EBA-9CC6-AAA59806A6FF}"/>
              </a:ext>
            </a:extLst>
          </p:cNvPr>
          <p:cNvSpPr txBox="1"/>
          <p:nvPr/>
        </p:nvSpPr>
        <p:spPr>
          <a:xfrm>
            <a:off x="-168597" y="277488"/>
            <a:ext cx="6077233" cy="92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ea typeface="Calibri"/>
                <a:cs typeface="Calibri"/>
              </a:rPr>
              <a:t>Set 1: Question 2</a:t>
            </a:r>
            <a:endParaRPr lang="en-US" sz="3600">
              <a:ea typeface="Calibri"/>
              <a:cs typeface="Calibri"/>
            </a:endParaRPr>
          </a:p>
          <a:p>
            <a:pPr algn="l"/>
            <a:endParaRPr lang="en-US">
              <a:ea typeface="Calibri"/>
              <a:cs typeface="Calibri"/>
            </a:endParaRPr>
          </a:p>
        </p:txBody>
      </p:sp>
      <p:sp>
        <p:nvSpPr>
          <p:cNvPr id="7" name="TextBox 6">
            <a:extLst>
              <a:ext uri="{FF2B5EF4-FFF2-40B4-BE49-F238E27FC236}">
                <a16:creationId xmlns:a16="http://schemas.microsoft.com/office/drawing/2014/main" id="{70831C1E-7185-3021-FF61-BB058263689D}"/>
              </a:ext>
            </a:extLst>
          </p:cNvPr>
          <p:cNvSpPr txBox="1"/>
          <p:nvPr/>
        </p:nvSpPr>
        <p:spPr>
          <a:xfrm>
            <a:off x="606280" y="1761098"/>
            <a:ext cx="938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ea typeface="Calibri"/>
                <a:cs typeface="Calibri"/>
              </a:rPr>
              <a:t>C.</a:t>
            </a:r>
          </a:p>
        </p:txBody>
      </p:sp>
      <p:sp>
        <p:nvSpPr>
          <p:cNvPr id="2" name="TextBox 1">
            <a:extLst>
              <a:ext uri="{FF2B5EF4-FFF2-40B4-BE49-F238E27FC236}">
                <a16:creationId xmlns:a16="http://schemas.microsoft.com/office/drawing/2014/main" id="{75DB3A39-C51C-43C1-5101-7263EB941C4F}"/>
              </a:ext>
            </a:extLst>
          </p:cNvPr>
          <p:cNvSpPr txBox="1"/>
          <p:nvPr/>
        </p:nvSpPr>
        <p:spPr>
          <a:xfrm>
            <a:off x="7769678" y="2435679"/>
            <a:ext cx="372835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Calibri"/>
                <a:cs typeface="Calibri"/>
              </a:rPr>
              <a:t>If answer in Part A is "decrease interest on reserves", only the lower portion of the demand curve would shift.</a:t>
            </a:r>
          </a:p>
          <a:p>
            <a:endParaRPr lang="en-US" sz="2000" b="1" dirty="0">
              <a:solidFill>
                <a:srgbClr val="FF0000"/>
              </a:solidFill>
              <a:ea typeface="Calibri"/>
              <a:cs typeface="Calibri"/>
            </a:endParaRPr>
          </a:p>
          <a:p>
            <a:r>
              <a:rPr lang="en-US" sz="2000" b="1" dirty="0">
                <a:solidFill>
                  <a:srgbClr val="FF0000"/>
                </a:solidFill>
                <a:ea typeface="Calibri"/>
                <a:cs typeface="Calibri"/>
              </a:rPr>
              <a:t>If answer in Part A is "decrease administered rates," both the upper and lower portion of the demand curve should shift down.</a:t>
            </a:r>
          </a:p>
        </p:txBody>
      </p:sp>
    </p:spTree>
    <p:extLst>
      <p:ext uri="{BB962C8B-B14F-4D97-AF65-F5344CB8AC3E}">
        <p14:creationId xmlns:p14="http://schemas.microsoft.com/office/powerpoint/2010/main" val="35335361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7306FF-75CA-F58F-A6DA-9A3561A5AF7B}"/>
              </a:ext>
            </a:extLst>
          </p:cNvPr>
          <p:cNvSpPr>
            <a:spLocks noGrp="1"/>
          </p:cNvSpPr>
          <p:nvPr>
            <p:ph type="sldNum" sz="quarter" idx="4"/>
          </p:nvPr>
        </p:nvSpPr>
        <p:spPr/>
        <p:txBody>
          <a:bodyPr/>
          <a:lstStyle/>
          <a:p>
            <a:fld id="{FAEE96CF-4053-2149-B5F9-FD566E7161CA}" type="slidenum">
              <a:rPr lang="en-US" smtClean="0"/>
              <a:pPr/>
              <a:t>15</a:t>
            </a:fld>
            <a:endParaRPr lang="en-US"/>
          </a:p>
        </p:txBody>
      </p:sp>
      <p:pic>
        <p:nvPicPr>
          <p:cNvPr id="4" name="Picture 3" descr="A black text on a white background&#10;&#10;AI-generated content may be incorrect.">
            <a:extLst>
              <a:ext uri="{FF2B5EF4-FFF2-40B4-BE49-F238E27FC236}">
                <a16:creationId xmlns:a16="http://schemas.microsoft.com/office/drawing/2014/main" id="{E5B1B894-D1BB-35D1-DA9D-5BE326819BF6}"/>
              </a:ext>
            </a:extLst>
          </p:cNvPr>
          <p:cNvPicPr>
            <a:picLocks noChangeAspect="1"/>
          </p:cNvPicPr>
          <p:nvPr/>
        </p:nvPicPr>
        <p:blipFill>
          <a:blip r:embed="rId2"/>
          <a:stretch>
            <a:fillRect/>
          </a:stretch>
        </p:blipFill>
        <p:spPr>
          <a:xfrm>
            <a:off x="869633" y="1710690"/>
            <a:ext cx="9538335" cy="1323340"/>
          </a:xfrm>
          <a:prstGeom prst="rect">
            <a:avLst/>
          </a:prstGeom>
        </p:spPr>
      </p:pic>
      <p:sp>
        <p:nvSpPr>
          <p:cNvPr id="3" name="TextBox 2">
            <a:extLst>
              <a:ext uri="{FF2B5EF4-FFF2-40B4-BE49-F238E27FC236}">
                <a16:creationId xmlns:a16="http://schemas.microsoft.com/office/drawing/2014/main" id="{BDA21BDD-05A8-5EC5-3EC5-221B492A0FE2}"/>
              </a:ext>
            </a:extLst>
          </p:cNvPr>
          <p:cNvSpPr txBox="1"/>
          <p:nvPr/>
        </p:nvSpPr>
        <p:spPr>
          <a:xfrm>
            <a:off x="693964" y="176893"/>
            <a:ext cx="69260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Set 1: Question 2</a:t>
            </a:r>
          </a:p>
        </p:txBody>
      </p:sp>
      <p:sp>
        <p:nvSpPr>
          <p:cNvPr id="6" name="TextBox 5">
            <a:extLst>
              <a:ext uri="{FF2B5EF4-FFF2-40B4-BE49-F238E27FC236}">
                <a16:creationId xmlns:a16="http://schemas.microsoft.com/office/drawing/2014/main" id="{2AB9F953-C36F-EFFE-4B92-0D3AAD0521A9}"/>
              </a:ext>
            </a:extLst>
          </p:cNvPr>
          <p:cNvSpPr txBox="1"/>
          <p:nvPr/>
        </p:nvSpPr>
        <p:spPr>
          <a:xfrm>
            <a:off x="1387929" y="3238499"/>
            <a:ext cx="874939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0000"/>
                </a:solidFill>
                <a:ea typeface="Calibri"/>
                <a:cs typeface="Calibri"/>
              </a:rPr>
              <a:t>The short-run aggregate supply curve will increase (shift to the right) as wages and input costs decrease since the economy is beneath full employment. </a:t>
            </a:r>
          </a:p>
        </p:txBody>
      </p:sp>
    </p:spTree>
    <p:extLst>
      <p:ext uri="{BB962C8B-B14F-4D97-AF65-F5344CB8AC3E}">
        <p14:creationId xmlns:p14="http://schemas.microsoft.com/office/powerpoint/2010/main" val="144845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85FE53-1187-A69D-5E42-5B6725EFA4FE}"/>
              </a:ext>
            </a:extLst>
          </p:cNvPr>
          <p:cNvSpPr>
            <a:spLocks noGrp="1"/>
          </p:cNvSpPr>
          <p:nvPr>
            <p:ph type="sldNum" sz="quarter" idx="4"/>
          </p:nvPr>
        </p:nvSpPr>
        <p:spPr/>
        <p:txBody>
          <a:bodyPr/>
          <a:lstStyle/>
          <a:p>
            <a:fld id="{FAEE96CF-4053-2149-B5F9-FD566E7161CA}" type="slidenum">
              <a:rPr lang="en-US" smtClean="0"/>
              <a:pPr/>
              <a:t>16</a:t>
            </a:fld>
            <a:endParaRPr lang="en-US"/>
          </a:p>
        </p:txBody>
      </p:sp>
      <p:pic>
        <p:nvPicPr>
          <p:cNvPr id="4" name="Picture 3" descr="A table with numbers and text&#10;&#10;AI-generated content may be incorrect.">
            <a:extLst>
              <a:ext uri="{FF2B5EF4-FFF2-40B4-BE49-F238E27FC236}">
                <a16:creationId xmlns:a16="http://schemas.microsoft.com/office/drawing/2014/main" id="{F476E59F-2DF1-58F3-59FE-0C8370FE154F}"/>
              </a:ext>
            </a:extLst>
          </p:cNvPr>
          <p:cNvPicPr>
            <a:picLocks noChangeAspect="1"/>
          </p:cNvPicPr>
          <p:nvPr/>
        </p:nvPicPr>
        <p:blipFill>
          <a:blip r:embed="rId2"/>
          <a:stretch>
            <a:fillRect/>
          </a:stretch>
        </p:blipFill>
        <p:spPr>
          <a:xfrm>
            <a:off x="799521" y="1468127"/>
            <a:ext cx="8639175" cy="2933700"/>
          </a:xfrm>
          <a:prstGeom prst="rect">
            <a:avLst/>
          </a:prstGeom>
        </p:spPr>
      </p:pic>
      <p:pic>
        <p:nvPicPr>
          <p:cNvPr id="6" name="Picture 5">
            <a:extLst>
              <a:ext uri="{FF2B5EF4-FFF2-40B4-BE49-F238E27FC236}">
                <a16:creationId xmlns:a16="http://schemas.microsoft.com/office/drawing/2014/main" id="{49ADA8D9-60AC-87FE-A584-946F9F4F5519}"/>
              </a:ext>
            </a:extLst>
          </p:cNvPr>
          <p:cNvPicPr>
            <a:picLocks noChangeAspect="1"/>
          </p:cNvPicPr>
          <p:nvPr/>
        </p:nvPicPr>
        <p:blipFill>
          <a:blip r:embed="rId3"/>
          <a:stretch>
            <a:fillRect/>
          </a:stretch>
        </p:blipFill>
        <p:spPr>
          <a:xfrm>
            <a:off x="1039460" y="5339913"/>
            <a:ext cx="6105525" cy="304800"/>
          </a:xfrm>
          <a:prstGeom prst="rect">
            <a:avLst/>
          </a:prstGeom>
        </p:spPr>
      </p:pic>
      <p:sp>
        <p:nvSpPr>
          <p:cNvPr id="3" name="TextBox 2">
            <a:extLst>
              <a:ext uri="{FF2B5EF4-FFF2-40B4-BE49-F238E27FC236}">
                <a16:creationId xmlns:a16="http://schemas.microsoft.com/office/drawing/2014/main" id="{ED0A6D59-6602-AE30-0AEE-02624F4B769D}"/>
              </a:ext>
            </a:extLst>
          </p:cNvPr>
          <p:cNvSpPr txBox="1"/>
          <p:nvPr/>
        </p:nvSpPr>
        <p:spPr>
          <a:xfrm>
            <a:off x="693964" y="312964"/>
            <a:ext cx="51843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Set 1: Question 3</a:t>
            </a:r>
          </a:p>
        </p:txBody>
      </p:sp>
      <p:sp>
        <p:nvSpPr>
          <p:cNvPr id="5" name="TextBox 4">
            <a:extLst>
              <a:ext uri="{FF2B5EF4-FFF2-40B4-BE49-F238E27FC236}">
                <a16:creationId xmlns:a16="http://schemas.microsoft.com/office/drawing/2014/main" id="{265052DB-E52B-63A2-2D5B-503BCA6F7726}"/>
              </a:ext>
            </a:extLst>
          </p:cNvPr>
          <p:cNvSpPr txBox="1"/>
          <p:nvPr/>
        </p:nvSpPr>
        <p:spPr>
          <a:xfrm>
            <a:off x="1039585" y="4392386"/>
            <a:ext cx="1063806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0000"/>
                </a:solidFill>
                <a:ea typeface="Calibri"/>
                <a:cs typeface="Calibri"/>
              </a:rPr>
              <a:t>The same since nominal and real are always the same in the base year.  Base year prices and current prices are the same in the base year.</a:t>
            </a:r>
          </a:p>
        </p:txBody>
      </p:sp>
      <p:sp>
        <p:nvSpPr>
          <p:cNvPr id="7" name="TextBox 6">
            <a:extLst>
              <a:ext uri="{FF2B5EF4-FFF2-40B4-BE49-F238E27FC236}">
                <a16:creationId xmlns:a16="http://schemas.microsoft.com/office/drawing/2014/main" id="{9F8BE500-7C1D-1CF4-582C-0B5F4A5025E1}"/>
              </a:ext>
            </a:extLst>
          </p:cNvPr>
          <p:cNvSpPr txBox="1"/>
          <p:nvPr/>
        </p:nvSpPr>
        <p:spPr>
          <a:xfrm>
            <a:off x="1140773" y="5641191"/>
            <a:ext cx="85044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ea typeface="Calibri"/>
                <a:cs typeface="Calibri"/>
              </a:rPr>
              <a:t>Real GDP = $11 (50) + $4 (70) + $12 (30)</a:t>
            </a:r>
          </a:p>
          <a:p>
            <a:r>
              <a:rPr lang="en-US" sz="2400" b="1">
                <a:solidFill>
                  <a:srgbClr val="FF0000"/>
                </a:solidFill>
                <a:ea typeface="Calibri"/>
                <a:cs typeface="Calibri"/>
              </a:rPr>
              <a:t>                 = $550 + $280 + $360</a:t>
            </a:r>
          </a:p>
          <a:p>
            <a:r>
              <a:rPr lang="en-US" sz="2400" b="1">
                <a:solidFill>
                  <a:srgbClr val="FF0000"/>
                </a:solidFill>
                <a:ea typeface="Calibri"/>
                <a:cs typeface="Calibri"/>
              </a:rPr>
              <a:t>                 = $1190</a:t>
            </a:r>
          </a:p>
        </p:txBody>
      </p:sp>
    </p:spTree>
    <p:extLst>
      <p:ext uri="{BB962C8B-B14F-4D97-AF65-F5344CB8AC3E}">
        <p14:creationId xmlns:p14="http://schemas.microsoft.com/office/powerpoint/2010/main" val="383378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F26BC8-5B6E-2990-124A-7BEC3B625C09}"/>
              </a:ext>
            </a:extLst>
          </p:cNvPr>
          <p:cNvSpPr>
            <a:spLocks noGrp="1"/>
          </p:cNvSpPr>
          <p:nvPr>
            <p:ph type="sldNum" sz="quarter" idx="4"/>
          </p:nvPr>
        </p:nvSpPr>
        <p:spPr/>
        <p:txBody>
          <a:bodyPr/>
          <a:lstStyle/>
          <a:p>
            <a:fld id="{FAEE96CF-4053-2149-B5F9-FD566E7161CA}" type="slidenum">
              <a:rPr lang="en-US" smtClean="0"/>
              <a:pPr/>
              <a:t>17</a:t>
            </a:fld>
            <a:endParaRPr lang="en-US"/>
          </a:p>
        </p:txBody>
      </p:sp>
      <p:pic>
        <p:nvPicPr>
          <p:cNvPr id="4" name="Picture 3" descr="A white background with black text&#10;&#10;AI-generated content may be incorrect.">
            <a:extLst>
              <a:ext uri="{FF2B5EF4-FFF2-40B4-BE49-F238E27FC236}">
                <a16:creationId xmlns:a16="http://schemas.microsoft.com/office/drawing/2014/main" id="{C95DA054-FD81-74DC-FC18-20AA646EA90A}"/>
              </a:ext>
            </a:extLst>
          </p:cNvPr>
          <p:cNvPicPr>
            <a:picLocks noChangeAspect="1"/>
          </p:cNvPicPr>
          <p:nvPr/>
        </p:nvPicPr>
        <p:blipFill>
          <a:blip r:embed="rId2"/>
          <a:stretch>
            <a:fillRect/>
          </a:stretch>
        </p:blipFill>
        <p:spPr>
          <a:xfrm>
            <a:off x="855210" y="2193471"/>
            <a:ext cx="10481581" cy="2764971"/>
          </a:xfrm>
          <a:prstGeom prst="rect">
            <a:avLst/>
          </a:prstGeom>
        </p:spPr>
      </p:pic>
      <p:sp>
        <p:nvSpPr>
          <p:cNvPr id="5" name="TextBox 4">
            <a:extLst>
              <a:ext uri="{FF2B5EF4-FFF2-40B4-BE49-F238E27FC236}">
                <a16:creationId xmlns:a16="http://schemas.microsoft.com/office/drawing/2014/main" id="{A797C9D3-FE44-E4E9-E604-08A28D5AF31E}"/>
              </a:ext>
            </a:extLst>
          </p:cNvPr>
          <p:cNvSpPr txBox="1"/>
          <p:nvPr/>
        </p:nvSpPr>
        <p:spPr>
          <a:xfrm>
            <a:off x="707571" y="285750"/>
            <a:ext cx="65042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Set 1: Question 3</a:t>
            </a:r>
          </a:p>
        </p:txBody>
      </p:sp>
      <p:sp>
        <p:nvSpPr>
          <p:cNvPr id="6" name="TextBox 5">
            <a:extLst>
              <a:ext uri="{FF2B5EF4-FFF2-40B4-BE49-F238E27FC236}">
                <a16:creationId xmlns:a16="http://schemas.microsoft.com/office/drawing/2014/main" id="{7E04BB8A-9387-0155-8E9D-133770194613}"/>
              </a:ext>
            </a:extLst>
          </p:cNvPr>
          <p:cNvSpPr txBox="1"/>
          <p:nvPr/>
        </p:nvSpPr>
        <p:spPr>
          <a:xfrm>
            <a:off x="1020536" y="5238750"/>
            <a:ext cx="97699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ea typeface="Calibri"/>
                <a:cs typeface="Calibri"/>
              </a:rPr>
              <a:t>Actual RGDP in 2022 was $1190 (from Part B), which is above the potential RGDP of $1150.  There is an inflationary gap.</a:t>
            </a:r>
          </a:p>
        </p:txBody>
      </p:sp>
    </p:spTree>
    <p:extLst>
      <p:ext uri="{BB962C8B-B14F-4D97-AF65-F5344CB8AC3E}">
        <p14:creationId xmlns:p14="http://schemas.microsoft.com/office/powerpoint/2010/main" val="47889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grpSp>
        <p:nvGrpSpPr>
          <p:cNvPr id="330" name="Shape 330"/>
          <p:cNvGrpSpPr/>
          <p:nvPr/>
        </p:nvGrpSpPr>
        <p:grpSpPr>
          <a:xfrm>
            <a:off x="3678472" y="1894829"/>
            <a:ext cx="4608512" cy="4262437"/>
            <a:chOff x="2338387" y="1504950"/>
            <a:chExt cx="4745037" cy="4324350"/>
          </a:xfrm>
        </p:grpSpPr>
        <p:cxnSp>
          <p:nvCxnSpPr>
            <p:cNvPr id="331" name="Shape 331"/>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332" name="Shape 332"/>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333" name="Shape 333"/>
          <p:cNvSpPr txBox="1"/>
          <p:nvPr/>
        </p:nvSpPr>
        <p:spPr>
          <a:xfrm>
            <a:off x="2637837" y="1609607"/>
            <a:ext cx="1371600" cy="946150"/>
          </a:xfrm>
          <a:prstGeom prst="rect">
            <a:avLst/>
          </a:prstGeom>
          <a:noFill/>
          <a:ln>
            <a:noFill/>
          </a:ln>
        </p:spPr>
        <p:txBody>
          <a:bodyPr spcFirstLastPara="1" wrap="square" lIns="92075" tIns="46025" rIns="92075" bIns="46025" anchor="ctr" anchorCtr="0">
            <a:noAutofit/>
          </a:bodyPr>
          <a:lstStyle/>
          <a:p>
            <a:pPr>
              <a:buClr>
                <a:schemeClr val="dk1"/>
              </a:buClr>
              <a:buSzPts val="2800"/>
            </a:pPr>
            <a:r>
              <a:rPr lang="en-US" sz="2400" b="1" dirty="0">
                <a:solidFill>
                  <a:schemeClr val="dk1"/>
                </a:solidFill>
                <a:latin typeface="Times New Roman"/>
                <a:ea typeface="Times New Roman"/>
                <a:cs typeface="Times New Roman"/>
                <a:sym typeface="Times New Roman"/>
              </a:rPr>
              <a:t>Price Level</a:t>
            </a:r>
            <a:endParaRPr lang="en-US" sz="2400">
              <a:solidFill>
                <a:schemeClr val="dk1"/>
              </a:solidFill>
              <a:ea typeface="Calibri"/>
              <a:cs typeface="Calibri"/>
            </a:endParaRPr>
          </a:p>
        </p:txBody>
      </p:sp>
      <p:sp>
        <p:nvSpPr>
          <p:cNvPr id="334" name="Shape 334"/>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algn="r">
              <a:buClr>
                <a:schemeClr val="dk1"/>
              </a:buClr>
              <a:buSzPts val="1400"/>
            </a:pPr>
            <a:fld id="{00000000-1234-1234-1234-123412341234}" type="slidenum">
              <a:rPr lang="en-US" sz="1400">
                <a:solidFill>
                  <a:schemeClr val="dk1"/>
                </a:solidFill>
                <a:latin typeface="Times New Roman"/>
                <a:ea typeface="Times New Roman"/>
                <a:cs typeface="Times New Roman"/>
                <a:sym typeface="Times New Roman"/>
              </a:rPr>
              <a:pPr algn="r">
                <a:buClr>
                  <a:schemeClr val="dk1"/>
                </a:buClr>
                <a:buSzPts val="1400"/>
              </a:pPr>
              <a:t>18</a:t>
            </a:fld>
            <a:endParaRPr/>
          </a:p>
        </p:txBody>
      </p:sp>
      <p:sp>
        <p:nvSpPr>
          <p:cNvPr id="335" name="Shape 335"/>
          <p:cNvSpPr/>
          <p:nvPr/>
        </p:nvSpPr>
        <p:spPr>
          <a:xfrm rot="-240000">
            <a:off x="4114800" y="2686050"/>
            <a:ext cx="3810000" cy="2971800"/>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336" name="Shape 336"/>
          <p:cNvSpPr txBox="1"/>
          <p:nvPr/>
        </p:nvSpPr>
        <p:spPr>
          <a:xfrm>
            <a:off x="7696200" y="2041525"/>
            <a:ext cx="1180098" cy="519112"/>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a:solidFill>
                  <a:schemeClr val="dk1"/>
                </a:solidFill>
                <a:latin typeface="Times New Roman"/>
                <a:ea typeface="Times New Roman"/>
                <a:cs typeface="Times New Roman"/>
                <a:sym typeface="Times New Roman"/>
              </a:rPr>
              <a:t>SRAS</a:t>
            </a:r>
            <a:endParaRPr/>
          </a:p>
        </p:txBody>
      </p:sp>
      <p:sp>
        <p:nvSpPr>
          <p:cNvPr id="337" name="Shape 337"/>
          <p:cNvSpPr txBox="1"/>
          <p:nvPr/>
        </p:nvSpPr>
        <p:spPr>
          <a:xfrm>
            <a:off x="8153399" y="6232526"/>
            <a:ext cx="1283557" cy="454025"/>
          </a:xfrm>
          <a:prstGeom prst="rect">
            <a:avLst/>
          </a:prstGeom>
          <a:noFill/>
          <a:ln>
            <a:noFill/>
          </a:ln>
        </p:spPr>
        <p:txBody>
          <a:bodyPr spcFirstLastPara="1" wrap="square" lIns="90475" tIns="44450" rIns="90475" bIns="44450" anchor="t" anchorCtr="0">
            <a:noAutofit/>
          </a:bodyPr>
          <a:lstStyle/>
          <a:p>
            <a:pPr>
              <a:buClr>
                <a:schemeClr val="dk1"/>
              </a:buClr>
              <a:buSzPts val="2400"/>
            </a:pPr>
            <a:r>
              <a:rPr lang="en-US" sz="2400" b="1">
                <a:solidFill>
                  <a:schemeClr val="dk1"/>
                </a:solidFill>
                <a:latin typeface="Times New Roman"/>
                <a:ea typeface="Times New Roman"/>
                <a:cs typeface="Times New Roman"/>
                <a:sym typeface="Times New Roman"/>
              </a:rPr>
              <a:t>RGDP</a:t>
            </a:r>
            <a:endParaRPr/>
          </a:p>
        </p:txBody>
      </p:sp>
      <p:cxnSp>
        <p:nvCxnSpPr>
          <p:cNvPr id="338" name="Shape 338"/>
          <p:cNvCxnSpPr/>
          <p:nvPr/>
        </p:nvCxnSpPr>
        <p:spPr>
          <a:xfrm>
            <a:off x="6019800" y="2057400"/>
            <a:ext cx="0" cy="4191000"/>
          </a:xfrm>
          <a:prstGeom prst="straightConnector1">
            <a:avLst/>
          </a:prstGeom>
          <a:noFill/>
          <a:ln w="57150" cap="flat" cmpd="sng">
            <a:solidFill>
              <a:schemeClr val="dk1"/>
            </a:solidFill>
            <a:prstDash val="solid"/>
            <a:miter lim="800000"/>
            <a:headEnd type="none" w="sm" len="sm"/>
            <a:tailEnd type="none" w="sm" len="sm"/>
          </a:ln>
        </p:spPr>
      </p:cxnSp>
      <p:sp>
        <p:nvSpPr>
          <p:cNvPr id="339" name="Shape 339"/>
          <p:cNvSpPr txBox="1"/>
          <p:nvPr/>
        </p:nvSpPr>
        <p:spPr>
          <a:xfrm>
            <a:off x="5715000" y="6172200"/>
            <a:ext cx="635000" cy="519112"/>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2800" b="1">
                <a:solidFill>
                  <a:schemeClr val="dk1"/>
                </a:solidFill>
                <a:latin typeface="Times New Roman"/>
                <a:ea typeface="Times New Roman"/>
                <a:cs typeface="Times New Roman"/>
                <a:sym typeface="Times New Roman"/>
              </a:rPr>
              <a:t>Y</a:t>
            </a:r>
            <a:r>
              <a:rPr lang="en-US" sz="2800" b="1" baseline="-25000">
                <a:solidFill>
                  <a:schemeClr val="dk1"/>
                </a:solidFill>
                <a:latin typeface="Times New Roman"/>
                <a:ea typeface="Times New Roman"/>
                <a:cs typeface="Times New Roman"/>
                <a:sym typeface="Times New Roman"/>
              </a:rPr>
              <a:t>F</a:t>
            </a:r>
            <a:endParaRPr/>
          </a:p>
        </p:txBody>
      </p:sp>
      <p:sp>
        <p:nvSpPr>
          <p:cNvPr id="340" name="Shape 340"/>
          <p:cNvSpPr txBox="1"/>
          <p:nvPr/>
        </p:nvSpPr>
        <p:spPr>
          <a:xfrm>
            <a:off x="2801612" y="3762602"/>
            <a:ext cx="932996" cy="529997"/>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2800" b="1">
                <a:solidFill>
                  <a:schemeClr val="dk1"/>
                </a:solidFill>
                <a:latin typeface="Times New Roman"/>
                <a:ea typeface="Times New Roman"/>
                <a:cs typeface="Times New Roman"/>
                <a:sym typeface="Times New Roman"/>
              </a:rPr>
              <a:t>PL</a:t>
            </a:r>
            <a:r>
              <a:rPr lang="en-US" sz="2800" b="1" baseline="-25000">
                <a:solidFill>
                  <a:schemeClr val="dk1"/>
                </a:solidFill>
                <a:latin typeface="Times New Roman"/>
                <a:ea typeface="Times New Roman"/>
                <a:cs typeface="Times New Roman"/>
                <a:sym typeface="Times New Roman"/>
              </a:rPr>
              <a:t>1</a:t>
            </a:r>
            <a:endParaRPr/>
          </a:p>
        </p:txBody>
      </p:sp>
      <p:sp>
        <p:nvSpPr>
          <p:cNvPr id="341" name="Shape 341"/>
          <p:cNvSpPr txBox="1"/>
          <p:nvPr/>
        </p:nvSpPr>
        <p:spPr>
          <a:xfrm>
            <a:off x="6268225" y="6162793"/>
            <a:ext cx="657158" cy="519112"/>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2800" b="1" dirty="0">
                <a:solidFill>
                  <a:schemeClr val="dk1"/>
                </a:solidFill>
                <a:latin typeface="Times New Roman"/>
                <a:ea typeface="Times New Roman"/>
                <a:cs typeface="Times New Roman"/>
                <a:sym typeface="Times New Roman"/>
              </a:rPr>
              <a:t>Y</a:t>
            </a:r>
            <a:r>
              <a:rPr lang="en-US" sz="2800" b="1" baseline="-25000" dirty="0">
                <a:solidFill>
                  <a:schemeClr val="dk1"/>
                </a:solidFill>
                <a:latin typeface="Times New Roman"/>
                <a:ea typeface="Times New Roman"/>
                <a:cs typeface="Times New Roman"/>
                <a:sym typeface="Times New Roman"/>
              </a:rPr>
              <a:t>1</a:t>
            </a:r>
            <a:endParaRPr lang="en-US" baseline="-25000" dirty="0">
              <a:solidFill>
                <a:schemeClr val="dk1"/>
              </a:solidFill>
              <a:ea typeface="Calibri"/>
              <a:cs typeface="Calibri"/>
            </a:endParaRPr>
          </a:p>
        </p:txBody>
      </p:sp>
      <p:sp>
        <p:nvSpPr>
          <p:cNvPr id="342" name="Shape 342"/>
          <p:cNvSpPr txBox="1"/>
          <p:nvPr/>
        </p:nvSpPr>
        <p:spPr>
          <a:xfrm>
            <a:off x="5410200" y="1447800"/>
            <a:ext cx="1717200" cy="579300"/>
          </a:xfrm>
          <a:prstGeom prst="rect">
            <a:avLst/>
          </a:prstGeom>
          <a:noFill/>
          <a:ln>
            <a:noFill/>
          </a:ln>
        </p:spPr>
        <p:txBody>
          <a:bodyPr spcFirstLastPara="1" wrap="square" lIns="91425" tIns="45700" rIns="91425" bIns="45700" anchor="t" anchorCtr="0">
            <a:noAutofit/>
          </a:bodyPr>
          <a:lstStyle/>
          <a:p>
            <a:pPr>
              <a:buClr>
                <a:schemeClr val="dk1"/>
              </a:buClr>
              <a:buSzPts val="3200"/>
            </a:pPr>
            <a:r>
              <a:rPr lang="en-US" sz="3200" b="1">
                <a:solidFill>
                  <a:schemeClr val="dk1"/>
                </a:solidFill>
                <a:latin typeface="Times New Roman"/>
                <a:ea typeface="Times New Roman"/>
                <a:cs typeface="Times New Roman"/>
                <a:sym typeface="Times New Roman"/>
              </a:rPr>
              <a:t>LRAS</a:t>
            </a:r>
            <a:endParaRPr/>
          </a:p>
        </p:txBody>
      </p:sp>
      <p:sp>
        <p:nvSpPr>
          <p:cNvPr id="343" name="Shape 343"/>
          <p:cNvSpPr txBox="1"/>
          <p:nvPr/>
        </p:nvSpPr>
        <p:spPr>
          <a:xfrm>
            <a:off x="7880468" y="4858104"/>
            <a:ext cx="825500" cy="523875"/>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dirty="0">
                <a:solidFill>
                  <a:schemeClr val="dk1"/>
                </a:solidFill>
                <a:latin typeface="Times New Roman"/>
                <a:cs typeface="Times New Roman"/>
                <a:sym typeface="Times New Roman"/>
              </a:rPr>
              <a:t>AD</a:t>
            </a:r>
            <a:endParaRPr lang="en-US" sz="2800" b="1" baseline="-25000" dirty="0">
              <a:solidFill>
                <a:schemeClr val="dk1"/>
              </a:solidFill>
              <a:latin typeface="Times New Roman"/>
              <a:cs typeface="Times New Roman"/>
            </a:endParaRPr>
          </a:p>
        </p:txBody>
      </p:sp>
      <p:cxnSp>
        <p:nvCxnSpPr>
          <p:cNvPr id="344" name="Shape 344"/>
          <p:cNvCxnSpPr/>
          <p:nvPr/>
        </p:nvCxnSpPr>
        <p:spPr>
          <a:xfrm flipH="1">
            <a:off x="3741501" y="4006555"/>
            <a:ext cx="2719800" cy="9407"/>
          </a:xfrm>
          <a:prstGeom prst="straightConnector1">
            <a:avLst/>
          </a:prstGeom>
          <a:noFill/>
          <a:ln w="57150" cap="flat" cmpd="sng">
            <a:solidFill>
              <a:schemeClr val="dk1"/>
            </a:solidFill>
            <a:prstDash val="dash"/>
            <a:miter lim="800000"/>
            <a:headEnd type="none" w="sm" len="sm"/>
            <a:tailEnd type="none" w="sm" len="sm"/>
          </a:ln>
        </p:spPr>
      </p:cxnSp>
      <p:cxnSp>
        <p:nvCxnSpPr>
          <p:cNvPr id="345" name="Shape 345"/>
          <p:cNvCxnSpPr/>
          <p:nvPr/>
        </p:nvCxnSpPr>
        <p:spPr>
          <a:xfrm>
            <a:off x="6522508" y="3978334"/>
            <a:ext cx="0" cy="2255308"/>
          </a:xfrm>
          <a:prstGeom prst="straightConnector1">
            <a:avLst/>
          </a:prstGeom>
          <a:noFill/>
          <a:ln w="57150" cap="flat" cmpd="sng">
            <a:solidFill>
              <a:schemeClr val="dk1"/>
            </a:solidFill>
            <a:prstDash val="dash"/>
            <a:miter lim="800000"/>
            <a:headEnd type="none" w="sm" len="sm"/>
            <a:tailEnd type="none" w="sm" len="sm"/>
          </a:ln>
        </p:spPr>
      </p:cxnSp>
      <p:sp>
        <p:nvSpPr>
          <p:cNvPr id="346" name="Shape 346"/>
          <p:cNvSpPr/>
          <p:nvPr/>
        </p:nvSpPr>
        <p:spPr>
          <a:xfrm rot="21240000">
            <a:off x="5731169" y="2350499"/>
            <a:ext cx="1947862" cy="2806700"/>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348" name="Shape 348"/>
          <p:cNvSpPr txBox="1"/>
          <p:nvPr/>
        </p:nvSpPr>
        <p:spPr>
          <a:xfrm>
            <a:off x="195156" y="460453"/>
            <a:ext cx="5448348" cy="519112"/>
          </a:xfrm>
          <a:prstGeom prst="rect">
            <a:avLst/>
          </a:prstGeom>
          <a:noFill/>
          <a:ln>
            <a:noFill/>
          </a:ln>
        </p:spPr>
        <p:txBody>
          <a:bodyPr spcFirstLastPara="1" wrap="square" lIns="92075" tIns="46025" rIns="92075" bIns="46025" anchor="ctr" anchorCtr="0">
            <a:noAutofit/>
          </a:bodyPr>
          <a:lstStyle/>
          <a:p>
            <a:pPr algn="ctr">
              <a:buClr>
                <a:schemeClr val="dk1"/>
              </a:buClr>
              <a:buSzPts val="4800"/>
            </a:pPr>
            <a:r>
              <a:rPr lang="en-US" sz="3600" b="1">
                <a:ea typeface="Calibri"/>
                <a:cs typeface="Calibri"/>
              </a:rPr>
              <a:t>Set 1: Question 3</a:t>
            </a:r>
          </a:p>
        </p:txBody>
      </p:sp>
      <p:sp>
        <p:nvSpPr>
          <p:cNvPr id="350" name="Shape 350"/>
          <p:cNvSpPr/>
          <p:nvPr/>
        </p:nvSpPr>
        <p:spPr>
          <a:xfrm>
            <a:off x="6434945" y="3941855"/>
            <a:ext cx="155575" cy="133350"/>
          </a:xfrm>
          <a:prstGeom prst="flowChartConnector">
            <a:avLst/>
          </a:prstGeom>
          <a:solidFill>
            <a:srgbClr val="008000"/>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5BF8C9D7-F013-6B85-C0C6-312AF1AFFA5C}"/>
              </a:ext>
            </a:extLst>
          </p:cNvPr>
          <p:cNvSpPr txBox="1"/>
          <p:nvPr/>
        </p:nvSpPr>
        <p:spPr>
          <a:xfrm>
            <a:off x="9197514" y="2269974"/>
            <a:ext cx="2740435" cy="23758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966513C3-B37E-93D8-9187-AE35D16828B4}"/>
              </a:ext>
            </a:extLst>
          </p:cNvPr>
          <p:cNvSpPr txBox="1"/>
          <p:nvPr/>
        </p:nvSpPr>
        <p:spPr>
          <a:xfrm>
            <a:off x="9116786" y="1755321"/>
            <a:ext cx="2435678"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ea typeface="Calibri"/>
                <a:cs typeface="Calibri"/>
              </a:rPr>
              <a:t>Inflationary Gap of $40</a:t>
            </a:r>
          </a:p>
          <a:p>
            <a:endParaRPr lang="en-US" sz="2400" b="1" dirty="0">
              <a:solidFill>
                <a:srgbClr val="FF0000"/>
              </a:solidFill>
              <a:ea typeface="Calibri"/>
              <a:cs typeface="Calibri"/>
            </a:endParaRPr>
          </a:p>
          <a:p>
            <a:r>
              <a:rPr lang="en-US" sz="2400" b="1" dirty="0">
                <a:solidFill>
                  <a:srgbClr val="FF0000"/>
                </a:solidFill>
                <a:ea typeface="Calibri"/>
                <a:cs typeface="Calibri"/>
              </a:rPr>
              <a:t>Y</a:t>
            </a:r>
            <a:r>
              <a:rPr lang="en-US" sz="2400" b="1" baseline="-25000" dirty="0">
                <a:solidFill>
                  <a:srgbClr val="FF0000"/>
                </a:solidFill>
                <a:ea typeface="Calibri"/>
                <a:cs typeface="Calibri"/>
              </a:rPr>
              <a:t>1</a:t>
            </a:r>
            <a:r>
              <a:rPr lang="en-US" sz="2400" b="1" dirty="0">
                <a:solidFill>
                  <a:srgbClr val="FF0000"/>
                </a:solidFill>
                <a:ea typeface="Calibri"/>
                <a:cs typeface="Calibri"/>
              </a:rPr>
              <a:t> = $1190</a:t>
            </a:r>
          </a:p>
          <a:p>
            <a:r>
              <a:rPr lang="en-US" sz="2400" b="1" dirty="0">
                <a:solidFill>
                  <a:srgbClr val="FF0000"/>
                </a:solidFill>
                <a:ea typeface="Calibri"/>
                <a:cs typeface="Calibri"/>
              </a:rPr>
              <a:t>Y</a:t>
            </a:r>
            <a:r>
              <a:rPr lang="en-US" sz="2400" b="1" baseline="-25000" dirty="0">
                <a:solidFill>
                  <a:srgbClr val="FF0000"/>
                </a:solidFill>
                <a:ea typeface="Calibri"/>
                <a:cs typeface="Calibri"/>
              </a:rPr>
              <a:t>F</a:t>
            </a:r>
            <a:r>
              <a:rPr lang="en-US" sz="2400" b="1" dirty="0">
                <a:solidFill>
                  <a:srgbClr val="FF0000"/>
                </a:solidFill>
                <a:ea typeface="Calibri"/>
                <a:cs typeface="Calibri"/>
              </a:rPr>
              <a:t> = $ 1150</a:t>
            </a:r>
          </a:p>
          <a:p>
            <a:endParaRPr lang="en-US" dirty="0">
              <a:ea typeface="Calibri"/>
              <a:cs typeface="Calibri"/>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FC5896-D3DE-9D8C-DF30-FE7E830C75D5}"/>
              </a:ext>
            </a:extLst>
          </p:cNvPr>
          <p:cNvSpPr>
            <a:spLocks noGrp="1"/>
          </p:cNvSpPr>
          <p:nvPr>
            <p:ph type="sldNum" sz="quarter" idx="4"/>
          </p:nvPr>
        </p:nvSpPr>
        <p:spPr/>
        <p:txBody>
          <a:bodyPr/>
          <a:lstStyle/>
          <a:p>
            <a:fld id="{FAEE96CF-4053-2149-B5F9-FD566E7161CA}" type="slidenum">
              <a:rPr lang="en-US" smtClean="0"/>
              <a:pPr/>
              <a:t>19</a:t>
            </a:fld>
            <a:endParaRPr lang="en-US"/>
          </a:p>
        </p:txBody>
      </p:sp>
      <p:pic>
        <p:nvPicPr>
          <p:cNvPr id="4" name="Picture 3" descr="Black text on a white background&#10;&#10;AI-generated content may be incorrect.">
            <a:extLst>
              <a:ext uri="{FF2B5EF4-FFF2-40B4-BE49-F238E27FC236}">
                <a16:creationId xmlns:a16="http://schemas.microsoft.com/office/drawing/2014/main" id="{71F12E0A-E33C-9F55-F5C6-BF08AAB0F207}"/>
              </a:ext>
            </a:extLst>
          </p:cNvPr>
          <p:cNvPicPr>
            <a:picLocks noChangeAspect="1"/>
          </p:cNvPicPr>
          <p:nvPr/>
        </p:nvPicPr>
        <p:blipFill>
          <a:blip r:embed="rId2"/>
          <a:stretch>
            <a:fillRect/>
          </a:stretch>
        </p:blipFill>
        <p:spPr>
          <a:xfrm>
            <a:off x="899432" y="1715861"/>
            <a:ext cx="8020050" cy="857250"/>
          </a:xfrm>
          <a:prstGeom prst="rect">
            <a:avLst/>
          </a:prstGeom>
        </p:spPr>
      </p:pic>
      <p:sp>
        <p:nvSpPr>
          <p:cNvPr id="3" name="TextBox 2">
            <a:extLst>
              <a:ext uri="{FF2B5EF4-FFF2-40B4-BE49-F238E27FC236}">
                <a16:creationId xmlns:a16="http://schemas.microsoft.com/office/drawing/2014/main" id="{AA3AA1CC-6FDC-D264-9927-8F3A29A6544F}"/>
              </a:ext>
            </a:extLst>
          </p:cNvPr>
          <p:cNvSpPr txBox="1"/>
          <p:nvPr/>
        </p:nvSpPr>
        <p:spPr>
          <a:xfrm>
            <a:off x="906235" y="2789464"/>
            <a:ext cx="80064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Calibri"/>
                <a:cs typeface="Calibri"/>
              </a:rPr>
              <a:t>Output gap = $1190 - $1150 = $40  (inflationary gap which means there needs to be a reduction in government spending or increase in taxes.)</a:t>
            </a:r>
          </a:p>
        </p:txBody>
      </p:sp>
      <p:sp>
        <p:nvSpPr>
          <p:cNvPr id="5" name="TextBox 4">
            <a:extLst>
              <a:ext uri="{FF2B5EF4-FFF2-40B4-BE49-F238E27FC236}">
                <a16:creationId xmlns:a16="http://schemas.microsoft.com/office/drawing/2014/main" id="{E24F3D11-0E78-82CF-A7A3-BF23EC7C6734}"/>
              </a:ext>
            </a:extLst>
          </p:cNvPr>
          <p:cNvSpPr txBox="1"/>
          <p:nvPr/>
        </p:nvSpPr>
        <p:spPr>
          <a:xfrm>
            <a:off x="1006928" y="3510643"/>
            <a:ext cx="604157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Calibri"/>
                <a:cs typeface="Calibri"/>
              </a:rPr>
              <a:t>Spending Multiplier = 1/(1- MPC) = 1/0.2 = 5</a:t>
            </a:r>
          </a:p>
        </p:txBody>
      </p:sp>
      <p:sp>
        <p:nvSpPr>
          <p:cNvPr id="6" name="TextBox 5">
            <a:extLst>
              <a:ext uri="{FF2B5EF4-FFF2-40B4-BE49-F238E27FC236}">
                <a16:creationId xmlns:a16="http://schemas.microsoft.com/office/drawing/2014/main" id="{A3DF6748-BABE-CC30-8F05-811C0FFCEFB1}"/>
              </a:ext>
            </a:extLst>
          </p:cNvPr>
          <p:cNvSpPr txBox="1"/>
          <p:nvPr/>
        </p:nvSpPr>
        <p:spPr>
          <a:xfrm>
            <a:off x="830035" y="4245428"/>
            <a:ext cx="582385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Calibri"/>
                <a:cs typeface="Calibri"/>
              </a:rPr>
              <a:t>-$40 = 5 (change in government spending)</a:t>
            </a:r>
          </a:p>
          <a:p>
            <a:r>
              <a:rPr lang="en-US" sz="2000" b="1" dirty="0">
                <a:solidFill>
                  <a:srgbClr val="FF0000"/>
                </a:solidFill>
                <a:ea typeface="Calibri"/>
                <a:cs typeface="Calibri"/>
              </a:rPr>
              <a:t>-$40/5 = -$8</a:t>
            </a:r>
          </a:p>
          <a:p>
            <a:endParaRPr lang="en-US" sz="2000" b="1">
              <a:solidFill>
                <a:srgbClr val="FF0000"/>
              </a:solidFill>
              <a:ea typeface="Calibri"/>
              <a:cs typeface="Calibri"/>
            </a:endParaRPr>
          </a:p>
          <a:p>
            <a:r>
              <a:rPr lang="en-US" sz="2000" b="1" dirty="0">
                <a:solidFill>
                  <a:srgbClr val="FF0000"/>
                </a:solidFill>
                <a:ea typeface="Calibri"/>
                <a:cs typeface="Calibri"/>
              </a:rPr>
              <a:t>Government spending needs to be reduced by $8 to close the inflationary gap.</a:t>
            </a: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2D378FCA-0B12-1D30-BD62-A46A08D1F7B8}"/>
                  </a:ext>
                </a:extLst>
              </p14:cNvPr>
              <p14:cNvContentPartPr/>
              <p14:nvPr/>
            </p14:nvContentPartPr>
            <p14:xfrm>
              <a:off x="3984171" y="2974521"/>
              <a:ext cx="13607" cy="13607"/>
            </p14:xfrm>
          </p:contentPart>
        </mc:Choice>
        <mc:Fallback xmlns="">
          <p:pic>
            <p:nvPicPr>
              <p:cNvPr id="13" name="Ink 12">
                <a:extLst>
                  <a:ext uri="{FF2B5EF4-FFF2-40B4-BE49-F238E27FC236}">
                    <a16:creationId xmlns:a16="http://schemas.microsoft.com/office/drawing/2014/main" id="{2D378FCA-0B12-1D30-BD62-A46A08D1F7B8}"/>
                  </a:ext>
                </a:extLst>
              </p:cNvPr>
              <p:cNvPicPr/>
              <p:nvPr/>
            </p:nvPicPr>
            <p:blipFill>
              <a:blip r:embed="rId4"/>
              <a:stretch>
                <a:fillRect/>
              </a:stretch>
            </p:blipFill>
            <p:spPr>
              <a:xfrm>
                <a:off x="3303821" y="2294171"/>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5D57808A-6F60-8786-FB72-A33585505FEE}"/>
                  </a:ext>
                </a:extLst>
              </p14:cNvPr>
              <p14:cNvContentPartPr/>
              <p14:nvPr/>
            </p14:nvContentPartPr>
            <p14:xfrm>
              <a:off x="3973286" y="2974521"/>
              <a:ext cx="13607" cy="13607"/>
            </p14:xfrm>
          </p:contentPart>
        </mc:Choice>
        <mc:Fallback xmlns="">
          <p:pic>
            <p:nvPicPr>
              <p:cNvPr id="14" name="Ink 13">
                <a:extLst>
                  <a:ext uri="{FF2B5EF4-FFF2-40B4-BE49-F238E27FC236}">
                    <a16:creationId xmlns:a16="http://schemas.microsoft.com/office/drawing/2014/main" id="{5D57808A-6F60-8786-FB72-A33585505FEE}"/>
                  </a:ext>
                </a:extLst>
              </p:cNvPr>
              <p:cNvPicPr/>
              <p:nvPr/>
            </p:nvPicPr>
            <p:blipFill>
              <a:blip r:embed="rId4"/>
              <a:stretch>
                <a:fillRect/>
              </a:stretch>
            </p:blipFill>
            <p:spPr>
              <a:xfrm>
                <a:off x="3292936" y="2294171"/>
                <a:ext cx="1360700" cy="1360700"/>
              </a:xfrm>
              <a:prstGeom prst="rect">
                <a:avLst/>
              </a:prstGeom>
            </p:spPr>
          </p:pic>
        </mc:Fallback>
      </mc:AlternateContent>
      <p:sp>
        <p:nvSpPr>
          <p:cNvPr id="7" name="TextBox 6">
            <a:extLst>
              <a:ext uri="{FF2B5EF4-FFF2-40B4-BE49-F238E27FC236}">
                <a16:creationId xmlns:a16="http://schemas.microsoft.com/office/drawing/2014/main" id="{40881E20-1E8B-AF8B-7757-FEC8F87F893E}"/>
              </a:ext>
            </a:extLst>
          </p:cNvPr>
          <p:cNvSpPr txBox="1"/>
          <p:nvPr/>
        </p:nvSpPr>
        <p:spPr>
          <a:xfrm>
            <a:off x="731157" y="308791"/>
            <a:ext cx="60279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1: Question 3</a:t>
            </a:r>
          </a:p>
        </p:txBody>
      </p:sp>
    </p:spTree>
    <p:extLst>
      <p:ext uri="{BB962C8B-B14F-4D97-AF65-F5344CB8AC3E}">
        <p14:creationId xmlns:p14="http://schemas.microsoft.com/office/powerpoint/2010/main" val="149257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414A58"/>
                </a:solidFill>
                <a:latin typeface="Calibri"/>
                <a:cs typeface="Calibri"/>
              </a:rPr>
              <a:t>Certificate Requirements</a:t>
            </a:r>
            <a:endParaRPr lang="en-US" b="1">
              <a:solidFill>
                <a:srgbClr val="414A58"/>
              </a:solidFill>
              <a:latin typeface="Calibri"/>
              <a:ea typeface="Calibri"/>
              <a:cs typeface="Calibri"/>
            </a:endParaRP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a:latin typeface="Calibri Light"/>
                <a:ea typeface="Inter Light" panose="02000503000000020004" pitchFamily="2" charset="0"/>
                <a:cs typeface="Calibri Light"/>
              </a:rPr>
              <a:t>To earn professional development hours for webinars, you must:</a:t>
            </a:r>
            <a:endParaRPr lang="en-US" b="1">
              <a:ea typeface="Calibri"/>
              <a:cs typeface="Calibri"/>
            </a:endParaRPr>
          </a:p>
          <a:p>
            <a:pPr marL="0" indent="0">
              <a:buNone/>
            </a:pPr>
            <a:endParaRPr lang="en-US" sz="2600" b="1">
              <a:latin typeface="Calibri Light"/>
              <a:ea typeface="Calibri Light"/>
              <a:cs typeface="Calibri Light"/>
            </a:endParaRPr>
          </a:p>
          <a:p>
            <a:pPr marL="457200" indent="-457200"/>
            <a:r>
              <a:rPr lang="en-US" sz="2600" b="1">
                <a:latin typeface="Calibri Light"/>
                <a:ea typeface="Inter Light" panose="02000503000000020004" pitchFamily="2" charset="0"/>
                <a:cs typeface="Calibri Light"/>
              </a:rPr>
              <a:t>Watch a minimum of 45-minutes and you will automatically receive a professional development certificate via e-mail within 24 to 48 hours.</a:t>
            </a:r>
          </a:p>
          <a:p>
            <a:pPr marL="0" indent="0">
              <a:buNone/>
            </a:pPr>
            <a:endParaRPr lang="en-US" sz="2600" b="1">
              <a:latin typeface="Calibri Light" panose="020F0302020204030204" pitchFamily="34" charset="0"/>
              <a:ea typeface="+mn-l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a:p>
        </p:txBody>
      </p:sp>
    </p:spTree>
    <p:extLst>
      <p:ext uri="{BB962C8B-B14F-4D97-AF65-F5344CB8AC3E}">
        <p14:creationId xmlns:p14="http://schemas.microsoft.com/office/powerpoint/2010/main" val="266107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text on a white background&#10;&#10;AI-generated content may be incorrect.">
            <a:extLst>
              <a:ext uri="{FF2B5EF4-FFF2-40B4-BE49-F238E27FC236}">
                <a16:creationId xmlns:a16="http://schemas.microsoft.com/office/drawing/2014/main" id="{BE84F5B8-CD1C-687E-FE55-1CC15A614370}"/>
              </a:ext>
            </a:extLst>
          </p:cNvPr>
          <p:cNvPicPr>
            <a:picLocks noChangeAspect="1"/>
          </p:cNvPicPr>
          <p:nvPr/>
        </p:nvPicPr>
        <p:blipFill>
          <a:blip r:embed="rId2"/>
          <a:stretch>
            <a:fillRect/>
          </a:stretch>
        </p:blipFill>
        <p:spPr>
          <a:xfrm>
            <a:off x="1330972" y="1524177"/>
            <a:ext cx="9172575" cy="4543425"/>
          </a:xfrm>
          <a:prstGeom prst="rect">
            <a:avLst/>
          </a:prstGeom>
        </p:spPr>
      </p:pic>
    </p:spTree>
    <p:extLst>
      <p:ext uri="{BB962C8B-B14F-4D97-AF65-F5344CB8AC3E}">
        <p14:creationId xmlns:p14="http://schemas.microsoft.com/office/powerpoint/2010/main" val="326355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82FA1F-B087-A639-349F-DA6DE47C9F55}"/>
              </a:ext>
            </a:extLst>
          </p:cNvPr>
          <p:cNvPicPr>
            <a:picLocks noChangeAspect="1"/>
          </p:cNvPicPr>
          <p:nvPr/>
        </p:nvPicPr>
        <p:blipFill>
          <a:blip r:embed="rId2"/>
          <a:stretch>
            <a:fillRect/>
          </a:stretch>
        </p:blipFill>
        <p:spPr>
          <a:xfrm>
            <a:off x="1690688" y="1809750"/>
            <a:ext cx="8810625" cy="3238500"/>
          </a:xfrm>
          <a:prstGeom prst="rect">
            <a:avLst/>
          </a:prstGeom>
        </p:spPr>
      </p:pic>
      <p:sp>
        <p:nvSpPr>
          <p:cNvPr id="2" name="TextBox 1">
            <a:extLst>
              <a:ext uri="{FF2B5EF4-FFF2-40B4-BE49-F238E27FC236}">
                <a16:creationId xmlns:a16="http://schemas.microsoft.com/office/drawing/2014/main" id="{21BD62F1-7EF9-65E9-EA53-6EB17116E34D}"/>
              </a:ext>
            </a:extLst>
          </p:cNvPr>
          <p:cNvSpPr txBox="1"/>
          <p:nvPr/>
        </p:nvSpPr>
        <p:spPr>
          <a:xfrm>
            <a:off x="718457" y="478971"/>
            <a:ext cx="60687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1</a:t>
            </a:r>
          </a:p>
        </p:txBody>
      </p:sp>
      <p:sp>
        <p:nvSpPr>
          <p:cNvPr id="3" name="TextBox 2">
            <a:extLst>
              <a:ext uri="{FF2B5EF4-FFF2-40B4-BE49-F238E27FC236}">
                <a16:creationId xmlns:a16="http://schemas.microsoft.com/office/drawing/2014/main" id="{32414C6A-9EDA-4785-171D-C86D7290226B}"/>
              </a:ext>
            </a:extLst>
          </p:cNvPr>
          <p:cNvSpPr txBox="1"/>
          <p:nvPr/>
        </p:nvSpPr>
        <p:spPr>
          <a:xfrm>
            <a:off x="1703614" y="5456464"/>
            <a:ext cx="851534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ea typeface="Calibri"/>
                <a:cs typeface="Calibri"/>
              </a:rPr>
              <a:t>10%  (Cyclical UE% + Natural UE%)</a:t>
            </a:r>
          </a:p>
          <a:p>
            <a:endParaRPr lang="en-US" sz="2400" b="1" dirty="0">
              <a:solidFill>
                <a:srgbClr val="FF0000"/>
              </a:solidFill>
              <a:ea typeface="Calibri"/>
              <a:cs typeface="Calibri"/>
            </a:endParaRPr>
          </a:p>
          <a:p>
            <a:r>
              <a:rPr lang="en-US" sz="2400" b="1" dirty="0">
                <a:solidFill>
                  <a:srgbClr val="FF0000"/>
                </a:solidFill>
                <a:ea typeface="Calibri"/>
                <a:cs typeface="Calibri"/>
              </a:rPr>
              <a:t>Remember that Natural Unemployment Rate includes Structural.</a:t>
            </a:r>
          </a:p>
        </p:txBody>
      </p:sp>
    </p:spTree>
    <p:extLst>
      <p:ext uri="{BB962C8B-B14F-4D97-AF65-F5344CB8AC3E}">
        <p14:creationId xmlns:p14="http://schemas.microsoft.com/office/powerpoint/2010/main" val="132744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5E441654-C4D0-BF1D-5909-C05775A477F5}"/>
            </a:ext>
          </a:extLst>
        </p:cNvPr>
        <p:cNvGrpSpPr/>
        <p:nvPr/>
      </p:nvGrpSpPr>
      <p:grpSpPr>
        <a:xfrm>
          <a:off x="0" y="0"/>
          <a:ext cx="0" cy="0"/>
          <a:chOff x="0" y="0"/>
          <a:chExt cx="0" cy="0"/>
        </a:xfrm>
      </p:grpSpPr>
      <p:sp>
        <p:nvSpPr>
          <p:cNvPr id="192" name="Shape 192">
            <a:extLst>
              <a:ext uri="{FF2B5EF4-FFF2-40B4-BE49-F238E27FC236}">
                <a16:creationId xmlns:a16="http://schemas.microsoft.com/office/drawing/2014/main" id="{5BAE6ECF-15F7-8C6F-D626-AB1837F77804}"/>
              </a:ext>
            </a:extLst>
          </p:cNvPr>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22</a:t>
            </a:fld>
            <a:endParaRPr sz="1400"/>
          </a:p>
        </p:txBody>
      </p:sp>
      <p:grpSp>
        <p:nvGrpSpPr>
          <p:cNvPr id="204" name="Shape 204">
            <a:extLst>
              <a:ext uri="{FF2B5EF4-FFF2-40B4-BE49-F238E27FC236}">
                <a16:creationId xmlns:a16="http://schemas.microsoft.com/office/drawing/2014/main" id="{E76C7717-B2F1-52C7-0CE0-C1FF1A39E6A0}"/>
              </a:ext>
            </a:extLst>
          </p:cNvPr>
          <p:cNvGrpSpPr/>
          <p:nvPr/>
        </p:nvGrpSpPr>
        <p:grpSpPr>
          <a:xfrm>
            <a:off x="6629400" y="2533650"/>
            <a:ext cx="3389312" cy="3486150"/>
            <a:chOff x="2338387" y="1504950"/>
            <a:chExt cx="4745037" cy="4324350"/>
          </a:xfrm>
        </p:grpSpPr>
        <p:cxnSp>
          <p:nvCxnSpPr>
            <p:cNvPr id="205" name="Shape 205">
              <a:extLst>
                <a:ext uri="{FF2B5EF4-FFF2-40B4-BE49-F238E27FC236}">
                  <a16:creationId xmlns:a16="http://schemas.microsoft.com/office/drawing/2014/main" id="{D17D5534-8A52-4DEF-DAC3-EC746402BA33}"/>
                </a:ext>
              </a:extLst>
            </p:cNvPr>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206" name="Shape 206">
              <a:extLst>
                <a:ext uri="{FF2B5EF4-FFF2-40B4-BE49-F238E27FC236}">
                  <a16:creationId xmlns:a16="http://schemas.microsoft.com/office/drawing/2014/main" id="{740C649E-BA60-E954-BAD0-2492B2AD3E94}"/>
                </a:ext>
              </a:extLst>
            </p:cNvPr>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207" name="Shape 207">
            <a:extLst>
              <a:ext uri="{FF2B5EF4-FFF2-40B4-BE49-F238E27FC236}">
                <a16:creationId xmlns:a16="http://schemas.microsoft.com/office/drawing/2014/main" id="{A11E59D2-737F-C421-6C2E-5683A4B9C220}"/>
              </a:ext>
            </a:extLst>
          </p:cNvPr>
          <p:cNvSpPr txBox="1"/>
          <p:nvPr/>
        </p:nvSpPr>
        <p:spPr>
          <a:xfrm>
            <a:off x="5638800" y="2101615"/>
            <a:ext cx="1752600" cy="519112"/>
          </a:xfrm>
          <a:prstGeom prst="rect">
            <a:avLst/>
          </a:prstGeom>
          <a:noFill/>
          <a:ln>
            <a:noFill/>
          </a:ln>
        </p:spPr>
        <p:txBody>
          <a:bodyPr spcFirstLastPara="1" wrap="square" lIns="92075" tIns="46025" rIns="92075" bIns="46025" anchor="ctr" anchorCtr="0">
            <a:noAutofit/>
          </a:bodyPr>
          <a:lstStyle/>
          <a:p>
            <a:pPr>
              <a:buClr>
                <a:schemeClr val="dk1"/>
              </a:buClr>
              <a:buSzPts val="2800"/>
            </a:pPr>
            <a:r>
              <a:rPr lang="en-US" b="1" i="0" u="none">
                <a:solidFill>
                  <a:schemeClr val="dk1"/>
                </a:solidFill>
                <a:latin typeface="Times New Roman"/>
                <a:ea typeface="Times New Roman"/>
                <a:cs typeface="Times New Roman"/>
                <a:sym typeface="Times New Roman"/>
              </a:rPr>
              <a:t>Inflation</a:t>
            </a:r>
            <a:r>
              <a:rPr lang="en-US" b="1">
                <a:solidFill>
                  <a:schemeClr val="dk1"/>
                </a:solidFill>
                <a:latin typeface="Times New Roman"/>
                <a:ea typeface="Times New Roman"/>
                <a:cs typeface="Times New Roman"/>
                <a:sym typeface="Times New Roman"/>
              </a:rPr>
              <a:t> %</a:t>
            </a:r>
            <a:endParaRPr lang="en-US">
              <a:solidFill>
                <a:schemeClr val="dk1"/>
              </a:solidFill>
              <a:ea typeface="Calibri"/>
              <a:cs typeface="Calibri"/>
            </a:endParaRPr>
          </a:p>
        </p:txBody>
      </p:sp>
      <p:sp>
        <p:nvSpPr>
          <p:cNvPr id="208" name="Shape 208">
            <a:extLst>
              <a:ext uri="{FF2B5EF4-FFF2-40B4-BE49-F238E27FC236}">
                <a16:creationId xmlns:a16="http://schemas.microsoft.com/office/drawing/2014/main" id="{3226578D-AC94-AD12-24E5-66567DE02CB3}"/>
              </a:ext>
            </a:extLst>
          </p:cNvPr>
          <p:cNvSpPr/>
          <p:nvPr/>
        </p:nvSpPr>
        <p:spPr>
          <a:xfrm rot="20100000">
            <a:off x="7656512" y="2305051"/>
            <a:ext cx="1295400" cy="3341687"/>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9" name="Shape 209">
            <a:extLst>
              <a:ext uri="{FF2B5EF4-FFF2-40B4-BE49-F238E27FC236}">
                <a16:creationId xmlns:a16="http://schemas.microsoft.com/office/drawing/2014/main" id="{6EB4FC4C-B86F-EEB6-126F-8B93FF498D10}"/>
              </a:ext>
            </a:extLst>
          </p:cNvPr>
          <p:cNvSpPr txBox="1"/>
          <p:nvPr/>
        </p:nvSpPr>
        <p:spPr>
          <a:xfrm>
            <a:off x="9589735" y="5095287"/>
            <a:ext cx="1330795"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SRPC</a:t>
            </a:r>
            <a:endParaRPr sz="1400"/>
          </a:p>
        </p:txBody>
      </p:sp>
      <p:cxnSp>
        <p:nvCxnSpPr>
          <p:cNvPr id="211" name="Shape 211">
            <a:extLst>
              <a:ext uri="{FF2B5EF4-FFF2-40B4-BE49-F238E27FC236}">
                <a16:creationId xmlns:a16="http://schemas.microsoft.com/office/drawing/2014/main" id="{82CA4558-CD99-21BB-3DF5-D232DDB3B80C}"/>
              </a:ext>
            </a:extLst>
          </p:cNvPr>
          <p:cNvCxnSpPr/>
          <p:nvPr/>
        </p:nvCxnSpPr>
        <p:spPr>
          <a:xfrm>
            <a:off x="8305800" y="2209800"/>
            <a:ext cx="0" cy="3810000"/>
          </a:xfrm>
          <a:prstGeom prst="straightConnector1">
            <a:avLst/>
          </a:prstGeom>
          <a:noFill/>
          <a:ln w="57150" cap="flat" cmpd="sng">
            <a:solidFill>
              <a:schemeClr val="dk1"/>
            </a:solidFill>
            <a:prstDash val="solid"/>
            <a:miter lim="800000"/>
            <a:headEnd type="none" w="sm" len="sm"/>
            <a:tailEnd type="none" w="sm" len="sm"/>
          </a:ln>
        </p:spPr>
      </p:cxnSp>
      <p:cxnSp>
        <p:nvCxnSpPr>
          <p:cNvPr id="212" name="Shape 212">
            <a:extLst>
              <a:ext uri="{FF2B5EF4-FFF2-40B4-BE49-F238E27FC236}">
                <a16:creationId xmlns:a16="http://schemas.microsoft.com/office/drawing/2014/main" id="{CEB05E14-8490-9A13-1FE1-7C1C0EC6A755}"/>
              </a:ext>
            </a:extLst>
          </p:cNvPr>
          <p:cNvCxnSpPr/>
          <p:nvPr/>
        </p:nvCxnSpPr>
        <p:spPr>
          <a:xfrm rot="10800000">
            <a:off x="6629400" y="4267200"/>
            <a:ext cx="1712912" cy="19050"/>
          </a:xfrm>
          <a:prstGeom prst="straightConnector1">
            <a:avLst/>
          </a:prstGeom>
          <a:noFill/>
          <a:ln w="28575" cap="flat" cmpd="sng">
            <a:solidFill>
              <a:schemeClr val="dk1"/>
            </a:solidFill>
            <a:prstDash val="dash"/>
            <a:miter lim="800000"/>
            <a:headEnd type="none" w="sm" len="sm"/>
            <a:tailEnd type="none" w="sm" len="sm"/>
          </a:ln>
        </p:spPr>
      </p:cxnSp>
      <p:sp>
        <p:nvSpPr>
          <p:cNvPr id="213" name="Shape 213">
            <a:extLst>
              <a:ext uri="{FF2B5EF4-FFF2-40B4-BE49-F238E27FC236}">
                <a16:creationId xmlns:a16="http://schemas.microsoft.com/office/drawing/2014/main" id="{1F5DECBC-8829-2F1A-AFB8-D3A396A1E669}"/>
              </a:ext>
            </a:extLst>
          </p:cNvPr>
          <p:cNvSpPr txBox="1"/>
          <p:nvPr/>
        </p:nvSpPr>
        <p:spPr>
          <a:xfrm>
            <a:off x="7926682" y="6009451"/>
            <a:ext cx="1246245" cy="396817"/>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1600" b="1" dirty="0">
                <a:solidFill>
                  <a:schemeClr val="dk1"/>
                </a:solidFill>
                <a:latin typeface="Times New Roman"/>
                <a:cs typeface="Times New Roman"/>
                <a:sym typeface="Times New Roman"/>
              </a:rPr>
              <a:t>  </a:t>
            </a:r>
            <a:r>
              <a:rPr lang="en-US" sz="2000" b="1" dirty="0">
                <a:solidFill>
                  <a:schemeClr val="dk1"/>
                </a:solidFill>
                <a:latin typeface="Times New Roman"/>
                <a:cs typeface="Times New Roman"/>
                <a:sym typeface="Times New Roman"/>
              </a:rPr>
              <a:t>4%</a:t>
            </a:r>
            <a:endParaRPr lang="en-US" sz="2000" b="1" dirty="0">
              <a:solidFill>
                <a:schemeClr val="dk1"/>
              </a:solidFill>
              <a:latin typeface="Times New Roman"/>
              <a:cs typeface="Times New Roman"/>
            </a:endParaRPr>
          </a:p>
        </p:txBody>
      </p:sp>
      <p:sp>
        <p:nvSpPr>
          <p:cNvPr id="214" name="Shape 214">
            <a:extLst>
              <a:ext uri="{FF2B5EF4-FFF2-40B4-BE49-F238E27FC236}">
                <a16:creationId xmlns:a16="http://schemas.microsoft.com/office/drawing/2014/main" id="{E5A11992-6A40-9B5B-8403-C5B102069FEB}"/>
              </a:ext>
            </a:extLst>
          </p:cNvPr>
          <p:cNvSpPr txBox="1"/>
          <p:nvPr/>
        </p:nvSpPr>
        <p:spPr>
          <a:xfrm>
            <a:off x="7772400" y="1600200"/>
            <a:ext cx="1824900" cy="57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US" sz="3200" b="1" i="0" u="none">
                <a:solidFill>
                  <a:schemeClr val="dk1"/>
                </a:solidFill>
                <a:latin typeface="Times New Roman"/>
                <a:ea typeface="Times New Roman"/>
                <a:cs typeface="Times New Roman"/>
                <a:sym typeface="Times New Roman"/>
              </a:rPr>
              <a:t>LRPC</a:t>
            </a:r>
            <a:endParaRPr sz="1400"/>
          </a:p>
        </p:txBody>
      </p:sp>
      <p:sp>
        <p:nvSpPr>
          <p:cNvPr id="217" name="Shape 217">
            <a:extLst>
              <a:ext uri="{FF2B5EF4-FFF2-40B4-BE49-F238E27FC236}">
                <a16:creationId xmlns:a16="http://schemas.microsoft.com/office/drawing/2014/main" id="{0AD6CCA2-E445-54A4-F31C-5E1AA7EECD8A}"/>
              </a:ext>
            </a:extLst>
          </p:cNvPr>
          <p:cNvSpPr/>
          <p:nvPr/>
        </p:nvSpPr>
        <p:spPr>
          <a:xfrm>
            <a:off x="8229600" y="41910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4E9919C6-32EC-E89E-579A-04705D0D983D}"/>
              </a:ext>
            </a:extLst>
          </p:cNvPr>
          <p:cNvSpPr txBox="1"/>
          <p:nvPr/>
        </p:nvSpPr>
        <p:spPr>
          <a:xfrm>
            <a:off x="9791700" y="6070600"/>
            <a:ext cx="12573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ea typeface="Calibri"/>
                <a:cs typeface="Calibri"/>
              </a:rPr>
              <a:t>UE%</a:t>
            </a:r>
          </a:p>
        </p:txBody>
      </p:sp>
      <p:sp>
        <p:nvSpPr>
          <p:cNvPr id="10" name="TextBox 9">
            <a:extLst>
              <a:ext uri="{FF2B5EF4-FFF2-40B4-BE49-F238E27FC236}">
                <a16:creationId xmlns:a16="http://schemas.microsoft.com/office/drawing/2014/main" id="{63228D93-F522-84EE-8AD7-A0A8079C76D4}"/>
              </a:ext>
            </a:extLst>
          </p:cNvPr>
          <p:cNvSpPr txBox="1"/>
          <p:nvPr/>
        </p:nvSpPr>
        <p:spPr>
          <a:xfrm>
            <a:off x="370114" y="1605643"/>
            <a:ext cx="477338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B. Using the relevant numerical values, draw a correctly labeled graph of the short-run and long-run Phillips curve for </a:t>
            </a:r>
            <a:r>
              <a:rPr lang="en-US" sz="2400" dirty="0" err="1">
                <a:ea typeface="Calibri"/>
                <a:cs typeface="Calibri"/>
              </a:rPr>
              <a:t>Barrikos</a:t>
            </a:r>
            <a:r>
              <a:rPr lang="en-US" sz="2400" dirty="0">
                <a:ea typeface="Calibri"/>
                <a:cs typeface="Calibri"/>
              </a:rPr>
              <a:t>.  Indicate the current short-run equilibrium with a point labeled X.  Plot the relevant numerical values on the graph.</a:t>
            </a:r>
          </a:p>
        </p:txBody>
      </p:sp>
      <p:sp>
        <p:nvSpPr>
          <p:cNvPr id="11" name="TextBox 10">
            <a:extLst>
              <a:ext uri="{FF2B5EF4-FFF2-40B4-BE49-F238E27FC236}">
                <a16:creationId xmlns:a16="http://schemas.microsoft.com/office/drawing/2014/main" id="{535434CA-A99B-86ED-19FD-607E1A817B6F}"/>
              </a:ext>
            </a:extLst>
          </p:cNvPr>
          <p:cNvSpPr txBox="1"/>
          <p:nvPr/>
        </p:nvSpPr>
        <p:spPr>
          <a:xfrm>
            <a:off x="5949043" y="4030436"/>
            <a:ext cx="685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  5%</a:t>
            </a:r>
          </a:p>
        </p:txBody>
      </p:sp>
      <p:sp>
        <p:nvSpPr>
          <p:cNvPr id="12" name="TextBox 11">
            <a:extLst>
              <a:ext uri="{FF2B5EF4-FFF2-40B4-BE49-F238E27FC236}">
                <a16:creationId xmlns:a16="http://schemas.microsoft.com/office/drawing/2014/main" id="{EDC809D6-2FFB-1AC6-589A-5FD6DA714E07}"/>
              </a:ext>
            </a:extLst>
          </p:cNvPr>
          <p:cNvSpPr txBox="1"/>
          <p:nvPr/>
        </p:nvSpPr>
        <p:spPr>
          <a:xfrm>
            <a:off x="734785" y="231321"/>
            <a:ext cx="51843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1</a:t>
            </a:r>
          </a:p>
        </p:txBody>
      </p:sp>
      <p:sp>
        <p:nvSpPr>
          <p:cNvPr id="9" name="Oval 8">
            <a:extLst>
              <a:ext uri="{FF2B5EF4-FFF2-40B4-BE49-F238E27FC236}">
                <a16:creationId xmlns:a16="http://schemas.microsoft.com/office/drawing/2014/main" id="{7B2334AA-ACE9-4F52-185B-8248B55DC91D}"/>
              </a:ext>
            </a:extLst>
          </p:cNvPr>
          <p:cNvSpPr/>
          <p:nvPr/>
        </p:nvSpPr>
        <p:spPr>
          <a:xfrm>
            <a:off x="8977991" y="4792433"/>
            <a:ext cx="185060" cy="261261"/>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4CB563D-02CA-278B-C8C3-C5078483950E}"/>
              </a:ext>
            </a:extLst>
          </p:cNvPr>
          <p:cNvSpPr txBox="1"/>
          <p:nvPr/>
        </p:nvSpPr>
        <p:spPr>
          <a:xfrm>
            <a:off x="8967107" y="4346121"/>
            <a:ext cx="3401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ea typeface="Calibri"/>
                <a:cs typeface="Calibri"/>
              </a:rPr>
              <a:t>X</a:t>
            </a:r>
          </a:p>
        </p:txBody>
      </p:sp>
      <p:cxnSp>
        <p:nvCxnSpPr>
          <p:cNvPr id="14" name="Shape 212">
            <a:extLst>
              <a:ext uri="{FF2B5EF4-FFF2-40B4-BE49-F238E27FC236}">
                <a16:creationId xmlns:a16="http://schemas.microsoft.com/office/drawing/2014/main" id="{07F7995F-F107-77D8-4929-270D3270A197}"/>
              </a:ext>
            </a:extLst>
          </p:cNvPr>
          <p:cNvCxnSpPr/>
          <p:nvPr/>
        </p:nvCxnSpPr>
        <p:spPr>
          <a:xfrm flipH="1" flipV="1">
            <a:off x="9067801" y="5007428"/>
            <a:ext cx="3854" cy="900793"/>
          </a:xfrm>
          <a:prstGeom prst="straightConnector1">
            <a:avLst/>
          </a:prstGeom>
          <a:noFill/>
          <a:ln w="28575" cap="flat" cmpd="sng">
            <a:solidFill>
              <a:schemeClr val="dk1"/>
            </a:solidFill>
            <a:prstDash val="dash"/>
            <a:miter lim="800000"/>
            <a:headEnd type="none" w="sm" len="sm"/>
            <a:tailEnd type="none" w="sm" len="sm"/>
          </a:ln>
        </p:spPr>
      </p:cxnSp>
      <p:sp>
        <p:nvSpPr>
          <p:cNvPr id="15" name="TextBox 14">
            <a:extLst>
              <a:ext uri="{FF2B5EF4-FFF2-40B4-BE49-F238E27FC236}">
                <a16:creationId xmlns:a16="http://schemas.microsoft.com/office/drawing/2014/main" id="{7BF180BE-5635-DFE9-FD39-B100F7519BE3}"/>
              </a:ext>
            </a:extLst>
          </p:cNvPr>
          <p:cNvSpPr txBox="1"/>
          <p:nvPr/>
        </p:nvSpPr>
        <p:spPr>
          <a:xfrm>
            <a:off x="8836478" y="5995307"/>
            <a:ext cx="6885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ea typeface="Calibri"/>
                <a:cs typeface="Calibri"/>
              </a:rPr>
              <a:t>10%</a:t>
            </a:r>
            <a:endParaRPr lang="en-US" sz="2000" b="1" dirty="0"/>
          </a:p>
        </p:txBody>
      </p:sp>
      <p:cxnSp>
        <p:nvCxnSpPr>
          <p:cNvPr id="17" name="Shape 212">
            <a:extLst>
              <a:ext uri="{FF2B5EF4-FFF2-40B4-BE49-F238E27FC236}">
                <a16:creationId xmlns:a16="http://schemas.microsoft.com/office/drawing/2014/main" id="{98E0983D-CCE5-DBCA-C32B-13160235CA64}"/>
              </a:ext>
            </a:extLst>
          </p:cNvPr>
          <p:cNvCxnSpPr/>
          <p:nvPr/>
        </p:nvCxnSpPr>
        <p:spPr>
          <a:xfrm flipH="1" flipV="1">
            <a:off x="6564086" y="4876797"/>
            <a:ext cx="2420483" cy="19052"/>
          </a:xfrm>
          <a:prstGeom prst="straightConnector1">
            <a:avLst/>
          </a:prstGeom>
          <a:noFill/>
          <a:ln w="28575" cap="flat" cmpd="sng">
            <a:solidFill>
              <a:schemeClr val="dk1"/>
            </a:solidFill>
            <a:prstDash val="dash"/>
            <a:miter lim="800000"/>
            <a:headEnd type="none" w="sm" len="sm"/>
            <a:tailEnd type="none" w="sm" len="sm"/>
          </a:ln>
        </p:spPr>
      </p:cxnSp>
      <p:sp>
        <p:nvSpPr>
          <p:cNvPr id="18" name="TextBox 17">
            <a:extLst>
              <a:ext uri="{FF2B5EF4-FFF2-40B4-BE49-F238E27FC236}">
                <a16:creationId xmlns:a16="http://schemas.microsoft.com/office/drawing/2014/main" id="{13ABE04C-0738-F9D5-2D8F-B1CDDD5DC4FB}"/>
              </a:ext>
            </a:extLst>
          </p:cNvPr>
          <p:cNvSpPr txBox="1"/>
          <p:nvPr/>
        </p:nvSpPr>
        <p:spPr>
          <a:xfrm>
            <a:off x="6047013" y="4640036"/>
            <a:ext cx="5769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3%</a:t>
            </a:r>
            <a:endParaRPr lang="en-US" dirty="0"/>
          </a:p>
        </p:txBody>
      </p:sp>
    </p:spTree>
    <p:extLst>
      <p:ext uri="{BB962C8B-B14F-4D97-AF65-F5344CB8AC3E}">
        <p14:creationId xmlns:p14="http://schemas.microsoft.com/office/powerpoint/2010/main" val="22486621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7"/>
                                        </p:tgtEl>
                                        <p:attrNameLst>
                                          <p:attrName>style.visibility</p:attrName>
                                        </p:attrNameLst>
                                      </p:cBhvr>
                                      <p:to>
                                        <p:strVal val="visible"/>
                                      </p:to>
                                    </p:set>
                                    <p:animEffect transition="in" filter="fade">
                                      <p:cBhvr>
                                        <p:cTn id="11" dur="500"/>
                                        <p:tgtEl>
                                          <p:spTgt spid="20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4"/>
                                        </p:tgtEl>
                                        <p:attrNameLst>
                                          <p:attrName>style.visibility</p:attrName>
                                        </p:attrNameLst>
                                      </p:cBhvr>
                                      <p:to>
                                        <p:strVal val="visible"/>
                                      </p:to>
                                    </p:set>
                                    <p:animEffect transition="in" filter="fade">
                                      <p:cBhvr>
                                        <p:cTn id="14" dur="500"/>
                                        <p:tgtEl>
                                          <p:spTgt spid="214"/>
                                        </p:tgtEl>
                                      </p:cBhvr>
                                    </p:animEffect>
                                  </p:childTnLst>
                                </p:cTn>
                              </p:par>
                              <p:par>
                                <p:cTn id="15" presetID="10" presetClass="entr" presetSubtype="0" fill="hold" nodeType="with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8"/>
                                        </p:tgtEl>
                                        <p:attrNameLst>
                                          <p:attrName>style.visibility</p:attrName>
                                        </p:attrNameLst>
                                      </p:cBhvr>
                                      <p:to>
                                        <p:strVal val="visible"/>
                                      </p:to>
                                    </p:set>
                                    <p:animEffect transition="in" filter="fade">
                                      <p:cBhvr>
                                        <p:cTn id="20" dur="500"/>
                                        <p:tgtEl>
                                          <p:spTgt spid="208"/>
                                        </p:tgtEl>
                                      </p:cBhvr>
                                    </p:animEffect>
                                  </p:childTnLst>
                                </p:cTn>
                              </p:par>
                              <p:par>
                                <p:cTn id="21" presetID="10" presetClass="entr" presetSubtype="0" fill="hold" nodeType="withEffect">
                                  <p:stCondLst>
                                    <p:cond delay="0"/>
                                  </p:stCondLst>
                                  <p:childTnLst>
                                    <p:set>
                                      <p:cBhvr>
                                        <p:cTn id="22" dur="1" fill="hold">
                                          <p:stCondLst>
                                            <p:cond delay="0"/>
                                          </p:stCondLst>
                                        </p:cTn>
                                        <p:tgtEl>
                                          <p:spTgt spid="211"/>
                                        </p:tgtEl>
                                        <p:attrNameLst>
                                          <p:attrName>style.visibility</p:attrName>
                                        </p:attrNameLst>
                                      </p:cBhvr>
                                      <p:to>
                                        <p:strVal val="visible"/>
                                      </p:to>
                                    </p:set>
                                    <p:animEffect transition="in" filter="fade">
                                      <p:cBhvr>
                                        <p:cTn id="23" dur="500"/>
                                        <p:tgtEl>
                                          <p:spTgt spid="2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212"/>
                                        </p:tgtEl>
                                        <p:attrNameLst>
                                          <p:attrName>style.visibility</p:attrName>
                                        </p:attrNameLst>
                                      </p:cBhvr>
                                      <p:to>
                                        <p:strVal val="visible"/>
                                      </p:to>
                                    </p:set>
                                    <p:animEffect transition="in" filter="fade">
                                      <p:cBhvr>
                                        <p:cTn id="29" dur="500"/>
                                        <p:tgtEl>
                                          <p:spTgt spid="2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7"/>
                                        </p:tgtEl>
                                        <p:attrNameLst>
                                          <p:attrName>style.visibility</p:attrName>
                                        </p:attrNameLst>
                                      </p:cBhvr>
                                      <p:to>
                                        <p:strVal val="visible"/>
                                      </p:to>
                                    </p:set>
                                    <p:animEffect transition="in" filter="fade">
                                      <p:cBhvr>
                                        <p:cTn id="32" dur="500"/>
                                        <p:tgtEl>
                                          <p:spTgt spid="2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9"/>
                                        </p:tgtEl>
                                        <p:attrNameLst>
                                          <p:attrName>style.visibility</p:attrName>
                                        </p:attrNameLst>
                                      </p:cBhvr>
                                      <p:to>
                                        <p:strVal val="visible"/>
                                      </p:to>
                                    </p:set>
                                    <p:animEffect transition="in" filter="fade">
                                      <p:cBhvr>
                                        <p:cTn id="35" dur="500"/>
                                        <p:tgtEl>
                                          <p:spTgt spid="20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3"/>
                                        </p:tgtEl>
                                        <p:attrNameLst>
                                          <p:attrName>style.visibility</p:attrName>
                                        </p:attrNameLst>
                                      </p:cBhvr>
                                      <p:to>
                                        <p:strVal val="visible"/>
                                      </p:to>
                                    </p:set>
                                    <p:animEffect transition="in" filter="fade">
                                      <p:cBhvr>
                                        <p:cTn id="38" dur="500"/>
                                        <p:tgtEl>
                                          <p:spTgt spid="2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08" grpId="0" animBg="1"/>
      <p:bldP spid="209" grpId="0"/>
      <p:bldP spid="213" grpId="0"/>
      <p:bldP spid="214" grpId="0"/>
      <p:bldP spid="217" grpId="0" animBg="1"/>
      <p:bldP spid="2" grpId="0"/>
      <p:bldP spid="10" grpId="0"/>
      <p:bldP spid="11" grpId="0"/>
      <p:bldP spid="9" grpId="0" animBg="1"/>
      <p:bldP spid="13" grpId="0"/>
      <p:bldP spid="15"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0981D7-9BB6-8352-37E9-2C50D7DAE219}"/>
              </a:ext>
            </a:extLst>
          </p:cNvPr>
          <p:cNvSpPr txBox="1"/>
          <p:nvPr/>
        </p:nvSpPr>
        <p:spPr>
          <a:xfrm>
            <a:off x="814917" y="1598083"/>
            <a:ext cx="9927166" cy="20002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5B0BEA1C-64EB-4BB4-3C87-E5D358E5EEAB}"/>
              </a:ext>
            </a:extLst>
          </p:cNvPr>
          <p:cNvSpPr txBox="1"/>
          <p:nvPr/>
        </p:nvSpPr>
        <p:spPr>
          <a:xfrm>
            <a:off x="2000250" y="4773083"/>
            <a:ext cx="8688916" cy="1449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42ACCBB6-EC12-D250-8C05-CAC267FB2BAB}"/>
              </a:ext>
            </a:extLst>
          </p:cNvPr>
          <p:cNvSpPr txBox="1"/>
          <p:nvPr/>
        </p:nvSpPr>
        <p:spPr>
          <a:xfrm>
            <a:off x="884463" y="231321"/>
            <a:ext cx="61096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1</a:t>
            </a:r>
          </a:p>
        </p:txBody>
      </p:sp>
      <p:sp>
        <p:nvSpPr>
          <p:cNvPr id="3" name="TextBox 2">
            <a:extLst>
              <a:ext uri="{FF2B5EF4-FFF2-40B4-BE49-F238E27FC236}">
                <a16:creationId xmlns:a16="http://schemas.microsoft.com/office/drawing/2014/main" id="{9F8E8B55-B6E3-A5E6-7412-490DB92499AE}"/>
              </a:ext>
            </a:extLst>
          </p:cNvPr>
          <p:cNvSpPr txBox="1"/>
          <p:nvPr/>
        </p:nvSpPr>
        <p:spPr>
          <a:xfrm>
            <a:off x="952500" y="1564821"/>
            <a:ext cx="891267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C. Based on your graph in part B, identify one specific fiscal policy action that the government of </a:t>
            </a:r>
            <a:r>
              <a:rPr lang="en-US" sz="2000" err="1">
                <a:ea typeface="Calibri"/>
                <a:cs typeface="Calibri"/>
              </a:rPr>
              <a:t>Barrikos</a:t>
            </a:r>
            <a:r>
              <a:rPr lang="en-US" sz="2000" dirty="0">
                <a:ea typeface="Calibri"/>
                <a:cs typeface="Calibri"/>
              </a:rPr>
              <a:t> would take  to move the economy toward long-run equilibrium.</a:t>
            </a:r>
          </a:p>
        </p:txBody>
      </p:sp>
      <p:sp>
        <p:nvSpPr>
          <p:cNvPr id="8" name="TextBox 7">
            <a:extLst>
              <a:ext uri="{FF2B5EF4-FFF2-40B4-BE49-F238E27FC236}">
                <a16:creationId xmlns:a16="http://schemas.microsoft.com/office/drawing/2014/main" id="{ACD8C55B-7AD1-7211-F46D-8B61F0E6921C}"/>
              </a:ext>
            </a:extLst>
          </p:cNvPr>
          <p:cNvSpPr txBox="1"/>
          <p:nvPr/>
        </p:nvSpPr>
        <p:spPr>
          <a:xfrm>
            <a:off x="1102178" y="2707821"/>
            <a:ext cx="68035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Calibri"/>
                <a:cs typeface="Calibri"/>
              </a:rPr>
              <a:t>Increase government spending</a:t>
            </a:r>
          </a:p>
          <a:p>
            <a:r>
              <a:rPr lang="en-US" sz="2000" b="1" dirty="0">
                <a:solidFill>
                  <a:srgbClr val="FF0000"/>
                </a:solidFill>
                <a:ea typeface="Calibri"/>
                <a:cs typeface="Calibri"/>
              </a:rPr>
              <a:t>Decrease taxes</a:t>
            </a:r>
          </a:p>
        </p:txBody>
      </p:sp>
      <p:sp>
        <p:nvSpPr>
          <p:cNvPr id="9" name="TextBox 8">
            <a:extLst>
              <a:ext uri="{FF2B5EF4-FFF2-40B4-BE49-F238E27FC236}">
                <a16:creationId xmlns:a16="http://schemas.microsoft.com/office/drawing/2014/main" id="{8D5866E0-2F69-6E12-769A-67E3F773E299}"/>
              </a:ext>
            </a:extLst>
          </p:cNvPr>
          <p:cNvSpPr txBox="1"/>
          <p:nvPr/>
        </p:nvSpPr>
        <p:spPr>
          <a:xfrm>
            <a:off x="887186" y="3420836"/>
            <a:ext cx="1037952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D. </a:t>
            </a:r>
            <a:r>
              <a:rPr lang="en-US" sz="2000" dirty="0">
                <a:ea typeface="Calibri"/>
                <a:cs typeface="Calibri"/>
              </a:rPr>
              <a:t>Assume that the fiscal policy action identified in part C is implemented.</a:t>
            </a:r>
          </a:p>
          <a:p>
            <a:r>
              <a:rPr lang="en-US" sz="2000" dirty="0">
                <a:ea typeface="Calibri"/>
                <a:cs typeface="Calibri"/>
              </a:rPr>
              <a:t>  </a:t>
            </a:r>
            <a:r>
              <a:rPr lang="en-US" sz="2000" dirty="0" err="1">
                <a:ea typeface="Calibri"/>
                <a:cs typeface="Calibri"/>
              </a:rPr>
              <a:t>i</a:t>
            </a:r>
            <a:r>
              <a:rPr lang="en-US" sz="2000" dirty="0">
                <a:ea typeface="Calibri"/>
                <a:cs typeface="Calibri"/>
              </a:rPr>
              <a:t>. Will the government budget in </a:t>
            </a:r>
            <a:r>
              <a:rPr lang="en-US" sz="2000" dirty="0" err="1">
                <a:ea typeface="Calibri"/>
                <a:cs typeface="Calibri"/>
              </a:rPr>
              <a:t>Barrikos</a:t>
            </a:r>
            <a:r>
              <a:rPr lang="en-US" sz="2000" dirty="0">
                <a:ea typeface="Calibri"/>
                <a:cs typeface="Calibri"/>
              </a:rPr>
              <a:t> move into surplus, move into deficit, or remain balanced?  Explain.</a:t>
            </a:r>
          </a:p>
        </p:txBody>
      </p:sp>
      <p:sp>
        <p:nvSpPr>
          <p:cNvPr id="10" name="TextBox 9">
            <a:extLst>
              <a:ext uri="{FF2B5EF4-FFF2-40B4-BE49-F238E27FC236}">
                <a16:creationId xmlns:a16="http://schemas.microsoft.com/office/drawing/2014/main" id="{2DB26D64-1571-BDA3-BAC2-BCE8201178E0}"/>
              </a:ext>
            </a:extLst>
          </p:cNvPr>
          <p:cNvSpPr txBox="1"/>
          <p:nvPr/>
        </p:nvSpPr>
        <p:spPr>
          <a:xfrm>
            <a:off x="1251856" y="4422321"/>
            <a:ext cx="986517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Calibri"/>
                <a:cs typeface="Calibri"/>
              </a:rPr>
              <a:t>Prior to the fiscal policy action, the government budget was balanced, with revenue equal to spending.  The fiscal policy action will move the budget into a deficit.</a:t>
            </a:r>
            <a:endParaRPr lang="en-US" sz="2000" dirty="0">
              <a:solidFill>
                <a:srgbClr val="000000"/>
              </a:solidFill>
              <a:ea typeface="Calibri"/>
              <a:cs typeface="Calibri"/>
            </a:endParaRPr>
          </a:p>
          <a:p>
            <a:endParaRPr lang="en-US" sz="2000" dirty="0">
              <a:solidFill>
                <a:srgbClr val="000000"/>
              </a:solidFill>
              <a:ea typeface="Calibri"/>
              <a:cs typeface="Calibri"/>
            </a:endParaRPr>
          </a:p>
          <a:p>
            <a:r>
              <a:rPr lang="en-US" sz="2000" b="1" dirty="0">
                <a:solidFill>
                  <a:srgbClr val="FF0000"/>
                </a:solidFill>
                <a:ea typeface="Calibri"/>
                <a:cs typeface="Calibri"/>
              </a:rPr>
              <a:t>Increasing government spending without increasing taxes or revenue to offset the spending will result in a deficit.</a:t>
            </a:r>
          </a:p>
          <a:p>
            <a:endParaRPr lang="en-US" sz="2000" b="1" dirty="0">
              <a:solidFill>
                <a:srgbClr val="FF0000"/>
              </a:solidFill>
              <a:ea typeface="Calibri"/>
              <a:cs typeface="Calibri"/>
            </a:endParaRPr>
          </a:p>
          <a:p>
            <a:r>
              <a:rPr lang="en-US" sz="2000" b="1" dirty="0">
                <a:solidFill>
                  <a:srgbClr val="FF0000"/>
                </a:solidFill>
                <a:ea typeface="Calibri"/>
                <a:cs typeface="Calibri"/>
              </a:rPr>
              <a:t>Decreasing taxes without a commensurate decrease in spending will also lead to a deficit.</a:t>
            </a:r>
          </a:p>
          <a:p>
            <a:endParaRPr lang="en-US" sz="2000" b="1" dirty="0">
              <a:solidFill>
                <a:srgbClr val="FF0000"/>
              </a:solidFill>
              <a:ea typeface="Calibri"/>
              <a:cs typeface="Calibri"/>
            </a:endParaRPr>
          </a:p>
          <a:p>
            <a:endParaRPr lang="en-US" sz="2000" b="1" dirty="0">
              <a:solidFill>
                <a:srgbClr val="FF0000"/>
              </a:solidFill>
              <a:ea typeface="Calibri"/>
              <a:cs typeface="Calibri"/>
            </a:endParaRPr>
          </a:p>
        </p:txBody>
      </p:sp>
    </p:spTree>
    <p:extLst>
      <p:ext uri="{BB962C8B-B14F-4D97-AF65-F5344CB8AC3E}">
        <p14:creationId xmlns:p14="http://schemas.microsoft.com/office/powerpoint/2010/main" val="427664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DE8E298D-1A37-959C-F898-007A7FF8F5D5}"/>
            </a:ext>
          </a:extLst>
        </p:cNvPr>
        <p:cNvGrpSpPr/>
        <p:nvPr/>
      </p:nvGrpSpPr>
      <p:grpSpPr>
        <a:xfrm>
          <a:off x="0" y="0"/>
          <a:ext cx="0" cy="0"/>
          <a:chOff x="0" y="0"/>
          <a:chExt cx="0" cy="0"/>
        </a:xfrm>
      </p:grpSpPr>
      <p:sp>
        <p:nvSpPr>
          <p:cNvPr id="192" name="Shape 192">
            <a:extLst>
              <a:ext uri="{FF2B5EF4-FFF2-40B4-BE49-F238E27FC236}">
                <a16:creationId xmlns:a16="http://schemas.microsoft.com/office/drawing/2014/main" id="{E0A34BC2-6B70-4B39-5C05-9259F6141950}"/>
              </a:ext>
            </a:extLst>
          </p:cNvPr>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24</a:t>
            </a:fld>
            <a:endParaRPr sz="1400"/>
          </a:p>
        </p:txBody>
      </p:sp>
      <p:grpSp>
        <p:nvGrpSpPr>
          <p:cNvPr id="204" name="Shape 204">
            <a:extLst>
              <a:ext uri="{FF2B5EF4-FFF2-40B4-BE49-F238E27FC236}">
                <a16:creationId xmlns:a16="http://schemas.microsoft.com/office/drawing/2014/main" id="{EA8EF2E5-3A35-CC55-98CF-D46C4B543E7A}"/>
              </a:ext>
            </a:extLst>
          </p:cNvPr>
          <p:cNvGrpSpPr/>
          <p:nvPr/>
        </p:nvGrpSpPr>
        <p:grpSpPr>
          <a:xfrm>
            <a:off x="6629400" y="2533650"/>
            <a:ext cx="3389312" cy="3486150"/>
            <a:chOff x="2338387" y="1504950"/>
            <a:chExt cx="4745037" cy="4324350"/>
          </a:xfrm>
        </p:grpSpPr>
        <p:cxnSp>
          <p:nvCxnSpPr>
            <p:cNvPr id="205" name="Shape 205">
              <a:extLst>
                <a:ext uri="{FF2B5EF4-FFF2-40B4-BE49-F238E27FC236}">
                  <a16:creationId xmlns:a16="http://schemas.microsoft.com/office/drawing/2014/main" id="{99B7AA52-15A9-86FE-984B-588BCB408CFA}"/>
                </a:ext>
              </a:extLst>
            </p:cNvPr>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206" name="Shape 206">
              <a:extLst>
                <a:ext uri="{FF2B5EF4-FFF2-40B4-BE49-F238E27FC236}">
                  <a16:creationId xmlns:a16="http://schemas.microsoft.com/office/drawing/2014/main" id="{DD5F8B24-DE15-268B-F70C-B256D43FA013}"/>
                </a:ext>
              </a:extLst>
            </p:cNvPr>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207" name="Shape 207">
            <a:extLst>
              <a:ext uri="{FF2B5EF4-FFF2-40B4-BE49-F238E27FC236}">
                <a16:creationId xmlns:a16="http://schemas.microsoft.com/office/drawing/2014/main" id="{86BF5B0C-7FF6-2C8C-9BE5-9259244A676E}"/>
              </a:ext>
            </a:extLst>
          </p:cNvPr>
          <p:cNvSpPr txBox="1"/>
          <p:nvPr/>
        </p:nvSpPr>
        <p:spPr>
          <a:xfrm>
            <a:off x="5638800" y="2101615"/>
            <a:ext cx="1752600" cy="519112"/>
          </a:xfrm>
          <a:prstGeom prst="rect">
            <a:avLst/>
          </a:prstGeom>
          <a:noFill/>
          <a:ln>
            <a:noFill/>
          </a:ln>
        </p:spPr>
        <p:txBody>
          <a:bodyPr spcFirstLastPara="1" wrap="square" lIns="92075" tIns="46025" rIns="92075" bIns="46025" anchor="ctr" anchorCtr="0">
            <a:noAutofit/>
          </a:bodyPr>
          <a:lstStyle/>
          <a:p>
            <a:pPr>
              <a:buClr>
                <a:schemeClr val="dk1"/>
              </a:buClr>
              <a:buSzPts val="2800"/>
            </a:pPr>
            <a:r>
              <a:rPr lang="en-US" b="1" i="0" u="none">
                <a:solidFill>
                  <a:schemeClr val="dk1"/>
                </a:solidFill>
                <a:latin typeface="Times New Roman"/>
                <a:ea typeface="Times New Roman"/>
                <a:cs typeface="Times New Roman"/>
                <a:sym typeface="Times New Roman"/>
              </a:rPr>
              <a:t>Inflation</a:t>
            </a:r>
            <a:r>
              <a:rPr lang="en-US" b="1">
                <a:solidFill>
                  <a:schemeClr val="dk1"/>
                </a:solidFill>
                <a:latin typeface="Times New Roman"/>
                <a:ea typeface="Times New Roman"/>
                <a:cs typeface="Times New Roman"/>
                <a:sym typeface="Times New Roman"/>
              </a:rPr>
              <a:t> %</a:t>
            </a:r>
            <a:endParaRPr lang="en-US">
              <a:solidFill>
                <a:schemeClr val="dk1"/>
              </a:solidFill>
              <a:ea typeface="Calibri"/>
              <a:cs typeface="Calibri"/>
            </a:endParaRPr>
          </a:p>
        </p:txBody>
      </p:sp>
      <p:sp>
        <p:nvSpPr>
          <p:cNvPr id="208" name="Shape 208">
            <a:extLst>
              <a:ext uri="{FF2B5EF4-FFF2-40B4-BE49-F238E27FC236}">
                <a16:creationId xmlns:a16="http://schemas.microsoft.com/office/drawing/2014/main" id="{1010B737-FEFD-44AC-DE65-F57FF6139928}"/>
              </a:ext>
            </a:extLst>
          </p:cNvPr>
          <p:cNvSpPr/>
          <p:nvPr/>
        </p:nvSpPr>
        <p:spPr>
          <a:xfrm rot="20100000">
            <a:off x="7656512" y="2305051"/>
            <a:ext cx="1295400" cy="3341687"/>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9" name="Shape 209">
            <a:extLst>
              <a:ext uri="{FF2B5EF4-FFF2-40B4-BE49-F238E27FC236}">
                <a16:creationId xmlns:a16="http://schemas.microsoft.com/office/drawing/2014/main" id="{3C679098-AB1C-832E-6E70-A18A79661A21}"/>
              </a:ext>
            </a:extLst>
          </p:cNvPr>
          <p:cNvSpPr txBox="1"/>
          <p:nvPr/>
        </p:nvSpPr>
        <p:spPr>
          <a:xfrm>
            <a:off x="9589735" y="5095287"/>
            <a:ext cx="1330795"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SRPC</a:t>
            </a:r>
            <a:endParaRPr sz="1400"/>
          </a:p>
        </p:txBody>
      </p:sp>
      <p:cxnSp>
        <p:nvCxnSpPr>
          <p:cNvPr id="211" name="Shape 211">
            <a:extLst>
              <a:ext uri="{FF2B5EF4-FFF2-40B4-BE49-F238E27FC236}">
                <a16:creationId xmlns:a16="http://schemas.microsoft.com/office/drawing/2014/main" id="{EA2EDB22-EE89-428F-3B3C-89BD11741A1A}"/>
              </a:ext>
            </a:extLst>
          </p:cNvPr>
          <p:cNvCxnSpPr/>
          <p:nvPr/>
        </p:nvCxnSpPr>
        <p:spPr>
          <a:xfrm>
            <a:off x="8305800" y="2209800"/>
            <a:ext cx="0" cy="3810000"/>
          </a:xfrm>
          <a:prstGeom prst="straightConnector1">
            <a:avLst/>
          </a:prstGeom>
          <a:noFill/>
          <a:ln w="57150" cap="flat" cmpd="sng">
            <a:solidFill>
              <a:schemeClr val="dk1"/>
            </a:solidFill>
            <a:prstDash val="solid"/>
            <a:miter lim="800000"/>
            <a:headEnd type="none" w="sm" len="sm"/>
            <a:tailEnd type="none" w="sm" len="sm"/>
          </a:ln>
        </p:spPr>
      </p:cxnSp>
      <p:cxnSp>
        <p:nvCxnSpPr>
          <p:cNvPr id="212" name="Shape 212">
            <a:extLst>
              <a:ext uri="{FF2B5EF4-FFF2-40B4-BE49-F238E27FC236}">
                <a16:creationId xmlns:a16="http://schemas.microsoft.com/office/drawing/2014/main" id="{C2AE1516-48A1-1F81-3072-152834DF5BD4}"/>
              </a:ext>
            </a:extLst>
          </p:cNvPr>
          <p:cNvCxnSpPr/>
          <p:nvPr/>
        </p:nvCxnSpPr>
        <p:spPr>
          <a:xfrm rot="10800000">
            <a:off x="6629400" y="4267200"/>
            <a:ext cx="1712912" cy="19050"/>
          </a:xfrm>
          <a:prstGeom prst="straightConnector1">
            <a:avLst/>
          </a:prstGeom>
          <a:noFill/>
          <a:ln w="28575" cap="flat" cmpd="sng">
            <a:solidFill>
              <a:schemeClr val="dk1"/>
            </a:solidFill>
            <a:prstDash val="dash"/>
            <a:miter lim="800000"/>
            <a:headEnd type="none" w="sm" len="sm"/>
            <a:tailEnd type="none" w="sm" len="sm"/>
          </a:ln>
        </p:spPr>
      </p:cxnSp>
      <p:sp>
        <p:nvSpPr>
          <p:cNvPr id="213" name="Shape 213">
            <a:extLst>
              <a:ext uri="{FF2B5EF4-FFF2-40B4-BE49-F238E27FC236}">
                <a16:creationId xmlns:a16="http://schemas.microsoft.com/office/drawing/2014/main" id="{10DA1623-037E-AC1C-6D70-3ECBE3FF450B}"/>
              </a:ext>
            </a:extLst>
          </p:cNvPr>
          <p:cNvSpPr txBox="1"/>
          <p:nvPr/>
        </p:nvSpPr>
        <p:spPr>
          <a:xfrm>
            <a:off x="7926682" y="6009451"/>
            <a:ext cx="1246245" cy="396817"/>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1600" b="1" dirty="0">
                <a:solidFill>
                  <a:schemeClr val="dk1"/>
                </a:solidFill>
                <a:latin typeface="Times New Roman"/>
                <a:cs typeface="Times New Roman"/>
                <a:sym typeface="Times New Roman"/>
              </a:rPr>
              <a:t>  </a:t>
            </a:r>
            <a:r>
              <a:rPr lang="en-US" sz="2000" b="1" dirty="0">
                <a:solidFill>
                  <a:schemeClr val="dk1"/>
                </a:solidFill>
                <a:latin typeface="Times New Roman"/>
                <a:cs typeface="Times New Roman"/>
                <a:sym typeface="Times New Roman"/>
              </a:rPr>
              <a:t>4%</a:t>
            </a:r>
            <a:endParaRPr lang="en-US" sz="2000" b="1" dirty="0">
              <a:solidFill>
                <a:schemeClr val="dk1"/>
              </a:solidFill>
              <a:latin typeface="Times New Roman"/>
              <a:cs typeface="Times New Roman"/>
            </a:endParaRPr>
          </a:p>
        </p:txBody>
      </p:sp>
      <p:sp>
        <p:nvSpPr>
          <p:cNvPr id="214" name="Shape 214">
            <a:extLst>
              <a:ext uri="{FF2B5EF4-FFF2-40B4-BE49-F238E27FC236}">
                <a16:creationId xmlns:a16="http://schemas.microsoft.com/office/drawing/2014/main" id="{FE364934-D551-319F-92E7-D29718F27561}"/>
              </a:ext>
            </a:extLst>
          </p:cNvPr>
          <p:cNvSpPr txBox="1"/>
          <p:nvPr/>
        </p:nvSpPr>
        <p:spPr>
          <a:xfrm>
            <a:off x="7772400" y="1600200"/>
            <a:ext cx="1824900" cy="57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US" sz="3200" b="1" i="0" u="none">
                <a:solidFill>
                  <a:schemeClr val="dk1"/>
                </a:solidFill>
                <a:latin typeface="Times New Roman"/>
                <a:ea typeface="Times New Roman"/>
                <a:cs typeface="Times New Roman"/>
                <a:sym typeface="Times New Roman"/>
              </a:rPr>
              <a:t>LRPC</a:t>
            </a:r>
            <a:endParaRPr sz="1400"/>
          </a:p>
        </p:txBody>
      </p:sp>
      <p:sp>
        <p:nvSpPr>
          <p:cNvPr id="217" name="Shape 217">
            <a:extLst>
              <a:ext uri="{FF2B5EF4-FFF2-40B4-BE49-F238E27FC236}">
                <a16:creationId xmlns:a16="http://schemas.microsoft.com/office/drawing/2014/main" id="{C13BE179-C34F-B26B-E03E-58699B8B8346}"/>
              </a:ext>
            </a:extLst>
          </p:cNvPr>
          <p:cNvSpPr/>
          <p:nvPr/>
        </p:nvSpPr>
        <p:spPr>
          <a:xfrm>
            <a:off x="8229600" y="41910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539E31B7-4774-546D-371D-8D38C20DA576}"/>
              </a:ext>
            </a:extLst>
          </p:cNvPr>
          <p:cNvSpPr txBox="1"/>
          <p:nvPr/>
        </p:nvSpPr>
        <p:spPr>
          <a:xfrm>
            <a:off x="9791700" y="6070600"/>
            <a:ext cx="12573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ea typeface="Calibri"/>
                <a:cs typeface="Calibri"/>
              </a:rPr>
              <a:t>UE%</a:t>
            </a:r>
          </a:p>
        </p:txBody>
      </p:sp>
      <p:sp>
        <p:nvSpPr>
          <p:cNvPr id="10" name="TextBox 9">
            <a:extLst>
              <a:ext uri="{FF2B5EF4-FFF2-40B4-BE49-F238E27FC236}">
                <a16:creationId xmlns:a16="http://schemas.microsoft.com/office/drawing/2014/main" id="{E7EA1A5A-9E78-60D1-A6AD-0DDBE4A34995}"/>
              </a:ext>
            </a:extLst>
          </p:cNvPr>
          <p:cNvSpPr txBox="1"/>
          <p:nvPr/>
        </p:nvSpPr>
        <p:spPr>
          <a:xfrm>
            <a:off x="370114" y="1605643"/>
            <a:ext cx="477338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D. ii. Assume there is no change in inflationary expectations.  On your graph in part B, show a possible new short-run equilibrium point, labeled Z, that would result from the fiscal policy action identified in part C.</a:t>
            </a:r>
          </a:p>
        </p:txBody>
      </p:sp>
      <p:sp>
        <p:nvSpPr>
          <p:cNvPr id="11" name="TextBox 10">
            <a:extLst>
              <a:ext uri="{FF2B5EF4-FFF2-40B4-BE49-F238E27FC236}">
                <a16:creationId xmlns:a16="http://schemas.microsoft.com/office/drawing/2014/main" id="{2F880703-3D7D-092D-CC8E-E3EA44C1DEEC}"/>
              </a:ext>
            </a:extLst>
          </p:cNvPr>
          <p:cNvSpPr txBox="1"/>
          <p:nvPr/>
        </p:nvSpPr>
        <p:spPr>
          <a:xfrm>
            <a:off x="5949043" y="4030436"/>
            <a:ext cx="685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  5%</a:t>
            </a:r>
          </a:p>
        </p:txBody>
      </p:sp>
      <p:sp>
        <p:nvSpPr>
          <p:cNvPr id="12" name="TextBox 11">
            <a:extLst>
              <a:ext uri="{FF2B5EF4-FFF2-40B4-BE49-F238E27FC236}">
                <a16:creationId xmlns:a16="http://schemas.microsoft.com/office/drawing/2014/main" id="{81FEA2E9-318B-E879-013A-CCFDF3014C65}"/>
              </a:ext>
            </a:extLst>
          </p:cNvPr>
          <p:cNvSpPr txBox="1"/>
          <p:nvPr/>
        </p:nvSpPr>
        <p:spPr>
          <a:xfrm>
            <a:off x="734785" y="231321"/>
            <a:ext cx="51843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1</a:t>
            </a:r>
          </a:p>
        </p:txBody>
      </p:sp>
      <p:sp>
        <p:nvSpPr>
          <p:cNvPr id="9" name="Oval 8">
            <a:extLst>
              <a:ext uri="{FF2B5EF4-FFF2-40B4-BE49-F238E27FC236}">
                <a16:creationId xmlns:a16="http://schemas.microsoft.com/office/drawing/2014/main" id="{CD57C8D5-9746-8A56-C726-14F4791CA36F}"/>
              </a:ext>
            </a:extLst>
          </p:cNvPr>
          <p:cNvSpPr/>
          <p:nvPr/>
        </p:nvSpPr>
        <p:spPr>
          <a:xfrm>
            <a:off x="8977991" y="4792433"/>
            <a:ext cx="185060" cy="261261"/>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0ABB01F-E823-3A8A-AA67-A15171843481}"/>
              </a:ext>
            </a:extLst>
          </p:cNvPr>
          <p:cNvSpPr txBox="1"/>
          <p:nvPr/>
        </p:nvSpPr>
        <p:spPr>
          <a:xfrm>
            <a:off x="8967107" y="4346121"/>
            <a:ext cx="3401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ea typeface="Calibri"/>
                <a:cs typeface="Calibri"/>
              </a:rPr>
              <a:t>X</a:t>
            </a:r>
          </a:p>
        </p:txBody>
      </p:sp>
      <p:sp>
        <p:nvSpPr>
          <p:cNvPr id="7" name="TextBox 6">
            <a:extLst>
              <a:ext uri="{FF2B5EF4-FFF2-40B4-BE49-F238E27FC236}">
                <a16:creationId xmlns:a16="http://schemas.microsoft.com/office/drawing/2014/main" id="{E9110210-51A2-1E5A-CE5D-CFE151617755}"/>
              </a:ext>
            </a:extLst>
          </p:cNvPr>
          <p:cNvSpPr txBox="1"/>
          <p:nvPr/>
        </p:nvSpPr>
        <p:spPr>
          <a:xfrm>
            <a:off x="643345" y="4435384"/>
            <a:ext cx="385354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ea typeface="Calibri"/>
                <a:cs typeface="Calibri"/>
              </a:rPr>
              <a:t>Fiscal policy action will lead to a shift to the right of Aggregate Demand which results in a leftward movement along the SRPC curve.  Any point to the left of X is correct.</a:t>
            </a:r>
          </a:p>
        </p:txBody>
      </p:sp>
      <p:cxnSp>
        <p:nvCxnSpPr>
          <p:cNvPr id="14" name="Shape 212">
            <a:extLst>
              <a:ext uri="{FF2B5EF4-FFF2-40B4-BE49-F238E27FC236}">
                <a16:creationId xmlns:a16="http://schemas.microsoft.com/office/drawing/2014/main" id="{EBA2E35E-448A-31C3-F792-77864703925A}"/>
              </a:ext>
            </a:extLst>
          </p:cNvPr>
          <p:cNvCxnSpPr/>
          <p:nvPr/>
        </p:nvCxnSpPr>
        <p:spPr>
          <a:xfrm flipH="1" flipV="1">
            <a:off x="9067801" y="5007428"/>
            <a:ext cx="3854" cy="900793"/>
          </a:xfrm>
          <a:prstGeom prst="straightConnector1">
            <a:avLst/>
          </a:prstGeom>
          <a:noFill/>
          <a:ln w="28575" cap="flat" cmpd="sng">
            <a:solidFill>
              <a:schemeClr val="dk1"/>
            </a:solidFill>
            <a:prstDash val="dash"/>
            <a:miter lim="800000"/>
            <a:headEnd type="none" w="sm" len="sm"/>
            <a:tailEnd type="none" w="sm" len="sm"/>
          </a:ln>
        </p:spPr>
      </p:cxnSp>
      <p:sp>
        <p:nvSpPr>
          <p:cNvPr id="15" name="TextBox 14">
            <a:extLst>
              <a:ext uri="{FF2B5EF4-FFF2-40B4-BE49-F238E27FC236}">
                <a16:creationId xmlns:a16="http://schemas.microsoft.com/office/drawing/2014/main" id="{EC8F4777-9D68-E8F1-5563-64C4356C1F20}"/>
              </a:ext>
            </a:extLst>
          </p:cNvPr>
          <p:cNvSpPr txBox="1"/>
          <p:nvPr/>
        </p:nvSpPr>
        <p:spPr>
          <a:xfrm>
            <a:off x="8836478" y="5995307"/>
            <a:ext cx="6885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ea typeface="Calibri"/>
                <a:cs typeface="Calibri"/>
              </a:rPr>
              <a:t>10%</a:t>
            </a:r>
            <a:endParaRPr lang="en-US" sz="2000" b="1" dirty="0"/>
          </a:p>
        </p:txBody>
      </p:sp>
      <p:cxnSp>
        <p:nvCxnSpPr>
          <p:cNvPr id="17" name="Shape 212">
            <a:extLst>
              <a:ext uri="{FF2B5EF4-FFF2-40B4-BE49-F238E27FC236}">
                <a16:creationId xmlns:a16="http://schemas.microsoft.com/office/drawing/2014/main" id="{D099FB3C-AEFA-587E-664B-93DA0E6D002F}"/>
              </a:ext>
            </a:extLst>
          </p:cNvPr>
          <p:cNvCxnSpPr/>
          <p:nvPr/>
        </p:nvCxnSpPr>
        <p:spPr>
          <a:xfrm flipH="1" flipV="1">
            <a:off x="6564086" y="4876797"/>
            <a:ext cx="2420483" cy="19052"/>
          </a:xfrm>
          <a:prstGeom prst="straightConnector1">
            <a:avLst/>
          </a:prstGeom>
          <a:noFill/>
          <a:ln w="28575" cap="flat" cmpd="sng">
            <a:solidFill>
              <a:schemeClr val="dk1"/>
            </a:solidFill>
            <a:prstDash val="dash"/>
            <a:miter lim="800000"/>
            <a:headEnd type="none" w="sm" len="sm"/>
            <a:tailEnd type="none" w="sm" len="sm"/>
          </a:ln>
        </p:spPr>
      </p:cxnSp>
      <p:sp>
        <p:nvSpPr>
          <p:cNvPr id="18" name="TextBox 17">
            <a:extLst>
              <a:ext uri="{FF2B5EF4-FFF2-40B4-BE49-F238E27FC236}">
                <a16:creationId xmlns:a16="http://schemas.microsoft.com/office/drawing/2014/main" id="{E0E76260-1C63-FECA-570C-4D0502B2DAFD}"/>
              </a:ext>
            </a:extLst>
          </p:cNvPr>
          <p:cNvSpPr txBox="1"/>
          <p:nvPr/>
        </p:nvSpPr>
        <p:spPr>
          <a:xfrm>
            <a:off x="6047013" y="4640036"/>
            <a:ext cx="5769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3%</a:t>
            </a:r>
            <a:endParaRPr lang="en-US" dirty="0"/>
          </a:p>
        </p:txBody>
      </p:sp>
      <p:sp>
        <p:nvSpPr>
          <p:cNvPr id="3" name="TextBox 2">
            <a:extLst>
              <a:ext uri="{FF2B5EF4-FFF2-40B4-BE49-F238E27FC236}">
                <a16:creationId xmlns:a16="http://schemas.microsoft.com/office/drawing/2014/main" id="{DDB9AC1E-0C09-FCA9-4126-189B58B3E291}"/>
              </a:ext>
            </a:extLst>
          </p:cNvPr>
          <p:cNvSpPr txBox="1"/>
          <p:nvPr/>
        </p:nvSpPr>
        <p:spPr>
          <a:xfrm>
            <a:off x="8368392" y="3701142"/>
            <a:ext cx="4762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ea typeface="Calibri"/>
                <a:cs typeface="Calibri"/>
              </a:rPr>
              <a:t>Z</a:t>
            </a:r>
          </a:p>
        </p:txBody>
      </p:sp>
    </p:spTree>
    <p:extLst>
      <p:ext uri="{BB962C8B-B14F-4D97-AF65-F5344CB8AC3E}">
        <p14:creationId xmlns:p14="http://schemas.microsoft.com/office/powerpoint/2010/main" val="13717639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DA2CE7-DA33-FB24-3B69-46F5E23244FD}"/>
              </a:ext>
            </a:extLst>
          </p:cNvPr>
          <p:cNvSpPr>
            <a:spLocks noGrp="1"/>
          </p:cNvSpPr>
          <p:nvPr>
            <p:ph type="sldNum" idx="12"/>
          </p:nvPr>
        </p:nvSpPr>
        <p:spPr/>
        <p:txBody>
          <a:bodyPr/>
          <a:lstStyle/>
          <a:p>
            <a:fld id="{00000000-1234-1234-1234-123412341234}" type="slidenum">
              <a:rPr lang="en-US" smtClean="0"/>
              <a:pPr/>
              <a:t>25</a:t>
            </a:fld>
            <a:endParaRPr lang="en-US" dirty="0"/>
          </a:p>
        </p:txBody>
      </p:sp>
      <p:sp>
        <p:nvSpPr>
          <p:cNvPr id="4" name="Shape 344">
            <a:extLst>
              <a:ext uri="{FF2B5EF4-FFF2-40B4-BE49-F238E27FC236}">
                <a16:creationId xmlns:a16="http://schemas.microsoft.com/office/drawing/2014/main" id="{8F5925A0-0321-9A4E-71DA-EE76B9EE4683}"/>
              </a:ext>
            </a:extLst>
          </p:cNvPr>
          <p:cNvSpPr/>
          <p:nvPr/>
        </p:nvSpPr>
        <p:spPr>
          <a:xfrm rot="21360000">
            <a:off x="817562" y="2449512"/>
            <a:ext cx="2686050" cy="2460625"/>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5" name="Shape 343">
            <a:extLst>
              <a:ext uri="{FF2B5EF4-FFF2-40B4-BE49-F238E27FC236}">
                <a16:creationId xmlns:a16="http://schemas.microsoft.com/office/drawing/2014/main" id="{1A9A8DEF-95EB-50D9-6063-F1470862F01B}"/>
              </a:ext>
            </a:extLst>
          </p:cNvPr>
          <p:cNvSpPr/>
          <p:nvPr/>
        </p:nvSpPr>
        <p:spPr>
          <a:xfrm rot="21240000">
            <a:off x="1150937" y="2289175"/>
            <a:ext cx="2463800" cy="300672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nvGrpSpPr>
          <p:cNvPr id="6" name="Shape 335">
            <a:extLst>
              <a:ext uri="{FF2B5EF4-FFF2-40B4-BE49-F238E27FC236}">
                <a16:creationId xmlns:a16="http://schemas.microsoft.com/office/drawing/2014/main" id="{354C3143-5834-6FAF-B5D8-F81FAC28C90F}"/>
              </a:ext>
            </a:extLst>
          </p:cNvPr>
          <p:cNvGrpSpPr/>
          <p:nvPr/>
        </p:nvGrpSpPr>
        <p:grpSpPr>
          <a:xfrm>
            <a:off x="677862" y="1770062"/>
            <a:ext cx="4103687" cy="3941762"/>
            <a:chOff x="2338387" y="1504950"/>
            <a:chExt cx="4745037" cy="4324350"/>
          </a:xfrm>
        </p:grpSpPr>
        <p:cxnSp>
          <p:nvCxnSpPr>
            <p:cNvPr id="7" name="Shape 336">
              <a:extLst>
                <a:ext uri="{FF2B5EF4-FFF2-40B4-BE49-F238E27FC236}">
                  <a16:creationId xmlns:a16="http://schemas.microsoft.com/office/drawing/2014/main" id="{80F2DB88-091B-A0FF-029F-E9B4899DDBA2}"/>
                </a:ext>
              </a:extLst>
            </p:cNvPr>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8" name="Shape 337">
              <a:extLst>
                <a:ext uri="{FF2B5EF4-FFF2-40B4-BE49-F238E27FC236}">
                  <a16:creationId xmlns:a16="http://schemas.microsoft.com/office/drawing/2014/main" id="{4C8EEDA4-64CA-C8D7-0A7C-6A833D55D5FB}"/>
                </a:ext>
              </a:extLst>
            </p:cNvPr>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9" name="Shape 349">
            <a:extLst>
              <a:ext uri="{FF2B5EF4-FFF2-40B4-BE49-F238E27FC236}">
                <a16:creationId xmlns:a16="http://schemas.microsoft.com/office/drawing/2014/main" id="{B72A1D2E-4A09-376C-D2E9-D470AB9E56DE}"/>
              </a:ext>
            </a:extLst>
          </p:cNvPr>
          <p:cNvSpPr/>
          <p:nvPr/>
        </p:nvSpPr>
        <p:spPr>
          <a:xfrm>
            <a:off x="3022600" y="4056062"/>
            <a:ext cx="609600" cy="3810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0" name="Shape 347">
            <a:extLst>
              <a:ext uri="{FF2B5EF4-FFF2-40B4-BE49-F238E27FC236}">
                <a16:creationId xmlns:a16="http://schemas.microsoft.com/office/drawing/2014/main" id="{E4E9988F-93C4-4533-F798-5298D1B37358}"/>
              </a:ext>
            </a:extLst>
          </p:cNvPr>
          <p:cNvSpPr/>
          <p:nvPr/>
        </p:nvSpPr>
        <p:spPr>
          <a:xfrm rot="21240000">
            <a:off x="2189162" y="2133600"/>
            <a:ext cx="1765300" cy="2157412"/>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cxnSp>
        <p:nvCxnSpPr>
          <p:cNvPr id="11" name="Shape 351">
            <a:extLst>
              <a:ext uri="{FF2B5EF4-FFF2-40B4-BE49-F238E27FC236}">
                <a16:creationId xmlns:a16="http://schemas.microsoft.com/office/drawing/2014/main" id="{974E20D0-6294-C678-359E-2A35C8E47DE8}"/>
              </a:ext>
            </a:extLst>
          </p:cNvPr>
          <p:cNvCxnSpPr/>
          <p:nvPr/>
        </p:nvCxnSpPr>
        <p:spPr>
          <a:xfrm rot="10800000">
            <a:off x="700087" y="3221037"/>
            <a:ext cx="2030412" cy="0"/>
          </a:xfrm>
          <a:prstGeom prst="straightConnector1">
            <a:avLst/>
          </a:prstGeom>
          <a:noFill/>
          <a:ln w="57150" cap="flat" cmpd="sng">
            <a:solidFill>
              <a:schemeClr val="dk1"/>
            </a:solidFill>
            <a:prstDash val="dash"/>
            <a:miter lim="800000"/>
            <a:headEnd type="none" w="sm" len="sm"/>
            <a:tailEnd type="none" w="sm" len="sm"/>
          </a:ln>
        </p:spPr>
      </p:cxnSp>
      <p:sp>
        <p:nvSpPr>
          <p:cNvPr id="12" name="Shape 352">
            <a:extLst>
              <a:ext uri="{FF2B5EF4-FFF2-40B4-BE49-F238E27FC236}">
                <a16:creationId xmlns:a16="http://schemas.microsoft.com/office/drawing/2014/main" id="{FC6B9773-4BE9-F8AB-D70E-778953F57BDA}"/>
              </a:ext>
            </a:extLst>
          </p:cNvPr>
          <p:cNvSpPr/>
          <p:nvPr/>
        </p:nvSpPr>
        <p:spPr>
          <a:xfrm rot="16200000">
            <a:off x="890777" y="3428365"/>
            <a:ext cx="557212" cy="320675"/>
          </a:xfrm>
          <a:prstGeom prst="rightArrow">
            <a:avLst>
              <a:gd name="adj1" fmla="val 16635"/>
              <a:gd name="adj2" fmla="val 50000"/>
            </a:avLst>
          </a:prstGeom>
          <a:solidFill>
            <a:srgbClr val="33CC33"/>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cxnSp>
        <p:nvCxnSpPr>
          <p:cNvPr id="13" name="Shape 341">
            <a:extLst>
              <a:ext uri="{FF2B5EF4-FFF2-40B4-BE49-F238E27FC236}">
                <a16:creationId xmlns:a16="http://schemas.microsoft.com/office/drawing/2014/main" id="{13DACFAD-562B-2418-6419-91688B662FED}"/>
              </a:ext>
            </a:extLst>
          </p:cNvPr>
          <p:cNvCxnSpPr/>
          <p:nvPr/>
        </p:nvCxnSpPr>
        <p:spPr>
          <a:xfrm rot="10800000">
            <a:off x="677862" y="3962400"/>
            <a:ext cx="1436687" cy="0"/>
          </a:xfrm>
          <a:prstGeom prst="straightConnector1">
            <a:avLst/>
          </a:prstGeom>
          <a:noFill/>
          <a:ln w="57150" cap="flat" cmpd="sng">
            <a:solidFill>
              <a:schemeClr val="dk1"/>
            </a:solidFill>
            <a:prstDash val="dash"/>
            <a:miter lim="800000"/>
            <a:headEnd type="none" w="sm" len="sm"/>
            <a:tailEnd type="none" w="sm" len="sm"/>
          </a:ln>
        </p:spPr>
      </p:cxnSp>
      <p:sp>
        <p:nvSpPr>
          <p:cNvPr id="15" name="Shape 348">
            <a:extLst>
              <a:ext uri="{FF2B5EF4-FFF2-40B4-BE49-F238E27FC236}">
                <a16:creationId xmlns:a16="http://schemas.microsoft.com/office/drawing/2014/main" id="{9C94A7DA-F1CA-9316-8713-3A3562598DE0}"/>
              </a:ext>
            </a:extLst>
          </p:cNvPr>
          <p:cNvSpPr txBox="1"/>
          <p:nvPr/>
        </p:nvSpPr>
        <p:spPr>
          <a:xfrm>
            <a:off x="3747869" y="5138897"/>
            <a:ext cx="3166155" cy="464684"/>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i="0" u="none" dirty="0">
                <a:solidFill>
                  <a:schemeClr val="dk1"/>
                </a:solidFill>
                <a:latin typeface="Arial"/>
                <a:ea typeface="Arial"/>
                <a:cs typeface="Arial"/>
                <a:sym typeface="Arial"/>
              </a:rPr>
              <a:t>D</a:t>
            </a:r>
            <a:r>
              <a:rPr lang="en-US" sz="2800" b="1" baseline="-25000" dirty="0">
                <a:solidFill>
                  <a:schemeClr val="dk1"/>
                </a:solidFill>
                <a:latin typeface="Arial"/>
                <a:ea typeface="Arial"/>
                <a:cs typeface="Arial"/>
                <a:sym typeface="Arial"/>
              </a:rPr>
              <a:t> Borrowers</a:t>
            </a:r>
            <a:endParaRPr lang="en-US" baseline="-25000">
              <a:solidFill>
                <a:schemeClr val="dk1"/>
              </a:solidFill>
              <a:ea typeface="Calibri"/>
              <a:cs typeface="Calibri"/>
            </a:endParaRPr>
          </a:p>
        </p:txBody>
      </p:sp>
      <p:sp>
        <p:nvSpPr>
          <p:cNvPr id="16" name="Shape 320">
            <a:extLst>
              <a:ext uri="{FF2B5EF4-FFF2-40B4-BE49-F238E27FC236}">
                <a16:creationId xmlns:a16="http://schemas.microsoft.com/office/drawing/2014/main" id="{43DA2126-853F-9D2A-3B4F-7437DFE83010}"/>
              </a:ext>
            </a:extLst>
          </p:cNvPr>
          <p:cNvSpPr txBox="1"/>
          <p:nvPr/>
        </p:nvSpPr>
        <p:spPr>
          <a:xfrm>
            <a:off x="3932133" y="4253627"/>
            <a:ext cx="673100"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dirty="0">
                <a:solidFill>
                  <a:schemeClr val="dk1"/>
                </a:solidFill>
                <a:latin typeface="Arial"/>
                <a:ea typeface="Arial"/>
                <a:cs typeface="Arial"/>
                <a:sym typeface="Arial"/>
              </a:rPr>
              <a:t>D</a:t>
            </a:r>
            <a:r>
              <a:rPr lang="en-US" sz="2800" b="1" i="0" u="none" strike="noStrike" cap="none" baseline="-25000" dirty="0">
                <a:solidFill>
                  <a:schemeClr val="dk1"/>
                </a:solidFill>
                <a:latin typeface="Arial"/>
                <a:ea typeface="Arial"/>
                <a:cs typeface="Arial"/>
                <a:sym typeface="Arial"/>
              </a:rPr>
              <a:t>1</a:t>
            </a:r>
            <a:endParaRPr dirty="0"/>
          </a:p>
        </p:txBody>
      </p:sp>
      <p:sp>
        <p:nvSpPr>
          <p:cNvPr id="17" name="Shape 345">
            <a:extLst>
              <a:ext uri="{FF2B5EF4-FFF2-40B4-BE49-F238E27FC236}">
                <a16:creationId xmlns:a16="http://schemas.microsoft.com/office/drawing/2014/main" id="{238A32E1-901F-0750-63E0-B00FF14029A4}"/>
              </a:ext>
            </a:extLst>
          </p:cNvPr>
          <p:cNvSpPr txBox="1"/>
          <p:nvPr/>
        </p:nvSpPr>
        <p:spPr>
          <a:xfrm>
            <a:off x="3439319" y="2047247"/>
            <a:ext cx="1648504" cy="502104"/>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dirty="0" err="1">
                <a:solidFill>
                  <a:schemeClr val="dk1"/>
                </a:solidFill>
                <a:latin typeface="Arial"/>
                <a:cs typeface="Arial"/>
                <a:sym typeface="Arial"/>
              </a:rPr>
              <a:t>S</a:t>
            </a:r>
            <a:r>
              <a:rPr lang="en-US" sz="2800" b="1" baseline="-25000" dirty="0" err="1">
                <a:solidFill>
                  <a:schemeClr val="dk1"/>
                </a:solidFill>
                <a:latin typeface="Arial"/>
                <a:cs typeface="Arial"/>
                <a:sym typeface="Arial"/>
              </a:rPr>
              <a:t>Lenders</a:t>
            </a:r>
            <a:endParaRPr baseline="-25000" dirty="0" err="1">
              <a:solidFill>
                <a:schemeClr val="dk1"/>
              </a:solidFill>
            </a:endParaRPr>
          </a:p>
        </p:txBody>
      </p:sp>
      <p:sp>
        <p:nvSpPr>
          <p:cNvPr id="18" name="TextBox 17">
            <a:extLst>
              <a:ext uri="{FF2B5EF4-FFF2-40B4-BE49-F238E27FC236}">
                <a16:creationId xmlns:a16="http://schemas.microsoft.com/office/drawing/2014/main" id="{94A92474-7755-E794-CCE4-2A62EAD612AC}"/>
              </a:ext>
            </a:extLst>
          </p:cNvPr>
          <p:cNvSpPr txBox="1"/>
          <p:nvPr/>
        </p:nvSpPr>
        <p:spPr>
          <a:xfrm>
            <a:off x="87736" y="1124465"/>
            <a:ext cx="1183018" cy="923330"/>
          </a:xfrm>
          <a:prstGeom prst="rect">
            <a:avLst/>
          </a:prstGeom>
          <a:noFill/>
        </p:spPr>
        <p:txBody>
          <a:bodyPr wrap="square" lIns="91440" tIns="45720" rIns="91440" bIns="45720" rtlCol="0" anchor="t">
            <a:spAutoFit/>
          </a:bodyPr>
          <a:lstStyle/>
          <a:p>
            <a:r>
              <a:rPr lang="en-US" b="1" dirty="0"/>
              <a:t>Real Interest Rate</a:t>
            </a:r>
            <a:endParaRPr lang="en-US" b="1" dirty="0">
              <a:ea typeface="Calibri"/>
              <a:cs typeface="Calibri"/>
            </a:endParaRPr>
          </a:p>
        </p:txBody>
      </p:sp>
      <p:sp>
        <p:nvSpPr>
          <p:cNvPr id="19" name="TextBox 18">
            <a:extLst>
              <a:ext uri="{FF2B5EF4-FFF2-40B4-BE49-F238E27FC236}">
                <a16:creationId xmlns:a16="http://schemas.microsoft.com/office/drawing/2014/main" id="{7801862A-3117-B4F5-89EF-354D18973919}"/>
              </a:ext>
            </a:extLst>
          </p:cNvPr>
          <p:cNvSpPr txBox="1"/>
          <p:nvPr/>
        </p:nvSpPr>
        <p:spPr>
          <a:xfrm>
            <a:off x="4279734" y="5708853"/>
            <a:ext cx="2945346" cy="523220"/>
          </a:xfrm>
          <a:prstGeom prst="rect">
            <a:avLst/>
          </a:prstGeom>
          <a:noFill/>
        </p:spPr>
        <p:txBody>
          <a:bodyPr wrap="square" lIns="91440" tIns="45720" rIns="91440" bIns="45720" rtlCol="0" anchor="t">
            <a:spAutoFit/>
          </a:bodyPr>
          <a:lstStyle/>
          <a:p>
            <a:r>
              <a:rPr lang="en-US" sz="2800" b="1" dirty="0"/>
              <a:t>Q </a:t>
            </a:r>
            <a:r>
              <a:rPr lang="en-US" sz="2800" b="1" baseline="-25000" dirty="0"/>
              <a:t>Loanable Funds</a:t>
            </a:r>
            <a:endParaRPr lang="en-US" sz="2800" b="1" baseline="-25000">
              <a:ea typeface="Calibri"/>
              <a:cs typeface="Calibri"/>
            </a:endParaRPr>
          </a:p>
        </p:txBody>
      </p:sp>
      <p:sp>
        <p:nvSpPr>
          <p:cNvPr id="20" name="TextBox 19">
            <a:extLst>
              <a:ext uri="{FF2B5EF4-FFF2-40B4-BE49-F238E27FC236}">
                <a16:creationId xmlns:a16="http://schemas.microsoft.com/office/drawing/2014/main" id="{18C1DC88-9A5B-0157-559B-BB20F55D9877}"/>
              </a:ext>
            </a:extLst>
          </p:cNvPr>
          <p:cNvSpPr txBox="1"/>
          <p:nvPr/>
        </p:nvSpPr>
        <p:spPr>
          <a:xfrm>
            <a:off x="249021" y="2998317"/>
            <a:ext cx="544990" cy="369332"/>
          </a:xfrm>
          <a:prstGeom prst="rect">
            <a:avLst/>
          </a:prstGeom>
          <a:noFill/>
        </p:spPr>
        <p:txBody>
          <a:bodyPr wrap="square" lIns="91440" tIns="45720" rIns="91440" bIns="45720" rtlCol="0" anchor="t">
            <a:spAutoFit/>
          </a:bodyPr>
          <a:lstStyle/>
          <a:p>
            <a:r>
              <a:rPr lang="en-US" b="1" dirty="0"/>
              <a:t>r</a:t>
            </a:r>
            <a:r>
              <a:rPr lang="en-US" b="1" baseline="-25000" dirty="0"/>
              <a:t>2</a:t>
            </a:r>
            <a:endParaRPr lang="en-US" b="1" baseline="-25000" dirty="0">
              <a:ea typeface="Calibri"/>
              <a:cs typeface="Calibri"/>
            </a:endParaRPr>
          </a:p>
        </p:txBody>
      </p:sp>
      <p:sp>
        <p:nvSpPr>
          <p:cNvPr id="21" name="TextBox 20">
            <a:extLst>
              <a:ext uri="{FF2B5EF4-FFF2-40B4-BE49-F238E27FC236}">
                <a16:creationId xmlns:a16="http://schemas.microsoft.com/office/drawing/2014/main" id="{4B9BA87E-6A13-6D93-53A6-81F998C5C06A}"/>
              </a:ext>
            </a:extLst>
          </p:cNvPr>
          <p:cNvSpPr txBox="1"/>
          <p:nvPr/>
        </p:nvSpPr>
        <p:spPr>
          <a:xfrm>
            <a:off x="279670" y="3713919"/>
            <a:ext cx="445099" cy="369332"/>
          </a:xfrm>
          <a:prstGeom prst="rect">
            <a:avLst/>
          </a:prstGeom>
          <a:noFill/>
        </p:spPr>
        <p:txBody>
          <a:bodyPr wrap="square" lIns="91440" tIns="45720" rIns="91440" bIns="45720" rtlCol="0" anchor="t">
            <a:spAutoFit/>
          </a:bodyPr>
          <a:lstStyle/>
          <a:p>
            <a:r>
              <a:rPr lang="en-US" b="1" dirty="0">
                <a:ea typeface="Calibri"/>
                <a:cs typeface="Calibri"/>
              </a:rPr>
              <a:t>r</a:t>
            </a:r>
            <a:r>
              <a:rPr lang="en-US" b="1" baseline="-25000" dirty="0">
                <a:ea typeface="Calibri"/>
                <a:cs typeface="Calibri"/>
              </a:rPr>
              <a:t>1</a:t>
            </a:r>
            <a:endParaRPr lang="en-US" b="1" baseline="-25000">
              <a:ea typeface="Calibri"/>
              <a:cs typeface="Calibri"/>
            </a:endParaRPr>
          </a:p>
        </p:txBody>
      </p:sp>
      <p:sp>
        <p:nvSpPr>
          <p:cNvPr id="22" name="TextBox 21">
            <a:extLst>
              <a:ext uri="{FF2B5EF4-FFF2-40B4-BE49-F238E27FC236}">
                <a16:creationId xmlns:a16="http://schemas.microsoft.com/office/drawing/2014/main" id="{976CC39F-0826-C7E0-AF19-990F6D2103B9}"/>
              </a:ext>
            </a:extLst>
          </p:cNvPr>
          <p:cNvSpPr txBox="1"/>
          <p:nvPr/>
        </p:nvSpPr>
        <p:spPr>
          <a:xfrm>
            <a:off x="997426" y="6244311"/>
            <a:ext cx="3987538" cy="461665"/>
          </a:xfrm>
          <a:prstGeom prst="rect">
            <a:avLst/>
          </a:prstGeom>
          <a:noFill/>
        </p:spPr>
        <p:txBody>
          <a:bodyPr wrap="square" lIns="91440" tIns="45720" rIns="91440" bIns="45720" rtlCol="0" anchor="t">
            <a:spAutoFit/>
          </a:bodyPr>
          <a:lstStyle/>
          <a:p>
            <a:r>
              <a:rPr lang="en-US" sz="2400" b="1" dirty="0"/>
              <a:t>Loanable Funds Market</a:t>
            </a:r>
            <a:endParaRPr lang="en-US" sz="2400" b="1" dirty="0">
              <a:ea typeface="Calibri"/>
              <a:cs typeface="Calibri"/>
            </a:endParaRPr>
          </a:p>
        </p:txBody>
      </p:sp>
      <p:sp>
        <p:nvSpPr>
          <p:cNvPr id="24" name="TextBox 23">
            <a:extLst>
              <a:ext uri="{FF2B5EF4-FFF2-40B4-BE49-F238E27FC236}">
                <a16:creationId xmlns:a16="http://schemas.microsoft.com/office/drawing/2014/main" id="{D340365E-92D3-4496-9F68-4C7F9FBAF142}"/>
              </a:ext>
            </a:extLst>
          </p:cNvPr>
          <p:cNvSpPr txBox="1"/>
          <p:nvPr/>
        </p:nvSpPr>
        <p:spPr>
          <a:xfrm>
            <a:off x="6288657" y="1818489"/>
            <a:ext cx="5313865" cy="1938992"/>
          </a:xfrm>
          <a:prstGeom prst="rect">
            <a:avLst/>
          </a:prstGeom>
          <a:noFill/>
        </p:spPr>
        <p:txBody>
          <a:bodyPr wrap="square" lIns="91440" tIns="45720" rIns="91440" bIns="45720" rtlCol="0" anchor="t">
            <a:spAutoFit/>
          </a:bodyPr>
          <a:lstStyle/>
          <a:p>
            <a:r>
              <a:rPr lang="en-US" sz="2400" b="1" dirty="0">
                <a:solidFill>
                  <a:srgbClr val="414A58"/>
                </a:solidFill>
              </a:rPr>
              <a:t>D. iii. Draw a correctly labeled graph of the loanable funds market and show the effect of the fiscal policy action identified in part C on the real interest rate.</a:t>
            </a:r>
            <a:endParaRPr lang="en-US" sz="2400" b="1" dirty="0">
              <a:solidFill>
                <a:srgbClr val="C00000"/>
              </a:solidFill>
              <a:ea typeface="Calibri"/>
              <a:cs typeface="Calibri"/>
            </a:endParaRPr>
          </a:p>
        </p:txBody>
      </p:sp>
      <p:sp>
        <p:nvSpPr>
          <p:cNvPr id="2" name="TextBox 1">
            <a:extLst>
              <a:ext uri="{FF2B5EF4-FFF2-40B4-BE49-F238E27FC236}">
                <a16:creationId xmlns:a16="http://schemas.microsoft.com/office/drawing/2014/main" id="{9BD555CD-2FFB-37B3-3FF0-9C41278B1B7E}"/>
              </a:ext>
            </a:extLst>
          </p:cNvPr>
          <p:cNvSpPr txBox="1"/>
          <p:nvPr/>
        </p:nvSpPr>
        <p:spPr>
          <a:xfrm>
            <a:off x="6536871" y="3834492"/>
            <a:ext cx="5061857"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0000"/>
                </a:solidFill>
                <a:latin typeface="Times New Roman"/>
                <a:cs typeface="Times New Roman"/>
              </a:rPr>
              <a:t>Explanation: Government increases deficit spending to address recession. Supply of loanable funds shifts left; real interest rate increases.</a:t>
            </a:r>
            <a:endParaRPr lang="en-US" sz="2800" dirty="0">
              <a:solidFill>
                <a:srgbClr val="FF0000"/>
              </a:solidFill>
              <a:latin typeface="Times New Roman"/>
              <a:cs typeface="Times New Roman"/>
            </a:endParaRPr>
          </a:p>
          <a:p>
            <a:pPr algn="l"/>
            <a:endParaRPr lang="en-US" dirty="0">
              <a:solidFill>
                <a:srgbClr val="FF0000"/>
              </a:solidFill>
              <a:ea typeface="Calibri"/>
              <a:cs typeface="Calibri"/>
            </a:endParaRPr>
          </a:p>
        </p:txBody>
      </p:sp>
      <p:sp>
        <p:nvSpPr>
          <p:cNvPr id="14" name="TextBox 13">
            <a:extLst>
              <a:ext uri="{FF2B5EF4-FFF2-40B4-BE49-F238E27FC236}">
                <a16:creationId xmlns:a16="http://schemas.microsoft.com/office/drawing/2014/main" id="{09E4605D-DB48-7060-835A-5E0373E242BD}"/>
              </a:ext>
            </a:extLst>
          </p:cNvPr>
          <p:cNvSpPr txBox="1"/>
          <p:nvPr/>
        </p:nvSpPr>
        <p:spPr>
          <a:xfrm>
            <a:off x="707571" y="272143"/>
            <a:ext cx="72662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1</a:t>
            </a:r>
          </a:p>
        </p:txBody>
      </p:sp>
      <p:cxnSp>
        <p:nvCxnSpPr>
          <p:cNvPr id="27" name="Google Shape;222;p30">
            <a:extLst>
              <a:ext uri="{FF2B5EF4-FFF2-40B4-BE49-F238E27FC236}">
                <a16:creationId xmlns:a16="http://schemas.microsoft.com/office/drawing/2014/main" id="{E419EFD8-E081-B9D5-6E8A-2D5EC01DD94A}"/>
              </a:ext>
            </a:extLst>
          </p:cNvPr>
          <p:cNvCxnSpPr/>
          <p:nvPr/>
        </p:nvCxnSpPr>
        <p:spPr>
          <a:xfrm>
            <a:off x="2737635" y="3320910"/>
            <a:ext cx="0" cy="2286000"/>
          </a:xfrm>
          <a:prstGeom prst="straightConnector1">
            <a:avLst/>
          </a:prstGeom>
          <a:noFill/>
          <a:ln w="38100" cap="flat" cmpd="sng">
            <a:solidFill>
              <a:srgbClr val="000000"/>
            </a:solidFill>
            <a:prstDash val="dash"/>
            <a:miter lim="800000"/>
            <a:headEnd type="none" w="sm" len="sm"/>
            <a:tailEnd type="none" w="sm" len="sm"/>
          </a:ln>
        </p:spPr>
      </p:cxnSp>
      <p:cxnSp>
        <p:nvCxnSpPr>
          <p:cNvPr id="29" name="Google Shape;222;p30">
            <a:extLst>
              <a:ext uri="{FF2B5EF4-FFF2-40B4-BE49-F238E27FC236}">
                <a16:creationId xmlns:a16="http://schemas.microsoft.com/office/drawing/2014/main" id="{56B5A406-D713-66B0-6CEE-545C215B5155}"/>
              </a:ext>
            </a:extLst>
          </p:cNvPr>
          <p:cNvCxnSpPr/>
          <p:nvPr/>
        </p:nvCxnSpPr>
        <p:spPr>
          <a:xfrm>
            <a:off x="2073606" y="3963167"/>
            <a:ext cx="10886" cy="1807029"/>
          </a:xfrm>
          <a:prstGeom prst="straightConnector1">
            <a:avLst/>
          </a:prstGeom>
          <a:noFill/>
          <a:ln w="38100" cap="flat" cmpd="sng">
            <a:solidFill>
              <a:srgbClr val="000000"/>
            </a:solidFill>
            <a:prstDash val="dash"/>
            <a:miter lim="800000"/>
            <a:headEnd type="none" w="sm" len="sm"/>
            <a:tailEnd type="none" w="sm" len="sm"/>
          </a:ln>
        </p:spPr>
      </p:cxnSp>
      <p:sp>
        <p:nvSpPr>
          <p:cNvPr id="30" name="TextBox 29">
            <a:extLst>
              <a:ext uri="{FF2B5EF4-FFF2-40B4-BE49-F238E27FC236}">
                <a16:creationId xmlns:a16="http://schemas.microsoft.com/office/drawing/2014/main" id="{5FF42733-2B53-DC6E-6FAE-0EEC9293762B}"/>
              </a:ext>
            </a:extLst>
          </p:cNvPr>
          <p:cNvSpPr txBox="1"/>
          <p:nvPr/>
        </p:nvSpPr>
        <p:spPr>
          <a:xfrm>
            <a:off x="1891393" y="5783036"/>
            <a:ext cx="1319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Q</a:t>
            </a:r>
            <a:r>
              <a:rPr lang="en-US" b="1" baseline="-25000" dirty="0">
                <a:ea typeface="Calibri"/>
                <a:cs typeface="Calibri"/>
              </a:rPr>
              <a:t>1</a:t>
            </a:r>
            <a:r>
              <a:rPr lang="en-US" b="1" dirty="0">
                <a:ea typeface="Calibri"/>
                <a:cs typeface="Calibri"/>
              </a:rPr>
              <a:t>       Q</a:t>
            </a:r>
            <a:r>
              <a:rPr lang="en-US" b="1" baseline="-25000" dirty="0">
                <a:ea typeface="Calibri"/>
                <a:cs typeface="Calibri"/>
              </a:rPr>
              <a:t>2</a:t>
            </a:r>
          </a:p>
        </p:txBody>
      </p:sp>
    </p:spTree>
    <p:extLst>
      <p:ext uri="{BB962C8B-B14F-4D97-AF65-F5344CB8AC3E}">
        <p14:creationId xmlns:p14="http://schemas.microsoft.com/office/powerpoint/2010/main" val="2550926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Google Shape;222;p30"/>
          <p:cNvCxnSpPr/>
          <p:nvPr/>
        </p:nvCxnSpPr>
        <p:spPr>
          <a:xfrm>
            <a:off x="5317549" y="3810767"/>
            <a:ext cx="0" cy="2286000"/>
          </a:xfrm>
          <a:prstGeom prst="straightConnector1">
            <a:avLst/>
          </a:prstGeom>
          <a:noFill/>
          <a:ln w="38100" cap="flat" cmpd="sng">
            <a:solidFill>
              <a:srgbClr val="000000"/>
            </a:solidFill>
            <a:prstDash val="dash"/>
            <a:miter lim="800000"/>
            <a:headEnd type="none" w="sm" len="sm"/>
            <a:tailEnd type="none" w="sm" len="sm"/>
          </a:ln>
        </p:spPr>
      </p:cxnSp>
      <p:grpSp>
        <p:nvGrpSpPr>
          <p:cNvPr id="223" name="Google Shape;223;p30"/>
          <p:cNvGrpSpPr/>
          <p:nvPr/>
        </p:nvGrpSpPr>
        <p:grpSpPr>
          <a:xfrm>
            <a:off x="3697287" y="1970088"/>
            <a:ext cx="4608512" cy="4262437"/>
            <a:chOff x="2338387" y="1504950"/>
            <a:chExt cx="4745037" cy="4324350"/>
          </a:xfrm>
        </p:grpSpPr>
        <p:cxnSp>
          <p:nvCxnSpPr>
            <p:cNvPr id="224" name="Google Shape;224;p30"/>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225" name="Google Shape;225;p30"/>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226" name="Google Shape;226;p30"/>
          <p:cNvSpPr txBox="1"/>
          <p:nvPr/>
        </p:nvSpPr>
        <p:spPr>
          <a:xfrm>
            <a:off x="2006600" y="1885491"/>
            <a:ext cx="1722120" cy="822325"/>
          </a:xfrm>
          <a:prstGeom prst="rect">
            <a:avLst/>
          </a:prstGeom>
          <a:noFill/>
          <a:ln>
            <a:noFill/>
          </a:ln>
        </p:spPr>
        <p:txBody>
          <a:bodyPr spcFirstLastPara="1" wrap="square" lIns="92075" tIns="46025" rIns="92075" bIns="46025" anchor="ctr" anchorCtr="0">
            <a:noAutofit/>
          </a:bodyPr>
          <a:lstStyle/>
          <a:p>
            <a:pPr algn="ctr">
              <a:buClr>
                <a:schemeClr val="dk1"/>
              </a:buClr>
              <a:buSzPts val="2400"/>
            </a:pPr>
            <a:r>
              <a:rPr lang="en-US" b="1" dirty="0">
                <a:solidFill>
                  <a:schemeClr val="dk1"/>
                </a:solidFill>
                <a:latin typeface="Times New Roman"/>
                <a:ea typeface="Times New Roman"/>
                <a:cs typeface="Times New Roman"/>
              </a:rPr>
              <a:t>Real interest rate</a:t>
            </a:r>
          </a:p>
          <a:p>
            <a:pPr algn="ctr">
              <a:buClr>
                <a:schemeClr val="dk1"/>
              </a:buClr>
              <a:buSzPts val="2400"/>
            </a:pPr>
            <a:endParaRPr dirty="0"/>
          </a:p>
        </p:txBody>
      </p:sp>
      <p:sp>
        <p:nvSpPr>
          <p:cNvPr id="227" name="Google Shape;227;p30"/>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algn="r">
              <a:buClr>
                <a:schemeClr val="dk1"/>
              </a:buClr>
              <a:buSzPts val="1400"/>
            </a:pPr>
            <a:fld id="{00000000-1234-1234-1234-123412341234}" type="slidenum">
              <a:rPr lang="en-US" sz="1400">
                <a:solidFill>
                  <a:schemeClr val="dk1"/>
                </a:solidFill>
                <a:latin typeface="Times New Roman"/>
                <a:ea typeface="Times New Roman"/>
                <a:cs typeface="Times New Roman"/>
                <a:sym typeface="Times New Roman"/>
              </a:rPr>
              <a:pPr algn="r">
                <a:buClr>
                  <a:schemeClr val="dk1"/>
                </a:buClr>
                <a:buSzPts val="1400"/>
              </a:pPr>
              <a:t>26</a:t>
            </a:fld>
            <a:endParaRPr dirty="0"/>
          </a:p>
        </p:txBody>
      </p:sp>
      <p:sp>
        <p:nvSpPr>
          <p:cNvPr id="228" name="Google Shape;228;p30"/>
          <p:cNvSpPr txBox="1"/>
          <p:nvPr/>
        </p:nvSpPr>
        <p:spPr>
          <a:xfrm>
            <a:off x="7696200" y="2041525"/>
            <a:ext cx="1225550" cy="519112"/>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dirty="0">
                <a:solidFill>
                  <a:schemeClr val="dk1"/>
                </a:solidFill>
                <a:latin typeface="Times New Roman"/>
                <a:ea typeface="Times New Roman"/>
                <a:cs typeface="Times New Roman"/>
                <a:sym typeface="Times New Roman"/>
              </a:rPr>
              <a:t>S</a:t>
            </a:r>
            <a:r>
              <a:rPr lang="en-US" sz="2800" b="1" baseline="-25000" dirty="0">
                <a:solidFill>
                  <a:schemeClr val="dk1"/>
                </a:solidFill>
                <a:latin typeface="Times New Roman"/>
                <a:ea typeface="Times New Roman"/>
                <a:cs typeface="Times New Roman"/>
                <a:sym typeface="Times New Roman"/>
              </a:rPr>
              <a:t>Lenders</a:t>
            </a:r>
            <a:endParaRPr dirty="0"/>
          </a:p>
        </p:txBody>
      </p:sp>
      <p:sp>
        <p:nvSpPr>
          <p:cNvPr id="229" name="Google Shape;229;p30"/>
          <p:cNvSpPr txBox="1"/>
          <p:nvPr/>
        </p:nvSpPr>
        <p:spPr>
          <a:xfrm>
            <a:off x="1171575" y="1293774"/>
            <a:ext cx="9144000" cy="701675"/>
          </a:xfrm>
          <a:prstGeom prst="rect">
            <a:avLst/>
          </a:prstGeom>
          <a:noFill/>
          <a:ln>
            <a:noFill/>
          </a:ln>
        </p:spPr>
        <p:txBody>
          <a:bodyPr spcFirstLastPara="1" wrap="square" lIns="92075" tIns="46025" rIns="92075" bIns="46025" anchor="ctr" anchorCtr="0">
            <a:noAutofit/>
          </a:bodyPr>
          <a:lstStyle/>
          <a:p>
            <a:pPr algn="ctr">
              <a:buClr>
                <a:schemeClr val="dk1"/>
              </a:buClr>
              <a:buSzPts val="4000"/>
            </a:pPr>
            <a:r>
              <a:rPr lang="en-US" sz="2800" b="1" dirty="0">
                <a:solidFill>
                  <a:srgbClr val="414A58"/>
                </a:solidFill>
                <a:latin typeface="Times New Roman"/>
                <a:ea typeface="Times New Roman"/>
                <a:cs typeface="Times New Roman"/>
                <a:sym typeface="Times New Roman"/>
              </a:rPr>
              <a:t>Loanable Funds Market  </a:t>
            </a:r>
            <a:endParaRPr sz="2800" dirty="0">
              <a:solidFill>
                <a:srgbClr val="414A58"/>
              </a:solidFill>
            </a:endParaRPr>
          </a:p>
        </p:txBody>
      </p:sp>
      <p:sp>
        <p:nvSpPr>
          <p:cNvPr id="230" name="Google Shape;230;p30"/>
          <p:cNvSpPr txBox="1"/>
          <p:nvPr/>
        </p:nvSpPr>
        <p:spPr>
          <a:xfrm>
            <a:off x="7543800" y="6248401"/>
            <a:ext cx="2552700" cy="454025"/>
          </a:xfrm>
          <a:prstGeom prst="rect">
            <a:avLst/>
          </a:prstGeom>
          <a:noFill/>
          <a:ln>
            <a:noFill/>
          </a:ln>
        </p:spPr>
        <p:txBody>
          <a:bodyPr spcFirstLastPara="1" wrap="square" lIns="90475" tIns="44450" rIns="90475" bIns="44450" anchor="t" anchorCtr="0">
            <a:noAutofit/>
          </a:bodyPr>
          <a:lstStyle/>
          <a:p>
            <a:pPr>
              <a:buClr>
                <a:schemeClr val="dk1"/>
              </a:buClr>
              <a:buSzPts val="2400"/>
            </a:pPr>
            <a:r>
              <a:rPr lang="en-US" sz="2400" b="1" dirty="0">
                <a:solidFill>
                  <a:schemeClr val="dk1"/>
                </a:solidFill>
                <a:latin typeface="Times New Roman"/>
                <a:ea typeface="Times New Roman"/>
                <a:cs typeface="Times New Roman"/>
                <a:sym typeface="Times New Roman"/>
              </a:rPr>
              <a:t>Q</a:t>
            </a:r>
            <a:r>
              <a:rPr lang="en-US" sz="2400" b="1" baseline="-25000" dirty="0">
                <a:solidFill>
                  <a:schemeClr val="dk1"/>
                </a:solidFill>
                <a:latin typeface="Times New Roman"/>
                <a:ea typeface="Times New Roman"/>
                <a:cs typeface="Times New Roman"/>
                <a:sym typeface="Times New Roman"/>
              </a:rPr>
              <a:t>LF</a:t>
            </a:r>
            <a:endParaRPr dirty="0"/>
          </a:p>
        </p:txBody>
      </p:sp>
      <p:cxnSp>
        <p:nvCxnSpPr>
          <p:cNvPr id="231" name="Google Shape;231;p30"/>
          <p:cNvCxnSpPr/>
          <p:nvPr/>
        </p:nvCxnSpPr>
        <p:spPr>
          <a:xfrm rot="10800000">
            <a:off x="3733800" y="4495800"/>
            <a:ext cx="2133600" cy="0"/>
          </a:xfrm>
          <a:prstGeom prst="straightConnector1">
            <a:avLst/>
          </a:prstGeom>
          <a:noFill/>
          <a:ln w="38100" cap="flat" cmpd="sng">
            <a:solidFill>
              <a:srgbClr val="000000"/>
            </a:solidFill>
            <a:prstDash val="dash"/>
            <a:miter lim="800000"/>
            <a:headEnd type="none" w="sm" len="sm"/>
            <a:tailEnd type="none" w="sm" len="sm"/>
          </a:ln>
        </p:spPr>
      </p:cxnSp>
      <p:sp>
        <p:nvSpPr>
          <p:cNvPr id="232" name="Google Shape;232;p30"/>
          <p:cNvSpPr txBox="1"/>
          <p:nvPr/>
        </p:nvSpPr>
        <p:spPr>
          <a:xfrm>
            <a:off x="5638800" y="6172200"/>
            <a:ext cx="1090612" cy="519112"/>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2800" b="1" dirty="0">
                <a:solidFill>
                  <a:schemeClr val="dk1"/>
                </a:solidFill>
                <a:latin typeface="Times New Roman"/>
                <a:ea typeface="Times New Roman"/>
                <a:cs typeface="Times New Roman"/>
                <a:sym typeface="Times New Roman"/>
              </a:rPr>
              <a:t>Q</a:t>
            </a:r>
            <a:r>
              <a:rPr lang="en-US" sz="2800" b="1" baseline="-25000" dirty="0">
                <a:solidFill>
                  <a:schemeClr val="dk1"/>
                </a:solidFill>
                <a:latin typeface="Times New Roman"/>
                <a:ea typeface="Times New Roman"/>
                <a:cs typeface="Times New Roman"/>
                <a:sym typeface="Times New Roman"/>
              </a:rPr>
              <a:t>1</a:t>
            </a:r>
            <a:endParaRPr dirty="0"/>
          </a:p>
        </p:txBody>
      </p:sp>
      <p:sp>
        <p:nvSpPr>
          <p:cNvPr id="234" name="Google Shape;234;p30"/>
          <p:cNvSpPr txBox="1"/>
          <p:nvPr/>
        </p:nvSpPr>
        <p:spPr>
          <a:xfrm>
            <a:off x="6553201" y="1878024"/>
            <a:ext cx="561975" cy="519112"/>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dirty="0">
                <a:solidFill>
                  <a:schemeClr val="dk1"/>
                </a:solidFill>
                <a:latin typeface="Times New Roman"/>
                <a:ea typeface="Times New Roman"/>
                <a:cs typeface="Times New Roman"/>
                <a:sym typeface="Times New Roman"/>
              </a:rPr>
              <a:t>S</a:t>
            </a:r>
            <a:r>
              <a:rPr lang="en-US" sz="2800" b="1" baseline="-25000" dirty="0">
                <a:solidFill>
                  <a:schemeClr val="dk1"/>
                </a:solidFill>
                <a:latin typeface="Times New Roman"/>
                <a:ea typeface="Times New Roman"/>
                <a:cs typeface="Times New Roman"/>
                <a:sym typeface="Times New Roman"/>
              </a:rPr>
              <a:t>1</a:t>
            </a:r>
            <a:endParaRPr dirty="0"/>
          </a:p>
        </p:txBody>
      </p:sp>
      <p:cxnSp>
        <p:nvCxnSpPr>
          <p:cNvPr id="235" name="Google Shape;235;p30"/>
          <p:cNvCxnSpPr/>
          <p:nvPr/>
        </p:nvCxnSpPr>
        <p:spPr>
          <a:xfrm flipH="1" flipV="1">
            <a:off x="3733801" y="3733801"/>
            <a:ext cx="1583749" cy="1"/>
          </a:xfrm>
          <a:prstGeom prst="straightConnector1">
            <a:avLst/>
          </a:prstGeom>
          <a:noFill/>
          <a:ln w="38100" cap="flat" cmpd="sng">
            <a:solidFill>
              <a:srgbClr val="000000"/>
            </a:solidFill>
            <a:prstDash val="dash"/>
            <a:miter lim="800000"/>
            <a:headEnd type="none" w="sm" len="sm"/>
            <a:tailEnd type="none" w="sm" len="sm"/>
          </a:ln>
        </p:spPr>
      </p:cxnSp>
      <p:sp>
        <p:nvSpPr>
          <p:cNvPr id="236" name="Google Shape;236;p30"/>
          <p:cNvSpPr txBox="1"/>
          <p:nvPr/>
        </p:nvSpPr>
        <p:spPr>
          <a:xfrm>
            <a:off x="3200401" y="4114800"/>
            <a:ext cx="496886" cy="519112"/>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2800" b="1" dirty="0">
                <a:solidFill>
                  <a:schemeClr val="dk1"/>
                </a:solidFill>
                <a:latin typeface="Times New Roman"/>
                <a:ea typeface="Times New Roman"/>
                <a:cs typeface="Times New Roman"/>
                <a:sym typeface="Times New Roman"/>
              </a:rPr>
              <a:t>r</a:t>
            </a:r>
            <a:r>
              <a:rPr lang="en-US" sz="2800" b="1" baseline="-25000" dirty="0">
                <a:solidFill>
                  <a:schemeClr val="dk1"/>
                </a:solidFill>
                <a:latin typeface="Times New Roman"/>
                <a:ea typeface="Times New Roman"/>
                <a:cs typeface="Times New Roman"/>
                <a:sym typeface="Times New Roman"/>
              </a:rPr>
              <a:t>1</a:t>
            </a:r>
            <a:endParaRPr dirty="0"/>
          </a:p>
        </p:txBody>
      </p:sp>
      <p:sp>
        <p:nvSpPr>
          <p:cNvPr id="237" name="Google Shape;237;p30"/>
          <p:cNvSpPr txBox="1"/>
          <p:nvPr/>
        </p:nvSpPr>
        <p:spPr>
          <a:xfrm>
            <a:off x="3200400" y="3434080"/>
            <a:ext cx="644842" cy="610552"/>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2800" b="1" dirty="0">
                <a:solidFill>
                  <a:schemeClr val="dk1"/>
                </a:solidFill>
                <a:latin typeface="Times New Roman"/>
                <a:ea typeface="Times New Roman"/>
                <a:cs typeface="Times New Roman"/>
                <a:sym typeface="Times New Roman"/>
              </a:rPr>
              <a:t>r</a:t>
            </a:r>
            <a:r>
              <a:rPr lang="en-US" sz="2800" b="1" baseline="-25000" dirty="0">
                <a:solidFill>
                  <a:schemeClr val="dk1"/>
                </a:solidFill>
                <a:latin typeface="Times New Roman"/>
                <a:ea typeface="Times New Roman"/>
                <a:cs typeface="Times New Roman"/>
                <a:sym typeface="Times New Roman"/>
              </a:rPr>
              <a:t>2</a:t>
            </a:r>
            <a:endParaRPr dirty="0"/>
          </a:p>
        </p:txBody>
      </p:sp>
      <p:sp>
        <p:nvSpPr>
          <p:cNvPr id="238" name="Google Shape;238;p30"/>
          <p:cNvSpPr txBox="1"/>
          <p:nvPr/>
        </p:nvSpPr>
        <p:spPr>
          <a:xfrm>
            <a:off x="5057776" y="6141244"/>
            <a:ext cx="581025" cy="519112"/>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2800" b="1" dirty="0">
                <a:solidFill>
                  <a:schemeClr val="dk1"/>
                </a:solidFill>
                <a:latin typeface="Times New Roman"/>
                <a:ea typeface="Times New Roman"/>
                <a:cs typeface="Times New Roman"/>
                <a:sym typeface="Times New Roman"/>
              </a:rPr>
              <a:t>Q</a:t>
            </a:r>
            <a:r>
              <a:rPr lang="en-US" sz="2800" b="1" baseline="-25000" dirty="0">
                <a:solidFill>
                  <a:schemeClr val="dk1"/>
                </a:solidFill>
                <a:latin typeface="Times New Roman"/>
                <a:ea typeface="Times New Roman"/>
                <a:cs typeface="Times New Roman"/>
                <a:sym typeface="Times New Roman"/>
              </a:rPr>
              <a:t>2</a:t>
            </a:r>
            <a:endParaRPr dirty="0"/>
          </a:p>
        </p:txBody>
      </p:sp>
      <p:sp>
        <p:nvSpPr>
          <p:cNvPr id="239" name="Google Shape;239;p30"/>
          <p:cNvSpPr/>
          <p:nvPr/>
        </p:nvSpPr>
        <p:spPr>
          <a:xfrm rot="10800000">
            <a:off x="6324600" y="2938788"/>
            <a:ext cx="609600" cy="3810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dirty="0">
              <a:solidFill>
                <a:schemeClr val="dk1"/>
              </a:solidFill>
              <a:latin typeface="Times New Roman"/>
              <a:ea typeface="Times New Roman"/>
              <a:cs typeface="Times New Roman"/>
              <a:sym typeface="Times New Roman"/>
            </a:endParaRPr>
          </a:p>
        </p:txBody>
      </p:sp>
      <p:cxnSp>
        <p:nvCxnSpPr>
          <p:cNvPr id="240" name="Google Shape;240;p30"/>
          <p:cNvCxnSpPr/>
          <p:nvPr/>
        </p:nvCxnSpPr>
        <p:spPr>
          <a:xfrm>
            <a:off x="5943600" y="4495800"/>
            <a:ext cx="0" cy="1676400"/>
          </a:xfrm>
          <a:prstGeom prst="straightConnector1">
            <a:avLst/>
          </a:prstGeom>
          <a:noFill/>
          <a:ln w="38100" cap="flat" cmpd="sng">
            <a:solidFill>
              <a:srgbClr val="000000"/>
            </a:solidFill>
            <a:prstDash val="dash"/>
            <a:miter lim="800000"/>
            <a:headEnd type="none" w="sm" len="sm"/>
            <a:tailEnd type="none" w="sm" len="sm"/>
          </a:ln>
        </p:spPr>
      </p:cxnSp>
      <p:sp>
        <p:nvSpPr>
          <p:cNvPr id="241" name="Google Shape;241;p30"/>
          <p:cNvSpPr txBox="1"/>
          <p:nvPr/>
        </p:nvSpPr>
        <p:spPr>
          <a:xfrm>
            <a:off x="7648636" y="3141460"/>
            <a:ext cx="4174367" cy="1359535"/>
          </a:xfrm>
          <a:prstGeom prst="rect">
            <a:avLst/>
          </a:prstGeom>
          <a:noFill/>
          <a:ln>
            <a:noFill/>
          </a:ln>
        </p:spPr>
        <p:txBody>
          <a:bodyPr spcFirstLastPara="1" wrap="square" lIns="91425" tIns="45700" rIns="91425" bIns="45700" anchor="t" anchorCtr="0">
            <a:noAutofit/>
          </a:bodyPr>
          <a:lstStyle/>
          <a:p>
            <a:pPr algn="ctr">
              <a:lnSpc>
                <a:spcPct val="90000"/>
              </a:lnSpc>
              <a:buClr>
                <a:schemeClr val="dk1"/>
              </a:buClr>
              <a:buSzPts val="3200"/>
            </a:pPr>
            <a:r>
              <a:rPr lang="en-US" sz="2800" b="1" dirty="0">
                <a:solidFill>
                  <a:srgbClr val="FF0000"/>
                </a:solidFill>
                <a:latin typeface="Times New Roman"/>
                <a:cs typeface="Times New Roman"/>
              </a:rPr>
              <a:t>A leftward shift in the Supply of Loanable Funds is also acceptable.</a:t>
            </a:r>
          </a:p>
        </p:txBody>
      </p:sp>
      <p:sp>
        <p:nvSpPr>
          <p:cNvPr id="242" name="Google Shape;242;p30"/>
          <p:cNvSpPr/>
          <p:nvPr/>
        </p:nvSpPr>
        <p:spPr>
          <a:xfrm rot="-360000">
            <a:off x="4648200" y="2286001"/>
            <a:ext cx="2819400" cy="36734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endParaRPr sz="2400" dirty="0">
              <a:solidFill>
                <a:schemeClr val="dk1"/>
              </a:solidFill>
              <a:latin typeface="Times New Roman"/>
              <a:ea typeface="Times New Roman"/>
              <a:cs typeface="Times New Roman"/>
              <a:sym typeface="Times New Roman"/>
            </a:endParaRPr>
          </a:p>
        </p:txBody>
      </p:sp>
      <p:sp>
        <p:nvSpPr>
          <p:cNvPr id="243" name="Google Shape;243;p30"/>
          <p:cNvSpPr/>
          <p:nvPr/>
        </p:nvSpPr>
        <p:spPr>
          <a:xfrm rot="-240000">
            <a:off x="4114800" y="2686050"/>
            <a:ext cx="3810000" cy="2971800"/>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endParaRPr sz="2400" dirty="0">
              <a:solidFill>
                <a:schemeClr val="dk1"/>
              </a:solidFill>
              <a:latin typeface="Times New Roman"/>
              <a:ea typeface="Times New Roman"/>
              <a:cs typeface="Times New Roman"/>
              <a:sym typeface="Times New Roman"/>
            </a:endParaRPr>
          </a:p>
        </p:txBody>
      </p:sp>
      <p:sp>
        <p:nvSpPr>
          <p:cNvPr id="246" name="Google Shape;246;p30"/>
          <p:cNvSpPr txBox="1"/>
          <p:nvPr/>
        </p:nvSpPr>
        <p:spPr>
          <a:xfrm>
            <a:off x="7696200" y="5562600"/>
            <a:ext cx="2832300" cy="519000"/>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dirty="0" err="1">
                <a:solidFill>
                  <a:schemeClr val="dk1"/>
                </a:solidFill>
                <a:latin typeface="Times New Roman"/>
                <a:cs typeface="Times New Roman"/>
                <a:sym typeface="Times New Roman"/>
              </a:rPr>
              <a:t>D</a:t>
            </a:r>
            <a:r>
              <a:rPr lang="en-US" sz="2800" b="1" baseline="-25000" dirty="0" err="1">
                <a:solidFill>
                  <a:schemeClr val="dk1"/>
                </a:solidFill>
                <a:latin typeface="Times New Roman"/>
                <a:cs typeface="Times New Roman"/>
                <a:sym typeface="Times New Roman"/>
              </a:rPr>
              <a:t>Borrowers</a:t>
            </a:r>
            <a:endParaRPr dirty="0" err="1">
              <a:solidFill>
                <a:schemeClr val="dk1"/>
              </a:solidFill>
            </a:endParaRPr>
          </a:p>
        </p:txBody>
      </p:sp>
      <p:sp>
        <p:nvSpPr>
          <p:cNvPr id="27" name="Google Shape;243;p30"/>
          <p:cNvSpPr/>
          <p:nvPr/>
        </p:nvSpPr>
        <p:spPr>
          <a:xfrm rot="21360000">
            <a:off x="3931630" y="2392628"/>
            <a:ext cx="2705731" cy="2318460"/>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endParaRPr sz="2400" dirty="0">
              <a:solidFill>
                <a:schemeClr val="dk1"/>
              </a:solidFill>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FF74527B-BD39-4C2B-1F02-75AC132AE331}"/>
              </a:ext>
            </a:extLst>
          </p:cNvPr>
          <p:cNvSpPr txBox="1"/>
          <p:nvPr/>
        </p:nvSpPr>
        <p:spPr>
          <a:xfrm>
            <a:off x="876299" y="256787"/>
            <a:ext cx="8524875" cy="646331"/>
          </a:xfrm>
          <a:prstGeom prst="rect">
            <a:avLst/>
          </a:prstGeom>
          <a:noFill/>
        </p:spPr>
        <p:txBody>
          <a:bodyPr wrap="square" lIns="91440" tIns="45720" rIns="91440" bIns="45720" rtlCol="0" anchor="t">
            <a:spAutoFit/>
          </a:bodyPr>
          <a:lstStyle/>
          <a:p>
            <a:r>
              <a:rPr lang="en-US" sz="3600" b="1" dirty="0">
                <a:ea typeface="Calibri"/>
                <a:cs typeface="Calibri"/>
              </a:rPr>
              <a:t>Set 2: Question 1</a:t>
            </a:r>
          </a:p>
        </p:txBody>
      </p:sp>
      <p:sp>
        <p:nvSpPr>
          <p:cNvPr id="3" name="Arrow: Up 2">
            <a:extLst>
              <a:ext uri="{FF2B5EF4-FFF2-40B4-BE49-F238E27FC236}">
                <a16:creationId xmlns:a16="http://schemas.microsoft.com/office/drawing/2014/main" id="{B33791F0-775D-54B5-C440-6278B616AC16}"/>
              </a:ext>
            </a:extLst>
          </p:cNvPr>
          <p:cNvSpPr/>
          <p:nvPr/>
        </p:nvSpPr>
        <p:spPr>
          <a:xfrm>
            <a:off x="4218214" y="3841205"/>
            <a:ext cx="250952" cy="531368"/>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42;p30">
            <a:extLst>
              <a:ext uri="{FF2B5EF4-FFF2-40B4-BE49-F238E27FC236}">
                <a16:creationId xmlns:a16="http://schemas.microsoft.com/office/drawing/2014/main" id="{0642FB82-63FB-1B2D-74D2-965C6E025039}"/>
              </a:ext>
            </a:extLst>
          </p:cNvPr>
          <p:cNvSpPr/>
          <p:nvPr/>
        </p:nvSpPr>
        <p:spPr>
          <a:xfrm rot="21240000">
            <a:off x="4648200" y="2286001"/>
            <a:ext cx="2819400" cy="36734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dirty="0">
              <a:solidFill>
                <a:schemeClr val="dk1"/>
              </a:solidFill>
              <a:latin typeface="Times New Roman"/>
              <a:ea typeface="Times New Roman"/>
              <a:cs typeface="Times New Roman"/>
              <a:sym typeface="Times New Roman"/>
            </a:endParaRPr>
          </a:p>
        </p:txBody>
      </p:sp>
      <p:sp>
        <p:nvSpPr>
          <p:cNvPr id="5" name="Google Shape;242;p30">
            <a:extLst>
              <a:ext uri="{FF2B5EF4-FFF2-40B4-BE49-F238E27FC236}">
                <a16:creationId xmlns:a16="http://schemas.microsoft.com/office/drawing/2014/main" id="{489F8815-E3A4-CA8C-5EE2-5DEC05FCD3E4}"/>
              </a:ext>
            </a:extLst>
          </p:cNvPr>
          <p:cNvSpPr/>
          <p:nvPr/>
        </p:nvSpPr>
        <p:spPr>
          <a:xfrm rot="21240000">
            <a:off x="4648200" y="2286001"/>
            <a:ext cx="2819400" cy="36734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ADF8D4-7E2D-EC0C-B800-9523E713CF4A}"/>
              </a:ext>
            </a:extLst>
          </p:cNvPr>
          <p:cNvSpPr>
            <a:spLocks noGrp="1"/>
          </p:cNvSpPr>
          <p:nvPr>
            <p:ph type="sldNum" sz="quarter" idx="4"/>
          </p:nvPr>
        </p:nvSpPr>
        <p:spPr/>
        <p:txBody>
          <a:bodyPr/>
          <a:lstStyle/>
          <a:p>
            <a:fld id="{FAEE96CF-4053-2149-B5F9-FD566E7161CA}" type="slidenum">
              <a:rPr lang="en-US" smtClean="0"/>
              <a:pPr/>
              <a:t>27</a:t>
            </a:fld>
            <a:endParaRPr lang="en-US"/>
          </a:p>
        </p:txBody>
      </p:sp>
      <p:pic>
        <p:nvPicPr>
          <p:cNvPr id="4" name="Picture 3" descr="Black text on a white background&#10;&#10;AI-generated content may be incorrect.">
            <a:extLst>
              <a:ext uri="{FF2B5EF4-FFF2-40B4-BE49-F238E27FC236}">
                <a16:creationId xmlns:a16="http://schemas.microsoft.com/office/drawing/2014/main" id="{CFC8D7F4-8B8C-91B7-5A05-A65425B1E705}"/>
              </a:ext>
            </a:extLst>
          </p:cNvPr>
          <p:cNvPicPr>
            <a:picLocks noChangeAspect="1"/>
          </p:cNvPicPr>
          <p:nvPr/>
        </p:nvPicPr>
        <p:blipFill>
          <a:blip r:embed="rId2"/>
          <a:stretch>
            <a:fillRect/>
          </a:stretch>
        </p:blipFill>
        <p:spPr>
          <a:xfrm>
            <a:off x="889318" y="1473518"/>
            <a:ext cx="8828405" cy="1370965"/>
          </a:xfrm>
          <a:prstGeom prst="rect">
            <a:avLst/>
          </a:prstGeom>
        </p:spPr>
      </p:pic>
      <p:pic>
        <p:nvPicPr>
          <p:cNvPr id="6" name="Picture 5" descr="A close up of black text&#10;&#10;AI-generated content may be incorrect.">
            <a:extLst>
              <a:ext uri="{FF2B5EF4-FFF2-40B4-BE49-F238E27FC236}">
                <a16:creationId xmlns:a16="http://schemas.microsoft.com/office/drawing/2014/main" id="{8106DB42-73CC-C4B7-C73A-DDEADC766B33}"/>
              </a:ext>
            </a:extLst>
          </p:cNvPr>
          <p:cNvPicPr>
            <a:picLocks noChangeAspect="1"/>
          </p:cNvPicPr>
          <p:nvPr/>
        </p:nvPicPr>
        <p:blipFill>
          <a:blip r:embed="rId3"/>
          <a:stretch>
            <a:fillRect/>
          </a:stretch>
        </p:blipFill>
        <p:spPr>
          <a:xfrm>
            <a:off x="892587" y="4023995"/>
            <a:ext cx="9345295" cy="1228090"/>
          </a:xfrm>
          <a:prstGeom prst="rect">
            <a:avLst/>
          </a:prstGeom>
        </p:spPr>
      </p:pic>
      <p:sp>
        <p:nvSpPr>
          <p:cNvPr id="3" name="TextBox 2">
            <a:extLst>
              <a:ext uri="{FF2B5EF4-FFF2-40B4-BE49-F238E27FC236}">
                <a16:creationId xmlns:a16="http://schemas.microsoft.com/office/drawing/2014/main" id="{BA012932-8CE3-C9F5-5BD7-62D647BDEEEA}"/>
              </a:ext>
            </a:extLst>
          </p:cNvPr>
          <p:cNvSpPr txBox="1"/>
          <p:nvPr/>
        </p:nvSpPr>
        <p:spPr>
          <a:xfrm>
            <a:off x="993866" y="2825024"/>
            <a:ext cx="952735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ea typeface="Calibri"/>
                <a:cs typeface="Calibri"/>
              </a:rPr>
              <a:t>Surplus.  The increase in the real interest rate will result in a capital inflow as investors seek the higher interest rate that's available in the </a:t>
            </a:r>
            <a:r>
              <a:rPr lang="en-US" sz="2400" b="1" err="1">
                <a:solidFill>
                  <a:srgbClr val="FF0000"/>
                </a:solidFill>
                <a:ea typeface="Calibri"/>
                <a:cs typeface="Calibri"/>
              </a:rPr>
              <a:t>Barrikos</a:t>
            </a:r>
            <a:r>
              <a:rPr lang="en-US" sz="2400" b="1" dirty="0">
                <a:solidFill>
                  <a:srgbClr val="FF0000"/>
                </a:solidFill>
                <a:ea typeface="Calibri"/>
                <a:cs typeface="Calibri"/>
              </a:rPr>
              <a:t> Loanable Funds Market.</a:t>
            </a:r>
          </a:p>
        </p:txBody>
      </p:sp>
      <p:sp>
        <p:nvSpPr>
          <p:cNvPr id="5" name="TextBox 4">
            <a:extLst>
              <a:ext uri="{FF2B5EF4-FFF2-40B4-BE49-F238E27FC236}">
                <a16:creationId xmlns:a16="http://schemas.microsoft.com/office/drawing/2014/main" id="{62E92C6C-50DE-CCC5-8420-FCE031619CFC}"/>
              </a:ext>
            </a:extLst>
          </p:cNvPr>
          <p:cNvSpPr txBox="1"/>
          <p:nvPr/>
        </p:nvSpPr>
        <p:spPr>
          <a:xfrm>
            <a:off x="895531" y="4788262"/>
            <a:ext cx="1021315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ea typeface="Calibri"/>
                <a:cs typeface="Calibri"/>
              </a:rPr>
              <a:t>The international value of the </a:t>
            </a:r>
            <a:r>
              <a:rPr lang="en-US" sz="2400" b="1" err="1">
                <a:solidFill>
                  <a:srgbClr val="FF0000"/>
                </a:solidFill>
                <a:ea typeface="Calibri"/>
                <a:cs typeface="Calibri"/>
              </a:rPr>
              <a:t>Barrikos</a:t>
            </a:r>
            <a:r>
              <a:rPr lang="en-US" sz="2400" b="1" dirty="0">
                <a:solidFill>
                  <a:srgbClr val="FF0000"/>
                </a:solidFill>
                <a:ea typeface="Calibri"/>
                <a:cs typeface="Calibri"/>
              </a:rPr>
              <a:t> currency will appreciate.  The increase in the real interest rate will increase the demand for the </a:t>
            </a:r>
            <a:r>
              <a:rPr lang="en-US" sz="2400" b="1" err="1">
                <a:solidFill>
                  <a:srgbClr val="FF0000"/>
                </a:solidFill>
                <a:ea typeface="Calibri"/>
                <a:cs typeface="Calibri"/>
              </a:rPr>
              <a:t>Barrikos</a:t>
            </a:r>
            <a:r>
              <a:rPr lang="en-US" sz="2400" b="1" dirty="0">
                <a:solidFill>
                  <a:srgbClr val="FF0000"/>
                </a:solidFill>
                <a:ea typeface="Calibri"/>
                <a:cs typeface="Calibri"/>
              </a:rPr>
              <a:t> currency as investors exchange their currency for the </a:t>
            </a:r>
            <a:r>
              <a:rPr lang="en-US" sz="2400" b="1" err="1">
                <a:solidFill>
                  <a:srgbClr val="FF0000"/>
                </a:solidFill>
                <a:ea typeface="Calibri"/>
                <a:cs typeface="Calibri"/>
              </a:rPr>
              <a:t>Barrikos</a:t>
            </a:r>
            <a:r>
              <a:rPr lang="en-US" sz="2400" b="1" dirty="0">
                <a:solidFill>
                  <a:srgbClr val="FF0000"/>
                </a:solidFill>
                <a:ea typeface="Calibri"/>
                <a:cs typeface="Calibri"/>
              </a:rPr>
              <a:t> currency to obtain the higher rate of return. OR, the supply of </a:t>
            </a:r>
            <a:r>
              <a:rPr lang="en-US" sz="2400" b="1" err="1">
                <a:solidFill>
                  <a:srgbClr val="FF0000"/>
                </a:solidFill>
                <a:ea typeface="Calibri"/>
                <a:cs typeface="Calibri"/>
              </a:rPr>
              <a:t>Barrikos</a:t>
            </a:r>
            <a:r>
              <a:rPr lang="en-US" sz="2400" b="1" dirty="0">
                <a:solidFill>
                  <a:srgbClr val="FF0000"/>
                </a:solidFill>
                <a:ea typeface="Calibri"/>
                <a:cs typeface="Calibri"/>
              </a:rPr>
              <a:t> currency will decrease as domestic investors will supply fewer loanable funds to foreign markets.</a:t>
            </a:r>
          </a:p>
          <a:p>
            <a:endParaRPr lang="en-US" sz="2400" dirty="0">
              <a:ea typeface="Calibri"/>
              <a:cs typeface="Calibri"/>
            </a:endParaRPr>
          </a:p>
        </p:txBody>
      </p:sp>
      <p:sp>
        <p:nvSpPr>
          <p:cNvPr id="7" name="TextBox 6">
            <a:extLst>
              <a:ext uri="{FF2B5EF4-FFF2-40B4-BE49-F238E27FC236}">
                <a16:creationId xmlns:a16="http://schemas.microsoft.com/office/drawing/2014/main" id="{4A72EF66-B1E9-CA7F-4FEE-BA150E25AA08}"/>
              </a:ext>
            </a:extLst>
          </p:cNvPr>
          <p:cNvSpPr txBox="1"/>
          <p:nvPr/>
        </p:nvSpPr>
        <p:spPr>
          <a:xfrm>
            <a:off x="625928" y="505097"/>
            <a:ext cx="63273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1</a:t>
            </a:r>
          </a:p>
        </p:txBody>
      </p:sp>
    </p:spTree>
    <p:extLst>
      <p:ext uri="{BB962C8B-B14F-4D97-AF65-F5344CB8AC3E}">
        <p14:creationId xmlns:p14="http://schemas.microsoft.com/office/powerpoint/2010/main" val="263864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925E21-3591-D7E9-5FDC-AF6125F00BDC}"/>
              </a:ext>
            </a:extLst>
          </p:cNvPr>
          <p:cNvSpPr>
            <a:spLocks noGrp="1"/>
          </p:cNvSpPr>
          <p:nvPr>
            <p:ph type="sldNum" sz="quarter" idx="4"/>
          </p:nvPr>
        </p:nvSpPr>
        <p:spPr/>
        <p:txBody>
          <a:bodyPr/>
          <a:lstStyle/>
          <a:p>
            <a:fld id="{FAEE96CF-4053-2149-B5F9-FD566E7161CA}" type="slidenum">
              <a:rPr lang="en-US" smtClean="0"/>
              <a:pPr/>
              <a:t>28</a:t>
            </a:fld>
            <a:endParaRPr lang="en-US"/>
          </a:p>
        </p:txBody>
      </p:sp>
      <p:sp>
        <p:nvSpPr>
          <p:cNvPr id="3" name="TextBox 2">
            <a:extLst>
              <a:ext uri="{FF2B5EF4-FFF2-40B4-BE49-F238E27FC236}">
                <a16:creationId xmlns:a16="http://schemas.microsoft.com/office/drawing/2014/main" id="{904C0F09-DDC1-9787-B658-236770B22FE3}"/>
              </a:ext>
            </a:extLst>
          </p:cNvPr>
          <p:cNvSpPr txBox="1"/>
          <p:nvPr/>
        </p:nvSpPr>
        <p:spPr>
          <a:xfrm>
            <a:off x="846666" y="1735666"/>
            <a:ext cx="8604250" cy="14393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descr="A close up of a text&#10;&#10;AI-generated content may be incorrect.">
            <a:extLst>
              <a:ext uri="{FF2B5EF4-FFF2-40B4-BE49-F238E27FC236}">
                <a16:creationId xmlns:a16="http://schemas.microsoft.com/office/drawing/2014/main" id="{C8EE0460-241A-755E-742E-E648AAF34A44}"/>
              </a:ext>
            </a:extLst>
          </p:cNvPr>
          <p:cNvPicPr>
            <a:picLocks noChangeAspect="1"/>
          </p:cNvPicPr>
          <p:nvPr/>
        </p:nvPicPr>
        <p:blipFill>
          <a:blip r:embed="rId2"/>
          <a:stretch>
            <a:fillRect/>
          </a:stretch>
        </p:blipFill>
        <p:spPr>
          <a:xfrm>
            <a:off x="723220" y="1726746"/>
            <a:ext cx="9569904" cy="1336221"/>
          </a:xfrm>
          <a:prstGeom prst="rect">
            <a:avLst/>
          </a:prstGeom>
        </p:spPr>
      </p:pic>
      <p:sp>
        <p:nvSpPr>
          <p:cNvPr id="5" name="TextBox 4">
            <a:extLst>
              <a:ext uri="{FF2B5EF4-FFF2-40B4-BE49-F238E27FC236}">
                <a16:creationId xmlns:a16="http://schemas.microsoft.com/office/drawing/2014/main" id="{F3425015-129F-4D43-7E20-9F28C4CB92B1}"/>
              </a:ext>
            </a:extLst>
          </p:cNvPr>
          <p:cNvSpPr txBox="1"/>
          <p:nvPr/>
        </p:nvSpPr>
        <p:spPr>
          <a:xfrm>
            <a:off x="1873249" y="4635500"/>
            <a:ext cx="8424333" cy="10371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A833714F-17DF-5C86-A286-0E74775AEF12}"/>
              </a:ext>
            </a:extLst>
          </p:cNvPr>
          <p:cNvSpPr txBox="1"/>
          <p:nvPr/>
        </p:nvSpPr>
        <p:spPr>
          <a:xfrm>
            <a:off x="911678" y="3320142"/>
            <a:ext cx="78105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ea typeface="Calibri"/>
                <a:cs typeface="Calibri"/>
              </a:rPr>
              <a:t>Increase interest on bank reserves</a:t>
            </a:r>
          </a:p>
          <a:p>
            <a:endParaRPr lang="en-US" sz="2400" b="1" dirty="0">
              <a:solidFill>
                <a:srgbClr val="FF0000"/>
              </a:solidFill>
              <a:ea typeface="Calibri"/>
              <a:cs typeface="Calibri"/>
            </a:endParaRPr>
          </a:p>
          <a:p>
            <a:r>
              <a:rPr lang="en-US" sz="2400" b="1" dirty="0">
                <a:solidFill>
                  <a:srgbClr val="FF0000"/>
                </a:solidFill>
                <a:ea typeface="Calibri"/>
                <a:cs typeface="Calibri"/>
              </a:rPr>
              <a:t>Increase administered (policy) rates </a:t>
            </a:r>
          </a:p>
        </p:txBody>
      </p:sp>
      <p:sp>
        <p:nvSpPr>
          <p:cNvPr id="8" name="TextBox 7">
            <a:extLst>
              <a:ext uri="{FF2B5EF4-FFF2-40B4-BE49-F238E27FC236}">
                <a16:creationId xmlns:a16="http://schemas.microsoft.com/office/drawing/2014/main" id="{71BDDDCC-4ED9-D32A-4D01-07129BE59E97}"/>
              </a:ext>
            </a:extLst>
          </p:cNvPr>
          <p:cNvSpPr txBox="1"/>
          <p:nvPr/>
        </p:nvSpPr>
        <p:spPr>
          <a:xfrm>
            <a:off x="639536" y="258535"/>
            <a:ext cx="653142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2</a:t>
            </a:r>
          </a:p>
        </p:txBody>
      </p:sp>
    </p:spTree>
    <p:extLst>
      <p:ext uri="{BB962C8B-B14F-4D97-AF65-F5344CB8AC3E}">
        <p14:creationId xmlns:p14="http://schemas.microsoft.com/office/powerpoint/2010/main" val="187083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5A1C69-6B57-4047-0C0A-9D429E78BF8D}"/>
              </a:ext>
            </a:extLst>
          </p:cNvPr>
          <p:cNvSpPr>
            <a:spLocks noGrp="1"/>
          </p:cNvSpPr>
          <p:nvPr>
            <p:ph type="body" sz="quarter" idx="1"/>
          </p:nvPr>
        </p:nvSpPr>
        <p:spPr>
          <a:xfrm>
            <a:off x="715742" y="417568"/>
            <a:ext cx="9144001" cy="616224"/>
          </a:xfrm>
        </p:spPr>
        <p:txBody>
          <a:bodyPr lIns="91440" tIns="45720" rIns="91440" bIns="45720" anchor="t">
            <a:normAutofit/>
          </a:bodyPr>
          <a:lstStyle/>
          <a:p>
            <a:r>
              <a:rPr lang="en-US" sz="3200" b="1" dirty="0">
                <a:solidFill>
                  <a:schemeClr val="tx1">
                    <a:lumMod val="95000"/>
                    <a:lumOff val="5000"/>
                  </a:schemeClr>
                </a:solidFill>
              </a:rPr>
              <a:t>Set 2: Question 2</a:t>
            </a:r>
            <a:endParaRPr lang="en-US" sz="3200" b="1">
              <a:solidFill>
                <a:schemeClr val="tx1">
                  <a:lumMod val="95000"/>
                  <a:lumOff val="5000"/>
                </a:schemeClr>
              </a:solidFill>
              <a:ea typeface="Calibri"/>
              <a:cs typeface="Calibri"/>
            </a:endParaRPr>
          </a:p>
        </p:txBody>
      </p:sp>
      <p:sp>
        <p:nvSpPr>
          <p:cNvPr id="3" name="TextBox 2">
            <a:extLst>
              <a:ext uri="{FF2B5EF4-FFF2-40B4-BE49-F238E27FC236}">
                <a16:creationId xmlns:a16="http://schemas.microsoft.com/office/drawing/2014/main" id="{32D8174C-9C53-915E-6130-A57D55F4B228}"/>
              </a:ext>
            </a:extLst>
          </p:cNvPr>
          <p:cNvSpPr txBox="1"/>
          <p:nvPr/>
        </p:nvSpPr>
        <p:spPr>
          <a:xfrm>
            <a:off x="452487" y="6353666"/>
            <a:ext cx="625939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Source: </a:t>
            </a:r>
            <a:r>
              <a:rPr kumimoji="0" lang="en-US" sz="1200" b="0" i="0" u="none" strike="noStrike" cap="none" spc="0" normalizeH="0" baseline="0" dirty="0">
                <a:ln>
                  <a:noFill/>
                </a:ln>
                <a:solidFill>
                  <a:srgbClr val="000000"/>
                </a:solidFill>
                <a:effectLst/>
                <a:uFillTx/>
                <a:latin typeface="+mn-lt"/>
                <a:ea typeface="+mn-ea"/>
                <a:cs typeface="+mn-cs"/>
                <a:sym typeface="Calibri"/>
                <a:hlinkClick r:id="rId2"/>
              </a:rPr>
              <a:t>How the Federal Reserve Implements Monetary Policy</a:t>
            </a:r>
            <a:endParaRPr kumimoji="0" lang="en-US" sz="1200" b="0" i="0" u="none" strike="noStrike" cap="none" spc="0" normalizeH="0" baseline="0" dirty="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C79647EF-D7DC-18E1-E4EC-30CE85F1F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90" y="2464273"/>
            <a:ext cx="4049935" cy="3796815"/>
          </a:xfrm>
          <a:prstGeom prst="rect">
            <a:avLst/>
          </a:prstGeom>
        </p:spPr>
      </p:pic>
      <p:sp>
        <p:nvSpPr>
          <p:cNvPr id="6" name="TextBox 5">
            <a:extLst>
              <a:ext uri="{FF2B5EF4-FFF2-40B4-BE49-F238E27FC236}">
                <a16:creationId xmlns:a16="http://schemas.microsoft.com/office/drawing/2014/main" id="{C2186726-0764-3CC5-E3B8-4FC7F6BADC86}"/>
              </a:ext>
            </a:extLst>
          </p:cNvPr>
          <p:cNvSpPr txBox="1"/>
          <p:nvPr/>
        </p:nvSpPr>
        <p:spPr>
          <a:xfrm>
            <a:off x="6094168" y="2736671"/>
            <a:ext cx="6094428"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hangingPunct="0"/>
            <a:r>
              <a:rPr lang="en-US" sz="2800" b="1" dirty="0" err="1">
                <a:solidFill>
                  <a:srgbClr val="000000"/>
                </a:solidFill>
                <a:sym typeface="Calibri"/>
              </a:rPr>
              <a:t>Jenland</a:t>
            </a:r>
            <a:r>
              <a:rPr lang="en-US" sz="2800" b="1" dirty="0">
                <a:solidFill>
                  <a:srgbClr val="000000"/>
                </a:solidFill>
                <a:sym typeface="Calibri"/>
              </a:rPr>
              <a:t> Central bank will implement contractionary monetary policy, increasing </a:t>
            </a:r>
            <a:r>
              <a:rPr kumimoji="0" lang="en-US" sz="2800" b="1" i="0" u="none" strike="noStrike" cap="none" spc="0" normalizeH="0" baseline="0" dirty="0">
                <a:ln>
                  <a:noFill/>
                </a:ln>
                <a:solidFill>
                  <a:srgbClr val="000000"/>
                </a:solidFill>
                <a:effectLst/>
                <a:uFillTx/>
                <a:latin typeface="+mn-lt"/>
                <a:ea typeface="+mn-ea"/>
                <a:cs typeface="+mn-cs"/>
                <a:sym typeface="Calibri"/>
              </a:rPr>
              <a:t>administered rates:</a:t>
            </a:r>
          </a:p>
          <a:p>
            <a:pPr marL="0" marR="0" indent="0" algn="l" defTabSz="914400" rtl="0" fontAlgn="auto" latinLnBrk="0" hangingPunct="0">
              <a:lnSpc>
                <a:spcPct val="100000"/>
              </a:lnSpc>
              <a:spcBef>
                <a:spcPts val="0"/>
              </a:spcBef>
              <a:spcAft>
                <a:spcPts val="0"/>
              </a:spcAft>
              <a:buClrTx/>
              <a:buSzTx/>
              <a:buFontTx/>
              <a:buNone/>
              <a:tabLst/>
            </a:pPr>
            <a:r>
              <a:rPr lang="en-US" sz="2800" dirty="0"/>
              <a:t>  - Interest on Reserve Balances </a:t>
            </a:r>
          </a:p>
          <a:p>
            <a:pPr marL="0" marR="0" indent="0" algn="l" defTabSz="914400" rtl="0" fontAlgn="auto" latinLnBrk="0" hangingPunct="0">
              <a:lnSpc>
                <a:spcPct val="100000"/>
              </a:lnSpc>
              <a:spcBef>
                <a:spcPts val="0"/>
              </a:spcBef>
              <a:spcAft>
                <a:spcPts val="0"/>
              </a:spcAft>
              <a:buClrTx/>
              <a:buSzTx/>
              <a:buFontTx/>
              <a:buNone/>
              <a:tabLst/>
            </a:pPr>
            <a:r>
              <a:rPr lang="en-US" sz="2800" dirty="0"/>
              <a:t>  - Overnight Reverse Repurchase Rate </a:t>
            </a:r>
          </a:p>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Calibri"/>
              </a:rPr>
              <a:t>  - Discount Rate</a:t>
            </a:r>
          </a:p>
        </p:txBody>
      </p:sp>
      <p:sp>
        <p:nvSpPr>
          <p:cNvPr id="9" name="TextBox 8">
            <a:extLst>
              <a:ext uri="{FF2B5EF4-FFF2-40B4-BE49-F238E27FC236}">
                <a16:creationId xmlns:a16="http://schemas.microsoft.com/office/drawing/2014/main" id="{6CE0F580-8E7C-0CD5-1490-4F8E0D2846DE}"/>
              </a:ext>
            </a:extLst>
          </p:cNvPr>
          <p:cNvSpPr txBox="1"/>
          <p:nvPr/>
        </p:nvSpPr>
        <p:spPr>
          <a:xfrm>
            <a:off x="843643" y="1360714"/>
            <a:ext cx="631371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Calibri"/>
                <a:cs typeface="Calibri"/>
              </a:rPr>
              <a:t>B. Draw a correctly labeled graph of the reserve market for </a:t>
            </a:r>
            <a:r>
              <a:rPr lang="en-US" sz="2000" b="1" dirty="0" err="1">
                <a:ea typeface="Calibri"/>
                <a:cs typeface="Calibri"/>
              </a:rPr>
              <a:t>Jenland</a:t>
            </a:r>
            <a:r>
              <a:rPr lang="en-US" sz="2000" b="1" dirty="0">
                <a:ea typeface="Calibri"/>
                <a:cs typeface="Calibri"/>
              </a:rPr>
              <a:t>, and show the effect of the central bank's action identified in part A on the policy rate.</a:t>
            </a:r>
          </a:p>
        </p:txBody>
      </p:sp>
    </p:spTree>
    <p:extLst>
      <p:ext uri="{BB962C8B-B14F-4D97-AF65-F5344CB8AC3E}">
        <p14:creationId xmlns:p14="http://schemas.microsoft.com/office/powerpoint/2010/main" val="17149203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414A58"/>
                </a:solidFill>
                <a:latin typeface="Calibri"/>
                <a:cs typeface="Calibri"/>
              </a:rPr>
              <a:t>Objectives</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12343" y="1688856"/>
            <a:ext cx="11158635"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Bef>
                <a:spcPts val="0"/>
              </a:spcBef>
              <a:buFont typeface="Arial,Sans-Serif" panose="020B0604020202020204" pitchFamily="34" charset="0"/>
              <a:buChar char="•"/>
            </a:pPr>
            <a:r>
              <a:rPr lang="en-US" sz="4400" b="1">
                <a:latin typeface="Calibri"/>
                <a:ea typeface="Calibri"/>
                <a:cs typeface="Calibri"/>
              </a:rPr>
              <a:t>Review the 2025 AP Macroeconomics  Free- Response Questions (FRQ’s).</a:t>
            </a:r>
          </a:p>
          <a:p>
            <a:pPr marL="0" indent="0">
              <a:lnSpc>
                <a:spcPct val="100000"/>
              </a:lnSpc>
              <a:spcBef>
                <a:spcPts val="0"/>
              </a:spcBef>
              <a:buNone/>
            </a:pPr>
            <a:endParaRPr lang="en-US" sz="4400" b="1">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Bef>
                <a:spcPts val="0"/>
              </a:spcBef>
              <a:buFont typeface="Arial,Sans-Serif" panose="020B0604020202020204" pitchFamily="34" charset="0"/>
            </a:pPr>
            <a:r>
              <a:rPr lang="en-US" sz="4400" b="1">
                <a:latin typeface="Calibri"/>
                <a:ea typeface="Calibri"/>
                <a:cs typeface="Calibri"/>
              </a:rPr>
              <a:t>Learn effective strategies for teaching content that is tested on the FRQ portion of the AP exam.</a:t>
            </a:r>
          </a:p>
          <a:p>
            <a:pPr marL="285750" indent="-285750">
              <a:lnSpc>
                <a:spcPct val="100000"/>
              </a:lnSpc>
              <a:spcBef>
                <a:spcPts val="0"/>
              </a:spcBef>
              <a:buFont typeface="Arial,Sans-Serif" panose="020B0604020202020204" pitchFamily="34" charset="0"/>
            </a:pPr>
            <a:endParaRPr lang="en-US" sz="4400" b="1">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endParaRPr lang="en-US" sz="2600">
              <a:latin typeface="Calibri Light"/>
              <a:ea typeface="+mn-lt"/>
              <a:cs typeface="Calibri"/>
            </a:endParaRPr>
          </a:p>
          <a:p>
            <a:pPr marL="0" indent="0">
              <a:buNone/>
            </a:pPr>
            <a:endParaRPr lang="en-US" sz="2600">
              <a:latin typeface="Calibri Light" panose="020F0302020204030204" pitchFamily="34" charset="0"/>
              <a:ea typeface="+mn-l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a:t>
            </a:fld>
            <a:endParaRPr lang="en-US"/>
          </a:p>
        </p:txBody>
      </p:sp>
    </p:spTree>
    <p:extLst>
      <p:ext uri="{BB962C8B-B14F-4D97-AF65-F5344CB8AC3E}">
        <p14:creationId xmlns:p14="http://schemas.microsoft.com/office/powerpoint/2010/main" val="2290274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1F1-387A-F8EE-061B-12BE22E91F4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3734E9-97D8-4CAC-4164-B58F377B9AF3}"/>
              </a:ext>
            </a:extLst>
          </p:cNvPr>
          <p:cNvSpPr>
            <a:spLocks noGrp="1"/>
          </p:cNvSpPr>
          <p:nvPr>
            <p:ph type="sldNum" sz="quarter" idx="2"/>
          </p:nvPr>
        </p:nvSpPr>
        <p:spPr/>
        <p:txBody>
          <a:bodyPr/>
          <a:lstStyle/>
          <a:p>
            <a:fld id="{86CB4B4D-7CA3-9044-876B-883B54F8677D}" type="slidenum">
              <a:rPr lang="en-US"/>
              <a:t>30</a:t>
            </a:fld>
            <a:endParaRPr lang="en-US"/>
          </a:p>
        </p:txBody>
      </p:sp>
      <p:pic>
        <p:nvPicPr>
          <p:cNvPr id="5" name="Picture 4" descr="A diagram of a price&#10;&#10;AI-generated content may be incorrect.">
            <a:extLst>
              <a:ext uri="{FF2B5EF4-FFF2-40B4-BE49-F238E27FC236}">
                <a16:creationId xmlns:a16="http://schemas.microsoft.com/office/drawing/2014/main" id="{6924B084-1E3E-9BE2-C1B9-94C33A0DD7E0}"/>
              </a:ext>
            </a:extLst>
          </p:cNvPr>
          <p:cNvPicPr>
            <a:picLocks noChangeAspect="1"/>
          </p:cNvPicPr>
          <p:nvPr/>
        </p:nvPicPr>
        <p:blipFill>
          <a:blip r:embed="rId2"/>
          <a:stretch>
            <a:fillRect/>
          </a:stretch>
        </p:blipFill>
        <p:spPr>
          <a:xfrm>
            <a:off x="1114281" y="2191905"/>
            <a:ext cx="6162675" cy="3924300"/>
          </a:xfrm>
          <a:prstGeom prst="rect">
            <a:avLst/>
          </a:prstGeom>
        </p:spPr>
      </p:pic>
      <p:sp>
        <p:nvSpPr>
          <p:cNvPr id="6" name="TextBox 5">
            <a:extLst>
              <a:ext uri="{FF2B5EF4-FFF2-40B4-BE49-F238E27FC236}">
                <a16:creationId xmlns:a16="http://schemas.microsoft.com/office/drawing/2014/main" id="{43B24DAA-46E9-26D4-9E53-B2444B15530C}"/>
              </a:ext>
            </a:extLst>
          </p:cNvPr>
          <p:cNvSpPr txBox="1"/>
          <p:nvPr/>
        </p:nvSpPr>
        <p:spPr>
          <a:xfrm>
            <a:off x="-168597" y="277488"/>
            <a:ext cx="6077233" cy="92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ea typeface="Calibri"/>
                <a:cs typeface="Calibri"/>
              </a:rPr>
              <a:t>Set 1: Question 2</a:t>
            </a:r>
            <a:endParaRPr lang="en-US" sz="3600">
              <a:ea typeface="Calibri"/>
              <a:cs typeface="Calibri"/>
            </a:endParaRPr>
          </a:p>
          <a:p>
            <a:pPr algn="l"/>
            <a:endParaRPr lang="en-US">
              <a:ea typeface="Calibri"/>
              <a:cs typeface="Calibri"/>
            </a:endParaRPr>
          </a:p>
        </p:txBody>
      </p:sp>
      <p:sp>
        <p:nvSpPr>
          <p:cNvPr id="7" name="TextBox 6">
            <a:extLst>
              <a:ext uri="{FF2B5EF4-FFF2-40B4-BE49-F238E27FC236}">
                <a16:creationId xmlns:a16="http://schemas.microsoft.com/office/drawing/2014/main" id="{089F79DF-A06B-6737-908E-11991855B022}"/>
              </a:ext>
            </a:extLst>
          </p:cNvPr>
          <p:cNvSpPr txBox="1"/>
          <p:nvPr/>
        </p:nvSpPr>
        <p:spPr>
          <a:xfrm>
            <a:off x="606280" y="1761098"/>
            <a:ext cx="938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ea typeface="Calibri"/>
                <a:cs typeface="Calibri"/>
              </a:rPr>
              <a:t>C.</a:t>
            </a:r>
          </a:p>
        </p:txBody>
      </p:sp>
      <p:sp>
        <p:nvSpPr>
          <p:cNvPr id="2" name="TextBox 1">
            <a:extLst>
              <a:ext uri="{FF2B5EF4-FFF2-40B4-BE49-F238E27FC236}">
                <a16:creationId xmlns:a16="http://schemas.microsoft.com/office/drawing/2014/main" id="{161C0770-7CDC-4FC7-E4C2-684A75504978}"/>
              </a:ext>
            </a:extLst>
          </p:cNvPr>
          <p:cNvSpPr txBox="1"/>
          <p:nvPr/>
        </p:nvSpPr>
        <p:spPr>
          <a:xfrm>
            <a:off x="7769678" y="2435679"/>
            <a:ext cx="372835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Calibri"/>
                <a:cs typeface="Calibri"/>
              </a:rPr>
              <a:t>If answer in Part A is "increase interest on reserves", only the lower portion of the demand curve would shift up.</a:t>
            </a:r>
          </a:p>
          <a:p>
            <a:endParaRPr lang="en-US" sz="2000" b="1" dirty="0">
              <a:solidFill>
                <a:srgbClr val="FF0000"/>
              </a:solidFill>
              <a:ea typeface="Calibri"/>
              <a:cs typeface="Calibri"/>
            </a:endParaRPr>
          </a:p>
          <a:p>
            <a:r>
              <a:rPr lang="en-US" sz="2000" b="1" dirty="0">
                <a:solidFill>
                  <a:srgbClr val="FF0000"/>
                </a:solidFill>
                <a:ea typeface="Calibri"/>
                <a:cs typeface="Calibri"/>
              </a:rPr>
              <a:t>If answer in Part A is "increase administered rates," both the upper and lower portion of the demand curve should shift up.</a:t>
            </a:r>
          </a:p>
        </p:txBody>
      </p:sp>
      <p:sp>
        <p:nvSpPr>
          <p:cNvPr id="17" name="Arrow: Up 16">
            <a:extLst>
              <a:ext uri="{FF2B5EF4-FFF2-40B4-BE49-F238E27FC236}">
                <a16:creationId xmlns:a16="http://schemas.microsoft.com/office/drawing/2014/main" id="{A001F4B0-1B2F-A141-27DC-BA0889B855D0}"/>
              </a:ext>
            </a:extLst>
          </p:cNvPr>
          <p:cNvSpPr/>
          <p:nvPr/>
        </p:nvSpPr>
        <p:spPr>
          <a:xfrm>
            <a:off x="2694214" y="3358242"/>
            <a:ext cx="364889" cy="23818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4665E64B-AE7A-3C05-EF85-D01B08CE87ED}"/>
              </a:ext>
            </a:extLst>
          </p:cNvPr>
          <p:cNvSpPr/>
          <p:nvPr/>
        </p:nvSpPr>
        <p:spPr>
          <a:xfrm>
            <a:off x="2786380" y="4699000"/>
            <a:ext cx="179832" cy="34848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6E536BBA-099F-4F29-C693-3E96EA01E932}"/>
              </a:ext>
            </a:extLst>
          </p:cNvPr>
          <p:cNvSpPr/>
          <p:nvPr/>
        </p:nvSpPr>
        <p:spPr>
          <a:xfrm>
            <a:off x="5286647" y="4749255"/>
            <a:ext cx="159512" cy="2672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D910CC64-49D5-D60F-C0CE-86318D74FA08}"/>
                  </a:ext>
                </a:extLst>
              </p14:cNvPr>
              <p14:cNvContentPartPr/>
              <p14:nvPr/>
            </p14:nvContentPartPr>
            <p14:xfrm>
              <a:off x="2438399" y="5053692"/>
              <a:ext cx="13607" cy="13607"/>
            </p14:xfrm>
          </p:contentPart>
        </mc:Choice>
        <mc:Fallback xmlns="">
          <p:pic>
            <p:nvPicPr>
              <p:cNvPr id="24" name="Ink 23">
                <a:extLst>
                  <a:ext uri="{FF2B5EF4-FFF2-40B4-BE49-F238E27FC236}">
                    <a16:creationId xmlns:a16="http://schemas.microsoft.com/office/drawing/2014/main" id="{D910CC64-49D5-D60F-C0CE-86318D74FA08}"/>
                  </a:ext>
                </a:extLst>
              </p:cNvPr>
              <p:cNvPicPr/>
              <p:nvPr/>
            </p:nvPicPr>
            <p:blipFill>
              <a:blip r:embed="rId4"/>
              <a:stretch>
                <a:fillRect/>
              </a:stretch>
            </p:blipFill>
            <p:spPr>
              <a:xfrm>
                <a:off x="1758049" y="4386949"/>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07CFD12F-A543-A54D-ABB4-8A82CCCC92FD}"/>
                  </a:ext>
                </a:extLst>
              </p14:cNvPr>
              <p14:cNvContentPartPr/>
              <p14:nvPr/>
            </p14:nvContentPartPr>
            <p14:xfrm>
              <a:off x="2438399" y="5021036"/>
              <a:ext cx="13607" cy="59442"/>
            </p14:xfrm>
          </p:contentPart>
        </mc:Choice>
        <mc:Fallback xmlns="">
          <p:pic>
            <p:nvPicPr>
              <p:cNvPr id="25" name="Ink 24">
                <a:extLst>
                  <a:ext uri="{FF2B5EF4-FFF2-40B4-BE49-F238E27FC236}">
                    <a16:creationId xmlns:a16="http://schemas.microsoft.com/office/drawing/2014/main" id="{07CFD12F-A543-A54D-ABB4-8A82CCCC92FD}"/>
                  </a:ext>
                </a:extLst>
              </p:cNvPr>
              <p:cNvPicPr/>
              <p:nvPr/>
            </p:nvPicPr>
            <p:blipFill>
              <a:blip r:embed="rId6"/>
              <a:stretch>
                <a:fillRect/>
              </a:stretch>
            </p:blipFill>
            <p:spPr>
              <a:xfrm>
                <a:off x="1758049" y="5003132"/>
                <a:ext cx="1360700" cy="9489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794E348B-6EA6-CC98-2AF4-1CE15943803C}"/>
                  </a:ext>
                </a:extLst>
              </p14:cNvPr>
              <p14:cNvContentPartPr/>
              <p14:nvPr/>
            </p14:nvContentPartPr>
            <p14:xfrm>
              <a:off x="2349565" y="4947751"/>
              <a:ext cx="88834" cy="196741"/>
            </p14:xfrm>
          </p:contentPart>
        </mc:Choice>
        <mc:Fallback xmlns="">
          <p:pic>
            <p:nvPicPr>
              <p:cNvPr id="26" name="Ink 25">
                <a:extLst>
                  <a:ext uri="{FF2B5EF4-FFF2-40B4-BE49-F238E27FC236}">
                    <a16:creationId xmlns:a16="http://schemas.microsoft.com/office/drawing/2014/main" id="{794E348B-6EA6-CC98-2AF4-1CE15943803C}"/>
                  </a:ext>
                </a:extLst>
              </p:cNvPr>
              <p:cNvPicPr/>
              <p:nvPr/>
            </p:nvPicPr>
            <p:blipFill>
              <a:blip r:embed="rId8"/>
              <a:stretch>
                <a:fillRect/>
              </a:stretch>
            </p:blipFill>
            <p:spPr>
              <a:xfrm>
                <a:off x="2331655" y="4930159"/>
                <a:ext cx="124296" cy="23228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9279FDD4-347B-CED0-410B-6D2DC9093583}"/>
                  </a:ext>
                </a:extLst>
              </p14:cNvPr>
              <p14:cNvContentPartPr/>
              <p14:nvPr/>
            </p14:nvContentPartPr>
            <p14:xfrm>
              <a:off x="2449285" y="4988379"/>
              <a:ext cx="19524" cy="195488"/>
            </p14:xfrm>
          </p:contentPart>
        </mc:Choice>
        <mc:Fallback xmlns="">
          <p:pic>
            <p:nvPicPr>
              <p:cNvPr id="27" name="Ink 26">
                <a:extLst>
                  <a:ext uri="{FF2B5EF4-FFF2-40B4-BE49-F238E27FC236}">
                    <a16:creationId xmlns:a16="http://schemas.microsoft.com/office/drawing/2014/main" id="{9279FDD4-347B-CED0-410B-6D2DC9093583}"/>
                  </a:ext>
                </a:extLst>
              </p:cNvPr>
              <p:cNvPicPr/>
              <p:nvPr/>
            </p:nvPicPr>
            <p:blipFill>
              <a:blip r:embed="rId10"/>
              <a:stretch>
                <a:fillRect/>
              </a:stretch>
            </p:blipFill>
            <p:spPr>
              <a:xfrm>
                <a:off x="2431536" y="4970771"/>
                <a:ext cx="54667" cy="23106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34A5E7C5-7088-4860-48FF-81AC6C2193BE}"/>
                  </a:ext>
                </a:extLst>
              </p14:cNvPr>
              <p14:cNvContentPartPr/>
              <p14:nvPr/>
            </p14:nvContentPartPr>
            <p14:xfrm>
              <a:off x="2399585" y="4879522"/>
              <a:ext cx="104128" cy="73028"/>
            </p14:xfrm>
          </p:contentPart>
        </mc:Choice>
        <mc:Fallback xmlns="">
          <p:pic>
            <p:nvPicPr>
              <p:cNvPr id="28" name="Ink 27">
                <a:extLst>
                  <a:ext uri="{FF2B5EF4-FFF2-40B4-BE49-F238E27FC236}">
                    <a16:creationId xmlns:a16="http://schemas.microsoft.com/office/drawing/2014/main" id="{34A5E7C5-7088-4860-48FF-81AC6C2193BE}"/>
                  </a:ext>
                </a:extLst>
              </p:cNvPr>
              <p:cNvPicPr/>
              <p:nvPr/>
            </p:nvPicPr>
            <p:blipFill>
              <a:blip r:embed="rId12"/>
              <a:stretch>
                <a:fillRect/>
              </a:stretch>
            </p:blipFill>
            <p:spPr>
              <a:xfrm>
                <a:off x="2381991" y="4861623"/>
                <a:ext cx="139675" cy="10846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218C13E9-46A4-B955-E3F9-9A945559CDA7}"/>
                  </a:ext>
                </a:extLst>
              </p14:cNvPr>
              <p14:cNvContentPartPr/>
              <p14:nvPr/>
            </p14:nvContentPartPr>
            <p14:xfrm>
              <a:off x="2399190" y="4894800"/>
              <a:ext cx="232351" cy="356750"/>
            </p14:xfrm>
          </p:contentPart>
        </mc:Choice>
        <mc:Fallback xmlns="">
          <p:pic>
            <p:nvPicPr>
              <p:cNvPr id="29" name="Ink 28">
                <a:extLst>
                  <a:ext uri="{FF2B5EF4-FFF2-40B4-BE49-F238E27FC236}">
                    <a16:creationId xmlns:a16="http://schemas.microsoft.com/office/drawing/2014/main" id="{218C13E9-46A4-B955-E3F9-9A945559CDA7}"/>
                  </a:ext>
                </a:extLst>
              </p:cNvPr>
              <p:cNvPicPr/>
              <p:nvPr/>
            </p:nvPicPr>
            <p:blipFill>
              <a:blip r:embed="rId14"/>
              <a:stretch>
                <a:fillRect/>
              </a:stretch>
            </p:blipFill>
            <p:spPr>
              <a:xfrm>
                <a:off x="2381566" y="4877178"/>
                <a:ext cx="267959" cy="392353"/>
              </a:xfrm>
              <a:prstGeom prst="rect">
                <a:avLst/>
              </a:prstGeom>
            </p:spPr>
          </p:pic>
        </mc:Fallback>
      </mc:AlternateContent>
    </p:spTree>
    <p:extLst>
      <p:ext uri="{BB962C8B-B14F-4D97-AF65-F5344CB8AC3E}">
        <p14:creationId xmlns:p14="http://schemas.microsoft.com/office/powerpoint/2010/main" val="218490629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F28594-76F0-7E47-C813-042E2018BB61}"/>
              </a:ext>
            </a:extLst>
          </p:cNvPr>
          <p:cNvSpPr>
            <a:spLocks noGrp="1"/>
          </p:cNvSpPr>
          <p:nvPr>
            <p:ph type="sldNum" sz="quarter" idx="4"/>
          </p:nvPr>
        </p:nvSpPr>
        <p:spPr/>
        <p:txBody>
          <a:bodyPr/>
          <a:lstStyle/>
          <a:p>
            <a:fld id="{FAEE96CF-4053-2149-B5F9-FD566E7161CA}" type="slidenum">
              <a:rPr lang="en-US" smtClean="0"/>
              <a:pPr/>
              <a:t>31</a:t>
            </a:fld>
            <a:endParaRPr lang="en-US"/>
          </a:p>
        </p:txBody>
      </p:sp>
      <p:pic>
        <p:nvPicPr>
          <p:cNvPr id="4" name="Picture 3" descr="A close up of black text&#10;&#10;AI-generated content may be incorrect.">
            <a:extLst>
              <a:ext uri="{FF2B5EF4-FFF2-40B4-BE49-F238E27FC236}">
                <a16:creationId xmlns:a16="http://schemas.microsoft.com/office/drawing/2014/main" id="{7D84CF15-565D-D5F3-E659-0EB7C75C548E}"/>
              </a:ext>
            </a:extLst>
          </p:cNvPr>
          <p:cNvPicPr>
            <a:picLocks noChangeAspect="1"/>
          </p:cNvPicPr>
          <p:nvPr/>
        </p:nvPicPr>
        <p:blipFill>
          <a:blip r:embed="rId2"/>
          <a:stretch>
            <a:fillRect/>
          </a:stretch>
        </p:blipFill>
        <p:spPr>
          <a:xfrm>
            <a:off x="956851" y="1712031"/>
            <a:ext cx="8645978" cy="1303564"/>
          </a:xfrm>
          <a:prstGeom prst="rect">
            <a:avLst/>
          </a:prstGeom>
        </p:spPr>
      </p:pic>
      <p:pic>
        <p:nvPicPr>
          <p:cNvPr id="6" name="Picture 5">
            <a:extLst>
              <a:ext uri="{FF2B5EF4-FFF2-40B4-BE49-F238E27FC236}">
                <a16:creationId xmlns:a16="http://schemas.microsoft.com/office/drawing/2014/main" id="{739D0B6B-E62B-9E0A-9160-4E22BE8DEA50}"/>
              </a:ext>
            </a:extLst>
          </p:cNvPr>
          <p:cNvPicPr>
            <a:picLocks noChangeAspect="1"/>
          </p:cNvPicPr>
          <p:nvPr/>
        </p:nvPicPr>
        <p:blipFill>
          <a:blip r:embed="rId3"/>
          <a:stretch>
            <a:fillRect/>
          </a:stretch>
        </p:blipFill>
        <p:spPr>
          <a:xfrm>
            <a:off x="1116366" y="4079674"/>
            <a:ext cx="4630510" cy="784544"/>
          </a:xfrm>
          <a:prstGeom prst="rect">
            <a:avLst/>
          </a:prstGeom>
        </p:spPr>
      </p:pic>
      <p:sp>
        <p:nvSpPr>
          <p:cNvPr id="3" name="TextBox 2">
            <a:extLst>
              <a:ext uri="{FF2B5EF4-FFF2-40B4-BE49-F238E27FC236}">
                <a16:creationId xmlns:a16="http://schemas.microsoft.com/office/drawing/2014/main" id="{7245B568-A26B-E042-E39E-6F65566E0255}"/>
              </a:ext>
            </a:extLst>
          </p:cNvPr>
          <p:cNvSpPr txBox="1"/>
          <p:nvPr/>
        </p:nvSpPr>
        <p:spPr>
          <a:xfrm>
            <a:off x="625928" y="231321"/>
            <a:ext cx="71845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2</a:t>
            </a:r>
          </a:p>
        </p:txBody>
      </p:sp>
      <p:sp>
        <p:nvSpPr>
          <p:cNvPr id="5" name="TextBox 4">
            <a:extLst>
              <a:ext uri="{FF2B5EF4-FFF2-40B4-BE49-F238E27FC236}">
                <a16:creationId xmlns:a16="http://schemas.microsoft.com/office/drawing/2014/main" id="{A3F5DECD-BC72-C77E-CC04-A0FADC6F0BEA}"/>
              </a:ext>
            </a:extLst>
          </p:cNvPr>
          <p:cNvSpPr txBox="1"/>
          <p:nvPr/>
        </p:nvSpPr>
        <p:spPr>
          <a:xfrm>
            <a:off x="1238249" y="3184071"/>
            <a:ext cx="96501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ea typeface="Calibri"/>
                <a:cs typeface="Calibri"/>
              </a:rPr>
              <a:t>Decrease. (The price of bonds and the interest rate are inversely related.)</a:t>
            </a:r>
          </a:p>
        </p:txBody>
      </p:sp>
      <p:sp>
        <p:nvSpPr>
          <p:cNvPr id="7" name="TextBox 6">
            <a:extLst>
              <a:ext uri="{FF2B5EF4-FFF2-40B4-BE49-F238E27FC236}">
                <a16:creationId xmlns:a16="http://schemas.microsoft.com/office/drawing/2014/main" id="{70C27C1C-7078-4607-1EF2-E67455431339}"/>
              </a:ext>
            </a:extLst>
          </p:cNvPr>
          <p:cNvSpPr txBox="1"/>
          <p:nvPr/>
        </p:nvSpPr>
        <p:spPr>
          <a:xfrm>
            <a:off x="1235528" y="4865914"/>
            <a:ext cx="919842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ea typeface="Calibri"/>
                <a:cs typeface="Calibri"/>
              </a:rPr>
              <a:t>Decrease.  The increase in the interest rate will result in a decrease in Investment and interest sensitive consumption, resulting in a decrease (leftward shift) of the Aggregate Demand curve which leads to a lower price level and output.</a:t>
            </a:r>
          </a:p>
        </p:txBody>
      </p:sp>
    </p:spTree>
    <p:extLst>
      <p:ext uri="{BB962C8B-B14F-4D97-AF65-F5344CB8AC3E}">
        <p14:creationId xmlns:p14="http://schemas.microsoft.com/office/powerpoint/2010/main" val="66854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185F73-F8C6-3D3D-7357-56422707284A}"/>
              </a:ext>
            </a:extLst>
          </p:cNvPr>
          <p:cNvSpPr>
            <a:spLocks noGrp="1"/>
          </p:cNvSpPr>
          <p:nvPr>
            <p:ph type="sldNum" sz="quarter" idx="4"/>
          </p:nvPr>
        </p:nvSpPr>
        <p:spPr/>
        <p:txBody>
          <a:bodyPr/>
          <a:lstStyle/>
          <a:p>
            <a:fld id="{FAEE96CF-4053-2149-B5F9-FD566E7161CA}" type="slidenum">
              <a:rPr lang="en-US" smtClean="0"/>
              <a:pPr/>
              <a:t>32</a:t>
            </a:fld>
            <a:endParaRPr lang="en-US"/>
          </a:p>
        </p:txBody>
      </p:sp>
      <p:pic>
        <p:nvPicPr>
          <p:cNvPr id="4" name="Picture 3" descr="A close up of text&#10;&#10;AI-generated content may be incorrect.">
            <a:extLst>
              <a:ext uri="{FF2B5EF4-FFF2-40B4-BE49-F238E27FC236}">
                <a16:creationId xmlns:a16="http://schemas.microsoft.com/office/drawing/2014/main" id="{8221D699-B6FB-24F1-3F7B-AF1B8C646988}"/>
              </a:ext>
            </a:extLst>
          </p:cNvPr>
          <p:cNvPicPr>
            <a:picLocks noChangeAspect="1"/>
          </p:cNvPicPr>
          <p:nvPr/>
        </p:nvPicPr>
        <p:blipFill>
          <a:blip r:embed="rId2"/>
          <a:stretch>
            <a:fillRect/>
          </a:stretch>
        </p:blipFill>
        <p:spPr>
          <a:xfrm>
            <a:off x="1308100" y="1863408"/>
            <a:ext cx="9311640" cy="3131185"/>
          </a:xfrm>
          <a:prstGeom prst="rect">
            <a:avLst/>
          </a:prstGeom>
        </p:spPr>
      </p:pic>
      <p:sp>
        <p:nvSpPr>
          <p:cNvPr id="3" name="TextBox 2">
            <a:extLst>
              <a:ext uri="{FF2B5EF4-FFF2-40B4-BE49-F238E27FC236}">
                <a16:creationId xmlns:a16="http://schemas.microsoft.com/office/drawing/2014/main" id="{02CF92C0-BCC4-9C95-8D33-D41EAAA144AC}"/>
              </a:ext>
            </a:extLst>
          </p:cNvPr>
          <p:cNvSpPr txBox="1"/>
          <p:nvPr/>
        </p:nvSpPr>
        <p:spPr>
          <a:xfrm>
            <a:off x="718638" y="397146"/>
            <a:ext cx="60279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3</a:t>
            </a:r>
          </a:p>
        </p:txBody>
      </p:sp>
    </p:spTree>
    <p:extLst>
      <p:ext uri="{BB962C8B-B14F-4D97-AF65-F5344CB8AC3E}">
        <p14:creationId xmlns:p14="http://schemas.microsoft.com/office/powerpoint/2010/main" val="1180758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a:extLst>
            <a:ext uri="{FF2B5EF4-FFF2-40B4-BE49-F238E27FC236}">
              <a16:creationId xmlns:a16="http://schemas.microsoft.com/office/drawing/2014/main" id="{1F6FC4DD-1898-C15C-2C61-2B1A3CAAD941}"/>
            </a:ext>
          </a:extLst>
        </p:cNvPr>
        <p:cNvGrpSpPr/>
        <p:nvPr/>
      </p:nvGrpSpPr>
      <p:grpSpPr>
        <a:xfrm>
          <a:off x="0" y="0"/>
          <a:ext cx="0" cy="0"/>
          <a:chOff x="0" y="0"/>
          <a:chExt cx="0" cy="0"/>
        </a:xfrm>
      </p:grpSpPr>
      <p:grpSp>
        <p:nvGrpSpPr>
          <p:cNvPr id="330" name="Shape 330">
            <a:extLst>
              <a:ext uri="{FF2B5EF4-FFF2-40B4-BE49-F238E27FC236}">
                <a16:creationId xmlns:a16="http://schemas.microsoft.com/office/drawing/2014/main" id="{5B3E330A-D840-8883-3A48-9C7C64013240}"/>
              </a:ext>
            </a:extLst>
          </p:cNvPr>
          <p:cNvGrpSpPr/>
          <p:nvPr/>
        </p:nvGrpSpPr>
        <p:grpSpPr>
          <a:xfrm>
            <a:off x="3678472" y="1894829"/>
            <a:ext cx="4608512" cy="4262437"/>
            <a:chOff x="2338387" y="1504950"/>
            <a:chExt cx="4745037" cy="4324350"/>
          </a:xfrm>
        </p:grpSpPr>
        <p:cxnSp>
          <p:nvCxnSpPr>
            <p:cNvPr id="331" name="Shape 331">
              <a:extLst>
                <a:ext uri="{FF2B5EF4-FFF2-40B4-BE49-F238E27FC236}">
                  <a16:creationId xmlns:a16="http://schemas.microsoft.com/office/drawing/2014/main" id="{6498C1F1-E563-7189-4EB5-9B09C8455F71}"/>
                </a:ext>
              </a:extLst>
            </p:cNvPr>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332" name="Shape 332">
              <a:extLst>
                <a:ext uri="{FF2B5EF4-FFF2-40B4-BE49-F238E27FC236}">
                  <a16:creationId xmlns:a16="http://schemas.microsoft.com/office/drawing/2014/main" id="{F8660B5A-9567-40D5-9016-64CEED870025}"/>
                </a:ext>
              </a:extLst>
            </p:cNvPr>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333" name="Shape 333">
            <a:extLst>
              <a:ext uri="{FF2B5EF4-FFF2-40B4-BE49-F238E27FC236}">
                <a16:creationId xmlns:a16="http://schemas.microsoft.com/office/drawing/2014/main" id="{893A83B4-559E-25B1-04B2-082110A49232}"/>
              </a:ext>
            </a:extLst>
          </p:cNvPr>
          <p:cNvSpPr txBox="1"/>
          <p:nvPr/>
        </p:nvSpPr>
        <p:spPr>
          <a:xfrm>
            <a:off x="2637837" y="1609607"/>
            <a:ext cx="1371600" cy="946150"/>
          </a:xfrm>
          <a:prstGeom prst="rect">
            <a:avLst/>
          </a:prstGeom>
          <a:noFill/>
          <a:ln>
            <a:noFill/>
          </a:ln>
        </p:spPr>
        <p:txBody>
          <a:bodyPr spcFirstLastPara="1" wrap="square" lIns="92075" tIns="46025" rIns="92075" bIns="46025" anchor="ctr" anchorCtr="0">
            <a:noAutofit/>
          </a:bodyPr>
          <a:lstStyle/>
          <a:p>
            <a:pPr>
              <a:buClr>
                <a:schemeClr val="dk1"/>
              </a:buClr>
              <a:buSzPts val="2800"/>
            </a:pPr>
            <a:r>
              <a:rPr lang="en-US" sz="2400" b="1" dirty="0">
                <a:solidFill>
                  <a:schemeClr val="dk1"/>
                </a:solidFill>
                <a:latin typeface="Times New Roman"/>
                <a:ea typeface="Times New Roman"/>
                <a:cs typeface="Times New Roman"/>
                <a:sym typeface="Times New Roman"/>
              </a:rPr>
              <a:t>Price Level</a:t>
            </a:r>
            <a:endParaRPr lang="en-US" sz="2400">
              <a:solidFill>
                <a:schemeClr val="dk1"/>
              </a:solidFill>
              <a:ea typeface="Calibri"/>
              <a:cs typeface="Calibri"/>
            </a:endParaRPr>
          </a:p>
        </p:txBody>
      </p:sp>
      <p:sp>
        <p:nvSpPr>
          <p:cNvPr id="334" name="Shape 334">
            <a:extLst>
              <a:ext uri="{FF2B5EF4-FFF2-40B4-BE49-F238E27FC236}">
                <a16:creationId xmlns:a16="http://schemas.microsoft.com/office/drawing/2014/main" id="{D5D6AD67-7DEB-9DEC-E751-00368A54A04B}"/>
              </a:ext>
            </a:extLst>
          </p:cNvPr>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algn="r">
              <a:buClr>
                <a:schemeClr val="dk1"/>
              </a:buClr>
              <a:buSzPts val="1400"/>
            </a:pPr>
            <a:fld id="{00000000-1234-1234-1234-123412341234}" type="slidenum">
              <a:rPr lang="en-US" sz="1400">
                <a:solidFill>
                  <a:schemeClr val="dk1"/>
                </a:solidFill>
                <a:latin typeface="Times New Roman"/>
                <a:ea typeface="Times New Roman"/>
                <a:cs typeface="Times New Roman"/>
                <a:sym typeface="Times New Roman"/>
              </a:rPr>
              <a:pPr algn="r">
                <a:buClr>
                  <a:schemeClr val="dk1"/>
                </a:buClr>
                <a:buSzPts val="1400"/>
              </a:pPr>
              <a:t>33</a:t>
            </a:fld>
            <a:endParaRPr/>
          </a:p>
        </p:txBody>
      </p:sp>
      <p:sp>
        <p:nvSpPr>
          <p:cNvPr id="335" name="Shape 335">
            <a:extLst>
              <a:ext uri="{FF2B5EF4-FFF2-40B4-BE49-F238E27FC236}">
                <a16:creationId xmlns:a16="http://schemas.microsoft.com/office/drawing/2014/main" id="{5A646C6A-C04B-0D4B-1131-68C44E991C16}"/>
              </a:ext>
            </a:extLst>
          </p:cNvPr>
          <p:cNvSpPr/>
          <p:nvPr/>
        </p:nvSpPr>
        <p:spPr>
          <a:xfrm rot="-240000">
            <a:off x="4114800" y="2686050"/>
            <a:ext cx="3810000" cy="2971800"/>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336" name="Shape 336">
            <a:extLst>
              <a:ext uri="{FF2B5EF4-FFF2-40B4-BE49-F238E27FC236}">
                <a16:creationId xmlns:a16="http://schemas.microsoft.com/office/drawing/2014/main" id="{3C819EDF-CE2E-A5E7-1C15-487F036C90B2}"/>
              </a:ext>
            </a:extLst>
          </p:cNvPr>
          <p:cNvSpPr txBox="1"/>
          <p:nvPr/>
        </p:nvSpPr>
        <p:spPr>
          <a:xfrm>
            <a:off x="7696200" y="2041525"/>
            <a:ext cx="1180098" cy="519112"/>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a:solidFill>
                  <a:schemeClr val="dk1"/>
                </a:solidFill>
                <a:latin typeface="Times New Roman"/>
                <a:ea typeface="Times New Roman"/>
                <a:cs typeface="Times New Roman"/>
                <a:sym typeface="Times New Roman"/>
              </a:rPr>
              <a:t>SRAS</a:t>
            </a:r>
            <a:endParaRPr/>
          </a:p>
        </p:txBody>
      </p:sp>
      <p:sp>
        <p:nvSpPr>
          <p:cNvPr id="337" name="Shape 337">
            <a:extLst>
              <a:ext uri="{FF2B5EF4-FFF2-40B4-BE49-F238E27FC236}">
                <a16:creationId xmlns:a16="http://schemas.microsoft.com/office/drawing/2014/main" id="{68FC80CE-61BA-E8EC-9D15-4E56DEC88626}"/>
              </a:ext>
            </a:extLst>
          </p:cNvPr>
          <p:cNvSpPr txBox="1"/>
          <p:nvPr/>
        </p:nvSpPr>
        <p:spPr>
          <a:xfrm>
            <a:off x="8022770" y="6232526"/>
            <a:ext cx="1283557" cy="454025"/>
          </a:xfrm>
          <a:prstGeom prst="rect">
            <a:avLst/>
          </a:prstGeom>
          <a:noFill/>
          <a:ln>
            <a:noFill/>
          </a:ln>
        </p:spPr>
        <p:txBody>
          <a:bodyPr spcFirstLastPara="1" wrap="square" lIns="90475" tIns="44450" rIns="90475" bIns="44450" anchor="t" anchorCtr="0">
            <a:noAutofit/>
          </a:bodyPr>
          <a:lstStyle/>
          <a:p>
            <a:pPr>
              <a:buClr>
                <a:schemeClr val="dk1"/>
              </a:buClr>
              <a:buSzPts val="2400"/>
            </a:pPr>
            <a:r>
              <a:rPr lang="en-US" sz="2400" b="1">
                <a:solidFill>
                  <a:schemeClr val="dk1"/>
                </a:solidFill>
                <a:latin typeface="Times New Roman"/>
                <a:ea typeface="Times New Roman"/>
                <a:cs typeface="Times New Roman"/>
                <a:sym typeface="Times New Roman"/>
              </a:rPr>
              <a:t>RGDP</a:t>
            </a:r>
            <a:endParaRPr/>
          </a:p>
        </p:txBody>
      </p:sp>
      <p:cxnSp>
        <p:nvCxnSpPr>
          <p:cNvPr id="338" name="Shape 338">
            <a:extLst>
              <a:ext uri="{FF2B5EF4-FFF2-40B4-BE49-F238E27FC236}">
                <a16:creationId xmlns:a16="http://schemas.microsoft.com/office/drawing/2014/main" id="{8C4DAEBC-8D14-0AA3-093F-E824A4F25D8E}"/>
              </a:ext>
            </a:extLst>
          </p:cNvPr>
          <p:cNvCxnSpPr/>
          <p:nvPr/>
        </p:nvCxnSpPr>
        <p:spPr>
          <a:xfrm>
            <a:off x="6527800" y="2067560"/>
            <a:ext cx="0" cy="4191000"/>
          </a:xfrm>
          <a:prstGeom prst="straightConnector1">
            <a:avLst/>
          </a:prstGeom>
          <a:noFill/>
          <a:ln w="57150" cap="flat" cmpd="sng">
            <a:solidFill>
              <a:schemeClr val="dk1"/>
            </a:solidFill>
            <a:prstDash val="solid"/>
            <a:miter lim="800000"/>
            <a:headEnd type="none" w="sm" len="sm"/>
            <a:tailEnd type="none" w="sm" len="sm"/>
          </a:ln>
        </p:spPr>
      </p:cxnSp>
      <p:sp>
        <p:nvSpPr>
          <p:cNvPr id="340" name="Shape 340">
            <a:extLst>
              <a:ext uri="{FF2B5EF4-FFF2-40B4-BE49-F238E27FC236}">
                <a16:creationId xmlns:a16="http://schemas.microsoft.com/office/drawing/2014/main" id="{D99A6BAE-7EC1-517C-0D34-9799DC7CEDA8}"/>
              </a:ext>
            </a:extLst>
          </p:cNvPr>
          <p:cNvSpPr txBox="1"/>
          <p:nvPr/>
        </p:nvSpPr>
        <p:spPr>
          <a:xfrm>
            <a:off x="2801612" y="3762602"/>
            <a:ext cx="932996" cy="529997"/>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2800" b="1">
                <a:solidFill>
                  <a:schemeClr val="dk1"/>
                </a:solidFill>
                <a:latin typeface="Times New Roman"/>
                <a:ea typeface="Times New Roman"/>
                <a:cs typeface="Times New Roman"/>
                <a:sym typeface="Times New Roman"/>
              </a:rPr>
              <a:t>PL</a:t>
            </a:r>
            <a:r>
              <a:rPr lang="en-US" sz="2800" b="1" baseline="-25000">
                <a:solidFill>
                  <a:schemeClr val="dk1"/>
                </a:solidFill>
                <a:latin typeface="Times New Roman"/>
                <a:ea typeface="Times New Roman"/>
                <a:cs typeface="Times New Roman"/>
                <a:sym typeface="Times New Roman"/>
              </a:rPr>
              <a:t>1</a:t>
            </a:r>
            <a:endParaRPr/>
          </a:p>
        </p:txBody>
      </p:sp>
      <p:sp>
        <p:nvSpPr>
          <p:cNvPr id="341" name="Shape 341">
            <a:extLst>
              <a:ext uri="{FF2B5EF4-FFF2-40B4-BE49-F238E27FC236}">
                <a16:creationId xmlns:a16="http://schemas.microsoft.com/office/drawing/2014/main" id="{19531182-B7E7-7009-7BED-CEC1DFFD0813}"/>
              </a:ext>
            </a:extLst>
          </p:cNvPr>
          <p:cNvSpPr txBox="1"/>
          <p:nvPr/>
        </p:nvSpPr>
        <p:spPr>
          <a:xfrm>
            <a:off x="6050510" y="6228106"/>
            <a:ext cx="1310301" cy="508227"/>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2000" b="1" dirty="0">
                <a:solidFill>
                  <a:schemeClr val="dk1"/>
                </a:solidFill>
                <a:latin typeface="Times New Roman"/>
                <a:ea typeface="Calibri"/>
                <a:cs typeface="Times New Roman"/>
                <a:sym typeface="Times New Roman"/>
              </a:rPr>
              <a:t>Y</a:t>
            </a:r>
            <a:r>
              <a:rPr lang="en-US" sz="2000" b="1" baseline="-25000" dirty="0">
                <a:solidFill>
                  <a:schemeClr val="dk1"/>
                </a:solidFill>
                <a:latin typeface="Times New Roman"/>
                <a:ea typeface="Calibri"/>
                <a:cs typeface="Times New Roman"/>
                <a:sym typeface="Times New Roman"/>
              </a:rPr>
              <a:t>F</a:t>
            </a:r>
            <a:r>
              <a:rPr lang="en-US" sz="2000" b="1" dirty="0">
                <a:solidFill>
                  <a:schemeClr val="dk1"/>
                </a:solidFill>
                <a:latin typeface="Times New Roman"/>
                <a:ea typeface="Calibri"/>
                <a:cs typeface="Times New Roman"/>
                <a:sym typeface="Times New Roman"/>
              </a:rPr>
              <a:t>/Y1</a:t>
            </a:r>
            <a:r>
              <a:rPr lang="en-US" sz="2000" b="1" baseline="-25000" dirty="0">
                <a:solidFill>
                  <a:schemeClr val="dk1"/>
                </a:solidFill>
                <a:latin typeface="Times New Roman"/>
                <a:ea typeface="Calibri"/>
                <a:cs typeface="Times New Roman"/>
              </a:rPr>
              <a:t>1</a:t>
            </a:r>
            <a:endParaRPr lang="en-US" sz="2000" baseline="-25000">
              <a:solidFill>
                <a:schemeClr val="dk1"/>
              </a:solidFill>
              <a:ea typeface="Calibri"/>
              <a:cs typeface="Calibri"/>
            </a:endParaRPr>
          </a:p>
        </p:txBody>
      </p:sp>
      <p:sp>
        <p:nvSpPr>
          <p:cNvPr id="342" name="Shape 342">
            <a:extLst>
              <a:ext uri="{FF2B5EF4-FFF2-40B4-BE49-F238E27FC236}">
                <a16:creationId xmlns:a16="http://schemas.microsoft.com/office/drawing/2014/main" id="{5C065245-9BDE-9675-A2BD-BB321BA528AE}"/>
              </a:ext>
            </a:extLst>
          </p:cNvPr>
          <p:cNvSpPr txBox="1"/>
          <p:nvPr/>
        </p:nvSpPr>
        <p:spPr>
          <a:xfrm>
            <a:off x="5780314" y="1469571"/>
            <a:ext cx="1717200" cy="579300"/>
          </a:xfrm>
          <a:prstGeom prst="rect">
            <a:avLst/>
          </a:prstGeom>
          <a:noFill/>
          <a:ln>
            <a:noFill/>
          </a:ln>
        </p:spPr>
        <p:txBody>
          <a:bodyPr spcFirstLastPara="1" wrap="square" lIns="91425" tIns="45700" rIns="91425" bIns="45700" anchor="t" anchorCtr="0">
            <a:noAutofit/>
          </a:bodyPr>
          <a:lstStyle/>
          <a:p>
            <a:pPr>
              <a:buClr>
                <a:schemeClr val="dk1"/>
              </a:buClr>
              <a:buSzPts val="3200"/>
            </a:pPr>
            <a:r>
              <a:rPr lang="en-US" sz="3200" b="1">
                <a:solidFill>
                  <a:schemeClr val="dk1"/>
                </a:solidFill>
                <a:latin typeface="Times New Roman"/>
                <a:ea typeface="Times New Roman"/>
                <a:cs typeface="Times New Roman"/>
                <a:sym typeface="Times New Roman"/>
              </a:rPr>
              <a:t>LRAS</a:t>
            </a:r>
            <a:endParaRPr/>
          </a:p>
        </p:txBody>
      </p:sp>
      <p:sp>
        <p:nvSpPr>
          <p:cNvPr id="343" name="Shape 343">
            <a:extLst>
              <a:ext uri="{FF2B5EF4-FFF2-40B4-BE49-F238E27FC236}">
                <a16:creationId xmlns:a16="http://schemas.microsoft.com/office/drawing/2014/main" id="{CB00A2B9-FF66-8340-8F82-06FBA265F1E6}"/>
              </a:ext>
            </a:extLst>
          </p:cNvPr>
          <p:cNvSpPr txBox="1"/>
          <p:nvPr/>
        </p:nvSpPr>
        <p:spPr>
          <a:xfrm>
            <a:off x="7880468" y="4858104"/>
            <a:ext cx="825500" cy="523875"/>
          </a:xfrm>
          <a:prstGeom prst="rect">
            <a:avLst/>
          </a:prstGeom>
          <a:noFill/>
          <a:ln>
            <a:noFill/>
          </a:ln>
        </p:spPr>
        <p:txBody>
          <a:bodyPr spcFirstLastPara="1" wrap="square" lIns="92075" tIns="46025" rIns="92075" bIns="46025" anchor="t" anchorCtr="0">
            <a:noAutofit/>
          </a:bodyPr>
          <a:lstStyle/>
          <a:p>
            <a:pPr>
              <a:buClr>
                <a:schemeClr val="dk1"/>
              </a:buClr>
              <a:buSzPts val="2800"/>
            </a:pPr>
            <a:r>
              <a:rPr lang="en-US" sz="2800" b="1" dirty="0">
                <a:solidFill>
                  <a:schemeClr val="dk1"/>
                </a:solidFill>
                <a:latin typeface="Times New Roman"/>
                <a:cs typeface="Times New Roman"/>
                <a:sym typeface="Times New Roman"/>
              </a:rPr>
              <a:t>AD</a:t>
            </a:r>
            <a:endParaRPr lang="en-US" sz="2800" b="1" baseline="-25000" dirty="0">
              <a:solidFill>
                <a:schemeClr val="dk1"/>
              </a:solidFill>
              <a:latin typeface="Times New Roman"/>
              <a:cs typeface="Times New Roman"/>
            </a:endParaRPr>
          </a:p>
        </p:txBody>
      </p:sp>
      <p:cxnSp>
        <p:nvCxnSpPr>
          <p:cNvPr id="344" name="Shape 344">
            <a:extLst>
              <a:ext uri="{FF2B5EF4-FFF2-40B4-BE49-F238E27FC236}">
                <a16:creationId xmlns:a16="http://schemas.microsoft.com/office/drawing/2014/main" id="{BF8FC14A-6382-1BCD-7F0C-793DA93D0D18}"/>
              </a:ext>
            </a:extLst>
          </p:cNvPr>
          <p:cNvCxnSpPr/>
          <p:nvPr/>
        </p:nvCxnSpPr>
        <p:spPr>
          <a:xfrm flipH="1">
            <a:off x="3741501" y="4006555"/>
            <a:ext cx="2719800" cy="9407"/>
          </a:xfrm>
          <a:prstGeom prst="straightConnector1">
            <a:avLst/>
          </a:prstGeom>
          <a:noFill/>
          <a:ln w="57150" cap="flat" cmpd="sng">
            <a:solidFill>
              <a:schemeClr val="dk1"/>
            </a:solidFill>
            <a:prstDash val="dash"/>
            <a:miter lim="800000"/>
            <a:headEnd type="none" w="sm" len="sm"/>
            <a:tailEnd type="none" w="sm" len="sm"/>
          </a:ln>
        </p:spPr>
      </p:cxnSp>
      <p:cxnSp>
        <p:nvCxnSpPr>
          <p:cNvPr id="345" name="Shape 345">
            <a:extLst>
              <a:ext uri="{FF2B5EF4-FFF2-40B4-BE49-F238E27FC236}">
                <a16:creationId xmlns:a16="http://schemas.microsoft.com/office/drawing/2014/main" id="{523CB798-4B7B-3CF8-20E8-12F430B6588D}"/>
              </a:ext>
            </a:extLst>
          </p:cNvPr>
          <p:cNvCxnSpPr/>
          <p:nvPr/>
        </p:nvCxnSpPr>
        <p:spPr>
          <a:xfrm>
            <a:off x="6522508" y="3978334"/>
            <a:ext cx="0" cy="2255308"/>
          </a:xfrm>
          <a:prstGeom prst="straightConnector1">
            <a:avLst/>
          </a:prstGeom>
          <a:noFill/>
          <a:ln w="57150" cap="flat" cmpd="sng">
            <a:solidFill>
              <a:schemeClr val="dk1"/>
            </a:solidFill>
            <a:prstDash val="dash"/>
            <a:miter lim="800000"/>
            <a:headEnd type="none" w="sm" len="sm"/>
            <a:tailEnd type="none" w="sm" len="sm"/>
          </a:ln>
        </p:spPr>
      </p:cxnSp>
      <p:sp>
        <p:nvSpPr>
          <p:cNvPr id="346" name="Shape 346">
            <a:extLst>
              <a:ext uri="{FF2B5EF4-FFF2-40B4-BE49-F238E27FC236}">
                <a16:creationId xmlns:a16="http://schemas.microsoft.com/office/drawing/2014/main" id="{2825D311-745B-C6F0-D0F1-5C66D2EA989A}"/>
              </a:ext>
            </a:extLst>
          </p:cNvPr>
          <p:cNvSpPr/>
          <p:nvPr/>
        </p:nvSpPr>
        <p:spPr>
          <a:xfrm rot="21240000">
            <a:off x="5731169" y="2350499"/>
            <a:ext cx="1947862" cy="2806700"/>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endParaRPr sz="2400">
              <a:solidFill>
                <a:schemeClr val="dk1"/>
              </a:solidFill>
              <a:latin typeface="Times New Roman"/>
              <a:ea typeface="Times New Roman"/>
              <a:cs typeface="Times New Roman"/>
              <a:sym typeface="Times New Roman"/>
            </a:endParaRPr>
          </a:p>
        </p:txBody>
      </p:sp>
      <p:sp>
        <p:nvSpPr>
          <p:cNvPr id="348" name="Shape 348">
            <a:extLst>
              <a:ext uri="{FF2B5EF4-FFF2-40B4-BE49-F238E27FC236}">
                <a16:creationId xmlns:a16="http://schemas.microsoft.com/office/drawing/2014/main" id="{E7115BA2-F0E8-95DD-65FB-EE93FF6B13AD}"/>
              </a:ext>
            </a:extLst>
          </p:cNvPr>
          <p:cNvSpPr txBox="1"/>
          <p:nvPr/>
        </p:nvSpPr>
        <p:spPr>
          <a:xfrm>
            <a:off x="195156" y="460453"/>
            <a:ext cx="5448348" cy="519112"/>
          </a:xfrm>
          <a:prstGeom prst="rect">
            <a:avLst/>
          </a:prstGeom>
          <a:noFill/>
          <a:ln>
            <a:noFill/>
          </a:ln>
        </p:spPr>
        <p:txBody>
          <a:bodyPr spcFirstLastPara="1" wrap="square" lIns="92075" tIns="46025" rIns="92075" bIns="46025" anchor="ctr" anchorCtr="0">
            <a:noAutofit/>
          </a:bodyPr>
          <a:lstStyle/>
          <a:p>
            <a:pPr algn="ctr">
              <a:buClr>
                <a:schemeClr val="dk1"/>
              </a:buClr>
              <a:buSzPts val="4800"/>
            </a:pPr>
            <a:r>
              <a:rPr lang="en-US" sz="3600" b="1">
                <a:ea typeface="Calibri"/>
                <a:cs typeface="Calibri"/>
              </a:rPr>
              <a:t>Set 1: Question 3</a:t>
            </a:r>
          </a:p>
        </p:txBody>
      </p:sp>
      <p:sp>
        <p:nvSpPr>
          <p:cNvPr id="350" name="Shape 350">
            <a:extLst>
              <a:ext uri="{FF2B5EF4-FFF2-40B4-BE49-F238E27FC236}">
                <a16:creationId xmlns:a16="http://schemas.microsoft.com/office/drawing/2014/main" id="{21A0B611-DF41-CE7D-4A8E-E07380B0E1D2}"/>
              </a:ext>
            </a:extLst>
          </p:cNvPr>
          <p:cNvSpPr/>
          <p:nvPr/>
        </p:nvSpPr>
        <p:spPr>
          <a:xfrm>
            <a:off x="6434945" y="3941855"/>
            <a:ext cx="155575" cy="133350"/>
          </a:xfrm>
          <a:prstGeom prst="flowChartConnector">
            <a:avLst/>
          </a:prstGeom>
          <a:solidFill>
            <a:srgbClr val="008000"/>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sz="2400">
              <a:solidFill>
                <a:schemeClr val="dk1"/>
              </a:solidFill>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387AE150-9064-6DA0-4E10-876559AE07E7}"/>
              </a:ext>
            </a:extLst>
          </p:cNvPr>
          <p:cNvSpPr txBox="1"/>
          <p:nvPr/>
        </p:nvSpPr>
        <p:spPr>
          <a:xfrm>
            <a:off x="9197514" y="2269974"/>
            <a:ext cx="2740435" cy="23758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298088492"/>
      </p:ext>
    </p:extLst>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FEFD4B67-4A20-3C20-6EB0-D8BC296EF150}"/>
            </a:ext>
          </a:extLst>
        </p:cNvPr>
        <p:cNvGrpSpPr/>
        <p:nvPr/>
      </p:nvGrpSpPr>
      <p:grpSpPr>
        <a:xfrm>
          <a:off x="0" y="0"/>
          <a:ext cx="0" cy="0"/>
          <a:chOff x="0" y="0"/>
          <a:chExt cx="0" cy="0"/>
        </a:xfrm>
      </p:grpSpPr>
      <p:grpSp>
        <p:nvGrpSpPr>
          <p:cNvPr id="188" name="Shape 188">
            <a:extLst>
              <a:ext uri="{FF2B5EF4-FFF2-40B4-BE49-F238E27FC236}">
                <a16:creationId xmlns:a16="http://schemas.microsoft.com/office/drawing/2014/main" id="{27DD85C7-E504-883B-28BB-DD3F2BA4400F}"/>
              </a:ext>
            </a:extLst>
          </p:cNvPr>
          <p:cNvGrpSpPr/>
          <p:nvPr/>
        </p:nvGrpSpPr>
        <p:grpSpPr>
          <a:xfrm>
            <a:off x="2325687" y="2590801"/>
            <a:ext cx="3389312" cy="3424237"/>
            <a:chOff x="2338387" y="1504950"/>
            <a:chExt cx="4745037" cy="4324350"/>
          </a:xfrm>
        </p:grpSpPr>
        <p:cxnSp>
          <p:nvCxnSpPr>
            <p:cNvPr id="189" name="Shape 189">
              <a:extLst>
                <a:ext uri="{FF2B5EF4-FFF2-40B4-BE49-F238E27FC236}">
                  <a16:creationId xmlns:a16="http://schemas.microsoft.com/office/drawing/2014/main" id="{CCD75A3B-90AE-847F-E283-2FDEDD0DA788}"/>
                </a:ext>
              </a:extLst>
            </p:cNvPr>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190" name="Shape 190">
              <a:extLst>
                <a:ext uri="{FF2B5EF4-FFF2-40B4-BE49-F238E27FC236}">
                  <a16:creationId xmlns:a16="http://schemas.microsoft.com/office/drawing/2014/main" id="{81B88BB7-06A8-B1F9-7CC5-67E311C3344B}"/>
                </a:ext>
              </a:extLst>
            </p:cNvPr>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191" name="Shape 191">
            <a:extLst>
              <a:ext uri="{FF2B5EF4-FFF2-40B4-BE49-F238E27FC236}">
                <a16:creationId xmlns:a16="http://schemas.microsoft.com/office/drawing/2014/main" id="{4494E989-ACB9-80AB-47A1-D5FC3A582340}"/>
              </a:ext>
            </a:extLst>
          </p:cNvPr>
          <p:cNvSpPr txBox="1"/>
          <p:nvPr/>
        </p:nvSpPr>
        <p:spPr>
          <a:xfrm>
            <a:off x="1524000" y="1676400"/>
            <a:ext cx="1371600" cy="94615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Price Level</a:t>
            </a:r>
            <a:endParaRPr sz="1400"/>
          </a:p>
        </p:txBody>
      </p:sp>
      <p:sp>
        <p:nvSpPr>
          <p:cNvPr id="192" name="Shape 192">
            <a:extLst>
              <a:ext uri="{FF2B5EF4-FFF2-40B4-BE49-F238E27FC236}">
                <a16:creationId xmlns:a16="http://schemas.microsoft.com/office/drawing/2014/main" id="{27B7CD1C-73CB-4AAA-B18A-C5FA4BBD48D1}"/>
              </a:ext>
            </a:extLst>
          </p:cNvPr>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34</a:t>
            </a:fld>
            <a:endParaRPr sz="1400"/>
          </a:p>
        </p:txBody>
      </p:sp>
      <p:sp>
        <p:nvSpPr>
          <p:cNvPr id="193" name="Shape 193">
            <a:extLst>
              <a:ext uri="{FF2B5EF4-FFF2-40B4-BE49-F238E27FC236}">
                <a16:creationId xmlns:a16="http://schemas.microsoft.com/office/drawing/2014/main" id="{A19FC1C7-EB38-E321-AFF0-1EFEC53D430D}"/>
              </a:ext>
            </a:extLst>
          </p:cNvPr>
          <p:cNvSpPr/>
          <p:nvPr/>
        </p:nvSpPr>
        <p:spPr>
          <a:xfrm rot="20100000">
            <a:off x="3352800" y="2362201"/>
            <a:ext cx="1295400" cy="3341687"/>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94" name="Shape 194">
            <a:extLst>
              <a:ext uri="{FF2B5EF4-FFF2-40B4-BE49-F238E27FC236}">
                <a16:creationId xmlns:a16="http://schemas.microsoft.com/office/drawing/2014/main" id="{1C3659B5-CBE4-B0D1-C2C8-DA9A3203B50E}"/>
              </a:ext>
            </a:extLst>
          </p:cNvPr>
          <p:cNvSpPr txBox="1"/>
          <p:nvPr/>
        </p:nvSpPr>
        <p:spPr>
          <a:xfrm>
            <a:off x="5257800" y="5105400"/>
            <a:ext cx="698500"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AD</a:t>
            </a:r>
            <a:endParaRPr sz="1400"/>
          </a:p>
        </p:txBody>
      </p:sp>
      <p:sp>
        <p:nvSpPr>
          <p:cNvPr id="195" name="Shape 195">
            <a:extLst>
              <a:ext uri="{FF2B5EF4-FFF2-40B4-BE49-F238E27FC236}">
                <a16:creationId xmlns:a16="http://schemas.microsoft.com/office/drawing/2014/main" id="{47E723FB-00C5-8988-44FF-AA7229CAEA13}"/>
              </a:ext>
            </a:extLst>
          </p:cNvPr>
          <p:cNvSpPr/>
          <p:nvPr/>
        </p:nvSpPr>
        <p:spPr>
          <a:xfrm rot="21360000">
            <a:off x="2744787" y="3135312"/>
            <a:ext cx="2525712" cy="2133600"/>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96" name="Shape 196">
            <a:extLst>
              <a:ext uri="{FF2B5EF4-FFF2-40B4-BE49-F238E27FC236}">
                <a16:creationId xmlns:a16="http://schemas.microsoft.com/office/drawing/2014/main" id="{B2CCE6AC-9BFF-7385-7ABC-55839DC33FF4}"/>
              </a:ext>
            </a:extLst>
          </p:cNvPr>
          <p:cNvSpPr txBox="1"/>
          <p:nvPr/>
        </p:nvSpPr>
        <p:spPr>
          <a:xfrm>
            <a:off x="4754880" y="2418080"/>
            <a:ext cx="1137602" cy="59023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dirty="0">
                <a:solidFill>
                  <a:schemeClr val="dk1"/>
                </a:solidFill>
                <a:latin typeface="Times New Roman"/>
                <a:cs typeface="Times New Roman"/>
                <a:sym typeface="Times New Roman"/>
              </a:rPr>
              <a:t>SRAS</a:t>
            </a:r>
            <a:endParaRPr sz="1400"/>
          </a:p>
        </p:txBody>
      </p:sp>
      <p:sp>
        <p:nvSpPr>
          <p:cNvPr id="198" name="Shape 198">
            <a:extLst>
              <a:ext uri="{FF2B5EF4-FFF2-40B4-BE49-F238E27FC236}">
                <a16:creationId xmlns:a16="http://schemas.microsoft.com/office/drawing/2014/main" id="{20376411-BDE2-4440-2E84-BEA8E15790E5}"/>
              </a:ext>
            </a:extLst>
          </p:cNvPr>
          <p:cNvSpPr txBox="1"/>
          <p:nvPr/>
        </p:nvSpPr>
        <p:spPr>
          <a:xfrm>
            <a:off x="5288281" y="5994401"/>
            <a:ext cx="1675447" cy="414337"/>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dirty="0">
                <a:solidFill>
                  <a:schemeClr val="dk1"/>
                </a:solidFill>
                <a:latin typeface="Times New Roman"/>
                <a:cs typeface="Times New Roman"/>
                <a:sym typeface="Times New Roman"/>
              </a:rPr>
              <a:t>RGDP</a:t>
            </a:r>
            <a:endParaRPr lang="en-US" sz="2800" b="1" baseline="-25000" dirty="0">
              <a:solidFill>
                <a:schemeClr val="dk1"/>
              </a:solidFill>
              <a:latin typeface="Times New Roman"/>
              <a:cs typeface="Times New Roman"/>
            </a:endParaRPr>
          </a:p>
        </p:txBody>
      </p:sp>
      <p:cxnSp>
        <p:nvCxnSpPr>
          <p:cNvPr id="199" name="Shape 199">
            <a:extLst>
              <a:ext uri="{FF2B5EF4-FFF2-40B4-BE49-F238E27FC236}">
                <a16:creationId xmlns:a16="http://schemas.microsoft.com/office/drawing/2014/main" id="{E29EDF0B-6051-8C1F-FC1D-B3033FE23F68}"/>
              </a:ext>
            </a:extLst>
          </p:cNvPr>
          <p:cNvCxnSpPr/>
          <p:nvPr/>
        </p:nvCxnSpPr>
        <p:spPr>
          <a:xfrm>
            <a:off x="4038600" y="2286000"/>
            <a:ext cx="0" cy="3733800"/>
          </a:xfrm>
          <a:prstGeom prst="straightConnector1">
            <a:avLst/>
          </a:prstGeom>
          <a:noFill/>
          <a:ln w="57150" cap="flat" cmpd="sng">
            <a:solidFill>
              <a:schemeClr val="dk1"/>
            </a:solidFill>
            <a:prstDash val="solid"/>
            <a:miter lim="800000"/>
            <a:headEnd type="none" w="sm" len="sm"/>
            <a:tailEnd type="none" w="sm" len="sm"/>
          </a:ln>
        </p:spPr>
      </p:cxnSp>
      <p:cxnSp>
        <p:nvCxnSpPr>
          <p:cNvPr id="200" name="Shape 200">
            <a:extLst>
              <a:ext uri="{FF2B5EF4-FFF2-40B4-BE49-F238E27FC236}">
                <a16:creationId xmlns:a16="http://schemas.microsoft.com/office/drawing/2014/main" id="{E211D695-92C8-5E82-0FEA-BEFBCBE13BE8}"/>
              </a:ext>
            </a:extLst>
          </p:cNvPr>
          <p:cNvCxnSpPr/>
          <p:nvPr/>
        </p:nvCxnSpPr>
        <p:spPr>
          <a:xfrm rot="10800000">
            <a:off x="2362200" y="4343400"/>
            <a:ext cx="1676400" cy="0"/>
          </a:xfrm>
          <a:prstGeom prst="straightConnector1">
            <a:avLst/>
          </a:prstGeom>
          <a:noFill/>
          <a:ln w="28575" cap="flat" cmpd="sng">
            <a:solidFill>
              <a:schemeClr val="dk1"/>
            </a:solidFill>
            <a:prstDash val="dash"/>
            <a:miter lim="800000"/>
            <a:headEnd type="none" w="sm" len="sm"/>
            <a:tailEnd type="none" w="sm" len="sm"/>
          </a:ln>
        </p:spPr>
      </p:cxnSp>
      <p:sp>
        <p:nvSpPr>
          <p:cNvPr id="201" name="Shape 201">
            <a:extLst>
              <a:ext uri="{FF2B5EF4-FFF2-40B4-BE49-F238E27FC236}">
                <a16:creationId xmlns:a16="http://schemas.microsoft.com/office/drawing/2014/main" id="{3AC3CD8A-DFD2-2B27-D336-6F428D3A5A36}"/>
              </a:ext>
            </a:extLst>
          </p:cNvPr>
          <p:cNvSpPr txBox="1"/>
          <p:nvPr/>
        </p:nvSpPr>
        <p:spPr>
          <a:xfrm>
            <a:off x="3586480" y="5943600"/>
            <a:ext cx="889000" cy="417512"/>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en-US" sz="2800" b="1" dirty="0">
                <a:solidFill>
                  <a:schemeClr val="dk1"/>
                </a:solidFill>
                <a:latin typeface="Times New Roman"/>
                <a:cs typeface="Times New Roman"/>
              </a:rPr>
              <a:t> </a:t>
            </a:r>
            <a:r>
              <a:rPr lang="en-US" sz="2000" b="1" dirty="0">
                <a:solidFill>
                  <a:schemeClr val="dk1"/>
                </a:solidFill>
                <a:latin typeface="Times New Roman"/>
                <a:cs typeface="Times New Roman"/>
              </a:rPr>
              <a:t>Y</a:t>
            </a:r>
            <a:r>
              <a:rPr lang="en-US" sz="2000" b="1" baseline="-25000" dirty="0">
                <a:solidFill>
                  <a:schemeClr val="dk1"/>
                </a:solidFill>
                <a:latin typeface="Times New Roman"/>
                <a:cs typeface="Times New Roman"/>
              </a:rPr>
              <a:t>1</a:t>
            </a:r>
            <a:r>
              <a:rPr lang="en-US" sz="2000" b="1" dirty="0">
                <a:solidFill>
                  <a:schemeClr val="dk1"/>
                </a:solidFill>
                <a:latin typeface="Times New Roman"/>
                <a:cs typeface="Times New Roman"/>
              </a:rPr>
              <a:t>/Y</a:t>
            </a:r>
            <a:r>
              <a:rPr lang="en-US" sz="2000" b="1" baseline="-25000" dirty="0">
                <a:solidFill>
                  <a:schemeClr val="dk1"/>
                </a:solidFill>
                <a:latin typeface="Times New Roman"/>
                <a:cs typeface="Times New Roman"/>
              </a:rPr>
              <a:t>F</a:t>
            </a:r>
          </a:p>
        </p:txBody>
      </p:sp>
      <p:sp>
        <p:nvSpPr>
          <p:cNvPr id="203" name="Shape 203">
            <a:extLst>
              <a:ext uri="{FF2B5EF4-FFF2-40B4-BE49-F238E27FC236}">
                <a16:creationId xmlns:a16="http://schemas.microsoft.com/office/drawing/2014/main" id="{447E9294-E8AB-594B-DFFF-5153986E7A98}"/>
              </a:ext>
            </a:extLst>
          </p:cNvPr>
          <p:cNvSpPr txBox="1"/>
          <p:nvPr/>
        </p:nvSpPr>
        <p:spPr>
          <a:xfrm>
            <a:off x="3429000" y="1676400"/>
            <a:ext cx="1524000" cy="57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US" sz="3200" b="1" i="0" u="none">
                <a:solidFill>
                  <a:schemeClr val="dk1"/>
                </a:solidFill>
                <a:latin typeface="Times New Roman"/>
                <a:ea typeface="Times New Roman"/>
                <a:cs typeface="Times New Roman"/>
                <a:sym typeface="Times New Roman"/>
              </a:rPr>
              <a:t>LRAS</a:t>
            </a:r>
            <a:endParaRPr sz="1400"/>
          </a:p>
        </p:txBody>
      </p:sp>
      <p:sp>
        <p:nvSpPr>
          <p:cNvPr id="216" name="Shape 216">
            <a:extLst>
              <a:ext uri="{FF2B5EF4-FFF2-40B4-BE49-F238E27FC236}">
                <a16:creationId xmlns:a16="http://schemas.microsoft.com/office/drawing/2014/main" id="{D9305552-6457-3F32-F84B-B4B27FDE22B8}"/>
              </a:ext>
            </a:extLst>
          </p:cNvPr>
          <p:cNvSpPr/>
          <p:nvPr/>
        </p:nvSpPr>
        <p:spPr>
          <a:xfrm>
            <a:off x="3962400" y="42672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18" name="Shape 218">
            <a:extLst>
              <a:ext uri="{FF2B5EF4-FFF2-40B4-BE49-F238E27FC236}">
                <a16:creationId xmlns:a16="http://schemas.microsoft.com/office/drawing/2014/main" id="{D969A4B3-8950-C594-F5F3-D59F9E3E6355}"/>
              </a:ext>
            </a:extLst>
          </p:cNvPr>
          <p:cNvSpPr/>
          <p:nvPr/>
        </p:nvSpPr>
        <p:spPr>
          <a:xfrm rot="19680000">
            <a:off x="4025900" y="1958975"/>
            <a:ext cx="914400" cy="2895600"/>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19" name="Shape 219">
            <a:extLst>
              <a:ext uri="{FF2B5EF4-FFF2-40B4-BE49-F238E27FC236}">
                <a16:creationId xmlns:a16="http://schemas.microsoft.com/office/drawing/2014/main" id="{3A43A815-A811-88B9-0011-FF6ADCE2A187}"/>
              </a:ext>
            </a:extLst>
          </p:cNvPr>
          <p:cNvSpPr txBox="1"/>
          <p:nvPr/>
        </p:nvSpPr>
        <p:spPr>
          <a:xfrm>
            <a:off x="5486400" y="4267200"/>
            <a:ext cx="819150"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AD</a:t>
            </a:r>
            <a:r>
              <a:rPr lang="en-US" sz="2800" b="1" i="0" u="none" baseline="-25000">
                <a:solidFill>
                  <a:schemeClr val="dk1"/>
                </a:solidFill>
                <a:latin typeface="Times New Roman"/>
                <a:ea typeface="Times New Roman"/>
                <a:cs typeface="Times New Roman"/>
                <a:sym typeface="Times New Roman"/>
              </a:rPr>
              <a:t>1</a:t>
            </a:r>
            <a:endParaRPr sz="1400"/>
          </a:p>
        </p:txBody>
      </p:sp>
      <p:cxnSp>
        <p:nvCxnSpPr>
          <p:cNvPr id="220" name="Shape 220">
            <a:extLst>
              <a:ext uri="{FF2B5EF4-FFF2-40B4-BE49-F238E27FC236}">
                <a16:creationId xmlns:a16="http://schemas.microsoft.com/office/drawing/2014/main" id="{2A2B14EA-AF59-E960-CFB8-C8DB249B5CEA}"/>
              </a:ext>
            </a:extLst>
          </p:cNvPr>
          <p:cNvCxnSpPr/>
          <p:nvPr/>
        </p:nvCxnSpPr>
        <p:spPr>
          <a:xfrm rot="10800000">
            <a:off x="2362200" y="3733800"/>
            <a:ext cx="2133600" cy="0"/>
          </a:xfrm>
          <a:prstGeom prst="straightConnector1">
            <a:avLst/>
          </a:prstGeom>
          <a:noFill/>
          <a:ln w="28575" cap="flat" cmpd="sng">
            <a:solidFill>
              <a:schemeClr val="dk1"/>
            </a:solidFill>
            <a:prstDash val="dash"/>
            <a:miter lim="800000"/>
            <a:headEnd type="none" w="sm" len="sm"/>
            <a:tailEnd type="none" w="sm" len="sm"/>
          </a:ln>
        </p:spPr>
      </p:cxnSp>
      <p:cxnSp>
        <p:nvCxnSpPr>
          <p:cNvPr id="221" name="Shape 221">
            <a:extLst>
              <a:ext uri="{FF2B5EF4-FFF2-40B4-BE49-F238E27FC236}">
                <a16:creationId xmlns:a16="http://schemas.microsoft.com/office/drawing/2014/main" id="{B3A46D14-7C9C-7BA2-5171-03F6491D7B3B}"/>
              </a:ext>
            </a:extLst>
          </p:cNvPr>
          <p:cNvCxnSpPr/>
          <p:nvPr/>
        </p:nvCxnSpPr>
        <p:spPr>
          <a:xfrm>
            <a:off x="4648200" y="3810000"/>
            <a:ext cx="0" cy="2133600"/>
          </a:xfrm>
          <a:prstGeom prst="straightConnector1">
            <a:avLst/>
          </a:prstGeom>
          <a:noFill/>
          <a:ln w="28575" cap="flat" cmpd="sng">
            <a:solidFill>
              <a:schemeClr val="dk1"/>
            </a:solidFill>
            <a:prstDash val="dash"/>
            <a:miter lim="800000"/>
            <a:headEnd type="none" w="sm" len="sm"/>
            <a:tailEnd type="none" w="sm" len="sm"/>
          </a:ln>
        </p:spPr>
      </p:cxnSp>
      <p:sp>
        <p:nvSpPr>
          <p:cNvPr id="222" name="Shape 222">
            <a:extLst>
              <a:ext uri="{FF2B5EF4-FFF2-40B4-BE49-F238E27FC236}">
                <a16:creationId xmlns:a16="http://schemas.microsoft.com/office/drawing/2014/main" id="{09F0F4B4-EF1F-91BD-0890-16C7CEB7FCCE}"/>
              </a:ext>
            </a:extLst>
          </p:cNvPr>
          <p:cNvSpPr/>
          <p:nvPr/>
        </p:nvSpPr>
        <p:spPr>
          <a:xfrm>
            <a:off x="4572000" y="3657600"/>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6" name="Shape 226">
            <a:extLst>
              <a:ext uri="{FF2B5EF4-FFF2-40B4-BE49-F238E27FC236}">
                <a16:creationId xmlns:a16="http://schemas.microsoft.com/office/drawing/2014/main" id="{9CECB644-F2E3-07E6-FCBA-79B2DC8E87CE}"/>
              </a:ext>
            </a:extLst>
          </p:cNvPr>
          <p:cNvSpPr/>
          <p:nvPr/>
        </p:nvSpPr>
        <p:spPr>
          <a:xfrm>
            <a:off x="3124200" y="2819400"/>
            <a:ext cx="609600" cy="381000"/>
          </a:xfrm>
          <a:prstGeom prst="rightArrow">
            <a:avLst>
              <a:gd name="adj1" fmla="val 50000"/>
              <a:gd name="adj2" fmla="val 5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pic>
        <p:nvPicPr>
          <p:cNvPr id="4" name="Picture 3" descr="A close up of black text&#10;&#10;AI-generated content may be incorrect.">
            <a:extLst>
              <a:ext uri="{FF2B5EF4-FFF2-40B4-BE49-F238E27FC236}">
                <a16:creationId xmlns:a16="http://schemas.microsoft.com/office/drawing/2014/main" id="{196718E8-7490-DF1E-C5F9-4BC0513DC5DD}"/>
              </a:ext>
            </a:extLst>
          </p:cNvPr>
          <p:cNvPicPr>
            <a:picLocks noChangeAspect="1"/>
          </p:cNvPicPr>
          <p:nvPr/>
        </p:nvPicPr>
        <p:blipFill>
          <a:blip r:embed="rId3"/>
          <a:stretch>
            <a:fillRect/>
          </a:stretch>
        </p:blipFill>
        <p:spPr>
          <a:xfrm>
            <a:off x="5899785" y="1682750"/>
            <a:ext cx="6010910" cy="1734820"/>
          </a:xfrm>
          <a:prstGeom prst="rect">
            <a:avLst/>
          </a:prstGeom>
        </p:spPr>
      </p:pic>
      <p:sp>
        <p:nvSpPr>
          <p:cNvPr id="5" name="TextBox 4">
            <a:extLst>
              <a:ext uri="{FF2B5EF4-FFF2-40B4-BE49-F238E27FC236}">
                <a16:creationId xmlns:a16="http://schemas.microsoft.com/office/drawing/2014/main" id="{383EBF1E-5481-0F0E-A380-B9B2A94D6E1C}"/>
              </a:ext>
            </a:extLst>
          </p:cNvPr>
          <p:cNvSpPr txBox="1"/>
          <p:nvPr/>
        </p:nvSpPr>
        <p:spPr>
          <a:xfrm>
            <a:off x="1796143" y="4150178"/>
            <a:ext cx="5845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PL</a:t>
            </a:r>
            <a:r>
              <a:rPr lang="en-US" baseline="-25000" dirty="0">
                <a:ea typeface="Calibri"/>
                <a:cs typeface="Calibri"/>
              </a:rPr>
              <a:t>1</a:t>
            </a:r>
          </a:p>
        </p:txBody>
      </p:sp>
      <p:sp>
        <p:nvSpPr>
          <p:cNvPr id="7" name="TextBox 6">
            <a:extLst>
              <a:ext uri="{FF2B5EF4-FFF2-40B4-BE49-F238E27FC236}">
                <a16:creationId xmlns:a16="http://schemas.microsoft.com/office/drawing/2014/main" id="{C5848FFB-FD9F-BAD0-B260-0EB0DC1F4C51}"/>
              </a:ext>
            </a:extLst>
          </p:cNvPr>
          <p:cNvSpPr txBox="1"/>
          <p:nvPr/>
        </p:nvSpPr>
        <p:spPr>
          <a:xfrm>
            <a:off x="1767840" y="3547654"/>
            <a:ext cx="1209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PL</a:t>
            </a:r>
            <a:r>
              <a:rPr lang="en-US" baseline="-25000" dirty="0">
                <a:ea typeface="Calibri"/>
                <a:cs typeface="Calibri"/>
              </a:rPr>
              <a:t>2</a:t>
            </a:r>
          </a:p>
        </p:txBody>
      </p:sp>
      <p:sp>
        <p:nvSpPr>
          <p:cNvPr id="8" name="TextBox 7">
            <a:extLst>
              <a:ext uri="{FF2B5EF4-FFF2-40B4-BE49-F238E27FC236}">
                <a16:creationId xmlns:a16="http://schemas.microsoft.com/office/drawing/2014/main" id="{C4EB2A0A-6892-F42C-3396-0912DF8D90AD}"/>
              </a:ext>
            </a:extLst>
          </p:cNvPr>
          <p:cNvSpPr txBox="1"/>
          <p:nvPr/>
        </p:nvSpPr>
        <p:spPr>
          <a:xfrm>
            <a:off x="4497614" y="5997846"/>
            <a:ext cx="45865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ea typeface="Calibri"/>
                <a:cs typeface="Calibri"/>
              </a:rPr>
              <a:t>Y</a:t>
            </a:r>
            <a:r>
              <a:rPr lang="en-US" sz="2000" b="1" baseline="-25000" dirty="0">
                <a:ea typeface="Calibri"/>
                <a:cs typeface="Calibri"/>
              </a:rPr>
              <a:t>2</a:t>
            </a:r>
            <a:endParaRPr lang="en-US" sz="2000" b="1" baseline="-25000">
              <a:ea typeface="Calibri"/>
              <a:cs typeface="Calibri"/>
            </a:endParaRPr>
          </a:p>
        </p:txBody>
      </p:sp>
      <p:sp>
        <p:nvSpPr>
          <p:cNvPr id="11" name="TextBox 10">
            <a:extLst>
              <a:ext uri="{FF2B5EF4-FFF2-40B4-BE49-F238E27FC236}">
                <a16:creationId xmlns:a16="http://schemas.microsoft.com/office/drawing/2014/main" id="{175CCD12-5C5B-C4A5-CB5C-4690E6DBD0C0}"/>
              </a:ext>
            </a:extLst>
          </p:cNvPr>
          <p:cNvSpPr txBox="1"/>
          <p:nvPr/>
        </p:nvSpPr>
        <p:spPr>
          <a:xfrm>
            <a:off x="748392" y="285750"/>
            <a:ext cx="60007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3</a:t>
            </a:r>
          </a:p>
        </p:txBody>
      </p:sp>
      <p:sp>
        <p:nvSpPr>
          <p:cNvPr id="12" name="TextBox 11">
            <a:extLst>
              <a:ext uri="{FF2B5EF4-FFF2-40B4-BE49-F238E27FC236}">
                <a16:creationId xmlns:a16="http://schemas.microsoft.com/office/drawing/2014/main" id="{36CDBD30-BD6A-1CE0-60D1-C37B3D161579}"/>
              </a:ext>
            </a:extLst>
          </p:cNvPr>
          <p:cNvSpPr txBox="1"/>
          <p:nvPr/>
        </p:nvSpPr>
        <p:spPr>
          <a:xfrm>
            <a:off x="7238999" y="3619500"/>
            <a:ext cx="416378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Calibri"/>
                <a:cs typeface="Calibri"/>
              </a:rPr>
              <a:t>Increase in real income in Thailand means that Thai consumers will buy more of everything (including imports from Nepal).  Nepalese exports to Thailand will increase, shifting their Aggregate Demand curve to the right, resulting in a higher real output and price level.</a:t>
            </a:r>
          </a:p>
        </p:txBody>
      </p:sp>
    </p:spTree>
    <p:extLst>
      <p:ext uri="{BB962C8B-B14F-4D97-AF65-F5344CB8AC3E}">
        <p14:creationId xmlns:p14="http://schemas.microsoft.com/office/powerpoint/2010/main" val="25208586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500"/>
                                        <p:tgtEl>
                                          <p:spTgt spid="220"/>
                                        </p:tgtEl>
                                      </p:cBhvr>
                                    </p:animEffect>
                                  </p:childTnLst>
                                </p:cTn>
                              </p:par>
                              <p:par>
                                <p:cTn id="8" presetID="10" presetClass="entr" presetSubtype="0" fill="hold" nodeType="withEffect">
                                  <p:stCondLst>
                                    <p:cond delay="0"/>
                                  </p:stCondLst>
                                  <p:childTnLst>
                                    <p:set>
                                      <p:cBhvr>
                                        <p:cTn id="9" dur="1" fill="hold">
                                          <p:stCondLst>
                                            <p:cond delay="0"/>
                                          </p:stCondLst>
                                        </p:cTn>
                                        <p:tgtEl>
                                          <p:spTgt spid="218"/>
                                        </p:tgtEl>
                                        <p:attrNameLst>
                                          <p:attrName>style.visibility</p:attrName>
                                        </p:attrNameLst>
                                      </p:cBhvr>
                                      <p:to>
                                        <p:strVal val="visible"/>
                                      </p:to>
                                    </p:set>
                                    <p:animEffect transition="in" filter="fade">
                                      <p:cBhvr>
                                        <p:cTn id="10" dur="500"/>
                                        <p:tgtEl>
                                          <p:spTgt spid="218"/>
                                        </p:tgtEl>
                                      </p:cBhvr>
                                    </p:animEffect>
                                  </p:childTnLst>
                                </p:cTn>
                              </p:par>
                              <p:par>
                                <p:cTn id="11" presetID="10" presetClass="entr" presetSubtype="0" fill="hold" nodeType="withEffect">
                                  <p:stCondLst>
                                    <p:cond delay="0"/>
                                  </p:stCondLst>
                                  <p:childTnLst>
                                    <p:set>
                                      <p:cBhvr>
                                        <p:cTn id="12" dur="1" fill="hold">
                                          <p:stCondLst>
                                            <p:cond delay="0"/>
                                          </p:stCondLst>
                                        </p:cTn>
                                        <p:tgtEl>
                                          <p:spTgt spid="222"/>
                                        </p:tgtEl>
                                        <p:attrNameLst>
                                          <p:attrName>style.visibility</p:attrName>
                                        </p:attrNameLst>
                                      </p:cBhvr>
                                      <p:to>
                                        <p:strVal val="visible"/>
                                      </p:to>
                                    </p:set>
                                    <p:animEffect transition="in" filter="fade">
                                      <p:cBhvr>
                                        <p:cTn id="13" dur="500"/>
                                        <p:tgtEl>
                                          <p:spTgt spid="222"/>
                                        </p:tgtEl>
                                      </p:cBhvr>
                                    </p:animEffect>
                                  </p:childTnLst>
                                </p:cTn>
                              </p:par>
                              <p:par>
                                <p:cTn id="14" presetID="10" presetClass="entr" presetSubtype="0" fill="hold" nodeType="withEffect">
                                  <p:stCondLst>
                                    <p:cond delay="0"/>
                                  </p:stCondLst>
                                  <p:childTnLst>
                                    <p:set>
                                      <p:cBhvr>
                                        <p:cTn id="15" dur="1" fill="hold">
                                          <p:stCondLst>
                                            <p:cond delay="0"/>
                                          </p:stCondLst>
                                        </p:cTn>
                                        <p:tgtEl>
                                          <p:spTgt spid="219"/>
                                        </p:tgtEl>
                                        <p:attrNameLst>
                                          <p:attrName>style.visibility</p:attrName>
                                        </p:attrNameLst>
                                      </p:cBhvr>
                                      <p:to>
                                        <p:strVal val="visible"/>
                                      </p:to>
                                    </p:set>
                                    <p:animEffect transition="in" filter="fade">
                                      <p:cBhvr>
                                        <p:cTn id="16" dur="500"/>
                                        <p:tgtEl>
                                          <p:spTgt spid="219"/>
                                        </p:tgtEl>
                                      </p:cBhvr>
                                    </p:animEffect>
                                  </p:childTnLst>
                                </p:cTn>
                              </p:par>
                              <p:par>
                                <p:cTn id="17" presetID="10" presetClass="entr" presetSubtype="0" fill="hold" nodeType="withEffect">
                                  <p:stCondLst>
                                    <p:cond delay="0"/>
                                  </p:stCondLst>
                                  <p:childTnLst>
                                    <p:set>
                                      <p:cBhvr>
                                        <p:cTn id="18" dur="1" fill="hold">
                                          <p:stCondLst>
                                            <p:cond delay="0"/>
                                          </p:stCondLst>
                                        </p:cTn>
                                        <p:tgtEl>
                                          <p:spTgt spid="221"/>
                                        </p:tgtEl>
                                        <p:attrNameLst>
                                          <p:attrName>style.visibility</p:attrName>
                                        </p:attrNameLst>
                                      </p:cBhvr>
                                      <p:to>
                                        <p:strVal val="visible"/>
                                      </p:to>
                                    </p:set>
                                    <p:animEffect transition="in" filter="fade">
                                      <p:cBhvr>
                                        <p:cTn id="19" dur="500"/>
                                        <p:tgtEl>
                                          <p:spTgt spid="2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D6570-DA03-F920-53D3-C890DD043B42}"/>
              </a:ext>
            </a:extLst>
          </p:cNvPr>
          <p:cNvSpPr>
            <a:spLocks noGrp="1"/>
          </p:cNvSpPr>
          <p:nvPr>
            <p:ph type="sldNum" sz="quarter" idx="4"/>
          </p:nvPr>
        </p:nvSpPr>
        <p:spPr/>
        <p:txBody>
          <a:bodyPr/>
          <a:lstStyle/>
          <a:p>
            <a:fld id="{FAEE96CF-4053-2149-B5F9-FD566E7161CA}" type="slidenum">
              <a:rPr lang="en-US" smtClean="0"/>
              <a:pPr/>
              <a:t>35</a:t>
            </a:fld>
            <a:endParaRPr lang="en-US"/>
          </a:p>
        </p:txBody>
      </p:sp>
      <p:pic>
        <p:nvPicPr>
          <p:cNvPr id="4" name="Picture 3" descr="A black text on a white background&#10;&#10;AI-generated content may be incorrect.">
            <a:extLst>
              <a:ext uri="{FF2B5EF4-FFF2-40B4-BE49-F238E27FC236}">
                <a16:creationId xmlns:a16="http://schemas.microsoft.com/office/drawing/2014/main" id="{B30AE35A-78CD-5D78-8273-F7F9B3C46828}"/>
              </a:ext>
            </a:extLst>
          </p:cNvPr>
          <p:cNvPicPr>
            <a:picLocks noChangeAspect="1"/>
          </p:cNvPicPr>
          <p:nvPr/>
        </p:nvPicPr>
        <p:blipFill>
          <a:blip r:embed="rId2"/>
          <a:stretch>
            <a:fillRect/>
          </a:stretch>
        </p:blipFill>
        <p:spPr>
          <a:xfrm>
            <a:off x="889953" y="1719263"/>
            <a:ext cx="9324975" cy="1712595"/>
          </a:xfrm>
          <a:prstGeom prst="rect">
            <a:avLst/>
          </a:prstGeom>
        </p:spPr>
      </p:pic>
      <p:sp>
        <p:nvSpPr>
          <p:cNvPr id="3" name="TextBox 2">
            <a:extLst>
              <a:ext uri="{FF2B5EF4-FFF2-40B4-BE49-F238E27FC236}">
                <a16:creationId xmlns:a16="http://schemas.microsoft.com/office/drawing/2014/main" id="{CB4946F7-E0C0-C30B-8EA2-1AF4E64EA36D}"/>
              </a:ext>
            </a:extLst>
          </p:cNvPr>
          <p:cNvSpPr txBox="1"/>
          <p:nvPr/>
        </p:nvSpPr>
        <p:spPr>
          <a:xfrm>
            <a:off x="830035" y="244928"/>
            <a:ext cx="63953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ea typeface="Calibri"/>
                <a:cs typeface="Calibri"/>
              </a:rPr>
              <a:t>Set 2: Question 3</a:t>
            </a:r>
          </a:p>
        </p:txBody>
      </p:sp>
      <p:sp>
        <p:nvSpPr>
          <p:cNvPr id="5" name="TextBox 4">
            <a:extLst>
              <a:ext uri="{FF2B5EF4-FFF2-40B4-BE49-F238E27FC236}">
                <a16:creationId xmlns:a16="http://schemas.microsoft.com/office/drawing/2014/main" id="{42218848-6121-FBD4-2F6A-A930767D2232}"/>
              </a:ext>
            </a:extLst>
          </p:cNvPr>
          <p:cNvSpPr txBox="1"/>
          <p:nvPr/>
        </p:nvSpPr>
        <p:spPr>
          <a:xfrm>
            <a:off x="1377042" y="3619863"/>
            <a:ext cx="810985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ea typeface="Calibri"/>
                <a:cs typeface="Calibri"/>
              </a:rPr>
              <a:t>Inflationary gap of 400 million rupee</a:t>
            </a:r>
          </a:p>
          <a:p>
            <a:endParaRPr lang="en-US" sz="2400" b="1" dirty="0">
              <a:solidFill>
                <a:srgbClr val="FF0000"/>
              </a:solidFill>
              <a:ea typeface="Calibri"/>
              <a:cs typeface="Calibri"/>
            </a:endParaRPr>
          </a:p>
          <a:p>
            <a:r>
              <a:rPr lang="en-US" sz="2400" b="1" dirty="0">
                <a:solidFill>
                  <a:srgbClr val="FF0000"/>
                </a:solidFill>
                <a:ea typeface="Calibri"/>
                <a:cs typeface="Calibri"/>
              </a:rPr>
              <a:t>Government Spending Multiplier = 1/(1-MPC)  = 1/0.25  = 4</a:t>
            </a:r>
          </a:p>
          <a:p>
            <a:endParaRPr lang="en-US" sz="2400" b="1" dirty="0">
              <a:solidFill>
                <a:srgbClr val="FF0000"/>
              </a:solidFill>
              <a:ea typeface="Calibri"/>
              <a:cs typeface="Calibri"/>
            </a:endParaRPr>
          </a:p>
          <a:p>
            <a:r>
              <a:rPr lang="en-US" sz="2400" b="1" dirty="0">
                <a:solidFill>
                  <a:srgbClr val="FF0000"/>
                </a:solidFill>
                <a:ea typeface="Calibri"/>
                <a:cs typeface="Calibri"/>
              </a:rPr>
              <a:t>-400 million rupee = 4 x  ( change in government spending)</a:t>
            </a:r>
          </a:p>
          <a:p>
            <a:endParaRPr lang="en-US" sz="2400" b="1" dirty="0">
              <a:solidFill>
                <a:srgbClr val="FF0000"/>
              </a:solidFill>
              <a:ea typeface="Calibri"/>
              <a:cs typeface="Calibri"/>
            </a:endParaRPr>
          </a:p>
          <a:p>
            <a:r>
              <a:rPr lang="en-US" sz="2400" b="1" dirty="0">
                <a:solidFill>
                  <a:srgbClr val="FF0000"/>
                </a:solidFill>
                <a:ea typeface="Calibri"/>
                <a:cs typeface="Calibri"/>
              </a:rPr>
              <a:t>-400 million rupee/4 = -100 million rupee</a:t>
            </a:r>
          </a:p>
          <a:p>
            <a:r>
              <a:rPr lang="en-US" sz="2400" b="1" dirty="0">
                <a:solidFill>
                  <a:srgbClr val="FF0000"/>
                </a:solidFill>
                <a:ea typeface="Calibri"/>
                <a:cs typeface="Calibri"/>
              </a:rPr>
              <a:t>Government spending should be reduced by 100 million rupee</a:t>
            </a:r>
          </a:p>
          <a:p>
            <a:endParaRPr lang="en-US" sz="2400" b="1" dirty="0">
              <a:solidFill>
                <a:srgbClr val="FF0000"/>
              </a:solidFill>
              <a:ea typeface="Calibri"/>
              <a:cs typeface="Calibri"/>
            </a:endParaRPr>
          </a:p>
        </p:txBody>
      </p:sp>
    </p:spTree>
    <p:extLst>
      <p:ext uri="{BB962C8B-B14F-4D97-AF65-F5344CB8AC3E}">
        <p14:creationId xmlns:p14="http://schemas.microsoft.com/office/powerpoint/2010/main" val="416153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1547C-974B-0581-67F5-599AC73806DA}"/>
              </a:ext>
            </a:extLst>
          </p:cNvPr>
          <p:cNvSpPr>
            <a:spLocks noGrp="1"/>
          </p:cNvSpPr>
          <p:nvPr>
            <p:ph type="sldNum" sz="quarter" idx="4"/>
          </p:nvPr>
        </p:nvSpPr>
        <p:spPr/>
        <p:txBody>
          <a:bodyPr/>
          <a:lstStyle/>
          <a:p>
            <a:fld id="{FAEE96CF-4053-2149-B5F9-FD566E7161CA}" type="slidenum">
              <a:rPr lang="en-US" smtClean="0"/>
              <a:pPr/>
              <a:t>36</a:t>
            </a:fld>
            <a:endParaRPr lang="en-US"/>
          </a:p>
        </p:txBody>
      </p:sp>
      <p:pic>
        <p:nvPicPr>
          <p:cNvPr id="3" name="Picture 2" descr="A black text on a white background&#10;&#10;AI-generated content may be incorrect.">
            <a:extLst>
              <a:ext uri="{FF2B5EF4-FFF2-40B4-BE49-F238E27FC236}">
                <a16:creationId xmlns:a16="http://schemas.microsoft.com/office/drawing/2014/main" id="{B3375D81-1207-4842-9CCF-9F78966EF8C9}"/>
              </a:ext>
            </a:extLst>
          </p:cNvPr>
          <p:cNvPicPr>
            <a:picLocks noChangeAspect="1"/>
          </p:cNvPicPr>
          <p:nvPr/>
        </p:nvPicPr>
        <p:blipFill>
          <a:blip r:embed="rId2"/>
          <a:stretch>
            <a:fillRect/>
          </a:stretch>
        </p:blipFill>
        <p:spPr>
          <a:xfrm>
            <a:off x="903605" y="1718945"/>
            <a:ext cx="8210550" cy="819150"/>
          </a:xfrm>
          <a:prstGeom prst="rect">
            <a:avLst/>
          </a:prstGeom>
        </p:spPr>
      </p:pic>
      <p:sp>
        <p:nvSpPr>
          <p:cNvPr id="4" name="TextBox 3">
            <a:extLst>
              <a:ext uri="{FF2B5EF4-FFF2-40B4-BE49-F238E27FC236}">
                <a16:creationId xmlns:a16="http://schemas.microsoft.com/office/drawing/2014/main" id="{B1AE8F99-A3A0-FFC7-1A92-30931256F95C}"/>
              </a:ext>
            </a:extLst>
          </p:cNvPr>
          <p:cNvSpPr txBox="1"/>
          <p:nvPr/>
        </p:nvSpPr>
        <p:spPr>
          <a:xfrm>
            <a:off x="979714" y="2966357"/>
            <a:ext cx="898071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0000"/>
                </a:solidFill>
                <a:ea typeface="Calibri"/>
                <a:cs typeface="Calibri"/>
              </a:rPr>
              <a:t>Automatic stabilizers will lessen the shift of the aggregate demand illustrated in Part B.  As national income increases due to the increase in exports, income taxes also increase.  At the same time there will be a decrease in transfer payments (unemployment, social welfare programs) as fewer people will access them due to the higher levels of national income.  Both of these automatic stabilizers (income taxes, transfer payments) will dampen the rightward shift of Aggregate Demand.</a:t>
            </a:r>
          </a:p>
        </p:txBody>
      </p:sp>
    </p:spTree>
    <p:extLst>
      <p:ext uri="{BB962C8B-B14F-4D97-AF65-F5344CB8AC3E}">
        <p14:creationId xmlns:p14="http://schemas.microsoft.com/office/powerpoint/2010/main" val="223769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65583"/>
        </a:solidFill>
        <a:effectLst/>
      </p:bgPr>
    </p:bg>
    <p:spTree>
      <p:nvGrpSpPr>
        <p:cNvPr id="1" name=""/>
        <p:cNvGrpSpPr/>
        <p:nvPr/>
      </p:nvGrpSpPr>
      <p:grpSpPr>
        <a:xfrm>
          <a:off x="0" y="0"/>
          <a:ext cx="0" cy="0"/>
          <a:chOff x="0" y="0"/>
          <a:chExt cx="0" cy="0"/>
        </a:xfrm>
      </p:grpSpPr>
      <p:sp>
        <p:nvSpPr>
          <p:cNvPr id="2" name="Freeform 2"/>
          <p:cNvSpPr/>
          <p:nvPr/>
        </p:nvSpPr>
        <p:spPr>
          <a:xfrm>
            <a:off x="4486927" y="4076831"/>
            <a:ext cx="8916465" cy="4190739"/>
          </a:xfrm>
          <a:custGeom>
            <a:avLst/>
            <a:gdLst/>
            <a:ahLst/>
            <a:cxnLst/>
            <a:rect l="l" t="t" r="r" b="b"/>
            <a:pathLst>
              <a:path w="13374697" h="6286108">
                <a:moveTo>
                  <a:pt x="0" y="0"/>
                </a:moveTo>
                <a:lnTo>
                  <a:pt x="13374698" y="0"/>
                </a:lnTo>
                <a:lnTo>
                  <a:pt x="13374698" y="6286108"/>
                </a:lnTo>
                <a:lnTo>
                  <a:pt x="0" y="6286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592934" y="1613042"/>
            <a:ext cx="472869" cy="598569"/>
          </a:xfrm>
          <a:custGeom>
            <a:avLst/>
            <a:gdLst/>
            <a:ahLst/>
            <a:cxnLst/>
            <a:rect l="l" t="t" r="r" b="b"/>
            <a:pathLst>
              <a:path w="709304" h="897853">
                <a:moveTo>
                  <a:pt x="0" y="0"/>
                </a:moveTo>
                <a:lnTo>
                  <a:pt x="709304" y="0"/>
                </a:lnTo>
                <a:lnTo>
                  <a:pt x="709304" y="897853"/>
                </a:lnTo>
                <a:lnTo>
                  <a:pt x="0" y="8978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7254696" y="1613042"/>
            <a:ext cx="4796179" cy="3972345"/>
            <a:chOff x="0" y="0"/>
            <a:chExt cx="9592359" cy="7944690"/>
          </a:xfrm>
        </p:grpSpPr>
        <p:sp>
          <p:nvSpPr>
            <p:cNvPr id="5" name="Freeform 5"/>
            <p:cNvSpPr/>
            <p:nvPr/>
          </p:nvSpPr>
          <p:spPr>
            <a:xfrm>
              <a:off x="8578310" y="1191820"/>
              <a:ext cx="1014048" cy="1283605"/>
            </a:xfrm>
            <a:custGeom>
              <a:avLst/>
              <a:gdLst/>
              <a:ahLst/>
              <a:cxnLst/>
              <a:rect l="l" t="t" r="r" b="b"/>
              <a:pathLst>
                <a:path w="1014048" h="1283605">
                  <a:moveTo>
                    <a:pt x="0" y="0"/>
                  </a:moveTo>
                  <a:lnTo>
                    <a:pt x="1014049" y="0"/>
                  </a:lnTo>
                  <a:lnTo>
                    <a:pt x="1014049" y="1283606"/>
                  </a:lnTo>
                  <a:lnTo>
                    <a:pt x="0" y="12836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flipH="1">
              <a:off x="4712689" y="0"/>
              <a:ext cx="643710" cy="814823"/>
            </a:xfrm>
            <a:custGeom>
              <a:avLst/>
              <a:gdLst/>
              <a:ahLst/>
              <a:cxnLst/>
              <a:rect l="l" t="t" r="r" b="b"/>
              <a:pathLst>
                <a:path w="643710" h="814823">
                  <a:moveTo>
                    <a:pt x="643710" y="0"/>
                  </a:moveTo>
                  <a:lnTo>
                    <a:pt x="0" y="0"/>
                  </a:lnTo>
                  <a:lnTo>
                    <a:pt x="0" y="814823"/>
                  </a:lnTo>
                  <a:lnTo>
                    <a:pt x="643710" y="814823"/>
                  </a:lnTo>
                  <a:lnTo>
                    <a:pt x="64371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 name="Group 7"/>
            <p:cNvGrpSpPr/>
            <p:nvPr/>
          </p:nvGrpSpPr>
          <p:grpSpPr>
            <a:xfrm>
              <a:off x="0" y="997044"/>
              <a:ext cx="6369178" cy="6369152"/>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0"/>
                <a:stretch>
                  <a:fillRect l="-74921" t="-2568" r="-65097" b="-23942"/>
                </a:stretch>
              </a:blipFill>
            </p:spPr>
          </p:sp>
        </p:grpSp>
        <p:grpSp>
          <p:nvGrpSpPr>
            <p:cNvPr id="9" name="Group 9"/>
            <p:cNvGrpSpPr/>
            <p:nvPr/>
          </p:nvGrpSpPr>
          <p:grpSpPr>
            <a:xfrm>
              <a:off x="4890790" y="997044"/>
              <a:ext cx="2956775" cy="2956763"/>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1"/>
                <a:stretch>
                  <a:fillRect l="-19900" r="-22332" b="-6674"/>
                </a:stretch>
              </a:blipFill>
            </p:spPr>
          </p:sp>
        </p:grpSp>
        <p:grpSp>
          <p:nvGrpSpPr>
            <p:cNvPr id="11" name="Group 11"/>
            <p:cNvGrpSpPr/>
            <p:nvPr/>
          </p:nvGrpSpPr>
          <p:grpSpPr>
            <a:xfrm>
              <a:off x="5356399" y="4215769"/>
              <a:ext cx="3728936" cy="3728921"/>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2"/>
                <a:stretch>
                  <a:fillRect l="-18489" r="-51209" b="-13132"/>
                </a:stretch>
              </a:blipFill>
            </p:spPr>
          </p:sp>
        </p:grpSp>
        <p:grpSp>
          <p:nvGrpSpPr>
            <p:cNvPr id="13" name="Group 13"/>
            <p:cNvGrpSpPr/>
            <p:nvPr/>
          </p:nvGrpSpPr>
          <p:grpSpPr>
            <a:xfrm>
              <a:off x="7157344" y="3011412"/>
              <a:ext cx="1884797" cy="1884790"/>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3"/>
                <a:stretch>
                  <a:fillRect l="-110110" t="-21468" r="-34018" b="-41285"/>
                </a:stretch>
              </a:blipFill>
            </p:spPr>
          </p:sp>
        </p:grpSp>
      </p:grpSp>
      <p:sp>
        <p:nvSpPr>
          <p:cNvPr id="15" name="Freeform 15"/>
          <p:cNvSpPr/>
          <p:nvPr/>
        </p:nvSpPr>
        <p:spPr>
          <a:xfrm>
            <a:off x="6482301" y="4529052"/>
            <a:ext cx="340488" cy="430997"/>
          </a:xfrm>
          <a:custGeom>
            <a:avLst/>
            <a:gdLst/>
            <a:ahLst/>
            <a:cxnLst/>
            <a:rect l="l" t="t" r="r" b="b"/>
            <a:pathLst>
              <a:path w="510732" h="646496">
                <a:moveTo>
                  <a:pt x="0" y="0"/>
                </a:moveTo>
                <a:lnTo>
                  <a:pt x="510732" y="0"/>
                </a:lnTo>
                <a:lnTo>
                  <a:pt x="510732" y="646496"/>
                </a:lnTo>
                <a:lnTo>
                  <a:pt x="0" y="64649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flipH="1">
            <a:off x="-3570200" y="4076831"/>
            <a:ext cx="8916465" cy="4190739"/>
          </a:xfrm>
          <a:custGeom>
            <a:avLst/>
            <a:gdLst/>
            <a:ahLst/>
            <a:cxnLst/>
            <a:rect l="l" t="t" r="r" b="b"/>
            <a:pathLst>
              <a:path w="13374697" h="6286108">
                <a:moveTo>
                  <a:pt x="13374698" y="0"/>
                </a:moveTo>
                <a:lnTo>
                  <a:pt x="0" y="0"/>
                </a:lnTo>
                <a:lnTo>
                  <a:pt x="0" y="6286108"/>
                </a:lnTo>
                <a:lnTo>
                  <a:pt x="13374698" y="6286108"/>
                </a:lnTo>
                <a:lnTo>
                  <a:pt x="1337469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7" name="Group 17"/>
          <p:cNvGrpSpPr/>
          <p:nvPr/>
        </p:nvGrpSpPr>
        <p:grpSpPr>
          <a:xfrm>
            <a:off x="685800" y="4343623"/>
            <a:ext cx="1997752" cy="1997752"/>
            <a:chOff x="0" y="0"/>
            <a:chExt cx="3995504" cy="3995504"/>
          </a:xfrm>
        </p:grpSpPr>
        <p:sp>
          <p:nvSpPr>
            <p:cNvPr id="18" name="Freeform 18"/>
            <p:cNvSpPr/>
            <p:nvPr/>
          </p:nvSpPr>
          <p:spPr>
            <a:xfrm>
              <a:off x="0" y="0"/>
              <a:ext cx="3995504" cy="3995504"/>
            </a:xfrm>
            <a:custGeom>
              <a:avLst/>
              <a:gdLst/>
              <a:ahLst/>
              <a:cxnLst/>
              <a:rect l="l" t="t" r="r" b="b"/>
              <a:pathLst>
                <a:path w="3995504" h="3995504">
                  <a:moveTo>
                    <a:pt x="0" y="0"/>
                  </a:moveTo>
                  <a:lnTo>
                    <a:pt x="3995504" y="0"/>
                  </a:lnTo>
                  <a:lnTo>
                    <a:pt x="3995504" y="3995504"/>
                  </a:lnTo>
                  <a:lnTo>
                    <a:pt x="0" y="39955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sp>
        <p:nvSpPr>
          <p:cNvPr id="19" name="Freeform 19"/>
          <p:cNvSpPr/>
          <p:nvPr/>
        </p:nvSpPr>
        <p:spPr>
          <a:xfrm rot="613923" flipH="1">
            <a:off x="2751624" y="4620265"/>
            <a:ext cx="1241955" cy="804165"/>
          </a:xfrm>
          <a:custGeom>
            <a:avLst/>
            <a:gdLst/>
            <a:ahLst/>
            <a:cxnLst/>
            <a:rect l="l" t="t" r="r" b="b"/>
            <a:pathLst>
              <a:path w="1862932" h="1206248">
                <a:moveTo>
                  <a:pt x="1862932" y="0"/>
                </a:moveTo>
                <a:lnTo>
                  <a:pt x="0" y="0"/>
                </a:lnTo>
                <a:lnTo>
                  <a:pt x="0" y="1206249"/>
                </a:lnTo>
                <a:lnTo>
                  <a:pt x="1862932" y="1206249"/>
                </a:lnTo>
                <a:lnTo>
                  <a:pt x="1862932"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0" name="Freeform 20"/>
          <p:cNvSpPr/>
          <p:nvPr/>
        </p:nvSpPr>
        <p:spPr>
          <a:xfrm>
            <a:off x="9944885" y="5692110"/>
            <a:ext cx="2139887" cy="1134141"/>
          </a:xfrm>
          <a:custGeom>
            <a:avLst/>
            <a:gdLst/>
            <a:ahLst/>
            <a:cxnLst/>
            <a:rect l="l" t="t" r="r" b="b"/>
            <a:pathLst>
              <a:path w="3209831" h="1701211">
                <a:moveTo>
                  <a:pt x="0" y="0"/>
                </a:moveTo>
                <a:lnTo>
                  <a:pt x="3209831" y="0"/>
                </a:lnTo>
                <a:lnTo>
                  <a:pt x="3209831" y="1701211"/>
                </a:lnTo>
                <a:lnTo>
                  <a:pt x="0" y="1701211"/>
                </a:lnTo>
                <a:lnTo>
                  <a:pt x="0" y="0"/>
                </a:lnTo>
                <a:close/>
              </a:path>
            </a:pathLst>
          </a:custGeom>
          <a:blipFill>
            <a:blip r:embed="rId20"/>
            <a:stretch>
              <a:fillRect/>
            </a:stretch>
          </a:blipFill>
        </p:spPr>
      </p:sp>
      <p:sp>
        <p:nvSpPr>
          <p:cNvPr id="21" name="TextBox 21"/>
          <p:cNvSpPr txBox="1"/>
          <p:nvPr/>
        </p:nvSpPr>
        <p:spPr>
          <a:xfrm>
            <a:off x="329366" y="391437"/>
            <a:ext cx="11533269" cy="55372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480"/>
              </a:lnSpc>
              <a:spcBef>
                <a:spcPct val="0"/>
              </a:spcBef>
            </a:pPr>
            <a:r>
              <a:rPr lang="en-US" sz="3199">
                <a:solidFill>
                  <a:srgbClr val="ACDD71"/>
                </a:solidFill>
                <a:latin typeface="BIZ UDPMincho"/>
                <a:ea typeface="BIZ UDPMincho"/>
                <a:cs typeface="BIZ UDPMincho"/>
                <a:sym typeface="BIZ UDPMincho"/>
              </a:rPr>
              <a:t>Free Personal Finance Program for High School Girls </a:t>
            </a:r>
          </a:p>
        </p:txBody>
      </p:sp>
      <p:sp>
        <p:nvSpPr>
          <p:cNvPr id="22" name="TextBox 22"/>
          <p:cNvSpPr txBox="1"/>
          <p:nvPr/>
        </p:nvSpPr>
        <p:spPr>
          <a:xfrm>
            <a:off x="329366" y="1369688"/>
            <a:ext cx="6652545" cy="22083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893"/>
              </a:lnSpc>
              <a:spcBef>
                <a:spcPct val="0"/>
              </a:spcBef>
            </a:pPr>
            <a:r>
              <a:rPr lang="en-US" sz="2067">
                <a:solidFill>
                  <a:srgbClr val="FFFFFF"/>
                </a:solidFill>
                <a:latin typeface="Inter"/>
                <a:ea typeface="Inter"/>
                <a:cs typeface="Inter"/>
                <a:sym typeface="Inter"/>
              </a:rPr>
              <a:t>Invest in Girls (a program of CEE) invites your high school students to learn about personal finance in a supportive all-girl environment! IIG instructors will teach students the basics of personal finance, how to invest, and help them build professional skills. These programs are online and free to attend.  </a:t>
            </a:r>
          </a:p>
        </p:txBody>
      </p:sp>
      <p:sp>
        <p:nvSpPr>
          <p:cNvPr id="23" name="TextBox 23"/>
          <p:cNvSpPr txBox="1"/>
          <p:nvPr/>
        </p:nvSpPr>
        <p:spPr>
          <a:xfrm>
            <a:off x="3000240" y="5540937"/>
            <a:ext cx="6652545" cy="3492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800"/>
              </a:lnSpc>
              <a:spcBef>
                <a:spcPct val="0"/>
              </a:spcBef>
            </a:pPr>
            <a:r>
              <a:rPr lang="en-US" sz="2000">
                <a:solidFill>
                  <a:srgbClr val="FFFFFF"/>
                </a:solidFill>
                <a:latin typeface="Inter"/>
                <a:ea typeface="Inter"/>
                <a:cs typeface="Inter"/>
                <a:sym typeface="Inter"/>
              </a:rPr>
              <a:t>Share this sign up link with your students</a:t>
            </a:r>
          </a:p>
        </p:txBody>
      </p:sp>
      <p:sp>
        <p:nvSpPr>
          <p:cNvPr id="24" name="TextBox 24"/>
          <p:cNvSpPr txBox="1"/>
          <p:nvPr/>
        </p:nvSpPr>
        <p:spPr>
          <a:xfrm>
            <a:off x="3000240" y="5992125"/>
            <a:ext cx="6652545" cy="3492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800"/>
              </a:lnSpc>
              <a:spcBef>
                <a:spcPct val="0"/>
              </a:spcBef>
            </a:pPr>
            <a:r>
              <a:rPr lang="en-US" sz="2000">
                <a:solidFill>
                  <a:srgbClr val="FFFFFF"/>
                </a:solidFill>
                <a:latin typeface="Inter"/>
                <a:ea typeface="Inter"/>
                <a:cs typeface="Inter"/>
                <a:sym typeface="Inter"/>
              </a:rPr>
              <a:t>Or visit investingirls.org/for-students/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414A58"/>
                </a:solidFill>
                <a:latin typeface="Calibri"/>
                <a:cs typeface="Calibri"/>
              </a:rPr>
              <a:t>Session Agenda</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a:latin typeface="Calibri Light"/>
              <a:ea typeface="Calibri Light"/>
              <a:cs typeface="Calibri Light"/>
            </a:endParaRPr>
          </a:p>
          <a:p>
            <a:pPr marL="0" indent="0">
              <a:buNone/>
            </a:pPr>
            <a:endParaRPr lang="en-US" sz="2600">
              <a:latin typeface="Calibri Light"/>
              <a:ea typeface="Calibri Light"/>
              <a:cs typeface="Calibri Light"/>
            </a:endParaRPr>
          </a:p>
          <a:p>
            <a:pPr marL="514350" indent="-514350">
              <a:buAutoNum type="arabicPeriod"/>
            </a:pPr>
            <a:r>
              <a:rPr lang="en-US" sz="4400" b="1">
                <a:latin typeface="Calibri" panose="020F0502020204030204" pitchFamily="34" charset="0"/>
                <a:ea typeface="Calibri" panose="020F0502020204030204" pitchFamily="34" charset="0"/>
                <a:cs typeface="Calibri" panose="020F0502020204030204" pitchFamily="34" charset="0"/>
              </a:rPr>
              <a:t>FRQ’s- Set 1 Analysis</a:t>
            </a:r>
          </a:p>
          <a:p>
            <a:pPr marL="0" indent="0">
              <a:buNone/>
            </a:pPr>
            <a:endParaRPr lang="en-US" sz="4400" b="1">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4400" b="1">
                <a:latin typeface="Calibri" panose="020F0502020204030204" pitchFamily="34" charset="0"/>
                <a:ea typeface="Calibri" panose="020F0502020204030204" pitchFamily="34" charset="0"/>
                <a:cs typeface="Calibri" panose="020F0502020204030204" pitchFamily="34" charset="0"/>
              </a:rPr>
              <a:t>2. FRQ’s- Set 2 Analysis</a:t>
            </a:r>
          </a:p>
          <a:p>
            <a:pPr marL="514350" indent="-514350">
              <a:buAutoNum type="arabicPeriod"/>
            </a:pPr>
            <a:endParaRPr lang="en-US" sz="2600" b="1">
              <a:latin typeface="Calibri" panose="020F0502020204030204" pitchFamily="34" charset="0"/>
              <a:ea typeface="Calibri" panose="020F0502020204030204" pitchFamily="34" charset="0"/>
              <a:cs typeface="Calibri" panose="020F0502020204030204" pitchFamily="34" charset="0"/>
            </a:endParaRPr>
          </a:p>
          <a:p>
            <a:pPr marL="514350" indent="-514350">
              <a:buAutoNum type="arabicPeriod"/>
            </a:pPr>
            <a:endParaRPr lang="en-US" sz="2600">
              <a:latin typeface="Calibri Light"/>
              <a:ea typeface="Calibri Ligh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dirty="0" smtClean="0"/>
              <a:pPr/>
              <a:t>4</a:t>
            </a:fld>
            <a:endParaRPr lang="en-US"/>
          </a:p>
        </p:txBody>
      </p:sp>
      <p:pic>
        <p:nvPicPr>
          <p:cNvPr id="7" name="Picture 6">
            <a:extLst>
              <a:ext uri="{FF2B5EF4-FFF2-40B4-BE49-F238E27FC236}">
                <a16:creationId xmlns:a16="http://schemas.microsoft.com/office/drawing/2014/main" id="{C13F3BAF-7D11-1EED-E9B8-86395D1F57D2}"/>
              </a:ext>
            </a:extLst>
          </p:cNvPr>
          <p:cNvPicPr>
            <a:picLocks noChangeAspect="1"/>
          </p:cNvPicPr>
          <p:nvPr/>
        </p:nvPicPr>
        <p:blipFill>
          <a:blip r:embed="rId2"/>
          <a:stretch>
            <a:fillRect/>
          </a:stretch>
        </p:blipFill>
        <p:spPr>
          <a:xfrm>
            <a:off x="7879404" y="2718748"/>
            <a:ext cx="2704290" cy="1775431"/>
          </a:xfrm>
          <a:prstGeom prst="rect">
            <a:avLst/>
          </a:prstGeom>
        </p:spPr>
      </p:pic>
      <p:sp>
        <p:nvSpPr>
          <p:cNvPr id="4" name="TextBox 3">
            <a:extLst>
              <a:ext uri="{FF2B5EF4-FFF2-40B4-BE49-F238E27FC236}">
                <a16:creationId xmlns:a16="http://schemas.microsoft.com/office/drawing/2014/main" id="{F31434B8-D4D3-0CF0-E267-0CF10B306BBA}"/>
              </a:ext>
            </a:extLst>
          </p:cNvPr>
          <p:cNvSpPr txBox="1"/>
          <p:nvPr/>
        </p:nvSpPr>
        <p:spPr>
          <a:xfrm>
            <a:off x="9116320" y="4501173"/>
            <a:ext cx="15557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ea typeface="Calibri"/>
                <a:cs typeface="Calibri"/>
              </a:rPr>
              <a:t>© 2025 College Board</a:t>
            </a:r>
          </a:p>
        </p:txBody>
      </p:sp>
    </p:spTree>
    <p:extLst>
      <p:ext uri="{BB962C8B-B14F-4D97-AF65-F5344CB8AC3E}">
        <p14:creationId xmlns:p14="http://schemas.microsoft.com/office/powerpoint/2010/main" val="192927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CFF3B7-D165-C644-59FC-4474334E7D8F}"/>
              </a:ext>
            </a:extLst>
          </p:cNvPr>
          <p:cNvSpPr>
            <a:spLocks noGrp="1"/>
          </p:cNvSpPr>
          <p:nvPr>
            <p:ph type="sldNum" sz="quarter" idx="4"/>
          </p:nvPr>
        </p:nvSpPr>
        <p:spPr/>
        <p:txBody>
          <a:bodyPr/>
          <a:lstStyle/>
          <a:p>
            <a:fld id="{FAEE96CF-4053-2149-B5F9-FD566E7161CA}" type="slidenum">
              <a:rPr lang="en-US" smtClean="0"/>
              <a:pPr/>
              <a:t>5</a:t>
            </a:fld>
            <a:endParaRPr lang="en-US"/>
          </a:p>
        </p:txBody>
      </p:sp>
      <p:pic>
        <p:nvPicPr>
          <p:cNvPr id="3" name="Picture 2" descr="A black and white text on a white background&#10;&#10;AI-generated content may be incorrect.">
            <a:extLst>
              <a:ext uri="{FF2B5EF4-FFF2-40B4-BE49-F238E27FC236}">
                <a16:creationId xmlns:a16="http://schemas.microsoft.com/office/drawing/2014/main" id="{ACE61A9E-6CFE-3B1E-4F7E-F27ADB16920D}"/>
              </a:ext>
            </a:extLst>
          </p:cNvPr>
          <p:cNvPicPr>
            <a:picLocks noChangeAspect="1"/>
          </p:cNvPicPr>
          <p:nvPr/>
        </p:nvPicPr>
        <p:blipFill>
          <a:blip r:embed="rId2"/>
          <a:stretch>
            <a:fillRect/>
          </a:stretch>
        </p:blipFill>
        <p:spPr>
          <a:xfrm>
            <a:off x="1501246" y="1467144"/>
            <a:ext cx="9020175" cy="4638675"/>
          </a:xfrm>
          <a:prstGeom prst="rect">
            <a:avLst/>
          </a:prstGeom>
        </p:spPr>
      </p:pic>
    </p:spTree>
    <p:extLst>
      <p:ext uri="{BB962C8B-B14F-4D97-AF65-F5344CB8AC3E}">
        <p14:creationId xmlns:p14="http://schemas.microsoft.com/office/powerpoint/2010/main" val="97566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2A1A2463-EDAC-5C5F-1B43-0BDC51BB56BE}"/>
            </a:ext>
          </a:extLst>
        </p:cNvPr>
        <p:cNvGrpSpPr/>
        <p:nvPr/>
      </p:nvGrpSpPr>
      <p:grpSpPr>
        <a:xfrm>
          <a:off x="0" y="0"/>
          <a:ext cx="0" cy="0"/>
          <a:chOff x="0" y="0"/>
          <a:chExt cx="0" cy="0"/>
        </a:xfrm>
      </p:grpSpPr>
      <p:sp>
        <p:nvSpPr>
          <p:cNvPr id="192" name="Shape 192">
            <a:extLst>
              <a:ext uri="{FF2B5EF4-FFF2-40B4-BE49-F238E27FC236}">
                <a16:creationId xmlns:a16="http://schemas.microsoft.com/office/drawing/2014/main" id="{78CEE4BC-2ED8-3834-8379-1B3BAF8FDA96}"/>
              </a:ext>
            </a:extLst>
          </p:cNvPr>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6</a:t>
            </a:fld>
            <a:endParaRPr sz="1400"/>
          </a:p>
        </p:txBody>
      </p:sp>
      <p:grpSp>
        <p:nvGrpSpPr>
          <p:cNvPr id="204" name="Shape 204">
            <a:extLst>
              <a:ext uri="{FF2B5EF4-FFF2-40B4-BE49-F238E27FC236}">
                <a16:creationId xmlns:a16="http://schemas.microsoft.com/office/drawing/2014/main" id="{9193C18B-BD26-B285-6B82-C7E79746C4BE}"/>
              </a:ext>
            </a:extLst>
          </p:cNvPr>
          <p:cNvGrpSpPr/>
          <p:nvPr/>
        </p:nvGrpSpPr>
        <p:grpSpPr>
          <a:xfrm>
            <a:off x="6629400" y="2533650"/>
            <a:ext cx="3389312" cy="3486150"/>
            <a:chOff x="2338387" y="1504950"/>
            <a:chExt cx="4745037" cy="4324350"/>
          </a:xfrm>
        </p:grpSpPr>
        <p:cxnSp>
          <p:nvCxnSpPr>
            <p:cNvPr id="205" name="Shape 205">
              <a:extLst>
                <a:ext uri="{FF2B5EF4-FFF2-40B4-BE49-F238E27FC236}">
                  <a16:creationId xmlns:a16="http://schemas.microsoft.com/office/drawing/2014/main" id="{9115E1FC-6C33-697D-6FF6-D1BA8C743475}"/>
                </a:ext>
              </a:extLst>
            </p:cNvPr>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206" name="Shape 206">
              <a:extLst>
                <a:ext uri="{FF2B5EF4-FFF2-40B4-BE49-F238E27FC236}">
                  <a16:creationId xmlns:a16="http://schemas.microsoft.com/office/drawing/2014/main" id="{E26EC13E-A56D-6129-07E1-A2574F93329D}"/>
                </a:ext>
              </a:extLst>
            </p:cNvPr>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207" name="Shape 207">
            <a:extLst>
              <a:ext uri="{FF2B5EF4-FFF2-40B4-BE49-F238E27FC236}">
                <a16:creationId xmlns:a16="http://schemas.microsoft.com/office/drawing/2014/main" id="{86C596BA-E6B7-D710-9267-6DD745CB4806}"/>
              </a:ext>
            </a:extLst>
          </p:cNvPr>
          <p:cNvSpPr txBox="1"/>
          <p:nvPr/>
        </p:nvSpPr>
        <p:spPr>
          <a:xfrm>
            <a:off x="5638800" y="2101615"/>
            <a:ext cx="1752600" cy="519112"/>
          </a:xfrm>
          <a:prstGeom prst="rect">
            <a:avLst/>
          </a:prstGeom>
          <a:noFill/>
          <a:ln>
            <a:noFill/>
          </a:ln>
        </p:spPr>
        <p:txBody>
          <a:bodyPr spcFirstLastPara="1" wrap="square" lIns="92075" tIns="46025" rIns="92075" bIns="46025" anchor="ctr" anchorCtr="0">
            <a:noAutofit/>
          </a:bodyPr>
          <a:lstStyle/>
          <a:p>
            <a:pPr>
              <a:buClr>
                <a:schemeClr val="dk1"/>
              </a:buClr>
              <a:buSzPts val="2800"/>
            </a:pPr>
            <a:r>
              <a:rPr lang="en-US" b="1" i="0" u="none">
                <a:solidFill>
                  <a:schemeClr val="dk1"/>
                </a:solidFill>
                <a:latin typeface="Times New Roman"/>
                <a:ea typeface="Times New Roman"/>
                <a:cs typeface="Times New Roman"/>
                <a:sym typeface="Times New Roman"/>
              </a:rPr>
              <a:t>Inflation</a:t>
            </a:r>
            <a:r>
              <a:rPr lang="en-US" b="1">
                <a:solidFill>
                  <a:schemeClr val="dk1"/>
                </a:solidFill>
                <a:latin typeface="Times New Roman"/>
                <a:ea typeface="Times New Roman"/>
                <a:cs typeface="Times New Roman"/>
                <a:sym typeface="Times New Roman"/>
              </a:rPr>
              <a:t> %</a:t>
            </a:r>
            <a:endParaRPr lang="en-US">
              <a:solidFill>
                <a:schemeClr val="dk1"/>
              </a:solidFill>
              <a:ea typeface="Calibri"/>
              <a:cs typeface="Calibri"/>
            </a:endParaRPr>
          </a:p>
        </p:txBody>
      </p:sp>
      <p:sp>
        <p:nvSpPr>
          <p:cNvPr id="208" name="Shape 208">
            <a:extLst>
              <a:ext uri="{FF2B5EF4-FFF2-40B4-BE49-F238E27FC236}">
                <a16:creationId xmlns:a16="http://schemas.microsoft.com/office/drawing/2014/main" id="{6FDE57CE-337C-BA0C-55A0-3473F5A70758}"/>
              </a:ext>
            </a:extLst>
          </p:cNvPr>
          <p:cNvSpPr/>
          <p:nvPr/>
        </p:nvSpPr>
        <p:spPr>
          <a:xfrm rot="20100000">
            <a:off x="7656512" y="2305051"/>
            <a:ext cx="1295400" cy="3341687"/>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9" name="Shape 209">
            <a:extLst>
              <a:ext uri="{FF2B5EF4-FFF2-40B4-BE49-F238E27FC236}">
                <a16:creationId xmlns:a16="http://schemas.microsoft.com/office/drawing/2014/main" id="{8603F05D-38A0-7151-99AE-255836B70EC9}"/>
              </a:ext>
            </a:extLst>
          </p:cNvPr>
          <p:cNvSpPr txBox="1"/>
          <p:nvPr/>
        </p:nvSpPr>
        <p:spPr>
          <a:xfrm>
            <a:off x="9589735" y="5095287"/>
            <a:ext cx="1330795"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SRPC</a:t>
            </a:r>
            <a:endParaRPr sz="1400"/>
          </a:p>
        </p:txBody>
      </p:sp>
      <p:cxnSp>
        <p:nvCxnSpPr>
          <p:cNvPr id="211" name="Shape 211">
            <a:extLst>
              <a:ext uri="{FF2B5EF4-FFF2-40B4-BE49-F238E27FC236}">
                <a16:creationId xmlns:a16="http://schemas.microsoft.com/office/drawing/2014/main" id="{1BD02610-5E86-8096-22A5-0119C6183DED}"/>
              </a:ext>
            </a:extLst>
          </p:cNvPr>
          <p:cNvCxnSpPr/>
          <p:nvPr/>
        </p:nvCxnSpPr>
        <p:spPr>
          <a:xfrm>
            <a:off x="8305800" y="2209800"/>
            <a:ext cx="0" cy="3810000"/>
          </a:xfrm>
          <a:prstGeom prst="straightConnector1">
            <a:avLst/>
          </a:prstGeom>
          <a:noFill/>
          <a:ln w="57150" cap="flat" cmpd="sng">
            <a:solidFill>
              <a:schemeClr val="dk1"/>
            </a:solidFill>
            <a:prstDash val="solid"/>
            <a:miter lim="800000"/>
            <a:headEnd type="none" w="sm" len="sm"/>
            <a:tailEnd type="none" w="sm" len="sm"/>
          </a:ln>
        </p:spPr>
      </p:cxnSp>
      <p:cxnSp>
        <p:nvCxnSpPr>
          <p:cNvPr id="212" name="Shape 212">
            <a:extLst>
              <a:ext uri="{FF2B5EF4-FFF2-40B4-BE49-F238E27FC236}">
                <a16:creationId xmlns:a16="http://schemas.microsoft.com/office/drawing/2014/main" id="{AC66BFCF-9CFB-1648-360E-4314D512E3EA}"/>
              </a:ext>
            </a:extLst>
          </p:cNvPr>
          <p:cNvCxnSpPr/>
          <p:nvPr/>
        </p:nvCxnSpPr>
        <p:spPr>
          <a:xfrm rot="10800000">
            <a:off x="6629400" y="4267200"/>
            <a:ext cx="1712912" cy="19050"/>
          </a:xfrm>
          <a:prstGeom prst="straightConnector1">
            <a:avLst/>
          </a:prstGeom>
          <a:noFill/>
          <a:ln w="28575" cap="flat" cmpd="sng">
            <a:solidFill>
              <a:schemeClr val="dk1"/>
            </a:solidFill>
            <a:prstDash val="dash"/>
            <a:miter lim="800000"/>
            <a:headEnd type="none" w="sm" len="sm"/>
            <a:tailEnd type="none" w="sm" len="sm"/>
          </a:ln>
        </p:spPr>
      </p:cxnSp>
      <p:sp>
        <p:nvSpPr>
          <p:cNvPr id="213" name="Shape 213">
            <a:extLst>
              <a:ext uri="{FF2B5EF4-FFF2-40B4-BE49-F238E27FC236}">
                <a16:creationId xmlns:a16="http://schemas.microsoft.com/office/drawing/2014/main" id="{95FCB454-5F58-C2F2-31C3-B412421D7687}"/>
              </a:ext>
            </a:extLst>
          </p:cNvPr>
          <p:cNvSpPr txBox="1"/>
          <p:nvPr/>
        </p:nvSpPr>
        <p:spPr>
          <a:xfrm>
            <a:off x="7926682" y="6009451"/>
            <a:ext cx="1246245" cy="3968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1600" b="1">
                <a:solidFill>
                  <a:schemeClr val="dk1"/>
                </a:solidFill>
                <a:latin typeface="Times New Roman"/>
                <a:cs typeface="Times New Roman"/>
                <a:sym typeface="Times New Roman"/>
              </a:rPr>
              <a:t>NRU/</a:t>
            </a:r>
            <a:r>
              <a:rPr lang="en-US" sz="1600" b="1" err="1">
                <a:solidFill>
                  <a:schemeClr val="dk1"/>
                </a:solidFill>
                <a:latin typeface="Times New Roman"/>
                <a:cs typeface="Times New Roman"/>
                <a:sym typeface="Times New Roman"/>
              </a:rPr>
              <a:t>Yf</a:t>
            </a:r>
            <a:endParaRPr lang="en-US" sz="1600" b="1" baseline="-25000" err="1">
              <a:solidFill>
                <a:schemeClr val="dk1"/>
              </a:solidFill>
              <a:latin typeface="Times New Roman"/>
              <a:cs typeface="Times New Roman"/>
            </a:endParaRPr>
          </a:p>
        </p:txBody>
      </p:sp>
      <p:sp>
        <p:nvSpPr>
          <p:cNvPr id="214" name="Shape 214">
            <a:extLst>
              <a:ext uri="{FF2B5EF4-FFF2-40B4-BE49-F238E27FC236}">
                <a16:creationId xmlns:a16="http://schemas.microsoft.com/office/drawing/2014/main" id="{50431EC3-733D-7C55-F0CB-6C5433449892}"/>
              </a:ext>
            </a:extLst>
          </p:cNvPr>
          <p:cNvSpPr txBox="1"/>
          <p:nvPr/>
        </p:nvSpPr>
        <p:spPr>
          <a:xfrm>
            <a:off x="7772400" y="1600200"/>
            <a:ext cx="1824900" cy="57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US" sz="3200" b="1" i="0" u="none">
                <a:solidFill>
                  <a:schemeClr val="dk1"/>
                </a:solidFill>
                <a:latin typeface="Times New Roman"/>
                <a:ea typeface="Times New Roman"/>
                <a:cs typeface="Times New Roman"/>
                <a:sym typeface="Times New Roman"/>
              </a:rPr>
              <a:t>LRPC</a:t>
            </a:r>
            <a:endParaRPr sz="1400"/>
          </a:p>
        </p:txBody>
      </p:sp>
      <p:sp>
        <p:nvSpPr>
          <p:cNvPr id="217" name="Shape 217">
            <a:extLst>
              <a:ext uri="{FF2B5EF4-FFF2-40B4-BE49-F238E27FC236}">
                <a16:creationId xmlns:a16="http://schemas.microsoft.com/office/drawing/2014/main" id="{9B322E5F-DE42-0CDC-FB0E-34DF4ABD0D89}"/>
              </a:ext>
            </a:extLst>
          </p:cNvPr>
          <p:cNvSpPr/>
          <p:nvPr/>
        </p:nvSpPr>
        <p:spPr>
          <a:xfrm>
            <a:off x="8229600" y="41910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3792F5EA-2EFC-E026-88FA-879BBA147939}"/>
              </a:ext>
            </a:extLst>
          </p:cNvPr>
          <p:cNvSpPr txBox="1"/>
          <p:nvPr/>
        </p:nvSpPr>
        <p:spPr>
          <a:xfrm>
            <a:off x="9791700" y="6070600"/>
            <a:ext cx="12573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ea typeface="Calibri"/>
                <a:cs typeface="Calibri"/>
              </a:rPr>
              <a:t>UE%</a:t>
            </a:r>
          </a:p>
        </p:txBody>
      </p:sp>
      <p:sp>
        <p:nvSpPr>
          <p:cNvPr id="6" name="TextBox 5">
            <a:extLst>
              <a:ext uri="{FF2B5EF4-FFF2-40B4-BE49-F238E27FC236}">
                <a16:creationId xmlns:a16="http://schemas.microsoft.com/office/drawing/2014/main" id="{05D835D1-7947-1C86-6469-A44777E1DE8B}"/>
              </a:ext>
            </a:extLst>
          </p:cNvPr>
          <p:cNvSpPr txBox="1"/>
          <p:nvPr/>
        </p:nvSpPr>
        <p:spPr>
          <a:xfrm>
            <a:off x="8420100" y="3721100"/>
            <a:ext cx="5461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ea typeface="Calibri"/>
                <a:cs typeface="Calibri"/>
              </a:rPr>
              <a:t>P</a:t>
            </a:r>
          </a:p>
        </p:txBody>
      </p:sp>
      <p:sp>
        <p:nvSpPr>
          <p:cNvPr id="10" name="TextBox 9">
            <a:extLst>
              <a:ext uri="{FF2B5EF4-FFF2-40B4-BE49-F238E27FC236}">
                <a16:creationId xmlns:a16="http://schemas.microsoft.com/office/drawing/2014/main" id="{BC09EEAC-5934-4AB5-CF67-A4EB69519AD8}"/>
              </a:ext>
            </a:extLst>
          </p:cNvPr>
          <p:cNvSpPr txBox="1"/>
          <p:nvPr/>
        </p:nvSpPr>
        <p:spPr>
          <a:xfrm>
            <a:off x="707571" y="2215243"/>
            <a:ext cx="487135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400">
                <a:ea typeface="Calibri"/>
                <a:cs typeface="Calibri"/>
              </a:rPr>
              <a:t>Assume the economy of </a:t>
            </a:r>
            <a:r>
              <a:rPr lang="en-US" sz="2400" err="1">
                <a:ea typeface="Calibri"/>
                <a:cs typeface="Calibri"/>
              </a:rPr>
              <a:t>Vortania</a:t>
            </a:r>
            <a:r>
              <a:rPr lang="en-US" sz="2400">
                <a:ea typeface="Calibri"/>
                <a:cs typeface="Calibri"/>
              </a:rPr>
              <a:t> is in long-run equilibrium.</a:t>
            </a:r>
          </a:p>
          <a:p>
            <a:endParaRPr lang="en-US" sz="2400">
              <a:ea typeface="Calibri"/>
              <a:cs typeface="Calibri"/>
            </a:endParaRPr>
          </a:p>
          <a:p>
            <a:r>
              <a:rPr lang="en-US" sz="2400">
                <a:ea typeface="Calibri"/>
                <a:cs typeface="Calibri"/>
              </a:rPr>
              <a:t> A.  Draw a correctly labeled graph of the short-run and long-run Phillips curves for the economy of </a:t>
            </a:r>
            <a:r>
              <a:rPr lang="en-US" sz="2400" err="1">
                <a:ea typeface="Calibri"/>
                <a:cs typeface="Calibri"/>
              </a:rPr>
              <a:t>Vortania</a:t>
            </a:r>
            <a:r>
              <a:rPr lang="en-US" sz="2400">
                <a:ea typeface="Calibri"/>
                <a:cs typeface="Calibri"/>
              </a:rPr>
              <a:t>, and label the long-run equilibrium point as P.</a:t>
            </a:r>
          </a:p>
        </p:txBody>
      </p:sp>
      <p:sp>
        <p:nvSpPr>
          <p:cNvPr id="11" name="TextBox 10">
            <a:extLst>
              <a:ext uri="{FF2B5EF4-FFF2-40B4-BE49-F238E27FC236}">
                <a16:creationId xmlns:a16="http://schemas.microsoft.com/office/drawing/2014/main" id="{41539B6D-402B-F904-22CB-C224126F56B9}"/>
              </a:ext>
            </a:extLst>
          </p:cNvPr>
          <p:cNvSpPr txBox="1"/>
          <p:nvPr/>
        </p:nvSpPr>
        <p:spPr>
          <a:xfrm>
            <a:off x="5949043" y="4030436"/>
            <a:ext cx="685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 Inf e</a:t>
            </a:r>
          </a:p>
        </p:txBody>
      </p:sp>
      <p:sp>
        <p:nvSpPr>
          <p:cNvPr id="12" name="TextBox 11">
            <a:extLst>
              <a:ext uri="{FF2B5EF4-FFF2-40B4-BE49-F238E27FC236}">
                <a16:creationId xmlns:a16="http://schemas.microsoft.com/office/drawing/2014/main" id="{2B9FF304-E617-C054-5E2E-78CF16E0D0FF}"/>
              </a:ext>
            </a:extLst>
          </p:cNvPr>
          <p:cNvSpPr txBox="1"/>
          <p:nvPr/>
        </p:nvSpPr>
        <p:spPr>
          <a:xfrm>
            <a:off x="734785" y="231321"/>
            <a:ext cx="51843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Set 1: Question 1</a:t>
            </a:r>
          </a:p>
        </p:txBody>
      </p:sp>
    </p:spTree>
    <p:extLst>
      <p:ext uri="{BB962C8B-B14F-4D97-AF65-F5344CB8AC3E}">
        <p14:creationId xmlns:p14="http://schemas.microsoft.com/office/powerpoint/2010/main" val="36411754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7"/>
                                        </p:tgtEl>
                                        <p:attrNameLst>
                                          <p:attrName>style.visibility</p:attrName>
                                        </p:attrNameLst>
                                      </p:cBhvr>
                                      <p:to>
                                        <p:strVal val="visible"/>
                                      </p:to>
                                    </p:set>
                                    <p:animEffect transition="in" filter="fade">
                                      <p:cBhvr>
                                        <p:cTn id="11" dur="500"/>
                                        <p:tgtEl>
                                          <p:spTgt spid="20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4"/>
                                        </p:tgtEl>
                                        <p:attrNameLst>
                                          <p:attrName>style.visibility</p:attrName>
                                        </p:attrNameLst>
                                      </p:cBhvr>
                                      <p:to>
                                        <p:strVal val="visible"/>
                                      </p:to>
                                    </p:set>
                                    <p:animEffect transition="in" filter="fade">
                                      <p:cBhvr>
                                        <p:cTn id="14" dur="500"/>
                                        <p:tgtEl>
                                          <p:spTgt spid="214"/>
                                        </p:tgtEl>
                                      </p:cBhvr>
                                    </p:animEffect>
                                  </p:childTnLst>
                                </p:cTn>
                              </p:par>
                              <p:par>
                                <p:cTn id="15" presetID="10" presetClass="entr" presetSubtype="0" fill="hold" nodeType="with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8"/>
                                        </p:tgtEl>
                                        <p:attrNameLst>
                                          <p:attrName>style.visibility</p:attrName>
                                        </p:attrNameLst>
                                      </p:cBhvr>
                                      <p:to>
                                        <p:strVal val="visible"/>
                                      </p:to>
                                    </p:set>
                                    <p:animEffect transition="in" filter="fade">
                                      <p:cBhvr>
                                        <p:cTn id="20" dur="500"/>
                                        <p:tgtEl>
                                          <p:spTgt spid="208"/>
                                        </p:tgtEl>
                                      </p:cBhvr>
                                    </p:animEffect>
                                  </p:childTnLst>
                                </p:cTn>
                              </p:par>
                              <p:par>
                                <p:cTn id="21" presetID="10" presetClass="entr" presetSubtype="0" fill="hold" nodeType="withEffect">
                                  <p:stCondLst>
                                    <p:cond delay="0"/>
                                  </p:stCondLst>
                                  <p:childTnLst>
                                    <p:set>
                                      <p:cBhvr>
                                        <p:cTn id="22" dur="1" fill="hold">
                                          <p:stCondLst>
                                            <p:cond delay="0"/>
                                          </p:stCondLst>
                                        </p:cTn>
                                        <p:tgtEl>
                                          <p:spTgt spid="211"/>
                                        </p:tgtEl>
                                        <p:attrNameLst>
                                          <p:attrName>style.visibility</p:attrName>
                                        </p:attrNameLst>
                                      </p:cBhvr>
                                      <p:to>
                                        <p:strVal val="visible"/>
                                      </p:to>
                                    </p:set>
                                    <p:animEffect transition="in" filter="fade">
                                      <p:cBhvr>
                                        <p:cTn id="23" dur="500"/>
                                        <p:tgtEl>
                                          <p:spTgt spid="2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212"/>
                                        </p:tgtEl>
                                        <p:attrNameLst>
                                          <p:attrName>style.visibility</p:attrName>
                                        </p:attrNameLst>
                                      </p:cBhvr>
                                      <p:to>
                                        <p:strVal val="visible"/>
                                      </p:to>
                                    </p:set>
                                    <p:animEffect transition="in" filter="fade">
                                      <p:cBhvr>
                                        <p:cTn id="32" dur="500"/>
                                        <p:tgtEl>
                                          <p:spTgt spid="2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7"/>
                                        </p:tgtEl>
                                        <p:attrNameLst>
                                          <p:attrName>style.visibility</p:attrName>
                                        </p:attrNameLst>
                                      </p:cBhvr>
                                      <p:to>
                                        <p:strVal val="visible"/>
                                      </p:to>
                                    </p:set>
                                    <p:animEffect transition="in" filter="fade">
                                      <p:cBhvr>
                                        <p:cTn id="35" dur="500"/>
                                        <p:tgtEl>
                                          <p:spTgt spid="2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9"/>
                                        </p:tgtEl>
                                        <p:attrNameLst>
                                          <p:attrName>style.visibility</p:attrName>
                                        </p:attrNameLst>
                                      </p:cBhvr>
                                      <p:to>
                                        <p:strVal val="visible"/>
                                      </p:to>
                                    </p:set>
                                    <p:animEffect transition="in" filter="fade">
                                      <p:cBhvr>
                                        <p:cTn id="38" dur="500"/>
                                        <p:tgtEl>
                                          <p:spTgt spid="20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3"/>
                                        </p:tgtEl>
                                        <p:attrNameLst>
                                          <p:attrName>style.visibility</p:attrName>
                                        </p:attrNameLst>
                                      </p:cBhvr>
                                      <p:to>
                                        <p:strVal val="visible"/>
                                      </p:to>
                                    </p:set>
                                    <p:animEffect transition="in" filter="fade">
                                      <p:cBhvr>
                                        <p:cTn id="41" dur="500"/>
                                        <p:tgtEl>
                                          <p:spTgt spid="2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08" grpId="0" animBg="1"/>
      <p:bldP spid="209" grpId="0"/>
      <p:bldP spid="213" grpId="0"/>
      <p:bldP spid="214" grpId="0"/>
      <p:bldP spid="217" grpId="0" animBg="1"/>
      <p:bldP spid="2" grpId="0"/>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13318DFE-D5CA-972A-50EE-7EBF47D41B27}"/>
            </a:ext>
          </a:extLst>
        </p:cNvPr>
        <p:cNvGrpSpPr/>
        <p:nvPr/>
      </p:nvGrpSpPr>
      <p:grpSpPr>
        <a:xfrm>
          <a:off x="0" y="0"/>
          <a:ext cx="0" cy="0"/>
          <a:chOff x="0" y="0"/>
          <a:chExt cx="0" cy="0"/>
        </a:xfrm>
      </p:grpSpPr>
      <p:sp>
        <p:nvSpPr>
          <p:cNvPr id="192" name="Shape 192">
            <a:extLst>
              <a:ext uri="{FF2B5EF4-FFF2-40B4-BE49-F238E27FC236}">
                <a16:creationId xmlns:a16="http://schemas.microsoft.com/office/drawing/2014/main" id="{121D7A45-E93D-2BD2-BA24-1683B0F574E1}"/>
              </a:ext>
            </a:extLst>
          </p:cNvPr>
          <p:cNvSpPr txBox="1"/>
          <p:nvPr/>
        </p:nvSpPr>
        <p:spPr>
          <a:xfrm>
            <a:off x="8763000" y="64008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ts val="1400"/>
                <a:buFont typeface="Times New Roman"/>
                <a:buNone/>
              </a:pPr>
              <a:t>7</a:t>
            </a:fld>
            <a:endParaRPr sz="1400"/>
          </a:p>
        </p:txBody>
      </p:sp>
      <p:grpSp>
        <p:nvGrpSpPr>
          <p:cNvPr id="204" name="Shape 204">
            <a:extLst>
              <a:ext uri="{FF2B5EF4-FFF2-40B4-BE49-F238E27FC236}">
                <a16:creationId xmlns:a16="http://schemas.microsoft.com/office/drawing/2014/main" id="{084E01CD-9428-2EA5-2597-8586ACAC727A}"/>
              </a:ext>
            </a:extLst>
          </p:cNvPr>
          <p:cNvGrpSpPr/>
          <p:nvPr/>
        </p:nvGrpSpPr>
        <p:grpSpPr>
          <a:xfrm>
            <a:off x="6629400" y="2533650"/>
            <a:ext cx="3389312" cy="3486150"/>
            <a:chOff x="2338387" y="1504950"/>
            <a:chExt cx="4745037" cy="4324350"/>
          </a:xfrm>
        </p:grpSpPr>
        <p:cxnSp>
          <p:nvCxnSpPr>
            <p:cNvPr id="205" name="Shape 205">
              <a:extLst>
                <a:ext uri="{FF2B5EF4-FFF2-40B4-BE49-F238E27FC236}">
                  <a16:creationId xmlns:a16="http://schemas.microsoft.com/office/drawing/2014/main" id="{527221FA-2E81-E8C6-8CDA-01AC61233C6D}"/>
                </a:ext>
              </a:extLst>
            </p:cNvPr>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206" name="Shape 206">
              <a:extLst>
                <a:ext uri="{FF2B5EF4-FFF2-40B4-BE49-F238E27FC236}">
                  <a16:creationId xmlns:a16="http://schemas.microsoft.com/office/drawing/2014/main" id="{736BC709-C4F6-B942-0733-9C4FF6925228}"/>
                </a:ext>
              </a:extLst>
            </p:cNvPr>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207" name="Shape 207">
            <a:extLst>
              <a:ext uri="{FF2B5EF4-FFF2-40B4-BE49-F238E27FC236}">
                <a16:creationId xmlns:a16="http://schemas.microsoft.com/office/drawing/2014/main" id="{A522EF70-932C-1BC5-C64D-A7E85AB707C4}"/>
              </a:ext>
            </a:extLst>
          </p:cNvPr>
          <p:cNvSpPr txBox="1"/>
          <p:nvPr/>
        </p:nvSpPr>
        <p:spPr>
          <a:xfrm>
            <a:off x="5638800" y="2101615"/>
            <a:ext cx="1752600" cy="519112"/>
          </a:xfrm>
          <a:prstGeom prst="rect">
            <a:avLst/>
          </a:prstGeom>
          <a:noFill/>
          <a:ln>
            <a:noFill/>
          </a:ln>
        </p:spPr>
        <p:txBody>
          <a:bodyPr spcFirstLastPara="1" wrap="square" lIns="92075" tIns="46025" rIns="92075" bIns="46025" anchor="ctr" anchorCtr="0">
            <a:noAutofit/>
          </a:bodyPr>
          <a:lstStyle/>
          <a:p>
            <a:pPr>
              <a:buClr>
                <a:schemeClr val="dk1"/>
              </a:buClr>
              <a:buSzPts val="2800"/>
            </a:pPr>
            <a:r>
              <a:rPr lang="en-US" b="1" i="0" u="none">
                <a:solidFill>
                  <a:schemeClr val="dk1"/>
                </a:solidFill>
                <a:latin typeface="Times New Roman"/>
                <a:ea typeface="Times New Roman"/>
                <a:cs typeface="Times New Roman"/>
                <a:sym typeface="Times New Roman"/>
              </a:rPr>
              <a:t>Inflation</a:t>
            </a:r>
            <a:r>
              <a:rPr lang="en-US" b="1">
                <a:solidFill>
                  <a:schemeClr val="dk1"/>
                </a:solidFill>
                <a:latin typeface="Times New Roman"/>
                <a:ea typeface="Times New Roman"/>
                <a:cs typeface="Times New Roman"/>
                <a:sym typeface="Times New Roman"/>
              </a:rPr>
              <a:t> %</a:t>
            </a:r>
            <a:endParaRPr lang="en-US">
              <a:solidFill>
                <a:schemeClr val="dk1"/>
              </a:solidFill>
              <a:ea typeface="Calibri"/>
              <a:cs typeface="Calibri"/>
            </a:endParaRPr>
          </a:p>
        </p:txBody>
      </p:sp>
      <p:sp>
        <p:nvSpPr>
          <p:cNvPr id="208" name="Shape 208">
            <a:extLst>
              <a:ext uri="{FF2B5EF4-FFF2-40B4-BE49-F238E27FC236}">
                <a16:creationId xmlns:a16="http://schemas.microsoft.com/office/drawing/2014/main" id="{DBA79969-C370-9079-0A94-EB2782831F76}"/>
              </a:ext>
            </a:extLst>
          </p:cNvPr>
          <p:cNvSpPr/>
          <p:nvPr/>
        </p:nvSpPr>
        <p:spPr>
          <a:xfrm rot="20100000">
            <a:off x="7656512" y="2305051"/>
            <a:ext cx="1295400" cy="3341687"/>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9" name="Shape 209">
            <a:extLst>
              <a:ext uri="{FF2B5EF4-FFF2-40B4-BE49-F238E27FC236}">
                <a16:creationId xmlns:a16="http://schemas.microsoft.com/office/drawing/2014/main" id="{51890CE7-3D46-55EC-1A37-E366E0AD60B5}"/>
              </a:ext>
            </a:extLst>
          </p:cNvPr>
          <p:cNvSpPr txBox="1"/>
          <p:nvPr/>
        </p:nvSpPr>
        <p:spPr>
          <a:xfrm>
            <a:off x="9589735" y="5095287"/>
            <a:ext cx="1330795"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SRPC</a:t>
            </a:r>
            <a:endParaRPr sz="1400"/>
          </a:p>
        </p:txBody>
      </p:sp>
      <p:cxnSp>
        <p:nvCxnSpPr>
          <p:cNvPr id="211" name="Shape 211">
            <a:extLst>
              <a:ext uri="{FF2B5EF4-FFF2-40B4-BE49-F238E27FC236}">
                <a16:creationId xmlns:a16="http://schemas.microsoft.com/office/drawing/2014/main" id="{585D0FF5-556B-2649-C12C-F0067F6BC879}"/>
              </a:ext>
            </a:extLst>
          </p:cNvPr>
          <p:cNvCxnSpPr/>
          <p:nvPr/>
        </p:nvCxnSpPr>
        <p:spPr>
          <a:xfrm>
            <a:off x="8305800" y="2209800"/>
            <a:ext cx="0" cy="3810000"/>
          </a:xfrm>
          <a:prstGeom prst="straightConnector1">
            <a:avLst/>
          </a:prstGeom>
          <a:noFill/>
          <a:ln w="57150" cap="flat" cmpd="sng">
            <a:solidFill>
              <a:schemeClr val="dk1"/>
            </a:solidFill>
            <a:prstDash val="solid"/>
            <a:miter lim="800000"/>
            <a:headEnd type="none" w="sm" len="sm"/>
            <a:tailEnd type="none" w="sm" len="sm"/>
          </a:ln>
        </p:spPr>
      </p:cxnSp>
      <p:cxnSp>
        <p:nvCxnSpPr>
          <p:cNvPr id="212" name="Shape 212">
            <a:extLst>
              <a:ext uri="{FF2B5EF4-FFF2-40B4-BE49-F238E27FC236}">
                <a16:creationId xmlns:a16="http://schemas.microsoft.com/office/drawing/2014/main" id="{3A998FCB-99FE-C1FE-BD70-E1517B57D710}"/>
              </a:ext>
            </a:extLst>
          </p:cNvPr>
          <p:cNvCxnSpPr/>
          <p:nvPr/>
        </p:nvCxnSpPr>
        <p:spPr>
          <a:xfrm rot="10800000">
            <a:off x="6629400" y="4267200"/>
            <a:ext cx="1712912" cy="19050"/>
          </a:xfrm>
          <a:prstGeom prst="straightConnector1">
            <a:avLst/>
          </a:prstGeom>
          <a:noFill/>
          <a:ln w="28575" cap="flat" cmpd="sng">
            <a:solidFill>
              <a:schemeClr val="dk1"/>
            </a:solidFill>
            <a:prstDash val="dash"/>
            <a:miter lim="800000"/>
            <a:headEnd type="none" w="sm" len="sm"/>
            <a:tailEnd type="none" w="sm" len="sm"/>
          </a:ln>
        </p:spPr>
      </p:cxnSp>
      <p:sp>
        <p:nvSpPr>
          <p:cNvPr id="213" name="Shape 213">
            <a:extLst>
              <a:ext uri="{FF2B5EF4-FFF2-40B4-BE49-F238E27FC236}">
                <a16:creationId xmlns:a16="http://schemas.microsoft.com/office/drawing/2014/main" id="{56B3D1A1-BE1C-5CC7-85A6-DBAA38267038}"/>
              </a:ext>
            </a:extLst>
          </p:cNvPr>
          <p:cNvSpPr txBox="1"/>
          <p:nvPr/>
        </p:nvSpPr>
        <p:spPr>
          <a:xfrm>
            <a:off x="7926682" y="6009451"/>
            <a:ext cx="1246245" cy="3968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1600" b="1">
                <a:solidFill>
                  <a:schemeClr val="dk1"/>
                </a:solidFill>
                <a:latin typeface="Times New Roman"/>
                <a:cs typeface="Times New Roman"/>
                <a:sym typeface="Times New Roman"/>
              </a:rPr>
              <a:t>NRU/</a:t>
            </a:r>
            <a:r>
              <a:rPr lang="en-US" sz="1600" b="1" err="1">
                <a:solidFill>
                  <a:schemeClr val="dk1"/>
                </a:solidFill>
                <a:latin typeface="Times New Roman"/>
                <a:cs typeface="Times New Roman"/>
                <a:sym typeface="Times New Roman"/>
              </a:rPr>
              <a:t>Yf</a:t>
            </a:r>
            <a:endParaRPr lang="en-US" sz="1600" b="1" baseline="-25000" err="1">
              <a:solidFill>
                <a:schemeClr val="dk1"/>
              </a:solidFill>
              <a:latin typeface="Times New Roman"/>
              <a:cs typeface="Times New Roman"/>
            </a:endParaRPr>
          </a:p>
        </p:txBody>
      </p:sp>
      <p:sp>
        <p:nvSpPr>
          <p:cNvPr id="214" name="Shape 214">
            <a:extLst>
              <a:ext uri="{FF2B5EF4-FFF2-40B4-BE49-F238E27FC236}">
                <a16:creationId xmlns:a16="http://schemas.microsoft.com/office/drawing/2014/main" id="{6321BA38-9C4D-95CB-755C-54556711CB23}"/>
              </a:ext>
            </a:extLst>
          </p:cNvPr>
          <p:cNvSpPr txBox="1"/>
          <p:nvPr/>
        </p:nvSpPr>
        <p:spPr>
          <a:xfrm>
            <a:off x="7772400" y="1600200"/>
            <a:ext cx="1824900" cy="57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US" sz="3200" b="1" i="0" u="none">
                <a:solidFill>
                  <a:schemeClr val="dk1"/>
                </a:solidFill>
                <a:latin typeface="Times New Roman"/>
                <a:ea typeface="Times New Roman"/>
                <a:cs typeface="Times New Roman"/>
                <a:sym typeface="Times New Roman"/>
              </a:rPr>
              <a:t>LRPC</a:t>
            </a:r>
            <a:endParaRPr sz="1400"/>
          </a:p>
        </p:txBody>
      </p:sp>
      <p:sp>
        <p:nvSpPr>
          <p:cNvPr id="217" name="Shape 217">
            <a:extLst>
              <a:ext uri="{FF2B5EF4-FFF2-40B4-BE49-F238E27FC236}">
                <a16:creationId xmlns:a16="http://schemas.microsoft.com/office/drawing/2014/main" id="{63315DDF-E73B-4583-BFBE-B03E6EBE52DF}"/>
              </a:ext>
            </a:extLst>
          </p:cNvPr>
          <p:cNvSpPr/>
          <p:nvPr/>
        </p:nvSpPr>
        <p:spPr>
          <a:xfrm>
            <a:off x="8229600" y="41910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E4BEA010-7188-667C-4E5F-1EFBFB19670E}"/>
              </a:ext>
            </a:extLst>
          </p:cNvPr>
          <p:cNvSpPr txBox="1"/>
          <p:nvPr/>
        </p:nvSpPr>
        <p:spPr>
          <a:xfrm>
            <a:off x="9791700" y="6070600"/>
            <a:ext cx="12573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ea typeface="Calibri"/>
                <a:cs typeface="Calibri"/>
              </a:rPr>
              <a:t>UE%</a:t>
            </a:r>
          </a:p>
        </p:txBody>
      </p:sp>
      <p:sp>
        <p:nvSpPr>
          <p:cNvPr id="6" name="TextBox 5">
            <a:extLst>
              <a:ext uri="{FF2B5EF4-FFF2-40B4-BE49-F238E27FC236}">
                <a16:creationId xmlns:a16="http://schemas.microsoft.com/office/drawing/2014/main" id="{09F6B59E-A4AF-3474-C54D-9B7B8AD5AC41}"/>
              </a:ext>
            </a:extLst>
          </p:cNvPr>
          <p:cNvSpPr txBox="1"/>
          <p:nvPr/>
        </p:nvSpPr>
        <p:spPr>
          <a:xfrm>
            <a:off x="8420100" y="3721100"/>
            <a:ext cx="5461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ea typeface="Calibri"/>
                <a:cs typeface="Calibri"/>
              </a:rPr>
              <a:t>P</a:t>
            </a:r>
          </a:p>
        </p:txBody>
      </p:sp>
      <p:sp>
        <p:nvSpPr>
          <p:cNvPr id="10" name="TextBox 9">
            <a:extLst>
              <a:ext uri="{FF2B5EF4-FFF2-40B4-BE49-F238E27FC236}">
                <a16:creationId xmlns:a16="http://schemas.microsoft.com/office/drawing/2014/main" id="{4274979A-0915-FD19-2DD4-F642AF654C86}"/>
              </a:ext>
            </a:extLst>
          </p:cNvPr>
          <p:cNvSpPr txBox="1"/>
          <p:nvPr/>
        </p:nvSpPr>
        <p:spPr>
          <a:xfrm>
            <a:off x="729342" y="1768929"/>
            <a:ext cx="48713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B. Assume that new residential construction projects are being implemented in </a:t>
            </a:r>
            <a:r>
              <a:rPr lang="en-US" sz="2400" err="1">
                <a:ea typeface="Calibri"/>
                <a:cs typeface="Calibri"/>
              </a:rPr>
              <a:t>Vortania</a:t>
            </a:r>
            <a:r>
              <a:rPr lang="en-US" sz="2400">
                <a:ea typeface="Calibri"/>
                <a:cs typeface="Calibri"/>
              </a:rPr>
              <a:t>.</a:t>
            </a:r>
          </a:p>
        </p:txBody>
      </p:sp>
      <p:sp>
        <p:nvSpPr>
          <p:cNvPr id="11" name="TextBox 10">
            <a:extLst>
              <a:ext uri="{FF2B5EF4-FFF2-40B4-BE49-F238E27FC236}">
                <a16:creationId xmlns:a16="http://schemas.microsoft.com/office/drawing/2014/main" id="{E78210EB-AAC1-C81F-921F-2DADBE8E823E}"/>
              </a:ext>
            </a:extLst>
          </p:cNvPr>
          <p:cNvSpPr txBox="1"/>
          <p:nvPr/>
        </p:nvSpPr>
        <p:spPr>
          <a:xfrm>
            <a:off x="5949043" y="4030436"/>
            <a:ext cx="685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 Inf e</a:t>
            </a:r>
          </a:p>
        </p:txBody>
      </p:sp>
      <p:sp>
        <p:nvSpPr>
          <p:cNvPr id="12" name="TextBox 11">
            <a:extLst>
              <a:ext uri="{FF2B5EF4-FFF2-40B4-BE49-F238E27FC236}">
                <a16:creationId xmlns:a16="http://schemas.microsoft.com/office/drawing/2014/main" id="{B5A712F2-2C92-7219-07A8-2D6661BF547C}"/>
              </a:ext>
            </a:extLst>
          </p:cNvPr>
          <p:cNvSpPr txBox="1"/>
          <p:nvPr/>
        </p:nvSpPr>
        <p:spPr>
          <a:xfrm>
            <a:off x="734785" y="231321"/>
            <a:ext cx="51843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Set 1: Question 1</a:t>
            </a:r>
          </a:p>
        </p:txBody>
      </p:sp>
      <p:sp>
        <p:nvSpPr>
          <p:cNvPr id="3" name="TextBox 2">
            <a:extLst>
              <a:ext uri="{FF2B5EF4-FFF2-40B4-BE49-F238E27FC236}">
                <a16:creationId xmlns:a16="http://schemas.microsoft.com/office/drawing/2014/main" id="{9E1DE61A-9A4E-6ECB-6B27-0DB2FBF2EB45}"/>
              </a:ext>
            </a:extLst>
          </p:cNvPr>
          <p:cNvSpPr txBox="1"/>
          <p:nvPr/>
        </p:nvSpPr>
        <p:spPr>
          <a:xfrm>
            <a:off x="530678" y="3224892"/>
            <a:ext cx="41637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romanLcPeriod"/>
            </a:pPr>
            <a:r>
              <a:rPr lang="en-US">
                <a:ea typeface="Calibri"/>
                <a:cs typeface="Calibri"/>
              </a:rPr>
              <a:t>Will the real output in </a:t>
            </a:r>
            <a:r>
              <a:rPr lang="en-US" err="1">
                <a:ea typeface="Calibri"/>
                <a:cs typeface="Calibri"/>
              </a:rPr>
              <a:t>Vortania</a:t>
            </a:r>
            <a:r>
              <a:rPr lang="en-US">
                <a:ea typeface="Calibri"/>
                <a:cs typeface="Calibri"/>
              </a:rPr>
              <a:t> increase, decrease, or remain the same in the short-run?</a:t>
            </a:r>
          </a:p>
        </p:txBody>
      </p:sp>
      <p:sp>
        <p:nvSpPr>
          <p:cNvPr id="4" name="TextBox 3">
            <a:extLst>
              <a:ext uri="{FF2B5EF4-FFF2-40B4-BE49-F238E27FC236}">
                <a16:creationId xmlns:a16="http://schemas.microsoft.com/office/drawing/2014/main" id="{6792E032-0306-E82B-45E8-E7AFB7B04DA4}"/>
              </a:ext>
            </a:extLst>
          </p:cNvPr>
          <p:cNvSpPr txBox="1"/>
          <p:nvPr/>
        </p:nvSpPr>
        <p:spPr>
          <a:xfrm>
            <a:off x="762000" y="4259036"/>
            <a:ext cx="35514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ea typeface="Calibri"/>
                <a:cs typeface="Calibri"/>
              </a:rPr>
              <a:t>Increase.</a:t>
            </a:r>
            <a:r>
              <a:rPr lang="en-US" b="1">
                <a:solidFill>
                  <a:srgbClr val="FF0000"/>
                </a:solidFill>
                <a:ea typeface="Calibri"/>
                <a:cs typeface="Calibri"/>
              </a:rPr>
              <a:t>  </a:t>
            </a:r>
          </a:p>
        </p:txBody>
      </p:sp>
      <p:sp>
        <p:nvSpPr>
          <p:cNvPr id="5" name="TextBox 4">
            <a:extLst>
              <a:ext uri="{FF2B5EF4-FFF2-40B4-BE49-F238E27FC236}">
                <a16:creationId xmlns:a16="http://schemas.microsoft.com/office/drawing/2014/main" id="{9083D4CE-3DBF-E3CD-4E98-87DB32CAE59E}"/>
              </a:ext>
            </a:extLst>
          </p:cNvPr>
          <p:cNvSpPr txBox="1"/>
          <p:nvPr/>
        </p:nvSpPr>
        <p:spPr>
          <a:xfrm>
            <a:off x="653142" y="4912178"/>
            <a:ext cx="38100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ii. Assuming no change in inflationary expectations, on your graph in part A, show the short-run effect of the new residential construction projects on </a:t>
            </a:r>
            <a:r>
              <a:rPr lang="en-US" err="1">
                <a:ea typeface="Calibri"/>
                <a:cs typeface="Calibri"/>
              </a:rPr>
              <a:t>Vortania's</a:t>
            </a:r>
            <a:r>
              <a:rPr lang="en-US">
                <a:ea typeface="Calibri"/>
                <a:cs typeface="Calibri"/>
              </a:rPr>
              <a:t> economy, labeling the new short-run equilibrium point as S.</a:t>
            </a:r>
            <a:endParaRPr lang="en-US"/>
          </a:p>
        </p:txBody>
      </p:sp>
      <p:sp>
        <p:nvSpPr>
          <p:cNvPr id="9" name="Oval 8">
            <a:extLst>
              <a:ext uri="{FF2B5EF4-FFF2-40B4-BE49-F238E27FC236}">
                <a16:creationId xmlns:a16="http://schemas.microsoft.com/office/drawing/2014/main" id="{B431C05A-4C44-4C3C-C81B-7E9B7C7DBCD1}"/>
              </a:ext>
            </a:extLst>
          </p:cNvPr>
          <p:cNvSpPr/>
          <p:nvPr/>
        </p:nvSpPr>
        <p:spPr>
          <a:xfrm>
            <a:off x="7486648" y="3301090"/>
            <a:ext cx="185060" cy="261261"/>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32EF664-5FED-28F1-008F-0596BCC99ADB}"/>
              </a:ext>
            </a:extLst>
          </p:cNvPr>
          <p:cNvSpPr txBox="1"/>
          <p:nvPr/>
        </p:nvSpPr>
        <p:spPr>
          <a:xfrm>
            <a:off x="7606393" y="3007178"/>
            <a:ext cx="3401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ea typeface="Calibri"/>
                <a:cs typeface="Calibri"/>
              </a:rPr>
              <a:t>S</a:t>
            </a:r>
          </a:p>
        </p:txBody>
      </p:sp>
      <p:sp>
        <p:nvSpPr>
          <p:cNvPr id="7" name="TextBox 6">
            <a:extLst>
              <a:ext uri="{FF2B5EF4-FFF2-40B4-BE49-F238E27FC236}">
                <a16:creationId xmlns:a16="http://schemas.microsoft.com/office/drawing/2014/main" id="{BABFA158-E6FB-CAB1-BFBE-A6D5FC4ADA59}"/>
              </a:ext>
            </a:extLst>
          </p:cNvPr>
          <p:cNvSpPr txBox="1"/>
          <p:nvPr/>
        </p:nvSpPr>
        <p:spPr>
          <a:xfrm>
            <a:off x="9388928" y="1885949"/>
            <a:ext cx="228599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solidFill>
                  <a:srgbClr val="FF0000"/>
                </a:solidFill>
                <a:ea typeface="Calibri"/>
                <a:cs typeface="Calibri"/>
              </a:rPr>
              <a:t>Ii</a:t>
            </a:r>
            <a:r>
              <a:rPr lang="en-US" b="1" dirty="0">
                <a:solidFill>
                  <a:srgbClr val="FF0000"/>
                </a:solidFill>
                <a:ea typeface="Calibri"/>
                <a:cs typeface="Calibri"/>
              </a:rPr>
              <a:t>.  Change in residential construction increases Investment, a component of RGDP, shifting AD to right.  A shift to the right of AD is a movement to the left along the SRPC curve.</a:t>
            </a:r>
          </a:p>
        </p:txBody>
      </p:sp>
    </p:spTree>
    <p:extLst>
      <p:ext uri="{BB962C8B-B14F-4D97-AF65-F5344CB8AC3E}">
        <p14:creationId xmlns:p14="http://schemas.microsoft.com/office/powerpoint/2010/main" val="21488572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fade">
                                      <p:cBhvr>
                                        <p:cTn id="27" dur="500"/>
                                        <p:tgtEl>
                                          <p:spTgt spid="20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4"/>
                                        </p:tgtEl>
                                        <p:attrNameLst>
                                          <p:attrName>style.visibility</p:attrName>
                                        </p:attrNameLst>
                                      </p:cBhvr>
                                      <p:to>
                                        <p:strVal val="visible"/>
                                      </p:to>
                                    </p:set>
                                    <p:animEffect transition="in" filter="fade">
                                      <p:cBhvr>
                                        <p:cTn id="30" dur="500"/>
                                        <p:tgtEl>
                                          <p:spTgt spid="214"/>
                                        </p:tgtEl>
                                      </p:cBhvr>
                                    </p:animEffect>
                                  </p:childTnLst>
                                </p:cTn>
                              </p:par>
                              <p:par>
                                <p:cTn id="31" presetID="10" presetClass="entr" presetSubtype="0" fill="hold" nodeType="withEffect">
                                  <p:stCondLst>
                                    <p:cond delay="0"/>
                                  </p:stCondLst>
                                  <p:childTnLst>
                                    <p:set>
                                      <p:cBhvr>
                                        <p:cTn id="32" dur="1" fill="hold">
                                          <p:stCondLst>
                                            <p:cond delay="0"/>
                                          </p:stCondLst>
                                        </p:cTn>
                                        <p:tgtEl>
                                          <p:spTgt spid="204"/>
                                        </p:tgtEl>
                                        <p:attrNameLst>
                                          <p:attrName>style.visibility</p:attrName>
                                        </p:attrNameLst>
                                      </p:cBhvr>
                                      <p:to>
                                        <p:strVal val="visible"/>
                                      </p:to>
                                    </p:set>
                                    <p:animEffect transition="in" filter="fade">
                                      <p:cBhvr>
                                        <p:cTn id="33" dur="500"/>
                                        <p:tgtEl>
                                          <p:spTgt spid="20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8"/>
                                        </p:tgtEl>
                                        <p:attrNameLst>
                                          <p:attrName>style.visibility</p:attrName>
                                        </p:attrNameLst>
                                      </p:cBhvr>
                                      <p:to>
                                        <p:strVal val="visible"/>
                                      </p:to>
                                    </p:set>
                                    <p:animEffect transition="in" filter="fade">
                                      <p:cBhvr>
                                        <p:cTn id="36" dur="500"/>
                                        <p:tgtEl>
                                          <p:spTgt spid="208"/>
                                        </p:tgtEl>
                                      </p:cBhvr>
                                    </p:animEffect>
                                  </p:childTnLst>
                                </p:cTn>
                              </p:par>
                              <p:par>
                                <p:cTn id="37" presetID="10" presetClass="entr" presetSubtype="0" fill="hold" nodeType="withEffect">
                                  <p:stCondLst>
                                    <p:cond delay="0"/>
                                  </p:stCondLst>
                                  <p:childTnLst>
                                    <p:set>
                                      <p:cBhvr>
                                        <p:cTn id="38" dur="1" fill="hold">
                                          <p:stCondLst>
                                            <p:cond delay="0"/>
                                          </p:stCondLst>
                                        </p:cTn>
                                        <p:tgtEl>
                                          <p:spTgt spid="211"/>
                                        </p:tgtEl>
                                        <p:attrNameLst>
                                          <p:attrName>style.visibility</p:attrName>
                                        </p:attrNameLst>
                                      </p:cBhvr>
                                      <p:to>
                                        <p:strVal val="visible"/>
                                      </p:to>
                                    </p:set>
                                    <p:animEffect transition="in" filter="fade">
                                      <p:cBhvr>
                                        <p:cTn id="39" dur="500"/>
                                        <p:tgtEl>
                                          <p:spTgt spid="2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212"/>
                                        </p:tgtEl>
                                        <p:attrNameLst>
                                          <p:attrName>style.visibility</p:attrName>
                                        </p:attrNameLst>
                                      </p:cBhvr>
                                      <p:to>
                                        <p:strVal val="visible"/>
                                      </p:to>
                                    </p:set>
                                    <p:animEffect transition="in" filter="fade">
                                      <p:cBhvr>
                                        <p:cTn id="48" dur="500"/>
                                        <p:tgtEl>
                                          <p:spTgt spid="2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Effect transition="in" filter="fade">
                                      <p:cBhvr>
                                        <p:cTn id="51" dur="500"/>
                                        <p:tgtEl>
                                          <p:spTgt spid="2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9"/>
                                        </p:tgtEl>
                                        <p:attrNameLst>
                                          <p:attrName>style.visibility</p:attrName>
                                        </p:attrNameLst>
                                      </p:cBhvr>
                                      <p:to>
                                        <p:strVal val="visible"/>
                                      </p:to>
                                    </p:set>
                                    <p:animEffect transition="in" filter="fade">
                                      <p:cBhvr>
                                        <p:cTn id="54" dur="500"/>
                                        <p:tgtEl>
                                          <p:spTgt spid="20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3"/>
                                        </p:tgtEl>
                                        <p:attrNameLst>
                                          <p:attrName>style.visibility</p:attrName>
                                        </p:attrNameLst>
                                      </p:cBhvr>
                                      <p:to>
                                        <p:strVal val="visible"/>
                                      </p:to>
                                    </p:set>
                                    <p:animEffect transition="in" filter="fade">
                                      <p:cBhvr>
                                        <p:cTn id="57" dur="500"/>
                                        <p:tgtEl>
                                          <p:spTgt spid="2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08" grpId="0" animBg="1"/>
      <p:bldP spid="209" grpId="0"/>
      <p:bldP spid="213" grpId="0"/>
      <p:bldP spid="214" grpId="0"/>
      <p:bldP spid="217" grpId="0" animBg="1"/>
      <p:bldP spid="2" grpId="0"/>
      <p:bldP spid="6" grpId="0"/>
      <p:bldP spid="10" grpId="0"/>
      <p:bldP spid="11" grpId="0"/>
      <p:bldP spid="3" grpId="0"/>
      <p:bldP spid="4" grpId="0"/>
      <p:bldP spid="5" grpId="0"/>
      <p:bldP spid="9" grpId="0" animBg="1"/>
      <p:bldP spid="1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75A5EB-E8AF-77D1-300E-A60B86B11721}"/>
              </a:ext>
            </a:extLst>
          </p:cNvPr>
          <p:cNvSpPr>
            <a:spLocks noGrp="1"/>
          </p:cNvSpPr>
          <p:nvPr>
            <p:ph type="sldNum" sz="quarter" idx="4"/>
          </p:nvPr>
        </p:nvSpPr>
        <p:spPr/>
        <p:txBody>
          <a:bodyPr/>
          <a:lstStyle/>
          <a:p>
            <a:fld id="{FAEE96CF-4053-2149-B5F9-FD566E7161CA}" type="slidenum">
              <a:rPr lang="en-US" smtClean="0"/>
              <a:pPr/>
              <a:t>8</a:t>
            </a:fld>
            <a:endParaRPr lang="en-US"/>
          </a:p>
        </p:txBody>
      </p:sp>
      <p:sp>
        <p:nvSpPr>
          <p:cNvPr id="3" name="TextBox 2">
            <a:extLst>
              <a:ext uri="{FF2B5EF4-FFF2-40B4-BE49-F238E27FC236}">
                <a16:creationId xmlns:a16="http://schemas.microsoft.com/office/drawing/2014/main" id="{990F8E96-AEBB-A422-BE26-449B83BC9659}"/>
              </a:ext>
            </a:extLst>
          </p:cNvPr>
          <p:cNvSpPr txBox="1"/>
          <p:nvPr/>
        </p:nvSpPr>
        <p:spPr>
          <a:xfrm>
            <a:off x="888999" y="1703917"/>
            <a:ext cx="8773583" cy="1989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descr="A black text on a white background&#10;&#10;AI-generated content may be incorrect.">
            <a:extLst>
              <a:ext uri="{FF2B5EF4-FFF2-40B4-BE49-F238E27FC236}">
                <a16:creationId xmlns:a16="http://schemas.microsoft.com/office/drawing/2014/main" id="{CB737A10-69A4-4863-94F3-43C4EB5F1249}"/>
              </a:ext>
            </a:extLst>
          </p:cNvPr>
          <p:cNvPicPr>
            <a:picLocks noChangeAspect="1"/>
          </p:cNvPicPr>
          <p:nvPr/>
        </p:nvPicPr>
        <p:blipFill>
          <a:blip r:embed="rId2"/>
          <a:stretch>
            <a:fillRect/>
          </a:stretch>
        </p:blipFill>
        <p:spPr>
          <a:xfrm>
            <a:off x="1399496" y="2692173"/>
            <a:ext cx="9218838" cy="2202997"/>
          </a:xfrm>
          <a:prstGeom prst="rect">
            <a:avLst/>
          </a:prstGeom>
        </p:spPr>
      </p:pic>
      <p:sp>
        <p:nvSpPr>
          <p:cNvPr id="5" name="TextBox 4">
            <a:extLst>
              <a:ext uri="{FF2B5EF4-FFF2-40B4-BE49-F238E27FC236}">
                <a16:creationId xmlns:a16="http://schemas.microsoft.com/office/drawing/2014/main" id="{6E899579-CA81-D6FD-9265-5445861D7E17}"/>
              </a:ext>
            </a:extLst>
          </p:cNvPr>
          <p:cNvSpPr txBox="1"/>
          <p:nvPr/>
        </p:nvSpPr>
        <p:spPr>
          <a:xfrm>
            <a:off x="1820333" y="4688416"/>
            <a:ext cx="8445500" cy="878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3A5F50C9-0EA7-D4C6-E3CD-20109736C1F2}"/>
              </a:ext>
            </a:extLst>
          </p:cNvPr>
          <p:cNvSpPr txBox="1"/>
          <p:nvPr/>
        </p:nvSpPr>
        <p:spPr>
          <a:xfrm>
            <a:off x="857250" y="340178"/>
            <a:ext cx="64089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Set 1: Question 1</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FD9DF682-5126-BCE4-CD4E-FF0EEF5AEA57}"/>
                  </a:ext>
                </a:extLst>
              </p14:cNvPr>
              <p14:cNvContentPartPr/>
              <p14:nvPr/>
            </p14:nvContentPartPr>
            <p14:xfrm>
              <a:off x="6008913" y="4128406"/>
              <a:ext cx="13607" cy="13607"/>
            </p14:xfrm>
          </p:contentPart>
        </mc:Choice>
        <mc:Fallback xmlns="">
          <p:pic>
            <p:nvPicPr>
              <p:cNvPr id="9" name="Ink 8">
                <a:extLst>
                  <a:ext uri="{FF2B5EF4-FFF2-40B4-BE49-F238E27FC236}">
                    <a16:creationId xmlns:a16="http://schemas.microsoft.com/office/drawing/2014/main" id="{FD9DF682-5126-BCE4-CD4E-FF0EEF5AEA57}"/>
                  </a:ext>
                </a:extLst>
              </p:cNvPr>
              <p:cNvPicPr/>
              <p:nvPr/>
            </p:nvPicPr>
            <p:blipFill>
              <a:blip r:embed="rId4"/>
              <a:stretch>
                <a:fillRect/>
              </a:stretch>
            </p:blipFill>
            <p:spPr>
              <a:xfrm>
                <a:off x="5328563" y="3448056"/>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0FB05E31-0A54-55A5-64E9-B4598F117124}"/>
                  </a:ext>
                </a:extLst>
              </p14:cNvPr>
              <p14:cNvContentPartPr/>
              <p14:nvPr/>
            </p14:nvContentPartPr>
            <p14:xfrm>
              <a:off x="5898570" y="3975064"/>
              <a:ext cx="1645595" cy="295777"/>
            </p14:xfrm>
          </p:contentPart>
        </mc:Choice>
        <mc:Fallback xmlns="">
          <p:pic>
            <p:nvPicPr>
              <p:cNvPr id="12" name="Ink 11">
                <a:extLst>
                  <a:ext uri="{FF2B5EF4-FFF2-40B4-BE49-F238E27FC236}">
                    <a16:creationId xmlns:a16="http://schemas.microsoft.com/office/drawing/2014/main" id="{0FB05E31-0A54-55A5-64E9-B4598F117124}"/>
                  </a:ext>
                </a:extLst>
              </p:cNvPr>
              <p:cNvPicPr/>
              <p:nvPr/>
            </p:nvPicPr>
            <p:blipFill>
              <a:blip r:embed="rId6"/>
              <a:stretch>
                <a:fillRect/>
              </a:stretch>
            </p:blipFill>
            <p:spPr>
              <a:xfrm>
                <a:off x="5880574" y="3957095"/>
                <a:ext cx="1681228" cy="3313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20E038DA-02AD-6368-54FD-909C46E23A45}"/>
                  </a:ext>
                </a:extLst>
              </p14:cNvPr>
              <p14:cNvContentPartPr/>
              <p14:nvPr/>
            </p14:nvContentPartPr>
            <p14:xfrm>
              <a:off x="5943599" y="4084864"/>
              <a:ext cx="13607" cy="13607"/>
            </p14:xfrm>
          </p:contentPart>
        </mc:Choice>
        <mc:Fallback xmlns="">
          <p:pic>
            <p:nvPicPr>
              <p:cNvPr id="13" name="Ink 12">
                <a:extLst>
                  <a:ext uri="{FF2B5EF4-FFF2-40B4-BE49-F238E27FC236}">
                    <a16:creationId xmlns:a16="http://schemas.microsoft.com/office/drawing/2014/main" id="{20E038DA-02AD-6368-54FD-909C46E23A45}"/>
                  </a:ext>
                </a:extLst>
              </p:cNvPr>
              <p:cNvPicPr/>
              <p:nvPr/>
            </p:nvPicPr>
            <p:blipFill>
              <a:blip r:embed="rId4"/>
              <a:stretch>
                <a:fillRect/>
              </a:stretch>
            </p:blipFill>
            <p:spPr>
              <a:xfrm>
                <a:off x="5263249" y="3404514"/>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A74B53A3-EAD3-2EF9-AFD0-50B2A1123B28}"/>
                  </a:ext>
                </a:extLst>
              </p14:cNvPr>
              <p14:cNvContentPartPr/>
              <p14:nvPr/>
            </p14:nvContentPartPr>
            <p14:xfrm>
              <a:off x="6030685" y="4073978"/>
              <a:ext cx="13607" cy="13607"/>
            </p14:xfrm>
          </p:contentPart>
        </mc:Choice>
        <mc:Fallback xmlns="">
          <p:pic>
            <p:nvPicPr>
              <p:cNvPr id="14" name="Ink 13">
                <a:extLst>
                  <a:ext uri="{FF2B5EF4-FFF2-40B4-BE49-F238E27FC236}">
                    <a16:creationId xmlns:a16="http://schemas.microsoft.com/office/drawing/2014/main" id="{A74B53A3-EAD3-2EF9-AFD0-50B2A1123B28}"/>
                  </a:ext>
                </a:extLst>
              </p:cNvPr>
              <p:cNvPicPr/>
              <p:nvPr/>
            </p:nvPicPr>
            <p:blipFill>
              <a:blip r:embed="rId4"/>
              <a:stretch>
                <a:fillRect/>
              </a:stretch>
            </p:blipFill>
            <p:spPr>
              <a:xfrm>
                <a:off x="5350335" y="3393628"/>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732D383D-3657-C3F2-4C16-602712E0F6D3}"/>
                  </a:ext>
                </a:extLst>
              </p14:cNvPr>
              <p14:cNvContentPartPr/>
              <p14:nvPr/>
            </p14:nvContentPartPr>
            <p14:xfrm>
              <a:off x="6389913" y="4041321"/>
              <a:ext cx="13607" cy="13607"/>
            </p14:xfrm>
          </p:contentPart>
        </mc:Choice>
        <mc:Fallback xmlns="">
          <p:pic>
            <p:nvPicPr>
              <p:cNvPr id="15" name="Ink 14">
                <a:extLst>
                  <a:ext uri="{FF2B5EF4-FFF2-40B4-BE49-F238E27FC236}">
                    <a16:creationId xmlns:a16="http://schemas.microsoft.com/office/drawing/2014/main" id="{732D383D-3657-C3F2-4C16-602712E0F6D3}"/>
                  </a:ext>
                </a:extLst>
              </p:cNvPr>
              <p:cNvPicPr/>
              <p:nvPr/>
            </p:nvPicPr>
            <p:blipFill>
              <a:blip r:embed="rId4"/>
              <a:stretch>
                <a:fillRect/>
              </a:stretch>
            </p:blipFill>
            <p:spPr>
              <a:xfrm>
                <a:off x="5709563" y="3360971"/>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7266083C-B269-FCDE-6404-1AF80723FBEC}"/>
                  </a:ext>
                </a:extLst>
              </p14:cNvPr>
              <p14:cNvContentPartPr/>
              <p14:nvPr/>
            </p14:nvContentPartPr>
            <p14:xfrm>
              <a:off x="7587342" y="4041321"/>
              <a:ext cx="13607" cy="13607"/>
            </p14:xfrm>
          </p:contentPart>
        </mc:Choice>
        <mc:Fallback xmlns="">
          <p:pic>
            <p:nvPicPr>
              <p:cNvPr id="16" name="Ink 15">
                <a:extLst>
                  <a:ext uri="{FF2B5EF4-FFF2-40B4-BE49-F238E27FC236}">
                    <a16:creationId xmlns:a16="http://schemas.microsoft.com/office/drawing/2014/main" id="{7266083C-B269-FCDE-6404-1AF80723FBEC}"/>
                  </a:ext>
                </a:extLst>
              </p:cNvPr>
              <p:cNvPicPr/>
              <p:nvPr/>
            </p:nvPicPr>
            <p:blipFill>
              <a:blip r:embed="rId4"/>
              <a:stretch>
                <a:fillRect/>
              </a:stretch>
            </p:blipFill>
            <p:spPr>
              <a:xfrm>
                <a:off x="6906992" y="3360971"/>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2F1F8B69-F1F5-E40C-61C1-97A715C63BD5}"/>
                  </a:ext>
                </a:extLst>
              </p14:cNvPr>
              <p14:cNvContentPartPr/>
              <p14:nvPr/>
            </p14:nvContentPartPr>
            <p14:xfrm>
              <a:off x="5998028" y="4052206"/>
              <a:ext cx="13607" cy="13607"/>
            </p14:xfrm>
          </p:contentPart>
        </mc:Choice>
        <mc:Fallback xmlns="">
          <p:pic>
            <p:nvPicPr>
              <p:cNvPr id="17" name="Ink 16">
                <a:extLst>
                  <a:ext uri="{FF2B5EF4-FFF2-40B4-BE49-F238E27FC236}">
                    <a16:creationId xmlns:a16="http://schemas.microsoft.com/office/drawing/2014/main" id="{2F1F8B69-F1F5-E40C-61C1-97A715C63BD5}"/>
                  </a:ext>
                </a:extLst>
              </p:cNvPr>
              <p:cNvPicPr/>
              <p:nvPr/>
            </p:nvPicPr>
            <p:blipFill>
              <a:blip r:embed="rId4"/>
              <a:stretch>
                <a:fillRect/>
              </a:stretch>
            </p:blipFill>
            <p:spPr>
              <a:xfrm>
                <a:off x="5317678" y="3371856"/>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F42CD5D0-D3DF-E7BE-E084-C6F0F5E61AA7}"/>
                  </a:ext>
                </a:extLst>
              </p14:cNvPr>
              <p14:cNvContentPartPr/>
              <p14:nvPr/>
            </p14:nvContentPartPr>
            <p14:xfrm>
              <a:off x="5998028" y="4052206"/>
              <a:ext cx="13607" cy="13607"/>
            </p14:xfrm>
          </p:contentPart>
        </mc:Choice>
        <mc:Fallback xmlns="">
          <p:pic>
            <p:nvPicPr>
              <p:cNvPr id="18" name="Ink 17">
                <a:extLst>
                  <a:ext uri="{FF2B5EF4-FFF2-40B4-BE49-F238E27FC236}">
                    <a16:creationId xmlns:a16="http://schemas.microsoft.com/office/drawing/2014/main" id="{F42CD5D0-D3DF-E7BE-E084-C6F0F5E61AA7}"/>
                  </a:ext>
                </a:extLst>
              </p:cNvPr>
              <p:cNvPicPr/>
              <p:nvPr/>
            </p:nvPicPr>
            <p:blipFill>
              <a:blip r:embed="rId4"/>
              <a:stretch>
                <a:fillRect/>
              </a:stretch>
            </p:blipFill>
            <p:spPr>
              <a:xfrm>
                <a:off x="5317678" y="3371856"/>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49BC1E74-49D0-90E6-C2B4-8C3CC6E25945}"/>
                  </a:ext>
                </a:extLst>
              </p14:cNvPr>
              <p14:cNvContentPartPr/>
              <p14:nvPr/>
            </p14:nvContentPartPr>
            <p14:xfrm>
              <a:off x="2964564" y="4225213"/>
              <a:ext cx="863767" cy="274542"/>
            </p14:xfrm>
          </p:contentPart>
        </mc:Choice>
        <mc:Fallback xmlns="">
          <p:pic>
            <p:nvPicPr>
              <p:cNvPr id="20" name="Ink 19">
                <a:extLst>
                  <a:ext uri="{FF2B5EF4-FFF2-40B4-BE49-F238E27FC236}">
                    <a16:creationId xmlns:a16="http://schemas.microsoft.com/office/drawing/2014/main" id="{49BC1E74-49D0-90E6-C2B4-8C3CC6E25945}"/>
                  </a:ext>
                </a:extLst>
              </p:cNvPr>
              <p:cNvPicPr/>
              <p:nvPr/>
            </p:nvPicPr>
            <p:blipFill>
              <a:blip r:embed="rId14"/>
              <a:stretch>
                <a:fillRect/>
              </a:stretch>
            </p:blipFill>
            <p:spPr>
              <a:xfrm>
                <a:off x="2946576" y="4207222"/>
                <a:ext cx="899383" cy="31016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9D38E5ED-4127-6ACD-915B-71F5E3122B30}"/>
                  </a:ext>
                </a:extLst>
              </p14:cNvPr>
              <p14:cNvContentPartPr/>
              <p14:nvPr/>
            </p14:nvContentPartPr>
            <p14:xfrm>
              <a:off x="3472542" y="4237263"/>
              <a:ext cx="13607" cy="13607"/>
            </p14:xfrm>
          </p:contentPart>
        </mc:Choice>
        <mc:Fallback xmlns="">
          <p:pic>
            <p:nvPicPr>
              <p:cNvPr id="21" name="Ink 20">
                <a:extLst>
                  <a:ext uri="{FF2B5EF4-FFF2-40B4-BE49-F238E27FC236}">
                    <a16:creationId xmlns:a16="http://schemas.microsoft.com/office/drawing/2014/main" id="{9D38E5ED-4127-6ACD-915B-71F5E3122B30}"/>
                  </a:ext>
                </a:extLst>
              </p:cNvPr>
              <p:cNvPicPr/>
              <p:nvPr/>
            </p:nvPicPr>
            <p:blipFill>
              <a:blip r:embed="rId4"/>
              <a:stretch>
                <a:fillRect/>
              </a:stretch>
            </p:blipFill>
            <p:spPr>
              <a:xfrm>
                <a:off x="2792192" y="3556913"/>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A50CADBB-DD9F-D87C-BF4F-DB7A6C41E89E}"/>
                  </a:ext>
                </a:extLst>
              </p14:cNvPr>
              <p14:cNvContentPartPr/>
              <p14:nvPr/>
            </p14:nvContentPartPr>
            <p14:xfrm>
              <a:off x="3178628" y="4226379"/>
              <a:ext cx="13607" cy="13607"/>
            </p14:xfrm>
          </p:contentPart>
        </mc:Choice>
        <mc:Fallback xmlns="">
          <p:pic>
            <p:nvPicPr>
              <p:cNvPr id="22" name="Ink 21">
                <a:extLst>
                  <a:ext uri="{FF2B5EF4-FFF2-40B4-BE49-F238E27FC236}">
                    <a16:creationId xmlns:a16="http://schemas.microsoft.com/office/drawing/2014/main" id="{A50CADBB-DD9F-D87C-BF4F-DB7A6C41E89E}"/>
                  </a:ext>
                </a:extLst>
              </p:cNvPr>
              <p:cNvPicPr/>
              <p:nvPr/>
            </p:nvPicPr>
            <p:blipFill>
              <a:blip r:embed="rId4"/>
              <a:stretch>
                <a:fillRect/>
              </a:stretch>
            </p:blipFill>
            <p:spPr>
              <a:xfrm>
                <a:off x="2498278" y="3546029"/>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 22">
                <a:extLst>
                  <a:ext uri="{FF2B5EF4-FFF2-40B4-BE49-F238E27FC236}">
                    <a16:creationId xmlns:a16="http://schemas.microsoft.com/office/drawing/2014/main" id="{88728D1B-0B34-4A84-640C-5281563E2009}"/>
                  </a:ext>
                </a:extLst>
              </p14:cNvPr>
              <p14:cNvContentPartPr/>
              <p14:nvPr/>
            </p14:nvContentPartPr>
            <p14:xfrm>
              <a:off x="3178628" y="4259035"/>
              <a:ext cx="13607" cy="13607"/>
            </p14:xfrm>
          </p:contentPart>
        </mc:Choice>
        <mc:Fallback xmlns="">
          <p:pic>
            <p:nvPicPr>
              <p:cNvPr id="23" name="Ink 22">
                <a:extLst>
                  <a:ext uri="{FF2B5EF4-FFF2-40B4-BE49-F238E27FC236}">
                    <a16:creationId xmlns:a16="http://schemas.microsoft.com/office/drawing/2014/main" id="{88728D1B-0B34-4A84-640C-5281563E2009}"/>
                  </a:ext>
                </a:extLst>
              </p:cNvPr>
              <p:cNvPicPr/>
              <p:nvPr/>
            </p:nvPicPr>
            <p:blipFill>
              <a:blip r:embed="rId4"/>
              <a:stretch>
                <a:fillRect/>
              </a:stretch>
            </p:blipFill>
            <p:spPr>
              <a:xfrm>
                <a:off x="2498278" y="3578685"/>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410657E2-8D91-075F-8BF3-6C51D194E808}"/>
                  </a:ext>
                </a:extLst>
              </p14:cNvPr>
              <p14:cNvContentPartPr/>
              <p14:nvPr/>
            </p14:nvContentPartPr>
            <p14:xfrm>
              <a:off x="2884713" y="5619749"/>
              <a:ext cx="13607" cy="13607"/>
            </p14:xfrm>
          </p:contentPart>
        </mc:Choice>
        <mc:Fallback xmlns="">
          <p:pic>
            <p:nvPicPr>
              <p:cNvPr id="24" name="Ink 23">
                <a:extLst>
                  <a:ext uri="{FF2B5EF4-FFF2-40B4-BE49-F238E27FC236}">
                    <a16:creationId xmlns:a16="http://schemas.microsoft.com/office/drawing/2014/main" id="{410657E2-8D91-075F-8BF3-6C51D194E808}"/>
                  </a:ext>
                </a:extLst>
              </p:cNvPr>
              <p:cNvPicPr/>
              <p:nvPr/>
            </p:nvPicPr>
            <p:blipFill>
              <a:blip r:embed="rId19"/>
              <a:stretch>
                <a:fillRect/>
              </a:stretch>
            </p:blipFill>
            <p:spPr>
              <a:xfrm>
                <a:off x="2204363" y="5534705"/>
                <a:ext cx="1360700" cy="18199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28C3AF2A-CBF1-103E-7288-9B916343EB8C}"/>
                  </a:ext>
                </a:extLst>
              </p14:cNvPr>
              <p14:cNvContentPartPr/>
              <p14:nvPr/>
            </p14:nvContentPartPr>
            <p14:xfrm>
              <a:off x="3037113" y="4302578"/>
              <a:ext cx="13607" cy="13607"/>
            </p14:xfrm>
          </p:contentPart>
        </mc:Choice>
        <mc:Fallback xmlns="">
          <p:pic>
            <p:nvPicPr>
              <p:cNvPr id="25" name="Ink 24">
                <a:extLst>
                  <a:ext uri="{FF2B5EF4-FFF2-40B4-BE49-F238E27FC236}">
                    <a16:creationId xmlns:a16="http://schemas.microsoft.com/office/drawing/2014/main" id="{28C3AF2A-CBF1-103E-7288-9B916343EB8C}"/>
                  </a:ext>
                </a:extLst>
              </p:cNvPr>
              <p:cNvPicPr/>
              <p:nvPr/>
            </p:nvPicPr>
            <p:blipFill>
              <a:blip r:embed="rId4"/>
              <a:stretch>
                <a:fillRect/>
              </a:stretch>
            </p:blipFill>
            <p:spPr>
              <a:xfrm>
                <a:off x="2356763" y="3622228"/>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FA44FD9F-6058-AA56-6BF3-00CDE013FFD8}"/>
                  </a:ext>
                </a:extLst>
              </p14:cNvPr>
              <p14:cNvContentPartPr/>
              <p14:nvPr/>
            </p14:nvContentPartPr>
            <p14:xfrm>
              <a:off x="3037113" y="4302578"/>
              <a:ext cx="13607" cy="13607"/>
            </p14:xfrm>
          </p:contentPart>
        </mc:Choice>
        <mc:Fallback xmlns="">
          <p:pic>
            <p:nvPicPr>
              <p:cNvPr id="26" name="Ink 25">
                <a:extLst>
                  <a:ext uri="{FF2B5EF4-FFF2-40B4-BE49-F238E27FC236}">
                    <a16:creationId xmlns:a16="http://schemas.microsoft.com/office/drawing/2014/main" id="{FA44FD9F-6058-AA56-6BF3-00CDE013FFD8}"/>
                  </a:ext>
                </a:extLst>
              </p:cNvPr>
              <p:cNvPicPr/>
              <p:nvPr/>
            </p:nvPicPr>
            <p:blipFill>
              <a:blip r:embed="rId4"/>
              <a:stretch>
                <a:fillRect/>
              </a:stretch>
            </p:blipFill>
            <p:spPr>
              <a:xfrm>
                <a:off x="2356763" y="3622228"/>
                <a:ext cx="1360700" cy="13607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89B34B1D-21E6-E69F-38FA-0C3A86D258CE}"/>
                  </a:ext>
                </a:extLst>
              </p14:cNvPr>
              <p14:cNvContentPartPr/>
              <p14:nvPr/>
            </p14:nvContentPartPr>
            <p14:xfrm>
              <a:off x="3886199" y="5486899"/>
              <a:ext cx="13607" cy="34879"/>
            </p14:xfrm>
          </p:contentPart>
        </mc:Choice>
        <mc:Fallback xmlns="">
          <p:pic>
            <p:nvPicPr>
              <p:cNvPr id="27" name="Ink 26">
                <a:extLst>
                  <a:ext uri="{FF2B5EF4-FFF2-40B4-BE49-F238E27FC236}">
                    <a16:creationId xmlns:a16="http://schemas.microsoft.com/office/drawing/2014/main" id="{89B34B1D-21E6-E69F-38FA-0C3A86D258CE}"/>
                  </a:ext>
                </a:extLst>
              </p:cNvPr>
              <p:cNvPicPr/>
              <p:nvPr/>
            </p:nvPicPr>
            <p:blipFill>
              <a:blip r:embed="rId23"/>
              <a:stretch>
                <a:fillRect/>
              </a:stretch>
            </p:blipFill>
            <p:spPr>
              <a:xfrm>
                <a:off x="3205849" y="5469104"/>
                <a:ext cx="1360700" cy="7011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C9D78880-B530-7AA5-982F-39DE1B9BE120}"/>
                  </a:ext>
                </a:extLst>
              </p14:cNvPr>
              <p14:cNvContentPartPr/>
              <p14:nvPr/>
            </p14:nvContentPartPr>
            <p14:xfrm>
              <a:off x="3918857" y="4346120"/>
              <a:ext cx="13607" cy="13607"/>
            </p14:xfrm>
          </p:contentPart>
        </mc:Choice>
        <mc:Fallback xmlns="">
          <p:pic>
            <p:nvPicPr>
              <p:cNvPr id="28" name="Ink 27">
                <a:extLst>
                  <a:ext uri="{FF2B5EF4-FFF2-40B4-BE49-F238E27FC236}">
                    <a16:creationId xmlns:a16="http://schemas.microsoft.com/office/drawing/2014/main" id="{C9D78880-B530-7AA5-982F-39DE1B9BE120}"/>
                  </a:ext>
                </a:extLst>
              </p:cNvPr>
              <p:cNvPicPr/>
              <p:nvPr/>
            </p:nvPicPr>
            <p:blipFill>
              <a:blip r:embed="rId4"/>
              <a:stretch>
                <a:fillRect/>
              </a:stretch>
            </p:blipFill>
            <p:spPr>
              <a:xfrm>
                <a:off x="3238507" y="3665770"/>
                <a:ext cx="1360700" cy="1360700"/>
              </a:xfrm>
              <a:prstGeom prst="rect">
                <a:avLst/>
              </a:prstGeom>
            </p:spPr>
          </p:pic>
        </mc:Fallback>
      </mc:AlternateContent>
    </p:spTree>
    <p:extLst>
      <p:ext uri="{BB962C8B-B14F-4D97-AF65-F5344CB8AC3E}">
        <p14:creationId xmlns:p14="http://schemas.microsoft.com/office/powerpoint/2010/main" val="249393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cxnSp>
        <p:nvCxnSpPr>
          <p:cNvPr id="315" name="Google Shape;315;p47"/>
          <p:cNvCxnSpPr/>
          <p:nvPr/>
        </p:nvCxnSpPr>
        <p:spPr>
          <a:xfrm flipH="1">
            <a:off x="6353175" y="4743450"/>
            <a:ext cx="2843212" cy="25400"/>
          </a:xfrm>
          <a:prstGeom prst="straightConnector1">
            <a:avLst/>
          </a:prstGeom>
          <a:noFill/>
          <a:ln w="57150" cap="flat" cmpd="sng">
            <a:solidFill>
              <a:schemeClr val="dk1"/>
            </a:solidFill>
            <a:prstDash val="dash"/>
            <a:miter lim="800000"/>
            <a:headEnd type="none" w="sm" len="sm"/>
            <a:tailEnd type="none" w="sm" len="sm"/>
          </a:ln>
        </p:spPr>
      </p:cxnSp>
      <p:grpSp>
        <p:nvGrpSpPr>
          <p:cNvPr id="316" name="Google Shape;316;p47"/>
          <p:cNvGrpSpPr/>
          <p:nvPr/>
        </p:nvGrpSpPr>
        <p:grpSpPr>
          <a:xfrm>
            <a:off x="6343016" y="1836420"/>
            <a:ext cx="4103687" cy="3941762"/>
            <a:chOff x="2338387" y="1504950"/>
            <a:chExt cx="4745037" cy="4324350"/>
          </a:xfrm>
        </p:grpSpPr>
        <p:cxnSp>
          <p:nvCxnSpPr>
            <p:cNvPr id="317" name="Google Shape;317;p47"/>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318" name="Google Shape;318;p47"/>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319" name="Google Shape;319;p47"/>
          <p:cNvSpPr txBox="1"/>
          <p:nvPr/>
        </p:nvSpPr>
        <p:spPr>
          <a:xfrm>
            <a:off x="5197429" y="1318261"/>
            <a:ext cx="1423125" cy="508453"/>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4000"/>
              <a:buFont typeface="Times New Roman"/>
              <a:buNone/>
            </a:pPr>
            <a:r>
              <a:rPr lang="en-US" sz="2000" b="1">
                <a:solidFill>
                  <a:schemeClr val="dk1"/>
                </a:solidFill>
                <a:latin typeface="Times New Roman"/>
                <a:cs typeface="Times New Roman"/>
                <a:sym typeface="Times New Roman"/>
              </a:rPr>
              <a:t>RHM/VTC</a:t>
            </a:r>
            <a:endParaRPr lang="en-US" sz="2000" b="1">
              <a:solidFill>
                <a:schemeClr val="dk1"/>
              </a:solidFill>
              <a:latin typeface="Times New Roman"/>
              <a:cs typeface="Times New Roman"/>
            </a:endParaRPr>
          </a:p>
        </p:txBody>
      </p:sp>
      <p:sp>
        <p:nvSpPr>
          <p:cNvPr id="321" name="Google Shape;321;p47"/>
          <p:cNvSpPr txBox="1"/>
          <p:nvPr/>
        </p:nvSpPr>
        <p:spPr>
          <a:xfrm>
            <a:off x="9317990" y="2751760"/>
            <a:ext cx="780900" cy="5238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S</a:t>
            </a:r>
            <a:r>
              <a:rPr lang="en-US" sz="2800" b="1" i="0" u="none" strike="noStrike" cap="none" baseline="-25000">
                <a:solidFill>
                  <a:schemeClr val="dk1"/>
                </a:solidFill>
                <a:latin typeface="Arial"/>
                <a:ea typeface="Arial"/>
                <a:cs typeface="Arial"/>
                <a:sym typeface="Arial"/>
              </a:rPr>
              <a:t>1</a:t>
            </a:r>
            <a:endParaRPr sz="1400"/>
          </a:p>
        </p:txBody>
      </p:sp>
      <p:sp>
        <p:nvSpPr>
          <p:cNvPr id="322" name="Google Shape;322;p47"/>
          <p:cNvSpPr txBox="1"/>
          <p:nvPr/>
        </p:nvSpPr>
        <p:spPr>
          <a:xfrm>
            <a:off x="7138987" y="1455103"/>
            <a:ext cx="3134360" cy="701675"/>
          </a:xfrm>
          <a:prstGeom prst="rect">
            <a:avLst/>
          </a:prstGeom>
          <a:noFill/>
          <a:ln>
            <a:noFill/>
          </a:ln>
        </p:spPr>
        <p:txBody>
          <a:bodyPr spcFirstLastPara="1" wrap="square" lIns="92075" tIns="46025" rIns="92075" bIns="46025" anchor="ctr" anchorCtr="0">
            <a:noAutofit/>
          </a:bodyPr>
          <a:lstStyle/>
          <a:p>
            <a:pPr algn="ctr">
              <a:buClr>
                <a:schemeClr val="dk1"/>
              </a:buClr>
              <a:buSzPts val="4000"/>
            </a:pPr>
            <a:r>
              <a:rPr lang="en-US" sz="2800" b="1" err="1">
                <a:solidFill>
                  <a:schemeClr val="dk1"/>
                </a:solidFill>
                <a:latin typeface="Times New Roman"/>
                <a:cs typeface="Times New Roman"/>
                <a:sym typeface="Times New Roman"/>
              </a:rPr>
              <a:t>Vortanian</a:t>
            </a:r>
            <a:r>
              <a:rPr lang="en-US" sz="2800" b="1">
                <a:solidFill>
                  <a:schemeClr val="dk1"/>
                </a:solidFill>
                <a:latin typeface="Times New Roman"/>
                <a:cs typeface="Times New Roman"/>
                <a:sym typeface="Times New Roman"/>
              </a:rPr>
              <a:t> Crown</a:t>
            </a:r>
          </a:p>
          <a:p>
            <a:pPr algn="ctr">
              <a:buSzPts val="4000"/>
            </a:pPr>
            <a:r>
              <a:rPr lang="en-US" sz="2800" b="1">
                <a:solidFill>
                  <a:schemeClr val="dk1"/>
                </a:solidFill>
                <a:latin typeface="Times New Roman"/>
                <a:cs typeface="Times New Roman"/>
              </a:rPr>
              <a:t>Market</a:t>
            </a:r>
          </a:p>
        </p:txBody>
      </p:sp>
      <p:sp>
        <p:nvSpPr>
          <p:cNvPr id="323" name="Google Shape;323;p47"/>
          <p:cNvSpPr txBox="1"/>
          <p:nvPr/>
        </p:nvSpPr>
        <p:spPr>
          <a:xfrm>
            <a:off x="9704706" y="5725796"/>
            <a:ext cx="2554287" cy="458787"/>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Quantity of </a:t>
            </a:r>
            <a:r>
              <a:rPr lang="en-US" b="1">
                <a:solidFill>
                  <a:schemeClr val="dk1"/>
                </a:solidFill>
                <a:latin typeface="Arial"/>
                <a:ea typeface="Arial"/>
                <a:cs typeface="Arial"/>
                <a:sym typeface="Arial"/>
              </a:rPr>
              <a:t>VTC</a:t>
            </a:r>
            <a:endParaRPr sz="1400"/>
          </a:p>
        </p:txBody>
      </p:sp>
      <p:sp>
        <p:nvSpPr>
          <p:cNvPr id="324" name="Google Shape;324;p47"/>
          <p:cNvSpPr txBox="1"/>
          <p:nvPr/>
        </p:nvSpPr>
        <p:spPr>
          <a:xfrm>
            <a:off x="5681027" y="4382453"/>
            <a:ext cx="866140" cy="4832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a:solidFill>
                  <a:schemeClr val="dk1"/>
                </a:solidFill>
                <a:latin typeface="Times New Roman"/>
                <a:cs typeface="Times New Roman"/>
                <a:sym typeface="Times New Roman"/>
              </a:rPr>
              <a:t>er</a:t>
            </a:r>
            <a:r>
              <a:rPr lang="en-US" sz="2800" b="1" baseline="-25000">
                <a:solidFill>
                  <a:schemeClr val="dk1"/>
                </a:solidFill>
                <a:latin typeface="Times New Roman"/>
                <a:cs typeface="Times New Roman"/>
                <a:sym typeface="Times New Roman"/>
              </a:rPr>
              <a:t>e</a:t>
            </a:r>
            <a:endParaRPr lang="en-US" sz="2800" b="1" baseline="-25000">
              <a:solidFill>
                <a:schemeClr val="dk1"/>
              </a:solidFill>
              <a:latin typeface="Times New Roman"/>
              <a:cs typeface="Times New Roman"/>
            </a:endParaRPr>
          </a:p>
        </p:txBody>
      </p:sp>
      <p:sp>
        <p:nvSpPr>
          <p:cNvPr id="325" name="Google Shape;325;p47"/>
          <p:cNvSpPr/>
          <p:nvPr/>
        </p:nvSpPr>
        <p:spPr>
          <a:xfrm rot="21360000">
            <a:off x="7962901" y="4019550"/>
            <a:ext cx="2092325" cy="1503362"/>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6" name="Google Shape;326;p47"/>
          <p:cNvSpPr txBox="1"/>
          <p:nvPr/>
        </p:nvSpPr>
        <p:spPr>
          <a:xfrm>
            <a:off x="10068242" y="3721101"/>
            <a:ext cx="387350" cy="523875"/>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a:t>
            </a:r>
            <a:endParaRPr sz="1400"/>
          </a:p>
        </p:txBody>
      </p:sp>
      <p:cxnSp>
        <p:nvCxnSpPr>
          <p:cNvPr id="327" name="Google Shape;327;p47"/>
          <p:cNvCxnSpPr/>
          <p:nvPr/>
        </p:nvCxnSpPr>
        <p:spPr>
          <a:xfrm rot="10800000">
            <a:off x="6375401" y="4054475"/>
            <a:ext cx="2071687" cy="0"/>
          </a:xfrm>
          <a:prstGeom prst="straightConnector1">
            <a:avLst/>
          </a:prstGeom>
          <a:noFill/>
          <a:ln w="57150" cap="flat" cmpd="sng">
            <a:solidFill>
              <a:schemeClr val="dk1"/>
            </a:solidFill>
            <a:prstDash val="dash"/>
            <a:miter lim="800000"/>
            <a:headEnd type="none" w="sm" len="sm"/>
            <a:tailEnd type="none" w="sm" len="sm"/>
          </a:ln>
        </p:spPr>
      </p:cxnSp>
      <p:sp>
        <p:nvSpPr>
          <p:cNvPr id="328" name="Google Shape;328;p47"/>
          <p:cNvSpPr txBox="1"/>
          <p:nvPr/>
        </p:nvSpPr>
        <p:spPr>
          <a:xfrm>
            <a:off x="5676582" y="3739198"/>
            <a:ext cx="845502" cy="5137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a:solidFill>
                  <a:schemeClr val="dk1"/>
                </a:solidFill>
                <a:latin typeface="Times New Roman"/>
                <a:cs typeface="Times New Roman"/>
                <a:sym typeface="Times New Roman"/>
              </a:rPr>
              <a:t>er</a:t>
            </a:r>
            <a:r>
              <a:rPr lang="en-US" sz="2800" b="1" baseline="-25000">
                <a:solidFill>
                  <a:schemeClr val="dk1"/>
                </a:solidFill>
                <a:latin typeface="Times New Roman"/>
                <a:cs typeface="Times New Roman"/>
                <a:sym typeface="Times New Roman"/>
              </a:rPr>
              <a:t>1</a:t>
            </a:r>
            <a:endParaRPr lang="en-US" sz="2800" b="1" baseline="-25000">
              <a:solidFill>
                <a:schemeClr val="dk1"/>
              </a:solidFill>
              <a:latin typeface="Times New Roman"/>
              <a:cs typeface="Times New Roman"/>
            </a:endParaRPr>
          </a:p>
        </p:txBody>
      </p:sp>
      <p:sp>
        <p:nvSpPr>
          <p:cNvPr id="329" name="Google Shape;329;p47"/>
          <p:cNvSpPr/>
          <p:nvPr/>
        </p:nvSpPr>
        <p:spPr>
          <a:xfrm rot="21240000">
            <a:off x="7288212" y="2187576"/>
            <a:ext cx="2317750" cy="3000375"/>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0" name="Google Shape;330;p47"/>
          <p:cNvSpPr/>
          <p:nvPr/>
        </p:nvSpPr>
        <p:spPr>
          <a:xfrm rot="21360000">
            <a:off x="6670676" y="3294062"/>
            <a:ext cx="2670175" cy="1903412"/>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1" name="Google Shape;331;p47"/>
          <p:cNvSpPr txBox="1"/>
          <p:nvPr/>
        </p:nvSpPr>
        <p:spPr>
          <a:xfrm>
            <a:off x="9548813" y="4981575"/>
            <a:ext cx="619125"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D</a:t>
            </a:r>
            <a:endParaRPr sz="1400"/>
          </a:p>
        </p:txBody>
      </p:sp>
      <p:sp>
        <p:nvSpPr>
          <p:cNvPr id="2" name="Arrow: Left 1">
            <a:extLst>
              <a:ext uri="{FF2B5EF4-FFF2-40B4-BE49-F238E27FC236}">
                <a16:creationId xmlns:a16="http://schemas.microsoft.com/office/drawing/2014/main" id="{3A841445-F109-E32B-9256-A10478F50AA4}"/>
              </a:ext>
            </a:extLst>
          </p:cNvPr>
          <p:cNvSpPr/>
          <p:nvPr/>
        </p:nvSpPr>
        <p:spPr>
          <a:xfrm>
            <a:off x="8912678" y="3810000"/>
            <a:ext cx="625928" cy="31296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Google Shape;327;p47">
            <a:extLst>
              <a:ext uri="{FF2B5EF4-FFF2-40B4-BE49-F238E27FC236}">
                <a16:creationId xmlns:a16="http://schemas.microsoft.com/office/drawing/2014/main" id="{1D16DD32-F67C-D226-6874-4CF916322954}"/>
              </a:ext>
            </a:extLst>
          </p:cNvPr>
          <p:cNvCxnSpPr>
            <a:cxnSpLocks/>
          </p:cNvCxnSpPr>
          <p:nvPr/>
        </p:nvCxnSpPr>
        <p:spPr>
          <a:xfrm>
            <a:off x="8386128" y="4156075"/>
            <a:ext cx="953" cy="1757680"/>
          </a:xfrm>
          <a:prstGeom prst="straightConnector1">
            <a:avLst/>
          </a:prstGeom>
          <a:noFill/>
          <a:ln w="57150" cap="flat" cmpd="sng">
            <a:solidFill>
              <a:schemeClr val="dk1"/>
            </a:solidFill>
            <a:prstDash val="dash"/>
            <a:miter lim="800000"/>
            <a:headEnd type="none" w="sm" len="sm"/>
            <a:tailEnd type="none" w="sm" len="sm"/>
          </a:ln>
        </p:spPr>
      </p:cxnSp>
      <p:cxnSp>
        <p:nvCxnSpPr>
          <p:cNvPr id="4" name="Google Shape;327;p47">
            <a:extLst>
              <a:ext uri="{FF2B5EF4-FFF2-40B4-BE49-F238E27FC236}">
                <a16:creationId xmlns:a16="http://schemas.microsoft.com/office/drawing/2014/main" id="{27AAC4FE-E2B3-DE5F-CFBE-F0623ADD72AE}"/>
              </a:ext>
            </a:extLst>
          </p:cNvPr>
          <p:cNvCxnSpPr>
            <a:cxnSpLocks/>
          </p:cNvCxnSpPr>
          <p:nvPr/>
        </p:nvCxnSpPr>
        <p:spPr>
          <a:xfrm flipH="1">
            <a:off x="9118601" y="4775834"/>
            <a:ext cx="19367" cy="1168400"/>
          </a:xfrm>
          <a:prstGeom prst="straightConnector1">
            <a:avLst/>
          </a:prstGeom>
          <a:noFill/>
          <a:ln w="57150" cap="flat" cmpd="sng">
            <a:solidFill>
              <a:schemeClr val="dk1"/>
            </a:solidFill>
            <a:prstDash val="dash"/>
            <a:miter lim="800000"/>
            <a:headEnd type="none" w="sm" len="sm"/>
            <a:tailEnd type="none" w="sm" len="sm"/>
          </a:ln>
        </p:spPr>
      </p:cxnSp>
      <p:sp>
        <p:nvSpPr>
          <p:cNvPr id="5" name="TextBox 4">
            <a:extLst>
              <a:ext uri="{FF2B5EF4-FFF2-40B4-BE49-F238E27FC236}">
                <a16:creationId xmlns:a16="http://schemas.microsoft.com/office/drawing/2014/main" id="{9D096DCA-2CDD-1EBF-F0DB-61170E3B1D4A}"/>
              </a:ext>
            </a:extLst>
          </p:cNvPr>
          <p:cNvSpPr txBox="1"/>
          <p:nvPr/>
        </p:nvSpPr>
        <p:spPr>
          <a:xfrm>
            <a:off x="8177892" y="5796824"/>
            <a:ext cx="15267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Calibri"/>
                <a:cs typeface="Calibri"/>
              </a:rPr>
              <a:t>Q</a:t>
            </a:r>
            <a:r>
              <a:rPr lang="en-US" sz="2400" b="1" baseline="-25000">
                <a:ea typeface="Calibri"/>
                <a:cs typeface="Calibri"/>
              </a:rPr>
              <a:t>1  </a:t>
            </a:r>
            <a:r>
              <a:rPr lang="en-US" sz="2400" b="1">
                <a:ea typeface="Calibri"/>
                <a:cs typeface="Calibri"/>
              </a:rPr>
              <a:t>        </a:t>
            </a:r>
            <a:r>
              <a:rPr lang="en-US" sz="2400" b="1" err="1">
                <a:ea typeface="Calibri"/>
                <a:cs typeface="Calibri"/>
              </a:rPr>
              <a:t>Q</a:t>
            </a:r>
            <a:r>
              <a:rPr lang="en-US" sz="2400" b="1" baseline="-25000" err="1">
                <a:ea typeface="Calibri"/>
                <a:cs typeface="Calibri"/>
              </a:rPr>
              <a:t>e</a:t>
            </a:r>
            <a:endParaRPr lang="en-US" sz="2400" b="1" baseline="-25000">
              <a:ea typeface="Calibri"/>
              <a:cs typeface="Calibri"/>
            </a:endParaRPr>
          </a:p>
        </p:txBody>
      </p:sp>
      <p:sp>
        <p:nvSpPr>
          <p:cNvPr id="10" name="TextBox 9">
            <a:extLst>
              <a:ext uri="{FF2B5EF4-FFF2-40B4-BE49-F238E27FC236}">
                <a16:creationId xmlns:a16="http://schemas.microsoft.com/office/drawing/2014/main" id="{1A9568FE-B898-A52B-6BBE-2ED4075C13C3}"/>
              </a:ext>
            </a:extLst>
          </p:cNvPr>
          <p:cNvSpPr txBox="1"/>
          <p:nvPr/>
        </p:nvSpPr>
        <p:spPr>
          <a:xfrm>
            <a:off x="541564" y="1494064"/>
            <a:ext cx="466725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C. </a:t>
            </a:r>
            <a:r>
              <a:rPr lang="en-US" sz="2400" b="1" dirty="0">
                <a:solidFill>
                  <a:srgbClr val="FF0000"/>
                </a:solidFill>
                <a:ea typeface="Calibri"/>
                <a:cs typeface="Calibri"/>
              </a:rPr>
              <a:t>Tariffs on imports from </a:t>
            </a:r>
            <a:r>
              <a:rPr lang="en-US" sz="2400" b="1" err="1">
                <a:solidFill>
                  <a:srgbClr val="FF0000"/>
                </a:solidFill>
                <a:ea typeface="Calibri"/>
                <a:cs typeface="Calibri"/>
              </a:rPr>
              <a:t>Rhodara</a:t>
            </a:r>
            <a:r>
              <a:rPr lang="en-US" sz="2400" b="1" dirty="0">
                <a:solidFill>
                  <a:srgbClr val="FF0000"/>
                </a:solidFill>
                <a:ea typeface="Calibri"/>
                <a:cs typeface="Calibri"/>
              </a:rPr>
              <a:t> reduce the demand for </a:t>
            </a:r>
            <a:r>
              <a:rPr lang="en-US" sz="2400" b="1" err="1">
                <a:solidFill>
                  <a:srgbClr val="FF0000"/>
                </a:solidFill>
                <a:ea typeface="Calibri"/>
                <a:cs typeface="Calibri"/>
              </a:rPr>
              <a:t>Rhodara's</a:t>
            </a:r>
            <a:r>
              <a:rPr lang="en-US" sz="2400" b="1" dirty="0">
                <a:solidFill>
                  <a:srgbClr val="FF0000"/>
                </a:solidFill>
                <a:ea typeface="Calibri"/>
                <a:cs typeface="Calibri"/>
              </a:rPr>
              <a:t> goods.  Consequently,  fewer VTCs will be exchanged.  The supply of VTC to purchase </a:t>
            </a:r>
            <a:r>
              <a:rPr lang="en-US" sz="2400" b="1" err="1">
                <a:solidFill>
                  <a:srgbClr val="FF0000"/>
                </a:solidFill>
                <a:ea typeface="Calibri"/>
                <a:cs typeface="Calibri"/>
              </a:rPr>
              <a:t>Rhodara's</a:t>
            </a:r>
            <a:r>
              <a:rPr lang="en-US" sz="2400" b="1" dirty="0">
                <a:solidFill>
                  <a:srgbClr val="FF0000"/>
                </a:solidFill>
                <a:ea typeface="Calibri"/>
                <a:cs typeface="Calibri"/>
              </a:rPr>
              <a:t> goods decreases.</a:t>
            </a:r>
          </a:p>
        </p:txBody>
      </p:sp>
      <p:sp>
        <p:nvSpPr>
          <p:cNvPr id="11" name="TextBox 10">
            <a:extLst>
              <a:ext uri="{FF2B5EF4-FFF2-40B4-BE49-F238E27FC236}">
                <a16:creationId xmlns:a16="http://schemas.microsoft.com/office/drawing/2014/main" id="{ED7DE850-CC80-0BD4-3BA9-C48AF7472213}"/>
              </a:ext>
            </a:extLst>
          </p:cNvPr>
          <p:cNvSpPr txBox="1"/>
          <p:nvPr/>
        </p:nvSpPr>
        <p:spPr>
          <a:xfrm>
            <a:off x="536121" y="3826328"/>
            <a:ext cx="485775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D. Based solely on the change in the international value of the </a:t>
            </a:r>
            <a:r>
              <a:rPr lang="en-US" sz="2400" err="1">
                <a:ea typeface="Calibri"/>
                <a:cs typeface="Calibri"/>
              </a:rPr>
              <a:t>Vortanian</a:t>
            </a:r>
            <a:r>
              <a:rPr lang="en-US" sz="2400">
                <a:ea typeface="Calibri"/>
                <a:cs typeface="Calibri"/>
              </a:rPr>
              <a:t> crown shown in part c, will </a:t>
            </a:r>
            <a:r>
              <a:rPr lang="en-US" sz="2400" err="1">
                <a:ea typeface="Calibri"/>
                <a:cs typeface="Calibri"/>
              </a:rPr>
              <a:t>Vortania's</a:t>
            </a:r>
            <a:r>
              <a:rPr lang="en-US" sz="2400">
                <a:ea typeface="Calibri"/>
                <a:cs typeface="Calibri"/>
              </a:rPr>
              <a:t> net exports increase, decrease, or remain the same in the short run?</a:t>
            </a:r>
          </a:p>
        </p:txBody>
      </p:sp>
      <p:sp>
        <p:nvSpPr>
          <p:cNvPr id="12" name="TextBox 11">
            <a:extLst>
              <a:ext uri="{FF2B5EF4-FFF2-40B4-BE49-F238E27FC236}">
                <a16:creationId xmlns:a16="http://schemas.microsoft.com/office/drawing/2014/main" id="{60A73EA1-D3F4-24FB-CAC4-8AE0257BB4A1}"/>
              </a:ext>
            </a:extLst>
          </p:cNvPr>
          <p:cNvSpPr txBox="1"/>
          <p:nvPr/>
        </p:nvSpPr>
        <p:spPr>
          <a:xfrm>
            <a:off x="620486" y="5793921"/>
            <a:ext cx="484414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Calibri"/>
                <a:cs typeface="Calibri"/>
              </a:rPr>
              <a:t>Decrease—exports go down and imports go up based solely on the appreciation of the VTC. Therefore (X-M) decreases.</a:t>
            </a:r>
          </a:p>
        </p:txBody>
      </p:sp>
      <p:sp>
        <p:nvSpPr>
          <p:cNvPr id="13" name="TextBox 12">
            <a:extLst>
              <a:ext uri="{FF2B5EF4-FFF2-40B4-BE49-F238E27FC236}">
                <a16:creationId xmlns:a16="http://schemas.microsoft.com/office/drawing/2014/main" id="{E578CE3D-7CBB-B319-8416-AD66C9FCEE6D}"/>
              </a:ext>
            </a:extLst>
          </p:cNvPr>
          <p:cNvSpPr txBox="1"/>
          <p:nvPr/>
        </p:nvSpPr>
        <p:spPr>
          <a:xfrm>
            <a:off x="7407728" y="6251121"/>
            <a:ext cx="44767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ea typeface="Calibri"/>
                <a:cs typeface="Calibri"/>
              </a:rPr>
              <a:t>VTC APPRECIATES</a:t>
            </a:r>
          </a:p>
        </p:txBody>
      </p:sp>
      <p:sp>
        <p:nvSpPr>
          <p:cNvPr id="14" name="TextBox 13">
            <a:extLst>
              <a:ext uri="{FF2B5EF4-FFF2-40B4-BE49-F238E27FC236}">
                <a16:creationId xmlns:a16="http://schemas.microsoft.com/office/drawing/2014/main" id="{899FA830-F332-BD8E-97F5-DADA20A3CB79}"/>
              </a:ext>
            </a:extLst>
          </p:cNvPr>
          <p:cNvSpPr txBox="1"/>
          <p:nvPr/>
        </p:nvSpPr>
        <p:spPr>
          <a:xfrm>
            <a:off x="800100" y="342900"/>
            <a:ext cx="67627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Set 1: Question 1</a:t>
            </a:r>
          </a:p>
        </p:txBody>
      </p:sp>
    </p:spTree>
    <p:extLst>
      <p:ext uri="{BB962C8B-B14F-4D97-AF65-F5344CB8AC3E}">
        <p14:creationId xmlns:p14="http://schemas.microsoft.com/office/powerpoint/2010/main" val="24575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0c1190-56bd-4797-9cf7-4990489609e0">
      <Terms xmlns="http://schemas.microsoft.com/office/infopath/2007/PartnerControls"/>
    </lcf76f155ced4ddcb4097134ff3c332f>
    <TaxCatchAll xmlns="e475455f-c69b-4ff8-acf7-75612f4dc18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8" ma:contentTypeDescription="Create a new document." ma:contentTypeScope="" ma:versionID="f6be8582c19e43aabdc72bd849ceb1d4">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4af3f7936726ea7699b4002a52923267"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51F743-C0A0-4E7E-B51E-35DF69ECFFB2}">
  <ds:schemaRefs>
    <ds:schemaRef ds:uri="742ad430-3572-48e8-b446-46b1d42ed47a"/>
    <ds:schemaRef ds:uri="74616181-94ba-4823-8a07-43739609fc94"/>
    <ds:schemaRef ds:uri="aa0c1190-56bd-4797-9cf7-4990489609e0"/>
    <ds:schemaRef ds:uri="e475455f-c69b-4ff8-acf7-75612f4dc18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1D51233-BD51-4731-ADE8-2AC5DB2022A3}">
  <ds:schemaRefs>
    <ds:schemaRef ds:uri="aa0c1190-56bd-4797-9cf7-4990489609e0"/>
    <ds:schemaRef ds:uri="e475455f-c69b-4ff8-acf7-75612f4dc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11EF54-CA8B-47BA-91A0-3C52EC819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37</Slides>
  <Notes>10</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1078</cp:revision>
  <dcterms:created xsi:type="dcterms:W3CDTF">2022-05-10T21:20:13Z</dcterms:created>
  <dcterms:modified xsi:type="dcterms:W3CDTF">2025-05-21T01:40:06Z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ies>
</file>