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2"/>
  </p:notesMasterIdLst>
  <p:handoutMasterIdLst>
    <p:handoutMasterId r:id="rId33"/>
  </p:handoutMasterIdLst>
  <p:sldIdLst>
    <p:sldId id="699" r:id="rId5"/>
    <p:sldId id="722" r:id="rId6"/>
    <p:sldId id="790" r:id="rId7"/>
    <p:sldId id="791" r:id="rId8"/>
    <p:sldId id="792" r:id="rId9"/>
    <p:sldId id="749" r:id="rId10"/>
    <p:sldId id="728" r:id="rId11"/>
    <p:sldId id="763" r:id="rId12"/>
    <p:sldId id="793" r:id="rId13"/>
    <p:sldId id="794" r:id="rId14"/>
    <p:sldId id="795" r:id="rId15"/>
    <p:sldId id="796" r:id="rId16"/>
    <p:sldId id="797" r:id="rId17"/>
    <p:sldId id="798" r:id="rId18"/>
    <p:sldId id="799" r:id="rId19"/>
    <p:sldId id="800" r:id="rId20"/>
    <p:sldId id="801" r:id="rId21"/>
    <p:sldId id="802" r:id="rId22"/>
    <p:sldId id="803" r:id="rId23"/>
    <p:sldId id="804" r:id="rId24"/>
    <p:sldId id="805" r:id="rId25"/>
    <p:sldId id="806" r:id="rId26"/>
    <p:sldId id="807" r:id="rId27"/>
    <p:sldId id="808" r:id="rId28"/>
    <p:sldId id="809" r:id="rId29"/>
    <p:sldId id="810" r:id="rId30"/>
    <p:sldId id="25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EE4"/>
    <a:srgbClr val="DDF2F7"/>
    <a:srgbClr val="414A58"/>
    <a:srgbClr val="5DBF9A"/>
    <a:srgbClr val="79BFB8"/>
    <a:srgbClr val="86C17B"/>
    <a:srgbClr val="A7C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B0191-258E-4A16-A6CC-7FDA1DE1165E}" v="2" dt="2025-05-12T19:52:43.949"/>
    <p1510:client id="{28AB65F5-3C98-0572-50FC-1C069D51AD92}" v="394" dt="2025-05-12T13:17:28.455"/>
    <p1510:client id="{29E6CF3D-703D-5399-755E-AB1FAA10B155}" v="11" dt="2025-05-12T12:45:10.230"/>
    <p1510:client id="{3B411DFB-79EB-57A1-70C6-0960F161E5E1}" v="10417" dt="2025-05-11T22:17:36.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9C7AE-8996-0046-AA5C-7794C4A469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D7849-3040-054B-AA6B-4869B4CF38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ED1ED-05C6-9642-A613-B52D9CF231EE}" type="datetimeFigureOut">
              <a:rPr lang="en-US" smtClean="0"/>
              <a:t>5/12/2025</a:t>
            </a:fld>
            <a:endParaRPr lang="en-US"/>
          </a:p>
        </p:txBody>
      </p:sp>
      <p:sp>
        <p:nvSpPr>
          <p:cNvPr id="4" name="Footer Placeholder 3">
            <a:extLst>
              <a:ext uri="{FF2B5EF4-FFF2-40B4-BE49-F238E27FC236}">
                <a16:creationId xmlns:a16="http://schemas.microsoft.com/office/drawing/2014/main" id="{8ED7E81D-860E-D943-8C3B-1AAD2A4756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0F9BB-B3F0-1944-85CF-3ED0A1231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EB40F-773B-FC4B-8DAB-7A099FDE6767}" type="slidenum">
              <a:rPr lang="en-US" smtClean="0"/>
              <a:t>‹#›</a:t>
            </a:fld>
            <a:endParaRPr lang="en-US"/>
          </a:p>
        </p:txBody>
      </p:sp>
    </p:spTree>
    <p:extLst>
      <p:ext uri="{BB962C8B-B14F-4D97-AF65-F5344CB8AC3E}">
        <p14:creationId xmlns:p14="http://schemas.microsoft.com/office/powerpoint/2010/main" val="39826035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54"/>
    </inkml:context>
    <inkml:brush xml:id="br0">
      <inkml:brushProperty name="width" value="0.05" units="cm"/>
      <inkml:brushProperty name="height" value="0.05" units="cm"/>
      <inkml:brushProperty name="color" value="#008C3A"/>
    </inkml:brush>
  </inkml:definitions>
  <inkml:trace contextRef="#ctx0" brushRef="#br0">29210 17119 16383 0 0,'0'0'0'0'0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67"/>
    </inkml:context>
    <inkml:brush xml:id="br0">
      <inkml:brushProperty name="width" value="0.05" units="cm"/>
      <inkml:brushProperty name="height" value="0.05" units="cm"/>
      <inkml:brushProperty name="color" value="#008C3A"/>
    </inkml:brush>
  </inkml:definitions>
  <inkml:trace contextRef="#ctx0" brushRef="#br0">16960 10689 16383 0 0,'0'0'0'0'0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68"/>
    </inkml:context>
    <inkml:brush xml:id="br0">
      <inkml:brushProperty name="width" value="0.05" units="cm"/>
      <inkml:brushProperty name="height" value="0.05" units="cm"/>
      <inkml:brushProperty name="color" value="#008C3A"/>
    </inkml:brush>
  </inkml:definitions>
  <inkml:trace contextRef="#ctx0" brushRef="#br0">17119 11033 16383 0 0,'0'0'0'0'0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69"/>
    </inkml:context>
    <inkml:brush xml:id="br0">
      <inkml:brushProperty name="width" value="0.05" units="cm"/>
      <inkml:brushProperty name="height" value="0.05" units="cm"/>
      <inkml:brushProperty name="color" value="#008C3A"/>
    </inkml:brush>
  </inkml:definitions>
  <inkml:trace contextRef="#ctx0" brushRef="#br0">15716 11721 16383 0 0,'0'0'0'0'0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70"/>
    </inkml:context>
    <inkml:brush xml:id="br0">
      <inkml:brushProperty name="width" value="0.05" units="cm"/>
      <inkml:brushProperty name="height" value="0.05" units="cm"/>
      <inkml:brushProperty name="color" value="#008C3A"/>
    </inkml:brush>
  </inkml:definitions>
  <inkml:trace contextRef="#ctx0" brushRef="#br0">15108 12700 16383 0 0,'0'0'0'0'0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79"/>
    </inkml:context>
    <inkml:brush xml:id="br0">
      <inkml:brushProperty name="width" value="0.05" units="cm"/>
      <inkml:brushProperty name="height" value="0.05" units="cm"/>
      <inkml:brushProperty name="color" value="#008C3A"/>
    </inkml:brush>
  </inkml:definitions>
  <inkml:trace contextRef="#ctx0" brushRef="#br0">29871 13097 16383 0 0,'0'0'0'0'0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80"/>
    </inkml:context>
    <inkml:brush xml:id="br0">
      <inkml:brushProperty name="width" value="0.05" units="cm"/>
      <inkml:brushProperty name="height" value="0.05" units="cm"/>
      <inkml:brushProperty name="color" value="#008C3A"/>
    </inkml:brush>
  </inkml:definitions>
  <inkml:trace contextRef="#ctx0" brushRef="#br0">30454 13282 16383 0 0,'0'0'0'0'0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81"/>
    </inkml:context>
    <inkml:brush xml:id="br0">
      <inkml:brushProperty name="width" value="0.05" units="cm"/>
      <inkml:brushProperty name="height" value="0.05" units="cm"/>
      <inkml:brushProperty name="color" value="#008C3A"/>
    </inkml:brush>
  </inkml:definitions>
  <inkml:trace contextRef="#ctx0" brushRef="#br0">25453 15478 16383 0 0,'0'0'0'0'0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82"/>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37968 7990 16383 0 0,'0'0'0'0'0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83"/>
    </inkml:context>
    <inkml:brush xml:id="br0">
      <inkml:brushProperty name="width" value="0.1" units="cm"/>
      <inkml:brushProperty name="height" value="0.1" units="cm"/>
    </inkml:brush>
  </inkml:definitions>
  <inkml:trace contextRef="#ctx0" brushRef="#br0">28893 14076 16383 0 0,'0'5'0'0'0,"0"11"0"0"0,0 9 0 0 0,0 5 0 0 0,0 6 0 0 0,0 4 0 0 0,0 3 0 0 0,0 11 0 0 0,0 5 0 0 0,0 4 0 0 0,0-5 0 0 0,0-2 0 0 0,0-6 0 0 0,0-6 0 0 0,0 0 0 0 0,0-3 0 0 0,0-9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84"/>
    </inkml:context>
    <inkml:brush xml:id="br0">
      <inkml:brushProperty name="width" value="0.1" units="cm"/>
      <inkml:brushProperty name="height" value="0.1" units="cm"/>
    </inkml:brush>
  </inkml:definitions>
  <inkml:trace contextRef="#ctx0" brushRef="#br0">28893 15081 16383 0 0,'0'10'0'0'0,"0"9"0"0"0,0 10 0 0 0,0 6 0 0 0,0 1 0 0 0,0 1 0 0 0,0 3 0 0 0,0 0 0 0 0,0 3 0 0 0,0 0 0 0 0,0-9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55"/>
    </inkml:context>
    <inkml:brush xml:id="br0">
      <inkml:brushProperty name="width" value="0.05" units="cm"/>
      <inkml:brushProperty name="height" value="0.05" units="cm"/>
      <inkml:brushProperty name="color" value="#008C3A"/>
    </inkml:brush>
  </inkml:definitions>
  <inkml:trace contextRef="#ctx0" brushRef="#br0">6165 3307 16383 0 0,'0'0'0'0'0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85"/>
    </inkml:context>
    <inkml:brush xml:id="br0">
      <inkml:brushProperty name="width" value="0.1" units="cm"/>
      <inkml:brushProperty name="height" value="0.1" units="cm"/>
    </inkml:brush>
  </inkml:definitions>
  <inkml:trace contextRef="#ctx0" brushRef="#br0">28893 15769 16383 0 0,'0'10'0'0'0,"0"13"0"0"0,0 18 0 0 0,0 17 0 0 0,0 9 0 0 0,0 2 0 0 0,0-5 0 0 0,0-13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86"/>
    </inkml:context>
    <inkml:brush xml:id="br0">
      <inkml:brushProperty name="width" value="0.1" units="cm"/>
      <inkml:brushProperty name="height" value="0.1" units="cm"/>
    </inkml:brush>
  </inkml:definitions>
  <inkml:trace contextRef="#ctx0" brushRef="#br0">28945 16245 16383 0 0,'0'5'0'0'0,"0"7"0"0"0,0 1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87"/>
    </inkml:context>
    <inkml:brush xml:id="br0">
      <inkml:brushProperty name="width" value="0.1" units="cm"/>
      <inkml:brushProperty name="height" value="0.1" units="cm"/>
    </inkml:brush>
  </inkml:definitions>
  <inkml:trace contextRef="#ctx0" brushRef="#br0">28922 16272 16383 0 0,'-5'10'0'0'0,"-2"8"0"0"0,1 6 0 0 0,1 5 0 0 0,1-4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56"/>
    </inkml:context>
    <inkml:brush xml:id="br0">
      <inkml:brushProperty name="width" value="0.05" units="cm"/>
      <inkml:brushProperty name="height" value="0.05" units="cm"/>
      <inkml:brushProperty name="color" value="#008C3A"/>
    </inkml:brush>
  </inkml:definitions>
  <inkml:trace contextRef="#ctx0" brushRef="#br0">6271 3281 16383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57"/>
    </inkml:context>
    <inkml:brush xml:id="br0">
      <inkml:brushProperty name="width" value="0.05" units="cm"/>
      <inkml:brushProperty name="height" value="0.05" units="cm"/>
      <inkml:brushProperty name="color" value="#008C3A"/>
    </inkml:brush>
  </inkml:definitions>
  <inkml:trace contextRef="#ctx0" brushRef="#br0">4789 2963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58"/>
    </inkml:context>
    <inkml:brush xml:id="br0">
      <inkml:brushProperty name="width" value="0.05" units="cm"/>
      <inkml:brushProperty name="height" value="0.05" units="cm"/>
      <inkml:brushProperty name="color" value="#008C3A"/>
    </inkml:brush>
  </inkml:definitions>
  <inkml:trace contextRef="#ctx0" brushRef="#br0">21658 7968 16383 0 0,'-5'-10'0'0'0,"-2"-9"0"0"0,-4 0 0 0 0,-1-7 0 0 0,-8-10 0 0 0,-6-13 0 0 0,2-4 0 0 0,0 3 0 0 0,4 9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59"/>
    </inkml:context>
    <inkml:brush xml:id="br0">
      <inkml:brushProperty name="width" value="0.05" units="cm"/>
      <inkml:brushProperty name="height" value="0.05" units="cm"/>
      <inkml:brushProperty name="color" value="#008C3A"/>
    </inkml:brush>
  </inkml:definitions>
  <inkml:trace contextRef="#ctx0" brushRef="#br0">16616 8043 16383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64"/>
    </inkml:context>
    <inkml:brush xml:id="br0">
      <inkml:brushProperty name="width" value="0.05" units="cm"/>
      <inkml:brushProperty name="height" value="0.05" units="cm"/>
      <inkml:brushProperty name="color" value="#008C3A"/>
    </inkml:brush>
  </inkml:definitions>
  <inkml:trace contextRef="#ctx0" brushRef="#br0">16695 10927 16383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65"/>
    </inkml:context>
    <inkml:brush xml:id="br0">
      <inkml:brushProperty name="width" value="0.05" units="cm"/>
      <inkml:brushProperty name="height" value="0.05" units="cm"/>
      <inkml:brushProperty name="color" value="#008C3A"/>
    </inkml:brush>
  </inkml:definitions>
  <inkml:trace contextRef="#ctx0" brushRef="#br0">16960 10980 16383 0 0,'0'0'0'0'0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2T12:29:24.066"/>
    </inkml:context>
    <inkml:brush xml:id="br0">
      <inkml:brushProperty name="width" value="0.05" units="cm"/>
      <inkml:brushProperty name="height" value="0.05" units="cm"/>
      <inkml:brushProperty name="color" value="#008C3A"/>
    </inkml:brush>
  </inkml:definitions>
  <inkml:trace contextRef="#ctx0" brushRef="#br0">16960 10689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5DA19-45A3-9C4D-A0BD-48E5752966F4}"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9D57-1EB1-314F-BB6D-C17464656B8A}" type="slidenum">
              <a:rPr lang="en-US" smtClean="0"/>
              <a:t>‹#›</a:t>
            </a:fld>
            <a:endParaRPr lang="en-US"/>
          </a:p>
        </p:txBody>
      </p:sp>
    </p:spTree>
    <p:extLst>
      <p:ext uri="{BB962C8B-B14F-4D97-AF65-F5344CB8AC3E}">
        <p14:creationId xmlns:p14="http://schemas.microsoft.com/office/powerpoint/2010/main" val="40456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11438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27998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00289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a:t>Click to edit Master title style</a:t>
            </a:r>
          </a:p>
        </p:txBody>
      </p:sp>
    </p:spTree>
    <p:extLst>
      <p:ext uri="{BB962C8B-B14F-4D97-AF65-F5344CB8AC3E}">
        <p14:creationId xmlns:p14="http://schemas.microsoft.com/office/powerpoint/2010/main" val="1152808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BB59CC-0612-0540-81B3-48F07AD85D32}" type="slidenum">
              <a:rPr lang="en-US" smtClean="0"/>
              <a:t>‹#›</a:t>
            </a:fld>
            <a:endParaRPr lang="en-US"/>
          </a:p>
        </p:txBody>
      </p:sp>
    </p:spTree>
    <p:extLst>
      <p:ext uri="{BB962C8B-B14F-4D97-AF65-F5344CB8AC3E}">
        <p14:creationId xmlns:p14="http://schemas.microsoft.com/office/powerpoint/2010/main" val="4079223392"/>
      </p:ext>
    </p:extLst>
  </p:cSld>
  <p:clrMapOvr>
    <a:masterClrMapping/>
  </p:clrMapOvr>
  <p:transition spd="slow" advTm="5000">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345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ctr"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ctr"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2"/>
          <p:cNvSpPr txBox="1">
            <a:spLocks noGrp="1"/>
          </p:cNvSpPr>
          <p:nvPr>
            <p:ph type="dt" idx="10"/>
          </p:nvPr>
        </p:nvSpPr>
        <p:spPr>
          <a:xfrm>
            <a:off x="914400" y="6248400"/>
            <a:ext cx="2540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9" name="Google Shape;19;p2"/>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0" name="Google Shape;20;p2"/>
          <p:cNvSpPr txBox="1">
            <a:spLocks noGrp="1"/>
          </p:cNvSpPr>
          <p:nvPr>
            <p:ph type="sldNum" idx="12"/>
          </p:nvPr>
        </p:nvSpPr>
        <p:spPr>
          <a:xfrm>
            <a:off x="9652000" y="6400800"/>
            <a:ext cx="2540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extLst>
      <p:ext uri="{BB962C8B-B14F-4D97-AF65-F5344CB8AC3E}">
        <p14:creationId xmlns:p14="http://schemas.microsoft.com/office/powerpoint/2010/main" val="191354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41887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837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83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83438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35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9462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7691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5418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7"/>
          <a:stretch>
            <a:fillRect/>
          </a:stretch>
        </p:blipFill>
        <p:spPr>
          <a:xfrm>
            <a:off x="9909313" y="324519"/>
            <a:ext cx="1452594" cy="741429"/>
          </a:xfrm>
          <a:prstGeom prst="rect">
            <a:avLst/>
          </a:prstGeom>
        </p:spPr>
      </p:pic>
    </p:spTree>
    <p:extLst>
      <p:ext uri="{BB962C8B-B14F-4D97-AF65-F5344CB8AC3E}">
        <p14:creationId xmlns:p14="http://schemas.microsoft.com/office/powerpoint/2010/main" val="1490564425"/>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86" r:id="rId3"/>
    <p:sldLayoutId id="2147483694" r:id="rId4"/>
    <p:sldLayoutId id="2147483666" r:id="rId5"/>
    <p:sldLayoutId id="2147483695" r:id="rId6"/>
    <p:sldLayoutId id="2147483669" r:id="rId7"/>
    <p:sldLayoutId id="2147483665" r:id="rId8"/>
    <p:sldLayoutId id="2147483696" r:id="rId9"/>
    <p:sldLayoutId id="2147483668" r:id="rId10"/>
    <p:sldLayoutId id="2147483697" r:id="rId11"/>
    <p:sldLayoutId id="2147483715" r:id="rId12"/>
    <p:sldLayoutId id="2147483716" r:id="rId13"/>
    <p:sldLayoutId id="2147483717" r:id="rId14"/>
    <p:sldLayoutId id="2147483718"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customXml" Target="../ink/ink4.xml"/><Relationship Id="rId12" Type="http://schemas.openxmlformats.org/officeDocument/2006/relationships/customXml" Target="../ink/ink3.xml"/><Relationship Id="rId2" Type="http://schemas.openxmlformats.org/officeDocument/2006/relationships/customXml" Target="../ink/ink1.xml"/><Relationship Id="rId1" Type="http://schemas.openxmlformats.org/officeDocument/2006/relationships/slideLayout" Target="../slideLayouts/slideLayout2.xml"/><Relationship Id="rId11" Type="http://schemas.openxmlformats.org/officeDocument/2006/relationships/customXml" Target="../ink/ink2.xml"/><Relationship Id="rId10" Type="http://schemas.openxmlformats.org/officeDocument/2006/relationships/image" Target="../media/image15.png"/><Relationship Id="rId1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ustomXml" Target="../ink/ink8.xml"/><Relationship Id="rId18" Type="http://schemas.openxmlformats.org/officeDocument/2006/relationships/customXml" Target="../ink/ink13.xml"/><Relationship Id="rId3" Type="http://schemas.openxmlformats.org/officeDocument/2006/relationships/image" Target="../media/image14.png"/><Relationship Id="rId7" Type="http://schemas.openxmlformats.org/officeDocument/2006/relationships/image" Target="../media/image20.png"/><Relationship Id="rId12" Type="http://schemas.openxmlformats.org/officeDocument/2006/relationships/image" Target="../media/image15.png"/><Relationship Id="rId17" Type="http://schemas.openxmlformats.org/officeDocument/2006/relationships/customXml" Target="../ink/ink12.xml"/><Relationship Id="rId2" Type="http://schemas.openxmlformats.org/officeDocument/2006/relationships/image" Target="../media/image13.png"/><Relationship Id="rId16"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customXml" Target="../ink/ink7.xml"/><Relationship Id="rId5" Type="http://schemas.openxmlformats.org/officeDocument/2006/relationships/image" Target="../media/image18.png"/><Relationship Id="rId15" Type="http://schemas.openxmlformats.org/officeDocument/2006/relationships/customXml" Target="../ink/ink10.xml"/><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 Id="rId14" Type="http://schemas.openxmlformats.org/officeDocument/2006/relationships/customXml" Target="../ink/ink9.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19.xml"/><Relationship Id="rId18" Type="http://schemas.openxmlformats.org/officeDocument/2006/relationships/image" Target="../media/image33.png"/><Relationship Id="rId3" Type="http://schemas.openxmlformats.org/officeDocument/2006/relationships/customXml" Target="../ink/ink14.xml"/><Relationship Id="rId7" Type="http://schemas.openxmlformats.org/officeDocument/2006/relationships/customXml" Target="../ink/ink16.xml"/><Relationship Id="rId12" Type="http://schemas.openxmlformats.org/officeDocument/2006/relationships/image" Target="../media/image30.png"/><Relationship Id="rId17" Type="http://schemas.openxmlformats.org/officeDocument/2006/relationships/customXml" Target="../ink/ink21.xml"/><Relationship Id="rId2" Type="http://schemas.openxmlformats.org/officeDocument/2006/relationships/image" Target="../media/image24.png"/><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customXml" Target="../ink/ink18.xml"/><Relationship Id="rId5" Type="http://schemas.openxmlformats.org/officeDocument/2006/relationships/customXml" Target="../ink/ink15.xml"/><Relationship Id="rId15" Type="http://schemas.openxmlformats.org/officeDocument/2006/relationships/customXml" Target="../ink/ink20.xml"/><Relationship Id="rId10" Type="http://schemas.openxmlformats.org/officeDocument/2006/relationships/image" Target="../media/image29.png"/><Relationship Id="rId19" Type="http://schemas.openxmlformats.org/officeDocument/2006/relationships/customXml" Target="../ink/ink22.xml"/><Relationship Id="rId4" Type="http://schemas.openxmlformats.org/officeDocument/2006/relationships/image" Target="../media/image15.png"/><Relationship Id="rId9" Type="http://schemas.openxmlformats.org/officeDocument/2006/relationships/customXml" Target="../ink/ink17.xml"/><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jpeg"/><Relationship Id="rId18" Type="http://schemas.openxmlformats.org/officeDocument/2006/relationships/image" Target="../media/image51.pn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5.jpeg"/><Relationship Id="rId17" Type="http://schemas.openxmlformats.org/officeDocument/2006/relationships/image" Target="../media/image50.svg"/><Relationship Id="rId2" Type="http://schemas.openxmlformats.org/officeDocument/2006/relationships/image" Target="../media/image35.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14.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43.png"/><Relationship Id="rId19" Type="http://schemas.openxmlformats.org/officeDocument/2006/relationships/image" Target="../media/image52.sv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752324" y="2534479"/>
            <a:ext cx="6161315" cy="914400"/>
          </a:xfrm>
        </p:spPr>
        <p:txBody>
          <a:bodyPr lIns="91440" tIns="45720" rIns="91440" bIns="45720" anchor="t"/>
          <a:lstStyle/>
          <a:p>
            <a:r>
              <a:rPr lang="en-US" sz="5000" b="1">
                <a:solidFill>
                  <a:srgbClr val="414A58"/>
                </a:solidFill>
                <a:latin typeface="Calibri Light"/>
                <a:ea typeface="Calibri Light"/>
                <a:cs typeface="Calibri Light"/>
              </a:rPr>
              <a:t>AP MICROECONOMICS</a:t>
            </a:r>
            <a:endParaRPr lang="en-US"/>
          </a:p>
          <a:p>
            <a:r>
              <a:rPr lang="en-US" sz="5000" b="1">
                <a:solidFill>
                  <a:srgbClr val="414A58"/>
                </a:solidFill>
                <a:latin typeface="Calibri Light"/>
                <a:ea typeface="Calibri Light"/>
                <a:cs typeface="Calibri Light"/>
              </a:rPr>
              <a:t>POST-EXAM ANALYSIS</a:t>
            </a:r>
            <a:endParaRPr lang="en-US"/>
          </a:p>
          <a:p>
            <a:endParaRPr lang="en-US" sz="5000">
              <a:solidFill>
                <a:srgbClr val="414A58"/>
              </a:solidFill>
              <a:latin typeface="Calibri Light"/>
              <a:ea typeface="Calibri Light"/>
              <a:cs typeface="Calibri"/>
            </a:endParaRP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2"/>
          <a:srcRect/>
          <a:stretch/>
        </p:blipFill>
        <p:spPr>
          <a:xfrm>
            <a:off x="708075" y="4860038"/>
            <a:ext cx="2597021" cy="1325562"/>
          </a:xfrm>
          <a:prstGeom prst="rect">
            <a:avLst/>
          </a:prstGeom>
        </p:spPr>
      </p:pic>
      <p:sp>
        <p:nvSpPr>
          <p:cNvPr id="7" name="Text Placeholder 2">
            <a:extLst>
              <a:ext uri="{FF2B5EF4-FFF2-40B4-BE49-F238E27FC236}">
                <a16:creationId xmlns:a16="http://schemas.microsoft.com/office/drawing/2014/main" id="{BD0CC539-05C1-1FD2-7774-C13D8DA86458}"/>
              </a:ext>
            </a:extLst>
          </p:cNvPr>
          <p:cNvSpPr txBox="1">
            <a:spLocks/>
          </p:cNvSpPr>
          <p:nvPr/>
        </p:nvSpPr>
        <p:spPr>
          <a:xfrm>
            <a:off x="7343994" y="2219105"/>
            <a:ext cx="4521878" cy="1724875"/>
          </a:xfrm>
          <a:prstGeom prst="rect">
            <a:avLst/>
          </a:prstGeom>
          <a:solidFill>
            <a:srgbClr val="D8FEE4"/>
          </a:solidFill>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Calibri Light"/>
                <a:cs typeface="Calibri Light"/>
              </a:rPr>
              <a:t>[INSERT FEATURED IMAGE OF WEBINAR SESSION]</a:t>
            </a:r>
            <a:endParaRPr lang="en-US">
              <a:ea typeface="Calibri" panose="020F0502020204030204"/>
              <a:cs typeface="Calibri" panose="020F0502020204030204"/>
            </a:endParaRPr>
          </a:p>
          <a:p>
            <a:pPr marL="0" indent="0">
              <a:buNone/>
            </a:pPr>
            <a:endParaRPr lang="en-US" sz="2600">
              <a:latin typeface="Calibri Light" panose="020F0302020204030204" pitchFamily="34" charset="0"/>
              <a:ea typeface="+mn-lt"/>
              <a:cs typeface="Calibri Light"/>
            </a:endParaRPr>
          </a:p>
        </p:txBody>
      </p:sp>
      <p:pic>
        <p:nvPicPr>
          <p:cNvPr id="8" name="Picture 7" descr="A blue and black sign with white text&#10;&#10;AI-generated content may be incorrect.">
            <a:extLst>
              <a:ext uri="{FF2B5EF4-FFF2-40B4-BE49-F238E27FC236}">
                <a16:creationId xmlns:a16="http://schemas.microsoft.com/office/drawing/2014/main" id="{E966D21B-2077-BFD8-245D-57C54253DB29}"/>
              </a:ext>
            </a:extLst>
          </p:cNvPr>
          <p:cNvPicPr>
            <a:picLocks noChangeAspect="1"/>
          </p:cNvPicPr>
          <p:nvPr/>
        </p:nvPicPr>
        <p:blipFill>
          <a:blip r:embed="rId3"/>
          <a:stretch>
            <a:fillRect/>
          </a:stretch>
        </p:blipFill>
        <p:spPr>
          <a:xfrm>
            <a:off x="6726358" y="1710104"/>
            <a:ext cx="5362820" cy="3213101"/>
          </a:xfrm>
          <a:prstGeom prst="rect">
            <a:avLst/>
          </a:prstGeom>
        </p:spPr>
      </p:pic>
      <p:sp>
        <p:nvSpPr>
          <p:cNvPr id="9" name="TextBox 8">
            <a:extLst>
              <a:ext uri="{FF2B5EF4-FFF2-40B4-BE49-F238E27FC236}">
                <a16:creationId xmlns:a16="http://schemas.microsoft.com/office/drawing/2014/main" id="{4F06FE30-DAB9-C977-8000-36C1FD1E67D5}"/>
              </a:ext>
            </a:extLst>
          </p:cNvPr>
          <p:cNvSpPr txBox="1"/>
          <p:nvPr/>
        </p:nvSpPr>
        <p:spPr>
          <a:xfrm>
            <a:off x="6731000" y="5526128"/>
            <a:ext cx="55611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DISCLAIMER: This presentation is not sponsored by the College Board and only reflects the presenter’s analysis of the 2025 AP Micro free response questions.</a:t>
            </a:r>
            <a:endParaRPr lang="en-US"/>
          </a:p>
        </p:txBody>
      </p:sp>
      <p:sp>
        <p:nvSpPr>
          <p:cNvPr id="10" name="TextBox 9">
            <a:extLst>
              <a:ext uri="{FF2B5EF4-FFF2-40B4-BE49-F238E27FC236}">
                <a16:creationId xmlns:a16="http://schemas.microsoft.com/office/drawing/2014/main" id="{D7E69AE5-5F1F-BE74-6C3A-0B50E91A1617}"/>
              </a:ext>
            </a:extLst>
          </p:cNvPr>
          <p:cNvSpPr txBox="1"/>
          <p:nvPr/>
        </p:nvSpPr>
        <p:spPr>
          <a:xfrm>
            <a:off x="10055795" y="4924507"/>
            <a:ext cx="23291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ea typeface="Calibri"/>
                <a:cs typeface="Calibri"/>
              </a:rPr>
              <a:t>©2025 College Board</a:t>
            </a:r>
          </a:p>
        </p:txBody>
      </p:sp>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35228-6E1A-1465-A9D6-928D1DAD4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A0E36-D66B-E37C-58A7-2CF2DAC9E624}"/>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solidFill>
                <a:srgbClr val="414A58"/>
              </a:solidFill>
              <a:latin typeface="Calibri"/>
              <a:ea typeface="Calibri"/>
              <a:cs typeface="Calibri"/>
            </a:endParaRPr>
          </a:p>
        </p:txBody>
      </p:sp>
      <p:sp>
        <p:nvSpPr>
          <p:cNvPr id="5" name="Slide Number Placeholder 4">
            <a:extLst>
              <a:ext uri="{FF2B5EF4-FFF2-40B4-BE49-F238E27FC236}">
                <a16:creationId xmlns:a16="http://schemas.microsoft.com/office/drawing/2014/main" id="{6126BDDE-7AD9-1638-2DDA-1EAC918AE537}"/>
              </a:ext>
            </a:extLst>
          </p:cNvPr>
          <p:cNvSpPr>
            <a:spLocks noGrp="1"/>
          </p:cNvSpPr>
          <p:nvPr>
            <p:ph type="sldNum" sz="quarter" idx="4"/>
          </p:nvPr>
        </p:nvSpPr>
        <p:spPr/>
        <p:txBody>
          <a:bodyPr/>
          <a:lstStyle/>
          <a:p>
            <a:fld id="{FAEE96CF-4053-2149-B5F9-FD566E7161CA}" type="slidenum">
              <a:rPr lang="en-US" smtClean="0"/>
              <a:pPr/>
              <a:t>10</a:t>
            </a:fld>
            <a:endParaRPr lang="en-US"/>
          </a:p>
        </p:txBody>
      </p:sp>
      <p:sp>
        <p:nvSpPr>
          <p:cNvPr id="4" name="Text Placeholder 2">
            <a:extLst>
              <a:ext uri="{FF2B5EF4-FFF2-40B4-BE49-F238E27FC236}">
                <a16:creationId xmlns:a16="http://schemas.microsoft.com/office/drawing/2014/main" id="{A6FE8C9B-E4F7-748C-DD5F-FAC37592B31D}"/>
              </a:ext>
            </a:extLst>
          </p:cNvPr>
          <p:cNvSpPr txBox="1">
            <a:spLocks/>
          </p:cNvSpPr>
          <p:nvPr/>
        </p:nvSpPr>
        <p:spPr>
          <a:xfrm>
            <a:off x="702574" y="1561856"/>
            <a:ext cx="10529287" cy="9041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a:latin typeface="Calibri Light"/>
                <a:ea typeface="Calibri Light"/>
                <a:cs typeface="Calibri Light"/>
              </a:rPr>
              <a:t>E. Voda Reservoir hires workers in a perfectly competitive labor market.</a:t>
            </a:r>
            <a:endParaRPr lang="en-US" b="1">
              <a:latin typeface="Calibri" panose="020F0502020204030204"/>
              <a:ea typeface="Calibri"/>
              <a:cs typeface="Calibri"/>
            </a:endParaRPr>
          </a:p>
          <a:p>
            <a:pPr marL="514350" indent="-514350">
              <a:buAutoNum type="romanLcPeriod"/>
            </a:pPr>
            <a:r>
              <a:rPr lang="en-US" sz="2600" b="1">
                <a:latin typeface="Calibri Light"/>
                <a:ea typeface="Calibri Light"/>
                <a:cs typeface="Calibri Light"/>
              </a:rPr>
              <a:t>If the demand for bottled water increases, what will happen to Voda's demand for labor? Explain.</a:t>
            </a:r>
            <a:endParaRPr lang="en-US" b="1">
              <a:latin typeface="Calibri" panose="020F0502020204030204"/>
              <a:ea typeface="Calibri"/>
              <a:cs typeface="Calibri"/>
            </a:endParaRPr>
          </a:p>
          <a:p>
            <a:pPr marL="514350" indent="-514350">
              <a:buAutoNum type="romanLcPeriod"/>
            </a:pPr>
            <a:r>
              <a:rPr lang="en-US" sz="2600" b="1">
                <a:latin typeface="Calibri Light"/>
                <a:ea typeface="Calibri Light"/>
                <a:cs typeface="Calibri Light"/>
              </a:rPr>
              <a:t>The government implements a new regulation that increases the minimum age required for a worker to be employed in a bottle-water factory.  What will happen to the market wage in the short run? Explain. </a:t>
            </a:r>
            <a:endParaRPr lang="en-US" b="1">
              <a:ea typeface="Calibri"/>
              <a:cs typeface="Calibri"/>
            </a:endParaRPr>
          </a:p>
        </p:txBody>
      </p:sp>
      <p:sp>
        <p:nvSpPr>
          <p:cNvPr id="3" name="TextBox 2">
            <a:extLst>
              <a:ext uri="{FF2B5EF4-FFF2-40B4-BE49-F238E27FC236}">
                <a16:creationId xmlns:a16="http://schemas.microsoft.com/office/drawing/2014/main" id="{C38042A4-01EA-4D49-A941-782C5952B38C}"/>
              </a:ext>
            </a:extLst>
          </p:cNvPr>
          <p:cNvSpPr txBox="1"/>
          <p:nvPr/>
        </p:nvSpPr>
        <p:spPr>
          <a:xfrm>
            <a:off x="114720" y="4343400"/>
            <a:ext cx="1196395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romanLcPeriod"/>
            </a:pPr>
            <a:r>
              <a:rPr lang="en-US" sz="2400" b="1" dirty="0">
                <a:solidFill>
                  <a:srgbClr val="FF0000"/>
                </a:solidFill>
                <a:latin typeface="Calibri Light"/>
                <a:ea typeface="Calibri Light"/>
                <a:cs typeface="Calibri Light"/>
              </a:rPr>
              <a:t>The demand for labor will increase since it is a derived demand equal to its marginal revenue product (MRP) where MRP = Marginal Revenue (MR) x Marginal Product (MP).  As demand for bottled water increases, the price of water increases, thus increasing MR and consequently MRP.</a:t>
            </a:r>
          </a:p>
        </p:txBody>
      </p:sp>
      <p:sp>
        <p:nvSpPr>
          <p:cNvPr id="8" name="TextBox 7">
            <a:extLst>
              <a:ext uri="{FF2B5EF4-FFF2-40B4-BE49-F238E27FC236}">
                <a16:creationId xmlns:a16="http://schemas.microsoft.com/office/drawing/2014/main" id="{FE01F6C4-B814-9808-51C3-7B437339976F}"/>
              </a:ext>
            </a:extLst>
          </p:cNvPr>
          <p:cNvSpPr txBox="1"/>
          <p:nvPr/>
        </p:nvSpPr>
        <p:spPr>
          <a:xfrm>
            <a:off x="793749" y="328083"/>
            <a:ext cx="46037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1: Question 1</a:t>
            </a:r>
          </a:p>
        </p:txBody>
      </p:sp>
      <p:sp>
        <p:nvSpPr>
          <p:cNvPr id="6" name="TextBox 5">
            <a:extLst>
              <a:ext uri="{FF2B5EF4-FFF2-40B4-BE49-F238E27FC236}">
                <a16:creationId xmlns:a16="http://schemas.microsoft.com/office/drawing/2014/main" id="{DD8D47AA-C165-28CD-7B55-7B291CCBFE88}"/>
              </a:ext>
            </a:extLst>
          </p:cNvPr>
          <p:cNvSpPr txBox="1"/>
          <p:nvPr/>
        </p:nvSpPr>
        <p:spPr>
          <a:xfrm>
            <a:off x="116416" y="5916083"/>
            <a:ext cx="114300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0000"/>
                </a:solidFill>
                <a:latin typeface="Calibri Light"/>
                <a:ea typeface="Calibri Light"/>
                <a:cs typeface="Calibri Light"/>
              </a:rPr>
              <a:t>ii.   The increase in the minimum age reduces the supply of labor, shifting the supply  curve of labor to the left. The new equilibrium market wage will be higher.</a:t>
            </a:r>
            <a:endParaRPr lang="en-US" sz="2400">
              <a:latin typeface="Calibri Light"/>
              <a:ea typeface="Calibri Light"/>
              <a:cs typeface="Calibri Light"/>
            </a:endParaRPr>
          </a:p>
          <a:p>
            <a:pPr algn="l"/>
            <a:endParaRPr lang="en-US" dirty="0">
              <a:ea typeface="Calibri"/>
              <a:cs typeface="Calibri"/>
            </a:endParaRPr>
          </a:p>
        </p:txBody>
      </p:sp>
    </p:spTree>
    <p:extLst>
      <p:ext uri="{BB962C8B-B14F-4D97-AF65-F5344CB8AC3E}">
        <p14:creationId xmlns:p14="http://schemas.microsoft.com/office/powerpoint/2010/main" val="166558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674EFA3F-5AD5-141B-43C0-74F4B5AF8D08}"/>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FAEE96CF-4053-2149-B5F9-FD566E7161CA}" type="slidenum">
              <a:rPr lang="en-US" sz="1200" smtClean="0">
                <a:solidFill>
                  <a:schemeClr val="tx1">
                    <a:tint val="75000"/>
                  </a:schemeClr>
                </a:solidFill>
                <a:latin typeface="+mn-lt"/>
                <a:ea typeface="+mn-ea"/>
              </a:rPr>
              <a:pPr>
                <a:spcAft>
                  <a:spcPts val="600"/>
                </a:spcAft>
              </a:pPr>
              <a:t>11</a:t>
            </a:fld>
            <a:endParaRPr lang="en-US" sz="1200">
              <a:solidFill>
                <a:schemeClr val="tx1">
                  <a:tint val="75000"/>
                </a:schemeClr>
              </a:solidFill>
              <a:latin typeface="+mn-lt"/>
              <a:ea typeface="+mn-ea"/>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8C4EEA5-82C2-93F2-CDEF-A16C70F765C5}"/>
              </a:ext>
            </a:extLst>
          </p:cNvPr>
          <p:cNvPicPr>
            <a:picLocks noChangeAspect="1"/>
          </p:cNvPicPr>
          <p:nvPr/>
        </p:nvPicPr>
        <p:blipFill>
          <a:blip r:embed="rId2"/>
          <a:stretch>
            <a:fillRect/>
          </a:stretch>
        </p:blipFill>
        <p:spPr>
          <a:xfrm>
            <a:off x="473341" y="1514720"/>
            <a:ext cx="7133363" cy="4975142"/>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3E92CD82-15EF-FD10-9B74-D9CEE321AB5E}"/>
              </a:ext>
            </a:extLst>
          </p:cNvPr>
          <p:cNvSpPr/>
          <p:nvPr/>
        </p:nvSpPr>
        <p:spPr>
          <a:xfrm>
            <a:off x="984249" y="2434166"/>
            <a:ext cx="2370667" cy="2243666"/>
          </a:xfrm>
          <a:prstGeom prst="r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77734D2-F23A-12FF-F016-EC2520628AF1}"/>
              </a:ext>
            </a:extLst>
          </p:cNvPr>
          <p:cNvSpPr/>
          <p:nvPr/>
        </p:nvSpPr>
        <p:spPr>
          <a:xfrm rot="5400000">
            <a:off x="1485999" y="4183290"/>
            <a:ext cx="1284818" cy="2279648"/>
          </a:xfrm>
          <a:prstGeom prst="r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08C0B7-6D85-A431-3389-0DF2C48F6F2F}"/>
              </a:ext>
            </a:extLst>
          </p:cNvPr>
          <p:cNvSpPr txBox="1"/>
          <p:nvPr/>
        </p:nvSpPr>
        <p:spPr>
          <a:xfrm>
            <a:off x="2190749" y="497417"/>
            <a:ext cx="75035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1: Question 2</a:t>
            </a:r>
          </a:p>
        </p:txBody>
      </p:sp>
      <p:sp>
        <p:nvSpPr>
          <p:cNvPr id="10" name="TextBox 9">
            <a:extLst>
              <a:ext uri="{FF2B5EF4-FFF2-40B4-BE49-F238E27FC236}">
                <a16:creationId xmlns:a16="http://schemas.microsoft.com/office/drawing/2014/main" id="{2FF37368-0923-BE5B-D026-42DC9F9EF88B}"/>
              </a:ext>
            </a:extLst>
          </p:cNvPr>
          <p:cNvSpPr txBox="1"/>
          <p:nvPr/>
        </p:nvSpPr>
        <p:spPr>
          <a:xfrm>
            <a:off x="7609417" y="1714498"/>
            <a:ext cx="4127499"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lphaUcPeriod"/>
            </a:pPr>
            <a:r>
              <a:rPr lang="en-US" b="1" dirty="0">
                <a:ea typeface="Calibri"/>
                <a:cs typeface="Calibri"/>
              </a:rPr>
              <a:t>Calculate the total economic surplus at market equilibrium.  show your work.</a:t>
            </a:r>
          </a:p>
          <a:p>
            <a:pPr marL="342900" indent="-342900">
              <a:buAutoNum type="alphaUcPeriod"/>
            </a:pPr>
            <a:endParaRPr lang="en-US" dirty="0">
              <a:ea typeface="Calibri"/>
              <a:cs typeface="Calibri"/>
            </a:endParaRPr>
          </a:p>
          <a:p>
            <a:endParaRPr lang="en-US" sz="2000" b="1" dirty="0">
              <a:solidFill>
                <a:srgbClr val="FF0000"/>
              </a:solidFill>
              <a:ea typeface="Calibri"/>
              <a:cs typeface="Calibri"/>
            </a:endParaRPr>
          </a:p>
        </p:txBody>
      </p:sp>
      <p:sp>
        <p:nvSpPr>
          <p:cNvPr id="5" name="TextBox 4">
            <a:extLst>
              <a:ext uri="{FF2B5EF4-FFF2-40B4-BE49-F238E27FC236}">
                <a16:creationId xmlns:a16="http://schemas.microsoft.com/office/drawing/2014/main" id="{EAADB9B7-C7C7-D24E-4B32-1DE4CD18E3B3}"/>
              </a:ext>
            </a:extLst>
          </p:cNvPr>
          <p:cNvSpPr txBox="1"/>
          <p:nvPr/>
        </p:nvSpPr>
        <p:spPr>
          <a:xfrm>
            <a:off x="7672916" y="2751666"/>
            <a:ext cx="400049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Calibri"/>
                <a:cs typeface="Calibri"/>
              </a:rPr>
              <a:t>Total Surplus: [(10-1)(60)/2 = 270</a:t>
            </a:r>
            <a:endParaRPr lang="en-US" sz="2000">
              <a:ea typeface="Calibri"/>
              <a:cs typeface="Calibri"/>
            </a:endParaRPr>
          </a:p>
          <a:p>
            <a:pPr algn="l"/>
            <a:endParaRPr lang="en-US" dirty="0">
              <a:ea typeface="Calibri"/>
              <a:cs typeface="Calibri"/>
            </a:endParaRPr>
          </a:p>
        </p:txBody>
      </p:sp>
      <p:sp>
        <p:nvSpPr>
          <p:cNvPr id="6" name="TextBox 5">
            <a:extLst>
              <a:ext uri="{FF2B5EF4-FFF2-40B4-BE49-F238E27FC236}">
                <a16:creationId xmlns:a16="http://schemas.microsoft.com/office/drawing/2014/main" id="{CB2B4C46-1A08-769E-7152-0235A15BED1E}"/>
              </a:ext>
            </a:extLst>
          </p:cNvPr>
          <p:cNvSpPr txBox="1"/>
          <p:nvPr/>
        </p:nvSpPr>
        <p:spPr>
          <a:xfrm>
            <a:off x="7704667" y="3555999"/>
            <a:ext cx="384174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B. </a:t>
            </a:r>
            <a:r>
              <a:rPr lang="en-US" b="1" dirty="0">
                <a:ea typeface="Calibri"/>
                <a:cs typeface="Calibri"/>
              </a:rPr>
              <a:t>If the government sets a price floor at $3 per bushel, will there be a surplus, shortage, or neither? Explain.</a:t>
            </a:r>
            <a:endParaRPr lang="en-US" dirty="0">
              <a:ea typeface="Calibri"/>
              <a:cs typeface="Calibri"/>
            </a:endParaRPr>
          </a:p>
        </p:txBody>
      </p:sp>
      <p:sp>
        <p:nvSpPr>
          <p:cNvPr id="12" name="TextBox 11">
            <a:extLst>
              <a:ext uri="{FF2B5EF4-FFF2-40B4-BE49-F238E27FC236}">
                <a16:creationId xmlns:a16="http://schemas.microsoft.com/office/drawing/2014/main" id="{A9B5ECA1-969E-0EAD-E32E-E3E67A98B175}"/>
              </a:ext>
            </a:extLst>
          </p:cNvPr>
          <p:cNvSpPr txBox="1"/>
          <p:nvPr/>
        </p:nvSpPr>
        <p:spPr>
          <a:xfrm>
            <a:off x="7799917" y="4741333"/>
            <a:ext cx="3894666"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ea typeface="Calibri"/>
                <a:cs typeface="Calibri"/>
              </a:rPr>
              <a:t>Neither, since the price floor is beneath the equilibrium price of $4 per bushel.</a:t>
            </a:r>
            <a:endParaRPr lang="en-US" sz="2000" dirty="0">
              <a:ea typeface="Calibri"/>
              <a:cs typeface="Calibri"/>
            </a:endParaRPr>
          </a:p>
          <a:p>
            <a:pPr algn="l"/>
            <a:endParaRPr lang="en-US" dirty="0">
              <a:ea typeface="Calibri"/>
              <a:cs typeface="Calibri"/>
            </a:endParaRPr>
          </a:p>
        </p:txBody>
      </p:sp>
    </p:spTree>
    <p:extLst>
      <p:ext uri="{BB962C8B-B14F-4D97-AF65-F5344CB8AC3E}">
        <p14:creationId xmlns:p14="http://schemas.microsoft.com/office/powerpoint/2010/main" val="8539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8121F43D-B34B-E249-5BE1-215D1F5AD786}"/>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FAEE96CF-4053-2149-B5F9-FD566E7161CA}" type="slidenum">
              <a:rPr lang="en-US" sz="1200" smtClean="0">
                <a:solidFill>
                  <a:schemeClr val="tx1">
                    <a:tint val="75000"/>
                  </a:schemeClr>
                </a:solidFill>
                <a:latin typeface="+mn-lt"/>
                <a:ea typeface="+mn-ea"/>
              </a:rPr>
              <a:pPr>
                <a:spcAft>
                  <a:spcPts val="600"/>
                </a:spcAft>
              </a:pPr>
              <a:t>12</a:t>
            </a:fld>
            <a:endParaRPr lang="en-US" sz="1200">
              <a:solidFill>
                <a:schemeClr val="tx1">
                  <a:tint val="75000"/>
                </a:schemeClr>
              </a:solidFill>
              <a:latin typeface="+mn-lt"/>
              <a:ea typeface="+mn-ea"/>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07CC384-15FB-9BF8-116F-458DAA1A3EC5}"/>
              </a:ext>
            </a:extLst>
          </p:cNvPr>
          <p:cNvPicPr>
            <a:picLocks noChangeAspect="1"/>
          </p:cNvPicPr>
          <p:nvPr/>
        </p:nvPicPr>
        <p:blipFill>
          <a:blip r:embed="rId2"/>
          <a:stretch>
            <a:fillRect/>
          </a:stretch>
        </p:blipFill>
        <p:spPr>
          <a:xfrm>
            <a:off x="459869" y="1341967"/>
            <a:ext cx="7000665" cy="5370796"/>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7150FC-5C9F-4066-EA8E-B7016DB06718}"/>
              </a:ext>
            </a:extLst>
          </p:cNvPr>
          <p:cNvSpPr txBox="1"/>
          <p:nvPr/>
        </p:nvSpPr>
        <p:spPr>
          <a:xfrm>
            <a:off x="1915583" y="317500"/>
            <a:ext cx="42227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1: Question 2</a:t>
            </a:r>
          </a:p>
        </p:txBody>
      </p:sp>
      <p:sp>
        <p:nvSpPr>
          <p:cNvPr id="5" name="TextBox 4">
            <a:extLst>
              <a:ext uri="{FF2B5EF4-FFF2-40B4-BE49-F238E27FC236}">
                <a16:creationId xmlns:a16="http://schemas.microsoft.com/office/drawing/2014/main" id="{5EF877C6-7F8B-B5D6-5ABE-CB781A1E6226}"/>
              </a:ext>
            </a:extLst>
          </p:cNvPr>
          <p:cNvSpPr txBox="1"/>
          <p:nvPr/>
        </p:nvSpPr>
        <p:spPr>
          <a:xfrm>
            <a:off x="6938595" y="1370948"/>
            <a:ext cx="470958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C. Suppose that instead of the price floor, </a:t>
            </a:r>
            <a:r>
              <a:rPr lang="en-US" dirty="0" err="1">
                <a:ea typeface="Calibri"/>
                <a:cs typeface="Calibri"/>
              </a:rPr>
              <a:t>Rushland</a:t>
            </a:r>
            <a:r>
              <a:rPr lang="en-US" dirty="0">
                <a:ea typeface="Calibri"/>
                <a:cs typeface="Calibri"/>
              </a:rPr>
              <a:t> engages in international trade and the world price of rice is $5 per bushel.</a:t>
            </a:r>
          </a:p>
          <a:p>
            <a:endParaRPr lang="en-US" dirty="0">
              <a:ea typeface="Calibri"/>
              <a:cs typeface="Calibri"/>
            </a:endParaRPr>
          </a:p>
          <a:p>
            <a:pPr marL="342900" indent="-342900">
              <a:buAutoNum type="romanLcPeriod"/>
            </a:pPr>
            <a:r>
              <a:rPr lang="en-US" dirty="0">
                <a:ea typeface="Calibri"/>
                <a:cs typeface="Calibri"/>
              </a:rPr>
              <a:t>Will </a:t>
            </a:r>
            <a:r>
              <a:rPr lang="en-US" dirty="0" err="1">
                <a:ea typeface="Calibri"/>
                <a:cs typeface="Calibri"/>
              </a:rPr>
              <a:t>Rushland</a:t>
            </a:r>
            <a:r>
              <a:rPr lang="en-US" dirty="0">
                <a:ea typeface="Calibri"/>
                <a:cs typeface="Calibri"/>
              </a:rPr>
              <a:t> export or import rice.  Explain using numbers from the graph.</a:t>
            </a:r>
          </a:p>
          <a:p>
            <a:pPr marL="800100" lvl="1" indent="-342900">
              <a:buFont typeface="Courier New"/>
              <a:buChar char="o"/>
            </a:pPr>
            <a:r>
              <a:rPr lang="en-US" b="1" dirty="0">
                <a:solidFill>
                  <a:srgbClr val="FF0000"/>
                </a:solidFill>
                <a:ea typeface="Calibri"/>
                <a:cs typeface="Calibri"/>
              </a:rPr>
              <a:t>Export; at $5, farmers will be willing to supply 80 bushels, 50 will be demanded domestically, while 30 will be exported.</a:t>
            </a:r>
          </a:p>
        </p:txBody>
      </p:sp>
      <p:sp>
        <p:nvSpPr>
          <p:cNvPr id="6" name="Right Triangle 5">
            <a:extLst>
              <a:ext uri="{FF2B5EF4-FFF2-40B4-BE49-F238E27FC236}">
                <a16:creationId xmlns:a16="http://schemas.microsoft.com/office/drawing/2014/main" id="{D623E493-FA0D-D244-0CE4-8165944046AD}"/>
              </a:ext>
            </a:extLst>
          </p:cNvPr>
          <p:cNvSpPr/>
          <p:nvPr/>
        </p:nvSpPr>
        <p:spPr>
          <a:xfrm>
            <a:off x="931333" y="2349499"/>
            <a:ext cx="1968499" cy="2010833"/>
          </a:xfrm>
          <a:prstGeom prst="rtTriangl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096E0CE-CDE4-1A99-7142-61C80C2FFC5A}"/>
              </a:ext>
            </a:extLst>
          </p:cNvPr>
          <p:cNvCxnSpPr/>
          <p:nvPr/>
        </p:nvCxnSpPr>
        <p:spPr>
          <a:xfrm>
            <a:off x="973666" y="4339166"/>
            <a:ext cx="4593166" cy="10583"/>
          </a:xfrm>
          <a:prstGeom prst="straightConnector1">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5AFA1D6-43AE-0B0C-5878-263CBBCA664D}"/>
              </a:ext>
            </a:extLst>
          </p:cNvPr>
          <p:cNvSpPr txBox="1"/>
          <p:nvPr/>
        </p:nvSpPr>
        <p:spPr>
          <a:xfrm>
            <a:off x="7016750" y="4233333"/>
            <a:ext cx="468841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ii. Calculate the domestic consumer surplus when </a:t>
            </a:r>
            <a:r>
              <a:rPr lang="en-US" dirty="0" err="1">
                <a:ea typeface="Calibri"/>
                <a:cs typeface="Calibri"/>
              </a:rPr>
              <a:t>Rushland</a:t>
            </a:r>
            <a:r>
              <a:rPr lang="en-US" dirty="0">
                <a:ea typeface="Calibri"/>
                <a:cs typeface="Calibri"/>
              </a:rPr>
              <a:t> engages in international trade. Show your work.</a:t>
            </a:r>
            <a:endParaRPr lang="en-US">
              <a:ea typeface="Calibri" panose="020F0502020204030204"/>
              <a:cs typeface="Calibri" panose="020F0502020204030204"/>
            </a:endParaRPr>
          </a:p>
          <a:p>
            <a:pPr marL="800100" lvl="1" indent="-342900">
              <a:buFont typeface="Courier New,monospace"/>
              <a:buChar char="o"/>
            </a:pPr>
            <a:r>
              <a:rPr lang="en-US" b="1" dirty="0">
                <a:solidFill>
                  <a:srgbClr val="FF0000"/>
                </a:solidFill>
                <a:ea typeface="Calibri"/>
                <a:cs typeface="Calibri"/>
              </a:rPr>
              <a:t>CS = [(10-5)(50)]/2 = 125</a:t>
            </a:r>
            <a:endParaRPr lang="en-US" dirty="0">
              <a:ea typeface="Calibri"/>
              <a:cs typeface="Calibri"/>
            </a:endParaRPr>
          </a:p>
        </p:txBody>
      </p:sp>
      <p:sp>
        <p:nvSpPr>
          <p:cNvPr id="11" name="TextBox 10">
            <a:extLst>
              <a:ext uri="{FF2B5EF4-FFF2-40B4-BE49-F238E27FC236}">
                <a16:creationId xmlns:a16="http://schemas.microsoft.com/office/drawing/2014/main" id="{3D822F0D-EA22-F6F9-14AA-F7918089D15A}"/>
              </a:ext>
            </a:extLst>
          </p:cNvPr>
          <p:cNvSpPr txBox="1"/>
          <p:nvPr/>
        </p:nvSpPr>
        <p:spPr>
          <a:xfrm>
            <a:off x="7016749" y="5429249"/>
            <a:ext cx="46354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iii. Calculate the total revenue that </a:t>
            </a:r>
            <a:r>
              <a:rPr lang="en-US" dirty="0" err="1">
                <a:ea typeface="Calibri"/>
                <a:cs typeface="Calibri"/>
              </a:rPr>
              <a:t>Rushland's</a:t>
            </a:r>
            <a:r>
              <a:rPr lang="en-US" dirty="0">
                <a:ea typeface="Calibri"/>
                <a:cs typeface="Calibri"/>
              </a:rPr>
              <a:t> farmers will earn at the world price. Show your work.</a:t>
            </a:r>
            <a:endParaRPr lang="en-US">
              <a:ea typeface="Calibri" panose="020F0502020204030204"/>
              <a:cs typeface="Calibri" panose="020F0502020204030204"/>
            </a:endParaRPr>
          </a:p>
          <a:p>
            <a:pPr marL="800100" lvl="1" indent="-342900">
              <a:buFont typeface="Courier New,monospace"/>
              <a:buChar char="o"/>
            </a:pPr>
            <a:r>
              <a:rPr lang="en-US" b="1" dirty="0">
                <a:solidFill>
                  <a:srgbClr val="FF0000"/>
                </a:solidFill>
                <a:ea typeface="Calibri"/>
                <a:cs typeface="Calibri"/>
              </a:rPr>
              <a:t>Revenue = $5 x 80 = $400</a:t>
            </a:r>
            <a:endParaRPr lang="en-US" dirty="0">
              <a:ea typeface="Calibri"/>
              <a:cs typeface="Calibri"/>
            </a:endParaRPr>
          </a:p>
          <a:p>
            <a:pPr algn="l"/>
            <a:endParaRPr lang="en-US" dirty="0">
              <a:ea typeface="Calibri"/>
              <a:cs typeface="Calibri"/>
            </a:endParaRPr>
          </a:p>
        </p:txBody>
      </p:sp>
    </p:spTree>
    <p:extLst>
      <p:ext uri="{BB962C8B-B14F-4D97-AF65-F5344CB8AC3E}">
        <p14:creationId xmlns:p14="http://schemas.microsoft.com/office/powerpoint/2010/main" val="179572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C340B7-60B7-9A86-418B-7AA09CBF2A44}"/>
              </a:ext>
            </a:extLst>
          </p:cNvPr>
          <p:cNvSpPr>
            <a:spLocks noGrp="1"/>
          </p:cNvSpPr>
          <p:nvPr>
            <p:ph type="sldNum" sz="quarter" idx="4"/>
          </p:nvPr>
        </p:nvSpPr>
        <p:spPr/>
        <p:txBody>
          <a:bodyPr/>
          <a:lstStyle/>
          <a:p>
            <a:fld id="{FAEE96CF-4053-2149-B5F9-FD566E7161CA}" type="slidenum">
              <a:rPr lang="en-US" smtClean="0"/>
              <a:pPr/>
              <a:t>13</a:t>
            </a:fld>
            <a:endParaRPr lang="en-US"/>
          </a:p>
        </p:txBody>
      </p:sp>
      <p:sp>
        <p:nvSpPr>
          <p:cNvPr id="3" name="TextBox 2">
            <a:extLst>
              <a:ext uri="{FF2B5EF4-FFF2-40B4-BE49-F238E27FC236}">
                <a16:creationId xmlns:a16="http://schemas.microsoft.com/office/drawing/2014/main" id="{220313DE-8BFF-39BD-DAD4-7D3D6AD4ECC5}"/>
              </a:ext>
            </a:extLst>
          </p:cNvPr>
          <p:cNvSpPr txBox="1"/>
          <p:nvPr/>
        </p:nvSpPr>
        <p:spPr>
          <a:xfrm>
            <a:off x="941916" y="433916"/>
            <a:ext cx="44132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1: Question 3</a:t>
            </a:r>
          </a:p>
        </p:txBody>
      </p:sp>
      <p:pic>
        <p:nvPicPr>
          <p:cNvPr id="4" name="Picture 3" descr="A screenshot of a computer&#10;&#10;AI-generated content may be incorrect.">
            <a:extLst>
              <a:ext uri="{FF2B5EF4-FFF2-40B4-BE49-F238E27FC236}">
                <a16:creationId xmlns:a16="http://schemas.microsoft.com/office/drawing/2014/main" id="{8F8B2A14-9EE2-C11C-EF16-E2BF89997550}"/>
              </a:ext>
            </a:extLst>
          </p:cNvPr>
          <p:cNvPicPr>
            <a:picLocks noChangeAspect="1"/>
          </p:cNvPicPr>
          <p:nvPr/>
        </p:nvPicPr>
        <p:blipFill>
          <a:blip r:embed="rId2"/>
          <a:stretch>
            <a:fillRect/>
          </a:stretch>
        </p:blipFill>
        <p:spPr>
          <a:xfrm>
            <a:off x="1695817" y="1719019"/>
            <a:ext cx="8927367" cy="4113578"/>
          </a:xfrm>
          <a:prstGeom prst="rect">
            <a:avLst/>
          </a:prstGeom>
        </p:spPr>
      </p:pic>
    </p:spTree>
    <p:extLst>
      <p:ext uri="{BB962C8B-B14F-4D97-AF65-F5344CB8AC3E}">
        <p14:creationId xmlns:p14="http://schemas.microsoft.com/office/powerpoint/2010/main" val="2475430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6F9E6A-72AE-AC3B-61AE-50C572990969}"/>
              </a:ext>
            </a:extLst>
          </p:cNvPr>
          <p:cNvSpPr>
            <a:spLocks noGrp="1"/>
          </p:cNvSpPr>
          <p:nvPr>
            <p:ph type="sldNum" sz="quarter" idx="4"/>
          </p:nvPr>
        </p:nvSpPr>
        <p:spPr/>
        <p:txBody>
          <a:bodyPr/>
          <a:lstStyle/>
          <a:p>
            <a:fld id="{FAEE96CF-4053-2149-B5F9-FD566E7161CA}" type="slidenum">
              <a:rPr lang="en-US" smtClean="0"/>
              <a:pPr/>
              <a:t>14</a:t>
            </a:fld>
            <a:endParaRPr lang="en-US"/>
          </a:p>
        </p:txBody>
      </p:sp>
      <p:sp>
        <p:nvSpPr>
          <p:cNvPr id="7" name="TextBox 6">
            <a:extLst>
              <a:ext uri="{FF2B5EF4-FFF2-40B4-BE49-F238E27FC236}">
                <a16:creationId xmlns:a16="http://schemas.microsoft.com/office/drawing/2014/main" id="{89C9CC2D-C6C0-5B3F-4976-F01C959AC20B}"/>
              </a:ext>
            </a:extLst>
          </p:cNvPr>
          <p:cNvSpPr txBox="1"/>
          <p:nvPr/>
        </p:nvSpPr>
        <p:spPr>
          <a:xfrm>
            <a:off x="728785" y="367323"/>
            <a:ext cx="38568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t>Set 1: Question 3</a:t>
            </a:r>
            <a:r>
              <a:rPr lang="en-US" sz="3600">
                <a:ea typeface="Calibri"/>
                <a:cs typeface="Calibri"/>
              </a:rPr>
              <a:t>​</a:t>
            </a:r>
            <a:endParaRPr lang="en-US"/>
          </a:p>
        </p:txBody>
      </p:sp>
      <p:sp>
        <p:nvSpPr>
          <p:cNvPr id="8" name="TextBox 7">
            <a:extLst>
              <a:ext uri="{FF2B5EF4-FFF2-40B4-BE49-F238E27FC236}">
                <a16:creationId xmlns:a16="http://schemas.microsoft.com/office/drawing/2014/main" id="{A1F73EC6-F5A7-9C3F-6799-0EE24DCA6161}"/>
              </a:ext>
            </a:extLst>
          </p:cNvPr>
          <p:cNvSpPr txBox="1"/>
          <p:nvPr/>
        </p:nvSpPr>
        <p:spPr>
          <a:xfrm>
            <a:off x="941917" y="1714499"/>
            <a:ext cx="57890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lphaUcPeriod"/>
            </a:pPr>
            <a:r>
              <a:rPr lang="en-US" dirty="0">
                <a:ea typeface="Calibri"/>
                <a:cs typeface="Calibri"/>
              </a:rPr>
              <a:t>Suppose </a:t>
            </a:r>
            <a:r>
              <a:rPr lang="en-US" dirty="0" err="1">
                <a:ea typeface="Calibri"/>
                <a:cs typeface="Calibri"/>
              </a:rPr>
              <a:t>Bitaly</a:t>
            </a:r>
            <a:r>
              <a:rPr lang="en-US" dirty="0">
                <a:ea typeface="Calibri"/>
                <a:cs typeface="Calibri"/>
              </a:rPr>
              <a:t> chooses to produce Silver jewelry.  Is choosing to produce Unique jewelry the best choice for Tony? Explain using numbers from the payoff matrix.</a:t>
            </a:r>
          </a:p>
        </p:txBody>
      </p:sp>
      <p:sp>
        <p:nvSpPr>
          <p:cNvPr id="9" name="TextBox 8">
            <a:extLst>
              <a:ext uri="{FF2B5EF4-FFF2-40B4-BE49-F238E27FC236}">
                <a16:creationId xmlns:a16="http://schemas.microsoft.com/office/drawing/2014/main" id="{2578819D-3FDB-5F52-E40A-8B1002F9ADE3}"/>
              </a:ext>
            </a:extLst>
          </p:cNvPr>
          <p:cNvSpPr txBox="1"/>
          <p:nvPr/>
        </p:nvSpPr>
        <p:spPr>
          <a:xfrm>
            <a:off x="1270000" y="3926416"/>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4993261C-D28C-032E-99EB-18AFBEA56FD8}"/>
              </a:ext>
            </a:extLst>
          </p:cNvPr>
          <p:cNvSpPr txBox="1"/>
          <p:nvPr/>
        </p:nvSpPr>
        <p:spPr>
          <a:xfrm>
            <a:off x="963897" y="3634967"/>
            <a:ext cx="576189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B. Is </a:t>
            </a:r>
            <a:r>
              <a:rPr lang="en-US" dirty="0" err="1">
                <a:ea typeface="Calibri"/>
                <a:cs typeface="Calibri"/>
              </a:rPr>
              <a:t>Bitaly's</a:t>
            </a:r>
            <a:r>
              <a:rPr lang="en-US" dirty="0">
                <a:ea typeface="Calibri"/>
                <a:cs typeface="Calibri"/>
              </a:rPr>
              <a:t> dominant strategy to produce Gold jewelry, Silver Jewelry, or does not have a dominant strategy. Explain using numbers form the payoff matrix.</a:t>
            </a:r>
          </a:p>
        </p:txBody>
      </p:sp>
      <p:sp>
        <p:nvSpPr>
          <p:cNvPr id="11" name="TextBox 10">
            <a:extLst>
              <a:ext uri="{FF2B5EF4-FFF2-40B4-BE49-F238E27FC236}">
                <a16:creationId xmlns:a16="http://schemas.microsoft.com/office/drawing/2014/main" id="{479DE78B-3845-0BC2-44A3-C219452F566B}"/>
              </a:ext>
            </a:extLst>
          </p:cNvPr>
          <p:cNvSpPr txBox="1"/>
          <p:nvPr/>
        </p:nvSpPr>
        <p:spPr>
          <a:xfrm>
            <a:off x="7482417" y="3556000"/>
            <a:ext cx="372533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C. Identify all Nash Equilibria for this game.  </a:t>
            </a:r>
          </a:p>
          <a:p>
            <a:pPr marL="285750" indent="-285750">
              <a:buFont typeface="Courier New"/>
              <a:buChar char="o"/>
            </a:pPr>
            <a:r>
              <a:rPr lang="en-US" b="1" dirty="0">
                <a:solidFill>
                  <a:srgbClr val="FF0000"/>
                </a:solidFill>
                <a:ea typeface="Calibri"/>
                <a:cs typeface="Calibri"/>
              </a:rPr>
              <a:t>Tony- Unique, </a:t>
            </a:r>
            <a:r>
              <a:rPr lang="en-US" b="1" dirty="0" err="1">
                <a:solidFill>
                  <a:srgbClr val="FF0000"/>
                </a:solidFill>
                <a:ea typeface="Calibri"/>
                <a:cs typeface="Calibri"/>
              </a:rPr>
              <a:t>Bitaly</a:t>
            </a:r>
            <a:r>
              <a:rPr lang="en-US" b="1" dirty="0">
                <a:solidFill>
                  <a:srgbClr val="FF0000"/>
                </a:solidFill>
                <a:ea typeface="Calibri"/>
                <a:cs typeface="Calibri"/>
              </a:rPr>
              <a:t>- Gold</a:t>
            </a:r>
          </a:p>
          <a:p>
            <a:pPr marL="285750" indent="-285750">
              <a:buFont typeface="Courier New"/>
              <a:buChar char="o"/>
            </a:pPr>
            <a:r>
              <a:rPr lang="en-US" b="1" dirty="0">
                <a:solidFill>
                  <a:srgbClr val="FF0000"/>
                </a:solidFill>
                <a:ea typeface="Calibri"/>
                <a:cs typeface="Calibri"/>
              </a:rPr>
              <a:t>Tony – Typical, </a:t>
            </a:r>
            <a:r>
              <a:rPr lang="en-US" b="1" dirty="0" err="1">
                <a:solidFill>
                  <a:srgbClr val="FF0000"/>
                </a:solidFill>
                <a:ea typeface="Calibri"/>
                <a:cs typeface="Calibri"/>
              </a:rPr>
              <a:t>Bitaly</a:t>
            </a:r>
            <a:r>
              <a:rPr lang="en-US" b="1" dirty="0">
                <a:solidFill>
                  <a:srgbClr val="FF0000"/>
                </a:solidFill>
                <a:ea typeface="Calibri"/>
                <a:cs typeface="Calibri"/>
              </a:rPr>
              <a:t>- Silver</a:t>
            </a:r>
          </a:p>
          <a:p>
            <a:endParaRPr lang="en-US" b="1" dirty="0">
              <a:solidFill>
                <a:srgbClr val="FF0000"/>
              </a:solidFill>
              <a:ea typeface="Calibri"/>
              <a:cs typeface="Calibri"/>
            </a:endParaRPr>
          </a:p>
          <a:p>
            <a:endParaRPr lang="en-US" b="1" dirty="0">
              <a:solidFill>
                <a:srgbClr val="FF0000"/>
              </a:solidFill>
              <a:ea typeface="Calibri"/>
              <a:cs typeface="Calibri"/>
            </a:endParaRPr>
          </a:p>
          <a:p>
            <a:pPr marL="285750" indent="-285750">
              <a:buFont typeface="Courier New"/>
              <a:buChar char="o"/>
            </a:pPr>
            <a:endParaRPr lang="en-US" b="1" dirty="0">
              <a:solidFill>
                <a:srgbClr val="FF0000"/>
              </a:solidFill>
              <a:ea typeface="Calibri"/>
              <a:cs typeface="Calibri"/>
            </a:endParaRPr>
          </a:p>
          <a:p>
            <a:pPr marL="285750" indent="-285750">
              <a:buFont typeface="Courier New"/>
              <a:buChar char="o"/>
            </a:pPr>
            <a:endParaRPr lang="en-US" b="1" dirty="0">
              <a:solidFill>
                <a:srgbClr val="FF0000"/>
              </a:solidFill>
              <a:ea typeface="Calibri"/>
              <a:cs typeface="Calibri"/>
            </a:endParaRPr>
          </a:p>
          <a:p>
            <a:r>
              <a:rPr lang="en-US" b="1" dirty="0">
                <a:solidFill>
                  <a:srgbClr val="FF0000"/>
                </a:solidFill>
                <a:ea typeface="Calibri"/>
                <a:cs typeface="Calibri"/>
              </a:rPr>
              <a:t> </a:t>
            </a:r>
          </a:p>
        </p:txBody>
      </p:sp>
      <mc:AlternateContent xmlns:mc="http://schemas.openxmlformats.org/markup-compatibility/2006" xmlns:p14="http://schemas.microsoft.com/office/powerpoint/2010/main">
        <mc:Choice Requires="p14">
          <p:contentPart p14:bwMode="auto" r:id="rId2">
            <p14:nvContentPartPr>
              <p14:cNvPr id="22" name="Ink 21">
                <a:extLst>
                  <a:ext uri="{FF2B5EF4-FFF2-40B4-BE49-F238E27FC236}">
                    <a16:creationId xmlns:a16="http://schemas.microsoft.com/office/drawing/2014/main" id="{4A1218C9-8F2F-D922-F093-FD9B61F7BCF6}"/>
                  </a:ext>
                </a:extLst>
              </p14:cNvPr>
              <p14:cNvContentPartPr/>
              <p14:nvPr/>
            </p14:nvContentPartPr>
            <p14:xfrm>
              <a:off x="10699749" y="6275916"/>
              <a:ext cx="10583" cy="10583"/>
            </p14:xfrm>
          </p:contentPart>
        </mc:Choice>
        <mc:Fallback xmlns="">
          <p:pic>
            <p:nvPicPr>
              <p:cNvPr id="22" name="Ink 21">
                <a:extLst>
                  <a:ext uri="{FF2B5EF4-FFF2-40B4-BE49-F238E27FC236}">
                    <a16:creationId xmlns:a16="http://schemas.microsoft.com/office/drawing/2014/main" id="{4A1218C9-8F2F-D922-F093-FD9B61F7BCF6}"/>
                  </a:ext>
                </a:extLst>
              </p:cNvPr>
              <p:cNvPicPr/>
              <p:nvPr/>
            </p:nvPicPr>
            <p:blipFill>
              <a:blip r:embed="rId10"/>
              <a:stretch>
                <a:fillRect/>
              </a:stretch>
            </p:blipFill>
            <p:spPr>
              <a:xfrm>
                <a:off x="10435174" y="6021924"/>
                <a:ext cx="529150" cy="52915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E131E3DB-9969-1BD7-C69F-1AE83F2FB922}"/>
                  </a:ext>
                </a:extLst>
              </p14:cNvPr>
              <p14:cNvContentPartPr/>
              <p14:nvPr/>
            </p14:nvContentPartPr>
            <p14:xfrm>
              <a:off x="1481666" y="751416"/>
              <a:ext cx="10583" cy="10583"/>
            </p14:xfrm>
          </p:contentPart>
        </mc:Choice>
        <mc:Fallback xmlns="">
          <p:pic>
            <p:nvPicPr>
              <p:cNvPr id="23" name="Ink 22">
                <a:extLst>
                  <a:ext uri="{FF2B5EF4-FFF2-40B4-BE49-F238E27FC236}">
                    <a16:creationId xmlns:a16="http://schemas.microsoft.com/office/drawing/2014/main" id="{E131E3DB-9969-1BD7-C69F-1AE83F2FB922}"/>
                  </a:ext>
                </a:extLst>
              </p:cNvPr>
              <p:cNvPicPr/>
              <p:nvPr/>
            </p:nvPicPr>
            <p:blipFill>
              <a:blip r:embed="rId10"/>
              <a:stretch>
                <a:fillRect/>
              </a:stretch>
            </p:blipFill>
            <p:spPr>
              <a:xfrm>
                <a:off x="1227674" y="486841"/>
                <a:ext cx="529150" cy="52915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251F5826-8E94-22C4-F5FC-0E6EA7502F75}"/>
                  </a:ext>
                </a:extLst>
              </p14:cNvPr>
              <p14:cNvContentPartPr/>
              <p14:nvPr/>
            </p14:nvContentPartPr>
            <p14:xfrm>
              <a:off x="1523999" y="740832"/>
              <a:ext cx="10583" cy="10583"/>
            </p14:xfrm>
          </p:contentPart>
        </mc:Choice>
        <mc:Fallback xmlns="">
          <p:pic>
            <p:nvPicPr>
              <p:cNvPr id="24" name="Ink 23">
                <a:extLst>
                  <a:ext uri="{FF2B5EF4-FFF2-40B4-BE49-F238E27FC236}">
                    <a16:creationId xmlns:a16="http://schemas.microsoft.com/office/drawing/2014/main" id="{251F5826-8E94-22C4-F5FC-0E6EA7502F75}"/>
                  </a:ext>
                </a:extLst>
              </p:cNvPr>
              <p:cNvPicPr/>
              <p:nvPr/>
            </p:nvPicPr>
            <p:blipFill>
              <a:blip r:embed="rId10"/>
              <a:stretch>
                <a:fillRect/>
              </a:stretch>
            </p:blipFill>
            <p:spPr>
              <a:xfrm>
                <a:off x="1270007" y="486840"/>
                <a:ext cx="529150" cy="52915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6DEADCF8-EE66-F5F6-B986-053D56D6BF3A}"/>
                  </a:ext>
                </a:extLst>
              </p14:cNvPr>
              <p14:cNvContentPartPr/>
              <p14:nvPr/>
            </p14:nvContentPartPr>
            <p14:xfrm>
              <a:off x="931333" y="613833"/>
              <a:ext cx="10583" cy="10583"/>
            </p14:xfrm>
          </p:contentPart>
        </mc:Choice>
        <mc:Fallback xmlns="">
          <p:pic>
            <p:nvPicPr>
              <p:cNvPr id="25" name="Ink 24">
                <a:extLst>
                  <a:ext uri="{FF2B5EF4-FFF2-40B4-BE49-F238E27FC236}">
                    <a16:creationId xmlns:a16="http://schemas.microsoft.com/office/drawing/2014/main" id="{6DEADCF8-EE66-F5F6-B986-053D56D6BF3A}"/>
                  </a:ext>
                </a:extLst>
              </p:cNvPr>
              <p:cNvPicPr/>
              <p:nvPr/>
            </p:nvPicPr>
            <p:blipFill>
              <a:blip r:embed="rId10"/>
              <a:stretch>
                <a:fillRect/>
              </a:stretch>
            </p:blipFill>
            <p:spPr>
              <a:xfrm>
                <a:off x="677341" y="349258"/>
                <a:ext cx="529150" cy="529150"/>
              </a:xfrm>
              <a:prstGeom prst="rect">
                <a:avLst/>
              </a:prstGeom>
            </p:spPr>
          </p:pic>
        </mc:Fallback>
      </mc:AlternateContent>
      <p:pic>
        <p:nvPicPr>
          <p:cNvPr id="4" name="Picture 3" descr="A table with text on it&#10;&#10;AI-generated content may be incorrect.">
            <a:extLst>
              <a:ext uri="{FF2B5EF4-FFF2-40B4-BE49-F238E27FC236}">
                <a16:creationId xmlns:a16="http://schemas.microsoft.com/office/drawing/2014/main" id="{E32E0ACC-8BA0-9B57-AD6B-86E0DDAA758D}"/>
              </a:ext>
            </a:extLst>
          </p:cNvPr>
          <p:cNvPicPr>
            <a:picLocks noChangeAspect="1"/>
          </p:cNvPicPr>
          <p:nvPr/>
        </p:nvPicPr>
        <p:blipFill>
          <a:blip r:embed="rId14"/>
          <a:stretch>
            <a:fillRect/>
          </a:stretch>
        </p:blipFill>
        <p:spPr>
          <a:xfrm>
            <a:off x="7370314" y="1423295"/>
            <a:ext cx="4210050" cy="1733550"/>
          </a:xfrm>
          <a:prstGeom prst="rect">
            <a:avLst/>
          </a:prstGeom>
        </p:spPr>
      </p:pic>
      <p:graphicFrame>
        <p:nvGraphicFramePr>
          <p:cNvPr id="17" name="Table 16">
            <a:extLst>
              <a:ext uri="{FF2B5EF4-FFF2-40B4-BE49-F238E27FC236}">
                <a16:creationId xmlns:a16="http://schemas.microsoft.com/office/drawing/2014/main" id="{CE457B87-AD46-68F6-1C3E-F9911445B6D0}"/>
              </a:ext>
            </a:extLst>
          </p:cNvPr>
          <p:cNvGraphicFramePr>
            <a:graphicFrameLocks noGrp="1"/>
          </p:cNvGraphicFramePr>
          <p:nvPr>
            <p:extLst>
              <p:ext uri="{D42A27DB-BD31-4B8C-83A1-F6EECF244321}">
                <p14:modId xmlns:p14="http://schemas.microsoft.com/office/powerpoint/2010/main" val="1263772501"/>
              </p:ext>
            </p:extLst>
          </p:nvPr>
        </p:nvGraphicFramePr>
        <p:xfrm>
          <a:off x="6921500" y="5037666"/>
          <a:ext cx="5099334" cy="1112520"/>
        </p:xfrm>
        <a:graphic>
          <a:graphicData uri="http://schemas.openxmlformats.org/drawingml/2006/table">
            <a:tbl>
              <a:tblPr firstRow="1" bandRow="1">
                <a:tableStyleId>{5C22544A-7EE6-4342-B048-85BDC9FD1C3A}</a:tableStyleId>
              </a:tblPr>
              <a:tblGrid>
                <a:gridCol w="1699778">
                  <a:extLst>
                    <a:ext uri="{9D8B030D-6E8A-4147-A177-3AD203B41FA5}">
                      <a16:colId xmlns:a16="http://schemas.microsoft.com/office/drawing/2014/main" val="4096139055"/>
                    </a:ext>
                  </a:extLst>
                </a:gridCol>
                <a:gridCol w="1699778">
                  <a:extLst>
                    <a:ext uri="{9D8B030D-6E8A-4147-A177-3AD203B41FA5}">
                      <a16:colId xmlns:a16="http://schemas.microsoft.com/office/drawing/2014/main" val="2656974416"/>
                    </a:ext>
                  </a:extLst>
                </a:gridCol>
                <a:gridCol w="1699778">
                  <a:extLst>
                    <a:ext uri="{9D8B030D-6E8A-4147-A177-3AD203B41FA5}">
                      <a16:colId xmlns:a16="http://schemas.microsoft.com/office/drawing/2014/main" val="1383919571"/>
                    </a:ext>
                  </a:extLst>
                </a:gridCol>
              </a:tblGrid>
              <a:tr h="370840">
                <a:tc>
                  <a:txBody>
                    <a:bodyPr/>
                    <a:lstStyle/>
                    <a:p>
                      <a:endParaRPr lang="en-US"/>
                    </a:p>
                  </a:txBody>
                  <a:tcPr/>
                </a:tc>
                <a:tc>
                  <a:txBody>
                    <a:bodyPr/>
                    <a:lstStyle/>
                    <a:p>
                      <a:r>
                        <a:rPr lang="en-US" dirty="0"/>
                        <a:t>Gold </a:t>
                      </a:r>
                    </a:p>
                  </a:txBody>
                  <a:tcPr/>
                </a:tc>
                <a:tc>
                  <a:txBody>
                    <a:bodyPr/>
                    <a:lstStyle/>
                    <a:p>
                      <a:r>
                        <a:rPr lang="en-US" dirty="0"/>
                        <a:t>Silver</a:t>
                      </a:r>
                    </a:p>
                  </a:txBody>
                  <a:tcPr/>
                </a:tc>
                <a:extLst>
                  <a:ext uri="{0D108BD9-81ED-4DB2-BD59-A6C34878D82A}">
                    <a16:rowId xmlns:a16="http://schemas.microsoft.com/office/drawing/2014/main" val="4119918955"/>
                  </a:ext>
                </a:extLst>
              </a:tr>
              <a:tr h="370840">
                <a:tc>
                  <a:txBody>
                    <a:bodyPr/>
                    <a:lstStyle/>
                    <a:p>
                      <a:r>
                        <a:rPr lang="en-US" dirty="0"/>
                        <a:t>Unique</a:t>
                      </a:r>
                    </a:p>
                  </a:txBody>
                  <a:tcPr/>
                </a:tc>
                <a:tc>
                  <a:txBody>
                    <a:bodyPr/>
                    <a:lstStyle/>
                    <a:p>
                      <a:r>
                        <a:rPr lang="en-US" b="1" dirty="0">
                          <a:solidFill>
                            <a:srgbClr val="FF0000"/>
                          </a:solidFill>
                        </a:rPr>
                        <a:t>$15</a:t>
                      </a:r>
                      <a:r>
                        <a:rPr lang="en-US" dirty="0">
                          <a:solidFill>
                            <a:srgbClr val="FF0000"/>
                          </a:solidFill>
                        </a:rPr>
                        <a:t> </a:t>
                      </a:r>
                      <a:r>
                        <a:rPr lang="en-US" b="1" dirty="0"/>
                        <a:t> </a:t>
                      </a:r>
                      <a:r>
                        <a:rPr lang="en-US" b="1" dirty="0">
                          <a:solidFill>
                            <a:schemeClr val="accent4"/>
                          </a:solidFill>
                        </a:rPr>
                        <a:t>$21</a:t>
                      </a:r>
                    </a:p>
                  </a:txBody>
                  <a:tcPr/>
                </a:tc>
                <a:tc>
                  <a:txBody>
                    <a:bodyPr/>
                    <a:lstStyle/>
                    <a:p>
                      <a:r>
                        <a:rPr lang="en-US" dirty="0"/>
                        <a:t>$20 $19</a:t>
                      </a:r>
                    </a:p>
                  </a:txBody>
                  <a:tcPr/>
                </a:tc>
                <a:extLst>
                  <a:ext uri="{0D108BD9-81ED-4DB2-BD59-A6C34878D82A}">
                    <a16:rowId xmlns:a16="http://schemas.microsoft.com/office/drawing/2014/main" val="360715064"/>
                  </a:ext>
                </a:extLst>
              </a:tr>
              <a:tr h="370840">
                <a:tc>
                  <a:txBody>
                    <a:bodyPr/>
                    <a:lstStyle/>
                    <a:p>
                      <a:r>
                        <a:rPr lang="en-US" dirty="0"/>
                        <a:t>Typical</a:t>
                      </a:r>
                    </a:p>
                  </a:txBody>
                  <a:tcPr/>
                </a:tc>
                <a:tc>
                  <a:txBody>
                    <a:bodyPr/>
                    <a:lstStyle/>
                    <a:p>
                      <a:r>
                        <a:rPr lang="en-US" dirty="0"/>
                        <a:t>$10  $7</a:t>
                      </a:r>
                    </a:p>
                  </a:txBody>
                  <a:tcPr/>
                </a:tc>
                <a:tc>
                  <a:txBody>
                    <a:bodyPr/>
                    <a:lstStyle/>
                    <a:p>
                      <a:r>
                        <a:rPr lang="en-US" b="1" dirty="0">
                          <a:solidFill>
                            <a:srgbClr val="FF0000"/>
                          </a:solidFill>
                        </a:rPr>
                        <a:t>$21</a:t>
                      </a:r>
                      <a:r>
                        <a:rPr lang="en-US" dirty="0"/>
                        <a:t> </a:t>
                      </a:r>
                      <a:r>
                        <a:rPr lang="en-US" b="1" dirty="0">
                          <a:solidFill>
                            <a:schemeClr val="accent4"/>
                          </a:solidFill>
                        </a:rPr>
                        <a:t>$16</a:t>
                      </a:r>
                    </a:p>
                  </a:txBody>
                  <a:tcPr/>
                </a:tc>
                <a:extLst>
                  <a:ext uri="{0D108BD9-81ED-4DB2-BD59-A6C34878D82A}">
                    <a16:rowId xmlns:a16="http://schemas.microsoft.com/office/drawing/2014/main" val="246512803"/>
                  </a:ext>
                </a:extLst>
              </a:tr>
            </a:tbl>
          </a:graphicData>
        </a:graphic>
      </p:graphicFrame>
      <p:sp>
        <p:nvSpPr>
          <p:cNvPr id="28" name="TextBox 27">
            <a:extLst>
              <a:ext uri="{FF2B5EF4-FFF2-40B4-BE49-F238E27FC236}">
                <a16:creationId xmlns:a16="http://schemas.microsoft.com/office/drawing/2014/main" id="{85079057-3B3D-70ED-B4AF-046566AA477F}"/>
              </a:ext>
            </a:extLst>
          </p:cNvPr>
          <p:cNvSpPr txBox="1"/>
          <p:nvPr/>
        </p:nvSpPr>
        <p:spPr>
          <a:xfrm>
            <a:off x="846667" y="2783416"/>
            <a:ext cx="50376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Courier New,monospace"/>
              <a:buChar char="o"/>
            </a:pPr>
            <a:r>
              <a:rPr lang="en-US" b="1" dirty="0">
                <a:solidFill>
                  <a:srgbClr val="FF0000"/>
                </a:solidFill>
                <a:ea typeface="Calibri"/>
                <a:cs typeface="Calibri"/>
              </a:rPr>
              <a:t>If </a:t>
            </a:r>
            <a:r>
              <a:rPr lang="en-US" b="1" dirty="0" err="1">
                <a:solidFill>
                  <a:srgbClr val="FF0000"/>
                </a:solidFill>
                <a:ea typeface="Calibri"/>
                <a:cs typeface="Calibri"/>
              </a:rPr>
              <a:t>Bitaly</a:t>
            </a:r>
            <a:r>
              <a:rPr lang="en-US" b="1" dirty="0">
                <a:solidFill>
                  <a:srgbClr val="FF0000"/>
                </a:solidFill>
                <a:ea typeface="Calibri"/>
                <a:cs typeface="Calibri"/>
              </a:rPr>
              <a:t> produces Silver, Tony should produce Typical since $21&gt; $20.</a:t>
            </a:r>
            <a:endParaRPr lang="en-US" dirty="0">
              <a:ea typeface="Calibri"/>
              <a:cs typeface="Calibri"/>
            </a:endParaRPr>
          </a:p>
        </p:txBody>
      </p:sp>
      <p:sp>
        <p:nvSpPr>
          <p:cNvPr id="29" name="TextBox 28">
            <a:extLst>
              <a:ext uri="{FF2B5EF4-FFF2-40B4-BE49-F238E27FC236}">
                <a16:creationId xmlns:a16="http://schemas.microsoft.com/office/drawing/2014/main" id="{9155D7B5-FED8-E604-FA88-003AF6DB0413}"/>
              </a:ext>
            </a:extLst>
          </p:cNvPr>
          <p:cNvSpPr txBox="1"/>
          <p:nvPr/>
        </p:nvSpPr>
        <p:spPr>
          <a:xfrm>
            <a:off x="1174749" y="4646083"/>
            <a:ext cx="53340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ourier New,monospace"/>
              <a:buChar char="o"/>
            </a:pPr>
            <a:r>
              <a:rPr lang="en-US" b="1" dirty="0" err="1">
                <a:solidFill>
                  <a:srgbClr val="FF0000"/>
                </a:solidFill>
                <a:ea typeface="Calibri"/>
                <a:cs typeface="Calibri"/>
              </a:rPr>
              <a:t>Bitaly</a:t>
            </a:r>
            <a:r>
              <a:rPr lang="en-US" b="1" dirty="0">
                <a:solidFill>
                  <a:srgbClr val="FF0000"/>
                </a:solidFill>
                <a:ea typeface="Calibri"/>
                <a:cs typeface="Calibri"/>
              </a:rPr>
              <a:t> doesn't have a dominant strategy. If Tony produces Unique, </a:t>
            </a:r>
            <a:r>
              <a:rPr lang="en-US" b="1" dirty="0" err="1">
                <a:solidFill>
                  <a:srgbClr val="FF0000"/>
                </a:solidFill>
                <a:ea typeface="Calibri"/>
                <a:cs typeface="Calibri"/>
              </a:rPr>
              <a:t>Bitaly</a:t>
            </a:r>
            <a:r>
              <a:rPr lang="en-US" b="1" dirty="0">
                <a:solidFill>
                  <a:srgbClr val="FF0000"/>
                </a:solidFill>
                <a:ea typeface="Calibri"/>
                <a:cs typeface="Calibri"/>
              </a:rPr>
              <a:t> should produce Gold since $21&gt; $19. If Tony produces Typical, </a:t>
            </a:r>
            <a:r>
              <a:rPr lang="en-US" b="1" dirty="0" err="1">
                <a:solidFill>
                  <a:srgbClr val="FF0000"/>
                </a:solidFill>
                <a:ea typeface="Calibri"/>
                <a:cs typeface="Calibri"/>
              </a:rPr>
              <a:t>Bitaly</a:t>
            </a:r>
            <a:r>
              <a:rPr lang="en-US" b="1" dirty="0">
                <a:solidFill>
                  <a:srgbClr val="FF0000"/>
                </a:solidFill>
                <a:ea typeface="Calibri"/>
                <a:cs typeface="Calibri"/>
              </a:rPr>
              <a:t> should produce Silver, since $16&gt;$7. </a:t>
            </a:r>
            <a:r>
              <a:rPr lang="en-US" b="1" dirty="0" err="1">
                <a:solidFill>
                  <a:srgbClr val="FF0000"/>
                </a:solidFill>
                <a:ea typeface="Calibri"/>
                <a:cs typeface="Calibri"/>
              </a:rPr>
              <a:t>Bitaly's</a:t>
            </a:r>
            <a:r>
              <a:rPr lang="en-US" b="1" dirty="0">
                <a:solidFill>
                  <a:srgbClr val="FF0000"/>
                </a:solidFill>
                <a:ea typeface="Calibri"/>
                <a:cs typeface="Calibri"/>
              </a:rPr>
              <a:t> decision on what to produce depends on what Tony does and is therefore not a dominant strategy.</a:t>
            </a:r>
          </a:p>
        </p:txBody>
      </p:sp>
    </p:spTree>
    <p:extLst>
      <p:ext uri="{BB962C8B-B14F-4D97-AF65-F5344CB8AC3E}">
        <p14:creationId xmlns:p14="http://schemas.microsoft.com/office/powerpoint/2010/main" val="174987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1C2426-B2FF-4A69-2270-9C5DDB8271CF}"/>
              </a:ext>
            </a:extLst>
          </p:cNvPr>
          <p:cNvSpPr>
            <a:spLocks noGrp="1"/>
          </p:cNvSpPr>
          <p:nvPr>
            <p:ph type="sldNum" sz="quarter" idx="4"/>
          </p:nvPr>
        </p:nvSpPr>
        <p:spPr/>
        <p:txBody>
          <a:bodyPr/>
          <a:lstStyle/>
          <a:p>
            <a:fld id="{FAEE96CF-4053-2149-B5F9-FD566E7161CA}" type="slidenum">
              <a:rPr lang="en-US" smtClean="0"/>
              <a:pPr/>
              <a:t>15</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6B6126F9-0065-3D1F-C5BD-05CDF1ABED35}"/>
                  </a:ext>
                </a:extLst>
              </p14:cNvPr>
              <p14:cNvContentPartPr/>
              <p14:nvPr/>
            </p14:nvContentPartPr>
            <p14:xfrm>
              <a:off x="7619254" y="2494646"/>
              <a:ext cx="53662" cy="108853"/>
            </p14:xfrm>
          </p:contentPart>
        </mc:Choice>
        <mc:Fallback xmlns="">
          <p:pic>
            <p:nvPicPr>
              <p:cNvPr id="3" name="Ink 2">
                <a:extLst>
                  <a:ext uri="{FF2B5EF4-FFF2-40B4-BE49-F238E27FC236}">
                    <a16:creationId xmlns:a16="http://schemas.microsoft.com/office/drawing/2014/main" id="{6B6126F9-0065-3D1F-C5BD-05CDF1ABED35}"/>
                  </a:ext>
                </a:extLst>
              </p:cNvPr>
              <p:cNvPicPr/>
              <p:nvPr/>
            </p:nvPicPr>
            <p:blipFill>
              <a:blip r:embed="rId3"/>
              <a:stretch>
                <a:fillRect/>
              </a:stretch>
            </p:blipFill>
            <p:spPr>
              <a:xfrm>
                <a:off x="7610668" y="2485665"/>
                <a:ext cx="71192" cy="126456"/>
              </a:xfrm>
              <a:prstGeom prst="rect">
                <a:avLst/>
              </a:prstGeom>
            </p:spPr>
          </p:pic>
        </mc:Fallback>
      </mc:AlternateContent>
      <p:pic>
        <p:nvPicPr>
          <p:cNvPr id="4" name="Picture 3" descr="A table with text on it&#10;&#10;AI-generated content may be incorrect.">
            <a:extLst>
              <a:ext uri="{FF2B5EF4-FFF2-40B4-BE49-F238E27FC236}">
                <a16:creationId xmlns:a16="http://schemas.microsoft.com/office/drawing/2014/main" id="{613F3C79-123A-D999-44F0-83029C4E9634}"/>
              </a:ext>
            </a:extLst>
          </p:cNvPr>
          <p:cNvPicPr>
            <a:picLocks noChangeAspect="1"/>
          </p:cNvPicPr>
          <p:nvPr/>
        </p:nvPicPr>
        <p:blipFill>
          <a:blip r:embed="rId4"/>
          <a:stretch>
            <a:fillRect/>
          </a:stretch>
        </p:blipFill>
        <p:spPr>
          <a:xfrm>
            <a:off x="7175744" y="1516917"/>
            <a:ext cx="4210050" cy="1733550"/>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7702CC6-4378-3740-5DDA-FFE553440BA0}"/>
                  </a:ext>
                </a:extLst>
              </p14:cNvPr>
              <p14:cNvContentPartPr/>
              <p14:nvPr/>
            </p14:nvContentPartPr>
            <p14:xfrm>
              <a:off x="5662083" y="2645833"/>
              <a:ext cx="10583" cy="10583"/>
            </p14:xfrm>
          </p:contentPart>
        </mc:Choice>
        <mc:Fallback xmlns="">
          <p:pic>
            <p:nvPicPr>
              <p:cNvPr id="5" name="Ink 4">
                <a:extLst>
                  <a:ext uri="{FF2B5EF4-FFF2-40B4-BE49-F238E27FC236}">
                    <a16:creationId xmlns:a16="http://schemas.microsoft.com/office/drawing/2014/main" id="{07702CC6-4378-3740-5DDA-FFE553440BA0}"/>
                  </a:ext>
                </a:extLst>
              </p:cNvPr>
              <p:cNvPicPr/>
              <p:nvPr/>
            </p:nvPicPr>
            <p:blipFill>
              <a:blip r:embed="rId6"/>
              <a:stretch>
                <a:fillRect/>
              </a:stretch>
            </p:blipFill>
            <p:spPr>
              <a:xfrm>
                <a:off x="5408091" y="2381258"/>
                <a:ext cx="529150" cy="529150"/>
              </a:xfrm>
              <a:prstGeom prst="rect">
                <a:avLst/>
              </a:prstGeom>
            </p:spPr>
          </p:pic>
        </mc:Fallback>
      </mc:AlternateContent>
      <p:sp>
        <p:nvSpPr>
          <p:cNvPr id="8" name="TextBox 7">
            <a:extLst>
              <a:ext uri="{FF2B5EF4-FFF2-40B4-BE49-F238E27FC236}">
                <a16:creationId xmlns:a16="http://schemas.microsoft.com/office/drawing/2014/main" id="{B924AAA0-70CB-BD48-62C9-497767564B36}"/>
              </a:ext>
            </a:extLst>
          </p:cNvPr>
          <p:cNvSpPr txBox="1"/>
          <p:nvPr/>
        </p:nvSpPr>
        <p:spPr>
          <a:xfrm>
            <a:off x="497417" y="1714500"/>
            <a:ext cx="517525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D.  Suppose Tony's profit from producing Typical    jewelry increase regardless of what </a:t>
            </a:r>
            <a:r>
              <a:rPr lang="en-US" dirty="0" err="1">
                <a:ea typeface="Calibri"/>
                <a:cs typeface="Calibri"/>
              </a:rPr>
              <a:t>Bitaly</a:t>
            </a:r>
            <a:r>
              <a:rPr lang="en-US" dirty="0">
                <a:ea typeface="Calibri"/>
                <a:cs typeface="Calibri"/>
              </a:rPr>
              <a:t> does.  What is the minimum amount by which Tony's profit must increase in order for Typical jewelry to become a dominant strategy?</a:t>
            </a:r>
            <a:endParaRPr lang="en-US">
              <a:ea typeface="Calibri" panose="020F0502020204030204"/>
              <a:cs typeface="Calibri" panose="020F0502020204030204"/>
            </a:endParaRPr>
          </a:p>
          <a:p>
            <a:endParaRPr lang="en-US" dirty="0">
              <a:ea typeface="Calibri"/>
              <a:cs typeface="Calibri"/>
            </a:endParaRPr>
          </a:p>
          <a:p>
            <a:pPr marL="285750" indent="-285750">
              <a:buFont typeface="Courier New"/>
              <a:buChar char="o"/>
            </a:pPr>
            <a:r>
              <a:rPr lang="en-US" b="1" dirty="0">
                <a:solidFill>
                  <a:srgbClr val="FF0000"/>
                </a:solidFill>
                <a:ea typeface="Calibri"/>
                <a:cs typeface="Calibri"/>
              </a:rPr>
              <a:t>$2- no, since $15 &gt;$12</a:t>
            </a:r>
          </a:p>
          <a:p>
            <a:pPr marL="285750" indent="-285750">
              <a:buFont typeface="Courier New"/>
              <a:buChar char="o"/>
            </a:pPr>
            <a:r>
              <a:rPr lang="en-US" b="1" dirty="0">
                <a:solidFill>
                  <a:srgbClr val="FF0000"/>
                </a:solidFill>
                <a:ea typeface="Calibri"/>
                <a:cs typeface="Calibri"/>
              </a:rPr>
              <a:t>$4- no, since $15&gt;$14</a:t>
            </a:r>
          </a:p>
          <a:p>
            <a:pPr marL="285750" indent="-285750">
              <a:buFont typeface="Courier New"/>
              <a:buChar char="o"/>
            </a:pPr>
            <a:r>
              <a:rPr lang="en-US" b="1" dirty="0">
                <a:solidFill>
                  <a:srgbClr val="FF0000"/>
                </a:solidFill>
                <a:ea typeface="Calibri"/>
                <a:cs typeface="Calibri"/>
              </a:rPr>
              <a:t>$6- yes, since $15 &lt;$16 </a:t>
            </a:r>
          </a:p>
        </p:txBody>
      </p:sp>
      <p:sp>
        <p:nvSpPr>
          <p:cNvPr id="9" name="TextBox 8">
            <a:extLst>
              <a:ext uri="{FF2B5EF4-FFF2-40B4-BE49-F238E27FC236}">
                <a16:creationId xmlns:a16="http://schemas.microsoft.com/office/drawing/2014/main" id="{8DCC87AC-A87F-9184-9E3D-3E8864F8A0D0}"/>
              </a:ext>
            </a:extLst>
          </p:cNvPr>
          <p:cNvSpPr txBox="1"/>
          <p:nvPr/>
        </p:nvSpPr>
        <p:spPr>
          <a:xfrm>
            <a:off x="497416" y="4677833"/>
            <a:ext cx="582083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E. Suppose instead that these two firms now cooperate and merge into one firm to maximize their combined profits.  The new firm will have two locations and continue to face the same actions and payoffs.  Calculate the new firm's maximum combined profit.  Show your work.</a:t>
            </a:r>
          </a:p>
        </p:txBody>
      </p:sp>
      <p:graphicFrame>
        <p:nvGraphicFramePr>
          <p:cNvPr id="10" name="Table 9">
            <a:extLst>
              <a:ext uri="{FF2B5EF4-FFF2-40B4-BE49-F238E27FC236}">
                <a16:creationId xmlns:a16="http://schemas.microsoft.com/office/drawing/2014/main" id="{6ADE6E4F-4129-5A16-3778-27B000546F81}"/>
              </a:ext>
            </a:extLst>
          </p:cNvPr>
          <p:cNvGraphicFramePr>
            <a:graphicFrameLocks noGrp="1"/>
          </p:cNvGraphicFramePr>
          <p:nvPr>
            <p:extLst>
              <p:ext uri="{D42A27DB-BD31-4B8C-83A1-F6EECF244321}">
                <p14:modId xmlns:p14="http://schemas.microsoft.com/office/powerpoint/2010/main" val="575752292"/>
              </p:ext>
            </p:extLst>
          </p:nvPr>
        </p:nvGraphicFramePr>
        <p:xfrm>
          <a:off x="6584461" y="4679461"/>
          <a:ext cx="5247528" cy="1112520"/>
        </p:xfrm>
        <a:graphic>
          <a:graphicData uri="http://schemas.openxmlformats.org/drawingml/2006/table">
            <a:tbl>
              <a:tblPr firstRow="1" bandRow="1">
                <a:tableStyleId>{5C22544A-7EE6-4342-B048-85BDC9FD1C3A}</a:tableStyleId>
              </a:tblPr>
              <a:tblGrid>
                <a:gridCol w="1749176">
                  <a:extLst>
                    <a:ext uri="{9D8B030D-6E8A-4147-A177-3AD203B41FA5}">
                      <a16:colId xmlns:a16="http://schemas.microsoft.com/office/drawing/2014/main" val="3373442300"/>
                    </a:ext>
                  </a:extLst>
                </a:gridCol>
                <a:gridCol w="1749176">
                  <a:extLst>
                    <a:ext uri="{9D8B030D-6E8A-4147-A177-3AD203B41FA5}">
                      <a16:colId xmlns:a16="http://schemas.microsoft.com/office/drawing/2014/main" val="1939466400"/>
                    </a:ext>
                  </a:extLst>
                </a:gridCol>
                <a:gridCol w="1749176">
                  <a:extLst>
                    <a:ext uri="{9D8B030D-6E8A-4147-A177-3AD203B41FA5}">
                      <a16:colId xmlns:a16="http://schemas.microsoft.com/office/drawing/2014/main" val="1776654970"/>
                    </a:ext>
                  </a:extLst>
                </a:gridCol>
              </a:tblGrid>
              <a:tr h="370840">
                <a:tc>
                  <a:txBody>
                    <a:bodyPr/>
                    <a:lstStyle/>
                    <a:p>
                      <a:endParaRPr lang="en-US"/>
                    </a:p>
                  </a:txBody>
                  <a:tcPr/>
                </a:tc>
                <a:tc>
                  <a:txBody>
                    <a:bodyPr/>
                    <a:lstStyle/>
                    <a:p>
                      <a:r>
                        <a:rPr lang="en-US" dirty="0"/>
                        <a:t>Gold</a:t>
                      </a:r>
                    </a:p>
                  </a:txBody>
                  <a:tcPr/>
                </a:tc>
                <a:tc>
                  <a:txBody>
                    <a:bodyPr/>
                    <a:lstStyle/>
                    <a:p>
                      <a:r>
                        <a:rPr lang="en-US" dirty="0"/>
                        <a:t>Silver</a:t>
                      </a:r>
                    </a:p>
                  </a:txBody>
                  <a:tcPr/>
                </a:tc>
                <a:extLst>
                  <a:ext uri="{0D108BD9-81ED-4DB2-BD59-A6C34878D82A}">
                    <a16:rowId xmlns:a16="http://schemas.microsoft.com/office/drawing/2014/main" val="2336469002"/>
                  </a:ext>
                </a:extLst>
              </a:tr>
              <a:tr h="370840">
                <a:tc>
                  <a:txBody>
                    <a:bodyPr/>
                    <a:lstStyle/>
                    <a:p>
                      <a:r>
                        <a:rPr lang="en-US" dirty="0"/>
                        <a:t>Unique</a:t>
                      </a:r>
                    </a:p>
                  </a:txBody>
                  <a:tcPr/>
                </a:tc>
                <a:tc>
                  <a:txBody>
                    <a:bodyPr/>
                    <a:lstStyle/>
                    <a:p>
                      <a:r>
                        <a:rPr lang="en-US" dirty="0">
                          <a:solidFill>
                            <a:schemeClr val="tx1"/>
                          </a:solidFill>
                        </a:rPr>
                        <a:t>15 +21= 36</a:t>
                      </a:r>
                    </a:p>
                  </a:txBody>
                  <a:tcPr/>
                </a:tc>
                <a:tc>
                  <a:txBody>
                    <a:bodyPr/>
                    <a:lstStyle/>
                    <a:p>
                      <a:r>
                        <a:rPr lang="en-US" b="1" dirty="0">
                          <a:solidFill>
                            <a:srgbClr val="FF0000"/>
                          </a:solidFill>
                        </a:rPr>
                        <a:t>20 + 19 = 39</a:t>
                      </a:r>
                    </a:p>
                  </a:txBody>
                  <a:tcPr/>
                </a:tc>
                <a:extLst>
                  <a:ext uri="{0D108BD9-81ED-4DB2-BD59-A6C34878D82A}">
                    <a16:rowId xmlns:a16="http://schemas.microsoft.com/office/drawing/2014/main" val="479823936"/>
                  </a:ext>
                </a:extLst>
              </a:tr>
              <a:tr h="370840">
                <a:tc>
                  <a:txBody>
                    <a:bodyPr/>
                    <a:lstStyle/>
                    <a:p>
                      <a:r>
                        <a:rPr lang="en-US" dirty="0"/>
                        <a:t>Typical</a:t>
                      </a:r>
                    </a:p>
                  </a:txBody>
                  <a:tcPr/>
                </a:tc>
                <a:tc>
                  <a:txBody>
                    <a:bodyPr/>
                    <a:lstStyle/>
                    <a:p>
                      <a:r>
                        <a:rPr lang="en-US" dirty="0"/>
                        <a:t>10 + 7 = 17</a:t>
                      </a:r>
                    </a:p>
                  </a:txBody>
                  <a:tcPr/>
                </a:tc>
                <a:tc>
                  <a:txBody>
                    <a:bodyPr/>
                    <a:lstStyle/>
                    <a:p>
                      <a:r>
                        <a:rPr lang="en-US" dirty="0"/>
                        <a:t>21 + 16 = 37</a:t>
                      </a:r>
                    </a:p>
                  </a:txBody>
                  <a:tcPr/>
                </a:tc>
                <a:extLst>
                  <a:ext uri="{0D108BD9-81ED-4DB2-BD59-A6C34878D82A}">
                    <a16:rowId xmlns:a16="http://schemas.microsoft.com/office/drawing/2014/main" val="1879292217"/>
                  </a:ext>
                </a:extLst>
              </a:tr>
            </a:tbl>
          </a:graphicData>
        </a:graphic>
      </p:graphicFrame>
      <p:sp>
        <p:nvSpPr>
          <p:cNvPr id="11" name="TextBox 10">
            <a:extLst>
              <a:ext uri="{FF2B5EF4-FFF2-40B4-BE49-F238E27FC236}">
                <a16:creationId xmlns:a16="http://schemas.microsoft.com/office/drawing/2014/main" id="{78E3A5A6-C4DB-EF51-014D-B1830CA06071}"/>
              </a:ext>
            </a:extLst>
          </p:cNvPr>
          <p:cNvSpPr txBox="1"/>
          <p:nvPr/>
        </p:nvSpPr>
        <p:spPr>
          <a:xfrm>
            <a:off x="743275" y="507186"/>
            <a:ext cx="5333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1: Question 3</a:t>
            </a:r>
          </a:p>
        </p:txBody>
      </p:sp>
    </p:spTree>
    <p:extLst>
      <p:ext uri="{BB962C8B-B14F-4D97-AF65-F5344CB8AC3E}">
        <p14:creationId xmlns:p14="http://schemas.microsoft.com/office/powerpoint/2010/main" val="353517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text on a white background&#10;&#10;AI-generated content may be incorrect.">
            <a:extLst>
              <a:ext uri="{FF2B5EF4-FFF2-40B4-BE49-F238E27FC236}">
                <a16:creationId xmlns:a16="http://schemas.microsoft.com/office/drawing/2014/main" id="{326D1679-F66E-8CA4-2236-76582C02B6AB}"/>
              </a:ext>
            </a:extLst>
          </p:cNvPr>
          <p:cNvPicPr>
            <a:picLocks noChangeAspect="1"/>
          </p:cNvPicPr>
          <p:nvPr/>
        </p:nvPicPr>
        <p:blipFill>
          <a:blip r:embed="rId2"/>
          <a:stretch>
            <a:fillRect/>
          </a:stretch>
        </p:blipFill>
        <p:spPr>
          <a:xfrm>
            <a:off x="643467" y="866309"/>
            <a:ext cx="10905066" cy="5125380"/>
          </a:xfrm>
          <a:prstGeom prst="rect">
            <a:avLst/>
          </a:prstGeom>
        </p:spPr>
      </p:pic>
      <p:sp>
        <p:nvSpPr>
          <p:cNvPr id="2" name="Slide Number Placeholder 1">
            <a:extLst>
              <a:ext uri="{FF2B5EF4-FFF2-40B4-BE49-F238E27FC236}">
                <a16:creationId xmlns:a16="http://schemas.microsoft.com/office/drawing/2014/main" id="{B379E039-4F4B-1868-2DD3-AB8E345BCA90}"/>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FAEE96CF-4053-2149-B5F9-FD566E7161CA}" type="slidenum">
              <a:rPr lang="en-US" sz="1200" smtClean="0">
                <a:solidFill>
                  <a:schemeClr val="tx1">
                    <a:tint val="75000"/>
                  </a:schemeClr>
                </a:solidFill>
                <a:latin typeface="+mn-lt"/>
                <a:ea typeface="+mn-ea"/>
              </a:rPr>
              <a:pPr>
                <a:spcAft>
                  <a:spcPts val="600"/>
                </a:spcAft>
              </a:pPr>
              <a:t>16</a:t>
            </a:fld>
            <a:endParaRPr lang="en-US" sz="1200">
              <a:solidFill>
                <a:schemeClr val="tx1">
                  <a:tint val="75000"/>
                </a:schemeClr>
              </a:solidFill>
              <a:latin typeface="+mn-lt"/>
              <a:ea typeface="+mn-ea"/>
            </a:endParaRPr>
          </a:p>
        </p:txBody>
      </p:sp>
    </p:spTree>
    <p:extLst>
      <p:ext uri="{BB962C8B-B14F-4D97-AF65-F5344CB8AC3E}">
        <p14:creationId xmlns:p14="http://schemas.microsoft.com/office/powerpoint/2010/main" val="4138349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E8A50-87E7-96B9-0451-8F87CA9011EE}"/>
              </a:ext>
            </a:extLst>
          </p:cNvPr>
          <p:cNvSpPr>
            <a:spLocks noGrp="1"/>
          </p:cNvSpPr>
          <p:nvPr>
            <p:ph type="sldNum" sz="quarter" idx="4"/>
          </p:nvPr>
        </p:nvSpPr>
        <p:spPr/>
        <p:txBody>
          <a:bodyPr/>
          <a:lstStyle/>
          <a:p>
            <a:fld id="{FAEE96CF-4053-2149-B5F9-FD566E7161CA}" type="slidenum">
              <a:rPr lang="en-US" smtClean="0"/>
              <a:pPr/>
              <a:t>17</a:t>
            </a:fld>
            <a:endParaRPr lang="en-US"/>
          </a:p>
        </p:txBody>
      </p:sp>
      <p:pic>
        <p:nvPicPr>
          <p:cNvPr id="3" name="Picture 2" descr="A white background with black text&#10;&#10;AI-generated content may be incorrect.">
            <a:extLst>
              <a:ext uri="{FF2B5EF4-FFF2-40B4-BE49-F238E27FC236}">
                <a16:creationId xmlns:a16="http://schemas.microsoft.com/office/drawing/2014/main" id="{D0A413E6-6E10-8FE2-29B6-E2DA2A474AD6}"/>
              </a:ext>
            </a:extLst>
          </p:cNvPr>
          <p:cNvPicPr>
            <a:picLocks noChangeAspect="1"/>
          </p:cNvPicPr>
          <p:nvPr/>
        </p:nvPicPr>
        <p:blipFill>
          <a:blip r:embed="rId2"/>
          <a:stretch>
            <a:fillRect/>
          </a:stretch>
        </p:blipFill>
        <p:spPr>
          <a:xfrm>
            <a:off x="555625" y="704729"/>
            <a:ext cx="8286750" cy="2009775"/>
          </a:xfrm>
          <a:prstGeom prst="rect">
            <a:avLst/>
          </a:prstGeom>
        </p:spPr>
      </p:pic>
      <p:pic>
        <p:nvPicPr>
          <p:cNvPr id="4" name="Picture 3">
            <a:extLst>
              <a:ext uri="{FF2B5EF4-FFF2-40B4-BE49-F238E27FC236}">
                <a16:creationId xmlns:a16="http://schemas.microsoft.com/office/drawing/2014/main" id="{C743DBF6-100B-B822-36A9-5E9B9F71DB61}"/>
              </a:ext>
            </a:extLst>
          </p:cNvPr>
          <p:cNvPicPr>
            <a:picLocks noChangeAspect="1"/>
          </p:cNvPicPr>
          <p:nvPr/>
        </p:nvPicPr>
        <p:blipFill>
          <a:blip r:embed="rId3"/>
          <a:stretch>
            <a:fillRect/>
          </a:stretch>
        </p:blipFill>
        <p:spPr>
          <a:xfrm>
            <a:off x="948145" y="3052762"/>
            <a:ext cx="4253442" cy="3097904"/>
          </a:xfrm>
          <a:prstGeom prst="rect">
            <a:avLst/>
          </a:prstGeom>
        </p:spPr>
      </p:pic>
      <p:pic>
        <p:nvPicPr>
          <p:cNvPr id="6" name="Picture 5">
            <a:extLst>
              <a:ext uri="{FF2B5EF4-FFF2-40B4-BE49-F238E27FC236}">
                <a16:creationId xmlns:a16="http://schemas.microsoft.com/office/drawing/2014/main" id="{4D6278E3-439C-2A72-4D9E-F6A7A74E2C1F}"/>
              </a:ext>
            </a:extLst>
          </p:cNvPr>
          <p:cNvPicPr>
            <a:picLocks noChangeAspect="1"/>
          </p:cNvPicPr>
          <p:nvPr/>
        </p:nvPicPr>
        <p:blipFill>
          <a:blip r:embed="rId4"/>
          <a:stretch>
            <a:fillRect/>
          </a:stretch>
        </p:blipFill>
        <p:spPr>
          <a:xfrm>
            <a:off x="6574204" y="3052762"/>
            <a:ext cx="4533900" cy="3087322"/>
          </a:xfrm>
          <a:prstGeom prst="rect">
            <a:avLst/>
          </a:prstGeom>
        </p:spPr>
      </p:pic>
      <p:pic>
        <p:nvPicPr>
          <p:cNvPr id="7" name="Picture 6" descr="A blue line on a black background&#10;&#10;AI-generated content may be incorrect.">
            <a:extLst>
              <a:ext uri="{FF2B5EF4-FFF2-40B4-BE49-F238E27FC236}">
                <a16:creationId xmlns:a16="http://schemas.microsoft.com/office/drawing/2014/main" id="{190FD184-DE03-124A-9B80-7994383708E6}"/>
              </a:ext>
            </a:extLst>
          </p:cNvPr>
          <p:cNvPicPr>
            <a:picLocks noChangeAspect="1"/>
          </p:cNvPicPr>
          <p:nvPr/>
        </p:nvPicPr>
        <p:blipFill>
          <a:blip r:embed="rId5"/>
          <a:stretch>
            <a:fillRect/>
          </a:stretch>
        </p:blipFill>
        <p:spPr>
          <a:xfrm>
            <a:off x="1409577" y="3053495"/>
            <a:ext cx="3648075" cy="2773241"/>
          </a:xfrm>
          <a:prstGeom prst="rect">
            <a:avLst/>
          </a:prstGeom>
        </p:spPr>
      </p:pic>
      <p:pic>
        <p:nvPicPr>
          <p:cNvPr id="8" name="Picture 7" descr="A red line on a black background&#10;&#10;AI-generated content may be incorrect.">
            <a:extLst>
              <a:ext uri="{FF2B5EF4-FFF2-40B4-BE49-F238E27FC236}">
                <a16:creationId xmlns:a16="http://schemas.microsoft.com/office/drawing/2014/main" id="{FA3BCC97-5A7E-5A7F-B98F-75C23C873165}"/>
              </a:ext>
            </a:extLst>
          </p:cNvPr>
          <p:cNvPicPr>
            <a:picLocks noChangeAspect="1"/>
          </p:cNvPicPr>
          <p:nvPr/>
        </p:nvPicPr>
        <p:blipFill>
          <a:blip r:embed="rId6"/>
          <a:stretch>
            <a:fillRect/>
          </a:stretch>
        </p:blipFill>
        <p:spPr>
          <a:xfrm>
            <a:off x="1152404" y="2926983"/>
            <a:ext cx="3400425" cy="2899265"/>
          </a:xfrm>
          <a:prstGeom prst="rect">
            <a:avLst/>
          </a:prstGeom>
        </p:spPr>
      </p:pic>
      <p:pic>
        <p:nvPicPr>
          <p:cNvPr id="9" name="Picture 8">
            <a:extLst>
              <a:ext uri="{FF2B5EF4-FFF2-40B4-BE49-F238E27FC236}">
                <a16:creationId xmlns:a16="http://schemas.microsoft.com/office/drawing/2014/main" id="{8DE85821-D476-B1A2-351F-7E6B7A722D17}"/>
              </a:ext>
            </a:extLst>
          </p:cNvPr>
          <p:cNvPicPr>
            <a:picLocks noChangeAspect="1"/>
          </p:cNvPicPr>
          <p:nvPr/>
        </p:nvPicPr>
        <p:blipFill>
          <a:blip r:embed="rId7"/>
          <a:stretch>
            <a:fillRect/>
          </a:stretch>
        </p:blipFill>
        <p:spPr>
          <a:xfrm>
            <a:off x="796803" y="4729040"/>
            <a:ext cx="5664932" cy="57150"/>
          </a:xfrm>
          <a:prstGeom prst="rect">
            <a:avLst/>
          </a:prstGeom>
        </p:spPr>
      </p:pic>
      <p:pic>
        <p:nvPicPr>
          <p:cNvPr id="12" name="Picture 11">
            <a:extLst>
              <a:ext uri="{FF2B5EF4-FFF2-40B4-BE49-F238E27FC236}">
                <a16:creationId xmlns:a16="http://schemas.microsoft.com/office/drawing/2014/main" id="{1CD09E7E-75A5-FA46-F9EB-144F70EDFD6E}"/>
              </a:ext>
            </a:extLst>
          </p:cNvPr>
          <p:cNvPicPr>
            <a:picLocks noChangeAspect="1"/>
          </p:cNvPicPr>
          <p:nvPr/>
        </p:nvPicPr>
        <p:blipFill>
          <a:blip r:embed="rId8"/>
          <a:stretch>
            <a:fillRect/>
          </a:stretch>
        </p:blipFill>
        <p:spPr>
          <a:xfrm>
            <a:off x="6578844" y="4725010"/>
            <a:ext cx="4456234" cy="65211"/>
          </a:xfrm>
          <a:prstGeom prst="rect">
            <a:avLst/>
          </a:prstGeom>
        </p:spPr>
      </p:pic>
      <p:pic>
        <p:nvPicPr>
          <p:cNvPr id="14" name="Picture 13" descr="A red check mark on a black background&#10;&#10;AI-generated content may be incorrect.">
            <a:extLst>
              <a:ext uri="{FF2B5EF4-FFF2-40B4-BE49-F238E27FC236}">
                <a16:creationId xmlns:a16="http://schemas.microsoft.com/office/drawing/2014/main" id="{16A20D69-1CF8-73CE-BEFF-7DCC3D30AC64}"/>
              </a:ext>
            </a:extLst>
          </p:cNvPr>
          <p:cNvPicPr>
            <a:picLocks noChangeAspect="1"/>
          </p:cNvPicPr>
          <p:nvPr/>
        </p:nvPicPr>
        <p:blipFill>
          <a:blip r:embed="rId9"/>
          <a:stretch>
            <a:fillRect/>
          </a:stretch>
        </p:blipFill>
        <p:spPr>
          <a:xfrm>
            <a:off x="7397994" y="3047877"/>
            <a:ext cx="2661627" cy="2628169"/>
          </a:xfrm>
          <a:prstGeom prst="rect">
            <a:avLst/>
          </a:prstGeom>
        </p:spPr>
      </p:pic>
      <p:pic>
        <p:nvPicPr>
          <p:cNvPr id="16" name="Picture 15">
            <a:extLst>
              <a:ext uri="{FF2B5EF4-FFF2-40B4-BE49-F238E27FC236}">
                <a16:creationId xmlns:a16="http://schemas.microsoft.com/office/drawing/2014/main" id="{1200955B-5771-E3B9-58C4-86E2AEB62341}"/>
              </a:ext>
            </a:extLst>
          </p:cNvPr>
          <p:cNvPicPr>
            <a:picLocks noChangeAspect="1"/>
          </p:cNvPicPr>
          <p:nvPr/>
        </p:nvPicPr>
        <p:blipFill>
          <a:blip r:embed="rId10"/>
          <a:stretch>
            <a:fillRect/>
          </a:stretch>
        </p:blipFill>
        <p:spPr>
          <a:xfrm>
            <a:off x="7196504" y="4240946"/>
            <a:ext cx="4139223" cy="544878"/>
          </a:xfrm>
          <a:prstGeom prst="rect">
            <a:avLst/>
          </a:prstGeom>
        </p:spPr>
      </p:pic>
      <p:pic>
        <p:nvPicPr>
          <p:cNvPr id="19" name="Picture 18">
            <a:extLst>
              <a:ext uri="{FF2B5EF4-FFF2-40B4-BE49-F238E27FC236}">
                <a16:creationId xmlns:a16="http://schemas.microsoft.com/office/drawing/2014/main" id="{FD36B9B1-B05C-381B-2585-538B777819ED}"/>
              </a:ext>
            </a:extLst>
          </p:cNvPr>
          <p:cNvPicPr>
            <a:picLocks noChangeAspect="1"/>
          </p:cNvPicPr>
          <p:nvPr/>
        </p:nvPicPr>
        <p:blipFill>
          <a:blip r:embed="rId7"/>
          <a:srcRect l="181" t="-140190" r="36402" b="-68143"/>
          <a:stretch/>
        </p:blipFill>
        <p:spPr>
          <a:xfrm rot="-5400000">
            <a:off x="2319970" y="5325704"/>
            <a:ext cx="1479934" cy="176211"/>
          </a:xfrm>
          <a:prstGeom prst="rect">
            <a:avLst/>
          </a:prstGeom>
        </p:spPr>
      </p:pic>
      <p:sp>
        <p:nvSpPr>
          <p:cNvPr id="20" name="TextBox 19">
            <a:extLst>
              <a:ext uri="{FF2B5EF4-FFF2-40B4-BE49-F238E27FC236}">
                <a16:creationId xmlns:a16="http://schemas.microsoft.com/office/drawing/2014/main" id="{71A22D3E-D9D4-E267-543E-1FE86DB18992}"/>
              </a:ext>
            </a:extLst>
          </p:cNvPr>
          <p:cNvSpPr txBox="1"/>
          <p:nvPr/>
        </p:nvSpPr>
        <p:spPr>
          <a:xfrm>
            <a:off x="608757" y="2929500"/>
            <a:ext cx="3859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P</a:t>
            </a:r>
            <a:endParaRPr lang="en-US" dirty="0"/>
          </a:p>
        </p:txBody>
      </p:sp>
      <p:sp>
        <p:nvSpPr>
          <p:cNvPr id="21" name="TextBox 20">
            <a:extLst>
              <a:ext uri="{FF2B5EF4-FFF2-40B4-BE49-F238E27FC236}">
                <a16:creationId xmlns:a16="http://schemas.microsoft.com/office/drawing/2014/main" id="{46D26120-2A44-3909-4389-13AD229B6E4B}"/>
              </a:ext>
            </a:extLst>
          </p:cNvPr>
          <p:cNvSpPr txBox="1"/>
          <p:nvPr/>
        </p:nvSpPr>
        <p:spPr>
          <a:xfrm>
            <a:off x="486812" y="4512877"/>
            <a:ext cx="6290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ea typeface="Calibri"/>
                <a:cs typeface="Calibri"/>
              </a:rPr>
              <a:t>Pm</a:t>
            </a:r>
            <a:endParaRPr lang="en-US" b="1" dirty="0"/>
          </a:p>
        </p:txBody>
      </p:sp>
      <p:sp>
        <p:nvSpPr>
          <p:cNvPr id="23" name="TextBox 22">
            <a:extLst>
              <a:ext uri="{FF2B5EF4-FFF2-40B4-BE49-F238E27FC236}">
                <a16:creationId xmlns:a16="http://schemas.microsoft.com/office/drawing/2014/main" id="{7370BF31-72E6-1952-0C91-F1F5C4B77ECA}"/>
              </a:ext>
            </a:extLst>
          </p:cNvPr>
          <p:cNvSpPr txBox="1"/>
          <p:nvPr/>
        </p:nvSpPr>
        <p:spPr>
          <a:xfrm>
            <a:off x="2846917" y="6148917"/>
            <a:ext cx="6561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err="1">
                <a:ea typeface="Calibri"/>
                <a:cs typeface="Calibri"/>
              </a:rPr>
              <a:t>Qm</a:t>
            </a:r>
            <a:endParaRPr lang="en-US" b="1">
              <a:ea typeface="Calibri"/>
              <a:cs typeface="Calibri"/>
            </a:endParaRPr>
          </a:p>
        </p:txBody>
      </p:sp>
      <p:sp>
        <p:nvSpPr>
          <p:cNvPr id="25" name="TextBox 24">
            <a:extLst>
              <a:ext uri="{FF2B5EF4-FFF2-40B4-BE49-F238E27FC236}">
                <a16:creationId xmlns:a16="http://schemas.microsoft.com/office/drawing/2014/main" id="{6A486C4B-C221-EB85-8688-6AE086B25342}"/>
              </a:ext>
            </a:extLst>
          </p:cNvPr>
          <p:cNvSpPr txBox="1"/>
          <p:nvPr/>
        </p:nvSpPr>
        <p:spPr>
          <a:xfrm>
            <a:off x="4550833" y="2857500"/>
            <a:ext cx="3069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ea typeface="Calibri"/>
                <a:cs typeface="Calibri"/>
              </a:rPr>
              <a:t>S</a:t>
            </a:r>
          </a:p>
        </p:txBody>
      </p:sp>
      <p:sp>
        <p:nvSpPr>
          <p:cNvPr id="26" name="TextBox 25">
            <a:extLst>
              <a:ext uri="{FF2B5EF4-FFF2-40B4-BE49-F238E27FC236}">
                <a16:creationId xmlns:a16="http://schemas.microsoft.com/office/drawing/2014/main" id="{E473101B-7BC1-55D8-E7D5-B6B0DDF89838}"/>
              </a:ext>
            </a:extLst>
          </p:cNvPr>
          <p:cNvSpPr txBox="1"/>
          <p:nvPr/>
        </p:nvSpPr>
        <p:spPr>
          <a:xfrm>
            <a:off x="4963583" y="5429250"/>
            <a:ext cx="4127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ea typeface="Calibri"/>
                <a:cs typeface="Calibri"/>
              </a:rPr>
              <a:t>D</a:t>
            </a:r>
          </a:p>
        </p:txBody>
      </p:sp>
      <p:sp>
        <p:nvSpPr>
          <p:cNvPr id="27" name="TextBox 26">
            <a:extLst>
              <a:ext uri="{FF2B5EF4-FFF2-40B4-BE49-F238E27FC236}">
                <a16:creationId xmlns:a16="http://schemas.microsoft.com/office/drawing/2014/main" id="{E7D9A6B8-24B4-018E-5832-4EB1860DBFBB}"/>
              </a:ext>
            </a:extLst>
          </p:cNvPr>
          <p:cNvSpPr txBox="1"/>
          <p:nvPr/>
        </p:nvSpPr>
        <p:spPr>
          <a:xfrm>
            <a:off x="5016500" y="6212416"/>
            <a:ext cx="4021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ea typeface="Calibri"/>
                <a:cs typeface="Calibri"/>
              </a:rPr>
              <a:t>Q</a:t>
            </a:r>
          </a:p>
        </p:txBody>
      </p:sp>
      <p:sp>
        <p:nvSpPr>
          <p:cNvPr id="28" name="TextBox 27">
            <a:extLst>
              <a:ext uri="{FF2B5EF4-FFF2-40B4-BE49-F238E27FC236}">
                <a16:creationId xmlns:a16="http://schemas.microsoft.com/office/drawing/2014/main" id="{951053CC-ECBC-0BAA-6A00-7167503D0CD6}"/>
              </a:ext>
            </a:extLst>
          </p:cNvPr>
          <p:cNvSpPr txBox="1"/>
          <p:nvPr/>
        </p:nvSpPr>
        <p:spPr>
          <a:xfrm>
            <a:off x="2233083" y="6392333"/>
            <a:ext cx="2540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Desk  Industry</a:t>
            </a:r>
          </a:p>
        </p:txBody>
      </p:sp>
      <p:sp>
        <p:nvSpPr>
          <p:cNvPr id="29" name="TextBox 28">
            <a:extLst>
              <a:ext uri="{FF2B5EF4-FFF2-40B4-BE49-F238E27FC236}">
                <a16:creationId xmlns:a16="http://schemas.microsoft.com/office/drawing/2014/main" id="{C16644F7-F371-8F31-DE21-C6294C6CF793}"/>
              </a:ext>
            </a:extLst>
          </p:cNvPr>
          <p:cNvSpPr txBox="1"/>
          <p:nvPr/>
        </p:nvSpPr>
        <p:spPr>
          <a:xfrm>
            <a:off x="5990168" y="3047999"/>
            <a:ext cx="5926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ea typeface="Calibri"/>
                <a:cs typeface="Calibri"/>
              </a:rPr>
              <a:t>P/$</a:t>
            </a:r>
            <a:endParaRPr lang="en-US" b="1" dirty="0"/>
          </a:p>
        </p:txBody>
      </p:sp>
      <p:sp>
        <p:nvSpPr>
          <p:cNvPr id="30" name="TextBox 29">
            <a:extLst>
              <a:ext uri="{FF2B5EF4-FFF2-40B4-BE49-F238E27FC236}">
                <a16:creationId xmlns:a16="http://schemas.microsoft.com/office/drawing/2014/main" id="{1B39EAA1-DDEC-D41F-1CB5-B74A1806AB64}"/>
              </a:ext>
            </a:extLst>
          </p:cNvPr>
          <p:cNvSpPr txBox="1"/>
          <p:nvPr/>
        </p:nvSpPr>
        <p:spPr>
          <a:xfrm>
            <a:off x="6233583" y="4445000"/>
            <a:ext cx="4762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err="1">
                <a:ea typeface="Calibri"/>
                <a:cs typeface="Calibri"/>
              </a:rPr>
              <a:t>Pf</a:t>
            </a:r>
            <a:endParaRPr lang="en-US" b="1">
              <a:ea typeface="Calibri"/>
              <a:cs typeface="Calibri"/>
            </a:endParaRPr>
          </a:p>
        </p:txBody>
      </p:sp>
      <p:sp>
        <p:nvSpPr>
          <p:cNvPr id="31" name="TextBox 30">
            <a:extLst>
              <a:ext uri="{FF2B5EF4-FFF2-40B4-BE49-F238E27FC236}">
                <a16:creationId xmlns:a16="http://schemas.microsoft.com/office/drawing/2014/main" id="{4007E100-2761-8482-F370-20400E45745D}"/>
              </a:ext>
            </a:extLst>
          </p:cNvPr>
          <p:cNvSpPr txBox="1"/>
          <p:nvPr/>
        </p:nvSpPr>
        <p:spPr>
          <a:xfrm>
            <a:off x="10064749" y="3047999"/>
            <a:ext cx="6455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ea typeface="Calibri"/>
                <a:cs typeface="Calibri"/>
              </a:rPr>
              <a:t>MC</a:t>
            </a:r>
            <a:endParaRPr lang="en-US" b="1">
              <a:ea typeface="Calibri"/>
              <a:cs typeface="Calibri"/>
            </a:endParaRPr>
          </a:p>
        </p:txBody>
      </p:sp>
      <p:sp>
        <p:nvSpPr>
          <p:cNvPr id="32" name="TextBox 31">
            <a:extLst>
              <a:ext uri="{FF2B5EF4-FFF2-40B4-BE49-F238E27FC236}">
                <a16:creationId xmlns:a16="http://schemas.microsoft.com/office/drawing/2014/main" id="{D462CFFA-0BA5-9D55-F704-095EDBC21330}"/>
              </a:ext>
            </a:extLst>
          </p:cNvPr>
          <p:cNvSpPr txBox="1"/>
          <p:nvPr/>
        </p:nvSpPr>
        <p:spPr>
          <a:xfrm>
            <a:off x="10985500" y="3873500"/>
            <a:ext cx="698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ea typeface="Calibri"/>
                <a:cs typeface="Calibri"/>
              </a:rPr>
              <a:t>ATC</a:t>
            </a:r>
          </a:p>
        </p:txBody>
      </p:sp>
      <p:pic>
        <p:nvPicPr>
          <p:cNvPr id="33" name="Picture 32">
            <a:extLst>
              <a:ext uri="{FF2B5EF4-FFF2-40B4-BE49-F238E27FC236}">
                <a16:creationId xmlns:a16="http://schemas.microsoft.com/office/drawing/2014/main" id="{0106DAF8-AA2E-A342-088D-C7A8FA682BE1}"/>
              </a:ext>
            </a:extLst>
          </p:cNvPr>
          <p:cNvPicPr>
            <a:picLocks noChangeAspect="1"/>
          </p:cNvPicPr>
          <p:nvPr/>
        </p:nvPicPr>
        <p:blipFill>
          <a:blip r:embed="rId7"/>
          <a:srcRect l="181" t="-140190" r="36402" b="-68143"/>
          <a:stretch/>
        </p:blipFill>
        <p:spPr>
          <a:xfrm rot="-5400000">
            <a:off x="8437136" y="5378620"/>
            <a:ext cx="1479934" cy="176211"/>
          </a:xfrm>
          <a:prstGeom prst="rect">
            <a:avLst/>
          </a:prstGeom>
        </p:spPr>
      </p:pic>
      <p:sp>
        <p:nvSpPr>
          <p:cNvPr id="34" name="TextBox 33">
            <a:extLst>
              <a:ext uri="{FF2B5EF4-FFF2-40B4-BE49-F238E27FC236}">
                <a16:creationId xmlns:a16="http://schemas.microsoft.com/office/drawing/2014/main" id="{10BA6CC9-88C8-F734-E974-D76048C9EF76}"/>
              </a:ext>
            </a:extLst>
          </p:cNvPr>
          <p:cNvSpPr txBox="1"/>
          <p:nvPr/>
        </p:nvSpPr>
        <p:spPr>
          <a:xfrm>
            <a:off x="10879666" y="4603750"/>
            <a:ext cx="1206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D, MR, AR</a:t>
            </a:r>
          </a:p>
        </p:txBody>
      </p:sp>
      <p:sp>
        <p:nvSpPr>
          <p:cNvPr id="35" name="TextBox 34">
            <a:extLst>
              <a:ext uri="{FF2B5EF4-FFF2-40B4-BE49-F238E27FC236}">
                <a16:creationId xmlns:a16="http://schemas.microsoft.com/office/drawing/2014/main" id="{B14489DB-40CF-A5F8-24F7-BA838F9DD21F}"/>
              </a:ext>
            </a:extLst>
          </p:cNvPr>
          <p:cNvSpPr txBox="1"/>
          <p:nvPr/>
        </p:nvSpPr>
        <p:spPr>
          <a:xfrm>
            <a:off x="9027583" y="6180666"/>
            <a:ext cx="4550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err="1">
                <a:ea typeface="Calibri"/>
                <a:cs typeface="Calibri"/>
              </a:rPr>
              <a:t>Qf</a:t>
            </a:r>
            <a:endParaRPr lang="en-US" b="1">
              <a:ea typeface="Calibri"/>
              <a:cs typeface="Calibri"/>
            </a:endParaRPr>
          </a:p>
        </p:txBody>
      </p:sp>
      <p:sp>
        <p:nvSpPr>
          <p:cNvPr id="36" name="TextBox 35">
            <a:extLst>
              <a:ext uri="{FF2B5EF4-FFF2-40B4-BE49-F238E27FC236}">
                <a16:creationId xmlns:a16="http://schemas.microsoft.com/office/drawing/2014/main" id="{08AB2B8F-6AEB-D4B4-A8C6-BBAFAFCF62F0}"/>
              </a:ext>
            </a:extLst>
          </p:cNvPr>
          <p:cNvSpPr txBox="1"/>
          <p:nvPr/>
        </p:nvSpPr>
        <p:spPr>
          <a:xfrm>
            <a:off x="10985500" y="6021916"/>
            <a:ext cx="3598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ea typeface="Calibri"/>
                <a:cs typeface="Calibri"/>
              </a:rPr>
              <a:t>Q</a:t>
            </a:r>
            <a:endParaRPr lang="en-US" b="1">
              <a:ea typeface="Calibri"/>
              <a:cs typeface="Calibri"/>
            </a:endParaRPr>
          </a:p>
        </p:txBody>
      </p:sp>
      <p:sp>
        <p:nvSpPr>
          <p:cNvPr id="37" name="TextBox 36">
            <a:extLst>
              <a:ext uri="{FF2B5EF4-FFF2-40B4-BE49-F238E27FC236}">
                <a16:creationId xmlns:a16="http://schemas.microsoft.com/office/drawing/2014/main" id="{DDB8D2D4-B584-79D2-24C8-61B934811604}"/>
              </a:ext>
            </a:extLst>
          </p:cNvPr>
          <p:cNvSpPr txBox="1"/>
          <p:nvPr/>
        </p:nvSpPr>
        <p:spPr>
          <a:xfrm>
            <a:off x="8403167" y="6487583"/>
            <a:ext cx="27622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ea typeface="Calibri"/>
                <a:cs typeface="Calibri"/>
              </a:rPr>
              <a:t>Deskward</a:t>
            </a:r>
            <a:r>
              <a:rPr lang="en-US" b="1" dirty="0">
                <a:ea typeface="Calibri"/>
                <a:cs typeface="Calibri"/>
              </a:rPr>
              <a:t> Firm</a:t>
            </a:r>
            <a:endParaRPr lang="en-US" dirty="0">
              <a:ea typeface="Calibri" panose="020F0502020204030204"/>
              <a:cs typeface="Calibri" panose="020F0502020204030204"/>
            </a:endParaRPr>
          </a:p>
        </p:txBody>
      </p:sp>
      <mc:AlternateContent xmlns:mc="http://schemas.openxmlformats.org/markup-compatibility/2006" xmlns:p14="http://schemas.microsoft.com/office/powerpoint/2010/main">
        <mc:Choice Requires="p14">
          <p:contentPart p14:bwMode="auto" r:id="rId11">
            <p14:nvContentPartPr>
              <p14:cNvPr id="38" name="Ink 37">
                <a:extLst>
                  <a:ext uri="{FF2B5EF4-FFF2-40B4-BE49-F238E27FC236}">
                    <a16:creationId xmlns:a16="http://schemas.microsoft.com/office/drawing/2014/main" id="{C6AD9091-F84E-878C-80F6-569608B178CF}"/>
                  </a:ext>
                </a:extLst>
              </p14:cNvPr>
              <p14:cNvContentPartPr/>
              <p14:nvPr/>
            </p14:nvContentPartPr>
            <p14:xfrm>
              <a:off x="3989916" y="3799416"/>
              <a:ext cx="10583" cy="10583"/>
            </p14:xfrm>
          </p:contentPart>
        </mc:Choice>
        <mc:Fallback xmlns="">
          <p:pic>
            <p:nvPicPr>
              <p:cNvPr id="38" name="Ink 37">
                <a:extLst>
                  <a:ext uri="{FF2B5EF4-FFF2-40B4-BE49-F238E27FC236}">
                    <a16:creationId xmlns:a16="http://schemas.microsoft.com/office/drawing/2014/main" id="{C6AD9091-F84E-878C-80F6-569608B178CF}"/>
                  </a:ext>
                </a:extLst>
              </p:cNvPr>
              <p:cNvPicPr/>
              <p:nvPr/>
            </p:nvPicPr>
            <p:blipFill>
              <a:blip r:embed="rId12"/>
              <a:stretch>
                <a:fillRect/>
              </a:stretch>
            </p:blipFill>
            <p:spPr>
              <a:xfrm>
                <a:off x="3725341" y="3534841"/>
                <a:ext cx="529150" cy="52915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45BA61E3-93B0-2135-D120-272182CE90B0}"/>
                  </a:ext>
                </a:extLst>
              </p14:cNvPr>
              <p14:cNvContentPartPr/>
              <p14:nvPr/>
            </p14:nvContentPartPr>
            <p14:xfrm>
              <a:off x="4095749" y="3820583"/>
              <a:ext cx="10583" cy="10583"/>
            </p14:xfrm>
          </p:contentPart>
        </mc:Choice>
        <mc:Fallback xmlns="">
          <p:pic>
            <p:nvPicPr>
              <p:cNvPr id="39" name="Ink 38">
                <a:extLst>
                  <a:ext uri="{FF2B5EF4-FFF2-40B4-BE49-F238E27FC236}">
                    <a16:creationId xmlns:a16="http://schemas.microsoft.com/office/drawing/2014/main" id="{45BA61E3-93B0-2135-D120-272182CE90B0}"/>
                  </a:ext>
                </a:extLst>
              </p:cNvPr>
              <p:cNvPicPr/>
              <p:nvPr/>
            </p:nvPicPr>
            <p:blipFill>
              <a:blip r:embed="rId12"/>
              <a:stretch>
                <a:fillRect/>
              </a:stretch>
            </p:blipFill>
            <p:spPr>
              <a:xfrm>
                <a:off x="3841757" y="3556008"/>
                <a:ext cx="529150" cy="52915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 name="Ink 39">
                <a:extLst>
                  <a:ext uri="{FF2B5EF4-FFF2-40B4-BE49-F238E27FC236}">
                    <a16:creationId xmlns:a16="http://schemas.microsoft.com/office/drawing/2014/main" id="{E31DF414-6E3E-8742-9B7E-3F87A7B917AA}"/>
                  </a:ext>
                </a:extLst>
              </p14:cNvPr>
              <p14:cNvContentPartPr/>
              <p14:nvPr/>
            </p14:nvContentPartPr>
            <p14:xfrm>
              <a:off x="4095749" y="3704166"/>
              <a:ext cx="10583" cy="10583"/>
            </p14:xfrm>
          </p:contentPart>
        </mc:Choice>
        <mc:Fallback xmlns="">
          <p:pic>
            <p:nvPicPr>
              <p:cNvPr id="40" name="Ink 39">
                <a:extLst>
                  <a:ext uri="{FF2B5EF4-FFF2-40B4-BE49-F238E27FC236}">
                    <a16:creationId xmlns:a16="http://schemas.microsoft.com/office/drawing/2014/main" id="{E31DF414-6E3E-8742-9B7E-3F87A7B917AA}"/>
                  </a:ext>
                </a:extLst>
              </p:cNvPr>
              <p:cNvPicPr/>
              <p:nvPr/>
            </p:nvPicPr>
            <p:blipFill>
              <a:blip r:embed="rId12"/>
              <a:stretch>
                <a:fillRect/>
              </a:stretch>
            </p:blipFill>
            <p:spPr>
              <a:xfrm>
                <a:off x="3841757" y="3439591"/>
                <a:ext cx="529150" cy="52915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 name="Ink 40">
                <a:extLst>
                  <a:ext uri="{FF2B5EF4-FFF2-40B4-BE49-F238E27FC236}">
                    <a16:creationId xmlns:a16="http://schemas.microsoft.com/office/drawing/2014/main" id="{8451D071-A002-9925-C713-BFC0B018181F}"/>
                  </a:ext>
                </a:extLst>
              </p14:cNvPr>
              <p14:cNvContentPartPr/>
              <p14:nvPr/>
            </p14:nvContentPartPr>
            <p14:xfrm>
              <a:off x="4095749" y="3704166"/>
              <a:ext cx="10583" cy="10583"/>
            </p14:xfrm>
          </p:contentPart>
        </mc:Choice>
        <mc:Fallback xmlns="">
          <p:pic>
            <p:nvPicPr>
              <p:cNvPr id="41" name="Ink 40">
                <a:extLst>
                  <a:ext uri="{FF2B5EF4-FFF2-40B4-BE49-F238E27FC236}">
                    <a16:creationId xmlns:a16="http://schemas.microsoft.com/office/drawing/2014/main" id="{8451D071-A002-9925-C713-BFC0B018181F}"/>
                  </a:ext>
                </a:extLst>
              </p:cNvPr>
              <p:cNvPicPr/>
              <p:nvPr/>
            </p:nvPicPr>
            <p:blipFill>
              <a:blip r:embed="rId12"/>
              <a:stretch>
                <a:fillRect/>
              </a:stretch>
            </p:blipFill>
            <p:spPr>
              <a:xfrm>
                <a:off x="3841757" y="3439591"/>
                <a:ext cx="529150" cy="52915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2" name="Ink 41">
                <a:extLst>
                  <a:ext uri="{FF2B5EF4-FFF2-40B4-BE49-F238E27FC236}">
                    <a16:creationId xmlns:a16="http://schemas.microsoft.com/office/drawing/2014/main" id="{D6F8FAC5-EC3A-716D-12D7-F20DECA51D33}"/>
                  </a:ext>
                </a:extLst>
              </p14:cNvPr>
              <p14:cNvContentPartPr/>
              <p14:nvPr/>
            </p14:nvContentPartPr>
            <p14:xfrm>
              <a:off x="4159249" y="3841749"/>
              <a:ext cx="10583" cy="10583"/>
            </p14:xfrm>
          </p:contentPart>
        </mc:Choice>
        <mc:Fallback xmlns="">
          <p:pic>
            <p:nvPicPr>
              <p:cNvPr id="42" name="Ink 41">
                <a:extLst>
                  <a:ext uri="{FF2B5EF4-FFF2-40B4-BE49-F238E27FC236}">
                    <a16:creationId xmlns:a16="http://schemas.microsoft.com/office/drawing/2014/main" id="{D6F8FAC5-EC3A-716D-12D7-F20DECA51D33}"/>
                  </a:ext>
                </a:extLst>
              </p:cNvPr>
              <p:cNvPicPr/>
              <p:nvPr/>
            </p:nvPicPr>
            <p:blipFill>
              <a:blip r:embed="rId12"/>
              <a:stretch>
                <a:fillRect/>
              </a:stretch>
            </p:blipFill>
            <p:spPr>
              <a:xfrm>
                <a:off x="3905257" y="3577174"/>
                <a:ext cx="529150" cy="52915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3" name="Ink 42">
                <a:extLst>
                  <a:ext uri="{FF2B5EF4-FFF2-40B4-BE49-F238E27FC236}">
                    <a16:creationId xmlns:a16="http://schemas.microsoft.com/office/drawing/2014/main" id="{775F251D-9FBB-B5BC-7555-22C61139DEB8}"/>
                  </a:ext>
                </a:extLst>
              </p14:cNvPr>
              <p14:cNvContentPartPr/>
              <p14:nvPr/>
            </p14:nvContentPartPr>
            <p14:xfrm>
              <a:off x="3598333" y="4116916"/>
              <a:ext cx="10583" cy="10583"/>
            </p14:xfrm>
          </p:contentPart>
        </mc:Choice>
        <mc:Fallback xmlns="">
          <p:pic>
            <p:nvPicPr>
              <p:cNvPr id="43" name="Ink 42">
                <a:extLst>
                  <a:ext uri="{FF2B5EF4-FFF2-40B4-BE49-F238E27FC236}">
                    <a16:creationId xmlns:a16="http://schemas.microsoft.com/office/drawing/2014/main" id="{775F251D-9FBB-B5BC-7555-22C61139DEB8}"/>
                  </a:ext>
                </a:extLst>
              </p:cNvPr>
              <p:cNvPicPr/>
              <p:nvPr/>
            </p:nvPicPr>
            <p:blipFill>
              <a:blip r:embed="rId12"/>
              <a:stretch>
                <a:fillRect/>
              </a:stretch>
            </p:blipFill>
            <p:spPr>
              <a:xfrm>
                <a:off x="3333758" y="3852341"/>
                <a:ext cx="529150" cy="52915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4" name="Ink 43">
                <a:extLst>
                  <a:ext uri="{FF2B5EF4-FFF2-40B4-BE49-F238E27FC236}">
                    <a16:creationId xmlns:a16="http://schemas.microsoft.com/office/drawing/2014/main" id="{5AF0A674-5B03-5B83-04CC-956C9A086994}"/>
                  </a:ext>
                </a:extLst>
              </p14:cNvPr>
              <p14:cNvContentPartPr/>
              <p14:nvPr/>
            </p14:nvContentPartPr>
            <p14:xfrm>
              <a:off x="3354916" y="4508499"/>
              <a:ext cx="10583" cy="10583"/>
            </p14:xfrm>
          </p:contentPart>
        </mc:Choice>
        <mc:Fallback xmlns="">
          <p:pic>
            <p:nvPicPr>
              <p:cNvPr id="44" name="Ink 43">
                <a:extLst>
                  <a:ext uri="{FF2B5EF4-FFF2-40B4-BE49-F238E27FC236}">
                    <a16:creationId xmlns:a16="http://schemas.microsoft.com/office/drawing/2014/main" id="{5AF0A674-5B03-5B83-04CC-956C9A086994}"/>
                  </a:ext>
                </a:extLst>
              </p:cNvPr>
              <p:cNvPicPr/>
              <p:nvPr/>
            </p:nvPicPr>
            <p:blipFill>
              <a:blip r:embed="rId12"/>
              <a:stretch>
                <a:fillRect/>
              </a:stretch>
            </p:blipFill>
            <p:spPr>
              <a:xfrm>
                <a:off x="3100924" y="4243924"/>
                <a:ext cx="529150" cy="529150"/>
              </a:xfrm>
              <a:prstGeom prst="rect">
                <a:avLst/>
              </a:prstGeom>
            </p:spPr>
          </p:pic>
        </mc:Fallback>
      </mc:AlternateContent>
    </p:spTree>
    <p:extLst>
      <p:ext uri="{BB962C8B-B14F-4D97-AF65-F5344CB8AC3E}">
        <p14:creationId xmlns:p14="http://schemas.microsoft.com/office/powerpoint/2010/main" val="670842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BBB752-3D15-F56B-E550-D89400C773C6}"/>
              </a:ext>
            </a:extLst>
          </p:cNvPr>
          <p:cNvSpPr>
            <a:spLocks noGrp="1"/>
          </p:cNvSpPr>
          <p:nvPr>
            <p:ph type="sldNum" sz="quarter" idx="4"/>
          </p:nvPr>
        </p:nvSpPr>
        <p:spPr/>
        <p:txBody>
          <a:bodyPr/>
          <a:lstStyle/>
          <a:p>
            <a:fld id="{FAEE96CF-4053-2149-B5F9-FD566E7161CA}" type="slidenum">
              <a:rPr lang="en-US" smtClean="0"/>
              <a:pPr/>
              <a:t>18</a:t>
            </a:fld>
            <a:endParaRPr lang="en-US"/>
          </a:p>
        </p:txBody>
      </p:sp>
      <p:sp>
        <p:nvSpPr>
          <p:cNvPr id="5" name="TextBox 4">
            <a:extLst>
              <a:ext uri="{FF2B5EF4-FFF2-40B4-BE49-F238E27FC236}">
                <a16:creationId xmlns:a16="http://schemas.microsoft.com/office/drawing/2014/main" id="{77C9BBBA-539C-FE84-F104-72D48E19BC2A}"/>
              </a:ext>
            </a:extLst>
          </p:cNvPr>
          <p:cNvSpPr txBox="1"/>
          <p:nvPr/>
        </p:nvSpPr>
        <p:spPr>
          <a:xfrm>
            <a:off x="878416" y="410307"/>
            <a:ext cx="45931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1</a:t>
            </a:r>
            <a:endParaRPr lang="en-US" sz="3600" b="1">
              <a:ea typeface="Calibri"/>
              <a:cs typeface="Calibri"/>
            </a:endParaRPr>
          </a:p>
        </p:txBody>
      </p:sp>
      <p:sp>
        <p:nvSpPr>
          <p:cNvPr id="6" name="TextBox 5">
            <a:extLst>
              <a:ext uri="{FF2B5EF4-FFF2-40B4-BE49-F238E27FC236}">
                <a16:creationId xmlns:a16="http://schemas.microsoft.com/office/drawing/2014/main" id="{8FD5233F-0615-BB00-459A-E38B59081995}"/>
              </a:ext>
            </a:extLst>
          </p:cNvPr>
          <p:cNvSpPr txBox="1"/>
          <p:nvPr/>
        </p:nvSpPr>
        <p:spPr>
          <a:xfrm>
            <a:off x="1090083" y="1710429"/>
            <a:ext cx="96568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B. If the monthly rent, a fixed cost, on </a:t>
            </a:r>
            <a:r>
              <a:rPr lang="en-US" dirty="0" err="1">
                <a:ea typeface="Calibri"/>
                <a:cs typeface="Calibri"/>
              </a:rPr>
              <a:t>Deskward's</a:t>
            </a:r>
            <a:r>
              <a:rPr lang="en-US" dirty="0">
                <a:ea typeface="Calibri"/>
                <a:cs typeface="Calibri"/>
              </a:rPr>
              <a:t> factory building increases, what will happen to the firm's profit maximizing quantity in the short-run?  Explain.</a:t>
            </a:r>
            <a:endParaRPr lang="en-US" dirty="0"/>
          </a:p>
        </p:txBody>
      </p:sp>
      <p:sp>
        <p:nvSpPr>
          <p:cNvPr id="7" name="TextBox 6">
            <a:extLst>
              <a:ext uri="{FF2B5EF4-FFF2-40B4-BE49-F238E27FC236}">
                <a16:creationId xmlns:a16="http://schemas.microsoft.com/office/drawing/2014/main" id="{1A020752-2645-D871-9B2D-1AE921C23EE7}"/>
              </a:ext>
            </a:extLst>
          </p:cNvPr>
          <p:cNvSpPr txBox="1"/>
          <p:nvPr/>
        </p:nvSpPr>
        <p:spPr>
          <a:xfrm>
            <a:off x="1354666" y="2592916"/>
            <a:ext cx="79692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ea typeface="Calibri"/>
                <a:cs typeface="Calibri"/>
              </a:rPr>
              <a:t>The profit-maximizing quantity will not change, since rent is a fixed cost that does not affect the MC of production.</a:t>
            </a:r>
          </a:p>
        </p:txBody>
      </p:sp>
      <p:sp>
        <p:nvSpPr>
          <p:cNvPr id="8" name="TextBox 7">
            <a:extLst>
              <a:ext uri="{FF2B5EF4-FFF2-40B4-BE49-F238E27FC236}">
                <a16:creationId xmlns:a16="http://schemas.microsoft.com/office/drawing/2014/main" id="{AA695BE0-6389-294C-B1AD-44E55963F469}"/>
              </a:ext>
            </a:extLst>
          </p:cNvPr>
          <p:cNvSpPr txBox="1"/>
          <p:nvPr/>
        </p:nvSpPr>
        <p:spPr>
          <a:xfrm>
            <a:off x="814917" y="3651250"/>
            <a:ext cx="414866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C. Suppose the government is considering granting a per-unit subsidy to producers of wooden desks.  On your market graph in part A, show the short-run effect of a per-unit subsidy on each of the following:</a:t>
            </a:r>
          </a:p>
          <a:p>
            <a:pPr marL="342900" indent="-342900">
              <a:buAutoNum type="romanLcPeriod"/>
            </a:pPr>
            <a:r>
              <a:rPr lang="en-US" dirty="0">
                <a:ea typeface="Calibri"/>
                <a:cs typeface="Calibri"/>
              </a:rPr>
              <a:t>The new market equilibrium price and quantity of wooden desks, labeled P* and Q*.</a:t>
            </a:r>
          </a:p>
          <a:p>
            <a:pPr marL="342900" indent="-342900">
              <a:buAutoNum type="romanLcPeriod"/>
            </a:pPr>
            <a:r>
              <a:rPr lang="en-US" dirty="0">
                <a:ea typeface="Calibri"/>
                <a:cs typeface="Calibri"/>
              </a:rPr>
              <a:t>The are representing the total cost of the subsidy to the government, shaded completely.</a:t>
            </a:r>
          </a:p>
        </p:txBody>
      </p:sp>
      <p:pic>
        <p:nvPicPr>
          <p:cNvPr id="10" name="Picture 9" descr="A diagram of a desk industry&#10;&#10;AI-generated content may be incorrect.">
            <a:extLst>
              <a:ext uri="{FF2B5EF4-FFF2-40B4-BE49-F238E27FC236}">
                <a16:creationId xmlns:a16="http://schemas.microsoft.com/office/drawing/2014/main" id="{BFFFAA7B-A6CB-C004-2809-C81CEEEB010B}"/>
              </a:ext>
            </a:extLst>
          </p:cNvPr>
          <p:cNvPicPr>
            <a:picLocks noChangeAspect="1"/>
          </p:cNvPicPr>
          <p:nvPr/>
        </p:nvPicPr>
        <p:blipFill>
          <a:blip r:embed="rId2"/>
          <a:stretch>
            <a:fillRect/>
          </a:stretch>
        </p:blipFill>
        <p:spPr>
          <a:xfrm>
            <a:off x="6093680" y="3021257"/>
            <a:ext cx="4772025" cy="3629025"/>
          </a:xfrm>
          <a:prstGeom prst="rect">
            <a:avLst/>
          </a:prstGeom>
        </p:spPr>
      </p:pic>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909F359A-D649-7569-6DE6-F24D46B78F66}"/>
                  </a:ext>
                </a:extLst>
              </p14:cNvPr>
              <p14:cNvContentPartPr/>
              <p14:nvPr/>
            </p14:nvContentPartPr>
            <p14:xfrm>
              <a:off x="9260416" y="4667249"/>
              <a:ext cx="10583" cy="10583"/>
            </p14:xfrm>
          </p:contentPart>
        </mc:Choice>
        <mc:Fallback xmlns="">
          <p:pic>
            <p:nvPicPr>
              <p:cNvPr id="15" name="Ink 14">
                <a:extLst>
                  <a:ext uri="{FF2B5EF4-FFF2-40B4-BE49-F238E27FC236}">
                    <a16:creationId xmlns:a16="http://schemas.microsoft.com/office/drawing/2014/main" id="{909F359A-D649-7569-6DE6-F24D46B78F66}"/>
                  </a:ext>
                </a:extLst>
              </p:cNvPr>
              <p:cNvPicPr/>
              <p:nvPr/>
            </p:nvPicPr>
            <p:blipFill>
              <a:blip r:embed="rId4"/>
              <a:stretch>
                <a:fillRect/>
              </a:stretch>
            </p:blipFill>
            <p:spPr>
              <a:xfrm>
                <a:off x="8995841" y="4413257"/>
                <a:ext cx="529150" cy="5291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5F5C4069-C3B0-3C92-8F0C-F702A28F3FFC}"/>
                  </a:ext>
                </a:extLst>
              </p14:cNvPr>
              <p14:cNvContentPartPr/>
              <p14:nvPr/>
            </p14:nvContentPartPr>
            <p14:xfrm>
              <a:off x="9493249" y="4741333"/>
              <a:ext cx="10583" cy="10583"/>
            </p14:xfrm>
          </p:contentPart>
        </mc:Choice>
        <mc:Fallback xmlns="">
          <p:pic>
            <p:nvPicPr>
              <p:cNvPr id="16" name="Ink 15">
                <a:extLst>
                  <a:ext uri="{FF2B5EF4-FFF2-40B4-BE49-F238E27FC236}">
                    <a16:creationId xmlns:a16="http://schemas.microsoft.com/office/drawing/2014/main" id="{5F5C4069-C3B0-3C92-8F0C-F702A28F3FFC}"/>
                  </a:ext>
                </a:extLst>
              </p:cNvPr>
              <p:cNvPicPr/>
              <p:nvPr/>
            </p:nvPicPr>
            <p:blipFill>
              <a:blip r:embed="rId4"/>
              <a:stretch>
                <a:fillRect/>
              </a:stretch>
            </p:blipFill>
            <p:spPr>
              <a:xfrm>
                <a:off x="9239257" y="4476758"/>
                <a:ext cx="529150" cy="529150"/>
              </a:xfrm>
              <a:prstGeom prst="rect">
                <a:avLst/>
              </a:prstGeom>
            </p:spPr>
          </p:pic>
        </mc:Fallback>
      </mc:AlternateContent>
      <p:pic>
        <p:nvPicPr>
          <p:cNvPr id="17" name="Picture 16" descr="A red line on a black background&#10;&#10;AI-generated content may be incorrect.">
            <a:extLst>
              <a:ext uri="{FF2B5EF4-FFF2-40B4-BE49-F238E27FC236}">
                <a16:creationId xmlns:a16="http://schemas.microsoft.com/office/drawing/2014/main" id="{200D8572-CD44-05F6-3BBB-A0D904FFFD0E}"/>
              </a:ext>
            </a:extLst>
          </p:cNvPr>
          <p:cNvPicPr>
            <a:picLocks noChangeAspect="1"/>
          </p:cNvPicPr>
          <p:nvPr/>
        </p:nvPicPr>
        <p:blipFill>
          <a:blip r:embed="rId6"/>
          <a:srcRect l="-243" t="9396" r="7314" b="-1104"/>
          <a:stretch/>
        </p:blipFill>
        <p:spPr>
          <a:xfrm rot="720000">
            <a:off x="7510059" y="2819273"/>
            <a:ext cx="2542661" cy="3501002"/>
          </a:xfrm>
          <a:prstGeom prst="rect">
            <a:avLst/>
          </a:prstGeom>
        </p:spPr>
      </p:pic>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34B85199-C713-A135-EE0C-47D29C17593E}"/>
                  </a:ext>
                </a:extLst>
              </p14:cNvPr>
              <p14:cNvContentPartPr/>
              <p14:nvPr/>
            </p14:nvContentPartPr>
            <p14:xfrm>
              <a:off x="7492999" y="5619749"/>
              <a:ext cx="10583" cy="10583"/>
            </p14:xfrm>
          </p:contentPart>
        </mc:Choice>
        <mc:Fallback xmlns="">
          <p:pic>
            <p:nvPicPr>
              <p:cNvPr id="18" name="Ink 17">
                <a:extLst>
                  <a:ext uri="{FF2B5EF4-FFF2-40B4-BE49-F238E27FC236}">
                    <a16:creationId xmlns:a16="http://schemas.microsoft.com/office/drawing/2014/main" id="{34B85199-C713-A135-EE0C-47D29C17593E}"/>
                  </a:ext>
                </a:extLst>
              </p:cNvPr>
              <p:cNvPicPr/>
              <p:nvPr/>
            </p:nvPicPr>
            <p:blipFill>
              <a:blip r:embed="rId4"/>
              <a:stretch>
                <a:fillRect/>
              </a:stretch>
            </p:blipFill>
            <p:spPr>
              <a:xfrm>
                <a:off x="7239007" y="5355174"/>
                <a:ext cx="529150" cy="529150"/>
              </a:xfrm>
              <a:prstGeom prst="rect">
                <a:avLst/>
              </a:prstGeom>
            </p:spPr>
          </p:pic>
        </mc:Fallback>
      </mc:AlternateContent>
      <p:pic>
        <p:nvPicPr>
          <p:cNvPr id="21" name="Picture 20">
            <a:extLst>
              <a:ext uri="{FF2B5EF4-FFF2-40B4-BE49-F238E27FC236}">
                <a16:creationId xmlns:a16="http://schemas.microsoft.com/office/drawing/2014/main" id="{0866C2A3-6206-FCA0-B29A-35D25CF93C63}"/>
              </a:ext>
            </a:extLst>
          </p:cNvPr>
          <p:cNvPicPr>
            <a:picLocks noChangeAspect="1"/>
          </p:cNvPicPr>
          <p:nvPr/>
        </p:nvPicPr>
        <p:blipFill>
          <a:blip r:embed="rId8"/>
          <a:stretch>
            <a:fillRect/>
          </a:stretch>
        </p:blipFill>
        <p:spPr>
          <a:xfrm>
            <a:off x="6453188" y="5061194"/>
            <a:ext cx="2333625" cy="57150"/>
          </a:xfrm>
          <a:prstGeom prst="rect">
            <a:avLst/>
          </a:prstGeom>
        </p:spPr>
      </p:pic>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84D7D5FC-EBBE-9870-02F3-3117E4DB6228}"/>
                  </a:ext>
                </a:extLst>
              </p14:cNvPr>
              <p14:cNvContentPartPr/>
              <p14:nvPr/>
            </p14:nvContentPartPr>
            <p14:xfrm>
              <a:off x="12498916" y="2624666"/>
              <a:ext cx="10583" cy="10583"/>
            </p14:xfrm>
          </p:contentPart>
        </mc:Choice>
        <mc:Fallback xmlns="">
          <p:pic>
            <p:nvPicPr>
              <p:cNvPr id="25" name="Ink 24">
                <a:extLst>
                  <a:ext uri="{FF2B5EF4-FFF2-40B4-BE49-F238E27FC236}">
                    <a16:creationId xmlns:a16="http://schemas.microsoft.com/office/drawing/2014/main" id="{84D7D5FC-EBBE-9870-02F3-3117E4DB6228}"/>
                  </a:ext>
                </a:extLst>
              </p:cNvPr>
              <p:cNvPicPr/>
              <p:nvPr/>
            </p:nvPicPr>
            <p:blipFill>
              <a:blip r:embed="rId10"/>
              <a:stretch>
                <a:fillRect/>
              </a:stretch>
            </p:blipFill>
            <p:spPr>
              <a:xfrm>
                <a:off x="10922049" y="-550234"/>
                <a:ext cx="3174900" cy="6349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Ink 31">
                <a:extLst>
                  <a:ext uri="{FF2B5EF4-FFF2-40B4-BE49-F238E27FC236}">
                    <a16:creationId xmlns:a16="http://schemas.microsoft.com/office/drawing/2014/main" id="{CF26A8CB-7A61-47A3-FE61-D0F5333D27AD}"/>
                  </a:ext>
                </a:extLst>
              </p14:cNvPr>
              <p14:cNvContentPartPr/>
              <p14:nvPr/>
            </p14:nvContentPartPr>
            <p14:xfrm>
              <a:off x="8868833" y="5058833"/>
              <a:ext cx="10583" cy="250690"/>
            </p14:xfrm>
          </p:contentPart>
        </mc:Choice>
        <mc:Fallback xmlns="">
          <p:pic>
            <p:nvPicPr>
              <p:cNvPr id="32" name="Ink 31">
                <a:extLst>
                  <a:ext uri="{FF2B5EF4-FFF2-40B4-BE49-F238E27FC236}">
                    <a16:creationId xmlns:a16="http://schemas.microsoft.com/office/drawing/2014/main" id="{CF26A8CB-7A61-47A3-FE61-D0F5333D27AD}"/>
                  </a:ext>
                </a:extLst>
              </p:cNvPr>
              <p:cNvPicPr/>
              <p:nvPr/>
            </p:nvPicPr>
            <p:blipFill>
              <a:blip r:embed="rId12"/>
              <a:stretch>
                <a:fillRect/>
              </a:stretch>
            </p:blipFill>
            <p:spPr>
              <a:xfrm>
                <a:off x="8350266" y="5041209"/>
                <a:ext cx="1058300" cy="28629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3" name="Ink 32">
                <a:extLst>
                  <a:ext uri="{FF2B5EF4-FFF2-40B4-BE49-F238E27FC236}">
                    <a16:creationId xmlns:a16="http://schemas.microsoft.com/office/drawing/2014/main" id="{6ADFD250-94C5-5FD0-9EAB-3D6322F50BE2}"/>
                  </a:ext>
                </a:extLst>
              </p14:cNvPr>
              <p14:cNvContentPartPr/>
              <p14:nvPr/>
            </p14:nvContentPartPr>
            <p14:xfrm>
              <a:off x="8868833" y="5460999"/>
              <a:ext cx="10583" cy="131833"/>
            </p14:xfrm>
          </p:contentPart>
        </mc:Choice>
        <mc:Fallback xmlns="">
          <p:pic>
            <p:nvPicPr>
              <p:cNvPr id="33" name="Ink 32">
                <a:extLst>
                  <a:ext uri="{FF2B5EF4-FFF2-40B4-BE49-F238E27FC236}">
                    <a16:creationId xmlns:a16="http://schemas.microsoft.com/office/drawing/2014/main" id="{6ADFD250-94C5-5FD0-9EAB-3D6322F50BE2}"/>
                  </a:ext>
                </a:extLst>
              </p:cNvPr>
              <p:cNvPicPr/>
              <p:nvPr/>
            </p:nvPicPr>
            <p:blipFill>
              <a:blip r:embed="rId14"/>
              <a:stretch>
                <a:fillRect/>
              </a:stretch>
            </p:blipFill>
            <p:spPr>
              <a:xfrm>
                <a:off x="8350266" y="5443038"/>
                <a:ext cx="1058300" cy="16739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4" name="Ink 33">
                <a:extLst>
                  <a:ext uri="{FF2B5EF4-FFF2-40B4-BE49-F238E27FC236}">
                    <a16:creationId xmlns:a16="http://schemas.microsoft.com/office/drawing/2014/main" id="{341F1DAE-1BE9-8D45-56A7-9C9B7C8C7F36}"/>
                  </a:ext>
                </a:extLst>
              </p14:cNvPr>
              <p14:cNvContentPartPr/>
              <p14:nvPr/>
            </p14:nvContentPartPr>
            <p14:xfrm>
              <a:off x="8868833" y="5736166"/>
              <a:ext cx="10583" cy="137760"/>
            </p14:xfrm>
          </p:contentPart>
        </mc:Choice>
        <mc:Fallback xmlns="">
          <p:pic>
            <p:nvPicPr>
              <p:cNvPr id="34" name="Ink 33">
                <a:extLst>
                  <a:ext uri="{FF2B5EF4-FFF2-40B4-BE49-F238E27FC236}">
                    <a16:creationId xmlns:a16="http://schemas.microsoft.com/office/drawing/2014/main" id="{341F1DAE-1BE9-8D45-56A7-9C9B7C8C7F36}"/>
                  </a:ext>
                </a:extLst>
              </p:cNvPr>
              <p:cNvPicPr/>
              <p:nvPr/>
            </p:nvPicPr>
            <p:blipFill>
              <a:blip r:embed="rId16"/>
              <a:stretch>
                <a:fillRect/>
              </a:stretch>
            </p:blipFill>
            <p:spPr>
              <a:xfrm>
                <a:off x="8350266" y="5718228"/>
                <a:ext cx="1058300" cy="17327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5" name="Ink 34">
                <a:extLst>
                  <a:ext uri="{FF2B5EF4-FFF2-40B4-BE49-F238E27FC236}">
                    <a16:creationId xmlns:a16="http://schemas.microsoft.com/office/drawing/2014/main" id="{D8772372-263A-E783-06F4-93436C8C4299}"/>
                  </a:ext>
                </a:extLst>
              </p14:cNvPr>
              <p14:cNvContentPartPr/>
              <p14:nvPr/>
            </p14:nvContentPartPr>
            <p14:xfrm>
              <a:off x="8889999" y="5926666"/>
              <a:ext cx="10583" cy="10667"/>
            </p14:xfrm>
          </p:contentPart>
        </mc:Choice>
        <mc:Fallback xmlns="">
          <p:pic>
            <p:nvPicPr>
              <p:cNvPr id="35" name="Ink 34">
                <a:extLst>
                  <a:ext uri="{FF2B5EF4-FFF2-40B4-BE49-F238E27FC236}">
                    <a16:creationId xmlns:a16="http://schemas.microsoft.com/office/drawing/2014/main" id="{D8772372-263A-E783-06F4-93436C8C4299}"/>
                  </a:ext>
                </a:extLst>
              </p:cNvPr>
              <p:cNvPicPr/>
              <p:nvPr/>
            </p:nvPicPr>
            <p:blipFill>
              <a:blip r:embed="rId18"/>
              <a:stretch>
                <a:fillRect/>
              </a:stretch>
            </p:blipFill>
            <p:spPr>
              <a:xfrm>
                <a:off x="8360849" y="5909461"/>
                <a:ext cx="1058300" cy="4473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6" name="Ink 35">
                <a:extLst>
                  <a:ext uri="{FF2B5EF4-FFF2-40B4-BE49-F238E27FC236}">
                    <a16:creationId xmlns:a16="http://schemas.microsoft.com/office/drawing/2014/main" id="{0A334EAD-8045-3490-8FF5-1640F4C9746B}"/>
                  </a:ext>
                </a:extLst>
              </p14:cNvPr>
              <p14:cNvContentPartPr/>
              <p14:nvPr/>
            </p14:nvContentPartPr>
            <p14:xfrm>
              <a:off x="8869795" y="5937250"/>
              <a:ext cx="10583" cy="38222"/>
            </p14:xfrm>
          </p:contentPart>
        </mc:Choice>
        <mc:Fallback xmlns="">
          <p:pic>
            <p:nvPicPr>
              <p:cNvPr id="36" name="Ink 35">
                <a:extLst>
                  <a:ext uri="{FF2B5EF4-FFF2-40B4-BE49-F238E27FC236}">
                    <a16:creationId xmlns:a16="http://schemas.microsoft.com/office/drawing/2014/main" id="{0A334EAD-8045-3490-8FF5-1640F4C9746B}"/>
                  </a:ext>
                </a:extLst>
              </p:cNvPr>
              <p:cNvPicPr/>
              <p:nvPr/>
            </p:nvPicPr>
            <p:blipFill>
              <a:blip r:embed="rId20"/>
              <a:stretch>
                <a:fillRect/>
              </a:stretch>
            </p:blipFill>
            <p:spPr>
              <a:xfrm>
                <a:off x="8851275" y="5919746"/>
                <a:ext cx="48001" cy="73586"/>
              </a:xfrm>
              <a:prstGeom prst="rect">
                <a:avLst/>
              </a:prstGeom>
            </p:spPr>
          </p:pic>
        </mc:Fallback>
      </mc:AlternateContent>
      <p:sp>
        <p:nvSpPr>
          <p:cNvPr id="38" name="TextBox 37">
            <a:extLst>
              <a:ext uri="{FF2B5EF4-FFF2-40B4-BE49-F238E27FC236}">
                <a16:creationId xmlns:a16="http://schemas.microsoft.com/office/drawing/2014/main" id="{5B93A6D8-1CE5-5E56-14B7-0EF4C9A49C5E}"/>
              </a:ext>
            </a:extLst>
          </p:cNvPr>
          <p:cNvSpPr txBox="1"/>
          <p:nvPr/>
        </p:nvSpPr>
        <p:spPr>
          <a:xfrm>
            <a:off x="6095186" y="4905781"/>
            <a:ext cx="5348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ea typeface="Calibri"/>
                <a:cs typeface="Calibri"/>
              </a:rPr>
              <a:t>P*</a:t>
            </a:r>
            <a:endParaRPr lang="en-US" b="1" dirty="0"/>
          </a:p>
        </p:txBody>
      </p:sp>
      <p:sp>
        <p:nvSpPr>
          <p:cNvPr id="39" name="TextBox 38">
            <a:extLst>
              <a:ext uri="{FF2B5EF4-FFF2-40B4-BE49-F238E27FC236}">
                <a16:creationId xmlns:a16="http://schemas.microsoft.com/office/drawing/2014/main" id="{1C819CED-27E4-6A22-1D89-7D196D04888E}"/>
              </a:ext>
            </a:extLst>
          </p:cNvPr>
          <p:cNvSpPr txBox="1"/>
          <p:nvPr/>
        </p:nvSpPr>
        <p:spPr>
          <a:xfrm>
            <a:off x="8657981" y="5999121"/>
            <a:ext cx="4876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ea typeface="Calibri"/>
                <a:cs typeface="Calibri"/>
              </a:rPr>
              <a:t>Q*</a:t>
            </a:r>
            <a:endParaRPr lang="en-US" b="1" dirty="0"/>
          </a:p>
        </p:txBody>
      </p:sp>
      <p:sp>
        <p:nvSpPr>
          <p:cNvPr id="40" name="TextBox 39">
            <a:extLst>
              <a:ext uri="{FF2B5EF4-FFF2-40B4-BE49-F238E27FC236}">
                <a16:creationId xmlns:a16="http://schemas.microsoft.com/office/drawing/2014/main" id="{B16B6B31-FC37-9024-114A-59D6FA40CBAD}"/>
              </a:ext>
            </a:extLst>
          </p:cNvPr>
          <p:cNvSpPr txBox="1"/>
          <p:nvPr/>
        </p:nvSpPr>
        <p:spPr>
          <a:xfrm>
            <a:off x="10382250" y="3227916"/>
            <a:ext cx="1206500" cy="381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2" name="TextBox 41">
            <a:extLst>
              <a:ext uri="{FF2B5EF4-FFF2-40B4-BE49-F238E27FC236}">
                <a16:creationId xmlns:a16="http://schemas.microsoft.com/office/drawing/2014/main" id="{6DF23237-85E3-FE0F-169D-AFE65C05B593}"/>
              </a:ext>
            </a:extLst>
          </p:cNvPr>
          <p:cNvSpPr txBox="1"/>
          <p:nvPr/>
        </p:nvSpPr>
        <p:spPr>
          <a:xfrm>
            <a:off x="10384692" y="3220590"/>
            <a:ext cx="13310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S + per-unit subsidy</a:t>
            </a:r>
            <a:endParaRPr lang="en-US" b="1">
              <a:ea typeface="Calibri"/>
              <a:cs typeface="Calibri"/>
            </a:endParaRPr>
          </a:p>
        </p:txBody>
      </p:sp>
      <p:sp>
        <p:nvSpPr>
          <p:cNvPr id="43" name="Rectangle 42">
            <a:extLst>
              <a:ext uri="{FF2B5EF4-FFF2-40B4-BE49-F238E27FC236}">
                <a16:creationId xmlns:a16="http://schemas.microsoft.com/office/drawing/2014/main" id="{77593440-D871-2E66-A173-D775EB0F42E5}"/>
              </a:ext>
            </a:extLst>
          </p:cNvPr>
          <p:cNvSpPr/>
          <p:nvPr/>
        </p:nvSpPr>
        <p:spPr>
          <a:xfrm>
            <a:off x="6626679" y="4433208"/>
            <a:ext cx="2239735" cy="653142"/>
          </a:xfrm>
          <a:prstGeom prst="rect">
            <a:avLst/>
          </a:prstGeom>
          <a:solidFill>
            <a:srgbClr val="FFC00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43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041869-3631-1696-9387-9BD3FA3A5D03}"/>
              </a:ext>
            </a:extLst>
          </p:cNvPr>
          <p:cNvSpPr>
            <a:spLocks noGrp="1"/>
          </p:cNvSpPr>
          <p:nvPr>
            <p:ph type="sldNum" sz="quarter" idx="4"/>
          </p:nvPr>
        </p:nvSpPr>
        <p:spPr/>
        <p:txBody>
          <a:bodyPr/>
          <a:lstStyle/>
          <a:p>
            <a:fld id="{FAEE96CF-4053-2149-B5F9-FD566E7161CA}" type="slidenum">
              <a:rPr lang="en-US" smtClean="0"/>
              <a:pPr/>
              <a:t>19</a:t>
            </a:fld>
            <a:endParaRPr lang="en-US"/>
          </a:p>
        </p:txBody>
      </p:sp>
      <p:sp>
        <p:nvSpPr>
          <p:cNvPr id="3" name="TextBox 2">
            <a:extLst>
              <a:ext uri="{FF2B5EF4-FFF2-40B4-BE49-F238E27FC236}">
                <a16:creationId xmlns:a16="http://schemas.microsoft.com/office/drawing/2014/main" id="{6C6C7E14-82FA-1071-03AF-ED9E52E14A6F}"/>
              </a:ext>
            </a:extLst>
          </p:cNvPr>
          <p:cNvSpPr txBox="1"/>
          <p:nvPr/>
        </p:nvSpPr>
        <p:spPr>
          <a:xfrm>
            <a:off x="751416" y="232833"/>
            <a:ext cx="5281083" cy="7937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7AB1716B-1D82-B6AF-3C93-54B5AC4A62EB}"/>
              </a:ext>
            </a:extLst>
          </p:cNvPr>
          <p:cNvSpPr txBox="1"/>
          <p:nvPr/>
        </p:nvSpPr>
        <p:spPr>
          <a:xfrm>
            <a:off x="751416" y="338666"/>
            <a:ext cx="2698750" cy="507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3FF19AE9-5275-2E59-EA0F-53368D5B3C99}"/>
              </a:ext>
            </a:extLst>
          </p:cNvPr>
          <p:cNvSpPr txBox="1"/>
          <p:nvPr/>
        </p:nvSpPr>
        <p:spPr>
          <a:xfrm>
            <a:off x="973666" y="370416"/>
            <a:ext cx="56832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1</a:t>
            </a:r>
          </a:p>
        </p:txBody>
      </p:sp>
      <p:sp>
        <p:nvSpPr>
          <p:cNvPr id="8" name="TextBox 7">
            <a:extLst>
              <a:ext uri="{FF2B5EF4-FFF2-40B4-BE49-F238E27FC236}">
                <a16:creationId xmlns:a16="http://schemas.microsoft.com/office/drawing/2014/main" id="{0781EC9D-8076-CE55-053C-A11B1D65C491}"/>
              </a:ext>
            </a:extLst>
          </p:cNvPr>
          <p:cNvSpPr txBox="1"/>
          <p:nvPr/>
        </p:nvSpPr>
        <p:spPr>
          <a:xfrm>
            <a:off x="1026583" y="1714499"/>
            <a:ext cx="89535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D. Instead of the per-unit subsidy, suppose the government imposes a binding price floor in the market for wood desks.  Will the price floor result in a shortage of wooden desks, a surplus of wooden desks, or neither?  Explain.</a:t>
            </a:r>
            <a:endParaRPr lang="en-US" dirty="0"/>
          </a:p>
        </p:txBody>
      </p:sp>
      <p:sp>
        <p:nvSpPr>
          <p:cNvPr id="9" name="TextBox 8">
            <a:extLst>
              <a:ext uri="{FF2B5EF4-FFF2-40B4-BE49-F238E27FC236}">
                <a16:creationId xmlns:a16="http://schemas.microsoft.com/office/drawing/2014/main" id="{3DA28821-44B7-7FD7-5586-079A9F699747}"/>
              </a:ext>
            </a:extLst>
          </p:cNvPr>
          <p:cNvSpPr txBox="1"/>
          <p:nvPr/>
        </p:nvSpPr>
        <p:spPr>
          <a:xfrm>
            <a:off x="1227667" y="2878667"/>
            <a:ext cx="611716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ea typeface="Calibri"/>
                <a:cs typeface="Calibri"/>
              </a:rPr>
              <a:t>Surplus.  A binding price floor will increase the quantity supplied, while at the same time decreasing the quantity demanded.</a:t>
            </a:r>
          </a:p>
          <a:p>
            <a:r>
              <a:rPr lang="en-US" b="1" dirty="0">
                <a:solidFill>
                  <a:srgbClr val="FF0000"/>
                </a:solidFill>
                <a:ea typeface="Calibri"/>
                <a:cs typeface="Calibri"/>
              </a:rPr>
              <a:t> Qs &gt; </a:t>
            </a:r>
            <a:r>
              <a:rPr lang="en-US" b="1" err="1">
                <a:solidFill>
                  <a:srgbClr val="FF0000"/>
                </a:solidFill>
                <a:ea typeface="Calibri"/>
                <a:cs typeface="Calibri"/>
              </a:rPr>
              <a:t>Qd</a:t>
            </a:r>
            <a:r>
              <a:rPr lang="en-US" b="1" dirty="0">
                <a:solidFill>
                  <a:srgbClr val="FF0000"/>
                </a:solidFill>
                <a:ea typeface="Calibri"/>
                <a:cs typeface="Calibri"/>
              </a:rPr>
              <a:t>  (surplus)</a:t>
            </a:r>
          </a:p>
          <a:p>
            <a:endParaRPr lang="en-US" b="1" dirty="0">
              <a:solidFill>
                <a:srgbClr val="FF0000"/>
              </a:solidFill>
              <a:ea typeface="Calibri"/>
              <a:cs typeface="Calibri"/>
            </a:endParaRPr>
          </a:p>
        </p:txBody>
      </p:sp>
      <p:pic>
        <p:nvPicPr>
          <p:cNvPr id="10" name="Picture 9" descr="A diagram of a desk industry&#10;&#10;AI-generated content may be incorrect.">
            <a:extLst>
              <a:ext uri="{FF2B5EF4-FFF2-40B4-BE49-F238E27FC236}">
                <a16:creationId xmlns:a16="http://schemas.microsoft.com/office/drawing/2014/main" id="{4CB5CE4E-44B7-8960-6EFE-DE307AA94537}"/>
              </a:ext>
            </a:extLst>
          </p:cNvPr>
          <p:cNvPicPr>
            <a:picLocks noChangeAspect="1"/>
          </p:cNvPicPr>
          <p:nvPr/>
        </p:nvPicPr>
        <p:blipFill>
          <a:blip r:embed="rId2"/>
          <a:stretch>
            <a:fillRect/>
          </a:stretch>
        </p:blipFill>
        <p:spPr>
          <a:xfrm>
            <a:off x="7099911" y="3099412"/>
            <a:ext cx="4772025" cy="3629025"/>
          </a:xfrm>
          <a:prstGeom prst="rect">
            <a:avLst/>
          </a:prstGeom>
        </p:spPr>
      </p:pic>
      <p:cxnSp>
        <p:nvCxnSpPr>
          <p:cNvPr id="12" name="Straight Arrow Connector 11">
            <a:extLst>
              <a:ext uri="{FF2B5EF4-FFF2-40B4-BE49-F238E27FC236}">
                <a16:creationId xmlns:a16="http://schemas.microsoft.com/office/drawing/2014/main" id="{7C382313-95B4-D8C5-374D-EB510B6ED7A8}"/>
              </a:ext>
            </a:extLst>
          </p:cNvPr>
          <p:cNvCxnSpPr/>
          <p:nvPr/>
        </p:nvCxnSpPr>
        <p:spPr>
          <a:xfrm flipV="1">
            <a:off x="7488929" y="4326140"/>
            <a:ext cx="3599147" cy="17097"/>
          </a:xfrm>
          <a:prstGeom prst="straightConnector1">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A1C0349-FA95-0CD9-0263-5984E96E6A9E}"/>
              </a:ext>
            </a:extLst>
          </p:cNvPr>
          <p:cNvCxnSpPr/>
          <p:nvPr/>
        </p:nvCxnSpPr>
        <p:spPr>
          <a:xfrm>
            <a:off x="10170583" y="4138083"/>
            <a:ext cx="31749" cy="186266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7EE358-6607-EEB9-8FD9-8DF2FB3BAC91}"/>
              </a:ext>
            </a:extLst>
          </p:cNvPr>
          <p:cNvCxnSpPr/>
          <p:nvPr/>
        </p:nvCxnSpPr>
        <p:spPr>
          <a:xfrm>
            <a:off x="8701128" y="4360332"/>
            <a:ext cx="10583" cy="182033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77B34C-BE7A-6912-B4CC-AA4C5654CECF}"/>
              </a:ext>
            </a:extLst>
          </p:cNvPr>
          <p:cNvSpPr txBox="1"/>
          <p:nvPr/>
        </p:nvSpPr>
        <p:spPr>
          <a:xfrm>
            <a:off x="10077776" y="6127749"/>
            <a:ext cx="4444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Qs</a:t>
            </a:r>
            <a:endParaRPr lang="en-US" dirty="0"/>
          </a:p>
        </p:txBody>
      </p:sp>
      <p:sp>
        <p:nvSpPr>
          <p:cNvPr id="16" name="TextBox 15">
            <a:extLst>
              <a:ext uri="{FF2B5EF4-FFF2-40B4-BE49-F238E27FC236}">
                <a16:creationId xmlns:a16="http://schemas.microsoft.com/office/drawing/2014/main" id="{5308301F-FCD4-92FD-0D0A-595101E09362}"/>
              </a:ext>
            </a:extLst>
          </p:cNvPr>
          <p:cNvSpPr txBox="1"/>
          <p:nvPr/>
        </p:nvSpPr>
        <p:spPr>
          <a:xfrm>
            <a:off x="8422705" y="6001564"/>
            <a:ext cx="5552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err="1">
                <a:ea typeface="Calibri"/>
                <a:cs typeface="Calibri"/>
              </a:rPr>
              <a:t>Qd</a:t>
            </a:r>
            <a:endParaRPr lang="en-US" dirty="0" err="1"/>
          </a:p>
        </p:txBody>
      </p:sp>
      <p:sp>
        <p:nvSpPr>
          <p:cNvPr id="17" name="TextBox 16">
            <a:extLst>
              <a:ext uri="{FF2B5EF4-FFF2-40B4-BE49-F238E27FC236}">
                <a16:creationId xmlns:a16="http://schemas.microsoft.com/office/drawing/2014/main" id="{D22E19C6-52F4-6C3A-7B3A-CD2F9882FE90}"/>
              </a:ext>
            </a:extLst>
          </p:cNvPr>
          <p:cNvSpPr txBox="1"/>
          <p:nvPr/>
        </p:nvSpPr>
        <p:spPr>
          <a:xfrm>
            <a:off x="10708704" y="4073769"/>
            <a:ext cx="11584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Price floor</a:t>
            </a:r>
            <a:endParaRPr lang="en-US" dirty="0"/>
          </a:p>
        </p:txBody>
      </p:sp>
    </p:spTree>
    <p:extLst>
      <p:ext uri="{BB962C8B-B14F-4D97-AF65-F5344CB8AC3E}">
        <p14:creationId xmlns:p14="http://schemas.microsoft.com/office/powerpoint/2010/main" val="206483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Certificate Requirements</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a:latin typeface="Calibri Light"/>
                <a:ea typeface="Inter Light" panose="02000503000000020004" pitchFamily="2" charset="0"/>
                <a:cs typeface="Calibri Light"/>
              </a:rPr>
              <a:t>To earn professional development hours for webinars, you must:</a:t>
            </a:r>
            <a:endParaRPr lang="en-US" b="1">
              <a:ea typeface="Calibri"/>
              <a:cs typeface="Calibri"/>
            </a:endParaRPr>
          </a:p>
          <a:p>
            <a:pPr marL="0" indent="0">
              <a:buNone/>
            </a:pPr>
            <a:endParaRPr lang="en-US" sz="2600" b="1">
              <a:latin typeface="Calibri Light"/>
              <a:ea typeface="Calibri Light"/>
              <a:cs typeface="Calibri Light"/>
            </a:endParaRPr>
          </a:p>
          <a:p>
            <a:pPr marL="457200" indent="-457200"/>
            <a:r>
              <a:rPr lang="en-US" sz="2600" b="1">
                <a:latin typeface="Calibri Light"/>
                <a:ea typeface="Inter Light" panose="02000503000000020004" pitchFamily="2" charset="0"/>
                <a:cs typeface="Calibri Light"/>
              </a:rPr>
              <a:t>Watch a minimum of 45-minutes and you will automatically receive a professional development certificate via e-mail within 24 to 48 hours.</a:t>
            </a:r>
          </a:p>
          <a:p>
            <a:pPr marL="0" indent="0">
              <a:buNone/>
            </a:pPr>
            <a:endParaRPr lang="en-US" sz="2600" b="1">
              <a:latin typeface="Calibri Light" panose="020F0302020204030204" pitchFamily="34" charset="0"/>
              <a:ea typeface="+mn-l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a:t>
            </a:fld>
            <a:endParaRPr lang="en-US"/>
          </a:p>
        </p:txBody>
      </p:sp>
    </p:spTree>
    <p:extLst>
      <p:ext uri="{BB962C8B-B14F-4D97-AF65-F5344CB8AC3E}">
        <p14:creationId xmlns:p14="http://schemas.microsoft.com/office/powerpoint/2010/main" val="266107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A1B14E-3DF5-4102-921B-887C322A13DB}"/>
              </a:ext>
            </a:extLst>
          </p:cNvPr>
          <p:cNvSpPr>
            <a:spLocks noGrp="1"/>
          </p:cNvSpPr>
          <p:nvPr>
            <p:ph type="sldNum" sz="quarter" idx="4"/>
          </p:nvPr>
        </p:nvSpPr>
        <p:spPr/>
        <p:txBody>
          <a:bodyPr/>
          <a:lstStyle/>
          <a:p>
            <a:fld id="{FAEE96CF-4053-2149-B5F9-FD566E7161CA}" type="slidenum">
              <a:rPr lang="en-US" smtClean="0"/>
              <a:pPr/>
              <a:t>20</a:t>
            </a:fld>
            <a:endParaRPr lang="en-US"/>
          </a:p>
        </p:txBody>
      </p:sp>
      <p:sp>
        <p:nvSpPr>
          <p:cNvPr id="3" name="TextBox 2">
            <a:extLst>
              <a:ext uri="{FF2B5EF4-FFF2-40B4-BE49-F238E27FC236}">
                <a16:creationId xmlns:a16="http://schemas.microsoft.com/office/drawing/2014/main" id="{42B9B193-A209-CE1E-7982-5DC84EA03B46}"/>
              </a:ext>
            </a:extLst>
          </p:cNvPr>
          <p:cNvSpPr txBox="1"/>
          <p:nvPr/>
        </p:nvSpPr>
        <p:spPr>
          <a:xfrm>
            <a:off x="867833" y="1650999"/>
            <a:ext cx="849841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E. </a:t>
            </a:r>
            <a:r>
              <a:rPr lang="en-US" err="1">
                <a:ea typeface="Calibri"/>
                <a:cs typeface="Calibri"/>
              </a:rPr>
              <a:t>Deskward</a:t>
            </a:r>
            <a:r>
              <a:rPr lang="en-US" dirty="0">
                <a:ea typeface="Calibri"/>
                <a:cs typeface="Calibri"/>
              </a:rPr>
              <a:t> also produces chairs.  </a:t>
            </a:r>
            <a:r>
              <a:rPr lang="en-US" err="1">
                <a:ea typeface="Calibri"/>
                <a:cs typeface="Calibri"/>
              </a:rPr>
              <a:t>Deskward</a:t>
            </a:r>
            <a:r>
              <a:rPr lang="en-US" dirty="0">
                <a:ea typeface="Calibri"/>
                <a:cs typeface="Calibri"/>
              </a:rPr>
              <a:t> increases its production from 500 chairs to 600 chairs, and its long-run total cost increase from $80,000 to $108,000.</a:t>
            </a:r>
          </a:p>
          <a:p>
            <a:endParaRPr lang="en-US" dirty="0">
              <a:ea typeface="Calibri"/>
              <a:cs typeface="Calibri"/>
            </a:endParaRPr>
          </a:p>
          <a:p>
            <a:pPr marL="342900" indent="-342900">
              <a:buAutoNum type="romanLcPeriod"/>
            </a:pPr>
            <a:r>
              <a:rPr lang="en-US" dirty="0">
                <a:ea typeface="Calibri"/>
                <a:cs typeface="Calibri"/>
              </a:rPr>
              <a:t>Calculate </a:t>
            </a:r>
            <a:r>
              <a:rPr lang="en-US" dirty="0" err="1">
                <a:ea typeface="Calibri"/>
                <a:cs typeface="Calibri"/>
              </a:rPr>
              <a:t>Deskward's</a:t>
            </a:r>
            <a:r>
              <a:rPr lang="en-US" dirty="0">
                <a:ea typeface="Calibri"/>
                <a:cs typeface="Calibri"/>
              </a:rPr>
              <a:t> long-run average total cost of producing 500 chairs.  Show your work.</a:t>
            </a:r>
          </a:p>
        </p:txBody>
      </p:sp>
      <p:sp>
        <p:nvSpPr>
          <p:cNvPr id="4" name="TextBox 3">
            <a:extLst>
              <a:ext uri="{FF2B5EF4-FFF2-40B4-BE49-F238E27FC236}">
                <a16:creationId xmlns:a16="http://schemas.microsoft.com/office/drawing/2014/main" id="{4D4EEE14-EA82-F2E4-4881-8B75179A1BA3}"/>
              </a:ext>
            </a:extLst>
          </p:cNvPr>
          <p:cNvSpPr txBox="1"/>
          <p:nvPr/>
        </p:nvSpPr>
        <p:spPr>
          <a:xfrm>
            <a:off x="2201332" y="3249083"/>
            <a:ext cx="54715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ea typeface="Calibri"/>
                <a:cs typeface="Calibri"/>
              </a:rPr>
              <a:t>$80,000/500 = $160</a:t>
            </a:r>
          </a:p>
        </p:txBody>
      </p:sp>
      <p:sp>
        <p:nvSpPr>
          <p:cNvPr id="5" name="TextBox 4">
            <a:extLst>
              <a:ext uri="{FF2B5EF4-FFF2-40B4-BE49-F238E27FC236}">
                <a16:creationId xmlns:a16="http://schemas.microsoft.com/office/drawing/2014/main" id="{EB6E3F2D-E72B-15DE-4B3E-2614E5EDAED3}"/>
              </a:ext>
            </a:extLst>
          </p:cNvPr>
          <p:cNvSpPr txBox="1"/>
          <p:nvPr/>
        </p:nvSpPr>
        <p:spPr>
          <a:xfrm>
            <a:off x="941916" y="4064000"/>
            <a:ext cx="7757583" cy="846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22278EC3-120F-1E8F-5084-B3CD8D1B8EB3}"/>
              </a:ext>
            </a:extLst>
          </p:cNvPr>
          <p:cNvSpPr txBox="1"/>
          <p:nvPr/>
        </p:nvSpPr>
        <p:spPr>
          <a:xfrm>
            <a:off x="1068917" y="3894666"/>
            <a:ext cx="90699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ii. As </a:t>
            </a:r>
            <a:r>
              <a:rPr lang="en-US" dirty="0" err="1">
                <a:ea typeface="Calibri"/>
                <a:cs typeface="Calibri"/>
              </a:rPr>
              <a:t>Deskward</a:t>
            </a:r>
            <a:r>
              <a:rPr lang="en-US" dirty="0">
                <a:ea typeface="Calibri"/>
                <a:cs typeface="Calibri"/>
              </a:rPr>
              <a:t> increases production from 500 to 600 chairs, is </a:t>
            </a:r>
            <a:r>
              <a:rPr lang="en-US" dirty="0" err="1">
                <a:ea typeface="Calibri"/>
                <a:cs typeface="Calibri"/>
              </a:rPr>
              <a:t>Deskward</a:t>
            </a:r>
            <a:r>
              <a:rPr lang="en-US" dirty="0">
                <a:ea typeface="Calibri"/>
                <a:cs typeface="Calibri"/>
              </a:rPr>
              <a:t> experiencing economies of scale, diseconomies of scale, or the efficient scale?  Explain using numbers.</a:t>
            </a:r>
            <a:endParaRPr lang="en-US" dirty="0"/>
          </a:p>
        </p:txBody>
      </p:sp>
      <p:sp>
        <p:nvSpPr>
          <p:cNvPr id="9" name="TextBox 8">
            <a:extLst>
              <a:ext uri="{FF2B5EF4-FFF2-40B4-BE49-F238E27FC236}">
                <a16:creationId xmlns:a16="http://schemas.microsoft.com/office/drawing/2014/main" id="{B6D0E620-6CD7-7079-1C8B-03669E212019}"/>
              </a:ext>
            </a:extLst>
          </p:cNvPr>
          <p:cNvSpPr txBox="1"/>
          <p:nvPr/>
        </p:nvSpPr>
        <p:spPr>
          <a:xfrm>
            <a:off x="1439333" y="4762499"/>
            <a:ext cx="81279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ea typeface="Calibri"/>
                <a:cs typeface="Calibri"/>
              </a:rPr>
              <a:t>500 chairs: LRATC = $160</a:t>
            </a:r>
          </a:p>
          <a:p>
            <a:r>
              <a:rPr lang="en-US" b="1" dirty="0">
                <a:solidFill>
                  <a:srgbClr val="FF0000"/>
                </a:solidFill>
                <a:ea typeface="Calibri"/>
                <a:cs typeface="Calibri"/>
              </a:rPr>
              <a:t>600 chairs: LRATC = $108,000/600 = $180</a:t>
            </a:r>
          </a:p>
          <a:p>
            <a:endParaRPr lang="en-US" b="1" dirty="0">
              <a:solidFill>
                <a:srgbClr val="FF0000"/>
              </a:solidFill>
              <a:ea typeface="Calibri"/>
              <a:cs typeface="Calibri"/>
            </a:endParaRPr>
          </a:p>
          <a:p>
            <a:r>
              <a:rPr lang="en-US" b="1" dirty="0">
                <a:solidFill>
                  <a:srgbClr val="FF0000"/>
                </a:solidFill>
                <a:ea typeface="Calibri"/>
                <a:cs typeface="Calibri"/>
              </a:rPr>
              <a:t>Since LRATC increases as output increases, </a:t>
            </a:r>
            <a:r>
              <a:rPr lang="en-US" b="1" err="1">
                <a:solidFill>
                  <a:srgbClr val="FF0000"/>
                </a:solidFill>
                <a:ea typeface="Calibri"/>
                <a:cs typeface="Calibri"/>
              </a:rPr>
              <a:t>Deskward</a:t>
            </a:r>
            <a:r>
              <a:rPr lang="en-US" b="1" dirty="0">
                <a:solidFill>
                  <a:srgbClr val="FF0000"/>
                </a:solidFill>
                <a:ea typeface="Calibri"/>
                <a:cs typeface="Calibri"/>
              </a:rPr>
              <a:t> is experiencing diseconomies of scale.</a:t>
            </a:r>
          </a:p>
        </p:txBody>
      </p:sp>
      <p:sp>
        <p:nvSpPr>
          <p:cNvPr id="10" name="TextBox 9">
            <a:extLst>
              <a:ext uri="{FF2B5EF4-FFF2-40B4-BE49-F238E27FC236}">
                <a16:creationId xmlns:a16="http://schemas.microsoft.com/office/drawing/2014/main" id="{37BB7585-4AA7-272D-A051-741D8757A055}"/>
              </a:ext>
            </a:extLst>
          </p:cNvPr>
          <p:cNvSpPr txBox="1"/>
          <p:nvPr/>
        </p:nvSpPr>
        <p:spPr>
          <a:xfrm>
            <a:off x="740833" y="359833"/>
            <a:ext cx="46672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1</a:t>
            </a:r>
          </a:p>
        </p:txBody>
      </p:sp>
    </p:spTree>
    <p:extLst>
      <p:ext uri="{BB962C8B-B14F-4D97-AF65-F5344CB8AC3E}">
        <p14:creationId xmlns:p14="http://schemas.microsoft.com/office/powerpoint/2010/main" val="142041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1EFB23-1963-2732-4C9D-6638FD597B5C}"/>
              </a:ext>
            </a:extLst>
          </p:cNvPr>
          <p:cNvSpPr>
            <a:spLocks noGrp="1"/>
          </p:cNvSpPr>
          <p:nvPr>
            <p:ph type="sldNum" sz="quarter" idx="4"/>
          </p:nvPr>
        </p:nvSpPr>
        <p:spPr/>
        <p:txBody>
          <a:bodyPr/>
          <a:lstStyle/>
          <a:p>
            <a:fld id="{FAEE96CF-4053-2149-B5F9-FD566E7161CA}" type="slidenum">
              <a:rPr lang="en-US" smtClean="0"/>
              <a:pPr/>
              <a:t>21</a:t>
            </a:fld>
            <a:endParaRPr lang="en-US"/>
          </a:p>
        </p:txBody>
      </p:sp>
      <p:pic>
        <p:nvPicPr>
          <p:cNvPr id="3" name="Picture 2" descr="A graph with lines and numbers&#10;&#10;AI-generated content may be incorrect.">
            <a:extLst>
              <a:ext uri="{FF2B5EF4-FFF2-40B4-BE49-F238E27FC236}">
                <a16:creationId xmlns:a16="http://schemas.microsoft.com/office/drawing/2014/main" id="{04A90F8B-ED5A-579E-47F4-5AED264D3F6B}"/>
              </a:ext>
            </a:extLst>
          </p:cNvPr>
          <p:cNvPicPr>
            <a:picLocks noChangeAspect="1"/>
          </p:cNvPicPr>
          <p:nvPr/>
        </p:nvPicPr>
        <p:blipFill>
          <a:blip r:embed="rId2"/>
          <a:stretch>
            <a:fillRect/>
          </a:stretch>
        </p:blipFill>
        <p:spPr>
          <a:xfrm>
            <a:off x="-3663" y="1457447"/>
            <a:ext cx="7539405" cy="5095875"/>
          </a:xfrm>
          <a:prstGeom prst="rect">
            <a:avLst/>
          </a:prstGeom>
        </p:spPr>
      </p:pic>
      <p:sp>
        <p:nvSpPr>
          <p:cNvPr id="4" name="TextBox 3">
            <a:extLst>
              <a:ext uri="{FF2B5EF4-FFF2-40B4-BE49-F238E27FC236}">
                <a16:creationId xmlns:a16="http://schemas.microsoft.com/office/drawing/2014/main" id="{74E1F089-2E2C-1539-3388-44E02BB9C023}"/>
              </a:ext>
            </a:extLst>
          </p:cNvPr>
          <p:cNvSpPr txBox="1"/>
          <p:nvPr/>
        </p:nvSpPr>
        <p:spPr>
          <a:xfrm>
            <a:off x="497416" y="338666"/>
            <a:ext cx="5969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2</a:t>
            </a:r>
          </a:p>
        </p:txBody>
      </p:sp>
      <p:sp>
        <p:nvSpPr>
          <p:cNvPr id="5" name="TextBox 4">
            <a:extLst>
              <a:ext uri="{FF2B5EF4-FFF2-40B4-BE49-F238E27FC236}">
                <a16:creationId xmlns:a16="http://schemas.microsoft.com/office/drawing/2014/main" id="{90BBCE83-05C4-95C6-0D7E-4914B6248C47}"/>
              </a:ext>
            </a:extLst>
          </p:cNvPr>
          <p:cNvSpPr txBox="1"/>
          <p:nvPr/>
        </p:nvSpPr>
        <p:spPr>
          <a:xfrm>
            <a:off x="7842249" y="1746250"/>
            <a:ext cx="36618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lphaUcPeriod"/>
            </a:pPr>
            <a:r>
              <a:rPr lang="en-US" dirty="0">
                <a:ea typeface="Calibri"/>
                <a:cs typeface="Calibri"/>
              </a:rPr>
              <a:t>Identify the profit-maximizing number of miners to hire.</a:t>
            </a:r>
          </a:p>
        </p:txBody>
      </p:sp>
      <p:sp>
        <p:nvSpPr>
          <p:cNvPr id="6" name="TextBox 5">
            <a:extLst>
              <a:ext uri="{FF2B5EF4-FFF2-40B4-BE49-F238E27FC236}">
                <a16:creationId xmlns:a16="http://schemas.microsoft.com/office/drawing/2014/main" id="{48DBDAAB-ED94-E332-EB46-FFD7488ED3F5}"/>
              </a:ext>
            </a:extLst>
          </p:cNvPr>
          <p:cNvSpPr txBox="1"/>
          <p:nvPr/>
        </p:nvSpPr>
        <p:spPr>
          <a:xfrm>
            <a:off x="8138583" y="2656416"/>
            <a:ext cx="30781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ea typeface="Calibri"/>
                <a:cs typeface="Calibri"/>
              </a:rPr>
              <a:t>4 miners, where MFC = MRP</a:t>
            </a:r>
          </a:p>
        </p:txBody>
      </p:sp>
      <p:sp>
        <p:nvSpPr>
          <p:cNvPr id="7" name="TextBox 6">
            <a:extLst>
              <a:ext uri="{FF2B5EF4-FFF2-40B4-BE49-F238E27FC236}">
                <a16:creationId xmlns:a16="http://schemas.microsoft.com/office/drawing/2014/main" id="{A81246E6-C323-341A-43FB-F33E4BEFA8BD}"/>
              </a:ext>
            </a:extLst>
          </p:cNvPr>
          <p:cNvSpPr txBox="1"/>
          <p:nvPr/>
        </p:nvSpPr>
        <p:spPr>
          <a:xfrm>
            <a:off x="8005885" y="3429000"/>
            <a:ext cx="34233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B. Will Quartz pay its profit-maximizing number of workers a wage equal to $15, greater than $15, or less than $15? Explain using numbers.</a:t>
            </a:r>
            <a:endParaRPr lang="en-US" dirty="0"/>
          </a:p>
        </p:txBody>
      </p:sp>
      <p:sp>
        <p:nvSpPr>
          <p:cNvPr id="8" name="TextBox 7">
            <a:extLst>
              <a:ext uri="{FF2B5EF4-FFF2-40B4-BE49-F238E27FC236}">
                <a16:creationId xmlns:a16="http://schemas.microsoft.com/office/drawing/2014/main" id="{9E336E0B-B72E-8A57-AA2B-1BF323BD5CA0}"/>
              </a:ext>
            </a:extLst>
          </p:cNvPr>
          <p:cNvSpPr txBox="1"/>
          <p:nvPr/>
        </p:nvSpPr>
        <p:spPr>
          <a:xfrm>
            <a:off x="8159750" y="5080000"/>
            <a:ext cx="3037416" cy="751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2" name="TextBox 11">
            <a:extLst>
              <a:ext uri="{FF2B5EF4-FFF2-40B4-BE49-F238E27FC236}">
                <a16:creationId xmlns:a16="http://schemas.microsoft.com/office/drawing/2014/main" id="{65AB5E26-A8CF-DF5E-3C3C-890548E4CBA1}"/>
              </a:ext>
            </a:extLst>
          </p:cNvPr>
          <p:cNvSpPr txBox="1"/>
          <p:nvPr/>
        </p:nvSpPr>
        <p:spPr>
          <a:xfrm>
            <a:off x="8162192" y="5083257"/>
            <a:ext cx="325640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ea typeface="Calibri"/>
                <a:cs typeface="Calibri"/>
              </a:rPr>
              <a:t>Less than $15.  At the profit maximizing quantity 4 miners will be willing to work for a wage of $10.</a:t>
            </a:r>
          </a:p>
        </p:txBody>
      </p:sp>
    </p:spTree>
    <p:extLst>
      <p:ext uri="{BB962C8B-B14F-4D97-AF65-F5344CB8AC3E}">
        <p14:creationId xmlns:p14="http://schemas.microsoft.com/office/powerpoint/2010/main" val="67828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4DACE5-6DBC-0D35-484D-6E9A76D69393}"/>
              </a:ext>
            </a:extLst>
          </p:cNvPr>
          <p:cNvSpPr>
            <a:spLocks noGrp="1"/>
          </p:cNvSpPr>
          <p:nvPr>
            <p:ph type="sldNum" sz="quarter" idx="4"/>
          </p:nvPr>
        </p:nvSpPr>
        <p:spPr/>
        <p:txBody>
          <a:bodyPr/>
          <a:lstStyle/>
          <a:p>
            <a:fld id="{FAEE96CF-4053-2149-B5F9-FD566E7161CA}" type="slidenum">
              <a:rPr lang="en-US" smtClean="0"/>
              <a:pPr/>
              <a:t>22</a:t>
            </a:fld>
            <a:endParaRPr lang="en-US"/>
          </a:p>
        </p:txBody>
      </p:sp>
      <p:pic>
        <p:nvPicPr>
          <p:cNvPr id="3" name="Picture 2" descr="A graph with lines and numbers&#10;&#10;AI-generated content may be incorrect.">
            <a:extLst>
              <a:ext uri="{FF2B5EF4-FFF2-40B4-BE49-F238E27FC236}">
                <a16:creationId xmlns:a16="http://schemas.microsoft.com/office/drawing/2014/main" id="{D0F95A9A-8140-344B-FCD9-88244BD62B51}"/>
              </a:ext>
            </a:extLst>
          </p:cNvPr>
          <p:cNvPicPr>
            <a:picLocks noChangeAspect="1"/>
          </p:cNvPicPr>
          <p:nvPr/>
        </p:nvPicPr>
        <p:blipFill>
          <a:blip r:embed="rId2"/>
          <a:stretch>
            <a:fillRect/>
          </a:stretch>
        </p:blipFill>
        <p:spPr>
          <a:xfrm>
            <a:off x="-854" y="1718896"/>
            <a:ext cx="7406787" cy="4533900"/>
          </a:xfrm>
          <a:prstGeom prst="rect">
            <a:avLst/>
          </a:prstGeom>
        </p:spPr>
      </p:pic>
      <p:sp>
        <p:nvSpPr>
          <p:cNvPr id="4" name="TextBox 3">
            <a:extLst>
              <a:ext uri="{FF2B5EF4-FFF2-40B4-BE49-F238E27FC236}">
                <a16:creationId xmlns:a16="http://schemas.microsoft.com/office/drawing/2014/main" id="{E5FD782A-7D56-99D6-8B54-AE2716E9DE02}"/>
              </a:ext>
            </a:extLst>
          </p:cNvPr>
          <p:cNvSpPr txBox="1"/>
          <p:nvPr/>
        </p:nvSpPr>
        <p:spPr>
          <a:xfrm>
            <a:off x="412749" y="222249"/>
            <a:ext cx="67098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2</a:t>
            </a:r>
          </a:p>
        </p:txBody>
      </p:sp>
      <p:sp>
        <p:nvSpPr>
          <p:cNvPr id="5" name="TextBox 4">
            <a:extLst>
              <a:ext uri="{FF2B5EF4-FFF2-40B4-BE49-F238E27FC236}">
                <a16:creationId xmlns:a16="http://schemas.microsoft.com/office/drawing/2014/main" id="{2E78D31A-7360-6699-4697-EF39ECFCEB76}"/>
              </a:ext>
            </a:extLst>
          </p:cNvPr>
          <p:cNvSpPr txBox="1"/>
          <p:nvPr/>
        </p:nvSpPr>
        <p:spPr>
          <a:xfrm>
            <a:off x="7694083" y="1640416"/>
            <a:ext cx="38100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C. Suppose the government sets a minimum wage (a price floor on wages) at $25.  Calculate the total wage bill for Quartz at the resulting profit-maximizing number of miners.  Show your work.</a:t>
            </a:r>
            <a:endParaRPr lang="en-US" dirty="0"/>
          </a:p>
        </p:txBody>
      </p:sp>
      <p:cxnSp>
        <p:nvCxnSpPr>
          <p:cNvPr id="6" name="Straight Arrow Connector 5">
            <a:extLst>
              <a:ext uri="{FF2B5EF4-FFF2-40B4-BE49-F238E27FC236}">
                <a16:creationId xmlns:a16="http://schemas.microsoft.com/office/drawing/2014/main" id="{4AEC84A4-36ED-4ACE-8086-E5A432E6A2C6}"/>
              </a:ext>
            </a:extLst>
          </p:cNvPr>
          <p:cNvCxnSpPr/>
          <p:nvPr/>
        </p:nvCxnSpPr>
        <p:spPr>
          <a:xfrm>
            <a:off x="1365250" y="4180416"/>
            <a:ext cx="1640416" cy="10583"/>
          </a:xfrm>
          <a:prstGeom prst="straightConnector1">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7109210-023B-A27C-270A-097527E62791}"/>
              </a:ext>
            </a:extLst>
          </p:cNvPr>
          <p:cNvSpPr txBox="1"/>
          <p:nvPr/>
        </p:nvSpPr>
        <p:spPr>
          <a:xfrm>
            <a:off x="7863416" y="3556000"/>
            <a:ext cx="325966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ea typeface="Calibri"/>
                <a:cs typeface="Calibri"/>
              </a:rPr>
              <a:t>Quartz will hire workers up to the point where the MFC = MRP. With a minimum wage of $25, 2 workers will be hired.  </a:t>
            </a:r>
          </a:p>
          <a:p>
            <a:r>
              <a:rPr lang="en-US" b="1" dirty="0">
                <a:solidFill>
                  <a:srgbClr val="FF0000"/>
                </a:solidFill>
                <a:ea typeface="Calibri"/>
                <a:cs typeface="Calibri"/>
              </a:rPr>
              <a:t>      2 workers x $25 = $50</a:t>
            </a:r>
          </a:p>
          <a:p>
            <a:endParaRPr lang="en-US" dirty="0">
              <a:ea typeface="Calibri"/>
              <a:cs typeface="Calibri"/>
            </a:endParaRPr>
          </a:p>
        </p:txBody>
      </p:sp>
    </p:spTree>
    <p:extLst>
      <p:ext uri="{BB962C8B-B14F-4D97-AF65-F5344CB8AC3E}">
        <p14:creationId xmlns:p14="http://schemas.microsoft.com/office/powerpoint/2010/main" val="234024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54D9E7-82D5-DAC8-099B-FAE87F661FB0}"/>
              </a:ext>
            </a:extLst>
          </p:cNvPr>
          <p:cNvSpPr>
            <a:spLocks noGrp="1"/>
          </p:cNvSpPr>
          <p:nvPr>
            <p:ph type="sldNum" sz="quarter" idx="4"/>
          </p:nvPr>
        </p:nvSpPr>
        <p:spPr/>
        <p:txBody>
          <a:bodyPr/>
          <a:lstStyle/>
          <a:p>
            <a:fld id="{FAEE96CF-4053-2149-B5F9-FD566E7161CA}" type="slidenum">
              <a:rPr lang="en-US" smtClean="0"/>
              <a:pPr/>
              <a:t>23</a:t>
            </a:fld>
            <a:endParaRPr lang="en-US"/>
          </a:p>
        </p:txBody>
      </p:sp>
      <p:sp>
        <p:nvSpPr>
          <p:cNvPr id="3" name="TextBox 2">
            <a:extLst>
              <a:ext uri="{FF2B5EF4-FFF2-40B4-BE49-F238E27FC236}">
                <a16:creationId xmlns:a16="http://schemas.microsoft.com/office/drawing/2014/main" id="{C52DF386-3377-6775-EFAB-83C05FD3D7B2}"/>
              </a:ext>
            </a:extLst>
          </p:cNvPr>
          <p:cNvSpPr txBox="1"/>
          <p:nvPr/>
        </p:nvSpPr>
        <p:spPr>
          <a:xfrm>
            <a:off x="645583" y="1576917"/>
            <a:ext cx="942730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D. Suppose that instead of a minimum wage, there is now an increase in the demand for quartz.</a:t>
            </a:r>
          </a:p>
          <a:p>
            <a:endParaRPr lang="en-US" dirty="0">
              <a:ea typeface="Calibri"/>
              <a:cs typeface="Calibri"/>
            </a:endParaRPr>
          </a:p>
          <a:p>
            <a:pPr marL="342900" indent="-342900">
              <a:buAutoNum type="romanLcPeriod"/>
            </a:pPr>
            <a:r>
              <a:rPr lang="en-US" dirty="0">
                <a:ea typeface="Calibri"/>
                <a:cs typeface="Calibri"/>
              </a:rPr>
              <a:t>Will the marginal revenue product of miners increase, decrease, or remain the same?  Explain.</a:t>
            </a:r>
          </a:p>
        </p:txBody>
      </p:sp>
      <p:sp>
        <p:nvSpPr>
          <p:cNvPr id="4" name="TextBox 3">
            <a:extLst>
              <a:ext uri="{FF2B5EF4-FFF2-40B4-BE49-F238E27FC236}">
                <a16:creationId xmlns:a16="http://schemas.microsoft.com/office/drawing/2014/main" id="{79738742-1DF1-A83C-32D7-483E4334B6A6}"/>
              </a:ext>
            </a:extLst>
          </p:cNvPr>
          <p:cNvSpPr txBox="1"/>
          <p:nvPr/>
        </p:nvSpPr>
        <p:spPr>
          <a:xfrm>
            <a:off x="836083" y="2942166"/>
            <a:ext cx="843491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ea typeface="Calibri"/>
                <a:cs typeface="Calibri"/>
              </a:rPr>
              <a:t>The marginal revenue product (MRP)  of miners will increase.</a:t>
            </a:r>
          </a:p>
          <a:p>
            <a:endParaRPr lang="en-US" b="1" dirty="0">
              <a:solidFill>
                <a:srgbClr val="FF0000"/>
              </a:solidFill>
              <a:ea typeface="Calibri"/>
              <a:cs typeface="Calibri"/>
            </a:endParaRPr>
          </a:p>
          <a:p>
            <a:r>
              <a:rPr lang="en-US" b="1" dirty="0">
                <a:solidFill>
                  <a:srgbClr val="FF0000"/>
                </a:solidFill>
                <a:ea typeface="Calibri"/>
                <a:cs typeface="Calibri"/>
              </a:rPr>
              <a:t>MRP = Marginal Revenue X Marginal Product. </a:t>
            </a:r>
          </a:p>
          <a:p>
            <a:endParaRPr lang="en-US" b="1" dirty="0">
              <a:solidFill>
                <a:srgbClr val="FF0000"/>
              </a:solidFill>
              <a:ea typeface="Calibri"/>
              <a:cs typeface="Calibri"/>
            </a:endParaRPr>
          </a:p>
          <a:p>
            <a:r>
              <a:rPr lang="en-US" b="1" dirty="0">
                <a:solidFill>
                  <a:srgbClr val="FF0000"/>
                </a:solidFill>
                <a:ea typeface="Calibri"/>
                <a:cs typeface="Calibri"/>
              </a:rPr>
              <a:t> When the demand for quartz increases, its price increase which results in an increase in the marginal revenue that the labor produces.</a:t>
            </a:r>
            <a:endParaRPr lang="en-US" b="1">
              <a:solidFill>
                <a:srgbClr val="FF0000"/>
              </a:solidFill>
              <a:ea typeface="Calibri"/>
              <a:cs typeface="Calibri"/>
            </a:endParaRPr>
          </a:p>
        </p:txBody>
      </p:sp>
      <p:sp>
        <p:nvSpPr>
          <p:cNvPr id="7" name="TextBox 6">
            <a:extLst>
              <a:ext uri="{FF2B5EF4-FFF2-40B4-BE49-F238E27FC236}">
                <a16:creationId xmlns:a16="http://schemas.microsoft.com/office/drawing/2014/main" id="{0FD14945-8D00-ED1A-703C-76A91D1A5E76}"/>
              </a:ext>
            </a:extLst>
          </p:cNvPr>
          <p:cNvSpPr txBox="1"/>
          <p:nvPr/>
        </p:nvSpPr>
        <p:spPr>
          <a:xfrm>
            <a:off x="656166" y="4836583"/>
            <a:ext cx="91122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ii. After the demand for quartz increases, Quartz hires the new profit-maximizing number of miners.  Will the marginal factor cost of the last miner hired be greater than, less than, or equal to the marginal factor cost of the last miner hired before the demand for quartz increased?</a:t>
            </a:r>
          </a:p>
        </p:txBody>
      </p:sp>
      <p:sp>
        <p:nvSpPr>
          <p:cNvPr id="8" name="TextBox 7">
            <a:extLst>
              <a:ext uri="{FF2B5EF4-FFF2-40B4-BE49-F238E27FC236}">
                <a16:creationId xmlns:a16="http://schemas.microsoft.com/office/drawing/2014/main" id="{51CF580D-859A-07CB-4067-D8D5DD438BB9}"/>
              </a:ext>
            </a:extLst>
          </p:cNvPr>
          <p:cNvSpPr txBox="1"/>
          <p:nvPr/>
        </p:nvSpPr>
        <p:spPr>
          <a:xfrm>
            <a:off x="899583" y="5916083"/>
            <a:ext cx="59584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ea typeface="Calibri"/>
                <a:cs typeface="Calibri"/>
              </a:rPr>
              <a:t>Greater than</a:t>
            </a:r>
            <a:endParaRPr lang="en-US" b="1">
              <a:solidFill>
                <a:srgbClr val="FF0000"/>
              </a:solidFill>
              <a:ea typeface="Calibri"/>
              <a:cs typeface="Calibri"/>
            </a:endParaRPr>
          </a:p>
        </p:txBody>
      </p:sp>
      <p:sp>
        <p:nvSpPr>
          <p:cNvPr id="12" name="TextBox 11">
            <a:extLst>
              <a:ext uri="{FF2B5EF4-FFF2-40B4-BE49-F238E27FC236}">
                <a16:creationId xmlns:a16="http://schemas.microsoft.com/office/drawing/2014/main" id="{6D79F98E-0E8E-4D76-893F-FBF0BF099D27}"/>
              </a:ext>
            </a:extLst>
          </p:cNvPr>
          <p:cNvSpPr txBox="1"/>
          <p:nvPr/>
        </p:nvSpPr>
        <p:spPr>
          <a:xfrm>
            <a:off x="653724" y="299590"/>
            <a:ext cx="44238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2</a:t>
            </a:r>
          </a:p>
        </p:txBody>
      </p:sp>
    </p:spTree>
    <p:extLst>
      <p:ext uri="{BB962C8B-B14F-4D97-AF65-F5344CB8AC3E}">
        <p14:creationId xmlns:p14="http://schemas.microsoft.com/office/powerpoint/2010/main" val="337647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9217E8-AD17-F99F-0782-A4DAA4266C44}"/>
              </a:ext>
            </a:extLst>
          </p:cNvPr>
          <p:cNvSpPr>
            <a:spLocks noGrp="1"/>
          </p:cNvSpPr>
          <p:nvPr>
            <p:ph type="sldNum" sz="quarter" idx="4"/>
          </p:nvPr>
        </p:nvSpPr>
        <p:spPr/>
        <p:txBody>
          <a:bodyPr/>
          <a:lstStyle/>
          <a:p>
            <a:fld id="{FAEE96CF-4053-2149-B5F9-FD566E7161CA}" type="slidenum">
              <a:rPr lang="en-US" smtClean="0"/>
              <a:pPr/>
              <a:t>24</a:t>
            </a:fld>
            <a:endParaRPr lang="en-US"/>
          </a:p>
        </p:txBody>
      </p:sp>
      <p:pic>
        <p:nvPicPr>
          <p:cNvPr id="3" name="Picture 2" descr="A table with numbers and letters&#10;&#10;AI-generated content may be incorrect.">
            <a:extLst>
              <a:ext uri="{FF2B5EF4-FFF2-40B4-BE49-F238E27FC236}">
                <a16:creationId xmlns:a16="http://schemas.microsoft.com/office/drawing/2014/main" id="{7923643F-11A5-1FA6-F032-1B12958CAFA3}"/>
              </a:ext>
            </a:extLst>
          </p:cNvPr>
          <p:cNvPicPr>
            <a:picLocks noChangeAspect="1"/>
          </p:cNvPicPr>
          <p:nvPr/>
        </p:nvPicPr>
        <p:blipFill>
          <a:blip r:embed="rId2"/>
          <a:stretch>
            <a:fillRect/>
          </a:stretch>
        </p:blipFill>
        <p:spPr>
          <a:xfrm>
            <a:off x="195996" y="1775069"/>
            <a:ext cx="7511318" cy="3581400"/>
          </a:xfrm>
          <a:prstGeom prst="rect">
            <a:avLst/>
          </a:prstGeom>
        </p:spPr>
      </p:pic>
      <p:sp>
        <p:nvSpPr>
          <p:cNvPr id="4" name="TextBox 3">
            <a:extLst>
              <a:ext uri="{FF2B5EF4-FFF2-40B4-BE49-F238E27FC236}">
                <a16:creationId xmlns:a16="http://schemas.microsoft.com/office/drawing/2014/main" id="{2112487E-EE4D-1C5E-F1D8-AAB1032832B5}"/>
              </a:ext>
            </a:extLst>
          </p:cNvPr>
          <p:cNvSpPr txBox="1"/>
          <p:nvPr/>
        </p:nvSpPr>
        <p:spPr>
          <a:xfrm>
            <a:off x="359833" y="232833"/>
            <a:ext cx="62335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3</a:t>
            </a:r>
          </a:p>
        </p:txBody>
      </p:sp>
      <p:sp>
        <p:nvSpPr>
          <p:cNvPr id="5" name="TextBox 4">
            <a:extLst>
              <a:ext uri="{FF2B5EF4-FFF2-40B4-BE49-F238E27FC236}">
                <a16:creationId xmlns:a16="http://schemas.microsoft.com/office/drawing/2014/main" id="{453353C1-51A9-2672-AB81-414D2EE79424}"/>
              </a:ext>
            </a:extLst>
          </p:cNvPr>
          <p:cNvSpPr txBox="1"/>
          <p:nvPr/>
        </p:nvSpPr>
        <p:spPr>
          <a:xfrm>
            <a:off x="7612672" y="1563891"/>
            <a:ext cx="45752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lphaUcPeriod"/>
            </a:pPr>
            <a:r>
              <a:rPr lang="en-US" dirty="0">
                <a:ea typeface="Calibri"/>
                <a:cs typeface="Calibri"/>
              </a:rPr>
              <a:t>If Good X and Y are free, how many units of each good will maximize Lucy's total utility.</a:t>
            </a:r>
          </a:p>
        </p:txBody>
      </p:sp>
      <p:graphicFrame>
        <p:nvGraphicFramePr>
          <p:cNvPr id="6" name="Table 5">
            <a:extLst>
              <a:ext uri="{FF2B5EF4-FFF2-40B4-BE49-F238E27FC236}">
                <a16:creationId xmlns:a16="http://schemas.microsoft.com/office/drawing/2014/main" id="{4D7148B9-0DC0-A199-983D-D4330ABD3C63}"/>
              </a:ext>
            </a:extLst>
          </p:cNvPr>
          <p:cNvGraphicFramePr>
            <a:graphicFrameLocks noGrp="1"/>
          </p:cNvGraphicFramePr>
          <p:nvPr>
            <p:extLst>
              <p:ext uri="{D42A27DB-BD31-4B8C-83A1-F6EECF244321}">
                <p14:modId xmlns:p14="http://schemas.microsoft.com/office/powerpoint/2010/main" val="219646753"/>
              </p:ext>
            </p:extLst>
          </p:nvPr>
        </p:nvGraphicFramePr>
        <p:xfrm>
          <a:off x="7424615" y="2647461"/>
          <a:ext cx="4443170" cy="2627206"/>
        </p:xfrm>
        <a:graphic>
          <a:graphicData uri="http://schemas.openxmlformats.org/drawingml/2006/table">
            <a:tbl>
              <a:tblPr firstRow="1" bandRow="1">
                <a:tableStyleId>{5C22544A-7EE6-4342-B048-85BDC9FD1C3A}</a:tableStyleId>
              </a:tblPr>
              <a:tblGrid>
                <a:gridCol w="2221585">
                  <a:extLst>
                    <a:ext uri="{9D8B030D-6E8A-4147-A177-3AD203B41FA5}">
                      <a16:colId xmlns:a16="http://schemas.microsoft.com/office/drawing/2014/main" val="3959090141"/>
                    </a:ext>
                  </a:extLst>
                </a:gridCol>
                <a:gridCol w="2221585">
                  <a:extLst>
                    <a:ext uri="{9D8B030D-6E8A-4147-A177-3AD203B41FA5}">
                      <a16:colId xmlns:a16="http://schemas.microsoft.com/office/drawing/2014/main" val="3835852857"/>
                    </a:ext>
                  </a:extLst>
                </a:gridCol>
              </a:tblGrid>
              <a:tr h="370840">
                <a:tc>
                  <a:txBody>
                    <a:bodyPr/>
                    <a:lstStyle/>
                    <a:p>
                      <a:pPr algn="ctr"/>
                      <a:r>
                        <a:rPr lang="en-US" dirty="0"/>
                        <a:t>Total Utility X</a:t>
                      </a:r>
                    </a:p>
                  </a:txBody>
                  <a:tcPr/>
                </a:tc>
                <a:tc>
                  <a:txBody>
                    <a:bodyPr/>
                    <a:lstStyle/>
                    <a:p>
                      <a:pPr algn="ctr"/>
                      <a:r>
                        <a:rPr lang="en-US" dirty="0"/>
                        <a:t>Total Utility Y</a:t>
                      </a:r>
                    </a:p>
                  </a:txBody>
                  <a:tcPr/>
                </a:tc>
                <a:extLst>
                  <a:ext uri="{0D108BD9-81ED-4DB2-BD59-A6C34878D82A}">
                    <a16:rowId xmlns:a16="http://schemas.microsoft.com/office/drawing/2014/main" val="3535349883"/>
                  </a:ext>
                </a:extLst>
              </a:tr>
              <a:tr h="370840">
                <a:tc>
                  <a:txBody>
                    <a:bodyPr/>
                    <a:lstStyle/>
                    <a:p>
                      <a:pPr algn="ctr"/>
                      <a:r>
                        <a:rPr lang="en-US" dirty="0"/>
                        <a:t>20</a:t>
                      </a:r>
                    </a:p>
                  </a:txBody>
                  <a:tcPr/>
                </a:tc>
                <a:tc>
                  <a:txBody>
                    <a:bodyPr/>
                    <a:lstStyle/>
                    <a:p>
                      <a:pPr algn="ctr"/>
                      <a:r>
                        <a:rPr lang="en-US" dirty="0"/>
                        <a:t>28</a:t>
                      </a:r>
                    </a:p>
                  </a:txBody>
                  <a:tcPr/>
                </a:tc>
                <a:extLst>
                  <a:ext uri="{0D108BD9-81ED-4DB2-BD59-A6C34878D82A}">
                    <a16:rowId xmlns:a16="http://schemas.microsoft.com/office/drawing/2014/main" val="2083117413"/>
                  </a:ext>
                </a:extLst>
              </a:tr>
              <a:tr h="402166">
                <a:tc>
                  <a:txBody>
                    <a:bodyPr/>
                    <a:lstStyle/>
                    <a:p>
                      <a:pPr algn="ctr"/>
                      <a:r>
                        <a:rPr lang="en-US" dirty="0"/>
                        <a:t>36</a:t>
                      </a:r>
                    </a:p>
                  </a:txBody>
                  <a:tcPr/>
                </a:tc>
                <a:tc>
                  <a:txBody>
                    <a:bodyPr/>
                    <a:lstStyle/>
                    <a:p>
                      <a:pPr algn="ctr"/>
                      <a:r>
                        <a:rPr lang="en-US" dirty="0"/>
                        <a:t>52</a:t>
                      </a:r>
                    </a:p>
                  </a:txBody>
                  <a:tcPr/>
                </a:tc>
                <a:extLst>
                  <a:ext uri="{0D108BD9-81ED-4DB2-BD59-A6C34878D82A}">
                    <a16:rowId xmlns:a16="http://schemas.microsoft.com/office/drawing/2014/main" val="3013527074"/>
                  </a:ext>
                </a:extLst>
              </a:tr>
              <a:tr h="370840">
                <a:tc>
                  <a:txBody>
                    <a:bodyPr/>
                    <a:lstStyle/>
                    <a:p>
                      <a:pPr algn="ctr"/>
                      <a:r>
                        <a:rPr lang="en-US" dirty="0"/>
                        <a:t>48</a:t>
                      </a:r>
                    </a:p>
                  </a:txBody>
                  <a:tcPr/>
                </a:tc>
                <a:tc>
                  <a:txBody>
                    <a:bodyPr/>
                    <a:lstStyle/>
                    <a:p>
                      <a:pPr algn="ctr"/>
                      <a:r>
                        <a:rPr lang="en-US" dirty="0"/>
                        <a:t>68</a:t>
                      </a:r>
                    </a:p>
                  </a:txBody>
                  <a:tcPr/>
                </a:tc>
                <a:extLst>
                  <a:ext uri="{0D108BD9-81ED-4DB2-BD59-A6C34878D82A}">
                    <a16:rowId xmlns:a16="http://schemas.microsoft.com/office/drawing/2014/main" val="1702533084"/>
                  </a:ext>
                </a:extLst>
              </a:tr>
              <a:tr h="370840">
                <a:tc>
                  <a:txBody>
                    <a:bodyPr/>
                    <a:lstStyle/>
                    <a:p>
                      <a:pPr algn="ctr"/>
                      <a:r>
                        <a:rPr lang="en-US" dirty="0"/>
                        <a:t>56</a:t>
                      </a:r>
                    </a:p>
                  </a:txBody>
                  <a:tcPr/>
                </a:tc>
                <a:tc>
                  <a:txBody>
                    <a:bodyPr/>
                    <a:lstStyle/>
                    <a:p>
                      <a:pPr algn="ctr"/>
                      <a:r>
                        <a:rPr lang="en-US" dirty="0"/>
                        <a:t>76</a:t>
                      </a:r>
                    </a:p>
                  </a:txBody>
                  <a:tcPr/>
                </a:tc>
                <a:extLst>
                  <a:ext uri="{0D108BD9-81ED-4DB2-BD59-A6C34878D82A}">
                    <a16:rowId xmlns:a16="http://schemas.microsoft.com/office/drawing/2014/main" val="80369619"/>
                  </a:ext>
                </a:extLst>
              </a:tr>
              <a:tr h="370840">
                <a:tc>
                  <a:txBody>
                    <a:bodyPr/>
                    <a:lstStyle/>
                    <a:p>
                      <a:pPr algn="ctr"/>
                      <a:r>
                        <a:rPr lang="en-US" dirty="0"/>
                        <a:t>60</a:t>
                      </a:r>
                    </a:p>
                  </a:txBody>
                  <a:tcPr/>
                </a:tc>
                <a:tc>
                  <a:txBody>
                    <a:bodyPr/>
                    <a:lstStyle/>
                    <a:p>
                      <a:pPr algn="ctr"/>
                      <a:r>
                        <a:rPr lang="en-US" dirty="0"/>
                        <a:t>72</a:t>
                      </a:r>
                    </a:p>
                  </a:txBody>
                  <a:tcPr/>
                </a:tc>
                <a:extLst>
                  <a:ext uri="{0D108BD9-81ED-4DB2-BD59-A6C34878D82A}">
                    <a16:rowId xmlns:a16="http://schemas.microsoft.com/office/drawing/2014/main" val="2764802815"/>
                  </a:ext>
                </a:extLst>
              </a:tr>
              <a:tr h="370840">
                <a:tc>
                  <a:txBody>
                    <a:bodyPr/>
                    <a:lstStyle/>
                    <a:p>
                      <a:pPr algn="ctr"/>
                      <a:r>
                        <a:rPr lang="en-US" dirty="0"/>
                        <a:t>58</a:t>
                      </a:r>
                    </a:p>
                  </a:txBody>
                  <a:tcPr/>
                </a:tc>
                <a:tc>
                  <a:txBody>
                    <a:bodyPr/>
                    <a:lstStyle/>
                    <a:p>
                      <a:pPr algn="ctr"/>
                      <a:r>
                        <a:rPr lang="en-US" dirty="0"/>
                        <a:t>64</a:t>
                      </a:r>
                    </a:p>
                  </a:txBody>
                  <a:tcPr/>
                </a:tc>
                <a:extLst>
                  <a:ext uri="{0D108BD9-81ED-4DB2-BD59-A6C34878D82A}">
                    <a16:rowId xmlns:a16="http://schemas.microsoft.com/office/drawing/2014/main" val="1824144065"/>
                  </a:ext>
                </a:extLst>
              </a:tr>
            </a:tbl>
          </a:graphicData>
        </a:graphic>
      </p:graphicFrame>
      <p:sp>
        <p:nvSpPr>
          <p:cNvPr id="7" name="TextBox 6">
            <a:extLst>
              <a:ext uri="{FF2B5EF4-FFF2-40B4-BE49-F238E27FC236}">
                <a16:creationId xmlns:a16="http://schemas.microsoft.com/office/drawing/2014/main" id="{E68045E5-F7D0-BD75-05F8-11020C0E2C69}"/>
              </a:ext>
            </a:extLst>
          </p:cNvPr>
          <p:cNvSpPr txBox="1"/>
          <p:nvPr/>
        </p:nvSpPr>
        <p:spPr>
          <a:xfrm>
            <a:off x="7616743" y="5548108"/>
            <a:ext cx="54292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ea typeface="Calibri"/>
                <a:cs typeface="Calibri"/>
              </a:rPr>
              <a:t>5 units of Good X, 4 units of Good Y</a:t>
            </a:r>
          </a:p>
        </p:txBody>
      </p:sp>
      <p:sp>
        <p:nvSpPr>
          <p:cNvPr id="8" name="TextBox 7">
            <a:extLst>
              <a:ext uri="{FF2B5EF4-FFF2-40B4-BE49-F238E27FC236}">
                <a16:creationId xmlns:a16="http://schemas.microsoft.com/office/drawing/2014/main" id="{F312ADA4-3647-EA1C-339F-5DB41137FB11}"/>
              </a:ext>
            </a:extLst>
          </p:cNvPr>
          <p:cNvSpPr txBox="1"/>
          <p:nvPr/>
        </p:nvSpPr>
        <p:spPr>
          <a:xfrm>
            <a:off x="380999" y="5535083"/>
            <a:ext cx="5873749" cy="10795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2" name="TextBox 11">
            <a:extLst>
              <a:ext uri="{FF2B5EF4-FFF2-40B4-BE49-F238E27FC236}">
                <a16:creationId xmlns:a16="http://schemas.microsoft.com/office/drawing/2014/main" id="{645BCA4D-0731-DEF9-33DB-3045910617E1}"/>
              </a:ext>
            </a:extLst>
          </p:cNvPr>
          <p:cNvSpPr txBox="1"/>
          <p:nvPr/>
        </p:nvSpPr>
        <p:spPr>
          <a:xfrm>
            <a:off x="385885" y="5651500"/>
            <a:ext cx="62881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B. Calculate Lucy's total utility if she consumes 2 units of Good X and 2 units of Good Y.  Show your work.</a:t>
            </a:r>
          </a:p>
          <a:p>
            <a:r>
              <a:rPr lang="en-US" dirty="0">
                <a:ea typeface="Calibri"/>
                <a:cs typeface="Calibri"/>
              </a:rPr>
              <a:t> </a:t>
            </a:r>
            <a:r>
              <a:rPr lang="en-US" b="1" dirty="0">
                <a:solidFill>
                  <a:srgbClr val="FF0000"/>
                </a:solidFill>
                <a:ea typeface="Calibri"/>
                <a:cs typeface="Calibri"/>
              </a:rPr>
              <a:t>X= 20 + 16 = 36  Y=  28 + 24 = 52   Total Utility = 36 + 52 = 88</a:t>
            </a:r>
          </a:p>
        </p:txBody>
      </p:sp>
    </p:spTree>
    <p:extLst>
      <p:ext uri="{BB962C8B-B14F-4D97-AF65-F5344CB8AC3E}">
        <p14:creationId xmlns:p14="http://schemas.microsoft.com/office/powerpoint/2010/main" val="359654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A43C7-9AE9-9043-01B3-331CDA10E45C}"/>
              </a:ext>
            </a:extLst>
          </p:cNvPr>
          <p:cNvSpPr>
            <a:spLocks noGrp="1"/>
          </p:cNvSpPr>
          <p:nvPr>
            <p:ph type="sldNum" sz="quarter" idx="4"/>
          </p:nvPr>
        </p:nvSpPr>
        <p:spPr/>
        <p:txBody>
          <a:bodyPr/>
          <a:lstStyle/>
          <a:p>
            <a:fld id="{FAEE96CF-4053-2149-B5F9-FD566E7161CA}" type="slidenum">
              <a:rPr lang="en-US" smtClean="0"/>
              <a:pPr/>
              <a:t>25</a:t>
            </a:fld>
            <a:endParaRPr lang="en-US"/>
          </a:p>
        </p:txBody>
      </p:sp>
      <p:pic>
        <p:nvPicPr>
          <p:cNvPr id="3" name="Picture 2">
            <a:extLst>
              <a:ext uri="{FF2B5EF4-FFF2-40B4-BE49-F238E27FC236}">
                <a16:creationId xmlns:a16="http://schemas.microsoft.com/office/drawing/2014/main" id="{1A06D494-4F10-91F8-F540-E1DE4A2DA6CE}"/>
              </a:ext>
            </a:extLst>
          </p:cNvPr>
          <p:cNvPicPr>
            <a:picLocks noChangeAspect="1"/>
          </p:cNvPicPr>
          <p:nvPr/>
        </p:nvPicPr>
        <p:blipFill>
          <a:blip r:embed="rId2"/>
          <a:stretch>
            <a:fillRect/>
          </a:stretch>
        </p:blipFill>
        <p:spPr>
          <a:xfrm>
            <a:off x="294421" y="1399686"/>
            <a:ext cx="7343775" cy="3257550"/>
          </a:xfrm>
          <a:prstGeom prst="rect">
            <a:avLst/>
          </a:prstGeom>
        </p:spPr>
      </p:pic>
      <p:sp>
        <p:nvSpPr>
          <p:cNvPr id="4" name="TextBox 3">
            <a:extLst>
              <a:ext uri="{FF2B5EF4-FFF2-40B4-BE49-F238E27FC236}">
                <a16:creationId xmlns:a16="http://schemas.microsoft.com/office/drawing/2014/main" id="{21B320A3-5634-3B7C-B92F-8F0566E71C07}"/>
              </a:ext>
            </a:extLst>
          </p:cNvPr>
          <p:cNvSpPr txBox="1"/>
          <p:nvPr/>
        </p:nvSpPr>
        <p:spPr>
          <a:xfrm>
            <a:off x="294705" y="4815416"/>
            <a:ext cx="72601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C. Suppose that the price of each unit of Good X is $2 and the price of each unit of Good Y is $4,  Lucy has a budget of $20 to spend on the two goods.</a:t>
            </a:r>
          </a:p>
          <a:p>
            <a:pPr marL="342900" indent="-342900">
              <a:buAutoNum type="romanLcPeriod"/>
            </a:pPr>
            <a:r>
              <a:rPr lang="en-US" dirty="0">
                <a:ea typeface="Calibri"/>
                <a:cs typeface="Calibri"/>
              </a:rPr>
              <a:t>If  Lucy purchases 2 units of Good X, what is the maximum quantity of Good Y she can purchase?</a:t>
            </a:r>
          </a:p>
        </p:txBody>
      </p:sp>
      <p:sp>
        <p:nvSpPr>
          <p:cNvPr id="5" name="TextBox 4">
            <a:extLst>
              <a:ext uri="{FF2B5EF4-FFF2-40B4-BE49-F238E27FC236}">
                <a16:creationId xmlns:a16="http://schemas.microsoft.com/office/drawing/2014/main" id="{B0452B1E-A51B-8FD2-E92A-55B977581A8C}"/>
              </a:ext>
            </a:extLst>
          </p:cNvPr>
          <p:cNvSpPr txBox="1"/>
          <p:nvPr/>
        </p:nvSpPr>
        <p:spPr>
          <a:xfrm>
            <a:off x="3319095" y="5804551"/>
            <a:ext cx="47413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ea typeface="Calibri"/>
                <a:cs typeface="Calibri"/>
              </a:rPr>
              <a:t>$20 = $2(2) + $4(Y)</a:t>
            </a:r>
          </a:p>
          <a:p>
            <a:r>
              <a:rPr lang="en-US" b="1" dirty="0">
                <a:solidFill>
                  <a:srgbClr val="FF0000"/>
                </a:solidFill>
                <a:ea typeface="Calibri"/>
                <a:cs typeface="Calibri"/>
              </a:rPr>
              <a:t>$16= $4(Y)</a:t>
            </a:r>
          </a:p>
          <a:p>
            <a:r>
              <a:rPr lang="en-US" b="1" dirty="0">
                <a:solidFill>
                  <a:srgbClr val="FF0000"/>
                </a:solidFill>
                <a:ea typeface="Calibri"/>
                <a:cs typeface="Calibri"/>
              </a:rPr>
              <a:t>    4 = Y</a:t>
            </a:r>
          </a:p>
        </p:txBody>
      </p:sp>
      <p:sp>
        <p:nvSpPr>
          <p:cNvPr id="6" name="TextBox 5">
            <a:extLst>
              <a:ext uri="{FF2B5EF4-FFF2-40B4-BE49-F238E27FC236}">
                <a16:creationId xmlns:a16="http://schemas.microsoft.com/office/drawing/2014/main" id="{237ADBEC-5AE9-EA6E-4502-697E260CE998}"/>
              </a:ext>
            </a:extLst>
          </p:cNvPr>
          <p:cNvSpPr txBox="1"/>
          <p:nvPr/>
        </p:nvSpPr>
        <p:spPr>
          <a:xfrm>
            <a:off x="7736416" y="1394557"/>
            <a:ext cx="43611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ii. What is the optimal combination?  Explain using marginal analysis.</a:t>
            </a:r>
            <a:endParaRPr lang="en-US" dirty="0"/>
          </a:p>
        </p:txBody>
      </p:sp>
      <p:graphicFrame>
        <p:nvGraphicFramePr>
          <p:cNvPr id="7" name="Table 6">
            <a:extLst>
              <a:ext uri="{FF2B5EF4-FFF2-40B4-BE49-F238E27FC236}">
                <a16:creationId xmlns:a16="http://schemas.microsoft.com/office/drawing/2014/main" id="{F0679162-F052-480F-91AC-B3276F9BAF63}"/>
              </a:ext>
            </a:extLst>
          </p:cNvPr>
          <p:cNvGraphicFramePr>
            <a:graphicFrameLocks noGrp="1"/>
          </p:cNvGraphicFramePr>
          <p:nvPr>
            <p:extLst>
              <p:ext uri="{D42A27DB-BD31-4B8C-83A1-F6EECF244321}">
                <p14:modId xmlns:p14="http://schemas.microsoft.com/office/powerpoint/2010/main" val="2984557518"/>
              </p:ext>
            </p:extLst>
          </p:nvPr>
        </p:nvGraphicFramePr>
        <p:xfrm>
          <a:off x="7756769" y="1944076"/>
          <a:ext cx="3977486" cy="2606040"/>
        </p:xfrm>
        <a:graphic>
          <a:graphicData uri="http://schemas.openxmlformats.org/drawingml/2006/table">
            <a:tbl>
              <a:tblPr firstRow="1" bandRow="1">
                <a:tableStyleId>{5C22544A-7EE6-4342-B048-85BDC9FD1C3A}</a:tableStyleId>
              </a:tblPr>
              <a:tblGrid>
                <a:gridCol w="1988743">
                  <a:extLst>
                    <a:ext uri="{9D8B030D-6E8A-4147-A177-3AD203B41FA5}">
                      <a16:colId xmlns:a16="http://schemas.microsoft.com/office/drawing/2014/main" val="2039859475"/>
                    </a:ext>
                  </a:extLst>
                </a:gridCol>
                <a:gridCol w="1988743">
                  <a:extLst>
                    <a:ext uri="{9D8B030D-6E8A-4147-A177-3AD203B41FA5}">
                      <a16:colId xmlns:a16="http://schemas.microsoft.com/office/drawing/2014/main" val="1081247495"/>
                    </a:ext>
                  </a:extLst>
                </a:gridCol>
              </a:tblGrid>
              <a:tr h="381000">
                <a:tc>
                  <a:txBody>
                    <a:bodyPr/>
                    <a:lstStyle/>
                    <a:p>
                      <a:pPr algn="ctr"/>
                      <a:r>
                        <a:rPr lang="en-US" dirty="0" err="1"/>
                        <a:t>MUx</a:t>
                      </a:r>
                      <a:r>
                        <a:rPr lang="en-US" dirty="0"/>
                        <a:t>/</a:t>
                      </a:r>
                      <a:r>
                        <a:rPr lang="en-US" dirty="0" err="1"/>
                        <a:t>Px</a:t>
                      </a:r>
                    </a:p>
                  </a:txBody>
                  <a:tcPr/>
                </a:tc>
                <a:tc>
                  <a:txBody>
                    <a:bodyPr/>
                    <a:lstStyle/>
                    <a:p>
                      <a:pPr algn="ctr"/>
                      <a:r>
                        <a:rPr lang="en-US" dirty="0" err="1"/>
                        <a:t>MUy</a:t>
                      </a:r>
                      <a:r>
                        <a:rPr lang="en-US" dirty="0"/>
                        <a:t>/Py</a:t>
                      </a:r>
                    </a:p>
                  </a:txBody>
                  <a:tcPr/>
                </a:tc>
                <a:extLst>
                  <a:ext uri="{0D108BD9-81ED-4DB2-BD59-A6C34878D82A}">
                    <a16:rowId xmlns:a16="http://schemas.microsoft.com/office/drawing/2014/main" val="2602961987"/>
                  </a:ext>
                </a:extLst>
              </a:tr>
              <a:tr h="370840">
                <a:tc>
                  <a:txBody>
                    <a:bodyPr/>
                    <a:lstStyle/>
                    <a:p>
                      <a:pPr algn="ctr"/>
                      <a:r>
                        <a:rPr lang="en-US" dirty="0"/>
                        <a:t>10</a:t>
                      </a:r>
                    </a:p>
                  </a:txBody>
                  <a:tcPr/>
                </a:tc>
                <a:tc>
                  <a:txBody>
                    <a:bodyPr/>
                    <a:lstStyle/>
                    <a:p>
                      <a:pPr algn="ctr"/>
                      <a:r>
                        <a:rPr lang="en-US" dirty="0"/>
                        <a:t>7</a:t>
                      </a:r>
                    </a:p>
                  </a:txBody>
                  <a:tcPr/>
                </a:tc>
                <a:extLst>
                  <a:ext uri="{0D108BD9-81ED-4DB2-BD59-A6C34878D82A}">
                    <a16:rowId xmlns:a16="http://schemas.microsoft.com/office/drawing/2014/main" val="2589222435"/>
                  </a:ext>
                </a:extLst>
              </a:tr>
              <a:tr h="370840">
                <a:tc>
                  <a:txBody>
                    <a:bodyPr/>
                    <a:lstStyle/>
                    <a:p>
                      <a:pPr algn="ctr"/>
                      <a:r>
                        <a:rPr lang="en-US" dirty="0"/>
                        <a:t>8</a:t>
                      </a:r>
                    </a:p>
                  </a:txBody>
                  <a:tcPr/>
                </a:tc>
                <a:tc>
                  <a:txBody>
                    <a:bodyPr/>
                    <a:lstStyle/>
                    <a:p>
                      <a:pPr algn="ctr"/>
                      <a:r>
                        <a:rPr lang="en-US" dirty="0"/>
                        <a:t>6</a:t>
                      </a:r>
                    </a:p>
                  </a:txBody>
                  <a:tcPr/>
                </a:tc>
                <a:extLst>
                  <a:ext uri="{0D108BD9-81ED-4DB2-BD59-A6C34878D82A}">
                    <a16:rowId xmlns:a16="http://schemas.microsoft.com/office/drawing/2014/main" val="3494385121"/>
                  </a:ext>
                </a:extLst>
              </a:tr>
              <a:tr h="370840">
                <a:tc>
                  <a:txBody>
                    <a:bodyPr/>
                    <a:lstStyle/>
                    <a:p>
                      <a:pPr algn="ctr"/>
                      <a:r>
                        <a:rPr lang="en-US" dirty="0"/>
                        <a:t>6</a:t>
                      </a:r>
                    </a:p>
                  </a:txBody>
                  <a:tcPr/>
                </a:tc>
                <a:tc>
                  <a:txBody>
                    <a:bodyPr/>
                    <a:lstStyle/>
                    <a:p>
                      <a:pPr algn="ctr"/>
                      <a:r>
                        <a:rPr lang="en-US" dirty="0"/>
                        <a:t>4</a:t>
                      </a:r>
                    </a:p>
                  </a:txBody>
                  <a:tcPr/>
                </a:tc>
                <a:extLst>
                  <a:ext uri="{0D108BD9-81ED-4DB2-BD59-A6C34878D82A}">
                    <a16:rowId xmlns:a16="http://schemas.microsoft.com/office/drawing/2014/main" val="412564300"/>
                  </a:ext>
                </a:extLst>
              </a:tr>
              <a:tr h="370840">
                <a:tc>
                  <a:txBody>
                    <a:bodyPr/>
                    <a:lstStyle/>
                    <a:p>
                      <a:pPr algn="ctr"/>
                      <a:r>
                        <a:rPr lang="en-US" dirty="0"/>
                        <a:t>4</a:t>
                      </a:r>
                    </a:p>
                  </a:txBody>
                  <a:tcPr/>
                </a:tc>
                <a:tc>
                  <a:txBody>
                    <a:bodyPr/>
                    <a:lstStyle/>
                    <a:p>
                      <a:pPr algn="ctr"/>
                      <a:r>
                        <a:rPr lang="en-US" dirty="0"/>
                        <a:t>2</a:t>
                      </a:r>
                    </a:p>
                  </a:txBody>
                  <a:tcPr/>
                </a:tc>
                <a:extLst>
                  <a:ext uri="{0D108BD9-81ED-4DB2-BD59-A6C34878D82A}">
                    <a16:rowId xmlns:a16="http://schemas.microsoft.com/office/drawing/2014/main" val="4211452823"/>
                  </a:ext>
                </a:extLst>
              </a:tr>
              <a:tr h="370840">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3037713262"/>
                  </a:ext>
                </a:extLst>
              </a:tr>
              <a:tr h="370840">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3713922227"/>
                  </a:ext>
                </a:extLst>
              </a:tr>
            </a:tbl>
          </a:graphicData>
        </a:graphic>
      </p:graphicFrame>
      <p:sp>
        <p:nvSpPr>
          <p:cNvPr id="21" name="TextBox 20">
            <a:extLst>
              <a:ext uri="{FF2B5EF4-FFF2-40B4-BE49-F238E27FC236}">
                <a16:creationId xmlns:a16="http://schemas.microsoft.com/office/drawing/2014/main" id="{E3D23B5B-F18B-BE5B-9F12-6515B1F5C998}"/>
              </a:ext>
            </a:extLst>
          </p:cNvPr>
          <p:cNvSpPr txBox="1"/>
          <p:nvPr/>
        </p:nvSpPr>
        <p:spPr>
          <a:xfrm>
            <a:off x="7778750" y="4868333"/>
            <a:ext cx="37465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ea typeface="Calibri"/>
                <a:cs typeface="Calibri"/>
              </a:rPr>
              <a:t>Optimal combination is 4 units of Good X and 3 units of Good Y.  At that combination, the MU/P  for each good are equal to 4, and Lucy has used up all her income.</a:t>
            </a:r>
          </a:p>
          <a:p>
            <a:r>
              <a:rPr lang="en-US" b="1" dirty="0">
                <a:solidFill>
                  <a:srgbClr val="FF0000"/>
                </a:solidFill>
                <a:ea typeface="Calibri"/>
                <a:cs typeface="Calibri"/>
              </a:rPr>
              <a:t>          $2(4) + $4(3) = $20</a:t>
            </a:r>
          </a:p>
        </p:txBody>
      </p:sp>
    </p:spTree>
    <p:extLst>
      <p:ext uri="{BB962C8B-B14F-4D97-AF65-F5344CB8AC3E}">
        <p14:creationId xmlns:p14="http://schemas.microsoft.com/office/powerpoint/2010/main" val="418465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08D8D8-0635-2DF6-FA23-6603D40E8A91}"/>
              </a:ext>
            </a:extLst>
          </p:cNvPr>
          <p:cNvSpPr>
            <a:spLocks noGrp="1"/>
          </p:cNvSpPr>
          <p:nvPr>
            <p:ph type="sldNum" sz="quarter" idx="4"/>
          </p:nvPr>
        </p:nvSpPr>
        <p:spPr/>
        <p:txBody>
          <a:bodyPr/>
          <a:lstStyle/>
          <a:p>
            <a:fld id="{FAEE96CF-4053-2149-B5F9-FD566E7161CA}" type="slidenum">
              <a:rPr lang="en-US" smtClean="0"/>
              <a:pPr/>
              <a:t>26</a:t>
            </a:fld>
            <a:endParaRPr lang="en-US"/>
          </a:p>
        </p:txBody>
      </p:sp>
      <p:sp>
        <p:nvSpPr>
          <p:cNvPr id="3" name="TextBox 2">
            <a:extLst>
              <a:ext uri="{FF2B5EF4-FFF2-40B4-BE49-F238E27FC236}">
                <a16:creationId xmlns:a16="http://schemas.microsoft.com/office/drawing/2014/main" id="{BA4BBD57-911E-F0B4-D9C7-19A772F27717}"/>
              </a:ext>
            </a:extLst>
          </p:cNvPr>
          <p:cNvSpPr txBox="1"/>
          <p:nvPr/>
        </p:nvSpPr>
        <p:spPr>
          <a:xfrm>
            <a:off x="444499" y="1714500"/>
            <a:ext cx="104587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D. Suppose the price elasticity of demand for Good X is –2.0, the price elasticity of demand for Good Y is –0.8, and the cross-price elasticity of demand between Good X and Good Y is +1.6.  Are Goods X and Y complementary goods, substitute goods, or normal goods, or inferior goods?  Explain.</a:t>
            </a:r>
            <a:endParaRPr lang="en-US" dirty="0"/>
          </a:p>
        </p:txBody>
      </p:sp>
      <p:sp>
        <p:nvSpPr>
          <p:cNvPr id="4" name="TextBox 3">
            <a:extLst>
              <a:ext uri="{FF2B5EF4-FFF2-40B4-BE49-F238E27FC236}">
                <a16:creationId xmlns:a16="http://schemas.microsoft.com/office/drawing/2014/main" id="{546BA1EB-E4D9-0406-C571-B1FE6277C052}"/>
              </a:ext>
            </a:extLst>
          </p:cNvPr>
          <p:cNvSpPr txBox="1"/>
          <p:nvPr/>
        </p:nvSpPr>
        <p:spPr>
          <a:xfrm>
            <a:off x="941916" y="2952749"/>
            <a:ext cx="1053041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ea typeface="Calibri"/>
                <a:cs typeface="Calibri"/>
              </a:rPr>
              <a:t>Substitute goods.  The cross-price elasticity of the two goods is positive, meaning that as the price of one good goes up, the demand for the other goes up.   The consumer will substitute X for Y as the price of Y increases.</a:t>
            </a:r>
          </a:p>
          <a:p>
            <a:endParaRPr lang="en-US" b="1" dirty="0">
              <a:solidFill>
                <a:srgbClr val="FF0000"/>
              </a:solidFill>
              <a:ea typeface="Calibri"/>
              <a:cs typeface="Calibri"/>
            </a:endParaRPr>
          </a:p>
          <a:p>
            <a:r>
              <a:rPr lang="en-US" b="1" dirty="0">
                <a:solidFill>
                  <a:srgbClr val="FF0000"/>
                </a:solidFill>
                <a:ea typeface="Calibri"/>
                <a:cs typeface="Calibri"/>
              </a:rPr>
              <a:t>There is no information on whether the goods are normal or inferior since the income elasticity of demand is not stated in the problem.</a:t>
            </a:r>
          </a:p>
        </p:txBody>
      </p:sp>
    </p:spTree>
    <p:extLst>
      <p:ext uri="{BB962C8B-B14F-4D97-AF65-F5344CB8AC3E}">
        <p14:creationId xmlns:p14="http://schemas.microsoft.com/office/powerpoint/2010/main" val="384789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65583"/>
        </a:solidFill>
        <a:effectLst/>
      </p:bgPr>
    </p:bg>
    <p:spTree>
      <p:nvGrpSpPr>
        <p:cNvPr id="1" name=""/>
        <p:cNvGrpSpPr/>
        <p:nvPr/>
      </p:nvGrpSpPr>
      <p:grpSpPr>
        <a:xfrm>
          <a:off x="0" y="0"/>
          <a:ext cx="0" cy="0"/>
          <a:chOff x="0" y="0"/>
          <a:chExt cx="0" cy="0"/>
        </a:xfrm>
      </p:grpSpPr>
      <p:sp>
        <p:nvSpPr>
          <p:cNvPr id="2" name="Freeform 2"/>
          <p:cNvSpPr/>
          <p:nvPr/>
        </p:nvSpPr>
        <p:spPr>
          <a:xfrm>
            <a:off x="4486927" y="4076831"/>
            <a:ext cx="8916465" cy="4190739"/>
          </a:xfrm>
          <a:custGeom>
            <a:avLst/>
            <a:gdLst/>
            <a:ahLst/>
            <a:cxnLst/>
            <a:rect l="l" t="t" r="r" b="b"/>
            <a:pathLst>
              <a:path w="13374697" h="6286108">
                <a:moveTo>
                  <a:pt x="0" y="0"/>
                </a:moveTo>
                <a:lnTo>
                  <a:pt x="13374698" y="0"/>
                </a:lnTo>
                <a:lnTo>
                  <a:pt x="13374698" y="6286108"/>
                </a:lnTo>
                <a:lnTo>
                  <a:pt x="0" y="6286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592934" y="1613042"/>
            <a:ext cx="472869" cy="598569"/>
          </a:xfrm>
          <a:custGeom>
            <a:avLst/>
            <a:gdLst/>
            <a:ahLst/>
            <a:cxnLst/>
            <a:rect l="l" t="t" r="r" b="b"/>
            <a:pathLst>
              <a:path w="709304" h="897853">
                <a:moveTo>
                  <a:pt x="0" y="0"/>
                </a:moveTo>
                <a:lnTo>
                  <a:pt x="709304" y="0"/>
                </a:lnTo>
                <a:lnTo>
                  <a:pt x="709304" y="897853"/>
                </a:lnTo>
                <a:lnTo>
                  <a:pt x="0" y="8978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7254696" y="1613042"/>
            <a:ext cx="4796179" cy="3972345"/>
            <a:chOff x="0" y="0"/>
            <a:chExt cx="9592359" cy="7944690"/>
          </a:xfrm>
        </p:grpSpPr>
        <p:sp>
          <p:nvSpPr>
            <p:cNvPr id="5" name="Freeform 5"/>
            <p:cNvSpPr/>
            <p:nvPr/>
          </p:nvSpPr>
          <p:spPr>
            <a:xfrm>
              <a:off x="8578310" y="1191820"/>
              <a:ext cx="1014048" cy="1283605"/>
            </a:xfrm>
            <a:custGeom>
              <a:avLst/>
              <a:gdLst/>
              <a:ahLst/>
              <a:cxnLst/>
              <a:rect l="l" t="t" r="r" b="b"/>
              <a:pathLst>
                <a:path w="1014048" h="1283605">
                  <a:moveTo>
                    <a:pt x="0" y="0"/>
                  </a:moveTo>
                  <a:lnTo>
                    <a:pt x="1014049" y="0"/>
                  </a:lnTo>
                  <a:lnTo>
                    <a:pt x="1014049" y="1283606"/>
                  </a:lnTo>
                  <a:lnTo>
                    <a:pt x="0" y="12836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flipH="1">
              <a:off x="4712689" y="0"/>
              <a:ext cx="643710" cy="814823"/>
            </a:xfrm>
            <a:custGeom>
              <a:avLst/>
              <a:gdLst/>
              <a:ahLst/>
              <a:cxnLst/>
              <a:rect l="l" t="t" r="r" b="b"/>
              <a:pathLst>
                <a:path w="643710" h="814823">
                  <a:moveTo>
                    <a:pt x="643710" y="0"/>
                  </a:moveTo>
                  <a:lnTo>
                    <a:pt x="0" y="0"/>
                  </a:lnTo>
                  <a:lnTo>
                    <a:pt x="0" y="814823"/>
                  </a:lnTo>
                  <a:lnTo>
                    <a:pt x="643710" y="814823"/>
                  </a:lnTo>
                  <a:lnTo>
                    <a:pt x="64371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7" name="Group 7"/>
            <p:cNvGrpSpPr/>
            <p:nvPr/>
          </p:nvGrpSpPr>
          <p:grpSpPr>
            <a:xfrm>
              <a:off x="0" y="997044"/>
              <a:ext cx="6369178" cy="6369152"/>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0"/>
                <a:stretch>
                  <a:fillRect l="-74921" t="-2568" r="-65097" b="-23942"/>
                </a:stretch>
              </a:blipFill>
            </p:spPr>
          </p:sp>
        </p:grpSp>
        <p:grpSp>
          <p:nvGrpSpPr>
            <p:cNvPr id="9" name="Group 9"/>
            <p:cNvGrpSpPr/>
            <p:nvPr/>
          </p:nvGrpSpPr>
          <p:grpSpPr>
            <a:xfrm>
              <a:off x="4890790" y="997044"/>
              <a:ext cx="2956775" cy="2956763"/>
              <a:chOff x="0" y="0"/>
              <a:chExt cx="6350000" cy="6349975"/>
            </a:xfrm>
          </p:grpSpPr>
          <p:sp>
            <p:nvSpPr>
              <p:cNvPr id="10"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1"/>
                <a:stretch>
                  <a:fillRect l="-19900" r="-22332" b="-6674"/>
                </a:stretch>
              </a:blipFill>
            </p:spPr>
          </p:sp>
        </p:grpSp>
        <p:grpSp>
          <p:nvGrpSpPr>
            <p:cNvPr id="11" name="Group 11"/>
            <p:cNvGrpSpPr/>
            <p:nvPr/>
          </p:nvGrpSpPr>
          <p:grpSpPr>
            <a:xfrm>
              <a:off x="5356399" y="4215769"/>
              <a:ext cx="3728936" cy="3728921"/>
              <a:chOff x="0" y="0"/>
              <a:chExt cx="6350000" cy="6349975"/>
            </a:xfrm>
          </p:grpSpPr>
          <p:sp>
            <p:nvSpPr>
              <p:cNvPr id="12" name="Freeform 1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2"/>
                <a:stretch>
                  <a:fillRect l="-18489" r="-51209" b="-13132"/>
                </a:stretch>
              </a:blipFill>
            </p:spPr>
          </p:sp>
        </p:grpSp>
        <p:grpSp>
          <p:nvGrpSpPr>
            <p:cNvPr id="13" name="Group 13"/>
            <p:cNvGrpSpPr/>
            <p:nvPr/>
          </p:nvGrpSpPr>
          <p:grpSpPr>
            <a:xfrm>
              <a:off x="7157344" y="3011412"/>
              <a:ext cx="1884797" cy="1884790"/>
              <a:chOff x="0" y="0"/>
              <a:chExt cx="6350000" cy="6349975"/>
            </a:xfrm>
          </p:grpSpPr>
          <p:sp>
            <p:nvSpPr>
              <p:cNvPr id="14" name="Freeform 1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3"/>
                <a:stretch>
                  <a:fillRect l="-110110" t="-21468" r="-34018" b="-41285"/>
                </a:stretch>
              </a:blipFill>
            </p:spPr>
          </p:sp>
        </p:grpSp>
      </p:grpSp>
      <p:sp>
        <p:nvSpPr>
          <p:cNvPr id="15" name="Freeform 15"/>
          <p:cNvSpPr/>
          <p:nvPr/>
        </p:nvSpPr>
        <p:spPr>
          <a:xfrm>
            <a:off x="6482301" y="4529052"/>
            <a:ext cx="340488" cy="430997"/>
          </a:xfrm>
          <a:custGeom>
            <a:avLst/>
            <a:gdLst/>
            <a:ahLst/>
            <a:cxnLst/>
            <a:rect l="l" t="t" r="r" b="b"/>
            <a:pathLst>
              <a:path w="510732" h="646496">
                <a:moveTo>
                  <a:pt x="0" y="0"/>
                </a:moveTo>
                <a:lnTo>
                  <a:pt x="510732" y="0"/>
                </a:lnTo>
                <a:lnTo>
                  <a:pt x="510732" y="646496"/>
                </a:lnTo>
                <a:lnTo>
                  <a:pt x="0" y="64649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flipH="1">
            <a:off x="-3570200" y="4076831"/>
            <a:ext cx="8916465" cy="4190739"/>
          </a:xfrm>
          <a:custGeom>
            <a:avLst/>
            <a:gdLst/>
            <a:ahLst/>
            <a:cxnLst/>
            <a:rect l="l" t="t" r="r" b="b"/>
            <a:pathLst>
              <a:path w="13374697" h="6286108">
                <a:moveTo>
                  <a:pt x="13374698" y="0"/>
                </a:moveTo>
                <a:lnTo>
                  <a:pt x="0" y="0"/>
                </a:lnTo>
                <a:lnTo>
                  <a:pt x="0" y="6286108"/>
                </a:lnTo>
                <a:lnTo>
                  <a:pt x="13374698" y="6286108"/>
                </a:lnTo>
                <a:lnTo>
                  <a:pt x="13374698"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7" name="Group 17"/>
          <p:cNvGrpSpPr/>
          <p:nvPr/>
        </p:nvGrpSpPr>
        <p:grpSpPr>
          <a:xfrm>
            <a:off x="685800" y="4343623"/>
            <a:ext cx="1997752" cy="1997752"/>
            <a:chOff x="0" y="0"/>
            <a:chExt cx="3995504" cy="3995504"/>
          </a:xfrm>
        </p:grpSpPr>
        <p:sp>
          <p:nvSpPr>
            <p:cNvPr id="18" name="Freeform 18"/>
            <p:cNvSpPr/>
            <p:nvPr/>
          </p:nvSpPr>
          <p:spPr>
            <a:xfrm>
              <a:off x="0" y="0"/>
              <a:ext cx="3995504" cy="3995504"/>
            </a:xfrm>
            <a:custGeom>
              <a:avLst/>
              <a:gdLst/>
              <a:ahLst/>
              <a:cxnLst/>
              <a:rect l="l" t="t" r="r" b="b"/>
              <a:pathLst>
                <a:path w="3995504" h="3995504">
                  <a:moveTo>
                    <a:pt x="0" y="0"/>
                  </a:moveTo>
                  <a:lnTo>
                    <a:pt x="3995504" y="0"/>
                  </a:lnTo>
                  <a:lnTo>
                    <a:pt x="3995504" y="3995504"/>
                  </a:lnTo>
                  <a:lnTo>
                    <a:pt x="0" y="39955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sp>
        <p:nvSpPr>
          <p:cNvPr id="19" name="Freeform 19"/>
          <p:cNvSpPr/>
          <p:nvPr/>
        </p:nvSpPr>
        <p:spPr>
          <a:xfrm rot="613923" flipH="1">
            <a:off x="2751624" y="4620265"/>
            <a:ext cx="1241955" cy="804165"/>
          </a:xfrm>
          <a:custGeom>
            <a:avLst/>
            <a:gdLst/>
            <a:ahLst/>
            <a:cxnLst/>
            <a:rect l="l" t="t" r="r" b="b"/>
            <a:pathLst>
              <a:path w="1862932" h="1206248">
                <a:moveTo>
                  <a:pt x="1862932" y="0"/>
                </a:moveTo>
                <a:lnTo>
                  <a:pt x="0" y="0"/>
                </a:lnTo>
                <a:lnTo>
                  <a:pt x="0" y="1206249"/>
                </a:lnTo>
                <a:lnTo>
                  <a:pt x="1862932" y="1206249"/>
                </a:lnTo>
                <a:lnTo>
                  <a:pt x="1862932"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0" name="Freeform 20"/>
          <p:cNvSpPr/>
          <p:nvPr/>
        </p:nvSpPr>
        <p:spPr>
          <a:xfrm>
            <a:off x="9944885" y="5692110"/>
            <a:ext cx="2139887" cy="1134141"/>
          </a:xfrm>
          <a:custGeom>
            <a:avLst/>
            <a:gdLst/>
            <a:ahLst/>
            <a:cxnLst/>
            <a:rect l="l" t="t" r="r" b="b"/>
            <a:pathLst>
              <a:path w="3209831" h="1701211">
                <a:moveTo>
                  <a:pt x="0" y="0"/>
                </a:moveTo>
                <a:lnTo>
                  <a:pt x="3209831" y="0"/>
                </a:lnTo>
                <a:lnTo>
                  <a:pt x="3209831" y="1701211"/>
                </a:lnTo>
                <a:lnTo>
                  <a:pt x="0" y="1701211"/>
                </a:lnTo>
                <a:lnTo>
                  <a:pt x="0" y="0"/>
                </a:lnTo>
                <a:close/>
              </a:path>
            </a:pathLst>
          </a:custGeom>
          <a:blipFill>
            <a:blip r:embed="rId20"/>
            <a:stretch>
              <a:fillRect/>
            </a:stretch>
          </a:blipFill>
        </p:spPr>
      </p:sp>
      <p:sp>
        <p:nvSpPr>
          <p:cNvPr id="21" name="TextBox 21"/>
          <p:cNvSpPr txBox="1"/>
          <p:nvPr/>
        </p:nvSpPr>
        <p:spPr>
          <a:xfrm>
            <a:off x="329366" y="391437"/>
            <a:ext cx="11533269" cy="55372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480"/>
              </a:lnSpc>
              <a:spcBef>
                <a:spcPct val="0"/>
              </a:spcBef>
            </a:pPr>
            <a:r>
              <a:rPr lang="en-US" sz="3199">
                <a:solidFill>
                  <a:srgbClr val="ACDD71"/>
                </a:solidFill>
                <a:latin typeface="BIZ UDPMincho"/>
                <a:ea typeface="BIZ UDPMincho"/>
                <a:cs typeface="BIZ UDPMincho"/>
                <a:sym typeface="BIZ UDPMincho"/>
              </a:rPr>
              <a:t>Free Personal Finance Program for High School Girls </a:t>
            </a:r>
          </a:p>
        </p:txBody>
      </p:sp>
      <p:sp>
        <p:nvSpPr>
          <p:cNvPr id="22" name="TextBox 22"/>
          <p:cNvSpPr txBox="1"/>
          <p:nvPr/>
        </p:nvSpPr>
        <p:spPr>
          <a:xfrm>
            <a:off x="329366" y="1369688"/>
            <a:ext cx="6652545" cy="22083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893"/>
              </a:lnSpc>
              <a:spcBef>
                <a:spcPct val="0"/>
              </a:spcBef>
            </a:pPr>
            <a:r>
              <a:rPr lang="en-US" sz="2067">
                <a:solidFill>
                  <a:srgbClr val="FFFFFF"/>
                </a:solidFill>
                <a:latin typeface="Inter"/>
                <a:ea typeface="Inter"/>
                <a:cs typeface="Inter"/>
                <a:sym typeface="Inter"/>
              </a:rPr>
              <a:t>Invest in Girls (a program of CEE) invites your high school students to learn about personal finance in a supportive all-girl environment! IIG instructors will teach students the basics of personal finance, how to invest, and help them build professional skills. These programs are online and free to attend.  </a:t>
            </a:r>
          </a:p>
        </p:txBody>
      </p:sp>
      <p:sp>
        <p:nvSpPr>
          <p:cNvPr id="23" name="TextBox 23"/>
          <p:cNvSpPr txBox="1"/>
          <p:nvPr/>
        </p:nvSpPr>
        <p:spPr>
          <a:xfrm>
            <a:off x="3000240" y="5540937"/>
            <a:ext cx="6652545" cy="3492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800"/>
              </a:lnSpc>
              <a:spcBef>
                <a:spcPct val="0"/>
              </a:spcBef>
            </a:pPr>
            <a:r>
              <a:rPr lang="en-US" sz="2000">
                <a:solidFill>
                  <a:srgbClr val="FFFFFF"/>
                </a:solidFill>
                <a:latin typeface="Inter"/>
                <a:ea typeface="Inter"/>
                <a:cs typeface="Inter"/>
                <a:sym typeface="Inter"/>
              </a:rPr>
              <a:t>Share this sign up link with your students</a:t>
            </a:r>
          </a:p>
        </p:txBody>
      </p:sp>
      <p:sp>
        <p:nvSpPr>
          <p:cNvPr id="24" name="TextBox 24"/>
          <p:cNvSpPr txBox="1"/>
          <p:nvPr/>
        </p:nvSpPr>
        <p:spPr>
          <a:xfrm>
            <a:off x="3000240" y="5992125"/>
            <a:ext cx="6652545" cy="3492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800"/>
              </a:lnSpc>
              <a:spcBef>
                <a:spcPct val="0"/>
              </a:spcBef>
            </a:pPr>
            <a:r>
              <a:rPr lang="en-US" sz="2000">
                <a:solidFill>
                  <a:srgbClr val="FFFFFF"/>
                </a:solidFill>
                <a:latin typeface="Inter"/>
                <a:ea typeface="Inter"/>
                <a:cs typeface="Inter"/>
                <a:sym typeface="Inter"/>
              </a:rPr>
              <a:t>Or visit investingirls.org/for-students/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414A58"/>
                </a:solidFill>
                <a:latin typeface="Calibri"/>
                <a:cs typeface="Calibri"/>
              </a:rPr>
              <a:t> </a:t>
            </a:r>
            <a:r>
              <a:rPr lang="en-US" b="1">
                <a:solidFill>
                  <a:srgbClr val="414A58"/>
                </a:solidFill>
                <a:latin typeface="Calibri"/>
                <a:cs typeface="Calibri"/>
              </a:rPr>
              <a:t>Presenter</a:t>
            </a:r>
            <a:endParaRPr lang="en-US" b="1"/>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3</a:t>
            </a:fld>
            <a:endParaRPr lang="en-US"/>
          </a:p>
        </p:txBody>
      </p:sp>
      <p:sp>
        <p:nvSpPr>
          <p:cNvPr id="11" name="Text Placeholder 2">
            <a:extLst>
              <a:ext uri="{FF2B5EF4-FFF2-40B4-BE49-F238E27FC236}">
                <a16:creationId xmlns:a16="http://schemas.microsoft.com/office/drawing/2014/main" id="{86231821-F15C-F7B9-7F81-39C5EA2131FD}"/>
              </a:ext>
            </a:extLst>
          </p:cNvPr>
          <p:cNvSpPr txBox="1">
            <a:spLocks/>
          </p:cNvSpPr>
          <p:nvPr/>
        </p:nvSpPr>
        <p:spPr>
          <a:xfrm>
            <a:off x="3216731" y="2220063"/>
            <a:ext cx="7630354" cy="103544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Calibri" panose="020F0502020204030204" pitchFamily="34" charset="0"/>
                <a:ea typeface="Calibri" panose="020F0502020204030204" pitchFamily="34" charset="0"/>
                <a:cs typeface="Calibri" panose="020F0502020204030204" pitchFamily="34" charset="0"/>
              </a:rPr>
              <a:t>Name: Kathleen Brennan</a:t>
            </a:r>
          </a:p>
          <a:p>
            <a:pPr marL="0" indent="0">
              <a:buNone/>
            </a:pPr>
            <a:r>
              <a:rPr lang="en-US" b="1">
                <a:latin typeface="Calibri"/>
                <a:ea typeface="Calibri"/>
                <a:cs typeface="Calibri"/>
              </a:rPr>
              <a:t>Email Address: kmbrennan108@gmail.com</a:t>
            </a:r>
          </a:p>
          <a:p>
            <a:pPr marL="0" indent="0">
              <a:buNone/>
            </a:pPr>
            <a:r>
              <a:rPr lang="en-US" b="1">
                <a:latin typeface="Calibri"/>
                <a:ea typeface="+mn-lt"/>
                <a:cs typeface="Calibri"/>
              </a:rPr>
              <a:t>Social Handles    X : @econkate</a:t>
            </a:r>
          </a:p>
          <a:p>
            <a:pPr marL="0" indent="0">
              <a:buNone/>
            </a:pPr>
            <a:r>
              <a:rPr lang="en-US" b="1">
                <a:latin typeface="Calibri"/>
                <a:ea typeface="+mn-lt"/>
                <a:cs typeface="Calibri"/>
              </a:rPr>
              <a:t>                             Instagram: @kmbrennan108</a:t>
            </a:r>
          </a:p>
          <a:p>
            <a:pPr marL="0" indent="0">
              <a:buNone/>
            </a:pPr>
            <a:endParaRPr lang="en-US" sz="2600">
              <a:latin typeface="Calibri Light" panose="020F0302020204030204" pitchFamily="34" charset="0"/>
              <a:ea typeface="+mn-lt"/>
              <a:cs typeface="Calibri Light"/>
            </a:endParaRPr>
          </a:p>
        </p:txBody>
      </p:sp>
      <p:pic>
        <p:nvPicPr>
          <p:cNvPr id="7" name="Picture 6" descr="A person with glasses on her head&#10;&#10;Description automatically generated">
            <a:extLst>
              <a:ext uri="{FF2B5EF4-FFF2-40B4-BE49-F238E27FC236}">
                <a16:creationId xmlns:a16="http://schemas.microsoft.com/office/drawing/2014/main" id="{C7C65193-2B65-1BA9-788C-CE57EE2C0F2B}"/>
              </a:ext>
            </a:extLst>
          </p:cNvPr>
          <p:cNvPicPr>
            <a:picLocks noChangeAspect="1"/>
          </p:cNvPicPr>
          <p:nvPr/>
        </p:nvPicPr>
        <p:blipFill>
          <a:blip r:embed="rId2"/>
          <a:stretch>
            <a:fillRect/>
          </a:stretch>
        </p:blipFill>
        <p:spPr>
          <a:xfrm>
            <a:off x="783077" y="1676399"/>
            <a:ext cx="1991675" cy="2540107"/>
          </a:xfrm>
          <a:prstGeom prst="rect">
            <a:avLst/>
          </a:prstGeom>
        </p:spPr>
      </p:pic>
    </p:spTree>
    <p:extLst>
      <p:ext uri="{BB962C8B-B14F-4D97-AF65-F5344CB8AC3E}">
        <p14:creationId xmlns:p14="http://schemas.microsoft.com/office/powerpoint/2010/main" val="247021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414A58"/>
                </a:solidFill>
                <a:latin typeface="Calibri"/>
                <a:cs typeface="Calibri"/>
              </a:rPr>
              <a:t>Objectives</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12343" y="1688856"/>
            <a:ext cx="11158635"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Bef>
                <a:spcPts val="0"/>
              </a:spcBef>
              <a:buFont typeface="Arial,Sans-Serif" panose="020B0604020202020204" pitchFamily="34" charset="0"/>
              <a:buChar char="•"/>
            </a:pPr>
            <a:r>
              <a:rPr lang="en-US" sz="4400" b="1">
                <a:latin typeface="Calibri" panose="020F0502020204030204" pitchFamily="34" charset="0"/>
                <a:ea typeface="Calibri" panose="020F0502020204030204" pitchFamily="34" charset="0"/>
                <a:cs typeface="Calibri" panose="020F0502020204030204" pitchFamily="34" charset="0"/>
              </a:rPr>
              <a:t>Review the 2024 AP Microeconomics  Free- Response Questions (FRQ’s).</a:t>
            </a:r>
          </a:p>
          <a:p>
            <a:pPr marL="0" indent="0">
              <a:lnSpc>
                <a:spcPct val="100000"/>
              </a:lnSpc>
              <a:spcBef>
                <a:spcPts val="0"/>
              </a:spcBef>
              <a:buNone/>
            </a:pPr>
            <a:endParaRPr lang="en-US" sz="4400" b="1">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Bef>
                <a:spcPts val="0"/>
              </a:spcBef>
              <a:buFont typeface="Arial,Sans-Serif" panose="020B0604020202020204" pitchFamily="34" charset="0"/>
            </a:pPr>
            <a:r>
              <a:rPr lang="en-US" sz="4400" b="1">
                <a:latin typeface="Calibri"/>
                <a:ea typeface="Calibri"/>
                <a:cs typeface="Calibri"/>
              </a:rPr>
              <a:t>Learn effective strategies for teaching content that is tested on the FRQ portion of the AP exam.</a:t>
            </a:r>
          </a:p>
          <a:p>
            <a:pPr marL="285750" indent="-285750">
              <a:lnSpc>
                <a:spcPct val="100000"/>
              </a:lnSpc>
              <a:spcBef>
                <a:spcPts val="0"/>
              </a:spcBef>
              <a:buFont typeface="Arial,Sans-Serif" panose="020B0604020202020204" pitchFamily="34" charset="0"/>
            </a:pPr>
            <a:endParaRPr lang="en-US" sz="4400" b="1">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endParaRPr lang="en-US" sz="2600">
              <a:latin typeface="Calibri Light"/>
              <a:ea typeface="+mn-lt"/>
              <a:cs typeface="Calibri"/>
            </a:endParaRPr>
          </a:p>
          <a:p>
            <a:pPr marL="0" indent="0">
              <a:buNone/>
            </a:pPr>
            <a:endParaRPr lang="en-US" sz="2600">
              <a:latin typeface="Calibri Light" panose="020F0302020204030204" pitchFamily="34" charset="0"/>
              <a:ea typeface="+mn-l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4</a:t>
            </a:fld>
            <a:endParaRPr lang="en-US"/>
          </a:p>
        </p:txBody>
      </p:sp>
    </p:spTree>
    <p:extLst>
      <p:ext uri="{BB962C8B-B14F-4D97-AF65-F5344CB8AC3E}">
        <p14:creationId xmlns:p14="http://schemas.microsoft.com/office/powerpoint/2010/main" val="229027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414A58"/>
                </a:solidFill>
                <a:latin typeface="Calibri"/>
                <a:cs typeface="Calibri"/>
              </a:rPr>
              <a:t>Session Agenda</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a:latin typeface="Calibri Light"/>
              <a:ea typeface="Calibri Light"/>
              <a:cs typeface="Calibri Light"/>
            </a:endParaRPr>
          </a:p>
          <a:p>
            <a:pPr marL="0" indent="0">
              <a:buNone/>
            </a:pPr>
            <a:endParaRPr lang="en-US" sz="2600">
              <a:latin typeface="Calibri Light"/>
              <a:ea typeface="Calibri Light"/>
              <a:cs typeface="Calibri Light"/>
            </a:endParaRPr>
          </a:p>
          <a:p>
            <a:pPr marL="514350" indent="-514350">
              <a:buAutoNum type="arabicPeriod"/>
            </a:pPr>
            <a:r>
              <a:rPr lang="en-US" sz="4400" b="1">
                <a:latin typeface="Calibri" panose="020F0502020204030204" pitchFamily="34" charset="0"/>
                <a:ea typeface="Calibri" panose="020F0502020204030204" pitchFamily="34" charset="0"/>
                <a:cs typeface="Calibri" panose="020F0502020204030204" pitchFamily="34" charset="0"/>
              </a:rPr>
              <a:t>FRQ’s- Set 1 Analysis</a:t>
            </a:r>
          </a:p>
          <a:p>
            <a:pPr marL="0" indent="0">
              <a:buNone/>
            </a:pPr>
            <a:endParaRPr lang="en-US" sz="4400" b="1">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400" b="1">
                <a:latin typeface="Calibri" panose="020F0502020204030204" pitchFamily="34" charset="0"/>
                <a:ea typeface="Calibri" panose="020F0502020204030204" pitchFamily="34" charset="0"/>
                <a:cs typeface="Calibri" panose="020F0502020204030204" pitchFamily="34" charset="0"/>
              </a:rPr>
              <a:t>2. FRQ’s- Set 2 Analysis</a:t>
            </a:r>
          </a:p>
          <a:p>
            <a:pPr marL="514350" indent="-514350">
              <a:buAutoNum type="arabicPeriod"/>
            </a:pPr>
            <a:endParaRPr lang="en-US" sz="2600" b="1">
              <a:latin typeface="Calibri" panose="020F0502020204030204" pitchFamily="34" charset="0"/>
              <a:ea typeface="Calibri" panose="020F0502020204030204" pitchFamily="34" charset="0"/>
              <a:cs typeface="Calibri" panose="020F0502020204030204" pitchFamily="34" charset="0"/>
            </a:endParaRPr>
          </a:p>
          <a:p>
            <a:pPr marL="514350" indent="-514350">
              <a:buAutoNum type="arabicPeriod"/>
            </a:pPr>
            <a:endParaRPr lang="en-US" sz="2600">
              <a:latin typeface="Calibri Light"/>
              <a:ea typeface="Calibri Ligh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dirty="0" smtClean="0"/>
              <a:pPr/>
              <a:t>5</a:t>
            </a:fld>
            <a:endParaRPr lang="en-US"/>
          </a:p>
        </p:txBody>
      </p:sp>
      <p:pic>
        <p:nvPicPr>
          <p:cNvPr id="7" name="Picture 6">
            <a:extLst>
              <a:ext uri="{FF2B5EF4-FFF2-40B4-BE49-F238E27FC236}">
                <a16:creationId xmlns:a16="http://schemas.microsoft.com/office/drawing/2014/main" id="{C13F3BAF-7D11-1EED-E9B8-86395D1F57D2}"/>
              </a:ext>
            </a:extLst>
          </p:cNvPr>
          <p:cNvPicPr>
            <a:picLocks noChangeAspect="1"/>
          </p:cNvPicPr>
          <p:nvPr/>
        </p:nvPicPr>
        <p:blipFill>
          <a:blip r:embed="rId2"/>
          <a:stretch>
            <a:fillRect/>
          </a:stretch>
        </p:blipFill>
        <p:spPr>
          <a:xfrm>
            <a:off x="7879404" y="2718748"/>
            <a:ext cx="2704290" cy="1775431"/>
          </a:xfrm>
          <a:prstGeom prst="rect">
            <a:avLst/>
          </a:prstGeom>
        </p:spPr>
      </p:pic>
      <p:sp>
        <p:nvSpPr>
          <p:cNvPr id="4" name="TextBox 3">
            <a:extLst>
              <a:ext uri="{FF2B5EF4-FFF2-40B4-BE49-F238E27FC236}">
                <a16:creationId xmlns:a16="http://schemas.microsoft.com/office/drawing/2014/main" id="{F31434B8-D4D3-0CF0-E267-0CF10B306BBA}"/>
              </a:ext>
            </a:extLst>
          </p:cNvPr>
          <p:cNvSpPr txBox="1"/>
          <p:nvPr/>
        </p:nvSpPr>
        <p:spPr>
          <a:xfrm>
            <a:off x="9116320" y="4501173"/>
            <a:ext cx="15557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ea typeface="Calibri"/>
                <a:cs typeface="Calibri"/>
              </a:rPr>
              <a:t>© 2025 College Board</a:t>
            </a:r>
          </a:p>
        </p:txBody>
      </p:sp>
    </p:spTree>
    <p:extLst>
      <p:ext uri="{BB962C8B-B14F-4D97-AF65-F5344CB8AC3E}">
        <p14:creationId xmlns:p14="http://schemas.microsoft.com/office/powerpoint/2010/main" val="192927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2"/>
          <a:srcRect/>
          <a:stretch/>
        </p:blipFill>
        <p:spPr>
          <a:xfrm>
            <a:off x="708075" y="4860038"/>
            <a:ext cx="2597021" cy="1325562"/>
          </a:xfrm>
          <a:prstGeom prst="rect">
            <a:avLst/>
          </a:prstGeom>
        </p:spPr>
      </p:pic>
      <p:pic>
        <p:nvPicPr>
          <p:cNvPr id="2" name="Picture 1" descr="A black text on a white background&#10;&#10;AI-generated content may be incorrect.">
            <a:extLst>
              <a:ext uri="{FF2B5EF4-FFF2-40B4-BE49-F238E27FC236}">
                <a16:creationId xmlns:a16="http://schemas.microsoft.com/office/drawing/2014/main" id="{A69B0267-3E48-5BA0-449B-131B74CB1EC4}"/>
              </a:ext>
            </a:extLst>
          </p:cNvPr>
          <p:cNvPicPr>
            <a:picLocks noChangeAspect="1"/>
          </p:cNvPicPr>
          <p:nvPr/>
        </p:nvPicPr>
        <p:blipFill>
          <a:blip r:embed="rId3"/>
          <a:stretch>
            <a:fillRect/>
          </a:stretch>
        </p:blipFill>
        <p:spPr>
          <a:xfrm>
            <a:off x="4697413" y="1543050"/>
            <a:ext cx="7115175" cy="3771900"/>
          </a:xfrm>
          <a:prstGeom prst="rect">
            <a:avLst/>
          </a:prstGeom>
        </p:spPr>
      </p:pic>
    </p:spTree>
    <p:extLst>
      <p:ext uri="{BB962C8B-B14F-4D97-AF65-F5344CB8AC3E}">
        <p14:creationId xmlns:p14="http://schemas.microsoft.com/office/powerpoint/2010/main" val="146808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907B-0DC9-E64D-B7CC-FD7066550EDE}"/>
              </a:ext>
            </a:extLst>
          </p:cNvPr>
          <p:cNvSpPr txBox="1">
            <a:spLocks/>
          </p:cNvSpPr>
          <p:nvPr/>
        </p:nvSpPr>
        <p:spPr>
          <a:xfrm>
            <a:off x="1198181" y="158714"/>
            <a:ext cx="9795638" cy="11143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dirty="0"/>
              <a:t>Set 1: Question 1</a:t>
            </a:r>
            <a:endParaRPr lang="en-US" sz="3600" b="1" dirty="0">
              <a:ea typeface="Calibri Ligh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FAEE96CF-4053-2149-B5F9-FD566E7161CA}" type="slidenum">
              <a:rPr lang="en-US" sz="1200" smtClean="0">
                <a:solidFill>
                  <a:schemeClr val="tx1">
                    <a:tint val="75000"/>
                  </a:schemeClr>
                </a:solidFill>
                <a:latin typeface="+mn-lt"/>
                <a:ea typeface="+mn-ea"/>
              </a:rPr>
              <a:pPr>
                <a:spcAft>
                  <a:spcPts val="600"/>
                </a:spcAft>
              </a:pPr>
              <a:t>7</a:t>
            </a:fld>
            <a:endParaRPr lang="en-US" sz="1200">
              <a:solidFill>
                <a:schemeClr val="tx1">
                  <a:tint val="75000"/>
                </a:schemeClr>
              </a:solidFill>
              <a:latin typeface="+mn-lt"/>
              <a:ea typeface="+mn-ea"/>
            </a:endParaRPr>
          </a:p>
        </p:txBody>
      </p:sp>
      <p:sp>
        <p:nvSpPr>
          <p:cNvPr id="7" name="TextBox 6">
            <a:extLst>
              <a:ext uri="{FF2B5EF4-FFF2-40B4-BE49-F238E27FC236}">
                <a16:creationId xmlns:a16="http://schemas.microsoft.com/office/drawing/2014/main" id="{DC39429E-794D-AC31-6631-E7B2AEFE48FE}"/>
              </a:ext>
            </a:extLst>
          </p:cNvPr>
          <p:cNvSpPr txBox="1"/>
          <p:nvPr/>
        </p:nvSpPr>
        <p:spPr>
          <a:xfrm>
            <a:off x="296333" y="2042583"/>
            <a:ext cx="536574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Voda Reservoir is a profit-maximizing firm and the only producer of bottled water in a country.  Currently, Voda Reservoir is earning negative economic profit.</a:t>
            </a:r>
          </a:p>
          <a:p>
            <a:pPr marL="342900" indent="-342900">
              <a:buAutoNum type="alphaUcPeriod"/>
            </a:pPr>
            <a:r>
              <a:rPr lang="en-US">
                <a:ea typeface="Calibri"/>
                <a:cs typeface="Calibri"/>
              </a:rPr>
              <a:t>Draw a correctly labeled graph for Voda Reservoir and show each of the following:</a:t>
            </a:r>
          </a:p>
          <a:p>
            <a:r>
              <a:rPr lang="en-US">
                <a:ea typeface="Calibri"/>
                <a:cs typeface="Calibri"/>
              </a:rPr>
              <a:t> </a:t>
            </a:r>
            <a:r>
              <a:rPr lang="en-US" err="1">
                <a:ea typeface="Calibri"/>
                <a:cs typeface="Calibri"/>
              </a:rPr>
              <a:t>i</a:t>
            </a:r>
            <a:r>
              <a:rPr lang="en-US">
                <a:ea typeface="Calibri"/>
                <a:cs typeface="Calibri"/>
              </a:rPr>
              <a:t>. The profit-maximizing quantity, labeled </a:t>
            </a:r>
            <a:r>
              <a:rPr lang="en-US" err="1">
                <a:ea typeface="Calibri"/>
                <a:cs typeface="Calibri"/>
              </a:rPr>
              <a:t>Qm</a:t>
            </a:r>
            <a:endParaRPr lang="en-US">
              <a:ea typeface="Calibri"/>
              <a:cs typeface="Calibri"/>
            </a:endParaRPr>
          </a:p>
          <a:p>
            <a:r>
              <a:rPr lang="en-US">
                <a:ea typeface="Calibri"/>
                <a:cs typeface="Calibri"/>
              </a:rPr>
              <a:t> ii. The profit-maximizing price, labeled Pm</a:t>
            </a:r>
          </a:p>
          <a:p>
            <a:r>
              <a:rPr lang="en-US">
                <a:ea typeface="Calibri"/>
                <a:cs typeface="Calibri"/>
              </a:rPr>
              <a:t>    Iii. The  average total cost curve consistent with Voda Reservoir earning negative economic profit, labeled ATC</a:t>
            </a:r>
          </a:p>
          <a:p>
            <a:r>
              <a:rPr lang="en-US">
                <a:ea typeface="Calibri"/>
                <a:cs typeface="Calibri"/>
              </a:rPr>
              <a:t> iv. The area of deadweight loss, shaded completely</a:t>
            </a:r>
          </a:p>
          <a:p>
            <a:endParaRPr lang="en-US">
              <a:ea typeface="Calibri"/>
              <a:cs typeface="Calibri"/>
            </a:endParaRPr>
          </a:p>
          <a:p>
            <a:r>
              <a:rPr lang="en-US">
                <a:ea typeface="Calibri"/>
                <a:cs typeface="Calibri"/>
              </a:rPr>
              <a:t>B. Suppose the government requires Voda Reservoir to produce the socially optimal quantity of bottled water.  On your graph in part A, show the socially optimal quantity of bottled water, labeled Qs.</a:t>
            </a:r>
          </a:p>
        </p:txBody>
      </p:sp>
      <p:pic>
        <p:nvPicPr>
          <p:cNvPr id="8" name="Picture 7" descr="A diagram of a line graph&#10;&#10;AI-generated content may be incorrect.">
            <a:extLst>
              <a:ext uri="{FF2B5EF4-FFF2-40B4-BE49-F238E27FC236}">
                <a16:creationId xmlns:a16="http://schemas.microsoft.com/office/drawing/2014/main" id="{C19C01EC-3C45-1F94-96B5-83F5A4A43DE5}"/>
              </a:ext>
            </a:extLst>
          </p:cNvPr>
          <p:cNvPicPr>
            <a:picLocks noChangeAspect="1"/>
          </p:cNvPicPr>
          <p:nvPr/>
        </p:nvPicPr>
        <p:blipFill>
          <a:blip r:embed="rId2"/>
          <a:stretch>
            <a:fillRect/>
          </a:stretch>
        </p:blipFill>
        <p:spPr>
          <a:xfrm>
            <a:off x="5662613" y="1711855"/>
            <a:ext cx="6528859" cy="4651375"/>
          </a:xfrm>
          <a:prstGeom prst="rect">
            <a:avLst/>
          </a:prstGeom>
        </p:spPr>
      </p:pic>
    </p:spTree>
    <p:extLst>
      <p:ext uri="{BB962C8B-B14F-4D97-AF65-F5344CB8AC3E}">
        <p14:creationId xmlns:p14="http://schemas.microsoft.com/office/powerpoint/2010/main" val="21516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8</a:t>
            </a:fld>
            <a:endParaRPr lang="en-US"/>
          </a:p>
        </p:txBody>
      </p:sp>
      <p:sp>
        <p:nvSpPr>
          <p:cNvPr id="4" name="Text Placeholder 2">
            <a:extLst>
              <a:ext uri="{FF2B5EF4-FFF2-40B4-BE49-F238E27FC236}">
                <a16:creationId xmlns:a16="http://schemas.microsoft.com/office/drawing/2014/main" id="{60130DE2-C692-AAF5-5D7C-1D78E2E223E3}"/>
              </a:ext>
            </a:extLst>
          </p:cNvPr>
          <p:cNvSpPr txBox="1">
            <a:spLocks/>
          </p:cNvSpPr>
          <p:nvPr/>
        </p:nvSpPr>
        <p:spPr>
          <a:xfrm>
            <a:off x="770959" y="1825625"/>
            <a:ext cx="10529287" cy="9041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a:latin typeface="Calibri Light"/>
                <a:ea typeface="Calibri Light"/>
                <a:cs typeface="Calibri Light"/>
              </a:rPr>
              <a:t>C. Suppose instead the government grants a per-unit subsidy to Voda Reservoir.  What will happen to Voda Reservoir's profit-maximizing quantity of bottled water?  Explain.</a:t>
            </a:r>
            <a:endParaRPr lang="en-US" b="1">
              <a:ea typeface="Calibri"/>
              <a:cs typeface="Calibri"/>
            </a:endParaRPr>
          </a:p>
          <a:p>
            <a:pPr marL="514350" indent="-514350"/>
            <a:endParaRPr lang="en-US" sz="2600">
              <a:latin typeface="Calibri Light"/>
              <a:ea typeface="Calibri Light"/>
              <a:cs typeface="Calibri Light"/>
            </a:endParaRPr>
          </a:p>
        </p:txBody>
      </p:sp>
      <p:sp>
        <p:nvSpPr>
          <p:cNvPr id="3" name="TextBox 2">
            <a:extLst>
              <a:ext uri="{FF2B5EF4-FFF2-40B4-BE49-F238E27FC236}">
                <a16:creationId xmlns:a16="http://schemas.microsoft.com/office/drawing/2014/main" id="{78642B0D-E5A2-99C8-4EE2-472893C7BE1E}"/>
              </a:ext>
            </a:extLst>
          </p:cNvPr>
          <p:cNvSpPr txBox="1"/>
          <p:nvPr/>
        </p:nvSpPr>
        <p:spPr>
          <a:xfrm>
            <a:off x="769258" y="3200400"/>
            <a:ext cx="5272035"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dirty="0">
                <a:solidFill>
                  <a:srgbClr val="FF0000"/>
                </a:solidFill>
                <a:latin typeface="Calibri Light"/>
              </a:rPr>
              <a:t>Profit maximizing quantity increases since the subsidy shifts Voda's marginal cost curve down (to the right).  MR=MC now occurs at a higher quantity.</a:t>
            </a:r>
            <a:endParaRPr lang="en-US" sz="2600" b="1">
              <a:solidFill>
                <a:srgbClr val="FF0000"/>
              </a:solidFill>
              <a:latin typeface="Calibri Light"/>
              <a:ea typeface="Calibri Light"/>
              <a:cs typeface="Calibri Light"/>
            </a:endParaRPr>
          </a:p>
        </p:txBody>
      </p:sp>
      <p:pic>
        <p:nvPicPr>
          <p:cNvPr id="6" name="Picture 5" descr="A diagram of a price line&#10;&#10;AI-generated content may be incorrect.">
            <a:extLst>
              <a:ext uri="{FF2B5EF4-FFF2-40B4-BE49-F238E27FC236}">
                <a16:creationId xmlns:a16="http://schemas.microsoft.com/office/drawing/2014/main" id="{41CF9A2E-F8F3-CEB8-6BBA-2A61D67653BD}"/>
              </a:ext>
            </a:extLst>
          </p:cNvPr>
          <p:cNvPicPr>
            <a:picLocks noChangeAspect="1"/>
          </p:cNvPicPr>
          <p:nvPr/>
        </p:nvPicPr>
        <p:blipFill>
          <a:blip r:embed="rId2"/>
          <a:stretch>
            <a:fillRect/>
          </a:stretch>
        </p:blipFill>
        <p:spPr>
          <a:xfrm>
            <a:off x="6281657" y="3107754"/>
            <a:ext cx="5294841" cy="2734734"/>
          </a:xfrm>
          <a:prstGeom prst="rect">
            <a:avLst/>
          </a:prstGeom>
        </p:spPr>
      </p:pic>
      <p:sp>
        <p:nvSpPr>
          <p:cNvPr id="7" name="TextBox 6">
            <a:extLst>
              <a:ext uri="{FF2B5EF4-FFF2-40B4-BE49-F238E27FC236}">
                <a16:creationId xmlns:a16="http://schemas.microsoft.com/office/drawing/2014/main" id="{02FC74C4-5961-A3F5-3F6F-4C2DCB607E29}"/>
              </a:ext>
            </a:extLst>
          </p:cNvPr>
          <p:cNvSpPr txBox="1"/>
          <p:nvPr/>
        </p:nvSpPr>
        <p:spPr>
          <a:xfrm>
            <a:off x="941916" y="423332"/>
            <a:ext cx="46460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Calibri Light"/>
                <a:ea typeface="Calibri Light"/>
                <a:cs typeface="Calibri Light"/>
              </a:rPr>
              <a:t>Set 1: Question 1</a:t>
            </a:r>
            <a:endParaRPr lang="en-US" sz="3600" dirty="0">
              <a:latin typeface="Calibri Light"/>
              <a:ea typeface="Calibri Light"/>
              <a:cs typeface="Calibri Light"/>
            </a:endParaRPr>
          </a:p>
          <a:p>
            <a:pPr algn="l"/>
            <a:endParaRPr lang="en-US">
              <a:ea typeface="Calibri"/>
              <a:cs typeface="Calibri"/>
            </a:endParaRPr>
          </a:p>
        </p:txBody>
      </p:sp>
    </p:spTree>
    <p:extLst>
      <p:ext uri="{BB962C8B-B14F-4D97-AF65-F5344CB8AC3E}">
        <p14:creationId xmlns:p14="http://schemas.microsoft.com/office/powerpoint/2010/main" val="275666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FC6F6-4EDE-F141-0CF1-138EDCC5610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B798C1-C47C-5607-3E5A-1888E1663828}"/>
              </a:ext>
            </a:extLst>
          </p:cNvPr>
          <p:cNvSpPr>
            <a:spLocks noGrp="1"/>
          </p:cNvSpPr>
          <p:nvPr>
            <p:ph type="sldNum" sz="quarter" idx="4"/>
          </p:nvPr>
        </p:nvSpPr>
        <p:spPr/>
        <p:txBody>
          <a:bodyPr/>
          <a:lstStyle/>
          <a:p>
            <a:fld id="{FAEE96CF-4053-2149-B5F9-FD566E7161CA}" type="slidenum">
              <a:rPr lang="en-US" smtClean="0"/>
              <a:pPr/>
              <a:t>9</a:t>
            </a:fld>
            <a:endParaRPr lang="en-US"/>
          </a:p>
        </p:txBody>
      </p:sp>
      <p:sp>
        <p:nvSpPr>
          <p:cNvPr id="4" name="Text Placeholder 2">
            <a:extLst>
              <a:ext uri="{FF2B5EF4-FFF2-40B4-BE49-F238E27FC236}">
                <a16:creationId xmlns:a16="http://schemas.microsoft.com/office/drawing/2014/main" id="{EF262EE8-834F-9A52-DA23-F7190936DD93}"/>
              </a:ext>
            </a:extLst>
          </p:cNvPr>
          <p:cNvSpPr txBox="1">
            <a:spLocks/>
          </p:cNvSpPr>
          <p:nvPr/>
        </p:nvSpPr>
        <p:spPr>
          <a:xfrm>
            <a:off x="702574" y="1561856"/>
            <a:ext cx="10529287" cy="9041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a:latin typeface="Calibri Light"/>
                <a:ea typeface="Calibri Light"/>
                <a:cs typeface="Calibri Light"/>
              </a:rPr>
              <a:t>D. Suppose new producers have entered the bottled water market and Voda Reservoir continues to operate in the bottled water market.  Will the demand for Voda Reservoir's bottled water become more elastic, become less elastic, or stay the same as new producers enter the market?</a:t>
            </a:r>
            <a:endParaRPr lang="en-US" b="1">
              <a:ea typeface="Calibri"/>
              <a:cs typeface="Calibri"/>
            </a:endParaRPr>
          </a:p>
          <a:p>
            <a:pPr marL="514350" indent="-514350"/>
            <a:endParaRPr lang="en-US" sz="2600">
              <a:latin typeface="Calibri Light"/>
              <a:ea typeface="Calibri Light"/>
              <a:cs typeface="Calibri Light"/>
            </a:endParaRPr>
          </a:p>
        </p:txBody>
      </p:sp>
      <p:sp>
        <p:nvSpPr>
          <p:cNvPr id="3" name="TextBox 2">
            <a:extLst>
              <a:ext uri="{FF2B5EF4-FFF2-40B4-BE49-F238E27FC236}">
                <a16:creationId xmlns:a16="http://schemas.microsoft.com/office/drawing/2014/main" id="{DBAE1BE7-E1A7-E2D1-96A7-EAA3A1CFFD4C}"/>
              </a:ext>
            </a:extLst>
          </p:cNvPr>
          <p:cNvSpPr txBox="1"/>
          <p:nvPr/>
        </p:nvSpPr>
        <p:spPr>
          <a:xfrm>
            <a:off x="-2708588" y="3620477"/>
            <a:ext cx="107623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FF0000"/>
                </a:solidFill>
                <a:latin typeface="Calibri Light"/>
                <a:ea typeface="Calibri Light"/>
                <a:cs typeface="Calibri Light"/>
              </a:rPr>
              <a:t>More elastic</a:t>
            </a:r>
          </a:p>
        </p:txBody>
      </p:sp>
      <p:pic>
        <p:nvPicPr>
          <p:cNvPr id="6" name="Picture 5" descr="A diagram of a price line&#10;&#10;AI-generated content may be incorrect.">
            <a:extLst>
              <a:ext uri="{FF2B5EF4-FFF2-40B4-BE49-F238E27FC236}">
                <a16:creationId xmlns:a16="http://schemas.microsoft.com/office/drawing/2014/main" id="{6CB053BF-F2D8-F65B-58B8-864E3CEC8D15}"/>
              </a:ext>
            </a:extLst>
          </p:cNvPr>
          <p:cNvPicPr>
            <a:picLocks noChangeAspect="1"/>
          </p:cNvPicPr>
          <p:nvPr/>
        </p:nvPicPr>
        <p:blipFill>
          <a:blip r:embed="rId2"/>
          <a:stretch>
            <a:fillRect/>
          </a:stretch>
        </p:blipFill>
        <p:spPr>
          <a:xfrm>
            <a:off x="4779708" y="3526436"/>
            <a:ext cx="5294841" cy="2734734"/>
          </a:xfrm>
          <a:prstGeom prst="rect">
            <a:avLst/>
          </a:prstGeom>
        </p:spPr>
      </p:pic>
      <p:sp>
        <p:nvSpPr>
          <p:cNvPr id="2" name="TextBox 1">
            <a:extLst>
              <a:ext uri="{FF2B5EF4-FFF2-40B4-BE49-F238E27FC236}">
                <a16:creationId xmlns:a16="http://schemas.microsoft.com/office/drawing/2014/main" id="{5EDCC7F2-95B3-7B4B-1E58-2CC540E8E029}"/>
              </a:ext>
            </a:extLst>
          </p:cNvPr>
          <p:cNvSpPr txBox="1"/>
          <p:nvPr/>
        </p:nvSpPr>
        <p:spPr>
          <a:xfrm>
            <a:off x="762000" y="412750"/>
            <a:ext cx="53234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1: Question 1</a:t>
            </a:r>
          </a:p>
        </p:txBody>
      </p:sp>
    </p:spTree>
    <p:extLst>
      <p:ext uri="{BB962C8B-B14F-4D97-AF65-F5344CB8AC3E}">
        <p14:creationId xmlns:p14="http://schemas.microsoft.com/office/powerpoint/2010/main" val="30352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0c1190-56bd-4797-9cf7-4990489609e0">
      <Terms xmlns="http://schemas.microsoft.com/office/infopath/2007/PartnerControls"/>
    </lcf76f155ced4ddcb4097134ff3c332f>
    <TaxCatchAll xmlns="e475455f-c69b-4ff8-acf7-75612f4dc1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8" ma:contentTypeDescription="Create a new document." ma:contentTypeScope="" ma:versionID="f6be8582c19e43aabdc72bd849ceb1d4">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4af3f7936726ea7699b4002a52923267"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51F743-C0A0-4E7E-B51E-35DF69ECFFB2}">
  <ds:schemaRefs>
    <ds:schemaRef ds:uri="742ad430-3572-48e8-b446-46b1d42ed47a"/>
    <ds:schemaRef ds:uri="74616181-94ba-4823-8a07-43739609fc94"/>
    <ds:schemaRef ds:uri="aa0c1190-56bd-4797-9cf7-4990489609e0"/>
    <ds:schemaRef ds:uri="e475455f-c69b-4ff8-acf7-75612f4dc18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711EF54-CA8B-47BA-91A0-3C52EC819514}">
  <ds:schemaRefs>
    <ds:schemaRef ds:uri="http://schemas.microsoft.com/sharepoint/v3/contenttype/forms"/>
  </ds:schemaRefs>
</ds:datastoreItem>
</file>

<file path=customXml/itemProps3.xml><?xml version="1.0" encoding="utf-8"?>
<ds:datastoreItem xmlns:ds="http://schemas.openxmlformats.org/officeDocument/2006/customXml" ds:itemID="{71D51233-BD51-4731-ADE8-2AC5DB2022A3}">
  <ds:schemaRefs>
    <ds:schemaRef ds:uri="aa0c1190-56bd-4797-9cf7-4990489609e0"/>
    <ds:schemaRef ds:uri="e475455f-c69b-4ff8-acf7-75612f4dc1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27</Slides>
  <Notes>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1482</cp:revision>
  <dcterms:created xsi:type="dcterms:W3CDTF">2022-05-10T21:20:13Z</dcterms:created>
  <dcterms:modified xsi:type="dcterms:W3CDTF">2025-05-13T03:30:32Z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MediaServiceImageTags">
    <vt:lpwstr/>
  </property>
</Properties>
</file>