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41"/>
  </p:notesMasterIdLst>
  <p:handoutMasterIdLst>
    <p:handoutMasterId r:id="rId42"/>
  </p:handoutMasterIdLst>
  <p:sldIdLst>
    <p:sldId id="699" r:id="rId5"/>
    <p:sldId id="722" r:id="rId6"/>
    <p:sldId id="766" r:id="rId7"/>
    <p:sldId id="767" r:id="rId8"/>
    <p:sldId id="768" r:id="rId9"/>
    <p:sldId id="724" r:id="rId10"/>
    <p:sldId id="726" r:id="rId11"/>
    <p:sldId id="749" r:id="rId12"/>
    <p:sldId id="728" r:id="rId13"/>
    <p:sldId id="763" r:id="rId14"/>
    <p:sldId id="737" r:id="rId15"/>
    <p:sldId id="779" r:id="rId16"/>
    <p:sldId id="780" r:id="rId17"/>
    <p:sldId id="797" r:id="rId18"/>
    <p:sldId id="798" r:id="rId19"/>
    <p:sldId id="782" r:id="rId20"/>
    <p:sldId id="781" r:id="rId21"/>
    <p:sldId id="783" r:id="rId22"/>
    <p:sldId id="784" r:id="rId23"/>
    <p:sldId id="785" r:id="rId24"/>
    <p:sldId id="788" r:id="rId25"/>
    <p:sldId id="786" r:id="rId26"/>
    <p:sldId id="787" r:id="rId27"/>
    <p:sldId id="791" r:id="rId28"/>
    <p:sldId id="790" r:id="rId29"/>
    <p:sldId id="789" r:id="rId30"/>
    <p:sldId id="792" r:id="rId31"/>
    <p:sldId id="793" r:id="rId32"/>
    <p:sldId id="794" r:id="rId33"/>
    <p:sldId id="795" r:id="rId34"/>
    <p:sldId id="796" r:id="rId35"/>
    <p:sldId id="738" r:id="rId36"/>
    <p:sldId id="778" r:id="rId37"/>
    <p:sldId id="777" r:id="rId38"/>
    <p:sldId id="765" r:id="rId39"/>
    <p:sldId id="75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E807A2-0DA7-2A7B-7B39-F925EBAC74F9}" v="444" dt="2025-05-08T20:49:22.455"/>
    <p1510:client id="{A9CE46F0-350D-DB76-0731-15EE001BF8FB}" v="61" dt="2025-05-08T01:14:40.562"/>
    <p1510:client id="{B8D3B527-645E-5319-2493-1D7172050C4C}" v="16" dt="2025-05-08T01:30:45.061"/>
    <p1510:client id="{D563F928-01CD-E57D-1F19-66DA6215D957}" v="116" dt="2025-05-08T10:45:50.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5/8/2025</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4"/>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Cjfizthum@stcloudstate.edu" TargetMode="External"/><Relationship Id="rId1" Type="http://schemas.openxmlformats.org/officeDocument/2006/relationships/slideLayout" Target="../slideLayouts/slideLayout2.xml"/><Relationship Id="rId5" Type="http://schemas.openxmlformats.org/officeDocument/2006/relationships/hyperlink" Target="mailto:jmiller@c-ischools.org" TargetMode="Externa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mailto:Cjfizthum@stcloudstate.edu" TargetMode="External"/><Relationship Id="rId1" Type="http://schemas.openxmlformats.org/officeDocument/2006/relationships/slideLayout" Target="../slideLayouts/slideLayout2.xml"/><Relationship Id="rId5" Type="http://schemas.openxmlformats.org/officeDocument/2006/relationships/hyperlink" Target="mailto:jmiller@c-ischools.org" TargetMode="Externa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52324" y="2534479"/>
            <a:ext cx="6161315" cy="914400"/>
          </a:xfrm>
        </p:spPr>
        <p:txBody>
          <a:bodyPr lIns="91440" tIns="45720" rIns="91440" bIns="45720" anchor="t"/>
          <a:lstStyle/>
          <a:p>
            <a:r>
              <a:rPr lang="en-US" sz="5000" dirty="0">
                <a:solidFill>
                  <a:srgbClr val="414A58"/>
                </a:solidFill>
                <a:latin typeface="+mj-lt"/>
                <a:cs typeface="Calibri"/>
              </a:rPr>
              <a:t>How Big is the Military Pie?</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BD0CC539-05C1-1FD2-7774-C13D8DA86458}"/>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2" name="Picture 1" descr="A toy tank on top of money&#10;&#10;AI-generated content may be incorrect.">
            <a:extLst>
              <a:ext uri="{FF2B5EF4-FFF2-40B4-BE49-F238E27FC236}">
                <a16:creationId xmlns:a16="http://schemas.microsoft.com/office/drawing/2014/main" id="{5513ABD5-037A-BC4B-7C3B-5E1929BB18F1}"/>
              </a:ext>
            </a:extLst>
          </p:cNvPr>
          <p:cNvPicPr>
            <a:picLocks noChangeAspect="1"/>
          </p:cNvPicPr>
          <p:nvPr/>
        </p:nvPicPr>
        <p:blipFill>
          <a:blip r:embed="rId5"/>
          <a:srcRect l="15533" r="-102" b="-762"/>
          <a:stretch/>
        </p:blipFill>
        <p:spPr>
          <a:xfrm>
            <a:off x="6808417" y="1210849"/>
            <a:ext cx="5463692" cy="4425943"/>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Introduction</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10</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70959" y="1825625"/>
            <a:ext cx="10529287" cy="9041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ea typeface="+mn-lt"/>
                <a:cs typeface="+mn-lt"/>
              </a:rPr>
              <a:t>Wilsonian Idealism:</a:t>
            </a:r>
            <a:endParaRPr lang="en-US" sz="2600" dirty="0">
              <a:latin typeface="Calibri Light"/>
              <a:ea typeface="Calibri Light"/>
              <a:cs typeface="Calibri Light"/>
            </a:endParaRPr>
          </a:p>
          <a:p>
            <a:pPr lvl="1"/>
            <a:r>
              <a:rPr lang="en-US" sz="2600" dirty="0">
                <a:ea typeface="+mn-lt"/>
                <a:cs typeface="+mn-lt"/>
              </a:rPr>
              <a:t>Founded on collective international peacekeeping.</a:t>
            </a:r>
            <a:endParaRPr lang="en-US" dirty="0"/>
          </a:p>
          <a:p>
            <a:pPr lvl="1"/>
            <a:r>
              <a:rPr lang="en-US" sz="2600" dirty="0">
                <a:ea typeface="+mn-lt"/>
                <a:cs typeface="+mn-lt"/>
              </a:rPr>
              <a:t>Advocates for </a:t>
            </a:r>
            <a:r>
              <a:rPr lang="en-US" sz="2600" b="1" dirty="0">
                <a:ea typeface="+mn-lt"/>
                <a:cs typeface="+mn-lt"/>
              </a:rPr>
              <a:t>cooperation over dominance</a:t>
            </a:r>
            <a:r>
              <a:rPr lang="en-US" sz="2600" dirty="0">
                <a:ea typeface="+mn-lt"/>
                <a:cs typeface="+mn-lt"/>
              </a:rPr>
              <a:t>.</a:t>
            </a:r>
            <a:endParaRPr lang="en-US" dirty="0"/>
          </a:p>
          <a:p>
            <a:pPr lvl="1"/>
            <a:r>
              <a:rPr lang="en-US" sz="2600" dirty="0">
                <a:ea typeface="+mn-lt"/>
                <a:cs typeface="+mn-lt"/>
              </a:rPr>
              <a:t>Argues the U.S. </a:t>
            </a:r>
            <a:r>
              <a:rPr lang="en-US" sz="2600" b="1" dirty="0">
                <a:ea typeface="+mn-lt"/>
                <a:cs typeface="+mn-lt"/>
              </a:rPr>
              <a:t>doesn’t need outsized military spending</a:t>
            </a:r>
            <a:r>
              <a:rPr lang="en-US" sz="2600" dirty="0">
                <a:ea typeface="+mn-lt"/>
                <a:cs typeface="+mn-lt"/>
              </a:rPr>
              <a:t> if working with allies.</a:t>
            </a:r>
            <a:endParaRPr lang="en-US" dirty="0"/>
          </a:p>
          <a:p>
            <a:r>
              <a:rPr lang="en-US" sz="2600" b="1" dirty="0">
                <a:ea typeface="+mn-lt"/>
                <a:cs typeface="+mn-lt"/>
              </a:rPr>
              <a:t>Realpolitik (Henry Kissinger):</a:t>
            </a:r>
            <a:endParaRPr lang="en-US" dirty="0"/>
          </a:p>
          <a:p>
            <a:pPr lvl="1"/>
            <a:r>
              <a:rPr lang="en-US" sz="2600" dirty="0">
                <a:ea typeface="+mn-lt"/>
                <a:cs typeface="+mn-lt"/>
              </a:rPr>
              <a:t>Focuses on </a:t>
            </a:r>
            <a:r>
              <a:rPr lang="en-US" sz="2600" b="1" dirty="0">
                <a:ea typeface="+mn-lt"/>
                <a:cs typeface="+mn-lt"/>
              </a:rPr>
              <a:t>power, practicality, and national self-interest</a:t>
            </a:r>
            <a:r>
              <a:rPr lang="en-US" sz="2600" dirty="0">
                <a:ea typeface="+mn-lt"/>
                <a:cs typeface="+mn-lt"/>
              </a:rPr>
              <a:t>.</a:t>
            </a:r>
            <a:endParaRPr lang="en-US" dirty="0"/>
          </a:p>
          <a:p>
            <a:pPr lvl="1"/>
            <a:r>
              <a:rPr lang="en-US" sz="2600" dirty="0">
                <a:ea typeface="+mn-lt"/>
                <a:cs typeface="+mn-lt"/>
              </a:rPr>
              <a:t>Justifies strong military spending to maintain </a:t>
            </a:r>
            <a:r>
              <a:rPr lang="en-US" sz="2600" b="1" dirty="0">
                <a:ea typeface="+mn-lt"/>
                <a:cs typeface="+mn-lt"/>
              </a:rPr>
              <a:t>U.S. dominance and global influence</a:t>
            </a:r>
            <a:r>
              <a:rPr lang="en-US" sz="2600" dirty="0">
                <a:ea typeface="+mn-lt"/>
                <a:cs typeface="+mn-lt"/>
              </a:rPr>
              <a:t>.</a:t>
            </a:r>
            <a:endParaRPr lang="en-US" dirty="0"/>
          </a:p>
          <a:p>
            <a:pPr marL="514350" indent="-514350"/>
            <a:endParaRPr lang="en-US" sz="2600" dirty="0">
              <a:latin typeface="Calibri Light"/>
              <a:ea typeface="Calibri Light"/>
              <a:cs typeface="Calibri Light"/>
            </a:endParaRPr>
          </a:p>
        </p:txBody>
      </p:sp>
    </p:spTree>
    <p:extLst>
      <p:ext uri="{BB962C8B-B14F-4D97-AF65-F5344CB8AC3E}">
        <p14:creationId xmlns:p14="http://schemas.microsoft.com/office/powerpoint/2010/main" val="2756661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Military Spending</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11</a:t>
            </a:fld>
            <a:endParaRPr lang="en-US"/>
          </a:p>
        </p:txBody>
      </p:sp>
      <p:pic>
        <p:nvPicPr>
          <p:cNvPr id="3" name="Picture 2" descr="Picture">
            <a:extLst>
              <a:ext uri="{FF2B5EF4-FFF2-40B4-BE49-F238E27FC236}">
                <a16:creationId xmlns:a16="http://schemas.microsoft.com/office/drawing/2014/main" id="{3E608DDB-4002-39A4-41AC-D9125DBBDE0A}"/>
              </a:ext>
            </a:extLst>
          </p:cNvPr>
          <p:cNvPicPr>
            <a:picLocks noChangeAspect="1"/>
          </p:cNvPicPr>
          <p:nvPr/>
        </p:nvPicPr>
        <p:blipFill>
          <a:blip r:embed="rId2"/>
          <a:stretch>
            <a:fillRect/>
          </a:stretch>
        </p:blipFill>
        <p:spPr>
          <a:xfrm>
            <a:off x="2217677" y="1427545"/>
            <a:ext cx="8200342" cy="5430455"/>
          </a:xfrm>
          <a:prstGeom prst="rect">
            <a:avLst/>
          </a:prstGeom>
        </p:spPr>
      </p:pic>
    </p:spTree>
    <p:extLst>
      <p:ext uri="{BB962C8B-B14F-4D97-AF65-F5344CB8AC3E}">
        <p14:creationId xmlns:p14="http://schemas.microsoft.com/office/powerpoint/2010/main" val="1231134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F2AB0-853C-239E-A75D-460B58C3C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8733E-8F5D-6FB0-B143-DE1234630D4C}"/>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Military Spending</a:t>
            </a:r>
            <a:endParaRPr lang="en-US" dirty="0"/>
          </a:p>
        </p:txBody>
      </p:sp>
      <p:sp>
        <p:nvSpPr>
          <p:cNvPr id="5" name="Slide Number Placeholder 4">
            <a:extLst>
              <a:ext uri="{FF2B5EF4-FFF2-40B4-BE49-F238E27FC236}">
                <a16:creationId xmlns:a16="http://schemas.microsoft.com/office/drawing/2014/main" id="{E1758092-CE7B-695B-DA39-C6A5278B01B8}"/>
              </a:ext>
            </a:extLst>
          </p:cNvPr>
          <p:cNvSpPr>
            <a:spLocks noGrp="1"/>
          </p:cNvSpPr>
          <p:nvPr>
            <p:ph type="sldNum" sz="quarter" idx="4"/>
          </p:nvPr>
        </p:nvSpPr>
        <p:spPr/>
        <p:txBody>
          <a:bodyPr/>
          <a:lstStyle/>
          <a:p>
            <a:fld id="{FAEE96CF-4053-2149-B5F9-FD566E7161CA}" type="slidenum">
              <a:rPr lang="en-US" dirty="0" smtClean="0"/>
              <a:pPr/>
              <a:t>12</a:t>
            </a:fld>
            <a:endParaRPr lang="en-US"/>
          </a:p>
        </p:txBody>
      </p:sp>
      <p:pic>
        <p:nvPicPr>
          <p:cNvPr id="4" name="Picture 3" descr="Picture">
            <a:extLst>
              <a:ext uri="{FF2B5EF4-FFF2-40B4-BE49-F238E27FC236}">
                <a16:creationId xmlns:a16="http://schemas.microsoft.com/office/drawing/2014/main" id="{6322F5E1-9BE8-D445-AC67-C5955E849F0F}"/>
              </a:ext>
            </a:extLst>
          </p:cNvPr>
          <p:cNvPicPr>
            <a:picLocks noChangeAspect="1"/>
          </p:cNvPicPr>
          <p:nvPr/>
        </p:nvPicPr>
        <p:blipFill>
          <a:blip r:embed="rId2"/>
          <a:stretch>
            <a:fillRect/>
          </a:stretch>
        </p:blipFill>
        <p:spPr>
          <a:xfrm>
            <a:off x="2388365" y="1519781"/>
            <a:ext cx="7849322" cy="5226692"/>
          </a:xfrm>
          <a:prstGeom prst="rect">
            <a:avLst/>
          </a:prstGeom>
        </p:spPr>
      </p:pic>
    </p:spTree>
    <p:extLst>
      <p:ext uri="{BB962C8B-B14F-4D97-AF65-F5344CB8AC3E}">
        <p14:creationId xmlns:p14="http://schemas.microsoft.com/office/powerpoint/2010/main" val="1815811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82BBE-0F13-D3CB-3B9D-7ED332ED6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B6C86-6695-E082-A629-A24F2D4530A2}"/>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Military Spending</a:t>
            </a:r>
            <a:endParaRPr lang="en-US" dirty="0"/>
          </a:p>
        </p:txBody>
      </p:sp>
      <p:sp>
        <p:nvSpPr>
          <p:cNvPr id="5" name="Slide Number Placeholder 4">
            <a:extLst>
              <a:ext uri="{FF2B5EF4-FFF2-40B4-BE49-F238E27FC236}">
                <a16:creationId xmlns:a16="http://schemas.microsoft.com/office/drawing/2014/main" id="{46B68107-367A-E2DA-67DE-109839594E5F}"/>
              </a:ext>
            </a:extLst>
          </p:cNvPr>
          <p:cNvSpPr>
            <a:spLocks noGrp="1"/>
          </p:cNvSpPr>
          <p:nvPr>
            <p:ph type="sldNum" sz="quarter" idx="4"/>
          </p:nvPr>
        </p:nvSpPr>
        <p:spPr/>
        <p:txBody>
          <a:bodyPr/>
          <a:lstStyle/>
          <a:p>
            <a:fld id="{FAEE96CF-4053-2149-B5F9-FD566E7161CA}" type="slidenum">
              <a:rPr lang="en-US" dirty="0" smtClean="0"/>
              <a:pPr/>
              <a:t>13</a:t>
            </a:fld>
            <a:endParaRPr lang="en-US"/>
          </a:p>
        </p:txBody>
      </p:sp>
      <p:pic>
        <p:nvPicPr>
          <p:cNvPr id="3" name="Picture 2" descr="Picture">
            <a:extLst>
              <a:ext uri="{FF2B5EF4-FFF2-40B4-BE49-F238E27FC236}">
                <a16:creationId xmlns:a16="http://schemas.microsoft.com/office/drawing/2014/main" id="{360F877D-E8A7-0A6B-8CDE-5CA50447F6E5}"/>
              </a:ext>
            </a:extLst>
          </p:cNvPr>
          <p:cNvPicPr>
            <a:picLocks noChangeAspect="1"/>
          </p:cNvPicPr>
          <p:nvPr/>
        </p:nvPicPr>
        <p:blipFill>
          <a:blip r:embed="rId2"/>
          <a:stretch>
            <a:fillRect/>
          </a:stretch>
        </p:blipFill>
        <p:spPr>
          <a:xfrm>
            <a:off x="1601164" y="1501737"/>
            <a:ext cx="9365849" cy="5060221"/>
          </a:xfrm>
          <a:prstGeom prst="rect">
            <a:avLst/>
          </a:prstGeom>
        </p:spPr>
      </p:pic>
    </p:spTree>
    <p:extLst>
      <p:ext uri="{BB962C8B-B14F-4D97-AF65-F5344CB8AC3E}">
        <p14:creationId xmlns:p14="http://schemas.microsoft.com/office/powerpoint/2010/main" val="3641884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27A1-4C2E-DBE3-F894-E22CBD635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E827B-49C5-2633-F616-3E7184FF7E50}"/>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Military Spending</a:t>
            </a:r>
            <a:endParaRPr lang="en-US" dirty="0"/>
          </a:p>
        </p:txBody>
      </p:sp>
      <p:sp>
        <p:nvSpPr>
          <p:cNvPr id="5" name="Slide Number Placeholder 4">
            <a:extLst>
              <a:ext uri="{FF2B5EF4-FFF2-40B4-BE49-F238E27FC236}">
                <a16:creationId xmlns:a16="http://schemas.microsoft.com/office/drawing/2014/main" id="{7A185EFF-D98A-52FD-2B2A-AA86BD2319B7}"/>
              </a:ext>
            </a:extLst>
          </p:cNvPr>
          <p:cNvSpPr>
            <a:spLocks noGrp="1"/>
          </p:cNvSpPr>
          <p:nvPr>
            <p:ph type="sldNum" sz="quarter" idx="4"/>
          </p:nvPr>
        </p:nvSpPr>
        <p:spPr/>
        <p:txBody>
          <a:bodyPr/>
          <a:lstStyle/>
          <a:p>
            <a:fld id="{FAEE96CF-4053-2149-B5F9-FD566E7161CA}" type="slidenum">
              <a:rPr lang="en-US" dirty="0" smtClean="0"/>
              <a:pPr/>
              <a:t>14</a:t>
            </a:fld>
            <a:endParaRPr lang="en-US"/>
          </a:p>
        </p:txBody>
      </p:sp>
      <p:pic>
        <p:nvPicPr>
          <p:cNvPr id="4" name="Picture 3" descr="Picture">
            <a:extLst>
              <a:ext uri="{FF2B5EF4-FFF2-40B4-BE49-F238E27FC236}">
                <a16:creationId xmlns:a16="http://schemas.microsoft.com/office/drawing/2014/main" id="{9961E432-98BB-D5A1-B87C-985F5EF6C7D6}"/>
              </a:ext>
            </a:extLst>
          </p:cNvPr>
          <p:cNvPicPr>
            <a:picLocks noChangeAspect="1"/>
          </p:cNvPicPr>
          <p:nvPr/>
        </p:nvPicPr>
        <p:blipFill>
          <a:blip r:embed="rId2"/>
          <a:stretch>
            <a:fillRect/>
          </a:stretch>
        </p:blipFill>
        <p:spPr>
          <a:xfrm>
            <a:off x="1995828" y="1379316"/>
            <a:ext cx="8238925" cy="5478684"/>
          </a:xfrm>
          <a:prstGeom prst="rect">
            <a:avLst/>
          </a:prstGeom>
          <a:ln>
            <a:solidFill>
              <a:schemeClr val="tx1"/>
            </a:solidFill>
          </a:ln>
        </p:spPr>
      </p:pic>
    </p:spTree>
    <p:extLst>
      <p:ext uri="{BB962C8B-B14F-4D97-AF65-F5344CB8AC3E}">
        <p14:creationId xmlns:p14="http://schemas.microsoft.com/office/powerpoint/2010/main" val="4157081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03ACD-0B01-638A-93E4-8E9A1B48F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DE848-BF8C-2C62-A433-4FCA58C772FD}"/>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Debate</a:t>
            </a:r>
            <a:endParaRPr lang="en-US" dirty="0"/>
          </a:p>
        </p:txBody>
      </p:sp>
      <p:sp>
        <p:nvSpPr>
          <p:cNvPr id="5" name="Slide Number Placeholder 4">
            <a:extLst>
              <a:ext uri="{FF2B5EF4-FFF2-40B4-BE49-F238E27FC236}">
                <a16:creationId xmlns:a16="http://schemas.microsoft.com/office/drawing/2014/main" id="{BF0E4121-4E41-D72A-CD71-B4E9D9F13AC0}"/>
              </a:ext>
            </a:extLst>
          </p:cNvPr>
          <p:cNvSpPr>
            <a:spLocks noGrp="1"/>
          </p:cNvSpPr>
          <p:nvPr>
            <p:ph type="sldNum" sz="quarter" idx="4"/>
          </p:nvPr>
        </p:nvSpPr>
        <p:spPr/>
        <p:txBody>
          <a:bodyPr/>
          <a:lstStyle/>
          <a:p>
            <a:fld id="{FAEE96CF-4053-2149-B5F9-FD566E7161CA}" type="slidenum">
              <a:rPr lang="en-US" dirty="0" smtClean="0"/>
              <a:pPr/>
              <a:t>15</a:t>
            </a:fld>
            <a:endParaRPr lang="en-US"/>
          </a:p>
        </p:txBody>
      </p:sp>
      <p:sp>
        <p:nvSpPr>
          <p:cNvPr id="6" name="TextBox 5">
            <a:extLst>
              <a:ext uri="{FF2B5EF4-FFF2-40B4-BE49-F238E27FC236}">
                <a16:creationId xmlns:a16="http://schemas.microsoft.com/office/drawing/2014/main" id="{D0925CD8-22FD-6677-5FBC-65F86D94F4FD}"/>
              </a:ext>
            </a:extLst>
          </p:cNvPr>
          <p:cNvSpPr txBox="1"/>
          <p:nvPr/>
        </p:nvSpPr>
        <p:spPr>
          <a:xfrm>
            <a:off x="803753" y="1638822"/>
            <a:ext cx="10594931"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000" dirty="0">
                <a:latin typeface="Calibri"/>
                <a:ea typeface="Cambria"/>
                <a:cs typeface="Calibri" panose="020F0502020204030204"/>
              </a:rPr>
              <a:t>The class will be randomly divided into two teams; one team will argue for a larger military, while the other side will argue for a smaller military. </a:t>
            </a:r>
          </a:p>
          <a:p>
            <a:pPr lvl="1"/>
            <a:endParaRPr lang="en-US" sz="2000" dirty="0">
              <a:latin typeface="Calibri"/>
              <a:ea typeface="Cambria"/>
              <a:cs typeface="Calibri" panose="020F0502020204030204"/>
            </a:endParaRPr>
          </a:p>
          <a:p>
            <a:pPr lvl="1"/>
            <a:r>
              <a:rPr lang="en-US" sz="2000" dirty="0">
                <a:latin typeface="Calibri"/>
                <a:ea typeface="Cambria"/>
                <a:cs typeface="Calibri" panose="020F0502020204030204"/>
              </a:rPr>
              <a:t>Each team will be broken up into three-four groups. Each group will be given a resource to help you develop your argument. Discuss the article within your group and create and outline of arguments that you can share with the team. </a:t>
            </a:r>
          </a:p>
          <a:p>
            <a:pPr lvl="1"/>
            <a:endParaRPr lang="en-US" sz="2000" dirty="0">
              <a:latin typeface="Calibri"/>
              <a:ea typeface="Cambria"/>
              <a:cs typeface="Calibri" panose="020F0502020204030204"/>
            </a:endParaRPr>
          </a:p>
          <a:p>
            <a:pPr lvl="1"/>
            <a:r>
              <a:rPr lang="en-US" sz="2000" dirty="0">
                <a:latin typeface="Calibri"/>
                <a:ea typeface="Cambria"/>
                <a:cs typeface="Calibri" panose="020F0502020204030204"/>
              </a:rPr>
              <a:t>The teams will come back together and each team will share their findings. Your team will then create a unified strategy and initial defense of your position. </a:t>
            </a:r>
          </a:p>
          <a:p>
            <a:pPr lvl="1"/>
            <a:endParaRPr lang="en-US" sz="2000" dirty="0">
              <a:latin typeface="Calibri"/>
              <a:ea typeface="Cambria"/>
              <a:cs typeface="Calibri" panose="020F0502020204030204"/>
            </a:endParaRPr>
          </a:p>
          <a:p>
            <a:pPr lvl="1"/>
            <a:r>
              <a:rPr lang="en-US" sz="2000" b="1" dirty="0">
                <a:latin typeface="Calibri"/>
                <a:ea typeface="Cambria"/>
                <a:cs typeface="Calibri" panose="020F0502020204030204"/>
              </a:rPr>
              <a:t>Debate Option 1:</a:t>
            </a:r>
            <a:r>
              <a:rPr lang="en-US" sz="2000" dirty="0">
                <a:latin typeface="Calibri"/>
                <a:ea typeface="Cambria"/>
                <a:cs typeface="Calibri" panose="020F0502020204030204"/>
              </a:rPr>
              <a:t> Each team will select one student to present the initial argument. Once both sides have presented, anyone can comment. You must raise your hand and wait to be called on by the teacher.</a:t>
            </a:r>
          </a:p>
          <a:p>
            <a:pPr lvl="1"/>
            <a:endParaRPr lang="en-US" sz="2000" dirty="0">
              <a:latin typeface="Calibri"/>
              <a:ea typeface="Cambria"/>
              <a:cs typeface="Calibri" panose="020F0502020204030204"/>
            </a:endParaRPr>
          </a:p>
          <a:p>
            <a:pPr lvl="1"/>
            <a:r>
              <a:rPr lang="en-US" sz="2000" b="1" dirty="0">
                <a:latin typeface="Calibri"/>
                <a:ea typeface="Cambria"/>
                <a:cs typeface="Calibri" panose="020F0502020204030204"/>
              </a:rPr>
              <a:t>Debate Option 2: </a:t>
            </a:r>
            <a:r>
              <a:rPr lang="en-US" sz="2000" dirty="0">
                <a:latin typeface="Calibri"/>
                <a:ea typeface="Cambria"/>
                <a:cs typeface="Calibri" panose="020F0502020204030204"/>
              </a:rPr>
              <a:t>Lincoln –Douglas Style team Debate</a:t>
            </a:r>
          </a:p>
          <a:p>
            <a:pPr lvl="1"/>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757932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83811-FB74-D24B-4478-D2CD46354A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BCD7E2-BBCA-C44F-5687-88BD11BB3195}"/>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ea typeface="Calibri"/>
                <a:cs typeface="Calibri"/>
              </a:rPr>
              <a:t>Supporting Argument – Larger Presence</a:t>
            </a:r>
            <a:endParaRPr lang="en-US" dirty="0">
              <a:solidFill>
                <a:srgbClr val="000000"/>
              </a:solidFill>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DA5C61A3-AFBC-945B-327F-7842C9B302CF}"/>
              </a:ext>
            </a:extLst>
          </p:cNvPr>
          <p:cNvSpPr>
            <a:spLocks noGrp="1"/>
          </p:cNvSpPr>
          <p:nvPr>
            <p:ph type="sldNum" sz="quarter" idx="4"/>
          </p:nvPr>
        </p:nvSpPr>
        <p:spPr/>
        <p:txBody>
          <a:bodyPr/>
          <a:lstStyle/>
          <a:p>
            <a:fld id="{FAEE96CF-4053-2149-B5F9-FD566E7161CA}" type="slidenum">
              <a:rPr lang="en-US" smtClean="0"/>
              <a:pPr/>
              <a:t>16</a:t>
            </a:fld>
            <a:endParaRPr lang="en-US"/>
          </a:p>
        </p:txBody>
      </p:sp>
      <p:pic>
        <p:nvPicPr>
          <p:cNvPr id="3" name="Picture 2" descr="A screenshot of a news&#10;&#10;AI-generated content may be incorrect.">
            <a:extLst>
              <a:ext uri="{FF2B5EF4-FFF2-40B4-BE49-F238E27FC236}">
                <a16:creationId xmlns:a16="http://schemas.microsoft.com/office/drawing/2014/main" id="{53464749-0E14-D289-8626-8AFAB42F79D0}"/>
              </a:ext>
            </a:extLst>
          </p:cNvPr>
          <p:cNvPicPr>
            <a:picLocks noChangeAspect="1"/>
          </p:cNvPicPr>
          <p:nvPr/>
        </p:nvPicPr>
        <p:blipFill>
          <a:blip r:embed="rId2"/>
          <a:stretch>
            <a:fillRect/>
          </a:stretch>
        </p:blipFill>
        <p:spPr>
          <a:xfrm>
            <a:off x="990600" y="1685245"/>
            <a:ext cx="10210800" cy="4467225"/>
          </a:xfrm>
          <a:prstGeom prst="rect">
            <a:avLst/>
          </a:prstGeom>
        </p:spPr>
      </p:pic>
    </p:spTree>
    <p:extLst>
      <p:ext uri="{BB962C8B-B14F-4D97-AF65-F5344CB8AC3E}">
        <p14:creationId xmlns:p14="http://schemas.microsoft.com/office/powerpoint/2010/main" val="4242369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754FE-507E-F05B-9D38-19348BD195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AAD6FB-70F6-2D75-B4EF-A1677D09E9E4}"/>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Supporting Argument – Larger Presence</a:t>
            </a:r>
            <a:endParaRPr lang="en-US" dirty="0">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F725E0AE-D2D1-50A6-08F0-EB8FC84AEECE}"/>
              </a:ext>
            </a:extLst>
          </p:cNvPr>
          <p:cNvSpPr>
            <a:spLocks noGrp="1"/>
          </p:cNvSpPr>
          <p:nvPr>
            <p:ph type="sldNum" sz="quarter" idx="4"/>
          </p:nvPr>
        </p:nvSpPr>
        <p:spPr/>
        <p:txBody>
          <a:bodyPr/>
          <a:lstStyle/>
          <a:p>
            <a:fld id="{FAEE96CF-4053-2149-B5F9-FD566E7161CA}" type="slidenum">
              <a:rPr lang="en-US" smtClean="0"/>
              <a:pPr/>
              <a:t>17</a:t>
            </a:fld>
            <a:endParaRPr lang="en-US"/>
          </a:p>
        </p:txBody>
      </p:sp>
      <p:sp>
        <p:nvSpPr>
          <p:cNvPr id="4" name="Text Placeholder 2">
            <a:extLst>
              <a:ext uri="{FF2B5EF4-FFF2-40B4-BE49-F238E27FC236}">
                <a16:creationId xmlns:a16="http://schemas.microsoft.com/office/drawing/2014/main" id="{5762E768-B81E-3FA6-FCC6-A50AA6BC3049}"/>
              </a:ext>
            </a:extLst>
          </p:cNvPr>
          <p:cNvSpPr txBox="1">
            <a:spLocks/>
          </p:cNvSpPr>
          <p:nvPr/>
        </p:nvSpPr>
        <p:spPr>
          <a:xfrm>
            <a:off x="770959" y="1825625"/>
            <a:ext cx="10529287" cy="9041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ea typeface="+mn-lt"/>
                <a:cs typeface="+mn-lt"/>
              </a:rPr>
              <a:t>Argues that </a:t>
            </a:r>
            <a:r>
              <a:rPr lang="en-US" sz="2600" b="1" dirty="0">
                <a:ea typeface="+mn-lt"/>
                <a:cs typeface="+mn-lt"/>
              </a:rPr>
              <a:t>global stability depends on U.S. leadership</a:t>
            </a:r>
            <a:r>
              <a:rPr lang="en-US" sz="2600" dirty="0">
                <a:ea typeface="+mn-lt"/>
                <a:cs typeface="+mn-lt"/>
              </a:rPr>
              <a:t>—without it, </a:t>
            </a:r>
            <a:r>
              <a:rPr lang="en-US" sz="2600" b="1" dirty="0">
                <a:ea typeface="+mn-lt"/>
                <a:cs typeface="+mn-lt"/>
              </a:rPr>
              <a:t>chaos and tyranny fill the void</a:t>
            </a:r>
            <a:r>
              <a:rPr lang="en-US" sz="2600" dirty="0">
                <a:ea typeface="+mn-lt"/>
                <a:cs typeface="+mn-lt"/>
              </a:rPr>
              <a:t>.</a:t>
            </a:r>
          </a:p>
          <a:p>
            <a:r>
              <a:rPr lang="en-US" sz="2600" dirty="0">
                <a:ea typeface="+mn-lt"/>
                <a:cs typeface="+mn-lt"/>
              </a:rPr>
              <a:t>Just as cities need police, the world needs a stabilizing force to prevent violent power struggles.</a:t>
            </a:r>
            <a:endParaRPr lang="en-US" dirty="0">
              <a:ea typeface="+mn-lt"/>
              <a:cs typeface="+mn-lt"/>
            </a:endParaRPr>
          </a:p>
          <a:p>
            <a:r>
              <a:rPr lang="en-US" sz="2600" dirty="0">
                <a:ea typeface="+mn-lt"/>
                <a:cs typeface="+mn-lt"/>
              </a:rPr>
              <a:t>If not the U.S., alternatives like </a:t>
            </a:r>
            <a:r>
              <a:rPr lang="en-US" sz="2600" b="1" dirty="0">
                <a:ea typeface="+mn-lt"/>
                <a:cs typeface="+mn-lt"/>
              </a:rPr>
              <a:t>Russia, China, or Iran</a:t>
            </a:r>
            <a:r>
              <a:rPr lang="en-US" sz="2600" dirty="0">
                <a:ea typeface="+mn-lt"/>
                <a:cs typeface="+mn-lt"/>
              </a:rPr>
              <a:t> would dominate regions, and the </a:t>
            </a:r>
            <a:r>
              <a:rPr lang="en-US" sz="2600" b="1" dirty="0">
                <a:ea typeface="+mn-lt"/>
                <a:cs typeface="+mn-lt"/>
              </a:rPr>
              <a:t>UN is too weak to lead</a:t>
            </a:r>
            <a:r>
              <a:rPr lang="en-US" sz="2600" dirty="0">
                <a:ea typeface="+mn-lt"/>
                <a:cs typeface="+mn-lt"/>
              </a:rPr>
              <a:t>.</a:t>
            </a:r>
            <a:endParaRPr lang="en-US" dirty="0">
              <a:ea typeface="+mn-lt"/>
              <a:cs typeface="+mn-lt"/>
            </a:endParaRPr>
          </a:p>
          <a:p>
            <a:r>
              <a:rPr lang="en-US" sz="2600" b="1" dirty="0">
                <a:ea typeface="+mn-lt"/>
                <a:cs typeface="+mn-lt"/>
              </a:rPr>
              <a:t>Historical lesson:</a:t>
            </a:r>
            <a:r>
              <a:rPr lang="en-US" sz="2600" dirty="0">
                <a:ea typeface="+mn-lt"/>
                <a:cs typeface="+mn-lt"/>
              </a:rPr>
              <a:t> U.S. presence in post-war nations like Japan and Germany brought peace; premature exits (e.g., Vietnam) led to disaster.</a:t>
            </a:r>
            <a:endParaRPr lang="en-US" dirty="0"/>
          </a:p>
          <a:p>
            <a:r>
              <a:rPr lang="en-US" sz="2600" b="1" dirty="0">
                <a:ea typeface="+mn-lt"/>
                <a:cs typeface="+mn-lt"/>
              </a:rPr>
              <a:t>Withdrawing invites global disorder</a:t>
            </a:r>
            <a:r>
              <a:rPr lang="en-US" sz="2600" dirty="0">
                <a:ea typeface="+mn-lt"/>
                <a:cs typeface="+mn-lt"/>
              </a:rPr>
              <a:t>—the U.S. will likely be forced to return, but at a greater cost.</a:t>
            </a:r>
            <a:endParaRPr lang="en-US" dirty="0">
              <a:ea typeface="+mn-lt"/>
              <a:cs typeface="+mn-lt"/>
            </a:endParaRPr>
          </a:p>
          <a:p>
            <a:endParaRPr lang="en-US" sz="2600" b="1" dirty="0">
              <a:ea typeface="Calibri"/>
              <a:cs typeface="Calibri"/>
            </a:endParaRPr>
          </a:p>
          <a:p>
            <a:pPr marL="514350" indent="-514350"/>
            <a:endParaRPr lang="en-US" sz="2600" dirty="0">
              <a:latin typeface="Calibri Light"/>
              <a:ea typeface="Calibri Light"/>
              <a:cs typeface="Calibri Light"/>
            </a:endParaRPr>
          </a:p>
        </p:txBody>
      </p:sp>
    </p:spTree>
    <p:extLst>
      <p:ext uri="{BB962C8B-B14F-4D97-AF65-F5344CB8AC3E}">
        <p14:creationId xmlns:p14="http://schemas.microsoft.com/office/powerpoint/2010/main" val="3120981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5AD72-5299-34F7-4265-5184A5F5C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C69D8-4330-F806-65E5-70B02082429D}"/>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Supporting Argument – Larger Presence</a:t>
            </a:r>
            <a:endParaRPr lang="en-US" dirty="0">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F72CFA48-7CA5-00FF-4F14-C9EF507F13F8}"/>
              </a:ext>
            </a:extLst>
          </p:cNvPr>
          <p:cNvSpPr>
            <a:spLocks noGrp="1"/>
          </p:cNvSpPr>
          <p:nvPr>
            <p:ph type="sldNum" sz="quarter" idx="4"/>
          </p:nvPr>
        </p:nvSpPr>
        <p:spPr/>
        <p:txBody>
          <a:bodyPr/>
          <a:lstStyle/>
          <a:p>
            <a:fld id="{FAEE96CF-4053-2149-B5F9-FD566E7161CA}" type="slidenum">
              <a:rPr lang="en-US" smtClean="0"/>
              <a:pPr/>
              <a:t>18</a:t>
            </a:fld>
            <a:endParaRPr lang="en-US"/>
          </a:p>
        </p:txBody>
      </p:sp>
      <p:pic>
        <p:nvPicPr>
          <p:cNvPr id="4" name="Picture 3" descr="A stone carving of a lion and a lion&#10;&#10;AI-generated content may be incorrect.">
            <a:extLst>
              <a:ext uri="{FF2B5EF4-FFF2-40B4-BE49-F238E27FC236}">
                <a16:creationId xmlns:a16="http://schemas.microsoft.com/office/drawing/2014/main" id="{91870C1D-8229-B50B-53E8-648963B755E5}"/>
              </a:ext>
            </a:extLst>
          </p:cNvPr>
          <p:cNvPicPr>
            <a:picLocks noChangeAspect="1"/>
          </p:cNvPicPr>
          <p:nvPr/>
        </p:nvPicPr>
        <p:blipFill>
          <a:blip r:embed="rId2"/>
          <a:stretch>
            <a:fillRect/>
          </a:stretch>
        </p:blipFill>
        <p:spPr>
          <a:xfrm>
            <a:off x="2446824" y="1556657"/>
            <a:ext cx="6852036" cy="5181600"/>
          </a:xfrm>
          <a:prstGeom prst="rect">
            <a:avLst/>
          </a:prstGeom>
        </p:spPr>
      </p:pic>
    </p:spTree>
    <p:extLst>
      <p:ext uri="{BB962C8B-B14F-4D97-AF65-F5344CB8AC3E}">
        <p14:creationId xmlns:p14="http://schemas.microsoft.com/office/powerpoint/2010/main" val="271341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1F49-15EA-F117-2E61-A0F39C53F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CF3F86-BF10-1F9C-982B-A5D5DF42CEFB}"/>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Supporting Argument – Larger Presence</a:t>
            </a:r>
            <a:endParaRPr lang="en-US" dirty="0">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F24DE264-12EC-ADE9-434F-E185714A77A5}"/>
              </a:ext>
            </a:extLst>
          </p:cNvPr>
          <p:cNvSpPr>
            <a:spLocks noGrp="1"/>
          </p:cNvSpPr>
          <p:nvPr>
            <p:ph type="sldNum" sz="quarter" idx="4"/>
          </p:nvPr>
        </p:nvSpPr>
        <p:spPr/>
        <p:txBody>
          <a:bodyPr/>
          <a:lstStyle/>
          <a:p>
            <a:fld id="{FAEE96CF-4053-2149-B5F9-FD566E7161CA}" type="slidenum">
              <a:rPr lang="en-US" smtClean="0"/>
              <a:pPr/>
              <a:t>19</a:t>
            </a:fld>
            <a:endParaRPr lang="en-US"/>
          </a:p>
        </p:txBody>
      </p:sp>
      <p:sp>
        <p:nvSpPr>
          <p:cNvPr id="4" name="Text Placeholder 2">
            <a:extLst>
              <a:ext uri="{FF2B5EF4-FFF2-40B4-BE49-F238E27FC236}">
                <a16:creationId xmlns:a16="http://schemas.microsoft.com/office/drawing/2014/main" id="{4C704AC8-7BD8-CA6B-378B-44E0E90BAA4C}"/>
              </a:ext>
            </a:extLst>
          </p:cNvPr>
          <p:cNvSpPr txBox="1">
            <a:spLocks/>
          </p:cNvSpPr>
          <p:nvPr/>
        </p:nvSpPr>
        <p:spPr>
          <a:xfrm>
            <a:off x="770959" y="1825625"/>
            <a:ext cx="10529287" cy="9041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ea typeface="+mn-lt"/>
                <a:cs typeface="+mn-lt"/>
              </a:rPr>
              <a:t>Despite internal economic hardship (30% inflation, shrinking exports, growing poverty), Iran is expanding its </a:t>
            </a:r>
            <a:r>
              <a:rPr lang="en-US" sz="2600" b="1" dirty="0">
                <a:ea typeface="+mn-lt"/>
                <a:cs typeface="+mn-lt"/>
              </a:rPr>
              <a:t>nuclear capability</a:t>
            </a:r>
            <a:r>
              <a:rPr lang="en-US" sz="2600" dirty="0">
                <a:ea typeface="+mn-lt"/>
                <a:cs typeface="+mn-lt"/>
              </a:rPr>
              <a:t> and </a:t>
            </a:r>
            <a:r>
              <a:rPr lang="en-US" sz="2600" b="1" dirty="0">
                <a:ea typeface="+mn-lt"/>
                <a:cs typeface="+mn-lt"/>
              </a:rPr>
              <a:t>regional influence</a:t>
            </a:r>
            <a:r>
              <a:rPr lang="en-US" sz="2600" dirty="0">
                <a:ea typeface="+mn-lt"/>
                <a:cs typeface="+mn-lt"/>
              </a:rPr>
              <a:t>.</a:t>
            </a:r>
            <a:endParaRPr lang="en-US" dirty="0">
              <a:ea typeface="+mn-lt"/>
              <a:cs typeface="+mn-lt"/>
            </a:endParaRPr>
          </a:p>
          <a:p>
            <a:r>
              <a:rPr lang="en-US" sz="2600" dirty="0">
                <a:ea typeface="+mn-lt"/>
                <a:cs typeface="+mn-lt"/>
              </a:rPr>
              <a:t>Iran has installed over </a:t>
            </a:r>
            <a:r>
              <a:rPr lang="en-US" sz="2600" b="1" dirty="0">
                <a:ea typeface="+mn-lt"/>
                <a:cs typeface="+mn-lt"/>
              </a:rPr>
              <a:t>9,000 new centrifuges</a:t>
            </a:r>
            <a:r>
              <a:rPr lang="en-US" sz="2600" dirty="0">
                <a:ea typeface="+mn-lt"/>
                <a:cs typeface="+mn-lt"/>
              </a:rPr>
              <a:t>, allowing it to potentially produce a nuclear weapon within </a:t>
            </a:r>
            <a:r>
              <a:rPr lang="en-US" sz="2600" b="1" dirty="0">
                <a:ea typeface="+mn-lt"/>
                <a:cs typeface="+mn-lt"/>
              </a:rPr>
              <a:t>months</a:t>
            </a:r>
            <a:r>
              <a:rPr lang="en-US" sz="2600" dirty="0">
                <a:ea typeface="+mn-lt"/>
                <a:cs typeface="+mn-lt"/>
              </a:rPr>
              <a:t>, if it chooses.</a:t>
            </a:r>
            <a:endParaRPr lang="en-US" dirty="0">
              <a:ea typeface="+mn-lt"/>
              <a:cs typeface="+mn-lt"/>
            </a:endParaRPr>
          </a:p>
          <a:p>
            <a:r>
              <a:rPr lang="en-US" sz="2600" dirty="0">
                <a:ea typeface="+mn-lt"/>
                <a:cs typeface="+mn-lt"/>
              </a:rPr>
              <a:t>A </a:t>
            </a:r>
            <a:r>
              <a:rPr lang="en-US" sz="2600" b="1" dirty="0">
                <a:ea typeface="+mn-lt"/>
                <a:cs typeface="+mn-lt"/>
              </a:rPr>
              <a:t>friendly Iranian president may mislead the West</a:t>
            </a:r>
            <a:r>
              <a:rPr lang="en-US" sz="2600" dirty="0">
                <a:ea typeface="+mn-lt"/>
                <a:cs typeface="+mn-lt"/>
              </a:rPr>
              <a:t> into easing pressure too soon while Iran accelerates its nuclear program.</a:t>
            </a:r>
            <a:endParaRPr lang="en-US" dirty="0">
              <a:ea typeface="+mn-lt"/>
              <a:cs typeface="+mn-lt"/>
            </a:endParaRPr>
          </a:p>
          <a:p>
            <a:r>
              <a:rPr lang="en-US" sz="2600" b="1" dirty="0">
                <a:ea typeface="+mn-lt"/>
                <a:cs typeface="+mn-lt"/>
              </a:rPr>
              <a:t>Iran’s influence is growing</a:t>
            </a:r>
            <a:r>
              <a:rPr lang="en-US" sz="2600" dirty="0">
                <a:ea typeface="+mn-lt"/>
                <a:cs typeface="+mn-lt"/>
              </a:rPr>
              <a:t> in the region:</a:t>
            </a:r>
            <a:endParaRPr lang="en-US" dirty="0"/>
          </a:p>
          <a:p>
            <a:pPr lvl="1">
              <a:buFont typeface="Courier New" panose="020B0604020202020204" pitchFamily="34" charset="0"/>
              <a:buChar char="o"/>
            </a:pPr>
            <a:r>
              <a:rPr lang="en-US" sz="2200" dirty="0">
                <a:ea typeface="+mn-lt"/>
                <a:cs typeface="+mn-lt"/>
              </a:rPr>
              <a:t>Strong ties to </a:t>
            </a:r>
            <a:r>
              <a:rPr lang="en-US" sz="2200" b="1" dirty="0">
                <a:ea typeface="+mn-lt"/>
                <a:cs typeface="+mn-lt"/>
              </a:rPr>
              <a:t>Iraq</a:t>
            </a:r>
            <a:endParaRPr lang="en-US">
              <a:ea typeface="Calibri"/>
              <a:cs typeface="Calibri"/>
            </a:endParaRPr>
          </a:p>
          <a:p>
            <a:pPr lvl="1">
              <a:buFont typeface="Courier New" panose="020B0604020202020204" pitchFamily="34" charset="0"/>
              <a:buChar char="o"/>
            </a:pPr>
            <a:r>
              <a:rPr lang="en-US" sz="2200" dirty="0">
                <a:ea typeface="+mn-lt"/>
                <a:cs typeface="+mn-lt"/>
              </a:rPr>
              <a:t>Control in </a:t>
            </a:r>
            <a:r>
              <a:rPr lang="en-US" sz="2200" b="1" dirty="0">
                <a:ea typeface="+mn-lt"/>
                <a:cs typeface="+mn-lt"/>
              </a:rPr>
              <a:t>Lebanon</a:t>
            </a:r>
            <a:r>
              <a:rPr lang="en-US" sz="2200" dirty="0">
                <a:ea typeface="+mn-lt"/>
                <a:cs typeface="+mn-lt"/>
              </a:rPr>
              <a:t> through Hezbollah</a:t>
            </a:r>
            <a:endParaRPr lang="en-US">
              <a:ea typeface="Calibri"/>
              <a:cs typeface="Calibri"/>
            </a:endParaRPr>
          </a:p>
          <a:p>
            <a:pPr lvl="1">
              <a:buFont typeface="Courier New" panose="020B0604020202020204" pitchFamily="34" charset="0"/>
              <a:buChar char="o"/>
            </a:pPr>
            <a:r>
              <a:rPr lang="en-US" sz="2200" b="1" dirty="0">
                <a:ea typeface="Calibri"/>
                <a:cs typeface="Calibri"/>
              </a:rPr>
              <a:t>Military involvement in Syria</a:t>
            </a:r>
            <a:r>
              <a:rPr lang="en-US" sz="2200" dirty="0">
                <a:ea typeface="Calibri"/>
                <a:cs typeface="Calibri"/>
              </a:rPr>
              <a:t>, supporting Bashar al-Assad</a:t>
            </a:r>
          </a:p>
          <a:p>
            <a:pPr lvl="1">
              <a:buFont typeface="Courier New" panose="020B0604020202020204" pitchFamily="34" charset="0"/>
              <a:buChar char="o"/>
            </a:pPr>
            <a:endParaRPr lang="en-US" sz="2200" dirty="0">
              <a:ea typeface="Calibri"/>
              <a:cs typeface="Calibri"/>
            </a:endParaRPr>
          </a:p>
          <a:p>
            <a:endParaRPr lang="en-US" sz="2600" b="1" dirty="0">
              <a:latin typeface="Calibri" panose="020F0502020204030204"/>
              <a:ea typeface="Calibri"/>
              <a:cs typeface="Calibri"/>
            </a:endParaRPr>
          </a:p>
          <a:p>
            <a:pPr marL="514350" indent="-514350"/>
            <a:endParaRPr lang="en-US" sz="2600" dirty="0">
              <a:latin typeface="Calibri Light"/>
              <a:ea typeface="Calibri Light"/>
              <a:cs typeface="Calibri Light"/>
            </a:endParaRPr>
          </a:p>
        </p:txBody>
      </p:sp>
    </p:spTree>
    <p:extLst>
      <p:ext uri="{BB962C8B-B14F-4D97-AF65-F5344CB8AC3E}">
        <p14:creationId xmlns:p14="http://schemas.microsoft.com/office/powerpoint/2010/main" val="3192949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latin typeface="Calibri Light"/>
                <a:ea typeface="Inter Light" panose="02000503000000020004" pitchFamily="2" charset="0"/>
                <a:cs typeface="Calibri Light"/>
              </a:rPr>
              <a:t>To earn professional development hours for webinars, you must:</a:t>
            </a:r>
            <a:endParaRPr lang="en-US"/>
          </a:p>
          <a:p>
            <a:pPr marL="0" indent="0">
              <a:buNone/>
            </a:pPr>
            <a:endParaRPr lang="en-US" sz="2600">
              <a:latin typeface="Calibri Light"/>
              <a:cs typeface="Calibri Light"/>
            </a:endParaRPr>
          </a:p>
          <a:p>
            <a:pPr marL="457200" indent="-457200"/>
            <a:r>
              <a:rPr lang="en-US" sz="260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DC516-F457-8BC5-CCEA-5F0913C90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EB0394-6170-6518-B48E-51575BB0E9C3}"/>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Supporting Argument – Larger Presence</a:t>
            </a:r>
            <a:endParaRPr lang="en-US" dirty="0">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D0DCE5AF-E9D0-C337-17D6-095AA1FD5932}"/>
              </a:ext>
            </a:extLst>
          </p:cNvPr>
          <p:cNvSpPr>
            <a:spLocks noGrp="1"/>
          </p:cNvSpPr>
          <p:nvPr>
            <p:ph type="sldNum" sz="quarter" idx="4"/>
          </p:nvPr>
        </p:nvSpPr>
        <p:spPr/>
        <p:txBody>
          <a:bodyPr/>
          <a:lstStyle/>
          <a:p>
            <a:fld id="{FAEE96CF-4053-2149-B5F9-FD566E7161CA}" type="slidenum">
              <a:rPr lang="en-US" smtClean="0"/>
              <a:pPr/>
              <a:t>20</a:t>
            </a:fld>
            <a:endParaRPr lang="en-US"/>
          </a:p>
        </p:txBody>
      </p:sp>
      <p:sp>
        <p:nvSpPr>
          <p:cNvPr id="4" name="Text Placeholder 2">
            <a:extLst>
              <a:ext uri="{FF2B5EF4-FFF2-40B4-BE49-F238E27FC236}">
                <a16:creationId xmlns:a16="http://schemas.microsoft.com/office/drawing/2014/main" id="{F4EB81DE-9001-4032-61E0-1EEDA1926B6B}"/>
              </a:ext>
            </a:extLst>
          </p:cNvPr>
          <p:cNvSpPr txBox="1">
            <a:spLocks/>
          </p:cNvSpPr>
          <p:nvPr/>
        </p:nvSpPr>
        <p:spPr>
          <a:xfrm>
            <a:off x="770959" y="1825625"/>
            <a:ext cx="10529287" cy="9041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ea typeface="+mn-lt"/>
                <a:cs typeface="+mn-lt"/>
              </a:rPr>
              <a:t>The West's </a:t>
            </a:r>
            <a:r>
              <a:rPr lang="en-US" sz="2600" b="1" dirty="0">
                <a:ea typeface="+mn-lt"/>
                <a:cs typeface="+mn-lt"/>
              </a:rPr>
              <a:t>current negotiation strategy risks failure</a:t>
            </a:r>
            <a:r>
              <a:rPr lang="en-US" sz="2600" dirty="0">
                <a:ea typeface="+mn-lt"/>
                <a:cs typeface="+mn-lt"/>
              </a:rPr>
              <a:t>, as slow diplomacy may allow Iran to build a bomb before effective action is taken.</a:t>
            </a:r>
            <a:endParaRPr lang="en-US"/>
          </a:p>
          <a:p>
            <a:r>
              <a:rPr lang="en-US" sz="2600" dirty="0">
                <a:ea typeface="+mn-lt"/>
                <a:cs typeface="+mn-lt"/>
              </a:rPr>
              <a:t>Urges the West to:</a:t>
            </a:r>
          </a:p>
          <a:p>
            <a:pPr lvl="1">
              <a:buFont typeface="Courier New" panose="020B0604020202020204" pitchFamily="34" charset="0"/>
              <a:buChar char="o"/>
            </a:pPr>
            <a:r>
              <a:rPr lang="en-US" sz="2200" b="1" dirty="0">
                <a:ea typeface="+mn-lt"/>
                <a:cs typeface="+mn-lt"/>
              </a:rPr>
              <a:t>Engage diplomatically but cautiously</a:t>
            </a:r>
            <a:endParaRPr lang="en-US" sz="2200">
              <a:ea typeface="+mn-lt"/>
              <a:cs typeface="+mn-lt"/>
            </a:endParaRPr>
          </a:p>
          <a:p>
            <a:pPr lvl="1">
              <a:buFont typeface="Courier New" panose="020B0604020202020204" pitchFamily="34" charset="0"/>
              <a:buChar char="o"/>
            </a:pPr>
            <a:r>
              <a:rPr lang="en-US" sz="2200" dirty="0">
                <a:ea typeface="+mn-lt"/>
                <a:cs typeface="+mn-lt"/>
              </a:rPr>
              <a:t>Demand </a:t>
            </a:r>
            <a:r>
              <a:rPr lang="en-US" sz="2200" b="1" dirty="0">
                <a:ea typeface="+mn-lt"/>
                <a:cs typeface="+mn-lt"/>
              </a:rPr>
              <a:t>strict inspections</a:t>
            </a:r>
            <a:r>
              <a:rPr lang="en-US" sz="2200" dirty="0">
                <a:ea typeface="+mn-lt"/>
                <a:cs typeface="+mn-lt"/>
              </a:rPr>
              <a:t> and </a:t>
            </a:r>
            <a:r>
              <a:rPr lang="en-US" sz="2200" b="1" dirty="0">
                <a:ea typeface="+mn-lt"/>
                <a:cs typeface="+mn-lt"/>
              </a:rPr>
              <a:t>tight nuclear controls</a:t>
            </a:r>
            <a:endParaRPr lang="en-US" sz="2200" dirty="0">
              <a:ea typeface="+mn-lt"/>
              <a:cs typeface="+mn-lt"/>
            </a:endParaRPr>
          </a:p>
          <a:p>
            <a:pPr lvl="1">
              <a:buFont typeface="Courier New" panose="020B0604020202020204" pitchFamily="34" charset="0"/>
              <a:buChar char="o"/>
            </a:pPr>
            <a:r>
              <a:rPr lang="en-US" sz="2200" b="1" dirty="0">
                <a:ea typeface="+mn-lt"/>
                <a:cs typeface="+mn-lt"/>
              </a:rPr>
              <a:t>Intervene in Syria</a:t>
            </a:r>
            <a:r>
              <a:rPr lang="en-US" sz="2200" dirty="0">
                <a:ea typeface="+mn-lt"/>
                <a:cs typeface="+mn-lt"/>
              </a:rPr>
              <a:t> with a no-fly zone to weaken Iran’s influence and support moderate rebels.</a:t>
            </a:r>
          </a:p>
          <a:p>
            <a:r>
              <a:rPr lang="en-US" sz="2600" dirty="0">
                <a:ea typeface="+mn-lt"/>
                <a:cs typeface="+mn-lt"/>
              </a:rPr>
              <a:t>Hope for a better future with Iran, but </a:t>
            </a:r>
            <a:r>
              <a:rPr lang="en-US" sz="2600" b="1" dirty="0">
                <a:ea typeface="+mn-lt"/>
                <a:cs typeface="+mn-lt"/>
              </a:rPr>
              <a:t>prepare for worsening threats</a:t>
            </a:r>
            <a:r>
              <a:rPr lang="en-US" sz="2600" dirty="0">
                <a:ea typeface="+mn-lt"/>
                <a:cs typeface="+mn-lt"/>
              </a:rPr>
              <a:t>—this is no time to retreat from the Middle East.</a:t>
            </a:r>
            <a:endParaRPr lang="en-US" sz="2600" dirty="0">
              <a:ea typeface="Calibri"/>
              <a:cs typeface="Calibri"/>
            </a:endParaRPr>
          </a:p>
          <a:p>
            <a:endParaRPr lang="en-US" sz="2600" dirty="0">
              <a:ea typeface="Calibri"/>
              <a:cs typeface="Calibri"/>
            </a:endParaRPr>
          </a:p>
          <a:p>
            <a:endParaRPr lang="en-US" sz="2600" dirty="0">
              <a:ea typeface="Calibri"/>
              <a:cs typeface="Calibri"/>
            </a:endParaRPr>
          </a:p>
          <a:p>
            <a:endParaRPr lang="en-US" sz="2600" b="1" dirty="0">
              <a:ea typeface="Calibri"/>
              <a:cs typeface="Calibri"/>
            </a:endParaRPr>
          </a:p>
          <a:p>
            <a:pPr marL="514350" indent="-514350"/>
            <a:endParaRPr lang="en-US" sz="2600" dirty="0">
              <a:latin typeface="Calibri Light"/>
              <a:ea typeface="Calibri Light"/>
              <a:cs typeface="Calibri Light"/>
            </a:endParaRPr>
          </a:p>
        </p:txBody>
      </p:sp>
    </p:spTree>
    <p:extLst>
      <p:ext uri="{BB962C8B-B14F-4D97-AF65-F5344CB8AC3E}">
        <p14:creationId xmlns:p14="http://schemas.microsoft.com/office/powerpoint/2010/main" val="50637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BE784-FC09-2FDE-980E-A8737E12C9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6F60C-3BDD-DA91-B98C-CF51E632F141}"/>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Supporting Argument – Larger Presence</a:t>
            </a:r>
            <a:endParaRPr lang="en-US" dirty="0">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4EA34FCF-8E61-A83F-A232-8661B9452B22}"/>
              </a:ext>
            </a:extLst>
          </p:cNvPr>
          <p:cNvSpPr>
            <a:spLocks noGrp="1"/>
          </p:cNvSpPr>
          <p:nvPr>
            <p:ph type="sldNum" sz="quarter" idx="4"/>
          </p:nvPr>
        </p:nvSpPr>
        <p:spPr/>
        <p:txBody>
          <a:bodyPr/>
          <a:lstStyle/>
          <a:p>
            <a:fld id="{FAEE96CF-4053-2149-B5F9-FD566E7161CA}" type="slidenum">
              <a:rPr lang="en-US" smtClean="0"/>
              <a:pPr/>
              <a:t>21</a:t>
            </a:fld>
            <a:endParaRPr lang="en-US"/>
          </a:p>
        </p:txBody>
      </p:sp>
      <p:pic>
        <p:nvPicPr>
          <p:cNvPr id="3" name="Picture 2" descr="A white background with black text&#10;&#10;AI-generated content may be incorrect.">
            <a:extLst>
              <a:ext uri="{FF2B5EF4-FFF2-40B4-BE49-F238E27FC236}">
                <a16:creationId xmlns:a16="http://schemas.microsoft.com/office/drawing/2014/main" id="{D47AF31A-8175-72BE-B56E-74A0593C1163}"/>
              </a:ext>
            </a:extLst>
          </p:cNvPr>
          <p:cNvPicPr>
            <a:picLocks noChangeAspect="1"/>
          </p:cNvPicPr>
          <p:nvPr/>
        </p:nvPicPr>
        <p:blipFill>
          <a:blip r:embed="rId2"/>
          <a:stretch>
            <a:fillRect/>
          </a:stretch>
        </p:blipFill>
        <p:spPr>
          <a:xfrm>
            <a:off x="1506992" y="1932214"/>
            <a:ext cx="9178017" cy="3483428"/>
          </a:xfrm>
          <a:prstGeom prst="rect">
            <a:avLst/>
          </a:prstGeom>
        </p:spPr>
      </p:pic>
    </p:spTree>
    <p:extLst>
      <p:ext uri="{BB962C8B-B14F-4D97-AF65-F5344CB8AC3E}">
        <p14:creationId xmlns:p14="http://schemas.microsoft.com/office/powerpoint/2010/main" val="1854207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201FF-1DB3-D2C4-AE4E-A68AAAF308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15A00-76C5-40C2-A844-3946142D0A65}"/>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Supporting Argument – Larger Presence</a:t>
            </a:r>
            <a:endParaRPr lang="en-US" dirty="0">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0299BAFC-9C7C-1EE7-745E-B88B7D5FFC59}"/>
              </a:ext>
            </a:extLst>
          </p:cNvPr>
          <p:cNvSpPr>
            <a:spLocks noGrp="1"/>
          </p:cNvSpPr>
          <p:nvPr>
            <p:ph type="sldNum" sz="quarter" idx="4"/>
          </p:nvPr>
        </p:nvSpPr>
        <p:spPr/>
        <p:txBody>
          <a:bodyPr/>
          <a:lstStyle/>
          <a:p>
            <a:fld id="{FAEE96CF-4053-2149-B5F9-FD566E7161CA}" type="slidenum">
              <a:rPr lang="en-US" smtClean="0"/>
              <a:pPr/>
              <a:t>22</a:t>
            </a:fld>
            <a:endParaRPr lang="en-US"/>
          </a:p>
        </p:txBody>
      </p:sp>
      <p:sp>
        <p:nvSpPr>
          <p:cNvPr id="4" name="Text Placeholder 2">
            <a:extLst>
              <a:ext uri="{FF2B5EF4-FFF2-40B4-BE49-F238E27FC236}">
                <a16:creationId xmlns:a16="http://schemas.microsoft.com/office/drawing/2014/main" id="{A2A208C5-16D5-4CF7-1417-68B17A2E96A6}"/>
              </a:ext>
            </a:extLst>
          </p:cNvPr>
          <p:cNvSpPr txBox="1">
            <a:spLocks/>
          </p:cNvSpPr>
          <p:nvPr/>
        </p:nvSpPr>
        <p:spPr>
          <a:xfrm>
            <a:off x="770959" y="1825625"/>
            <a:ext cx="10529287" cy="9041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ea typeface="+mn-lt"/>
                <a:cs typeface="+mn-lt"/>
              </a:rPr>
              <a:t>Core Argument:</a:t>
            </a:r>
            <a:endParaRPr lang="en-US" dirty="0">
              <a:ea typeface="+mn-lt"/>
              <a:cs typeface="+mn-lt"/>
            </a:endParaRPr>
          </a:p>
          <a:p>
            <a:r>
              <a:rPr lang="en-US" sz="2600" b="1" dirty="0">
                <a:ea typeface="+mn-lt"/>
                <a:cs typeface="+mn-lt"/>
              </a:rPr>
              <a:t>Wars occur when nations misjudge their relative power</a:t>
            </a:r>
            <a:r>
              <a:rPr lang="en-US" sz="2600" dirty="0">
                <a:ea typeface="+mn-lt"/>
                <a:cs typeface="+mn-lt"/>
              </a:rPr>
              <a:t>; war is a result of </a:t>
            </a:r>
            <a:r>
              <a:rPr lang="en-US" sz="2600" b="1" dirty="0">
                <a:ea typeface="+mn-lt"/>
                <a:cs typeface="+mn-lt"/>
              </a:rPr>
              <a:t>conflicting perceptions</a:t>
            </a:r>
            <a:r>
              <a:rPr lang="en-US" sz="2600" dirty="0">
                <a:ea typeface="+mn-lt"/>
                <a:cs typeface="+mn-lt"/>
              </a:rPr>
              <a:t>, not necessarily deliberate aggression.</a:t>
            </a:r>
            <a:endParaRPr lang="en-US">
              <a:ea typeface="+mn-lt"/>
              <a:cs typeface="+mn-lt"/>
            </a:endParaRPr>
          </a:p>
          <a:p>
            <a:pPr marL="0" indent="0">
              <a:buNone/>
            </a:pPr>
            <a:r>
              <a:rPr lang="en-US" sz="2600" b="1" dirty="0">
                <a:ea typeface="+mn-lt"/>
                <a:cs typeface="+mn-lt"/>
              </a:rPr>
              <a:t>Diplomatic Failure:</a:t>
            </a:r>
            <a:endParaRPr lang="en-US" dirty="0">
              <a:ea typeface="+mn-lt"/>
              <a:cs typeface="+mn-lt"/>
            </a:endParaRPr>
          </a:p>
          <a:p>
            <a:r>
              <a:rPr lang="en-US" sz="2600" b="1" dirty="0">
                <a:ea typeface="+mn-lt"/>
                <a:cs typeface="+mn-lt"/>
              </a:rPr>
              <a:t> War usually follows a diplomatic crisis where both sides overestimate their bargaining strength</a:t>
            </a:r>
            <a:r>
              <a:rPr lang="en-US" sz="2600" dirty="0">
                <a:ea typeface="+mn-lt"/>
                <a:cs typeface="+mn-lt"/>
              </a:rPr>
              <a:t>.</a:t>
            </a:r>
            <a:endParaRPr lang="en-US">
              <a:ea typeface="Calibri" panose="020F0502020204030204"/>
              <a:cs typeface="Calibri" panose="020F0502020204030204"/>
            </a:endParaRPr>
          </a:p>
          <a:p>
            <a:pPr marL="0" indent="0">
              <a:buNone/>
            </a:pPr>
            <a:r>
              <a:rPr lang="en-US" sz="2600" b="1" dirty="0">
                <a:ea typeface="+mn-lt"/>
                <a:cs typeface="+mn-lt"/>
              </a:rPr>
              <a:t>War as a Power Test:</a:t>
            </a:r>
            <a:endParaRPr lang="en-US" dirty="0">
              <a:ea typeface="+mn-lt"/>
              <a:cs typeface="+mn-lt"/>
            </a:endParaRPr>
          </a:p>
          <a:p>
            <a:r>
              <a:rPr lang="en-US" sz="2600" b="1" dirty="0">
                <a:ea typeface="+mn-lt"/>
                <a:cs typeface="+mn-lt"/>
              </a:rPr>
              <a:t> War acts as the "ultimate test" of power</a:t>
            </a:r>
            <a:r>
              <a:rPr lang="en-US" sz="2600" dirty="0">
                <a:ea typeface="+mn-lt"/>
                <a:cs typeface="+mn-lt"/>
              </a:rPr>
              <a:t>, often followed by a more stable peace once the power hierarchy is clarified.</a:t>
            </a:r>
            <a:endParaRPr lang="en-US">
              <a:ea typeface="Calibri" panose="020F0502020204030204"/>
              <a:cs typeface="Calibri" panose="020F0502020204030204"/>
            </a:endParaRPr>
          </a:p>
          <a:p>
            <a:endParaRPr lang="en-US" sz="2600" dirty="0">
              <a:ea typeface="Calibri"/>
              <a:cs typeface="Calibri"/>
            </a:endParaRPr>
          </a:p>
          <a:p>
            <a:endParaRPr lang="en-US" sz="2600" dirty="0">
              <a:ea typeface="Calibri"/>
              <a:cs typeface="Calibri"/>
            </a:endParaRPr>
          </a:p>
          <a:p>
            <a:endParaRPr lang="en-US" sz="2600" dirty="0">
              <a:ea typeface="Calibri"/>
              <a:cs typeface="Calibri"/>
            </a:endParaRPr>
          </a:p>
          <a:p>
            <a:endParaRPr lang="en-US" sz="2600" b="1" dirty="0">
              <a:ea typeface="Calibri"/>
              <a:cs typeface="Calibri"/>
            </a:endParaRPr>
          </a:p>
          <a:p>
            <a:pPr marL="514350" indent="-514350"/>
            <a:endParaRPr lang="en-US" sz="2600" dirty="0">
              <a:latin typeface="Calibri Light"/>
              <a:ea typeface="Calibri Light"/>
              <a:cs typeface="Calibri Light"/>
            </a:endParaRPr>
          </a:p>
        </p:txBody>
      </p:sp>
    </p:spTree>
    <p:extLst>
      <p:ext uri="{BB962C8B-B14F-4D97-AF65-F5344CB8AC3E}">
        <p14:creationId xmlns:p14="http://schemas.microsoft.com/office/powerpoint/2010/main" val="135913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B0B5C-9CF5-2AC8-8893-133BA2240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D3A8DD-11E4-FB03-BEB8-4971C343F802}"/>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Supporting Argument – Larger Presence</a:t>
            </a:r>
            <a:endParaRPr lang="en-US">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B83FC7D2-9F7B-F0D0-D55C-BDCF648191C9}"/>
              </a:ext>
            </a:extLst>
          </p:cNvPr>
          <p:cNvSpPr>
            <a:spLocks noGrp="1"/>
          </p:cNvSpPr>
          <p:nvPr>
            <p:ph type="sldNum" sz="quarter" idx="4"/>
          </p:nvPr>
        </p:nvSpPr>
        <p:spPr/>
        <p:txBody>
          <a:bodyPr/>
          <a:lstStyle/>
          <a:p>
            <a:fld id="{FAEE96CF-4053-2149-B5F9-FD566E7161CA}" type="slidenum">
              <a:rPr lang="en-US" smtClean="0"/>
              <a:pPr/>
              <a:t>23</a:t>
            </a:fld>
            <a:endParaRPr lang="en-US"/>
          </a:p>
        </p:txBody>
      </p:sp>
      <p:sp>
        <p:nvSpPr>
          <p:cNvPr id="4" name="Text Placeholder 2">
            <a:extLst>
              <a:ext uri="{FF2B5EF4-FFF2-40B4-BE49-F238E27FC236}">
                <a16:creationId xmlns:a16="http://schemas.microsoft.com/office/drawing/2014/main" id="{F4CB9FFA-8D9A-7A57-3EDF-A208246C1497}"/>
              </a:ext>
            </a:extLst>
          </p:cNvPr>
          <p:cNvSpPr txBox="1">
            <a:spLocks/>
          </p:cNvSpPr>
          <p:nvPr/>
        </p:nvSpPr>
        <p:spPr>
          <a:xfrm>
            <a:off x="720159" y="1490345"/>
            <a:ext cx="10569927" cy="123947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ea typeface="+mn-lt"/>
                <a:cs typeface="+mn-lt"/>
              </a:rPr>
              <a:t>Optimism Drives War:</a:t>
            </a:r>
            <a:endParaRPr lang="en-US" sz="2600" dirty="0">
              <a:ea typeface="+mn-lt"/>
              <a:cs typeface="+mn-lt"/>
            </a:endParaRPr>
          </a:p>
          <a:p>
            <a:r>
              <a:rPr lang="en-US" sz="2600" b="1" dirty="0">
                <a:ea typeface="+mn-lt"/>
                <a:cs typeface="+mn-lt"/>
              </a:rPr>
              <a:t> Nations are more likely to go to war when confident about their strength or economic recovery</a:t>
            </a:r>
            <a:r>
              <a:rPr lang="en-US" sz="2600" dirty="0">
                <a:ea typeface="+mn-lt"/>
                <a:cs typeface="+mn-lt"/>
              </a:rPr>
              <a:t>. Overconfidence is a common trait among war initiators.</a:t>
            </a:r>
            <a:endParaRPr lang="en-US" sz="2600">
              <a:ea typeface="Calibri"/>
              <a:cs typeface="Calibri"/>
            </a:endParaRPr>
          </a:p>
          <a:p>
            <a:pPr marL="0" indent="0">
              <a:buNone/>
            </a:pPr>
            <a:r>
              <a:rPr lang="en-US" sz="2600" b="1" dirty="0">
                <a:ea typeface="+mn-lt"/>
                <a:cs typeface="+mn-lt"/>
              </a:rPr>
              <a:t>Realism Without the Label:</a:t>
            </a:r>
          </a:p>
          <a:p>
            <a:r>
              <a:rPr lang="en-US" sz="2600" b="1" dirty="0">
                <a:ea typeface="+mn-lt"/>
                <a:cs typeface="+mn-lt"/>
              </a:rPr>
              <a:t> Blainey shares Realist tendencies but focuses on perceptions of power</a:t>
            </a:r>
            <a:r>
              <a:rPr lang="en-US" sz="2600" dirty="0">
                <a:ea typeface="+mn-lt"/>
                <a:cs typeface="+mn-lt"/>
              </a:rPr>
              <a:t>, not the pursuit of power as motivation.</a:t>
            </a:r>
            <a:endParaRPr lang="en-US">
              <a:ea typeface="Calibri" panose="020F0502020204030204"/>
              <a:cs typeface="Calibri" panose="020F0502020204030204"/>
            </a:endParaRPr>
          </a:p>
          <a:p>
            <a:pPr marL="0" indent="0">
              <a:buNone/>
            </a:pPr>
            <a:r>
              <a:rPr lang="en-US" sz="2600" b="1" dirty="0">
                <a:ea typeface="+mn-lt"/>
                <a:cs typeface="+mn-lt"/>
              </a:rPr>
              <a:t>Factors That Influence War Likelihood:</a:t>
            </a:r>
            <a:endParaRPr lang="en-US" sz="2600" dirty="0">
              <a:ea typeface="+mn-lt"/>
              <a:cs typeface="+mn-lt"/>
            </a:endParaRPr>
          </a:p>
          <a:p>
            <a:pPr lvl="1">
              <a:buFont typeface="Courier New" panose="020B0604020202020204" pitchFamily="34" charset="0"/>
              <a:buChar char="o"/>
            </a:pPr>
            <a:r>
              <a:rPr lang="en-US" sz="2200" dirty="0">
                <a:ea typeface="+mn-lt"/>
                <a:cs typeface="+mn-lt"/>
              </a:rPr>
              <a:t>Military strength and capability</a:t>
            </a:r>
          </a:p>
          <a:p>
            <a:pPr lvl="1">
              <a:buFont typeface="Courier New" panose="020B0604020202020204" pitchFamily="34" charset="0"/>
              <a:buChar char="o"/>
            </a:pPr>
            <a:r>
              <a:rPr lang="en-US" sz="2200" dirty="0">
                <a:ea typeface="+mn-lt"/>
                <a:cs typeface="+mn-lt"/>
              </a:rPr>
              <a:t>Expectations of third-party involvement</a:t>
            </a:r>
          </a:p>
          <a:p>
            <a:pPr lvl="1">
              <a:buFont typeface="Courier New" panose="020B0604020202020204" pitchFamily="34" charset="0"/>
              <a:buChar char="o"/>
            </a:pPr>
            <a:r>
              <a:rPr lang="en-US" sz="2200" dirty="0">
                <a:ea typeface="+mn-lt"/>
                <a:cs typeface="+mn-lt"/>
              </a:rPr>
              <a:t>Historical memory of war suffering</a:t>
            </a:r>
          </a:p>
          <a:p>
            <a:pPr lvl="1">
              <a:buFont typeface="Courier New" panose="020B0604020202020204" pitchFamily="34" charset="0"/>
              <a:buChar char="o"/>
            </a:pPr>
            <a:r>
              <a:rPr lang="en-US" sz="2200" dirty="0">
                <a:ea typeface="+mn-lt"/>
                <a:cs typeface="+mn-lt"/>
              </a:rPr>
              <a:t>Economic strength to sustain conflict</a:t>
            </a:r>
          </a:p>
          <a:p>
            <a:pPr lvl="1">
              <a:buFont typeface="Courier New" panose="020B0604020202020204" pitchFamily="34" charset="0"/>
              <a:buChar char="o"/>
            </a:pPr>
            <a:endParaRPr lang="en-US" sz="2200" dirty="0">
              <a:ea typeface="+mn-lt"/>
              <a:cs typeface="+mn-lt"/>
            </a:endParaRPr>
          </a:p>
          <a:p>
            <a:endParaRPr lang="en-US" sz="2600" b="1" dirty="0">
              <a:ea typeface="+mn-lt"/>
              <a:cs typeface="+mn-lt"/>
            </a:endParaRPr>
          </a:p>
          <a:p>
            <a:endParaRPr lang="en-US" sz="2600" dirty="0">
              <a:ea typeface="Calibri"/>
              <a:cs typeface="Calibri"/>
            </a:endParaRPr>
          </a:p>
          <a:p>
            <a:endParaRPr lang="en-US" sz="2600" dirty="0">
              <a:ea typeface="Calibri"/>
              <a:cs typeface="Calibri"/>
            </a:endParaRPr>
          </a:p>
          <a:p>
            <a:endParaRPr lang="en-US" sz="2600" dirty="0">
              <a:ea typeface="Calibri"/>
              <a:cs typeface="Calibri"/>
            </a:endParaRPr>
          </a:p>
          <a:p>
            <a:endParaRPr lang="en-US" sz="2600" b="1" dirty="0">
              <a:ea typeface="Calibri"/>
              <a:cs typeface="Calibri"/>
            </a:endParaRPr>
          </a:p>
          <a:p>
            <a:pPr marL="514350" indent="-514350"/>
            <a:endParaRPr lang="en-US" sz="2600" dirty="0">
              <a:latin typeface="Calibri Light"/>
              <a:ea typeface="Calibri Light"/>
              <a:cs typeface="Calibri Light"/>
            </a:endParaRPr>
          </a:p>
        </p:txBody>
      </p:sp>
    </p:spTree>
    <p:extLst>
      <p:ext uri="{BB962C8B-B14F-4D97-AF65-F5344CB8AC3E}">
        <p14:creationId xmlns:p14="http://schemas.microsoft.com/office/powerpoint/2010/main" val="3383183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520CD-2D54-E18F-4DC4-A5F7EEDAF2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2F6DD4-30B7-43FB-07F4-006344CCDD5C}"/>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Supporting Argument – Smaller Presence</a:t>
            </a:r>
            <a:endParaRPr lang="en-US" dirty="0">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CE1AE308-F36C-2005-6BB8-6E74B0C8DD6C}"/>
              </a:ext>
            </a:extLst>
          </p:cNvPr>
          <p:cNvSpPr>
            <a:spLocks noGrp="1"/>
          </p:cNvSpPr>
          <p:nvPr>
            <p:ph type="sldNum" sz="quarter" idx="4"/>
          </p:nvPr>
        </p:nvSpPr>
        <p:spPr/>
        <p:txBody>
          <a:bodyPr/>
          <a:lstStyle/>
          <a:p>
            <a:fld id="{FAEE96CF-4053-2149-B5F9-FD566E7161CA}" type="slidenum">
              <a:rPr lang="en-US" smtClean="0"/>
              <a:pPr/>
              <a:t>24</a:t>
            </a:fld>
            <a:endParaRPr lang="en-US"/>
          </a:p>
        </p:txBody>
      </p:sp>
      <p:pic>
        <p:nvPicPr>
          <p:cNvPr id="4" name="Picture 3" descr="A painting of a group of people on a boat&#10;&#10;AI-generated content may be incorrect.">
            <a:extLst>
              <a:ext uri="{FF2B5EF4-FFF2-40B4-BE49-F238E27FC236}">
                <a16:creationId xmlns:a16="http://schemas.microsoft.com/office/drawing/2014/main" id="{F928A221-C3B5-D487-01DD-3ED9D7E3476D}"/>
              </a:ext>
            </a:extLst>
          </p:cNvPr>
          <p:cNvPicPr>
            <a:picLocks noChangeAspect="1"/>
          </p:cNvPicPr>
          <p:nvPr/>
        </p:nvPicPr>
        <p:blipFill>
          <a:blip r:embed="rId2"/>
          <a:stretch>
            <a:fillRect/>
          </a:stretch>
        </p:blipFill>
        <p:spPr>
          <a:xfrm>
            <a:off x="2209119" y="1368198"/>
            <a:ext cx="7577818" cy="5493205"/>
          </a:xfrm>
          <a:prstGeom prst="rect">
            <a:avLst/>
          </a:prstGeom>
        </p:spPr>
      </p:pic>
    </p:spTree>
    <p:extLst>
      <p:ext uri="{BB962C8B-B14F-4D97-AF65-F5344CB8AC3E}">
        <p14:creationId xmlns:p14="http://schemas.microsoft.com/office/powerpoint/2010/main" val="3929588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8E05A-0B88-CC3E-DC25-9BF7B39200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30A11-92A8-1BBD-3737-A229532A0F37}"/>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Supporting Argument – Smaller Presence</a:t>
            </a:r>
            <a:endParaRPr lang="en-US" dirty="0">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764A57F7-6284-5469-2C26-4261915832FE}"/>
              </a:ext>
            </a:extLst>
          </p:cNvPr>
          <p:cNvSpPr>
            <a:spLocks noGrp="1"/>
          </p:cNvSpPr>
          <p:nvPr>
            <p:ph type="sldNum" sz="quarter" idx="4"/>
          </p:nvPr>
        </p:nvSpPr>
        <p:spPr/>
        <p:txBody>
          <a:bodyPr/>
          <a:lstStyle/>
          <a:p>
            <a:fld id="{FAEE96CF-4053-2149-B5F9-FD566E7161CA}" type="slidenum">
              <a:rPr lang="en-US" smtClean="0"/>
              <a:pPr/>
              <a:t>25</a:t>
            </a:fld>
            <a:endParaRPr lang="en-US"/>
          </a:p>
        </p:txBody>
      </p:sp>
      <p:sp>
        <p:nvSpPr>
          <p:cNvPr id="4" name="Text Placeholder 2">
            <a:extLst>
              <a:ext uri="{FF2B5EF4-FFF2-40B4-BE49-F238E27FC236}">
                <a16:creationId xmlns:a16="http://schemas.microsoft.com/office/drawing/2014/main" id="{A582D1AB-FDD3-5BF1-B94E-EDCFD7538815}"/>
              </a:ext>
            </a:extLst>
          </p:cNvPr>
          <p:cNvSpPr txBox="1">
            <a:spLocks/>
          </p:cNvSpPr>
          <p:nvPr/>
        </p:nvSpPr>
        <p:spPr>
          <a:xfrm>
            <a:off x="720159" y="1490345"/>
            <a:ext cx="10569927" cy="123947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ea typeface="+mn-lt"/>
                <a:cs typeface="+mn-lt"/>
              </a:rPr>
              <a:t>National security was one priority among many</a:t>
            </a:r>
            <a:r>
              <a:rPr lang="en-US" sz="2600" dirty="0">
                <a:ea typeface="+mn-lt"/>
                <a:cs typeface="+mn-lt"/>
              </a:rPr>
              <a:t>, not the dominant focus — the </a:t>
            </a:r>
            <a:r>
              <a:rPr lang="en-US" sz="2600" b="1" dirty="0">
                <a:ea typeface="+mn-lt"/>
                <a:cs typeface="+mn-lt"/>
              </a:rPr>
              <a:t>Preamble emphasizes a balanced pursuit</a:t>
            </a:r>
            <a:r>
              <a:rPr lang="en-US" sz="2600" dirty="0">
                <a:ea typeface="+mn-lt"/>
                <a:cs typeface="+mn-lt"/>
              </a:rPr>
              <a:t> of justice, liberty, and welfare alongside defense.</a:t>
            </a:r>
            <a:endParaRPr lang="en-US" sz="2600" dirty="0">
              <a:ea typeface="Calibri"/>
              <a:cs typeface="Calibri"/>
            </a:endParaRPr>
          </a:p>
          <a:p>
            <a:r>
              <a:rPr lang="en-US" sz="2600" b="1" dirty="0">
                <a:ea typeface="+mn-lt"/>
                <a:cs typeface="+mn-lt"/>
              </a:rPr>
              <a:t>War was clearly defined</a:t>
            </a:r>
            <a:r>
              <a:rPr lang="en-US" sz="2600" dirty="0">
                <a:ea typeface="+mn-lt"/>
                <a:cs typeface="+mn-lt"/>
              </a:rPr>
              <a:t>, formally declared by Congress, and undertaken as a </a:t>
            </a:r>
            <a:r>
              <a:rPr lang="en-US" sz="2600" b="1" dirty="0">
                <a:ea typeface="+mn-lt"/>
                <a:cs typeface="+mn-lt"/>
              </a:rPr>
              <a:t>last resort</a:t>
            </a:r>
            <a:r>
              <a:rPr lang="en-US" sz="2600" dirty="0">
                <a:ea typeface="+mn-lt"/>
                <a:cs typeface="+mn-lt"/>
              </a:rPr>
              <a:t>, not hidden behind euphemisms or executive discretion.</a:t>
            </a:r>
            <a:endParaRPr lang="en-US" dirty="0"/>
          </a:p>
          <a:p>
            <a:r>
              <a:rPr lang="en-US" sz="2600" b="1" dirty="0">
                <a:ea typeface="+mn-lt"/>
                <a:cs typeface="+mn-lt"/>
              </a:rPr>
              <a:t>Standing armies were feared</a:t>
            </a:r>
            <a:r>
              <a:rPr lang="en-US" sz="2600" dirty="0">
                <a:ea typeface="+mn-lt"/>
                <a:cs typeface="+mn-lt"/>
              </a:rPr>
              <a:t> for their potential to enable tyranny, drain resources, and provoke conflict — the </a:t>
            </a:r>
            <a:r>
              <a:rPr lang="en-US" sz="2600" b="1" dirty="0">
                <a:ea typeface="+mn-lt"/>
                <a:cs typeface="+mn-lt"/>
              </a:rPr>
              <a:t>militia and citizen-soldier model was preferred</a:t>
            </a:r>
            <a:r>
              <a:rPr lang="en-US" sz="2600" dirty="0">
                <a:ea typeface="+mn-lt"/>
                <a:cs typeface="+mn-lt"/>
              </a:rPr>
              <a:t>.</a:t>
            </a:r>
            <a:endParaRPr lang="en-US" dirty="0"/>
          </a:p>
          <a:p>
            <a:r>
              <a:rPr lang="en-US" sz="2600" dirty="0">
                <a:ea typeface="+mn-lt"/>
                <a:cs typeface="+mn-lt"/>
              </a:rPr>
              <a:t>Today’s </a:t>
            </a:r>
            <a:r>
              <a:rPr lang="en-US" sz="2600" b="1" dirty="0">
                <a:ea typeface="+mn-lt"/>
                <a:cs typeface="+mn-lt"/>
              </a:rPr>
              <a:t>professional military</a:t>
            </a:r>
            <a:r>
              <a:rPr lang="en-US" sz="2600" dirty="0">
                <a:ea typeface="+mn-lt"/>
                <a:cs typeface="+mn-lt"/>
              </a:rPr>
              <a:t> is:</a:t>
            </a:r>
            <a:endParaRPr lang="en-US" dirty="0"/>
          </a:p>
          <a:p>
            <a:pPr lvl="1"/>
            <a:r>
              <a:rPr lang="en-US" sz="2600" dirty="0">
                <a:ea typeface="+mn-lt"/>
                <a:cs typeface="+mn-lt"/>
              </a:rPr>
              <a:t>Overpowered, globally deployed, and expensive</a:t>
            </a:r>
            <a:endParaRPr lang="en-US" dirty="0"/>
          </a:p>
          <a:p>
            <a:pPr lvl="1"/>
            <a:r>
              <a:rPr lang="en-US" sz="2600" dirty="0">
                <a:ea typeface="+mn-lt"/>
                <a:cs typeface="+mn-lt"/>
              </a:rPr>
              <a:t>Culturally distant from civilian society</a:t>
            </a:r>
            <a:endParaRPr lang="en-US" dirty="0"/>
          </a:p>
          <a:p>
            <a:pPr lvl="1"/>
            <a:r>
              <a:rPr lang="en-US" sz="2600" dirty="0">
                <a:ea typeface="+mn-lt"/>
                <a:cs typeface="+mn-lt"/>
              </a:rPr>
              <a:t>Enabled by secrecy, undeclared wars, and </a:t>
            </a:r>
            <a:r>
              <a:rPr lang="en-US" sz="2600" b="1" dirty="0">
                <a:ea typeface="+mn-lt"/>
                <a:cs typeface="+mn-lt"/>
              </a:rPr>
              <a:t>expanded executive power</a:t>
            </a:r>
            <a:endParaRPr lang="en-US" dirty="0"/>
          </a:p>
          <a:p>
            <a:endParaRPr lang="en-US" sz="2600" dirty="0">
              <a:ea typeface="Calibri"/>
              <a:cs typeface="Calibri"/>
            </a:endParaRPr>
          </a:p>
          <a:p>
            <a:endParaRPr lang="en-US" sz="2600" dirty="0">
              <a:ea typeface="Calibri"/>
              <a:cs typeface="Calibri"/>
            </a:endParaRPr>
          </a:p>
          <a:p>
            <a:endParaRPr lang="en-US" sz="2600" dirty="0">
              <a:ea typeface="Calibri"/>
              <a:cs typeface="Calibri"/>
            </a:endParaRPr>
          </a:p>
          <a:p>
            <a:endParaRPr lang="en-US" sz="2600" dirty="0">
              <a:ea typeface="Calibri"/>
              <a:cs typeface="Calibri"/>
            </a:endParaRPr>
          </a:p>
          <a:p>
            <a:endParaRPr lang="en-US" sz="2600" b="1" dirty="0">
              <a:ea typeface="Calibri"/>
              <a:cs typeface="Calibri"/>
            </a:endParaRPr>
          </a:p>
          <a:p>
            <a:pPr marL="514350" indent="-514350"/>
            <a:endParaRPr lang="en-US" sz="2600" dirty="0">
              <a:latin typeface="Calibri Light"/>
              <a:ea typeface="Calibri Light"/>
              <a:cs typeface="Calibri Light"/>
            </a:endParaRPr>
          </a:p>
        </p:txBody>
      </p:sp>
    </p:spTree>
    <p:extLst>
      <p:ext uri="{BB962C8B-B14F-4D97-AF65-F5344CB8AC3E}">
        <p14:creationId xmlns:p14="http://schemas.microsoft.com/office/powerpoint/2010/main" val="1085774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78823-B0BE-4691-7ED3-7F273D0B7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5E8A93-8C69-93F1-F6BE-4A7938F89A4F}"/>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Supporting Argument – Smaller Presence</a:t>
            </a:r>
            <a:endParaRPr lang="en-US" dirty="0">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88B1F258-3F94-B26D-DD72-732724DA8BB4}"/>
              </a:ext>
            </a:extLst>
          </p:cNvPr>
          <p:cNvSpPr>
            <a:spLocks noGrp="1"/>
          </p:cNvSpPr>
          <p:nvPr>
            <p:ph type="sldNum" sz="quarter" idx="4"/>
          </p:nvPr>
        </p:nvSpPr>
        <p:spPr/>
        <p:txBody>
          <a:bodyPr/>
          <a:lstStyle/>
          <a:p>
            <a:fld id="{FAEE96CF-4053-2149-B5F9-FD566E7161CA}" type="slidenum">
              <a:rPr lang="en-US" smtClean="0"/>
              <a:pPr/>
              <a:t>26</a:t>
            </a:fld>
            <a:endParaRPr lang="en-US"/>
          </a:p>
        </p:txBody>
      </p:sp>
      <p:sp>
        <p:nvSpPr>
          <p:cNvPr id="4" name="Text Placeholder 2">
            <a:extLst>
              <a:ext uri="{FF2B5EF4-FFF2-40B4-BE49-F238E27FC236}">
                <a16:creationId xmlns:a16="http://schemas.microsoft.com/office/drawing/2014/main" id="{507E696C-AE74-D9AB-3A8F-E229B3213AF1}"/>
              </a:ext>
            </a:extLst>
          </p:cNvPr>
          <p:cNvSpPr txBox="1">
            <a:spLocks/>
          </p:cNvSpPr>
          <p:nvPr/>
        </p:nvSpPr>
        <p:spPr>
          <a:xfrm>
            <a:off x="720159" y="1490345"/>
            <a:ext cx="10569927" cy="123947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ea typeface="+mn-lt"/>
                <a:cs typeface="+mn-lt"/>
              </a:rPr>
              <a:t>Civilian oversight has weakened</a:t>
            </a:r>
            <a:r>
              <a:rPr lang="en-US" sz="2600" dirty="0">
                <a:ea typeface="+mn-lt"/>
                <a:cs typeface="+mn-lt"/>
              </a:rPr>
              <a:t>, with Congress marginalized and elected leaders often lacking military experience or strategic literacy.</a:t>
            </a:r>
            <a:endParaRPr lang="en-US" dirty="0"/>
          </a:p>
          <a:p>
            <a:r>
              <a:rPr lang="en-US" sz="2600" dirty="0">
                <a:ea typeface="+mn-lt"/>
                <a:cs typeface="+mn-lt"/>
              </a:rPr>
              <a:t>Founders’ expectations — such as </a:t>
            </a:r>
            <a:r>
              <a:rPr lang="en-US" sz="2600" b="1" dirty="0">
                <a:ea typeface="+mn-lt"/>
                <a:cs typeface="+mn-lt"/>
              </a:rPr>
              <a:t>checks and balances, rule of law, and congressional war powers</a:t>
            </a:r>
            <a:r>
              <a:rPr lang="en-US" sz="2600" dirty="0">
                <a:ea typeface="+mn-lt"/>
                <a:cs typeface="+mn-lt"/>
              </a:rPr>
              <a:t> — are increasingly unmet in today’s security apparatus.</a:t>
            </a:r>
            <a:endParaRPr lang="en-US" dirty="0"/>
          </a:p>
          <a:p>
            <a:r>
              <a:rPr lang="en-US" sz="2600" b="1" dirty="0">
                <a:ea typeface="+mn-lt"/>
                <a:cs typeface="+mn-lt"/>
              </a:rPr>
              <a:t>Modern concerns like drones, surveillance, and defense contracting</a:t>
            </a:r>
            <a:r>
              <a:rPr lang="en-US" sz="2600" dirty="0">
                <a:ea typeface="+mn-lt"/>
                <a:cs typeface="+mn-lt"/>
              </a:rPr>
              <a:t> raise ethical and constitutional questions the Founders might challenge.</a:t>
            </a:r>
            <a:endParaRPr lang="en-US" dirty="0"/>
          </a:p>
          <a:p>
            <a:r>
              <a:rPr lang="en-US" sz="2600" b="1" dirty="0">
                <a:ea typeface="+mn-lt"/>
                <a:cs typeface="+mn-lt"/>
              </a:rPr>
              <a:t>Conclusion:</a:t>
            </a:r>
            <a:r>
              <a:rPr lang="en-US" sz="2600" dirty="0">
                <a:ea typeface="+mn-lt"/>
                <a:cs typeface="+mn-lt"/>
              </a:rPr>
              <a:t> The Founders’ commitment to </a:t>
            </a:r>
            <a:r>
              <a:rPr lang="en-US" sz="2600" b="1" dirty="0">
                <a:ea typeface="+mn-lt"/>
                <a:cs typeface="+mn-lt"/>
              </a:rPr>
              <a:t>reason, restraint, and representative oversight</a:t>
            </a:r>
            <a:r>
              <a:rPr lang="en-US" sz="2600" dirty="0">
                <a:ea typeface="+mn-lt"/>
                <a:cs typeface="+mn-lt"/>
              </a:rPr>
              <a:t> remains vital — and increasingly absent in national security matters today.</a:t>
            </a:r>
            <a:endParaRPr lang="en-US" dirty="0"/>
          </a:p>
          <a:p>
            <a:endParaRPr lang="en-US" sz="2600" dirty="0">
              <a:ea typeface="Calibri"/>
              <a:cs typeface="Calibri"/>
            </a:endParaRPr>
          </a:p>
          <a:p>
            <a:pPr marL="0" indent="0">
              <a:buNone/>
            </a:pPr>
            <a:endParaRPr lang="en-US" sz="2600" dirty="0">
              <a:ea typeface="Calibri"/>
              <a:cs typeface="Calibri"/>
            </a:endParaRPr>
          </a:p>
          <a:p>
            <a:endParaRPr lang="en-US" sz="2600" dirty="0">
              <a:ea typeface="Calibri"/>
              <a:cs typeface="Calibri"/>
            </a:endParaRPr>
          </a:p>
          <a:p>
            <a:endParaRPr lang="en-US" sz="2600" b="1" dirty="0">
              <a:ea typeface="Calibri"/>
              <a:cs typeface="Calibri"/>
            </a:endParaRPr>
          </a:p>
          <a:p>
            <a:pPr marL="514350" indent="-514350"/>
            <a:endParaRPr lang="en-US" sz="2600" dirty="0">
              <a:latin typeface="Calibri Light"/>
              <a:ea typeface="Calibri Light"/>
              <a:cs typeface="Calibri Light"/>
            </a:endParaRPr>
          </a:p>
        </p:txBody>
      </p:sp>
    </p:spTree>
    <p:extLst>
      <p:ext uri="{BB962C8B-B14F-4D97-AF65-F5344CB8AC3E}">
        <p14:creationId xmlns:p14="http://schemas.microsoft.com/office/powerpoint/2010/main" val="859846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28AA7-A2B4-B047-FECA-772388F623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CA976-1B8B-058F-35D4-B33D19FDC02D}"/>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Supporting Argument – Smaller Presence</a:t>
            </a:r>
            <a:endParaRPr lang="en-US" dirty="0">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7DF5228D-8BB1-EE0B-6DFB-8F1E38C248E4}"/>
              </a:ext>
            </a:extLst>
          </p:cNvPr>
          <p:cNvSpPr>
            <a:spLocks noGrp="1"/>
          </p:cNvSpPr>
          <p:nvPr>
            <p:ph type="sldNum" sz="quarter" idx="4"/>
          </p:nvPr>
        </p:nvSpPr>
        <p:spPr/>
        <p:txBody>
          <a:bodyPr/>
          <a:lstStyle/>
          <a:p>
            <a:fld id="{FAEE96CF-4053-2149-B5F9-FD566E7161CA}" type="slidenum">
              <a:rPr lang="en-US" smtClean="0"/>
              <a:pPr/>
              <a:t>27</a:t>
            </a:fld>
            <a:endParaRPr lang="en-US"/>
          </a:p>
        </p:txBody>
      </p:sp>
      <p:sp>
        <p:nvSpPr>
          <p:cNvPr id="3" name="TextBox 2">
            <a:extLst>
              <a:ext uri="{FF2B5EF4-FFF2-40B4-BE49-F238E27FC236}">
                <a16:creationId xmlns:a16="http://schemas.microsoft.com/office/drawing/2014/main" id="{4A140933-10D3-1685-AD82-8F4068DF78D7}"/>
              </a:ext>
            </a:extLst>
          </p:cNvPr>
          <p:cNvSpPr txBox="1"/>
          <p:nvPr/>
        </p:nvSpPr>
        <p:spPr>
          <a:xfrm>
            <a:off x="1502781" y="2139388"/>
            <a:ext cx="899352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latin typeface="Cambria"/>
                <a:ea typeface="Cambria"/>
              </a:rPr>
              <a:t> </a:t>
            </a:r>
            <a:r>
              <a:rPr lang="en-US" sz="3600" b="1" dirty="0">
                <a:latin typeface="Cambria"/>
                <a:ea typeface="Cambria"/>
              </a:rPr>
              <a:t>The Problem of Excessive Military Spending in the United States </a:t>
            </a:r>
            <a:r>
              <a:rPr lang="en-US" sz="3600" dirty="0">
                <a:latin typeface="Cambria"/>
                <a:ea typeface="Cambria"/>
              </a:rPr>
              <a:t> </a:t>
            </a:r>
            <a:endParaRPr lang="en-US">
              <a:ea typeface="Calibri" panose="020F0502020204030204"/>
              <a:cs typeface="Calibri" panose="020F0502020204030204"/>
            </a:endParaRPr>
          </a:p>
          <a:p>
            <a:pPr algn="ctr"/>
            <a:r>
              <a:rPr lang="en-US" sz="3600" dirty="0">
                <a:latin typeface="Cambria"/>
                <a:ea typeface="Cambria"/>
              </a:rPr>
              <a:t>William Nordhaus  </a:t>
            </a:r>
          </a:p>
          <a:p>
            <a:pPr algn="ctr"/>
            <a:r>
              <a:rPr lang="en-US" sz="3600" dirty="0">
                <a:latin typeface="Cambria"/>
                <a:ea typeface="Cambria"/>
              </a:rPr>
              <a:t>Yale University  </a:t>
            </a:r>
          </a:p>
          <a:p>
            <a:pPr algn="ctr"/>
            <a:r>
              <a:rPr lang="en-US" sz="3600" dirty="0">
                <a:latin typeface="Cambria"/>
                <a:ea typeface="Cambria"/>
              </a:rPr>
              <a:t>Prepared for American Economic Association  </a:t>
            </a:r>
          </a:p>
          <a:p>
            <a:pPr algn="ctr"/>
            <a:r>
              <a:rPr lang="en-US" sz="3600" dirty="0">
                <a:latin typeface="Cambria"/>
                <a:ea typeface="Cambria"/>
              </a:rPr>
              <a:t>Session on “The Costs of War”</a:t>
            </a:r>
          </a:p>
        </p:txBody>
      </p:sp>
    </p:spTree>
    <p:extLst>
      <p:ext uri="{BB962C8B-B14F-4D97-AF65-F5344CB8AC3E}">
        <p14:creationId xmlns:p14="http://schemas.microsoft.com/office/powerpoint/2010/main" val="381977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3A436-9B4F-212C-0D3A-8107FBE6AE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4E09C-3812-649C-9779-704719BA28E7}"/>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Supporting Argument – Smaller Presence</a:t>
            </a:r>
            <a:endParaRPr lang="en-US">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237CFEF2-1475-F85C-6351-85D6150DDE97}"/>
              </a:ext>
            </a:extLst>
          </p:cNvPr>
          <p:cNvSpPr>
            <a:spLocks noGrp="1"/>
          </p:cNvSpPr>
          <p:nvPr>
            <p:ph type="sldNum" sz="quarter" idx="4"/>
          </p:nvPr>
        </p:nvSpPr>
        <p:spPr/>
        <p:txBody>
          <a:bodyPr/>
          <a:lstStyle/>
          <a:p>
            <a:fld id="{FAEE96CF-4053-2149-B5F9-FD566E7161CA}" type="slidenum">
              <a:rPr lang="en-US" smtClean="0"/>
              <a:pPr/>
              <a:t>28</a:t>
            </a:fld>
            <a:endParaRPr lang="en-US"/>
          </a:p>
        </p:txBody>
      </p:sp>
      <p:sp>
        <p:nvSpPr>
          <p:cNvPr id="4" name="Text Placeholder 2">
            <a:extLst>
              <a:ext uri="{FF2B5EF4-FFF2-40B4-BE49-F238E27FC236}">
                <a16:creationId xmlns:a16="http://schemas.microsoft.com/office/drawing/2014/main" id="{1A8AB214-D001-1323-AC37-7806C7AD9BDC}"/>
              </a:ext>
            </a:extLst>
          </p:cNvPr>
          <p:cNvSpPr txBox="1">
            <a:spLocks/>
          </p:cNvSpPr>
          <p:nvPr/>
        </p:nvSpPr>
        <p:spPr>
          <a:xfrm>
            <a:off x="720159" y="1490345"/>
            <a:ext cx="10569927" cy="123947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Massive Spending Scale</a:t>
            </a:r>
            <a:endParaRPr lang="en-US" sz="2600" dirty="0">
              <a:ea typeface="Calibri"/>
              <a:cs typeface="Calibri"/>
            </a:endParaRPr>
          </a:p>
          <a:p>
            <a:r>
              <a:rPr lang="en-US" sz="2600" dirty="0">
                <a:ea typeface="+mn-lt"/>
                <a:cs typeface="+mn-lt"/>
              </a:rPr>
              <a:t>U.S. defense spending in 2005: </a:t>
            </a:r>
            <a:r>
              <a:rPr lang="en-US" sz="2600" b="1" dirty="0">
                <a:ea typeface="+mn-lt"/>
                <a:cs typeface="+mn-lt"/>
              </a:rPr>
              <a:t>$590 billion</a:t>
            </a:r>
            <a:r>
              <a:rPr lang="en-US" sz="2600" dirty="0">
                <a:ea typeface="+mn-lt"/>
                <a:cs typeface="+mn-lt"/>
              </a:rPr>
              <a:t>, or </a:t>
            </a:r>
            <a:r>
              <a:rPr lang="en-US" sz="2600" b="1" dirty="0">
                <a:ea typeface="+mn-lt"/>
                <a:cs typeface="+mn-lt"/>
              </a:rPr>
              <a:t>4.8% of GDP</a:t>
            </a:r>
            <a:r>
              <a:rPr lang="en-US" sz="2600" dirty="0">
                <a:ea typeface="+mn-lt"/>
                <a:cs typeface="+mn-lt"/>
              </a:rPr>
              <a:t>.</a:t>
            </a:r>
            <a:endParaRPr lang="en-US" dirty="0"/>
          </a:p>
          <a:p>
            <a:r>
              <a:rPr lang="en-US" sz="2600" dirty="0">
                <a:ea typeface="+mn-lt"/>
                <a:cs typeface="+mn-lt"/>
              </a:rPr>
              <a:t>Equals nearly </a:t>
            </a:r>
            <a:r>
              <a:rPr lang="en-US" sz="2600" b="1" dirty="0">
                <a:ea typeface="+mn-lt"/>
                <a:cs typeface="+mn-lt"/>
              </a:rPr>
              <a:t>$5,000 per family</a:t>
            </a:r>
            <a:r>
              <a:rPr lang="en-US" sz="2600" dirty="0">
                <a:ea typeface="+mn-lt"/>
                <a:cs typeface="+mn-lt"/>
              </a:rPr>
              <a:t> — </a:t>
            </a:r>
            <a:r>
              <a:rPr lang="en-US" sz="2600" b="1" dirty="0">
                <a:ea typeface="+mn-lt"/>
                <a:cs typeface="+mn-lt"/>
              </a:rPr>
              <a:t>more than all non-defense government consumption combined</a:t>
            </a:r>
            <a:r>
              <a:rPr lang="en-US" sz="2600" dirty="0">
                <a:ea typeface="+mn-lt"/>
                <a:cs typeface="+mn-lt"/>
              </a:rPr>
              <a:t>.</a:t>
            </a:r>
            <a:endParaRPr lang="en-US" dirty="0"/>
          </a:p>
          <a:p>
            <a:r>
              <a:rPr lang="en-US" sz="2600" dirty="0">
                <a:ea typeface="+mn-lt"/>
                <a:cs typeface="+mn-lt"/>
              </a:rPr>
              <a:t>The U.S. accounts for about </a:t>
            </a:r>
            <a:r>
              <a:rPr lang="en-US" sz="2600" b="1" dirty="0">
                <a:ea typeface="+mn-lt"/>
                <a:cs typeface="+mn-lt"/>
              </a:rPr>
              <a:t>half of global military spending</a:t>
            </a:r>
            <a:r>
              <a:rPr lang="en-US" sz="2600" dirty="0">
                <a:ea typeface="+mn-lt"/>
                <a:cs typeface="+mn-lt"/>
              </a:rPr>
              <a:t>.</a:t>
            </a:r>
            <a:endParaRPr lang="en-US" dirty="0">
              <a:ea typeface="Calibri" panose="020F0502020204030204"/>
              <a:cs typeface="Calibri" panose="020F0502020204030204"/>
            </a:endParaRPr>
          </a:p>
          <a:p>
            <a:pPr marL="0" indent="0">
              <a:buNone/>
            </a:pPr>
            <a:r>
              <a:rPr lang="en-US" b="1" dirty="0"/>
              <a:t>Are Threats Justifying This Spending?</a:t>
            </a:r>
            <a:endParaRPr lang="en-US" dirty="0">
              <a:ea typeface="Calibri" panose="020F0502020204030204"/>
              <a:cs typeface="Calibri" panose="020F0502020204030204"/>
            </a:endParaRPr>
          </a:p>
          <a:p>
            <a:r>
              <a:rPr lang="en-US" sz="2600" dirty="0">
                <a:ea typeface="+mn-lt"/>
                <a:cs typeface="+mn-lt"/>
              </a:rPr>
              <a:t>The U.S. faces </a:t>
            </a:r>
            <a:r>
              <a:rPr lang="en-US" sz="2600" b="1" dirty="0">
                <a:ea typeface="+mn-lt"/>
                <a:cs typeface="+mn-lt"/>
              </a:rPr>
              <a:t>fewer immediate threats</a:t>
            </a:r>
            <a:r>
              <a:rPr lang="en-US" sz="2600" dirty="0">
                <a:ea typeface="+mn-lt"/>
                <a:cs typeface="+mn-lt"/>
              </a:rPr>
              <a:t> than other nations.</a:t>
            </a:r>
            <a:endParaRPr lang="en-US" dirty="0"/>
          </a:p>
          <a:p>
            <a:r>
              <a:rPr lang="en-US" sz="2600" dirty="0">
                <a:ea typeface="+mn-lt"/>
                <a:cs typeface="+mn-lt"/>
              </a:rPr>
              <a:t>Some argue the U.S. supplies </a:t>
            </a:r>
            <a:r>
              <a:rPr lang="en-US" sz="2600" b="1" dirty="0">
                <a:ea typeface="+mn-lt"/>
                <a:cs typeface="+mn-lt"/>
              </a:rPr>
              <a:t>global security as a public good</a:t>
            </a:r>
            <a:r>
              <a:rPr lang="en-US" sz="2600" dirty="0">
                <a:ea typeface="+mn-lt"/>
                <a:cs typeface="+mn-lt"/>
              </a:rPr>
              <a:t>, but </a:t>
            </a:r>
            <a:r>
              <a:rPr lang="en-US" sz="2600" b="1" dirty="0">
                <a:ea typeface="+mn-lt"/>
                <a:cs typeface="+mn-lt"/>
              </a:rPr>
              <a:t>many allies see our military actions as harmful</a:t>
            </a:r>
            <a:r>
              <a:rPr lang="en-US" sz="2600" dirty="0">
                <a:ea typeface="+mn-lt"/>
                <a:cs typeface="+mn-lt"/>
              </a:rPr>
              <a:t>, not protective.</a:t>
            </a:r>
            <a:endParaRPr lang="en-US" dirty="0"/>
          </a:p>
          <a:p>
            <a:endParaRPr lang="en-US" sz="2600" dirty="0">
              <a:ea typeface="Calibri"/>
              <a:cs typeface="Calibri"/>
            </a:endParaRPr>
          </a:p>
          <a:p>
            <a:pPr marL="0" indent="0">
              <a:buNone/>
            </a:pPr>
            <a:endParaRPr lang="en-US" sz="2600" dirty="0">
              <a:ea typeface="Calibri"/>
              <a:cs typeface="Calibri"/>
            </a:endParaRPr>
          </a:p>
          <a:p>
            <a:endParaRPr lang="en-US" sz="2600" dirty="0">
              <a:ea typeface="Calibri"/>
              <a:cs typeface="Calibri"/>
            </a:endParaRPr>
          </a:p>
          <a:p>
            <a:endParaRPr lang="en-US" sz="2600" b="1" dirty="0">
              <a:ea typeface="Calibri"/>
              <a:cs typeface="Calibri"/>
            </a:endParaRPr>
          </a:p>
          <a:p>
            <a:pPr marL="514350" indent="-514350"/>
            <a:endParaRPr lang="en-US" sz="2600" dirty="0">
              <a:latin typeface="Calibri Light"/>
              <a:ea typeface="Calibri Light"/>
              <a:cs typeface="Calibri Light"/>
            </a:endParaRPr>
          </a:p>
        </p:txBody>
      </p:sp>
    </p:spTree>
    <p:extLst>
      <p:ext uri="{BB962C8B-B14F-4D97-AF65-F5344CB8AC3E}">
        <p14:creationId xmlns:p14="http://schemas.microsoft.com/office/powerpoint/2010/main" val="303272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8D724-0F02-A798-C069-A454A86773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C669E-2165-90CD-1CAD-9A3B14B80D44}"/>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Supporting Argument – Smaller Presence</a:t>
            </a:r>
            <a:endParaRPr lang="en-US">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9213E923-2000-9B4F-C442-1C42ACDA9C94}"/>
              </a:ext>
            </a:extLst>
          </p:cNvPr>
          <p:cNvSpPr>
            <a:spLocks noGrp="1"/>
          </p:cNvSpPr>
          <p:nvPr>
            <p:ph type="sldNum" sz="quarter" idx="4"/>
          </p:nvPr>
        </p:nvSpPr>
        <p:spPr/>
        <p:txBody>
          <a:bodyPr/>
          <a:lstStyle/>
          <a:p>
            <a:fld id="{FAEE96CF-4053-2149-B5F9-FD566E7161CA}" type="slidenum">
              <a:rPr lang="en-US" smtClean="0"/>
              <a:pPr/>
              <a:t>29</a:t>
            </a:fld>
            <a:endParaRPr lang="en-US"/>
          </a:p>
        </p:txBody>
      </p:sp>
      <p:sp>
        <p:nvSpPr>
          <p:cNvPr id="4" name="Text Placeholder 2">
            <a:extLst>
              <a:ext uri="{FF2B5EF4-FFF2-40B4-BE49-F238E27FC236}">
                <a16:creationId xmlns:a16="http://schemas.microsoft.com/office/drawing/2014/main" id="{3D8FCC02-4EB3-C6BF-BC9A-CFAEDC135385}"/>
              </a:ext>
            </a:extLst>
          </p:cNvPr>
          <p:cNvSpPr txBox="1">
            <a:spLocks/>
          </p:cNvSpPr>
          <p:nvPr/>
        </p:nvSpPr>
        <p:spPr>
          <a:xfrm>
            <a:off x="720159" y="1490345"/>
            <a:ext cx="10569927" cy="123947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ea typeface="+mn-lt"/>
                <a:cs typeface="+mn-lt"/>
              </a:rPr>
              <a:t>Strategic &amp; Budget Inertia</a:t>
            </a:r>
            <a:endParaRPr lang="en-US" dirty="0">
              <a:ea typeface="+mn-lt"/>
              <a:cs typeface="+mn-lt"/>
            </a:endParaRPr>
          </a:p>
          <a:p>
            <a:r>
              <a:rPr lang="en-US" sz="2600" b="1" dirty="0">
                <a:ea typeface="+mn-lt"/>
                <a:cs typeface="+mn-lt"/>
              </a:rPr>
              <a:t>Obsolete Cold War programs</a:t>
            </a:r>
            <a:r>
              <a:rPr lang="en-US" sz="2600" dirty="0">
                <a:ea typeface="+mn-lt"/>
                <a:cs typeface="+mn-lt"/>
              </a:rPr>
              <a:t> (e.g., missile submarines, nuclear stockpiles) persist despite irrelevance.</a:t>
            </a:r>
            <a:endParaRPr lang="en-US" sz="2600">
              <a:ea typeface="Calibri"/>
              <a:cs typeface="Calibri"/>
            </a:endParaRPr>
          </a:p>
          <a:p>
            <a:r>
              <a:rPr lang="en-US" sz="2600" dirty="0">
                <a:ea typeface="+mn-lt"/>
                <a:cs typeface="+mn-lt"/>
              </a:rPr>
              <a:t>Real defense cuts are rare due to </a:t>
            </a:r>
            <a:r>
              <a:rPr lang="en-US" sz="2600" b="1" dirty="0">
                <a:ea typeface="+mn-lt"/>
                <a:cs typeface="+mn-lt"/>
              </a:rPr>
              <a:t>weak political pressure</a:t>
            </a:r>
            <a:r>
              <a:rPr lang="en-US" sz="2600" dirty="0">
                <a:ea typeface="+mn-lt"/>
                <a:cs typeface="+mn-lt"/>
              </a:rPr>
              <a:t> and entrenched military-industrial interests.</a:t>
            </a:r>
          </a:p>
          <a:p>
            <a:pPr marL="0" indent="0">
              <a:buNone/>
            </a:pPr>
            <a:r>
              <a:rPr lang="en-US" b="1" dirty="0">
                <a:ea typeface="+mn-lt"/>
                <a:cs typeface="+mn-lt"/>
              </a:rPr>
              <a:t>Lack of Oversight &amp; Accountability</a:t>
            </a:r>
            <a:endParaRPr lang="en-US" dirty="0">
              <a:ea typeface="+mn-lt"/>
              <a:cs typeface="+mn-lt"/>
            </a:endParaRPr>
          </a:p>
          <a:p>
            <a:r>
              <a:rPr lang="en-US" sz="2600" b="1" dirty="0">
                <a:ea typeface="+mn-lt"/>
                <a:cs typeface="+mn-lt"/>
              </a:rPr>
              <a:t>Loose budget constraints</a:t>
            </a:r>
            <a:r>
              <a:rPr lang="en-US" sz="2600" dirty="0">
                <a:ea typeface="+mn-lt"/>
                <a:cs typeface="+mn-lt"/>
              </a:rPr>
              <a:t> lead to poor tracking and secretive spending.</a:t>
            </a:r>
            <a:endParaRPr lang="en-US" sz="2600" dirty="0">
              <a:ea typeface="Calibri"/>
              <a:cs typeface="Calibri"/>
            </a:endParaRPr>
          </a:p>
          <a:p>
            <a:r>
              <a:rPr lang="en-US" sz="2600" dirty="0">
                <a:ea typeface="+mn-lt"/>
                <a:cs typeface="+mn-lt"/>
              </a:rPr>
              <a:t>Example: a </a:t>
            </a:r>
            <a:r>
              <a:rPr lang="en-US" sz="2600" b="1" dirty="0">
                <a:ea typeface="+mn-lt"/>
                <a:cs typeface="+mn-lt"/>
              </a:rPr>
              <a:t>$24 billion line item</a:t>
            </a:r>
            <a:r>
              <a:rPr lang="en-US" sz="2600" dirty="0">
                <a:ea typeface="+mn-lt"/>
                <a:cs typeface="+mn-lt"/>
              </a:rPr>
              <a:t> passed without detail or scrutiny.</a:t>
            </a:r>
          </a:p>
          <a:p>
            <a:r>
              <a:rPr lang="en-US" sz="2600" b="1" dirty="0">
                <a:ea typeface="+mn-lt"/>
                <a:cs typeface="+mn-lt"/>
              </a:rPr>
              <a:t>Congress and the public are often unaware</a:t>
            </a:r>
            <a:r>
              <a:rPr lang="en-US" sz="2600" dirty="0">
                <a:ea typeface="+mn-lt"/>
                <a:cs typeface="+mn-lt"/>
              </a:rPr>
              <a:t> of real costs, actions, and consequences (e.g., covert operations, NSA activities).</a:t>
            </a:r>
          </a:p>
          <a:p>
            <a:endParaRPr lang="en-US" sz="2600" dirty="0">
              <a:ea typeface="Calibri"/>
              <a:cs typeface="Calibri"/>
            </a:endParaRPr>
          </a:p>
          <a:p>
            <a:endParaRPr lang="en-US" sz="2600" dirty="0">
              <a:ea typeface="Calibri"/>
              <a:cs typeface="Calibri"/>
            </a:endParaRPr>
          </a:p>
          <a:p>
            <a:pPr marL="0" indent="0">
              <a:buNone/>
            </a:pPr>
            <a:endParaRPr lang="en-US" sz="2600" dirty="0">
              <a:ea typeface="Calibri"/>
              <a:cs typeface="Calibri"/>
            </a:endParaRPr>
          </a:p>
          <a:p>
            <a:endParaRPr lang="en-US" sz="2600" dirty="0">
              <a:ea typeface="Calibri"/>
              <a:cs typeface="Calibri"/>
            </a:endParaRPr>
          </a:p>
          <a:p>
            <a:endParaRPr lang="en-US" sz="2600" b="1" dirty="0">
              <a:ea typeface="Calibri"/>
              <a:cs typeface="Calibri"/>
            </a:endParaRPr>
          </a:p>
          <a:p>
            <a:pPr marL="514350" indent="-514350"/>
            <a:endParaRPr lang="en-US" sz="2600" dirty="0">
              <a:latin typeface="Calibri Light"/>
              <a:ea typeface="Calibri Light"/>
              <a:cs typeface="Calibri Light"/>
            </a:endParaRPr>
          </a:p>
        </p:txBody>
      </p:sp>
    </p:spTree>
    <p:extLst>
      <p:ext uri="{BB962C8B-B14F-4D97-AF65-F5344CB8AC3E}">
        <p14:creationId xmlns:p14="http://schemas.microsoft.com/office/powerpoint/2010/main" val="2984090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Presenter(s)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
        <p:nvSpPr>
          <p:cNvPr id="10" name="Text Placeholder 2">
            <a:extLst>
              <a:ext uri="{FF2B5EF4-FFF2-40B4-BE49-F238E27FC236}">
                <a16:creationId xmlns:a16="http://schemas.microsoft.com/office/drawing/2014/main" id="{F3CE008A-1223-DE28-3131-6053184B7286}"/>
              </a:ext>
            </a:extLst>
          </p:cNvPr>
          <p:cNvSpPr txBox="1">
            <a:spLocks/>
          </p:cNvSpPr>
          <p:nvPr/>
        </p:nvSpPr>
        <p:spPr>
          <a:xfrm>
            <a:off x="3050183" y="4110673"/>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ea typeface="Calibri Light"/>
                <a:cs typeface="Calibri Light"/>
              </a:rPr>
              <a:t>Cynthia Fitzthum (co-author)</a:t>
            </a:r>
            <a:endParaRPr lang="en-US" sz="2400">
              <a:latin typeface="Calibri Light"/>
              <a:ea typeface="Calibri Light"/>
              <a:cs typeface="Calibri Light"/>
            </a:endParaRPr>
          </a:p>
          <a:p>
            <a:pPr marL="0" indent="0">
              <a:buNone/>
            </a:pPr>
            <a:r>
              <a:rPr lang="en-US" sz="2400">
                <a:latin typeface="Calibri"/>
                <a:ea typeface="Calibri"/>
                <a:cs typeface="Calibri"/>
                <a:hlinkClick r:id="rId2"/>
              </a:rPr>
              <a:t>Cjfizthum@stcloudstate.edu</a:t>
            </a:r>
            <a:endParaRPr lang="en-US" sz="2400">
              <a:latin typeface="Calibri"/>
              <a:ea typeface="Calibri"/>
              <a:cs typeface="Calibri"/>
            </a:endParaRPr>
          </a:p>
          <a:p>
            <a:pPr marL="0" indent="0">
              <a:buNone/>
            </a:pPr>
            <a:endParaRPr lang="en-US" sz="2600">
              <a:latin typeface="Calibri Light"/>
              <a:ea typeface="Calibri Light"/>
              <a:cs typeface="Calibri Light"/>
            </a:endParaRPr>
          </a:p>
          <a:p>
            <a:pPr marL="0" indent="0">
              <a:buNone/>
            </a:pPr>
            <a:endParaRPr lang="en-US" sz="2400" b="1">
              <a:latin typeface="Calibri Light"/>
              <a:ea typeface="Calibri Light"/>
              <a:cs typeface="Calibri Light"/>
            </a:endParaRPr>
          </a:p>
          <a:p>
            <a:pPr marL="0" indent="0">
              <a:buNone/>
            </a:pPr>
            <a:endParaRPr lang="en-US" sz="2400" b="1">
              <a:latin typeface="Calibri Light"/>
              <a:cs typeface="Calibri Light"/>
            </a:endParaRPr>
          </a:p>
          <a:p>
            <a:pPr marL="0" indent="0">
              <a:buNone/>
            </a:pPr>
            <a:endParaRPr lang="en-US" sz="2400" b="1">
              <a:latin typeface="Calibri Light"/>
              <a:ea typeface="Calibri Light"/>
              <a:cs typeface="Calibri Light"/>
            </a:endParaRPr>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33C6AB39-BF55-DDAD-EF5C-C14ED7B6EA73}"/>
              </a:ext>
            </a:extLst>
          </p:cNvPr>
          <p:cNvPicPr>
            <a:picLocks noChangeAspect="1"/>
          </p:cNvPicPr>
          <p:nvPr/>
        </p:nvPicPr>
        <p:blipFill>
          <a:blip r:embed="rId3"/>
          <a:srcRect t="-313" r="-800" b="3627"/>
          <a:stretch/>
        </p:blipFill>
        <p:spPr>
          <a:xfrm>
            <a:off x="1658975" y="3809414"/>
            <a:ext cx="1283126" cy="1899526"/>
          </a:xfrm>
          <a:prstGeom prst="rect">
            <a:avLst/>
          </a:prstGeom>
        </p:spPr>
      </p:pic>
      <p:pic>
        <p:nvPicPr>
          <p:cNvPr id="6" name="Picture 5" descr="Jeremy Miller">
            <a:extLst>
              <a:ext uri="{FF2B5EF4-FFF2-40B4-BE49-F238E27FC236}">
                <a16:creationId xmlns:a16="http://schemas.microsoft.com/office/drawing/2014/main" id="{50368C86-F9C8-B74E-F479-0A26146BBFE1}"/>
              </a:ext>
            </a:extLst>
          </p:cNvPr>
          <p:cNvPicPr>
            <a:picLocks noChangeAspect="1"/>
          </p:cNvPicPr>
          <p:nvPr/>
        </p:nvPicPr>
        <p:blipFill>
          <a:blip r:embed="rId4"/>
          <a:srcRect r="7475" b="-340"/>
          <a:stretch/>
        </p:blipFill>
        <p:spPr>
          <a:xfrm>
            <a:off x="1658551" y="1867318"/>
            <a:ext cx="1280501" cy="1813110"/>
          </a:xfrm>
          <a:prstGeom prst="rect">
            <a:avLst/>
          </a:prstGeom>
        </p:spPr>
      </p:pic>
      <p:sp>
        <p:nvSpPr>
          <p:cNvPr id="9" name="TextBox 8">
            <a:extLst>
              <a:ext uri="{FF2B5EF4-FFF2-40B4-BE49-F238E27FC236}">
                <a16:creationId xmlns:a16="http://schemas.microsoft.com/office/drawing/2014/main" id="{5DF0B8D1-1F59-8E96-D0D7-A851B69FCA87}"/>
              </a:ext>
            </a:extLst>
          </p:cNvPr>
          <p:cNvSpPr txBox="1"/>
          <p:nvPr/>
        </p:nvSpPr>
        <p:spPr>
          <a:xfrm>
            <a:off x="3045791" y="2162313"/>
            <a:ext cx="55703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Light"/>
                <a:cs typeface="Segoe UI"/>
              </a:rPr>
              <a:t>Jeremy Miller (co- author, presenter)</a:t>
            </a:r>
            <a:r>
              <a:rPr lang="en-US" sz="2400">
                <a:latin typeface="Calibri Light"/>
                <a:cs typeface="Segoe UI"/>
              </a:rPr>
              <a:t>​</a:t>
            </a:r>
          </a:p>
          <a:p>
            <a:r>
              <a:rPr lang="en-US" sz="2400">
                <a:cs typeface="Segoe UI"/>
                <a:hlinkClick r:id="rId5"/>
              </a:rPr>
              <a:t>jmiller@c-ischools.org</a:t>
            </a:r>
            <a:endParaRPr lang="en-US" sz="2400">
              <a:ea typeface="Calibri"/>
              <a:cs typeface="Segoe UI"/>
              <a:hlinkClick r:id="rId5"/>
            </a:endParaRPr>
          </a:p>
        </p:txBody>
      </p:sp>
    </p:spTree>
    <p:extLst>
      <p:ext uri="{BB962C8B-B14F-4D97-AF65-F5344CB8AC3E}">
        <p14:creationId xmlns:p14="http://schemas.microsoft.com/office/powerpoint/2010/main" val="1146352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5A422-7D21-4951-3E51-5BACC6F2B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2B1D7-179C-378E-9D26-3640706E1390}"/>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Supporting Argument – Smaller Presence</a:t>
            </a:r>
            <a:endParaRPr lang="en-US">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C375EC7F-558E-2C57-644C-975142B5E1A8}"/>
              </a:ext>
            </a:extLst>
          </p:cNvPr>
          <p:cNvSpPr>
            <a:spLocks noGrp="1"/>
          </p:cNvSpPr>
          <p:nvPr>
            <p:ph type="sldNum" sz="quarter" idx="4"/>
          </p:nvPr>
        </p:nvSpPr>
        <p:spPr/>
        <p:txBody>
          <a:bodyPr/>
          <a:lstStyle/>
          <a:p>
            <a:fld id="{FAEE96CF-4053-2149-B5F9-FD566E7161CA}" type="slidenum">
              <a:rPr lang="en-US" smtClean="0"/>
              <a:pPr/>
              <a:t>30</a:t>
            </a:fld>
            <a:endParaRPr lang="en-US"/>
          </a:p>
        </p:txBody>
      </p:sp>
      <p:pic>
        <p:nvPicPr>
          <p:cNvPr id="4" name="Picture 3" descr="A person running on a train track&#10;&#10;AI-generated content may be incorrect.">
            <a:extLst>
              <a:ext uri="{FF2B5EF4-FFF2-40B4-BE49-F238E27FC236}">
                <a16:creationId xmlns:a16="http://schemas.microsoft.com/office/drawing/2014/main" id="{CA557F8A-EE2E-FAA1-1DC5-4A9AD8C2D8ED}"/>
              </a:ext>
            </a:extLst>
          </p:cNvPr>
          <p:cNvPicPr>
            <a:picLocks noChangeAspect="1"/>
          </p:cNvPicPr>
          <p:nvPr/>
        </p:nvPicPr>
        <p:blipFill>
          <a:blip r:embed="rId2"/>
          <a:stretch>
            <a:fillRect/>
          </a:stretch>
        </p:blipFill>
        <p:spPr>
          <a:xfrm>
            <a:off x="505910" y="1827594"/>
            <a:ext cx="11353800" cy="4533900"/>
          </a:xfrm>
          <a:prstGeom prst="rect">
            <a:avLst/>
          </a:prstGeom>
        </p:spPr>
      </p:pic>
    </p:spTree>
    <p:extLst>
      <p:ext uri="{BB962C8B-B14F-4D97-AF65-F5344CB8AC3E}">
        <p14:creationId xmlns:p14="http://schemas.microsoft.com/office/powerpoint/2010/main" val="3304160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3AF42-E404-BC0C-A3B5-CDE0B876BB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580BDB-5828-C113-4DE4-3032680FE68A}"/>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Supporting Argument – Smaller Presence</a:t>
            </a:r>
            <a:endParaRPr lang="en-US">
              <a:solidFill>
                <a:srgbClr val="000000"/>
              </a:solidFill>
              <a:latin typeface="Calibri"/>
              <a:cs typeface="Calibri"/>
            </a:endParaRPr>
          </a:p>
          <a:p>
            <a:endParaRPr lang="en-US" dirty="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03F7C9E9-78FE-DA16-7B44-FF7E123B09F8}"/>
              </a:ext>
            </a:extLst>
          </p:cNvPr>
          <p:cNvSpPr>
            <a:spLocks noGrp="1"/>
          </p:cNvSpPr>
          <p:nvPr>
            <p:ph type="sldNum" sz="quarter" idx="4"/>
          </p:nvPr>
        </p:nvSpPr>
        <p:spPr/>
        <p:txBody>
          <a:bodyPr/>
          <a:lstStyle/>
          <a:p>
            <a:fld id="{FAEE96CF-4053-2149-B5F9-FD566E7161CA}" type="slidenum">
              <a:rPr lang="en-US" smtClean="0"/>
              <a:pPr/>
              <a:t>31</a:t>
            </a:fld>
            <a:endParaRPr lang="en-US"/>
          </a:p>
        </p:txBody>
      </p:sp>
      <p:sp>
        <p:nvSpPr>
          <p:cNvPr id="4" name="Text Placeholder 2">
            <a:extLst>
              <a:ext uri="{FF2B5EF4-FFF2-40B4-BE49-F238E27FC236}">
                <a16:creationId xmlns:a16="http://schemas.microsoft.com/office/drawing/2014/main" id="{AD06CB83-2087-2CEB-7512-7928CB50D0F6}"/>
              </a:ext>
            </a:extLst>
          </p:cNvPr>
          <p:cNvSpPr txBox="1">
            <a:spLocks/>
          </p:cNvSpPr>
          <p:nvPr/>
        </p:nvSpPr>
        <p:spPr>
          <a:xfrm>
            <a:off x="720159" y="1490345"/>
            <a:ext cx="10569927" cy="123947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ea typeface="+mn-lt"/>
                <a:cs typeface="+mn-lt"/>
              </a:rPr>
              <a:t>Proposed major cuts</a:t>
            </a:r>
            <a:r>
              <a:rPr lang="en-US" dirty="0">
                <a:ea typeface="+mn-lt"/>
                <a:cs typeface="+mn-lt"/>
              </a:rPr>
              <a:t> to troop levels, benefits, and legacy systems</a:t>
            </a:r>
          </a:p>
          <a:p>
            <a:r>
              <a:rPr lang="en-US" dirty="0">
                <a:ea typeface="+mn-lt"/>
                <a:cs typeface="+mn-lt"/>
              </a:rPr>
              <a:t> </a:t>
            </a:r>
            <a:r>
              <a:rPr lang="en-US" b="1" dirty="0">
                <a:ea typeface="+mn-lt"/>
                <a:cs typeface="+mn-lt"/>
              </a:rPr>
              <a:t>Historically</a:t>
            </a:r>
            <a:r>
              <a:rPr lang="en-US" dirty="0">
                <a:ea typeface="+mn-lt"/>
                <a:cs typeface="+mn-lt"/>
              </a:rPr>
              <a:t>, the U.S. downsized after wars — until WWII and the Cold War created a </a:t>
            </a:r>
            <a:r>
              <a:rPr lang="en-US" b="1" dirty="0">
                <a:ea typeface="+mn-lt"/>
                <a:cs typeface="+mn-lt"/>
              </a:rPr>
              <a:t>permanent military state</a:t>
            </a:r>
            <a:r>
              <a:rPr lang="en-US" dirty="0">
                <a:ea typeface="+mn-lt"/>
                <a:cs typeface="+mn-lt"/>
              </a:rPr>
              <a:t>.</a:t>
            </a:r>
            <a:endParaRPr lang="en-US">
              <a:ea typeface="Calibri"/>
              <a:cs typeface="Calibri"/>
            </a:endParaRPr>
          </a:p>
          <a:p>
            <a:r>
              <a:rPr lang="en-US" b="1" dirty="0">
                <a:ea typeface="+mn-lt"/>
                <a:cs typeface="+mn-lt"/>
              </a:rPr>
              <a:t>Millennials</a:t>
            </a:r>
            <a:r>
              <a:rPr lang="en-US" dirty="0">
                <a:ea typeface="+mn-lt"/>
                <a:cs typeface="+mn-lt"/>
              </a:rPr>
              <a:t> see no major threat like past generations; terrorism requires </a:t>
            </a:r>
            <a:r>
              <a:rPr lang="en-US" b="1" dirty="0">
                <a:ea typeface="+mn-lt"/>
                <a:cs typeface="+mn-lt"/>
              </a:rPr>
              <a:t>intelligence</a:t>
            </a:r>
            <a:r>
              <a:rPr lang="en-US" dirty="0">
                <a:ea typeface="+mn-lt"/>
                <a:cs typeface="+mn-lt"/>
              </a:rPr>
              <a:t>, not large armies.</a:t>
            </a:r>
          </a:p>
          <a:p>
            <a:r>
              <a:rPr lang="en-US" dirty="0">
                <a:ea typeface="+mn-lt"/>
                <a:cs typeface="+mn-lt"/>
              </a:rPr>
              <a:t>Endless war has been </a:t>
            </a:r>
            <a:r>
              <a:rPr lang="en-US" b="1" dirty="0">
                <a:ea typeface="+mn-lt"/>
                <a:cs typeface="+mn-lt"/>
              </a:rPr>
              <a:t>justified by fear</a:t>
            </a:r>
            <a:r>
              <a:rPr lang="en-US" dirty="0">
                <a:ea typeface="+mn-lt"/>
                <a:cs typeface="+mn-lt"/>
              </a:rPr>
              <a:t>, not strategy — critics are often silenced politically.</a:t>
            </a:r>
            <a:endParaRPr lang="en-US" dirty="0"/>
          </a:p>
          <a:p>
            <a:r>
              <a:rPr lang="en-US" b="1" dirty="0">
                <a:ea typeface="+mn-lt"/>
                <a:cs typeface="+mn-lt"/>
              </a:rPr>
              <a:t>Eisenhower warned</a:t>
            </a:r>
            <a:r>
              <a:rPr lang="en-US" dirty="0">
                <a:ea typeface="+mn-lt"/>
                <a:cs typeface="+mn-lt"/>
              </a:rPr>
              <a:t> the military-industrial complex would drain resources from </a:t>
            </a:r>
            <a:r>
              <a:rPr lang="en-US" b="1" dirty="0">
                <a:ea typeface="+mn-lt"/>
                <a:cs typeface="+mn-lt"/>
              </a:rPr>
              <a:t>education, health, and infrastructure</a:t>
            </a:r>
            <a:r>
              <a:rPr lang="en-US" dirty="0">
                <a:ea typeface="+mn-lt"/>
                <a:cs typeface="+mn-lt"/>
              </a:rPr>
              <a:t>.</a:t>
            </a:r>
            <a:endParaRPr lang="en-US" dirty="0"/>
          </a:p>
          <a:p>
            <a:r>
              <a:rPr lang="en-US" dirty="0">
                <a:ea typeface="+mn-lt"/>
                <a:cs typeface="+mn-lt"/>
              </a:rPr>
              <a:t>His “</a:t>
            </a:r>
            <a:r>
              <a:rPr lang="en-US" b="1" dirty="0">
                <a:ea typeface="+mn-lt"/>
                <a:cs typeface="+mn-lt"/>
              </a:rPr>
              <a:t>Cross of Iron</a:t>
            </a:r>
            <a:r>
              <a:rPr lang="en-US" dirty="0">
                <a:ea typeface="+mn-lt"/>
                <a:cs typeface="+mn-lt"/>
              </a:rPr>
              <a:t>” speech: every weapon built is a </a:t>
            </a:r>
            <a:r>
              <a:rPr lang="en-US" b="1" dirty="0">
                <a:ea typeface="+mn-lt"/>
                <a:cs typeface="+mn-lt"/>
              </a:rPr>
              <a:t>cost to human needs</a:t>
            </a:r>
            <a:r>
              <a:rPr lang="en-US" dirty="0">
                <a:ea typeface="+mn-lt"/>
                <a:cs typeface="+mn-lt"/>
              </a:rPr>
              <a:t>.</a:t>
            </a:r>
          </a:p>
          <a:p>
            <a:pPr marL="0" indent="0">
              <a:buNone/>
            </a:pPr>
            <a:endParaRPr lang="en-US" b="1" dirty="0">
              <a:ea typeface="Calibri"/>
              <a:cs typeface="Calibri"/>
            </a:endParaRPr>
          </a:p>
          <a:p>
            <a:endParaRPr lang="en-US" sz="2600" dirty="0">
              <a:ea typeface="Calibri"/>
              <a:cs typeface="Calibri"/>
            </a:endParaRPr>
          </a:p>
          <a:p>
            <a:pPr marL="0" indent="0">
              <a:buNone/>
            </a:pPr>
            <a:endParaRPr lang="en-US" sz="2600" dirty="0">
              <a:ea typeface="Calibri"/>
              <a:cs typeface="Calibri"/>
            </a:endParaRPr>
          </a:p>
          <a:p>
            <a:endParaRPr lang="en-US" sz="2600" dirty="0">
              <a:ea typeface="Calibri"/>
              <a:cs typeface="Calibri"/>
            </a:endParaRPr>
          </a:p>
          <a:p>
            <a:endParaRPr lang="en-US" sz="2600" b="1" dirty="0">
              <a:ea typeface="Calibri"/>
              <a:cs typeface="Calibri"/>
            </a:endParaRPr>
          </a:p>
          <a:p>
            <a:pPr marL="514350" indent="-514350"/>
            <a:endParaRPr lang="en-US" sz="2600" dirty="0">
              <a:latin typeface="Calibri Light"/>
              <a:ea typeface="Calibri Light"/>
              <a:cs typeface="Calibri Light"/>
            </a:endParaRPr>
          </a:p>
        </p:txBody>
      </p:sp>
    </p:spTree>
    <p:extLst>
      <p:ext uri="{BB962C8B-B14F-4D97-AF65-F5344CB8AC3E}">
        <p14:creationId xmlns:p14="http://schemas.microsoft.com/office/powerpoint/2010/main" val="3834753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Assessment</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32</a:t>
            </a:fld>
            <a:endParaRPr lang="en-US"/>
          </a:p>
        </p:txBody>
      </p:sp>
      <p:sp>
        <p:nvSpPr>
          <p:cNvPr id="3" name="TextBox 2">
            <a:extLst>
              <a:ext uri="{FF2B5EF4-FFF2-40B4-BE49-F238E27FC236}">
                <a16:creationId xmlns:a16="http://schemas.microsoft.com/office/drawing/2014/main" id="{E83244EA-E5D3-2D65-99F4-CAF9CC0CA38B}"/>
              </a:ext>
            </a:extLst>
          </p:cNvPr>
          <p:cNvSpPr txBox="1"/>
          <p:nvPr/>
        </p:nvSpPr>
        <p:spPr>
          <a:xfrm>
            <a:off x="814192" y="1659698"/>
            <a:ext cx="1057405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US" sz="2400" dirty="0">
                <a:latin typeface="Cambria"/>
                <a:ea typeface="Cambria"/>
              </a:rPr>
              <a:t>After examining the graphs showing U.S. military spending and considering the recent military and diplomatic conflicts, explain why you feel that the United States government should decrease, increase, or maintain its current levels of military spending.</a:t>
            </a:r>
            <a:endParaRPr lang="en-US">
              <a:ea typeface="Calibri" panose="020F0502020204030204"/>
              <a:cs typeface="Calibri" panose="020F0502020204030204"/>
            </a:endParaRPr>
          </a:p>
          <a:p>
            <a:pPr marL="457200" indent="-457200">
              <a:buAutoNum type="arabicPeriod"/>
            </a:pPr>
            <a:endParaRPr lang="en-US" sz="2400" dirty="0">
              <a:latin typeface="Cambria"/>
              <a:ea typeface="Cambria"/>
            </a:endParaRPr>
          </a:p>
          <a:p>
            <a:pPr marL="457200" indent="-457200">
              <a:buAutoNum type="arabicPeriod"/>
            </a:pPr>
            <a:r>
              <a:rPr lang="en-US" sz="2400" dirty="0">
                <a:latin typeface="Cambria"/>
                <a:ea typeface="Cambria"/>
              </a:rPr>
              <a:t>After listening to both sides of the debate, have your views changed? How so? Why or why not?</a:t>
            </a:r>
          </a:p>
          <a:p>
            <a:pPr marL="457200" indent="-457200">
              <a:buAutoNum type="arabicPeriod"/>
            </a:pPr>
            <a:endParaRPr lang="en-US" sz="2400" dirty="0">
              <a:latin typeface="Cambria"/>
              <a:ea typeface="Cambria"/>
            </a:endParaRPr>
          </a:p>
          <a:p>
            <a:pPr marL="457200" indent="-457200">
              <a:buAutoNum type="arabicPeriod"/>
            </a:pPr>
            <a:r>
              <a:rPr lang="en-US" sz="2400" dirty="0">
                <a:latin typeface="Cambria"/>
                <a:ea typeface="Cambria"/>
              </a:rPr>
              <a:t>What do you think is the proper role for the United States military? </a:t>
            </a:r>
          </a:p>
          <a:p>
            <a:pPr marL="457200" indent="-457200">
              <a:buAutoNum type="arabicPeriod"/>
            </a:pPr>
            <a:endParaRPr lang="en-US" sz="2400" dirty="0">
              <a:latin typeface="Cambria"/>
              <a:ea typeface="Cambria"/>
            </a:endParaRPr>
          </a:p>
          <a:p>
            <a:pPr marL="457200" indent="-457200">
              <a:buAutoNum type="arabicPeriod"/>
            </a:pPr>
            <a:r>
              <a:rPr lang="en-US" sz="2400" dirty="0">
                <a:latin typeface="Cambria"/>
                <a:ea typeface="Cambria"/>
              </a:rPr>
              <a:t>Should the U.S. military budget but reduced, increase, or stay the same? Why?</a:t>
            </a:r>
          </a:p>
          <a:p>
            <a:pPr marL="342900" indent="-342900" algn="l">
              <a:buAutoNum type="arabicPeriod"/>
            </a:pPr>
            <a:endParaRPr lang="en-US" dirty="0">
              <a:ea typeface="Calibri"/>
              <a:cs typeface="Calibri"/>
            </a:endParaRPr>
          </a:p>
        </p:txBody>
      </p:sp>
    </p:spTree>
    <p:extLst>
      <p:ext uri="{BB962C8B-B14F-4D97-AF65-F5344CB8AC3E}">
        <p14:creationId xmlns:p14="http://schemas.microsoft.com/office/powerpoint/2010/main" val="2493484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Q&amp;A</a:t>
            </a:r>
            <a:endParaRPr lang="en-US" sz="5000">
              <a:solidFill>
                <a:srgbClr val="414A58"/>
              </a:solidFill>
              <a:latin typeface="Calibri Light"/>
              <a:ea typeface="Calibri Light"/>
              <a:cs typeface="Calibri Light"/>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F4C3C338-11ED-3F3A-71BC-00E1A3201DBB}"/>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8" name="Picture 7" descr="A toy tank on a paper currency&#10;&#10;AI-generated content may be incorrect.">
            <a:extLst>
              <a:ext uri="{FF2B5EF4-FFF2-40B4-BE49-F238E27FC236}">
                <a16:creationId xmlns:a16="http://schemas.microsoft.com/office/drawing/2014/main" id="{29D48841-1EFD-B7DA-249A-1916F334526E}"/>
              </a:ext>
            </a:extLst>
          </p:cNvPr>
          <p:cNvPicPr>
            <a:picLocks noChangeAspect="1"/>
          </p:cNvPicPr>
          <p:nvPr/>
        </p:nvPicPr>
        <p:blipFill>
          <a:blip r:embed="rId5"/>
          <a:srcRect l="7784" r="1796" b="498"/>
          <a:stretch/>
        </p:blipFill>
        <p:spPr>
          <a:xfrm>
            <a:off x="7072726" y="1209675"/>
            <a:ext cx="5003812" cy="4416581"/>
          </a:xfrm>
          <a:prstGeom prst="rect">
            <a:avLst/>
          </a:prstGeom>
        </p:spPr>
      </p:pic>
      <p:pic>
        <p:nvPicPr>
          <p:cNvPr id="9" name="Picture 8" descr="A toy tank on top of money&#10;&#10;AI-generated content may be incorrect.">
            <a:extLst>
              <a:ext uri="{FF2B5EF4-FFF2-40B4-BE49-F238E27FC236}">
                <a16:creationId xmlns:a16="http://schemas.microsoft.com/office/drawing/2014/main" id="{739E15E4-57AA-B35B-0053-5B8583578C6C}"/>
              </a:ext>
            </a:extLst>
          </p:cNvPr>
          <p:cNvPicPr>
            <a:picLocks noChangeAspect="1"/>
          </p:cNvPicPr>
          <p:nvPr/>
        </p:nvPicPr>
        <p:blipFill>
          <a:blip r:embed="rId6"/>
          <a:srcRect l="15533" r="-102" b="-762"/>
          <a:stretch/>
        </p:blipFill>
        <p:spPr>
          <a:xfrm>
            <a:off x="6808417" y="1210849"/>
            <a:ext cx="5463692" cy="4425943"/>
          </a:xfrm>
          <a:prstGeom prst="rect">
            <a:avLst/>
          </a:prstGeom>
        </p:spPr>
      </p:pic>
    </p:spTree>
    <p:extLst>
      <p:ext uri="{BB962C8B-B14F-4D97-AF65-F5344CB8AC3E}">
        <p14:creationId xmlns:p14="http://schemas.microsoft.com/office/powerpoint/2010/main" val="2897517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D4587-1105-4F87-DDFD-9628D1113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FE333-C023-83E4-6E30-058CCA0C4688}"/>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Contact Us</a:t>
            </a:r>
            <a:endParaRPr lang="en-US" dirty="0"/>
          </a:p>
        </p:txBody>
      </p:sp>
      <p:sp>
        <p:nvSpPr>
          <p:cNvPr id="5" name="Slide Number Placeholder 4">
            <a:extLst>
              <a:ext uri="{FF2B5EF4-FFF2-40B4-BE49-F238E27FC236}">
                <a16:creationId xmlns:a16="http://schemas.microsoft.com/office/drawing/2014/main" id="{0AD5AB9A-3EEE-4659-8E02-5716D68E8211}"/>
              </a:ext>
            </a:extLst>
          </p:cNvPr>
          <p:cNvSpPr>
            <a:spLocks noGrp="1"/>
          </p:cNvSpPr>
          <p:nvPr>
            <p:ph type="sldNum" sz="quarter" idx="4"/>
          </p:nvPr>
        </p:nvSpPr>
        <p:spPr/>
        <p:txBody>
          <a:bodyPr/>
          <a:lstStyle/>
          <a:p>
            <a:fld id="{FAEE96CF-4053-2149-B5F9-FD566E7161CA}" type="slidenum">
              <a:rPr lang="en-US" smtClean="0"/>
              <a:pPr/>
              <a:t>34</a:t>
            </a:fld>
            <a:endParaRPr lang="en-US"/>
          </a:p>
        </p:txBody>
      </p:sp>
      <p:sp>
        <p:nvSpPr>
          <p:cNvPr id="10" name="Text Placeholder 2">
            <a:extLst>
              <a:ext uri="{FF2B5EF4-FFF2-40B4-BE49-F238E27FC236}">
                <a16:creationId xmlns:a16="http://schemas.microsoft.com/office/drawing/2014/main" id="{BD045BE8-3BBE-DD14-7605-A1F565F8D21F}"/>
              </a:ext>
            </a:extLst>
          </p:cNvPr>
          <p:cNvSpPr txBox="1">
            <a:spLocks/>
          </p:cNvSpPr>
          <p:nvPr/>
        </p:nvSpPr>
        <p:spPr>
          <a:xfrm>
            <a:off x="3050183" y="4110673"/>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ea typeface="Calibri Light"/>
                <a:cs typeface="Calibri Light"/>
              </a:rPr>
              <a:t>Cynthia Fitzthum (co-author)</a:t>
            </a:r>
            <a:endParaRPr lang="en-US" sz="2400">
              <a:latin typeface="Calibri Light"/>
              <a:ea typeface="Calibri Light"/>
              <a:cs typeface="Calibri Light"/>
            </a:endParaRPr>
          </a:p>
          <a:p>
            <a:pPr marL="0" indent="0">
              <a:buNone/>
            </a:pPr>
            <a:r>
              <a:rPr lang="en-US" sz="2400">
                <a:latin typeface="Calibri"/>
                <a:ea typeface="Calibri"/>
                <a:cs typeface="Calibri"/>
                <a:hlinkClick r:id="rId2"/>
              </a:rPr>
              <a:t>Cjfizthum@stcloudstate.edu</a:t>
            </a:r>
            <a:endParaRPr lang="en-US" sz="2400">
              <a:latin typeface="Calibri"/>
              <a:ea typeface="Calibri"/>
              <a:cs typeface="Calibri"/>
            </a:endParaRPr>
          </a:p>
          <a:p>
            <a:pPr marL="0" indent="0">
              <a:buNone/>
            </a:pPr>
            <a:endParaRPr lang="en-US" sz="2600">
              <a:latin typeface="Calibri Light"/>
              <a:ea typeface="Calibri Light"/>
              <a:cs typeface="Calibri Light"/>
            </a:endParaRPr>
          </a:p>
          <a:p>
            <a:pPr marL="0" indent="0">
              <a:buNone/>
            </a:pPr>
            <a:endParaRPr lang="en-US" sz="2400" b="1">
              <a:latin typeface="Calibri Light"/>
              <a:ea typeface="Calibri Light"/>
              <a:cs typeface="Calibri Light"/>
            </a:endParaRPr>
          </a:p>
          <a:p>
            <a:pPr marL="0" indent="0">
              <a:buNone/>
            </a:pPr>
            <a:endParaRPr lang="en-US" sz="2400" b="1">
              <a:latin typeface="Calibri Light"/>
              <a:cs typeface="Calibri Light"/>
            </a:endParaRPr>
          </a:p>
          <a:p>
            <a:pPr marL="0" indent="0">
              <a:buNone/>
            </a:pPr>
            <a:endParaRPr lang="en-US" sz="2400" b="1">
              <a:latin typeface="Calibri Light"/>
              <a:ea typeface="Calibri Light"/>
              <a:cs typeface="Calibri Light"/>
            </a:endParaRPr>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8786E27F-D38D-95A8-E5FA-3815CD5B92CA}"/>
              </a:ext>
            </a:extLst>
          </p:cNvPr>
          <p:cNvPicPr>
            <a:picLocks noChangeAspect="1"/>
          </p:cNvPicPr>
          <p:nvPr/>
        </p:nvPicPr>
        <p:blipFill>
          <a:blip r:embed="rId3"/>
          <a:srcRect t="-313" r="-800" b="3627"/>
          <a:stretch/>
        </p:blipFill>
        <p:spPr>
          <a:xfrm>
            <a:off x="1658975" y="3809414"/>
            <a:ext cx="1283126" cy="1899526"/>
          </a:xfrm>
          <a:prstGeom prst="rect">
            <a:avLst/>
          </a:prstGeom>
        </p:spPr>
      </p:pic>
      <p:pic>
        <p:nvPicPr>
          <p:cNvPr id="6" name="Picture 5" descr="Jeremy Miller">
            <a:extLst>
              <a:ext uri="{FF2B5EF4-FFF2-40B4-BE49-F238E27FC236}">
                <a16:creationId xmlns:a16="http://schemas.microsoft.com/office/drawing/2014/main" id="{9711D467-B4EE-5474-1C46-2B309BB14352}"/>
              </a:ext>
            </a:extLst>
          </p:cNvPr>
          <p:cNvPicPr>
            <a:picLocks noChangeAspect="1"/>
          </p:cNvPicPr>
          <p:nvPr/>
        </p:nvPicPr>
        <p:blipFill>
          <a:blip r:embed="rId4"/>
          <a:srcRect r="7475" b="-340"/>
          <a:stretch/>
        </p:blipFill>
        <p:spPr>
          <a:xfrm>
            <a:off x="1658551" y="1867318"/>
            <a:ext cx="1280501" cy="1813110"/>
          </a:xfrm>
          <a:prstGeom prst="rect">
            <a:avLst/>
          </a:prstGeom>
        </p:spPr>
      </p:pic>
      <p:sp>
        <p:nvSpPr>
          <p:cNvPr id="9" name="TextBox 8">
            <a:extLst>
              <a:ext uri="{FF2B5EF4-FFF2-40B4-BE49-F238E27FC236}">
                <a16:creationId xmlns:a16="http://schemas.microsoft.com/office/drawing/2014/main" id="{4A3F0FDF-E8CA-AC9B-9B22-34EFC5248A78}"/>
              </a:ext>
            </a:extLst>
          </p:cNvPr>
          <p:cNvSpPr txBox="1"/>
          <p:nvPr/>
        </p:nvSpPr>
        <p:spPr>
          <a:xfrm>
            <a:off x="3045791" y="2162313"/>
            <a:ext cx="557033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Light"/>
                <a:cs typeface="Segoe UI"/>
              </a:rPr>
              <a:t>Jeremy Miller (co- author, presenter)</a:t>
            </a:r>
            <a:r>
              <a:rPr lang="en-US" sz="2400">
                <a:latin typeface="Calibri Light"/>
                <a:cs typeface="Segoe UI"/>
              </a:rPr>
              <a:t>​</a:t>
            </a:r>
          </a:p>
          <a:p>
            <a:r>
              <a:rPr lang="en-US" sz="2400">
                <a:cs typeface="Segoe UI"/>
                <a:hlinkClick r:id="rId5"/>
              </a:rPr>
              <a:t>jmiller@c-ischools.org</a:t>
            </a:r>
            <a:endParaRPr lang="en-US" sz="2400">
              <a:ea typeface="Calibri"/>
              <a:cs typeface="Segoe UI"/>
              <a:hlinkClick r:id="rId5"/>
            </a:endParaRPr>
          </a:p>
        </p:txBody>
      </p:sp>
    </p:spTree>
    <p:extLst>
      <p:ext uri="{BB962C8B-B14F-4D97-AF65-F5344CB8AC3E}">
        <p14:creationId xmlns:p14="http://schemas.microsoft.com/office/powerpoint/2010/main" val="111443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35</a:t>
            </a:fld>
            <a:endParaRPr lang="en-US"/>
          </a:p>
        </p:txBody>
      </p:sp>
      <p:pic>
        <p:nvPicPr>
          <p:cNvPr id="3" name="Picture 2" descr="A screen shot of a flyer&#10;&#10;Description automatically generated">
            <a:extLst>
              <a:ext uri="{FF2B5EF4-FFF2-40B4-BE49-F238E27FC236}">
                <a16:creationId xmlns:a16="http://schemas.microsoft.com/office/drawing/2014/main" id="{6B4BDDE6-51CD-DB26-8FAB-77980E03A05C}"/>
              </a:ext>
            </a:extLst>
          </p:cNvPr>
          <p:cNvPicPr>
            <a:picLocks noChangeAspect="1"/>
          </p:cNvPicPr>
          <p:nvPr/>
        </p:nvPicPr>
        <p:blipFill>
          <a:blip r:embed="rId2"/>
          <a:stretch>
            <a:fillRect/>
          </a:stretch>
        </p:blipFill>
        <p:spPr>
          <a:xfrm>
            <a:off x="0" y="1058"/>
            <a:ext cx="12191999" cy="6867978"/>
          </a:xfrm>
          <a:prstGeom prst="rect">
            <a:avLst/>
          </a:prstGeom>
        </p:spPr>
      </p:pic>
    </p:spTree>
    <p:extLst>
      <p:ext uri="{BB962C8B-B14F-4D97-AF65-F5344CB8AC3E}">
        <p14:creationId xmlns:p14="http://schemas.microsoft.com/office/powerpoint/2010/main" val="4081312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Thank you</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54184D1E-DFA3-373A-0A48-9EF798D9A213}"/>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8" name="Picture 7" descr="A toy tank on top of money&#10;&#10;AI-generated content may be incorrect.">
            <a:extLst>
              <a:ext uri="{FF2B5EF4-FFF2-40B4-BE49-F238E27FC236}">
                <a16:creationId xmlns:a16="http://schemas.microsoft.com/office/drawing/2014/main" id="{C2A6F7E8-24CC-EBB0-DB12-CD229BF2A51F}"/>
              </a:ext>
            </a:extLst>
          </p:cNvPr>
          <p:cNvPicPr>
            <a:picLocks noChangeAspect="1"/>
          </p:cNvPicPr>
          <p:nvPr/>
        </p:nvPicPr>
        <p:blipFill>
          <a:blip r:embed="rId5"/>
          <a:srcRect l="15533" r="-102" b="-762"/>
          <a:stretch/>
        </p:blipFill>
        <p:spPr>
          <a:xfrm>
            <a:off x="6808417" y="1210849"/>
            <a:ext cx="5463692" cy="4425943"/>
          </a:xfrm>
          <a:prstGeom prst="rect">
            <a:avLst/>
          </a:prstGeom>
        </p:spPr>
      </p:pic>
    </p:spTree>
    <p:extLst>
      <p:ext uri="{BB962C8B-B14F-4D97-AF65-F5344CB8AC3E}">
        <p14:creationId xmlns:p14="http://schemas.microsoft.com/office/powerpoint/2010/main" val="2933641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600">
                <a:latin typeface="Calibri Light"/>
                <a:ea typeface="Calibri Light"/>
                <a:cs typeface="Calibri Light"/>
              </a:rPr>
              <a:t>Economics of War Series description</a:t>
            </a:r>
          </a:p>
          <a:p>
            <a:pPr marL="514350" indent="-514350">
              <a:buAutoNum type="arabicPeriod"/>
            </a:pPr>
            <a:r>
              <a:rPr lang="en-US" sz="2600">
                <a:latin typeface="Calibri Light"/>
                <a:ea typeface="Calibri Light"/>
                <a:cs typeface="Calibri Light"/>
              </a:rPr>
              <a:t>Lesson objectives/Standards/Concepts</a:t>
            </a:r>
          </a:p>
          <a:p>
            <a:pPr marL="514350" indent="-514350">
              <a:buAutoNum type="arabicPeriod"/>
            </a:pPr>
            <a:r>
              <a:rPr lang="en-US" sz="2600">
                <a:latin typeface="Calibri Light"/>
                <a:ea typeface="Calibri Light"/>
                <a:cs typeface="Calibri Light"/>
              </a:rPr>
              <a:t>Activity description</a:t>
            </a:r>
            <a:endParaRPr lang="en-US"/>
          </a:p>
          <a:p>
            <a:pPr marL="514350" indent="-514350">
              <a:buAutoNum type="arabicPeriod"/>
            </a:pPr>
            <a:r>
              <a:rPr lang="en-US" sz="2600">
                <a:latin typeface="Calibri Light"/>
                <a:ea typeface="Calibri Light"/>
                <a:cs typeface="Calibri Light"/>
              </a:rPr>
              <a:t>Q &amp; A</a:t>
            </a:r>
          </a:p>
          <a:p>
            <a:pPr marL="514350" indent="-514350">
              <a:buAutoNum type="arabicPeriod"/>
            </a:pPr>
            <a:endParaRPr lang="en-US" sz="2600">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4</a:t>
            </a:fld>
            <a:endParaRPr lang="en-US"/>
          </a:p>
        </p:txBody>
      </p:sp>
      <p:pic>
        <p:nvPicPr>
          <p:cNvPr id="4" name="Picture 3" descr="A cartoon character holding a book&#10;&#10;Description automatically generated">
            <a:extLst>
              <a:ext uri="{FF2B5EF4-FFF2-40B4-BE49-F238E27FC236}">
                <a16:creationId xmlns:a16="http://schemas.microsoft.com/office/drawing/2014/main" id="{CD3F451A-6F82-3B20-20CE-77171E9ECA42}"/>
              </a:ext>
            </a:extLst>
          </p:cNvPr>
          <p:cNvPicPr>
            <a:picLocks noChangeAspect="1"/>
          </p:cNvPicPr>
          <p:nvPr/>
        </p:nvPicPr>
        <p:blipFill>
          <a:blip r:embed="rId2"/>
          <a:stretch>
            <a:fillRect/>
          </a:stretch>
        </p:blipFill>
        <p:spPr>
          <a:xfrm>
            <a:off x="9151283" y="2309531"/>
            <a:ext cx="2181786" cy="2238936"/>
          </a:xfrm>
          <a:prstGeom prst="rect">
            <a:avLst/>
          </a:prstGeom>
        </p:spPr>
      </p:pic>
      <p:pic>
        <p:nvPicPr>
          <p:cNvPr id="6" name="Picture 5" descr="Clock Photos Images | Free Photos, PNG Stickers, Wallpapers &amp; Backgrounds -  rawpixel">
            <a:extLst>
              <a:ext uri="{FF2B5EF4-FFF2-40B4-BE49-F238E27FC236}">
                <a16:creationId xmlns:a16="http://schemas.microsoft.com/office/drawing/2014/main" id="{D6A0F673-550C-3580-F7C3-8EF12CE52017}"/>
              </a:ext>
            </a:extLst>
          </p:cNvPr>
          <p:cNvPicPr>
            <a:picLocks noChangeAspect="1"/>
          </p:cNvPicPr>
          <p:nvPr/>
        </p:nvPicPr>
        <p:blipFill>
          <a:blip r:embed="rId3"/>
          <a:stretch>
            <a:fillRect/>
          </a:stretch>
        </p:blipFill>
        <p:spPr>
          <a:xfrm>
            <a:off x="7380514" y="2017994"/>
            <a:ext cx="4060371" cy="2745812"/>
          </a:xfrm>
          <a:prstGeom prst="rect">
            <a:avLst/>
          </a:prstGeom>
        </p:spPr>
      </p:pic>
    </p:spTree>
    <p:extLst>
      <p:ext uri="{BB962C8B-B14F-4D97-AF65-F5344CB8AC3E}">
        <p14:creationId xmlns:p14="http://schemas.microsoft.com/office/powerpoint/2010/main" val="334673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E78C-227A-069A-C579-08DB82C63895}"/>
              </a:ext>
            </a:extLst>
          </p:cNvPr>
          <p:cNvSpPr>
            <a:spLocks noGrp="1"/>
          </p:cNvSpPr>
          <p:nvPr>
            <p:ph type="title"/>
          </p:nvPr>
        </p:nvSpPr>
        <p:spPr/>
        <p:txBody>
          <a:bodyPr lIns="91440" tIns="45720" rIns="91440" bIns="45720" anchor="t"/>
          <a:lstStyle/>
          <a:p>
            <a:r>
              <a:rPr lang="en-US">
                <a:ea typeface="Calibri Light"/>
                <a:cs typeface="Calibri Light"/>
              </a:rPr>
              <a:t>Economics of War Lessons</a:t>
            </a:r>
            <a:endParaRPr lang="en-US"/>
          </a:p>
        </p:txBody>
      </p:sp>
      <p:sp>
        <p:nvSpPr>
          <p:cNvPr id="3" name="Slide Number Placeholder 2">
            <a:extLst>
              <a:ext uri="{FF2B5EF4-FFF2-40B4-BE49-F238E27FC236}">
                <a16:creationId xmlns:a16="http://schemas.microsoft.com/office/drawing/2014/main" id="{DB50F5C5-0961-39F6-FED5-FF1D1E4C34B9}"/>
              </a:ext>
            </a:extLst>
          </p:cNvPr>
          <p:cNvSpPr>
            <a:spLocks noGrp="1"/>
          </p:cNvSpPr>
          <p:nvPr>
            <p:ph type="sldNum" sz="quarter" idx="12"/>
          </p:nvPr>
        </p:nvSpPr>
        <p:spPr/>
        <p:txBody>
          <a:bodyPr/>
          <a:lstStyle/>
          <a:p>
            <a:fld id="{6C37F40D-BF86-6F43-B998-BE81C530D250}" type="slidenum">
              <a:rPr lang="en-US" smtClean="0"/>
              <a:t>5</a:t>
            </a:fld>
            <a:endParaRPr lang="en-US"/>
          </a:p>
        </p:txBody>
      </p:sp>
      <p:graphicFrame>
        <p:nvGraphicFramePr>
          <p:cNvPr id="7" name="Content Placeholder 6">
            <a:extLst>
              <a:ext uri="{FF2B5EF4-FFF2-40B4-BE49-F238E27FC236}">
                <a16:creationId xmlns:a16="http://schemas.microsoft.com/office/drawing/2014/main" id="{D0B8DC89-673D-1F01-E7D1-FB422656AF20}"/>
              </a:ext>
            </a:extLst>
          </p:cNvPr>
          <p:cNvGraphicFramePr>
            <a:graphicFrameLocks noGrp="1"/>
          </p:cNvGraphicFramePr>
          <p:nvPr>
            <p:ph idx="13"/>
          </p:nvPr>
        </p:nvGraphicFramePr>
        <p:xfrm>
          <a:off x="698500" y="2290763"/>
          <a:ext cx="10831511" cy="4426458"/>
        </p:xfrm>
        <a:graphic>
          <a:graphicData uri="http://schemas.openxmlformats.org/drawingml/2006/table">
            <a:tbl>
              <a:tblPr bandRow="1">
                <a:tableStyleId>{5C22544A-7EE6-4342-B048-85BDC9FD1C3A}</a:tableStyleId>
              </a:tblPr>
              <a:tblGrid>
                <a:gridCol w="2482644">
                  <a:extLst>
                    <a:ext uri="{9D8B030D-6E8A-4147-A177-3AD203B41FA5}">
                      <a16:colId xmlns:a16="http://schemas.microsoft.com/office/drawing/2014/main" val="1452203774"/>
                    </a:ext>
                  </a:extLst>
                </a:gridCol>
                <a:gridCol w="8348867">
                  <a:extLst>
                    <a:ext uri="{9D8B030D-6E8A-4147-A177-3AD203B41FA5}">
                      <a16:colId xmlns:a16="http://schemas.microsoft.com/office/drawing/2014/main" val="2715939677"/>
                    </a:ext>
                  </a:extLst>
                </a:gridCol>
              </a:tblGrid>
              <a:tr h="319278">
                <a:tc>
                  <a:txBody>
                    <a:bodyPr/>
                    <a:lstStyle/>
                    <a:p>
                      <a:pPr algn="ctr" rtl="0" fontAlgn="base"/>
                      <a:r>
                        <a:rPr lang="en-US" sz="1200" b="1">
                          <a:effectLst/>
                          <a:latin typeface="inherit"/>
                        </a:rPr>
                        <a:t>Date</a:t>
                      </a:r>
                      <a:endParaRPr lang="en-US" sz="120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ase"/>
                      <a:r>
                        <a:rPr lang="en-US" sz="1200" b="1">
                          <a:effectLst/>
                          <a:latin typeface="inherit"/>
                        </a:rPr>
                        <a:t>Topic</a:t>
                      </a:r>
                      <a:endParaRPr lang="en-US" sz="120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73016705"/>
                  </a:ext>
                </a:extLst>
              </a:tr>
              <a:tr h="319278">
                <a:tc>
                  <a:txBody>
                    <a:bodyPr/>
                    <a:lstStyle/>
                    <a:p>
                      <a:pPr rtl="0" fontAlgn="base"/>
                      <a:r>
                        <a:rPr lang="en-US" sz="1200">
                          <a:effectLst/>
                          <a:latin typeface="Aptos"/>
                        </a:rPr>
                        <a:t>2/6-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The Copper Issue</a:t>
                      </a:r>
                      <a:r>
                        <a:rPr lang="en-US" sz="1200">
                          <a:effectLst/>
                          <a:latin typeface="Aptos"/>
                        </a:rPr>
                        <a:t> (A Supply and Demand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47377"/>
                  </a:ext>
                </a:extLst>
              </a:tr>
              <a:tr h="319278">
                <a:tc>
                  <a:txBody>
                    <a:bodyPr/>
                    <a:lstStyle/>
                    <a:p>
                      <a:pPr rtl="0" fontAlgn="base"/>
                      <a:r>
                        <a:rPr lang="en-US" sz="1200">
                          <a:effectLst/>
                          <a:latin typeface="Aptos"/>
                        </a:rPr>
                        <a:t>2/20-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Why go to war?</a:t>
                      </a:r>
                      <a:r>
                        <a:rPr lang="en-US" sz="1200">
                          <a:effectLst/>
                          <a:latin typeface="Aptos"/>
                        </a:rPr>
                        <a:t> (A Lesson on Costs and Benefits)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9194727"/>
                  </a:ext>
                </a:extLst>
              </a:tr>
              <a:tr h="502158">
                <a:tc>
                  <a:txBody>
                    <a:bodyPr/>
                    <a:lstStyle/>
                    <a:p>
                      <a:pPr rtl="0" fontAlgn="base"/>
                      <a:r>
                        <a:rPr lang="en-US" sz="1200">
                          <a:effectLst/>
                          <a:latin typeface="Aptos"/>
                        </a:rPr>
                        <a:t>3/6-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Exchange rates during periods of Conflict</a:t>
                      </a:r>
                      <a:r>
                        <a:rPr lang="en-US" sz="1200">
                          <a:effectLst/>
                          <a:latin typeface="Aptos"/>
                        </a:rPr>
                        <a:t> (Currency and exchange rates)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219585"/>
                  </a:ext>
                </a:extLst>
              </a:tr>
              <a:tr h="502158">
                <a:tc>
                  <a:txBody>
                    <a:bodyPr/>
                    <a:lstStyle/>
                    <a:p>
                      <a:pPr rtl="0" fontAlgn="base"/>
                      <a:r>
                        <a:rPr lang="en-US" sz="1200">
                          <a:effectLst/>
                          <a:latin typeface="Aptos"/>
                        </a:rPr>
                        <a:t>3/20-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What about trade during war?</a:t>
                      </a:r>
                      <a:r>
                        <a:rPr lang="en-US" sz="1200">
                          <a:effectLst/>
                          <a:latin typeface="Aptos"/>
                        </a:rPr>
                        <a:t> (Geography lesson with focus on re-allocation during periods of conflict)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1242793"/>
                  </a:ext>
                </a:extLst>
              </a:tr>
              <a:tr h="319278">
                <a:tc>
                  <a:txBody>
                    <a:bodyPr/>
                    <a:lstStyle/>
                    <a:p>
                      <a:pPr rtl="0" fontAlgn="base"/>
                      <a:r>
                        <a:rPr lang="en-US" sz="1200">
                          <a:effectLst/>
                          <a:latin typeface="Aptos"/>
                        </a:rPr>
                        <a:t>4/3-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Oil and the Middle East</a:t>
                      </a:r>
                      <a:r>
                        <a:rPr lang="en-US" sz="1200">
                          <a:effectLst/>
                          <a:latin typeface="Aptos"/>
                        </a:rPr>
                        <a:t> (Lesson on Prices)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3887959"/>
                  </a:ext>
                </a:extLst>
              </a:tr>
              <a:tr h="502158">
                <a:tc>
                  <a:txBody>
                    <a:bodyPr/>
                    <a:lstStyle/>
                    <a:p>
                      <a:pPr rtl="0" fontAlgn="base"/>
                      <a:r>
                        <a:rPr lang="en-US" sz="1200">
                          <a:effectLst/>
                          <a:latin typeface="Aptos"/>
                        </a:rPr>
                        <a:t>4/17-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What would you do with $19,000 a month?</a:t>
                      </a:r>
                      <a:r>
                        <a:rPr lang="en-US" sz="1200">
                          <a:effectLst/>
                          <a:latin typeface="Aptos"/>
                        </a:rPr>
                        <a:t> (Human capital, risk/reward and personal finance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9656387"/>
                  </a:ext>
                </a:extLst>
              </a:tr>
              <a:tr h="319278">
                <a:tc>
                  <a:txBody>
                    <a:bodyPr/>
                    <a:lstStyle/>
                    <a:p>
                      <a:pPr rtl="0" fontAlgn="base"/>
                      <a:r>
                        <a:rPr lang="en-US" sz="1200">
                          <a:effectLst/>
                          <a:latin typeface="Aptos"/>
                        </a:rPr>
                        <a:t>5/1-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Specialization</a:t>
                      </a:r>
                      <a:r>
                        <a:rPr lang="en-US" sz="1200">
                          <a:effectLst/>
                          <a:latin typeface="Aptos"/>
                        </a:rPr>
                        <a:t> (Military vs. Contractor pay)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7379336"/>
                  </a:ext>
                </a:extLst>
              </a:tr>
              <a:tr h="502158">
                <a:tc>
                  <a:txBody>
                    <a:bodyPr/>
                    <a:lstStyle/>
                    <a:p>
                      <a:pPr rtl="0" fontAlgn="base"/>
                      <a:r>
                        <a:rPr lang="en-US" sz="1200">
                          <a:effectLst/>
                          <a:latin typeface="Aptos"/>
                        </a:rPr>
                        <a:t>5/8-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How big is the military pie?</a:t>
                      </a:r>
                      <a:r>
                        <a:rPr lang="en-US" sz="1200">
                          <a:effectLst/>
                          <a:latin typeface="Aptos"/>
                        </a:rPr>
                        <a:t> (A Lesson on Budgeting, Taxation and Opportunity Cost)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224471"/>
                  </a:ext>
                </a:extLst>
              </a:tr>
              <a:tr h="319278">
                <a:tc>
                  <a:txBody>
                    <a:bodyPr/>
                    <a:lstStyle/>
                    <a:p>
                      <a:pPr rtl="0" fontAlgn="base"/>
                      <a:r>
                        <a:rPr lang="en-US" sz="1200">
                          <a:effectLst/>
                          <a:latin typeface="Aptos"/>
                        </a:rPr>
                        <a:t>5/22-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The Draft Debate </a:t>
                      </a:r>
                      <a:r>
                        <a:rPr lang="en-US" sz="1200">
                          <a:effectLst/>
                          <a:latin typeface="Aptos"/>
                        </a:rPr>
                        <a:t>(Debate Model)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085825"/>
                  </a:ext>
                </a:extLst>
              </a:tr>
              <a:tr h="502158">
                <a:tc>
                  <a:txBody>
                    <a:bodyPr/>
                    <a:lstStyle/>
                    <a:p>
                      <a:pPr rtl="0" fontAlgn="base"/>
                      <a:r>
                        <a:rPr lang="en-US" sz="1200">
                          <a:effectLst/>
                          <a:latin typeface="Aptos"/>
                        </a:rPr>
                        <a:t>5/29-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a:effectLst/>
                          <a:latin typeface="inherit"/>
                        </a:rPr>
                        <a:t>Reconstruction: Can it boost an economy?</a:t>
                      </a:r>
                      <a:r>
                        <a:rPr lang="en-US" sz="1200">
                          <a:effectLst/>
                          <a:latin typeface="Aptos"/>
                        </a:rPr>
                        <a:t> (Broken Window Fallacy)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783906"/>
                  </a:ext>
                </a:extLst>
              </a:tr>
            </a:tbl>
          </a:graphicData>
        </a:graphic>
      </p:graphicFrame>
      <p:sp>
        <p:nvSpPr>
          <p:cNvPr id="5" name="Content Placeholder 4">
            <a:extLst>
              <a:ext uri="{FF2B5EF4-FFF2-40B4-BE49-F238E27FC236}">
                <a16:creationId xmlns:a16="http://schemas.microsoft.com/office/drawing/2014/main" id="{8F6B7DA5-3207-7F5D-5E21-FEA2A7A75D03}"/>
              </a:ext>
            </a:extLst>
          </p:cNvPr>
          <p:cNvSpPr>
            <a:spLocks noGrp="1"/>
          </p:cNvSpPr>
          <p:nvPr>
            <p:ph idx="14"/>
          </p:nvPr>
        </p:nvSpPr>
        <p:spPr/>
        <p:txBody>
          <a:bodyPr lIns="91440" tIns="45720" rIns="91440" bIns="45720" anchor="t"/>
          <a:lstStyle/>
          <a:p>
            <a:pPr algn="ctr"/>
            <a:r>
              <a:rPr lang="en-US" i="1">
                <a:ea typeface="Calibri Light"/>
                <a:cs typeface="Calibri Light"/>
              </a:rPr>
              <a:t>Please join us for any of the following webinars......... or look for the webinars on demand and lessons on </a:t>
            </a:r>
            <a:r>
              <a:rPr lang="en-US" i="1" err="1">
                <a:ea typeface="Calibri Light"/>
                <a:cs typeface="Calibri Light"/>
              </a:rPr>
              <a:t>EconEdLink</a:t>
            </a:r>
            <a:r>
              <a:rPr lang="en-US" i="1">
                <a:ea typeface="Calibri Light"/>
                <a:cs typeface="Calibri Light"/>
              </a:rPr>
              <a:t> soon!</a:t>
            </a:r>
            <a:endParaRPr lang="en-US" i="1">
              <a:cs typeface="Calibri Light"/>
            </a:endParaRPr>
          </a:p>
        </p:txBody>
      </p:sp>
    </p:spTree>
    <p:extLst>
      <p:ext uri="{BB962C8B-B14F-4D97-AF65-F5344CB8AC3E}">
        <p14:creationId xmlns:p14="http://schemas.microsoft.com/office/powerpoint/2010/main" val="664172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alibri"/>
                <a:ea typeface="+mn-lt"/>
                <a:cs typeface="Calibri Light"/>
              </a:rPr>
              <a:t>You will be able to:</a:t>
            </a:r>
          </a:p>
          <a:p>
            <a:pPr marL="0" indent="0">
              <a:buNone/>
            </a:pPr>
            <a:endParaRPr lang="en-US" sz="2400" dirty="0">
              <a:latin typeface="Calibri"/>
              <a:ea typeface="+mn-lt"/>
              <a:cs typeface="Calibri Light"/>
            </a:endParaRPr>
          </a:p>
          <a:p>
            <a:pPr>
              <a:buFont typeface="Arial" panose="020B0604020202020204" pitchFamily="34" charset="0"/>
              <a:buChar char="•"/>
            </a:pPr>
            <a:r>
              <a:rPr lang="en-US" sz="2400" dirty="0">
                <a:latin typeface="Calibri"/>
                <a:ea typeface="+mn-lt"/>
                <a:cs typeface="+mn-lt"/>
              </a:rPr>
              <a:t>Evaluate the level of military spending in the United States</a:t>
            </a:r>
          </a:p>
          <a:p>
            <a:r>
              <a:rPr lang="en-US" sz="2400" dirty="0">
                <a:latin typeface="Calibri"/>
                <a:ea typeface="+mn-lt"/>
                <a:cs typeface="+mn-lt"/>
              </a:rPr>
              <a:t>Describe the arguments for both increasing and/or decreasing the size of the U.S. military</a:t>
            </a:r>
          </a:p>
          <a:p>
            <a:r>
              <a:rPr lang="en-US" sz="2400" dirty="0">
                <a:latin typeface="Calibri"/>
                <a:ea typeface="+mn-lt"/>
                <a:cs typeface="+mn-lt"/>
              </a:rPr>
              <a:t>Explain the trade-offs and opportunity costs that the U.S. faces when determining the size of the military’s budget</a:t>
            </a:r>
          </a:p>
          <a:p>
            <a:pPr marL="285750" indent="-285750">
              <a:lnSpc>
                <a:spcPct val="100000"/>
              </a:lnSpc>
              <a:spcBef>
                <a:spcPts val="0"/>
              </a:spcBef>
              <a:buFont typeface="Arial,Sans-Serif" panose="020B0604020202020204" pitchFamily="34" charset="0"/>
            </a:pPr>
            <a:endParaRPr lang="en-US" sz="2400" dirty="0">
              <a:latin typeface="Calibri"/>
              <a:ea typeface="+mn-lt"/>
              <a:cs typeface="Calibri"/>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6</a:t>
            </a:fld>
            <a:endParaRPr lang="en-US"/>
          </a:p>
        </p:txBody>
      </p:sp>
    </p:spTree>
    <p:extLst>
      <p:ext uri="{BB962C8B-B14F-4D97-AF65-F5344CB8AC3E}">
        <p14:creationId xmlns:p14="http://schemas.microsoft.com/office/powerpoint/2010/main" val="937720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7</a:t>
            </a:fld>
            <a:endParaRPr lang="en-US"/>
          </a:p>
        </p:txBody>
      </p:sp>
      <p:pic>
        <p:nvPicPr>
          <p:cNvPr id="9" name="Picture 8" descr="The Voluntary National Content Standard Doc">
            <a:extLst>
              <a:ext uri="{FF2B5EF4-FFF2-40B4-BE49-F238E27FC236}">
                <a16:creationId xmlns:a16="http://schemas.microsoft.com/office/drawing/2014/main" id="{B5F984F9-D901-3A2B-EBF8-B4B74BC7B2D8}"/>
              </a:ext>
            </a:extLst>
          </p:cNvPr>
          <p:cNvPicPr>
            <a:picLocks noChangeAspect="1"/>
          </p:cNvPicPr>
          <p:nvPr/>
        </p:nvPicPr>
        <p:blipFill>
          <a:blip r:embed="rId2"/>
          <a:stretch>
            <a:fillRect/>
          </a:stretch>
        </p:blipFill>
        <p:spPr>
          <a:xfrm>
            <a:off x="1743635" y="1548022"/>
            <a:ext cx="3359523" cy="436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7A8A59A-A89C-4075-6523-DD2D892B6AD4}"/>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10" name="Text Placeholder 2">
            <a:extLst>
              <a:ext uri="{FF2B5EF4-FFF2-40B4-BE49-F238E27FC236}">
                <a16:creationId xmlns:a16="http://schemas.microsoft.com/office/drawing/2014/main" id="{B0D9AFC4-3A1E-5081-F4F1-E472EAF1A09F}"/>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a typeface="+mn-lt"/>
                <a:cs typeface="+mn-lt"/>
              </a:rPr>
              <a:t>Scarcity 12-1</a:t>
            </a:r>
            <a:r>
              <a:rPr lang="en-US" sz="2400" i="1" dirty="0">
                <a:ea typeface="+mn-lt"/>
                <a:cs typeface="+mn-lt"/>
              </a:rPr>
              <a:t>: </a:t>
            </a:r>
            <a:r>
              <a:rPr lang="en-US" sz="2400" dirty="0">
                <a:ea typeface="+mn-lt"/>
                <a:cs typeface="+mn-lt"/>
              </a:rPr>
              <a:t> Choices made by individuals, firms, or government officials are constrained by the resources to which they have access.</a:t>
            </a:r>
          </a:p>
          <a:p>
            <a:endParaRPr lang="en-US" sz="2400" dirty="0">
              <a:ea typeface="+mn-lt"/>
              <a:cs typeface="+mn-lt"/>
            </a:endParaRPr>
          </a:p>
          <a:p>
            <a:r>
              <a:rPr lang="en-US" sz="2400" dirty="0">
                <a:ea typeface="+mn-lt"/>
                <a:cs typeface="+mn-lt"/>
              </a:rPr>
              <a:t>Decision Making 12-2: To determine the optimal level of a public policy program, voters and government officials must compare the marginal benefits and marginal costs of providing a little more or a little less of the program’s services.</a:t>
            </a:r>
          </a:p>
          <a:p>
            <a:pPr marL="514350" indent="-514350"/>
            <a:endParaRPr lang="en-US" sz="2600" dirty="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389646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cs typeface="Calibri"/>
              </a:rPr>
              <a:t>Lesson Activity</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013F28B3-7386-8A86-D965-F231472E887D}"/>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8" name="Picture 7" descr="A toy tank on top of money&#10;&#10;AI-generated content may be incorrect.">
            <a:extLst>
              <a:ext uri="{FF2B5EF4-FFF2-40B4-BE49-F238E27FC236}">
                <a16:creationId xmlns:a16="http://schemas.microsoft.com/office/drawing/2014/main" id="{8B6A2F70-C2C8-BCFC-0E12-4077A77B1F34}"/>
              </a:ext>
            </a:extLst>
          </p:cNvPr>
          <p:cNvPicPr>
            <a:picLocks noChangeAspect="1"/>
          </p:cNvPicPr>
          <p:nvPr/>
        </p:nvPicPr>
        <p:blipFill>
          <a:blip r:embed="rId5"/>
          <a:srcRect l="15533" r="-102" b="-762"/>
          <a:stretch/>
        </p:blipFill>
        <p:spPr>
          <a:xfrm>
            <a:off x="6808417" y="1210849"/>
            <a:ext cx="5463692" cy="4425943"/>
          </a:xfrm>
          <a:prstGeom prst="rect">
            <a:avLst/>
          </a:prstGeom>
        </p:spPr>
      </p:pic>
    </p:spTree>
    <p:extLst>
      <p:ext uri="{BB962C8B-B14F-4D97-AF65-F5344CB8AC3E}">
        <p14:creationId xmlns:p14="http://schemas.microsoft.com/office/powerpoint/2010/main" val="1468089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Introduction</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9</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09721" y="1303569"/>
            <a:ext cx="10578430" cy="487339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sz="2400" dirty="0">
                <a:ea typeface="+mn-lt"/>
                <a:cs typeface="+mn-lt"/>
              </a:rPr>
              <a:t>In </a:t>
            </a:r>
            <a:r>
              <a:rPr lang="en-US" sz="2400" b="1" dirty="0">
                <a:ea typeface="+mn-lt"/>
                <a:cs typeface="+mn-lt"/>
              </a:rPr>
              <a:t>2024</a:t>
            </a:r>
            <a:r>
              <a:rPr lang="en-US" sz="2400" dirty="0">
                <a:ea typeface="+mn-lt"/>
                <a:cs typeface="+mn-lt"/>
              </a:rPr>
              <a:t>, the U.S. spent </a:t>
            </a:r>
            <a:r>
              <a:rPr lang="en-US" sz="2400" b="1" dirty="0">
                <a:ea typeface="+mn-lt"/>
                <a:cs typeface="+mn-lt"/>
              </a:rPr>
              <a:t>$850 billion</a:t>
            </a:r>
            <a:r>
              <a:rPr lang="en-US" sz="2400" dirty="0">
                <a:ea typeface="+mn-lt"/>
                <a:cs typeface="+mn-lt"/>
              </a:rPr>
              <a:t> on national defense — </a:t>
            </a:r>
            <a:r>
              <a:rPr lang="en-US" sz="2400" b="1" dirty="0">
                <a:ea typeface="+mn-lt"/>
                <a:cs typeface="+mn-lt"/>
              </a:rPr>
              <a:t>more than the next 10 countries combined</a:t>
            </a:r>
            <a:r>
              <a:rPr lang="en-US" sz="2400" dirty="0">
                <a:ea typeface="+mn-lt"/>
                <a:cs typeface="+mn-lt"/>
              </a:rPr>
              <a:t>.</a:t>
            </a:r>
            <a:endParaRPr lang="en-US" sz="2400" dirty="0">
              <a:ea typeface="Calibri"/>
              <a:cs typeface="Calibri"/>
            </a:endParaRPr>
          </a:p>
          <a:p>
            <a:pPr>
              <a:buFont typeface="Arial"/>
              <a:buChar char="•"/>
            </a:pPr>
            <a:r>
              <a:rPr lang="en-US" sz="2400" dirty="0">
                <a:ea typeface="+mn-lt"/>
                <a:cs typeface="+mn-lt"/>
              </a:rPr>
              <a:t>This amount represents:</a:t>
            </a:r>
            <a:endParaRPr lang="en-US" sz="2400" dirty="0">
              <a:ea typeface="Calibri"/>
              <a:cs typeface="Calibri"/>
            </a:endParaRPr>
          </a:p>
          <a:p>
            <a:pPr marL="971550" lvl="1" indent="-285750">
              <a:buFont typeface="Arial"/>
              <a:buChar char="•"/>
            </a:pPr>
            <a:r>
              <a:rPr lang="en-US" b="1" dirty="0">
                <a:ea typeface="+mn-lt"/>
                <a:cs typeface="+mn-lt"/>
              </a:rPr>
              <a:t>1/8 of total national spending</a:t>
            </a:r>
            <a:endParaRPr lang="en-US" dirty="0"/>
          </a:p>
          <a:p>
            <a:pPr marL="971550" lvl="1" indent="-285750">
              <a:buFont typeface="Arial"/>
              <a:buChar char="•"/>
            </a:pPr>
            <a:r>
              <a:rPr lang="en-US" b="1" dirty="0">
                <a:ea typeface="+mn-lt"/>
                <a:cs typeface="+mn-lt"/>
              </a:rPr>
              <a:t>About 50% of discretionary spending</a:t>
            </a:r>
            <a:endParaRPr lang="en-US" dirty="0"/>
          </a:p>
          <a:p>
            <a:pPr>
              <a:buFont typeface="Arial"/>
              <a:buChar char="•"/>
            </a:pPr>
            <a:r>
              <a:rPr lang="en-US" sz="2400" b="1" dirty="0">
                <a:ea typeface="+mn-lt"/>
                <a:cs typeface="+mn-lt"/>
              </a:rPr>
              <a:t>Key Questions:</a:t>
            </a:r>
            <a:endParaRPr lang="en-US" sz="2400" dirty="0">
              <a:ea typeface="Calibri"/>
              <a:cs typeface="Calibri"/>
            </a:endParaRPr>
          </a:p>
          <a:p>
            <a:pPr marL="971550" lvl="1" indent="-285750">
              <a:buFont typeface="Arial"/>
              <a:buChar char="•"/>
            </a:pPr>
            <a:r>
              <a:rPr lang="en-US" dirty="0">
                <a:ea typeface="+mn-lt"/>
                <a:cs typeface="+mn-lt"/>
              </a:rPr>
              <a:t>Is this spending </a:t>
            </a:r>
            <a:r>
              <a:rPr lang="en-US" b="1" dirty="0">
                <a:ea typeface="+mn-lt"/>
                <a:cs typeface="+mn-lt"/>
              </a:rPr>
              <a:t>too much or too little</a:t>
            </a:r>
            <a:r>
              <a:rPr lang="en-US" dirty="0">
                <a:ea typeface="+mn-lt"/>
                <a:cs typeface="+mn-lt"/>
              </a:rPr>
              <a:t>?</a:t>
            </a:r>
            <a:endParaRPr lang="en-US" dirty="0"/>
          </a:p>
          <a:p>
            <a:pPr marL="971550" lvl="1" indent="-285750">
              <a:buFont typeface="Arial"/>
              <a:buChar char="•"/>
            </a:pPr>
            <a:r>
              <a:rPr lang="en-US" dirty="0">
                <a:ea typeface="+mn-lt"/>
                <a:cs typeface="+mn-lt"/>
              </a:rPr>
              <a:t>What are the </a:t>
            </a:r>
            <a:r>
              <a:rPr lang="en-US" b="1" dirty="0">
                <a:ea typeface="+mn-lt"/>
                <a:cs typeface="+mn-lt"/>
              </a:rPr>
              <a:t>trade-offs</a:t>
            </a:r>
            <a:r>
              <a:rPr lang="en-US" dirty="0">
                <a:ea typeface="+mn-lt"/>
                <a:cs typeface="+mn-lt"/>
              </a:rPr>
              <a:t> compared to other public priorities (e.g., education, infrastructure, healthcare)?</a:t>
            </a:r>
            <a:endParaRPr lang="en-US" dirty="0"/>
          </a:p>
          <a:p>
            <a:pPr>
              <a:buFont typeface="Arial"/>
              <a:buChar char="•"/>
            </a:pPr>
            <a:r>
              <a:rPr lang="en-US" sz="2400" b="1" dirty="0">
                <a:ea typeface="+mn-lt"/>
                <a:cs typeface="+mn-lt"/>
              </a:rPr>
              <a:t>Trade-Offs:</a:t>
            </a:r>
            <a:endParaRPr lang="en-US" sz="2400" dirty="0">
              <a:ea typeface="Calibri"/>
              <a:cs typeface="Calibri"/>
            </a:endParaRPr>
          </a:p>
          <a:p>
            <a:pPr marL="971550" lvl="1" indent="-285750">
              <a:buFont typeface="Arial"/>
            </a:pPr>
            <a:r>
              <a:rPr lang="en-US" dirty="0">
                <a:ea typeface="+mn-lt"/>
                <a:cs typeface="+mn-lt"/>
              </a:rPr>
              <a:t>More military funding = less funding for domestic programs (schools, roads, Social Security, NASA, debt reduction).</a:t>
            </a:r>
            <a:endParaRPr lang="en-US" dirty="0"/>
          </a:p>
          <a:p>
            <a:pPr marL="971550" lvl="1" indent="-285750">
              <a:buFont typeface="Arial"/>
            </a:pPr>
            <a:r>
              <a:rPr lang="en-US" dirty="0">
                <a:ea typeface="+mn-lt"/>
                <a:cs typeface="+mn-lt"/>
              </a:rPr>
              <a:t>Balancing security with other national needs requires </a:t>
            </a:r>
            <a:r>
              <a:rPr lang="en-US" b="1" dirty="0">
                <a:ea typeface="+mn-lt"/>
                <a:cs typeface="+mn-lt"/>
              </a:rPr>
              <a:t>complex cost-benefit analysis</a:t>
            </a:r>
            <a:r>
              <a:rPr lang="en-US" dirty="0">
                <a:ea typeface="+mn-lt"/>
                <a:cs typeface="+mn-lt"/>
              </a:rPr>
              <a:t>.</a:t>
            </a:r>
            <a:endParaRPr lang="en-US" dirty="0"/>
          </a:p>
          <a:p>
            <a:pPr marL="0" indent="0">
              <a:buNone/>
            </a:pPr>
            <a:endParaRPr lang="en-US" sz="2600" dirty="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215165024"/>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D51233-BD51-4731-ADE8-2AC5DB2022A3}">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711EF54-CA8B-47BA-91A0-3C52EC8195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36</Slides>
  <Notes>0</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3_Office Theme</vt:lpstr>
      <vt:lpstr>PowerPoint Presentation</vt:lpstr>
      <vt:lpstr>PowerPoint Presentation</vt:lpstr>
      <vt:lpstr>PowerPoint Presentation</vt:lpstr>
      <vt:lpstr>PowerPoint Presentation</vt:lpstr>
      <vt:lpstr>Economics of War Lessons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263</cp:revision>
  <dcterms:created xsi:type="dcterms:W3CDTF">2022-05-10T21:20:13Z</dcterms:created>
  <dcterms:modified xsi:type="dcterms:W3CDTF">2025-05-09T02:56:17Z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