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6858000" cx="12192000"/>
  <p:notesSz cx="6858000" cy="9144000"/>
  <p:embeddedFontLst>
    <p:embeddedFont>
      <p:font typeface="Architects Daughter"/>
      <p:regular r:id="rId60"/>
    </p:embeddedFont>
    <p:embeddedFont>
      <p:font typeface="Staatliches"/>
      <p:regular r:id="rId61"/>
    </p:embeddedFont>
    <p:embeddedFont>
      <p:font typeface="Press Start 2P"/>
      <p:regular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orient="horz">
          <p15:clr>
            <a:srgbClr val="A4A3A4"/>
          </p15:clr>
        </p15:guide>
        <p15:guide id="3">
          <p15:clr>
            <a:srgbClr val="A4A3A4"/>
          </p15:clr>
        </p15:guide>
        <p15:guide id="4" pos="7680">
          <p15:clr>
            <a:srgbClr val="A4A3A4"/>
          </p15:clr>
        </p15:guide>
      </p15:sldGuideLst>
    </p:ext>
    <p:ext uri="GoogleSlidesCustomDataVersion2">
      <go:slidesCustomData xmlns:go="http://customooxmlschemas.google.com/" r:id="rId63" roundtripDataSignature="AMtx7mjeqptCB4lF4tsCmm+dsqp5NBxW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orient="horz"/>
        <p:guide/>
        <p:guide pos="76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ressStart2P-regular.fntdata"/><Relationship Id="rId61" Type="http://schemas.openxmlformats.org/officeDocument/2006/relationships/font" Target="fonts/Staatliches-regular.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ArchitectsDaughter-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terpriseappstoday.com/stats/surprising-pokemon.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589166/pokemon-go-players-us-gender/"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pokemon.com/hc/en-us/articles/360001421466-Country-of-Origin"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ff4668ef4d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ff4668ef4d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Pokemon</a:t>
            </a:r>
            <a:endParaRPr/>
          </a:p>
          <a:p>
            <a:pPr indent="0" lvl="0" marL="0" rtl="0" algn="l">
              <a:lnSpc>
                <a:spcPct val="100000"/>
              </a:lnSpc>
              <a:spcBef>
                <a:spcPts val="0"/>
              </a:spcBef>
              <a:spcAft>
                <a:spcPts val="0"/>
              </a:spcAft>
              <a:buSzPts val="1400"/>
              <a:buNone/>
            </a:pPr>
            <a:r>
              <a:rPr lang="en-GB"/>
              <a:t>About me - ash costume </a:t>
            </a:r>
            <a:endParaRPr/>
          </a:p>
          <a:p>
            <a:pPr indent="0" lvl="0" marL="0" rtl="0" algn="l">
              <a:lnSpc>
                <a:spcPct val="100000"/>
              </a:lnSpc>
              <a:spcBef>
                <a:spcPts val="0"/>
              </a:spcBef>
              <a:spcAft>
                <a:spcPts val="0"/>
              </a:spcAft>
              <a:buSzPts val="1400"/>
              <a:buNone/>
            </a:pPr>
            <a:r>
              <a:rPr lang="en-GB"/>
              <a:t>Why pokemon? History of pokemon and current hype/culture &amp; Origin of the idea/credit</a:t>
            </a:r>
            <a:endParaRPr/>
          </a:p>
          <a:p>
            <a:pPr indent="0" lvl="0" marL="0" rtl="0" algn="l">
              <a:lnSpc>
                <a:spcPct val="100000"/>
              </a:lnSpc>
              <a:spcBef>
                <a:spcPts val="0"/>
              </a:spcBef>
              <a:spcAft>
                <a:spcPts val="0"/>
              </a:spcAft>
              <a:buSzPts val="1400"/>
              <a:buNone/>
            </a:pPr>
            <a:r>
              <a:rPr lang="en-GB"/>
              <a:t>Main trading activity - demo, student log examples</a:t>
            </a:r>
            <a:endParaRPr/>
          </a:p>
          <a:p>
            <a:pPr indent="0" lvl="0" marL="0" rtl="0" algn="l">
              <a:lnSpc>
                <a:spcPct val="100000"/>
              </a:lnSpc>
              <a:spcBef>
                <a:spcPts val="0"/>
              </a:spcBef>
              <a:spcAft>
                <a:spcPts val="0"/>
              </a:spcAft>
              <a:buSzPts val="1400"/>
              <a:buNone/>
            </a:pPr>
            <a:r>
              <a:rPr lang="en-GB"/>
              <a:t>Supplemental add-ons/connections</a:t>
            </a:r>
            <a:endParaRPr/>
          </a:p>
        </p:txBody>
      </p:sp>
      <p:sp>
        <p:nvSpPr>
          <p:cNvPr id="43" name="Google Shape;43;g2ff4668ef4d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ff4668ef4d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g2ff4668ef4d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ff4668ef4d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g2ff4668ef4d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ff4668ef4d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Ask questions at any time</a:t>
            </a:r>
            <a:endParaRPr/>
          </a:p>
        </p:txBody>
      </p:sp>
      <p:sp>
        <p:nvSpPr>
          <p:cNvPr id="128" name="Google Shape;128;g2ff4668ef4d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ff4668ef4d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ff4668ef4d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g2ff4668ef4d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f4668ef4d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ff4668ef4d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g2ff4668ef4d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f4668ef4d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ff4668ef4d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u="sng">
                <a:solidFill>
                  <a:schemeClr val="hlink"/>
                </a:solidFill>
                <a:hlinkClick r:id="rId2"/>
              </a:rPr>
              <a:t>Source</a:t>
            </a:r>
            <a:endParaRPr/>
          </a:p>
        </p:txBody>
      </p:sp>
      <p:sp>
        <p:nvSpPr>
          <p:cNvPr id="162" name="Google Shape;162;g2ff4668ef4d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f4668ef4d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ff4668ef4d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u="sng">
                <a:solidFill>
                  <a:schemeClr val="hlink"/>
                </a:solidFill>
                <a:hlinkClick r:id="rId2"/>
              </a:rPr>
              <a:t>Source</a:t>
            </a:r>
            <a:endParaRPr/>
          </a:p>
          <a:p>
            <a:pPr indent="0" lvl="0" marL="0" rtl="0" algn="l">
              <a:lnSpc>
                <a:spcPct val="140000"/>
              </a:lnSpc>
              <a:spcBef>
                <a:spcPts val="0"/>
              </a:spcBef>
              <a:spcAft>
                <a:spcPts val="0"/>
              </a:spcAft>
              <a:buClr>
                <a:schemeClr val="dk1"/>
              </a:buClr>
              <a:buSzPts val="1100"/>
              <a:buFont typeface="Arial"/>
              <a:buNone/>
            </a:pPr>
            <a:r>
              <a:rPr b="1" lang="en-GB" sz="2050">
                <a:solidFill>
                  <a:srgbClr val="0F2741"/>
                </a:solidFill>
                <a:latin typeface="Arial"/>
                <a:ea typeface="Arial"/>
                <a:cs typeface="Arial"/>
                <a:sym typeface="Arial"/>
              </a:rPr>
              <a:t>Distribution of Pokémon GO users in the United States as of February 2019, by gender</a:t>
            </a:r>
            <a:endParaRPr b="1" sz="2050">
              <a:solidFill>
                <a:srgbClr val="0F2741"/>
              </a:solidFill>
              <a:latin typeface="Arial"/>
              <a:ea typeface="Arial"/>
              <a:cs typeface="Arial"/>
              <a:sym typeface="Arial"/>
            </a:endParaRPr>
          </a:p>
          <a:p>
            <a:pPr indent="0" lvl="0" marL="0" rtl="0" algn="l">
              <a:lnSpc>
                <a:spcPct val="140000"/>
              </a:lnSpc>
              <a:spcBef>
                <a:spcPts val="400"/>
              </a:spcBef>
              <a:spcAft>
                <a:spcPts val="0"/>
              </a:spcAft>
              <a:buClr>
                <a:schemeClr val="dk1"/>
              </a:buClr>
              <a:buSzPts val="1100"/>
              <a:buFont typeface="Arial"/>
              <a:buNone/>
            </a:pPr>
            <a:r>
              <a:t/>
            </a:r>
            <a:endParaRPr b="1" sz="1750">
              <a:solidFill>
                <a:srgbClr val="0F2741"/>
              </a:solidFill>
              <a:latin typeface="Arial"/>
              <a:ea typeface="Arial"/>
              <a:cs typeface="Arial"/>
              <a:sym typeface="Arial"/>
            </a:endParaRPr>
          </a:p>
          <a:p>
            <a:pPr indent="0" lvl="0" marL="0" rtl="0" algn="l">
              <a:lnSpc>
                <a:spcPct val="100000"/>
              </a:lnSpc>
              <a:spcBef>
                <a:spcPts val="400"/>
              </a:spcBef>
              <a:spcAft>
                <a:spcPts val="0"/>
              </a:spcAft>
              <a:buSzPts val="1400"/>
              <a:buNone/>
            </a:pPr>
            <a:r>
              <a:t/>
            </a:r>
            <a:endParaRPr/>
          </a:p>
        </p:txBody>
      </p:sp>
      <p:sp>
        <p:nvSpPr>
          <p:cNvPr id="169" name="Google Shape;169;g2ff4668ef4d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ff4668ef4d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2ff4668ef4d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ff4668ef4d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 name="Google Shape;51;g2ff4668ef4d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f4668ef4d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ff4668ef4d_0_2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core idea behind the activity is to give students a fun and engaging way to practice trade with each other and make decisions. They are trading within a classroom market. Pokemon cards are a natural fit as they are already traded. Connection to elementary to high school concepts is easy with this activity.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ff4668ef4d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ff4668ef4d_0_2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ff4668ef4d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ff4668ef4d_0_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ff4668ef4d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ff4668ef4d_0_2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ff4668ef4d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ff4668ef4d_0_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ff4668ef4d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ff4668ef4d_0_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ff4668ef4d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ff4668ef4d_0_2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ff4668ef4d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ff4668ef4d_0_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Students will learn that the person with the most combined HP of all their pokemon cards at the end of the simulation is the winner.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ff4668ef4d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ff4668ef4d_0_2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ff4668ef4d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ff4668ef4d_0_2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ff4668ef4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g2ff4668ef4d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Some ppl say I look like Ash</a:t>
            </a:r>
            <a:endParaRPr/>
          </a:p>
        </p:txBody>
      </p:sp>
      <p:sp>
        <p:nvSpPr>
          <p:cNvPr id="59" name="Google Shape;59;g2ff4668ef4d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ff4668ef4d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ff4668ef4d_0_3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ff4668ef4d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2ff4668ef4d_0_3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ff4668ef4d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ff4668ef4d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ff4668ef4d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ff4668ef4d_0_3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ff4668ef4d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ff4668ef4d_0_3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ff4668ef4d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2ff4668ef4d_0_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5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ff4668ef4d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ff4668ef4d_0_3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high risk high reward task is a challenging general econ/business question</a:t>
            </a:r>
            <a:endParaRPr/>
          </a:p>
          <a:p>
            <a:pPr indent="0" lvl="0" marL="0" rtl="0" algn="l">
              <a:lnSpc>
                <a:spcPct val="100000"/>
              </a:lnSpc>
              <a:spcBef>
                <a:spcPts val="0"/>
              </a:spcBef>
              <a:spcAft>
                <a:spcPts val="0"/>
              </a:spcAft>
              <a:buSzPts val="1400"/>
              <a:buNone/>
            </a:pPr>
            <a:r>
              <a:rPr lang="en-GB"/>
              <a:t>Reward is: student gets to pick any color of their choice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ff4668ef4d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ff4668ef4d_0_4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ff4668ef4d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ff4668ef4d_0_4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2100" lvl="0" marL="457200" rtl="0" algn="l">
              <a:lnSpc>
                <a:spcPct val="100000"/>
              </a:lnSpc>
              <a:spcBef>
                <a:spcPts val="0"/>
              </a:spcBef>
              <a:spcAft>
                <a:spcPts val="0"/>
              </a:spcAft>
              <a:buClr>
                <a:schemeClr val="dk1"/>
              </a:buClr>
              <a:buSzPts val="1000"/>
              <a:buFont typeface="Press Start 2P"/>
              <a:buChar char="●"/>
            </a:pPr>
            <a:r>
              <a:rPr lang="en-GB" sz="1000">
                <a:solidFill>
                  <a:schemeClr val="dk1"/>
                </a:solidFill>
                <a:latin typeface="Press Start 2P"/>
                <a:ea typeface="Press Start 2P"/>
                <a:cs typeface="Press Start 2P"/>
                <a:sym typeface="Press Start 2P"/>
              </a:rPr>
              <a:t>5 Pokemon are much too strong, I can’t control them.These Pokemon all have 100 or more HP but will be worth nothing to me.</a:t>
            </a:r>
            <a:endParaRPr sz="1000">
              <a:solidFill>
                <a:schemeClr val="dk1"/>
              </a:solidFill>
              <a:latin typeface="Press Start 2P"/>
              <a:ea typeface="Press Start 2P"/>
              <a:cs typeface="Press Start 2P"/>
              <a:sym typeface="Press Start 2P"/>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Press Start 2P"/>
              <a:ea typeface="Press Start 2P"/>
              <a:cs typeface="Press Start 2P"/>
              <a:sym typeface="Press Start 2P"/>
            </a:endParaRPr>
          </a:p>
          <a:p>
            <a:pPr indent="-292100" lvl="0" marL="457200" rtl="0" algn="l">
              <a:lnSpc>
                <a:spcPct val="100000"/>
              </a:lnSpc>
              <a:spcBef>
                <a:spcPts val="0"/>
              </a:spcBef>
              <a:spcAft>
                <a:spcPts val="0"/>
              </a:spcAft>
              <a:buClr>
                <a:schemeClr val="dk1"/>
              </a:buClr>
              <a:buSzPts val="1000"/>
              <a:buFont typeface="Press Start 2P"/>
              <a:buChar char="●"/>
            </a:pPr>
            <a:r>
              <a:rPr lang="en-GB" sz="1000">
                <a:solidFill>
                  <a:schemeClr val="dk1"/>
                </a:solidFill>
                <a:latin typeface="Press Start 2P"/>
                <a:ea typeface="Press Start 2P"/>
                <a:cs typeface="Press Start 2P"/>
                <a:sym typeface="Press Start 2P"/>
              </a:rPr>
              <a:t>New research shows something interesting with 30HP Pokemon.</a:t>
            </a:r>
            <a:endParaRPr sz="1000">
              <a:solidFill>
                <a:schemeClr val="dk1"/>
              </a:solidFill>
              <a:latin typeface="Press Start 2P"/>
              <a:ea typeface="Press Start 2P"/>
              <a:cs typeface="Press Start 2P"/>
              <a:sym typeface="Press Start 2P"/>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Press Start 2P"/>
              <a:ea typeface="Press Start 2P"/>
              <a:cs typeface="Press Start 2P"/>
              <a:sym typeface="Press Start 2P"/>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ff4668ef4d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ff4668ef4d_0_4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ff4668ef4d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g2ff4668ef4d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 name="Google Shape;66;g2ff4668ef4d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ff4668ef4d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ff4668ef4d_0_4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ff4668ef4d_1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And how do you see your ability to use this activity to relate to those ideas?</a:t>
            </a:r>
            <a:endParaRPr/>
          </a:p>
        </p:txBody>
      </p:sp>
      <p:sp>
        <p:nvSpPr>
          <p:cNvPr id="493" name="Google Shape;493;g2ff4668ef4d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a:t>1. Quality Control</a:t>
            </a:r>
            <a:endParaRPr/>
          </a:p>
          <a:p>
            <a:pPr indent="0" lvl="0" marL="0" rtl="0" algn="l">
              <a:lnSpc>
                <a:spcPct val="100000"/>
              </a:lnSpc>
              <a:spcBef>
                <a:spcPts val="0"/>
              </a:spcBef>
              <a:spcAft>
                <a:spcPts val="0"/>
              </a:spcAft>
              <a:buClr>
                <a:schemeClr val="dk1"/>
              </a:buClr>
              <a:buSzPts val="1100"/>
              <a:buFont typeface="Arial"/>
              <a:buNone/>
            </a:pPr>
            <a:r>
              <a:rPr lang="en-GB"/>
              <a:t>Pokémon cards are highly collectible, and maintaining consistent, high-quality production is critical for both collectors and players. Producing the cards in regions with stringent quality control standards, like the United States, EU, and Japan, helps ensure consistent print quality, durability, and authenticity. While China could offer lower costs, there may be concerns about maintaining the same level of quality control.</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2. Intellectual Property Protection</a:t>
            </a:r>
            <a:endParaRPr/>
          </a:p>
          <a:p>
            <a:pPr indent="0" lvl="0" marL="0" rtl="0" algn="l">
              <a:lnSpc>
                <a:spcPct val="100000"/>
              </a:lnSpc>
              <a:spcBef>
                <a:spcPts val="0"/>
              </a:spcBef>
              <a:spcAft>
                <a:spcPts val="0"/>
              </a:spcAft>
              <a:buClr>
                <a:schemeClr val="dk1"/>
              </a:buClr>
              <a:buSzPts val="1100"/>
              <a:buFont typeface="Arial"/>
              <a:buNone/>
            </a:pPr>
            <a:r>
              <a:rPr lang="en-GB"/>
              <a:t>Pokémon cards represent a highly valuable intellectual property (IP). Manufacturing in countries with stricter IP laws, like the U.S., EU, or Japan, offers better protection against counterfeiting and IP theft. While China is improving in IP protection, concerns about counterfeits and leaks may make it riskier for companies with highly sensitive IP like Pokémon.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3. Brand Reputation and Trust</a:t>
            </a:r>
            <a:endParaRPr/>
          </a:p>
          <a:p>
            <a:pPr indent="0" lvl="0" marL="0" rtl="0" algn="l">
              <a:lnSpc>
                <a:spcPct val="100000"/>
              </a:lnSpc>
              <a:spcBef>
                <a:spcPts val="0"/>
              </a:spcBef>
              <a:spcAft>
                <a:spcPts val="0"/>
              </a:spcAft>
              <a:buClr>
                <a:schemeClr val="dk1"/>
              </a:buClr>
              <a:buSzPts val="1100"/>
              <a:buFont typeface="Arial"/>
              <a:buNone/>
            </a:pPr>
            <a:r>
              <a:rPr lang="en-GB"/>
              <a:t>The Pokémon brand is synonymous with quality and consistency. Producing in regions with a strong reputation for reliable manufacturing may reinforce consumer trust. Any issues with production, especially related to quality, could harm the brand's image and consumer confidence.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4. Regulatory Compliance</a:t>
            </a:r>
            <a:endParaRPr/>
          </a:p>
          <a:p>
            <a:pPr indent="0" lvl="0" marL="0" rtl="0" algn="l">
              <a:lnSpc>
                <a:spcPct val="100000"/>
              </a:lnSpc>
              <a:spcBef>
                <a:spcPts val="0"/>
              </a:spcBef>
              <a:spcAft>
                <a:spcPts val="0"/>
              </a:spcAft>
              <a:buClr>
                <a:schemeClr val="dk1"/>
              </a:buClr>
              <a:buSzPts val="1100"/>
              <a:buFont typeface="Arial"/>
              <a:buNone/>
            </a:pPr>
            <a:r>
              <a:rPr lang="en-GB"/>
              <a:t>The Pokémon Company has to adhere to various safety and environmental regulations, especially for products marketed to children. The regulatory environment in the U.S., EU, and Japan may be seen as more predictable and better aligned with the company’s standards for product safety and environmental compliance.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5. Proximity to Key Markets</a:t>
            </a:r>
            <a:endParaRPr/>
          </a:p>
          <a:p>
            <a:pPr indent="0" lvl="0" marL="0" rtl="0" algn="l">
              <a:lnSpc>
                <a:spcPct val="100000"/>
              </a:lnSpc>
              <a:spcBef>
                <a:spcPts val="0"/>
              </a:spcBef>
              <a:spcAft>
                <a:spcPts val="0"/>
              </a:spcAft>
              <a:buClr>
                <a:schemeClr val="dk1"/>
              </a:buClr>
              <a:buSzPts val="1100"/>
              <a:buFont typeface="Arial"/>
              <a:buNone/>
            </a:pPr>
            <a:r>
              <a:rPr lang="en-GB"/>
              <a:t>By producing cards in the U.S., EU, and Japan, The Pokémon Company ensures that products are closer to their key consumer markets, reducing shipping times and logistical complexities. Manufacturing in these regions also helps meet the demand for local language products (English, French, German, etc.) and allows faster response to market fluctuations.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6. Localized Production for Specific Markets</a:t>
            </a:r>
            <a:endParaRPr/>
          </a:p>
          <a:p>
            <a:pPr indent="0" lvl="0" marL="0" rtl="0" algn="l">
              <a:lnSpc>
                <a:spcPct val="100000"/>
              </a:lnSpc>
              <a:spcBef>
                <a:spcPts val="0"/>
              </a:spcBef>
              <a:spcAft>
                <a:spcPts val="0"/>
              </a:spcAft>
              <a:buClr>
                <a:schemeClr val="dk1"/>
              </a:buClr>
              <a:buSzPts val="1100"/>
              <a:buFont typeface="Arial"/>
              <a:buNone/>
            </a:pPr>
            <a:r>
              <a:rPr lang="en-GB"/>
              <a:t>Portuguese cards are produced in Brazil to cater specifically to the Brazilian market, where local production can offer advantages like reduced tariffs, faster distribution, and alignment with local demand. This strategy may also apply to other regions with localized production considerations.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GB"/>
              <a:t>7. Reputation of China in Collectible Market</a:t>
            </a:r>
            <a:endParaRPr/>
          </a:p>
          <a:p>
            <a:pPr indent="0" lvl="0" marL="0" rtl="0" algn="l">
              <a:lnSpc>
                <a:spcPct val="100000"/>
              </a:lnSpc>
              <a:spcBef>
                <a:spcPts val="0"/>
              </a:spcBef>
              <a:spcAft>
                <a:spcPts val="0"/>
              </a:spcAft>
              <a:buSzPts val="1400"/>
              <a:buNone/>
            </a:pPr>
            <a:r>
              <a:rPr lang="en-GB"/>
              <a:t>The collectible market is particularly sensitive to the "Made in China" label, often due to concerns about fakes or lower quality. Since Pokémon cards are part of a premium collectible market, consumers may prefer cards produced in countries with a higher perceived standard of production.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GB" u="sng">
                <a:solidFill>
                  <a:schemeClr val="hlink"/>
                </a:solidFill>
                <a:hlinkClick r:id="rId2"/>
              </a:rPr>
              <a:t>Source</a:t>
            </a:r>
            <a:endParaRPr/>
          </a:p>
          <a:p>
            <a:pPr indent="0" lvl="0" marL="0" rtl="0" algn="l">
              <a:lnSpc>
                <a:spcPct val="100000"/>
              </a:lnSpc>
              <a:spcBef>
                <a:spcPts val="0"/>
              </a:spcBef>
              <a:spcAft>
                <a:spcPts val="0"/>
              </a:spcAft>
              <a:buSzPts val="1400"/>
              <a:buNone/>
            </a:pPr>
            <a:r>
              <a:t/>
            </a:r>
            <a:endParaRPr/>
          </a:p>
        </p:txBody>
      </p:sp>
      <p:sp>
        <p:nvSpPr>
          <p:cNvPr id="563" name="Google Shape;56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2" name="Google Shape;58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ff4668ef4d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5" name="Google Shape;605;g2ff4668ef4d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ff4668ef4d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8" name="Google Shape;628;g2ff4668ef4d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ff4668ef4d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2ff4668ef4d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g2ff4668ef4d_0_5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ff4668ef4d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2ff4668ef4d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g2ff4668ef4d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9" name="Google Shape;6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ff4668ef4d_0_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2ff4668ef4d_0_6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3" name="Google Shape;683;g2ff4668ef4d_0_6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ff4668ef4d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This is a toolbox based session</a:t>
            </a:r>
            <a:endParaRPr/>
          </a:p>
          <a:p>
            <a:pPr indent="0" lvl="0" marL="0" rtl="0" algn="l">
              <a:lnSpc>
                <a:spcPct val="100000"/>
              </a:lnSpc>
              <a:spcBef>
                <a:spcPts val="0"/>
              </a:spcBef>
              <a:spcAft>
                <a:spcPts val="0"/>
              </a:spcAft>
              <a:buSzPts val="1400"/>
              <a:buNone/>
            </a:pPr>
            <a:r>
              <a:rPr lang="en-GB"/>
              <a:t>To engage and connect to real world concepts through pokemon</a:t>
            </a:r>
            <a:endParaRPr/>
          </a:p>
        </p:txBody>
      </p:sp>
      <p:sp>
        <p:nvSpPr>
          <p:cNvPr id="81" name="Google Shape;81;g2ff4668ef4d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ff4668ef4d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g2ff4668ef4d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ff4668ef4d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g2ff4668ef4d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f4668ef4d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g2ff4668ef4d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7.pn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1"/>
        </a:solidFill>
      </p:bgPr>
    </p:bg>
    <p:spTree>
      <p:nvGrpSpPr>
        <p:cNvPr id="13" name="Shape 13"/>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6"/>
          <p:cNvSpPr txBox="1"/>
          <p:nvPr>
            <p:ph idx="1" type="body"/>
          </p:nvPr>
        </p:nvSpPr>
        <p:spPr>
          <a:xfrm>
            <a:off x="9245730" y="5964084"/>
            <a:ext cx="1451472" cy="634020"/>
          </a:xfrm>
          <a:prstGeom prst="rect">
            <a:avLst/>
          </a:prstGeom>
          <a:noFill/>
          <a:ln>
            <a:noFill/>
          </a:ln>
        </p:spPr>
        <p:txBody>
          <a:bodyPr anchorCtr="0" anchor="ctr" bIns="45700" lIns="91425" spcFirstLastPara="1" rIns="91425" wrap="square" tIns="45700">
            <a:spAutoFit/>
          </a:bodyPr>
          <a:lstStyle>
            <a:lvl1pPr indent="-228600" lvl="0" marL="457200" algn="l">
              <a:lnSpc>
                <a:spcPct val="90000"/>
              </a:lnSpc>
              <a:spcBef>
                <a:spcPts val="1000"/>
              </a:spcBef>
              <a:spcAft>
                <a:spcPts val="0"/>
              </a:spcAft>
              <a:buClr>
                <a:schemeClr val="lt1"/>
              </a:buClr>
              <a:buSzPts val="4400"/>
              <a:buNone/>
              <a:defRPr b="1" sz="44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 name="Google Shape;16;p36"/>
          <p:cNvSpPr txBox="1"/>
          <p:nvPr>
            <p:ph type="title"/>
          </p:nvPr>
        </p:nvSpPr>
        <p:spPr>
          <a:xfrm>
            <a:off x="1956978" y="5872423"/>
            <a:ext cx="5771921" cy="75713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lvl1pPr lvl="0" marR="0" rtl="0" algn="l">
              <a:lnSpc>
                <a:spcPct val="90000"/>
              </a:lnSpc>
              <a:spcBef>
                <a:spcPts val="0"/>
              </a:spcBef>
              <a:spcAft>
                <a:spcPts val="0"/>
              </a:spcAft>
              <a:buClr>
                <a:srgbClr val="595959"/>
              </a:buClr>
              <a:buSzPts val="5400"/>
              <a:buFont typeface="Arial"/>
              <a:buNone/>
              <a:defRPr b="1" i="0" sz="54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p">
  <p:cSld name="Map">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7"/>
          <p:cNvSpPr txBox="1"/>
          <p:nvPr>
            <p:ph type="title"/>
          </p:nvPr>
        </p:nvSpPr>
        <p:spPr>
          <a:xfrm>
            <a:off x="0" y="0"/>
            <a:ext cx="4178808" cy="886777"/>
          </a:xfrm>
          <a:prstGeom prst="rect">
            <a:avLst/>
          </a:prstGeom>
          <a:solidFill>
            <a:schemeClr val="dk1">
              <a:alpha val="20000"/>
            </a:schemeClr>
          </a:solidFill>
          <a:ln>
            <a:noFill/>
          </a:ln>
        </p:spPr>
        <p:txBody>
          <a:bodyPr anchorCtr="0" anchor="b" bIns="72000" lIns="468000" spcFirstLastPara="1" rIns="91425" wrap="square" tIns="45700">
            <a:noAutofit/>
          </a:bodyPr>
          <a:lstStyle>
            <a:lvl1pPr lvl="0" marR="0" rtl="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A rectangular frame with a white background&#10;&#10;Description automatically generated" id="19" name="Google Shape;19;p37"/>
          <p:cNvPicPr preferRelativeResize="0"/>
          <p:nvPr/>
        </p:nvPicPr>
        <p:blipFill rotWithShape="1">
          <a:blip r:embed="rId3">
            <a:alphaModFix/>
          </a:blip>
          <a:srcRect b="0" l="0" r="0" t="0"/>
          <a:stretch/>
        </p:blipFill>
        <p:spPr>
          <a:xfrm>
            <a:off x="7043330" y="2322577"/>
            <a:ext cx="4885018" cy="1044958"/>
          </a:xfrm>
          <a:prstGeom prst="rect">
            <a:avLst/>
          </a:prstGeom>
          <a:noFill/>
          <a:ln>
            <a:noFill/>
          </a:ln>
        </p:spPr>
      </p:pic>
      <p:pic>
        <p:nvPicPr>
          <p:cNvPr descr="A white rectangular frame with purple border&#10;&#10;Description automatically generated" id="20" name="Google Shape;20;p37"/>
          <p:cNvPicPr preferRelativeResize="0"/>
          <p:nvPr/>
        </p:nvPicPr>
        <p:blipFill rotWithShape="1">
          <a:blip r:embed="rId4">
            <a:alphaModFix/>
          </a:blip>
          <a:srcRect b="0" l="0" r="0" t="0"/>
          <a:stretch/>
        </p:blipFill>
        <p:spPr>
          <a:xfrm>
            <a:off x="7043330" y="3356041"/>
            <a:ext cx="4885018" cy="3205392"/>
          </a:xfrm>
          <a:prstGeom prst="rect">
            <a:avLst/>
          </a:prstGeom>
          <a:noFill/>
          <a:ln>
            <a:noFill/>
          </a:ln>
        </p:spPr>
      </p:pic>
      <p:sp>
        <p:nvSpPr>
          <p:cNvPr id="21" name="Google Shape;21;p37"/>
          <p:cNvSpPr/>
          <p:nvPr>
            <p:ph idx="2" type="pic"/>
          </p:nvPr>
        </p:nvSpPr>
        <p:spPr>
          <a:xfrm>
            <a:off x="7251001" y="3559147"/>
            <a:ext cx="4462462" cy="2794028"/>
          </a:xfrm>
          <a:prstGeom prst="rect">
            <a:avLst/>
          </a:prstGeom>
          <a:noFill/>
          <a:ln>
            <a:noFill/>
          </a:ln>
        </p:spPr>
      </p:sp>
      <p:sp>
        <p:nvSpPr>
          <p:cNvPr id="22" name="Google Shape;22;p37"/>
          <p:cNvSpPr txBox="1"/>
          <p:nvPr>
            <p:ph idx="1" type="body"/>
          </p:nvPr>
        </p:nvSpPr>
        <p:spPr>
          <a:xfrm>
            <a:off x="7260526" y="2322578"/>
            <a:ext cx="4452937" cy="891238"/>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lvl1pPr indent="-571500" lvl="0" marL="457200" algn="ctr">
              <a:lnSpc>
                <a:spcPct val="90000"/>
              </a:lnSpc>
              <a:spcBef>
                <a:spcPts val="1000"/>
              </a:spcBef>
              <a:spcAft>
                <a:spcPts val="0"/>
              </a:spcAft>
              <a:buClr>
                <a:srgbClr val="595959"/>
              </a:buClr>
              <a:buSzPts val="5400"/>
              <a:buChar char="•"/>
              <a:defRPr b="1" sz="5400">
                <a:solidFill>
                  <a:srgbClr val="595959"/>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essor Oak">
  <p:cSld name="Professor Oak">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35"/>
          <p:cNvSpPr txBox="1"/>
          <p:nvPr>
            <p:ph idx="1" type="body"/>
          </p:nvPr>
        </p:nvSpPr>
        <p:spPr>
          <a:xfrm>
            <a:off x="1197864" y="4915435"/>
            <a:ext cx="9820656" cy="1536191"/>
          </a:xfrm>
          <a:prstGeom prst="rect">
            <a:avLst/>
          </a:prstGeom>
          <a:noFill/>
          <a:ln>
            <a:noFill/>
          </a:ln>
        </p:spPr>
        <p:txBody>
          <a:bodyPr anchorCtr="0" anchor="t" bIns="45700" lIns="91425" spcFirstLastPara="1" rIns="91425" wrap="square" tIns="45700">
            <a:noAutofit/>
          </a:bodyPr>
          <a:lstStyle>
            <a:lvl1pPr indent="-228600" lvl="0" marL="457200" algn="l">
              <a:lnSpc>
                <a:spcPct val="80000"/>
              </a:lnSpc>
              <a:spcBef>
                <a:spcPts val="0"/>
              </a:spcBef>
              <a:spcAft>
                <a:spcPts val="0"/>
              </a:spcAft>
              <a:buClr>
                <a:srgbClr val="595959"/>
              </a:buClr>
              <a:buSzPts val="6000"/>
              <a:buNone/>
              <a:defRPr b="1" sz="6000">
                <a:solidFill>
                  <a:srgbClr val="595959"/>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g2ff4668ef4d_0_53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27" name="Google Shape;27;g2ff4668ef4d_0_539"/>
          <p:cNvSpPr txBox="1"/>
          <p:nvPr>
            <p:ph idx="1" type="subTitle"/>
          </p:nvPr>
        </p:nvSpPr>
        <p:spPr>
          <a:xfrm>
            <a:off x="415600" y="3778833"/>
            <a:ext cx="11360700" cy="10569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3700"/>
              <a:buNone/>
              <a:defRPr sz="3700"/>
            </a:lvl1pPr>
            <a:lvl2pPr lvl="1" algn="ctr">
              <a:lnSpc>
                <a:spcPct val="100000"/>
              </a:lnSpc>
              <a:spcBef>
                <a:spcPts val="500"/>
              </a:spcBef>
              <a:spcAft>
                <a:spcPts val="0"/>
              </a:spcAft>
              <a:buSzPts val="3700"/>
              <a:buNone/>
              <a:defRPr sz="3700"/>
            </a:lvl2pPr>
            <a:lvl3pPr lvl="2" algn="ctr">
              <a:lnSpc>
                <a:spcPct val="100000"/>
              </a:lnSpc>
              <a:spcBef>
                <a:spcPts val="500"/>
              </a:spcBef>
              <a:spcAft>
                <a:spcPts val="0"/>
              </a:spcAft>
              <a:buSzPts val="3700"/>
              <a:buNone/>
              <a:defRPr sz="3700"/>
            </a:lvl3pPr>
            <a:lvl4pPr lvl="3" algn="ctr">
              <a:lnSpc>
                <a:spcPct val="100000"/>
              </a:lnSpc>
              <a:spcBef>
                <a:spcPts val="500"/>
              </a:spcBef>
              <a:spcAft>
                <a:spcPts val="0"/>
              </a:spcAft>
              <a:buSzPts val="3700"/>
              <a:buNone/>
              <a:defRPr sz="3700"/>
            </a:lvl4pPr>
            <a:lvl5pPr lvl="4" algn="ctr">
              <a:lnSpc>
                <a:spcPct val="100000"/>
              </a:lnSpc>
              <a:spcBef>
                <a:spcPts val="500"/>
              </a:spcBef>
              <a:spcAft>
                <a:spcPts val="0"/>
              </a:spcAft>
              <a:buSzPts val="3700"/>
              <a:buNone/>
              <a:defRPr sz="3700"/>
            </a:lvl5pPr>
            <a:lvl6pPr lvl="5" algn="ctr">
              <a:lnSpc>
                <a:spcPct val="100000"/>
              </a:lnSpc>
              <a:spcBef>
                <a:spcPts val="500"/>
              </a:spcBef>
              <a:spcAft>
                <a:spcPts val="0"/>
              </a:spcAft>
              <a:buSzPts val="3700"/>
              <a:buNone/>
              <a:defRPr sz="3700"/>
            </a:lvl6pPr>
            <a:lvl7pPr lvl="6" algn="ctr">
              <a:lnSpc>
                <a:spcPct val="100000"/>
              </a:lnSpc>
              <a:spcBef>
                <a:spcPts val="500"/>
              </a:spcBef>
              <a:spcAft>
                <a:spcPts val="0"/>
              </a:spcAft>
              <a:buSzPts val="3700"/>
              <a:buNone/>
              <a:defRPr sz="3700"/>
            </a:lvl7pPr>
            <a:lvl8pPr lvl="7" algn="ctr">
              <a:lnSpc>
                <a:spcPct val="100000"/>
              </a:lnSpc>
              <a:spcBef>
                <a:spcPts val="500"/>
              </a:spcBef>
              <a:spcAft>
                <a:spcPts val="0"/>
              </a:spcAft>
              <a:buSzPts val="3700"/>
              <a:buNone/>
              <a:defRPr sz="3700"/>
            </a:lvl8pPr>
            <a:lvl9pPr lvl="8" algn="ctr">
              <a:lnSpc>
                <a:spcPct val="100000"/>
              </a:lnSpc>
              <a:spcBef>
                <a:spcPts val="500"/>
              </a:spcBef>
              <a:spcAft>
                <a:spcPts val="0"/>
              </a:spcAft>
              <a:buSzPts val="3700"/>
              <a:buNone/>
              <a:defRPr sz="3700"/>
            </a:lvl9pPr>
          </a:lstStyle>
          <a:p/>
        </p:txBody>
      </p:sp>
      <p:sp>
        <p:nvSpPr>
          <p:cNvPr id="28" name="Google Shape;28;g2ff4668ef4d_0_539"/>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29" name="Shape 29"/>
        <p:cNvGrpSpPr/>
        <p:nvPr/>
      </p:nvGrpSpPr>
      <p:grpSpPr>
        <a:xfrm>
          <a:off x="0" y="0"/>
          <a:ext cx="0" cy="0"/>
          <a:chOff x="0" y="0"/>
          <a:chExt cx="0" cy="0"/>
        </a:xfrm>
      </p:grpSpPr>
      <p:pic>
        <p:nvPicPr>
          <p:cNvPr descr="A video game screen with grass and a blue sky&#10;&#10;Description automatically generated" id="30" name="Google Shape;30;p39"/>
          <p:cNvPicPr preferRelativeResize="0"/>
          <p:nvPr/>
        </p:nvPicPr>
        <p:blipFill rotWithShape="1">
          <a:blip r:embed="rId2">
            <a:alphaModFix/>
          </a:blip>
          <a:srcRect b="0" l="0" r="0" t="0"/>
          <a:stretch/>
        </p:blipFill>
        <p:spPr>
          <a:xfrm>
            <a:off x="0" y="0"/>
            <a:ext cx="12192000" cy="4806949"/>
          </a:xfrm>
          <a:prstGeom prst="rect">
            <a:avLst/>
          </a:prstGeom>
          <a:noFill/>
          <a:ln>
            <a:noFill/>
          </a:ln>
        </p:spPr>
      </p:pic>
      <p:pic>
        <p:nvPicPr>
          <p:cNvPr descr="A blue and yellow rectangle&#10;&#10;Description automatically generated" id="31" name="Google Shape;31;p39"/>
          <p:cNvPicPr preferRelativeResize="0"/>
          <p:nvPr/>
        </p:nvPicPr>
        <p:blipFill rotWithShape="1">
          <a:blip r:embed="rId3">
            <a:alphaModFix/>
          </a:blip>
          <a:srcRect b="0" l="0" r="0" t="0"/>
          <a:stretch/>
        </p:blipFill>
        <p:spPr>
          <a:xfrm>
            <a:off x="0" y="4806949"/>
            <a:ext cx="10248914" cy="2051051"/>
          </a:xfrm>
          <a:prstGeom prst="rect">
            <a:avLst/>
          </a:prstGeom>
          <a:solidFill>
            <a:schemeClr val="lt1"/>
          </a:solidFill>
          <a:ln>
            <a:noFill/>
          </a:ln>
        </p:spPr>
      </p:pic>
      <p:pic>
        <p:nvPicPr>
          <p:cNvPr descr="A rectangular frame with a white background&#10;&#10;Description automatically generated" id="32" name="Google Shape;32;p39"/>
          <p:cNvPicPr preferRelativeResize="0"/>
          <p:nvPr/>
        </p:nvPicPr>
        <p:blipFill rotWithShape="1">
          <a:blip r:embed="rId4">
            <a:alphaModFix/>
          </a:blip>
          <a:srcRect b="0" l="0" r="0" t="0"/>
          <a:stretch/>
        </p:blipFill>
        <p:spPr>
          <a:xfrm>
            <a:off x="5346693" y="4806949"/>
            <a:ext cx="6845308" cy="2051051"/>
          </a:xfrm>
          <a:prstGeom prst="rect">
            <a:avLst/>
          </a:prstGeom>
          <a:noFill/>
          <a:ln>
            <a:noFill/>
          </a:ln>
        </p:spPr>
      </p:pic>
      <p:sp>
        <p:nvSpPr>
          <p:cNvPr id="33" name="Google Shape;33;p39"/>
          <p:cNvSpPr txBox="1"/>
          <p:nvPr>
            <p:ph idx="1" type="body"/>
          </p:nvPr>
        </p:nvSpPr>
        <p:spPr>
          <a:xfrm>
            <a:off x="5835295" y="5025814"/>
            <a:ext cx="3030014" cy="823912"/>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lvl1pPr indent="-571500" lvl="0" marL="457200" algn="l">
              <a:lnSpc>
                <a:spcPct val="90000"/>
              </a:lnSpc>
              <a:spcBef>
                <a:spcPts val="1000"/>
              </a:spcBef>
              <a:spcAft>
                <a:spcPts val="0"/>
              </a:spcAft>
              <a:buClr>
                <a:srgbClr val="595959"/>
              </a:buClr>
              <a:buSzPts val="5400"/>
              <a:buChar char="•"/>
              <a:defRPr b="1" sz="5400">
                <a:solidFill>
                  <a:srgbClr val="595959"/>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9"/>
          <p:cNvSpPr txBox="1"/>
          <p:nvPr>
            <p:ph type="title"/>
          </p:nvPr>
        </p:nvSpPr>
        <p:spPr>
          <a:xfrm>
            <a:off x="448940" y="5186945"/>
            <a:ext cx="4821800" cy="1325563"/>
          </a:xfrm>
          <a:prstGeom prst="rect">
            <a:avLst/>
          </a:prstGeom>
          <a:noFill/>
          <a:ln>
            <a:noFill/>
          </a:ln>
        </p:spPr>
        <p:txBody>
          <a:bodyPr anchorCtr="0" anchor="t" bIns="45700" lIns="91425" spcFirstLastPara="1" rIns="91425" wrap="square" tIns="45700">
            <a:normAutofit/>
          </a:bodyPr>
          <a:lstStyle>
            <a:lvl1pPr lvl="0" marR="0" rtl="0" algn="l">
              <a:lnSpc>
                <a:spcPct val="80000"/>
              </a:lnSpc>
              <a:spcBef>
                <a:spcPts val="0"/>
              </a:spcBef>
              <a:spcAft>
                <a:spcPts val="0"/>
              </a:spcAft>
              <a:buClr>
                <a:schemeClr val="lt1"/>
              </a:buClr>
              <a:buSzPts val="6600"/>
              <a:buFont typeface="Arial"/>
              <a:buNone/>
              <a:defRPr b="0" i="0" sz="6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 name="Google Shape;35;p39"/>
          <p:cNvSpPr txBox="1"/>
          <p:nvPr>
            <p:ph idx="2" type="body"/>
          </p:nvPr>
        </p:nvSpPr>
        <p:spPr>
          <a:xfrm>
            <a:off x="5835295" y="5707301"/>
            <a:ext cx="3030014" cy="823912"/>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lvl1pPr indent="-571500" lvl="0" marL="457200" algn="l">
              <a:lnSpc>
                <a:spcPct val="90000"/>
              </a:lnSpc>
              <a:spcBef>
                <a:spcPts val="1000"/>
              </a:spcBef>
              <a:spcAft>
                <a:spcPts val="0"/>
              </a:spcAft>
              <a:buClr>
                <a:srgbClr val="595959"/>
              </a:buClr>
              <a:buSzPts val="5400"/>
              <a:buChar char="•"/>
              <a:defRPr b="1" sz="5400">
                <a:solidFill>
                  <a:srgbClr val="595959"/>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9"/>
          <p:cNvSpPr txBox="1"/>
          <p:nvPr>
            <p:ph idx="3" type="body"/>
          </p:nvPr>
        </p:nvSpPr>
        <p:spPr>
          <a:xfrm>
            <a:off x="8903285" y="5025814"/>
            <a:ext cx="3030014" cy="823912"/>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lvl1pPr indent="-571500" lvl="0" marL="457200" algn="l">
              <a:lnSpc>
                <a:spcPct val="90000"/>
              </a:lnSpc>
              <a:spcBef>
                <a:spcPts val="1000"/>
              </a:spcBef>
              <a:spcAft>
                <a:spcPts val="0"/>
              </a:spcAft>
              <a:buClr>
                <a:srgbClr val="595959"/>
              </a:buClr>
              <a:buSzPts val="5400"/>
              <a:buChar char="•"/>
              <a:defRPr b="1" sz="5400">
                <a:solidFill>
                  <a:srgbClr val="595959"/>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4" type="body"/>
          </p:nvPr>
        </p:nvSpPr>
        <p:spPr>
          <a:xfrm>
            <a:off x="8903285" y="5707301"/>
            <a:ext cx="3030014" cy="823912"/>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lvl1pPr indent="-571500" lvl="0" marL="457200" algn="l">
              <a:lnSpc>
                <a:spcPct val="90000"/>
              </a:lnSpc>
              <a:spcBef>
                <a:spcPts val="1000"/>
              </a:spcBef>
              <a:spcAft>
                <a:spcPts val="0"/>
              </a:spcAft>
              <a:buClr>
                <a:srgbClr val="595959"/>
              </a:buClr>
              <a:buSzPts val="5400"/>
              <a:buChar char="•"/>
              <a:defRPr b="1" sz="5400">
                <a:solidFill>
                  <a:srgbClr val="595959"/>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dk1"/>
        </a:solidFill>
      </p:bgPr>
    </p:bg>
    <p:spTree>
      <p:nvGrpSpPr>
        <p:cNvPr id="38" name="Shape 38"/>
        <p:cNvGrpSpPr/>
        <p:nvPr/>
      </p:nvGrpSpPr>
      <p:grpSpPr>
        <a:xfrm>
          <a:off x="0" y="0"/>
          <a:ext cx="0" cy="0"/>
          <a:chOff x="0" y="0"/>
          <a:chExt cx="0" cy="0"/>
        </a:xfrm>
      </p:grpSpPr>
      <p:pic>
        <p:nvPicPr>
          <p:cNvPr id="39" name="Google Shape;39;p34"/>
          <p:cNvPicPr preferRelativeResize="0"/>
          <p:nvPr/>
        </p:nvPicPr>
        <p:blipFill rotWithShape="1">
          <a:blip r:embed="rId2">
            <a:alphaModFix/>
          </a:blip>
          <a:srcRect b="0" l="7716" r="7825" t="0"/>
          <a:stretch/>
        </p:blipFill>
        <p:spPr>
          <a:xfrm>
            <a:off x="940904" y="0"/>
            <a:ext cx="10296939"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
                                        </p:tgtEl>
                                        <p:attrNameLst>
                                          <p:attrName>style.visibility</p:attrName>
                                        </p:attrNameLst>
                                      </p:cBhvr>
                                      <p:to>
                                        <p:strVal val="visible"/>
                                      </p:to>
                                    </p:set>
                                    <p:animEffect filter="fade" transition="in">
                                      <p:cBhvr>
                                        <p:cTn dur="5000"/>
                                        <p:tgtEl>
                                          <p:spTgt spid="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508000" lvl="0" marL="457200" marR="0" rtl="0" algn="l">
              <a:lnSpc>
                <a:spcPct val="90000"/>
              </a:lnSpc>
              <a:spcBef>
                <a:spcPts val="1000"/>
              </a:spcBef>
              <a:spcAft>
                <a:spcPts val="0"/>
              </a:spcAft>
              <a:buClr>
                <a:schemeClr val="dk1"/>
              </a:buClr>
              <a:buSzPts val="4400"/>
              <a:buFont typeface="Arial"/>
              <a:buChar char="•"/>
              <a:defRPr b="0" i="0" sz="4400" u="none" cap="none" strike="noStrike">
                <a:solidFill>
                  <a:schemeClr val="dk1"/>
                </a:solidFill>
                <a:latin typeface="Arial"/>
                <a:ea typeface="Arial"/>
                <a:cs typeface="Arial"/>
                <a:sym typeface="Arial"/>
              </a:defRPr>
            </a:lvl1pPr>
            <a:lvl2pPr indent="-482600" lvl="1" marL="9144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2pPr>
            <a:lvl3pPr indent="-457200" lvl="2" marL="1371600" marR="0" rtl="0" algn="l">
              <a:lnSpc>
                <a:spcPct val="90000"/>
              </a:lnSpc>
              <a:spcBef>
                <a:spcPts val="5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3pPr>
            <a:lvl4pPr indent="-431800" lvl="3" marL="1828800" marR="0" rtl="0" algn="l">
              <a:lnSpc>
                <a:spcPct val="90000"/>
              </a:lnSpc>
              <a:spcBef>
                <a:spcPts val="5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4pPr>
            <a:lvl5pPr indent="-431800" lvl="4" marL="2286000" marR="0" rtl="0" algn="l">
              <a:lnSpc>
                <a:spcPct val="90000"/>
              </a:lnSpc>
              <a:spcBef>
                <a:spcPts val="5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hyperlink" Target="http://njeconomics.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gi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gi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gi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0.gif"/><Relationship Id="rId4" Type="http://schemas.openxmlformats.org/officeDocument/2006/relationships/image" Target="../media/image26.gif"/><Relationship Id="rId9" Type="http://schemas.openxmlformats.org/officeDocument/2006/relationships/hyperlink" Target="http://drive.google.com/file/d/1r5H3aULsCxdm-_whtfr9g9vFqaSwEyip/view" TargetMode="External"/><Relationship Id="rId5" Type="http://schemas.openxmlformats.org/officeDocument/2006/relationships/image" Target="../media/image43.png"/><Relationship Id="rId6" Type="http://schemas.openxmlformats.org/officeDocument/2006/relationships/image" Target="../media/image33.gif"/><Relationship Id="rId7" Type="http://schemas.openxmlformats.org/officeDocument/2006/relationships/hyperlink" Target="http://drive.google.com/file/d/1Ae5unySYg5xjtJXe_G8CoSDqo33dfqwE/view" TargetMode="External"/><Relationship Id="rId8"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image" Target="../media/image33.gif"/><Relationship Id="rId7" Type="http://schemas.openxmlformats.org/officeDocument/2006/relationships/hyperlink" Target="http://drive.google.com/file/d/1Ae5unySYg5xjtJXe_G8CoSDqo33dfqwE/view" TargetMode="External"/><Relationship Id="rId8"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 Id="rId8"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0.gif"/><Relationship Id="rId4" Type="http://schemas.openxmlformats.org/officeDocument/2006/relationships/image" Target="../media/image26.gif"/><Relationship Id="rId5" Type="http://schemas.openxmlformats.org/officeDocument/2006/relationships/image" Target="../media/image43.png"/><Relationship Id="rId6" Type="http://schemas.openxmlformats.org/officeDocument/2006/relationships/hyperlink" Target="http://drive.google.com/file/d/1Ae5unySYg5xjtJXe_G8CoSDqo33dfqwE/view" TargetMode="External"/><Relationship Id="rId7"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0.gif"/><Relationship Id="rId4" Type="http://schemas.openxmlformats.org/officeDocument/2006/relationships/image" Target="../media/image43.png"/><Relationship Id="rId5" Type="http://schemas.openxmlformats.org/officeDocument/2006/relationships/hyperlink" Target="http://drive.google.com/file/d/1Ae5unySYg5xjtJXe_G8CoSDqo33dfqwE/view" TargetMode="External"/><Relationship Id="rId6" Type="http://schemas.openxmlformats.org/officeDocument/2006/relationships/image" Target="../media/image29.png"/><Relationship Id="rId7"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0.gif"/><Relationship Id="rId4" Type="http://schemas.openxmlformats.org/officeDocument/2006/relationships/image" Target="../media/image45.png"/><Relationship Id="rId9"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hyperlink" Target="http://drive.google.com/file/d/1yOCF3u_feGIstmkeeEqiDxq9WFjTgESl/view"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0.gif"/><Relationship Id="rId4" Type="http://schemas.openxmlformats.org/officeDocument/2006/relationships/image" Target="../media/image45.png"/><Relationship Id="rId9"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hyperlink" Target="http://drive.google.com/file/d/1V2ryCtyvi2rMrwRCZ3To7Ugah-520kS-/view"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0.gif"/><Relationship Id="rId4" Type="http://schemas.openxmlformats.org/officeDocument/2006/relationships/image" Target="../media/image45.png"/><Relationship Id="rId9"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hyperlink" Target="http://drive.google.com/file/d/1DjBvIIPRcHNtAN6T4FUPuktIgDLqcT3v/view"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30.gif"/><Relationship Id="rId4" Type="http://schemas.openxmlformats.org/officeDocument/2006/relationships/image" Target="../media/image45.png"/><Relationship Id="rId9"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hyperlink" Target="http://drive.google.com/file/d/1V2ryCtyvi2rMrwRCZ3To7Ugah-520kS-/vie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0.gif"/><Relationship Id="rId4" Type="http://schemas.openxmlformats.org/officeDocument/2006/relationships/image" Target="../media/image45.png"/><Relationship Id="rId9"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hyperlink" Target="http://drive.google.com/file/d/1Yix7ltajtOGYZJ3RarAAAI4tT5oIiQ66/view"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0.gif"/><Relationship Id="rId4" Type="http://schemas.openxmlformats.org/officeDocument/2006/relationships/image" Target="../media/image45.png"/><Relationship Id="rId10" Type="http://schemas.openxmlformats.org/officeDocument/2006/relationships/image" Target="../media/image77.gif"/><Relationship Id="rId9"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hyperlink" Target="http://drive.google.com/file/d/19qeS4ymjpbWiSydgZEOYwpraERqrewre/vie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0.gif"/><Relationship Id="rId4" Type="http://schemas.openxmlformats.org/officeDocument/2006/relationships/image" Target="../media/image26.gif"/><Relationship Id="rId11" Type="http://schemas.openxmlformats.org/officeDocument/2006/relationships/image" Target="../media/image29.png"/><Relationship Id="rId10" Type="http://schemas.openxmlformats.org/officeDocument/2006/relationships/hyperlink" Target="http://drive.google.com/file/d/1NPJL1xxlta6cKAq8KeL1srFZHsYdQQFa/view" TargetMode="External"/><Relationship Id="rId12" Type="http://schemas.openxmlformats.org/officeDocument/2006/relationships/hyperlink" Target="http://drive.google.com/file/d/1RW5o1ENngkzmc1V80UbUXGDJLFhlKg57/view" TargetMode="External"/><Relationship Id="rId9" Type="http://schemas.openxmlformats.org/officeDocument/2006/relationships/image" Target="../media/image72.gif"/><Relationship Id="rId5" Type="http://schemas.openxmlformats.org/officeDocument/2006/relationships/image" Target="../media/image43.png"/><Relationship Id="rId6" Type="http://schemas.openxmlformats.org/officeDocument/2006/relationships/image" Target="../media/image53.gif"/><Relationship Id="rId7" Type="http://schemas.openxmlformats.org/officeDocument/2006/relationships/image" Target="../media/image33.gif"/><Relationship Id="rId8" Type="http://schemas.openxmlformats.org/officeDocument/2006/relationships/image" Target="../media/image77.gif"/></Relationships>
</file>

<file path=ppt/slides/_rels/slide41.xml.rels><?xml version="1.0" encoding="UTF-8" standalone="yes"?><Relationships xmlns="http://schemas.openxmlformats.org/package/2006/relationships"><Relationship Id="rId11" Type="http://schemas.openxmlformats.org/officeDocument/2006/relationships/hyperlink" Target="https://docs.google.com/document/d/1cjD7sy7Ejd24wTbSv4YgHiGu1c6aw7qV8sUjaTD6zV0/edit" TargetMode="External"/><Relationship Id="rId10" Type="http://schemas.openxmlformats.org/officeDocument/2006/relationships/image" Target="../media/image54.png"/><Relationship Id="rId13" Type="http://schemas.openxmlformats.org/officeDocument/2006/relationships/image" Target="../media/image63.png"/><Relationship Id="rId12"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png"/><Relationship Id="rId4" Type="http://schemas.openxmlformats.org/officeDocument/2006/relationships/hyperlink" Target="https://docs.google.com/document/d/1aFp2HugB_mZmHCWfvL4EFCfrfmIE5013RnQ9ytMEnP0/edit" TargetMode="External"/><Relationship Id="rId9" Type="http://schemas.openxmlformats.org/officeDocument/2006/relationships/image" Target="../media/image60.png"/><Relationship Id="rId5" Type="http://schemas.openxmlformats.org/officeDocument/2006/relationships/image" Target="../media/image65.png"/><Relationship Id="rId6" Type="http://schemas.openxmlformats.org/officeDocument/2006/relationships/hyperlink" Target="https://docs.google.com/document/d/18b84pSKwsInhoDjIZIchjNdbVfjq4a-Re4ODdiPWezc/edit?usp=sharing" TargetMode="External"/><Relationship Id="rId7" Type="http://schemas.openxmlformats.org/officeDocument/2006/relationships/image" Target="../media/image62.png"/><Relationship Id="rId8" Type="http://schemas.openxmlformats.org/officeDocument/2006/relationships/hyperlink" Target="https://docs.google.com/document/d/1FGpqjWKaqRG0Ja2c5w9RfGLqFEbvTRLlJAkG-WRNiOA/edi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94.gif"/><Relationship Id="rId10" Type="http://schemas.openxmlformats.org/officeDocument/2006/relationships/image" Target="../media/image84.gif"/><Relationship Id="rId13" Type="http://schemas.openxmlformats.org/officeDocument/2006/relationships/image" Target="../media/image75.gif"/><Relationship Id="rId12" Type="http://schemas.openxmlformats.org/officeDocument/2006/relationships/image" Target="../media/image67.gif"/><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0.gif"/><Relationship Id="rId4" Type="http://schemas.openxmlformats.org/officeDocument/2006/relationships/image" Target="../media/image66.gif"/><Relationship Id="rId9" Type="http://schemas.openxmlformats.org/officeDocument/2006/relationships/image" Target="../media/image59.gif"/><Relationship Id="rId15" Type="http://schemas.openxmlformats.org/officeDocument/2006/relationships/image" Target="../media/image80.png"/><Relationship Id="rId14" Type="http://schemas.openxmlformats.org/officeDocument/2006/relationships/image" Target="../media/image81.png"/><Relationship Id="rId16" Type="http://schemas.openxmlformats.org/officeDocument/2006/relationships/image" Target="../media/image73.png"/><Relationship Id="rId5" Type="http://schemas.openxmlformats.org/officeDocument/2006/relationships/image" Target="../media/image69.gif"/><Relationship Id="rId6" Type="http://schemas.openxmlformats.org/officeDocument/2006/relationships/image" Target="../media/image58.gif"/><Relationship Id="rId7" Type="http://schemas.openxmlformats.org/officeDocument/2006/relationships/image" Target="../media/image61.gif"/><Relationship Id="rId8" Type="http://schemas.openxmlformats.org/officeDocument/2006/relationships/image" Target="../media/image71.gif"/></Relationships>
</file>

<file path=ppt/slides/_rels/slide44.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80.png"/><Relationship Id="rId13" Type="http://schemas.openxmlformats.org/officeDocument/2006/relationships/image" Target="../media/image91.png"/><Relationship Id="rId12"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96.png"/><Relationship Id="rId15" Type="http://schemas.openxmlformats.org/officeDocument/2006/relationships/image" Target="../media/image97.png"/><Relationship Id="rId14" Type="http://schemas.openxmlformats.org/officeDocument/2006/relationships/image" Target="../media/image99.png"/><Relationship Id="rId16" Type="http://schemas.openxmlformats.org/officeDocument/2006/relationships/image" Target="../media/image100.png"/><Relationship Id="rId5" Type="http://schemas.openxmlformats.org/officeDocument/2006/relationships/image" Target="../media/image86.png"/><Relationship Id="rId6" Type="http://schemas.openxmlformats.org/officeDocument/2006/relationships/image" Target="../media/image89.png"/><Relationship Id="rId7" Type="http://schemas.openxmlformats.org/officeDocument/2006/relationships/image" Target="../media/image101.png"/><Relationship Id="rId8" Type="http://schemas.openxmlformats.org/officeDocument/2006/relationships/image" Target="../media/image87.png"/></Relationships>
</file>

<file path=ppt/slides/_rels/slide45.xml.rels><?xml version="1.0" encoding="UTF-8" standalone="yes"?><Relationships xmlns="http://schemas.openxmlformats.org/package/2006/relationships"><Relationship Id="rId11" Type="http://schemas.openxmlformats.org/officeDocument/2006/relationships/image" Target="../media/image102.gif"/><Relationship Id="rId10" Type="http://schemas.openxmlformats.org/officeDocument/2006/relationships/image" Target="../media/image98.gif"/><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1.png"/><Relationship Id="rId4" Type="http://schemas.openxmlformats.org/officeDocument/2006/relationships/image" Target="../media/image95.gif"/><Relationship Id="rId9" Type="http://schemas.openxmlformats.org/officeDocument/2006/relationships/image" Target="../media/image104.gif"/><Relationship Id="rId5" Type="http://schemas.openxmlformats.org/officeDocument/2006/relationships/image" Target="../media/image80.png"/><Relationship Id="rId6" Type="http://schemas.openxmlformats.org/officeDocument/2006/relationships/image" Target="../media/image113.png"/><Relationship Id="rId7" Type="http://schemas.openxmlformats.org/officeDocument/2006/relationships/image" Target="../media/image103.gif"/><Relationship Id="rId8" Type="http://schemas.openxmlformats.org/officeDocument/2006/relationships/image" Target="../media/image105.gif"/></Relationships>
</file>

<file path=ppt/slides/_rels/slide46.xml.rels><?xml version="1.0" encoding="UTF-8" standalone="yes"?><Relationships xmlns="http://schemas.openxmlformats.org/package/2006/relationships"><Relationship Id="rId11" Type="http://schemas.openxmlformats.org/officeDocument/2006/relationships/image" Target="../media/image130.png"/><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06.png"/><Relationship Id="rId4" Type="http://schemas.openxmlformats.org/officeDocument/2006/relationships/image" Target="../media/image116.png"/><Relationship Id="rId9" Type="http://schemas.openxmlformats.org/officeDocument/2006/relationships/image" Target="../media/image109.png"/><Relationship Id="rId5" Type="http://schemas.openxmlformats.org/officeDocument/2006/relationships/image" Target="../media/image80.png"/><Relationship Id="rId6" Type="http://schemas.openxmlformats.org/officeDocument/2006/relationships/image" Target="../media/image128.png"/><Relationship Id="rId7" Type="http://schemas.openxmlformats.org/officeDocument/2006/relationships/image" Target="../media/image107.png"/><Relationship Id="rId8" Type="http://schemas.openxmlformats.org/officeDocument/2006/relationships/image" Target="../media/image111.png"/></Relationships>
</file>

<file path=ppt/slides/_rels/slide47.xml.rels><?xml version="1.0" encoding="UTF-8" standalone="yes"?><Relationships xmlns="http://schemas.openxmlformats.org/package/2006/relationships"><Relationship Id="rId11" Type="http://schemas.openxmlformats.org/officeDocument/2006/relationships/image" Target="../media/image130.png"/><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6.png"/><Relationship Id="rId4" Type="http://schemas.openxmlformats.org/officeDocument/2006/relationships/image" Target="../media/image116.png"/><Relationship Id="rId9" Type="http://schemas.openxmlformats.org/officeDocument/2006/relationships/image" Target="../media/image109.png"/><Relationship Id="rId5" Type="http://schemas.openxmlformats.org/officeDocument/2006/relationships/image" Target="../media/image80.png"/><Relationship Id="rId6" Type="http://schemas.openxmlformats.org/officeDocument/2006/relationships/image" Target="../media/image128.png"/><Relationship Id="rId7" Type="http://schemas.openxmlformats.org/officeDocument/2006/relationships/image" Target="../media/image107.png"/><Relationship Id="rId8" Type="http://schemas.openxmlformats.org/officeDocument/2006/relationships/image" Target="../media/image111.png"/></Relationships>
</file>

<file path=ppt/slides/_rels/slide48.xml.rels><?xml version="1.0" encoding="UTF-8" standalone="yes"?><Relationships xmlns="http://schemas.openxmlformats.org/package/2006/relationships"><Relationship Id="rId11" Type="http://schemas.openxmlformats.org/officeDocument/2006/relationships/image" Target="../media/image130.png"/><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6.png"/><Relationship Id="rId4" Type="http://schemas.openxmlformats.org/officeDocument/2006/relationships/image" Target="../media/image116.png"/><Relationship Id="rId9" Type="http://schemas.openxmlformats.org/officeDocument/2006/relationships/image" Target="../media/image109.png"/><Relationship Id="rId5" Type="http://schemas.openxmlformats.org/officeDocument/2006/relationships/image" Target="../media/image80.png"/><Relationship Id="rId6" Type="http://schemas.openxmlformats.org/officeDocument/2006/relationships/image" Target="../media/image128.png"/><Relationship Id="rId7" Type="http://schemas.openxmlformats.org/officeDocument/2006/relationships/image" Target="../media/image107.png"/><Relationship Id="rId8"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11" Type="http://schemas.openxmlformats.org/officeDocument/2006/relationships/image" Target="../media/image123.png"/><Relationship Id="rId10" Type="http://schemas.openxmlformats.org/officeDocument/2006/relationships/image" Target="../media/image121.png"/><Relationship Id="rId13" Type="http://schemas.openxmlformats.org/officeDocument/2006/relationships/image" Target="../media/image129.png"/><Relationship Id="rId12"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15.png"/><Relationship Id="rId4" Type="http://schemas.openxmlformats.org/officeDocument/2006/relationships/image" Target="../media/image80.png"/><Relationship Id="rId9" Type="http://schemas.openxmlformats.org/officeDocument/2006/relationships/image" Target="../media/image124.png"/><Relationship Id="rId14" Type="http://schemas.openxmlformats.org/officeDocument/2006/relationships/image" Target="../media/image152.png"/><Relationship Id="rId5" Type="http://schemas.openxmlformats.org/officeDocument/2006/relationships/image" Target="../media/image114.png"/><Relationship Id="rId6" Type="http://schemas.openxmlformats.org/officeDocument/2006/relationships/image" Target="../media/image122.png"/><Relationship Id="rId7" Type="http://schemas.openxmlformats.org/officeDocument/2006/relationships/image" Target="../media/image120.png"/><Relationship Id="rId8" Type="http://schemas.openxmlformats.org/officeDocument/2006/relationships/image" Target="../media/image1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1" Type="http://schemas.openxmlformats.org/officeDocument/2006/relationships/hyperlink" Target="https://www.breakeven.app/" TargetMode="External"/><Relationship Id="rId10" Type="http://schemas.openxmlformats.org/officeDocument/2006/relationships/hyperlink" Target="https://www.shipmap.org/" TargetMode="External"/><Relationship Id="rId13" Type="http://schemas.openxmlformats.org/officeDocument/2006/relationships/image" Target="../media/image146.gif"/><Relationship Id="rId12" Type="http://schemas.openxmlformats.org/officeDocument/2006/relationships/image" Target="../media/image154.gif"/><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39.png"/><Relationship Id="rId4" Type="http://schemas.openxmlformats.org/officeDocument/2006/relationships/image" Target="../media/image138.gif"/><Relationship Id="rId9" Type="http://schemas.openxmlformats.org/officeDocument/2006/relationships/hyperlink" Target="https://www.youtube.com/watch?v=JWxcCCVJ1aU&amp;ab_channel=TheOffice" TargetMode="External"/><Relationship Id="rId15" Type="http://schemas.openxmlformats.org/officeDocument/2006/relationships/image" Target="../media/image153.gif"/><Relationship Id="rId14" Type="http://schemas.openxmlformats.org/officeDocument/2006/relationships/image" Target="../media/image136.gif"/><Relationship Id="rId16" Type="http://schemas.openxmlformats.org/officeDocument/2006/relationships/image" Target="../media/image137.gif"/><Relationship Id="rId5" Type="http://schemas.openxmlformats.org/officeDocument/2006/relationships/image" Target="../media/image132.gif"/><Relationship Id="rId6" Type="http://schemas.openxmlformats.org/officeDocument/2006/relationships/image" Target="../media/image80.png"/><Relationship Id="rId7" Type="http://schemas.openxmlformats.org/officeDocument/2006/relationships/image" Target="../media/image133.png"/><Relationship Id="rId8" Type="http://schemas.openxmlformats.org/officeDocument/2006/relationships/hyperlink" Target="https://atlas.cid.harvard.edu/explore/?tradeDirection=import&amp;year=2014&amp;product=727&amp;country=undefined&amp;redirected=true" TargetMode="External"/></Relationships>
</file>

<file path=ppt/slides/_rels/slide53.xml.rels><?xml version="1.0" encoding="UTF-8" standalone="yes"?><Relationships xmlns="http://schemas.openxmlformats.org/package/2006/relationships"><Relationship Id="rId10" Type="http://schemas.openxmlformats.org/officeDocument/2006/relationships/image" Target="../media/image143.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45.png"/><Relationship Id="rId4" Type="http://schemas.openxmlformats.org/officeDocument/2006/relationships/image" Target="../media/image150.png"/><Relationship Id="rId9" Type="http://schemas.openxmlformats.org/officeDocument/2006/relationships/image" Target="../media/image149.png"/><Relationship Id="rId5" Type="http://schemas.openxmlformats.org/officeDocument/2006/relationships/image" Target="../media/image80.png"/><Relationship Id="rId6" Type="http://schemas.openxmlformats.org/officeDocument/2006/relationships/image" Target="../media/image141.png"/><Relationship Id="rId7" Type="http://schemas.openxmlformats.org/officeDocument/2006/relationships/image" Target="../media/image144.png"/><Relationship Id="rId8" Type="http://schemas.openxmlformats.org/officeDocument/2006/relationships/image" Target="../media/image1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hyperlink" Target="https://www.linkedin.com/in/alexlamon/" TargetMode="External"/><Relationship Id="rId4" Type="http://schemas.openxmlformats.org/officeDocument/2006/relationships/hyperlink" Target="mailto:alex@njeconomics.com" TargetMode="External"/><Relationship Id="rId9" Type="http://schemas.openxmlformats.org/officeDocument/2006/relationships/image" Target="../media/image155.png"/><Relationship Id="rId5" Type="http://schemas.openxmlformats.org/officeDocument/2006/relationships/hyperlink" Target="http://njeconomics.com/" TargetMode="External"/><Relationship Id="rId6" Type="http://schemas.openxmlformats.org/officeDocument/2006/relationships/image" Target="../media/image147.png"/><Relationship Id="rId7" Type="http://schemas.openxmlformats.org/officeDocument/2006/relationships/image" Target="../media/image140.png"/><Relationship Id="rId8" Type="http://schemas.openxmlformats.org/officeDocument/2006/relationships/image" Target="../media/image1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gi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gi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44" name="Shape 44"/>
        <p:cNvGrpSpPr/>
        <p:nvPr/>
      </p:nvGrpSpPr>
      <p:grpSpPr>
        <a:xfrm>
          <a:off x="0" y="0"/>
          <a:ext cx="0" cy="0"/>
          <a:chOff x="0" y="0"/>
          <a:chExt cx="0" cy="0"/>
        </a:xfrm>
      </p:grpSpPr>
      <p:pic>
        <p:nvPicPr>
          <p:cNvPr id="45" name="Google Shape;45;g2ff4668ef4d_0_2"/>
          <p:cNvPicPr preferRelativeResize="0"/>
          <p:nvPr/>
        </p:nvPicPr>
        <p:blipFill rotWithShape="1">
          <a:blip r:embed="rId3">
            <a:alphaModFix/>
          </a:blip>
          <a:srcRect b="3955" l="0" r="0" t="0"/>
          <a:stretch/>
        </p:blipFill>
        <p:spPr>
          <a:xfrm>
            <a:off x="383900" y="0"/>
            <a:ext cx="11424256" cy="6858000"/>
          </a:xfrm>
          <a:prstGeom prst="rect">
            <a:avLst/>
          </a:prstGeom>
          <a:noFill/>
          <a:ln>
            <a:noFill/>
          </a:ln>
        </p:spPr>
      </p:pic>
      <p:sp>
        <p:nvSpPr>
          <p:cNvPr id="46" name="Google Shape;46;g2ff4668ef4d_0_2"/>
          <p:cNvSpPr txBox="1"/>
          <p:nvPr/>
        </p:nvSpPr>
        <p:spPr>
          <a:xfrm>
            <a:off x="1200013" y="695225"/>
            <a:ext cx="9792000" cy="143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dk1"/>
                </a:solidFill>
                <a:latin typeface="Press Start 2P"/>
                <a:ea typeface="Press Start 2P"/>
                <a:cs typeface="Press Start 2P"/>
                <a:sym typeface="Press Start 2P"/>
              </a:rPr>
              <a:t>Pokenomics: Gotta </a:t>
            </a:r>
            <a:r>
              <a:rPr b="0" i="0" lang="en-GB" sz="4400" u="none" cap="none" strike="noStrike">
                <a:solidFill>
                  <a:srgbClr val="351C75"/>
                </a:solidFill>
                <a:latin typeface="Press Start 2P"/>
                <a:ea typeface="Press Start 2P"/>
                <a:cs typeface="Press Start 2P"/>
                <a:sym typeface="Press Start 2P"/>
              </a:rPr>
              <a:t>TRADE </a:t>
            </a:r>
            <a:r>
              <a:rPr b="0" i="0" lang="en-GB" sz="4400" u="none" cap="none" strike="noStrike">
                <a:solidFill>
                  <a:schemeClr val="dk1"/>
                </a:solidFill>
                <a:latin typeface="Press Start 2P"/>
                <a:ea typeface="Press Start 2P"/>
                <a:cs typeface="Press Start 2P"/>
                <a:sym typeface="Press Start 2P"/>
              </a:rPr>
              <a:t>‘Em All</a:t>
            </a:r>
            <a:endParaRPr b="0" i="0" sz="4400" u="none" cap="none" strike="noStrike">
              <a:solidFill>
                <a:schemeClr val="dk1"/>
              </a:solidFill>
              <a:latin typeface="Press Start 2P"/>
              <a:ea typeface="Press Start 2P"/>
              <a:cs typeface="Press Start 2P"/>
              <a:sym typeface="Press Start 2P"/>
            </a:endParaRPr>
          </a:p>
        </p:txBody>
      </p:sp>
      <p:pic>
        <p:nvPicPr>
          <p:cNvPr id="47" name="Google Shape;47;g2ff4668ef4d_0_2"/>
          <p:cNvPicPr preferRelativeResize="0"/>
          <p:nvPr/>
        </p:nvPicPr>
        <p:blipFill rotWithShape="1">
          <a:blip r:embed="rId4">
            <a:alphaModFix/>
          </a:blip>
          <a:srcRect b="0" l="0" r="0" t="0"/>
          <a:stretch/>
        </p:blipFill>
        <p:spPr>
          <a:xfrm>
            <a:off x="10647950" y="5538250"/>
            <a:ext cx="1544050" cy="1544050"/>
          </a:xfrm>
          <a:prstGeom prst="rect">
            <a:avLst/>
          </a:prstGeom>
          <a:noFill/>
          <a:ln>
            <a:noFill/>
          </a:ln>
        </p:spPr>
      </p:pic>
      <p:sp>
        <p:nvSpPr>
          <p:cNvPr id="48" name="Google Shape;48;g2ff4668ef4d_0_2"/>
          <p:cNvSpPr txBox="1"/>
          <p:nvPr/>
        </p:nvSpPr>
        <p:spPr>
          <a:xfrm>
            <a:off x="3927400" y="3865000"/>
            <a:ext cx="7654800" cy="17913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2000"/>
              <a:buFont typeface="Arial"/>
              <a:buNone/>
            </a:pPr>
            <a:r>
              <a:rPr b="0" i="0" lang="en-GB" sz="2000" u="none" cap="none" strike="noStrike">
                <a:solidFill>
                  <a:schemeClr val="dk1"/>
                </a:solidFill>
                <a:latin typeface="Press Start 2P"/>
                <a:ea typeface="Press Start 2P"/>
                <a:cs typeface="Press Start 2P"/>
                <a:sym typeface="Press Start 2P"/>
              </a:rPr>
              <a:t>Pokemon Trainer: </a:t>
            </a:r>
            <a:r>
              <a:rPr b="0" i="0" lang="en-GB" sz="2000" u="none" cap="none" strike="noStrike">
                <a:solidFill>
                  <a:srgbClr val="351C75"/>
                </a:solidFill>
                <a:latin typeface="Press Start 2P"/>
                <a:ea typeface="Press Start 2P"/>
                <a:cs typeface="Press Start 2P"/>
                <a:sym typeface="Press Start 2P"/>
              </a:rPr>
              <a:t>Alex Lamon</a:t>
            </a:r>
            <a:endParaRPr b="0" i="0" sz="2000" u="none" cap="none" strike="noStrike">
              <a:solidFill>
                <a:srgbClr val="351C75"/>
              </a:solidFill>
              <a:latin typeface="Press Start 2P"/>
              <a:ea typeface="Press Start 2P"/>
              <a:cs typeface="Press Start 2P"/>
              <a:sym typeface="Press Start 2P"/>
            </a:endParaRPr>
          </a:p>
          <a:p>
            <a:pPr indent="0" lvl="0" marL="0" marR="0" rtl="0" algn="r">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Press Start 2P"/>
                <a:ea typeface="Press Start 2P"/>
                <a:cs typeface="Press Start 2P"/>
                <a:sym typeface="Press Start 2P"/>
              </a:rPr>
              <a:t>Lead Teacher of </a:t>
            </a:r>
            <a:r>
              <a:rPr b="0" i="0" lang="en-GB" sz="1700" u="none" cap="none" strike="noStrike">
                <a:solidFill>
                  <a:srgbClr val="351C75"/>
                </a:solidFill>
                <a:latin typeface="Press Start 2P"/>
                <a:ea typeface="Press Start 2P"/>
                <a:cs typeface="Press Start 2P"/>
                <a:sym typeface="Press Start 2P"/>
              </a:rPr>
              <a:t>Business Education </a:t>
            </a:r>
            <a:endParaRPr b="0" i="0" sz="1700" u="none" cap="none" strike="noStrike">
              <a:solidFill>
                <a:srgbClr val="351C75"/>
              </a:solidFill>
              <a:latin typeface="Press Start 2P"/>
              <a:ea typeface="Press Start 2P"/>
              <a:cs typeface="Press Start 2P"/>
              <a:sym typeface="Press Start 2P"/>
            </a:endParaRPr>
          </a:p>
          <a:p>
            <a:pPr indent="0" lvl="0" marL="0" marR="0" rtl="0" algn="r">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Press Start 2P"/>
                <a:ea typeface="Press Start 2P"/>
                <a:cs typeface="Press Start 2P"/>
                <a:sym typeface="Press Start 2P"/>
              </a:rPr>
              <a:t>NJCEE: </a:t>
            </a:r>
            <a:r>
              <a:rPr b="0" i="0" lang="en-GB" sz="1700" u="none" cap="none" strike="noStrike">
                <a:solidFill>
                  <a:srgbClr val="351C75"/>
                </a:solidFill>
                <a:latin typeface="Press Start 2P"/>
                <a:ea typeface="Press Start 2P"/>
                <a:cs typeface="Press Start 2P"/>
                <a:sym typeface="Press Start 2P"/>
              </a:rPr>
              <a:t>Executive Director</a:t>
            </a:r>
            <a:endParaRPr b="0" i="0" sz="1700" u="none" cap="none" strike="noStrike">
              <a:solidFill>
                <a:srgbClr val="351C75"/>
              </a:solidFill>
              <a:latin typeface="Press Start 2P"/>
              <a:ea typeface="Press Start 2P"/>
              <a:cs typeface="Press Start 2P"/>
              <a:sym typeface="Press Start 2P"/>
            </a:endParaRPr>
          </a:p>
          <a:p>
            <a:pPr indent="0" lvl="0" marL="0" marR="0" rtl="0" algn="r">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Press Start 2P"/>
                <a:ea typeface="Press Start 2P"/>
                <a:cs typeface="Press Start 2P"/>
                <a:sym typeface="Press Start 2P"/>
              </a:rPr>
              <a:t>Favorite Pokemon: </a:t>
            </a:r>
            <a:r>
              <a:rPr b="0" i="0" lang="en-GB" sz="1700" u="none" cap="none" strike="noStrike">
                <a:solidFill>
                  <a:srgbClr val="351C75"/>
                </a:solidFill>
                <a:latin typeface="Press Start 2P"/>
                <a:ea typeface="Press Start 2P"/>
                <a:cs typeface="Press Start 2P"/>
                <a:sym typeface="Press Start 2P"/>
              </a:rPr>
              <a:t>Gengar</a:t>
            </a:r>
            <a:endParaRPr b="0" i="0" sz="1700" u="none" cap="none" strike="noStrike">
              <a:solidFill>
                <a:srgbClr val="351C75"/>
              </a:solidFill>
              <a:latin typeface="Press Start 2P"/>
              <a:ea typeface="Press Start 2P"/>
              <a:cs typeface="Press Start 2P"/>
              <a:sym typeface="Press Start 2P"/>
            </a:endParaRPr>
          </a:p>
          <a:p>
            <a:pPr indent="0" lvl="0" marL="0" marR="0" rtl="0" algn="r">
              <a:lnSpc>
                <a:spcPct val="115000"/>
              </a:lnSpc>
              <a:spcBef>
                <a:spcPts val="0"/>
              </a:spcBef>
              <a:spcAft>
                <a:spcPts val="0"/>
              </a:spcAft>
              <a:buClr>
                <a:srgbClr val="000000"/>
              </a:buClr>
              <a:buSzPts val="1700"/>
              <a:buFont typeface="Arial"/>
              <a:buNone/>
            </a:pPr>
            <a:r>
              <a:rPr b="0" i="0" lang="en-GB" sz="1700" u="sng" cap="none" strike="noStrike">
                <a:solidFill>
                  <a:schemeClr val="hlink"/>
                </a:solidFill>
                <a:latin typeface="Press Start 2P"/>
                <a:ea typeface="Press Start 2P"/>
                <a:cs typeface="Press Start 2P"/>
                <a:sym typeface="Press Start 2P"/>
                <a:hlinkClick r:id="rId5"/>
              </a:rPr>
              <a:t>njeconomics.com</a:t>
            </a:r>
            <a:endParaRPr b="0" i="0" sz="1700" u="none" cap="none" strike="noStrike">
              <a:solidFill>
                <a:schemeClr val="dk1"/>
              </a:solidFill>
              <a:latin typeface="Press Start 2P"/>
              <a:ea typeface="Press Start 2P"/>
              <a:cs typeface="Press Start 2P"/>
              <a:sym typeface="Press Start 2P"/>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2ff4668ef4d_0_137"/>
          <p:cNvSpPr txBox="1"/>
          <p:nvPr>
            <p:ph type="title"/>
          </p:nvPr>
        </p:nvSpPr>
        <p:spPr>
          <a:xfrm>
            <a:off x="0" y="0"/>
            <a:ext cx="4178700" cy="886800"/>
          </a:xfrm>
          <a:prstGeom prst="rect">
            <a:avLst/>
          </a:prstGeom>
          <a:solidFill>
            <a:schemeClr val="dk1">
              <a:alpha val="20000"/>
            </a:schemeClr>
          </a:solidFill>
          <a:ln>
            <a:noFill/>
          </a:ln>
        </p:spPr>
        <p:txBody>
          <a:bodyPr anchorCtr="0" anchor="b" bIns="72000" lIns="468000"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lang="en-GB"/>
              <a:t>BIOME MAP</a:t>
            </a:r>
            <a:endParaRPr/>
          </a:p>
        </p:txBody>
      </p:sp>
      <p:sp>
        <p:nvSpPr>
          <p:cNvPr id="115" name="Google Shape;115;g2ff4668ef4d_0_137"/>
          <p:cNvSpPr txBox="1"/>
          <p:nvPr>
            <p:ph idx="1" type="body"/>
          </p:nvPr>
        </p:nvSpPr>
        <p:spPr>
          <a:xfrm>
            <a:off x="7260526" y="2322578"/>
            <a:ext cx="4452900" cy="8913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5400"/>
              <a:buNone/>
            </a:pPr>
            <a:r>
              <a:rPr lang="en-GB" sz="5100"/>
              <a:t>Cultural hype</a:t>
            </a:r>
            <a:endParaRPr sz="5100"/>
          </a:p>
        </p:txBody>
      </p:sp>
      <p:pic>
        <p:nvPicPr>
          <p:cNvPr descr="A pixelated video game character&#10;&#10;Description automatically generated" id="116" name="Google Shape;116;g2ff4668ef4d_0_137"/>
          <p:cNvPicPr preferRelativeResize="0"/>
          <p:nvPr/>
        </p:nvPicPr>
        <p:blipFill rotWithShape="1">
          <a:blip r:embed="rId3">
            <a:alphaModFix/>
          </a:blip>
          <a:srcRect b="0" l="0" r="0" t="0"/>
          <a:stretch/>
        </p:blipFill>
        <p:spPr>
          <a:xfrm>
            <a:off x="1658756" y="5433496"/>
            <a:ext cx="576263" cy="768350"/>
          </a:xfrm>
          <a:prstGeom prst="rect">
            <a:avLst/>
          </a:prstGeom>
          <a:noFill/>
          <a:ln>
            <a:noFill/>
          </a:ln>
        </p:spPr>
      </p:pic>
      <p:pic>
        <p:nvPicPr>
          <p:cNvPr descr="A waterfall with blue water&#10;&#10;Description automatically generated" id="117" name="Google Shape;117;g2ff4668ef4d_0_137"/>
          <p:cNvPicPr preferRelativeResize="0"/>
          <p:nvPr>
            <p:ph idx="2" type="pic"/>
          </p:nvPr>
        </p:nvPicPr>
        <p:blipFill rotWithShape="1">
          <a:blip r:embed="rId4">
            <a:alphaModFix/>
          </a:blip>
          <a:srcRect b="0" l="118" r="109" t="0"/>
          <a:stretch/>
        </p:blipFill>
        <p:spPr>
          <a:xfrm>
            <a:off x="7251001" y="3559147"/>
            <a:ext cx="4462462" cy="27940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2ff4668ef4d_0_144"/>
          <p:cNvSpPr txBox="1"/>
          <p:nvPr>
            <p:ph type="title"/>
          </p:nvPr>
        </p:nvSpPr>
        <p:spPr>
          <a:xfrm>
            <a:off x="0" y="0"/>
            <a:ext cx="4178700" cy="886800"/>
          </a:xfrm>
          <a:prstGeom prst="rect">
            <a:avLst/>
          </a:prstGeom>
          <a:solidFill>
            <a:schemeClr val="dk1">
              <a:alpha val="20000"/>
            </a:schemeClr>
          </a:solidFill>
          <a:ln>
            <a:noFill/>
          </a:ln>
        </p:spPr>
        <p:txBody>
          <a:bodyPr anchorCtr="0" anchor="b" bIns="72000" lIns="468000"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lang="en-GB"/>
              <a:t>BIOME MAP</a:t>
            </a:r>
            <a:endParaRPr/>
          </a:p>
        </p:txBody>
      </p:sp>
      <p:sp>
        <p:nvSpPr>
          <p:cNvPr id="123" name="Google Shape;123;g2ff4668ef4d_0_144"/>
          <p:cNvSpPr txBox="1"/>
          <p:nvPr>
            <p:ph idx="1" type="body"/>
          </p:nvPr>
        </p:nvSpPr>
        <p:spPr>
          <a:xfrm>
            <a:off x="7260526" y="2322578"/>
            <a:ext cx="4452900" cy="8913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5400"/>
              <a:buNone/>
            </a:pPr>
            <a:r>
              <a:rPr lang="en-GB" sz="4400"/>
              <a:t>Trading Activity</a:t>
            </a:r>
            <a:endParaRPr sz="4400"/>
          </a:p>
        </p:txBody>
      </p:sp>
      <p:pic>
        <p:nvPicPr>
          <p:cNvPr descr="A pixelated video game character&#10;&#10;Description automatically generated" id="124" name="Google Shape;124;g2ff4668ef4d_0_144"/>
          <p:cNvPicPr preferRelativeResize="0"/>
          <p:nvPr/>
        </p:nvPicPr>
        <p:blipFill rotWithShape="1">
          <a:blip r:embed="rId3">
            <a:alphaModFix/>
          </a:blip>
          <a:srcRect b="0" l="0" r="0" t="0"/>
          <a:stretch/>
        </p:blipFill>
        <p:spPr>
          <a:xfrm>
            <a:off x="3090949" y="5433496"/>
            <a:ext cx="576263" cy="768350"/>
          </a:xfrm>
          <a:prstGeom prst="rect">
            <a:avLst/>
          </a:prstGeom>
          <a:noFill/>
          <a:ln>
            <a:noFill/>
          </a:ln>
        </p:spPr>
      </p:pic>
      <p:pic>
        <p:nvPicPr>
          <p:cNvPr descr="A screenshot of a video game&#10;&#10;Description automatically generated" id="125" name="Google Shape;125;g2ff4668ef4d_0_144"/>
          <p:cNvPicPr preferRelativeResize="0"/>
          <p:nvPr>
            <p:ph idx="2" type="pic"/>
          </p:nvPr>
        </p:nvPicPr>
        <p:blipFill rotWithShape="1">
          <a:blip r:embed="rId4">
            <a:alphaModFix/>
          </a:blip>
          <a:srcRect b="0" l="118" r="109" t="0"/>
          <a:stretch/>
        </p:blipFill>
        <p:spPr>
          <a:xfrm>
            <a:off x="7251001" y="3559147"/>
            <a:ext cx="4462462" cy="27940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ff4668ef4d_0_151"/>
          <p:cNvSpPr txBox="1"/>
          <p:nvPr>
            <p:ph type="title"/>
          </p:nvPr>
        </p:nvSpPr>
        <p:spPr>
          <a:xfrm>
            <a:off x="0" y="0"/>
            <a:ext cx="4178700" cy="886800"/>
          </a:xfrm>
          <a:prstGeom prst="rect">
            <a:avLst/>
          </a:prstGeom>
          <a:solidFill>
            <a:schemeClr val="dk1">
              <a:alpha val="20000"/>
            </a:schemeClr>
          </a:solidFill>
          <a:ln>
            <a:noFill/>
          </a:ln>
        </p:spPr>
        <p:txBody>
          <a:bodyPr anchorCtr="0" anchor="b" bIns="72000" lIns="468000"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lang="en-GB"/>
              <a:t>BIOME MAP</a:t>
            </a:r>
            <a:endParaRPr/>
          </a:p>
        </p:txBody>
      </p:sp>
      <p:sp>
        <p:nvSpPr>
          <p:cNvPr id="131" name="Google Shape;131;g2ff4668ef4d_0_151"/>
          <p:cNvSpPr txBox="1"/>
          <p:nvPr>
            <p:ph idx="1" type="body"/>
          </p:nvPr>
        </p:nvSpPr>
        <p:spPr>
          <a:xfrm>
            <a:off x="7260526" y="2322578"/>
            <a:ext cx="4452900" cy="8913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5400"/>
              <a:buNone/>
            </a:pPr>
            <a:r>
              <a:rPr lang="en-GB" sz="3000"/>
              <a:t>More Resources!</a:t>
            </a:r>
            <a:endParaRPr sz="3000"/>
          </a:p>
        </p:txBody>
      </p:sp>
      <p:pic>
        <p:nvPicPr>
          <p:cNvPr descr="A pixelated video game character&#10;&#10;Description automatically generated" id="132" name="Google Shape;132;g2ff4668ef4d_0_151"/>
          <p:cNvPicPr preferRelativeResize="0"/>
          <p:nvPr/>
        </p:nvPicPr>
        <p:blipFill rotWithShape="1">
          <a:blip r:embed="rId3">
            <a:alphaModFix/>
          </a:blip>
          <a:srcRect b="0" l="0" r="0" t="0"/>
          <a:stretch/>
        </p:blipFill>
        <p:spPr>
          <a:xfrm>
            <a:off x="4534158" y="4695366"/>
            <a:ext cx="576263" cy="768350"/>
          </a:xfrm>
          <a:prstGeom prst="rect">
            <a:avLst/>
          </a:prstGeom>
          <a:noFill/>
          <a:ln>
            <a:noFill/>
          </a:ln>
        </p:spPr>
      </p:pic>
      <p:pic>
        <p:nvPicPr>
          <p:cNvPr descr="A screenshot of a video game&#10;&#10;Description automatically generated" id="133" name="Google Shape;133;g2ff4668ef4d_0_151"/>
          <p:cNvPicPr preferRelativeResize="0"/>
          <p:nvPr>
            <p:ph idx="2" type="pic"/>
          </p:nvPr>
        </p:nvPicPr>
        <p:blipFill rotWithShape="1">
          <a:blip r:embed="rId4">
            <a:alphaModFix/>
          </a:blip>
          <a:srcRect b="0" l="118" r="109" t="0"/>
          <a:stretch/>
        </p:blipFill>
        <p:spPr>
          <a:xfrm>
            <a:off x="7251001" y="3559147"/>
            <a:ext cx="4462462" cy="27940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
          <p:cNvSpPr txBox="1"/>
          <p:nvPr>
            <p:ph idx="1" type="body"/>
          </p:nvPr>
        </p:nvSpPr>
        <p:spPr>
          <a:xfrm>
            <a:off x="1197875" y="5332750"/>
            <a:ext cx="9820500" cy="11190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595959"/>
              </a:buClr>
              <a:buSzPts val="6000"/>
              <a:buNone/>
            </a:pPr>
            <a:r>
              <a:rPr lang="en-GB"/>
              <a:t>Pokemon History 101</a:t>
            </a:r>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animEffect filter="fade" transition="in">
                                      <p:cBhvr>
                                        <p:cTn dur="300"/>
                                        <p:tgtEl>
                                          <p:spTgt spid="13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ff4668ef4d_0_165"/>
          <p:cNvSpPr txBox="1"/>
          <p:nvPr>
            <p:ph type="title"/>
          </p:nvPr>
        </p:nvSpPr>
        <p:spPr>
          <a:xfrm>
            <a:off x="2250703" y="5962798"/>
            <a:ext cx="5772000" cy="67410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5400"/>
              <a:buNone/>
            </a:pPr>
            <a:r>
              <a:rPr lang="en-GB" sz="4200"/>
              <a:t>Pokemon History</a:t>
            </a:r>
            <a:endParaRPr sz="4200"/>
          </a:p>
        </p:txBody>
      </p:sp>
      <p:sp>
        <p:nvSpPr>
          <p:cNvPr id="145" name="Google Shape;145;g2ff4668ef4d_0_165"/>
          <p:cNvSpPr txBox="1"/>
          <p:nvPr/>
        </p:nvSpPr>
        <p:spPr>
          <a:xfrm>
            <a:off x="2194200" y="365300"/>
            <a:ext cx="9827100" cy="5490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500"/>
              <a:buFont typeface="Arial"/>
              <a:buNone/>
            </a:pPr>
            <a:r>
              <a:rPr b="1" i="0" lang="en-GB" sz="1500" u="none" cap="none" strike="noStrike">
                <a:solidFill>
                  <a:srgbClr val="351C75"/>
                </a:solidFill>
                <a:latin typeface="Press Start 2P"/>
                <a:ea typeface="Press Start 2P"/>
                <a:cs typeface="Press Start 2P"/>
                <a:sym typeface="Press Start 2P"/>
              </a:rPr>
              <a:t>1. Creation and Early Beginnings (1996)</a:t>
            </a:r>
            <a:endParaRPr b="1" i="0" sz="1500" u="none" cap="none" strike="noStrike">
              <a:solidFill>
                <a:srgbClr val="351C75"/>
              </a:solidFill>
              <a:latin typeface="Press Start 2P"/>
              <a:ea typeface="Press Start 2P"/>
              <a:cs typeface="Press Start 2P"/>
              <a:sym typeface="Press Start 2P"/>
            </a:endParaRPr>
          </a:p>
          <a:p>
            <a:pPr indent="0" lvl="0" marL="457200" marR="0" rtl="0" algn="l">
              <a:lnSpc>
                <a:spcPct val="115000"/>
              </a:lnSpc>
              <a:spcBef>
                <a:spcPts val="1200"/>
              </a:spcBef>
              <a:spcAft>
                <a:spcPts val="0"/>
              </a:spcAft>
              <a:buClr>
                <a:srgbClr val="000000"/>
              </a:buClr>
              <a:buSzPts val="1300"/>
              <a:buFont typeface="Arial"/>
              <a:buNone/>
            </a:pPr>
            <a:r>
              <a:rPr b="0" i="0" lang="en-GB" sz="1300" u="none" cap="none" strike="noStrike">
                <a:solidFill>
                  <a:schemeClr val="dk1"/>
                </a:solidFill>
                <a:latin typeface="Press Start 2P"/>
                <a:ea typeface="Press Start 2P"/>
                <a:cs typeface="Press Start 2P"/>
                <a:sym typeface="Press Start 2P"/>
              </a:rPr>
              <a:t>Pokémon was created by </a:t>
            </a:r>
            <a:r>
              <a:rPr b="1" i="0" lang="en-GB" sz="1300" u="none" cap="none" strike="noStrike">
                <a:solidFill>
                  <a:srgbClr val="CC0000"/>
                </a:solidFill>
                <a:latin typeface="Press Start 2P"/>
                <a:ea typeface="Press Start 2P"/>
                <a:cs typeface="Press Start 2P"/>
                <a:sym typeface="Press Start 2P"/>
              </a:rPr>
              <a:t>Satoshi Tajiri</a:t>
            </a:r>
            <a:r>
              <a:rPr b="0" i="0" lang="en-GB" sz="1300" u="none" cap="none" strike="noStrike">
                <a:solidFill>
                  <a:schemeClr val="dk1"/>
                </a:solidFill>
                <a:latin typeface="Press Start 2P"/>
                <a:ea typeface="Press Start 2P"/>
                <a:cs typeface="Press Start 2P"/>
                <a:sym typeface="Press Start 2P"/>
              </a:rPr>
              <a:t> and developed by </a:t>
            </a:r>
            <a:r>
              <a:rPr b="1" i="0" lang="en-GB" sz="1300" u="none" cap="none" strike="noStrike">
                <a:solidFill>
                  <a:schemeClr val="dk1"/>
                </a:solidFill>
                <a:latin typeface="Press Start 2P"/>
                <a:ea typeface="Press Start 2P"/>
                <a:cs typeface="Press Start 2P"/>
                <a:sym typeface="Press Start 2P"/>
              </a:rPr>
              <a:t>Game Freak </a:t>
            </a:r>
            <a:r>
              <a:rPr b="0" i="0" lang="en-GB" sz="1300" u="none" cap="none" strike="noStrike">
                <a:solidFill>
                  <a:schemeClr val="dk1"/>
                </a:solidFill>
                <a:latin typeface="Press Start 2P"/>
                <a:ea typeface="Press Start 2P"/>
                <a:cs typeface="Press Start 2P"/>
                <a:sym typeface="Press Start 2P"/>
              </a:rPr>
              <a:t>in 1996 in Japan.</a:t>
            </a:r>
            <a:endParaRPr b="0" i="0" sz="1300" u="none" cap="none" strike="noStrike">
              <a:solidFill>
                <a:schemeClr val="dk1"/>
              </a:solidFill>
              <a:latin typeface="Press Start 2P"/>
              <a:ea typeface="Press Start 2P"/>
              <a:cs typeface="Press Start 2P"/>
              <a:sym typeface="Press Start 2P"/>
            </a:endParaRPr>
          </a:p>
          <a:p>
            <a:pPr indent="0" lvl="0" marL="0" marR="0" rtl="0" algn="l">
              <a:lnSpc>
                <a:spcPct val="115000"/>
              </a:lnSpc>
              <a:spcBef>
                <a:spcPts val="1200"/>
              </a:spcBef>
              <a:spcAft>
                <a:spcPts val="0"/>
              </a:spcAft>
              <a:buClr>
                <a:srgbClr val="000000"/>
              </a:buClr>
              <a:buSzPts val="1500"/>
              <a:buFont typeface="Arial"/>
              <a:buNone/>
            </a:pPr>
            <a:r>
              <a:rPr b="1" i="0" lang="en-GB" sz="1500" u="none" cap="none" strike="noStrike">
                <a:solidFill>
                  <a:srgbClr val="351C75"/>
                </a:solidFill>
                <a:latin typeface="Press Start 2P"/>
                <a:ea typeface="Press Start 2P"/>
                <a:cs typeface="Press Start 2P"/>
                <a:sym typeface="Press Start 2P"/>
              </a:rPr>
              <a:t>2. Expansion into Other Media (Late 1990s)</a:t>
            </a:r>
            <a:endParaRPr b="1" i="0" sz="1500" u="none" cap="none" strike="noStrike">
              <a:solidFill>
                <a:srgbClr val="351C75"/>
              </a:solidFill>
              <a:latin typeface="Press Start 2P"/>
              <a:ea typeface="Press Start 2P"/>
              <a:cs typeface="Press Start 2P"/>
              <a:sym typeface="Press Start 2P"/>
            </a:endParaRPr>
          </a:p>
          <a:p>
            <a:pPr indent="0" lvl="0" marL="457200" marR="0" rtl="0" algn="l">
              <a:lnSpc>
                <a:spcPct val="115000"/>
              </a:lnSpc>
              <a:spcBef>
                <a:spcPts val="1200"/>
              </a:spcBef>
              <a:spcAft>
                <a:spcPts val="0"/>
              </a:spcAft>
              <a:buClr>
                <a:srgbClr val="000000"/>
              </a:buClr>
              <a:buSzPts val="1300"/>
              <a:buFont typeface="Arial"/>
              <a:buNone/>
            </a:pPr>
            <a:r>
              <a:rPr b="0" i="0" lang="en-GB" sz="1300" u="none" cap="none" strike="noStrike">
                <a:solidFill>
                  <a:schemeClr val="dk1"/>
                </a:solidFill>
                <a:latin typeface="Press Start 2P"/>
                <a:ea typeface="Press Start 2P"/>
                <a:cs typeface="Press Start 2P"/>
                <a:sym typeface="Press Start 2P"/>
              </a:rPr>
              <a:t>The Pokémon anime premiered in 1997 in Japan, followed by a worldwide release in 1998. It introduced </a:t>
            </a:r>
            <a:r>
              <a:rPr b="1" i="0" lang="en-GB" sz="1300" u="none" cap="none" strike="noStrike">
                <a:solidFill>
                  <a:srgbClr val="F1C232"/>
                </a:solidFill>
                <a:latin typeface="Press Start 2P"/>
                <a:ea typeface="Press Start 2P"/>
                <a:cs typeface="Press Start 2P"/>
                <a:sym typeface="Press Start 2P"/>
              </a:rPr>
              <a:t>Pikachu</a:t>
            </a:r>
            <a:r>
              <a:rPr b="0" i="0" lang="en-GB" sz="1300" u="none" cap="none" strike="noStrike">
                <a:solidFill>
                  <a:srgbClr val="F1C232"/>
                </a:solidFill>
                <a:latin typeface="Press Start 2P"/>
                <a:ea typeface="Press Start 2P"/>
                <a:cs typeface="Press Start 2P"/>
                <a:sym typeface="Press Start 2P"/>
              </a:rPr>
              <a:t> </a:t>
            </a:r>
            <a:r>
              <a:rPr b="0" i="0" lang="en-GB" sz="1300" u="none" cap="none" strike="noStrike">
                <a:solidFill>
                  <a:schemeClr val="dk1"/>
                </a:solidFill>
                <a:latin typeface="Press Start 2P"/>
                <a:ea typeface="Press Start 2P"/>
                <a:cs typeface="Press Start 2P"/>
                <a:sym typeface="Press Start 2P"/>
              </a:rPr>
              <a:t>as the mascot,solidifying the franchise’s identity.</a:t>
            </a:r>
            <a:endParaRPr b="0" i="0" sz="1300" u="none" cap="none" strike="noStrike">
              <a:solidFill>
                <a:schemeClr val="dk1"/>
              </a:solidFill>
              <a:latin typeface="Press Start 2P"/>
              <a:ea typeface="Press Start 2P"/>
              <a:cs typeface="Press Start 2P"/>
              <a:sym typeface="Press Start 2P"/>
            </a:endParaRPr>
          </a:p>
          <a:p>
            <a:pPr indent="0" lvl="0" marL="457200" marR="0" rtl="0" algn="l">
              <a:lnSpc>
                <a:spcPct val="115000"/>
              </a:lnSpc>
              <a:spcBef>
                <a:spcPts val="1200"/>
              </a:spcBef>
              <a:spcAft>
                <a:spcPts val="0"/>
              </a:spcAft>
              <a:buClr>
                <a:srgbClr val="000000"/>
              </a:buClr>
              <a:buSzPts val="1300"/>
              <a:buFont typeface="Arial"/>
              <a:buNone/>
            </a:pPr>
            <a:r>
              <a:rPr b="1" i="0" lang="en-GB" sz="1300" u="none" cap="none" strike="noStrike">
                <a:solidFill>
                  <a:schemeClr val="dk1"/>
                </a:solidFill>
                <a:latin typeface="Press Start 2P"/>
                <a:ea typeface="Press Start 2P"/>
                <a:cs typeface="Press Start 2P"/>
                <a:sym typeface="Press Start 2P"/>
              </a:rPr>
              <a:t>Trading Card Game</a:t>
            </a:r>
            <a:r>
              <a:rPr b="0" i="0" lang="en-GB" sz="1300" u="none" cap="none" strike="noStrike">
                <a:solidFill>
                  <a:schemeClr val="dk1"/>
                </a:solidFill>
                <a:latin typeface="Press Start 2P"/>
                <a:ea typeface="Press Start 2P"/>
                <a:cs typeface="Press Start 2P"/>
                <a:sym typeface="Press Start 2P"/>
              </a:rPr>
              <a:t> allowed players to collect and trade.</a:t>
            </a:r>
            <a:endParaRPr b="0" i="0" sz="1300" u="none" cap="none" strike="noStrike">
              <a:solidFill>
                <a:schemeClr val="dk1"/>
              </a:solidFill>
              <a:latin typeface="Press Start 2P"/>
              <a:ea typeface="Press Start 2P"/>
              <a:cs typeface="Press Start 2P"/>
              <a:sym typeface="Press Start 2P"/>
            </a:endParaRPr>
          </a:p>
          <a:p>
            <a:pPr indent="0" lvl="0" marL="0" marR="0" rtl="0" algn="l">
              <a:lnSpc>
                <a:spcPct val="115000"/>
              </a:lnSpc>
              <a:spcBef>
                <a:spcPts val="1400"/>
              </a:spcBef>
              <a:spcAft>
                <a:spcPts val="0"/>
              </a:spcAft>
              <a:buClr>
                <a:srgbClr val="000000"/>
              </a:buClr>
              <a:buSzPts val="1500"/>
              <a:buFont typeface="Arial"/>
              <a:buNone/>
            </a:pPr>
            <a:r>
              <a:rPr b="1" i="0" lang="en-GB" sz="1500" u="none" cap="none" strike="noStrike">
                <a:solidFill>
                  <a:srgbClr val="351C75"/>
                </a:solidFill>
                <a:latin typeface="Press Start 2P"/>
                <a:ea typeface="Press Start 2P"/>
                <a:cs typeface="Press Start 2P"/>
                <a:sym typeface="Press Start 2P"/>
              </a:rPr>
              <a:t>3. Cultural Phenomenon (2000s)</a:t>
            </a:r>
            <a:endParaRPr b="1" i="0" sz="1500" u="none" cap="none" strike="noStrike">
              <a:solidFill>
                <a:srgbClr val="351C75"/>
              </a:solidFill>
              <a:latin typeface="Press Start 2P"/>
              <a:ea typeface="Press Start 2P"/>
              <a:cs typeface="Press Start 2P"/>
              <a:sym typeface="Press Start 2P"/>
            </a:endParaRPr>
          </a:p>
          <a:p>
            <a:pPr indent="0" lvl="0" marL="457200" marR="0" rtl="0" algn="l">
              <a:lnSpc>
                <a:spcPct val="115000"/>
              </a:lnSpc>
              <a:spcBef>
                <a:spcPts val="1200"/>
              </a:spcBef>
              <a:spcAft>
                <a:spcPts val="0"/>
              </a:spcAft>
              <a:buClr>
                <a:srgbClr val="000000"/>
              </a:buClr>
              <a:buSzPts val="1300"/>
              <a:buFont typeface="Arial"/>
              <a:buNone/>
            </a:pPr>
            <a:r>
              <a:rPr b="0" i="0" lang="en-GB" sz="1300" u="none" cap="none" strike="noStrike">
                <a:solidFill>
                  <a:schemeClr val="dk1"/>
                </a:solidFill>
                <a:latin typeface="Press Start 2P"/>
                <a:ea typeface="Press Start 2P"/>
                <a:cs typeface="Press Start 2P"/>
                <a:sym typeface="Press Start 2P"/>
              </a:rPr>
              <a:t>Pokémon was a household name across the globe, with over </a:t>
            </a:r>
            <a:r>
              <a:rPr b="1" i="0" lang="en-GB" sz="1300" u="none" cap="none" strike="noStrike">
                <a:solidFill>
                  <a:srgbClr val="00FF00"/>
                </a:solidFill>
                <a:latin typeface="Press Start 2P"/>
                <a:ea typeface="Press Start 2P"/>
                <a:cs typeface="Press Start 2P"/>
                <a:sym typeface="Press Start 2P"/>
              </a:rPr>
              <a:t>100 million games sold</a:t>
            </a:r>
            <a:r>
              <a:rPr b="0" i="0" lang="en-GB" sz="1300" u="none" cap="none" strike="noStrike">
                <a:solidFill>
                  <a:schemeClr val="dk1"/>
                </a:solidFill>
                <a:latin typeface="Press Start 2P"/>
                <a:ea typeface="Press Start 2P"/>
                <a:cs typeface="Press Start 2P"/>
                <a:sym typeface="Press Start 2P"/>
              </a:rPr>
              <a:t>, several seasons of the TV show, and trading cards dominating playgrounds.</a:t>
            </a:r>
            <a:endParaRPr b="0" i="0" sz="1300" u="none" cap="none" strike="noStrike">
              <a:solidFill>
                <a:schemeClr val="dk1"/>
              </a:solidFill>
              <a:latin typeface="Press Start 2P"/>
              <a:ea typeface="Press Start 2P"/>
              <a:cs typeface="Press Start 2P"/>
              <a:sym typeface="Press Start 2P"/>
            </a:endParaRPr>
          </a:p>
          <a:p>
            <a:pPr indent="0" lvl="0" marL="0" marR="0" rtl="0" algn="l">
              <a:lnSpc>
                <a:spcPct val="115000"/>
              </a:lnSpc>
              <a:spcBef>
                <a:spcPts val="1400"/>
              </a:spcBef>
              <a:spcAft>
                <a:spcPts val="0"/>
              </a:spcAft>
              <a:buClr>
                <a:srgbClr val="000000"/>
              </a:buClr>
              <a:buSzPts val="1500"/>
              <a:buFont typeface="Arial"/>
              <a:buNone/>
            </a:pPr>
            <a:r>
              <a:rPr b="1" i="0" lang="en-GB" sz="1500" u="none" cap="none" strike="noStrike">
                <a:solidFill>
                  <a:srgbClr val="351C75"/>
                </a:solidFill>
                <a:latin typeface="Press Start 2P"/>
                <a:ea typeface="Press Start 2P"/>
                <a:cs typeface="Press Start 2P"/>
                <a:sym typeface="Press Start 2P"/>
              </a:rPr>
              <a:t>4. Evolution of the Franchise (2010s)</a:t>
            </a:r>
            <a:endParaRPr b="1" i="0" sz="1500" u="none" cap="none" strike="noStrike">
              <a:solidFill>
                <a:srgbClr val="351C75"/>
              </a:solidFill>
              <a:latin typeface="Press Start 2P"/>
              <a:ea typeface="Press Start 2P"/>
              <a:cs typeface="Press Start 2P"/>
              <a:sym typeface="Press Start 2P"/>
            </a:endParaRPr>
          </a:p>
          <a:p>
            <a:pPr indent="0" lvl="0" marL="457200" marR="0" rtl="0" algn="l">
              <a:lnSpc>
                <a:spcPct val="115000"/>
              </a:lnSpc>
              <a:spcBef>
                <a:spcPts val="1200"/>
              </a:spcBef>
              <a:spcAft>
                <a:spcPts val="1200"/>
              </a:spcAft>
              <a:buClr>
                <a:srgbClr val="000000"/>
              </a:buClr>
              <a:buSzPts val="1300"/>
              <a:buFont typeface="Arial"/>
              <a:buNone/>
            </a:pPr>
            <a:r>
              <a:rPr b="0" i="0" lang="en-GB" sz="1300" u="none" cap="none" strike="noStrike">
                <a:solidFill>
                  <a:schemeClr val="dk1"/>
                </a:solidFill>
                <a:latin typeface="Press Start 2P"/>
                <a:ea typeface="Press Start 2P"/>
                <a:cs typeface="Press Start 2P"/>
                <a:sym typeface="Press Start 2P"/>
              </a:rPr>
              <a:t>The release of </a:t>
            </a:r>
            <a:r>
              <a:rPr b="1" i="0" lang="en-GB" sz="1300" u="none" cap="none" strike="noStrike">
                <a:solidFill>
                  <a:srgbClr val="0000FF"/>
                </a:solidFill>
                <a:latin typeface="Press Start 2P"/>
                <a:ea typeface="Press Start 2P"/>
                <a:cs typeface="Press Start 2P"/>
                <a:sym typeface="Press Start 2P"/>
              </a:rPr>
              <a:t>Pokémon GO</a:t>
            </a:r>
            <a:r>
              <a:rPr b="0" i="0" lang="en-GB" sz="1300" u="none" cap="none" strike="noStrike">
                <a:solidFill>
                  <a:schemeClr val="dk1"/>
                </a:solidFill>
                <a:latin typeface="Press Start 2P"/>
                <a:ea typeface="Press Start 2P"/>
                <a:cs typeface="Press Start 2P"/>
                <a:sym typeface="Press Start 2P"/>
              </a:rPr>
              <a:t> re-ignited the global Pokémon craze. Augmented reality allowed players to catch Pokémon in real-life locations, connecting digital and physical worlds.</a:t>
            </a:r>
            <a:endParaRPr b="0" i="0" sz="1300" u="none" cap="none" strike="noStrike">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2ff4668ef4d_0_174"/>
          <p:cNvSpPr txBox="1"/>
          <p:nvPr>
            <p:ph type="title"/>
          </p:nvPr>
        </p:nvSpPr>
        <p:spPr>
          <a:xfrm>
            <a:off x="2250703" y="5962798"/>
            <a:ext cx="5772000" cy="67410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5400"/>
              <a:buNone/>
            </a:pPr>
            <a:r>
              <a:rPr lang="en-GB" sz="4200"/>
              <a:t>Current Day</a:t>
            </a:r>
            <a:endParaRPr sz="4200"/>
          </a:p>
        </p:txBody>
      </p:sp>
      <p:sp>
        <p:nvSpPr>
          <p:cNvPr id="152" name="Google Shape;152;g2ff4668ef4d_0_174"/>
          <p:cNvSpPr txBox="1"/>
          <p:nvPr/>
        </p:nvSpPr>
        <p:spPr>
          <a:xfrm>
            <a:off x="2194200" y="365300"/>
            <a:ext cx="4388400" cy="543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2200"/>
              <a:buFont typeface="Arial"/>
              <a:buNone/>
            </a:pPr>
            <a:r>
              <a:rPr b="1" i="0" lang="en-GB" sz="2200" u="none" cap="none" strike="noStrike">
                <a:solidFill>
                  <a:srgbClr val="351C75"/>
                </a:solidFill>
                <a:latin typeface="Press Start 2P"/>
                <a:ea typeface="Press Start 2P"/>
                <a:cs typeface="Press Start 2P"/>
                <a:sym typeface="Press Start 2P"/>
              </a:rPr>
              <a:t>5.  Global Market Impact (Present Day)</a:t>
            </a:r>
            <a:endParaRPr b="1" i="0" sz="2200" u="none" cap="none" strike="noStrike">
              <a:solidFill>
                <a:srgbClr val="351C75"/>
              </a:solidFill>
              <a:latin typeface="Press Start 2P"/>
              <a:ea typeface="Press Start 2P"/>
              <a:cs typeface="Press Start 2P"/>
              <a:sym typeface="Press Start 2P"/>
            </a:endParaRPr>
          </a:p>
          <a:p>
            <a:pPr indent="0" lvl="0" marL="457200" marR="0" rtl="0" algn="l">
              <a:lnSpc>
                <a:spcPct val="115000"/>
              </a:lnSpc>
              <a:spcBef>
                <a:spcPts val="1200"/>
              </a:spcBef>
              <a:spcAft>
                <a:spcPts val="1200"/>
              </a:spcAft>
              <a:buClr>
                <a:srgbClr val="000000"/>
              </a:buClr>
              <a:buSzPts val="1600"/>
              <a:buFont typeface="Arial"/>
              <a:buNone/>
            </a:pPr>
            <a:r>
              <a:rPr b="1" i="0" lang="en-GB" sz="1600" u="none" cap="none" strike="noStrike">
                <a:solidFill>
                  <a:schemeClr val="dk1"/>
                </a:solidFill>
                <a:latin typeface="Press Start 2P"/>
                <a:ea typeface="Press Start 2P"/>
                <a:cs typeface="Press Start 2P"/>
                <a:sym typeface="Press Start 2P"/>
              </a:rPr>
              <a:t>Economic Powerhouse</a:t>
            </a:r>
            <a:r>
              <a:rPr b="0" i="0" lang="en-GB" sz="1600" u="none" cap="none" strike="noStrike">
                <a:solidFill>
                  <a:schemeClr val="dk1"/>
                </a:solidFill>
                <a:latin typeface="Press Start 2P"/>
                <a:ea typeface="Press Start 2P"/>
                <a:cs typeface="Press Start 2P"/>
                <a:sym typeface="Press Start 2P"/>
              </a:rPr>
              <a:t>: Pokémon has become the highest-grossing media franchise in history, generating more than </a:t>
            </a:r>
            <a:r>
              <a:rPr b="0" i="0" lang="en-GB" sz="1600" u="none" cap="none" strike="noStrike">
                <a:solidFill>
                  <a:srgbClr val="0000FF"/>
                </a:solidFill>
                <a:latin typeface="Press Start 2P"/>
                <a:ea typeface="Press Start 2P"/>
                <a:cs typeface="Press Start 2P"/>
                <a:sym typeface="Press Start 2P"/>
              </a:rPr>
              <a:t>$100 billion</a:t>
            </a:r>
            <a:r>
              <a:rPr b="0" i="0" lang="en-GB" sz="1600" u="none" cap="none" strike="noStrike">
                <a:solidFill>
                  <a:schemeClr val="dk1"/>
                </a:solidFill>
                <a:latin typeface="Press Start 2P"/>
                <a:ea typeface="Press Start 2P"/>
                <a:cs typeface="Press Start 2P"/>
                <a:sym typeface="Press Start 2P"/>
              </a:rPr>
              <a:t> in revenue from video games, merchandise, trading cards, movies, and more.</a:t>
            </a:r>
            <a:endParaRPr b="0" i="0" sz="1600" u="none" cap="none" strike="noStrike">
              <a:solidFill>
                <a:schemeClr val="dk1"/>
              </a:solidFill>
              <a:latin typeface="Press Start 2P"/>
              <a:ea typeface="Press Start 2P"/>
              <a:cs typeface="Press Start 2P"/>
              <a:sym typeface="Press Start 2P"/>
            </a:endParaRPr>
          </a:p>
        </p:txBody>
      </p:sp>
      <p:pic>
        <p:nvPicPr>
          <p:cNvPr id="153" name="Google Shape;153;g2ff4668ef4d_0_174"/>
          <p:cNvPicPr preferRelativeResize="0"/>
          <p:nvPr/>
        </p:nvPicPr>
        <p:blipFill rotWithShape="1">
          <a:blip r:embed="rId3">
            <a:alphaModFix/>
          </a:blip>
          <a:srcRect b="0" l="0" r="0" t="0"/>
          <a:stretch/>
        </p:blipFill>
        <p:spPr>
          <a:xfrm>
            <a:off x="6582600" y="0"/>
            <a:ext cx="5609400" cy="57959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
          <p:cNvSpPr txBox="1"/>
          <p:nvPr>
            <p:ph idx="1" type="body"/>
          </p:nvPr>
        </p:nvSpPr>
        <p:spPr>
          <a:xfrm>
            <a:off x="1231739" y="4915460"/>
            <a:ext cx="9820800" cy="15363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595959"/>
              </a:buClr>
              <a:buSzPts val="6000"/>
              <a:buNone/>
            </a:pPr>
            <a:r>
              <a:rPr lang="en-GB" sz="4400"/>
              <a:t>Why Pokemon? </a:t>
            </a:r>
            <a:endParaRPr sz="4400"/>
          </a:p>
          <a:p>
            <a:pPr indent="0" lvl="0" marL="0" rtl="0" algn="ctr">
              <a:lnSpc>
                <a:spcPct val="80000"/>
              </a:lnSpc>
              <a:spcBef>
                <a:spcPts val="0"/>
              </a:spcBef>
              <a:spcAft>
                <a:spcPts val="0"/>
              </a:spcAft>
              <a:buClr>
                <a:srgbClr val="595959"/>
              </a:buClr>
              <a:buSzPts val="6000"/>
              <a:buNone/>
            </a:pPr>
            <a:r>
              <a:rPr lang="en-GB" sz="4400"/>
              <a:t>It has staying power &amp; economic connections!</a:t>
            </a:r>
            <a:endParaRPr sz="4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animEffect filter="fade" transition="in">
                                      <p:cBhvr>
                                        <p:cTn dur="300"/>
                                        <p:tgtEl>
                                          <p:spTgt spid="15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animEffect filter="fade" transition="in">
                                      <p:cBhvr>
                                        <p:cTn dur="300"/>
                                        <p:tgtEl>
                                          <p:spTgt spid="15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ff4668ef4d_0_199"/>
          <p:cNvSpPr txBox="1"/>
          <p:nvPr>
            <p:ph type="title"/>
          </p:nvPr>
        </p:nvSpPr>
        <p:spPr>
          <a:xfrm>
            <a:off x="2250703" y="5962798"/>
            <a:ext cx="5772000" cy="67410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5400"/>
              <a:buNone/>
            </a:pPr>
            <a:r>
              <a:rPr lang="en-GB" sz="4200"/>
              <a:t>Why Pokemon?</a:t>
            </a:r>
            <a:endParaRPr sz="4200"/>
          </a:p>
        </p:txBody>
      </p:sp>
      <p:pic>
        <p:nvPicPr>
          <p:cNvPr id="165" name="Google Shape;165;g2ff4668ef4d_0_199"/>
          <p:cNvPicPr preferRelativeResize="0"/>
          <p:nvPr/>
        </p:nvPicPr>
        <p:blipFill rotWithShape="1">
          <a:blip r:embed="rId3">
            <a:alphaModFix/>
          </a:blip>
          <a:srcRect b="0" l="0" r="0" t="23171"/>
          <a:stretch/>
        </p:blipFill>
        <p:spPr>
          <a:xfrm>
            <a:off x="2250700" y="723100"/>
            <a:ext cx="9753600" cy="4215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ff4668ef4d_0_192"/>
          <p:cNvSpPr txBox="1"/>
          <p:nvPr>
            <p:ph type="title"/>
          </p:nvPr>
        </p:nvSpPr>
        <p:spPr>
          <a:xfrm>
            <a:off x="2250703" y="5962798"/>
            <a:ext cx="5772000" cy="67410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5400"/>
              <a:buNone/>
            </a:pPr>
            <a:r>
              <a:rPr lang="en-GB" sz="4200"/>
              <a:t>Why Pokemon?</a:t>
            </a:r>
            <a:endParaRPr sz="4200"/>
          </a:p>
        </p:txBody>
      </p:sp>
      <p:pic>
        <p:nvPicPr>
          <p:cNvPr id="172" name="Google Shape;172;g2ff4668ef4d_0_192"/>
          <p:cNvPicPr preferRelativeResize="0"/>
          <p:nvPr/>
        </p:nvPicPr>
        <p:blipFill rotWithShape="1">
          <a:blip r:embed="rId3">
            <a:alphaModFix/>
          </a:blip>
          <a:srcRect b="15447" l="0" r="0" t="0"/>
          <a:stretch/>
        </p:blipFill>
        <p:spPr>
          <a:xfrm>
            <a:off x="2409600" y="925900"/>
            <a:ext cx="8241000" cy="4784076"/>
          </a:xfrm>
          <a:prstGeom prst="rect">
            <a:avLst/>
          </a:prstGeom>
          <a:noFill/>
          <a:ln>
            <a:noFill/>
          </a:ln>
        </p:spPr>
      </p:pic>
      <p:sp>
        <p:nvSpPr>
          <p:cNvPr id="173" name="Google Shape;173;g2ff4668ef4d_0_192"/>
          <p:cNvSpPr txBox="1"/>
          <p:nvPr/>
        </p:nvSpPr>
        <p:spPr>
          <a:xfrm>
            <a:off x="321875" y="73325"/>
            <a:ext cx="11575200" cy="8682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400"/>
              </a:spcAft>
              <a:buClr>
                <a:srgbClr val="000000"/>
              </a:buClr>
              <a:buSzPts val="1850"/>
              <a:buFont typeface="Arial"/>
              <a:buNone/>
            </a:pPr>
            <a:r>
              <a:rPr b="1" i="0" lang="en-GB" sz="1850" u="none" cap="none" strike="noStrike">
                <a:solidFill>
                  <a:srgbClr val="0F2741"/>
                </a:solidFill>
                <a:highlight>
                  <a:schemeClr val="lt2"/>
                </a:highlight>
                <a:latin typeface="Press Start 2P"/>
                <a:ea typeface="Press Start 2P"/>
                <a:cs typeface="Press Start 2P"/>
                <a:sym typeface="Press Start 2P"/>
              </a:rPr>
              <a:t>Distribution of Pokémon GO users in the United States, by gender</a:t>
            </a:r>
            <a:endParaRPr b="1" i="0" sz="1850" u="none" cap="none" strike="noStrike">
              <a:solidFill>
                <a:srgbClr val="0F2741"/>
              </a:solidFill>
              <a:highlight>
                <a:schemeClr val="lt2"/>
              </a:highlight>
              <a:latin typeface="Press Start 2P"/>
              <a:ea typeface="Press Start 2P"/>
              <a:cs typeface="Press Start 2P"/>
              <a:sym typeface="Press Start 2P"/>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ff4668ef4d_0_207"/>
          <p:cNvSpPr txBox="1"/>
          <p:nvPr>
            <p:ph idx="1" type="body"/>
          </p:nvPr>
        </p:nvSpPr>
        <p:spPr>
          <a:xfrm>
            <a:off x="1185600" y="5435955"/>
            <a:ext cx="9820800" cy="8013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595959"/>
              </a:buClr>
              <a:buSzPts val="6000"/>
              <a:buNone/>
            </a:pPr>
            <a:r>
              <a:rPr lang="en-GB" sz="5300"/>
              <a:t>Pokemon Trading Simulation</a:t>
            </a:r>
            <a:endParaRPr sz="5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
                                            <p:txEl>
                                              <p:pRg end="0" st="0"/>
                                            </p:txEl>
                                          </p:spTgt>
                                        </p:tgtEl>
                                        <p:attrNameLst>
                                          <p:attrName>style.visibility</p:attrName>
                                        </p:attrNameLst>
                                      </p:cBhvr>
                                      <p:to>
                                        <p:strVal val="visible"/>
                                      </p:to>
                                    </p:set>
                                    <p:animEffect filter="fade" transition="in">
                                      <p:cBhvr>
                                        <p:cTn dur="300"/>
                                        <p:tgtEl>
                                          <p:spTgt spid="17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pic>
        <p:nvPicPr>
          <p:cNvPr id="53" name="Google Shape;53;g2ff4668ef4d_0_55"/>
          <p:cNvPicPr preferRelativeResize="0"/>
          <p:nvPr/>
        </p:nvPicPr>
        <p:blipFill rotWithShape="1">
          <a:blip r:embed="rId3">
            <a:alphaModFix/>
          </a:blip>
          <a:srcRect b="0" l="0" r="0" t="0"/>
          <a:stretch/>
        </p:blipFill>
        <p:spPr>
          <a:xfrm>
            <a:off x="7549250" y="577400"/>
            <a:ext cx="4289225" cy="4289201"/>
          </a:xfrm>
          <a:prstGeom prst="rect">
            <a:avLst/>
          </a:prstGeom>
          <a:noFill/>
          <a:ln>
            <a:noFill/>
          </a:ln>
        </p:spPr>
      </p:pic>
      <p:sp>
        <p:nvSpPr>
          <p:cNvPr id="54" name="Google Shape;54;g2ff4668ef4d_0_55"/>
          <p:cNvSpPr txBox="1"/>
          <p:nvPr/>
        </p:nvSpPr>
        <p:spPr>
          <a:xfrm>
            <a:off x="2339100" y="1673200"/>
            <a:ext cx="5638500" cy="240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400"/>
              <a:buFont typeface="Arial"/>
              <a:buNone/>
            </a:pPr>
            <a:r>
              <a:rPr b="0" i="0" lang="en-GB" sz="5400" u="none" cap="none" strike="noStrike">
                <a:solidFill>
                  <a:schemeClr val="dk1"/>
                </a:solidFill>
                <a:latin typeface="Press Start 2P"/>
                <a:ea typeface="Press Start 2P"/>
                <a:cs typeface="Press Start 2P"/>
                <a:sym typeface="Press Start 2P"/>
              </a:rPr>
              <a:t>What’s your name?</a:t>
            </a:r>
            <a:endParaRPr b="0" i="0" sz="5400" u="none" cap="none" strike="noStrike">
              <a:solidFill>
                <a:schemeClr val="dk1"/>
              </a:solidFill>
              <a:latin typeface="Press Start 2P"/>
              <a:ea typeface="Press Start 2P"/>
              <a:cs typeface="Press Start 2P"/>
              <a:sym typeface="Press Start 2P"/>
            </a:endParaRPr>
          </a:p>
        </p:txBody>
      </p:sp>
      <p:sp>
        <p:nvSpPr>
          <p:cNvPr id="55" name="Google Shape;55;g2ff4668ef4d_0_55"/>
          <p:cNvSpPr txBox="1"/>
          <p:nvPr/>
        </p:nvSpPr>
        <p:spPr>
          <a:xfrm>
            <a:off x="2043725" y="6032325"/>
            <a:ext cx="5638500" cy="6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dk1"/>
                </a:solidFill>
                <a:latin typeface="Press Start 2P"/>
                <a:ea typeface="Press Start 2P"/>
                <a:cs typeface="Press Start 2P"/>
                <a:sym typeface="Press Start 2P"/>
              </a:rPr>
              <a:t>Introductions</a:t>
            </a:r>
            <a:endParaRPr b="0" i="0" sz="3300" u="none" cap="none" strike="noStrike">
              <a:solidFill>
                <a:schemeClr val="dk1"/>
              </a:solidFill>
              <a:latin typeface="Press Start 2P"/>
              <a:ea typeface="Press Start 2P"/>
              <a:cs typeface="Press Start 2P"/>
              <a:sym typeface="Press Start 2P"/>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 name="Shape 182"/>
        <p:cNvGrpSpPr/>
        <p:nvPr/>
      </p:nvGrpSpPr>
      <p:grpSpPr>
        <a:xfrm>
          <a:off x="0" y="0"/>
          <a:ext cx="0" cy="0"/>
          <a:chOff x="0" y="0"/>
          <a:chExt cx="0" cy="0"/>
        </a:xfrm>
      </p:grpSpPr>
      <p:sp>
        <p:nvSpPr>
          <p:cNvPr id="183" name="Google Shape;183;g2ff4668ef4d_0_211"/>
          <p:cNvSpPr/>
          <p:nvPr/>
        </p:nvSpPr>
        <p:spPr>
          <a:xfrm>
            <a:off x="2950000" y="2188600"/>
            <a:ext cx="6291900" cy="2594100"/>
          </a:xfrm>
          <a:prstGeom prst="wedgeRectCallout">
            <a:avLst>
              <a:gd fmla="val -20833" name="adj1"/>
              <a:gd fmla="val 62500" name="adj2"/>
            </a:avLst>
          </a:prstGeom>
          <a:gradFill>
            <a:gsLst>
              <a:gs pos="0">
                <a:srgbClr val="F2F2F2"/>
              </a:gs>
              <a:gs pos="100000">
                <a:srgbClr val="A6A6A6"/>
              </a:gs>
            </a:gsLst>
            <a:lin ang="5400012" scaled="0"/>
          </a:gradFill>
          <a:ln cap="flat" cmpd="sng" w="9525">
            <a:solidFill>
              <a:schemeClr val="dk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 name="Google Shape;184;g2ff4668ef4d_0_211"/>
          <p:cNvSpPr txBox="1"/>
          <p:nvPr>
            <p:ph type="ctrTitle"/>
          </p:nvPr>
        </p:nvSpPr>
        <p:spPr>
          <a:xfrm>
            <a:off x="1173200" y="2401000"/>
            <a:ext cx="9845700" cy="20559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6900"/>
              <a:buNone/>
            </a:pPr>
            <a:r>
              <a:rPr lang="en-GB" sz="5600">
                <a:solidFill>
                  <a:srgbClr val="000000"/>
                </a:solidFill>
                <a:latin typeface="Staatliches"/>
                <a:ea typeface="Staatliches"/>
                <a:cs typeface="Staatliches"/>
                <a:sym typeface="Staatliches"/>
              </a:rPr>
              <a:t>-International Trade-</a:t>
            </a:r>
            <a:endParaRPr sz="5600">
              <a:solidFill>
                <a:srgbClr val="000000"/>
              </a:solidFill>
              <a:latin typeface="Staatliches"/>
              <a:ea typeface="Staatliches"/>
              <a:cs typeface="Staatliches"/>
              <a:sym typeface="Staatliches"/>
            </a:endParaRPr>
          </a:p>
          <a:p>
            <a:pPr indent="0" lvl="0" marL="0" rtl="0" algn="ctr">
              <a:lnSpc>
                <a:spcPct val="100000"/>
              </a:lnSpc>
              <a:spcBef>
                <a:spcPts val="0"/>
              </a:spcBef>
              <a:spcAft>
                <a:spcPts val="0"/>
              </a:spcAft>
              <a:buSzPts val="6900"/>
              <a:buNone/>
            </a:pPr>
            <a:r>
              <a:rPr lang="en-GB" sz="5200">
                <a:solidFill>
                  <a:srgbClr val="000000"/>
                </a:solidFill>
                <a:latin typeface="Staatliches"/>
                <a:ea typeface="Staatliches"/>
                <a:cs typeface="Staatliches"/>
                <a:sym typeface="Staatliches"/>
              </a:rPr>
              <a:t>Pokémon Card Activity</a:t>
            </a:r>
            <a:endParaRPr sz="5200">
              <a:solidFill>
                <a:srgbClr val="000000"/>
              </a:solidFill>
              <a:latin typeface="Staatliches"/>
              <a:ea typeface="Staatliches"/>
              <a:cs typeface="Staatliches"/>
              <a:sym typeface="Staatliche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 name="Shape 188"/>
        <p:cNvGrpSpPr/>
        <p:nvPr/>
      </p:nvGrpSpPr>
      <p:grpSpPr>
        <a:xfrm>
          <a:off x="0" y="0"/>
          <a:ext cx="0" cy="0"/>
          <a:chOff x="0" y="0"/>
          <a:chExt cx="0" cy="0"/>
        </a:xfrm>
      </p:grpSpPr>
      <p:sp>
        <p:nvSpPr>
          <p:cNvPr id="189" name="Google Shape;189;g2ff4668ef4d_0_216"/>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 name="Google Shape;190;g2ff4668ef4d_0_216"/>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191" name="Google Shape;191;g2ff4668ef4d_0_216"/>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192" name="Google Shape;192;g2ff4668ef4d_0_216"/>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193" name="Google Shape;193;g2ff4668ef4d_0_216"/>
          <p:cNvSpPr txBox="1"/>
          <p:nvPr/>
        </p:nvSpPr>
        <p:spPr>
          <a:xfrm>
            <a:off x="2222500" y="2304300"/>
            <a:ext cx="5181600" cy="229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Welcome to the world of Pokémon! I’m professor Oak.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p:txBody>
      </p:sp>
      <p:pic>
        <p:nvPicPr>
          <p:cNvPr id="194" name="Google Shape;194;g2ff4668ef4d_0_216"/>
          <p:cNvPicPr preferRelativeResize="0"/>
          <p:nvPr/>
        </p:nvPicPr>
        <p:blipFill rotWithShape="1">
          <a:blip r:embed="rId6">
            <a:alphaModFix/>
          </a:blip>
          <a:srcRect b="0" l="0" r="0" t="0"/>
          <a:stretch/>
        </p:blipFill>
        <p:spPr>
          <a:xfrm>
            <a:off x="5937330" y="4368797"/>
            <a:ext cx="2128533" cy="1485967"/>
          </a:xfrm>
          <a:prstGeom prst="rect">
            <a:avLst/>
          </a:prstGeom>
          <a:noFill/>
          <a:ln>
            <a:noFill/>
          </a:ln>
        </p:spPr>
      </p:pic>
      <p:pic>
        <p:nvPicPr>
          <p:cNvPr id="195" name="Google Shape;195;g2ff4668ef4d_0_216" title="Pokemon (A Button) - Sound Effect (HD).mp3">
            <a:hlinkClick r:id="rId7"/>
          </p:cNvPr>
          <p:cNvPicPr preferRelativeResize="0"/>
          <p:nvPr/>
        </p:nvPicPr>
        <p:blipFill rotWithShape="1">
          <a:blip r:embed="rId8">
            <a:alphaModFix/>
          </a:blip>
          <a:srcRect b="0" l="0" r="0" t="0"/>
          <a:stretch/>
        </p:blipFill>
        <p:spPr>
          <a:xfrm>
            <a:off x="-774700" y="-63500"/>
            <a:ext cx="609600" cy="609600"/>
          </a:xfrm>
          <a:prstGeom prst="rect">
            <a:avLst/>
          </a:prstGeom>
          <a:noFill/>
          <a:ln>
            <a:noFill/>
          </a:ln>
        </p:spPr>
      </p:pic>
      <p:pic>
        <p:nvPicPr>
          <p:cNvPr id="196" name="Google Shape;196;g2ff4668ef4d_0_216" title="Pokémon The Origins - Welcome to the World of Pokémon! (HD).mp3">
            <a:hlinkClick r:id="rId9"/>
          </p:cNvPr>
          <p:cNvPicPr preferRelativeResize="0"/>
          <p:nvPr/>
        </p:nvPicPr>
        <p:blipFill rotWithShape="1">
          <a:blip r:embed="rId8">
            <a:alphaModFix/>
          </a:blip>
          <a:srcRect b="0" l="0" r="0" t="0"/>
          <a:stretch/>
        </p:blipFill>
        <p:spPr>
          <a:xfrm>
            <a:off x="152400" y="0"/>
            <a:ext cx="1206500" cy="120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8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g2ff4668ef4d_0_227"/>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 name="Google Shape;202;g2ff4668ef4d_0_227"/>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03" name="Google Shape;203;g2ff4668ef4d_0_227"/>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04" name="Google Shape;204;g2ff4668ef4d_0_227"/>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05" name="Google Shape;205;g2ff4668ef4d_0_227"/>
          <p:cNvSpPr txBox="1"/>
          <p:nvPr/>
        </p:nvSpPr>
        <p:spPr>
          <a:xfrm>
            <a:off x="2057400" y="1871633"/>
            <a:ext cx="5499300" cy="3463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I would take more time on introductions, but it seems these marvelous creatures have been turning into cards lately...</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p:txBody>
      </p:sp>
      <p:pic>
        <p:nvPicPr>
          <p:cNvPr id="206" name="Google Shape;206;g2ff4668ef4d_0_227"/>
          <p:cNvPicPr preferRelativeResize="0"/>
          <p:nvPr/>
        </p:nvPicPr>
        <p:blipFill rotWithShape="1">
          <a:blip r:embed="rId6">
            <a:alphaModFix/>
          </a:blip>
          <a:srcRect b="0" l="0" r="0" t="0"/>
          <a:stretch/>
        </p:blipFill>
        <p:spPr>
          <a:xfrm>
            <a:off x="5937330" y="4368797"/>
            <a:ext cx="2128533" cy="1485967"/>
          </a:xfrm>
          <a:prstGeom prst="rect">
            <a:avLst/>
          </a:prstGeom>
          <a:noFill/>
          <a:ln>
            <a:noFill/>
          </a:ln>
        </p:spPr>
      </p:pic>
      <p:pic>
        <p:nvPicPr>
          <p:cNvPr id="207" name="Google Shape;207;g2ff4668ef4d_0_227" title="Pokemon (A Button) - Sound Effect (HD).mp3">
            <a:hlinkClick r:id="rId7"/>
          </p:cNvPr>
          <p:cNvPicPr preferRelativeResize="0"/>
          <p:nvPr/>
        </p:nvPicPr>
        <p:blipFill rotWithShape="1">
          <a:blip r:embed="rId8">
            <a:alphaModFix/>
          </a:blip>
          <a:srcRect b="0" l="0" r="0" t="0"/>
          <a:stretch/>
        </p:blipFill>
        <p:spPr>
          <a:xfrm>
            <a:off x="-774700" y="-635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8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g2ff4668ef4d_0_237"/>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 name="Google Shape;213;g2ff4668ef4d_0_237"/>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14" name="Google Shape;214;g2ff4668ef4d_0_237"/>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15" name="Google Shape;215;g2ff4668ef4d_0_237"/>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16" name="Google Shape;216;g2ff4668ef4d_0_237"/>
          <p:cNvSpPr txBox="1"/>
          <p:nvPr/>
        </p:nvSpPr>
        <p:spPr>
          <a:xfrm>
            <a:off x="2209800" y="1592400"/>
            <a:ext cx="5181600" cy="2878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Oh my! There goes Marill too! Don’t worry, I may have a way to turn them back, but I need your help!</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p:txBody>
      </p:sp>
      <p:pic>
        <p:nvPicPr>
          <p:cNvPr id="217" name="Google Shape;217;g2ff4668ef4d_0_237"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218" name="Google Shape;218;g2ff4668ef4d_0_237"/>
          <p:cNvPicPr preferRelativeResize="0"/>
          <p:nvPr/>
        </p:nvPicPr>
        <p:blipFill rotWithShape="1">
          <a:blip r:embed="rId8">
            <a:alphaModFix/>
          </a:blip>
          <a:srcRect b="0" l="0" r="0" t="0"/>
          <a:stretch/>
        </p:blipFill>
        <p:spPr>
          <a:xfrm>
            <a:off x="5988066" y="3987800"/>
            <a:ext cx="1572967" cy="2158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218"/>
                                        </p:tgtEl>
                                        <p:attrNameLst>
                                          <p:attrName>r</p:attrName>
                                        </p:attrNameLst>
                                      </p:cBhvr>
                                    </p:animRo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6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g2ff4668ef4d_0_247"/>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 name="Google Shape;224;g2ff4668ef4d_0_247"/>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25" name="Google Shape;225;g2ff4668ef4d_0_247"/>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26" name="Google Shape;226;g2ff4668ef4d_0_247"/>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27" name="Google Shape;227;g2ff4668ef4d_0_247"/>
          <p:cNvSpPr txBox="1"/>
          <p:nvPr/>
        </p:nvSpPr>
        <p:spPr>
          <a:xfrm>
            <a:off x="2222500" y="1541600"/>
            <a:ext cx="5181600" cy="3170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chemeClr val="dk1"/>
              </a:buClr>
              <a:buSzPts val="1500"/>
              <a:buFont typeface="Arial"/>
              <a:buNone/>
            </a:pPr>
            <a:r>
              <a:rPr b="0" i="0" lang="en-GB" sz="1900" u="none" cap="none" strike="noStrike">
                <a:solidFill>
                  <a:schemeClr val="dk1"/>
                </a:solidFill>
                <a:latin typeface="Press Start 2P"/>
                <a:ea typeface="Press Start 2P"/>
                <a:cs typeface="Press Start 2P"/>
                <a:sym typeface="Press Start 2P"/>
              </a:rPr>
              <a:t>I have a mission for all of you. Collect as many cards as you can, the stronger the card, the better!</a:t>
            </a:r>
            <a:endParaRPr b="0" i="0" sz="19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p:txBody>
      </p:sp>
      <p:pic>
        <p:nvPicPr>
          <p:cNvPr id="228" name="Google Shape;228;g2ff4668ef4d_0_247"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229" name="Google Shape;229;g2ff4668ef4d_0_247"/>
          <p:cNvPicPr preferRelativeResize="0"/>
          <p:nvPr/>
        </p:nvPicPr>
        <p:blipFill rotWithShape="1">
          <a:blip r:embed="rId8">
            <a:alphaModFix/>
          </a:blip>
          <a:srcRect b="0" l="0" r="0" t="0"/>
          <a:stretch/>
        </p:blipFill>
        <p:spPr>
          <a:xfrm>
            <a:off x="5988066" y="3987800"/>
            <a:ext cx="1572967" cy="2158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par>
                          <p:cTn fill="hold">
                            <p:stCondLst>
                              <p:cond delay="1000"/>
                            </p:stCondLst>
                            <p:childTnLst>
                              <p:par>
                                <p:cTn fill="hold" nodeType="afterEffect" presetClass="exit" presetID="2" presetSubtype="8">
                                  <p:stCondLst>
                                    <p:cond delay="0"/>
                                  </p:stCondLst>
                                  <p:childTnLst>
                                    <p:anim calcmode="lin" valueType="num">
                                      <p:cBhvr additive="base">
                                        <p:cTn dur="500"/>
                                        <p:tgtEl>
                                          <p:spTgt spid="229"/>
                                        </p:tgtEl>
                                        <p:attrNameLst>
                                          <p:attrName>ppt_x</p:attrName>
                                        </p:attrNameLst>
                                      </p:cBhvr>
                                      <p:tavLst>
                                        <p:tav fmla="" tm="0">
                                          <p:val>
                                            <p:strVal val="#ppt_x"/>
                                          </p:val>
                                        </p:tav>
                                        <p:tav fmla="" tm="100000">
                                          <p:val>
                                            <p:strVal val="#ppt_x-1"/>
                                          </p:val>
                                        </p:tav>
                                      </p:tavLst>
                                    </p:anim>
                                    <p:set>
                                      <p:cBhvr>
                                        <p:cTn dur="1" fill="hold">
                                          <p:stCondLst>
                                            <p:cond delay="500"/>
                                          </p:stCondLst>
                                        </p:cTn>
                                        <p:tgtEl>
                                          <p:spTgt spid="2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g2ff4668ef4d_0_257"/>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 name="Google Shape;235;g2ff4668ef4d_0_257"/>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36" name="Google Shape;236;g2ff4668ef4d_0_257"/>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37" name="Google Shape;237;g2ff4668ef4d_0_257"/>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38" name="Google Shape;238;g2ff4668ef4d_0_257"/>
          <p:cNvSpPr txBox="1"/>
          <p:nvPr/>
        </p:nvSpPr>
        <p:spPr>
          <a:xfrm>
            <a:off x="2324100" y="1871800"/>
            <a:ext cx="5334000" cy="3170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With the cards you collect, I should have enough data to turn them back.</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Whoever ends up with the most HP will be the true Pokémon master!</a:t>
            </a:r>
            <a:endParaRPr b="0" i="0" sz="1900" u="none" cap="none" strike="noStrike">
              <a:solidFill>
                <a:srgbClr val="000000"/>
              </a:solidFill>
              <a:latin typeface="Press Start 2P"/>
              <a:ea typeface="Press Start 2P"/>
              <a:cs typeface="Press Start 2P"/>
              <a:sym typeface="Press Start 2P"/>
            </a:endParaRPr>
          </a:p>
        </p:txBody>
      </p:sp>
      <p:pic>
        <p:nvPicPr>
          <p:cNvPr id="239" name="Google Shape;239;g2ff4668ef4d_0_257"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sp>
        <p:nvSpPr>
          <p:cNvPr id="244" name="Google Shape;244;g2ff4668ef4d_0_266"/>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 name="Google Shape;245;g2ff4668ef4d_0_266"/>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46" name="Google Shape;246;g2ff4668ef4d_0_266"/>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47" name="Google Shape;247;g2ff4668ef4d_0_266"/>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48" name="Google Shape;248;g2ff4668ef4d_0_266"/>
          <p:cNvSpPr txBox="1"/>
          <p:nvPr/>
        </p:nvSpPr>
        <p:spPr>
          <a:xfrm>
            <a:off x="2235217" y="1338400"/>
            <a:ext cx="51816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This is a Pokemon card.</a:t>
            </a:r>
            <a:endParaRPr b="0" i="0" sz="1900" u="none" cap="none" strike="noStrike">
              <a:solidFill>
                <a:srgbClr val="000000"/>
              </a:solidFill>
              <a:latin typeface="Press Start 2P"/>
              <a:ea typeface="Press Start 2P"/>
              <a:cs typeface="Press Start 2P"/>
              <a:sym typeface="Press Start 2P"/>
            </a:endParaRPr>
          </a:p>
        </p:txBody>
      </p:sp>
      <p:pic>
        <p:nvPicPr>
          <p:cNvPr id="249" name="Google Shape;249;g2ff4668ef4d_0_266"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250" name="Google Shape;250;g2ff4668ef4d_0_266"/>
          <p:cNvPicPr preferRelativeResize="0"/>
          <p:nvPr/>
        </p:nvPicPr>
        <p:blipFill rotWithShape="1">
          <a:blip r:embed="rId8">
            <a:alphaModFix/>
          </a:blip>
          <a:srcRect b="0" l="0" r="0" t="0"/>
          <a:stretch/>
        </p:blipFill>
        <p:spPr>
          <a:xfrm>
            <a:off x="3752452" y="3111500"/>
            <a:ext cx="2147100" cy="299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200"/>
                                        <p:tgtEl>
                                          <p:spTgt spid="248"/>
                                        </p:tgtEl>
                                      </p:cBhvr>
                                    </p:animEffect>
                                  </p:childTnLst>
                                </p:cTn>
                              </p:par>
                            </p:childTnLst>
                          </p:cTn>
                        </p:par>
                        <p:par>
                          <p:cTn fill="hold">
                            <p:stCondLst>
                              <p:cond delay="200"/>
                            </p:stCondLst>
                            <p:childTnLst>
                              <p:par>
                                <p:cTn fill="hold" nodeType="afterEffect" presetClass="entr" presetID="2" presetSubtype="8">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g2ff4668ef4d_0_276"/>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6" name="Google Shape;256;g2ff4668ef4d_0_276"/>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57" name="Google Shape;257;g2ff4668ef4d_0_276"/>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58" name="Google Shape;258;g2ff4668ef4d_0_276"/>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59" name="Google Shape;259;g2ff4668ef4d_0_276"/>
          <p:cNvSpPr txBox="1"/>
          <p:nvPr/>
        </p:nvSpPr>
        <p:spPr>
          <a:xfrm>
            <a:off x="2235200" y="995500"/>
            <a:ext cx="5181600" cy="1708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The number at the top is the Pokemon’s HP. It is the only number you need to worry about.</a:t>
            </a:r>
            <a:endParaRPr b="0" i="0" sz="1900" u="none" cap="none" strike="noStrike">
              <a:solidFill>
                <a:srgbClr val="000000"/>
              </a:solidFill>
              <a:latin typeface="Press Start 2P"/>
              <a:ea typeface="Press Start 2P"/>
              <a:cs typeface="Press Start 2P"/>
              <a:sym typeface="Press Start 2P"/>
            </a:endParaRPr>
          </a:p>
        </p:txBody>
      </p:sp>
      <p:pic>
        <p:nvPicPr>
          <p:cNvPr id="260" name="Google Shape;260;g2ff4668ef4d_0_276"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261" name="Google Shape;261;g2ff4668ef4d_0_276"/>
          <p:cNvPicPr preferRelativeResize="0"/>
          <p:nvPr/>
        </p:nvPicPr>
        <p:blipFill rotWithShape="1">
          <a:blip r:embed="rId8">
            <a:alphaModFix/>
          </a:blip>
          <a:srcRect b="0" l="0" r="0" t="0"/>
          <a:stretch/>
        </p:blipFill>
        <p:spPr>
          <a:xfrm>
            <a:off x="3752452" y="3111500"/>
            <a:ext cx="2147100" cy="2997200"/>
          </a:xfrm>
          <a:prstGeom prst="rect">
            <a:avLst/>
          </a:prstGeom>
          <a:noFill/>
          <a:ln>
            <a:noFill/>
          </a:ln>
        </p:spPr>
      </p:pic>
      <p:cxnSp>
        <p:nvCxnSpPr>
          <p:cNvPr id="262" name="Google Shape;262;g2ff4668ef4d_0_276"/>
          <p:cNvCxnSpPr/>
          <p:nvPr/>
        </p:nvCxnSpPr>
        <p:spPr>
          <a:xfrm flipH="1">
            <a:off x="5639500" y="2463800"/>
            <a:ext cx="926400" cy="749700"/>
          </a:xfrm>
          <a:prstGeom prst="straightConnector1">
            <a:avLst/>
          </a:prstGeom>
          <a:noFill/>
          <a:ln cap="flat" cmpd="sng" w="38100">
            <a:solidFill>
              <a:srgbClr val="CC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200"/>
                                        <p:tgtEl>
                                          <p:spTgt spid="259"/>
                                        </p:tgtEl>
                                      </p:cBhvr>
                                    </p:animEffect>
                                  </p:childTnLst>
                                </p:cTn>
                              </p:par>
                            </p:childTnLst>
                          </p:cTn>
                        </p:par>
                        <p:par>
                          <p:cTn fill="hold">
                            <p:stCondLst>
                              <p:cond delay="200"/>
                            </p:stCondLst>
                            <p:childTnLst>
                              <p:par>
                                <p:cTn fill="hold" nodeType="afterEffect" presetClass="entr" presetID="2" presetSubtype="4">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1000"/>
                                        <p:tgtEl>
                                          <p:spTgt spid="26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g2ff4668ef4d_0_287"/>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8" name="Google Shape;268;g2ff4668ef4d_0_287"/>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69" name="Google Shape;269;g2ff4668ef4d_0_287"/>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70" name="Google Shape;270;g2ff4668ef4d_0_287"/>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71" name="Google Shape;271;g2ff4668ef4d_0_287"/>
          <p:cNvSpPr txBox="1"/>
          <p:nvPr/>
        </p:nvSpPr>
        <p:spPr>
          <a:xfrm>
            <a:off x="2235217" y="1160600"/>
            <a:ext cx="5181600" cy="1416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Next to the HP is the Pokemon’s type (color). This might come in handy!</a:t>
            </a:r>
            <a:endParaRPr b="0" i="0" sz="1900" u="none" cap="none" strike="noStrike">
              <a:solidFill>
                <a:srgbClr val="000000"/>
              </a:solidFill>
              <a:latin typeface="Press Start 2P"/>
              <a:ea typeface="Press Start 2P"/>
              <a:cs typeface="Press Start 2P"/>
              <a:sym typeface="Press Start 2P"/>
            </a:endParaRPr>
          </a:p>
        </p:txBody>
      </p:sp>
      <p:pic>
        <p:nvPicPr>
          <p:cNvPr id="272" name="Google Shape;272;g2ff4668ef4d_0_287"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273" name="Google Shape;273;g2ff4668ef4d_0_287"/>
          <p:cNvPicPr preferRelativeResize="0"/>
          <p:nvPr/>
        </p:nvPicPr>
        <p:blipFill rotWithShape="1">
          <a:blip r:embed="rId8">
            <a:alphaModFix/>
          </a:blip>
          <a:srcRect b="0" l="0" r="0" t="0"/>
          <a:stretch/>
        </p:blipFill>
        <p:spPr>
          <a:xfrm>
            <a:off x="3752452" y="3111500"/>
            <a:ext cx="2147100" cy="2997200"/>
          </a:xfrm>
          <a:prstGeom prst="rect">
            <a:avLst/>
          </a:prstGeom>
          <a:noFill/>
          <a:ln>
            <a:noFill/>
          </a:ln>
        </p:spPr>
      </p:pic>
      <p:cxnSp>
        <p:nvCxnSpPr>
          <p:cNvPr id="274" name="Google Shape;274;g2ff4668ef4d_0_287"/>
          <p:cNvCxnSpPr/>
          <p:nvPr/>
        </p:nvCxnSpPr>
        <p:spPr>
          <a:xfrm flipH="1">
            <a:off x="5899567" y="2501900"/>
            <a:ext cx="926400" cy="749700"/>
          </a:xfrm>
          <a:prstGeom prst="straightConnector1">
            <a:avLst/>
          </a:prstGeom>
          <a:noFill/>
          <a:ln cap="flat" cmpd="sng" w="38100">
            <a:solidFill>
              <a:srgbClr val="CC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7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g2ff4668ef4d_0_298"/>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 name="Google Shape;280;g2ff4668ef4d_0_298"/>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81" name="Google Shape;281;g2ff4668ef4d_0_298"/>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82" name="Google Shape;282;g2ff4668ef4d_0_298"/>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83" name="Google Shape;283;g2ff4668ef4d_0_298"/>
          <p:cNvSpPr txBox="1"/>
          <p:nvPr/>
        </p:nvSpPr>
        <p:spPr>
          <a:xfrm>
            <a:off x="2235200" y="995500"/>
            <a:ext cx="5372100" cy="2586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I have 4 cards to get you started, but to get more you will have to either trade with others or complete jobs throughout the Kanto region.</a:t>
            </a:r>
            <a:endParaRPr b="0" i="0" sz="1900" u="none" cap="none" strike="noStrike">
              <a:solidFill>
                <a:srgbClr val="000000"/>
              </a:solidFill>
              <a:latin typeface="Press Start 2P"/>
              <a:ea typeface="Press Start 2P"/>
              <a:cs typeface="Press Start 2P"/>
              <a:sym typeface="Press Start 2P"/>
            </a:endParaRPr>
          </a:p>
        </p:txBody>
      </p:sp>
      <p:pic>
        <p:nvPicPr>
          <p:cNvPr id="284" name="Google Shape;284;g2ff4668ef4d_0_298"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285" name="Google Shape;285;g2ff4668ef4d_0_298"/>
          <p:cNvPicPr preferRelativeResize="0"/>
          <p:nvPr/>
        </p:nvPicPr>
        <p:blipFill rotWithShape="1">
          <a:blip r:embed="rId8">
            <a:alphaModFix/>
          </a:blip>
          <a:srcRect b="0" l="0" r="0" t="0"/>
          <a:stretch/>
        </p:blipFill>
        <p:spPr>
          <a:xfrm>
            <a:off x="2730500" y="3601089"/>
            <a:ext cx="3797299" cy="2406012"/>
          </a:xfrm>
          <a:prstGeom prst="rect">
            <a:avLst/>
          </a:prstGeom>
          <a:noFill/>
          <a:ln>
            <a:noFill/>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800"/>
                                        <p:tgtEl>
                                          <p:spTgt spid="283"/>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pic>
        <p:nvPicPr>
          <p:cNvPr id="61" name="Google Shape;61;g2ff4668ef4d_0_13"/>
          <p:cNvPicPr preferRelativeResize="0"/>
          <p:nvPr/>
        </p:nvPicPr>
        <p:blipFill rotWithShape="1">
          <a:blip r:embed="rId3">
            <a:alphaModFix/>
          </a:blip>
          <a:srcRect b="0" l="0" r="0" t="0"/>
          <a:stretch/>
        </p:blipFill>
        <p:spPr>
          <a:xfrm>
            <a:off x="9048750" y="2286000"/>
            <a:ext cx="3143250" cy="4572000"/>
          </a:xfrm>
          <a:prstGeom prst="rect">
            <a:avLst/>
          </a:prstGeom>
          <a:noFill/>
          <a:ln>
            <a:noFill/>
          </a:ln>
        </p:spPr>
      </p:pic>
      <p:sp>
        <p:nvSpPr>
          <p:cNvPr id="62" name="Google Shape;62;g2ff4668ef4d_0_13"/>
          <p:cNvSpPr txBox="1"/>
          <p:nvPr/>
        </p:nvSpPr>
        <p:spPr>
          <a:xfrm>
            <a:off x="830000" y="270250"/>
            <a:ext cx="96810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3600"/>
              <a:buFont typeface="Arial"/>
              <a:buNone/>
            </a:pPr>
            <a:r>
              <a:rPr b="0" i="0" lang="en-GB" sz="3600" u="none" cap="none" strike="noStrike">
                <a:solidFill>
                  <a:srgbClr val="351C75"/>
                </a:solidFill>
                <a:latin typeface="Press Start 2P"/>
                <a:ea typeface="Press Start 2P"/>
                <a:cs typeface="Press Start 2P"/>
                <a:sym typeface="Press Start 2P"/>
              </a:rPr>
              <a:t>Who am I?</a:t>
            </a:r>
            <a:endParaRPr b="0" i="0" sz="3600" u="none" cap="none" strike="noStrike">
              <a:solidFill>
                <a:srgbClr val="351C75"/>
              </a:solidFill>
              <a:latin typeface="Press Start 2P"/>
              <a:ea typeface="Press Start 2P"/>
              <a:cs typeface="Press Start 2P"/>
              <a:sym typeface="Press Start 2P"/>
            </a:endParaRPr>
          </a:p>
          <a:p>
            <a:pPr indent="0" lvl="0" marL="0" marR="0" rtl="0" algn="l">
              <a:lnSpc>
                <a:spcPct val="150000"/>
              </a:lnSpc>
              <a:spcBef>
                <a:spcPts val="0"/>
              </a:spcBef>
              <a:spcAft>
                <a:spcPts val="0"/>
              </a:spcAft>
              <a:buClr>
                <a:srgbClr val="000000"/>
              </a:buClr>
              <a:buSzPts val="3600"/>
              <a:buFont typeface="Arial"/>
              <a:buNone/>
            </a:pPr>
            <a:r>
              <a:t/>
            </a:r>
            <a:endParaRPr b="0" i="0" sz="3600" u="none" cap="none" strike="noStrike">
              <a:solidFill>
                <a:srgbClr val="351C75"/>
              </a:solidFill>
              <a:latin typeface="Press Start 2P"/>
              <a:ea typeface="Press Start 2P"/>
              <a:cs typeface="Press Start 2P"/>
              <a:sym typeface="Press Start 2P"/>
            </a:endParaRPr>
          </a:p>
          <a:p>
            <a:pPr indent="0" lvl="0" marL="0" marR="0" rtl="0" algn="l">
              <a:lnSpc>
                <a:spcPct val="150000"/>
              </a:lnSpc>
              <a:spcBef>
                <a:spcPts val="0"/>
              </a:spcBef>
              <a:spcAft>
                <a:spcPts val="0"/>
              </a:spcAft>
              <a:buClr>
                <a:srgbClr val="000000"/>
              </a:buClr>
              <a:buSzPts val="3600"/>
              <a:buFont typeface="Arial"/>
              <a:buNone/>
            </a:pPr>
            <a:r>
              <a:rPr b="0" i="0" lang="en-GB" sz="3600" u="none" cap="none" strike="noStrike">
                <a:solidFill>
                  <a:srgbClr val="351C75"/>
                </a:solidFill>
                <a:latin typeface="Press Start 2P"/>
                <a:ea typeface="Press Start 2P"/>
                <a:cs typeface="Press Start 2P"/>
                <a:sym typeface="Press Start 2P"/>
              </a:rPr>
              <a:t>Philosophy of this session.</a:t>
            </a:r>
            <a:endParaRPr b="0" i="0" sz="3600" u="none" cap="none" strike="noStrike">
              <a:solidFill>
                <a:srgbClr val="351C75"/>
              </a:solidFill>
              <a:latin typeface="Press Start 2P"/>
              <a:ea typeface="Press Start 2P"/>
              <a:cs typeface="Press Start 2P"/>
              <a:sym typeface="Press Start 2P"/>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g2ff4668ef4d_0_308"/>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g2ff4668ef4d_0_308"/>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292" name="Google Shape;292;g2ff4668ef4d_0_308"/>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293" name="Google Shape;293;g2ff4668ef4d_0_308"/>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294" name="Google Shape;294;g2ff4668ef4d_0_308"/>
          <p:cNvSpPr txBox="1"/>
          <p:nvPr/>
        </p:nvSpPr>
        <p:spPr>
          <a:xfrm>
            <a:off x="2235200" y="995500"/>
            <a:ext cx="5372100" cy="2586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Be careful while trading. Everyday a Pokemon’s value may go up or down, as I discover what cards will be the most valuable to my research.</a:t>
            </a:r>
            <a:endParaRPr b="0" i="0" sz="1900" u="none" cap="none" strike="noStrike">
              <a:solidFill>
                <a:srgbClr val="000000"/>
              </a:solidFill>
              <a:latin typeface="Press Start 2P"/>
              <a:ea typeface="Press Start 2P"/>
              <a:cs typeface="Press Start 2P"/>
              <a:sym typeface="Press Start 2P"/>
            </a:endParaRPr>
          </a:p>
        </p:txBody>
      </p:sp>
      <p:pic>
        <p:nvPicPr>
          <p:cNvPr id="295" name="Google Shape;295;g2ff4668ef4d_0_308"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296" name="Google Shape;296;g2ff4668ef4d_0_308"/>
          <p:cNvPicPr preferRelativeResize="0"/>
          <p:nvPr/>
        </p:nvPicPr>
        <p:blipFill rotWithShape="1">
          <a:blip r:embed="rId8">
            <a:alphaModFix/>
          </a:blip>
          <a:srcRect b="0" l="0" r="0" t="0"/>
          <a:stretch/>
        </p:blipFill>
        <p:spPr>
          <a:xfrm>
            <a:off x="2946400" y="3754798"/>
            <a:ext cx="3683000" cy="2068166"/>
          </a:xfrm>
          <a:prstGeom prst="rect">
            <a:avLst/>
          </a:prstGeom>
          <a:noFill/>
          <a:ln>
            <a:noFill/>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800"/>
                                        <p:tgtEl>
                                          <p:spTgt spid="294"/>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6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Google Shape;301;g2ff4668ef4d_0_318"/>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2" name="Google Shape;302;g2ff4668ef4d_0_318"/>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303" name="Google Shape;303;g2ff4668ef4d_0_318"/>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304" name="Google Shape;304;g2ff4668ef4d_0_318"/>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305" name="Google Shape;305;g2ff4668ef4d_0_318"/>
          <p:cNvSpPr txBox="1"/>
          <p:nvPr/>
        </p:nvSpPr>
        <p:spPr>
          <a:xfrm>
            <a:off x="2184400" y="1459000"/>
            <a:ext cx="5372100" cy="200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But don’t worry, everyday I will give you clues and prediction on what I think could happen to a card’s value.</a:t>
            </a:r>
            <a:endParaRPr b="0" i="0" sz="1900" u="none" cap="none" strike="noStrike">
              <a:solidFill>
                <a:srgbClr val="000000"/>
              </a:solidFill>
              <a:latin typeface="Press Start 2P"/>
              <a:ea typeface="Press Start 2P"/>
              <a:cs typeface="Press Start 2P"/>
              <a:sym typeface="Press Start 2P"/>
            </a:endParaRPr>
          </a:p>
        </p:txBody>
      </p:sp>
      <p:pic>
        <p:nvPicPr>
          <p:cNvPr id="306" name="Google Shape;306;g2ff4668ef4d_0_318"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pic>
        <p:nvPicPr>
          <p:cNvPr id="307" name="Google Shape;307;g2ff4668ef4d_0_318"/>
          <p:cNvPicPr preferRelativeResize="0"/>
          <p:nvPr/>
        </p:nvPicPr>
        <p:blipFill rotWithShape="1">
          <a:blip r:embed="rId8">
            <a:alphaModFix/>
          </a:blip>
          <a:srcRect b="0" l="0" r="0" t="0"/>
          <a:stretch/>
        </p:blipFill>
        <p:spPr>
          <a:xfrm>
            <a:off x="2946400" y="3754798"/>
            <a:ext cx="3683000" cy="2068166"/>
          </a:xfrm>
          <a:prstGeom prst="rect">
            <a:avLst/>
          </a:prstGeom>
          <a:noFill/>
          <a:ln>
            <a:noFill/>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8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sp>
        <p:nvSpPr>
          <p:cNvPr id="312" name="Google Shape;312;g2ff4668ef4d_0_328"/>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3" name="Google Shape;313;g2ff4668ef4d_0_328"/>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314" name="Google Shape;314;g2ff4668ef4d_0_328"/>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315" name="Google Shape;315;g2ff4668ef4d_0_328"/>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316" name="Google Shape;316;g2ff4668ef4d_0_328"/>
          <p:cNvSpPr txBox="1"/>
          <p:nvPr/>
        </p:nvSpPr>
        <p:spPr>
          <a:xfrm>
            <a:off x="2209800" y="1869200"/>
            <a:ext cx="5372100" cy="3170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I have sent my best assistant to guide you. I think you know them as your teacher. They will let you know how the rules will go with trading and doing jobs.</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Press Start 2P"/>
                <a:ea typeface="Press Start 2P"/>
                <a:cs typeface="Press Start 2P"/>
                <a:sym typeface="Press Start 2P"/>
              </a:rPr>
              <a:t>Best of luck!</a:t>
            </a:r>
            <a:endParaRPr b="0" i="0" sz="1900" u="none" cap="none" strike="noStrike">
              <a:solidFill>
                <a:srgbClr val="000000"/>
              </a:solidFill>
              <a:latin typeface="Press Start 2P"/>
              <a:ea typeface="Press Start 2P"/>
              <a:cs typeface="Press Start 2P"/>
              <a:sym typeface="Press Start 2P"/>
            </a:endParaRPr>
          </a:p>
        </p:txBody>
      </p:sp>
      <p:pic>
        <p:nvPicPr>
          <p:cNvPr id="317" name="Google Shape;317;g2ff4668ef4d_0_328" title="Pokemon (A Button) - Sound Effect (HD).mp3">
            <a:hlinkClick r:id="rId6"/>
          </p:cNvPr>
          <p:cNvPicPr preferRelativeResize="0"/>
          <p:nvPr/>
        </p:nvPicPr>
        <p:blipFill rotWithShape="1">
          <a:blip r:embed="rId7">
            <a:alphaModFix/>
          </a:blip>
          <a:srcRect b="0" l="0" r="0" t="0"/>
          <a:stretch/>
        </p:blipFill>
        <p:spPr>
          <a:xfrm>
            <a:off x="-774700" y="-635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g2ff4668ef4d_0_337"/>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3" name="Google Shape;323;g2ff4668ef4d_0_337"/>
          <p:cNvPicPr preferRelativeResize="0"/>
          <p:nvPr/>
        </p:nvPicPr>
        <p:blipFill rotWithShape="1">
          <a:blip r:embed="rId4">
            <a:alphaModFix/>
          </a:blip>
          <a:srcRect b="14681" l="13692" r="13467" t="11793"/>
          <a:stretch/>
        </p:blipFill>
        <p:spPr>
          <a:xfrm>
            <a:off x="0" y="-63500"/>
            <a:ext cx="12192000" cy="6921501"/>
          </a:xfrm>
          <a:prstGeom prst="rect">
            <a:avLst/>
          </a:prstGeom>
          <a:noFill/>
          <a:ln>
            <a:noFill/>
          </a:ln>
        </p:spPr>
      </p:pic>
      <p:sp>
        <p:nvSpPr>
          <p:cNvPr id="324" name="Google Shape;324;g2ff4668ef4d_0_337"/>
          <p:cNvSpPr/>
          <p:nvPr/>
        </p:nvSpPr>
        <p:spPr>
          <a:xfrm>
            <a:off x="2459049" y="1219200"/>
            <a:ext cx="3351300" cy="824700"/>
          </a:xfrm>
          <a:prstGeom prst="roundRect">
            <a:avLst>
              <a:gd fmla="val 16667" name="adj"/>
            </a:avLst>
          </a:prstGeom>
          <a:gradFill>
            <a:gsLst>
              <a:gs pos="0">
                <a:srgbClr val="DCECD5"/>
              </a:gs>
              <a:gs pos="100000">
                <a:srgbClr val="93BC81"/>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2ff4668ef4d_0_337"/>
          <p:cNvSpPr/>
          <p:nvPr/>
        </p:nvSpPr>
        <p:spPr>
          <a:xfrm>
            <a:off x="2459049" y="2487958"/>
            <a:ext cx="3351300" cy="824700"/>
          </a:xfrm>
          <a:prstGeom prst="roundRect">
            <a:avLst>
              <a:gd fmla="val 16667" name="adj"/>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ff4668ef4d_0_337"/>
          <p:cNvSpPr/>
          <p:nvPr/>
        </p:nvSpPr>
        <p:spPr>
          <a:xfrm>
            <a:off x="2459049" y="3606052"/>
            <a:ext cx="3351300" cy="824700"/>
          </a:xfrm>
          <a:prstGeom prst="roundRect">
            <a:avLst>
              <a:gd fmla="val 16667" name="adj"/>
            </a:avLst>
          </a:prstGeom>
          <a:gradFill>
            <a:gsLst>
              <a:gs pos="0">
                <a:srgbClr val="DBD4EB"/>
              </a:gs>
              <a:gs pos="100000">
                <a:srgbClr val="9180BB"/>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2ff4668ef4d_0_337"/>
          <p:cNvSpPr/>
          <p:nvPr/>
        </p:nvSpPr>
        <p:spPr>
          <a:xfrm>
            <a:off x="6270947" y="1219200"/>
            <a:ext cx="3351300" cy="824700"/>
          </a:xfrm>
          <a:prstGeom prst="roundRect">
            <a:avLst>
              <a:gd fmla="val 16667" name="adj"/>
            </a:avLst>
          </a:prstGeom>
          <a:gradFill>
            <a:gsLst>
              <a:gs pos="0">
                <a:srgbClr val="F5D0D0"/>
              </a:gs>
              <a:gs pos="100000">
                <a:srgbClr val="D96868"/>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2ff4668ef4d_0_337"/>
          <p:cNvSpPr/>
          <p:nvPr/>
        </p:nvSpPr>
        <p:spPr>
          <a:xfrm>
            <a:off x="6270947" y="2487958"/>
            <a:ext cx="3351300" cy="824700"/>
          </a:xfrm>
          <a:prstGeom prst="roundRect">
            <a:avLst>
              <a:gd fmla="val 16667" name="adj"/>
            </a:avLst>
          </a:prstGeom>
          <a:gradFill>
            <a:gsLst>
              <a:gs pos="0">
                <a:srgbClr val="FFF6DB"/>
              </a:gs>
              <a:gs pos="100000">
                <a:srgbClr val="FAD25C"/>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ff4668ef4d_0_337"/>
          <p:cNvSpPr/>
          <p:nvPr/>
        </p:nvSpPr>
        <p:spPr>
          <a:xfrm>
            <a:off x="6270947" y="3645700"/>
            <a:ext cx="3351300" cy="824700"/>
          </a:xfrm>
          <a:prstGeom prst="roundRect">
            <a:avLst>
              <a:gd fmla="val 16667" name="adj"/>
            </a:avLst>
          </a:prstGeom>
          <a:gradFill>
            <a:gsLst>
              <a:gs pos="0">
                <a:srgbClr val="FCE5CD"/>
              </a:gs>
              <a:gs pos="100000">
                <a:srgbClr val="C29A71"/>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ff4668ef4d_0_337"/>
          <p:cNvSpPr/>
          <p:nvPr/>
        </p:nvSpPr>
        <p:spPr>
          <a:xfrm>
            <a:off x="2459049" y="4724152"/>
            <a:ext cx="3351300" cy="824700"/>
          </a:xfrm>
          <a:prstGeom prst="roundRect">
            <a:avLst>
              <a:gd fmla="val 16667" name="adj"/>
            </a:avLst>
          </a:prstGeom>
          <a:gradFill>
            <a:gsLst>
              <a:gs pos="0">
                <a:srgbClr val="FFFFFF"/>
              </a:gs>
              <a:gs pos="100000">
                <a:srgbClr val="B3B3B3"/>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2ff4668ef4d_0_337"/>
          <p:cNvSpPr txBox="1"/>
          <p:nvPr/>
        </p:nvSpPr>
        <p:spPr>
          <a:xfrm>
            <a:off x="6247700" y="4917733"/>
            <a:ext cx="3632100" cy="738900"/>
          </a:xfrm>
          <a:prstGeom prst="rect">
            <a:avLst/>
          </a:prstGeom>
          <a:noFill/>
          <a:ln>
            <a:noFill/>
          </a:ln>
        </p:spPr>
        <p:txBody>
          <a:bodyPr anchorCtr="0" anchor="t" bIns="121900" lIns="121900" spcFirstLastPara="1" rIns="121900" wrap="square" tIns="121900">
            <a:spAutoFit/>
          </a:bodyPr>
          <a:lstStyle/>
          <a:p>
            <a:pPr indent="-406400" lvl="0" marL="609600" marR="0" rtl="0" algn="l">
              <a:lnSpc>
                <a:spcPct val="100000"/>
              </a:lnSpc>
              <a:spcBef>
                <a:spcPts val="0"/>
              </a:spcBef>
              <a:spcAft>
                <a:spcPts val="0"/>
              </a:spcAft>
              <a:buClr>
                <a:srgbClr val="000000"/>
              </a:buClr>
              <a:buSzPts val="1600"/>
              <a:buFont typeface="Staatliches"/>
              <a:buChar char="-"/>
            </a:pPr>
            <a:r>
              <a:rPr b="0" i="0" lang="en-GB" sz="1600" u="none" cap="none" strike="noStrike">
                <a:solidFill>
                  <a:srgbClr val="000000"/>
                </a:solidFill>
                <a:latin typeface="Staatliches"/>
                <a:ea typeface="Staatliches"/>
                <a:cs typeface="Staatliches"/>
                <a:sym typeface="Staatliches"/>
              </a:rPr>
              <a:t>Only 1 job attempt per day</a:t>
            </a:r>
            <a:endParaRPr b="0" i="0" sz="1600" u="none" cap="none" strike="noStrike">
              <a:solidFill>
                <a:srgbClr val="000000"/>
              </a:solidFill>
              <a:latin typeface="Staatliches"/>
              <a:ea typeface="Staatliches"/>
              <a:cs typeface="Staatliches"/>
              <a:sym typeface="Staatliches"/>
            </a:endParaRPr>
          </a:p>
          <a:p>
            <a:pPr indent="-406400" lvl="0" marL="609600" marR="0" rtl="0" algn="l">
              <a:lnSpc>
                <a:spcPct val="100000"/>
              </a:lnSpc>
              <a:spcBef>
                <a:spcPts val="0"/>
              </a:spcBef>
              <a:spcAft>
                <a:spcPts val="0"/>
              </a:spcAft>
              <a:buClr>
                <a:srgbClr val="000000"/>
              </a:buClr>
              <a:buSzPts val="1600"/>
              <a:buFont typeface="Staatliches"/>
              <a:buChar char="-"/>
            </a:pPr>
            <a:r>
              <a:rPr b="0" i="0" lang="en-GB" sz="1600" u="none" cap="none" strike="noStrike">
                <a:solidFill>
                  <a:srgbClr val="000000"/>
                </a:solidFill>
                <a:latin typeface="Staatliches"/>
                <a:ea typeface="Staatliches"/>
                <a:cs typeface="Staatliches"/>
                <a:sym typeface="Staatliches"/>
              </a:rPr>
              <a:t>You </a:t>
            </a:r>
            <a:r>
              <a:rPr b="0" i="0" lang="en-GB" sz="1600" u="sng" cap="none" strike="noStrike">
                <a:solidFill>
                  <a:srgbClr val="000000"/>
                </a:solidFill>
                <a:latin typeface="Staatliches"/>
                <a:ea typeface="Staatliches"/>
                <a:cs typeface="Staatliches"/>
                <a:sym typeface="Staatliches"/>
              </a:rPr>
              <a:t>cannot</a:t>
            </a:r>
            <a:r>
              <a:rPr b="0" i="0" lang="en-GB" sz="1600" u="none" cap="none" strike="noStrike">
                <a:solidFill>
                  <a:srgbClr val="000000"/>
                </a:solidFill>
                <a:latin typeface="Staatliches"/>
                <a:ea typeface="Staatliches"/>
                <a:cs typeface="Staatliches"/>
                <a:sym typeface="Staatliches"/>
              </a:rPr>
              <a:t> do the </a:t>
            </a:r>
            <a:r>
              <a:rPr b="0" i="0" lang="en-GB" sz="1600" u="sng" cap="none" strike="noStrike">
                <a:solidFill>
                  <a:srgbClr val="000000"/>
                </a:solidFill>
                <a:latin typeface="Staatliches"/>
                <a:ea typeface="Staatliches"/>
                <a:cs typeface="Staatliches"/>
                <a:sym typeface="Staatliches"/>
              </a:rPr>
              <a:t>same color twice</a:t>
            </a:r>
            <a:r>
              <a:rPr b="0" i="0" lang="en-GB" sz="1600" u="none" cap="none" strike="noStrike">
                <a:solidFill>
                  <a:srgbClr val="000000"/>
                </a:solidFill>
                <a:latin typeface="Staatliches"/>
                <a:ea typeface="Staatliches"/>
                <a:cs typeface="Staatliches"/>
                <a:sym typeface="Staatliches"/>
              </a:rPr>
              <a:t>.</a:t>
            </a:r>
            <a:endParaRPr b="0" i="0" sz="1600" u="none" cap="none" strike="noStrike">
              <a:solidFill>
                <a:srgbClr val="000000"/>
              </a:solidFill>
              <a:latin typeface="Staatliches"/>
              <a:ea typeface="Staatliches"/>
              <a:cs typeface="Staatliches"/>
              <a:sym typeface="Staatliches"/>
            </a:endParaRPr>
          </a:p>
        </p:txBody>
      </p:sp>
      <p:sp>
        <p:nvSpPr>
          <p:cNvPr id="332" name="Google Shape;332;g2ff4668ef4d_0_337"/>
          <p:cNvSpPr txBox="1"/>
          <p:nvPr/>
        </p:nvSpPr>
        <p:spPr>
          <a:xfrm>
            <a:off x="2540000" y="1241600"/>
            <a:ext cx="58695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Grass/Green:</a:t>
            </a:r>
            <a:endParaRPr b="0" i="0" sz="1900" u="none" cap="none" strike="noStrike">
              <a:solidFill>
                <a:srgbClr val="000000"/>
              </a:solidFill>
              <a:latin typeface="Staatliches"/>
              <a:ea typeface="Staatliches"/>
              <a:cs typeface="Staatliches"/>
              <a:sym typeface="Staatliche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Draw a picture of an animal.</a:t>
            </a:r>
            <a:endParaRPr b="0" i="0" sz="1900" u="none" cap="none" strike="noStrike">
              <a:solidFill>
                <a:srgbClr val="000000"/>
              </a:solidFill>
              <a:latin typeface="Staatliches"/>
              <a:ea typeface="Staatliches"/>
              <a:cs typeface="Staatliches"/>
              <a:sym typeface="Staatliches"/>
            </a:endParaRPr>
          </a:p>
        </p:txBody>
      </p:sp>
      <p:sp>
        <p:nvSpPr>
          <p:cNvPr id="333" name="Google Shape;333;g2ff4668ef4d_0_337"/>
          <p:cNvSpPr txBox="1"/>
          <p:nvPr/>
        </p:nvSpPr>
        <p:spPr>
          <a:xfrm>
            <a:off x="6317500" y="1241600"/>
            <a:ext cx="34923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Fire/Red:</a:t>
            </a:r>
            <a:endParaRPr b="0" i="0" sz="1900" u="none" cap="none" strike="noStrike">
              <a:solidFill>
                <a:srgbClr val="000000"/>
              </a:solidFill>
              <a:latin typeface="Staatliches"/>
              <a:ea typeface="Staatliches"/>
              <a:cs typeface="Staatliches"/>
              <a:sym typeface="Staatliche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Give me a snack I like</a:t>
            </a:r>
            <a:endParaRPr b="0" i="0" sz="1900" u="none" cap="none" strike="noStrike">
              <a:solidFill>
                <a:srgbClr val="000000"/>
              </a:solidFill>
              <a:latin typeface="Staatliches"/>
              <a:ea typeface="Staatliches"/>
              <a:cs typeface="Staatliches"/>
              <a:sym typeface="Staatliches"/>
            </a:endParaRPr>
          </a:p>
        </p:txBody>
      </p:sp>
      <p:sp>
        <p:nvSpPr>
          <p:cNvPr id="334" name="Google Shape;334;g2ff4668ef4d_0_337"/>
          <p:cNvSpPr txBox="1"/>
          <p:nvPr/>
        </p:nvSpPr>
        <p:spPr>
          <a:xfrm>
            <a:off x="2540000" y="2491967"/>
            <a:ext cx="58695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Water/Blue:</a:t>
            </a:r>
            <a:endParaRPr b="0" i="0" sz="1900" u="none" cap="none" strike="noStrike">
              <a:solidFill>
                <a:srgbClr val="000000"/>
              </a:solidFill>
              <a:latin typeface="Staatliches"/>
              <a:ea typeface="Staatliches"/>
              <a:cs typeface="Staatliches"/>
              <a:sym typeface="Staatliche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Beat me in Rock Paper scissors</a:t>
            </a:r>
            <a:endParaRPr b="0" i="0" sz="1700" u="none" cap="none" strike="noStrike">
              <a:solidFill>
                <a:srgbClr val="000000"/>
              </a:solidFill>
              <a:latin typeface="Staatliches"/>
              <a:ea typeface="Staatliches"/>
              <a:cs typeface="Staatliches"/>
              <a:sym typeface="Staatliches"/>
            </a:endParaRPr>
          </a:p>
        </p:txBody>
      </p:sp>
      <p:sp>
        <p:nvSpPr>
          <p:cNvPr id="335" name="Google Shape;335;g2ff4668ef4d_0_337"/>
          <p:cNvSpPr txBox="1"/>
          <p:nvPr/>
        </p:nvSpPr>
        <p:spPr>
          <a:xfrm>
            <a:off x="6361333" y="2390367"/>
            <a:ext cx="3170400" cy="1046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Electric/Yellow:</a:t>
            </a:r>
            <a:endParaRPr b="0" i="0" sz="1900" u="none" cap="none" strike="noStrike">
              <a:solidFill>
                <a:srgbClr val="000000"/>
              </a:solidFill>
              <a:latin typeface="Staatliches"/>
              <a:ea typeface="Staatliches"/>
              <a:cs typeface="Staatliches"/>
              <a:sym typeface="Staatliche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Guess the number I’m thinking of </a:t>
            </a:r>
            <a:r>
              <a:rPr b="0" i="0" lang="en-GB" u="none" cap="none" strike="noStrike">
                <a:solidFill>
                  <a:srgbClr val="000000"/>
                </a:solidFill>
                <a:latin typeface="Staatliches"/>
                <a:ea typeface="Staatliches"/>
                <a:cs typeface="Staatliches"/>
                <a:sym typeface="Staatliches"/>
              </a:rPr>
              <a:t>(1-</a:t>
            </a:r>
            <a:r>
              <a:rPr lang="en-GB">
                <a:latin typeface="Staatliches"/>
                <a:ea typeface="Staatliches"/>
                <a:cs typeface="Staatliches"/>
                <a:sym typeface="Staatliches"/>
              </a:rPr>
              <a:t>5</a:t>
            </a:r>
            <a:r>
              <a:rPr b="0" i="0" lang="en-GB" u="none" cap="none" strike="noStrike">
                <a:solidFill>
                  <a:srgbClr val="000000"/>
                </a:solidFill>
                <a:latin typeface="Staatliches"/>
                <a:ea typeface="Staatliches"/>
                <a:cs typeface="Staatliches"/>
                <a:sym typeface="Staatliches"/>
              </a:rPr>
              <a:t>)</a:t>
            </a:r>
            <a:endParaRPr b="0" i="0" u="none" cap="none" strike="noStrike">
              <a:solidFill>
                <a:srgbClr val="000000"/>
              </a:solidFill>
              <a:latin typeface="Staatliches"/>
              <a:ea typeface="Staatliches"/>
              <a:cs typeface="Staatliches"/>
              <a:sym typeface="Staatliches"/>
            </a:endParaRPr>
          </a:p>
        </p:txBody>
      </p:sp>
      <p:sp>
        <p:nvSpPr>
          <p:cNvPr id="336" name="Google Shape;336;g2ff4668ef4d_0_337"/>
          <p:cNvSpPr txBox="1"/>
          <p:nvPr/>
        </p:nvSpPr>
        <p:spPr>
          <a:xfrm>
            <a:off x="2549433" y="3608067"/>
            <a:ext cx="31704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Ghost/Purple:</a:t>
            </a:r>
            <a:endParaRPr b="0" i="0" sz="1900" u="none" cap="none" strike="noStrike">
              <a:solidFill>
                <a:srgbClr val="000000"/>
              </a:solidFill>
              <a:latin typeface="Staatliches"/>
              <a:ea typeface="Staatliches"/>
              <a:cs typeface="Staatliches"/>
              <a:sym typeface="Staatliche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Write someone a compliment</a:t>
            </a:r>
            <a:endParaRPr b="0" i="0" sz="1900" u="none" cap="none" strike="noStrike">
              <a:solidFill>
                <a:srgbClr val="000000"/>
              </a:solidFill>
              <a:latin typeface="Staatliches"/>
              <a:ea typeface="Staatliches"/>
              <a:cs typeface="Staatliches"/>
              <a:sym typeface="Staatliches"/>
            </a:endParaRPr>
          </a:p>
        </p:txBody>
      </p:sp>
      <p:sp>
        <p:nvSpPr>
          <p:cNvPr id="337" name="Google Shape;337;g2ff4668ef4d_0_337"/>
          <p:cNvSpPr txBox="1"/>
          <p:nvPr/>
        </p:nvSpPr>
        <p:spPr>
          <a:xfrm>
            <a:off x="6361333" y="3647700"/>
            <a:ext cx="29721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Ground/Brown:</a:t>
            </a:r>
            <a:endParaRPr b="0" i="0" sz="1900" u="none" cap="none" strike="noStrike">
              <a:solidFill>
                <a:srgbClr val="000000"/>
              </a:solidFill>
              <a:latin typeface="Staatliches"/>
              <a:ea typeface="Staatliches"/>
              <a:cs typeface="Staatliches"/>
              <a:sym typeface="Staatliche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Do 10 push-ups.</a:t>
            </a:r>
            <a:endParaRPr b="0" i="0" sz="1900" u="none" cap="none" strike="noStrike">
              <a:solidFill>
                <a:srgbClr val="000000"/>
              </a:solidFill>
              <a:latin typeface="Staatliches"/>
              <a:ea typeface="Staatliches"/>
              <a:cs typeface="Staatliches"/>
              <a:sym typeface="Staatliches"/>
            </a:endParaRPr>
          </a:p>
        </p:txBody>
      </p:sp>
      <p:sp>
        <p:nvSpPr>
          <p:cNvPr id="338" name="Google Shape;338;g2ff4668ef4d_0_337"/>
          <p:cNvSpPr txBox="1"/>
          <p:nvPr/>
        </p:nvSpPr>
        <p:spPr>
          <a:xfrm>
            <a:off x="2540000" y="4724167"/>
            <a:ext cx="30969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Normal/White:</a:t>
            </a:r>
            <a:endParaRPr b="0" i="0" sz="1900" u="none" cap="none" strike="noStrike">
              <a:solidFill>
                <a:srgbClr val="000000"/>
              </a:solidFill>
              <a:latin typeface="Staatliches"/>
              <a:ea typeface="Staatliches"/>
              <a:cs typeface="Staatliches"/>
              <a:sym typeface="Staatliche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Staatliches"/>
                <a:ea typeface="Staatliches"/>
                <a:cs typeface="Staatliches"/>
                <a:sym typeface="Staatliches"/>
              </a:rPr>
              <a:t>Tell me something IDK about you</a:t>
            </a:r>
            <a:endParaRPr b="0" i="0" sz="1900" u="none" cap="none" strike="noStrike">
              <a:solidFill>
                <a:srgbClr val="000000"/>
              </a:solidFill>
              <a:latin typeface="Staatliches"/>
              <a:ea typeface="Staatliches"/>
              <a:cs typeface="Staatliches"/>
              <a:sym typeface="Staatliches"/>
            </a:endParaRPr>
          </a:p>
        </p:txBody>
      </p:sp>
      <p:pic>
        <p:nvPicPr>
          <p:cNvPr id="339" name="Google Shape;339;g2ff4668ef4d_0_337" title="Pokemon (A Button) - Sound Effect (HD).mp3">
            <a:hlinkClick r:id="rId5"/>
          </p:cNvPr>
          <p:cNvPicPr preferRelativeResize="0"/>
          <p:nvPr/>
        </p:nvPicPr>
        <p:blipFill rotWithShape="1">
          <a:blip r:embed="rId6">
            <a:alphaModFix/>
          </a:blip>
          <a:srcRect b="0" l="0" r="0" t="0"/>
          <a:stretch/>
        </p:blipFill>
        <p:spPr>
          <a:xfrm>
            <a:off x="-774700" y="-63500"/>
            <a:ext cx="609600" cy="609600"/>
          </a:xfrm>
          <a:prstGeom prst="rect">
            <a:avLst/>
          </a:prstGeom>
          <a:noFill/>
          <a:ln>
            <a:noFill/>
          </a:ln>
        </p:spPr>
      </p:pic>
      <p:pic>
        <p:nvPicPr>
          <p:cNvPr id="340" name="Google Shape;340;g2ff4668ef4d_0_337"/>
          <p:cNvPicPr preferRelativeResize="0"/>
          <p:nvPr/>
        </p:nvPicPr>
        <p:blipFill rotWithShape="1">
          <a:blip r:embed="rId7">
            <a:alphaModFix/>
          </a:blip>
          <a:srcRect b="0" l="5797" r="19497" t="14835"/>
          <a:stretch/>
        </p:blipFill>
        <p:spPr>
          <a:xfrm>
            <a:off x="97233" y="812800"/>
            <a:ext cx="1252804" cy="19043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 name="Shape 344"/>
        <p:cNvGrpSpPr/>
        <p:nvPr/>
      </p:nvGrpSpPr>
      <p:grpSpPr>
        <a:xfrm>
          <a:off x="0" y="0"/>
          <a:ext cx="0" cy="0"/>
          <a:chOff x="0" y="0"/>
          <a:chExt cx="0" cy="0"/>
        </a:xfrm>
      </p:grpSpPr>
      <p:sp>
        <p:nvSpPr>
          <p:cNvPr id="345" name="Google Shape;345;g2ff4668ef4d_0_359"/>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6" name="Google Shape;346;g2ff4668ef4d_0_359"/>
          <p:cNvPicPr preferRelativeResize="0"/>
          <p:nvPr/>
        </p:nvPicPr>
        <p:blipFill rotWithShape="1">
          <a:blip r:embed="rId4">
            <a:alphaModFix amt="12000"/>
          </a:blip>
          <a:srcRect b="23726" l="0" r="24493" t="4567"/>
          <a:stretch/>
        </p:blipFill>
        <p:spPr>
          <a:xfrm>
            <a:off x="1765133" y="254000"/>
            <a:ext cx="9944267" cy="6375400"/>
          </a:xfrm>
          <a:prstGeom prst="rect">
            <a:avLst/>
          </a:prstGeom>
          <a:noFill/>
          <a:ln>
            <a:noFill/>
          </a:ln>
        </p:spPr>
      </p:pic>
      <p:pic>
        <p:nvPicPr>
          <p:cNvPr id="347" name="Google Shape;347;g2ff4668ef4d_0_359"/>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pic>
        <p:nvPicPr>
          <p:cNvPr id="348" name="Google Shape;348;g2ff4668ef4d_0_359"/>
          <p:cNvPicPr preferRelativeResize="0"/>
          <p:nvPr/>
        </p:nvPicPr>
        <p:blipFill rotWithShape="1">
          <a:blip r:embed="rId6">
            <a:alphaModFix/>
          </a:blip>
          <a:srcRect b="0" l="0" r="0" t="0"/>
          <a:stretch/>
        </p:blipFill>
        <p:spPr>
          <a:xfrm>
            <a:off x="7010400" y="3720510"/>
            <a:ext cx="3060700" cy="2585067"/>
          </a:xfrm>
          <a:prstGeom prst="rect">
            <a:avLst/>
          </a:prstGeom>
          <a:noFill/>
          <a:ln>
            <a:noFill/>
          </a:ln>
        </p:spPr>
      </p:pic>
      <p:sp>
        <p:nvSpPr>
          <p:cNvPr id="349" name="Google Shape;349;g2ff4668ef4d_0_359"/>
          <p:cNvSpPr/>
          <p:nvPr/>
        </p:nvSpPr>
        <p:spPr>
          <a:xfrm>
            <a:off x="2324100" y="3594100"/>
            <a:ext cx="4686300" cy="2514900"/>
          </a:xfrm>
          <a:prstGeom prst="wedgeRectCallout">
            <a:avLst>
              <a:gd fmla="val 77098" name="adj1"/>
              <a:gd fmla="val -5814" name="adj2"/>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ff4668ef4d_0_359"/>
          <p:cNvSpPr/>
          <p:nvPr/>
        </p:nvSpPr>
        <p:spPr>
          <a:xfrm>
            <a:off x="4102300" y="1308167"/>
            <a:ext cx="5968800" cy="1409700"/>
          </a:xfrm>
          <a:prstGeom prst="horizontalScroll">
            <a:avLst>
              <a:gd fmla="val 12500" name="adj"/>
            </a:avLst>
          </a:prstGeom>
          <a:gradFill>
            <a:gsLst>
              <a:gs pos="0">
                <a:srgbClr val="F5D0D0"/>
              </a:gs>
              <a:gs pos="100000">
                <a:srgbClr val="D4777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ff4668ef4d_0_359"/>
          <p:cNvSpPr txBox="1"/>
          <p:nvPr/>
        </p:nvSpPr>
        <p:spPr>
          <a:xfrm>
            <a:off x="4335933" y="1485900"/>
            <a:ext cx="5557200" cy="1539300"/>
          </a:xfrm>
          <a:prstGeom prst="rect">
            <a:avLst/>
          </a:prstGeom>
          <a:noFill/>
          <a:ln>
            <a:noFill/>
          </a:ln>
        </p:spPr>
        <p:txBody>
          <a:bodyPr anchorCtr="0" anchor="t" bIns="121900" lIns="121900" spcFirstLastPara="1" rIns="121900" wrap="square" tIns="121900">
            <a:spAutoFit/>
          </a:bodyPr>
          <a:lstStyle/>
          <a:p>
            <a:pPr indent="-431800" lvl="0" marL="609600" marR="0" rtl="0" algn="l">
              <a:lnSpc>
                <a:spcPct val="100000"/>
              </a:lnSpc>
              <a:spcBef>
                <a:spcPts val="0"/>
              </a:spcBef>
              <a:spcAft>
                <a:spcPts val="0"/>
              </a:spcAft>
              <a:buClr>
                <a:schemeClr val="dk1"/>
              </a:buClr>
              <a:buSzPts val="2000"/>
              <a:buFont typeface="Architects Daughter"/>
              <a:buChar char="●"/>
            </a:pPr>
            <a:r>
              <a:rPr b="0" i="0" lang="en-GB" sz="2000" u="none" cap="none" strike="noStrike">
                <a:solidFill>
                  <a:schemeClr val="dk1"/>
                </a:solidFill>
                <a:latin typeface="Architects Daughter"/>
                <a:ea typeface="Architects Daughter"/>
                <a:cs typeface="Architects Daughter"/>
                <a:sym typeface="Architects Daughter"/>
              </a:rPr>
              <a:t>All cards are valued by their HP, but I have a feeling things will change.</a:t>
            </a:r>
            <a:endParaRPr b="0" i="0" sz="20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chitects Daughter"/>
              <a:ea typeface="Architects Daughter"/>
              <a:cs typeface="Architects Daughter"/>
              <a:sym typeface="Architects Daughter"/>
            </a:endParaRPr>
          </a:p>
          <a:p>
            <a:pPr indent="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 name="Google Shape;352;g2ff4668ef4d_0_359"/>
          <p:cNvSpPr txBox="1"/>
          <p:nvPr/>
        </p:nvSpPr>
        <p:spPr>
          <a:xfrm>
            <a:off x="2197100" y="3695700"/>
            <a:ext cx="4597500" cy="1939500"/>
          </a:xfrm>
          <a:prstGeom prst="rect">
            <a:avLst/>
          </a:prstGeom>
          <a:noFill/>
          <a:ln>
            <a:noFill/>
          </a:ln>
        </p:spPr>
        <p:txBody>
          <a:bodyPr anchorCtr="0" anchor="t" bIns="121900" lIns="121900" spcFirstLastPara="1" rIns="121900" wrap="square" tIns="121900">
            <a:spAutoFit/>
          </a:bodyPr>
          <a:lstStyle/>
          <a:p>
            <a:pPr indent="-381000" lvl="0" marL="609600" marR="0" rtl="0" algn="l">
              <a:lnSpc>
                <a:spcPct val="100000"/>
              </a:lnSpc>
              <a:spcBef>
                <a:spcPts val="0"/>
              </a:spcBef>
              <a:spcAft>
                <a:spcPts val="0"/>
              </a:spcAft>
              <a:buClr>
                <a:schemeClr val="dk1"/>
              </a:buClr>
              <a:buSzPts val="1200"/>
              <a:buFont typeface="Press Start 2P"/>
              <a:buChar char="●"/>
            </a:pPr>
            <a:r>
              <a:rPr b="0" i="0" lang="en-GB" sz="1500" u="none" cap="none" strike="noStrike">
                <a:solidFill>
                  <a:schemeClr val="dk1"/>
                </a:solidFill>
                <a:latin typeface="Press Start 2P"/>
                <a:ea typeface="Press Start 2P"/>
                <a:cs typeface="Press Start 2P"/>
                <a:sym typeface="Press Start 2P"/>
              </a:rPr>
              <a:t>Red and blue card’s value will change… but I’m not sure if they will go up or down.</a:t>
            </a:r>
            <a:endParaRPr b="0" i="0" sz="12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53" name="Google Shape;353;g2ff4668ef4d_0_359"/>
          <p:cNvPicPr preferRelativeResize="0"/>
          <p:nvPr/>
        </p:nvPicPr>
        <p:blipFill rotWithShape="1">
          <a:blip r:embed="rId7">
            <a:alphaModFix/>
          </a:blip>
          <a:srcRect b="0" l="0" r="0" t="0"/>
          <a:stretch/>
        </p:blipFill>
        <p:spPr>
          <a:xfrm rot="1199989">
            <a:off x="1761418" y="689411"/>
            <a:ext cx="2519465" cy="2519444"/>
          </a:xfrm>
          <a:prstGeom prst="rect">
            <a:avLst/>
          </a:prstGeom>
          <a:noFill/>
          <a:ln>
            <a:noFill/>
          </a:ln>
        </p:spPr>
      </p:pic>
      <p:sp>
        <p:nvSpPr>
          <p:cNvPr id="354" name="Google Shape;354;g2ff4668ef4d_0_359"/>
          <p:cNvSpPr txBox="1"/>
          <p:nvPr/>
        </p:nvSpPr>
        <p:spPr>
          <a:xfrm>
            <a:off x="2476483" y="846400"/>
            <a:ext cx="12321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Day</a:t>
            </a:r>
            <a:endParaRPr b="0" i="0" sz="4400" u="none" cap="none" strike="noStrike">
              <a:solidFill>
                <a:srgbClr val="000000"/>
              </a:solidFill>
              <a:latin typeface="Architects Daughter"/>
              <a:ea typeface="Architects Daughter"/>
              <a:cs typeface="Architects Daughter"/>
              <a:sym typeface="Architects Daughter"/>
            </a:endParaRPr>
          </a:p>
        </p:txBody>
      </p:sp>
      <p:sp>
        <p:nvSpPr>
          <p:cNvPr id="355" name="Google Shape;355;g2ff4668ef4d_0_359"/>
          <p:cNvSpPr txBox="1"/>
          <p:nvPr/>
        </p:nvSpPr>
        <p:spPr>
          <a:xfrm>
            <a:off x="4254500" y="1041400"/>
            <a:ext cx="49533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Journal:</a:t>
            </a:r>
            <a:endParaRPr b="0" i="0" sz="1900" u="none" cap="none" strike="noStrike">
              <a:solidFill>
                <a:srgbClr val="000000"/>
              </a:solidFill>
              <a:latin typeface="Staatliches"/>
              <a:ea typeface="Staatliches"/>
              <a:cs typeface="Staatliches"/>
              <a:sym typeface="Staatliches"/>
            </a:endParaRPr>
          </a:p>
        </p:txBody>
      </p:sp>
      <p:sp>
        <p:nvSpPr>
          <p:cNvPr id="356" name="Google Shape;356;g2ff4668ef4d_0_359"/>
          <p:cNvSpPr txBox="1"/>
          <p:nvPr/>
        </p:nvSpPr>
        <p:spPr>
          <a:xfrm>
            <a:off x="2413000" y="3174900"/>
            <a:ext cx="2819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Predictions:</a:t>
            </a:r>
            <a:endParaRPr b="0" i="0" sz="1900" u="none" cap="none" strike="noStrike">
              <a:solidFill>
                <a:srgbClr val="000000"/>
              </a:solidFill>
              <a:latin typeface="Staatliches"/>
              <a:ea typeface="Staatliches"/>
              <a:cs typeface="Staatliches"/>
              <a:sym typeface="Staatliches"/>
            </a:endParaRPr>
          </a:p>
        </p:txBody>
      </p:sp>
      <p:sp>
        <p:nvSpPr>
          <p:cNvPr id="357" name="Google Shape;357;g2ff4668ef4d_0_359"/>
          <p:cNvSpPr txBox="1"/>
          <p:nvPr/>
        </p:nvSpPr>
        <p:spPr>
          <a:xfrm>
            <a:off x="2876700" y="2082800"/>
            <a:ext cx="4317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1</a:t>
            </a:r>
            <a:endParaRPr b="0" i="0" sz="4400" u="none" cap="none" strike="noStrike">
              <a:solidFill>
                <a:srgbClr val="000000"/>
              </a:solidFill>
              <a:latin typeface="Architects Daughter"/>
              <a:ea typeface="Architects Daughter"/>
              <a:cs typeface="Architects Daughter"/>
              <a:sym typeface="Architects Daughter"/>
            </a:endParaRPr>
          </a:p>
        </p:txBody>
      </p:sp>
      <p:pic>
        <p:nvPicPr>
          <p:cNvPr id="358" name="Google Shape;358;g2ff4668ef4d_0_359" title="oak11.wav">
            <a:hlinkClick r:id="rId8"/>
          </p:cNvPr>
          <p:cNvPicPr preferRelativeResize="0"/>
          <p:nvPr/>
        </p:nvPicPr>
        <p:blipFill rotWithShape="1">
          <a:blip r:embed="rId9">
            <a:alphaModFix/>
          </a:blip>
          <a:srcRect b="0" l="0" r="0" t="0"/>
          <a:stretch/>
        </p:blipFill>
        <p:spPr>
          <a:xfrm>
            <a:off x="-723900" y="-63500"/>
            <a:ext cx="609600" cy="60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g2ff4668ef4d_0_376"/>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4" name="Google Shape;364;g2ff4668ef4d_0_376"/>
          <p:cNvPicPr preferRelativeResize="0"/>
          <p:nvPr/>
        </p:nvPicPr>
        <p:blipFill rotWithShape="1">
          <a:blip r:embed="rId4">
            <a:alphaModFix amt="12000"/>
          </a:blip>
          <a:srcRect b="23726" l="0" r="24493" t="4567"/>
          <a:stretch/>
        </p:blipFill>
        <p:spPr>
          <a:xfrm>
            <a:off x="1765133" y="254000"/>
            <a:ext cx="9944267" cy="6375400"/>
          </a:xfrm>
          <a:prstGeom prst="rect">
            <a:avLst/>
          </a:prstGeom>
          <a:noFill/>
          <a:ln>
            <a:noFill/>
          </a:ln>
        </p:spPr>
      </p:pic>
      <p:pic>
        <p:nvPicPr>
          <p:cNvPr id="365" name="Google Shape;365;g2ff4668ef4d_0_376"/>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pic>
        <p:nvPicPr>
          <p:cNvPr id="366" name="Google Shape;366;g2ff4668ef4d_0_376"/>
          <p:cNvPicPr preferRelativeResize="0"/>
          <p:nvPr/>
        </p:nvPicPr>
        <p:blipFill rotWithShape="1">
          <a:blip r:embed="rId6">
            <a:alphaModFix/>
          </a:blip>
          <a:srcRect b="0" l="0" r="0" t="0"/>
          <a:stretch/>
        </p:blipFill>
        <p:spPr>
          <a:xfrm>
            <a:off x="7010400" y="3720510"/>
            <a:ext cx="3060700" cy="2585067"/>
          </a:xfrm>
          <a:prstGeom prst="rect">
            <a:avLst/>
          </a:prstGeom>
          <a:noFill/>
          <a:ln>
            <a:noFill/>
          </a:ln>
        </p:spPr>
      </p:pic>
      <p:sp>
        <p:nvSpPr>
          <p:cNvPr id="367" name="Google Shape;367;g2ff4668ef4d_0_376"/>
          <p:cNvSpPr/>
          <p:nvPr/>
        </p:nvSpPr>
        <p:spPr>
          <a:xfrm>
            <a:off x="2324100" y="3594100"/>
            <a:ext cx="4686300" cy="2514900"/>
          </a:xfrm>
          <a:prstGeom prst="wedgeRectCallout">
            <a:avLst>
              <a:gd fmla="val 77098" name="adj1"/>
              <a:gd fmla="val -5814" name="adj2"/>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ff4668ef4d_0_376"/>
          <p:cNvSpPr/>
          <p:nvPr/>
        </p:nvSpPr>
        <p:spPr>
          <a:xfrm>
            <a:off x="4102300" y="1308167"/>
            <a:ext cx="5968800" cy="1409700"/>
          </a:xfrm>
          <a:prstGeom prst="horizontalScroll">
            <a:avLst>
              <a:gd fmla="val 12500"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2ff4668ef4d_0_376"/>
          <p:cNvSpPr txBox="1"/>
          <p:nvPr/>
        </p:nvSpPr>
        <p:spPr>
          <a:xfrm>
            <a:off x="4335933" y="1485900"/>
            <a:ext cx="5532000" cy="1308300"/>
          </a:xfrm>
          <a:prstGeom prst="rect">
            <a:avLst/>
          </a:prstGeom>
          <a:noFill/>
          <a:ln>
            <a:noFill/>
          </a:ln>
        </p:spPr>
        <p:txBody>
          <a:bodyPr anchorCtr="0" anchor="t" bIns="121900" lIns="121900" spcFirstLastPara="1" rIns="121900" wrap="square" tIns="121900">
            <a:spAutoFit/>
          </a:bodyPr>
          <a:lstStyle/>
          <a:p>
            <a:pPr indent="-463550" lvl="0" marL="609600" marR="0" rtl="0" algn="l">
              <a:lnSpc>
                <a:spcPct val="100000"/>
              </a:lnSpc>
              <a:spcBef>
                <a:spcPts val="0"/>
              </a:spcBef>
              <a:spcAft>
                <a:spcPts val="0"/>
              </a:spcAft>
              <a:buClr>
                <a:schemeClr val="dk1"/>
              </a:buClr>
              <a:buSzPts val="2500"/>
              <a:buFont typeface="Architects Daughter"/>
              <a:buChar char="●"/>
            </a:pPr>
            <a:r>
              <a:rPr b="0" i="0" lang="en-GB" sz="2500" u="none" cap="none" strike="noStrike">
                <a:solidFill>
                  <a:schemeClr val="dk1"/>
                </a:solidFill>
                <a:latin typeface="Architects Daughter"/>
                <a:ea typeface="Architects Daughter"/>
                <a:cs typeface="Architects Daughter"/>
                <a:sym typeface="Architects Daughter"/>
              </a:rPr>
              <a:t>Red cards are worth double. </a:t>
            </a:r>
            <a:endParaRPr b="0" i="0" sz="2500" u="none" cap="none" strike="noStrike">
              <a:solidFill>
                <a:schemeClr val="dk1"/>
              </a:solidFill>
              <a:latin typeface="Architects Daughter"/>
              <a:ea typeface="Architects Daughter"/>
              <a:cs typeface="Architects Daughter"/>
              <a:sym typeface="Architects Daughter"/>
            </a:endParaRPr>
          </a:p>
          <a:p>
            <a:pPr indent="-463550" lvl="0" marL="609600" marR="0" rtl="0" algn="l">
              <a:lnSpc>
                <a:spcPct val="100000"/>
              </a:lnSpc>
              <a:spcBef>
                <a:spcPts val="0"/>
              </a:spcBef>
              <a:spcAft>
                <a:spcPts val="0"/>
              </a:spcAft>
              <a:buClr>
                <a:schemeClr val="dk1"/>
              </a:buClr>
              <a:buSzPts val="2500"/>
              <a:buFont typeface="Architects Daughter"/>
              <a:buChar char="●"/>
            </a:pPr>
            <a:r>
              <a:rPr b="0" i="0" lang="en-GB" sz="2500" u="none" cap="none" strike="noStrike">
                <a:solidFill>
                  <a:schemeClr val="dk1"/>
                </a:solidFill>
                <a:latin typeface="Architects Daughter"/>
                <a:ea typeface="Architects Daughter"/>
                <a:cs typeface="Architects Daughter"/>
                <a:sym typeface="Architects Daughter"/>
              </a:rPr>
              <a:t>Blue cards are worth half. </a:t>
            </a:r>
            <a:endParaRPr b="0" i="0" sz="2500" u="none" cap="none" strike="noStrike">
              <a:solidFill>
                <a:srgbClr val="000000"/>
              </a:solidFill>
              <a:latin typeface="Architects Daughter"/>
              <a:ea typeface="Architects Daughter"/>
              <a:cs typeface="Architects Daughter"/>
              <a:sym typeface="Architects Daughter"/>
            </a:endParaRPr>
          </a:p>
          <a:p>
            <a:pPr indent="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 name="Google Shape;370;g2ff4668ef4d_0_376"/>
          <p:cNvSpPr txBox="1"/>
          <p:nvPr/>
        </p:nvSpPr>
        <p:spPr>
          <a:xfrm>
            <a:off x="2062800" y="3563733"/>
            <a:ext cx="5037300" cy="3001500"/>
          </a:xfrm>
          <a:prstGeom prst="rect">
            <a:avLst/>
          </a:prstGeom>
          <a:noFill/>
          <a:ln>
            <a:noFill/>
          </a:ln>
        </p:spPr>
        <p:txBody>
          <a:bodyPr anchorCtr="0" anchor="t" bIns="121900" lIns="121900" spcFirstLastPara="1" rIns="121900" wrap="square" tIns="121900">
            <a:spAutoFit/>
          </a:bodyPr>
          <a:lstStyle/>
          <a:p>
            <a:pPr indent="-406400" lvl="0" marL="609600" marR="0" rtl="0" algn="l">
              <a:lnSpc>
                <a:spcPct val="100000"/>
              </a:lnSpc>
              <a:spcBef>
                <a:spcPts val="0"/>
              </a:spcBef>
              <a:spcAft>
                <a:spcPts val="0"/>
              </a:spcAft>
              <a:buClr>
                <a:schemeClr val="dk1"/>
              </a:buClr>
              <a:buSzPts val="1600"/>
              <a:buFont typeface="Press Start 2P"/>
              <a:buChar char="●"/>
            </a:pPr>
            <a:r>
              <a:rPr b="0" i="0" lang="en-GB" sz="1600" u="none" cap="none" strike="noStrike">
                <a:solidFill>
                  <a:schemeClr val="dk1"/>
                </a:solidFill>
                <a:latin typeface="Press Start 2P"/>
                <a:ea typeface="Press Start 2P"/>
                <a:cs typeface="Press Start 2P"/>
                <a:sym typeface="Press Start 2P"/>
              </a:rPr>
              <a:t>You might have to give some cards up tomorrow...but how many I’m not sure.</a:t>
            </a:r>
            <a:endParaRPr b="0" i="0" sz="16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ess Start 2P"/>
              <a:ea typeface="Press Start 2P"/>
              <a:cs typeface="Press Start 2P"/>
              <a:sym typeface="Press Start 2P"/>
            </a:endParaRPr>
          </a:p>
          <a:p>
            <a:pPr indent="-406400" lvl="0" marL="609600" marR="0" rtl="0" algn="l">
              <a:lnSpc>
                <a:spcPct val="100000"/>
              </a:lnSpc>
              <a:spcBef>
                <a:spcPts val="0"/>
              </a:spcBef>
              <a:spcAft>
                <a:spcPts val="0"/>
              </a:spcAft>
              <a:buClr>
                <a:schemeClr val="dk1"/>
              </a:buClr>
              <a:buSzPts val="1600"/>
              <a:buFont typeface="Press Start 2P"/>
              <a:buChar char="●"/>
            </a:pPr>
            <a:r>
              <a:rPr b="0" i="0" lang="en-GB" sz="1600" u="none" cap="none" strike="noStrike">
                <a:solidFill>
                  <a:schemeClr val="dk1"/>
                </a:solidFill>
                <a:latin typeface="Press Start 2P"/>
                <a:ea typeface="Press Start 2P"/>
                <a:cs typeface="Press Start 2P"/>
                <a:sym typeface="Press Start 2P"/>
              </a:rPr>
              <a:t>Do you have a bird Pokemon? If so, I have a great reward for you. </a:t>
            </a:r>
            <a:endParaRPr b="0" i="0" sz="16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71" name="Google Shape;371;g2ff4668ef4d_0_376"/>
          <p:cNvPicPr preferRelativeResize="0"/>
          <p:nvPr/>
        </p:nvPicPr>
        <p:blipFill rotWithShape="1">
          <a:blip r:embed="rId7">
            <a:alphaModFix/>
          </a:blip>
          <a:srcRect b="0" l="0" r="0" t="0"/>
          <a:stretch/>
        </p:blipFill>
        <p:spPr>
          <a:xfrm rot="1199989">
            <a:off x="1761418" y="689411"/>
            <a:ext cx="2519465" cy="2519444"/>
          </a:xfrm>
          <a:prstGeom prst="rect">
            <a:avLst/>
          </a:prstGeom>
          <a:noFill/>
          <a:ln>
            <a:noFill/>
          </a:ln>
        </p:spPr>
      </p:pic>
      <p:sp>
        <p:nvSpPr>
          <p:cNvPr id="372" name="Google Shape;372;g2ff4668ef4d_0_376"/>
          <p:cNvSpPr txBox="1"/>
          <p:nvPr/>
        </p:nvSpPr>
        <p:spPr>
          <a:xfrm>
            <a:off x="2476483" y="846400"/>
            <a:ext cx="12321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Day</a:t>
            </a:r>
            <a:endParaRPr b="0" i="0" sz="4400" u="none" cap="none" strike="noStrike">
              <a:solidFill>
                <a:srgbClr val="000000"/>
              </a:solidFill>
              <a:latin typeface="Architects Daughter"/>
              <a:ea typeface="Architects Daughter"/>
              <a:cs typeface="Architects Daughter"/>
              <a:sym typeface="Architects Daughter"/>
            </a:endParaRPr>
          </a:p>
        </p:txBody>
      </p:sp>
      <p:sp>
        <p:nvSpPr>
          <p:cNvPr id="373" name="Google Shape;373;g2ff4668ef4d_0_376"/>
          <p:cNvSpPr txBox="1"/>
          <p:nvPr/>
        </p:nvSpPr>
        <p:spPr>
          <a:xfrm>
            <a:off x="4254500" y="1041400"/>
            <a:ext cx="22605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a:t>
            </a:r>
            <a:r>
              <a:rPr b="0" i="0" lang="en-GB" sz="1900" u="none" cap="none" strike="noStrike">
                <a:solidFill>
                  <a:schemeClr val="dk1"/>
                </a:solidFill>
                <a:latin typeface="Staatliches"/>
                <a:ea typeface="Staatliches"/>
                <a:cs typeface="Staatliches"/>
                <a:sym typeface="Staatliches"/>
              </a:rPr>
              <a:t>Journal:</a:t>
            </a:r>
            <a:endParaRPr b="0" i="0" sz="1900" u="none" cap="none" strike="noStrike">
              <a:solidFill>
                <a:srgbClr val="000000"/>
              </a:solidFill>
              <a:latin typeface="Staatliches"/>
              <a:ea typeface="Staatliches"/>
              <a:cs typeface="Staatliches"/>
              <a:sym typeface="Staatliches"/>
            </a:endParaRPr>
          </a:p>
        </p:txBody>
      </p:sp>
      <p:sp>
        <p:nvSpPr>
          <p:cNvPr id="374" name="Google Shape;374;g2ff4668ef4d_0_376"/>
          <p:cNvSpPr txBox="1"/>
          <p:nvPr/>
        </p:nvSpPr>
        <p:spPr>
          <a:xfrm>
            <a:off x="2413000" y="3174900"/>
            <a:ext cx="2819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Predictions:</a:t>
            </a:r>
            <a:endParaRPr b="0" i="0" sz="1900" u="none" cap="none" strike="noStrike">
              <a:solidFill>
                <a:srgbClr val="000000"/>
              </a:solidFill>
              <a:latin typeface="Staatliches"/>
              <a:ea typeface="Staatliches"/>
              <a:cs typeface="Staatliches"/>
              <a:sym typeface="Staatliches"/>
            </a:endParaRPr>
          </a:p>
        </p:txBody>
      </p:sp>
      <p:sp>
        <p:nvSpPr>
          <p:cNvPr id="375" name="Google Shape;375;g2ff4668ef4d_0_376"/>
          <p:cNvSpPr txBox="1"/>
          <p:nvPr/>
        </p:nvSpPr>
        <p:spPr>
          <a:xfrm>
            <a:off x="2775100" y="2082800"/>
            <a:ext cx="4317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2</a:t>
            </a:r>
            <a:endParaRPr b="0" i="0" sz="4400" u="none" cap="none" strike="noStrike">
              <a:solidFill>
                <a:srgbClr val="000000"/>
              </a:solidFill>
              <a:latin typeface="Architects Daughter"/>
              <a:ea typeface="Architects Daughter"/>
              <a:cs typeface="Architects Daughter"/>
              <a:sym typeface="Architects Daughter"/>
            </a:endParaRPr>
          </a:p>
        </p:txBody>
      </p:sp>
      <p:pic>
        <p:nvPicPr>
          <p:cNvPr id="376" name="Google Shape;376;g2ff4668ef4d_0_376" title="oak4.wav">
            <a:hlinkClick r:id="rId8"/>
          </p:cNvPr>
          <p:cNvPicPr preferRelativeResize="0"/>
          <p:nvPr/>
        </p:nvPicPr>
        <p:blipFill rotWithShape="1">
          <a:blip r:embed="rId9">
            <a:alphaModFix/>
          </a:blip>
          <a:srcRect b="0" l="0" r="0" t="0"/>
          <a:stretch/>
        </p:blipFill>
        <p:spPr>
          <a:xfrm>
            <a:off x="-685800" y="-63500"/>
            <a:ext cx="609600" cy="609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g2ff4668ef4d_0_393"/>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2" name="Google Shape;382;g2ff4668ef4d_0_393"/>
          <p:cNvPicPr preferRelativeResize="0"/>
          <p:nvPr/>
        </p:nvPicPr>
        <p:blipFill rotWithShape="1">
          <a:blip r:embed="rId4">
            <a:alphaModFix amt="12000"/>
          </a:blip>
          <a:srcRect b="23726" l="0" r="24493" t="4567"/>
          <a:stretch/>
        </p:blipFill>
        <p:spPr>
          <a:xfrm>
            <a:off x="1765133" y="254000"/>
            <a:ext cx="9944267" cy="6375400"/>
          </a:xfrm>
          <a:prstGeom prst="rect">
            <a:avLst/>
          </a:prstGeom>
          <a:noFill/>
          <a:ln>
            <a:noFill/>
          </a:ln>
        </p:spPr>
      </p:pic>
      <p:pic>
        <p:nvPicPr>
          <p:cNvPr id="383" name="Google Shape;383;g2ff4668ef4d_0_393"/>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pic>
        <p:nvPicPr>
          <p:cNvPr id="384" name="Google Shape;384;g2ff4668ef4d_0_393"/>
          <p:cNvPicPr preferRelativeResize="0"/>
          <p:nvPr/>
        </p:nvPicPr>
        <p:blipFill rotWithShape="1">
          <a:blip r:embed="rId6">
            <a:alphaModFix/>
          </a:blip>
          <a:srcRect b="0" l="0" r="0" t="0"/>
          <a:stretch/>
        </p:blipFill>
        <p:spPr>
          <a:xfrm>
            <a:off x="7010400" y="3720510"/>
            <a:ext cx="3060700" cy="2585067"/>
          </a:xfrm>
          <a:prstGeom prst="rect">
            <a:avLst/>
          </a:prstGeom>
          <a:noFill/>
          <a:ln>
            <a:noFill/>
          </a:ln>
        </p:spPr>
      </p:pic>
      <p:sp>
        <p:nvSpPr>
          <p:cNvPr id="385" name="Google Shape;385;g2ff4668ef4d_0_393"/>
          <p:cNvSpPr/>
          <p:nvPr/>
        </p:nvSpPr>
        <p:spPr>
          <a:xfrm>
            <a:off x="2324100" y="3594100"/>
            <a:ext cx="4686300" cy="2514900"/>
          </a:xfrm>
          <a:prstGeom prst="wedgeRectCallout">
            <a:avLst>
              <a:gd fmla="val 77098" name="adj1"/>
              <a:gd fmla="val -5814" name="adj2"/>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2ff4668ef4d_0_393"/>
          <p:cNvSpPr/>
          <p:nvPr/>
        </p:nvSpPr>
        <p:spPr>
          <a:xfrm>
            <a:off x="4102300" y="1308167"/>
            <a:ext cx="5968800" cy="1409700"/>
          </a:xfrm>
          <a:prstGeom prst="horizontalScroll">
            <a:avLst>
              <a:gd fmla="val 12500" name="adj"/>
            </a:avLst>
          </a:prstGeom>
          <a:gradFill>
            <a:gsLst>
              <a:gs pos="0">
                <a:srgbClr val="FFF6DB"/>
              </a:gs>
              <a:gs pos="100000">
                <a:srgbClr val="FAD25C"/>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2ff4668ef4d_0_393"/>
          <p:cNvSpPr txBox="1"/>
          <p:nvPr/>
        </p:nvSpPr>
        <p:spPr>
          <a:xfrm>
            <a:off x="3975100" y="1409700"/>
            <a:ext cx="6096000" cy="1293000"/>
          </a:xfrm>
          <a:prstGeom prst="rect">
            <a:avLst/>
          </a:prstGeom>
          <a:noFill/>
          <a:ln>
            <a:noFill/>
          </a:ln>
        </p:spPr>
        <p:txBody>
          <a:bodyPr anchorCtr="0" anchor="t" bIns="121900" lIns="121900" spcFirstLastPara="1" rIns="121900" wrap="square" tIns="121900">
            <a:spAutoFit/>
          </a:bodyPr>
          <a:lstStyle/>
          <a:p>
            <a:pPr indent="-412750" lvl="0" marL="609600" marR="0" rtl="0" algn="l">
              <a:lnSpc>
                <a:spcPct val="100000"/>
              </a:lnSpc>
              <a:spcBef>
                <a:spcPts val="0"/>
              </a:spcBef>
              <a:spcAft>
                <a:spcPts val="0"/>
              </a:spcAft>
              <a:buClr>
                <a:schemeClr val="dk1"/>
              </a:buClr>
              <a:buSzPts val="1700"/>
              <a:buFont typeface="Architects Daughter"/>
              <a:buChar char="●"/>
            </a:pPr>
            <a:r>
              <a:rPr b="0" i="0" lang="en-GB" sz="1700" u="none" cap="none" strike="noStrike">
                <a:solidFill>
                  <a:schemeClr val="dk1"/>
                </a:solidFill>
                <a:latin typeface="Architects Daughter"/>
                <a:ea typeface="Architects Daughter"/>
                <a:cs typeface="Architects Daughter"/>
                <a:sym typeface="Architects Daughter"/>
              </a:rPr>
              <a:t>I’m running low on cards. I’ll take one at random.</a:t>
            </a:r>
            <a:endParaRPr b="0" i="0" sz="1700" u="none" cap="none" strike="noStrike">
              <a:solidFill>
                <a:schemeClr val="dk1"/>
              </a:solidFill>
              <a:latin typeface="Architects Daughter"/>
              <a:ea typeface="Architects Daughter"/>
              <a:cs typeface="Architects Daughter"/>
              <a:sym typeface="Architects Daughter"/>
            </a:endParaRPr>
          </a:p>
          <a:p>
            <a:pPr indent="-412750" lvl="0" marL="609600" marR="0" rtl="0" algn="l">
              <a:lnSpc>
                <a:spcPct val="100000"/>
              </a:lnSpc>
              <a:spcBef>
                <a:spcPts val="0"/>
              </a:spcBef>
              <a:spcAft>
                <a:spcPts val="0"/>
              </a:spcAft>
              <a:buClr>
                <a:schemeClr val="dk1"/>
              </a:buClr>
              <a:buSzPts val="1700"/>
              <a:buFont typeface="Architects Daughter"/>
              <a:buChar char="●"/>
            </a:pPr>
            <a:r>
              <a:rPr b="0" i="0" lang="en-GB" sz="1700" u="none" cap="none" strike="noStrike">
                <a:solidFill>
                  <a:schemeClr val="dk1"/>
                </a:solidFill>
                <a:latin typeface="Architects Daughter"/>
                <a:ea typeface="Architects Daughter"/>
                <a:cs typeface="Architects Daughter"/>
                <a:sym typeface="Architects Daughter"/>
              </a:rPr>
              <a:t>Birds seemed to be great for my research. If you have one, you get a random card from my deck.</a:t>
            </a:r>
            <a:endParaRPr b="0" i="0" sz="1700" u="none" cap="none" strike="noStrike">
              <a:solidFill>
                <a:schemeClr val="dk1"/>
              </a:solidFill>
              <a:latin typeface="Architects Daughter"/>
              <a:ea typeface="Architects Daughter"/>
              <a:cs typeface="Architects Daughter"/>
              <a:sym typeface="Architects Daughter"/>
            </a:endParaRPr>
          </a:p>
          <a:p>
            <a:pPr indent="-412750" lvl="0" marL="609600" marR="0" rtl="0" algn="l">
              <a:lnSpc>
                <a:spcPct val="100000"/>
              </a:lnSpc>
              <a:spcBef>
                <a:spcPts val="0"/>
              </a:spcBef>
              <a:spcAft>
                <a:spcPts val="0"/>
              </a:spcAft>
              <a:buClr>
                <a:schemeClr val="dk1"/>
              </a:buClr>
              <a:buSzPts val="1700"/>
              <a:buFont typeface="Architects Daughter"/>
              <a:buChar char="●"/>
            </a:pPr>
            <a:r>
              <a:rPr b="0" i="0" lang="en-GB" sz="1700" u="none" cap="none" strike="noStrike">
                <a:solidFill>
                  <a:schemeClr val="dk1"/>
                </a:solidFill>
                <a:latin typeface="Architects Daughter"/>
                <a:ea typeface="Architects Daughter"/>
                <a:cs typeface="Architects Daughter"/>
                <a:sym typeface="Architects Daughter"/>
              </a:rPr>
              <a:t>Today only! </a:t>
            </a:r>
            <a:r>
              <a:rPr b="1" i="0" lang="en-GB" sz="1700" u="none" cap="none" strike="noStrike">
                <a:solidFill>
                  <a:schemeClr val="dk1"/>
                </a:solidFill>
                <a:latin typeface="Architects Daughter"/>
                <a:ea typeface="Architects Daughter"/>
                <a:cs typeface="Architects Daughter"/>
                <a:sym typeface="Architects Daughter"/>
              </a:rPr>
              <a:t>High risk, high reward task!</a:t>
            </a:r>
            <a:r>
              <a:rPr b="0" i="0" lang="en-GB" sz="1700" u="none" cap="none" strike="noStrike">
                <a:solidFill>
                  <a:schemeClr val="dk1"/>
                </a:solidFill>
                <a:latin typeface="Architects Daughter"/>
                <a:ea typeface="Architects Daughter"/>
                <a:cs typeface="Architects Daughter"/>
                <a:sym typeface="Architects Daughter"/>
              </a:rPr>
              <a:t> </a:t>
            </a:r>
            <a:endParaRPr b="0" i="0" sz="1700" u="none" cap="none" strike="noStrike">
              <a:solidFill>
                <a:schemeClr val="dk1"/>
              </a:solidFill>
              <a:latin typeface="Architects Daughter"/>
              <a:ea typeface="Architects Daughter"/>
              <a:cs typeface="Architects Daughter"/>
              <a:sym typeface="Architects Daughter"/>
            </a:endParaRPr>
          </a:p>
        </p:txBody>
      </p:sp>
      <p:sp>
        <p:nvSpPr>
          <p:cNvPr id="388" name="Google Shape;388;g2ff4668ef4d_0_393"/>
          <p:cNvSpPr txBox="1"/>
          <p:nvPr/>
        </p:nvSpPr>
        <p:spPr>
          <a:xfrm>
            <a:off x="2197100" y="3695700"/>
            <a:ext cx="4597500" cy="3001500"/>
          </a:xfrm>
          <a:prstGeom prst="rect">
            <a:avLst/>
          </a:prstGeom>
          <a:noFill/>
          <a:ln>
            <a:noFill/>
          </a:ln>
        </p:spPr>
        <p:txBody>
          <a:bodyPr anchorCtr="0" anchor="t" bIns="121900" lIns="121900" spcFirstLastPara="1" rIns="121900" wrap="square" tIns="121900">
            <a:spAutoFit/>
          </a:bodyPr>
          <a:lstStyle/>
          <a:p>
            <a:pPr indent="-406400" lvl="0" marL="609600" marR="0" rtl="0" algn="l">
              <a:lnSpc>
                <a:spcPct val="100000"/>
              </a:lnSpc>
              <a:spcBef>
                <a:spcPts val="0"/>
              </a:spcBef>
              <a:spcAft>
                <a:spcPts val="0"/>
              </a:spcAft>
              <a:buClr>
                <a:schemeClr val="dk1"/>
              </a:buClr>
              <a:buSzPts val="1600"/>
              <a:buFont typeface="Press Start 2P"/>
              <a:buChar char="●"/>
            </a:pPr>
            <a:r>
              <a:rPr b="0" i="0" lang="en-GB" sz="1600" u="none" cap="none" strike="noStrike">
                <a:solidFill>
                  <a:schemeClr val="dk1"/>
                </a:solidFill>
                <a:latin typeface="Press Start 2P"/>
                <a:ea typeface="Press Start 2P"/>
                <a:cs typeface="Press Start 2P"/>
                <a:sym typeface="Press Start 2P"/>
              </a:rPr>
              <a:t>Blue or Red cards could return to their normal value…</a:t>
            </a:r>
            <a:endParaRPr b="0" i="0" sz="1600" u="none" cap="none" strike="noStrike">
              <a:solidFill>
                <a:schemeClr val="dk1"/>
              </a:solidFill>
              <a:latin typeface="Press Start 2P"/>
              <a:ea typeface="Press Start 2P"/>
              <a:cs typeface="Press Start 2P"/>
              <a:sym typeface="Press Start 2P"/>
            </a:endParaRPr>
          </a:p>
          <a:p>
            <a:pPr indent="0" lvl="0" marL="6096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ess Start 2P"/>
              <a:ea typeface="Press Start 2P"/>
              <a:cs typeface="Press Start 2P"/>
              <a:sym typeface="Press Start 2P"/>
            </a:endParaRPr>
          </a:p>
          <a:p>
            <a:pPr indent="-406400" lvl="0" marL="609600" marR="0" rtl="0" algn="l">
              <a:lnSpc>
                <a:spcPct val="100000"/>
              </a:lnSpc>
              <a:spcBef>
                <a:spcPts val="0"/>
              </a:spcBef>
              <a:spcAft>
                <a:spcPts val="0"/>
              </a:spcAft>
              <a:buClr>
                <a:schemeClr val="dk1"/>
              </a:buClr>
              <a:buSzPts val="1600"/>
              <a:buFont typeface="Press Start 2P"/>
              <a:buChar char="●"/>
            </a:pPr>
            <a:r>
              <a:rPr b="0" i="0" lang="en-GB" sz="1600" u="none" cap="none" strike="noStrike">
                <a:solidFill>
                  <a:schemeClr val="dk1"/>
                </a:solidFill>
                <a:latin typeface="Press Start 2P"/>
                <a:ea typeface="Press Start 2P"/>
                <a:cs typeface="Press Start 2P"/>
                <a:sym typeface="Press Start 2P"/>
              </a:rPr>
              <a:t>Something bad could happen if you don’t have a blue card.</a:t>
            </a:r>
            <a:endParaRPr b="0" i="0" sz="13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89" name="Google Shape;389;g2ff4668ef4d_0_393"/>
          <p:cNvPicPr preferRelativeResize="0"/>
          <p:nvPr/>
        </p:nvPicPr>
        <p:blipFill rotWithShape="1">
          <a:blip r:embed="rId7">
            <a:alphaModFix/>
          </a:blip>
          <a:srcRect b="0" l="0" r="0" t="0"/>
          <a:stretch/>
        </p:blipFill>
        <p:spPr>
          <a:xfrm rot="1199989">
            <a:off x="1761418" y="689411"/>
            <a:ext cx="2519465" cy="2519444"/>
          </a:xfrm>
          <a:prstGeom prst="rect">
            <a:avLst/>
          </a:prstGeom>
          <a:noFill/>
          <a:ln>
            <a:noFill/>
          </a:ln>
        </p:spPr>
      </p:pic>
      <p:sp>
        <p:nvSpPr>
          <p:cNvPr id="390" name="Google Shape;390;g2ff4668ef4d_0_393"/>
          <p:cNvSpPr txBox="1"/>
          <p:nvPr/>
        </p:nvSpPr>
        <p:spPr>
          <a:xfrm>
            <a:off x="2476483" y="846400"/>
            <a:ext cx="12321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Day</a:t>
            </a:r>
            <a:endParaRPr b="0" i="0" sz="4400" u="none" cap="none" strike="noStrike">
              <a:solidFill>
                <a:srgbClr val="000000"/>
              </a:solidFill>
              <a:latin typeface="Architects Daughter"/>
              <a:ea typeface="Architects Daughter"/>
              <a:cs typeface="Architects Daughter"/>
              <a:sym typeface="Architects Daughter"/>
            </a:endParaRPr>
          </a:p>
        </p:txBody>
      </p:sp>
      <p:sp>
        <p:nvSpPr>
          <p:cNvPr id="391" name="Google Shape;391;g2ff4668ef4d_0_393"/>
          <p:cNvSpPr txBox="1"/>
          <p:nvPr/>
        </p:nvSpPr>
        <p:spPr>
          <a:xfrm>
            <a:off x="4254500" y="1041400"/>
            <a:ext cx="23241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a:t>
            </a:r>
            <a:r>
              <a:rPr b="0" i="0" lang="en-GB" sz="1900" u="none" cap="none" strike="noStrike">
                <a:solidFill>
                  <a:schemeClr val="dk1"/>
                </a:solidFill>
                <a:latin typeface="Staatliches"/>
                <a:ea typeface="Staatliches"/>
                <a:cs typeface="Staatliches"/>
                <a:sym typeface="Staatliches"/>
              </a:rPr>
              <a:t>Journal:</a:t>
            </a:r>
            <a:endParaRPr b="0" i="0" sz="1900" u="none" cap="none" strike="noStrike">
              <a:solidFill>
                <a:srgbClr val="000000"/>
              </a:solidFill>
              <a:latin typeface="Staatliches"/>
              <a:ea typeface="Staatliches"/>
              <a:cs typeface="Staatliches"/>
              <a:sym typeface="Staatliches"/>
            </a:endParaRPr>
          </a:p>
        </p:txBody>
      </p:sp>
      <p:sp>
        <p:nvSpPr>
          <p:cNvPr id="392" name="Google Shape;392;g2ff4668ef4d_0_393"/>
          <p:cNvSpPr txBox="1"/>
          <p:nvPr/>
        </p:nvSpPr>
        <p:spPr>
          <a:xfrm>
            <a:off x="2413000" y="3174900"/>
            <a:ext cx="2819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Predictions:</a:t>
            </a:r>
            <a:endParaRPr b="0" i="0" sz="1900" u="none" cap="none" strike="noStrike">
              <a:solidFill>
                <a:srgbClr val="000000"/>
              </a:solidFill>
              <a:latin typeface="Staatliches"/>
              <a:ea typeface="Staatliches"/>
              <a:cs typeface="Staatliches"/>
              <a:sym typeface="Staatliches"/>
            </a:endParaRPr>
          </a:p>
        </p:txBody>
      </p:sp>
      <p:sp>
        <p:nvSpPr>
          <p:cNvPr id="393" name="Google Shape;393;g2ff4668ef4d_0_393"/>
          <p:cNvSpPr txBox="1"/>
          <p:nvPr/>
        </p:nvSpPr>
        <p:spPr>
          <a:xfrm>
            <a:off x="2775100" y="2082800"/>
            <a:ext cx="4317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3</a:t>
            </a:r>
            <a:endParaRPr b="0" i="0" sz="4400" u="none" cap="none" strike="noStrike">
              <a:solidFill>
                <a:srgbClr val="000000"/>
              </a:solidFill>
              <a:latin typeface="Architects Daughter"/>
              <a:ea typeface="Architects Daughter"/>
              <a:cs typeface="Architects Daughter"/>
              <a:sym typeface="Architects Daughter"/>
            </a:endParaRPr>
          </a:p>
        </p:txBody>
      </p:sp>
      <p:pic>
        <p:nvPicPr>
          <p:cNvPr id="394" name="Google Shape;394;g2ff4668ef4d_0_393" title="oak13.wav">
            <a:hlinkClick r:id="rId8"/>
          </p:cNvPr>
          <p:cNvPicPr preferRelativeResize="0"/>
          <p:nvPr/>
        </p:nvPicPr>
        <p:blipFill rotWithShape="1">
          <a:blip r:embed="rId9">
            <a:alphaModFix/>
          </a:blip>
          <a:srcRect b="0" l="0" r="0" t="0"/>
          <a:stretch/>
        </p:blipFill>
        <p:spPr>
          <a:xfrm>
            <a:off x="-774700" y="-63500"/>
            <a:ext cx="609600" cy="609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g2ff4668ef4d_0_410"/>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0" name="Google Shape;400;g2ff4668ef4d_0_410"/>
          <p:cNvPicPr preferRelativeResize="0"/>
          <p:nvPr/>
        </p:nvPicPr>
        <p:blipFill rotWithShape="1">
          <a:blip r:embed="rId4">
            <a:alphaModFix amt="12000"/>
          </a:blip>
          <a:srcRect b="23726" l="0" r="24493" t="4567"/>
          <a:stretch/>
        </p:blipFill>
        <p:spPr>
          <a:xfrm>
            <a:off x="1765133" y="254000"/>
            <a:ext cx="9944267" cy="6375400"/>
          </a:xfrm>
          <a:prstGeom prst="rect">
            <a:avLst/>
          </a:prstGeom>
          <a:noFill/>
          <a:ln>
            <a:noFill/>
          </a:ln>
        </p:spPr>
      </p:pic>
      <p:pic>
        <p:nvPicPr>
          <p:cNvPr id="401" name="Google Shape;401;g2ff4668ef4d_0_410"/>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pic>
        <p:nvPicPr>
          <p:cNvPr id="402" name="Google Shape;402;g2ff4668ef4d_0_410"/>
          <p:cNvPicPr preferRelativeResize="0"/>
          <p:nvPr/>
        </p:nvPicPr>
        <p:blipFill rotWithShape="1">
          <a:blip r:embed="rId6">
            <a:alphaModFix/>
          </a:blip>
          <a:srcRect b="0" l="0" r="0" t="0"/>
          <a:stretch/>
        </p:blipFill>
        <p:spPr>
          <a:xfrm>
            <a:off x="7010400" y="3720510"/>
            <a:ext cx="3060700" cy="2585067"/>
          </a:xfrm>
          <a:prstGeom prst="rect">
            <a:avLst/>
          </a:prstGeom>
          <a:noFill/>
          <a:ln>
            <a:noFill/>
          </a:ln>
        </p:spPr>
      </p:pic>
      <p:sp>
        <p:nvSpPr>
          <p:cNvPr id="403" name="Google Shape;403;g2ff4668ef4d_0_410"/>
          <p:cNvSpPr/>
          <p:nvPr/>
        </p:nvSpPr>
        <p:spPr>
          <a:xfrm>
            <a:off x="2324100" y="3594100"/>
            <a:ext cx="4686300" cy="2514900"/>
          </a:xfrm>
          <a:prstGeom prst="wedgeRectCallout">
            <a:avLst>
              <a:gd fmla="val 77098" name="adj1"/>
              <a:gd fmla="val -5814" name="adj2"/>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2ff4668ef4d_0_410"/>
          <p:cNvSpPr/>
          <p:nvPr/>
        </p:nvSpPr>
        <p:spPr>
          <a:xfrm>
            <a:off x="4102300" y="1308167"/>
            <a:ext cx="5968800" cy="1409700"/>
          </a:xfrm>
          <a:prstGeom prst="horizontalScroll">
            <a:avLst>
              <a:gd fmla="val 12500" name="adj"/>
            </a:avLst>
          </a:prstGeom>
          <a:gradFill>
            <a:gsLst>
              <a:gs pos="0">
                <a:srgbClr val="DCECD5"/>
              </a:gs>
              <a:gs pos="100000">
                <a:srgbClr val="93BC81"/>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2ff4668ef4d_0_410"/>
          <p:cNvSpPr txBox="1"/>
          <p:nvPr/>
        </p:nvSpPr>
        <p:spPr>
          <a:xfrm>
            <a:off x="4102300" y="1397000"/>
            <a:ext cx="6362400" cy="1493100"/>
          </a:xfrm>
          <a:prstGeom prst="rect">
            <a:avLst/>
          </a:prstGeom>
          <a:noFill/>
          <a:ln>
            <a:noFill/>
          </a:ln>
        </p:spPr>
        <p:txBody>
          <a:bodyPr anchorCtr="0" anchor="t" bIns="121900" lIns="121900" spcFirstLastPara="1" rIns="121900" wrap="square" tIns="121900">
            <a:spAutoFit/>
          </a:bodyPr>
          <a:lstStyle/>
          <a:p>
            <a:pPr indent="-450850" lvl="0" marL="609600" marR="0" rtl="0" algn="l">
              <a:lnSpc>
                <a:spcPct val="100000"/>
              </a:lnSpc>
              <a:spcBef>
                <a:spcPts val="0"/>
              </a:spcBef>
              <a:spcAft>
                <a:spcPts val="0"/>
              </a:spcAft>
              <a:buClr>
                <a:schemeClr val="dk1"/>
              </a:buClr>
              <a:buSzPts val="2300"/>
              <a:buFont typeface="Architects Daughter"/>
              <a:buChar char="●"/>
            </a:pPr>
            <a:r>
              <a:rPr b="0" i="0" lang="en-GB" sz="1600" u="none" cap="none" strike="noStrike">
                <a:solidFill>
                  <a:schemeClr val="dk1"/>
                </a:solidFill>
                <a:latin typeface="Architects Daughter"/>
                <a:ea typeface="Architects Daughter"/>
                <a:cs typeface="Architects Daughter"/>
                <a:sym typeface="Architects Daughter"/>
              </a:rPr>
              <a:t>Blue cards are now back up to their normal amount.</a:t>
            </a:r>
            <a:endParaRPr b="0" i="0" sz="1600" u="none" cap="none" strike="noStrike">
              <a:solidFill>
                <a:schemeClr val="dk1"/>
              </a:solidFill>
              <a:latin typeface="Architects Daughter"/>
              <a:ea typeface="Architects Daughter"/>
              <a:cs typeface="Architects Daughter"/>
              <a:sym typeface="Architects Daughter"/>
            </a:endParaRPr>
          </a:p>
          <a:p>
            <a:pPr indent="-450850" lvl="0" marL="609600" marR="0" rtl="0" algn="l">
              <a:lnSpc>
                <a:spcPct val="100000"/>
              </a:lnSpc>
              <a:spcBef>
                <a:spcPts val="0"/>
              </a:spcBef>
              <a:spcAft>
                <a:spcPts val="0"/>
              </a:spcAft>
              <a:buClr>
                <a:schemeClr val="dk1"/>
              </a:buClr>
              <a:buSzPts val="2300"/>
              <a:buFont typeface="Architects Daughter"/>
              <a:buChar char="●"/>
            </a:pPr>
            <a:r>
              <a:rPr b="0" i="0" lang="en-GB" sz="1600" u="none" cap="none" strike="noStrike">
                <a:solidFill>
                  <a:schemeClr val="dk1"/>
                </a:solidFill>
                <a:latin typeface="Architects Daughter"/>
                <a:ea typeface="Architects Daughter"/>
                <a:cs typeface="Architects Daughter"/>
                <a:sym typeface="Architects Daughter"/>
              </a:rPr>
              <a:t>If you don’t own a blue card, I will take 2 cards from you at random</a:t>
            </a:r>
            <a:endParaRPr b="0" i="0" sz="2300" u="none" cap="none" strike="noStrike">
              <a:solidFill>
                <a:schemeClr val="dk1"/>
              </a:solidFill>
              <a:latin typeface="Architects Daughter"/>
              <a:ea typeface="Architects Daughter"/>
              <a:cs typeface="Architects Daughter"/>
              <a:sym typeface="Architects Daughter"/>
            </a:endParaRPr>
          </a:p>
          <a:p>
            <a:pPr indent="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 name="Google Shape;406;g2ff4668ef4d_0_410"/>
          <p:cNvSpPr txBox="1"/>
          <p:nvPr/>
        </p:nvSpPr>
        <p:spPr>
          <a:xfrm>
            <a:off x="2197100" y="3695700"/>
            <a:ext cx="4597500" cy="2786100"/>
          </a:xfrm>
          <a:prstGeom prst="rect">
            <a:avLst/>
          </a:prstGeom>
          <a:noFill/>
          <a:ln>
            <a:noFill/>
          </a:ln>
        </p:spPr>
        <p:txBody>
          <a:bodyPr anchorCtr="0" anchor="t" bIns="121900" lIns="121900" spcFirstLastPara="1" rIns="121900" wrap="square" tIns="121900">
            <a:spAutoFit/>
          </a:bodyPr>
          <a:lstStyle/>
          <a:p>
            <a:pPr indent="-374650" lvl="0" marL="609600" marR="0" rtl="0" algn="l">
              <a:lnSpc>
                <a:spcPct val="100000"/>
              </a:lnSpc>
              <a:spcBef>
                <a:spcPts val="0"/>
              </a:spcBef>
              <a:spcAft>
                <a:spcPts val="0"/>
              </a:spcAft>
              <a:buClr>
                <a:schemeClr val="dk1"/>
              </a:buClr>
              <a:buSzPts val="1100"/>
              <a:buFont typeface="Press Start 2P"/>
              <a:buChar char="●"/>
            </a:pPr>
            <a:r>
              <a:rPr b="0" i="0" lang="en-GB" sz="1300" u="none" cap="none" strike="noStrike">
                <a:solidFill>
                  <a:schemeClr val="dk1"/>
                </a:solidFill>
                <a:latin typeface="Press Start 2P"/>
                <a:ea typeface="Press Start 2P"/>
                <a:cs typeface="Press Start 2P"/>
                <a:sym typeface="Press Start 2P"/>
              </a:rPr>
              <a:t>New research shows something interesting with 30HP &amp; 40HP Pokemon.</a:t>
            </a:r>
            <a:endParaRPr b="0" i="0" sz="13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Press Start 2P"/>
              <a:ea typeface="Press Start 2P"/>
              <a:cs typeface="Press Start 2P"/>
              <a:sym typeface="Press Start 2P"/>
            </a:endParaRPr>
          </a:p>
          <a:p>
            <a:pPr indent="0" lvl="0" marL="6096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Press Start 2P"/>
              <a:ea typeface="Press Start 2P"/>
              <a:cs typeface="Press Start 2P"/>
              <a:sym typeface="Press Start 2P"/>
            </a:endParaRPr>
          </a:p>
          <a:p>
            <a:pPr indent="-387350" lvl="0" marL="609600" marR="0" rtl="0" algn="l">
              <a:lnSpc>
                <a:spcPct val="100000"/>
              </a:lnSpc>
              <a:spcBef>
                <a:spcPts val="0"/>
              </a:spcBef>
              <a:spcAft>
                <a:spcPts val="0"/>
              </a:spcAft>
              <a:buClr>
                <a:schemeClr val="dk1"/>
              </a:buClr>
              <a:buSzPts val="1300"/>
              <a:buFont typeface="Press Start 2P"/>
              <a:buChar char="●"/>
            </a:pPr>
            <a:r>
              <a:rPr b="0" i="0" lang="en-GB" sz="1300" u="none" cap="none" strike="noStrike">
                <a:solidFill>
                  <a:schemeClr val="dk1"/>
                </a:solidFill>
                <a:latin typeface="Press Start 2P"/>
                <a:ea typeface="Press Start 2P"/>
                <a:cs typeface="Press Start 2P"/>
                <a:sym typeface="Press Start 2P"/>
              </a:rPr>
              <a:t>A potion auction is happening today. They might be valuable to my research.</a:t>
            </a:r>
            <a:endParaRPr b="0" i="0" sz="13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07" name="Google Shape;407;g2ff4668ef4d_0_410"/>
          <p:cNvPicPr preferRelativeResize="0"/>
          <p:nvPr/>
        </p:nvPicPr>
        <p:blipFill rotWithShape="1">
          <a:blip r:embed="rId7">
            <a:alphaModFix/>
          </a:blip>
          <a:srcRect b="0" l="0" r="0" t="0"/>
          <a:stretch/>
        </p:blipFill>
        <p:spPr>
          <a:xfrm rot="1199989">
            <a:off x="1761418" y="689411"/>
            <a:ext cx="2519465" cy="2519444"/>
          </a:xfrm>
          <a:prstGeom prst="rect">
            <a:avLst/>
          </a:prstGeom>
          <a:noFill/>
          <a:ln>
            <a:noFill/>
          </a:ln>
        </p:spPr>
      </p:pic>
      <p:sp>
        <p:nvSpPr>
          <p:cNvPr id="408" name="Google Shape;408;g2ff4668ef4d_0_410"/>
          <p:cNvSpPr txBox="1"/>
          <p:nvPr/>
        </p:nvSpPr>
        <p:spPr>
          <a:xfrm>
            <a:off x="2476483" y="846400"/>
            <a:ext cx="12321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Day</a:t>
            </a:r>
            <a:endParaRPr b="0" i="0" sz="4400" u="none" cap="none" strike="noStrike">
              <a:solidFill>
                <a:srgbClr val="000000"/>
              </a:solidFill>
              <a:latin typeface="Architects Daughter"/>
              <a:ea typeface="Architects Daughter"/>
              <a:cs typeface="Architects Daughter"/>
              <a:sym typeface="Architects Daughter"/>
            </a:endParaRPr>
          </a:p>
        </p:txBody>
      </p:sp>
      <p:sp>
        <p:nvSpPr>
          <p:cNvPr id="409" name="Google Shape;409;g2ff4668ef4d_0_410"/>
          <p:cNvSpPr txBox="1"/>
          <p:nvPr/>
        </p:nvSpPr>
        <p:spPr>
          <a:xfrm>
            <a:off x="4260667" y="1041400"/>
            <a:ext cx="2444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a:t>
            </a:r>
            <a:r>
              <a:rPr b="0" i="0" lang="en-GB" sz="1900" u="none" cap="none" strike="noStrike">
                <a:solidFill>
                  <a:schemeClr val="dk1"/>
                </a:solidFill>
                <a:latin typeface="Staatliches"/>
                <a:ea typeface="Staatliches"/>
                <a:cs typeface="Staatliches"/>
                <a:sym typeface="Staatliches"/>
              </a:rPr>
              <a:t>Journal:</a:t>
            </a:r>
            <a:endParaRPr b="0" i="0" sz="1900" u="none" cap="none" strike="noStrike">
              <a:solidFill>
                <a:srgbClr val="000000"/>
              </a:solidFill>
              <a:latin typeface="Staatliches"/>
              <a:ea typeface="Staatliches"/>
              <a:cs typeface="Staatliches"/>
              <a:sym typeface="Staatliches"/>
            </a:endParaRPr>
          </a:p>
        </p:txBody>
      </p:sp>
      <p:sp>
        <p:nvSpPr>
          <p:cNvPr id="410" name="Google Shape;410;g2ff4668ef4d_0_410"/>
          <p:cNvSpPr txBox="1"/>
          <p:nvPr/>
        </p:nvSpPr>
        <p:spPr>
          <a:xfrm>
            <a:off x="2413000" y="3174900"/>
            <a:ext cx="2819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Predictions:</a:t>
            </a:r>
            <a:endParaRPr b="0" i="0" sz="1900" u="none" cap="none" strike="noStrike">
              <a:solidFill>
                <a:srgbClr val="000000"/>
              </a:solidFill>
              <a:latin typeface="Staatliches"/>
              <a:ea typeface="Staatliches"/>
              <a:cs typeface="Staatliches"/>
              <a:sym typeface="Staatliches"/>
            </a:endParaRPr>
          </a:p>
        </p:txBody>
      </p:sp>
      <p:sp>
        <p:nvSpPr>
          <p:cNvPr id="411" name="Google Shape;411;g2ff4668ef4d_0_410"/>
          <p:cNvSpPr txBox="1"/>
          <p:nvPr/>
        </p:nvSpPr>
        <p:spPr>
          <a:xfrm>
            <a:off x="2775100" y="2082800"/>
            <a:ext cx="4317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4</a:t>
            </a:r>
            <a:endParaRPr b="0" i="0" sz="4400" u="none" cap="none" strike="noStrike">
              <a:solidFill>
                <a:srgbClr val="000000"/>
              </a:solidFill>
              <a:latin typeface="Architects Daughter"/>
              <a:ea typeface="Architects Daughter"/>
              <a:cs typeface="Architects Daughter"/>
              <a:sym typeface="Architects Daughter"/>
            </a:endParaRPr>
          </a:p>
        </p:txBody>
      </p:sp>
      <p:pic>
        <p:nvPicPr>
          <p:cNvPr id="412" name="Google Shape;412;g2ff4668ef4d_0_410" title="oak4.wav">
            <a:hlinkClick r:id="rId8"/>
          </p:cNvPr>
          <p:cNvPicPr preferRelativeResize="0"/>
          <p:nvPr/>
        </p:nvPicPr>
        <p:blipFill rotWithShape="1">
          <a:blip r:embed="rId9">
            <a:alphaModFix/>
          </a:blip>
          <a:srcRect b="0" l="0" r="0" t="0"/>
          <a:stretch/>
        </p:blipFill>
        <p:spPr>
          <a:xfrm>
            <a:off x="-685800" y="-63500"/>
            <a:ext cx="609600" cy="60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6" name="Shape 416"/>
        <p:cNvGrpSpPr/>
        <p:nvPr/>
      </p:nvGrpSpPr>
      <p:grpSpPr>
        <a:xfrm>
          <a:off x="0" y="0"/>
          <a:ext cx="0" cy="0"/>
          <a:chOff x="0" y="0"/>
          <a:chExt cx="0" cy="0"/>
        </a:xfrm>
      </p:grpSpPr>
      <p:sp>
        <p:nvSpPr>
          <p:cNvPr id="417" name="Google Shape;417;g2ff4668ef4d_0_427"/>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8" name="Google Shape;418;g2ff4668ef4d_0_427"/>
          <p:cNvPicPr preferRelativeResize="0"/>
          <p:nvPr/>
        </p:nvPicPr>
        <p:blipFill rotWithShape="1">
          <a:blip r:embed="rId4">
            <a:alphaModFix amt="12000"/>
          </a:blip>
          <a:srcRect b="23726" l="0" r="24493" t="4567"/>
          <a:stretch/>
        </p:blipFill>
        <p:spPr>
          <a:xfrm>
            <a:off x="1765133" y="254000"/>
            <a:ext cx="9944267" cy="6375400"/>
          </a:xfrm>
          <a:prstGeom prst="rect">
            <a:avLst/>
          </a:prstGeom>
          <a:noFill/>
          <a:ln>
            <a:noFill/>
          </a:ln>
        </p:spPr>
      </p:pic>
      <p:pic>
        <p:nvPicPr>
          <p:cNvPr id="419" name="Google Shape;419;g2ff4668ef4d_0_427"/>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pic>
        <p:nvPicPr>
          <p:cNvPr id="420" name="Google Shape;420;g2ff4668ef4d_0_427"/>
          <p:cNvPicPr preferRelativeResize="0"/>
          <p:nvPr/>
        </p:nvPicPr>
        <p:blipFill rotWithShape="1">
          <a:blip r:embed="rId6">
            <a:alphaModFix/>
          </a:blip>
          <a:srcRect b="0" l="0" r="0" t="0"/>
          <a:stretch/>
        </p:blipFill>
        <p:spPr>
          <a:xfrm>
            <a:off x="7010400" y="3720510"/>
            <a:ext cx="3060700" cy="2585067"/>
          </a:xfrm>
          <a:prstGeom prst="rect">
            <a:avLst/>
          </a:prstGeom>
          <a:noFill/>
          <a:ln>
            <a:noFill/>
          </a:ln>
        </p:spPr>
      </p:pic>
      <p:sp>
        <p:nvSpPr>
          <p:cNvPr id="421" name="Google Shape;421;g2ff4668ef4d_0_427"/>
          <p:cNvSpPr/>
          <p:nvPr/>
        </p:nvSpPr>
        <p:spPr>
          <a:xfrm>
            <a:off x="2324100" y="3594100"/>
            <a:ext cx="4686300" cy="2514900"/>
          </a:xfrm>
          <a:prstGeom prst="wedgeRectCallout">
            <a:avLst>
              <a:gd fmla="val 77098" name="adj1"/>
              <a:gd fmla="val -5814" name="adj2"/>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2ff4668ef4d_0_427"/>
          <p:cNvSpPr/>
          <p:nvPr/>
        </p:nvSpPr>
        <p:spPr>
          <a:xfrm>
            <a:off x="4102300" y="1308167"/>
            <a:ext cx="5968800" cy="1409700"/>
          </a:xfrm>
          <a:prstGeom prst="horizontalScroll">
            <a:avLst>
              <a:gd fmla="val 12500" name="adj"/>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2ff4668ef4d_0_427"/>
          <p:cNvSpPr txBox="1"/>
          <p:nvPr/>
        </p:nvSpPr>
        <p:spPr>
          <a:xfrm>
            <a:off x="4335933" y="1485900"/>
            <a:ext cx="5735100" cy="1693200"/>
          </a:xfrm>
          <a:prstGeom prst="rect">
            <a:avLst/>
          </a:prstGeom>
          <a:noFill/>
          <a:ln>
            <a:noFill/>
          </a:ln>
        </p:spPr>
        <p:txBody>
          <a:bodyPr anchorCtr="0" anchor="t" bIns="121900" lIns="121900" spcFirstLastPara="1" rIns="121900" wrap="square" tIns="121900">
            <a:spAutoFit/>
          </a:bodyPr>
          <a:lstStyle/>
          <a:p>
            <a:pPr indent="-400050" lvl="0" marL="609600" marR="0" rtl="0" algn="l">
              <a:lnSpc>
                <a:spcPct val="100000"/>
              </a:lnSpc>
              <a:spcBef>
                <a:spcPts val="0"/>
              </a:spcBef>
              <a:spcAft>
                <a:spcPts val="0"/>
              </a:spcAft>
              <a:buClr>
                <a:schemeClr val="dk1"/>
              </a:buClr>
              <a:buSzPts val="1500"/>
              <a:buFont typeface="Architects Daughter"/>
              <a:buChar char="●"/>
            </a:pPr>
            <a:r>
              <a:rPr b="0" i="0" lang="en-GB" sz="1500" u="none" cap="none" strike="noStrike">
                <a:solidFill>
                  <a:schemeClr val="dk1"/>
                </a:solidFill>
                <a:latin typeface="Architects Daughter"/>
                <a:ea typeface="Architects Daughter"/>
                <a:cs typeface="Architects Daughter"/>
                <a:sym typeface="Architects Daughter"/>
              </a:rPr>
              <a:t>Potions were successful in my research. To me, they are worth </a:t>
            </a:r>
            <a:r>
              <a:rPr b="1" i="0" lang="en-GB" sz="1500" u="none" cap="none" strike="noStrike">
                <a:solidFill>
                  <a:schemeClr val="dk1"/>
                </a:solidFill>
                <a:latin typeface="Architects Daughter"/>
                <a:ea typeface="Architects Daughter"/>
                <a:cs typeface="Architects Daughter"/>
                <a:sym typeface="Architects Daughter"/>
              </a:rPr>
              <a:t>150HP</a:t>
            </a:r>
            <a:r>
              <a:rPr b="0" i="0" lang="en-GB" sz="1500" u="none" cap="none" strike="noStrike">
                <a:solidFill>
                  <a:schemeClr val="dk1"/>
                </a:solidFill>
                <a:latin typeface="Architects Daughter"/>
                <a:ea typeface="Architects Daughter"/>
                <a:cs typeface="Architects Daughter"/>
                <a:sym typeface="Architects Daughter"/>
              </a:rPr>
              <a:t>.</a:t>
            </a:r>
            <a:endParaRPr b="0" i="0" sz="1500" u="none" cap="none" strike="noStrike">
              <a:solidFill>
                <a:schemeClr val="dk1"/>
              </a:solidFill>
              <a:latin typeface="Architects Daughter"/>
              <a:ea typeface="Architects Daughter"/>
              <a:cs typeface="Architects Daughter"/>
              <a:sym typeface="Architects Daughter"/>
            </a:endParaRPr>
          </a:p>
          <a:p>
            <a:pPr indent="-400050" lvl="0" marL="609600" marR="0" rtl="0" algn="l">
              <a:lnSpc>
                <a:spcPct val="100000"/>
              </a:lnSpc>
              <a:spcBef>
                <a:spcPts val="0"/>
              </a:spcBef>
              <a:spcAft>
                <a:spcPts val="0"/>
              </a:spcAft>
              <a:buClr>
                <a:schemeClr val="dk1"/>
              </a:buClr>
              <a:buSzPts val="1500"/>
              <a:buFont typeface="Architects Daughter"/>
              <a:buChar char="●"/>
            </a:pPr>
            <a:r>
              <a:rPr b="0" i="0" lang="en-GB" sz="1500" u="none" cap="none" strike="noStrike">
                <a:solidFill>
                  <a:schemeClr val="dk1"/>
                </a:solidFill>
                <a:latin typeface="Architects Daughter"/>
                <a:ea typeface="Architects Daughter"/>
                <a:cs typeface="Architects Daughter"/>
                <a:sym typeface="Architects Daughter"/>
              </a:rPr>
              <a:t>30HP &amp; 40HP Pokemon are now worth </a:t>
            </a:r>
            <a:r>
              <a:rPr b="1" i="0" lang="en-GB" sz="1500" u="none" cap="none" strike="noStrike">
                <a:solidFill>
                  <a:schemeClr val="dk1"/>
                </a:solidFill>
                <a:latin typeface="Architects Daughter"/>
                <a:ea typeface="Architects Daughter"/>
                <a:cs typeface="Architects Daughter"/>
                <a:sym typeface="Architects Daughter"/>
              </a:rPr>
              <a:t>triple</a:t>
            </a:r>
            <a:r>
              <a:rPr b="0" i="0" lang="en-GB" sz="1500" u="none" cap="none" strike="noStrike">
                <a:solidFill>
                  <a:schemeClr val="dk1"/>
                </a:solidFill>
                <a:latin typeface="Architects Daughter"/>
                <a:ea typeface="Architects Daughter"/>
                <a:cs typeface="Architects Daughter"/>
                <a:sym typeface="Architects Daughter"/>
              </a:rPr>
              <a:t>. Wonderful!</a:t>
            </a:r>
            <a:endParaRPr b="0" i="0" sz="1500" u="none" cap="none" strike="noStrike">
              <a:solidFill>
                <a:schemeClr val="dk1"/>
              </a:solidFill>
              <a:latin typeface="Architects Daughter"/>
              <a:ea typeface="Architects Daughter"/>
              <a:cs typeface="Architects Daughter"/>
              <a:sym typeface="Architects Daughter"/>
            </a:endParaRPr>
          </a:p>
          <a:p>
            <a:pPr indent="0" lvl="0" marL="6096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chitects Daughter"/>
              <a:ea typeface="Architects Daughter"/>
              <a:cs typeface="Architects Daughter"/>
              <a:sym typeface="Architects Daughter"/>
            </a:endParaRPr>
          </a:p>
          <a:p>
            <a:pPr indent="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 name="Google Shape;424;g2ff4668ef4d_0_427"/>
          <p:cNvSpPr txBox="1"/>
          <p:nvPr/>
        </p:nvSpPr>
        <p:spPr>
          <a:xfrm>
            <a:off x="2197100" y="3695700"/>
            <a:ext cx="4597500" cy="2293500"/>
          </a:xfrm>
          <a:prstGeom prst="rect">
            <a:avLst/>
          </a:prstGeom>
          <a:noFill/>
          <a:ln>
            <a:noFill/>
          </a:ln>
        </p:spPr>
        <p:txBody>
          <a:bodyPr anchorCtr="0" anchor="t" bIns="121900" lIns="121900" spcFirstLastPara="1" rIns="121900" wrap="square" tIns="121900">
            <a:spAutoFit/>
          </a:bodyPr>
          <a:lstStyle/>
          <a:p>
            <a:pPr indent="-381000" lvl="0" marL="609600" marR="0" rtl="0" algn="l">
              <a:lnSpc>
                <a:spcPct val="100000"/>
              </a:lnSpc>
              <a:spcBef>
                <a:spcPts val="0"/>
              </a:spcBef>
              <a:spcAft>
                <a:spcPts val="0"/>
              </a:spcAft>
              <a:buClr>
                <a:schemeClr val="dk1"/>
              </a:buClr>
              <a:buSzPts val="1200"/>
              <a:buFont typeface="Press Start 2P"/>
              <a:buChar char="●"/>
            </a:pPr>
            <a:r>
              <a:rPr b="0" i="0" lang="en-GB" sz="1200" u="none" cap="none" strike="noStrike">
                <a:solidFill>
                  <a:schemeClr val="dk1"/>
                </a:solidFill>
                <a:latin typeface="Press Start 2P"/>
                <a:ea typeface="Press Start 2P"/>
                <a:cs typeface="Press Start 2P"/>
                <a:sym typeface="Press Start 2P"/>
              </a:rPr>
              <a:t>Research is nearly complete, but I found the most incredible discovery!If the Pokemon’s color matches their trainers eye color, that Pokemon shows a greater bond!</a:t>
            </a:r>
            <a:endParaRPr b="0" i="0" sz="15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id="425" name="Google Shape;425;g2ff4668ef4d_0_427"/>
          <p:cNvPicPr preferRelativeResize="0"/>
          <p:nvPr/>
        </p:nvPicPr>
        <p:blipFill rotWithShape="1">
          <a:blip r:embed="rId7">
            <a:alphaModFix/>
          </a:blip>
          <a:srcRect b="0" l="0" r="0" t="0"/>
          <a:stretch/>
        </p:blipFill>
        <p:spPr>
          <a:xfrm rot="1199989">
            <a:off x="1761418" y="689411"/>
            <a:ext cx="2519465" cy="2519444"/>
          </a:xfrm>
          <a:prstGeom prst="rect">
            <a:avLst/>
          </a:prstGeom>
          <a:noFill/>
          <a:ln>
            <a:noFill/>
          </a:ln>
        </p:spPr>
      </p:pic>
      <p:sp>
        <p:nvSpPr>
          <p:cNvPr id="426" name="Google Shape;426;g2ff4668ef4d_0_427"/>
          <p:cNvSpPr txBox="1"/>
          <p:nvPr/>
        </p:nvSpPr>
        <p:spPr>
          <a:xfrm>
            <a:off x="2476483" y="846400"/>
            <a:ext cx="12321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Day</a:t>
            </a:r>
            <a:endParaRPr b="0" i="0" sz="4400" u="none" cap="none" strike="noStrike">
              <a:solidFill>
                <a:srgbClr val="000000"/>
              </a:solidFill>
              <a:latin typeface="Architects Daughter"/>
              <a:ea typeface="Architects Daughter"/>
              <a:cs typeface="Architects Daughter"/>
              <a:sym typeface="Architects Daughter"/>
            </a:endParaRPr>
          </a:p>
        </p:txBody>
      </p:sp>
      <p:sp>
        <p:nvSpPr>
          <p:cNvPr id="427" name="Google Shape;427;g2ff4668ef4d_0_427"/>
          <p:cNvSpPr txBox="1"/>
          <p:nvPr/>
        </p:nvSpPr>
        <p:spPr>
          <a:xfrm>
            <a:off x="4254500" y="1041400"/>
            <a:ext cx="22479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a:t>
            </a:r>
            <a:r>
              <a:rPr b="0" i="0" lang="en-GB" sz="1900" u="none" cap="none" strike="noStrike">
                <a:solidFill>
                  <a:schemeClr val="dk1"/>
                </a:solidFill>
                <a:latin typeface="Staatliches"/>
                <a:ea typeface="Staatliches"/>
                <a:cs typeface="Staatliches"/>
                <a:sym typeface="Staatliches"/>
              </a:rPr>
              <a:t>Journal:</a:t>
            </a:r>
            <a:endParaRPr b="0" i="0" sz="1900" u="none" cap="none" strike="noStrike">
              <a:solidFill>
                <a:srgbClr val="000000"/>
              </a:solidFill>
              <a:latin typeface="Staatliches"/>
              <a:ea typeface="Staatliches"/>
              <a:cs typeface="Staatliches"/>
              <a:sym typeface="Staatliches"/>
            </a:endParaRPr>
          </a:p>
        </p:txBody>
      </p:sp>
      <p:sp>
        <p:nvSpPr>
          <p:cNvPr id="428" name="Google Shape;428;g2ff4668ef4d_0_427"/>
          <p:cNvSpPr txBox="1"/>
          <p:nvPr/>
        </p:nvSpPr>
        <p:spPr>
          <a:xfrm>
            <a:off x="2413000" y="3174900"/>
            <a:ext cx="2819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Predictions:</a:t>
            </a:r>
            <a:endParaRPr b="0" i="0" sz="1900" u="none" cap="none" strike="noStrike">
              <a:solidFill>
                <a:srgbClr val="000000"/>
              </a:solidFill>
              <a:latin typeface="Staatliches"/>
              <a:ea typeface="Staatliches"/>
              <a:cs typeface="Staatliches"/>
              <a:sym typeface="Staatliches"/>
            </a:endParaRPr>
          </a:p>
        </p:txBody>
      </p:sp>
      <p:sp>
        <p:nvSpPr>
          <p:cNvPr id="429" name="Google Shape;429;g2ff4668ef4d_0_427"/>
          <p:cNvSpPr txBox="1"/>
          <p:nvPr/>
        </p:nvSpPr>
        <p:spPr>
          <a:xfrm>
            <a:off x="2775100" y="2082800"/>
            <a:ext cx="4317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5</a:t>
            </a:r>
            <a:endParaRPr b="0" i="0" sz="4400" u="none" cap="none" strike="noStrike">
              <a:solidFill>
                <a:srgbClr val="000000"/>
              </a:solidFill>
              <a:latin typeface="Architects Daughter"/>
              <a:ea typeface="Architects Daughter"/>
              <a:cs typeface="Architects Daughter"/>
              <a:sym typeface="Architects Daughter"/>
            </a:endParaRPr>
          </a:p>
        </p:txBody>
      </p:sp>
      <p:pic>
        <p:nvPicPr>
          <p:cNvPr id="430" name="Google Shape;430;g2ff4668ef4d_0_427" title="oak16.wav">
            <a:hlinkClick r:id="rId8"/>
          </p:cNvPr>
          <p:cNvPicPr preferRelativeResize="0"/>
          <p:nvPr/>
        </p:nvPicPr>
        <p:blipFill rotWithShape="1">
          <a:blip r:embed="rId9">
            <a:alphaModFix/>
          </a:blip>
          <a:srcRect b="0" l="0" r="0" t="0"/>
          <a:stretch/>
        </p:blipFill>
        <p:spPr>
          <a:xfrm>
            <a:off x="-698500" y="-63500"/>
            <a:ext cx="609600" cy="609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4" name="Shape 434"/>
        <p:cNvGrpSpPr/>
        <p:nvPr/>
      </p:nvGrpSpPr>
      <p:grpSpPr>
        <a:xfrm>
          <a:off x="0" y="0"/>
          <a:ext cx="0" cy="0"/>
          <a:chOff x="0" y="0"/>
          <a:chExt cx="0" cy="0"/>
        </a:xfrm>
      </p:grpSpPr>
      <p:sp>
        <p:nvSpPr>
          <p:cNvPr id="435" name="Google Shape;435;g2ff4668ef4d_0_461"/>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 name="Google Shape;436;g2ff4668ef4d_0_461"/>
          <p:cNvPicPr preferRelativeResize="0"/>
          <p:nvPr/>
        </p:nvPicPr>
        <p:blipFill rotWithShape="1">
          <a:blip r:embed="rId4">
            <a:alphaModFix amt="12000"/>
          </a:blip>
          <a:srcRect b="23726" l="0" r="24493" t="4567"/>
          <a:stretch/>
        </p:blipFill>
        <p:spPr>
          <a:xfrm>
            <a:off x="1765133" y="254000"/>
            <a:ext cx="9944267" cy="6375400"/>
          </a:xfrm>
          <a:prstGeom prst="rect">
            <a:avLst/>
          </a:prstGeom>
          <a:noFill/>
          <a:ln>
            <a:noFill/>
          </a:ln>
        </p:spPr>
      </p:pic>
      <p:pic>
        <p:nvPicPr>
          <p:cNvPr id="437" name="Google Shape;437;g2ff4668ef4d_0_461"/>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pic>
        <p:nvPicPr>
          <p:cNvPr id="438" name="Google Shape;438;g2ff4668ef4d_0_461"/>
          <p:cNvPicPr preferRelativeResize="0"/>
          <p:nvPr/>
        </p:nvPicPr>
        <p:blipFill rotWithShape="1">
          <a:blip r:embed="rId6">
            <a:alphaModFix/>
          </a:blip>
          <a:srcRect b="0" l="0" r="0" t="0"/>
          <a:stretch/>
        </p:blipFill>
        <p:spPr>
          <a:xfrm>
            <a:off x="7010400" y="3720510"/>
            <a:ext cx="3060700" cy="2585067"/>
          </a:xfrm>
          <a:prstGeom prst="rect">
            <a:avLst/>
          </a:prstGeom>
          <a:noFill/>
          <a:ln>
            <a:noFill/>
          </a:ln>
        </p:spPr>
      </p:pic>
      <p:sp>
        <p:nvSpPr>
          <p:cNvPr id="439" name="Google Shape;439;g2ff4668ef4d_0_461"/>
          <p:cNvSpPr/>
          <p:nvPr/>
        </p:nvSpPr>
        <p:spPr>
          <a:xfrm>
            <a:off x="2324100" y="3594100"/>
            <a:ext cx="4686300" cy="2514900"/>
          </a:xfrm>
          <a:prstGeom prst="wedgeRectCallout">
            <a:avLst>
              <a:gd fmla="val 77098" name="adj1"/>
              <a:gd fmla="val -5814" name="adj2"/>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2ff4668ef4d_0_461"/>
          <p:cNvSpPr/>
          <p:nvPr/>
        </p:nvSpPr>
        <p:spPr>
          <a:xfrm>
            <a:off x="4102300" y="1308167"/>
            <a:ext cx="5968800" cy="1409700"/>
          </a:xfrm>
          <a:prstGeom prst="horizontalScroll">
            <a:avLst>
              <a:gd fmla="val 12500" name="adj"/>
            </a:avLst>
          </a:prstGeom>
          <a:gradFill>
            <a:gsLst>
              <a:gs pos="0">
                <a:srgbClr val="DBD4EB"/>
              </a:gs>
              <a:gs pos="100000">
                <a:srgbClr val="9180BB"/>
              </a:gs>
            </a:gsLst>
            <a:lin ang="5400012" scaled="0"/>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2ff4668ef4d_0_461"/>
          <p:cNvSpPr txBox="1"/>
          <p:nvPr/>
        </p:nvSpPr>
        <p:spPr>
          <a:xfrm>
            <a:off x="4102300" y="1371600"/>
            <a:ext cx="5968800" cy="1508400"/>
          </a:xfrm>
          <a:prstGeom prst="rect">
            <a:avLst/>
          </a:prstGeom>
          <a:noFill/>
          <a:ln>
            <a:noFill/>
          </a:ln>
        </p:spPr>
        <p:txBody>
          <a:bodyPr anchorCtr="0" anchor="t" bIns="121900" lIns="121900" spcFirstLastPara="1" rIns="121900" wrap="square" tIns="121900">
            <a:spAutoFit/>
          </a:bodyPr>
          <a:lstStyle/>
          <a:p>
            <a:pPr indent="-463550" lvl="0" marL="609600" marR="0" rtl="0" algn="l">
              <a:lnSpc>
                <a:spcPct val="100000"/>
              </a:lnSpc>
              <a:spcBef>
                <a:spcPts val="0"/>
              </a:spcBef>
              <a:spcAft>
                <a:spcPts val="0"/>
              </a:spcAft>
              <a:buClr>
                <a:schemeClr val="dk1"/>
              </a:buClr>
              <a:buSzPts val="2500"/>
              <a:buFont typeface="Architects Daughter"/>
              <a:buChar char="●"/>
            </a:pPr>
            <a:r>
              <a:rPr b="0" i="0" lang="en-GB" sz="1900" u="none" cap="none" strike="noStrike">
                <a:solidFill>
                  <a:schemeClr val="dk1"/>
                </a:solidFill>
                <a:latin typeface="Architects Daughter"/>
                <a:ea typeface="Architects Daughter"/>
                <a:cs typeface="Architects Daughter"/>
                <a:sym typeface="Architects Daughter"/>
              </a:rPr>
              <a:t>For ALL cards you have that match the color of your eyes, that card is worth double!</a:t>
            </a:r>
            <a:endParaRPr b="0" i="0" sz="1900" u="none" cap="none" strike="noStrike">
              <a:solidFill>
                <a:schemeClr val="dk1"/>
              </a:solidFill>
              <a:latin typeface="Architects Daughter"/>
              <a:ea typeface="Architects Daughter"/>
              <a:cs typeface="Architects Daughter"/>
              <a:sym typeface="Architects Daughter"/>
            </a:endParaRPr>
          </a:p>
          <a:p>
            <a:pPr indent="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2" name="Google Shape;442;g2ff4668ef4d_0_461"/>
          <p:cNvSpPr txBox="1"/>
          <p:nvPr/>
        </p:nvSpPr>
        <p:spPr>
          <a:xfrm>
            <a:off x="2197100" y="3695700"/>
            <a:ext cx="4686300" cy="2986200"/>
          </a:xfrm>
          <a:prstGeom prst="rect">
            <a:avLst/>
          </a:prstGeom>
          <a:noFill/>
          <a:ln>
            <a:noFill/>
          </a:ln>
        </p:spPr>
        <p:txBody>
          <a:bodyPr anchorCtr="0" anchor="t" bIns="121900" lIns="121900" spcFirstLastPara="1" rIns="121900" wrap="square" tIns="121900">
            <a:spAutoFit/>
          </a:bodyPr>
          <a:lstStyle/>
          <a:p>
            <a:pPr indent="-355600" lvl="0" marL="609600" marR="0" rtl="0" algn="l">
              <a:lnSpc>
                <a:spcPct val="100000"/>
              </a:lnSpc>
              <a:spcBef>
                <a:spcPts val="0"/>
              </a:spcBef>
              <a:spcAft>
                <a:spcPts val="0"/>
              </a:spcAft>
              <a:buClr>
                <a:schemeClr val="dk1"/>
              </a:buClr>
              <a:buSzPts val="800"/>
              <a:buFont typeface="Press Start 2P"/>
              <a:buChar char="●"/>
            </a:pPr>
            <a:r>
              <a:rPr b="0" i="0" lang="en-GB" sz="1100" u="none" cap="none" strike="noStrike">
                <a:solidFill>
                  <a:schemeClr val="dk1"/>
                </a:solidFill>
                <a:latin typeface="Press Start 2P"/>
                <a:ea typeface="Press Start 2P"/>
                <a:cs typeface="Press Start 2P"/>
                <a:sym typeface="Press Start 2P"/>
              </a:rPr>
              <a:t>Thanks to all of you and the cards you have earned, I have completed my research! My assistant will be double checking your cards to see who earned the most HP.</a:t>
            </a:r>
            <a:endParaRPr b="0" i="0" sz="1100" u="none" cap="none" strike="noStrike">
              <a:solidFill>
                <a:schemeClr val="dk1"/>
              </a:solidFill>
              <a:latin typeface="Press Start 2P"/>
              <a:ea typeface="Press Start 2P"/>
              <a:cs typeface="Press Start 2P"/>
              <a:sym typeface="Press Start 2P"/>
            </a:endParaRPr>
          </a:p>
          <a:p>
            <a:pPr indent="0" lvl="0" marL="60960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Press Start 2P"/>
              <a:ea typeface="Press Start 2P"/>
              <a:cs typeface="Press Start 2P"/>
              <a:sym typeface="Press Start 2P"/>
            </a:endParaRPr>
          </a:p>
          <a:p>
            <a:pPr indent="-374650" lvl="0" marL="609600" marR="0" rtl="0" algn="l">
              <a:lnSpc>
                <a:spcPct val="100000"/>
              </a:lnSpc>
              <a:spcBef>
                <a:spcPts val="0"/>
              </a:spcBef>
              <a:spcAft>
                <a:spcPts val="0"/>
              </a:spcAft>
              <a:buClr>
                <a:schemeClr val="dk1"/>
              </a:buClr>
              <a:buSzPts val="1100"/>
              <a:buFont typeface="Press Start 2P"/>
              <a:buChar char="●"/>
            </a:pPr>
            <a:r>
              <a:rPr b="0" i="0" lang="en-GB" sz="1100" u="none" cap="none" strike="noStrike">
                <a:solidFill>
                  <a:schemeClr val="dk1"/>
                </a:solidFill>
                <a:latin typeface="Press Start 2P"/>
                <a:ea typeface="Press Start 2P"/>
                <a:cs typeface="Press Start 2P"/>
                <a:sym typeface="Press Start 2P"/>
              </a:rPr>
              <a:t>For one last chance at a bonus point on this FRQ, write down Mr. Lamon’s favorite Pokemon of all time.</a:t>
            </a:r>
            <a:endParaRPr b="0" i="0" sz="11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43" name="Google Shape;443;g2ff4668ef4d_0_461"/>
          <p:cNvPicPr preferRelativeResize="0"/>
          <p:nvPr/>
        </p:nvPicPr>
        <p:blipFill rotWithShape="1">
          <a:blip r:embed="rId7">
            <a:alphaModFix/>
          </a:blip>
          <a:srcRect b="0" l="0" r="0" t="0"/>
          <a:stretch/>
        </p:blipFill>
        <p:spPr>
          <a:xfrm rot="1199989">
            <a:off x="1761418" y="689411"/>
            <a:ext cx="2519465" cy="2519444"/>
          </a:xfrm>
          <a:prstGeom prst="rect">
            <a:avLst/>
          </a:prstGeom>
          <a:noFill/>
          <a:ln>
            <a:noFill/>
          </a:ln>
        </p:spPr>
      </p:pic>
      <p:sp>
        <p:nvSpPr>
          <p:cNvPr id="444" name="Google Shape;444;g2ff4668ef4d_0_461"/>
          <p:cNvSpPr txBox="1"/>
          <p:nvPr/>
        </p:nvSpPr>
        <p:spPr>
          <a:xfrm>
            <a:off x="2476483" y="846400"/>
            <a:ext cx="12321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Day</a:t>
            </a:r>
            <a:endParaRPr b="0" i="0" sz="4400" u="none" cap="none" strike="noStrike">
              <a:solidFill>
                <a:srgbClr val="000000"/>
              </a:solidFill>
              <a:latin typeface="Architects Daughter"/>
              <a:ea typeface="Architects Daughter"/>
              <a:cs typeface="Architects Daughter"/>
              <a:sym typeface="Architects Daughter"/>
            </a:endParaRPr>
          </a:p>
        </p:txBody>
      </p:sp>
      <p:sp>
        <p:nvSpPr>
          <p:cNvPr id="445" name="Google Shape;445;g2ff4668ef4d_0_461"/>
          <p:cNvSpPr txBox="1"/>
          <p:nvPr/>
        </p:nvSpPr>
        <p:spPr>
          <a:xfrm>
            <a:off x="4260667" y="1041400"/>
            <a:ext cx="22164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a:t>
            </a:r>
            <a:r>
              <a:rPr b="0" i="0" lang="en-GB" sz="1900" u="none" cap="none" strike="noStrike">
                <a:solidFill>
                  <a:schemeClr val="dk1"/>
                </a:solidFill>
                <a:latin typeface="Staatliches"/>
                <a:ea typeface="Staatliches"/>
                <a:cs typeface="Staatliches"/>
                <a:sym typeface="Staatliches"/>
              </a:rPr>
              <a:t>Journal:</a:t>
            </a:r>
            <a:endParaRPr b="0" i="0" sz="1900" u="none" cap="none" strike="noStrike">
              <a:solidFill>
                <a:srgbClr val="000000"/>
              </a:solidFill>
              <a:latin typeface="Staatliches"/>
              <a:ea typeface="Staatliches"/>
              <a:cs typeface="Staatliches"/>
              <a:sym typeface="Staatliches"/>
            </a:endParaRPr>
          </a:p>
        </p:txBody>
      </p:sp>
      <p:sp>
        <p:nvSpPr>
          <p:cNvPr id="446" name="Google Shape;446;g2ff4668ef4d_0_461"/>
          <p:cNvSpPr txBox="1"/>
          <p:nvPr/>
        </p:nvSpPr>
        <p:spPr>
          <a:xfrm>
            <a:off x="2413000" y="3174900"/>
            <a:ext cx="2819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Staatliches"/>
                <a:ea typeface="Staatliches"/>
                <a:cs typeface="Staatliches"/>
                <a:sym typeface="Staatliches"/>
              </a:rPr>
              <a:t>Professor’s Predictions:</a:t>
            </a:r>
            <a:endParaRPr b="0" i="0" sz="1900" u="none" cap="none" strike="noStrike">
              <a:solidFill>
                <a:srgbClr val="000000"/>
              </a:solidFill>
              <a:latin typeface="Staatliches"/>
              <a:ea typeface="Staatliches"/>
              <a:cs typeface="Staatliches"/>
              <a:sym typeface="Staatliches"/>
            </a:endParaRPr>
          </a:p>
        </p:txBody>
      </p:sp>
      <p:sp>
        <p:nvSpPr>
          <p:cNvPr id="447" name="Google Shape;447;g2ff4668ef4d_0_461"/>
          <p:cNvSpPr txBox="1"/>
          <p:nvPr/>
        </p:nvSpPr>
        <p:spPr>
          <a:xfrm>
            <a:off x="2775100" y="2082800"/>
            <a:ext cx="431700" cy="923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000000"/>
                </a:solidFill>
                <a:latin typeface="Architects Daughter"/>
                <a:ea typeface="Architects Daughter"/>
                <a:cs typeface="Architects Daughter"/>
                <a:sym typeface="Architects Daughter"/>
              </a:rPr>
              <a:t>6</a:t>
            </a:r>
            <a:endParaRPr b="0" i="0" sz="4400" u="none" cap="none" strike="noStrike">
              <a:solidFill>
                <a:srgbClr val="000000"/>
              </a:solidFill>
              <a:latin typeface="Architects Daughter"/>
              <a:ea typeface="Architects Daughter"/>
              <a:cs typeface="Architects Daughter"/>
              <a:sym typeface="Architects Daughter"/>
            </a:endParaRPr>
          </a:p>
        </p:txBody>
      </p:sp>
      <p:pic>
        <p:nvPicPr>
          <p:cNvPr id="448" name="Google Shape;448;g2ff4668ef4d_0_461" title="oak6.wav">
            <a:hlinkClick r:id="rId8"/>
          </p:cNvPr>
          <p:cNvPicPr preferRelativeResize="0"/>
          <p:nvPr/>
        </p:nvPicPr>
        <p:blipFill rotWithShape="1">
          <a:blip r:embed="rId9">
            <a:alphaModFix/>
          </a:blip>
          <a:srcRect b="0" l="0" r="0" t="0"/>
          <a:stretch/>
        </p:blipFill>
        <p:spPr>
          <a:xfrm>
            <a:off x="-762000" y="-63500"/>
            <a:ext cx="609600" cy="609600"/>
          </a:xfrm>
          <a:prstGeom prst="rect">
            <a:avLst/>
          </a:prstGeom>
          <a:noFill/>
          <a:ln>
            <a:noFill/>
          </a:ln>
        </p:spPr>
      </p:pic>
      <p:pic>
        <p:nvPicPr>
          <p:cNvPr id="449" name="Google Shape;449;g2ff4668ef4d_0_461"/>
          <p:cNvPicPr preferRelativeResize="0"/>
          <p:nvPr/>
        </p:nvPicPr>
        <p:blipFill rotWithShape="1">
          <a:blip r:embed="rId10">
            <a:alphaModFix/>
          </a:blip>
          <a:srcRect b="0" l="0" r="0" t="0"/>
          <a:stretch/>
        </p:blipFill>
        <p:spPr>
          <a:xfrm>
            <a:off x="9662717" y="4654519"/>
            <a:ext cx="1651104" cy="16510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g2ff4668ef4d_0_47"/>
          <p:cNvSpPr txBox="1"/>
          <p:nvPr/>
        </p:nvSpPr>
        <p:spPr>
          <a:xfrm>
            <a:off x="1139575" y="340950"/>
            <a:ext cx="9681000" cy="849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3600"/>
              <a:buFont typeface="Arial"/>
              <a:buNone/>
            </a:pPr>
            <a:r>
              <a:rPr b="0" i="0" lang="en-GB" sz="3600" u="none" cap="none" strike="noStrike">
                <a:solidFill>
                  <a:srgbClr val="351C75"/>
                </a:solidFill>
                <a:latin typeface="Press Start 2P"/>
                <a:ea typeface="Press Start 2P"/>
                <a:cs typeface="Press Start 2P"/>
                <a:sym typeface="Press Start 2P"/>
              </a:rPr>
              <a:t>Who am I?</a:t>
            </a:r>
            <a:endParaRPr b="0" i="0" sz="3600" u="none" cap="none" strike="noStrike">
              <a:solidFill>
                <a:srgbClr val="351C75"/>
              </a:solidFill>
              <a:latin typeface="Press Start 2P"/>
              <a:ea typeface="Press Start 2P"/>
              <a:cs typeface="Press Start 2P"/>
              <a:sym typeface="Press Start 2P"/>
            </a:endParaRPr>
          </a:p>
          <a:p>
            <a:pPr indent="0" lvl="0" marL="0" marR="0" rtl="0" algn="l">
              <a:lnSpc>
                <a:spcPct val="150000"/>
              </a:lnSpc>
              <a:spcBef>
                <a:spcPts val="0"/>
              </a:spcBef>
              <a:spcAft>
                <a:spcPts val="0"/>
              </a:spcAft>
              <a:buClr>
                <a:srgbClr val="000000"/>
              </a:buClr>
              <a:buSzPts val="3600"/>
              <a:buFont typeface="Arial"/>
              <a:buNone/>
            </a:pPr>
            <a:r>
              <a:t/>
            </a:r>
            <a:endParaRPr b="0" i="0" sz="3600" u="none" cap="none" strike="noStrike">
              <a:solidFill>
                <a:srgbClr val="351C75"/>
              </a:solidFill>
              <a:latin typeface="Press Start 2P"/>
              <a:ea typeface="Press Start 2P"/>
              <a:cs typeface="Press Start 2P"/>
              <a:sym typeface="Press Start 2P"/>
            </a:endParaRPr>
          </a:p>
          <a:p>
            <a:pPr indent="0" lvl="0" marL="0" marR="0" rtl="0" algn="l">
              <a:lnSpc>
                <a:spcPct val="150000"/>
              </a:lnSpc>
              <a:spcBef>
                <a:spcPts val="0"/>
              </a:spcBef>
              <a:spcAft>
                <a:spcPts val="0"/>
              </a:spcAft>
              <a:buClr>
                <a:srgbClr val="000000"/>
              </a:buClr>
              <a:buSzPts val="3600"/>
              <a:buFont typeface="Arial"/>
              <a:buNone/>
            </a:pPr>
            <a:r>
              <a:t/>
            </a:r>
            <a:endParaRPr b="0" i="0" sz="3600" u="none" cap="none" strike="noStrike">
              <a:solidFill>
                <a:srgbClr val="351C75"/>
              </a:solidFill>
              <a:latin typeface="Press Start 2P"/>
              <a:ea typeface="Press Start 2P"/>
              <a:cs typeface="Press Start 2P"/>
              <a:sym typeface="Press Start 2P"/>
            </a:endParaRPr>
          </a:p>
        </p:txBody>
      </p:sp>
      <p:pic>
        <p:nvPicPr>
          <p:cNvPr id="69" name="Google Shape;69;g2ff4668ef4d_0_47"/>
          <p:cNvPicPr preferRelativeResize="0"/>
          <p:nvPr/>
        </p:nvPicPr>
        <p:blipFill rotWithShape="1">
          <a:blip r:embed="rId3">
            <a:alphaModFix/>
          </a:blip>
          <a:srcRect b="0" l="0" r="0" t="10762"/>
          <a:stretch/>
        </p:blipFill>
        <p:spPr>
          <a:xfrm>
            <a:off x="1139574" y="1318150"/>
            <a:ext cx="4655927" cy="5539850"/>
          </a:xfrm>
          <a:prstGeom prst="rect">
            <a:avLst/>
          </a:prstGeom>
          <a:noFill/>
          <a:ln>
            <a:noFill/>
          </a:ln>
        </p:spPr>
      </p:pic>
      <p:pic>
        <p:nvPicPr>
          <p:cNvPr id="70" name="Google Shape;70;g2ff4668ef4d_0_47"/>
          <p:cNvPicPr preferRelativeResize="0"/>
          <p:nvPr/>
        </p:nvPicPr>
        <p:blipFill rotWithShape="1">
          <a:blip r:embed="rId4">
            <a:alphaModFix/>
          </a:blip>
          <a:srcRect b="0" l="0" r="0" t="0"/>
          <a:stretch/>
        </p:blipFill>
        <p:spPr>
          <a:xfrm>
            <a:off x="6313187" y="1318150"/>
            <a:ext cx="4985871" cy="5539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g2ff4668ef4d_0_479"/>
          <p:cNvSpPr/>
          <p:nvPr/>
        </p:nvSpPr>
        <p:spPr>
          <a:xfrm>
            <a:off x="994000" y="165100"/>
            <a:ext cx="10093200" cy="6248400"/>
          </a:xfrm>
          <a:prstGeom prst="roundRect">
            <a:avLst>
              <a:gd fmla="val 16667" name="adj"/>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5" name="Google Shape;455;g2ff4668ef4d_0_479"/>
          <p:cNvPicPr preferRelativeResize="0"/>
          <p:nvPr/>
        </p:nvPicPr>
        <p:blipFill rotWithShape="1">
          <a:blip r:embed="rId4">
            <a:alphaModFix/>
          </a:blip>
          <a:srcRect b="20973" l="0" r="24997" t="0"/>
          <a:stretch/>
        </p:blipFill>
        <p:spPr>
          <a:xfrm>
            <a:off x="3873500" y="754200"/>
            <a:ext cx="7289800" cy="5760900"/>
          </a:xfrm>
          <a:prstGeom prst="rect">
            <a:avLst/>
          </a:prstGeom>
          <a:noFill/>
          <a:ln>
            <a:noFill/>
          </a:ln>
        </p:spPr>
      </p:pic>
      <p:pic>
        <p:nvPicPr>
          <p:cNvPr id="456" name="Google Shape;456;g2ff4668ef4d_0_479"/>
          <p:cNvPicPr preferRelativeResize="0"/>
          <p:nvPr/>
        </p:nvPicPr>
        <p:blipFill rotWithShape="1">
          <a:blip r:embed="rId4">
            <a:alphaModFix/>
          </a:blip>
          <a:srcRect b="20973" l="45731" r="17420" t="0"/>
          <a:stretch/>
        </p:blipFill>
        <p:spPr>
          <a:xfrm>
            <a:off x="419100" y="754200"/>
            <a:ext cx="3581400" cy="5760900"/>
          </a:xfrm>
          <a:prstGeom prst="rect">
            <a:avLst/>
          </a:prstGeom>
          <a:noFill/>
          <a:ln>
            <a:noFill/>
          </a:ln>
        </p:spPr>
      </p:pic>
      <p:pic>
        <p:nvPicPr>
          <p:cNvPr id="457" name="Google Shape;457;g2ff4668ef4d_0_479"/>
          <p:cNvPicPr preferRelativeResize="0"/>
          <p:nvPr/>
        </p:nvPicPr>
        <p:blipFill rotWithShape="1">
          <a:blip r:embed="rId5">
            <a:alphaModFix/>
          </a:blip>
          <a:srcRect b="14681" l="13692" r="13467" t="11793"/>
          <a:stretch/>
        </p:blipFill>
        <p:spPr>
          <a:xfrm>
            <a:off x="0" y="-63500"/>
            <a:ext cx="12192000" cy="6921501"/>
          </a:xfrm>
          <a:prstGeom prst="rect">
            <a:avLst/>
          </a:prstGeom>
          <a:noFill/>
          <a:ln>
            <a:noFill/>
          </a:ln>
        </p:spPr>
      </p:pic>
      <p:sp>
        <p:nvSpPr>
          <p:cNvPr id="458" name="Google Shape;458;g2ff4668ef4d_0_479"/>
          <p:cNvSpPr txBox="1"/>
          <p:nvPr/>
        </p:nvSpPr>
        <p:spPr>
          <a:xfrm>
            <a:off x="2247900" y="1549400"/>
            <a:ext cx="127200" cy="461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9" name="Google Shape;459;g2ff4668ef4d_0_479"/>
          <p:cNvPicPr preferRelativeResize="0"/>
          <p:nvPr/>
        </p:nvPicPr>
        <p:blipFill rotWithShape="1">
          <a:blip r:embed="rId6">
            <a:alphaModFix/>
          </a:blip>
          <a:srcRect b="0" l="0" r="0" t="0"/>
          <a:stretch/>
        </p:blipFill>
        <p:spPr>
          <a:xfrm>
            <a:off x="4584700" y="3136967"/>
            <a:ext cx="2565400" cy="2565400"/>
          </a:xfrm>
          <a:prstGeom prst="rect">
            <a:avLst/>
          </a:prstGeom>
          <a:noFill/>
          <a:ln>
            <a:noFill/>
          </a:ln>
        </p:spPr>
      </p:pic>
      <p:pic>
        <p:nvPicPr>
          <p:cNvPr id="460" name="Google Shape;460;g2ff4668ef4d_0_479"/>
          <p:cNvPicPr preferRelativeResize="0"/>
          <p:nvPr/>
        </p:nvPicPr>
        <p:blipFill rotWithShape="1">
          <a:blip r:embed="rId7">
            <a:alphaModFix/>
          </a:blip>
          <a:srcRect b="0" l="0" r="0" t="0"/>
          <a:stretch/>
        </p:blipFill>
        <p:spPr>
          <a:xfrm>
            <a:off x="5937330" y="4368797"/>
            <a:ext cx="2128533" cy="1485967"/>
          </a:xfrm>
          <a:prstGeom prst="rect">
            <a:avLst/>
          </a:prstGeom>
          <a:noFill/>
          <a:ln>
            <a:noFill/>
          </a:ln>
        </p:spPr>
      </p:pic>
      <p:sp>
        <p:nvSpPr>
          <p:cNvPr id="461" name="Google Shape;461;g2ff4668ef4d_0_479"/>
          <p:cNvSpPr txBox="1"/>
          <p:nvPr/>
        </p:nvSpPr>
        <p:spPr>
          <a:xfrm>
            <a:off x="2070100" y="1187700"/>
            <a:ext cx="4965600" cy="2462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Press Start 2P"/>
                <a:ea typeface="Press Start 2P"/>
                <a:cs typeface="Press Start 2P"/>
                <a:sym typeface="Press Start 2P"/>
              </a:rPr>
              <a:t>Thanks to all of you and the cards you have earned, I have completed my research! My assistant will be double checking your cards to see who earned the most HP.</a:t>
            </a:r>
            <a:endParaRPr b="0" i="0" sz="12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Press Start 2P"/>
              <a:ea typeface="Press Start 2P"/>
              <a:cs typeface="Press Start 2P"/>
              <a:sym typeface="Press Start 2P"/>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Press Start 2P"/>
                <a:ea typeface="Press Start 2P"/>
                <a:cs typeface="Press Start 2P"/>
                <a:sym typeface="Press Start 2P"/>
              </a:rPr>
              <a:t>Regardless of the result, it was the combined motivation of all of you that helped me turn these Pokemon back! Just wonderful!</a:t>
            </a:r>
            <a:endParaRPr b="0" i="0" sz="1200" u="none" cap="none" strike="noStrike">
              <a:solidFill>
                <a:srgbClr val="000000"/>
              </a:solidFill>
              <a:latin typeface="Press Start 2P"/>
              <a:ea typeface="Press Start 2P"/>
              <a:cs typeface="Press Start 2P"/>
              <a:sym typeface="Press Start 2P"/>
            </a:endParaRPr>
          </a:p>
        </p:txBody>
      </p:sp>
      <p:pic>
        <p:nvPicPr>
          <p:cNvPr id="462" name="Google Shape;462;g2ff4668ef4d_0_479"/>
          <p:cNvPicPr preferRelativeResize="0"/>
          <p:nvPr/>
        </p:nvPicPr>
        <p:blipFill rotWithShape="1">
          <a:blip r:embed="rId8">
            <a:alphaModFix/>
          </a:blip>
          <a:srcRect b="0" l="0" r="0" t="0"/>
          <a:stretch/>
        </p:blipFill>
        <p:spPr>
          <a:xfrm>
            <a:off x="3276600" y="4121132"/>
            <a:ext cx="1651104" cy="1651067"/>
          </a:xfrm>
          <a:prstGeom prst="rect">
            <a:avLst/>
          </a:prstGeom>
          <a:noFill/>
          <a:ln>
            <a:noFill/>
          </a:ln>
        </p:spPr>
      </p:pic>
      <p:pic>
        <p:nvPicPr>
          <p:cNvPr id="463" name="Google Shape;463;g2ff4668ef4d_0_479"/>
          <p:cNvPicPr preferRelativeResize="0"/>
          <p:nvPr/>
        </p:nvPicPr>
        <p:blipFill rotWithShape="1">
          <a:blip r:embed="rId9">
            <a:alphaModFix/>
          </a:blip>
          <a:srcRect b="0" l="0" r="0" t="0"/>
          <a:stretch/>
        </p:blipFill>
        <p:spPr>
          <a:xfrm>
            <a:off x="4251333" y="4203700"/>
            <a:ext cx="2076333" cy="1651067"/>
          </a:xfrm>
          <a:prstGeom prst="rect">
            <a:avLst/>
          </a:prstGeom>
          <a:noFill/>
          <a:ln>
            <a:noFill/>
          </a:ln>
        </p:spPr>
      </p:pic>
      <p:pic>
        <p:nvPicPr>
          <p:cNvPr id="464" name="Google Shape;464;g2ff4668ef4d_0_479" title="oak15.wav">
            <a:hlinkClick r:id="rId10"/>
          </p:cNvPr>
          <p:cNvPicPr preferRelativeResize="0"/>
          <p:nvPr/>
        </p:nvPicPr>
        <p:blipFill rotWithShape="1">
          <a:blip r:embed="rId11">
            <a:alphaModFix/>
          </a:blip>
          <a:srcRect b="0" l="0" r="0" t="0"/>
          <a:stretch/>
        </p:blipFill>
        <p:spPr>
          <a:xfrm>
            <a:off x="-774700" y="-63500"/>
            <a:ext cx="609600" cy="609600"/>
          </a:xfrm>
          <a:prstGeom prst="rect">
            <a:avLst/>
          </a:prstGeom>
          <a:noFill/>
          <a:ln>
            <a:noFill/>
          </a:ln>
        </p:spPr>
      </p:pic>
      <p:pic>
        <p:nvPicPr>
          <p:cNvPr id="465" name="Google Shape;465;g2ff4668ef4d_0_479" title="Pokemon Victory Theme.mp3">
            <a:hlinkClick r:id="rId12"/>
          </p:cNvPr>
          <p:cNvPicPr preferRelativeResize="0"/>
          <p:nvPr/>
        </p:nvPicPr>
        <p:blipFill rotWithShape="1">
          <a:blip r:embed="rId11">
            <a:alphaModFix/>
          </a:blip>
          <a:srcRect b="0" l="0" r="0" t="0"/>
          <a:stretch/>
        </p:blipFill>
        <p:spPr>
          <a:xfrm>
            <a:off x="-774700" y="754200"/>
            <a:ext cx="609600" cy="609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grpSp>
        <p:nvGrpSpPr>
          <p:cNvPr id="470" name="Google Shape;470;p5"/>
          <p:cNvGrpSpPr/>
          <p:nvPr/>
        </p:nvGrpSpPr>
        <p:grpSpPr>
          <a:xfrm>
            <a:off x="6560438" y="331521"/>
            <a:ext cx="4480725" cy="1545508"/>
            <a:chOff x="1609523" y="331526"/>
            <a:chExt cx="4480725" cy="1545508"/>
          </a:xfrm>
        </p:grpSpPr>
        <p:pic>
          <p:nvPicPr>
            <p:cNvPr id="471" name="Google Shape;471;p5"/>
            <p:cNvPicPr preferRelativeResize="0"/>
            <p:nvPr/>
          </p:nvPicPr>
          <p:blipFill rotWithShape="1">
            <a:blip r:embed="rId3">
              <a:alphaModFix/>
            </a:blip>
            <a:srcRect b="0" l="0" r="0" t="0"/>
            <a:stretch/>
          </p:blipFill>
          <p:spPr>
            <a:xfrm>
              <a:off x="1726089" y="331526"/>
              <a:ext cx="4364159" cy="1545508"/>
            </a:xfrm>
            <a:prstGeom prst="rect">
              <a:avLst/>
            </a:prstGeom>
            <a:noFill/>
            <a:ln>
              <a:noFill/>
            </a:ln>
          </p:spPr>
        </p:pic>
        <p:sp>
          <p:nvSpPr>
            <p:cNvPr id="472" name="Google Shape;472;p5"/>
            <p:cNvSpPr txBox="1"/>
            <p:nvPr/>
          </p:nvSpPr>
          <p:spPr>
            <a:xfrm>
              <a:off x="3228884" y="402717"/>
              <a:ext cx="23592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GB" sz="4200" u="sng" cap="none" strike="noStrike">
                  <a:solidFill>
                    <a:srgbClr val="00FCA0"/>
                  </a:solidFill>
                  <a:latin typeface="Arial"/>
                  <a:ea typeface="Arial"/>
                  <a:cs typeface="Arial"/>
                  <a:sym typeface="Arial"/>
                  <a:hlinkClick r:id="rId4">
                    <a:extLst>
                      <a:ext uri="{A12FA001-AC4F-418D-AE19-62706E023703}">
                        <ahyp:hlinkClr val="tx"/>
                      </a:ext>
                    </a:extLst>
                  </a:hlinkClick>
                </a:rPr>
                <a:t>Example</a:t>
              </a:r>
              <a:endParaRPr b="0" i="0" sz="4200" u="none" cap="none" strike="noStrike">
                <a:solidFill>
                  <a:srgbClr val="00FCA0"/>
                </a:solidFill>
                <a:latin typeface="Arial"/>
                <a:ea typeface="Arial"/>
                <a:cs typeface="Arial"/>
                <a:sym typeface="Arial"/>
              </a:endParaRPr>
            </a:p>
          </p:txBody>
        </p:sp>
        <p:pic>
          <p:nvPicPr>
            <p:cNvPr id="473" name="Google Shape;473;p5"/>
            <p:cNvPicPr preferRelativeResize="0"/>
            <p:nvPr/>
          </p:nvPicPr>
          <p:blipFill rotWithShape="1">
            <a:blip r:embed="rId5">
              <a:alphaModFix/>
            </a:blip>
            <a:srcRect b="0" l="0" r="0" t="0"/>
            <a:stretch/>
          </p:blipFill>
          <p:spPr>
            <a:xfrm>
              <a:off x="1609523" y="402712"/>
              <a:ext cx="1842072" cy="921036"/>
            </a:xfrm>
            <a:prstGeom prst="rect">
              <a:avLst/>
            </a:prstGeom>
            <a:noFill/>
            <a:ln>
              <a:noFill/>
            </a:ln>
          </p:spPr>
        </p:pic>
      </p:grpSp>
      <p:sp>
        <p:nvSpPr>
          <p:cNvPr id="474" name="Google Shape;474;p5"/>
          <p:cNvSpPr txBox="1"/>
          <p:nvPr>
            <p:ph type="title"/>
          </p:nvPr>
        </p:nvSpPr>
        <p:spPr>
          <a:xfrm>
            <a:off x="2222361" y="5874747"/>
            <a:ext cx="5772000" cy="81270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p>
            <a:pPr indent="0" lvl="0" marL="0" rtl="0" algn="l">
              <a:lnSpc>
                <a:spcPct val="90000"/>
              </a:lnSpc>
              <a:spcBef>
                <a:spcPts val="0"/>
              </a:spcBef>
              <a:spcAft>
                <a:spcPts val="0"/>
              </a:spcAft>
              <a:buClr>
                <a:srgbClr val="595959"/>
              </a:buClr>
              <a:buSzPts val="5400"/>
              <a:buFont typeface="Arial"/>
              <a:buNone/>
            </a:pPr>
            <a:r>
              <a:rPr lang="en-GB" sz="5200"/>
              <a:t>What you’ll need</a:t>
            </a:r>
            <a:endParaRPr sz="5200"/>
          </a:p>
        </p:txBody>
      </p:sp>
      <p:grpSp>
        <p:nvGrpSpPr>
          <p:cNvPr id="475" name="Google Shape;475;p5"/>
          <p:cNvGrpSpPr/>
          <p:nvPr/>
        </p:nvGrpSpPr>
        <p:grpSpPr>
          <a:xfrm>
            <a:off x="1668441" y="331526"/>
            <a:ext cx="4396321" cy="1545508"/>
            <a:chOff x="1693928" y="331526"/>
            <a:chExt cx="4396321" cy="1545508"/>
          </a:xfrm>
        </p:grpSpPr>
        <p:pic>
          <p:nvPicPr>
            <p:cNvPr id="476" name="Google Shape;476;p5"/>
            <p:cNvPicPr preferRelativeResize="0"/>
            <p:nvPr/>
          </p:nvPicPr>
          <p:blipFill rotWithShape="1">
            <a:blip r:embed="rId3">
              <a:alphaModFix/>
            </a:blip>
            <a:srcRect b="0" l="0" r="0" t="0"/>
            <a:stretch/>
          </p:blipFill>
          <p:spPr>
            <a:xfrm>
              <a:off x="1726089" y="331526"/>
              <a:ext cx="4364160" cy="1545508"/>
            </a:xfrm>
            <a:prstGeom prst="rect">
              <a:avLst/>
            </a:prstGeom>
            <a:noFill/>
            <a:ln>
              <a:noFill/>
            </a:ln>
          </p:spPr>
        </p:pic>
        <p:sp>
          <p:nvSpPr>
            <p:cNvPr id="477" name="Google Shape;477;p5"/>
            <p:cNvSpPr txBox="1"/>
            <p:nvPr/>
          </p:nvSpPr>
          <p:spPr>
            <a:xfrm>
              <a:off x="3378524" y="402700"/>
              <a:ext cx="1842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GB" sz="4200" u="sng" cap="none" strike="noStrike">
                  <a:solidFill>
                    <a:srgbClr val="00FCA0"/>
                  </a:solidFill>
                  <a:latin typeface="Arial"/>
                  <a:ea typeface="Arial"/>
                  <a:cs typeface="Arial"/>
                  <a:sym typeface="Arial"/>
                  <a:hlinkClick r:id="rId6">
                    <a:extLst>
                      <a:ext uri="{A12FA001-AC4F-418D-AE19-62706E023703}">
                        <ahyp:hlinkClr val="tx"/>
                      </a:ext>
                    </a:extLst>
                  </a:hlinkClick>
                </a:rPr>
                <a:t>Cards</a:t>
              </a:r>
              <a:endParaRPr b="0" i="0" sz="4200" u="none" cap="none" strike="noStrike">
                <a:solidFill>
                  <a:srgbClr val="00FCA0"/>
                </a:solidFill>
                <a:latin typeface="Arial"/>
                <a:ea typeface="Arial"/>
                <a:cs typeface="Arial"/>
                <a:sym typeface="Arial"/>
              </a:endParaRPr>
            </a:p>
          </p:txBody>
        </p:sp>
        <p:pic>
          <p:nvPicPr>
            <p:cNvPr descr="A pixel art of a person with pink hair&#10;&#10;Description automatically generated" id="478" name="Google Shape;478;p5"/>
            <p:cNvPicPr preferRelativeResize="0"/>
            <p:nvPr/>
          </p:nvPicPr>
          <p:blipFill rotWithShape="1">
            <a:blip r:embed="rId7">
              <a:alphaModFix/>
            </a:blip>
            <a:srcRect b="0" l="0" r="0" t="0"/>
            <a:stretch/>
          </p:blipFill>
          <p:spPr>
            <a:xfrm>
              <a:off x="1693928" y="402712"/>
              <a:ext cx="1842072" cy="921036"/>
            </a:xfrm>
            <a:prstGeom prst="rect">
              <a:avLst/>
            </a:prstGeom>
            <a:noFill/>
            <a:ln>
              <a:noFill/>
            </a:ln>
          </p:spPr>
        </p:pic>
      </p:grpSp>
      <p:grpSp>
        <p:nvGrpSpPr>
          <p:cNvPr id="479" name="Google Shape;479;p5"/>
          <p:cNvGrpSpPr/>
          <p:nvPr/>
        </p:nvGrpSpPr>
        <p:grpSpPr>
          <a:xfrm>
            <a:off x="2615090" y="3813585"/>
            <a:ext cx="4437899" cy="1545508"/>
            <a:chOff x="1652349" y="331526"/>
            <a:chExt cx="4437899" cy="1545508"/>
          </a:xfrm>
        </p:grpSpPr>
        <p:pic>
          <p:nvPicPr>
            <p:cNvPr id="480" name="Google Shape;480;p5"/>
            <p:cNvPicPr preferRelativeResize="0"/>
            <p:nvPr/>
          </p:nvPicPr>
          <p:blipFill rotWithShape="1">
            <a:blip r:embed="rId3">
              <a:alphaModFix/>
            </a:blip>
            <a:srcRect b="0" l="0" r="0" t="0"/>
            <a:stretch/>
          </p:blipFill>
          <p:spPr>
            <a:xfrm>
              <a:off x="1726089" y="331526"/>
              <a:ext cx="4364159" cy="1545508"/>
            </a:xfrm>
            <a:prstGeom prst="rect">
              <a:avLst/>
            </a:prstGeom>
            <a:noFill/>
            <a:ln>
              <a:noFill/>
            </a:ln>
          </p:spPr>
        </p:pic>
        <p:sp>
          <p:nvSpPr>
            <p:cNvPr id="481" name="Google Shape;481;p5"/>
            <p:cNvSpPr txBox="1"/>
            <p:nvPr/>
          </p:nvSpPr>
          <p:spPr>
            <a:xfrm>
              <a:off x="3287004" y="402715"/>
              <a:ext cx="13965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GB" sz="4200" u="sng" cap="none" strike="noStrike">
                  <a:solidFill>
                    <a:srgbClr val="00FCA0"/>
                  </a:solidFill>
                  <a:latin typeface="Arial"/>
                  <a:ea typeface="Arial"/>
                  <a:cs typeface="Arial"/>
                  <a:sym typeface="Arial"/>
                  <a:hlinkClick r:id="rId8">
                    <a:extLst>
                      <a:ext uri="{A12FA001-AC4F-418D-AE19-62706E023703}">
                        <ahyp:hlinkClr val="tx"/>
                      </a:ext>
                    </a:extLst>
                  </a:hlinkClick>
                </a:rPr>
                <a:t>FRQ</a:t>
              </a:r>
              <a:endParaRPr b="0" i="0" sz="200" u="none" cap="none" strike="noStrike">
                <a:solidFill>
                  <a:srgbClr val="00FCA0"/>
                </a:solidFill>
                <a:latin typeface="Arial"/>
                <a:ea typeface="Arial"/>
                <a:cs typeface="Arial"/>
                <a:sym typeface="Arial"/>
              </a:endParaRPr>
            </a:p>
          </p:txBody>
        </p:sp>
        <p:pic>
          <p:nvPicPr>
            <p:cNvPr id="482" name="Google Shape;482;p5"/>
            <p:cNvPicPr preferRelativeResize="0"/>
            <p:nvPr/>
          </p:nvPicPr>
          <p:blipFill rotWithShape="1">
            <a:blip r:embed="rId9">
              <a:alphaModFix/>
            </a:blip>
            <a:srcRect b="0" l="0" r="0" t="0"/>
            <a:stretch/>
          </p:blipFill>
          <p:spPr>
            <a:xfrm>
              <a:off x="1652349" y="402712"/>
              <a:ext cx="1842072" cy="921036"/>
            </a:xfrm>
            <a:prstGeom prst="rect">
              <a:avLst/>
            </a:prstGeom>
            <a:noFill/>
            <a:ln>
              <a:noFill/>
            </a:ln>
          </p:spPr>
        </p:pic>
      </p:grpSp>
      <p:grpSp>
        <p:nvGrpSpPr>
          <p:cNvPr id="483" name="Google Shape;483;p5"/>
          <p:cNvGrpSpPr/>
          <p:nvPr/>
        </p:nvGrpSpPr>
        <p:grpSpPr>
          <a:xfrm>
            <a:off x="2164118" y="2072538"/>
            <a:ext cx="4396320" cy="1545507"/>
            <a:chOff x="1693928" y="331526"/>
            <a:chExt cx="4396320" cy="1545507"/>
          </a:xfrm>
        </p:grpSpPr>
        <p:pic>
          <p:nvPicPr>
            <p:cNvPr id="484" name="Google Shape;484;p5"/>
            <p:cNvPicPr preferRelativeResize="0"/>
            <p:nvPr/>
          </p:nvPicPr>
          <p:blipFill rotWithShape="1">
            <a:blip r:embed="rId10">
              <a:alphaModFix/>
            </a:blip>
            <a:srcRect b="0" l="0" r="0" t="0"/>
            <a:stretch/>
          </p:blipFill>
          <p:spPr>
            <a:xfrm>
              <a:off x="1726089" y="331526"/>
              <a:ext cx="4364159" cy="1545507"/>
            </a:xfrm>
            <a:prstGeom prst="rect">
              <a:avLst/>
            </a:prstGeom>
            <a:noFill/>
            <a:ln>
              <a:noFill/>
            </a:ln>
          </p:spPr>
        </p:pic>
        <p:sp>
          <p:nvSpPr>
            <p:cNvPr id="485" name="Google Shape;485;p5"/>
            <p:cNvSpPr txBox="1"/>
            <p:nvPr/>
          </p:nvSpPr>
          <p:spPr>
            <a:xfrm>
              <a:off x="3333354" y="402702"/>
              <a:ext cx="1742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GB" sz="4200" u="sng" cap="none" strike="noStrike">
                  <a:solidFill>
                    <a:srgbClr val="00FCA0"/>
                  </a:solidFill>
                  <a:latin typeface="Arial"/>
                  <a:ea typeface="Arial"/>
                  <a:cs typeface="Arial"/>
                  <a:sym typeface="Arial"/>
                  <a:hlinkClick r:id="rId11">
                    <a:extLst>
                      <a:ext uri="{A12FA001-AC4F-418D-AE19-62706E023703}">
                        <ahyp:hlinkClr val="tx"/>
                      </a:ext>
                    </a:extLst>
                  </a:hlinkClick>
                </a:rPr>
                <a:t>Log</a:t>
              </a:r>
              <a:endParaRPr b="0" i="0" sz="4200" u="none" cap="none" strike="noStrike">
                <a:solidFill>
                  <a:srgbClr val="00FCA0"/>
                </a:solidFill>
                <a:latin typeface="Arial"/>
                <a:ea typeface="Arial"/>
                <a:cs typeface="Arial"/>
                <a:sym typeface="Arial"/>
              </a:endParaRPr>
            </a:p>
          </p:txBody>
        </p:sp>
        <p:pic>
          <p:nvPicPr>
            <p:cNvPr id="486" name="Google Shape;486;p5"/>
            <p:cNvPicPr preferRelativeResize="0"/>
            <p:nvPr/>
          </p:nvPicPr>
          <p:blipFill rotWithShape="1">
            <a:blip r:embed="rId12">
              <a:alphaModFix/>
            </a:blip>
            <a:srcRect b="0" l="0" r="0" t="0"/>
            <a:stretch/>
          </p:blipFill>
          <p:spPr>
            <a:xfrm>
              <a:off x="1693928" y="402712"/>
              <a:ext cx="1842072" cy="921036"/>
            </a:xfrm>
            <a:prstGeom prst="rect">
              <a:avLst/>
            </a:prstGeom>
            <a:noFill/>
            <a:ln>
              <a:noFill/>
            </a:ln>
          </p:spPr>
        </p:pic>
      </p:grpSp>
      <p:grpSp>
        <p:nvGrpSpPr>
          <p:cNvPr id="487" name="Google Shape;487;p5"/>
          <p:cNvGrpSpPr/>
          <p:nvPr/>
        </p:nvGrpSpPr>
        <p:grpSpPr>
          <a:xfrm>
            <a:off x="7052991" y="2072552"/>
            <a:ext cx="4440122" cy="1545507"/>
            <a:chOff x="1650126" y="331526"/>
            <a:chExt cx="4440122" cy="1545507"/>
          </a:xfrm>
        </p:grpSpPr>
        <p:pic>
          <p:nvPicPr>
            <p:cNvPr id="488" name="Google Shape;488;p5"/>
            <p:cNvPicPr preferRelativeResize="0"/>
            <p:nvPr/>
          </p:nvPicPr>
          <p:blipFill rotWithShape="1">
            <a:blip r:embed="rId10">
              <a:alphaModFix/>
            </a:blip>
            <a:srcRect b="0" l="0" r="0" t="0"/>
            <a:stretch/>
          </p:blipFill>
          <p:spPr>
            <a:xfrm>
              <a:off x="1726089" y="331526"/>
              <a:ext cx="4364159" cy="1545507"/>
            </a:xfrm>
            <a:prstGeom prst="rect">
              <a:avLst/>
            </a:prstGeom>
            <a:noFill/>
            <a:ln>
              <a:noFill/>
            </a:ln>
          </p:spPr>
        </p:pic>
        <p:sp>
          <p:nvSpPr>
            <p:cNvPr id="489" name="Google Shape;489;p5"/>
            <p:cNvSpPr txBox="1"/>
            <p:nvPr/>
          </p:nvSpPr>
          <p:spPr>
            <a:xfrm>
              <a:off x="3446613" y="402712"/>
              <a:ext cx="1842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GB" sz="4200" u="none" cap="none" strike="noStrike">
                  <a:solidFill>
                    <a:schemeClr val="lt1"/>
                  </a:solidFill>
                  <a:latin typeface="Arial"/>
                  <a:ea typeface="Arial"/>
                  <a:cs typeface="Arial"/>
                  <a:sym typeface="Arial"/>
                </a:rPr>
                <a:t>Time</a:t>
              </a:r>
              <a:endParaRPr b="0" i="0" sz="4200" u="none" cap="none" strike="noStrike">
                <a:solidFill>
                  <a:srgbClr val="000000"/>
                </a:solidFill>
                <a:latin typeface="Arial"/>
                <a:ea typeface="Arial"/>
                <a:cs typeface="Arial"/>
                <a:sym typeface="Arial"/>
              </a:endParaRPr>
            </a:p>
          </p:txBody>
        </p:sp>
        <p:pic>
          <p:nvPicPr>
            <p:cNvPr id="490" name="Google Shape;490;p5"/>
            <p:cNvPicPr preferRelativeResize="0"/>
            <p:nvPr/>
          </p:nvPicPr>
          <p:blipFill rotWithShape="1">
            <a:blip r:embed="rId13">
              <a:alphaModFix/>
            </a:blip>
            <a:srcRect b="0" l="0" r="0" t="0"/>
            <a:stretch/>
          </p:blipFill>
          <p:spPr>
            <a:xfrm>
              <a:off x="1650126" y="402712"/>
              <a:ext cx="1842072" cy="921036"/>
            </a:xfrm>
            <a:prstGeom prst="rect">
              <a:avLst/>
            </a:prstGeom>
            <a:noFill/>
            <a:ln>
              <a:noFill/>
            </a:ln>
          </p:spPr>
        </p:pic>
      </p:gr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par>
                                <p:cTn fill="hold" nodeType="withEffect" presetClass="entr" presetID="10" presetSubtype="0">
                                  <p:stCondLst>
                                    <p:cond delay="50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par>
                                <p:cTn fill="hold" nodeType="withEffect" presetClass="entr" presetID="10" presetSubtype="0">
                                  <p:stCondLst>
                                    <p:cond delay="150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par>
                                <p:cTn fill="hold" nodeType="withEffect" presetClass="entr" presetID="10" presetSubtype="0">
                                  <p:stCondLst>
                                    <p:cond delay="200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par>
                                <p:cTn fill="hold" nodeType="withEffect" presetClass="entr" presetID="10" presetSubtype="0">
                                  <p:stCondLst>
                                    <p:cond delay="250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ff4668ef4d_1_4"/>
          <p:cNvSpPr txBox="1"/>
          <p:nvPr>
            <p:ph idx="1" type="body"/>
          </p:nvPr>
        </p:nvSpPr>
        <p:spPr>
          <a:xfrm>
            <a:off x="1185600" y="5073605"/>
            <a:ext cx="9820800" cy="8013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595959"/>
              </a:buClr>
              <a:buSzPts val="6000"/>
              <a:buNone/>
            </a:pPr>
            <a:r>
              <a:rPr lang="en-GB" sz="3800"/>
              <a:t>Related Concepts: What trade/international business terms do you teach?</a:t>
            </a:r>
            <a:endParaRPr sz="3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5">
                                            <p:txEl>
                                              <p:pRg end="0" st="0"/>
                                            </p:txEl>
                                          </p:spTgt>
                                        </p:tgtEl>
                                        <p:attrNameLst>
                                          <p:attrName>style.visibility</p:attrName>
                                        </p:attrNameLst>
                                      </p:cBhvr>
                                      <p:to>
                                        <p:strVal val="visible"/>
                                      </p:to>
                                    </p:set>
                                    <p:animEffect filter="fade" transition="in">
                                      <p:cBhvr>
                                        <p:cTn dur="300"/>
                                        <p:tgtEl>
                                          <p:spTgt spid="49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urple and yellow cartoon character&#10;&#10;Description automatically generated" id="500" name="Google Shape;500;p14"/>
          <p:cNvPicPr preferRelativeResize="0"/>
          <p:nvPr/>
        </p:nvPicPr>
        <p:blipFill rotWithShape="1">
          <a:blip r:embed="rId3">
            <a:alphaModFix/>
          </a:blip>
          <a:srcRect b="0" l="0" r="0" t="0"/>
          <a:stretch/>
        </p:blipFill>
        <p:spPr>
          <a:xfrm>
            <a:off x="5646262" y="507826"/>
            <a:ext cx="918648" cy="918648"/>
          </a:xfrm>
          <a:prstGeom prst="rect">
            <a:avLst/>
          </a:prstGeom>
          <a:noFill/>
          <a:ln>
            <a:noFill/>
          </a:ln>
        </p:spPr>
      </p:pic>
      <p:pic>
        <p:nvPicPr>
          <p:cNvPr descr="A pixel art of an owl&#10;&#10;Description automatically generated" id="501" name="Google Shape;501;p14"/>
          <p:cNvPicPr preferRelativeResize="0"/>
          <p:nvPr/>
        </p:nvPicPr>
        <p:blipFill rotWithShape="1">
          <a:blip r:embed="rId4">
            <a:alphaModFix/>
          </a:blip>
          <a:srcRect b="0" l="0" r="0" t="0"/>
          <a:stretch/>
        </p:blipFill>
        <p:spPr>
          <a:xfrm>
            <a:off x="1150904" y="2512871"/>
            <a:ext cx="918648" cy="918648"/>
          </a:xfrm>
          <a:prstGeom prst="rect">
            <a:avLst/>
          </a:prstGeom>
          <a:noFill/>
          <a:ln>
            <a:noFill/>
          </a:ln>
        </p:spPr>
      </p:pic>
      <p:pic>
        <p:nvPicPr>
          <p:cNvPr descr="A pixelated cartoon of a monster&#10;&#10;Description automatically generated" id="502" name="Google Shape;502;p14"/>
          <p:cNvPicPr preferRelativeResize="0"/>
          <p:nvPr/>
        </p:nvPicPr>
        <p:blipFill rotWithShape="1">
          <a:blip r:embed="rId5">
            <a:alphaModFix/>
          </a:blip>
          <a:srcRect b="0" l="0" r="0" t="0"/>
          <a:stretch/>
        </p:blipFill>
        <p:spPr>
          <a:xfrm>
            <a:off x="4362151" y="4766605"/>
            <a:ext cx="918648" cy="918648"/>
          </a:xfrm>
          <a:prstGeom prst="rect">
            <a:avLst/>
          </a:prstGeom>
          <a:noFill/>
          <a:ln>
            <a:noFill/>
          </a:ln>
        </p:spPr>
      </p:pic>
      <p:pic>
        <p:nvPicPr>
          <p:cNvPr descr="A pixelated image of a goat&#10;&#10;Description automatically generated" id="503" name="Google Shape;503;p14"/>
          <p:cNvPicPr preferRelativeResize="0"/>
          <p:nvPr/>
        </p:nvPicPr>
        <p:blipFill rotWithShape="1">
          <a:blip r:embed="rId6">
            <a:alphaModFix/>
          </a:blip>
          <a:srcRect b="0" l="0" r="0" t="0"/>
          <a:stretch/>
        </p:blipFill>
        <p:spPr>
          <a:xfrm>
            <a:off x="1570020" y="2627809"/>
            <a:ext cx="918648" cy="918648"/>
          </a:xfrm>
          <a:prstGeom prst="rect">
            <a:avLst/>
          </a:prstGeom>
          <a:noFill/>
          <a:ln>
            <a:noFill/>
          </a:ln>
        </p:spPr>
      </p:pic>
      <p:pic>
        <p:nvPicPr>
          <p:cNvPr descr="A pixelated cartoon of a cat&#10;&#10;Description automatically generated" id="504" name="Google Shape;504;p14"/>
          <p:cNvPicPr preferRelativeResize="0"/>
          <p:nvPr/>
        </p:nvPicPr>
        <p:blipFill rotWithShape="1">
          <a:blip r:embed="rId7">
            <a:alphaModFix/>
          </a:blip>
          <a:srcRect b="0" l="0" r="0" t="0"/>
          <a:stretch/>
        </p:blipFill>
        <p:spPr>
          <a:xfrm>
            <a:off x="3947363" y="2404150"/>
            <a:ext cx="918648" cy="918648"/>
          </a:xfrm>
          <a:prstGeom prst="rect">
            <a:avLst/>
          </a:prstGeom>
          <a:noFill/>
          <a:ln>
            <a:noFill/>
          </a:ln>
        </p:spPr>
      </p:pic>
      <p:pic>
        <p:nvPicPr>
          <p:cNvPr descr="A pixel art of a robot&#10;&#10;Description automatically generated" id="505" name="Google Shape;505;p14"/>
          <p:cNvPicPr preferRelativeResize="0"/>
          <p:nvPr/>
        </p:nvPicPr>
        <p:blipFill rotWithShape="1">
          <a:blip r:embed="rId8">
            <a:alphaModFix/>
          </a:blip>
          <a:srcRect b="0" l="0" r="0" t="0"/>
          <a:stretch/>
        </p:blipFill>
        <p:spPr>
          <a:xfrm>
            <a:off x="6105586" y="2404151"/>
            <a:ext cx="918648" cy="918648"/>
          </a:xfrm>
          <a:prstGeom prst="rect">
            <a:avLst/>
          </a:prstGeom>
          <a:noFill/>
          <a:ln>
            <a:noFill/>
          </a:ln>
        </p:spPr>
      </p:pic>
      <p:pic>
        <p:nvPicPr>
          <p:cNvPr descr="A pixelated animal with a black background&#10;&#10;Description automatically generated" id="506" name="Google Shape;506;p14"/>
          <p:cNvPicPr preferRelativeResize="0"/>
          <p:nvPr/>
        </p:nvPicPr>
        <p:blipFill rotWithShape="1">
          <a:blip r:embed="rId9">
            <a:alphaModFix/>
          </a:blip>
          <a:srcRect b="0" l="0" r="0" t="0"/>
          <a:stretch/>
        </p:blipFill>
        <p:spPr>
          <a:xfrm>
            <a:off x="2046883" y="4576926"/>
            <a:ext cx="918648" cy="918648"/>
          </a:xfrm>
          <a:prstGeom prst="rect">
            <a:avLst/>
          </a:prstGeom>
          <a:noFill/>
          <a:ln>
            <a:noFill/>
          </a:ln>
        </p:spPr>
      </p:pic>
      <p:pic>
        <p:nvPicPr>
          <p:cNvPr descr="A pixel art of a robot&#10;&#10;Description automatically generated" id="507" name="Google Shape;507;p14"/>
          <p:cNvPicPr preferRelativeResize="0"/>
          <p:nvPr/>
        </p:nvPicPr>
        <p:blipFill rotWithShape="1">
          <a:blip r:embed="rId10">
            <a:alphaModFix/>
          </a:blip>
          <a:srcRect b="0" l="0" r="0" t="0"/>
          <a:stretch/>
        </p:blipFill>
        <p:spPr>
          <a:xfrm>
            <a:off x="7778726" y="2579685"/>
            <a:ext cx="918648" cy="918648"/>
          </a:xfrm>
          <a:prstGeom prst="rect">
            <a:avLst/>
          </a:prstGeom>
          <a:noFill/>
          <a:ln>
            <a:noFill/>
          </a:ln>
        </p:spPr>
      </p:pic>
      <p:pic>
        <p:nvPicPr>
          <p:cNvPr descr="A pixel art of a bird&#10;&#10;Description automatically generated" id="508" name="Google Shape;508;p14"/>
          <p:cNvPicPr preferRelativeResize="0"/>
          <p:nvPr/>
        </p:nvPicPr>
        <p:blipFill rotWithShape="1">
          <a:blip r:embed="rId11">
            <a:alphaModFix/>
          </a:blip>
          <a:srcRect b="0" l="0" r="0" t="0"/>
          <a:stretch/>
        </p:blipFill>
        <p:spPr>
          <a:xfrm>
            <a:off x="7750897" y="5000035"/>
            <a:ext cx="918648" cy="918648"/>
          </a:xfrm>
          <a:prstGeom prst="rect">
            <a:avLst/>
          </a:prstGeom>
          <a:noFill/>
          <a:ln>
            <a:noFill/>
          </a:ln>
        </p:spPr>
      </p:pic>
      <p:pic>
        <p:nvPicPr>
          <p:cNvPr descr="A pixel art of a green dragon&#10;&#10;Description automatically generated" id="509" name="Google Shape;509;p14"/>
          <p:cNvPicPr preferRelativeResize="0"/>
          <p:nvPr/>
        </p:nvPicPr>
        <p:blipFill rotWithShape="1">
          <a:blip r:embed="rId12">
            <a:alphaModFix/>
          </a:blip>
          <a:srcRect b="0" l="0" r="0" t="0"/>
          <a:stretch/>
        </p:blipFill>
        <p:spPr>
          <a:xfrm>
            <a:off x="8067381" y="932202"/>
            <a:ext cx="918648" cy="918648"/>
          </a:xfrm>
          <a:prstGeom prst="rect">
            <a:avLst/>
          </a:prstGeom>
          <a:noFill/>
          <a:ln>
            <a:noFill/>
          </a:ln>
        </p:spPr>
      </p:pic>
      <p:pic>
        <p:nvPicPr>
          <p:cNvPr descr="A pixel art of a yellow monster&#10;&#10;Description automatically generated" id="510" name="Google Shape;510;p14"/>
          <p:cNvPicPr preferRelativeResize="0"/>
          <p:nvPr/>
        </p:nvPicPr>
        <p:blipFill rotWithShape="1">
          <a:blip r:embed="rId13">
            <a:alphaModFix/>
          </a:blip>
          <a:srcRect b="0" l="0" r="0" t="0"/>
          <a:stretch/>
        </p:blipFill>
        <p:spPr>
          <a:xfrm>
            <a:off x="4902539" y="3370752"/>
            <a:ext cx="918648" cy="918648"/>
          </a:xfrm>
          <a:prstGeom prst="rect">
            <a:avLst/>
          </a:prstGeom>
          <a:noFill/>
          <a:ln>
            <a:noFill/>
          </a:ln>
        </p:spPr>
      </p:pic>
      <p:sp>
        <p:nvSpPr>
          <p:cNvPr id="511" name="Google Shape;511;p14"/>
          <p:cNvSpPr txBox="1"/>
          <p:nvPr/>
        </p:nvSpPr>
        <p:spPr>
          <a:xfrm>
            <a:off x="994395" y="3354646"/>
            <a:ext cx="1575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Trade</a:t>
            </a:r>
            <a:endParaRPr b="0" i="0" sz="1400" u="none" cap="none" strike="noStrike">
              <a:solidFill>
                <a:srgbClr val="000000"/>
              </a:solidFill>
              <a:latin typeface="Arial"/>
              <a:ea typeface="Arial"/>
              <a:cs typeface="Arial"/>
              <a:sym typeface="Arial"/>
            </a:endParaRPr>
          </a:p>
        </p:txBody>
      </p:sp>
      <p:sp>
        <p:nvSpPr>
          <p:cNvPr id="512" name="Google Shape;512;p14"/>
          <p:cNvSpPr txBox="1"/>
          <p:nvPr/>
        </p:nvSpPr>
        <p:spPr>
          <a:xfrm>
            <a:off x="4071208" y="3170172"/>
            <a:ext cx="6753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Lion</a:t>
            </a:r>
            <a:endParaRPr b="0" i="0" sz="1400" u="none" cap="none" strike="noStrike">
              <a:solidFill>
                <a:srgbClr val="000000"/>
              </a:solidFill>
              <a:latin typeface="Arial"/>
              <a:ea typeface="Arial"/>
              <a:cs typeface="Arial"/>
              <a:sym typeface="Arial"/>
            </a:endParaRPr>
          </a:p>
        </p:txBody>
      </p:sp>
      <p:sp>
        <p:nvSpPr>
          <p:cNvPr id="513" name="Google Shape;513;p14"/>
          <p:cNvSpPr txBox="1"/>
          <p:nvPr/>
        </p:nvSpPr>
        <p:spPr>
          <a:xfrm>
            <a:off x="4956082" y="4110412"/>
            <a:ext cx="8115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Bison</a:t>
            </a:r>
            <a:endParaRPr b="0" i="0" sz="1400" u="none" cap="none" strike="noStrike">
              <a:solidFill>
                <a:srgbClr val="000000"/>
              </a:solidFill>
              <a:latin typeface="Arial"/>
              <a:ea typeface="Arial"/>
              <a:cs typeface="Arial"/>
              <a:sym typeface="Arial"/>
            </a:endParaRPr>
          </a:p>
        </p:txBody>
      </p:sp>
      <p:sp>
        <p:nvSpPr>
          <p:cNvPr id="514" name="Google Shape;514;p14"/>
          <p:cNvSpPr txBox="1"/>
          <p:nvPr/>
        </p:nvSpPr>
        <p:spPr>
          <a:xfrm>
            <a:off x="7798389" y="3340819"/>
            <a:ext cx="8388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Rhino</a:t>
            </a:r>
            <a:endParaRPr b="0" i="0" sz="1400" u="none" cap="none" strike="noStrike">
              <a:solidFill>
                <a:srgbClr val="000000"/>
              </a:solidFill>
              <a:latin typeface="Arial"/>
              <a:ea typeface="Arial"/>
              <a:cs typeface="Arial"/>
              <a:sym typeface="Arial"/>
            </a:endParaRPr>
          </a:p>
        </p:txBody>
      </p:sp>
      <p:sp>
        <p:nvSpPr>
          <p:cNvPr id="515" name="Google Shape;515;p14"/>
          <p:cNvSpPr txBox="1"/>
          <p:nvPr/>
        </p:nvSpPr>
        <p:spPr>
          <a:xfrm>
            <a:off x="5509739" y="1324435"/>
            <a:ext cx="11916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Risk</a:t>
            </a:r>
            <a:endParaRPr b="0" i="0" sz="1400" u="none" cap="none" strike="noStrike">
              <a:solidFill>
                <a:srgbClr val="000000"/>
              </a:solidFill>
              <a:latin typeface="Arial"/>
              <a:ea typeface="Arial"/>
              <a:cs typeface="Arial"/>
              <a:sym typeface="Arial"/>
            </a:endParaRPr>
          </a:p>
        </p:txBody>
      </p:sp>
      <p:sp>
        <p:nvSpPr>
          <p:cNvPr id="516" name="Google Shape;516;p14"/>
          <p:cNvSpPr txBox="1"/>
          <p:nvPr/>
        </p:nvSpPr>
        <p:spPr>
          <a:xfrm>
            <a:off x="7930836" y="1622253"/>
            <a:ext cx="11916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Mantis</a:t>
            </a:r>
            <a:endParaRPr b="0" i="0" sz="1400" u="none" cap="none" strike="noStrike">
              <a:solidFill>
                <a:srgbClr val="000000"/>
              </a:solidFill>
              <a:latin typeface="Arial"/>
              <a:ea typeface="Arial"/>
              <a:cs typeface="Arial"/>
              <a:sym typeface="Arial"/>
            </a:endParaRPr>
          </a:p>
        </p:txBody>
      </p:sp>
      <p:sp>
        <p:nvSpPr>
          <p:cNvPr id="517" name="Google Shape;517;p14"/>
          <p:cNvSpPr txBox="1"/>
          <p:nvPr/>
        </p:nvSpPr>
        <p:spPr>
          <a:xfrm>
            <a:off x="5900061" y="3153210"/>
            <a:ext cx="13296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Elephant</a:t>
            </a:r>
            <a:endParaRPr b="0" i="0" sz="1400" u="none" cap="none" strike="noStrike">
              <a:solidFill>
                <a:srgbClr val="000000"/>
              </a:solidFill>
              <a:latin typeface="Arial"/>
              <a:ea typeface="Arial"/>
              <a:cs typeface="Arial"/>
              <a:sym typeface="Arial"/>
            </a:endParaRPr>
          </a:p>
        </p:txBody>
      </p:sp>
      <p:pic>
        <p:nvPicPr>
          <p:cNvPr descr="A video game screen with trees and grass&#10;&#10;Description automatically generated" id="518" name="Google Shape;518;p14"/>
          <p:cNvPicPr preferRelativeResize="0"/>
          <p:nvPr/>
        </p:nvPicPr>
        <p:blipFill rotWithShape="1">
          <a:blip r:embed="rId14">
            <a:alphaModFix/>
          </a:blip>
          <a:srcRect b="0" l="0" r="0" t="0"/>
          <a:stretch/>
        </p:blipFill>
        <p:spPr>
          <a:xfrm>
            <a:off x="0" y="-581650"/>
            <a:ext cx="12191998" cy="9436093"/>
          </a:xfrm>
          <a:prstGeom prst="rect">
            <a:avLst/>
          </a:prstGeom>
          <a:noFill/>
          <a:ln>
            <a:noFill/>
          </a:ln>
        </p:spPr>
      </p:pic>
      <p:grpSp>
        <p:nvGrpSpPr>
          <p:cNvPr id="519" name="Google Shape;519;p14"/>
          <p:cNvGrpSpPr/>
          <p:nvPr/>
        </p:nvGrpSpPr>
        <p:grpSpPr>
          <a:xfrm>
            <a:off x="217854" y="196067"/>
            <a:ext cx="3255854" cy="671441"/>
            <a:chOff x="217854" y="196067"/>
            <a:chExt cx="3255854" cy="671441"/>
          </a:xfrm>
        </p:grpSpPr>
        <p:pic>
          <p:nvPicPr>
            <p:cNvPr descr="A rectangular frame with a white background&#10;&#10;Description automatically generated" id="520" name="Google Shape;520;p14"/>
            <p:cNvPicPr preferRelativeResize="0"/>
            <p:nvPr/>
          </p:nvPicPr>
          <p:blipFill rotWithShape="1">
            <a:blip r:embed="rId15">
              <a:alphaModFix/>
            </a:blip>
            <a:srcRect b="0" l="0" r="0" t="0"/>
            <a:stretch/>
          </p:blipFill>
          <p:spPr>
            <a:xfrm>
              <a:off x="217854" y="196067"/>
              <a:ext cx="3255854" cy="671441"/>
            </a:xfrm>
            <a:prstGeom prst="rect">
              <a:avLst/>
            </a:prstGeom>
            <a:noFill/>
            <a:ln>
              <a:noFill/>
            </a:ln>
          </p:spPr>
        </p:pic>
        <p:sp>
          <p:nvSpPr>
            <p:cNvPr id="521" name="Google Shape;521;p14"/>
            <p:cNvSpPr txBox="1"/>
            <p:nvPr/>
          </p:nvSpPr>
          <p:spPr>
            <a:xfrm>
              <a:off x="325072" y="256732"/>
              <a:ext cx="3041400" cy="60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2300" u="none" cap="none" strike="noStrike">
                  <a:solidFill>
                    <a:srgbClr val="595959"/>
                  </a:solidFill>
                  <a:latin typeface="Arial"/>
                  <a:ea typeface="Arial"/>
                  <a:cs typeface="Arial"/>
                  <a:sym typeface="Arial"/>
                </a:rPr>
                <a:t>Types of Resources</a:t>
              </a:r>
              <a:endParaRPr b="0" i="0" sz="200" u="none" cap="none" strike="noStrike">
                <a:solidFill>
                  <a:srgbClr val="000000"/>
                </a:solidFill>
                <a:latin typeface="Arial"/>
                <a:ea typeface="Arial"/>
                <a:cs typeface="Arial"/>
                <a:sym typeface="Arial"/>
              </a:endParaRPr>
            </a:p>
          </p:txBody>
        </p:sp>
      </p:grpSp>
      <p:grpSp>
        <p:nvGrpSpPr>
          <p:cNvPr id="522" name="Google Shape;522;p14"/>
          <p:cNvGrpSpPr/>
          <p:nvPr/>
        </p:nvGrpSpPr>
        <p:grpSpPr>
          <a:xfrm>
            <a:off x="1830755" y="1068807"/>
            <a:ext cx="8549638" cy="5492373"/>
            <a:chOff x="1830755" y="-5089345"/>
            <a:chExt cx="8549638" cy="5492373"/>
          </a:xfrm>
        </p:grpSpPr>
        <p:pic>
          <p:nvPicPr>
            <p:cNvPr id="523" name="Google Shape;523;p14"/>
            <p:cNvPicPr preferRelativeResize="0"/>
            <p:nvPr/>
          </p:nvPicPr>
          <p:blipFill rotWithShape="1">
            <a:blip r:embed="rId16">
              <a:alphaModFix/>
            </a:blip>
            <a:srcRect b="0" l="0" r="0" t="0"/>
            <a:stretch/>
          </p:blipFill>
          <p:spPr>
            <a:xfrm>
              <a:off x="1830755" y="-5089345"/>
              <a:ext cx="8549638" cy="5492373"/>
            </a:xfrm>
            <a:prstGeom prst="rect">
              <a:avLst/>
            </a:prstGeom>
            <a:noFill/>
            <a:ln>
              <a:noFill/>
            </a:ln>
          </p:spPr>
        </p:pic>
        <p:sp>
          <p:nvSpPr>
            <p:cNvPr id="524" name="Google Shape;524;p14"/>
            <p:cNvSpPr txBox="1"/>
            <p:nvPr/>
          </p:nvSpPr>
          <p:spPr>
            <a:xfrm>
              <a:off x="2224140" y="-4288269"/>
              <a:ext cx="7886700" cy="34197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500"/>
                <a:buFont typeface="Arial"/>
                <a:buNone/>
              </a:pPr>
              <a:r>
                <a:rPr b="0" i="0" lang="en-GB" sz="2500" u="none" cap="none" strike="noStrike">
                  <a:solidFill>
                    <a:srgbClr val="595959"/>
                  </a:solidFill>
                  <a:latin typeface="Press Start 2P"/>
                  <a:ea typeface="Press Start 2P"/>
                  <a:cs typeface="Press Start 2P"/>
                  <a:sym typeface="Press Start 2P"/>
                </a:rPr>
                <a:t>What types of resources are needed to produce Pokemon cards?</a:t>
              </a:r>
              <a:endParaRPr b="0" i="0" sz="2500" u="none" cap="none" strike="noStrike">
                <a:solidFill>
                  <a:srgbClr val="595959"/>
                </a:solidFill>
                <a:latin typeface="Press Start 2P"/>
                <a:ea typeface="Press Start 2P"/>
                <a:cs typeface="Press Start 2P"/>
                <a:sym typeface="Press Start 2P"/>
              </a:endParaRPr>
            </a:p>
            <a:p>
              <a:pPr indent="0" lvl="0" marL="0" marR="0" rtl="0" algn="l">
                <a:lnSpc>
                  <a:spcPct val="115000"/>
                </a:lnSpc>
                <a:spcBef>
                  <a:spcPts val="0"/>
                </a:spcBef>
                <a:spcAft>
                  <a:spcPts val="0"/>
                </a:spcAft>
                <a:buClr>
                  <a:srgbClr val="000000"/>
                </a:buClr>
                <a:buSzPts val="2500"/>
                <a:buFont typeface="Arial"/>
                <a:buNone/>
              </a:pPr>
              <a:r>
                <a:rPr b="0" i="0" lang="en-GB" sz="2500" u="none" cap="none" strike="noStrike">
                  <a:solidFill>
                    <a:srgbClr val="595959"/>
                  </a:solidFill>
                  <a:highlight>
                    <a:srgbClr val="00FCA0"/>
                  </a:highlight>
                  <a:latin typeface="Press Start 2P"/>
                  <a:ea typeface="Press Start 2P"/>
                  <a:cs typeface="Press Start 2P"/>
                  <a:sym typeface="Press Start 2P"/>
                </a:rPr>
                <a:t>Classify: Land, Labor, Capital, Entrepreneurship</a:t>
              </a:r>
              <a:endParaRPr b="0" i="0" sz="2500" u="none" cap="none" strike="noStrike">
                <a:solidFill>
                  <a:srgbClr val="595959"/>
                </a:solidFill>
                <a:highlight>
                  <a:srgbClr val="00FCA0"/>
                </a:highlight>
                <a:latin typeface="Press Start 2P"/>
                <a:ea typeface="Press Start 2P"/>
                <a:cs typeface="Press Start 2P"/>
                <a:sym typeface="Press Start 2P"/>
              </a:endParaRPr>
            </a:p>
          </p:txBody>
        </p:sp>
      </p:grpSp>
      <p:pic>
        <p:nvPicPr>
          <p:cNvPr descr="A pixel art of a yellow monster&#10;&#10;Description automatically generated" id="525" name="Google Shape;525;p14"/>
          <p:cNvPicPr preferRelativeResize="0"/>
          <p:nvPr/>
        </p:nvPicPr>
        <p:blipFill rotWithShape="1">
          <a:blip r:embed="rId13">
            <a:alphaModFix/>
          </a:blip>
          <a:srcRect b="0" l="0" r="0" t="0"/>
          <a:stretch/>
        </p:blipFill>
        <p:spPr>
          <a:xfrm>
            <a:off x="9330669" y="5374617"/>
            <a:ext cx="675300" cy="675290"/>
          </a:xfrm>
          <a:prstGeom prst="rect">
            <a:avLst/>
          </a:prstGeom>
          <a:noFill/>
          <a:ln>
            <a:noFill/>
          </a:ln>
        </p:spPr>
      </p:pic>
      <p:pic>
        <p:nvPicPr>
          <p:cNvPr descr="A pixel art of a robot&#10;&#10;Description automatically generated" id="526" name="Google Shape;526;p14"/>
          <p:cNvPicPr preferRelativeResize="0"/>
          <p:nvPr/>
        </p:nvPicPr>
        <p:blipFill rotWithShape="1">
          <a:blip r:embed="rId8">
            <a:alphaModFix/>
          </a:blip>
          <a:srcRect b="0" l="0" r="0" t="0"/>
          <a:stretch/>
        </p:blipFill>
        <p:spPr>
          <a:xfrm>
            <a:off x="8637201" y="5374613"/>
            <a:ext cx="675300" cy="675290"/>
          </a:xfrm>
          <a:prstGeom prst="rect">
            <a:avLst/>
          </a:prstGeom>
          <a:noFill/>
          <a:ln>
            <a:noFill/>
          </a:ln>
        </p:spPr>
      </p:pic>
      <p:pic>
        <p:nvPicPr>
          <p:cNvPr descr="A pixel art of a robot&#10;&#10;Description automatically generated" id="527" name="Google Shape;527;p14"/>
          <p:cNvPicPr preferRelativeResize="0"/>
          <p:nvPr/>
        </p:nvPicPr>
        <p:blipFill rotWithShape="1">
          <a:blip r:embed="rId10">
            <a:alphaModFix/>
          </a:blip>
          <a:srcRect b="0" l="0" r="0" t="0"/>
          <a:stretch/>
        </p:blipFill>
        <p:spPr>
          <a:xfrm>
            <a:off x="7943732" y="5374616"/>
            <a:ext cx="675300" cy="675300"/>
          </a:xfrm>
          <a:prstGeom prst="rect">
            <a:avLst/>
          </a:prstGeom>
          <a:noFill/>
          <a:ln>
            <a:noFill/>
          </a:ln>
        </p:spPr>
      </p:pic>
      <p:pic>
        <p:nvPicPr>
          <p:cNvPr descr="A pixelated cartoon of a cat&#10;&#10;Description automatically generated" id="528" name="Google Shape;528;p14"/>
          <p:cNvPicPr preferRelativeResize="0"/>
          <p:nvPr/>
        </p:nvPicPr>
        <p:blipFill rotWithShape="1">
          <a:blip r:embed="rId7">
            <a:alphaModFix/>
          </a:blip>
          <a:srcRect b="0" l="0" r="0" t="0"/>
          <a:stretch/>
        </p:blipFill>
        <p:spPr>
          <a:xfrm>
            <a:off x="7250242" y="5374637"/>
            <a:ext cx="675300" cy="675290"/>
          </a:xfrm>
          <a:prstGeom prst="rect">
            <a:avLst/>
          </a:prstGeom>
          <a:noFill/>
          <a:ln>
            <a:noFill/>
          </a:ln>
        </p:spPr>
      </p:pic>
      <p:pic>
        <p:nvPicPr>
          <p:cNvPr descr="A purple and yellow cartoon character&#10;&#10;Description automatically generated" id="529" name="Google Shape;529;p14"/>
          <p:cNvPicPr preferRelativeResize="0"/>
          <p:nvPr/>
        </p:nvPicPr>
        <p:blipFill rotWithShape="1">
          <a:blip r:embed="rId3">
            <a:alphaModFix/>
          </a:blip>
          <a:srcRect b="0" l="0" r="0" t="0"/>
          <a:stretch/>
        </p:blipFill>
        <p:spPr>
          <a:xfrm>
            <a:off x="6621346" y="5374616"/>
            <a:ext cx="675300" cy="6752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500"/>
                                        <p:tgtEl>
                                          <p:spTgt spid="5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A pixelated cartoon of a rabbit&#10;&#10;Description automatically generated" id="534" name="Google Shape;534;p16"/>
          <p:cNvPicPr preferRelativeResize="0"/>
          <p:nvPr/>
        </p:nvPicPr>
        <p:blipFill rotWithShape="1">
          <a:blip r:embed="rId3">
            <a:alphaModFix/>
          </a:blip>
          <a:srcRect b="0" l="0" r="0" t="0"/>
          <a:stretch/>
        </p:blipFill>
        <p:spPr>
          <a:xfrm>
            <a:off x="10152320" y="4667250"/>
            <a:ext cx="1080000" cy="1080000"/>
          </a:xfrm>
          <a:prstGeom prst="rect">
            <a:avLst/>
          </a:prstGeom>
          <a:noFill/>
          <a:ln>
            <a:noFill/>
          </a:ln>
        </p:spPr>
      </p:pic>
      <p:pic>
        <p:nvPicPr>
          <p:cNvPr descr="A pixelated cartoon of a brown animal&#10;&#10;Description automatically generated" id="535" name="Google Shape;535;p16"/>
          <p:cNvPicPr preferRelativeResize="0"/>
          <p:nvPr/>
        </p:nvPicPr>
        <p:blipFill rotWithShape="1">
          <a:blip r:embed="rId4">
            <a:alphaModFix/>
          </a:blip>
          <a:srcRect b="0" l="0" r="0" t="0"/>
          <a:stretch/>
        </p:blipFill>
        <p:spPr>
          <a:xfrm>
            <a:off x="8777106" y="3587250"/>
            <a:ext cx="1080000" cy="1080000"/>
          </a:xfrm>
          <a:prstGeom prst="rect">
            <a:avLst/>
          </a:prstGeom>
          <a:noFill/>
          <a:ln>
            <a:noFill/>
          </a:ln>
        </p:spPr>
      </p:pic>
      <p:pic>
        <p:nvPicPr>
          <p:cNvPr descr="A pixel art of a dragon&#10;&#10;Description automatically generated" id="536" name="Google Shape;536;p16"/>
          <p:cNvPicPr preferRelativeResize="0"/>
          <p:nvPr/>
        </p:nvPicPr>
        <p:blipFill rotWithShape="1">
          <a:blip r:embed="rId5">
            <a:alphaModFix/>
          </a:blip>
          <a:srcRect b="0" l="0" r="0" t="0"/>
          <a:stretch/>
        </p:blipFill>
        <p:spPr>
          <a:xfrm>
            <a:off x="3933977" y="4824905"/>
            <a:ext cx="1080000" cy="1080000"/>
          </a:xfrm>
          <a:prstGeom prst="rect">
            <a:avLst/>
          </a:prstGeom>
          <a:noFill/>
          <a:ln>
            <a:noFill/>
          </a:ln>
        </p:spPr>
      </p:pic>
      <p:pic>
        <p:nvPicPr>
          <p:cNvPr descr="A pixelated image of a brown animal&#10;&#10;Description automatically generated" id="537" name="Google Shape;537;p16"/>
          <p:cNvPicPr preferRelativeResize="0"/>
          <p:nvPr/>
        </p:nvPicPr>
        <p:blipFill rotWithShape="1">
          <a:blip r:embed="rId6">
            <a:alphaModFix/>
          </a:blip>
          <a:srcRect b="0" l="0" r="0" t="0"/>
          <a:stretch/>
        </p:blipFill>
        <p:spPr>
          <a:xfrm>
            <a:off x="2122292" y="1396131"/>
            <a:ext cx="1080000" cy="1080000"/>
          </a:xfrm>
          <a:prstGeom prst="rect">
            <a:avLst/>
          </a:prstGeom>
          <a:noFill/>
          <a:ln>
            <a:noFill/>
          </a:ln>
        </p:spPr>
      </p:pic>
      <p:pic>
        <p:nvPicPr>
          <p:cNvPr descr="A pixelated object with a black background&#10;&#10;Description automatically generated" id="538" name="Google Shape;538;p16"/>
          <p:cNvPicPr preferRelativeResize="0"/>
          <p:nvPr/>
        </p:nvPicPr>
        <p:blipFill rotWithShape="1">
          <a:blip r:embed="rId7">
            <a:alphaModFix/>
          </a:blip>
          <a:srcRect b="0" l="0" r="0" t="0"/>
          <a:stretch/>
        </p:blipFill>
        <p:spPr>
          <a:xfrm>
            <a:off x="4256619" y="2554380"/>
            <a:ext cx="1080000" cy="1080000"/>
          </a:xfrm>
          <a:prstGeom prst="rect">
            <a:avLst/>
          </a:prstGeom>
          <a:noFill/>
          <a:ln>
            <a:noFill/>
          </a:ln>
        </p:spPr>
      </p:pic>
      <p:pic>
        <p:nvPicPr>
          <p:cNvPr descr="A pixel art of a cartoon character&#10;&#10;Description automatically generated" id="539" name="Google Shape;539;p16"/>
          <p:cNvPicPr preferRelativeResize="0"/>
          <p:nvPr/>
        </p:nvPicPr>
        <p:blipFill rotWithShape="1">
          <a:blip r:embed="rId8">
            <a:alphaModFix/>
          </a:blip>
          <a:srcRect b="0" l="0" r="0" t="0"/>
          <a:stretch/>
        </p:blipFill>
        <p:spPr>
          <a:xfrm>
            <a:off x="6733280" y="2192216"/>
            <a:ext cx="1080000" cy="1080000"/>
          </a:xfrm>
          <a:prstGeom prst="rect">
            <a:avLst/>
          </a:prstGeom>
          <a:noFill/>
          <a:ln>
            <a:noFill/>
          </a:ln>
        </p:spPr>
      </p:pic>
      <p:sp>
        <p:nvSpPr>
          <p:cNvPr id="540" name="Google Shape;540;p16"/>
          <p:cNvSpPr txBox="1"/>
          <p:nvPr/>
        </p:nvSpPr>
        <p:spPr>
          <a:xfrm>
            <a:off x="6940496" y="2948558"/>
            <a:ext cx="665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Owl</a:t>
            </a:r>
            <a:endParaRPr b="0" i="0" sz="1400" u="none" cap="none" strike="noStrike">
              <a:solidFill>
                <a:srgbClr val="000000"/>
              </a:solidFill>
              <a:latin typeface="Arial"/>
              <a:ea typeface="Arial"/>
              <a:cs typeface="Arial"/>
              <a:sym typeface="Arial"/>
            </a:endParaRPr>
          </a:p>
        </p:txBody>
      </p:sp>
      <p:sp>
        <p:nvSpPr>
          <p:cNvPr id="541" name="Google Shape;541;p16"/>
          <p:cNvSpPr txBox="1"/>
          <p:nvPr/>
        </p:nvSpPr>
        <p:spPr>
          <a:xfrm>
            <a:off x="6084124" y="5364905"/>
            <a:ext cx="1563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Ladybird</a:t>
            </a:r>
            <a:endParaRPr b="0" i="0" sz="1400" u="none" cap="none" strike="noStrike">
              <a:solidFill>
                <a:srgbClr val="000000"/>
              </a:solidFill>
              <a:latin typeface="Arial"/>
              <a:ea typeface="Arial"/>
              <a:cs typeface="Arial"/>
              <a:sym typeface="Arial"/>
            </a:endParaRPr>
          </a:p>
        </p:txBody>
      </p:sp>
      <p:sp>
        <p:nvSpPr>
          <p:cNvPr id="542" name="Google Shape;542;p16"/>
          <p:cNvSpPr txBox="1"/>
          <p:nvPr/>
        </p:nvSpPr>
        <p:spPr>
          <a:xfrm>
            <a:off x="8565807" y="4496976"/>
            <a:ext cx="921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Bear</a:t>
            </a:r>
            <a:endParaRPr b="0" i="0" sz="1400" u="none" cap="none" strike="noStrike">
              <a:solidFill>
                <a:srgbClr val="000000"/>
              </a:solidFill>
              <a:latin typeface="Arial"/>
              <a:ea typeface="Arial"/>
              <a:cs typeface="Arial"/>
              <a:sym typeface="Arial"/>
            </a:endParaRPr>
          </a:p>
        </p:txBody>
      </p:sp>
      <p:sp>
        <p:nvSpPr>
          <p:cNvPr id="543" name="Google Shape;543;p16"/>
          <p:cNvSpPr txBox="1"/>
          <p:nvPr/>
        </p:nvSpPr>
        <p:spPr>
          <a:xfrm>
            <a:off x="9079255" y="2179766"/>
            <a:ext cx="130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Cougar</a:t>
            </a:r>
            <a:endParaRPr b="0" i="0" sz="1400" u="none" cap="none" strike="noStrike">
              <a:solidFill>
                <a:srgbClr val="000000"/>
              </a:solidFill>
              <a:latin typeface="Arial"/>
              <a:ea typeface="Arial"/>
              <a:cs typeface="Arial"/>
              <a:sym typeface="Arial"/>
            </a:endParaRPr>
          </a:p>
        </p:txBody>
      </p:sp>
      <p:sp>
        <p:nvSpPr>
          <p:cNvPr id="544" name="Google Shape;544;p16"/>
          <p:cNvSpPr txBox="1"/>
          <p:nvPr/>
        </p:nvSpPr>
        <p:spPr>
          <a:xfrm>
            <a:off x="1990171" y="2206015"/>
            <a:ext cx="130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Racoon</a:t>
            </a:r>
            <a:endParaRPr b="0" i="0" sz="1400" u="none" cap="none" strike="noStrike">
              <a:solidFill>
                <a:srgbClr val="000000"/>
              </a:solidFill>
              <a:latin typeface="Arial"/>
              <a:ea typeface="Arial"/>
              <a:cs typeface="Arial"/>
              <a:sym typeface="Arial"/>
            </a:endParaRPr>
          </a:p>
        </p:txBody>
      </p:sp>
      <p:sp>
        <p:nvSpPr>
          <p:cNvPr id="545" name="Google Shape;545;p16"/>
          <p:cNvSpPr txBox="1"/>
          <p:nvPr/>
        </p:nvSpPr>
        <p:spPr>
          <a:xfrm>
            <a:off x="711333" y="2887652"/>
            <a:ext cx="9219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Worm</a:t>
            </a:r>
            <a:endParaRPr b="0" i="0" sz="1400" u="none" cap="none" strike="noStrike">
              <a:solidFill>
                <a:srgbClr val="000000"/>
              </a:solidFill>
              <a:latin typeface="Arial"/>
              <a:ea typeface="Arial"/>
              <a:cs typeface="Arial"/>
              <a:sym typeface="Arial"/>
            </a:endParaRPr>
          </a:p>
        </p:txBody>
      </p:sp>
      <p:sp>
        <p:nvSpPr>
          <p:cNvPr id="546" name="Google Shape;546;p16"/>
          <p:cNvSpPr txBox="1"/>
          <p:nvPr/>
        </p:nvSpPr>
        <p:spPr>
          <a:xfrm>
            <a:off x="3579176" y="5606585"/>
            <a:ext cx="1627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Grey wolf</a:t>
            </a:r>
            <a:endParaRPr b="0" i="0" sz="1400" u="none" cap="none" strike="noStrike">
              <a:solidFill>
                <a:srgbClr val="000000"/>
              </a:solidFill>
              <a:latin typeface="Arial"/>
              <a:ea typeface="Arial"/>
              <a:cs typeface="Arial"/>
              <a:sym typeface="Arial"/>
            </a:endParaRPr>
          </a:p>
        </p:txBody>
      </p:sp>
      <p:sp>
        <p:nvSpPr>
          <p:cNvPr id="547" name="Google Shape;547;p16"/>
          <p:cNvSpPr txBox="1"/>
          <p:nvPr/>
        </p:nvSpPr>
        <p:spPr>
          <a:xfrm>
            <a:off x="4254270" y="3400909"/>
            <a:ext cx="1082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Acorn</a:t>
            </a:r>
            <a:endParaRPr b="0" i="0" sz="1400" u="none" cap="none" strike="noStrike">
              <a:solidFill>
                <a:srgbClr val="000000"/>
              </a:solidFill>
              <a:latin typeface="Arial"/>
              <a:ea typeface="Arial"/>
              <a:cs typeface="Arial"/>
              <a:sym typeface="Arial"/>
            </a:endParaRPr>
          </a:p>
        </p:txBody>
      </p:sp>
      <p:sp>
        <p:nvSpPr>
          <p:cNvPr id="548" name="Google Shape;548;p16"/>
          <p:cNvSpPr txBox="1"/>
          <p:nvPr/>
        </p:nvSpPr>
        <p:spPr>
          <a:xfrm>
            <a:off x="9974816" y="5504294"/>
            <a:ext cx="1434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Squirrel</a:t>
            </a:r>
            <a:endParaRPr b="0" i="0" sz="1400" u="none" cap="none" strike="noStrike">
              <a:solidFill>
                <a:srgbClr val="000000"/>
              </a:solidFill>
              <a:latin typeface="Arial"/>
              <a:ea typeface="Arial"/>
              <a:cs typeface="Arial"/>
              <a:sym typeface="Arial"/>
            </a:endParaRPr>
          </a:p>
        </p:txBody>
      </p:sp>
      <p:pic>
        <p:nvPicPr>
          <p:cNvPr descr="A video game screen with trees and a river&#10;&#10;Description automatically generated" id="549" name="Google Shape;549;p16"/>
          <p:cNvPicPr preferRelativeResize="0"/>
          <p:nvPr/>
        </p:nvPicPr>
        <p:blipFill rotWithShape="1">
          <a:blip r:embed="rId9">
            <a:alphaModFix/>
          </a:blip>
          <a:srcRect b="2190" l="0" r="0" t="0"/>
          <a:stretch/>
        </p:blipFill>
        <p:spPr>
          <a:xfrm>
            <a:off x="0" y="-6084913"/>
            <a:ext cx="12191997" cy="12942915"/>
          </a:xfrm>
          <a:prstGeom prst="rect">
            <a:avLst/>
          </a:prstGeom>
          <a:noFill/>
          <a:ln>
            <a:noFill/>
          </a:ln>
        </p:spPr>
      </p:pic>
      <p:grpSp>
        <p:nvGrpSpPr>
          <p:cNvPr id="550" name="Google Shape;550;p16"/>
          <p:cNvGrpSpPr/>
          <p:nvPr/>
        </p:nvGrpSpPr>
        <p:grpSpPr>
          <a:xfrm>
            <a:off x="217854" y="196067"/>
            <a:ext cx="3255854" cy="671441"/>
            <a:chOff x="217854" y="196067"/>
            <a:chExt cx="3255854" cy="671441"/>
          </a:xfrm>
        </p:grpSpPr>
        <p:pic>
          <p:nvPicPr>
            <p:cNvPr descr="A rectangular frame with a white background&#10;&#10;Description automatically generated" id="551" name="Google Shape;551;p16"/>
            <p:cNvPicPr preferRelativeResize="0"/>
            <p:nvPr/>
          </p:nvPicPr>
          <p:blipFill rotWithShape="1">
            <a:blip r:embed="rId10">
              <a:alphaModFix/>
            </a:blip>
            <a:srcRect b="0" l="0" r="0" t="0"/>
            <a:stretch/>
          </p:blipFill>
          <p:spPr>
            <a:xfrm>
              <a:off x="217854" y="196067"/>
              <a:ext cx="3255854" cy="671441"/>
            </a:xfrm>
            <a:prstGeom prst="rect">
              <a:avLst/>
            </a:prstGeom>
            <a:noFill/>
            <a:ln>
              <a:noFill/>
            </a:ln>
          </p:spPr>
        </p:pic>
        <p:sp>
          <p:nvSpPr>
            <p:cNvPr id="552" name="Google Shape;552;p16"/>
            <p:cNvSpPr txBox="1"/>
            <p:nvPr/>
          </p:nvSpPr>
          <p:spPr>
            <a:xfrm>
              <a:off x="325060" y="227432"/>
              <a:ext cx="3041400" cy="60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3600" u="none" cap="none" strike="noStrike">
                  <a:solidFill>
                    <a:srgbClr val="595959"/>
                  </a:solidFill>
                  <a:latin typeface="Arial"/>
                  <a:ea typeface="Arial"/>
                  <a:cs typeface="Arial"/>
                  <a:sym typeface="Arial"/>
                </a:rPr>
                <a:t>PPC &amp; Trade</a:t>
              </a:r>
              <a:endParaRPr b="0" i="0" sz="1400" u="none" cap="none" strike="noStrike">
                <a:solidFill>
                  <a:srgbClr val="000000"/>
                </a:solidFill>
                <a:latin typeface="Arial"/>
                <a:ea typeface="Arial"/>
                <a:cs typeface="Arial"/>
                <a:sym typeface="Arial"/>
              </a:endParaRPr>
            </a:p>
          </p:txBody>
        </p:sp>
      </p:grpSp>
      <p:grpSp>
        <p:nvGrpSpPr>
          <p:cNvPr id="553" name="Google Shape;553;p16"/>
          <p:cNvGrpSpPr/>
          <p:nvPr/>
        </p:nvGrpSpPr>
        <p:grpSpPr>
          <a:xfrm>
            <a:off x="1821180" y="864170"/>
            <a:ext cx="8549638" cy="5492373"/>
            <a:chOff x="1821180" y="984792"/>
            <a:chExt cx="8549638" cy="5492373"/>
          </a:xfrm>
        </p:grpSpPr>
        <p:pic>
          <p:nvPicPr>
            <p:cNvPr id="554" name="Google Shape;554;p16"/>
            <p:cNvPicPr preferRelativeResize="0"/>
            <p:nvPr/>
          </p:nvPicPr>
          <p:blipFill rotWithShape="1">
            <a:blip r:embed="rId11">
              <a:alphaModFix/>
            </a:blip>
            <a:srcRect b="0" l="0" r="0" t="0"/>
            <a:stretch/>
          </p:blipFill>
          <p:spPr>
            <a:xfrm>
              <a:off x="1821180" y="984792"/>
              <a:ext cx="8549638" cy="5492373"/>
            </a:xfrm>
            <a:prstGeom prst="rect">
              <a:avLst/>
            </a:prstGeom>
            <a:noFill/>
            <a:ln>
              <a:noFill/>
            </a:ln>
          </p:spPr>
        </p:pic>
        <p:sp>
          <p:nvSpPr>
            <p:cNvPr id="555" name="Google Shape;555;p16"/>
            <p:cNvSpPr txBox="1"/>
            <p:nvPr/>
          </p:nvSpPr>
          <p:spPr>
            <a:xfrm>
              <a:off x="2214565" y="1891487"/>
              <a:ext cx="7886700" cy="34197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2500"/>
                <a:buFont typeface="Arial"/>
                <a:buNone/>
              </a:pPr>
              <a:r>
                <a:rPr b="0" i="0" lang="en-GB" sz="2500" u="none" cap="none" strike="noStrike">
                  <a:solidFill>
                    <a:srgbClr val="595959"/>
                  </a:solidFill>
                  <a:latin typeface="Press Start 2P"/>
                  <a:ea typeface="Press Start 2P"/>
                  <a:cs typeface="Press Start 2P"/>
                  <a:sym typeface="Press Start 2P"/>
                </a:rPr>
                <a:t>How would the production of Pokemon Cards and Pokemon plushies change if…</a:t>
              </a:r>
              <a:endParaRPr b="0" i="0" sz="2500" u="none" cap="none" strike="noStrike">
                <a:solidFill>
                  <a:srgbClr val="595959"/>
                </a:solidFill>
                <a:latin typeface="Press Start 2P"/>
                <a:ea typeface="Press Start 2P"/>
                <a:cs typeface="Press Start 2P"/>
                <a:sym typeface="Press Start 2P"/>
              </a:endParaRPr>
            </a:p>
            <a:p>
              <a:pPr indent="-349250" lvl="0" marL="457200" marR="0" rtl="0" algn="l">
                <a:lnSpc>
                  <a:spcPct val="93000"/>
                </a:lnSpc>
                <a:spcBef>
                  <a:spcPts val="0"/>
                </a:spcBef>
                <a:spcAft>
                  <a:spcPts val="0"/>
                </a:spcAft>
                <a:buClr>
                  <a:srgbClr val="595959"/>
                </a:buClr>
                <a:buSzPts val="1900"/>
                <a:buFont typeface="Press Start 2P"/>
                <a:buAutoNum type="arabicPeriod"/>
              </a:pPr>
              <a:r>
                <a:rPr b="0" i="0" lang="en-GB" sz="1900" u="none" cap="none" strike="noStrike">
                  <a:solidFill>
                    <a:srgbClr val="595959"/>
                  </a:solidFill>
                  <a:highlight>
                    <a:srgbClr val="04D377"/>
                  </a:highlight>
                  <a:latin typeface="Press Start 2P"/>
                  <a:ea typeface="Press Start 2P"/>
                  <a:cs typeface="Press Start 2P"/>
                  <a:sym typeface="Press Start 2P"/>
                </a:rPr>
                <a:t>A new factory opened in Japan?</a:t>
              </a:r>
              <a:endParaRPr b="0" i="0" sz="1900" u="none" cap="none" strike="noStrike">
                <a:solidFill>
                  <a:srgbClr val="595959"/>
                </a:solidFill>
                <a:highlight>
                  <a:srgbClr val="04D377"/>
                </a:highlight>
                <a:latin typeface="Press Start 2P"/>
                <a:ea typeface="Press Start 2P"/>
                <a:cs typeface="Press Start 2P"/>
                <a:sym typeface="Press Start 2P"/>
              </a:endParaRPr>
            </a:p>
            <a:p>
              <a:pPr indent="-349250" lvl="0" marL="457200" marR="0" rtl="0" algn="l">
                <a:lnSpc>
                  <a:spcPct val="93000"/>
                </a:lnSpc>
                <a:spcBef>
                  <a:spcPts val="0"/>
                </a:spcBef>
                <a:spcAft>
                  <a:spcPts val="0"/>
                </a:spcAft>
                <a:buClr>
                  <a:srgbClr val="595959"/>
                </a:buClr>
                <a:buSzPts val="1900"/>
                <a:buFont typeface="Press Start 2P"/>
                <a:buAutoNum type="arabicPeriod"/>
              </a:pPr>
              <a:r>
                <a:rPr b="0" i="0" lang="en-GB" sz="1900" u="none" cap="none" strike="noStrike">
                  <a:solidFill>
                    <a:srgbClr val="595959"/>
                  </a:solidFill>
                  <a:highlight>
                    <a:srgbClr val="04D377"/>
                  </a:highlight>
                  <a:latin typeface="Press Start 2P"/>
                  <a:ea typeface="Press Start 2P"/>
                  <a:cs typeface="Press Start 2P"/>
                  <a:sym typeface="Press Start 2P"/>
                </a:rPr>
                <a:t>Printing machines broke down across Europe</a:t>
              </a:r>
              <a:endParaRPr b="0" i="0" sz="1900" u="none" cap="none" strike="noStrike">
                <a:solidFill>
                  <a:srgbClr val="595959"/>
                </a:solidFill>
                <a:highlight>
                  <a:srgbClr val="04D377"/>
                </a:highlight>
                <a:latin typeface="Press Start 2P"/>
                <a:ea typeface="Press Start 2P"/>
                <a:cs typeface="Press Start 2P"/>
                <a:sym typeface="Press Start 2P"/>
              </a:endParaRPr>
            </a:p>
            <a:p>
              <a:pPr indent="-349250" lvl="0" marL="457200" marR="0" rtl="0" algn="l">
                <a:lnSpc>
                  <a:spcPct val="93000"/>
                </a:lnSpc>
                <a:spcBef>
                  <a:spcPts val="0"/>
                </a:spcBef>
                <a:spcAft>
                  <a:spcPts val="0"/>
                </a:spcAft>
                <a:buClr>
                  <a:srgbClr val="595959"/>
                </a:buClr>
                <a:buSzPts val="1900"/>
                <a:buFont typeface="Press Start 2P"/>
                <a:buAutoNum type="arabicPeriod"/>
              </a:pPr>
              <a:r>
                <a:rPr b="0" i="0" lang="en-GB" sz="1900" u="none" cap="none" strike="noStrike">
                  <a:solidFill>
                    <a:srgbClr val="595959"/>
                  </a:solidFill>
                  <a:highlight>
                    <a:srgbClr val="04D377"/>
                  </a:highlight>
                  <a:latin typeface="Press Start 2P"/>
                  <a:ea typeface="Press Start 2P"/>
                  <a:cs typeface="Press Start 2P"/>
                  <a:sym typeface="Press Start 2P"/>
                </a:rPr>
                <a:t>AI art gained popularity for Pkmn cards</a:t>
              </a:r>
              <a:endParaRPr b="0" i="0" sz="1900" u="none" cap="none" strike="noStrike">
                <a:solidFill>
                  <a:srgbClr val="595959"/>
                </a:solidFill>
                <a:highlight>
                  <a:srgbClr val="04D377"/>
                </a:highlight>
                <a:latin typeface="Press Start 2P"/>
                <a:ea typeface="Press Start 2P"/>
                <a:cs typeface="Press Start 2P"/>
                <a:sym typeface="Press Start 2P"/>
              </a:endParaRPr>
            </a:p>
            <a:p>
              <a:pPr indent="-349250" lvl="0" marL="457200" marR="0" rtl="0" algn="l">
                <a:lnSpc>
                  <a:spcPct val="93000"/>
                </a:lnSpc>
                <a:spcBef>
                  <a:spcPts val="0"/>
                </a:spcBef>
                <a:spcAft>
                  <a:spcPts val="0"/>
                </a:spcAft>
                <a:buClr>
                  <a:srgbClr val="595959"/>
                </a:buClr>
                <a:buSzPts val="1900"/>
                <a:buFont typeface="Press Start 2P"/>
                <a:buAutoNum type="arabicPeriod"/>
              </a:pPr>
              <a:r>
                <a:rPr b="0" i="0" lang="en-GB" sz="1900" u="none" cap="none" strike="noStrike">
                  <a:solidFill>
                    <a:srgbClr val="595959"/>
                  </a:solidFill>
                  <a:highlight>
                    <a:srgbClr val="04D377"/>
                  </a:highlight>
                  <a:latin typeface="Press Start 2P"/>
                  <a:ea typeface="Press Start 2P"/>
                  <a:cs typeface="Press Start 2P"/>
                  <a:sym typeface="Press Start 2P"/>
                </a:rPr>
                <a:t>Plushie demand increased</a:t>
              </a:r>
              <a:endParaRPr b="0" i="0" sz="1900" u="none" cap="none" strike="noStrike">
                <a:solidFill>
                  <a:srgbClr val="595959"/>
                </a:solidFill>
                <a:highlight>
                  <a:srgbClr val="04D377"/>
                </a:highlight>
                <a:latin typeface="Press Start 2P"/>
                <a:ea typeface="Press Start 2P"/>
                <a:cs typeface="Press Start 2P"/>
                <a:sym typeface="Press Start 2P"/>
              </a:endParaRPr>
            </a:p>
            <a:p>
              <a:pPr indent="-349250" lvl="0" marL="457200" marR="0" rtl="0" algn="l">
                <a:lnSpc>
                  <a:spcPct val="93000"/>
                </a:lnSpc>
                <a:spcBef>
                  <a:spcPts val="0"/>
                </a:spcBef>
                <a:spcAft>
                  <a:spcPts val="0"/>
                </a:spcAft>
                <a:buClr>
                  <a:srgbClr val="595959"/>
                </a:buClr>
                <a:buSzPts val="1900"/>
                <a:buFont typeface="Press Start 2P"/>
                <a:buAutoNum type="arabicPeriod"/>
              </a:pPr>
              <a:r>
                <a:rPr b="0" i="0" lang="en-GB" sz="1900" u="none" cap="none" strike="noStrike">
                  <a:solidFill>
                    <a:srgbClr val="595959"/>
                  </a:solidFill>
                  <a:highlight>
                    <a:srgbClr val="04D377"/>
                  </a:highlight>
                  <a:latin typeface="Press Start 2P"/>
                  <a:ea typeface="Press Start 2P"/>
                  <a:cs typeface="Press Start 2P"/>
                  <a:sym typeface="Press Start 2P"/>
                </a:rPr>
                <a:t>Workers across Japan go on strike</a:t>
              </a:r>
              <a:endParaRPr b="0" i="0" sz="1900" u="none" cap="none" strike="noStrike">
                <a:solidFill>
                  <a:srgbClr val="595959"/>
                </a:solidFill>
                <a:highlight>
                  <a:srgbClr val="04D377"/>
                </a:highlight>
                <a:latin typeface="Press Start 2P"/>
                <a:ea typeface="Press Start 2P"/>
                <a:cs typeface="Press Start 2P"/>
                <a:sym typeface="Press Start 2P"/>
              </a:endParaRPr>
            </a:p>
          </p:txBody>
        </p:sp>
      </p:grpSp>
      <p:pic>
        <p:nvPicPr>
          <p:cNvPr descr="A pixelated cartoon of a tiger&#10;&#10;Description automatically generated" id="556" name="Google Shape;556;p16"/>
          <p:cNvPicPr preferRelativeResize="0"/>
          <p:nvPr/>
        </p:nvPicPr>
        <p:blipFill rotWithShape="1">
          <a:blip r:embed="rId12">
            <a:alphaModFix/>
          </a:blip>
          <a:srcRect b="0" l="0" r="0" t="0"/>
          <a:stretch/>
        </p:blipFill>
        <p:spPr>
          <a:xfrm>
            <a:off x="6352735" y="4954381"/>
            <a:ext cx="874309" cy="874317"/>
          </a:xfrm>
          <a:prstGeom prst="rect">
            <a:avLst/>
          </a:prstGeom>
          <a:noFill/>
          <a:ln>
            <a:noFill/>
          </a:ln>
        </p:spPr>
      </p:pic>
      <p:pic>
        <p:nvPicPr>
          <p:cNvPr descr="A pixelated cartoon of a cat&#10;&#10;Description automatically generated" id="557" name="Google Shape;557;p16"/>
          <p:cNvPicPr preferRelativeResize="0"/>
          <p:nvPr/>
        </p:nvPicPr>
        <p:blipFill rotWithShape="1">
          <a:blip r:embed="rId13">
            <a:alphaModFix/>
          </a:blip>
          <a:srcRect b="0" l="0" r="0" t="0"/>
          <a:stretch/>
        </p:blipFill>
        <p:spPr>
          <a:xfrm>
            <a:off x="7026874" y="5030576"/>
            <a:ext cx="874309" cy="874317"/>
          </a:xfrm>
          <a:prstGeom prst="rect">
            <a:avLst/>
          </a:prstGeom>
          <a:noFill/>
          <a:ln>
            <a:noFill/>
          </a:ln>
        </p:spPr>
      </p:pic>
      <p:pic>
        <p:nvPicPr>
          <p:cNvPr descr="A pixelated image of a tiger&#10;&#10;Description automatically generated" id="558" name="Google Shape;558;p16"/>
          <p:cNvPicPr preferRelativeResize="0"/>
          <p:nvPr/>
        </p:nvPicPr>
        <p:blipFill rotWithShape="1">
          <a:blip r:embed="rId14">
            <a:alphaModFix/>
          </a:blip>
          <a:srcRect b="0" l="0" r="0" t="0"/>
          <a:stretch/>
        </p:blipFill>
        <p:spPr>
          <a:xfrm>
            <a:off x="8589599" y="4927736"/>
            <a:ext cx="874309" cy="874317"/>
          </a:xfrm>
          <a:prstGeom prst="rect">
            <a:avLst/>
          </a:prstGeom>
          <a:noFill/>
          <a:ln>
            <a:noFill/>
          </a:ln>
        </p:spPr>
      </p:pic>
      <p:pic>
        <p:nvPicPr>
          <p:cNvPr descr="A pixelated video game character&#10;&#10;Description automatically generated" id="559" name="Google Shape;559;p16"/>
          <p:cNvPicPr preferRelativeResize="0"/>
          <p:nvPr/>
        </p:nvPicPr>
        <p:blipFill rotWithShape="1">
          <a:blip r:embed="rId15">
            <a:alphaModFix/>
          </a:blip>
          <a:srcRect b="0" l="0" r="0" t="0"/>
          <a:stretch/>
        </p:blipFill>
        <p:spPr>
          <a:xfrm>
            <a:off x="9295498" y="4927743"/>
            <a:ext cx="874309" cy="874317"/>
          </a:xfrm>
          <a:prstGeom prst="rect">
            <a:avLst/>
          </a:prstGeom>
          <a:noFill/>
          <a:ln>
            <a:noFill/>
          </a:ln>
        </p:spPr>
      </p:pic>
      <p:pic>
        <p:nvPicPr>
          <p:cNvPr descr="A cartoon of a bug&#10;&#10;Description automatically generated" id="560" name="Google Shape;560;p16"/>
          <p:cNvPicPr preferRelativeResize="0"/>
          <p:nvPr/>
        </p:nvPicPr>
        <p:blipFill rotWithShape="1">
          <a:blip r:embed="rId16">
            <a:alphaModFix/>
          </a:blip>
          <a:srcRect b="0" l="0" r="0" t="0"/>
          <a:stretch/>
        </p:blipFill>
        <p:spPr>
          <a:xfrm>
            <a:off x="7813276" y="4927740"/>
            <a:ext cx="874309" cy="8743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64" name="Shape 564"/>
        <p:cNvGrpSpPr/>
        <p:nvPr/>
      </p:nvGrpSpPr>
      <p:grpSpPr>
        <a:xfrm>
          <a:off x="0" y="0"/>
          <a:ext cx="0" cy="0"/>
          <a:chOff x="0" y="0"/>
          <a:chExt cx="0" cy="0"/>
        </a:xfrm>
      </p:grpSpPr>
      <p:pic>
        <p:nvPicPr>
          <p:cNvPr descr="A video game screen shot of a game&#10;&#10;Description automatically generated" id="565" name="Google Shape;565;p18"/>
          <p:cNvPicPr preferRelativeResize="0"/>
          <p:nvPr/>
        </p:nvPicPr>
        <p:blipFill rotWithShape="1">
          <a:blip r:embed="rId3">
            <a:alphaModFix/>
          </a:blip>
          <a:srcRect b="0" l="0" r="0" t="0"/>
          <a:stretch/>
        </p:blipFill>
        <p:spPr>
          <a:xfrm>
            <a:off x="0" y="0"/>
            <a:ext cx="12192000" cy="9436099"/>
          </a:xfrm>
          <a:prstGeom prst="rect">
            <a:avLst/>
          </a:prstGeom>
          <a:noFill/>
          <a:ln>
            <a:noFill/>
          </a:ln>
        </p:spPr>
      </p:pic>
      <p:pic>
        <p:nvPicPr>
          <p:cNvPr descr="A pixel art of a cartoon animal&#10;&#10;Description automatically generated" id="566" name="Google Shape;566;p18"/>
          <p:cNvPicPr preferRelativeResize="0"/>
          <p:nvPr/>
        </p:nvPicPr>
        <p:blipFill rotWithShape="1">
          <a:blip r:embed="rId4">
            <a:alphaModFix/>
          </a:blip>
          <a:srcRect b="0" l="0" r="0" t="0"/>
          <a:stretch/>
        </p:blipFill>
        <p:spPr>
          <a:xfrm>
            <a:off x="6698275" y="3116460"/>
            <a:ext cx="1080000" cy="1080000"/>
          </a:xfrm>
          <a:prstGeom prst="rect">
            <a:avLst/>
          </a:prstGeom>
          <a:noFill/>
          <a:ln>
            <a:noFill/>
          </a:ln>
        </p:spPr>
      </p:pic>
      <p:sp>
        <p:nvSpPr>
          <p:cNvPr id="567" name="Google Shape;567;p18"/>
          <p:cNvSpPr txBox="1"/>
          <p:nvPr/>
        </p:nvSpPr>
        <p:spPr>
          <a:xfrm>
            <a:off x="6258653" y="1267189"/>
            <a:ext cx="1210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Beetle</a:t>
            </a:r>
            <a:endParaRPr b="0" i="0" sz="1400" u="none" cap="none" strike="noStrike">
              <a:solidFill>
                <a:srgbClr val="000000"/>
              </a:solidFill>
              <a:latin typeface="Arial"/>
              <a:ea typeface="Arial"/>
              <a:cs typeface="Arial"/>
              <a:sym typeface="Arial"/>
            </a:endParaRPr>
          </a:p>
        </p:txBody>
      </p:sp>
      <p:grpSp>
        <p:nvGrpSpPr>
          <p:cNvPr id="568" name="Google Shape;568;p18"/>
          <p:cNvGrpSpPr/>
          <p:nvPr/>
        </p:nvGrpSpPr>
        <p:grpSpPr>
          <a:xfrm>
            <a:off x="217854" y="196067"/>
            <a:ext cx="3255854" cy="671441"/>
            <a:chOff x="217854" y="196067"/>
            <a:chExt cx="3255854" cy="671441"/>
          </a:xfrm>
        </p:grpSpPr>
        <p:pic>
          <p:nvPicPr>
            <p:cNvPr descr="A rectangular frame with a white background&#10;&#10;Description automatically generated" id="569" name="Google Shape;569;p18"/>
            <p:cNvPicPr preferRelativeResize="0"/>
            <p:nvPr/>
          </p:nvPicPr>
          <p:blipFill rotWithShape="1">
            <a:blip r:embed="rId5">
              <a:alphaModFix/>
            </a:blip>
            <a:srcRect b="0" l="0" r="0" t="0"/>
            <a:stretch/>
          </p:blipFill>
          <p:spPr>
            <a:xfrm>
              <a:off x="217854" y="196067"/>
              <a:ext cx="3255854" cy="671441"/>
            </a:xfrm>
            <a:prstGeom prst="rect">
              <a:avLst/>
            </a:prstGeom>
            <a:noFill/>
            <a:ln>
              <a:noFill/>
            </a:ln>
          </p:spPr>
        </p:pic>
        <p:sp>
          <p:nvSpPr>
            <p:cNvPr id="570" name="Google Shape;570;p18"/>
            <p:cNvSpPr txBox="1"/>
            <p:nvPr/>
          </p:nvSpPr>
          <p:spPr>
            <a:xfrm>
              <a:off x="325060" y="219657"/>
              <a:ext cx="3041400" cy="60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2500" u="none" cap="none" strike="noStrike">
                  <a:solidFill>
                    <a:srgbClr val="595959"/>
                  </a:solidFill>
                  <a:latin typeface="Arial"/>
                  <a:ea typeface="Arial"/>
                  <a:cs typeface="Arial"/>
                  <a:sym typeface="Arial"/>
                </a:rPr>
                <a:t>Comparative Advt.</a:t>
              </a:r>
              <a:endParaRPr b="0" i="0" sz="300" u="none" cap="none" strike="noStrike">
                <a:solidFill>
                  <a:srgbClr val="000000"/>
                </a:solidFill>
                <a:latin typeface="Arial"/>
                <a:ea typeface="Arial"/>
                <a:cs typeface="Arial"/>
                <a:sym typeface="Arial"/>
              </a:endParaRPr>
            </a:p>
          </p:txBody>
        </p:sp>
      </p:grpSp>
      <p:grpSp>
        <p:nvGrpSpPr>
          <p:cNvPr id="571" name="Google Shape;571;p18"/>
          <p:cNvGrpSpPr/>
          <p:nvPr/>
        </p:nvGrpSpPr>
        <p:grpSpPr>
          <a:xfrm>
            <a:off x="1821180" y="979995"/>
            <a:ext cx="8549640" cy="5492374"/>
            <a:chOff x="1821180" y="1042342"/>
            <a:chExt cx="8549640" cy="5492374"/>
          </a:xfrm>
        </p:grpSpPr>
        <p:pic>
          <p:nvPicPr>
            <p:cNvPr descr="A green square with a cartoon cat and flowers&#10;&#10;Description automatically generated" id="572" name="Google Shape;572;p18"/>
            <p:cNvPicPr preferRelativeResize="0"/>
            <p:nvPr/>
          </p:nvPicPr>
          <p:blipFill rotWithShape="1">
            <a:blip r:embed="rId6">
              <a:alphaModFix/>
            </a:blip>
            <a:srcRect b="0" l="0" r="0" t="0"/>
            <a:stretch/>
          </p:blipFill>
          <p:spPr>
            <a:xfrm>
              <a:off x="1821180" y="1042342"/>
              <a:ext cx="8549640" cy="5492374"/>
            </a:xfrm>
            <a:prstGeom prst="rect">
              <a:avLst/>
            </a:prstGeom>
            <a:noFill/>
            <a:ln>
              <a:noFill/>
            </a:ln>
          </p:spPr>
        </p:pic>
        <p:sp>
          <p:nvSpPr>
            <p:cNvPr id="573" name="Google Shape;573;p18"/>
            <p:cNvSpPr/>
            <p:nvPr/>
          </p:nvSpPr>
          <p:spPr>
            <a:xfrm>
              <a:off x="2139549" y="1947508"/>
              <a:ext cx="7910352" cy="3086056"/>
            </a:xfrm>
            <a:prstGeom prst="rect">
              <a:avLst/>
            </a:prstGeom>
            <a:solidFill>
              <a:srgbClr val="8880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4" name="Google Shape;574;p18"/>
            <p:cNvSpPr txBox="1"/>
            <p:nvPr/>
          </p:nvSpPr>
          <p:spPr>
            <a:xfrm>
              <a:off x="2285941" y="1972010"/>
              <a:ext cx="7763960" cy="341974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500"/>
                <a:buFont typeface="Arial"/>
                <a:buNone/>
              </a:pPr>
              <a:r>
                <a:rPr b="0" i="0" lang="en-GB" sz="2500" u="none" cap="none" strike="noStrike">
                  <a:solidFill>
                    <a:schemeClr val="lt1"/>
                  </a:solidFill>
                  <a:latin typeface="Press Start 2P"/>
                  <a:ea typeface="Press Start 2P"/>
                  <a:cs typeface="Press Start 2P"/>
                  <a:sym typeface="Press Start 2P"/>
                </a:rPr>
                <a:t>Where are Pokemon cards produced?</a:t>
              </a:r>
              <a:endParaRPr b="0" i="0" sz="2500" u="none" cap="none" strike="noStrike">
                <a:solidFill>
                  <a:schemeClr val="lt1"/>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t/>
              </a:r>
              <a:endParaRPr b="0" i="0" sz="2500" u="none" cap="none" strike="noStrike">
                <a:solidFill>
                  <a:schemeClr val="lt1"/>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rPr b="0" i="0" lang="en-GB" sz="2500" u="none" cap="none" strike="noStrike">
                  <a:solidFill>
                    <a:schemeClr val="lt1"/>
                  </a:solidFill>
                  <a:latin typeface="Press Start 2P"/>
                  <a:ea typeface="Press Start 2P"/>
                  <a:cs typeface="Press Start 2P"/>
                  <a:sym typeface="Press Start 2P"/>
                </a:rPr>
                <a:t>Specialization: Which jobs are you best at?</a:t>
              </a:r>
              <a:endParaRPr b="0" i="0" sz="2500" u="none" cap="none" strike="noStrike">
                <a:solidFill>
                  <a:schemeClr val="lt1"/>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t/>
              </a:r>
              <a:endParaRPr b="0" i="0" sz="2500" u="none" cap="none" strike="noStrike">
                <a:solidFill>
                  <a:schemeClr val="lt1"/>
                </a:solidFill>
                <a:latin typeface="Press Start 2P"/>
                <a:ea typeface="Press Start 2P"/>
                <a:cs typeface="Press Start 2P"/>
                <a:sym typeface="Press Start 2P"/>
              </a:endParaRPr>
            </a:p>
          </p:txBody>
        </p:sp>
      </p:grpSp>
      <p:pic>
        <p:nvPicPr>
          <p:cNvPr descr="A pixel art of a bug&#10;&#10;Description automatically generated" id="575" name="Google Shape;575;p18"/>
          <p:cNvPicPr preferRelativeResize="0"/>
          <p:nvPr/>
        </p:nvPicPr>
        <p:blipFill rotWithShape="1">
          <a:blip r:embed="rId7">
            <a:alphaModFix/>
          </a:blip>
          <a:srcRect b="0" l="0" r="0" t="0"/>
          <a:stretch/>
        </p:blipFill>
        <p:spPr>
          <a:xfrm>
            <a:off x="6698267" y="4986611"/>
            <a:ext cx="1080000" cy="1080000"/>
          </a:xfrm>
          <a:prstGeom prst="rect">
            <a:avLst/>
          </a:prstGeom>
          <a:noFill/>
          <a:ln>
            <a:noFill/>
          </a:ln>
        </p:spPr>
      </p:pic>
      <p:pic>
        <p:nvPicPr>
          <p:cNvPr descr="A pixelated cartoon of a turtle&#10;&#10;Description automatically generated" id="576" name="Google Shape;576;p18"/>
          <p:cNvPicPr preferRelativeResize="0"/>
          <p:nvPr/>
        </p:nvPicPr>
        <p:blipFill rotWithShape="1">
          <a:blip r:embed="rId8">
            <a:alphaModFix/>
          </a:blip>
          <a:srcRect b="0" l="0" r="0" t="0"/>
          <a:stretch/>
        </p:blipFill>
        <p:spPr>
          <a:xfrm>
            <a:off x="8273154" y="4937762"/>
            <a:ext cx="1080000" cy="1080000"/>
          </a:xfrm>
          <a:prstGeom prst="rect">
            <a:avLst/>
          </a:prstGeom>
          <a:noFill/>
          <a:ln>
            <a:noFill/>
          </a:ln>
        </p:spPr>
      </p:pic>
      <p:pic>
        <p:nvPicPr>
          <p:cNvPr descr="A pixelated green creature with red shoes and legs&#10;&#10;Description automatically generated" id="577" name="Google Shape;577;p18"/>
          <p:cNvPicPr preferRelativeResize="0"/>
          <p:nvPr/>
        </p:nvPicPr>
        <p:blipFill rotWithShape="1">
          <a:blip r:embed="rId9">
            <a:alphaModFix/>
          </a:blip>
          <a:srcRect b="0" l="0" r="0" t="0"/>
          <a:stretch/>
        </p:blipFill>
        <p:spPr>
          <a:xfrm>
            <a:off x="5930268" y="4986590"/>
            <a:ext cx="1080000" cy="1080000"/>
          </a:xfrm>
          <a:prstGeom prst="rect">
            <a:avLst/>
          </a:prstGeom>
          <a:noFill/>
          <a:ln>
            <a:noFill/>
          </a:ln>
        </p:spPr>
      </p:pic>
      <p:pic>
        <p:nvPicPr>
          <p:cNvPr descr="A pixel art of a flower&#10;&#10;Description automatically generated" id="578" name="Google Shape;578;p18"/>
          <p:cNvPicPr preferRelativeResize="0"/>
          <p:nvPr/>
        </p:nvPicPr>
        <p:blipFill rotWithShape="1">
          <a:blip r:embed="rId10">
            <a:alphaModFix/>
          </a:blip>
          <a:srcRect b="0" l="0" r="0" t="0"/>
          <a:stretch/>
        </p:blipFill>
        <p:spPr>
          <a:xfrm>
            <a:off x="7513601" y="4986600"/>
            <a:ext cx="1080000" cy="1080000"/>
          </a:xfrm>
          <a:prstGeom prst="rect">
            <a:avLst/>
          </a:prstGeom>
          <a:noFill/>
          <a:ln>
            <a:noFill/>
          </a:ln>
        </p:spPr>
      </p:pic>
      <p:pic>
        <p:nvPicPr>
          <p:cNvPr descr="A pixel art of a blue dragon&#10;&#10;Description automatically generated" id="579" name="Google Shape;579;p18"/>
          <p:cNvPicPr preferRelativeResize="0"/>
          <p:nvPr/>
        </p:nvPicPr>
        <p:blipFill rotWithShape="1">
          <a:blip r:embed="rId11">
            <a:alphaModFix/>
          </a:blip>
          <a:srcRect b="0" l="0" r="0" t="0"/>
          <a:stretch/>
        </p:blipFill>
        <p:spPr>
          <a:xfrm>
            <a:off x="8954873" y="4937738"/>
            <a:ext cx="1080000" cy="108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500"/>
                                        <p:tgtEl>
                                          <p:spTgt spid="5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20"/>
          <p:cNvSpPr txBox="1"/>
          <p:nvPr/>
        </p:nvSpPr>
        <p:spPr>
          <a:xfrm>
            <a:off x="2778899" y="2564197"/>
            <a:ext cx="1434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Tadple</a:t>
            </a:r>
            <a:endParaRPr b="0" i="0" sz="1400" u="none" cap="none" strike="noStrike">
              <a:solidFill>
                <a:srgbClr val="000000"/>
              </a:solidFill>
              <a:latin typeface="Arial"/>
              <a:ea typeface="Arial"/>
              <a:cs typeface="Arial"/>
              <a:sym typeface="Arial"/>
            </a:endParaRPr>
          </a:p>
        </p:txBody>
      </p:sp>
      <p:sp>
        <p:nvSpPr>
          <p:cNvPr id="585" name="Google Shape;585;p20"/>
          <p:cNvSpPr txBox="1"/>
          <p:nvPr/>
        </p:nvSpPr>
        <p:spPr>
          <a:xfrm>
            <a:off x="6206002" y="5731072"/>
            <a:ext cx="921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Frog</a:t>
            </a:r>
            <a:endParaRPr b="0" i="0" sz="1400" u="none" cap="none" strike="noStrike">
              <a:solidFill>
                <a:srgbClr val="000000"/>
              </a:solidFill>
              <a:latin typeface="Arial"/>
              <a:ea typeface="Arial"/>
              <a:cs typeface="Arial"/>
              <a:sym typeface="Arial"/>
            </a:endParaRPr>
          </a:p>
        </p:txBody>
      </p:sp>
      <p:sp>
        <p:nvSpPr>
          <p:cNvPr id="586" name="Google Shape;586;p20"/>
          <p:cNvSpPr txBox="1"/>
          <p:nvPr/>
        </p:nvSpPr>
        <p:spPr>
          <a:xfrm>
            <a:off x="8033313" y="2776689"/>
            <a:ext cx="15312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Alligator</a:t>
            </a:r>
            <a:endParaRPr b="0" i="0" sz="1400" u="none" cap="none" strike="noStrike">
              <a:solidFill>
                <a:srgbClr val="000000"/>
              </a:solidFill>
              <a:latin typeface="Arial"/>
              <a:ea typeface="Arial"/>
              <a:cs typeface="Arial"/>
              <a:sym typeface="Arial"/>
            </a:endParaRPr>
          </a:p>
        </p:txBody>
      </p:sp>
      <p:sp>
        <p:nvSpPr>
          <p:cNvPr id="587" name="Google Shape;587;p20"/>
          <p:cNvSpPr txBox="1"/>
          <p:nvPr/>
        </p:nvSpPr>
        <p:spPr>
          <a:xfrm>
            <a:off x="5221307" y="3589243"/>
            <a:ext cx="130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Catfish</a:t>
            </a:r>
            <a:endParaRPr b="0" i="0" sz="1400" u="none" cap="none" strike="noStrike">
              <a:solidFill>
                <a:srgbClr val="000000"/>
              </a:solidFill>
              <a:latin typeface="Arial"/>
              <a:ea typeface="Arial"/>
              <a:cs typeface="Arial"/>
              <a:sym typeface="Arial"/>
            </a:endParaRPr>
          </a:p>
        </p:txBody>
      </p:sp>
      <p:sp>
        <p:nvSpPr>
          <p:cNvPr id="588" name="Google Shape;588;p20"/>
          <p:cNvSpPr txBox="1"/>
          <p:nvPr/>
        </p:nvSpPr>
        <p:spPr>
          <a:xfrm>
            <a:off x="1773734" y="5120665"/>
            <a:ext cx="921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Duck</a:t>
            </a:r>
            <a:endParaRPr b="0" i="0" sz="1400" u="none" cap="none" strike="noStrike">
              <a:solidFill>
                <a:srgbClr val="000000"/>
              </a:solidFill>
              <a:latin typeface="Arial"/>
              <a:ea typeface="Arial"/>
              <a:cs typeface="Arial"/>
              <a:sym typeface="Arial"/>
            </a:endParaRPr>
          </a:p>
        </p:txBody>
      </p:sp>
      <p:pic>
        <p:nvPicPr>
          <p:cNvPr descr="A pixelated cartoon of a blue monster&#10;&#10;Description automatically generated" id="589" name="Google Shape;589;p20"/>
          <p:cNvPicPr preferRelativeResize="0"/>
          <p:nvPr/>
        </p:nvPicPr>
        <p:blipFill rotWithShape="1">
          <a:blip r:embed="rId3">
            <a:alphaModFix/>
          </a:blip>
          <a:srcRect b="0" l="0" r="0" t="0"/>
          <a:stretch/>
        </p:blipFill>
        <p:spPr>
          <a:xfrm>
            <a:off x="8258907" y="1910862"/>
            <a:ext cx="1080000" cy="1080000"/>
          </a:xfrm>
          <a:prstGeom prst="rect">
            <a:avLst/>
          </a:prstGeom>
          <a:noFill/>
          <a:ln>
            <a:noFill/>
          </a:ln>
        </p:spPr>
      </p:pic>
      <p:pic>
        <p:nvPicPr>
          <p:cNvPr descr="A video game screen shot&#10;&#10;Description automatically generated" id="590" name="Google Shape;590;p20"/>
          <p:cNvPicPr preferRelativeResize="0"/>
          <p:nvPr/>
        </p:nvPicPr>
        <p:blipFill rotWithShape="1">
          <a:blip r:embed="rId4">
            <a:alphaModFix/>
          </a:blip>
          <a:srcRect b="0" l="0" r="0" t="0"/>
          <a:stretch/>
        </p:blipFill>
        <p:spPr>
          <a:xfrm>
            <a:off x="0" y="0"/>
            <a:ext cx="12191998" cy="11830047"/>
          </a:xfrm>
          <a:prstGeom prst="rect">
            <a:avLst/>
          </a:prstGeom>
          <a:noFill/>
          <a:ln>
            <a:noFill/>
          </a:ln>
        </p:spPr>
      </p:pic>
      <p:grpSp>
        <p:nvGrpSpPr>
          <p:cNvPr id="591" name="Google Shape;591;p20"/>
          <p:cNvGrpSpPr/>
          <p:nvPr/>
        </p:nvGrpSpPr>
        <p:grpSpPr>
          <a:xfrm>
            <a:off x="217854" y="196067"/>
            <a:ext cx="3255854" cy="671441"/>
            <a:chOff x="217854" y="196067"/>
            <a:chExt cx="3255854" cy="671441"/>
          </a:xfrm>
        </p:grpSpPr>
        <p:pic>
          <p:nvPicPr>
            <p:cNvPr descr="A rectangular frame with a white background&#10;&#10;Description automatically generated" id="592" name="Google Shape;592;p20"/>
            <p:cNvPicPr preferRelativeResize="0"/>
            <p:nvPr/>
          </p:nvPicPr>
          <p:blipFill rotWithShape="1">
            <a:blip r:embed="rId5">
              <a:alphaModFix/>
            </a:blip>
            <a:srcRect b="0" l="0" r="0" t="0"/>
            <a:stretch/>
          </p:blipFill>
          <p:spPr>
            <a:xfrm>
              <a:off x="217854" y="196067"/>
              <a:ext cx="3255854" cy="671441"/>
            </a:xfrm>
            <a:prstGeom prst="rect">
              <a:avLst/>
            </a:prstGeom>
            <a:noFill/>
            <a:ln>
              <a:noFill/>
            </a:ln>
          </p:spPr>
        </p:pic>
        <p:sp>
          <p:nvSpPr>
            <p:cNvPr id="593" name="Google Shape;593;p20"/>
            <p:cNvSpPr txBox="1"/>
            <p:nvPr/>
          </p:nvSpPr>
          <p:spPr>
            <a:xfrm>
              <a:off x="325060" y="227432"/>
              <a:ext cx="3041400" cy="60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3600" u="none" cap="none" strike="noStrike">
                  <a:solidFill>
                    <a:srgbClr val="595959"/>
                  </a:solidFill>
                  <a:latin typeface="Arial"/>
                  <a:ea typeface="Arial"/>
                  <a:cs typeface="Arial"/>
                  <a:sym typeface="Arial"/>
                </a:rPr>
                <a:t>BOP</a:t>
              </a:r>
              <a:endParaRPr b="0" i="0" sz="1400" u="none" cap="none" strike="noStrike">
                <a:solidFill>
                  <a:srgbClr val="000000"/>
                </a:solidFill>
                <a:latin typeface="Arial"/>
                <a:ea typeface="Arial"/>
                <a:cs typeface="Arial"/>
                <a:sym typeface="Arial"/>
              </a:endParaRPr>
            </a:p>
          </p:txBody>
        </p:sp>
      </p:grpSp>
      <p:grpSp>
        <p:nvGrpSpPr>
          <p:cNvPr id="594" name="Google Shape;594;p20"/>
          <p:cNvGrpSpPr/>
          <p:nvPr/>
        </p:nvGrpSpPr>
        <p:grpSpPr>
          <a:xfrm>
            <a:off x="1605081" y="1010945"/>
            <a:ext cx="8539236" cy="5492373"/>
            <a:chOff x="1826381" y="7200507"/>
            <a:chExt cx="8539236" cy="5492373"/>
          </a:xfrm>
        </p:grpSpPr>
        <p:pic>
          <p:nvPicPr>
            <p:cNvPr id="595" name="Google Shape;595;p20"/>
            <p:cNvPicPr preferRelativeResize="0"/>
            <p:nvPr/>
          </p:nvPicPr>
          <p:blipFill rotWithShape="1">
            <a:blip r:embed="rId6">
              <a:alphaModFix/>
            </a:blip>
            <a:srcRect b="0" l="0" r="0" t="0"/>
            <a:stretch/>
          </p:blipFill>
          <p:spPr>
            <a:xfrm>
              <a:off x="1826381" y="7200507"/>
              <a:ext cx="8539236" cy="5492373"/>
            </a:xfrm>
            <a:prstGeom prst="rect">
              <a:avLst/>
            </a:prstGeom>
            <a:noFill/>
            <a:ln>
              <a:noFill/>
            </a:ln>
          </p:spPr>
        </p:pic>
        <p:sp>
          <p:nvSpPr>
            <p:cNvPr id="596" name="Google Shape;596;p20"/>
            <p:cNvSpPr/>
            <p:nvPr/>
          </p:nvSpPr>
          <p:spPr>
            <a:xfrm>
              <a:off x="2058564" y="8107201"/>
              <a:ext cx="8081201" cy="3039769"/>
            </a:xfrm>
            <a:prstGeom prst="rect">
              <a:avLst/>
            </a:prstGeom>
            <a:solidFill>
              <a:srgbClr val="70C8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7" name="Google Shape;597;p20"/>
            <p:cNvSpPr txBox="1"/>
            <p:nvPr/>
          </p:nvSpPr>
          <p:spPr>
            <a:xfrm>
              <a:off x="2246736" y="8190776"/>
              <a:ext cx="7886700" cy="330686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2500"/>
                <a:buFont typeface="Arial"/>
                <a:buNone/>
              </a:pPr>
              <a:r>
                <a:rPr b="0" i="0" lang="en-GB" sz="2500" u="none" cap="none" strike="noStrike">
                  <a:solidFill>
                    <a:schemeClr val="dk1"/>
                  </a:solidFill>
                  <a:latin typeface="Press Start 2P"/>
                  <a:ea typeface="Press Start 2P"/>
                  <a:cs typeface="Press Start 2P"/>
                  <a:sym typeface="Press Start 2P"/>
                </a:rPr>
                <a:t>BOP (Balance of Payments)</a:t>
              </a:r>
              <a:endParaRPr b="0" i="0" sz="25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0"/>
                </a:spcBef>
                <a:spcAft>
                  <a:spcPts val="0"/>
                </a:spcAft>
                <a:buClr>
                  <a:srgbClr val="000000"/>
                </a:buClr>
                <a:buSzPts val="2500"/>
                <a:buFont typeface="Arial"/>
                <a:buNone/>
              </a:pPr>
              <a:r>
                <a:t/>
              </a:r>
              <a:endParaRPr b="0" i="0" sz="25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0"/>
                </a:spcBef>
                <a:spcAft>
                  <a:spcPts val="0"/>
                </a:spcAft>
                <a:buClr>
                  <a:srgbClr val="000000"/>
                </a:buClr>
                <a:buSzPts val="2500"/>
                <a:buFont typeface="Arial"/>
                <a:buNone/>
              </a:pPr>
              <a:r>
                <a:rPr b="0" i="0" lang="en-GB" sz="2500" u="none" cap="none" strike="noStrike">
                  <a:solidFill>
                    <a:schemeClr val="dk1"/>
                  </a:solidFill>
                  <a:latin typeface="Press Start 2P"/>
                  <a:ea typeface="Press Start 2P"/>
                  <a:cs typeface="Press Start 2P"/>
                  <a:sym typeface="Press Start 2P"/>
                </a:rPr>
                <a:t>Use Pokemon transactions to practice balancing and identifying current vs. financial accounts!</a:t>
              </a:r>
              <a:endParaRPr b="0" i="0" sz="2500" u="none" cap="none" strike="noStrike">
                <a:solidFill>
                  <a:schemeClr val="dk1"/>
                </a:solidFill>
                <a:latin typeface="Press Start 2P"/>
                <a:ea typeface="Press Start 2P"/>
                <a:cs typeface="Press Start 2P"/>
                <a:sym typeface="Press Start 2P"/>
              </a:endParaRPr>
            </a:p>
          </p:txBody>
        </p:sp>
      </p:grpSp>
      <p:pic>
        <p:nvPicPr>
          <p:cNvPr descr="A pixelated cartoon character&#10;&#10;Description automatically generated" id="598" name="Google Shape;598;p20"/>
          <p:cNvPicPr preferRelativeResize="0"/>
          <p:nvPr/>
        </p:nvPicPr>
        <p:blipFill rotWithShape="1">
          <a:blip r:embed="rId7">
            <a:alphaModFix/>
          </a:blip>
          <a:srcRect b="0" l="0" r="0" t="0"/>
          <a:stretch/>
        </p:blipFill>
        <p:spPr>
          <a:xfrm>
            <a:off x="8870991" y="5120672"/>
            <a:ext cx="921882" cy="921901"/>
          </a:xfrm>
          <a:prstGeom prst="rect">
            <a:avLst/>
          </a:prstGeom>
          <a:noFill/>
          <a:ln>
            <a:noFill/>
          </a:ln>
        </p:spPr>
      </p:pic>
      <p:pic>
        <p:nvPicPr>
          <p:cNvPr descr="A pixelated cartoon character with tongue out&#10;&#10;Description automatically generated" id="599" name="Google Shape;599;p20"/>
          <p:cNvPicPr preferRelativeResize="0"/>
          <p:nvPr/>
        </p:nvPicPr>
        <p:blipFill rotWithShape="1">
          <a:blip r:embed="rId8">
            <a:alphaModFix/>
          </a:blip>
          <a:srcRect b="0" l="0" r="0" t="0"/>
          <a:stretch/>
        </p:blipFill>
        <p:spPr>
          <a:xfrm>
            <a:off x="6757469" y="5120667"/>
            <a:ext cx="921882" cy="921901"/>
          </a:xfrm>
          <a:prstGeom prst="rect">
            <a:avLst/>
          </a:prstGeom>
          <a:noFill/>
          <a:ln>
            <a:noFill/>
          </a:ln>
        </p:spPr>
      </p:pic>
      <p:pic>
        <p:nvPicPr>
          <p:cNvPr descr="A pixel art of a green animal&#10;&#10;Description automatically generated" id="600" name="Google Shape;600;p20"/>
          <p:cNvPicPr preferRelativeResize="0"/>
          <p:nvPr/>
        </p:nvPicPr>
        <p:blipFill rotWithShape="1">
          <a:blip r:embed="rId9">
            <a:alphaModFix/>
          </a:blip>
          <a:srcRect b="0" l="0" r="0" t="0"/>
          <a:stretch/>
        </p:blipFill>
        <p:spPr>
          <a:xfrm>
            <a:off x="6152010" y="5120683"/>
            <a:ext cx="921882" cy="921901"/>
          </a:xfrm>
          <a:prstGeom prst="rect">
            <a:avLst/>
          </a:prstGeom>
          <a:noFill/>
          <a:ln>
            <a:noFill/>
          </a:ln>
        </p:spPr>
      </p:pic>
      <p:pic>
        <p:nvPicPr>
          <p:cNvPr descr="A cartoon of a blue crab&#10;&#10;Description automatically generated" id="601" name="Google Shape;601;p20"/>
          <p:cNvPicPr preferRelativeResize="0"/>
          <p:nvPr/>
        </p:nvPicPr>
        <p:blipFill rotWithShape="1">
          <a:blip r:embed="rId10">
            <a:alphaModFix/>
          </a:blip>
          <a:srcRect b="0" l="0" r="0" t="0"/>
          <a:stretch/>
        </p:blipFill>
        <p:spPr>
          <a:xfrm>
            <a:off x="8159827" y="5120684"/>
            <a:ext cx="921882" cy="921901"/>
          </a:xfrm>
          <a:prstGeom prst="rect">
            <a:avLst/>
          </a:prstGeom>
          <a:noFill/>
          <a:ln>
            <a:noFill/>
          </a:ln>
        </p:spPr>
      </p:pic>
      <p:pic>
        <p:nvPicPr>
          <p:cNvPr descr="A pixelated cartoon of a yellow bird&#10;&#10;Description automatically generated" id="602" name="Google Shape;602;p20"/>
          <p:cNvPicPr preferRelativeResize="0"/>
          <p:nvPr/>
        </p:nvPicPr>
        <p:blipFill rotWithShape="1">
          <a:blip r:embed="rId11">
            <a:alphaModFix/>
          </a:blip>
          <a:srcRect b="0" l="0" r="0" t="0"/>
          <a:stretch/>
        </p:blipFill>
        <p:spPr>
          <a:xfrm>
            <a:off x="7337015" y="5120668"/>
            <a:ext cx="921882" cy="921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91"/>
                                        </p:tgtEl>
                                        <p:attrNameLst>
                                          <p:attrName>style.visibility</p:attrName>
                                        </p:attrNameLst>
                                      </p:cBhvr>
                                      <p:to>
                                        <p:strVal val="visible"/>
                                      </p:to>
                                    </p:set>
                                    <p:anim calcmode="lin" valueType="num">
                                      <p:cBhvr additive="base">
                                        <p:cTn dur="500"/>
                                        <p:tgtEl>
                                          <p:spTgt spid="5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ff4668ef4d_0_566"/>
          <p:cNvSpPr txBox="1"/>
          <p:nvPr/>
        </p:nvSpPr>
        <p:spPr>
          <a:xfrm>
            <a:off x="2778899" y="2564197"/>
            <a:ext cx="1434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Tadple</a:t>
            </a:r>
            <a:endParaRPr b="0" i="0" sz="1400" u="none" cap="none" strike="noStrike">
              <a:solidFill>
                <a:srgbClr val="000000"/>
              </a:solidFill>
              <a:latin typeface="Arial"/>
              <a:ea typeface="Arial"/>
              <a:cs typeface="Arial"/>
              <a:sym typeface="Arial"/>
            </a:endParaRPr>
          </a:p>
        </p:txBody>
      </p:sp>
      <p:sp>
        <p:nvSpPr>
          <p:cNvPr id="608" name="Google Shape;608;g2ff4668ef4d_0_566"/>
          <p:cNvSpPr txBox="1"/>
          <p:nvPr/>
        </p:nvSpPr>
        <p:spPr>
          <a:xfrm>
            <a:off x="6206002" y="5731072"/>
            <a:ext cx="921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Frog</a:t>
            </a:r>
            <a:endParaRPr b="0" i="0" sz="1400" u="none" cap="none" strike="noStrike">
              <a:solidFill>
                <a:srgbClr val="000000"/>
              </a:solidFill>
              <a:latin typeface="Arial"/>
              <a:ea typeface="Arial"/>
              <a:cs typeface="Arial"/>
              <a:sym typeface="Arial"/>
            </a:endParaRPr>
          </a:p>
        </p:txBody>
      </p:sp>
      <p:sp>
        <p:nvSpPr>
          <p:cNvPr id="609" name="Google Shape;609;g2ff4668ef4d_0_566"/>
          <p:cNvSpPr txBox="1"/>
          <p:nvPr/>
        </p:nvSpPr>
        <p:spPr>
          <a:xfrm>
            <a:off x="8033313" y="2776689"/>
            <a:ext cx="15312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Alligator</a:t>
            </a:r>
            <a:endParaRPr b="0" i="0" sz="1400" u="none" cap="none" strike="noStrike">
              <a:solidFill>
                <a:srgbClr val="000000"/>
              </a:solidFill>
              <a:latin typeface="Arial"/>
              <a:ea typeface="Arial"/>
              <a:cs typeface="Arial"/>
              <a:sym typeface="Arial"/>
            </a:endParaRPr>
          </a:p>
        </p:txBody>
      </p:sp>
      <p:sp>
        <p:nvSpPr>
          <p:cNvPr id="610" name="Google Shape;610;g2ff4668ef4d_0_566"/>
          <p:cNvSpPr txBox="1"/>
          <p:nvPr/>
        </p:nvSpPr>
        <p:spPr>
          <a:xfrm>
            <a:off x="5221307" y="3589243"/>
            <a:ext cx="130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Catfish</a:t>
            </a:r>
            <a:endParaRPr b="0" i="0" sz="1400" u="none" cap="none" strike="noStrike">
              <a:solidFill>
                <a:srgbClr val="000000"/>
              </a:solidFill>
              <a:latin typeface="Arial"/>
              <a:ea typeface="Arial"/>
              <a:cs typeface="Arial"/>
              <a:sym typeface="Arial"/>
            </a:endParaRPr>
          </a:p>
        </p:txBody>
      </p:sp>
      <p:sp>
        <p:nvSpPr>
          <p:cNvPr id="611" name="Google Shape;611;g2ff4668ef4d_0_566"/>
          <p:cNvSpPr txBox="1"/>
          <p:nvPr/>
        </p:nvSpPr>
        <p:spPr>
          <a:xfrm>
            <a:off x="1773734" y="5120665"/>
            <a:ext cx="921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Duck</a:t>
            </a:r>
            <a:endParaRPr b="0" i="0" sz="1400" u="none" cap="none" strike="noStrike">
              <a:solidFill>
                <a:srgbClr val="000000"/>
              </a:solidFill>
              <a:latin typeface="Arial"/>
              <a:ea typeface="Arial"/>
              <a:cs typeface="Arial"/>
              <a:sym typeface="Arial"/>
            </a:endParaRPr>
          </a:p>
        </p:txBody>
      </p:sp>
      <p:pic>
        <p:nvPicPr>
          <p:cNvPr descr="A pixelated cartoon of a blue monster&#10;&#10;Description automatically generated" id="612" name="Google Shape;612;g2ff4668ef4d_0_566"/>
          <p:cNvPicPr preferRelativeResize="0"/>
          <p:nvPr/>
        </p:nvPicPr>
        <p:blipFill rotWithShape="1">
          <a:blip r:embed="rId3">
            <a:alphaModFix/>
          </a:blip>
          <a:srcRect b="0" l="0" r="0" t="0"/>
          <a:stretch/>
        </p:blipFill>
        <p:spPr>
          <a:xfrm>
            <a:off x="8258907" y="1910862"/>
            <a:ext cx="1080000" cy="1080000"/>
          </a:xfrm>
          <a:prstGeom prst="rect">
            <a:avLst/>
          </a:prstGeom>
          <a:noFill/>
          <a:ln>
            <a:noFill/>
          </a:ln>
        </p:spPr>
      </p:pic>
      <p:pic>
        <p:nvPicPr>
          <p:cNvPr descr="A video game screen shot&#10;&#10;Description automatically generated" id="613" name="Google Shape;613;g2ff4668ef4d_0_566"/>
          <p:cNvPicPr preferRelativeResize="0"/>
          <p:nvPr/>
        </p:nvPicPr>
        <p:blipFill rotWithShape="1">
          <a:blip r:embed="rId4">
            <a:alphaModFix/>
          </a:blip>
          <a:srcRect b="0" l="0" r="0" t="0"/>
          <a:stretch/>
        </p:blipFill>
        <p:spPr>
          <a:xfrm>
            <a:off x="0" y="0"/>
            <a:ext cx="12191998" cy="11830047"/>
          </a:xfrm>
          <a:prstGeom prst="rect">
            <a:avLst/>
          </a:prstGeom>
          <a:noFill/>
          <a:ln>
            <a:noFill/>
          </a:ln>
        </p:spPr>
      </p:pic>
      <p:grpSp>
        <p:nvGrpSpPr>
          <p:cNvPr id="614" name="Google Shape;614;g2ff4668ef4d_0_566"/>
          <p:cNvGrpSpPr/>
          <p:nvPr/>
        </p:nvGrpSpPr>
        <p:grpSpPr>
          <a:xfrm>
            <a:off x="217854" y="196067"/>
            <a:ext cx="3255854" cy="671441"/>
            <a:chOff x="217854" y="196067"/>
            <a:chExt cx="3255854" cy="671441"/>
          </a:xfrm>
        </p:grpSpPr>
        <p:pic>
          <p:nvPicPr>
            <p:cNvPr descr="A rectangular frame with a white background&#10;&#10;Description automatically generated" id="615" name="Google Shape;615;g2ff4668ef4d_0_566"/>
            <p:cNvPicPr preferRelativeResize="0"/>
            <p:nvPr/>
          </p:nvPicPr>
          <p:blipFill rotWithShape="1">
            <a:blip r:embed="rId5">
              <a:alphaModFix/>
            </a:blip>
            <a:srcRect b="0" l="0" r="0" t="0"/>
            <a:stretch/>
          </p:blipFill>
          <p:spPr>
            <a:xfrm>
              <a:off x="217854" y="196067"/>
              <a:ext cx="3255854" cy="671441"/>
            </a:xfrm>
            <a:prstGeom prst="rect">
              <a:avLst/>
            </a:prstGeom>
            <a:noFill/>
            <a:ln>
              <a:noFill/>
            </a:ln>
          </p:spPr>
        </p:pic>
        <p:sp>
          <p:nvSpPr>
            <p:cNvPr id="616" name="Google Shape;616;g2ff4668ef4d_0_566"/>
            <p:cNvSpPr txBox="1"/>
            <p:nvPr/>
          </p:nvSpPr>
          <p:spPr>
            <a:xfrm>
              <a:off x="325072" y="227444"/>
              <a:ext cx="3041400" cy="60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3600" u="none" cap="none" strike="noStrike">
                  <a:solidFill>
                    <a:srgbClr val="595959"/>
                  </a:solidFill>
                  <a:latin typeface="Arial"/>
                  <a:ea typeface="Arial"/>
                  <a:cs typeface="Arial"/>
                  <a:sym typeface="Arial"/>
                </a:rPr>
                <a:t>BOP</a:t>
              </a:r>
              <a:endParaRPr b="0" i="0" sz="1400" u="none" cap="none" strike="noStrike">
                <a:solidFill>
                  <a:srgbClr val="000000"/>
                </a:solidFill>
                <a:latin typeface="Arial"/>
                <a:ea typeface="Arial"/>
                <a:cs typeface="Arial"/>
                <a:sym typeface="Arial"/>
              </a:endParaRPr>
            </a:p>
          </p:txBody>
        </p:sp>
      </p:grpSp>
      <p:grpSp>
        <p:nvGrpSpPr>
          <p:cNvPr id="617" name="Google Shape;617;g2ff4668ef4d_0_566"/>
          <p:cNvGrpSpPr/>
          <p:nvPr/>
        </p:nvGrpSpPr>
        <p:grpSpPr>
          <a:xfrm>
            <a:off x="1605081" y="1010945"/>
            <a:ext cx="8539238" cy="5492374"/>
            <a:chOff x="1826381" y="7200507"/>
            <a:chExt cx="8539238" cy="5492374"/>
          </a:xfrm>
        </p:grpSpPr>
        <p:pic>
          <p:nvPicPr>
            <p:cNvPr id="618" name="Google Shape;618;g2ff4668ef4d_0_566"/>
            <p:cNvPicPr preferRelativeResize="0"/>
            <p:nvPr/>
          </p:nvPicPr>
          <p:blipFill rotWithShape="1">
            <a:blip r:embed="rId6">
              <a:alphaModFix/>
            </a:blip>
            <a:srcRect b="0" l="0" r="0" t="0"/>
            <a:stretch/>
          </p:blipFill>
          <p:spPr>
            <a:xfrm>
              <a:off x="1826381" y="7200507"/>
              <a:ext cx="8539238" cy="5492374"/>
            </a:xfrm>
            <a:prstGeom prst="rect">
              <a:avLst/>
            </a:prstGeom>
            <a:noFill/>
            <a:ln>
              <a:noFill/>
            </a:ln>
          </p:spPr>
        </p:pic>
        <p:sp>
          <p:nvSpPr>
            <p:cNvPr id="619" name="Google Shape;619;g2ff4668ef4d_0_566"/>
            <p:cNvSpPr/>
            <p:nvPr/>
          </p:nvSpPr>
          <p:spPr>
            <a:xfrm>
              <a:off x="2058564" y="8107201"/>
              <a:ext cx="8081100" cy="3039900"/>
            </a:xfrm>
            <a:prstGeom prst="rect">
              <a:avLst/>
            </a:prstGeom>
            <a:solidFill>
              <a:srgbClr val="70C8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0" name="Google Shape;620;g2ff4668ef4d_0_566"/>
            <p:cNvSpPr txBox="1"/>
            <p:nvPr/>
          </p:nvSpPr>
          <p:spPr>
            <a:xfrm>
              <a:off x="2246736" y="8190776"/>
              <a:ext cx="7886700" cy="33069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400"/>
                <a:buFont typeface="Arial"/>
                <a:buNone/>
              </a:pPr>
              <a:r>
                <a:rPr b="0" i="0" lang="en-GB" sz="1400" u="none" cap="none" strike="noStrike">
                  <a:solidFill>
                    <a:schemeClr val="dk1"/>
                  </a:solidFill>
                  <a:latin typeface="Press Start 2P"/>
                  <a:ea typeface="Press Start 2P"/>
                  <a:cs typeface="Press Start 2P"/>
                  <a:sym typeface="Press Start 2P"/>
                </a:rPr>
                <a:t>In the fiscal year ending March 2024, </a:t>
              </a:r>
              <a:r>
                <a:rPr b="0" i="1" lang="en-GB" sz="1400" u="none" cap="none" strike="noStrike">
                  <a:solidFill>
                    <a:schemeClr val="dk1"/>
                  </a:solidFill>
                  <a:latin typeface="Press Start 2P"/>
                  <a:ea typeface="Press Start 2P"/>
                  <a:cs typeface="Press Start 2P"/>
                  <a:sym typeface="Press Start 2P"/>
                </a:rPr>
                <a:t>The Pokémon Company</a:t>
              </a:r>
              <a:r>
                <a:rPr b="0" i="0" lang="en-GB" sz="1400" u="none" cap="none" strike="noStrike">
                  <a:solidFill>
                    <a:schemeClr val="dk1"/>
                  </a:solidFill>
                  <a:latin typeface="Press Start 2P"/>
                  <a:ea typeface="Press Start 2P"/>
                  <a:cs typeface="Press Start 2P"/>
                  <a:sym typeface="Press Start 2P"/>
                </a:rPr>
                <a:t> generated nearly $1 billion in revenue from mobile games like </a:t>
              </a:r>
              <a:r>
                <a:rPr b="0" i="1" lang="en-GB" sz="1400" u="none" cap="none" strike="noStrike">
                  <a:solidFill>
                    <a:schemeClr val="dk1"/>
                  </a:solidFill>
                  <a:latin typeface="Press Start 2P"/>
                  <a:ea typeface="Press Start 2P"/>
                  <a:cs typeface="Press Start 2P"/>
                  <a:sym typeface="Press Start 2P"/>
                </a:rPr>
                <a:t>Pokémon Go</a:t>
              </a:r>
              <a:r>
                <a:rPr b="0" i="0" lang="en-GB" sz="1400" u="none" cap="none" strike="noStrike">
                  <a:solidFill>
                    <a:schemeClr val="dk1"/>
                  </a:solidFill>
                  <a:latin typeface="Press Start 2P"/>
                  <a:ea typeface="Press Start 2P"/>
                  <a:cs typeface="Press Start 2P"/>
                  <a:sym typeface="Press Start 2P"/>
                </a:rPr>
                <a:t> and sold over 11.9 billion trading cards worldwide. These transactions involve foreign countries purchasing goods and services from Japan.</a:t>
              </a:r>
              <a:endParaRPr b="0" i="0" sz="1400" u="none" cap="none" strike="noStrike">
                <a:solidFill>
                  <a:schemeClr val="dk1"/>
                </a:solidFill>
                <a:latin typeface="Press Start 2P"/>
                <a:ea typeface="Press Start 2P"/>
                <a:cs typeface="Press Start 2P"/>
                <a:sym typeface="Press Start 2P"/>
              </a:endParaRPr>
            </a:p>
            <a:p>
              <a:pPr indent="0" lvl="0" marL="0" marR="0" rtl="0" algn="l">
                <a:lnSpc>
                  <a:spcPct val="115000"/>
                </a:lnSpc>
                <a:spcBef>
                  <a:spcPts val="1200"/>
                </a:spcBef>
                <a:spcAft>
                  <a:spcPts val="0"/>
                </a:spcAft>
                <a:buClr>
                  <a:schemeClr val="dk1"/>
                </a:buClr>
                <a:buSzPts val="1100"/>
                <a:buFont typeface="Arial"/>
                <a:buNone/>
              </a:pPr>
              <a:r>
                <a:rPr b="1" i="0" lang="en-GB" sz="1400" u="none" cap="none" strike="noStrike">
                  <a:solidFill>
                    <a:schemeClr val="dk1"/>
                  </a:solidFill>
                  <a:highlight>
                    <a:schemeClr val="lt1"/>
                  </a:highlight>
                  <a:latin typeface="Press Start 2P"/>
                  <a:ea typeface="Press Start 2P"/>
                  <a:cs typeface="Press Start 2P"/>
                  <a:sym typeface="Press Start 2P"/>
                </a:rPr>
                <a:t>Question</a:t>
              </a:r>
              <a:r>
                <a:rPr b="0" i="0" lang="en-GB" sz="1400" u="none" cap="none" strike="noStrike">
                  <a:solidFill>
                    <a:schemeClr val="dk1"/>
                  </a:solidFill>
                  <a:latin typeface="Press Start 2P"/>
                  <a:ea typeface="Press Start 2P"/>
                  <a:cs typeface="Press Start 2P"/>
                  <a:sym typeface="Press Start 2P"/>
                </a:rPr>
                <a:t>:</a:t>
              </a:r>
              <a:br>
                <a:rPr b="0" i="0" lang="en-GB" sz="1400" u="none" cap="none" strike="noStrike">
                  <a:solidFill>
                    <a:schemeClr val="dk1"/>
                  </a:solidFill>
                  <a:latin typeface="Press Start 2P"/>
                  <a:ea typeface="Press Start 2P"/>
                  <a:cs typeface="Press Start 2P"/>
                  <a:sym typeface="Press Start 2P"/>
                </a:rPr>
              </a:br>
              <a:r>
                <a:rPr b="0" i="0" lang="en-GB" sz="1400" u="none" cap="none" strike="noStrike">
                  <a:solidFill>
                    <a:schemeClr val="dk1"/>
                  </a:solidFill>
                  <a:latin typeface="Press Start 2P"/>
                  <a:ea typeface="Press Start 2P"/>
                  <a:cs typeface="Press Start 2P"/>
                  <a:sym typeface="Press Start 2P"/>
                </a:rPr>
                <a:t>How would these international sales impact Japan’s balance of payments? Explain whether these transactions would be considered a credit or a debit and why.</a:t>
              </a:r>
              <a:endParaRPr b="0" i="0" sz="14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1200"/>
                </a:spcBef>
                <a:spcAft>
                  <a:spcPts val="0"/>
                </a:spcAft>
                <a:buClr>
                  <a:srgbClr val="000000"/>
                </a:buClr>
                <a:buSzPts val="2800"/>
                <a:buFont typeface="Arial"/>
                <a:buNone/>
              </a:pPr>
              <a:r>
                <a:t/>
              </a:r>
              <a:endParaRPr b="0" i="0" sz="2800" u="none" cap="none" strike="noStrike">
                <a:solidFill>
                  <a:schemeClr val="lt1"/>
                </a:solidFill>
                <a:latin typeface="Press Start 2P"/>
                <a:ea typeface="Press Start 2P"/>
                <a:cs typeface="Press Start 2P"/>
                <a:sym typeface="Press Start 2P"/>
              </a:endParaRPr>
            </a:p>
          </p:txBody>
        </p:sp>
      </p:grpSp>
      <p:pic>
        <p:nvPicPr>
          <p:cNvPr descr="A pixelated cartoon character&#10;&#10;Description automatically generated" id="621" name="Google Shape;621;g2ff4668ef4d_0_566"/>
          <p:cNvPicPr preferRelativeResize="0"/>
          <p:nvPr/>
        </p:nvPicPr>
        <p:blipFill rotWithShape="1">
          <a:blip r:embed="rId7">
            <a:alphaModFix/>
          </a:blip>
          <a:srcRect b="0" l="0" r="0" t="0"/>
          <a:stretch/>
        </p:blipFill>
        <p:spPr>
          <a:xfrm>
            <a:off x="8870991" y="5120672"/>
            <a:ext cx="921882" cy="921901"/>
          </a:xfrm>
          <a:prstGeom prst="rect">
            <a:avLst/>
          </a:prstGeom>
          <a:noFill/>
          <a:ln>
            <a:noFill/>
          </a:ln>
        </p:spPr>
      </p:pic>
      <p:pic>
        <p:nvPicPr>
          <p:cNvPr descr="A pixelated cartoon character with tongue out&#10;&#10;Description automatically generated" id="622" name="Google Shape;622;g2ff4668ef4d_0_566"/>
          <p:cNvPicPr preferRelativeResize="0"/>
          <p:nvPr/>
        </p:nvPicPr>
        <p:blipFill rotWithShape="1">
          <a:blip r:embed="rId8">
            <a:alphaModFix/>
          </a:blip>
          <a:srcRect b="0" l="0" r="0" t="0"/>
          <a:stretch/>
        </p:blipFill>
        <p:spPr>
          <a:xfrm>
            <a:off x="6757469" y="5120667"/>
            <a:ext cx="921882" cy="921901"/>
          </a:xfrm>
          <a:prstGeom prst="rect">
            <a:avLst/>
          </a:prstGeom>
          <a:noFill/>
          <a:ln>
            <a:noFill/>
          </a:ln>
        </p:spPr>
      </p:pic>
      <p:pic>
        <p:nvPicPr>
          <p:cNvPr descr="A pixel art of a green animal&#10;&#10;Description automatically generated" id="623" name="Google Shape;623;g2ff4668ef4d_0_566"/>
          <p:cNvPicPr preferRelativeResize="0"/>
          <p:nvPr/>
        </p:nvPicPr>
        <p:blipFill rotWithShape="1">
          <a:blip r:embed="rId9">
            <a:alphaModFix/>
          </a:blip>
          <a:srcRect b="0" l="0" r="0" t="0"/>
          <a:stretch/>
        </p:blipFill>
        <p:spPr>
          <a:xfrm>
            <a:off x="6152010" y="5120683"/>
            <a:ext cx="921882" cy="921901"/>
          </a:xfrm>
          <a:prstGeom prst="rect">
            <a:avLst/>
          </a:prstGeom>
          <a:noFill/>
          <a:ln>
            <a:noFill/>
          </a:ln>
        </p:spPr>
      </p:pic>
      <p:pic>
        <p:nvPicPr>
          <p:cNvPr descr="A cartoon of a blue crab&#10;&#10;Description automatically generated" id="624" name="Google Shape;624;g2ff4668ef4d_0_566"/>
          <p:cNvPicPr preferRelativeResize="0"/>
          <p:nvPr/>
        </p:nvPicPr>
        <p:blipFill rotWithShape="1">
          <a:blip r:embed="rId10">
            <a:alphaModFix/>
          </a:blip>
          <a:srcRect b="0" l="0" r="0" t="0"/>
          <a:stretch/>
        </p:blipFill>
        <p:spPr>
          <a:xfrm>
            <a:off x="8159827" y="5120684"/>
            <a:ext cx="921882" cy="921901"/>
          </a:xfrm>
          <a:prstGeom prst="rect">
            <a:avLst/>
          </a:prstGeom>
          <a:noFill/>
          <a:ln>
            <a:noFill/>
          </a:ln>
        </p:spPr>
      </p:pic>
      <p:pic>
        <p:nvPicPr>
          <p:cNvPr descr="A pixelated cartoon of a yellow bird&#10;&#10;Description automatically generated" id="625" name="Google Shape;625;g2ff4668ef4d_0_566"/>
          <p:cNvPicPr preferRelativeResize="0"/>
          <p:nvPr/>
        </p:nvPicPr>
        <p:blipFill rotWithShape="1">
          <a:blip r:embed="rId11">
            <a:alphaModFix/>
          </a:blip>
          <a:srcRect b="0" l="0" r="0" t="0"/>
          <a:stretch/>
        </p:blipFill>
        <p:spPr>
          <a:xfrm>
            <a:off x="7337015" y="5120668"/>
            <a:ext cx="921882" cy="921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614"/>
                                        </p:tgtEl>
                                        <p:attrNameLst>
                                          <p:attrName>style.visibility</p:attrName>
                                        </p:attrNameLst>
                                      </p:cBhvr>
                                      <p:to>
                                        <p:strVal val="visible"/>
                                      </p:to>
                                    </p:set>
                                    <p:anim calcmode="lin" valueType="num">
                                      <p:cBhvr additive="base">
                                        <p:cTn dur="500"/>
                                        <p:tgtEl>
                                          <p:spTgt spid="6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2ff4668ef4d_0_612"/>
          <p:cNvSpPr txBox="1"/>
          <p:nvPr/>
        </p:nvSpPr>
        <p:spPr>
          <a:xfrm>
            <a:off x="2778899" y="2564197"/>
            <a:ext cx="1434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Tadple</a:t>
            </a:r>
            <a:endParaRPr b="0" i="0" sz="1400" u="none" cap="none" strike="noStrike">
              <a:solidFill>
                <a:srgbClr val="000000"/>
              </a:solidFill>
              <a:latin typeface="Arial"/>
              <a:ea typeface="Arial"/>
              <a:cs typeface="Arial"/>
              <a:sym typeface="Arial"/>
            </a:endParaRPr>
          </a:p>
        </p:txBody>
      </p:sp>
      <p:sp>
        <p:nvSpPr>
          <p:cNvPr id="631" name="Google Shape;631;g2ff4668ef4d_0_612"/>
          <p:cNvSpPr txBox="1"/>
          <p:nvPr/>
        </p:nvSpPr>
        <p:spPr>
          <a:xfrm>
            <a:off x="6206002" y="5731072"/>
            <a:ext cx="921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Frog</a:t>
            </a:r>
            <a:endParaRPr b="0" i="0" sz="1400" u="none" cap="none" strike="noStrike">
              <a:solidFill>
                <a:srgbClr val="000000"/>
              </a:solidFill>
              <a:latin typeface="Arial"/>
              <a:ea typeface="Arial"/>
              <a:cs typeface="Arial"/>
              <a:sym typeface="Arial"/>
            </a:endParaRPr>
          </a:p>
        </p:txBody>
      </p:sp>
      <p:sp>
        <p:nvSpPr>
          <p:cNvPr id="632" name="Google Shape;632;g2ff4668ef4d_0_612"/>
          <p:cNvSpPr txBox="1"/>
          <p:nvPr/>
        </p:nvSpPr>
        <p:spPr>
          <a:xfrm>
            <a:off x="8033313" y="2776689"/>
            <a:ext cx="15312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Alligator</a:t>
            </a:r>
            <a:endParaRPr b="0" i="0" sz="1400" u="none" cap="none" strike="noStrike">
              <a:solidFill>
                <a:srgbClr val="000000"/>
              </a:solidFill>
              <a:latin typeface="Arial"/>
              <a:ea typeface="Arial"/>
              <a:cs typeface="Arial"/>
              <a:sym typeface="Arial"/>
            </a:endParaRPr>
          </a:p>
        </p:txBody>
      </p:sp>
      <p:sp>
        <p:nvSpPr>
          <p:cNvPr id="633" name="Google Shape;633;g2ff4668ef4d_0_612"/>
          <p:cNvSpPr txBox="1"/>
          <p:nvPr/>
        </p:nvSpPr>
        <p:spPr>
          <a:xfrm>
            <a:off x="5221307" y="3589243"/>
            <a:ext cx="130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Catfish</a:t>
            </a:r>
            <a:endParaRPr b="0" i="0" sz="1400" u="none" cap="none" strike="noStrike">
              <a:solidFill>
                <a:srgbClr val="000000"/>
              </a:solidFill>
              <a:latin typeface="Arial"/>
              <a:ea typeface="Arial"/>
              <a:cs typeface="Arial"/>
              <a:sym typeface="Arial"/>
            </a:endParaRPr>
          </a:p>
        </p:txBody>
      </p:sp>
      <p:sp>
        <p:nvSpPr>
          <p:cNvPr id="634" name="Google Shape;634;g2ff4668ef4d_0_612"/>
          <p:cNvSpPr txBox="1"/>
          <p:nvPr/>
        </p:nvSpPr>
        <p:spPr>
          <a:xfrm>
            <a:off x="1773734" y="5120665"/>
            <a:ext cx="921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Duck</a:t>
            </a:r>
            <a:endParaRPr b="0" i="0" sz="1400" u="none" cap="none" strike="noStrike">
              <a:solidFill>
                <a:srgbClr val="000000"/>
              </a:solidFill>
              <a:latin typeface="Arial"/>
              <a:ea typeface="Arial"/>
              <a:cs typeface="Arial"/>
              <a:sym typeface="Arial"/>
            </a:endParaRPr>
          </a:p>
        </p:txBody>
      </p:sp>
      <p:pic>
        <p:nvPicPr>
          <p:cNvPr descr="A pixelated cartoon of a blue monster&#10;&#10;Description automatically generated" id="635" name="Google Shape;635;g2ff4668ef4d_0_612"/>
          <p:cNvPicPr preferRelativeResize="0"/>
          <p:nvPr/>
        </p:nvPicPr>
        <p:blipFill rotWithShape="1">
          <a:blip r:embed="rId3">
            <a:alphaModFix/>
          </a:blip>
          <a:srcRect b="0" l="0" r="0" t="0"/>
          <a:stretch/>
        </p:blipFill>
        <p:spPr>
          <a:xfrm>
            <a:off x="8258907" y="1910862"/>
            <a:ext cx="1080000" cy="1080000"/>
          </a:xfrm>
          <a:prstGeom prst="rect">
            <a:avLst/>
          </a:prstGeom>
          <a:noFill/>
          <a:ln>
            <a:noFill/>
          </a:ln>
        </p:spPr>
      </p:pic>
      <p:pic>
        <p:nvPicPr>
          <p:cNvPr descr="A video game screen shot&#10;&#10;Description automatically generated" id="636" name="Google Shape;636;g2ff4668ef4d_0_612"/>
          <p:cNvPicPr preferRelativeResize="0"/>
          <p:nvPr/>
        </p:nvPicPr>
        <p:blipFill rotWithShape="1">
          <a:blip r:embed="rId4">
            <a:alphaModFix/>
          </a:blip>
          <a:srcRect b="0" l="0" r="0" t="0"/>
          <a:stretch/>
        </p:blipFill>
        <p:spPr>
          <a:xfrm>
            <a:off x="0" y="0"/>
            <a:ext cx="12191998" cy="11830047"/>
          </a:xfrm>
          <a:prstGeom prst="rect">
            <a:avLst/>
          </a:prstGeom>
          <a:noFill/>
          <a:ln>
            <a:noFill/>
          </a:ln>
        </p:spPr>
      </p:pic>
      <p:grpSp>
        <p:nvGrpSpPr>
          <p:cNvPr id="637" name="Google Shape;637;g2ff4668ef4d_0_612"/>
          <p:cNvGrpSpPr/>
          <p:nvPr/>
        </p:nvGrpSpPr>
        <p:grpSpPr>
          <a:xfrm>
            <a:off x="217854" y="196067"/>
            <a:ext cx="3255854" cy="671441"/>
            <a:chOff x="217854" y="196067"/>
            <a:chExt cx="3255854" cy="671441"/>
          </a:xfrm>
        </p:grpSpPr>
        <p:pic>
          <p:nvPicPr>
            <p:cNvPr descr="A rectangular frame with a white background&#10;&#10;Description automatically generated" id="638" name="Google Shape;638;g2ff4668ef4d_0_612"/>
            <p:cNvPicPr preferRelativeResize="0"/>
            <p:nvPr/>
          </p:nvPicPr>
          <p:blipFill rotWithShape="1">
            <a:blip r:embed="rId5">
              <a:alphaModFix/>
            </a:blip>
            <a:srcRect b="0" l="0" r="0" t="0"/>
            <a:stretch/>
          </p:blipFill>
          <p:spPr>
            <a:xfrm>
              <a:off x="217854" y="196067"/>
              <a:ext cx="3255854" cy="671441"/>
            </a:xfrm>
            <a:prstGeom prst="rect">
              <a:avLst/>
            </a:prstGeom>
            <a:noFill/>
            <a:ln>
              <a:noFill/>
            </a:ln>
          </p:spPr>
        </p:pic>
        <p:sp>
          <p:nvSpPr>
            <p:cNvPr id="639" name="Google Shape;639;g2ff4668ef4d_0_612"/>
            <p:cNvSpPr txBox="1"/>
            <p:nvPr/>
          </p:nvSpPr>
          <p:spPr>
            <a:xfrm>
              <a:off x="325072" y="227444"/>
              <a:ext cx="3041400" cy="60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3600" u="none" cap="none" strike="noStrike">
                  <a:solidFill>
                    <a:srgbClr val="595959"/>
                  </a:solidFill>
                  <a:latin typeface="Arial"/>
                  <a:ea typeface="Arial"/>
                  <a:cs typeface="Arial"/>
                  <a:sym typeface="Arial"/>
                </a:rPr>
                <a:t>BOP</a:t>
              </a:r>
              <a:endParaRPr b="0" i="0" sz="1400" u="none" cap="none" strike="noStrike">
                <a:solidFill>
                  <a:srgbClr val="000000"/>
                </a:solidFill>
                <a:latin typeface="Arial"/>
                <a:ea typeface="Arial"/>
                <a:cs typeface="Arial"/>
                <a:sym typeface="Arial"/>
              </a:endParaRPr>
            </a:p>
          </p:txBody>
        </p:sp>
      </p:grpSp>
      <p:grpSp>
        <p:nvGrpSpPr>
          <p:cNvPr id="640" name="Google Shape;640;g2ff4668ef4d_0_612"/>
          <p:cNvGrpSpPr/>
          <p:nvPr/>
        </p:nvGrpSpPr>
        <p:grpSpPr>
          <a:xfrm>
            <a:off x="1605081" y="1010945"/>
            <a:ext cx="8539238" cy="5492374"/>
            <a:chOff x="1826381" y="7200507"/>
            <a:chExt cx="8539238" cy="5492374"/>
          </a:xfrm>
        </p:grpSpPr>
        <p:pic>
          <p:nvPicPr>
            <p:cNvPr id="641" name="Google Shape;641;g2ff4668ef4d_0_612"/>
            <p:cNvPicPr preferRelativeResize="0"/>
            <p:nvPr/>
          </p:nvPicPr>
          <p:blipFill rotWithShape="1">
            <a:blip r:embed="rId6">
              <a:alphaModFix/>
            </a:blip>
            <a:srcRect b="0" l="0" r="0" t="0"/>
            <a:stretch/>
          </p:blipFill>
          <p:spPr>
            <a:xfrm>
              <a:off x="1826381" y="7200507"/>
              <a:ext cx="8539238" cy="5492374"/>
            </a:xfrm>
            <a:prstGeom prst="rect">
              <a:avLst/>
            </a:prstGeom>
            <a:noFill/>
            <a:ln>
              <a:noFill/>
            </a:ln>
          </p:spPr>
        </p:pic>
        <p:sp>
          <p:nvSpPr>
            <p:cNvPr id="642" name="Google Shape;642;g2ff4668ef4d_0_612"/>
            <p:cNvSpPr/>
            <p:nvPr/>
          </p:nvSpPr>
          <p:spPr>
            <a:xfrm>
              <a:off x="2058564" y="8107201"/>
              <a:ext cx="8081100" cy="3039900"/>
            </a:xfrm>
            <a:prstGeom prst="rect">
              <a:avLst/>
            </a:prstGeom>
            <a:solidFill>
              <a:srgbClr val="70C8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3" name="Google Shape;643;g2ff4668ef4d_0_612"/>
            <p:cNvSpPr txBox="1"/>
            <p:nvPr/>
          </p:nvSpPr>
          <p:spPr>
            <a:xfrm>
              <a:off x="2246736" y="8190776"/>
              <a:ext cx="7886700" cy="330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200"/>
                </a:spcBef>
                <a:spcAft>
                  <a:spcPts val="0"/>
                </a:spcAft>
                <a:buClr>
                  <a:schemeClr val="dk1"/>
                </a:buClr>
                <a:buSzPts val="1100"/>
                <a:buFont typeface="Arial"/>
                <a:buNone/>
              </a:pPr>
              <a:r>
                <a:rPr b="0" i="0" lang="en-GB" sz="1200" u="none" cap="none" strike="noStrike">
                  <a:solidFill>
                    <a:schemeClr val="dk1"/>
                  </a:solidFill>
                  <a:latin typeface="Press Start 2P"/>
                  <a:ea typeface="Press Start 2P"/>
                  <a:cs typeface="Press Start 2P"/>
                  <a:sym typeface="Press Start 2P"/>
                </a:rPr>
                <a:t>These international sales would result in a </a:t>
              </a:r>
              <a:r>
                <a:rPr b="0" i="0" lang="en-GB" sz="1200" u="none" cap="none" strike="noStrike">
                  <a:solidFill>
                    <a:schemeClr val="dk1"/>
                  </a:solidFill>
                  <a:highlight>
                    <a:schemeClr val="lt1"/>
                  </a:highlight>
                  <a:latin typeface="Press Start 2P"/>
                  <a:ea typeface="Press Start 2P"/>
                  <a:cs typeface="Press Start 2P"/>
                  <a:sym typeface="Press Start 2P"/>
                </a:rPr>
                <a:t>credit</a:t>
              </a:r>
              <a:r>
                <a:rPr b="0" i="0" lang="en-GB" sz="1200" u="none" cap="none" strike="noStrike">
                  <a:solidFill>
                    <a:schemeClr val="dk1"/>
                  </a:solidFill>
                  <a:latin typeface="Press Start 2P"/>
                  <a:ea typeface="Press Start 2P"/>
                  <a:cs typeface="Press Start 2P"/>
                  <a:sym typeface="Press Start 2P"/>
                </a:rPr>
                <a:t> to Japan's </a:t>
              </a:r>
              <a:r>
                <a:rPr b="0" i="0" lang="en-GB" sz="1200" u="none" cap="none" strike="noStrike">
                  <a:solidFill>
                    <a:schemeClr val="dk1"/>
                  </a:solidFill>
                  <a:highlight>
                    <a:schemeClr val="lt1"/>
                  </a:highlight>
                  <a:latin typeface="Press Start 2P"/>
                  <a:ea typeface="Press Start 2P"/>
                  <a:cs typeface="Press Start 2P"/>
                  <a:sym typeface="Press Start 2P"/>
                </a:rPr>
                <a:t>current account</a:t>
              </a:r>
              <a:r>
                <a:rPr b="0" i="0" lang="en-GB" sz="1200" u="none" cap="none" strike="noStrike">
                  <a:solidFill>
                    <a:schemeClr val="dk1"/>
                  </a:solidFill>
                  <a:latin typeface="Press Start 2P"/>
                  <a:ea typeface="Press Start 2P"/>
                  <a:cs typeface="Press Start 2P"/>
                  <a:sym typeface="Press Start 2P"/>
                </a:rPr>
                <a:t>.</a:t>
              </a:r>
              <a:endParaRPr b="0" i="0" sz="1200" u="none" cap="none" strike="noStrike">
                <a:solidFill>
                  <a:schemeClr val="dk1"/>
                </a:solidFill>
                <a:latin typeface="Press Start 2P"/>
                <a:ea typeface="Press Start 2P"/>
                <a:cs typeface="Press Start 2P"/>
                <a:sym typeface="Press Start 2P"/>
              </a:endParaRPr>
            </a:p>
            <a:p>
              <a:pPr indent="0" lvl="0" marL="0" marR="0" rtl="0" algn="l">
                <a:lnSpc>
                  <a:spcPct val="115000"/>
                </a:lnSpc>
                <a:spcBef>
                  <a:spcPts val="1200"/>
                </a:spcBef>
                <a:spcAft>
                  <a:spcPts val="0"/>
                </a:spcAft>
                <a:buClr>
                  <a:schemeClr val="dk1"/>
                </a:buClr>
                <a:buSzPts val="1100"/>
                <a:buFont typeface="Arial"/>
                <a:buNone/>
              </a:pPr>
              <a:r>
                <a:rPr b="0" i="0" lang="en-GB" sz="1200" u="none" cap="none" strike="noStrike">
                  <a:solidFill>
                    <a:schemeClr val="dk1"/>
                  </a:solidFill>
                  <a:latin typeface="Press Start 2P"/>
                  <a:ea typeface="Press Start 2P"/>
                  <a:cs typeface="Press Start 2P"/>
                  <a:sym typeface="Press Start 2P"/>
                </a:rPr>
                <a:t>The revenue from mobile games like Pokémon Go and the sales of trading cards represent </a:t>
              </a:r>
              <a:r>
                <a:rPr b="0" i="0" lang="en-GB" sz="1200" u="none" cap="none" strike="noStrike">
                  <a:solidFill>
                    <a:schemeClr val="dk1"/>
                  </a:solidFill>
                  <a:highlight>
                    <a:schemeClr val="lt1"/>
                  </a:highlight>
                  <a:latin typeface="Press Start 2P"/>
                  <a:ea typeface="Press Start 2P"/>
                  <a:cs typeface="Press Start 2P"/>
                  <a:sym typeface="Press Start 2P"/>
                </a:rPr>
                <a:t>exports</a:t>
              </a:r>
              <a:r>
                <a:rPr b="0" i="0" lang="en-GB" sz="1200" u="none" cap="none" strike="noStrike">
                  <a:solidFill>
                    <a:schemeClr val="dk1"/>
                  </a:solidFill>
                  <a:latin typeface="Press Start 2P"/>
                  <a:ea typeface="Press Start 2P"/>
                  <a:cs typeface="Press Start 2P"/>
                  <a:sym typeface="Press Start 2P"/>
                </a:rPr>
                <a:t> of goods and services from Japan to other countries.</a:t>
              </a:r>
              <a:endParaRPr b="0" i="0" sz="1200" u="none" cap="none" strike="noStrike">
                <a:solidFill>
                  <a:schemeClr val="dk1"/>
                </a:solidFill>
                <a:latin typeface="Press Start 2P"/>
                <a:ea typeface="Press Start 2P"/>
                <a:cs typeface="Press Start 2P"/>
                <a:sym typeface="Press Start 2P"/>
              </a:endParaRPr>
            </a:p>
            <a:p>
              <a:pPr indent="0" lvl="0" marL="0" marR="0" rtl="0" algn="l">
                <a:lnSpc>
                  <a:spcPct val="115000"/>
                </a:lnSpc>
                <a:spcBef>
                  <a:spcPts val="1200"/>
                </a:spcBef>
                <a:spcAft>
                  <a:spcPts val="0"/>
                </a:spcAft>
                <a:buClr>
                  <a:schemeClr val="dk1"/>
                </a:buClr>
                <a:buSzPts val="1100"/>
                <a:buFont typeface="Arial"/>
                <a:buNone/>
              </a:pPr>
              <a:r>
                <a:rPr b="0" i="0" lang="en-GB" sz="1200" u="none" cap="none" strike="noStrike">
                  <a:solidFill>
                    <a:schemeClr val="dk1"/>
                  </a:solidFill>
                  <a:latin typeface="Press Start 2P"/>
                  <a:ea typeface="Press Start 2P"/>
                  <a:cs typeface="Press Start 2P"/>
                  <a:sym typeface="Press Start 2P"/>
                </a:rPr>
                <a:t>Since foreign buyers are paying Japan for these exports, the transactions create an </a:t>
              </a:r>
              <a:r>
                <a:rPr b="0" i="0" lang="en-GB" sz="1200" u="none" cap="none" strike="noStrike">
                  <a:solidFill>
                    <a:schemeClr val="dk1"/>
                  </a:solidFill>
                  <a:highlight>
                    <a:schemeClr val="lt1"/>
                  </a:highlight>
                  <a:latin typeface="Press Start 2P"/>
                  <a:ea typeface="Press Start 2P"/>
                  <a:cs typeface="Press Start 2P"/>
                  <a:sym typeface="Press Start 2P"/>
                </a:rPr>
                <a:t>inflow</a:t>
              </a:r>
              <a:r>
                <a:rPr b="0" i="0" lang="en-GB" sz="1200" u="none" cap="none" strike="noStrike">
                  <a:solidFill>
                    <a:schemeClr val="dk1"/>
                  </a:solidFill>
                  <a:latin typeface="Press Start 2P"/>
                  <a:ea typeface="Press Start 2P"/>
                  <a:cs typeface="Press Start 2P"/>
                  <a:sym typeface="Press Start 2P"/>
                </a:rPr>
                <a:t> of foreign currency into Japan.</a:t>
              </a:r>
              <a:endParaRPr b="0" i="0" sz="1200" u="none" cap="none" strike="noStrike">
                <a:solidFill>
                  <a:schemeClr val="dk1"/>
                </a:solidFill>
                <a:latin typeface="Press Start 2P"/>
                <a:ea typeface="Press Start 2P"/>
                <a:cs typeface="Press Start 2P"/>
                <a:sym typeface="Press Start 2P"/>
              </a:endParaRPr>
            </a:p>
            <a:p>
              <a:pPr indent="0" lvl="0" marL="0" marR="0" rtl="0" algn="l">
                <a:lnSpc>
                  <a:spcPct val="115000"/>
                </a:lnSpc>
                <a:spcBef>
                  <a:spcPts val="1200"/>
                </a:spcBef>
                <a:spcAft>
                  <a:spcPts val="0"/>
                </a:spcAft>
                <a:buClr>
                  <a:srgbClr val="000000"/>
                </a:buClr>
                <a:buSzPts val="1100"/>
                <a:buFont typeface="Arial"/>
                <a:buNone/>
              </a:pPr>
              <a:r>
                <a:rPr b="0" i="0" lang="en-GB" sz="1200" u="none" cap="none" strike="noStrike">
                  <a:solidFill>
                    <a:schemeClr val="dk1"/>
                  </a:solidFill>
                  <a:latin typeface="Press Start 2P"/>
                  <a:ea typeface="Press Start 2P"/>
                  <a:cs typeface="Press Start 2P"/>
                  <a:sym typeface="Press Start 2P"/>
                </a:rPr>
                <a:t>Sales are recorded as positive entries (credits) in Japan’s </a:t>
              </a:r>
              <a:r>
                <a:rPr b="0" i="0" lang="en-GB" sz="1200" u="none" cap="none" strike="noStrike">
                  <a:solidFill>
                    <a:schemeClr val="dk1"/>
                  </a:solidFill>
                  <a:highlight>
                    <a:schemeClr val="lt1"/>
                  </a:highlight>
                  <a:latin typeface="Press Start 2P"/>
                  <a:ea typeface="Press Start 2P"/>
                  <a:cs typeface="Press Start 2P"/>
                  <a:sym typeface="Press Start 2P"/>
                </a:rPr>
                <a:t>current account</a:t>
              </a:r>
              <a:r>
                <a:rPr b="0" i="0" lang="en-GB" sz="1200" u="none" cap="none" strike="noStrike">
                  <a:solidFill>
                    <a:schemeClr val="dk1"/>
                  </a:solidFill>
                  <a:latin typeface="Press Start 2P"/>
                  <a:ea typeface="Press Start 2P"/>
                  <a:cs typeface="Press Start 2P"/>
                  <a:sym typeface="Press Start 2P"/>
                </a:rPr>
                <a:t> because they increase the country's foreign reserves.</a:t>
              </a:r>
              <a:endParaRPr b="0" i="0" sz="12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1200"/>
                </a:spcBef>
                <a:spcAft>
                  <a:spcPts val="0"/>
                </a:spcAft>
                <a:buClr>
                  <a:srgbClr val="000000"/>
                </a:buClr>
                <a:buSzPts val="2600"/>
                <a:buFont typeface="Arial"/>
                <a:buNone/>
              </a:pPr>
              <a:r>
                <a:t/>
              </a:r>
              <a:endParaRPr b="0" i="0" sz="2600" u="none" cap="none" strike="noStrike">
                <a:solidFill>
                  <a:schemeClr val="lt1"/>
                </a:solidFill>
                <a:latin typeface="Press Start 2P"/>
                <a:ea typeface="Press Start 2P"/>
                <a:cs typeface="Press Start 2P"/>
                <a:sym typeface="Press Start 2P"/>
              </a:endParaRPr>
            </a:p>
          </p:txBody>
        </p:sp>
      </p:grpSp>
      <p:pic>
        <p:nvPicPr>
          <p:cNvPr descr="A pixelated cartoon character&#10;&#10;Description automatically generated" id="644" name="Google Shape;644;g2ff4668ef4d_0_612"/>
          <p:cNvPicPr preferRelativeResize="0"/>
          <p:nvPr/>
        </p:nvPicPr>
        <p:blipFill rotWithShape="1">
          <a:blip r:embed="rId7">
            <a:alphaModFix/>
          </a:blip>
          <a:srcRect b="0" l="0" r="0" t="0"/>
          <a:stretch/>
        </p:blipFill>
        <p:spPr>
          <a:xfrm>
            <a:off x="8870991" y="5120672"/>
            <a:ext cx="921882" cy="921901"/>
          </a:xfrm>
          <a:prstGeom prst="rect">
            <a:avLst/>
          </a:prstGeom>
          <a:noFill/>
          <a:ln>
            <a:noFill/>
          </a:ln>
        </p:spPr>
      </p:pic>
      <p:pic>
        <p:nvPicPr>
          <p:cNvPr descr="A pixelated cartoon character with tongue out&#10;&#10;Description automatically generated" id="645" name="Google Shape;645;g2ff4668ef4d_0_612"/>
          <p:cNvPicPr preferRelativeResize="0"/>
          <p:nvPr/>
        </p:nvPicPr>
        <p:blipFill rotWithShape="1">
          <a:blip r:embed="rId8">
            <a:alphaModFix/>
          </a:blip>
          <a:srcRect b="0" l="0" r="0" t="0"/>
          <a:stretch/>
        </p:blipFill>
        <p:spPr>
          <a:xfrm>
            <a:off x="6757469" y="5120667"/>
            <a:ext cx="921882" cy="921901"/>
          </a:xfrm>
          <a:prstGeom prst="rect">
            <a:avLst/>
          </a:prstGeom>
          <a:noFill/>
          <a:ln>
            <a:noFill/>
          </a:ln>
        </p:spPr>
      </p:pic>
      <p:pic>
        <p:nvPicPr>
          <p:cNvPr descr="A pixel art of a green animal&#10;&#10;Description automatically generated" id="646" name="Google Shape;646;g2ff4668ef4d_0_612"/>
          <p:cNvPicPr preferRelativeResize="0"/>
          <p:nvPr/>
        </p:nvPicPr>
        <p:blipFill rotWithShape="1">
          <a:blip r:embed="rId9">
            <a:alphaModFix/>
          </a:blip>
          <a:srcRect b="0" l="0" r="0" t="0"/>
          <a:stretch/>
        </p:blipFill>
        <p:spPr>
          <a:xfrm>
            <a:off x="6152010" y="5120683"/>
            <a:ext cx="921882" cy="921901"/>
          </a:xfrm>
          <a:prstGeom prst="rect">
            <a:avLst/>
          </a:prstGeom>
          <a:noFill/>
          <a:ln>
            <a:noFill/>
          </a:ln>
        </p:spPr>
      </p:pic>
      <p:pic>
        <p:nvPicPr>
          <p:cNvPr descr="A cartoon of a blue crab&#10;&#10;Description automatically generated" id="647" name="Google Shape;647;g2ff4668ef4d_0_612"/>
          <p:cNvPicPr preferRelativeResize="0"/>
          <p:nvPr/>
        </p:nvPicPr>
        <p:blipFill rotWithShape="1">
          <a:blip r:embed="rId10">
            <a:alphaModFix/>
          </a:blip>
          <a:srcRect b="0" l="0" r="0" t="0"/>
          <a:stretch/>
        </p:blipFill>
        <p:spPr>
          <a:xfrm>
            <a:off x="8159827" y="5120684"/>
            <a:ext cx="921882" cy="921901"/>
          </a:xfrm>
          <a:prstGeom prst="rect">
            <a:avLst/>
          </a:prstGeom>
          <a:noFill/>
          <a:ln>
            <a:noFill/>
          </a:ln>
        </p:spPr>
      </p:pic>
      <p:pic>
        <p:nvPicPr>
          <p:cNvPr descr="A pixelated cartoon of a yellow bird&#10;&#10;Description automatically generated" id="648" name="Google Shape;648;g2ff4668ef4d_0_612"/>
          <p:cNvPicPr preferRelativeResize="0"/>
          <p:nvPr/>
        </p:nvPicPr>
        <p:blipFill rotWithShape="1">
          <a:blip r:embed="rId11">
            <a:alphaModFix/>
          </a:blip>
          <a:srcRect b="0" l="0" r="0" t="0"/>
          <a:stretch/>
        </p:blipFill>
        <p:spPr>
          <a:xfrm>
            <a:off x="7337015" y="5120668"/>
            <a:ext cx="921882" cy="921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500"/>
                                        <p:tgtEl>
                                          <p:spTgt spid="6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ff4668ef4d_0_556"/>
          <p:cNvSpPr txBox="1"/>
          <p:nvPr>
            <p:ph type="title"/>
          </p:nvPr>
        </p:nvSpPr>
        <p:spPr>
          <a:xfrm>
            <a:off x="2250703" y="5962798"/>
            <a:ext cx="5772000" cy="67410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5400"/>
              <a:buNone/>
            </a:pPr>
            <a:r>
              <a:rPr lang="en-GB" sz="4200"/>
              <a:t>More BOP Examples</a:t>
            </a:r>
            <a:endParaRPr sz="4200"/>
          </a:p>
        </p:txBody>
      </p:sp>
      <p:sp>
        <p:nvSpPr>
          <p:cNvPr id="655" name="Google Shape;655;g2ff4668ef4d_0_556"/>
          <p:cNvSpPr txBox="1"/>
          <p:nvPr/>
        </p:nvSpPr>
        <p:spPr>
          <a:xfrm>
            <a:off x="0" y="0"/>
            <a:ext cx="11834100" cy="569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1. Trading Cards:</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Current Account (Trade in Goods):</a:t>
            </a:r>
            <a:endParaRPr b="1" i="0" sz="1100" u="none" cap="none" strike="noStrike">
              <a:solidFill>
                <a:schemeClr val="dk1"/>
              </a:solidFill>
              <a:highlight>
                <a:srgbClr val="04D377"/>
              </a:highlight>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Export of Goods</a:t>
            </a:r>
            <a:r>
              <a:rPr b="0" i="0" lang="en-GB" sz="1100" u="none" cap="none" strike="noStrike">
                <a:solidFill>
                  <a:schemeClr val="dk1"/>
                </a:solidFill>
                <a:highlight>
                  <a:srgbClr val="04D377"/>
                </a:highlight>
                <a:latin typeface="Arial"/>
                <a:ea typeface="Arial"/>
                <a:cs typeface="Arial"/>
                <a:sym typeface="Arial"/>
              </a:rPr>
              <a:t>: Japan exports Pokémon cards to the U.S. worth $10 million. </a:t>
            </a:r>
            <a:endParaRPr b="0" i="0" sz="1100" u="none" cap="none" strike="noStrike">
              <a:solidFill>
                <a:schemeClr val="dk1"/>
              </a:solidFill>
              <a:highlight>
                <a:srgbClr val="04D377"/>
              </a:highlight>
              <a:latin typeface="Arial"/>
              <a:ea typeface="Arial"/>
              <a:cs typeface="Arial"/>
              <a:sym typeface="Arial"/>
            </a:endParaRPr>
          </a:p>
          <a:p>
            <a:pPr indent="-298450" lvl="2" marL="1371600" marR="0" rtl="0" algn="l">
              <a:lnSpc>
                <a:spcPct val="115000"/>
              </a:lnSpc>
              <a:spcBef>
                <a:spcPts val="0"/>
              </a:spcBef>
              <a:spcAft>
                <a:spcPts val="0"/>
              </a:spcAft>
              <a:buClr>
                <a:schemeClr val="dk1"/>
              </a:buClr>
              <a:buSzPts val="1100"/>
              <a:buFont typeface="Arial"/>
              <a:buAutoNum type="romanLcPeriod"/>
            </a:pPr>
            <a:r>
              <a:rPr b="1" i="0" lang="en-GB" sz="1100" u="none" cap="none" strike="noStrike">
                <a:solidFill>
                  <a:schemeClr val="dk1"/>
                </a:solidFill>
                <a:highlight>
                  <a:srgbClr val="04D377"/>
                </a:highlight>
                <a:latin typeface="Arial"/>
                <a:ea typeface="Arial"/>
                <a:cs typeface="Arial"/>
                <a:sym typeface="Arial"/>
              </a:rPr>
              <a:t>Answer</a:t>
            </a:r>
            <a:r>
              <a:rPr b="0" i="0" lang="en-GB" sz="1100" u="none" cap="none" strike="noStrike">
                <a:solidFill>
                  <a:schemeClr val="dk1"/>
                </a:solidFill>
                <a:highlight>
                  <a:srgbClr val="04D377"/>
                </a:highlight>
                <a:latin typeface="Arial"/>
                <a:ea typeface="Arial"/>
                <a:cs typeface="Arial"/>
                <a:sym typeface="Arial"/>
              </a:rPr>
              <a:t>: This is a debit (-) to the current account because the U.S. is losing (paying)  money for the import.</a:t>
            </a:r>
            <a:endParaRPr b="0" i="0" sz="1100" u="none" cap="none" strike="noStrike">
              <a:solidFill>
                <a:schemeClr val="dk1"/>
              </a:solidFill>
              <a:highlight>
                <a:srgbClr val="04D377"/>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2. Video Games:</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Current Account (Trade in Services):</a:t>
            </a:r>
            <a:endParaRPr b="1" i="0" sz="1100" u="none" cap="none" strike="noStrike">
              <a:solidFill>
                <a:schemeClr val="dk1"/>
              </a:solidFill>
              <a:highlight>
                <a:srgbClr val="04D377"/>
              </a:highlight>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Export of Services</a:t>
            </a:r>
            <a:r>
              <a:rPr b="0" i="0" lang="en-GB" sz="1100" u="none" cap="none" strike="noStrike">
                <a:solidFill>
                  <a:schemeClr val="dk1"/>
                </a:solidFill>
                <a:highlight>
                  <a:srgbClr val="04D377"/>
                </a:highlight>
                <a:latin typeface="Arial"/>
                <a:ea typeface="Arial"/>
                <a:cs typeface="Arial"/>
                <a:sym typeface="Arial"/>
              </a:rPr>
              <a:t>: A U.S.-based game developer sells Pokémon video game software to consumers in Europe, generating $15 million in revenue. </a:t>
            </a:r>
            <a:endParaRPr b="0" i="0" sz="1100" u="none" cap="none" strike="noStrike">
              <a:solidFill>
                <a:schemeClr val="dk1"/>
              </a:solidFill>
              <a:highlight>
                <a:srgbClr val="04D377"/>
              </a:highlight>
              <a:latin typeface="Arial"/>
              <a:ea typeface="Arial"/>
              <a:cs typeface="Arial"/>
              <a:sym typeface="Arial"/>
            </a:endParaRPr>
          </a:p>
          <a:p>
            <a:pPr indent="-298450" lvl="2" marL="1371600" marR="0" rtl="0" algn="l">
              <a:lnSpc>
                <a:spcPct val="115000"/>
              </a:lnSpc>
              <a:spcBef>
                <a:spcPts val="0"/>
              </a:spcBef>
              <a:spcAft>
                <a:spcPts val="0"/>
              </a:spcAft>
              <a:buClr>
                <a:schemeClr val="dk1"/>
              </a:buClr>
              <a:buSzPts val="1100"/>
              <a:buFont typeface="Arial"/>
              <a:buAutoNum type="romanLcPeriod"/>
            </a:pPr>
            <a:r>
              <a:rPr b="1" i="0" lang="en-GB" sz="1100" u="none" cap="none" strike="noStrike">
                <a:solidFill>
                  <a:schemeClr val="dk1"/>
                </a:solidFill>
                <a:highlight>
                  <a:srgbClr val="04D377"/>
                </a:highlight>
                <a:latin typeface="Arial"/>
                <a:ea typeface="Arial"/>
                <a:cs typeface="Arial"/>
                <a:sym typeface="Arial"/>
              </a:rPr>
              <a:t>Answer: </a:t>
            </a:r>
            <a:r>
              <a:rPr b="0" i="0" lang="en-GB" sz="1100" u="none" cap="none" strike="noStrike">
                <a:solidFill>
                  <a:schemeClr val="dk1"/>
                </a:solidFill>
                <a:highlight>
                  <a:srgbClr val="04D377"/>
                </a:highlight>
                <a:latin typeface="Arial"/>
                <a:ea typeface="Arial"/>
                <a:cs typeface="Arial"/>
                <a:sym typeface="Arial"/>
              </a:rPr>
              <a:t>This is a credit (+) to the current account.</a:t>
            </a:r>
            <a:endParaRPr b="0" i="0" sz="1100" u="none" cap="none" strike="noStrike">
              <a:solidFill>
                <a:schemeClr val="dk1"/>
              </a:solidFill>
              <a:highlight>
                <a:srgbClr val="04D377"/>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3. Royalty Payments:</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Current Account (Income):</a:t>
            </a:r>
            <a:endParaRPr b="1" i="0" sz="1100" u="none" cap="none" strike="noStrike">
              <a:solidFill>
                <a:schemeClr val="dk1"/>
              </a:solidFill>
              <a:highlight>
                <a:srgbClr val="04D377"/>
              </a:highlight>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Income Receipts</a:t>
            </a:r>
            <a:r>
              <a:rPr b="0" i="0" lang="en-GB" sz="1100" u="none" cap="none" strike="noStrike">
                <a:solidFill>
                  <a:schemeClr val="dk1"/>
                </a:solidFill>
                <a:highlight>
                  <a:srgbClr val="04D377"/>
                </a:highlight>
                <a:latin typeface="Arial"/>
                <a:ea typeface="Arial"/>
                <a:cs typeface="Arial"/>
                <a:sym typeface="Arial"/>
              </a:rPr>
              <a:t>: The Pokémon Company (based in Japan) receives $7 million in royalties from U.S. companies that use the Pokémon brand on merchandise. </a:t>
            </a:r>
            <a:endParaRPr b="0" i="0" sz="1100" u="none" cap="none" strike="noStrike">
              <a:solidFill>
                <a:schemeClr val="dk1"/>
              </a:solidFill>
              <a:highlight>
                <a:srgbClr val="04D377"/>
              </a:highlight>
              <a:latin typeface="Arial"/>
              <a:ea typeface="Arial"/>
              <a:cs typeface="Arial"/>
              <a:sym typeface="Arial"/>
            </a:endParaRPr>
          </a:p>
          <a:p>
            <a:pPr indent="-298450" lvl="2" marL="1371600" marR="0" rtl="0" algn="l">
              <a:lnSpc>
                <a:spcPct val="115000"/>
              </a:lnSpc>
              <a:spcBef>
                <a:spcPts val="0"/>
              </a:spcBef>
              <a:spcAft>
                <a:spcPts val="0"/>
              </a:spcAft>
              <a:buClr>
                <a:schemeClr val="dk1"/>
              </a:buClr>
              <a:buSzPts val="1100"/>
              <a:buFont typeface="Arial"/>
              <a:buAutoNum type="romanLcPeriod"/>
            </a:pPr>
            <a:r>
              <a:rPr b="1" i="0" lang="en-GB" sz="1100" u="none" cap="none" strike="noStrike">
                <a:solidFill>
                  <a:schemeClr val="dk1"/>
                </a:solidFill>
                <a:highlight>
                  <a:srgbClr val="04D377"/>
                </a:highlight>
                <a:latin typeface="Arial"/>
                <a:ea typeface="Arial"/>
                <a:cs typeface="Arial"/>
                <a:sym typeface="Arial"/>
              </a:rPr>
              <a:t>Answer: </a:t>
            </a:r>
            <a:r>
              <a:rPr b="0" i="0" lang="en-GB" sz="1100" u="none" cap="none" strike="noStrike">
                <a:solidFill>
                  <a:schemeClr val="dk1"/>
                </a:solidFill>
                <a:highlight>
                  <a:srgbClr val="04D377"/>
                </a:highlight>
                <a:latin typeface="Arial"/>
                <a:ea typeface="Arial"/>
                <a:cs typeface="Arial"/>
                <a:sym typeface="Arial"/>
              </a:rPr>
              <a:t>This is a debit (-) to the U.S. current account.</a:t>
            </a:r>
            <a:endParaRPr b="0" i="0" sz="1100" u="none" cap="none" strike="noStrike">
              <a:solidFill>
                <a:schemeClr val="dk1"/>
              </a:solidFill>
              <a:highlight>
                <a:srgbClr val="04D377"/>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4. Pokémon Movie:</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Financial Account:</a:t>
            </a:r>
            <a:endParaRPr b="1" i="0" sz="1100" u="none" cap="none" strike="noStrike">
              <a:solidFill>
                <a:schemeClr val="dk1"/>
              </a:solidFill>
              <a:highlight>
                <a:srgbClr val="04D377"/>
              </a:highlight>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Direct Investment (U.S. to Japan)</a:t>
            </a:r>
            <a:r>
              <a:rPr b="0" i="0" lang="en-GB" sz="1100" u="none" cap="none" strike="noStrike">
                <a:solidFill>
                  <a:schemeClr val="dk1"/>
                </a:solidFill>
                <a:highlight>
                  <a:srgbClr val="04D377"/>
                </a:highlight>
                <a:latin typeface="Arial"/>
                <a:ea typeface="Arial"/>
                <a:cs typeface="Arial"/>
                <a:sym typeface="Arial"/>
              </a:rPr>
              <a:t>: A U.S. entertainment company invests $20 million in the production of a Pokémon movie in Japan. </a:t>
            </a:r>
            <a:endParaRPr b="0" i="0" sz="1100" u="none" cap="none" strike="noStrike">
              <a:solidFill>
                <a:schemeClr val="dk1"/>
              </a:solidFill>
              <a:highlight>
                <a:srgbClr val="04D377"/>
              </a:highlight>
              <a:latin typeface="Arial"/>
              <a:ea typeface="Arial"/>
              <a:cs typeface="Arial"/>
              <a:sym typeface="Arial"/>
            </a:endParaRPr>
          </a:p>
          <a:p>
            <a:pPr indent="-298450" lvl="2" marL="1371600" marR="0" rtl="0" algn="l">
              <a:lnSpc>
                <a:spcPct val="115000"/>
              </a:lnSpc>
              <a:spcBef>
                <a:spcPts val="0"/>
              </a:spcBef>
              <a:spcAft>
                <a:spcPts val="0"/>
              </a:spcAft>
              <a:buClr>
                <a:schemeClr val="dk1"/>
              </a:buClr>
              <a:buSzPts val="1100"/>
              <a:buFont typeface="Arial"/>
              <a:buAutoNum type="romanLcPeriod"/>
            </a:pPr>
            <a:r>
              <a:rPr b="1" i="0" lang="en-GB" sz="1100" u="none" cap="none" strike="noStrike">
                <a:solidFill>
                  <a:schemeClr val="dk1"/>
                </a:solidFill>
                <a:highlight>
                  <a:srgbClr val="04D377"/>
                </a:highlight>
                <a:latin typeface="Arial"/>
                <a:ea typeface="Arial"/>
                <a:cs typeface="Arial"/>
                <a:sym typeface="Arial"/>
              </a:rPr>
              <a:t>Answer: </a:t>
            </a:r>
            <a:r>
              <a:rPr b="0" i="0" lang="en-GB" sz="1100" u="none" cap="none" strike="noStrike">
                <a:solidFill>
                  <a:schemeClr val="dk1"/>
                </a:solidFill>
                <a:highlight>
                  <a:srgbClr val="04D377"/>
                </a:highlight>
                <a:latin typeface="Arial"/>
                <a:ea typeface="Arial"/>
                <a:cs typeface="Arial"/>
                <a:sym typeface="Arial"/>
              </a:rPr>
              <a:t>This is a debit (-) in the U.S. financial account because it represents an outflow of investment.</a:t>
            </a:r>
            <a:endParaRPr b="0" i="0" sz="1100" u="none" cap="none" strike="noStrike">
              <a:solidFill>
                <a:schemeClr val="dk1"/>
              </a:solidFill>
              <a:highlight>
                <a:srgbClr val="04D377"/>
              </a:highlight>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n-GB" sz="1100" u="none" cap="none" strike="noStrike">
                <a:solidFill>
                  <a:schemeClr val="dk1"/>
                </a:solidFill>
                <a:highlight>
                  <a:srgbClr val="04D377"/>
                </a:highlight>
                <a:latin typeface="Arial"/>
                <a:ea typeface="Arial"/>
                <a:cs typeface="Arial"/>
                <a:sym typeface="Arial"/>
              </a:rPr>
              <a:t>Portfolio Investment (Japan to U.S.)</a:t>
            </a:r>
            <a:r>
              <a:rPr b="0" i="0" lang="en-GB" sz="1100" u="none" cap="none" strike="noStrike">
                <a:solidFill>
                  <a:schemeClr val="dk1"/>
                </a:solidFill>
                <a:highlight>
                  <a:srgbClr val="04D377"/>
                </a:highlight>
                <a:latin typeface="Arial"/>
                <a:ea typeface="Arial"/>
                <a:cs typeface="Arial"/>
                <a:sym typeface="Arial"/>
              </a:rPr>
              <a:t>: A Japanese company buys $10 million worth of shares in a U.S. media company that holds Pokémon distribution rights. This is a credit (+) to the U.S. financial account because it represents a foreign investment in U.S. assets.</a:t>
            </a:r>
            <a:endParaRPr b="0" i="0" sz="1100" u="none" cap="none" strike="noStrike">
              <a:solidFill>
                <a:schemeClr val="dk1"/>
              </a:solidFill>
              <a:highlight>
                <a:srgbClr val="04D377"/>
              </a:highlight>
              <a:latin typeface="Arial"/>
              <a:ea typeface="Arial"/>
              <a:cs typeface="Arial"/>
              <a:sym typeface="Arial"/>
            </a:endParaRPr>
          </a:p>
          <a:p>
            <a:pPr indent="0" lvl="0" marL="0" marR="0" rtl="0" algn="l">
              <a:lnSpc>
                <a:spcPct val="115000"/>
              </a:lnSpc>
              <a:spcBef>
                <a:spcPts val="1400"/>
              </a:spcBef>
              <a:spcAft>
                <a:spcPts val="0"/>
              </a:spcAft>
              <a:buClr>
                <a:srgbClr val="000000"/>
              </a:buClr>
              <a:buSzPts val="1300"/>
              <a:buFont typeface="Arial"/>
              <a:buNone/>
            </a:pPr>
            <a:r>
              <a:rPr b="1" i="0" lang="en-GB" sz="1300" u="none" cap="none" strike="noStrike">
                <a:solidFill>
                  <a:schemeClr val="dk1"/>
                </a:solidFill>
                <a:highlight>
                  <a:srgbClr val="04D377"/>
                </a:highlight>
                <a:latin typeface="Arial"/>
                <a:ea typeface="Arial"/>
                <a:cs typeface="Arial"/>
                <a:sym typeface="Arial"/>
              </a:rPr>
              <a:t>Surplus and Deficit Impacts</a:t>
            </a:r>
            <a:endParaRPr b="1" i="0" sz="13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Char char="●"/>
            </a:pPr>
            <a:r>
              <a:rPr b="0" i="0" lang="en-GB" sz="1100" u="none" cap="none" strike="noStrike">
                <a:solidFill>
                  <a:schemeClr val="dk1"/>
                </a:solidFill>
                <a:highlight>
                  <a:srgbClr val="04D377"/>
                </a:highlight>
                <a:latin typeface="Arial"/>
                <a:ea typeface="Arial"/>
                <a:cs typeface="Arial"/>
                <a:sym typeface="Arial"/>
              </a:rPr>
              <a:t>If the U.S. exports more Pokémon cards and games than it imports (more credits than debits in the current account), the U.S. would have a </a:t>
            </a:r>
            <a:r>
              <a:rPr b="1" i="0" lang="en-GB" sz="1100" u="none" cap="none" strike="noStrike">
                <a:solidFill>
                  <a:schemeClr val="dk1"/>
                </a:solidFill>
                <a:highlight>
                  <a:srgbClr val="04D377"/>
                </a:highlight>
                <a:latin typeface="Arial"/>
                <a:ea typeface="Arial"/>
                <a:cs typeface="Arial"/>
                <a:sym typeface="Arial"/>
              </a:rPr>
              <a:t>current account surplus</a:t>
            </a:r>
            <a:r>
              <a:rPr b="0" i="0" lang="en-GB" sz="1100" u="none" cap="none" strike="noStrike">
                <a:solidFill>
                  <a:schemeClr val="dk1"/>
                </a:solidFill>
                <a:highlight>
                  <a:srgbClr val="04D377"/>
                </a:highlight>
                <a:latin typeface="Arial"/>
                <a:ea typeface="Arial"/>
                <a:cs typeface="Arial"/>
                <a:sym typeface="Arial"/>
              </a:rPr>
              <a:t>.</a:t>
            </a:r>
            <a:endParaRPr b="0"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GB" sz="1100" u="none" cap="none" strike="noStrike">
                <a:solidFill>
                  <a:schemeClr val="dk1"/>
                </a:solidFill>
                <a:highlight>
                  <a:srgbClr val="04D377"/>
                </a:highlight>
                <a:latin typeface="Arial"/>
                <a:ea typeface="Arial"/>
                <a:cs typeface="Arial"/>
                <a:sym typeface="Arial"/>
              </a:rPr>
              <a:t>If the U.S. invests heavily in Pokémon-related projects abroad (financial outflows &gt; inflows), it would result in a </a:t>
            </a:r>
            <a:r>
              <a:rPr b="1" i="0" lang="en-GB" sz="1100" u="none" cap="none" strike="noStrike">
                <a:solidFill>
                  <a:schemeClr val="dk1"/>
                </a:solidFill>
                <a:highlight>
                  <a:srgbClr val="04D377"/>
                </a:highlight>
                <a:latin typeface="Arial"/>
                <a:ea typeface="Arial"/>
                <a:cs typeface="Arial"/>
                <a:sym typeface="Arial"/>
              </a:rPr>
              <a:t>financial account deficit</a:t>
            </a:r>
            <a:r>
              <a:rPr b="0" i="0" lang="en-GB" sz="1100" u="none" cap="none" strike="noStrike">
                <a:solidFill>
                  <a:schemeClr val="dk1"/>
                </a:solidFill>
                <a:highlight>
                  <a:srgbClr val="04D377"/>
                </a:highlight>
                <a:latin typeface="Arial"/>
                <a:ea typeface="Arial"/>
                <a:cs typeface="Arial"/>
                <a:sym typeface="Arial"/>
              </a:rPr>
              <a:t>.</a:t>
            </a:r>
            <a:endParaRPr b="0" i="0" sz="1100" u="none" cap="none" strike="noStrike">
              <a:solidFill>
                <a:schemeClr val="dk1"/>
              </a:solidFill>
              <a:highlight>
                <a:srgbClr val="04D377"/>
              </a:highlight>
              <a:latin typeface="Arial"/>
              <a:ea typeface="Arial"/>
              <a:cs typeface="Arial"/>
              <a:sym typeface="Arial"/>
            </a:endParaRPr>
          </a:p>
        </p:txBody>
      </p:sp>
      <p:pic>
        <p:nvPicPr>
          <p:cNvPr id="656" name="Google Shape;656;g2ff4668ef4d_0_556"/>
          <p:cNvPicPr preferRelativeResize="0"/>
          <p:nvPr/>
        </p:nvPicPr>
        <p:blipFill rotWithShape="1">
          <a:blip r:embed="rId3">
            <a:alphaModFix/>
          </a:blip>
          <a:srcRect b="8459" l="0" r="0" t="12407"/>
          <a:stretch/>
        </p:blipFill>
        <p:spPr>
          <a:xfrm>
            <a:off x="10302400" y="695600"/>
            <a:ext cx="1586248" cy="12527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pic>
        <p:nvPicPr>
          <p:cNvPr id="76" name="Google Shape;76;g2ff4668ef4d_0_32"/>
          <p:cNvPicPr preferRelativeResize="0"/>
          <p:nvPr/>
        </p:nvPicPr>
        <p:blipFill rotWithShape="1">
          <a:blip r:embed="rId3">
            <a:alphaModFix/>
          </a:blip>
          <a:srcRect b="0" l="0" r="0" t="0"/>
          <a:stretch/>
        </p:blipFill>
        <p:spPr>
          <a:xfrm>
            <a:off x="10593375" y="4532725"/>
            <a:ext cx="1598625" cy="2325275"/>
          </a:xfrm>
          <a:prstGeom prst="rect">
            <a:avLst/>
          </a:prstGeom>
          <a:noFill/>
          <a:ln>
            <a:noFill/>
          </a:ln>
        </p:spPr>
      </p:pic>
      <p:sp>
        <p:nvSpPr>
          <p:cNvPr id="77" name="Google Shape;77;g2ff4668ef4d_0_32"/>
          <p:cNvSpPr txBox="1"/>
          <p:nvPr/>
        </p:nvSpPr>
        <p:spPr>
          <a:xfrm>
            <a:off x="405775" y="4689050"/>
            <a:ext cx="96810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3600"/>
              <a:buFont typeface="Arial"/>
              <a:buNone/>
            </a:pPr>
            <a:r>
              <a:rPr b="0" i="0" lang="en-GB" sz="3600" u="none" cap="none" strike="noStrike">
                <a:solidFill>
                  <a:srgbClr val="351C75"/>
                </a:solidFill>
                <a:latin typeface="Press Start 2P"/>
                <a:ea typeface="Press Start 2P"/>
                <a:cs typeface="Press Start 2P"/>
                <a:sym typeface="Press Start 2P"/>
              </a:rPr>
              <a:t>Who am I?</a:t>
            </a:r>
            <a:endParaRPr b="0" i="0" sz="3600" u="none" cap="none" strike="noStrike">
              <a:solidFill>
                <a:srgbClr val="351C75"/>
              </a:solidFill>
              <a:latin typeface="Press Start 2P"/>
              <a:ea typeface="Press Start 2P"/>
              <a:cs typeface="Press Start 2P"/>
              <a:sym typeface="Press Start 2P"/>
            </a:endParaRPr>
          </a:p>
        </p:txBody>
      </p:sp>
      <p:pic>
        <p:nvPicPr>
          <p:cNvPr id="78" name="Google Shape;78;g2ff4668ef4d_0_32"/>
          <p:cNvPicPr preferRelativeResize="0"/>
          <p:nvPr/>
        </p:nvPicPr>
        <p:blipFill rotWithShape="1">
          <a:blip r:embed="rId4">
            <a:alphaModFix/>
          </a:blip>
          <a:srcRect b="0" l="0" r="0" t="0"/>
          <a:stretch/>
        </p:blipFill>
        <p:spPr>
          <a:xfrm>
            <a:off x="0" y="0"/>
            <a:ext cx="12192000" cy="4064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blue and white pattern&#10;&#10;Description automatically generated" id="661" name="Google Shape;661;p22"/>
          <p:cNvPicPr preferRelativeResize="0"/>
          <p:nvPr/>
        </p:nvPicPr>
        <p:blipFill rotWithShape="1">
          <a:blip r:embed="rId3">
            <a:alphaModFix/>
          </a:blip>
          <a:srcRect b="0" l="0" r="0" t="0"/>
          <a:stretch/>
        </p:blipFill>
        <p:spPr>
          <a:xfrm>
            <a:off x="22494" y="0"/>
            <a:ext cx="12169506" cy="6870699"/>
          </a:xfrm>
          <a:prstGeom prst="rect">
            <a:avLst/>
          </a:prstGeom>
          <a:noFill/>
          <a:ln>
            <a:noFill/>
          </a:ln>
        </p:spPr>
      </p:pic>
      <p:grpSp>
        <p:nvGrpSpPr>
          <p:cNvPr id="662" name="Google Shape;662;p22"/>
          <p:cNvGrpSpPr/>
          <p:nvPr/>
        </p:nvGrpSpPr>
        <p:grpSpPr>
          <a:xfrm>
            <a:off x="217854" y="196067"/>
            <a:ext cx="3255854" cy="671441"/>
            <a:chOff x="217854" y="196067"/>
            <a:chExt cx="3255854" cy="671441"/>
          </a:xfrm>
        </p:grpSpPr>
        <p:pic>
          <p:nvPicPr>
            <p:cNvPr descr="A rectangular frame with a white background&#10;&#10;Description automatically generated" id="663" name="Google Shape;663;p22"/>
            <p:cNvPicPr preferRelativeResize="0"/>
            <p:nvPr/>
          </p:nvPicPr>
          <p:blipFill rotWithShape="1">
            <a:blip r:embed="rId4">
              <a:alphaModFix/>
            </a:blip>
            <a:srcRect b="0" l="0" r="0" t="0"/>
            <a:stretch/>
          </p:blipFill>
          <p:spPr>
            <a:xfrm>
              <a:off x="217854" y="196067"/>
              <a:ext cx="3255854" cy="671441"/>
            </a:xfrm>
            <a:prstGeom prst="rect">
              <a:avLst/>
            </a:prstGeom>
            <a:noFill/>
            <a:ln>
              <a:noFill/>
            </a:ln>
          </p:spPr>
        </p:pic>
        <p:sp>
          <p:nvSpPr>
            <p:cNvPr id="664" name="Google Shape;664;p22"/>
            <p:cNvSpPr txBox="1"/>
            <p:nvPr/>
          </p:nvSpPr>
          <p:spPr>
            <a:xfrm>
              <a:off x="325060" y="227432"/>
              <a:ext cx="3041400" cy="60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3100" u="none" cap="none" strike="noStrike">
                  <a:solidFill>
                    <a:srgbClr val="595959"/>
                  </a:solidFill>
                  <a:latin typeface="Arial"/>
                  <a:ea typeface="Arial"/>
                  <a:cs typeface="Arial"/>
                  <a:sym typeface="Arial"/>
                </a:rPr>
                <a:t>Exchange Rate</a:t>
              </a:r>
              <a:endParaRPr b="0" i="0" sz="2600" u="none" cap="none" strike="noStrike">
                <a:solidFill>
                  <a:srgbClr val="000000"/>
                </a:solidFill>
                <a:latin typeface="Arial"/>
                <a:ea typeface="Arial"/>
                <a:cs typeface="Arial"/>
                <a:sym typeface="Arial"/>
              </a:endParaRPr>
            </a:p>
          </p:txBody>
        </p:sp>
      </p:grpSp>
      <p:pic>
        <p:nvPicPr>
          <p:cNvPr descr="A pixelated cartoon of a blue and yellow fish&#10;&#10;Description automatically generated" id="665" name="Google Shape;665;p22"/>
          <p:cNvPicPr preferRelativeResize="0"/>
          <p:nvPr/>
        </p:nvPicPr>
        <p:blipFill rotWithShape="1">
          <a:blip r:embed="rId5">
            <a:alphaModFix/>
          </a:blip>
          <a:srcRect b="0" l="0" r="0" t="0"/>
          <a:stretch/>
        </p:blipFill>
        <p:spPr>
          <a:xfrm>
            <a:off x="6409475" y="2350244"/>
            <a:ext cx="1080000" cy="1080000"/>
          </a:xfrm>
          <a:prstGeom prst="rect">
            <a:avLst/>
          </a:prstGeom>
          <a:noFill/>
          <a:ln>
            <a:noFill/>
          </a:ln>
        </p:spPr>
      </p:pic>
      <p:pic>
        <p:nvPicPr>
          <p:cNvPr descr="A pixelated cartoon of a shark&#10;&#10;Description automatically generated" id="666" name="Google Shape;666;p22"/>
          <p:cNvPicPr preferRelativeResize="0"/>
          <p:nvPr/>
        </p:nvPicPr>
        <p:blipFill rotWithShape="1">
          <a:blip r:embed="rId6">
            <a:alphaModFix/>
          </a:blip>
          <a:srcRect b="0" l="0" r="0" t="0"/>
          <a:stretch/>
        </p:blipFill>
        <p:spPr>
          <a:xfrm>
            <a:off x="3469670" y="3300000"/>
            <a:ext cx="2384318" cy="2384318"/>
          </a:xfrm>
          <a:prstGeom prst="rect">
            <a:avLst/>
          </a:prstGeom>
          <a:noFill/>
          <a:ln>
            <a:noFill/>
          </a:ln>
        </p:spPr>
      </p:pic>
      <p:pic>
        <p:nvPicPr>
          <p:cNvPr descr="A blue and black pixelated object&#10;&#10;Description automatically generated" id="667" name="Google Shape;667;p22"/>
          <p:cNvPicPr preferRelativeResize="0"/>
          <p:nvPr/>
        </p:nvPicPr>
        <p:blipFill rotWithShape="1">
          <a:blip r:embed="rId7">
            <a:alphaModFix/>
          </a:blip>
          <a:srcRect b="0" l="0" r="0" t="0"/>
          <a:stretch/>
        </p:blipFill>
        <p:spPr>
          <a:xfrm>
            <a:off x="7906948" y="2445862"/>
            <a:ext cx="1080000" cy="1080000"/>
          </a:xfrm>
          <a:prstGeom prst="rect">
            <a:avLst/>
          </a:prstGeom>
          <a:noFill/>
          <a:ln>
            <a:noFill/>
          </a:ln>
        </p:spPr>
      </p:pic>
      <p:sp>
        <p:nvSpPr>
          <p:cNvPr id="668" name="Google Shape;668;p22"/>
          <p:cNvSpPr txBox="1"/>
          <p:nvPr/>
        </p:nvSpPr>
        <p:spPr>
          <a:xfrm>
            <a:off x="8107976" y="1840114"/>
            <a:ext cx="1467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Octopus</a:t>
            </a:r>
            <a:endParaRPr b="0" i="0" sz="1400" u="none" cap="none" strike="noStrike">
              <a:solidFill>
                <a:srgbClr val="000000"/>
              </a:solidFill>
              <a:latin typeface="Arial"/>
              <a:ea typeface="Arial"/>
              <a:cs typeface="Arial"/>
              <a:sym typeface="Arial"/>
            </a:endParaRPr>
          </a:p>
        </p:txBody>
      </p:sp>
      <p:sp>
        <p:nvSpPr>
          <p:cNvPr id="669" name="Google Shape;669;p22"/>
          <p:cNvSpPr txBox="1"/>
          <p:nvPr/>
        </p:nvSpPr>
        <p:spPr>
          <a:xfrm>
            <a:off x="6097953" y="3177585"/>
            <a:ext cx="17556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Anglerfish</a:t>
            </a:r>
            <a:endParaRPr b="0" i="0" sz="1400" u="none" cap="none" strike="noStrike">
              <a:solidFill>
                <a:srgbClr val="000000"/>
              </a:solidFill>
              <a:latin typeface="Arial"/>
              <a:ea typeface="Arial"/>
              <a:cs typeface="Arial"/>
              <a:sym typeface="Arial"/>
            </a:endParaRPr>
          </a:p>
        </p:txBody>
      </p:sp>
      <p:sp>
        <p:nvSpPr>
          <p:cNvPr id="670" name="Google Shape;670;p22"/>
          <p:cNvSpPr txBox="1"/>
          <p:nvPr/>
        </p:nvSpPr>
        <p:spPr>
          <a:xfrm>
            <a:off x="4749128" y="1646876"/>
            <a:ext cx="1082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Shark</a:t>
            </a:r>
            <a:endParaRPr b="0" i="0" sz="1400" u="none" cap="none" strike="noStrike">
              <a:solidFill>
                <a:srgbClr val="000000"/>
              </a:solidFill>
              <a:latin typeface="Arial"/>
              <a:ea typeface="Arial"/>
              <a:cs typeface="Arial"/>
              <a:sym typeface="Arial"/>
            </a:endParaRPr>
          </a:p>
        </p:txBody>
      </p:sp>
      <p:grpSp>
        <p:nvGrpSpPr>
          <p:cNvPr id="671" name="Google Shape;671;p22"/>
          <p:cNvGrpSpPr/>
          <p:nvPr/>
        </p:nvGrpSpPr>
        <p:grpSpPr>
          <a:xfrm>
            <a:off x="2391996" y="1093195"/>
            <a:ext cx="7408006" cy="5492374"/>
            <a:chOff x="2391996" y="1042342"/>
            <a:chExt cx="7408006" cy="5492374"/>
          </a:xfrm>
        </p:grpSpPr>
        <p:pic>
          <p:nvPicPr>
            <p:cNvPr id="672" name="Google Shape;672;p22"/>
            <p:cNvPicPr preferRelativeResize="0"/>
            <p:nvPr/>
          </p:nvPicPr>
          <p:blipFill rotWithShape="1">
            <a:blip r:embed="rId8">
              <a:alphaModFix/>
            </a:blip>
            <a:srcRect b="0" l="0" r="0" t="0"/>
            <a:stretch/>
          </p:blipFill>
          <p:spPr>
            <a:xfrm>
              <a:off x="2391996" y="1042342"/>
              <a:ext cx="7408006" cy="5492374"/>
            </a:xfrm>
            <a:prstGeom prst="rect">
              <a:avLst/>
            </a:prstGeom>
            <a:noFill/>
            <a:ln>
              <a:noFill/>
            </a:ln>
          </p:spPr>
        </p:pic>
        <p:sp>
          <p:nvSpPr>
            <p:cNvPr id="673" name="Google Shape;673;p22"/>
            <p:cNvSpPr txBox="1"/>
            <p:nvPr/>
          </p:nvSpPr>
          <p:spPr>
            <a:xfrm>
              <a:off x="2672008" y="1211401"/>
              <a:ext cx="6900600" cy="34197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2500"/>
                <a:buFont typeface="Arial"/>
                <a:buNone/>
              </a:pPr>
              <a:r>
                <a:rPr b="0" i="0" lang="en-GB" sz="2500" u="none" cap="none" strike="noStrike">
                  <a:solidFill>
                    <a:schemeClr val="dk1"/>
                  </a:solidFill>
                  <a:latin typeface="Press Start 2P"/>
                  <a:ea typeface="Press Start 2P"/>
                  <a:cs typeface="Press Start 2P"/>
                  <a:sym typeface="Press Start 2P"/>
                </a:rPr>
                <a:t>This pack of cards goes for ¥180 Yen. How much in USD?</a:t>
              </a:r>
              <a:endParaRPr b="0" i="0" sz="25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0"/>
                </a:spcBef>
                <a:spcAft>
                  <a:spcPts val="0"/>
                </a:spcAft>
                <a:buClr>
                  <a:srgbClr val="000000"/>
                </a:buClr>
                <a:buSzPts val="2500"/>
                <a:buFont typeface="Arial"/>
                <a:buNone/>
              </a:pPr>
              <a:r>
                <a:t/>
              </a:r>
              <a:endParaRPr b="0" i="0" sz="25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0"/>
                </a:spcBef>
                <a:spcAft>
                  <a:spcPts val="0"/>
                </a:spcAft>
                <a:buClr>
                  <a:srgbClr val="000000"/>
                </a:buClr>
                <a:buSzPts val="2500"/>
                <a:buFont typeface="Arial"/>
                <a:buNone/>
              </a:pPr>
              <a:r>
                <a:rPr b="0" i="0" lang="en-GB" sz="2500" u="none" cap="none" strike="noStrike">
                  <a:solidFill>
                    <a:schemeClr val="dk1"/>
                  </a:solidFill>
                  <a:latin typeface="Press Start 2P"/>
                  <a:ea typeface="Press Start 2P"/>
                  <a:cs typeface="Press Start 2P"/>
                  <a:sym typeface="Press Start 2P"/>
                </a:rPr>
                <a:t>Would you feel poor or rich when buying cards in Japan, as a U.S. consumer?</a:t>
              </a:r>
              <a:endParaRPr b="0" i="0" sz="25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0"/>
                </a:spcBef>
                <a:spcAft>
                  <a:spcPts val="0"/>
                </a:spcAft>
                <a:buClr>
                  <a:srgbClr val="000000"/>
                </a:buClr>
                <a:buSzPts val="2500"/>
                <a:buFont typeface="Arial"/>
                <a:buNone/>
              </a:pPr>
              <a:r>
                <a:t/>
              </a:r>
              <a:endParaRPr b="0" i="0" sz="2500" u="none" cap="none" strike="noStrike">
                <a:solidFill>
                  <a:schemeClr val="dk1"/>
                </a:solidFill>
                <a:latin typeface="Press Start 2P"/>
                <a:ea typeface="Press Start 2P"/>
                <a:cs typeface="Press Start 2P"/>
                <a:sym typeface="Press Start 2P"/>
              </a:endParaRPr>
            </a:p>
            <a:p>
              <a:pPr indent="0" lvl="0" marL="0" marR="0" rtl="0" algn="l">
                <a:lnSpc>
                  <a:spcPct val="93000"/>
                </a:lnSpc>
                <a:spcBef>
                  <a:spcPts val="0"/>
                </a:spcBef>
                <a:spcAft>
                  <a:spcPts val="0"/>
                </a:spcAft>
                <a:buClr>
                  <a:srgbClr val="000000"/>
                </a:buClr>
                <a:buSzPts val="2500"/>
                <a:buFont typeface="Arial"/>
                <a:buNone/>
              </a:pPr>
              <a:r>
                <a:rPr b="0" i="0" lang="en-GB" sz="2500" u="none" cap="none" strike="noStrike">
                  <a:solidFill>
                    <a:schemeClr val="dk1"/>
                  </a:solidFill>
                  <a:latin typeface="Press Start 2P"/>
                  <a:ea typeface="Press Start 2P"/>
                  <a:cs typeface="Press Start 2P"/>
                  <a:sym typeface="Press Start 2P"/>
                </a:rPr>
                <a:t>What would a Japanese tourist feel here?</a:t>
              </a:r>
              <a:endParaRPr b="0" i="0" sz="2500" u="none" cap="none" strike="noStrike">
                <a:solidFill>
                  <a:schemeClr val="dk1"/>
                </a:solidFill>
                <a:latin typeface="Press Start 2P"/>
                <a:ea typeface="Press Start 2P"/>
                <a:cs typeface="Press Start 2P"/>
                <a:sym typeface="Press Start 2P"/>
              </a:endParaRPr>
            </a:p>
          </p:txBody>
        </p:sp>
      </p:grpSp>
      <p:pic>
        <p:nvPicPr>
          <p:cNvPr descr="A pixel art of a bug&#10;&#10;Description automatically generated" id="674" name="Google Shape;674;p22"/>
          <p:cNvPicPr preferRelativeResize="0"/>
          <p:nvPr/>
        </p:nvPicPr>
        <p:blipFill rotWithShape="1">
          <a:blip r:embed="rId9">
            <a:alphaModFix/>
          </a:blip>
          <a:srcRect b="0" l="0" r="0" t="0"/>
          <a:stretch/>
        </p:blipFill>
        <p:spPr>
          <a:xfrm>
            <a:off x="8693921" y="5525804"/>
            <a:ext cx="991205" cy="991221"/>
          </a:xfrm>
          <a:prstGeom prst="rect">
            <a:avLst/>
          </a:prstGeom>
          <a:noFill/>
          <a:ln>
            <a:noFill/>
          </a:ln>
        </p:spPr>
      </p:pic>
      <p:pic>
        <p:nvPicPr>
          <p:cNvPr descr="A pixel art of a purple star&#10;&#10;Description automatically generated" id="675" name="Google Shape;675;p22"/>
          <p:cNvPicPr preferRelativeResize="0"/>
          <p:nvPr/>
        </p:nvPicPr>
        <p:blipFill rotWithShape="1">
          <a:blip r:embed="rId10">
            <a:alphaModFix/>
          </a:blip>
          <a:srcRect b="0" l="0" r="0" t="0"/>
          <a:stretch/>
        </p:blipFill>
        <p:spPr>
          <a:xfrm>
            <a:off x="5889281" y="5525806"/>
            <a:ext cx="991205" cy="991221"/>
          </a:xfrm>
          <a:prstGeom prst="rect">
            <a:avLst/>
          </a:prstGeom>
          <a:noFill/>
          <a:ln>
            <a:noFill/>
          </a:ln>
        </p:spPr>
      </p:pic>
      <p:pic>
        <p:nvPicPr>
          <p:cNvPr descr="A pixelated cartoon character&#10;&#10;Description automatically generated" id="676" name="Google Shape;676;p22"/>
          <p:cNvPicPr preferRelativeResize="0"/>
          <p:nvPr/>
        </p:nvPicPr>
        <p:blipFill rotWithShape="1">
          <a:blip r:embed="rId11">
            <a:alphaModFix/>
          </a:blip>
          <a:srcRect b="0" l="0" r="0" t="0"/>
          <a:stretch/>
        </p:blipFill>
        <p:spPr>
          <a:xfrm>
            <a:off x="7780226" y="5525794"/>
            <a:ext cx="991205" cy="991221"/>
          </a:xfrm>
          <a:prstGeom prst="rect">
            <a:avLst/>
          </a:prstGeom>
          <a:noFill/>
          <a:ln>
            <a:noFill/>
          </a:ln>
        </p:spPr>
      </p:pic>
      <p:pic>
        <p:nvPicPr>
          <p:cNvPr descr="A pink and white cartoon character&#10;&#10;Description automatically generated" id="677" name="Google Shape;677;p22"/>
          <p:cNvPicPr preferRelativeResize="0"/>
          <p:nvPr/>
        </p:nvPicPr>
        <p:blipFill rotWithShape="1">
          <a:blip r:embed="rId12">
            <a:alphaModFix/>
          </a:blip>
          <a:srcRect b="0" l="0" r="0" t="0"/>
          <a:stretch/>
        </p:blipFill>
        <p:spPr>
          <a:xfrm>
            <a:off x="5019166" y="5525800"/>
            <a:ext cx="991205" cy="991221"/>
          </a:xfrm>
          <a:prstGeom prst="rect">
            <a:avLst/>
          </a:prstGeom>
          <a:noFill/>
          <a:ln>
            <a:noFill/>
          </a:ln>
        </p:spPr>
      </p:pic>
      <p:pic>
        <p:nvPicPr>
          <p:cNvPr descr="A pixelated video game&#10;&#10;Description automatically generated" id="678" name="Google Shape;678;p22"/>
          <p:cNvPicPr preferRelativeResize="0"/>
          <p:nvPr/>
        </p:nvPicPr>
        <p:blipFill rotWithShape="1">
          <a:blip r:embed="rId13">
            <a:alphaModFix/>
          </a:blip>
          <a:srcRect b="0" l="0" r="0" t="0"/>
          <a:stretch/>
        </p:blipFill>
        <p:spPr>
          <a:xfrm>
            <a:off x="6915740" y="5525795"/>
            <a:ext cx="991205" cy="991221"/>
          </a:xfrm>
          <a:prstGeom prst="rect">
            <a:avLst/>
          </a:prstGeom>
          <a:noFill/>
          <a:ln>
            <a:noFill/>
          </a:ln>
        </p:spPr>
      </p:pic>
      <p:pic>
        <p:nvPicPr>
          <p:cNvPr id="679" name="Google Shape;679;p22"/>
          <p:cNvPicPr preferRelativeResize="0"/>
          <p:nvPr/>
        </p:nvPicPr>
        <p:blipFill rotWithShape="1">
          <a:blip r:embed="rId14">
            <a:alphaModFix/>
          </a:blip>
          <a:srcRect b="2293" l="26960" r="26811" t="2550"/>
          <a:stretch/>
        </p:blipFill>
        <p:spPr>
          <a:xfrm>
            <a:off x="9574975" y="0"/>
            <a:ext cx="2641924" cy="5437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500"/>
                                        <p:tgtEl>
                                          <p:spTgt spid="66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g2ff4668ef4d_0_639"/>
          <p:cNvSpPr txBox="1"/>
          <p:nvPr>
            <p:ph type="title"/>
          </p:nvPr>
        </p:nvSpPr>
        <p:spPr>
          <a:xfrm>
            <a:off x="2250703" y="5962798"/>
            <a:ext cx="5772000" cy="618600"/>
          </a:xfrm>
          <a:prstGeom prst="rect">
            <a:avLst/>
          </a:prstGeom>
          <a:noFill/>
          <a:ln>
            <a:noFill/>
          </a:ln>
          <a:effectLst>
            <a:outerShdw rotWithShape="0" algn="tl" dir="2700000" dist="63500">
              <a:srgbClr val="000000">
                <a:alpha val="14509"/>
              </a:srgbClr>
            </a:outerShdw>
          </a:effectLst>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5400"/>
              <a:buNone/>
            </a:pPr>
            <a:r>
              <a:rPr lang="en-GB" sz="3800"/>
              <a:t>More Ex. Rate Examples</a:t>
            </a:r>
            <a:endParaRPr sz="3800"/>
          </a:p>
        </p:txBody>
      </p:sp>
      <p:sp>
        <p:nvSpPr>
          <p:cNvPr id="686" name="Google Shape;686;g2ff4668ef4d_0_639"/>
          <p:cNvSpPr txBox="1"/>
          <p:nvPr/>
        </p:nvSpPr>
        <p:spPr>
          <a:xfrm>
            <a:off x="0" y="0"/>
            <a:ext cx="11834100" cy="60546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1200"/>
              </a:spcBef>
              <a:spcAft>
                <a:spcPts val="0"/>
              </a:spcAft>
              <a:buClr>
                <a:schemeClr val="dk1"/>
              </a:buClr>
              <a:buSzPts val="1100"/>
              <a:buFont typeface="Arial"/>
              <a:buAutoNum type="arabicPeriod"/>
            </a:pPr>
            <a:r>
              <a:rPr b="1" i="0" lang="en-GB" sz="1100" u="none" cap="none" strike="noStrike">
                <a:solidFill>
                  <a:schemeClr val="dk1"/>
                </a:solidFill>
                <a:highlight>
                  <a:srgbClr val="04D377"/>
                </a:highlight>
                <a:latin typeface="Arial"/>
                <a:ea typeface="Arial"/>
                <a:cs typeface="Arial"/>
                <a:sym typeface="Arial"/>
              </a:rPr>
              <a:t>If the value of the U.S. dollar strengthens compared to the Japanese yen, how would this affect the price of importing Pokémon cards from Japan to the U.S. for American consumers?</a:t>
            </a:r>
            <a:endParaRPr b="1" i="0" sz="1100" u="none" cap="none" strike="noStrike">
              <a:solidFill>
                <a:schemeClr val="dk1"/>
              </a:solidFill>
              <a:highlight>
                <a:srgbClr val="04D377"/>
              </a:highlight>
              <a:latin typeface="Arial"/>
              <a:ea typeface="Arial"/>
              <a:cs typeface="Arial"/>
              <a:sym typeface="Arial"/>
            </a:endParaRPr>
          </a:p>
          <a:p>
            <a:pPr indent="0" lvl="0" marL="91440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Answer: If the dollar strengthens, it would cost fewer dollars to import Pokémon cards from Japan, making the cards cheaper for U.S. buyers. This increases demand for imported Pokémon merchandise in the U.S.</a:t>
            </a:r>
            <a:endParaRPr b="1" i="0" sz="1100" u="none" cap="none" strike="noStrike">
              <a:solidFill>
                <a:schemeClr val="dk1"/>
              </a:solidFill>
              <a:highlight>
                <a:srgbClr val="04D377"/>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AutoNum type="arabicPeriod"/>
            </a:pPr>
            <a:r>
              <a:rPr b="1" i="0" lang="en-GB" sz="1100" u="none" cap="none" strike="noStrike">
                <a:solidFill>
                  <a:schemeClr val="dk1"/>
                </a:solidFill>
                <a:highlight>
                  <a:srgbClr val="04D377"/>
                </a:highlight>
                <a:latin typeface="Arial"/>
                <a:ea typeface="Arial"/>
                <a:cs typeface="Arial"/>
                <a:sym typeface="Arial"/>
              </a:rPr>
              <a:t>Suppose a U.S. game developer sells a Pokémon video game in Europe. If the euro weakens against the dollar, how might this impact the developer’s sales in Europe?</a:t>
            </a:r>
            <a:endParaRPr b="1" i="0" sz="1100" u="none" cap="none" strike="noStrike">
              <a:solidFill>
                <a:schemeClr val="dk1"/>
              </a:solidFill>
              <a:highlight>
                <a:srgbClr val="04D377"/>
              </a:highlight>
              <a:latin typeface="Arial"/>
              <a:ea typeface="Arial"/>
              <a:cs typeface="Arial"/>
              <a:sym typeface="Arial"/>
            </a:endParaRPr>
          </a:p>
          <a:p>
            <a:pPr indent="0" lvl="0" marL="91440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Answer: If the euro weakens, European consumers would find it more expensive to buy U.S. products like Pokémon games because they would need more euros to purchase goods priced in dollars. This decreases demand for the game in Europe.</a:t>
            </a:r>
            <a:endParaRPr b="1" i="0" sz="1100" u="none" cap="none" strike="noStrike">
              <a:solidFill>
                <a:schemeClr val="dk1"/>
              </a:solidFill>
              <a:highlight>
                <a:srgbClr val="04D377"/>
              </a:highlight>
              <a:latin typeface="Arial"/>
              <a:ea typeface="Arial"/>
              <a:cs typeface="Arial"/>
              <a:sym typeface="Arial"/>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AutoNum type="arabicPeriod"/>
            </a:pPr>
            <a:r>
              <a:rPr b="1" i="0" lang="en-GB" sz="1100" u="none" cap="none" strike="noStrike">
                <a:solidFill>
                  <a:schemeClr val="dk1"/>
                </a:solidFill>
                <a:highlight>
                  <a:srgbClr val="04D377"/>
                </a:highlight>
                <a:latin typeface="Arial"/>
                <a:ea typeface="Arial"/>
                <a:cs typeface="Arial"/>
                <a:sym typeface="Arial"/>
              </a:rPr>
              <a:t>A Pokémon tournament in Japan offers a prize of 1 million yen. If the yen weakens against the dollar, how would this affect the value of the prize for a U.S. participant?</a:t>
            </a:r>
            <a:endParaRPr b="1" i="0" sz="1100" u="none" cap="none" strike="noStrike">
              <a:solidFill>
                <a:schemeClr val="dk1"/>
              </a:solidFill>
              <a:highlight>
                <a:srgbClr val="04D377"/>
              </a:highlight>
              <a:latin typeface="Arial"/>
              <a:ea typeface="Arial"/>
              <a:cs typeface="Arial"/>
              <a:sym typeface="Arial"/>
            </a:endParaRPr>
          </a:p>
          <a:p>
            <a:pPr indent="0" lvl="0" marL="91440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Answer: If the yen weakens, the prize would be worth fewer U.S. dollars when exchanged. For example, if the exchange rate goes from 100 yen per dollar to 150 yen per dollar, the prize would drop in value when converted to dollars.</a:t>
            </a:r>
            <a:endParaRPr b="1" i="0" sz="1100" u="none" cap="none" strike="noStrike">
              <a:solidFill>
                <a:schemeClr val="dk1"/>
              </a:solidFill>
              <a:highlight>
                <a:srgbClr val="04D377"/>
              </a:highlight>
              <a:latin typeface="Arial"/>
              <a:ea typeface="Arial"/>
              <a:cs typeface="Arial"/>
              <a:sym typeface="Arial"/>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AutoNum type="arabicPeriod"/>
            </a:pPr>
            <a:r>
              <a:rPr b="1" i="0" lang="en-GB" sz="1100" u="none" cap="none" strike="noStrike">
                <a:solidFill>
                  <a:schemeClr val="dk1"/>
                </a:solidFill>
                <a:highlight>
                  <a:srgbClr val="04D377"/>
                </a:highlight>
                <a:latin typeface="Arial"/>
                <a:ea typeface="Arial"/>
                <a:cs typeface="Arial"/>
                <a:sym typeface="Arial"/>
              </a:rPr>
              <a:t>How would fluctuations in the exchange rate between the Japanese yen and the British pound affect a Japanese company exporting Pokémon merchandise to the U.K.?</a:t>
            </a:r>
            <a:endParaRPr b="1" i="0" sz="1100" u="none" cap="none" strike="noStrike">
              <a:solidFill>
                <a:schemeClr val="dk1"/>
              </a:solidFill>
              <a:highlight>
                <a:srgbClr val="04D377"/>
              </a:highlight>
              <a:latin typeface="Arial"/>
              <a:ea typeface="Arial"/>
              <a:cs typeface="Arial"/>
              <a:sym typeface="Arial"/>
            </a:endParaRPr>
          </a:p>
          <a:p>
            <a:pPr indent="0" lvl="0" marL="91440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Answer: If the yen weakens relative to the pound, the Japanese company would receive more yen for the same amount of pounds earned from U.K. sales, potentially increasing profit margins. However, if the yen strengthens, the company would receive fewer yen, reducing profits.</a:t>
            </a:r>
            <a:endParaRPr b="1" i="0" sz="1100" u="none" cap="none" strike="noStrike">
              <a:solidFill>
                <a:schemeClr val="dk1"/>
              </a:solidFill>
              <a:highlight>
                <a:srgbClr val="04D377"/>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highlight>
                <a:srgbClr val="04D377"/>
              </a:highlight>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Font typeface="Arial"/>
              <a:buAutoNum type="arabicPeriod"/>
            </a:pPr>
            <a:r>
              <a:rPr b="1" i="0" lang="en-GB" sz="1100" u="none" cap="none" strike="noStrike">
                <a:solidFill>
                  <a:schemeClr val="dk1"/>
                </a:solidFill>
                <a:highlight>
                  <a:srgbClr val="04D377"/>
                </a:highlight>
                <a:latin typeface="Arial"/>
                <a:ea typeface="Arial"/>
                <a:cs typeface="Arial"/>
                <a:sym typeface="Arial"/>
              </a:rPr>
              <a:t>If a U.S. tourist visits a Pokémon Center in Japan and the Japanese yen depreciates against the U.S. dollar, how would this affect their purchasing power in Japan?</a:t>
            </a:r>
            <a:endParaRPr b="1" i="0" sz="1100" u="none" cap="none" strike="noStrike">
              <a:solidFill>
                <a:schemeClr val="dk1"/>
              </a:solidFill>
              <a:highlight>
                <a:srgbClr val="04D377"/>
              </a:highlight>
              <a:latin typeface="Arial"/>
              <a:ea typeface="Arial"/>
              <a:cs typeface="Arial"/>
              <a:sym typeface="Arial"/>
            </a:endParaRPr>
          </a:p>
          <a:p>
            <a:pPr indent="0" lvl="0" marL="914400" marR="0" rtl="0" algn="l">
              <a:lnSpc>
                <a:spcPct val="115000"/>
              </a:lnSpc>
              <a:spcBef>
                <a:spcPts val="1200"/>
              </a:spcBef>
              <a:spcAft>
                <a:spcPts val="1200"/>
              </a:spcAft>
              <a:buClr>
                <a:srgbClr val="000000"/>
              </a:buClr>
              <a:buSzPts val="1100"/>
              <a:buFont typeface="Arial"/>
              <a:buNone/>
            </a:pPr>
            <a:r>
              <a:rPr b="1" i="0" lang="en-GB" sz="1100" u="none" cap="none" strike="noStrike">
                <a:solidFill>
                  <a:schemeClr val="dk1"/>
                </a:solidFill>
                <a:highlight>
                  <a:srgbClr val="04D377"/>
                </a:highlight>
                <a:latin typeface="Arial"/>
                <a:ea typeface="Arial"/>
                <a:cs typeface="Arial"/>
                <a:sym typeface="Arial"/>
              </a:rPr>
              <a:t>Answer: The U.S. tourist would have greater purchasing power in Japan because they would need fewer dollars to buy the same amount of yen. This means they can buy more Pokémon merchandise for less money than before.</a:t>
            </a:r>
            <a:endParaRPr b="1" i="0" sz="1100" u="none" cap="none" strike="noStrike">
              <a:solidFill>
                <a:schemeClr val="dk1"/>
              </a:solidFill>
              <a:highlight>
                <a:srgbClr val="04D377"/>
              </a:highlight>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video game screen with a snowy area&#10;&#10;Description automatically generated with medium confidence" id="692" name="Google Shape;692;p24"/>
          <p:cNvPicPr preferRelativeResize="0"/>
          <p:nvPr/>
        </p:nvPicPr>
        <p:blipFill rotWithShape="1">
          <a:blip r:embed="rId3">
            <a:alphaModFix/>
          </a:blip>
          <a:srcRect b="0" l="0" r="0" t="0"/>
          <a:stretch/>
        </p:blipFill>
        <p:spPr>
          <a:xfrm>
            <a:off x="0" y="-5025250"/>
            <a:ext cx="12191998" cy="11969750"/>
          </a:xfrm>
          <a:prstGeom prst="rect">
            <a:avLst/>
          </a:prstGeom>
          <a:noFill/>
          <a:ln>
            <a:noFill/>
          </a:ln>
        </p:spPr>
      </p:pic>
      <p:pic>
        <p:nvPicPr>
          <p:cNvPr descr="A pixelated cartoon of a blue and yellow animal&#10;&#10;Description automatically generated" id="693" name="Google Shape;693;p24"/>
          <p:cNvPicPr preferRelativeResize="0"/>
          <p:nvPr/>
        </p:nvPicPr>
        <p:blipFill rotWithShape="1">
          <a:blip r:embed="rId4">
            <a:alphaModFix/>
          </a:blip>
          <a:srcRect b="0" l="0" r="0" t="0"/>
          <a:stretch/>
        </p:blipFill>
        <p:spPr>
          <a:xfrm>
            <a:off x="2499062" y="944907"/>
            <a:ext cx="1270000" cy="1270000"/>
          </a:xfrm>
          <a:prstGeom prst="rect">
            <a:avLst/>
          </a:prstGeom>
          <a:noFill/>
          <a:ln>
            <a:noFill/>
          </a:ln>
        </p:spPr>
      </p:pic>
      <p:pic>
        <p:nvPicPr>
          <p:cNvPr descr="A pixel art of a bird&#10;&#10;Description automatically generated" id="694" name="Google Shape;694;p24"/>
          <p:cNvPicPr preferRelativeResize="0"/>
          <p:nvPr/>
        </p:nvPicPr>
        <p:blipFill rotWithShape="1">
          <a:blip r:embed="rId5">
            <a:alphaModFix/>
          </a:blip>
          <a:srcRect b="0" l="0" r="0" t="0"/>
          <a:stretch/>
        </p:blipFill>
        <p:spPr>
          <a:xfrm>
            <a:off x="5712463" y="3619500"/>
            <a:ext cx="1080000" cy="1080000"/>
          </a:xfrm>
          <a:prstGeom prst="rect">
            <a:avLst/>
          </a:prstGeom>
          <a:noFill/>
          <a:ln>
            <a:noFill/>
          </a:ln>
        </p:spPr>
      </p:pic>
      <p:sp>
        <p:nvSpPr>
          <p:cNvPr id="695" name="Google Shape;695;p24"/>
          <p:cNvSpPr txBox="1"/>
          <p:nvPr/>
        </p:nvSpPr>
        <p:spPr>
          <a:xfrm>
            <a:off x="5663200" y="4421257"/>
            <a:ext cx="1178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Walrus</a:t>
            </a:r>
            <a:endParaRPr b="0" i="0" sz="1400" u="none" cap="none" strike="noStrike">
              <a:solidFill>
                <a:srgbClr val="000000"/>
              </a:solidFill>
              <a:latin typeface="Arial"/>
              <a:ea typeface="Arial"/>
              <a:cs typeface="Arial"/>
              <a:sym typeface="Arial"/>
            </a:endParaRPr>
          </a:p>
        </p:txBody>
      </p:sp>
      <p:sp>
        <p:nvSpPr>
          <p:cNvPr id="696" name="Google Shape;696;p24"/>
          <p:cNvSpPr txBox="1"/>
          <p:nvPr/>
        </p:nvSpPr>
        <p:spPr>
          <a:xfrm>
            <a:off x="9543475" y="5195957"/>
            <a:ext cx="1563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24"/>
          <p:cNvSpPr txBox="1"/>
          <p:nvPr/>
        </p:nvSpPr>
        <p:spPr>
          <a:xfrm>
            <a:off x="6503174" y="1728857"/>
            <a:ext cx="13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Penguin</a:t>
            </a:r>
            <a:endParaRPr b="0" i="0" sz="1400" u="none" cap="none" strike="noStrike">
              <a:solidFill>
                <a:srgbClr val="000000"/>
              </a:solidFill>
              <a:latin typeface="Arial"/>
              <a:ea typeface="Arial"/>
              <a:cs typeface="Arial"/>
              <a:sym typeface="Arial"/>
            </a:endParaRPr>
          </a:p>
        </p:txBody>
      </p:sp>
      <p:sp>
        <p:nvSpPr>
          <p:cNvPr id="698" name="Google Shape;698;p24"/>
          <p:cNvSpPr txBox="1"/>
          <p:nvPr/>
        </p:nvSpPr>
        <p:spPr>
          <a:xfrm>
            <a:off x="2475632" y="2048151"/>
            <a:ext cx="127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Sealion</a:t>
            </a:r>
            <a:endParaRPr b="0" i="0" sz="1400" u="none" cap="none" strike="noStrike">
              <a:solidFill>
                <a:srgbClr val="000000"/>
              </a:solidFill>
              <a:latin typeface="Arial"/>
              <a:ea typeface="Arial"/>
              <a:cs typeface="Arial"/>
              <a:sym typeface="Arial"/>
            </a:endParaRPr>
          </a:p>
        </p:txBody>
      </p:sp>
      <p:sp>
        <p:nvSpPr>
          <p:cNvPr id="699" name="Google Shape;699;p24"/>
          <p:cNvSpPr txBox="1"/>
          <p:nvPr/>
        </p:nvSpPr>
        <p:spPr>
          <a:xfrm>
            <a:off x="974306" y="5306944"/>
            <a:ext cx="15312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24"/>
          <p:cNvSpPr txBox="1"/>
          <p:nvPr/>
        </p:nvSpPr>
        <p:spPr>
          <a:xfrm>
            <a:off x="4258461" y="2520674"/>
            <a:ext cx="85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Seal</a:t>
            </a:r>
            <a:endParaRPr b="0" i="0" sz="1400" u="none" cap="none" strike="noStrike">
              <a:solidFill>
                <a:srgbClr val="000000"/>
              </a:solidFill>
              <a:latin typeface="Arial"/>
              <a:ea typeface="Arial"/>
              <a:cs typeface="Arial"/>
              <a:sym typeface="Arial"/>
            </a:endParaRPr>
          </a:p>
        </p:txBody>
      </p:sp>
      <p:grpSp>
        <p:nvGrpSpPr>
          <p:cNvPr id="701" name="Google Shape;701;p24"/>
          <p:cNvGrpSpPr/>
          <p:nvPr/>
        </p:nvGrpSpPr>
        <p:grpSpPr>
          <a:xfrm>
            <a:off x="217854" y="180532"/>
            <a:ext cx="3255854" cy="686976"/>
            <a:chOff x="217854" y="180532"/>
            <a:chExt cx="3255854" cy="686976"/>
          </a:xfrm>
        </p:grpSpPr>
        <p:pic>
          <p:nvPicPr>
            <p:cNvPr descr="A rectangular frame with a white background&#10;&#10;Description automatically generated" id="702" name="Google Shape;702;p24"/>
            <p:cNvPicPr preferRelativeResize="0"/>
            <p:nvPr/>
          </p:nvPicPr>
          <p:blipFill rotWithShape="1">
            <a:blip r:embed="rId6">
              <a:alphaModFix/>
            </a:blip>
            <a:srcRect b="0" l="0" r="0" t="0"/>
            <a:stretch/>
          </p:blipFill>
          <p:spPr>
            <a:xfrm>
              <a:off x="217854" y="196067"/>
              <a:ext cx="3255854" cy="671441"/>
            </a:xfrm>
            <a:prstGeom prst="rect">
              <a:avLst/>
            </a:prstGeom>
            <a:noFill/>
            <a:ln>
              <a:noFill/>
            </a:ln>
          </p:spPr>
        </p:pic>
        <p:sp>
          <p:nvSpPr>
            <p:cNvPr id="703" name="Google Shape;703;p24"/>
            <p:cNvSpPr txBox="1"/>
            <p:nvPr/>
          </p:nvSpPr>
          <p:spPr>
            <a:xfrm>
              <a:off x="325072" y="180532"/>
              <a:ext cx="3041416" cy="60872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2900" u="none" cap="none" strike="noStrike">
                  <a:solidFill>
                    <a:srgbClr val="595959"/>
                  </a:solidFill>
                  <a:latin typeface="Arial"/>
                  <a:ea typeface="Arial"/>
                  <a:cs typeface="Arial"/>
                  <a:sym typeface="Arial"/>
                </a:rPr>
                <a:t>Trade resources</a:t>
              </a:r>
              <a:endParaRPr b="0" i="0" sz="700" u="none" cap="none" strike="noStrike">
                <a:solidFill>
                  <a:srgbClr val="000000"/>
                </a:solidFill>
                <a:latin typeface="Arial"/>
                <a:ea typeface="Arial"/>
                <a:cs typeface="Arial"/>
                <a:sym typeface="Arial"/>
              </a:endParaRPr>
            </a:p>
          </p:txBody>
        </p:sp>
      </p:grpSp>
      <p:grpSp>
        <p:nvGrpSpPr>
          <p:cNvPr id="704" name="Google Shape;704;p24"/>
          <p:cNvGrpSpPr/>
          <p:nvPr/>
        </p:nvGrpSpPr>
        <p:grpSpPr>
          <a:xfrm>
            <a:off x="2388479" y="969507"/>
            <a:ext cx="7415041" cy="5492373"/>
            <a:chOff x="2564604" y="-5023058"/>
            <a:chExt cx="7415041" cy="5492373"/>
          </a:xfrm>
        </p:grpSpPr>
        <p:pic>
          <p:nvPicPr>
            <p:cNvPr id="705" name="Google Shape;705;p24"/>
            <p:cNvPicPr preferRelativeResize="0"/>
            <p:nvPr/>
          </p:nvPicPr>
          <p:blipFill rotWithShape="1">
            <a:blip r:embed="rId7">
              <a:alphaModFix/>
            </a:blip>
            <a:srcRect b="0" l="0" r="0" t="0"/>
            <a:stretch/>
          </p:blipFill>
          <p:spPr>
            <a:xfrm>
              <a:off x="2564604" y="-5023058"/>
              <a:ext cx="7415041" cy="5492373"/>
            </a:xfrm>
            <a:prstGeom prst="rect">
              <a:avLst/>
            </a:prstGeom>
            <a:noFill/>
            <a:ln>
              <a:noFill/>
            </a:ln>
          </p:spPr>
        </p:pic>
        <p:sp>
          <p:nvSpPr>
            <p:cNvPr id="706" name="Google Shape;706;p24"/>
            <p:cNvSpPr txBox="1"/>
            <p:nvPr/>
          </p:nvSpPr>
          <p:spPr>
            <a:xfrm>
              <a:off x="3135800" y="-4475315"/>
              <a:ext cx="6273300" cy="3419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500"/>
                <a:buFont typeface="Arial"/>
                <a:buNone/>
              </a:pPr>
              <a:r>
                <a:rPr b="0" i="0" lang="en-GB" sz="2500" u="sng" cap="none" strike="noStrike">
                  <a:solidFill>
                    <a:schemeClr val="hlink"/>
                  </a:solidFill>
                  <a:latin typeface="Press Start 2P"/>
                  <a:ea typeface="Press Start 2P"/>
                  <a:cs typeface="Press Start 2P"/>
                  <a:sym typeface="Press Start 2P"/>
                  <a:hlinkClick r:id="rId8"/>
                </a:rPr>
                <a:t>Atlas of Economic Complexity</a:t>
              </a:r>
              <a:endParaRPr b="0" i="0" sz="2500" u="none" cap="none" strike="noStrike">
                <a:solidFill>
                  <a:srgbClr val="595959"/>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t/>
              </a:r>
              <a:endParaRPr b="0" i="0" sz="2500" u="none" cap="none" strike="noStrike">
                <a:solidFill>
                  <a:srgbClr val="595959"/>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rPr b="0" i="0" lang="en-GB" sz="2500" u="sng" cap="none" strike="noStrike">
                  <a:solidFill>
                    <a:schemeClr val="hlink"/>
                  </a:solidFill>
                  <a:latin typeface="Press Start 2P"/>
                  <a:ea typeface="Press Start 2P"/>
                  <a:cs typeface="Press Start 2P"/>
                  <a:sym typeface="Press Start 2P"/>
                  <a:hlinkClick r:id="rId9"/>
                </a:rPr>
                <a:t>Art of the Swap</a:t>
              </a:r>
              <a:endParaRPr b="0" i="0" sz="2500" u="none" cap="none" strike="noStrike">
                <a:solidFill>
                  <a:srgbClr val="595959"/>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t/>
              </a:r>
              <a:endParaRPr b="0" i="0" sz="2500" u="none" cap="none" strike="noStrike">
                <a:solidFill>
                  <a:srgbClr val="595959"/>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rPr b="0" i="0" lang="en-GB" sz="2500" u="sng" cap="none" strike="noStrike">
                  <a:solidFill>
                    <a:schemeClr val="hlink"/>
                  </a:solidFill>
                  <a:latin typeface="Press Start 2P"/>
                  <a:ea typeface="Press Start 2P"/>
                  <a:cs typeface="Press Start 2P"/>
                  <a:sym typeface="Press Start 2P"/>
                  <a:hlinkClick r:id="rId10"/>
                </a:rPr>
                <a:t>Ship Map</a:t>
              </a:r>
              <a:endParaRPr b="0" i="0" sz="2500" u="none" cap="none" strike="noStrike">
                <a:solidFill>
                  <a:srgbClr val="595959"/>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t/>
              </a:r>
              <a:endParaRPr b="0" i="0" sz="2500" u="none" cap="none" strike="noStrike">
                <a:solidFill>
                  <a:srgbClr val="595959"/>
                </a:solidFill>
                <a:latin typeface="Press Start 2P"/>
                <a:ea typeface="Press Start 2P"/>
                <a:cs typeface="Press Start 2P"/>
                <a:sym typeface="Press Start 2P"/>
              </a:endParaRPr>
            </a:p>
            <a:p>
              <a:pPr indent="0" lvl="0" marL="0" marR="0" rtl="0" algn="l">
                <a:lnSpc>
                  <a:spcPct val="80000"/>
                </a:lnSpc>
                <a:spcBef>
                  <a:spcPts val="0"/>
                </a:spcBef>
                <a:spcAft>
                  <a:spcPts val="0"/>
                </a:spcAft>
                <a:buClr>
                  <a:srgbClr val="000000"/>
                </a:buClr>
                <a:buSzPts val="2500"/>
                <a:buFont typeface="Arial"/>
                <a:buNone/>
              </a:pPr>
              <a:r>
                <a:rPr b="0" i="0" lang="en-GB" sz="2500" u="sng" cap="none" strike="noStrike">
                  <a:solidFill>
                    <a:schemeClr val="hlink"/>
                  </a:solidFill>
                  <a:latin typeface="Press Start 2P"/>
                  <a:ea typeface="Press Start 2P"/>
                  <a:cs typeface="Press Start 2P"/>
                  <a:sym typeface="Press Start 2P"/>
                  <a:hlinkClick r:id="rId11"/>
                </a:rPr>
                <a:t>Making Happy Meals</a:t>
              </a:r>
              <a:endParaRPr b="0" i="0" sz="2500" u="none" cap="none" strike="noStrike">
                <a:solidFill>
                  <a:srgbClr val="595959"/>
                </a:solidFill>
                <a:latin typeface="Press Start 2P"/>
                <a:ea typeface="Press Start 2P"/>
                <a:cs typeface="Press Start 2P"/>
                <a:sym typeface="Press Start 2P"/>
              </a:endParaRPr>
            </a:p>
          </p:txBody>
        </p:sp>
      </p:grpSp>
      <p:pic>
        <p:nvPicPr>
          <p:cNvPr descr="A pixelated cartoon of an owl&#10;&#10;Description automatically generated" id="707" name="Google Shape;707;p24"/>
          <p:cNvPicPr preferRelativeResize="0"/>
          <p:nvPr/>
        </p:nvPicPr>
        <p:blipFill rotWithShape="1">
          <a:blip r:embed="rId12">
            <a:alphaModFix/>
          </a:blip>
          <a:srcRect b="0" l="0" r="0" t="0"/>
          <a:stretch/>
        </p:blipFill>
        <p:spPr>
          <a:xfrm>
            <a:off x="5229526" y="5045987"/>
            <a:ext cx="1178398" cy="1178400"/>
          </a:xfrm>
          <a:prstGeom prst="rect">
            <a:avLst/>
          </a:prstGeom>
          <a:noFill/>
          <a:ln>
            <a:noFill/>
          </a:ln>
        </p:spPr>
      </p:pic>
      <p:pic>
        <p:nvPicPr>
          <p:cNvPr descr="A pixelated cartoon of a dog&#10;&#10;Description automatically generated" id="708" name="Google Shape;708;p24"/>
          <p:cNvPicPr preferRelativeResize="0"/>
          <p:nvPr/>
        </p:nvPicPr>
        <p:blipFill rotWithShape="1">
          <a:blip r:embed="rId13">
            <a:alphaModFix/>
          </a:blip>
          <a:srcRect b="0" l="0" r="0" t="0"/>
          <a:stretch/>
        </p:blipFill>
        <p:spPr>
          <a:xfrm>
            <a:off x="8268877" y="5045969"/>
            <a:ext cx="1178398" cy="1178400"/>
          </a:xfrm>
          <a:prstGeom prst="rect">
            <a:avLst/>
          </a:prstGeom>
          <a:noFill/>
          <a:ln>
            <a:noFill/>
          </a:ln>
        </p:spPr>
      </p:pic>
      <p:pic>
        <p:nvPicPr>
          <p:cNvPr descr="A pixelated video game&#10;&#10;Description automatically generated" id="709" name="Google Shape;709;p24"/>
          <p:cNvPicPr preferRelativeResize="0"/>
          <p:nvPr/>
        </p:nvPicPr>
        <p:blipFill rotWithShape="1">
          <a:blip r:embed="rId14">
            <a:alphaModFix/>
          </a:blip>
          <a:srcRect b="0" l="0" r="0" t="0"/>
          <a:stretch/>
        </p:blipFill>
        <p:spPr>
          <a:xfrm>
            <a:off x="7090475" y="5045969"/>
            <a:ext cx="1178398" cy="1178400"/>
          </a:xfrm>
          <a:prstGeom prst="rect">
            <a:avLst/>
          </a:prstGeom>
          <a:noFill/>
          <a:ln>
            <a:noFill/>
          </a:ln>
        </p:spPr>
      </p:pic>
      <p:pic>
        <p:nvPicPr>
          <p:cNvPr descr="A pixelated cartoon of a bird&#10;&#10;Description automatically generated" id="710" name="Google Shape;710;p24"/>
          <p:cNvPicPr preferRelativeResize="0"/>
          <p:nvPr/>
        </p:nvPicPr>
        <p:blipFill rotWithShape="1">
          <a:blip r:embed="rId15">
            <a:alphaModFix/>
          </a:blip>
          <a:srcRect b="0" l="0" r="0" t="0"/>
          <a:stretch/>
        </p:blipFill>
        <p:spPr>
          <a:xfrm>
            <a:off x="6173926" y="5045975"/>
            <a:ext cx="1178398" cy="1178400"/>
          </a:xfrm>
          <a:prstGeom prst="rect">
            <a:avLst/>
          </a:prstGeom>
          <a:noFill/>
          <a:ln>
            <a:noFill/>
          </a:ln>
        </p:spPr>
      </p:pic>
      <p:pic>
        <p:nvPicPr>
          <p:cNvPr descr="A pixel art of a reindeer&#10;&#10;Description automatically generated" id="711" name="Google Shape;711;p24"/>
          <p:cNvPicPr preferRelativeResize="0"/>
          <p:nvPr/>
        </p:nvPicPr>
        <p:blipFill rotWithShape="1">
          <a:blip r:embed="rId16">
            <a:alphaModFix/>
          </a:blip>
          <a:srcRect b="0" l="0" r="0" t="0"/>
          <a:stretch/>
        </p:blipFill>
        <p:spPr>
          <a:xfrm>
            <a:off x="4235925" y="5045975"/>
            <a:ext cx="1178398" cy="117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701"/>
                                        </p:tgtEl>
                                        <p:attrNameLst>
                                          <p:attrName>style.visibility</p:attrName>
                                        </p:attrNameLst>
                                      </p:cBhvr>
                                      <p:to>
                                        <p:strVal val="visible"/>
                                      </p:to>
                                    </p:set>
                                    <p:anim calcmode="lin" valueType="num">
                                      <p:cBhvr additive="base">
                                        <p:cTn dur="500"/>
                                        <p:tgtEl>
                                          <p:spTgt spid="7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15" name="Shape 715"/>
        <p:cNvGrpSpPr/>
        <p:nvPr/>
      </p:nvGrpSpPr>
      <p:grpSpPr>
        <a:xfrm>
          <a:off x="0" y="0"/>
          <a:ext cx="0" cy="0"/>
          <a:chOff x="0" y="0"/>
          <a:chExt cx="0" cy="0"/>
        </a:xfrm>
      </p:grpSpPr>
      <p:pic>
        <p:nvPicPr>
          <p:cNvPr descr="A pixel art of a building&#10;&#10;Description automatically generated" id="716" name="Google Shape;716;p28"/>
          <p:cNvPicPr preferRelativeResize="0"/>
          <p:nvPr/>
        </p:nvPicPr>
        <p:blipFill rotWithShape="1">
          <a:blip r:embed="rId3">
            <a:alphaModFix/>
          </a:blip>
          <a:srcRect b="0" l="0" r="0" t="0"/>
          <a:stretch/>
        </p:blipFill>
        <p:spPr>
          <a:xfrm>
            <a:off x="569865" y="1150692"/>
            <a:ext cx="2342535" cy="2718105"/>
          </a:xfrm>
          <a:prstGeom prst="rect">
            <a:avLst/>
          </a:prstGeom>
          <a:noFill/>
          <a:ln>
            <a:noFill/>
          </a:ln>
        </p:spPr>
      </p:pic>
      <p:pic>
        <p:nvPicPr>
          <p:cNvPr descr="A video game screen with buildings and trees&#10;&#10;Description automatically generated" id="717" name="Google Shape;717;p28"/>
          <p:cNvPicPr preferRelativeResize="0"/>
          <p:nvPr/>
        </p:nvPicPr>
        <p:blipFill rotWithShape="1">
          <a:blip r:embed="rId4">
            <a:alphaModFix/>
          </a:blip>
          <a:srcRect b="0" l="0" r="0" t="0"/>
          <a:stretch/>
        </p:blipFill>
        <p:spPr>
          <a:xfrm>
            <a:off x="0" y="0"/>
            <a:ext cx="12192000" cy="6858000"/>
          </a:xfrm>
          <a:prstGeom prst="rect">
            <a:avLst/>
          </a:prstGeom>
          <a:noFill/>
          <a:ln>
            <a:noFill/>
          </a:ln>
        </p:spPr>
      </p:pic>
      <p:grpSp>
        <p:nvGrpSpPr>
          <p:cNvPr id="718" name="Google Shape;718;p28"/>
          <p:cNvGrpSpPr/>
          <p:nvPr/>
        </p:nvGrpSpPr>
        <p:grpSpPr>
          <a:xfrm>
            <a:off x="1998587" y="247762"/>
            <a:ext cx="7705276" cy="1589012"/>
            <a:chOff x="797974" y="202440"/>
            <a:chExt cx="2510189" cy="517661"/>
          </a:xfrm>
        </p:grpSpPr>
        <p:pic>
          <p:nvPicPr>
            <p:cNvPr descr="A rectangular frame with a white background&#10;&#10;Description automatically generated" id="719" name="Google Shape;719;p28"/>
            <p:cNvPicPr preferRelativeResize="0"/>
            <p:nvPr/>
          </p:nvPicPr>
          <p:blipFill rotWithShape="1">
            <a:blip r:embed="rId5">
              <a:alphaModFix/>
            </a:blip>
            <a:srcRect b="0" l="0" r="0" t="0"/>
            <a:stretch/>
          </p:blipFill>
          <p:spPr>
            <a:xfrm>
              <a:off x="797974" y="202440"/>
              <a:ext cx="2510189" cy="517661"/>
            </a:xfrm>
            <a:prstGeom prst="rect">
              <a:avLst/>
            </a:prstGeom>
            <a:noFill/>
            <a:ln>
              <a:noFill/>
            </a:ln>
          </p:spPr>
        </p:pic>
        <p:sp>
          <p:nvSpPr>
            <p:cNvPr id="720" name="Google Shape;720;p28"/>
            <p:cNvSpPr txBox="1"/>
            <p:nvPr/>
          </p:nvSpPr>
          <p:spPr>
            <a:xfrm>
              <a:off x="880670" y="226668"/>
              <a:ext cx="2344800" cy="469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3600"/>
                <a:buFont typeface="Arial"/>
                <a:buNone/>
              </a:pPr>
              <a:r>
                <a:rPr b="1" i="0" lang="en-GB" sz="3600" u="none" cap="none" strike="noStrike">
                  <a:solidFill>
                    <a:srgbClr val="595959"/>
                  </a:solidFill>
                  <a:latin typeface="Arial"/>
                  <a:ea typeface="Arial"/>
                  <a:cs typeface="Arial"/>
                  <a:sym typeface="Arial"/>
                </a:rPr>
                <a:t>Economics is ALL AROUND US!</a:t>
              </a:r>
              <a:endParaRPr b="0" i="0" sz="1400" u="none" cap="none" strike="noStrike">
                <a:solidFill>
                  <a:srgbClr val="000000"/>
                </a:solidFill>
                <a:latin typeface="Arial"/>
                <a:ea typeface="Arial"/>
                <a:cs typeface="Arial"/>
                <a:sym typeface="Arial"/>
              </a:endParaRPr>
            </a:p>
          </p:txBody>
        </p:sp>
      </p:grpSp>
      <p:pic>
        <p:nvPicPr>
          <p:cNvPr descr="A pixel art of a building&#10;&#10;Description automatically generated" id="721" name="Google Shape;721;p28"/>
          <p:cNvPicPr preferRelativeResize="0"/>
          <p:nvPr/>
        </p:nvPicPr>
        <p:blipFill rotWithShape="1">
          <a:blip r:embed="rId6">
            <a:alphaModFix/>
          </a:blip>
          <a:srcRect b="0" l="0" r="0" t="0"/>
          <a:stretch/>
        </p:blipFill>
        <p:spPr>
          <a:xfrm>
            <a:off x="10309598" y="1836764"/>
            <a:ext cx="1326937" cy="1161070"/>
          </a:xfrm>
          <a:prstGeom prst="rect">
            <a:avLst/>
          </a:prstGeom>
          <a:noFill/>
          <a:ln>
            <a:noFill/>
          </a:ln>
        </p:spPr>
      </p:pic>
      <p:pic>
        <p:nvPicPr>
          <p:cNvPr descr="A pixel art of a building&#10;&#10;Description automatically generated" id="722" name="Google Shape;722;p28"/>
          <p:cNvPicPr preferRelativeResize="0"/>
          <p:nvPr/>
        </p:nvPicPr>
        <p:blipFill rotWithShape="1">
          <a:blip r:embed="rId7">
            <a:alphaModFix/>
          </a:blip>
          <a:srcRect b="0" l="0" r="0" t="0"/>
          <a:stretch/>
        </p:blipFill>
        <p:spPr>
          <a:xfrm>
            <a:off x="6353699" y="4443702"/>
            <a:ext cx="2642701" cy="1295817"/>
          </a:xfrm>
          <a:prstGeom prst="rect">
            <a:avLst/>
          </a:prstGeom>
          <a:noFill/>
          <a:ln>
            <a:noFill/>
          </a:ln>
        </p:spPr>
      </p:pic>
      <p:pic>
        <p:nvPicPr>
          <p:cNvPr descr="A pixelated image of a purple monster&#10;&#10;Description automatically generated" id="723" name="Google Shape;723;p28"/>
          <p:cNvPicPr preferRelativeResize="0"/>
          <p:nvPr/>
        </p:nvPicPr>
        <p:blipFill rotWithShape="1">
          <a:blip r:embed="rId8">
            <a:alphaModFix/>
          </a:blip>
          <a:srcRect b="0" l="0" r="0" t="0"/>
          <a:stretch/>
        </p:blipFill>
        <p:spPr>
          <a:xfrm>
            <a:off x="8262442" y="2964229"/>
            <a:ext cx="900000" cy="900000"/>
          </a:xfrm>
          <a:prstGeom prst="rect">
            <a:avLst/>
          </a:prstGeom>
          <a:noFill/>
          <a:ln>
            <a:noFill/>
          </a:ln>
        </p:spPr>
      </p:pic>
      <p:pic>
        <p:nvPicPr>
          <p:cNvPr descr="A pixelated image of a bird&#10;&#10;Description automatically generated" id="724" name="Google Shape;724;p28"/>
          <p:cNvPicPr preferRelativeResize="0"/>
          <p:nvPr/>
        </p:nvPicPr>
        <p:blipFill rotWithShape="1">
          <a:blip r:embed="rId9">
            <a:alphaModFix/>
          </a:blip>
          <a:srcRect b="0" l="0" r="0" t="0"/>
          <a:stretch/>
        </p:blipFill>
        <p:spPr>
          <a:xfrm>
            <a:off x="1291132" y="3864229"/>
            <a:ext cx="900000" cy="900000"/>
          </a:xfrm>
          <a:prstGeom prst="rect">
            <a:avLst/>
          </a:prstGeom>
          <a:noFill/>
          <a:ln>
            <a:noFill/>
          </a:ln>
        </p:spPr>
      </p:pic>
      <p:pic>
        <p:nvPicPr>
          <p:cNvPr descr="A pixelated bird in a black background&#10;&#10;Description automatically generated" id="725" name="Google Shape;725;p28"/>
          <p:cNvPicPr preferRelativeResize="0"/>
          <p:nvPr/>
        </p:nvPicPr>
        <p:blipFill rotWithShape="1">
          <a:blip r:embed="rId10">
            <a:alphaModFix/>
          </a:blip>
          <a:srcRect b="0" l="0" r="0" t="0"/>
          <a:stretch/>
        </p:blipFill>
        <p:spPr>
          <a:xfrm>
            <a:off x="5401222" y="4314229"/>
            <a:ext cx="900000" cy="900000"/>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718"/>
                                        </p:tgtEl>
                                        <p:attrNameLst>
                                          <p:attrName>style.visibility</p:attrName>
                                        </p:attrNameLst>
                                      </p:cBhvr>
                                      <p:to>
                                        <p:strVal val="visible"/>
                                      </p:to>
                                    </p:set>
                                    <p:anim calcmode="lin" valueType="num">
                                      <p:cBhvr additive="base">
                                        <p:cTn dur="500"/>
                                        <p:tgtEl>
                                          <p:spTgt spid="7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32"/>
          <p:cNvSpPr txBox="1"/>
          <p:nvPr>
            <p:ph idx="1" type="body"/>
          </p:nvPr>
        </p:nvSpPr>
        <p:spPr>
          <a:xfrm>
            <a:off x="5835295" y="5025814"/>
            <a:ext cx="3030014" cy="823912"/>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5400"/>
              <a:buNone/>
            </a:pPr>
            <a:r>
              <a:rPr lang="en-GB" sz="3300" u="sng">
                <a:solidFill>
                  <a:schemeClr val="hlink"/>
                </a:solidFill>
                <a:hlinkClick r:id="rId3"/>
              </a:rPr>
              <a:t>LinkedIn</a:t>
            </a:r>
            <a:endParaRPr sz="3300"/>
          </a:p>
        </p:txBody>
      </p:sp>
      <p:sp>
        <p:nvSpPr>
          <p:cNvPr id="731" name="Google Shape;731;p32"/>
          <p:cNvSpPr txBox="1"/>
          <p:nvPr>
            <p:ph type="title"/>
          </p:nvPr>
        </p:nvSpPr>
        <p:spPr>
          <a:xfrm>
            <a:off x="437321" y="5186944"/>
            <a:ext cx="4866199" cy="1325563"/>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lt1"/>
              </a:buClr>
              <a:buSzPts val="5600"/>
              <a:buFont typeface="Arial"/>
              <a:buNone/>
            </a:pPr>
            <a:r>
              <a:rPr lang="en-GB" sz="5600"/>
              <a:t>It’s super effective!</a:t>
            </a:r>
            <a:endParaRPr/>
          </a:p>
        </p:txBody>
      </p:sp>
      <p:sp>
        <p:nvSpPr>
          <p:cNvPr id="732" name="Google Shape;732;p32"/>
          <p:cNvSpPr txBox="1"/>
          <p:nvPr>
            <p:ph idx="2" type="body"/>
          </p:nvPr>
        </p:nvSpPr>
        <p:spPr>
          <a:xfrm>
            <a:off x="6486675" y="5688700"/>
            <a:ext cx="4065000" cy="8238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5400"/>
              <a:buNone/>
            </a:pPr>
            <a:r>
              <a:rPr lang="en-GB" sz="2600" u="sng">
                <a:solidFill>
                  <a:schemeClr val="hlink"/>
                </a:solidFill>
                <a:hlinkClick r:id="rId4"/>
              </a:rPr>
              <a:t>alex@njeconomics.com</a:t>
            </a:r>
            <a:endParaRPr sz="3800"/>
          </a:p>
        </p:txBody>
      </p:sp>
      <p:sp>
        <p:nvSpPr>
          <p:cNvPr id="733" name="Google Shape;733;p32"/>
          <p:cNvSpPr txBox="1"/>
          <p:nvPr>
            <p:ph idx="3" type="body"/>
          </p:nvPr>
        </p:nvSpPr>
        <p:spPr>
          <a:xfrm>
            <a:off x="9152627" y="5025814"/>
            <a:ext cx="2780700" cy="8238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5400"/>
              <a:buNone/>
            </a:pPr>
            <a:r>
              <a:rPr lang="en-GB" sz="3300" u="sng">
                <a:solidFill>
                  <a:schemeClr val="hlink"/>
                </a:solidFill>
                <a:hlinkClick r:id="rId5"/>
              </a:rPr>
              <a:t>NJ CEE</a:t>
            </a:r>
            <a:endParaRPr sz="3300"/>
          </a:p>
        </p:txBody>
      </p:sp>
      <p:pic>
        <p:nvPicPr>
          <p:cNvPr descr="A purple monster with sharp teeth&#10;&#10;Description automatically generated" id="734" name="Google Shape;734;p32"/>
          <p:cNvPicPr preferRelativeResize="0"/>
          <p:nvPr/>
        </p:nvPicPr>
        <p:blipFill rotWithShape="1">
          <a:blip r:embed="rId6">
            <a:alphaModFix/>
          </a:blip>
          <a:srcRect b="0" l="0" r="0" t="0"/>
          <a:stretch/>
        </p:blipFill>
        <p:spPr>
          <a:xfrm>
            <a:off x="2147750" y="2013338"/>
            <a:ext cx="3258554" cy="3258554"/>
          </a:xfrm>
          <a:prstGeom prst="rect">
            <a:avLst/>
          </a:prstGeom>
          <a:noFill/>
          <a:ln>
            <a:noFill/>
          </a:ln>
        </p:spPr>
      </p:pic>
      <p:pic>
        <p:nvPicPr>
          <p:cNvPr descr="A pixel art of a purple monster&#10;&#10;Description automatically generated" id="735" name="Google Shape;735;p32"/>
          <p:cNvPicPr preferRelativeResize="0"/>
          <p:nvPr/>
        </p:nvPicPr>
        <p:blipFill rotWithShape="1">
          <a:blip r:embed="rId7">
            <a:alphaModFix/>
          </a:blip>
          <a:srcRect b="0" l="0" r="0" t="0"/>
          <a:stretch/>
        </p:blipFill>
        <p:spPr>
          <a:xfrm>
            <a:off x="6889889" y="49360"/>
            <a:ext cx="3258554" cy="3258554"/>
          </a:xfrm>
          <a:prstGeom prst="rect">
            <a:avLst/>
          </a:prstGeom>
          <a:noFill/>
          <a:ln>
            <a:noFill/>
          </a:ln>
        </p:spPr>
      </p:pic>
      <p:grpSp>
        <p:nvGrpSpPr>
          <p:cNvPr id="736" name="Google Shape;736;p32"/>
          <p:cNvGrpSpPr/>
          <p:nvPr/>
        </p:nvGrpSpPr>
        <p:grpSpPr>
          <a:xfrm>
            <a:off x="6529339" y="2985488"/>
            <a:ext cx="4826048" cy="1727403"/>
            <a:chOff x="6529339" y="2985488"/>
            <a:chExt cx="4826048" cy="1727403"/>
          </a:xfrm>
        </p:grpSpPr>
        <p:pic>
          <p:nvPicPr>
            <p:cNvPr descr="A screen shot of a video game&#10;&#10;Description automatically generated" id="737" name="Google Shape;737;p32"/>
            <p:cNvPicPr preferRelativeResize="0"/>
            <p:nvPr/>
          </p:nvPicPr>
          <p:blipFill rotWithShape="1">
            <a:blip r:embed="rId8">
              <a:alphaModFix/>
            </a:blip>
            <a:srcRect b="0" l="0" r="0" t="0"/>
            <a:stretch/>
          </p:blipFill>
          <p:spPr>
            <a:xfrm>
              <a:off x="6529339" y="2993849"/>
              <a:ext cx="4826048" cy="1719042"/>
            </a:xfrm>
            <a:prstGeom prst="rect">
              <a:avLst/>
            </a:prstGeom>
            <a:noFill/>
            <a:ln>
              <a:noFill/>
            </a:ln>
          </p:spPr>
        </p:pic>
        <p:grpSp>
          <p:nvGrpSpPr>
            <p:cNvPr id="738" name="Google Shape;738;p32"/>
            <p:cNvGrpSpPr/>
            <p:nvPr/>
          </p:nvGrpSpPr>
          <p:grpSpPr>
            <a:xfrm>
              <a:off x="8750299" y="3781782"/>
              <a:ext cx="2235202" cy="144084"/>
              <a:chOff x="8750299" y="3781782"/>
              <a:chExt cx="2235202" cy="144084"/>
            </a:xfrm>
          </p:grpSpPr>
          <p:sp>
            <p:nvSpPr>
              <p:cNvPr id="739" name="Google Shape;739;p32"/>
              <p:cNvSpPr/>
              <p:nvPr/>
            </p:nvSpPr>
            <p:spPr>
              <a:xfrm>
                <a:off x="8750300" y="3784600"/>
                <a:ext cx="2235201" cy="141266"/>
              </a:xfrm>
              <a:prstGeom prst="rect">
                <a:avLst/>
              </a:prstGeom>
              <a:solidFill>
                <a:srgbClr val="00FC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0" name="Google Shape;740;p32"/>
              <p:cNvSpPr/>
              <p:nvPr/>
            </p:nvSpPr>
            <p:spPr>
              <a:xfrm>
                <a:off x="8750299" y="3781782"/>
                <a:ext cx="2235201" cy="41563"/>
              </a:xfrm>
              <a:prstGeom prst="rect">
                <a:avLst/>
              </a:prstGeom>
              <a:solidFill>
                <a:srgbClr val="04D37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41" name="Google Shape;741;p32"/>
            <p:cNvSpPr txBox="1"/>
            <p:nvPr/>
          </p:nvSpPr>
          <p:spPr>
            <a:xfrm>
              <a:off x="7168551" y="2985488"/>
              <a:ext cx="3080364" cy="7017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Arial"/>
                <a:buNone/>
              </a:pPr>
              <a:r>
                <a:rPr b="0" i="0" lang="en-GB" sz="4400" u="none" cap="none" strike="noStrike">
                  <a:solidFill>
                    <a:schemeClr val="dk1"/>
                  </a:solidFill>
                  <a:latin typeface="Arial"/>
                  <a:ea typeface="Arial"/>
                  <a:cs typeface="Arial"/>
                  <a:sym typeface="Arial"/>
                </a:rPr>
                <a:t>Teacher</a:t>
              </a:r>
              <a:endParaRPr b="0" i="0" sz="4400" u="none" cap="none" strike="noStrike">
                <a:solidFill>
                  <a:schemeClr val="dk1"/>
                </a:solidFill>
                <a:latin typeface="Arial"/>
                <a:ea typeface="Arial"/>
                <a:cs typeface="Arial"/>
                <a:sym typeface="Arial"/>
              </a:endParaRPr>
            </a:p>
          </p:txBody>
        </p:sp>
        <p:sp>
          <p:nvSpPr>
            <p:cNvPr id="742" name="Google Shape;742;p32"/>
            <p:cNvSpPr txBox="1"/>
            <p:nvPr/>
          </p:nvSpPr>
          <p:spPr>
            <a:xfrm>
              <a:off x="10668489" y="2985488"/>
              <a:ext cx="457933" cy="7017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Arial"/>
                <a:buNone/>
              </a:pPr>
              <a:r>
                <a:rPr b="0" i="0" lang="en-GB" sz="4400" u="none" cap="none" strike="noStrike">
                  <a:solidFill>
                    <a:schemeClr val="dk1"/>
                  </a:solidFill>
                  <a:latin typeface="Arial"/>
                  <a:ea typeface="Arial"/>
                  <a:cs typeface="Arial"/>
                  <a:sym typeface="Arial"/>
                </a:rPr>
                <a:t>6</a:t>
              </a:r>
              <a:endParaRPr b="0" i="0" sz="4400" u="none" cap="none" strike="noStrike">
                <a:solidFill>
                  <a:schemeClr val="dk1"/>
                </a:solidFill>
                <a:latin typeface="Arial"/>
                <a:ea typeface="Arial"/>
                <a:cs typeface="Arial"/>
                <a:sym typeface="Arial"/>
              </a:endParaRPr>
            </a:p>
          </p:txBody>
        </p:sp>
        <p:sp>
          <p:nvSpPr>
            <p:cNvPr id="743" name="Google Shape;743;p32"/>
            <p:cNvSpPr txBox="1"/>
            <p:nvPr/>
          </p:nvSpPr>
          <p:spPr>
            <a:xfrm>
              <a:off x="9152627" y="3917892"/>
              <a:ext cx="1896300" cy="5910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4000"/>
                <a:buFont typeface="Arial"/>
                <a:buNone/>
              </a:pPr>
              <a:r>
                <a:rPr b="0" i="0" lang="en-GB" sz="4000" u="none" cap="none" strike="noStrike">
                  <a:solidFill>
                    <a:schemeClr val="dk1"/>
                  </a:solidFill>
                  <a:latin typeface="Arial"/>
                  <a:ea typeface="Arial"/>
                  <a:cs typeface="Arial"/>
                  <a:sym typeface="Arial"/>
                </a:rPr>
                <a:t>50/50</a:t>
              </a:r>
              <a:endParaRPr b="0" i="0" sz="1400" u="none" cap="none" strike="noStrike">
                <a:solidFill>
                  <a:srgbClr val="000000"/>
                </a:solidFill>
                <a:latin typeface="Arial"/>
                <a:ea typeface="Arial"/>
                <a:cs typeface="Arial"/>
                <a:sym typeface="Arial"/>
              </a:endParaRPr>
            </a:p>
          </p:txBody>
        </p:sp>
      </p:grpSp>
      <p:grpSp>
        <p:nvGrpSpPr>
          <p:cNvPr id="744" name="Google Shape;744;p32"/>
          <p:cNvGrpSpPr/>
          <p:nvPr/>
        </p:nvGrpSpPr>
        <p:grpSpPr>
          <a:xfrm>
            <a:off x="673076" y="692419"/>
            <a:ext cx="4826049" cy="1400700"/>
            <a:chOff x="673076" y="692419"/>
            <a:chExt cx="4826049" cy="1400700"/>
          </a:xfrm>
        </p:grpSpPr>
        <p:pic>
          <p:nvPicPr>
            <p:cNvPr descr="A screen shot of a video game&#10;&#10;Description automatically generated" id="745" name="Google Shape;745;p32"/>
            <p:cNvPicPr preferRelativeResize="0"/>
            <p:nvPr/>
          </p:nvPicPr>
          <p:blipFill rotWithShape="1">
            <a:blip r:embed="rId9">
              <a:alphaModFix/>
            </a:blip>
            <a:srcRect b="0" l="0" r="0" t="0"/>
            <a:stretch/>
          </p:blipFill>
          <p:spPr>
            <a:xfrm>
              <a:off x="673076" y="692419"/>
              <a:ext cx="4826049" cy="1400700"/>
            </a:xfrm>
            <a:prstGeom prst="rect">
              <a:avLst/>
            </a:prstGeom>
            <a:noFill/>
            <a:ln>
              <a:noFill/>
            </a:ln>
          </p:spPr>
        </p:pic>
        <p:grpSp>
          <p:nvGrpSpPr>
            <p:cNvPr id="746" name="Google Shape;746;p32"/>
            <p:cNvGrpSpPr/>
            <p:nvPr/>
          </p:nvGrpSpPr>
          <p:grpSpPr>
            <a:xfrm>
              <a:off x="2548092" y="1511301"/>
              <a:ext cx="2328708" cy="149224"/>
              <a:chOff x="2548092" y="1511301"/>
              <a:chExt cx="2328708" cy="149224"/>
            </a:xfrm>
          </p:grpSpPr>
          <p:sp>
            <p:nvSpPr>
              <p:cNvPr id="747" name="Google Shape;747;p32"/>
              <p:cNvSpPr/>
              <p:nvPr/>
            </p:nvSpPr>
            <p:spPr>
              <a:xfrm>
                <a:off x="2550301" y="1511301"/>
                <a:ext cx="2326499" cy="149224"/>
              </a:xfrm>
              <a:prstGeom prst="rect">
                <a:avLst/>
              </a:prstGeom>
              <a:solidFill>
                <a:srgbClr val="00FC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8" name="Google Shape;748;p32"/>
              <p:cNvSpPr/>
              <p:nvPr/>
            </p:nvSpPr>
            <p:spPr>
              <a:xfrm>
                <a:off x="2548092" y="1511301"/>
                <a:ext cx="2326499" cy="45719"/>
              </a:xfrm>
              <a:prstGeom prst="rect">
                <a:avLst/>
              </a:prstGeom>
              <a:solidFill>
                <a:srgbClr val="04D37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49" name="Google Shape;749;p32"/>
            <p:cNvSpPr txBox="1"/>
            <p:nvPr/>
          </p:nvSpPr>
          <p:spPr>
            <a:xfrm>
              <a:off x="898953" y="708632"/>
              <a:ext cx="3080364" cy="7017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Arial"/>
                <a:buNone/>
              </a:pPr>
              <a:r>
                <a:rPr b="0" i="0" lang="en-GB" sz="4400" u="none" cap="none" strike="noStrike">
                  <a:solidFill>
                    <a:schemeClr val="dk1"/>
                  </a:solidFill>
                  <a:latin typeface="Arial"/>
                  <a:ea typeface="Arial"/>
                  <a:cs typeface="Arial"/>
                  <a:sym typeface="Arial"/>
                </a:rPr>
                <a:t>Student</a:t>
              </a:r>
              <a:endParaRPr b="0" i="0" sz="4400" u="none" cap="none" strike="noStrike">
                <a:solidFill>
                  <a:schemeClr val="dk1"/>
                </a:solidFill>
                <a:latin typeface="Arial"/>
                <a:ea typeface="Arial"/>
                <a:cs typeface="Arial"/>
                <a:sym typeface="Arial"/>
              </a:endParaRPr>
            </a:p>
          </p:txBody>
        </p:sp>
        <p:sp>
          <p:nvSpPr>
            <p:cNvPr id="750" name="Google Shape;750;p32"/>
            <p:cNvSpPr txBox="1"/>
            <p:nvPr/>
          </p:nvSpPr>
          <p:spPr>
            <a:xfrm>
              <a:off x="4551153" y="708632"/>
              <a:ext cx="457933" cy="7017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Arial"/>
                <a:buNone/>
              </a:pPr>
              <a:r>
                <a:rPr b="0" i="0" lang="en-GB" sz="4400" u="none" cap="none" strike="noStrike">
                  <a:solidFill>
                    <a:schemeClr val="dk1"/>
                  </a:solidFill>
                  <a:latin typeface="Arial"/>
                  <a:ea typeface="Arial"/>
                  <a:cs typeface="Arial"/>
                  <a:sym typeface="Arial"/>
                </a:rPr>
                <a:t>3</a:t>
              </a:r>
              <a:endParaRPr b="0" i="0" sz="4400" u="none" cap="none" strike="noStrik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735"/>
                                        </p:tgtEl>
                                        <p:attrNameLst>
                                          <p:attrName>style.visibility</p:attrName>
                                        </p:attrNameLst>
                                      </p:cBhvr>
                                      <p:to>
                                        <p:strVal val="visible"/>
                                      </p:to>
                                    </p:set>
                                    <p:anim calcmode="lin" valueType="num">
                                      <p:cBhvr additive="base">
                                        <p:cTn dur="1000"/>
                                        <p:tgtEl>
                                          <p:spTgt spid="73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34"/>
                                        </p:tgtEl>
                                        <p:attrNameLst>
                                          <p:attrName>style.visibility</p:attrName>
                                        </p:attrNameLst>
                                      </p:cBhvr>
                                      <p:to>
                                        <p:strVal val="visible"/>
                                      </p:to>
                                    </p:set>
                                    <p:anim calcmode="lin" valueType="num">
                                      <p:cBhvr additive="base">
                                        <p:cTn dur="1000"/>
                                        <p:tgtEl>
                                          <p:spTgt spid="73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500"/>
                                  </p:stCondLst>
                                  <p:childTnLst>
                                    <p:set>
                                      <p:cBhvr>
                                        <p:cTn dur="1" fill="hold">
                                          <p:stCondLst>
                                            <p:cond delay="0"/>
                                          </p:stCondLst>
                                        </p:cTn>
                                        <p:tgtEl>
                                          <p:spTgt spid="744"/>
                                        </p:tgtEl>
                                        <p:attrNameLst>
                                          <p:attrName>style.visibility</p:attrName>
                                        </p:attrNameLst>
                                      </p:cBhvr>
                                      <p:to>
                                        <p:strVal val="visible"/>
                                      </p:to>
                                    </p:set>
                                    <p:anim calcmode="lin" valueType="num">
                                      <p:cBhvr additive="base">
                                        <p:cTn dur="1000"/>
                                        <p:tgtEl>
                                          <p:spTgt spid="74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500"/>
                                  </p:stCondLst>
                                  <p:childTnLst>
                                    <p:set>
                                      <p:cBhvr>
                                        <p:cTn dur="1" fill="hold">
                                          <p:stCondLst>
                                            <p:cond delay="0"/>
                                          </p:stCondLst>
                                        </p:cTn>
                                        <p:tgtEl>
                                          <p:spTgt spid="736"/>
                                        </p:tgtEl>
                                        <p:attrNameLst>
                                          <p:attrName>style.visibility</p:attrName>
                                        </p:attrNameLst>
                                      </p:cBhvr>
                                      <p:to>
                                        <p:strVal val="visible"/>
                                      </p:to>
                                    </p:set>
                                    <p:anim calcmode="lin" valueType="num">
                                      <p:cBhvr additive="base">
                                        <p:cTn dur="1000"/>
                                        <p:tgtEl>
                                          <p:spTgt spid="73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2ff4668ef4d_0_101"/>
          <p:cNvSpPr txBox="1"/>
          <p:nvPr/>
        </p:nvSpPr>
        <p:spPr>
          <a:xfrm>
            <a:off x="2339100" y="1673200"/>
            <a:ext cx="3894300" cy="240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GB" sz="2900" u="none" cap="none" strike="noStrike">
                <a:solidFill>
                  <a:schemeClr val="dk1"/>
                </a:solidFill>
                <a:latin typeface="Press Start 2P"/>
                <a:ea typeface="Press Start 2P"/>
                <a:cs typeface="Press Start 2P"/>
                <a:sym typeface="Press Start 2P"/>
              </a:rPr>
              <a:t>Philosophy of this session</a:t>
            </a:r>
            <a:endParaRPr b="0" i="0" sz="2900" u="none" cap="none" strike="noStrike">
              <a:solidFill>
                <a:schemeClr val="dk1"/>
              </a:solidFill>
              <a:latin typeface="Press Start 2P"/>
              <a:ea typeface="Press Start 2P"/>
              <a:cs typeface="Press Start 2P"/>
              <a:sym typeface="Press Start 2P"/>
            </a:endParaRPr>
          </a:p>
        </p:txBody>
      </p:sp>
      <p:sp>
        <p:nvSpPr>
          <p:cNvPr id="84" name="Google Shape;84;g2ff4668ef4d_0_101"/>
          <p:cNvSpPr txBox="1"/>
          <p:nvPr/>
        </p:nvSpPr>
        <p:spPr>
          <a:xfrm>
            <a:off x="2055500" y="6114825"/>
            <a:ext cx="5638500" cy="6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chemeClr val="dk1"/>
                </a:solidFill>
                <a:latin typeface="Press Start 2P"/>
                <a:ea typeface="Press Start 2P"/>
                <a:cs typeface="Press Start 2P"/>
                <a:sym typeface="Press Start 2P"/>
              </a:rPr>
              <a:t>Build your item box!</a:t>
            </a:r>
            <a:endParaRPr b="0" i="0" sz="2100" u="none" cap="none" strike="noStrike">
              <a:solidFill>
                <a:schemeClr val="dk1"/>
              </a:solidFill>
              <a:latin typeface="Press Start 2P"/>
              <a:ea typeface="Press Start 2P"/>
              <a:cs typeface="Press Start 2P"/>
              <a:sym typeface="Press Start 2P"/>
            </a:endParaRPr>
          </a:p>
        </p:txBody>
      </p:sp>
      <p:pic>
        <p:nvPicPr>
          <p:cNvPr id="85" name="Google Shape;85;g2ff4668ef4d_0_101"/>
          <p:cNvPicPr preferRelativeResize="0"/>
          <p:nvPr/>
        </p:nvPicPr>
        <p:blipFill rotWithShape="1">
          <a:blip r:embed="rId3">
            <a:alphaModFix/>
          </a:blip>
          <a:srcRect b="0" l="0" r="0" t="0"/>
          <a:stretch/>
        </p:blipFill>
        <p:spPr>
          <a:xfrm>
            <a:off x="6456600" y="678975"/>
            <a:ext cx="5444751" cy="4392342"/>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2ff4668ef4d_0_116"/>
          <p:cNvSpPr txBox="1"/>
          <p:nvPr>
            <p:ph type="title"/>
          </p:nvPr>
        </p:nvSpPr>
        <p:spPr>
          <a:xfrm>
            <a:off x="0" y="0"/>
            <a:ext cx="4178700" cy="886800"/>
          </a:xfrm>
          <a:prstGeom prst="rect">
            <a:avLst/>
          </a:prstGeom>
          <a:solidFill>
            <a:schemeClr val="dk1">
              <a:alpha val="20000"/>
            </a:schemeClr>
          </a:solidFill>
          <a:ln>
            <a:noFill/>
          </a:ln>
        </p:spPr>
        <p:txBody>
          <a:bodyPr anchorCtr="0" anchor="b" bIns="72000" lIns="468000"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lang="en-GB"/>
              <a:t>BIOME MAP</a:t>
            </a:r>
            <a:endParaRPr/>
          </a:p>
        </p:txBody>
      </p:sp>
      <p:sp>
        <p:nvSpPr>
          <p:cNvPr id="91" name="Google Shape;91;g2ff4668ef4d_0_116"/>
          <p:cNvSpPr txBox="1"/>
          <p:nvPr>
            <p:ph idx="1" type="body"/>
          </p:nvPr>
        </p:nvSpPr>
        <p:spPr>
          <a:xfrm>
            <a:off x="7260526" y="2322578"/>
            <a:ext cx="4452900" cy="8913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5400"/>
              <a:buNone/>
            </a:pPr>
            <a:r>
              <a:rPr lang="en-GB"/>
              <a:t>Intros</a:t>
            </a:r>
            <a:endParaRPr/>
          </a:p>
        </p:txBody>
      </p:sp>
      <p:pic>
        <p:nvPicPr>
          <p:cNvPr descr="A pixelated video game character&#10;&#10;Description automatically generated" id="92" name="Google Shape;92;g2ff4668ef4d_0_116"/>
          <p:cNvPicPr preferRelativeResize="0"/>
          <p:nvPr/>
        </p:nvPicPr>
        <p:blipFill rotWithShape="1">
          <a:blip r:embed="rId3">
            <a:alphaModFix/>
          </a:blip>
          <a:srcRect b="0" l="0" r="0" t="0"/>
          <a:stretch/>
        </p:blipFill>
        <p:spPr>
          <a:xfrm>
            <a:off x="1658756" y="1819963"/>
            <a:ext cx="576263" cy="768350"/>
          </a:xfrm>
          <a:prstGeom prst="rect">
            <a:avLst/>
          </a:prstGeom>
          <a:noFill/>
          <a:ln>
            <a:noFill/>
          </a:ln>
        </p:spPr>
      </p:pic>
      <p:pic>
        <p:nvPicPr>
          <p:cNvPr descr="A pixel art of a path in a grassy field&#10;&#10;Description automatically generated" id="93" name="Google Shape;93;g2ff4668ef4d_0_116"/>
          <p:cNvPicPr preferRelativeResize="0"/>
          <p:nvPr>
            <p:ph idx="2" type="pic"/>
          </p:nvPr>
        </p:nvPicPr>
        <p:blipFill rotWithShape="1">
          <a:blip r:embed="rId4">
            <a:alphaModFix/>
          </a:blip>
          <a:srcRect b="0" l="12564" r="12556" t="0"/>
          <a:stretch/>
        </p:blipFill>
        <p:spPr>
          <a:xfrm>
            <a:off x="7251001" y="3559147"/>
            <a:ext cx="4462461" cy="27940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2ff4668ef4d_0_123"/>
          <p:cNvSpPr txBox="1"/>
          <p:nvPr>
            <p:ph type="title"/>
          </p:nvPr>
        </p:nvSpPr>
        <p:spPr>
          <a:xfrm>
            <a:off x="0" y="0"/>
            <a:ext cx="4178700" cy="886800"/>
          </a:xfrm>
          <a:prstGeom prst="rect">
            <a:avLst/>
          </a:prstGeom>
          <a:solidFill>
            <a:schemeClr val="dk1">
              <a:alpha val="20000"/>
            </a:schemeClr>
          </a:solidFill>
          <a:ln>
            <a:noFill/>
          </a:ln>
        </p:spPr>
        <p:txBody>
          <a:bodyPr anchorCtr="0" anchor="b" bIns="72000" lIns="468000"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lang="en-GB"/>
              <a:t>BIOME MAP</a:t>
            </a:r>
            <a:endParaRPr/>
          </a:p>
        </p:txBody>
      </p:sp>
      <p:pic>
        <p:nvPicPr>
          <p:cNvPr descr="A pixelated image of a green tree&#10;&#10;Description automatically generated" id="99" name="Google Shape;99;g2ff4668ef4d_0_123"/>
          <p:cNvPicPr preferRelativeResize="0"/>
          <p:nvPr>
            <p:ph idx="2" type="pic"/>
          </p:nvPr>
        </p:nvPicPr>
        <p:blipFill rotWithShape="1">
          <a:blip r:embed="rId3">
            <a:alphaModFix/>
          </a:blip>
          <a:srcRect b="0" l="12640" r="12641" t="0"/>
          <a:stretch/>
        </p:blipFill>
        <p:spPr>
          <a:xfrm>
            <a:off x="7251001" y="3559147"/>
            <a:ext cx="4462463" cy="2794028"/>
          </a:xfrm>
          <a:prstGeom prst="rect">
            <a:avLst/>
          </a:prstGeom>
          <a:noFill/>
          <a:ln>
            <a:noFill/>
          </a:ln>
        </p:spPr>
      </p:pic>
      <p:sp>
        <p:nvSpPr>
          <p:cNvPr id="100" name="Google Shape;100;g2ff4668ef4d_0_123"/>
          <p:cNvSpPr txBox="1"/>
          <p:nvPr>
            <p:ph idx="1" type="body"/>
          </p:nvPr>
        </p:nvSpPr>
        <p:spPr>
          <a:xfrm>
            <a:off x="7255788" y="2424103"/>
            <a:ext cx="4452900" cy="8913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5400"/>
              <a:buNone/>
            </a:pPr>
            <a:r>
              <a:rPr lang="en-GB"/>
              <a:t>Item Box</a:t>
            </a:r>
            <a:endParaRPr/>
          </a:p>
        </p:txBody>
      </p:sp>
      <p:pic>
        <p:nvPicPr>
          <p:cNvPr descr="A pixelated video game character&#10;&#10;Description automatically generated" id="101" name="Google Shape;101;g2ff4668ef4d_0_123"/>
          <p:cNvPicPr preferRelativeResize="0"/>
          <p:nvPr/>
        </p:nvPicPr>
        <p:blipFill rotWithShape="1">
          <a:blip r:embed="rId4">
            <a:alphaModFix/>
          </a:blip>
          <a:srcRect b="0" l="0" r="0" t="0"/>
          <a:stretch/>
        </p:blipFill>
        <p:spPr>
          <a:xfrm>
            <a:off x="1658756" y="3241139"/>
            <a:ext cx="576263" cy="768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2ff4668ef4d_0_130"/>
          <p:cNvSpPr txBox="1"/>
          <p:nvPr>
            <p:ph type="title"/>
          </p:nvPr>
        </p:nvSpPr>
        <p:spPr>
          <a:xfrm>
            <a:off x="0" y="0"/>
            <a:ext cx="4178700" cy="886800"/>
          </a:xfrm>
          <a:prstGeom prst="rect">
            <a:avLst/>
          </a:prstGeom>
          <a:solidFill>
            <a:schemeClr val="dk1">
              <a:alpha val="20000"/>
            </a:schemeClr>
          </a:solidFill>
          <a:ln>
            <a:noFill/>
          </a:ln>
        </p:spPr>
        <p:txBody>
          <a:bodyPr anchorCtr="0" anchor="b" bIns="72000" lIns="468000"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lang="en-GB"/>
              <a:t>BIOME MAP</a:t>
            </a:r>
            <a:endParaRPr/>
          </a:p>
        </p:txBody>
      </p:sp>
      <p:sp>
        <p:nvSpPr>
          <p:cNvPr id="107" name="Google Shape;107;g2ff4668ef4d_0_130"/>
          <p:cNvSpPr txBox="1"/>
          <p:nvPr>
            <p:ph idx="1" type="body"/>
          </p:nvPr>
        </p:nvSpPr>
        <p:spPr>
          <a:xfrm>
            <a:off x="7255788" y="2414878"/>
            <a:ext cx="4452900" cy="891300"/>
          </a:xfrm>
          <a:prstGeom prst="rect">
            <a:avLst/>
          </a:prstGeom>
          <a:noFill/>
          <a:ln>
            <a:noFill/>
          </a:ln>
          <a:effectLst>
            <a:outerShdw rotWithShape="0" algn="tl" dir="2700000" dist="63500">
              <a:srgbClr val="000000">
                <a:alpha val="14509"/>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5400"/>
              <a:buNone/>
            </a:pPr>
            <a:r>
              <a:rPr lang="en-GB" sz="4000"/>
              <a:t>Pokemon History</a:t>
            </a:r>
            <a:endParaRPr sz="4000"/>
          </a:p>
        </p:txBody>
      </p:sp>
      <p:pic>
        <p:nvPicPr>
          <p:cNvPr descr="A pixelated video game character&#10;&#10;Description automatically generated" id="108" name="Google Shape;108;g2ff4668ef4d_0_130"/>
          <p:cNvPicPr preferRelativeResize="0"/>
          <p:nvPr/>
        </p:nvPicPr>
        <p:blipFill rotWithShape="1">
          <a:blip r:embed="rId3">
            <a:alphaModFix/>
          </a:blip>
          <a:srcRect b="0" l="0" r="0" t="0"/>
          <a:stretch/>
        </p:blipFill>
        <p:spPr>
          <a:xfrm>
            <a:off x="1658756" y="4309775"/>
            <a:ext cx="576263" cy="768350"/>
          </a:xfrm>
          <a:prstGeom prst="rect">
            <a:avLst/>
          </a:prstGeom>
          <a:noFill/>
          <a:ln>
            <a:noFill/>
          </a:ln>
        </p:spPr>
      </p:pic>
      <p:pic>
        <p:nvPicPr>
          <p:cNvPr descr="A video game screen with trees and a house&#10;&#10;Description automatically generated" id="109" name="Google Shape;109;g2ff4668ef4d_0_130"/>
          <p:cNvPicPr preferRelativeResize="0"/>
          <p:nvPr>
            <p:ph idx="2" type="pic"/>
          </p:nvPr>
        </p:nvPicPr>
        <p:blipFill rotWithShape="1">
          <a:blip r:embed="rId4">
            <a:alphaModFix/>
          </a:blip>
          <a:srcRect b="0" l="118" r="109" t="0"/>
          <a:stretch/>
        </p:blipFill>
        <p:spPr>
          <a:xfrm>
            <a:off x="7251001" y="3559147"/>
            <a:ext cx="4462462" cy="27940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2023-08-24T05:07:31Z</dcterms:created>
  <dc:creator>D Story Productions @dstoryco</dc:creator>
</cp:coreProperties>
</file>