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9"/>
  </p:notesMasterIdLst>
  <p:handoutMasterIdLst>
    <p:handoutMasterId r:id="rId30"/>
  </p:handoutMasterIdLst>
  <p:sldIdLst>
    <p:sldId id="699" r:id="rId5"/>
    <p:sldId id="722" r:id="rId6"/>
    <p:sldId id="767" r:id="rId7"/>
    <p:sldId id="766" r:id="rId8"/>
    <p:sldId id="768" r:id="rId9"/>
    <p:sldId id="724" r:id="rId10"/>
    <p:sldId id="726" r:id="rId11"/>
    <p:sldId id="769" r:id="rId12"/>
    <p:sldId id="728" r:id="rId13"/>
    <p:sldId id="779" r:id="rId14"/>
    <p:sldId id="734" r:id="rId15"/>
    <p:sldId id="780" r:id="rId16"/>
    <p:sldId id="782" r:id="rId17"/>
    <p:sldId id="783" r:id="rId18"/>
    <p:sldId id="763" r:id="rId19"/>
    <p:sldId id="770" r:id="rId20"/>
    <p:sldId id="771" r:id="rId21"/>
    <p:sldId id="781" r:id="rId22"/>
    <p:sldId id="738" r:id="rId23"/>
    <p:sldId id="784" r:id="rId24"/>
    <p:sldId id="785" r:id="rId25"/>
    <p:sldId id="777" r:id="rId26"/>
    <p:sldId id="765" r:id="rId27"/>
    <p:sldId id="7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FEE4"/>
    <a:srgbClr val="DDF2F7"/>
    <a:srgbClr val="414A58"/>
    <a:srgbClr val="5DBF9A"/>
    <a:srgbClr val="79BFB8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6E7481-12D6-0B26-26C7-470BC2563F65}" v="588" dt="2025-05-29T15:31:33.530"/>
    <p1510:client id="{FD705731-72F6-BCC3-DA41-8E25A42AB042}" v="271" dt="2025-05-29T10:05:27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aED2ErdIv8&amp;t=85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aED2ErdIv8?start=85&amp;feature=oembed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ilto:Cjfizthum@stcloudstate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miller@c-ischools.org" TargetMode="Externa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ilto:Cjfizthum@stcloudstate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miller@c-ischools.org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policy-advocacy/k-12-standard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324" y="2534479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Is War Good for the Economy?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0CC539-05C1-1FD2-7774-C13D8DA86458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2" name="Picture 1" descr="A tank with a graph going up&#10;&#10;AI-generated content may be incorrect.">
            <a:extLst>
              <a:ext uri="{FF2B5EF4-FFF2-40B4-BE49-F238E27FC236}">
                <a16:creationId xmlns:a16="http://schemas.microsoft.com/office/drawing/2014/main" id="{11075FE1-A217-FD07-21F6-846DA1359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216" y="1012785"/>
            <a:ext cx="5198961" cy="5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776D3-675B-3657-C0DE-FE6014DE5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DEBFA-D9B8-D26E-B502-A2061F9CB036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WWII GDP</a:t>
            </a:r>
            <a:endParaRPr lang="en-US" dirty="0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AC290-2821-D088-1452-FF3DAEBF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Picture 1, Picture, Picture">
            <a:extLst>
              <a:ext uri="{FF2B5EF4-FFF2-40B4-BE49-F238E27FC236}">
                <a16:creationId xmlns:a16="http://schemas.microsoft.com/office/drawing/2014/main" id="{12BC4EF8-A107-CC9F-FEDE-13D4AA31C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936" y="1446282"/>
            <a:ext cx="7851084" cy="511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1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Space Aliens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B607C-CADA-BCFB-5D5D-665A604C5C76}"/>
              </a:ext>
            </a:extLst>
          </p:cNvPr>
          <p:cNvSpPr txBox="1"/>
          <p:nvPr/>
        </p:nvSpPr>
        <p:spPr>
          <a:xfrm>
            <a:off x="1265162" y="6163733"/>
            <a:ext cx="92625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ea typeface="+mn-lt"/>
                <a:cs typeface="+mn-lt"/>
                <a:hlinkClick r:id="rId3"/>
              </a:rPr>
              <a:t>https://www.youtube.com/watch?v=jaED2ErdIv8&amp;t=85s</a:t>
            </a:r>
            <a:r>
              <a:rPr lang="en-US" sz="2000" dirty="0"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​</a:t>
            </a:r>
            <a:endParaRPr lang="en-US" dirty="0">
              <a:ea typeface="Calibri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Online Media 2" title="Krugman calls for space aliens to fix U S  economy">
            <a:hlinkClick r:id="" action="ppaction://media"/>
            <a:extLst>
              <a:ext uri="{FF2B5EF4-FFF2-40B4-BE49-F238E27FC236}">
                <a16:creationId xmlns:a16="http://schemas.microsoft.com/office/drawing/2014/main" id="{9A8FAB48-97FC-4726-8E7B-9E8BBDA846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70944" y="1563546"/>
            <a:ext cx="8167447" cy="45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8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247A-D817-794F-B723-0465BB52F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B520-5461-77E7-EA86-83D34EDE2627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414A58"/>
                </a:solidFill>
                <a:latin typeface="Calibri"/>
                <a:cs typeface="Calibri"/>
              </a:rPr>
              <a:t>Hard Times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A772C-11FA-2EFF-E359-22E5C476D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 descr="New Deal Books: Hard Times: An Oral History of the Great Depression |  Living New Deal">
            <a:extLst>
              <a:ext uri="{FF2B5EF4-FFF2-40B4-BE49-F238E27FC236}">
                <a16:creationId xmlns:a16="http://schemas.microsoft.com/office/drawing/2014/main" id="{608F8866-CF18-842B-D1D8-F8DEA808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912" y="1457971"/>
            <a:ext cx="3898349" cy="53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9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5C2E5-C2EC-4A07-6E95-6C35D3956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8F41E-E496-8CB8-CBA5-037DC004BCA6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Personal Accounts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BEAEE-7A49-4167-FACF-16CE81D60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79903-563B-9DFE-107E-A31E24B32601}"/>
              </a:ext>
            </a:extLst>
          </p:cNvPr>
          <p:cNvSpPr txBox="1"/>
          <p:nvPr/>
        </p:nvSpPr>
        <p:spPr>
          <a:xfrm>
            <a:off x="843642" y="1717064"/>
            <a:ext cx="10574918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1F1F1F"/>
                </a:solidFill>
                <a:ea typeface="Roboto"/>
                <a:cs typeface="Roboto"/>
              </a:rPr>
              <a:t> 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text on a page&#10;&#10;AI-generated content may be incorrect.">
            <a:extLst>
              <a:ext uri="{FF2B5EF4-FFF2-40B4-BE49-F238E27FC236}">
                <a16:creationId xmlns:a16="http://schemas.microsoft.com/office/drawing/2014/main" id="{4A6EBB06-1F03-040D-C32B-97B94DFA1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72" y="1530932"/>
            <a:ext cx="8628564" cy="50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E9429-36FC-1B58-3A3E-078A3FD01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B75C-02CA-72B4-CE62-C78013FD3BAD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Personal Accounts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60899-29DF-77BB-E1D5-E6C4A8EA9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E8F2F-651B-52DA-0D59-7BB6C15FFE41}"/>
              </a:ext>
            </a:extLst>
          </p:cNvPr>
          <p:cNvSpPr txBox="1"/>
          <p:nvPr/>
        </p:nvSpPr>
        <p:spPr>
          <a:xfrm>
            <a:off x="843642" y="1717064"/>
            <a:ext cx="10574918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1F1F1F"/>
                </a:solidFill>
                <a:ea typeface="Roboto"/>
                <a:cs typeface="Roboto"/>
              </a:rPr>
              <a:t> 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3" descr="A screenshot of a text&#10;&#10;AI-generated content may be incorrect.">
            <a:extLst>
              <a:ext uri="{FF2B5EF4-FFF2-40B4-BE49-F238E27FC236}">
                <a16:creationId xmlns:a16="http://schemas.microsoft.com/office/drawing/2014/main" id="{D3E96148-3E3D-8F56-B4ED-A495C10FA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792" y="1591157"/>
            <a:ext cx="8764085" cy="457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90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Rationing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A poster with a couple of people gardening&#10;&#10;AI-generated content may be incorrect.">
            <a:extLst>
              <a:ext uri="{FF2B5EF4-FFF2-40B4-BE49-F238E27FC236}">
                <a16:creationId xmlns:a16="http://schemas.microsoft.com/office/drawing/2014/main" id="{5F443B30-2CA2-D669-1B19-E9499A7D0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58" y="1476900"/>
            <a:ext cx="4267198" cy="4920199"/>
          </a:xfrm>
          <a:prstGeom prst="rect">
            <a:avLst/>
          </a:prstGeom>
        </p:spPr>
      </p:pic>
      <p:pic>
        <p:nvPicPr>
          <p:cNvPr id="7" name="Picture 6" descr="Image (illustration or photograph) for this item, linking to higher res image.">
            <a:extLst>
              <a:ext uri="{FF2B5EF4-FFF2-40B4-BE49-F238E27FC236}">
                <a16:creationId xmlns:a16="http://schemas.microsoft.com/office/drawing/2014/main" id="{77C8CF17-2E1A-D71F-6132-3BF1F9A27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835" y="1464891"/>
            <a:ext cx="3737112" cy="49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1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204A-DB47-91E2-D583-D1E9DBC05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0284-F913-EAF4-CB0F-4903B54AAAE3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Rationing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D1149-2146-50A7-8980-DD672D82E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A person holding jars of food&#10;&#10;AI-generated content may be incorrect.">
            <a:extLst>
              <a:ext uri="{FF2B5EF4-FFF2-40B4-BE49-F238E27FC236}">
                <a16:creationId xmlns:a16="http://schemas.microsoft.com/office/drawing/2014/main" id="{5AEA8227-59A8-89C5-D67F-15AD3D26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64654"/>
            <a:ext cx="3604591" cy="4933649"/>
          </a:xfrm>
          <a:prstGeom prst="rect">
            <a:avLst/>
          </a:prstGeom>
        </p:spPr>
      </p:pic>
      <p:pic>
        <p:nvPicPr>
          <p:cNvPr id="4" name="Picture 3" descr="A poster of a person driving a car&#10;&#10;AI-generated content may be incorrect.">
            <a:extLst>
              <a:ext uri="{FF2B5EF4-FFF2-40B4-BE49-F238E27FC236}">
                <a16:creationId xmlns:a16="http://schemas.microsoft.com/office/drawing/2014/main" id="{2747D580-F188-CD98-CCE7-08BC5DAF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139" y="1462377"/>
            <a:ext cx="3825459" cy="49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5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BAD0-7803-E531-9896-638547397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E11CF-14C2-AF6C-C218-A7FF7365BEA3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Rationing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28489-DC17-4962-87E1-2F525F5CF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5D9944CD-56A7-6309-76BC-D46EA6A25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74" y="1568405"/>
            <a:ext cx="10579652" cy="480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0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7672F-71EE-2CD0-CAEF-E1C5E5087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A218-539D-9C53-EA0A-191384E450E8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Frederic Bastiat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5408E-1316-F866-A9CE-9FD58A130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AF47A-7230-9853-6F54-B4E5B0CDB1AA}"/>
              </a:ext>
            </a:extLst>
          </p:cNvPr>
          <p:cNvSpPr txBox="1"/>
          <p:nvPr/>
        </p:nvSpPr>
        <p:spPr>
          <a:xfrm>
            <a:off x="843642" y="1717064"/>
            <a:ext cx="10574918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latin typeface="Calibri"/>
                <a:ea typeface="Roboto"/>
                <a:cs typeface="Roboto"/>
              </a:rPr>
              <a:t>"</a:t>
            </a:r>
            <a:r>
              <a:rPr lang="en-US" sz="2400" i="1" dirty="0">
                <a:latin typeface="Calibri"/>
                <a:ea typeface="Lato"/>
                <a:cs typeface="Lato"/>
              </a:rPr>
              <a:t>There is only one difference between a bad economist and a good one: the bad economist confines himself to the visible effect; the good economist takes into account both the effect that can be seen and those effects that must be foreseen."</a:t>
            </a:r>
            <a:endParaRPr lang="en-US" sz="2400" i="1">
              <a:latin typeface="Calibri"/>
              <a:ea typeface="Calibri"/>
              <a:cs typeface="Calibri"/>
            </a:endParaRPr>
          </a:p>
          <a:p>
            <a:endParaRPr lang="en-US" sz="2400" i="1" dirty="0">
              <a:solidFill>
                <a:srgbClr val="000000"/>
              </a:solidFill>
              <a:ea typeface="Lato"/>
              <a:cs typeface="Lato"/>
            </a:endParaRPr>
          </a:p>
          <a:p>
            <a:r>
              <a:rPr lang="en-US" sz="2400" dirty="0">
                <a:solidFill>
                  <a:srgbClr val="000000"/>
                </a:solidFill>
                <a:ea typeface="Lato"/>
                <a:cs typeface="Lato"/>
              </a:rPr>
              <a:t>Broken Windows Fallacy</a:t>
            </a:r>
            <a:r>
              <a:rPr lang="en-US" sz="2400" i="1" dirty="0">
                <a:solidFill>
                  <a:srgbClr val="000000"/>
                </a:solidFill>
                <a:ea typeface="Lato"/>
                <a:cs typeface="Lato"/>
              </a:rPr>
              <a:t> - What is Seen and What is Not Seen</a:t>
            </a:r>
          </a:p>
          <a:p>
            <a:r>
              <a:rPr lang="en-US" sz="2400" dirty="0">
                <a:solidFill>
                  <a:srgbClr val="1F1F1F"/>
                </a:solidFill>
                <a:ea typeface="Roboto"/>
                <a:cs typeface="Roboto"/>
              </a:rPr>
              <a:t> </a:t>
            </a:r>
          </a:p>
          <a:p>
            <a:br>
              <a:rPr lang="en-US" dirty="0"/>
            </a:br>
            <a:endParaRPr lang="en-US" dirty="0"/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15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Activity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19</a:t>
            </a:fld>
            <a:endParaRPr lang="en-US"/>
          </a:p>
        </p:txBody>
      </p:sp>
      <p:pic>
        <p:nvPicPr>
          <p:cNvPr id="3" name="Picture 2" descr="A green paper trees on a block&#10;&#10;AI-generated content may be incorrect.">
            <a:extLst>
              <a:ext uri="{FF2B5EF4-FFF2-40B4-BE49-F238E27FC236}">
                <a16:creationId xmlns:a16="http://schemas.microsoft.com/office/drawing/2014/main" id="{FEBD39EC-4F9D-A5A1-C0C0-B00210097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558" y="1958050"/>
            <a:ext cx="4417671" cy="4417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019295-B23B-9865-B4CF-1B0502BE7414}"/>
              </a:ext>
            </a:extLst>
          </p:cNvPr>
          <p:cNvSpPr txBox="1"/>
          <p:nvPr/>
        </p:nvSpPr>
        <p:spPr>
          <a:xfrm>
            <a:off x="793315" y="1680575"/>
            <a:ext cx="5574082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Divide class into groups of 4</a:t>
            </a:r>
            <a:endParaRPr lang="en-US" sz="2400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Students in each group are assigned a job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Lumberjack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Construction Worker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Building Owner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"War"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Materials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Construction paper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Popsicle Sticks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Foam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Marshmallows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Play money</a:t>
            </a:r>
          </a:p>
          <a:p>
            <a:pPr marL="1200150" lvl="2" indent="-285750">
              <a:buFont typeface="Wingdings"/>
              <a:buChar char="§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348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Certificate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latin typeface="Calibri Light"/>
                <a:ea typeface="Inter Light" panose="02000503000000020004" pitchFamily="2" charset="0"/>
                <a:cs typeface="Calibri Light"/>
              </a:rPr>
              <a:t>To earn professional development hours for webinars, you must:</a:t>
            </a:r>
            <a:endParaRPr lang="en-US"/>
          </a:p>
          <a:p>
            <a:pPr marL="0" indent="0">
              <a:buNone/>
            </a:pPr>
            <a:endParaRPr lang="en-US" sz="2600">
              <a:latin typeface="Calibri Light"/>
              <a:cs typeface="Calibri Light"/>
            </a:endParaRPr>
          </a:p>
          <a:p>
            <a:pPr marL="457200" indent="-457200"/>
            <a:r>
              <a:rPr lang="en-US" sz="2600">
                <a:latin typeface="Calibri Light"/>
                <a:ea typeface="Inter Light" panose="02000503000000020004" pitchFamily="2" charset="0"/>
                <a:cs typeface="Calibri Light"/>
              </a:rPr>
              <a:t>Watch a minimum of 45-minutes and you will automatically receive a professional development certificate via e-mail within 24 to 48 hours.</a:t>
            </a: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78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FD502-47EE-8105-D2A4-ADCB54D70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4AE6-8903-0D01-D981-05EB6501D436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Activity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5E1C3-4400-7B2E-BBE7-8B1AC60C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20</a:t>
            </a:fld>
            <a:endParaRPr lang="en-US"/>
          </a:p>
        </p:txBody>
      </p:sp>
      <p:pic>
        <p:nvPicPr>
          <p:cNvPr id="3" name="Picture 2" descr="A green paper trees on a block&#10;&#10;AI-generated content may be incorrect.">
            <a:extLst>
              <a:ext uri="{FF2B5EF4-FFF2-40B4-BE49-F238E27FC236}">
                <a16:creationId xmlns:a16="http://schemas.microsoft.com/office/drawing/2014/main" id="{761F82BE-09C6-1EE7-21B3-050F30B2D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558" y="1958050"/>
            <a:ext cx="4417671" cy="4417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713A44-0C84-5DAE-B481-8D8C23C56665}"/>
              </a:ext>
            </a:extLst>
          </p:cNvPr>
          <p:cNvSpPr txBox="1"/>
          <p:nvPr/>
        </p:nvSpPr>
        <p:spPr>
          <a:xfrm>
            <a:off x="793315" y="1680575"/>
            <a:ext cx="5574082" cy="5539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Create a forest (natural resources)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Building Owner pays the construction worked to build a structure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Construction worker pays the lumberjack to provide lumber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"War" breaks out and destroys the building</a:t>
            </a:r>
          </a:p>
          <a:p>
            <a:pPr marL="1200150" lvl="2" indent="-285750">
              <a:buFont typeface="Wingdings"/>
              <a:buChar char="§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It must be rebuilt</a:t>
            </a:r>
          </a:p>
          <a:p>
            <a:pPr marL="1200150" lvl="2" indent="-285750">
              <a:buFont typeface="Wingdings"/>
              <a:buChar char="§"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buFont typeface="Symbol"/>
              <a:buChar char="•"/>
            </a:pPr>
            <a:r>
              <a:rPr lang="en-US" sz="2400" i="1" dirty="0">
                <a:latin typeface="Calibri"/>
                <a:ea typeface="Cambria"/>
                <a:cs typeface="Calibri" panose="020F0502020204030204"/>
              </a:rPr>
              <a:t>Who was made better off? Why?</a:t>
            </a:r>
          </a:p>
          <a:p>
            <a:pPr>
              <a:buFont typeface="Symbol"/>
              <a:buChar char="•"/>
            </a:pPr>
            <a:r>
              <a:rPr lang="en-US" sz="2400" i="1">
                <a:latin typeface="Calibri"/>
                <a:ea typeface="Cambria"/>
                <a:cs typeface="Calibri" panose="020F0502020204030204"/>
              </a:rPr>
              <a:t>Who was made worse off? Why?</a:t>
            </a:r>
            <a:endParaRPr lang="en-US" sz="2400" i="1" dirty="0">
              <a:latin typeface="Calibri"/>
              <a:ea typeface="Cambria"/>
              <a:cs typeface="Calibri" panose="020F0502020204030204"/>
            </a:endParaRPr>
          </a:p>
          <a:p>
            <a:pPr>
              <a:buFont typeface="Symbol"/>
              <a:buChar char="•"/>
            </a:pPr>
            <a:r>
              <a:rPr lang="en-US" sz="2400" i="1">
                <a:latin typeface="Calibri"/>
                <a:ea typeface="Cambria"/>
                <a:cs typeface="Calibri" panose="020F0502020204030204"/>
              </a:rPr>
              <a:t>Is the economy better off due to the war? Why or why not?</a:t>
            </a:r>
            <a:endParaRPr lang="en-US" sz="2400" i="1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marL="1200150" lvl="2" indent="-285750">
              <a:buFont typeface="Wingdings"/>
              <a:buChar char="§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9549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EDDF9-EA9B-8CF0-1539-73725EC25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5847-26D4-D4D0-A2AF-FF31E3DF431F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602C1-BFE0-03E4-3187-68D74F23B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76A9E-6030-B73E-F2E8-A3AE48724C49}"/>
              </a:ext>
            </a:extLst>
          </p:cNvPr>
          <p:cNvSpPr txBox="1"/>
          <p:nvPr/>
        </p:nvSpPr>
        <p:spPr>
          <a:xfrm>
            <a:off x="793315" y="1680575"/>
            <a:ext cx="10580132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en-US" sz="2400" dirty="0">
                <a:latin typeface="Calibri"/>
                <a:ea typeface="Cambria"/>
                <a:cs typeface="Calibri" panose="020F0502020204030204"/>
              </a:rPr>
              <a:t>     What does Bastiat mean by “What is Seen and What is not Seen?” </a:t>
            </a:r>
          </a:p>
          <a:p>
            <a:pPr>
              <a:buAutoNum type="arabicPeriod"/>
            </a:pPr>
            <a:endParaRPr lang="en-US" sz="2400" dirty="0">
              <a:latin typeface="Calibri"/>
              <a:ea typeface="Cambria"/>
              <a:cs typeface="Calibri" panose="020F0502020204030204"/>
            </a:endParaRPr>
          </a:p>
          <a:p>
            <a:pPr>
              <a:buAutoNum type="arabicPeriod"/>
            </a:pPr>
            <a:r>
              <a:rPr lang="en-US" sz="2400" dirty="0">
                <a:latin typeface="Calibri"/>
                <a:ea typeface="Cambria"/>
                <a:cs typeface="Calibri" panose="020F0502020204030204"/>
              </a:rPr>
              <a:t>     What is “seen” and “unseen” in </a:t>
            </a:r>
            <a:r>
              <a:rPr lang="en-US" sz="2400" i="1" dirty="0">
                <a:latin typeface="Calibri"/>
                <a:ea typeface="Cambria"/>
                <a:cs typeface="Calibri" panose="020F0502020204030204"/>
              </a:rPr>
              <a:t>The Broken Window?</a:t>
            </a:r>
            <a:endParaRPr lang="en-US" sz="2400" dirty="0">
              <a:latin typeface="Calibri"/>
              <a:ea typeface="Cambria"/>
              <a:cs typeface="Calibri" panose="020F0502020204030204"/>
            </a:endParaRPr>
          </a:p>
          <a:p>
            <a:pPr>
              <a:buAutoNum type="arabicPeriod"/>
            </a:pPr>
            <a:endParaRPr lang="en-US" sz="2400" dirty="0">
              <a:latin typeface="Calibri"/>
              <a:ea typeface="Cambria"/>
              <a:cs typeface="Calibri" panose="020F0502020204030204"/>
            </a:endParaRPr>
          </a:p>
          <a:p>
            <a:pPr>
              <a:buAutoNum type="arabicPeriod"/>
            </a:pPr>
            <a:r>
              <a:rPr lang="en-US" sz="2400" dirty="0">
                <a:latin typeface="Calibri"/>
                <a:ea typeface="Cambria"/>
                <a:cs typeface="Calibri" panose="020F0502020204030204"/>
              </a:rPr>
              <a:t>     Was it good that the window was broken? Why or why not?</a:t>
            </a:r>
          </a:p>
          <a:p>
            <a:pPr>
              <a:buAutoNum type="arabicPeriod"/>
            </a:pPr>
            <a:endParaRPr lang="en-US" sz="2400" dirty="0">
              <a:latin typeface="Calibri"/>
              <a:ea typeface="Cambria"/>
              <a:cs typeface="Calibri" panose="020F0502020204030204"/>
            </a:endParaRPr>
          </a:p>
          <a:p>
            <a:pPr>
              <a:buAutoNum type="arabicPeriod"/>
            </a:pPr>
            <a:r>
              <a:rPr lang="en-US" sz="2400" dirty="0">
                <a:latin typeface="Calibri"/>
                <a:ea typeface="Cambria"/>
                <a:cs typeface="Calibri" panose="020F0502020204030204"/>
              </a:rPr>
              <a:t>     How can this lesson be applied to warfare? What is the “seen” and the   “unseen” in war?</a:t>
            </a:r>
          </a:p>
          <a:p>
            <a:pPr marL="285750" indent="-285750">
              <a:buAutoNum type="arabicPeriod"/>
            </a:pP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marL="1200150" lvl="2" indent="-285750">
              <a:buFont typeface="Wingdings"/>
              <a:buChar char="§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4092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D4587-1105-4F87-DDFD-9628D1113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E333-C023-83E4-6E30-058CCA0C4688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Contact 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5AB9A-3EEE-4659-8E02-5716D68E8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045BE8-3BBE-DD14-7605-A1F565F8D21F}"/>
              </a:ext>
            </a:extLst>
          </p:cNvPr>
          <p:cNvSpPr txBox="1">
            <a:spLocks/>
          </p:cNvSpPr>
          <p:nvPr/>
        </p:nvSpPr>
        <p:spPr>
          <a:xfrm>
            <a:off x="3050183" y="4110673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 Light"/>
                <a:ea typeface="Calibri Light"/>
                <a:cs typeface="Calibri Light"/>
              </a:rPr>
              <a:t>Cynthia Fitzthum (co-author)</a:t>
            </a:r>
            <a:endParaRPr lang="en-US" sz="24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  <a:hlinkClick r:id="rId2"/>
              </a:rPr>
              <a:t>Cjfizthum@stcloudstate.edu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8786E27F-D38D-95A8-E5FA-3815CD5B92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13" r="-800" b="3627"/>
          <a:stretch/>
        </p:blipFill>
        <p:spPr>
          <a:xfrm>
            <a:off x="1658975" y="3809414"/>
            <a:ext cx="1283126" cy="1899526"/>
          </a:xfrm>
          <a:prstGeom prst="rect">
            <a:avLst/>
          </a:prstGeom>
        </p:spPr>
      </p:pic>
      <p:pic>
        <p:nvPicPr>
          <p:cNvPr id="6" name="Picture 5" descr="Jeremy Miller">
            <a:extLst>
              <a:ext uri="{FF2B5EF4-FFF2-40B4-BE49-F238E27FC236}">
                <a16:creationId xmlns:a16="http://schemas.microsoft.com/office/drawing/2014/main" id="{9711D467-B4EE-5474-1C46-2B309BB143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75" b="-340"/>
          <a:stretch/>
        </p:blipFill>
        <p:spPr>
          <a:xfrm>
            <a:off x="1658551" y="1867318"/>
            <a:ext cx="1280501" cy="1813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3F0FDF-E8CA-AC9B-9B22-34EFC5248A78}"/>
              </a:ext>
            </a:extLst>
          </p:cNvPr>
          <p:cNvSpPr txBox="1"/>
          <p:nvPr/>
        </p:nvSpPr>
        <p:spPr>
          <a:xfrm>
            <a:off x="3045791" y="2162313"/>
            <a:ext cx="55703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 Light"/>
                <a:cs typeface="Segoe UI"/>
              </a:rPr>
              <a:t>Jeremy Miller (co- author, presenter)</a:t>
            </a:r>
            <a:r>
              <a:rPr lang="en-US" sz="2400">
                <a:latin typeface="Calibri Light"/>
                <a:cs typeface="Segoe UI"/>
              </a:rPr>
              <a:t>​</a:t>
            </a:r>
          </a:p>
          <a:p>
            <a:r>
              <a:rPr lang="en-US" sz="2400">
                <a:cs typeface="Segoe UI"/>
                <a:hlinkClick r:id="rId5"/>
              </a:rPr>
              <a:t>jmiller@c-ischools.org</a:t>
            </a:r>
            <a:endParaRPr lang="en-US" sz="2400">
              <a:ea typeface="Calibri"/>
              <a:cs typeface="Segoe UI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11443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 descr="A screen shot of a flyer&#10;&#10;Description automatically generated">
            <a:extLst>
              <a:ext uri="{FF2B5EF4-FFF2-40B4-BE49-F238E27FC236}">
                <a16:creationId xmlns:a16="http://schemas.microsoft.com/office/drawing/2014/main" id="{6B4BDDE6-51CD-DB26-8FAB-77980E03A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"/>
            <a:ext cx="12191999" cy="68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12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Thank you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184D1E-DFA3-373A-0A48-9EF798D9A213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2" name="Picture 1" descr="Generated image">
            <a:extLst>
              <a:ext uri="{FF2B5EF4-FFF2-40B4-BE49-F238E27FC236}">
                <a16:creationId xmlns:a16="http://schemas.microsoft.com/office/drawing/2014/main" id="{8384E838-CEB9-B477-1E40-6F741E949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507" y="916329"/>
            <a:ext cx="5189315" cy="526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0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Session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Economics of War Series description</a:t>
            </a:r>
          </a:p>
          <a:p>
            <a:pPr marL="514350" indent="-514350">
              <a:buAutoNum type="arabicPeriod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Lesson objectives/Standards/Concepts</a:t>
            </a:r>
          </a:p>
          <a:p>
            <a:pPr marL="514350" indent="-514350">
              <a:buAutoNum type="arabicPeriod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Activity description</a:t>
            </a:r>
            <a:endParaRPr lang="en-US"/>
          </a:p>
          <a:p>
            <a:pPr marL="514350" indent="-514350">
              <a:buAutoNum type="arabicPeriod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Q &amp; A</a:t>
            </a:r>
          </a:p>
          <a:p>
            <a:pPr marL="514350" indent="-514350">
              <a:buAutoNum type="arabicPeriod"/>
            </a:pPr>
            <a:endParaRPr lang="en-US" sz="260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3</a:t>
            </a:fld>
            <a:endParaRPr lang="en-US"/>
          </a:p>
        </p:txBody>
      </p:sp>
      <p:pic>
        <p:nvPicPr>
          <p:cNvPr id="4" name="Picture 3" descr="A cartoon character holding a book&#10;&#10;Description automatically generated">
            <a:extLst>
              <a:ext uri="{FF2B5EF4-FFF2-40B4-BE49-F238E27FC236}">
                <a16:creationId xmlns:a16="http://schemas.microsoft.com/office/drawing/2014/main" id="{CD3F451A-6F82-3B20-20CE-77171E9E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283" y="2309531"/>
            <a:ext cx="2181786" cy="2238936"/>
          </a:xfrm>
          <a:prstGeom prst="rect">
            <a:avLst/>
          </a:prstGeom>
        </p:spPr>
      </p:pic>
      <p:pic>
        <p:nvPicPr>
          <p:cNvPr id="6" name="Picture 5" descr="Clock Photos Images | Free Photos, PNG Stickers, Wallpapers &amp; Backgrounds -  rawpixel">
            <a:extLst>
              <a:ext uri="{FF2B5EF4-FFF2-40B4-BE49-F238E27FC236}">
                <a16:creationId xmlns:a16="http://schemas.microsoft.com/office/drawing/2014/main" id="{D6A0F673-550C-3580-F7C3-8EF12CE5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514" y="2017994"/>
            <a:ext cx="4060371" cy="274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Presenter(s)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CE008A-1223-DE28-3131-6053184B7286}"/>
              </a:ext>
            </a:extLst>
          </p:cNvPr>
          <p:cNvSpPr txBox="1">
            <a:spLocks/>
          </p:cNvSpPr>
          <p:nvPr/>
        </p:nvSpPr>
        <p:spPr>
          <a:xfrm>
            <a:off x="3050183" y="4110673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 Light"/>
                <a:ea typeface="Calibri Light"/>
                <a:cs typeface="Calibri Light"/>
              </a:rPr>
              <a:t>Cynthia Fitzthum (co-author)</a:t>
            </a:r>
            <a:endParaRPr lang="en-US" sz="24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  <a:hlinkClick r:id="rId2"/>
              </a:rPr>
              <a:t>Cjfizthum@stcloudstate.edu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cs typeface="Calibri Light"/>
            </a:endParaRPr>
          </a:p>
          <a:p>
            <a:pPr marL="0" indent="0">
              <a:buNone/>
            </a:pPr>
            <a:endParaRPr lang="en-US" sz="2400" b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33C6AB39-BF55-DDAD-EF5C-C14ED7B6EA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13" r="-800" b="3627"/>
          <a:stretch/>
        </p:blipFill>
        <p:spPr>
          <a:xfrm>
            <a:off x="1658975" y="3809414"/>
            <a:ext cx="1283126" cy="1899526"/>
          </a:xfrm>
          <a:prstGeom prst="rect">
            <a:avLst/>
          </a:prstGeom>
        </p:spPr>
      </p:pic>
      <p:pic>
        <p:nvPicPr>
          <p:cNvPr id="6" name="Picture 5" descr="Jeremy Miller">
            <a:extLst>
              <a:ext uri="{FF2B5EF4-FFF2-40B4-BE49-F238E27FC236}">
                <a16:creationId xmlns:a16="http://schemas.microsoft.com/office/drawing/2014/main" id="{50368C86-F9C8-B74E-F479-0A26146BBF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75" b="-340"/>
          <a:stretch/>
        </p:blipFill>
        <p:spPr>
          <a:xfrm>
            <a:off x="1658551" y="1867318"/>
            <a:ext cx="1280501" cy="1813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F0B8D1-1F59-8E96-D0D7-A851B69FCA87}"/>
              </a:ext>
            </a:extLst>
          </p:cNvPr>
          <p:cNvSpPr txBox="1"/>
          <p:nvPr/>
        </p:nvSpPr>
        <p:spPr>
          <a:xfrm>
            <a:off x="3045791" y="2162313"/>
            <a:ext cx="55703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 Light"/>
                <a:cs typeface="Segoe UI"/>
              </a:rPr>
              <a:t>Jeremy Miller (co- author, presenter)</a:t>
            </a:r>
            <a:r>
              <a:rPr lang="en-US" sz="2400">
                <a:latin typeface="Calibri Light"/>
                <a:cs typeface="Segoe UI"/>
              </a:rPr>
              <a:t>​</a:t>
            </a:r>
          </a:p>
          <a:p>
            <a:r>
              <a:rPr lang="en-US" sz="2400">
                <a:cs typeface="Segoe UI"/>
                <a:hlinkClick r:id="rId5"/>
              </a:rPr>
              <a:t>jmiller@c-ischools.org</a:t>
            </a:r>
            <a:endParaRPr lang="en-US" sz="2400">
              <a:ea typeface="Calibri"/>
              <a:cs typeface="Segoe UI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14635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E78C-227A-069A-C579-08DB82C63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Calibri Light"/>
                <a:cs typeface="Calibri Light"/>
              </a:rPr>
              <a:t>Economics of War Lessons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50F5C5-0961-39F6-FED5-FF1D1E4C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0B8DC89-673D-1F01-E7D1-FB422656AF20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698500" y="2290763"/>
          <a:ext cx="10831511" cy="44264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2644">
                  <a:extLst>
                    <a:ext uri="{9D8B030D-6E8A-4147-A177-3AD203B41FA5}">
                      <a16:colId xmlns:a16="http://schemas.microsoft.com/office/drawing/2014/main" val="1452203774"/>
                    </a:ext>
                  </a:extLst>
                </a:gridCol>
                <a:gridCol w="8348867">
                  <a:extLst>
                    <a:ext uri="{9D8B030D-6E8A-4147-A177-3AD203B41FA5}">
                      <a16:colId xmlns:a16="http://schemas.microsoft.com/office/drawing/2014/main" val="2715939677"/>
                    </a:ext>
                  </a:extLst>
                </a:gridCol>
              </a:tblGrid>
              <a:tr h="31927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  <a:latin typeface="inherit"/>
                        </a:rPr>
                        <a:t>Date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  <a:latin typeface="inherit"/>
                        </a:rPr>
                        <a:t>Topic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016705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2/6-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The Copper Issue</a:t>
                      </a:r>
                      <a:r>
                        <a:rPr lang="en-US" sz="1200">
                          <a:effectLst/>
                          <a:latin typeface="Aptos"/>
                        </a:rPr>
                        <a:t> (A Supply and Demand Lesson)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47377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2/20-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Why go to war?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(A Lesson on Costs and Benefits)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9194727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3/6-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Exchange rates during periods of Conflict</a:t>
                      </a:r>
                      <a:r>
                        <a:rPr lang="en-US" sz="1200">
                          <a:effectLst/>
                          <a:latin typeface="Aptos"/>
                        </a:rPr>
                        <a:t> (Currency and exchange rates)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219585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3/20-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What about trade during war?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(Geography lesson with focus on re-allocation during periods of conflict)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242793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4/3-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Oil and the Middle East</a:t>
                      </a:r>
                      <a:r>
                        <a:rPr lang="en-US" sz="1200">
                          <a:effectLst/>
                          <a:latin typeface="Aptos"/>
                        </a:rPr>
                        <a:t> (Lesson on Prices)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887959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4/17-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What would you do with $19,000 a month?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(Human capital, risk/reward and personal finance lesson)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656387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5/1-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Specialization</a:t>
                      </a:r>
                      <a:r>
                        <a:rPr lang="en-US" sz="1200">
                          <a:effectLst/>
                          <a:latin typeface="Aptos"/>
                        </a:rPr>
                        <a:t> (Military vs. Contractor pay)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379336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5/8-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How big is the military pie?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(A Lesson on Budgeting, Taxation and Opportunity Cost)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224471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5/22- Cindy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The Draft Debate </a:t>
                      </a:r>
                      <a:r>
                        <a:rPr lang="en-US" sz="1200">
                          <a:effectLst/>
                          <a:latin typeface="Aptos"/>
                        </a:rPr>
                        <a:t>(Debate Model)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85825"/>
                  </a:ext>
                </a:extLst>
              </a:tr>
              <a:tr h="502158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  <a:latin typeface="Aptos"/>
                        </a:rPr>
                        <a:t>5/29- Jeremy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1">
                          <a:effectLst/>
                          <a:latin typeface="inherit"/>
                        </a:rPr>
                        <a:t>Reconstruction: Can it boost an economy?</a:t>
                      </a:r>
                      <a:r>
                        <a:rPr lang="en-US" sz="1200">
                          <a:effectLst/>
                          <a:latin typeface="Aptos"/>
                        </a:rPr>
                        <a:t> (Broken Window Fallacy)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783906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6B7DA5-3207-7F5D-5E21-FEA2A7A75D0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i="1">
                <a:ea typeface="Calibri Light"/>
                <a:cs typeface="Calibri Light"/>
              </a:rPr>
              <a:t>Please join us for any of the following webinars......... or look for the webinars on demand and lessons on </a:t>
            </a:r>
            <a:r>
              <a:rPr lang="en-US" i="1" err="1">
                <a:ea typeface="Calibri Light"/>
                <a:cs typeface="Calibri Light"/>
              </a:rPr>
              <a:t>EconEdLink</a:t>
            </a:r>
            <a:r>
              <a:rPr lang="en-US" i="1">
                <a:ea typeface="Calibri Light"/>
                <a:cs typeface="Calibri Light"/>
              </a:rPr>
              <a:t> soon!</a:t>
            </a:r>
            <a:endParaRPr lang="en-US" i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64172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"/>
                <a:ea typeface="+mn-lt"/>
                <a:cs typeface="Calibri Light"/>
              </a:rPr>
              <a:t>You will be able to:</a:t>
            </a:r>
          </a:p>
          <a:p>
            <a:pPr marL="0" indent="0">
              <a:buNone/>
            </a:pPr>
            <a:endParaRPr lang="en-US" sz="2400" dirty="0">
              <a:latin typeface="Calibri"/>
              <a:ea typeface="+mn-lt"/>
              <a:cs typeface="Calibri Light"/>
            </a:endParaRPr>
          </a:p>
          <a:p>
            <a:pPr marL="285750" indent="-28575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US" sz="2400" dirty="0">
                <a:latin typeface="Calibri"/>
                <a:ea typeface="+mn-lt"/>
                <a:cs typeface="Calibri"/>
              </a:rPr>
              <a:t>Describe how military spending affects a </a:t>
            </a:r>
            <a:r>
              <a:rPr lang="en-US" sz="2400" dirty="0">
                <a:latin typeface="Calibri"/>
                <a:ea typeface="Calibri"/>
                <a:cs typeface="Calibri"/>
              </a:rPr>
              <a:t>nations’ GDP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400" dirty="0">
                <a:latin typeface="Calibri"/>
                <a:ea typeface="Calibri Light"/>
                <a:cs typeface="Calibri Light"/>
              </a:rPr>
              <a:t>Identify the opportunity costs associated with military spending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Calibri"/>
              <a:ea typeface="+mn-lt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2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National Standards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 descr="The Voluntary National Content Standard Doc">
            <a:extLst>
              <a:ext uri="{FF2B5EF4-FFF2-40B4-BE49-F238E27FC236}">
                <a16:creationId xmlns:a16="http://schemas.microsoft.com/office/drawing/2014/main" id="{B5F984F9-D901-3A2B-EBF8-B4B74BC7B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35" y="1548022"/>
            <a:ext cx="3359523" cy="436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A8A59A-A89C-4075-6523-DD2D892B6AD4}"/>
              </a:ext>
            </a:extLst>
          </p:cNvPr>
          <p:cNvSpPr txBox="1"/>
          <p:nvPr/>
        </p:nvSpPr>
        <p:spPr>
          <a:xfrm>
            <a:off x="1451571" y="6183833"/>
            <a:ext cx="81668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 Light"/>
                <a:ea typeface="Calibri Light"/>
                <a:cs typeface="Calibri Light"/>
                <a:hlinkClick r:id="rId3"/>
              </a:rPr>
              <a:t>https://www.councilforeconed.org/policy-advocacy/k-12-standards/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0D9AFC4-3A1E-5081-F4F1-E472EAF1A09F}"/>
              </a:ext>
            </a:extLst>
          </p:cNvPr>
          <p:cNvSpPr txBox="1">
            <a:spLocks/>
          </p:cNvSpPr>
          <p:nvPr/>
        </p:nvSpPr>
        <p:spPr>
          <a:xfrm>
            <a:off x="5634312" y="1713566"/>
            <a:ext cx="5653840" cy="43625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 sz="2000" dirty="0">
                <a:latin typeface="Calibri Light"/>
                <a:ea typeface="Calibri Light"/>
                <a:cs typeface="Calibri Light"/>
              </a:rPr>
              <a:t>Economic Fluctuations 8-1:1. GDP is a basic measure of a nation’s economic output and income. It is the total market value, measured in dollars, of all final goods and services produced in the economy in one year.</a:t>
            </a:r>
          </a:p>
          <a:p>
            <a:pPr marL="514350" indent="-514350"/>
            <a:endParaRPr lang="en-US" sz="2000">
              <a:latin typeface="Calibri Light"/>
              <a:ea typeface="Calibri Light"/>
              <a:cs typeface="Calibri Light"/>
            </a:endParaRPr>
          </a:p>
          <a:p>
            <a:pPr marL="514350" indent="-514350"/>
            <a:r>
              <a:rPr lang="en-US" sz="2000" dirty="0">
                <a:latin typeface="Calibri Light"/>
                <a:ea typeface="Calibri Light"/>
                <a:cs typeface="Calibri Light"/>
              </a:rPr>
              <a:t>Allocation 3-12: 1. Comparing the benefits and costs of different allocation methods in order to choose the method that is most appropriate for some specific problem can result in more effective allocations and a more effective overall allocation system.</a:t>
            </a:r>
          </a:p>
          <a:p>
            <a:pPr marL="514350" indent="-514350"/>
            <a:endParaRPr lang="en-US" sz="2600" dirty="0">
              <a:latin typeface="Calibri Light"/>
              <a:ea typeface="Calibri Light"/>
              <a:cs typeface="Calibri Light"/>
            </a:endParaRPr>
          </a:p>
          <a:p>
            <a:pPr marL="514350" indent="-514350"/>
            <a:endParaRPr lang="en-US" sz="2600" dirty="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9646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sloth and squirrel in a pickle jar&#10;&#10;Description automatically generated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0" r="26789"/>
          <a:stretch/>
        </p:blipFill>
        <p:spPr>
          <a:xfrm>
            <a:off x="6193218" y="0"/>
            <a:ext cx="6083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Lesson Activity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3F28B3-7386-8A86-D965-F231472E887D}"/>
              </a:ext>
            </a:extLst>
          </p:cNvPr>
          <p:cNvSpPr txBox="1">
            <a:spLocks/>
          </p:cNvSpPr>
          <p:nvPr/>
        </p:nvSpPr>
        <p:spPr>
          <a:xfrm>
            <a:off x="7343994" y="2219105"/>
            <a:ext cx="4521878" cy="1724875"/>
          </a:xfrm>
          <a:prstGeom prst="rect">
            <a:avLst/>
          </a:prstGeom>
          <a:solidFill>
            <a:srgbClr val="D8FEE4"/>
          </a:solidFill>
        </p:spPr>
        <p:txBody>
          <a:bodyPr lIns="91440" tIns="45720" rIns="91440" bIns="4572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Calibri Light"/>
                <a:cs typeface="Calibri Light"/>
              </a:rPr>
              <a:t>[INSERT FEATURED IMAGE OF WEBINAR SESSION]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2" name="Picture 1" descr="Generated image">
            <a:extLst>
              <a:ext uri="{FF2B5EF4-FFF2-40B4-BE49-F238E27FC236}">
                <a16:creationId xmlns:a16="http://schemas.microsoft.com/office/drawing/2014/main" id="{DC713BF6-B796-F9C1-6397-7093A52A2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926" y="925976"/>
            <a:ext cx="5218251" cy="51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84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Gross Domestic Product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11311-1E42-4F14-14CA-2EAFDB07C310}"/>
              </a:ext>
            </a:extLst>
          </p:cNvPr>
          <p:cNvSpPr txBox="1"/>
          <p:nvPr/>
        </p:nvSpPr>
        <p:spPr>
          <a:xfrm>
            <a:off x="843642" y="1717064"/>
            <a:ext cx="10574918" cy="38779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1F1F1F"/>
                </a:solidFill>
                <a:latin typeface="Calibri"/>
                <a:ea typeface="Roboto"/>
                <a:cs typeface="Roboto"/>
              </a:rPr>
              <a:t>GDP - The total value of all final goods produced and services provided in a country during one year.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1F1F1F"/>
                </a:solidFill>
                <a:ea typeface="Roboto"/>
                <a:cs typeface="Roboto"/>
              </a:rPr>
              <a:t>GDP = C + I + G + Nx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1F1F1F"/>
                </a:solidFill>
                <a:ea typeface="Roboto"/>
                <a:cs typeface="Roboto"/>
              </a:rPr>
              <a:t>Consumer spending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>
                <a:solidFill>
                  <a:srgbClr val="1F1F1F"/>
                </a:solidFill>
                <a:ea typeface="Roboto"/>
                <a:cs typeface="Roboto"/>
              </a:rPr>
              <a:t>Investment spending</a:t>
            </a:r>
            <a:endParaRPr lang="en-US" sz="2400" dirty="0">
              <a:solidFill>
                <a:srgbClr val="1F1F1F"/>
              </a:solidFill>
              <a:ea typeface="Roboto"/>
              <a:cs typeface="Roboto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1F1F1F"/>
                </a:solidFill>
                <a:ea typeface="Roboto"/>
                <a:cs typeface="Roboto"/>
              </a:rPr>
              <a:t>Government Spending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1F1F1F"/>
                </a:solidFill>
                <a:ea typeface="Roboto"/>
                <a:cs typeface="Roboto"/>
              </a:rPr>
              <a:t>Net Exports </a:t>
            </a:r>
          </a:p>
          <a:p>
            <a:r>
              <a:rPr lang="en-US" sz="2400">
                <a:solidFill>
                  <a:srgbClr val="1F1F1F"/>
                </a:solidFill>
                <a:ea typeface="Roboto"/>
                <a:cs typeface="Roboto"/>
              </a:rPr>
              <a:t> </a:t>
            </a:r>
            <a:endParaRPr lang="en-US" sz="2400" dirty="0">
              <a:solidFill>
                <a:srgbClr val="1F1F1F"/>
              </a:solidFill>
              <a:ea typeface="Roboto"/>
              <a:cs typeface="Roboto"/>
            </a:endParaRPr>
          </a:p>
          <a:p>
            <a:br>
              <a:rPr lang="en-US" dirty="0"/>
            </a:br>
            <a:endParaRPr lang="en-US" dirty="0"/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6502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8" ma:contentTypeDescription="Create a new document." ma:contentTypeScope="" ma:versionID="f6be8582c19e43aabdc72bd849ceb1d4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4af3f7936726ea7699b4002a52923267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51F743-C0A0-4E7E-B51E-35DF69ECFFB2}">
  <ds:schemaRefs>
    <ds:schemaRef ds:uri="742ad430-3572-48e8-b446-46b1d42ed47a"/>
    <ds:schemaRef ds:uri="74616181-94ba-4823-8a07-43739609fc94"/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1D51233-BD51-4731-ADE8-2AC5DB2022A3}">
  <ds:schemaRefs>
    <ds:schemaRef ds:uri="aa0c1190-56bd-4797-9cf7-4990489609e0"/>
    <ds:schemaRef ds:uri="e475455f-c69b-4ff8-acf7-75612f4dc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3_Office Theme</vt:lpstr>
      <vt:lpstr>PowerPoint Presentation</vt:lpstr>
      <vt:lpstr>PowerPoint Presentation</vt:lpstr>
      <vt:lpstr>PowerPoint Presentation</vt:lpstr>
      <vt:lpstr>PowerPoint Presentation</vt:lpstr>
      <vt:lpstr>Economics of War Lessons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223</cp:revision>
  <dcterms:created xsi:type="dcterms:W3CDTF">2022-05-10T21:20:13Z</dcterms:created>
  <dcterms:modified xsi:type="dcterms:W3CDTF">2025-05-29T20:36:25Z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