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6"/>
  </p:notesMasterIdLst>
  <p:handoutMasterIdLst>
    <p:handoutMasterId r:id="rId27"/>
  </p:handoutMasterIdLst>
  <p:sldIdLst>
    <p:sldId id="699" r:id="rId5"/>
    <p:sldId id="722" r:id="rId6"/>
    <p:sldId id="724" r:id="rId7"/>
    <p:sldId id="766" r:id="rId8"/>
    <p:sldId id="767" r:id="rId9"/>
    <p:sldId id="768" r:id="rId10"/>
    <p:sldId id="769" r:id="rId11"/>
    <p:sldId id="726" r:id="rId12"/>
    <p:sldId id="784" r:id="rId13"/>
    <p:sldId id="770" r:id="rId14"/>
    <p:sldId id="774" r:id="rId15"/>
    <p:sldId id="728" r:id="rId16"/>
    <p:sldId id="780" r:id="rId17"/>
    <p:sldId id="734" r:id="rId18"/>
    <p:sldId id="782" r:id="rId19"/>
    <p:sldId id="738" r:id="rId20"/>
    <p:sldId id="783" r:id="rId21"/>
    <p:sldId id="778" r:id="rId22"/>
    <p:sldId id="777" r:id="rId23"/>
    <p:sldId id="765" r:id="rId24"/>
    <p:sldId id="7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96E52-72A4-2359-6C76-5E52B5C3879E}" v="409" dt="2025-05-01T19:36:22.115"/>
    <p1510:client id="{9FEA0067-7DDD-BBA5-DB48-C1DD1A5C6849}" v="177" dt="2025-05-01T10:30:37.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5/1/2025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S6Rzd6fDxBM?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4097" y="1888226"/>
            <a:ext cx="6248123" cy="2621665"/>
          </a:xfrm>
        </p:spPr>
        <p:txBody>
          <a:bodyPr lIns="91440" tIns="45720" rIns="91440" bIns="45720" anchor="t"/>
          <a:lstStyle/>
          <a:p>
            <a:r>
              <a:rPr lang="en-US" sz="5000" dirty="0">
                <a:solidFill>
                  <a:srgbClr val="414A58"/>
                </a:solidFill>
                <a:ea typeface="+mn-lt"/>
                <a:cs typeface="+mn-lt"/>
              </a:rPr>
              <a:t>From Soldier to Contractor: Pay Gaps Explained</a:t>
            </a:r>
            <a:endParaRPr lang="en-US" sz="5000" dirty="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BD0CC539-05C1-1FD2-7774-C13D8DA86458}"/>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A soldier carrying a large log on his back&#10;&#10;AI-generated content may be incorrect.">
            <a:extLst>
              <a:ext uri="{FF2B5EF4-FFF2-40B4-BE49-F238E27FC236}">
                <a16:creationId xmlns:a16="http://schemas.microsoft.com/office/drawing/2014/main" id="{A25222ED-3B3C-F93C-83ED-0111CF978573}"/>
              </a:ext>
            </a:extLst>
          </p:cNvPr>
          <p:cNvPicPr>
            <a:picLocks noChangeAspect="1"/>
          </p:cNvPicPr>
          <p:nvPr/>
        </p:nvPicPr>
        <p:blipFill>
          <a:blip r:embed="rId5"/>
          <a:srcRect l="8836" r="10015"/>
          <a:stretch/>
        </p:blipFill>
        <p:spPr>
          <a:xfrm>
            <a:off x="6952044" y="1244278"/>
            <a:ext cx="5315791" cy="4408025"/>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054EF-2CD9-7107-49EB-0DA32145EA94}"/>
            </a:ext>
          </a:extLst>
        </p:cNvPr>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473181A5-D987-C316-3AC1-09A92F4C88F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C594FB72-6124-90B6-96CF-B9A144EA8790}"/>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4C6A801C-F177-4C0A-306B-821F24DB8BC3}"/>
              </a:ext>
            </a:extLst>
          </p:cNvPr>
          <p:cNvSpPr>
            <a:spLocks noGrp="1"/>
          </p:cNvSpPr>
          <p:nvPr>
            <p:ph type="body" sz="quarter" idx="10"/>
          </p:nvPr>
        </p:nvSpPr>
        <p:spPr>
          <a:xfrm>
            <a:off x="704097" y="1888226"/>
            <a:ext cx="6248123" cy="2621665"/>
          </a:xfrm>
        </p:spPr>
        <p:txBody>
          <a:bodyPr lIns="91440" tIns="45720" rIns="91440" bIns="45720" anchor="t"/>
          <a:lstStyle/>
          <a:p>
            <a:r>
              <a:rPr lang="en-US" sz="5000" dirty="0">
                <a:solidFill>
                  <a:srgbClr val="414A58"/>
                </a:solidFill>
                <a:latin typeface="Calibri Light"/>
                <a:ea typeface="+mn-lt"/>
                <a:cs typeface="+mn-lt"/>
              </a:rPr>
              <a:t>Lesson Activity</a:t>
            </a:r>
            <a:endParaRPr lang="en-US" sz="5000">
              <a:solidFill>
                <a:srgbClr val="414A58"/>
              </a:solidFill>
              <a:latin typeface="Calibri Light"/>
              <a:ea typeface="Calibri"/>
              <a:cs typeface="Calibri"/>
            </a:endParaRPr>
          </a:p>
        </p:txBody>
      </p:sp>
      <p:pic>
        <p:nvPicPr>
          <p:cNvPr id="6" name="Picture 5">
            <a:extLst>
              <a:ext uri="{FF2B5EF4-FFF2-40B4-BE49-F238E27FC236}">
                <a16:creationId xmlns:a16="http://schemas.microsoft.com/office/drawing/2014/main" id="{854DEAF4-9F67-104D-D3B9-DF89C0F7AC2D}"/>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7E2EB8D7-A4FA-7C85-11A7-39C2A6C375D4}"/>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A soldier carrying a large log on his back&#10;&#10;AI-generated content may be incorrect.">
            <a:extLst>
              <a:ext uri="{FF2B5EF4-FFF2-40B4-BE49-F238E27FC236}">
                <a16:creationId xmlns:a16="http://schemas.microsoft.com/office/drawing/2014/main" id="{F0E5F5AF-B8A5-735E-CA7B-4A2352C2A140}"/>
              </a:ext>
            </a:extLst>
          </p:cNvPr>
          <p:cNvPicPr>
            <a:picLocks noChangeAspect="1"/>
          </p:cNvPicPr>
          <p:nvPr/>
        </p:nvPicPr>
        <p:blipFill>
          <a:blip r:embed="rId5"/>
          <a:srcRect l="8836" r="10015"/>
          <a:stretch/>
        </p:blipFill>
        <p:spPr>
          <a:xfrm>
            <a:off x="6952044" y="1244278"/>
            <a:ext cx="5315791" cy="4408025"/>
          </a:xfrm>
          <a:prstGeom prst="rect">
            <a:avLst/>
          </a:prstGeom>
        </p:spPr>
      </p:pic>
    </p:spTree>
    <p:extLst>
      <p:ext uri="{BB962C8B-B14F-4D97-AF65-F5344CB8AC3E}">
        <p14:creationId xmlns:p14="http://schemas.microsoft.com/office/powerpoint/2010/main" val="395879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B30E-91C2-291F-B660-5FDE13691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31F2F-3F90-713B-275D-A6C6F1D341C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Contractors in Iraq &amp; Afghanistan</a:t>
            </a:r>
            <a:endParaRPr lang="en-US"/>
          </a:p>
        </p:txBody>
      </p:sp>
      <p:sp>
        <p:nvSpPr>
          <p:cNvPr id="5" name="Slide Number Placeholder 4">
            <a:extLst>
              <a:ext uri="{FF2B5EF4-FFF2-40B4-BE49-F238E27FC236}">
                <a16:creationId xmlns:a16="http://schemas.microsoft.com/office/drawing/2014/main" id="{D16F771C-2AAE-1808-9414-21E9A21BFF5F}"/>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7" name="TextBox 6">
            <a:extLst>
              <a:ext uri="{FF2B5EF4-FFF2-40B4-BE49-F238E27FC236}">
                <a16:creationId xmlns:a16="http://schemas.microsoft.com/office/drawing/2014/main" id="{4EE30AA9-3C15-E24D-73AC-8D83EDAD96DD}"/>
              </a:ext>
            </a:extLst>
          </p:cNvPr>
          <p:cNvSpPr txBox="1"/>
          <p:nvPr/>
        </p:nvSpPr>
        <p:spPr>
          <a:xfrm>
            <a:off x="713118" y="1719532"/>
            <a:ext cx="1059323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Calibri Light"/>
              </a:rPr>
              <a:t>US Government used private contracting companies to provide support and logistics for the war efforts</a:t>
            </a:r>
          </a:p>
          <a:p>
            <a:pPr marL="457200" indent="-457200">
              <a:buFont typeface="Arial"/>
              <a:buChar char="•"/>
            </a:pPr>
            <a:r>
              <a:rPr lang="en-US" sz="2600">
                <a:latin typeface="Calibri Light"/>
                <a:ea typeface="Calibri Light"/>
                <a:cs typeface="Calibri Light"/>
              </a:rPr>
              <a:t>Trucking</a:t>
            </a:r>
          </a:p>
          <a:p>
            <a:pPr marL="457200" indent="-457200">
              <a:buFont typeface="Arial"/>
              <a:buChar char="•"/>
            </a:pPr>
            <a:r>
              <a:rPr lang="en-US" sz="2600">
                <a:latin typeface="Calibri Light"/>
                <a:ea typeface="Calibri Light"/>
                <a:cs typeface="Calibri Light"/>
              </a:rPr>
              <a:t>Police/security trainers</a:t>
            </a:r>
          </a:p>
          <a:p>
            <a:pPr marL="457200" indent="-457200">
              <a:buFont typeface="Arial"/>
              <a:buChar char="•"/>
            </a:pPr>
            <a:r>
              <a:rPr lang="en-US" sz="2600">
                <a:latin typeface="Calibri Light"/>
                <a:ea typeface="Calibri Light"/>
                <a:cs typeface="Calibri Light"/>
              </a:rPr>
              <a:t>Food &amp; laundry services</a:t>
            </a:r>
          </a:p>
          <a:p>
            <a:pPr marL="457200" indent="-457200">
              <a:buFont typeface="Arial"/>
              <a:buChar char="•"/>
            </a:pPr>
            <a:r>
              <a:rPr lang="en-US" sz="2600">
                <a:latin typeface="Calibri Light"/>
                <a:ea typeface="Calibri Light"/>
                <a:cs typeface="Calibri Light"/>
              </a:rPr>
              <a:t>Security Services</a:t>
            </a:r>
          </a:p>
          <a:p>
            <a:pPr marL="914400" lvl="1" indent="-457200">
              <a:buFont typeface="Wingdings"/>
              <a:buChar char="§"/>
            </a:pPr>
            <a:r>
              <a:rPr lang="en-US" sz="2600">
                <a:latin typeface="Calibri Light"/>
                <a:ea typeface="Calibri Light"/>
                <a:cs typeface="Calibri Light"/>
              </a:rPr>
              <a:t>Static security (base, gate guards)</a:t>
            </a:r>
          </a:p>
          <a:p>
            <a:pPr marL="914400" lvl="1" indent="-457200">
              <a:buFont typeface="Wingdings"/>
              <a:buChar char="§"/>
            </a:pPr>
            <a:r>
              <a:rPr lang="en-US" sz="2600">
                <a:latin typeface="Calibri Light"/>
                <a:ea typeface="Calibri Light"/>
                <a:cs typeface="Calibri Light"/>
              </a:rPr>
              <a:t>Personal protection (State Department, DOD, CIA)</a:t>
            </a:r>
          </a:p>
        </p:txBody>
      </p:sp>
      <p:pic>
        <p:nvPicPr>
          <p:cNvPr id="9" name="Picture 8">
            <a:extLst>
              <a:ext uri="{FF2B5EF4-FFF2-40B4-BE49-F238E27FC236}">
                <a16:creationId xmlns:a16="http://schemas.microsoft.com/office/drawing/2014/main" id="{BA2D57AB-6263-27D7-0A85-3FF96EFF5D0E}"/>
              </a:ext>
            </a:extLst>
          </p:cNvPr>
          <p:cNvPicPr>
            <a:picLocks noChangeAspect="1"/>
          </p:cNvPicPr>
          <p:nvPr/>
        </p:nvPicPr>
        <p:blipFill>
          <a:blip r:embed="rId2"/>
          <a:stretch>
            <a:fillRect/>
          </a:stretch>
        </p:blipFill>
        <p:spPr>
          <a:xfrm>
            <a:off x="3087358" y="4824053"/>
            <a:ext cx="2926152" cy="1393706"/>
          </a:xfrm>
          <a:prstGeom prst="rect">
            <a:avLst/>
          </a:prstGeom>
        </p:spPr>
      </p:pic>
      <p:pic>
        <p:nvPicPr>
          <p:cNvPr id="10" name="Picture 9">
            <a:extLst>
              <a:ext uri="{FF2B5EF4-FFF2-40B4-BE49-F238E27FC236}">
                <a16:creationId xmlns:a16="http://schemas.microsoft.com/office/drawing/2014/main" id="{B3729326-142F-7251-F01C-274C71F5E050}"/>
              </a:ext>
            </a:extLst>
          </p:cNvPr>
          <p:cNvPicPr>
            <a:picLocks noChangeAspect="1"/>
          </p:cNvPicPr>
          <p:nvPr/>
        </p:nvPicPr>
        <p:blipFill>
          <a:blip r:embed="rId3"/>
          <a:stretch>
            <a:fillRect/>
          </a:stretch>
        </p:blipFill>
        <p:spPr>
          <a:xfrm>
            <a:off x="1820443" y="6186038"/>
            <a:ext cx="5761907" cy="366264"/>
          </a:xfrm>
          <a:prstGeom prst="rect">
            <a:avLst/>
          </a:prstGeom>
        </p:spPr>
      </p:pic>
      <p:pic>
        <p:nvPicPr>
          <p:cNvPr id="11" name="Picture 10">
            <a:extLst>
              <a:ext uri="{FF2B5EF4-FFF2-40B4-BE49-F238E27FC236}">
                <a16:creationId xmlns:a16="http://schemas.microsoft.com/office/drawing/2014/main" id="{C67A914F-2B1B-2274-8F86-627518505A38}"/>
              </a:ext>
            </a:extLst>
          </p:cNvPr>
          <p:cNvPicPr>
            <a:picLocks noChangeAspect="1"/>
          </p:cNvPicPr>
          <p:nvPr/>
        </p:nvPicPr>
        <p:blipFill>
          <a:blip r:embed="rId4"/>
          <a:stretch>
            <a:fillRect/>
          </a:stretch>
        </p:blipFill>
        <p:spPr>
          <a:xfrm>
            <a:off x="8463241" y="4728575"/>
            <a:ext cx="3549042" cy="2129425"/>
          </a:xfrm>
          <a:prstGeom prst="rect">
            <a:avLst/>
          </a:prstGeom>
        </p:spPr>
      </p:pic>
    </p:spTree>
    <p:extLst>
      <p:ext uri="{BB962C8B-B14F-4D97-AF65-F5344CB8AC3E}">
        <p14:creationId xmlns:p14="http://schemas.microsoft.com/office/powerpoint/2010/main" val="98092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Discussion</a:t>
            </a:r>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12</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400" dirty="0">
                <a:latin typeface="Calibri Light"/>
                <a:ea typeface="Calibri"/>
                <a:cs typeface="Calibri"/>
              </a:rPr>
              <a:t>Who would like to have a high paying career?</a:t>
            </a:r>
            <a:endParaRPr lang="en-US" sz="2400">
              <a:latin typeface="Calibri Light"/>
              <a:ea typeface="Calibri"/>
              <a:cs typeface="Calibri"/>
            </a:endParaRPr>
          </a:p>
          <a:p>
            <a:pPr>
              <a:buFont typeface="Arial"/>
              <a:buChar char="•"/>
            </a:pPr>
            <a:r>
              <a:rPr lang="en-US" sz="2400" dirty="0">
                <a:latin typeface="Calibri Light"/>
                <a:ea typeface="Calibri"/>
                <a:cs typeface="Calibri"/>
              </a:rPr>
              <a:t>What kinds of jobs have high pay? </a:t>
            </a:r>
            <a:endParaRPr lang="en-US" sz="2400">
              <a:latin typeface="Calibri Light"/>
              <a:ea typeface="Calibri"/>
              <a:cs typeface="Calibri"/>
            </a:endParaRPr>
          </a:p>
          <a:p>
            <a:pPr>
              <a:buFont typeface="Arial,Sans-Serif"/>
              <a:buChar char="•"/>
            </a:pPr>
            <a:r>
              <a:rPr lang="en-US" sz="2400" dirty="0">
                <a:latin typeface="Calibri Light"/>
                <a:ea typeface="Calibri"/>
                <a:cs typeface="Calibri"/>
              </a:rPr>
              <a:t>Why are these high paying occupations? </a:t>
            </a:r>
            <a:endParaRPr lang="en-US" sz="2400">
              <a:latin typeface="Calibri Light"/>
              <a:ea typeface="Calibri"/>
              <a:cs typeface="Calibri"/>
            </a:endParaRPr>
          </a:p>
          <a:p>
            <a:pPr>
              <a:buFont typeface="Arial"/>
              <a:buChar char="•"/>
            </a:pPr>
            <a:r>
              <a:rPr lang="en-US" sz="2400" dirty="0">
                <a:latin typeface="Calibri Light"/>
                <a:ea typeface="Calibri"/>
                <a:cs typeface="Calibri"/>
              </a:rPr>
              <a:t>What opportunity costs do you think you would face when working towards a high paying job? </a:t>
            </a:r>
            <a:endParaRPr lang="en-US" sz="2400">
              <a:latin typeface="Calibri Light"/>
              <a:ea typeface="Calibri Light"/>
              <a:cs typeface="Calibri Light"/>
            </a:endParaRPr>
          </a:p>
          <a:p>
            <a:pPr>
              <a:buFont typeface="Arial"/>
              <a:buChar char="•"/>
            </a:pPr>
            <a:r>
              <a:rPr lang="en-US" sz="2400" dirty="0">
                <a:latin typeface="Calibri Light"/>
                <a:ea typeface="Calibri"/>
                <a:cs typeface="Calibri"/>
              </a:rPr>
              <a:t> How important is the training prior to entering these fields? Why?</a:t>
            </a:r>
            <a:endParaRPr lang="en-US" sz="2400">
              <a:latin typeface="Calibri Light"/>
              <a:ea typeface="Calibri"/>
              <a:cs typeface="Calibri"/>
            </a:endParaRPr>
          </a:p>
          <a:p>
            <a:pPr marL="0" indent="0">
              <a:buNone/>
            </a:pPr>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8112-45F2-0827-DBF1-1AE47DD17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1A7DE-8FC0-8855-957A-FD8EC9192BAD}"/>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Salaries</a:t>
            </a:r>
            <a:endParaRPr lang="en-US"/>
          </a:p>
        </p:txBody>
      </p:sp>
      <p:sp>
        <p:nvSpPr>
          <p:cNvPr id="5" name="Slide Number Placeholder 4">
            <a:extLst>
              <a:ext uri="{FF2B5EF4-FFF2-40B4-BE49-F238E27FC236}">
                <a16:creationId xmlns:a16="http://schemas.microsoft.com/office/drawing/2014/main" id="{0FE79A9A-BED6-1856-6DAD-8093A473CB85}"/>
              </a:ext>
            </a:extLst>
          </p:cNvPr>
          <p:cNvSpPr>
            <a:spLocks noGrp="1"/>
          </p:cNvSpPr>
          <p:nvPr>
            <p:ph type="sldNum" sz="quarter" idx="4"/>
          </p:nvPr>
        </p:nvSpPr>
        <p:spPr/>
        <p:txBody>
          <a:bodyPr/>
          <a:lstStyle/>
          <a:p>
            <a:fld id="{FAEE96CF-4053-2149-B5F9-FD566E7161CA}" type="slidenum">
              <a:rPr lang="en-US" smtClean="0"/>
              <a:pPr/>
              <a:t>13</a:t>
            </a:fld>
            <a:endParaRPr lang="en-US"/>
          </a:p>
        </p:txBody>
      </p:sp>
      <p:sp>
        <p:nvSpPr>
          <p:cNvPr id="7" name="TextBox 6">
            <a:extLst>
              <a:ext uri="{FF2B5EF4-FFF2-40B4-BE49-F238E27FC236}">
                <a16:creationId xmlns:a16="http://schemas.microsoft.com/office/drawing/2014/main" id="{2C02383E-D1E4-843A-42C5-7ED34615C496}"/>
              </a:ext>
            </a:extLst>
          </p:cNvPr>
          <p:cNvSpPr txBox="1"/>
          <p:nvPr/>
        </p:nvSpPr>
        <p:spPr>
          <a:xfrm>
            <a:off x="713118" y="1719532"/>
            <a:ext cx="10593236"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latin typeface="Calibri Light"/>
              </a:rPr>
              <a:t>Security Contractors </a:t>
            </a:r>
          </a:p>
          <a:p>
            <a:pPr marL="457200" indent="-457200">
              <a:buFont typeface="Arial"/>
              <a:buChar char="•"/>
            </a:pPr>
            <a:r>
              <a:rPr lang="en-US" sz="2600" dirty="0">
                <a:latin typeface="Calibri Light"/>
                <a:ea typeface="Calibri Light"/>
                <a:cs typeface="Calibri Light"/>
              </a:rPr>
              <a:t>$350-1000/day in-country</a:t>
            </a:r>
          </a:p>
          <a:p>
            <a:pPr marL="457200" indent="-457200">
              <a:buFont typeface="Arial"/>
              <a:buChar char="•"/>
            </a:pPr>
            <a:r>
              <a:rPr lang="en-US" sz="2600" dirty="0">
                <a:latin typeface="Calibri Light"/>
                <a:ea typeface="Calibri Light"/>
                <a:cs typeface="Calibri Light"/>
              </a:rPr>
              <a:t>Typically, a 90/30 rotation – 90 days in-country, 30 days of leave</a:t>
            </a:r>
          </a:p>
          <a:p>
            <a:pPr marL="914400" lvl="1" indent="-457200">
              <a:buFont typeface="Wingdings"/>
              <a:buChar char="§"/>
            </a:pPr>
            <a:r>
              <a:rPr lang="en-US" sz="2600" dirty="0">
                <a:latin typeface="Calibri Light"/>
                <a:ea typeface="Calibri Light"/>
                <a:cs typeface="Calibri Light"/>
              </a:rPr>
              <a:t>~$95,000 – 270,000/year</a:t>
            </a:r>
          </a:p>
        </p:txBody>
      </p:sp>
      <p:sp>
        <p:nvSpPr>
          <p:cNvPr id="4" name="TextBox 3">
            <a:extLst>
              <a:ext uri="{FF2B5EF4-FFF2-40B4-BE49-F238E27FC236}">
                <a16:creationId xmlns:a16="http://schemas.microsoft.com/office/drawing/2014/main" id="{BBBE20C7-10EE-E194-6739-B36904B1E04A}"/>
              </a:ext>
            </a:extLst>
          </p:cNvPr>
          <p:cNvSpPr txBox="1"/>
          <p:nvPr/>
        </p:nvSpPr>
        <p:spPr>
          <a:xfrm>
            <a:off x="702734" y="3412067"/>
            <a:ext cx="675075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Calibri Light"/>
              </a:rPr>
              <a:t>Enlisted Military (E-5) - $24,000/year (in 2005)</a:t>
            </a:r>
            <a:endParaRPr lang="en-US"/>
          </a:p>
        </p:txBody>
      </p:sp>
      <p:pic>
        <p:nvPicPr>
          <p:cNvPr id="8" name="Picture 7">
            <a:extLst>
              <a:ext uri="{FF2B5EF4-FFF2-40B4-BE49-F238E27FC236}">
                <a16:creationId xmlns:a16="http://schemas.microsoft.com/office/drawing/2014/main" id="{ACA43CE4-D0DC-3EFE-097F-CB64832AF412}"/>
              </a:ext>
            </a:extLst>
          </p:cNvPr>
          <p:cNvPicPr>
            <a:picLocks noChangeAspect="1"/>
          </p:cNvPicPr>
          <p:nvPr/>
        </p:nvPicPr>
        <p:blipFill>
          <a:blip r:embed="rId2"/>
          <a:stretch>
            <a:fillRect/>
          </a:stretch>
        </p:blipFill>
        <p:spPr>
          <a:xfrm>
            <a:off x="7133166" y="3653366"/>
            <a:ext cx="4162778" cy="2655712"/>
          </a:xfrm>
          <a:prstGeom prst="rect">
            <a:avLst/>
          </a:prstGeom>
        </p:spPr>
      </p:pic>
    </p:spTree>
    <p:extLst>
      <p:ext uri="{BB962C8B-B14F-4D97-AF65-F5344CB8AC3E}">
        <p14:creationId xmlns:p14="http://schemas.microsoft.com/office/powerpoint/2010/main" val="1463629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"Hell Week"</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14</a:t>
            </a:fld>
            <a:endParaRPr lang="en-US"/>
          </a:p>
        </p:txBody>
      </p:sp>
      <p:pic>
        <p:nvPicPr>
          <p:cNvPr id="6" name="Online Media 5" title="SEALS BUDS Class 234    part 4 of 6    Hellweek">
            <a:hlinkClick r:id="" action="ppaction://media"/>
            <a:extLst>
              <a:ext uri="{FF2B5EF4-FFF2-40B4-BE49-F238E27FC236}">
                <a16:creationId xmlns:a16="http://schemas.microsoft.com/office/drawing/2014/main" id="{DDD50C6E-09AA-8826-475D-722C043911BA}"/>
              </a:ext>
            </a:extLst>
          </p:cNvPr>
          <p:cNvPicPr>
            <a:picLocks noRot="1" noChangeAspect="1"/>
          </p:cNvPicPr>
          <p:nvPr>
            <a:videoFile r:link="rId1"/>
          </p:nvPr>
        </p:nvPicPr>
        <p:blipFill>
          <a:blip r:embed="rId3"/>
          <a:stretch>
            <a:fillRect/>
          </a:stretch>
        </p:blipFill>
        <p:spPr>
          <a:xfrm>
            <a:off x="2438400" y="1370635"/>
            <a:ext cx="7315200" cy="5486400"/>
          </a:xfrm>
          <a:prstGeom prst="rect">
            <a:avLst/>
          </a:prstGeom>
        </p:spPr>
      </p:pic>
    </p:spTree>
    <p:extLst>
      <p:ext uri="{BB962C8B-B14F-4D97-AF65-F5344CB8AC3E}">
        <p14:creationId xmlns:p14="http://schemas.microsoft.com/office/powerpoint/2010/main" val="147946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EADB-C990-EF21-CD0C-22D0A6FD7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78F50-0752-E26B-27B0-F61EFE13EC90}"/>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Career Exploration</a:t>
            </a:r>
            <a:endParaRPr lang="en-US" dirty="0"/>
          </a:p>
        </p:txBody>
      </p:sp>
      <p:sp>
        <p:nvSpPr>
          <p:cNvPr id="5" name="Slide Number Placeholder 4">
            <a:extLst>
              <a:ext uri="{FF2B5EF4-FFF2-40B4-BE49-F238E27FC236}">
                <a16:creationId xmlns:a16="http://schemas.microsoft.com/office/drawing/2014/main" id="{5321009B-CC55-876A-C859-1D76FB9DC412}"/>
              </a:ext>
            </a:extLst>
          </p:cNvPr>
          <p:cNvSpPr>
            <a:spLocks noGrp="1"/>
          </p:cNvSpPr>
          <p:nvPr>
            <p:ph type="sldNum" sz="quarter" idx="4"/>
          </p:nvPr>
        </p:nvSpPr>
        <p:spPr/>
        <p:txBody>
          <a:bodyPr/>
          <a:lstStyle/>
          <a:p>
            <a:fld id="{FAEE96CF-4053-2149-B5F9-FD566E7161CA}" type="slidenum">
              <a:rPr lang="en-US" dirty="0" smtClean="0"/>
              <a:pPr/>
              <a:t>15</a:t>
            </a:fld>
            <a:endParaRPr lang="en-US"/>
          </a:p>
        </p:txBody>
      </p:sp>
      <p:pic>
        <p:nvPicPr>
          <p:cNvPr id="3" name="Picture 2">
            <a:extLst>
              <a:ext uri="{FF2B5EF4-FFF2-40B4-BE49-F238E27FC236}">
                <a16:creationId xmlns:a16="http://schemas.microsoft.com/office/drawing/2014/main" id="{4246A665-92E1-439B-BB71-42B7E6F1F186}"/>
              </a:ext>
            </a:extLst>
          </p:cNvPr>
          <p:cNvPicPr>
            <a:picLocks noChangeAspect="1"/>
          </p:cNvPicPr>
          <p:nvPr/>
        </p:nvPicPr>
        <p:blipFill>
          <a:blip r:embed="rId2"/>
          <a:stretch>
            <a:fillRect/>
          </a:stretch>
        </p:blipFill>
        <p:spPr>
          <a:xfrm>
            <a:off x="6098413" y="1853395"/>
            <a:ext cx="5673639" cy="4529073"/>
          </a:xfrm>
          <a:prstGeom prst="rect">
            <a:avLst/>
          </a:prstGeom>
          <a:ln w="28575">
            <a:solidFill>
              <a:schemeClr val="accent1"/>
            </a:solidFill>
          </a:ln>
        </p:spPr>
      </p:pic>
      <p:sp>
        <p:nvSpPr>
          <p:cNvPr id="7" name="Text Placeholder 2">
            <a:extLst>
              <a:ext uri="{FF2B5EF4-FFF2-40B4-BE49-F238E27FC236}">
                <a16:creationId xmlns:a16="http://schemas.microsoft.com/office/drawing/2014/main" id="{E5FB02B8-5B64-066C-B36F-804D948B7080}"/>
              </a:ext>
            </a:extLst>
          </p:cNvPr>
          <p:cNvSpPr txBox="1">
            <a:spLocks/>
          </p:cNvSpPr>
          <p:nvPr/>
        </p:nvSpPr>
        <p:spPr>
          <a:xfrm>
            <a:off x="703441" y="1787656"/>
            <a:ext cx="5401060" cy="4582831"/>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sz="2600">
              <a:latin typeface="Calibri Light"/>
              <a:ea typeface="+mn-lt"/>
              <a:cs typeface="+mn-lt"/>
            </a:endParaRPr>
          </a:p>
          <a:p>
            <a:pPr>
              <a:spcBef>
                <a:spcPts val="0"/>
              </a:spcBef>
            </a:pPr>
            <a:r>
              <a:rPr lang="en-US" sz="2600" dirty="0">
                <a:latin typeface="Calibri Light"/>
                <a:ea typeface="Calibri" panose="020F0502020204030204"/>
                <a:cs typeface="Calibri" panose="020F0502020204030204"/>
              </a:rPr>
              <a:t>Students will use the Bureau of Labor Statistics website to research median salaries and job outlooks for selected careers</a:t>
            </a:r>
            <a:endParaRPr lang="en-US" dirty="0">
              <a:latin typeface="Calibri" panose="020F0502020204030204"/>
              <a:ea typeface="Calibri" panose="020F0502020204030204"/>
              <a:cs typeface="Calibri" panose="020F0502020204030204"/>
            </a:endParaRPr>
          </a:p>
          <a:p>
            <a:pPr lvl="1">
              <a:spcBef>
                <a:spcPts val="0"/>
              </a:spcBef>
              <a:buFont typeface="Wingdings" panose="020B0604020202020204" pitchFamily="34" charset="0"/>
              <a:buChar char="§"/>
            </a:pPr>
            <a:r>
              <a:rPr lang="en-US" sz="2200" dirty="0">
                <a:latin typeface="Calibri Light"/>
                <a:ea typeface="Calibri"/>
                <a:cs typeface="Calibri"/>
              </a:rPr>
              <a:t>They will also research a field of their choosing</a:t>
            </a:r>
          </a:p>
          <a:p>
            <a:pPr>
              <a:spcBef>
                <a:spcPts val="0"/>
              </a:spcBef>
            </a:pPr>
            <a:r>
              <a:rPr lang="en-US" sz="2600" dirty="0">
                <a:latin typeface="Calibri Light"/>
                <a:ea typeface="Calibri"/>
                <a:cs typeface="Calibri"/>
              </a:rPr>
              <a:t>They will then look at the academic requirements for jobs that require post-secondary education</a:t>
            </a:r>
            <a:endParaRPr lang="en-US" sz="2600" dirty="0">
              <a:latin typeface="Calibri Light" panose="020F0302020204030204" pitchFamily="34" charset="0"/>
              <a:ea typeface="Calibri"/>
              <a:cs typeface="Calibri"/>
            </a:endParaRPr>
          </a:p>
          <a:p>
            <a:pPr marL="0" indent="0">
              <a:buNone/>
            </a:pPr>
            <a:endParaRPr lang="en-US" sz="2600">
              <a:latin typeface="Calibri Light" panose="020F0302020204030204" pitchFamily="34" charset="0"/>
              <a:ea typeface="Calibri"/>
              <a:cs typeface="Calibri Light" panose="020F0302020204030204" pitchFamily="34" charset="0"/>
            </a:endParaRPr>
          </a:p>
        </p:txBody>
      </p:sp>
    </p:spTree>
    <p:extLst>
      <p:ext uri="{BB962C8B-B14F-4D97-AF65-F5344CB8AC3E}">
        <p14:creationId xmlns:p14="http://schemas.microsoft.com/office/powerpoint/2010/main" val="51561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Career Exploration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16</a:t>
            </a:fld>
            <a:endParaRPr lang="en-US"/>
          </a:p>
        </p:txBody>
      </p:sp>
      <p:pic>
        <p:nvPicPr>
          <p:cNvPr id="4" name="Picture 3">
            <a:extLst>
              <a:ext uri="{FF2B5EF4-FFF2-40B4-BE49-F238E27FC236}">
                <a16:creationId xmlns:a16="http://schemas.microsoft.com/office/drawing/2014/main" id="{5BFB194D-958C-8C94-ED9E-9B075B851606}"/>
              </a:ext>
            </a:extLst>
          </p:cNvPr>
          <p:cNvPicPr>
            <a:picLocks noChangeAspect="1"/>
          </p:cNvPicPr>
          <p:nvPr/>
        </p:nvPicPr>
        <p:blipFill>
          <a:blip r:embed="rId2"/>
          <a:stretch>
            <a:fillRect/>
          </a:stretch>
        </p:blipFill>
        <p:spPr>
          <a:xfrm>
            <a:off x="430338" y="1719943"/>
            <a:ext cx="6683124" cy="4005942"/>
          </a:xfrm>
          <a:prstGeom prst="rect">
            <a:avLst/>
          </a:prstGeom>
        </p:spPr>
      </p:pic>
      <p:pic>
        <p:nvPicPr>
          <p:cNvPr id="6" name="Picture 5">
            <a:extLst>
              <a:ext uri="{FF2B5EF4-FFF2-40B4-BE49-F238E27FC236}">
                <a16:creationId xmlns:a16="http://schemas.microsoft.com/office/drawing/2014/main" id="{53D1B7E8-4E44-8B7C-F4F5-9FD676CAB76F}"/>
              </a:ext>
            </a:extLst>
          </p:cNvPr>
          <p:cNvPicPr>
            <a:picLocks noChangeAspect="1"/>
          </p:cNvPicPr>
          <p:nvPr/>
        </p:nvPicPr>
        <p:blipFill>
          <a:blip r:embed="rId3"/>
          <a:stretch>
            <a:fillRect/>
          </a:stretch>
        </p:blipFill>
        <p:spPr>
          <a:xfrm>
            <a:off x="5497285" y="3095723"/>
            <a:ext cx="6694715" cy="3747211"/>
          </a:xfrm>
          <a:prstGeom prst="rect">
            <a:avLst/>
          </a:prstGeom>
        </p:spPr>
      </p:pic>
    </p:spTree>
    <p:extLst>
      <p:ext uri="{BB962C8B-B14F-4D97-AF65-F5344CB8AC3E}">
        <p14:creationId xmlns:p14="http://schemas.microsoft.com/office/powerpoint/2010/main" val="2493484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132B6-1AF0-71AD-34DD-E6E5E4BAE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72E32-C2BB-EBE6-25FF-BBD43DFD2B8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Education Exploration</a:t>
            </a:r>
            <a:endParaRPr lang="en-US" dirty="0"/>
          </a:p>
        </p:txBody>
      </p:sp>
      <p:sp>
        <p:nvSpPr>
          <p:cNvPr id="5" name="Slide Number Placeholder 4">
            <a:extLst>
              <a:ext uri="{FF2B5EF4-FFF2-40B4-BE49-F238E27FC236}">
                <a16:creationId xmlns:a16="http://schemas.microsoft.com/office/drawing/2014/main" id="{D2BECD9F-8AF8-7A5E-C40E-785EB0BF6701}"/>
              </a:ext>
            </a:extLst>
          </p:cNvPr>
          <p:cNvSpPr>
            <a:spLocks noGrp="1"/>
          </p:cNvSpPr>
          <p:nvPr>
            <p:ph type="sldNum" sz="quarter" idx="4"/>
          </p:nvPr>
        </p:nvSpPr>
        <p:spPr/>
        <p:txBody>
          <a:bodyPr/>
          <a:lstStyle/>
          <a:p>
            <a:fld id="{FAEE96CF-4053-2149-B5F9-FD566E7161CA}" type="slidenum">
              <a:rPr lang="en-US" dirty="0" smtClean="0"/>
              <a:pPr/>
              <a:t>17</a:t>
            </a:fld>
            <a:endParaRPr lang="en-US"/>
          </a:p>
        </p:txBody>
      </p:sp>
      <p:pic>
        <p:nvPicPr>
          <p:cNvPr id="4" name="Picture 3">
            <a:extLst>
              <a:ext uri="{FF2B5EF4-FFF2-40B4-BE49-F238E27FC236}">
                <a16:creationId xmlns:a16="http://schemas.microsoft.com/office/drawing/2014/main" id="{55AF44EF-9AF5-C2FD-9BAC-33A794D0B12E}"/>
              </a:ext>
            </a:extLst>
          </p:cNvPr>
          <p:cNvPicPr>
            <a:picLocks noChangeAspect="1"/>
          </p:cNvPicPr>
          <p:nvPr/>
        </p:nvPicPr>
        <p:blipFill>
          <a:blip r:embed="rId2"/>
          <a:stretch>
            <a:fillRect/>
          </a:stretch>
        </p:blipFill>
        <p:spPr>
          <a:xfrm>
            <a:off x="1132114" y="1395652"/>
            <a:ext cx="9927771" cy="4970210"/>
          </a:xfrm>
          <a:prstGeom prst="rect">
            <a:avLst/>
          </a:prstGeom>
        </p:spPr>
      </p:pic>
    </p:spTree>
    <p:extLst>
      <p:ext uri="{BB962C8B-B14F-4D97-AF65-F5344CB8AC3E}">
        <p14:creationId xmlns:p14="http://schemas.microsoft.com/office/powerpoint/2010/main" val="422263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Q&amp;A</a:t>
            </a:r>
            <a:endParaRPr lang="en-US" sz="500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F4C3C338-11ED-3F3A-71BC-00E1A3201D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a paper currency&#10;&#10;AI-generated content may be incorrect.">
            <a:extLst>
              <a:ext uri="{FF2B5EF4-FFF2-40B4-BE49-F238E27FC236}">
                <a16:creationId xmlns:a16="http://schemas.microsoft.com/office/drawing/2014/main" id="{29D48841-1EFD-B7DA-249A-1916F334526E}"/>
              </a:ext>
            </a:extLst>
          </p:cNvPr>
          <p:cNvPicPr>
            <a:picLocks noChangeAspect="1"/>
          </p:cNvPicPr>
          <p:nvPr/>
        </p:nvPicPr>
        <p:blipFill>
          <a:blip r:embed="rId5"/>
          <a:srcRect l="7784" r="1796" b="498"/>
          <a:stretch/>
        </p:blipFill>
        <p:spPr>
          <a:xfrm>
            <a:off x="7072726" y="1209675"/>
            <a:ext cx="5003812" cy="4416581"/>
          </a:xfrm>
          <a:prstGeom prst="rect">
            <a:avLst/>
          </a:prstGeom>
        </p:spPr>
      </p:pic>
    </p:spTree>
    <p:extLst>
      <p:ext uri="{BB962C8B-B14F-4D97-AF65-F5344CB8AC3E}">
        <p14:creationId xmlns:p14="http://schemas.microsoft.com/office/powerpoint/2010/main" val="289751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D4587-1105-4F87-DDFD-9628D1113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FE333-C023-83E4-6E30-058CCA0C4688}"/>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Contact Us</a:t>
            </a:r>
            <a:endParaRPr lang="en-US" dirty="0"/>
          </a:p>
        </p:txBody>
      </p:sp>
      <p:sp>
        <p:nvSpPr>
          <p:cNvPr id="5" name="Slide Number Placeholder 4">
            <a:extLst>
              <a:ext uri="{FF2B5EF4-FFF2-40B4-BE49-F238E27FC236}">
                <a16:creationId xmlns:a16="http://schemas.microsoft.com/office/drawing/2014/main" id="{0AD5AB9A-3EEE-4659-8E02-5716D68E8211}"/>
              </a:ext>
            </a:extLst>
          </p:cNvPr>
          <p:cNvSpPr>
            <a:spLocks noGrp="1"/>
          </p:cNvSpPr>
          <p:nvPr>
            <p:ph type="sldNum" sz="quarter" idx="4"/>
          </p:nvPr>
        </p:nvSpPr>
        <p:spPr/>
        <p:txBody>
          <a:bodyPr/>
          <a:lstStyle/>
          <a:p>
            <a:fld id="{FAEE96CF-4053-2149-B5F9-FD566E7161CA}" type="slidenum">
              <a:rPr lang="en-US" smtClean="0"/>
              <a:pPr/>
              <a:t>19</a:t>
            </a:fld>
            <a:endParaRPr lang="en-US"/>
          </a:p>
        </p:txBody>
      </p:sp>
      <p:sp>
        <p:nvSpPr>
          <p:cNvPr id="10" name="Text Placeholder 2">
            <a:extLst>
              <a:ext uri="{FF2B5EF4-FFF2-40B4-BE49-F238E27FC236}">
                <a16:creationId xmlns:a16="http://schemas.microsoft.com/office/drawing/2014/main" id="{BD045BE8-3BBE-DD14-7605-A1F565F8D21F}"/>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ea typeface="Calibri Light"/>
                <a:cs typeface="Calibri Light"/>
              </a:rPr>
              <a:t>Cynthia Fitzthum (co-author)</a:t>
            </a:r>
            <a:endParaRPr lang="en-US" sz="2400">
              <a:latin typeface="Calibri Light"/>
              <a:ea typeface="Calibri Light"/>
              <a:cs typeface="Calibri Light"/>
            </a:endParaRPr>
          </a:p>
          <a:p>
            <a:pPr marL="0" indent="0">
              <a:buNone/>
            </a:pPr>
            <a:r>
              <a:rPr lang="en-US" sz="240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a:latin typeface="Calibri Light"/>
              <a:ea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400" b="1">
              <a:latin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8786E27F-D38D-95A8-E5FA-3815CD5B92CA}"/>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9711D467-B4EE-5474-1C46-2B309BB14352}"/>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4A3F0FDF-E8CA-AC9B-9B22-34EFC5248A78}"/>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cs typeface="Segoe UI"/>
              </a:rPr>
              <a:t>Jeremy Miller (co- author, presenter)</a:t>
            </a:r>
            <a:r>
              <a:rPr lang="en-US" sz="2400">
                <a:latin typeface="Calibri Light"/>
                <a:cs typeface="Segoe UI"/>
              </a:rPr>
              <a:t>​</a:t>
            </a:r>
          </a:p>
          <a:p>
            <a:r>
              <a:rPr lang="en-US" sz="2400">
                <a:cs typeface="Segoe UI"/>
                <a:hlinkClick r:id="rId5"/>
              </a:rPr>
              <a:t>jmiller@c-ischools.org</a:t>
            </a:r>
            <a:endParaRPr lang="en-US" sz="2400">
              <a:ea typeface="Calibri"/>
              <a:cs typeface="Segoe UI"/>
              <a:hlinkClick r:id="rId5"/>
            </a:endParaRPr>
          </a:p>
        </p:txBody>
      </p:sp>
    </p:spTree>
    <p:extLst>
      <p:ext uri="{BB962C8B-B14F-4D97-AF65-F5344CB8AC3E}">
        <p14:creationId xmlns:p14="http://schemas.microsoft.com/office/powerpoint/2010/main" val="11144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20</a:t>
            </a:fld>
            <a:endParaRPr lang="en-US"/>
          </a:p>
        </p:txBody>
      </p:sp>
      <p:pic>
        <p:nvPicPr>
          <p:cNvPr id="3" name="Picture 2" descr="A screen shot of a flyer&#10;&#10;Description automatically generated">
            <a:extLst>
              <a:ext uri="{FF2B5EF4-FFF2-40B4-BE49-F238E27FC236}">
                <a16:creationId xmlns:a16="http://schemas.microsoft.com/office/drawing/2014/main" id="{6B4BDDE6-51CD-DB26-8FAB-77980E03A05C}"/>
              </a:ext>
            </a:extLst>
          </p:cNvPr>
          <p:cNvPicPr>
            <a:picLocks noChangeAspect="1"/>
          </p:cNvPicPr>
          <p:nvPr/>
        </p:nvPicPr>
        <p:blipFill>
          <a:blip r:embed="rId2"/>
          <a:stretch>
            <a:fillRect/>
          </a:stretch>
        </p:blipFill>
        <p:spPr>
          <a:xfrm>
            <a:off x="0" y="1058"/>
            <a:ext cx="12191999" cy="6867978"/>
          </a:xfrm>
          <a:prstGeom prst="rect">
            <a:avLst/>
          </a:prstGeom>
        </p:spPr>
      </p:pic>
    </p:spTree>
    <p:extLst>
      <p:ext uri="{BB962C8B-B14F-4D97-AF65-F5344CB8AC3E}">
        <p14:creationId xmlns:p14="http://schemas.microsoft.com/office/powerpoint/2010/main" val="4081312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4B8D-D0D7-47C6-C5C2-7E439766B2EF}"/>
            </a:ext>
          </a:extLst>
        </p:cNvPr>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D11D77C1-59DB-5CBF-70D7-D6979004DCC6}"/>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150F16FC-D259-3117-20D4-5C91632CA98A}"/>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DDA73DC3-AACF-C0A6-F510-0E25AB10A146}"/>
              </a:ext>
            </a:extLst>
          </p:cNvPr>
          <p:cNvSpPr>
            <a:spLocks noGrp="1"/>
          </p:cNvSpPr>
          <p:nvPr>
            <p:ph type="body" sz="quarter" idx="10"/>
          </p:nvPr>
        </p:nvSpPr>
        <p:spPr>
          <a:xfrm>
            <a:off x="704097" y="1888226"/>
            <a:ext cx="6248123" cy="2621665"/>
          </a:xfrm>
        </p:spPr>
        <p:txBody>
          <a:bodyPr lIns="91440" tIns="45720" rIns="91440" bIns="45720" anchor="t"/>
          <a:lstStyle/>
          <a:p>
            <a:r>
              <a:rPr lang="en-US" sz="5000" dirty="0">
                <a:solidFill>
                  <a:srgbClr val="414A58"/>
                </a:solidFill>
                <a:latin typeface="Calibri Light"/>
                <a:ea typeface="+mn-lt"/>
                <a:cs typeface="+mn-lt"/>
              </a:rPr>
              <a:t>Thank You</a:t>
            </a:r>
            <a:endParaRPr lang="en-US" sz="5000" dirty="0">
              <a:solidFill>
                <a:srgbClr val="414A58"/>
              </a:solidFill>
              <a:latin typeface="Calibri Light"/>
              <a:ea typeface="Calibri"/>
              <a:cs typeface="Calibri"/>
            </a:endParaRPr>
          </a:p>
        </p:txBody>
      </p:sp>
      <p:pic>
        <p:nvPicPr>
          <p:cNvPr id="6" name="Picture 5">
            <a:extLst>
              <a:ext uri="{FF2B5EF4-FFF2-40B4-BE49-F238E27FC236}">
                <a16:creationId xmlns:a16="http://schemas.microsoft.com/office/drawing/2014/main" id="{BEA90E25-22E9-B412-73FC-A314CCE8875F}"/>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AD2EB7D4-33A0-C3D5-6D57-EFE0AB010F7A}"/>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A soldier carrying a large log on his back&#10;&#10;AI-generated content may be incorrect.">
            <a:extLst>
              <a:ext uri="{FF2B5EF4-FFF2-40B4-BE49-F238E27FC236}">
                <a16:creationId xmlns:a16="http://schemas.microsoft.com/office/drawing/2014/main" id="{8548A32F-4A6C-1247-5B4E-39B8D05294A1}"/>
              </a:ext>
            </a:extLst>
          </p:cNvPr>
          <p:cNvPicPr>
            <a:picLocks noChangeAspect="1"/>
          </p:cNvPicPr>
          <p:nvPr/>
        </p:nvPicPr>
        <p:blipFill>
          <a:blip r:embed="rId5"/>
          <a:srcRect l="8836" r="10015"/>
          <a:stretch/>
        </p:blipFill>
        <p:spPr>
          <a:xfrm>
            <a:off x="6952044" y="1244278"/>
            <a:ext cx="5315791" cy="4408025"/>
          </a:xfrm>
          <a:prstGeom prst="rect">
            <a:avLst/>
          </a:prstGeom>
        </p:spPr>
      </p:pic>
    </p:spTree>
    <p:extLst>
      <p:ext uri="{BB962C8B-B14F-4D97-AF65-F5344CB8AC3E}">
        <p14:creationId xmlns:p14="http://schemas.microsoft.com/office/powerpoint/2010/main" val="46760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p>
          <a:p>
            <a:pPr marL="0" indent="0">
              <a:buNone/>
            </a:pPr>
            <a:endParaRPr lang="en-US" sz="2400">
              <a:latin typeface="Calibri Light"/>
              <a:ea typeface="+mn-lt"/>
              <a:cs typeface="Calibri Light"/>
            </a:endParaRPr>
          </a:p>
          <a:p>
            <a:pPr>
              <a:buFont typeface="Arial" panose="020B0604020202020204" pitchFamily="34" charset="0"/>
              <a:buChar char="•"/>
            </a:pPr>
            <a:r>
              <a:rPr lang="en-US" sz="2400" dirty="0">
                <a:latin typeface="Calibri Light"/>
                <a:ea typeface="+mn-lt"/>
                <a:cs typeface="+mn-lt"/>
              </a:rPr>
              <a:t>Describe the trade-offs of investing in human capital  </a:t>
            </a:r>
          </a:p>
          <a:p>
            <a:r>
              <a:rPr lang="en-US" sz="2400" dirty="0">
                <a:latin typeface="Calibri Light"/>
                <a:ea typeface="+mn-lt"/>
                <a:cs typeface="+mn-lt"/>
              </a:rPr>
              <a:t>Explain why some jobs bring higher wages than others</a:t>
            </a:r>
            <a:endParaRPr lang="en-US" dirty="0">
              <a:latin typeface="Calibri Light"/>
              <a:ea typeface="+mn-lt"/>
              <a:cs typeface="+mn-lt"/>
            </a:endParaRPr>
          </a:p>
          <a:p>
            <a:pPr marL="285750" indent="-285750">
              <a:lnSpc>
                <a:spcPct val="100000"/>
              </a:lnSpc>
              <a:spcBef>
                <a:spcPts val="0"/>
              </a:spcBef>
              <a:buFont typeface="Arial,Sans-Serif" panose="020B0604020202020204" pitchFamily="34" charset="0"/>
              <a:buChar char="•"/>
            </a:pPr>
            <a:endParaRPr lang="en-US" sz="2400" dirty="0">
              <a:latin typeface="Calibri Light" panose="020F0302020204030204" pitchFamily="34" charset="0"/>
              <a:ea typeface="+mn-lt"/>
              <a:cs typeface="Calibri"/>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ea typeface="Calibri Light"/>
                <a:cs typeface="Calibri Light"/>
              </a:rPr>
              <a:t>Cynthia Fitzthum (co-author)</a:t>
            </a:r>
            <a:endParaRPr lang="en-US" sz="2400">
              <a:latin typeface="Calibri Light"/>
              <a:ea typeface="Calibri Light"/>
              <a:cs typeface="Calibri Light"/>
            </a:endParaRPr>
          </a:p>
          <a:p>
            <a:pPr marL="0" indent="0">
              <a:buNone/>
            </a:pPr>
            <a:r>
              <a:rPr lang="en-US" sz="240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a:latin typeface="Calibri Light"/>
              <a:ea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400" b="1">
              <a:latin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5DF0B8D1-1F59-8E96-D0D7-A851B69FCA87}"/>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cs typeface="Segoe UI"/>
              </a:rPr>
              <a:t>Jeremy Miller (co- author, presenter)</a:t>
            </a:r>
            <a:r>
              <a:rPr lang="en-US" sz="2400">
                <a:latin typeface="Calibri Light"/>
                <a:cs typeface="Segoe UI"/>
              </a:rPr>
              <a:t>​</a:t>
            </a:r>
          </a:p>
          <a:p>
            <a:r>
              <a:rPr lang="en-US" sz="2400">
                <a:cs typeface="Segoe UI"/>
                <a:hlinkClick r:id="rId5"/>
              </a:rPr>
              <a:t>jmiller@c-ischools.org</a:t>
            </a:r>
            <a:endParaRPr lang="en-US" sz="2400">
              <a:ea typeface="Calibri"/>
              <a:cs typeface="Segoe UI"/>
              <a:hlinkClick r:id="rId5"/>
            </a:endParaRPr>
          </a:p>
        </p:txBody>
      </p:sp>
    </p:spTree>
    <p:extLst>
      <p:ext uri="{BB962C8B-B14F-4D97-AF65-F5344CB8AC3E}">
        <p14:creationId xmlns:p14="http://schemas.microsoft.com/office/powerpoint/2010/main" val="114635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a:latin typeface="Calibri Light"/>
                <a:ea typeface="Calibri Light"/>
                <a:cs typeface="Calibri Light"/>
              </a:rPr>
              <a:t>Economics of War Series description</a:t>
            </a:r>
          </a:p>
          <a:p>
            <a:pPr marL="514350" indent="-514350">
              <a:buAutoNum type="arabicPeriod"/>
            </a:pPr>
            <a:r>
              <a:rPr lang="en-US" sz="2600">
                <a:latin typeface="Calibri Light"/>
                <a:ea typeface="Calibri Light"/>
                <a:cs typeface="Calibri Light"/>
              </a:rPr>
              <a:t>Lesson objectives/Standards/Concepts</a:t>
            </a:r>
          </a:p>
          <a:p>
            <a:pPr marL="514350" indent="-514350">
              <a:buAutoNum type="arabicPeriod"/>
            </a:pPr>
            <a:r>
              <a:rPr lang="en-US" sz="2600">
                <a:latin typeface="Calibri Light"/>
                <a:ea typeface="Calibri Light"/>
                <a:cs typeface="Calibri Light"/>
              </a:rPr>
              <a:t>Activity description</a:t>
            </a:r>
            <a:endParaRPr lang="en-US"/>
          </a:p>
          <a:p>
            <a:pPr marL="514350" indent="-514350">
              <a:buAutoNum type="arabicPeriod"/>
            </a:pPr>
            <a:r>
              <a:rPr lang="en-US" sz="2600">
                <a:latin typeface="Calibri Light"/>
                <a:ea typeface="Calibri Light"/>
                <a:cs typeface="Calibri Light"/>
              </a:rPr>
              <a:t>Q &amp; A</a:t>
            </a: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5</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6" name="Picture 5" descr="Clock Photos Images | Free Photos, PNG Stickers, Wallpapers &amp; Backgrounds -  rawpixel">
            <a:extLst>
              <a:ext uri="{FF2B5EF4-FFF2-40B4-BE49-F238E27FC236}">
                <a16:creationId xmlns:a16="http://schemas.microsoft.com/office/drawing/2014/main" id="{D6A0F673-550C-3580-F7C3-8EF12CE52017}"/>
              </a:ext>
            </a:extLst>
          </p:cNvPr>
          <p:cNvPicPr>
            <a:picLocks noChangeAspect="1"/>
          </p:cNvPicPr>
          <p:nvPr/>
        </p:nvPicPr>
        <p:blipFill>
          <a:blip r:embed="rId3"/>
          <a:stretch>
            <a:fillRect/>
          </a:stretch>
        </p:blipFill>
        <p:spPr>
          <a:xfrm>
            <a:off x="7380514" y="2017994"/>
            <a:ext cx="4060371" cy="2745812"/>
          </a:xfrm>
          <a:prstGeom prst="rect">
            <a:avLst/>
          </a:prstGeom>
        </p:spPr>
      </p:pic>
    </p:spTree>
    <p:extLst>
      <p:ext uri="{BB962C8B-B14F-4D97-AF65-F5344CB8AC3E}">
        <p14:creationId xmlns:p14="http://schemas.microsoft.com/office/powerpoint/2010/main" val="334673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6</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a:effectLst/>
                          <a:latin typeface="inherit"/>
                        </a:rPr>
                        <a:t>Date</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a:effectLst/>
                          <a:latin typeface="inherit"/>
                        </a:rPr>
                        <a:t>Topic</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Copper Issue</a:t>
                      </a:r>
                      <a:r>
                        <a:rPr lang="en-US" sz="120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Why go to war?</a:t>
                      </a:r>
                      <a:r>
                        <a:rPr lang="en-US" sz="120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Exchange rates during periods of Conflict</a:t>
                      </a:r>
                      <a:r>
                        <a:rPr lang="en-US" sz="120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about trade during war?</a:t>
                      </a:r>
                      <a:r>
                        <a:rPr lang="en-US" sz="120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Oil and the Middle East</a:t>
                      </a:r>
                      <a:r>
                        <a:rPr lang="en-US" sz="120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would you do with $19,000 a month?</a:t>
                      </a:r>
                      <a:r>
                        <a:rPr lang="en-US" sz="120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Specialization</a:t>
                      </a:r>
                      <a:r>
                        <a:rPr lang="en-US" sz="120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How big is the military pie?</a:t>
                      </a:r>
                      <a:r>
                        <a:rPr lang="en-US" sz="120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Draft Debate </a:t>
                      </a:r>
                      <a:r>
                        <a:rPr lang="en-US" sz="120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Reconstruction: Can it boost an economy?</a:t>
                      </a:r>
                      <a:r>
                        <a:rPr lang="en-US" sz="120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21771"/>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60378" y="2449812"/>
            <a:ext cx="6304880" cy="969617"/>
          </a:xfrm>
        </p:spPr>
        <p:txBody>
          <a:bodyPr lIns="91440" tIns="45720" rIns="91440" bIns="45720" anchor="t"/>
          <a:lstStyle/>
          <a:p>
            <a:r>
              <a:rPr lang="en-US" sz="5000">
                <a:solidFill>
                  <a:srgbClr val="414A58"/>
                </a:solidFill>
                <a:latin typeface="+mj-lt"/>
                <a:cs typeface="Calibri"/>
              </a:rPr>
              <a:t>Objectives &amp; Standards</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a:extLst>
              <a:ext uri="{FF2B5EF4-FFF2-40B4-BE49-F238E27FC236}">
                <a16:creationId xmlns:a16="http://schemas.microsoft.com/office/drawing/2014/main" id="{EF86F41F-5AAB-B078-A6D6-1855D6D963C7}"/>
              </a:ext>
            </a:extLst>
          </p:cNvPr>
          <p:cNvPicPr>
            <a:picLocks noChangeAspect="1"/>
          </p:cNvPicPr>
          <p:nvPr/>
        </p:nvPicPr>
        <p:blipFill>
          <a:blip r:embed="rId5"/>
          <a:stretch>
            <a:fillRect/>
          </a:stretch>
        </p:blipFill>
        <p:spPr>
          <a:xfrm>
            <a:off x="6091237" y="3424238"/>
            <a:ext cx="9525" cy="9525"/>
          </a:xfrm>
          <a:prstGeom prst="rect">
            <a:avLst/>
          </a:prstGeom>
        </p:spPr>
      </p:pic>
      <p:pic>
        <p:nvPicPr>
          <p:cNvPr id="8" name="Picture 7">
            <a:extLst>
              <a:ext uri="{FF2B5EF4-FFF2-40B4-BE49-F238E27FC236}">
                <a16:creationId xmlns:a16="http://schemas.microsoft.com/office/drawing/2014/main" id="{7E6EC3CD-59C6-ABCD-C9CE-68980A74B609}"/>
              </a:ext>
            </a:extLst>
          </p:cNvPr>
          <p:cNvPicPr>
            <a:picLocks noChangeAspect="1"/>
          </p:cNvPicPr>
          <p:nvPr/>
        </p:nvPicPr>
        <p:blipFill>
          <a:blip r:embed="rId5"/>
          <a:stretch>
            <a:fillRect/>
          </a:stretch>
        </p:blipFill>
        <p:spPr>
          <a:xfrm>
            <a:off x="6091237" y="3424238"/>
            <a:ext cx="9525" cy="9525"/>
          </a:xfrm>
          <a:prstGeom prst="rect">
            <a:avLst/>
          </a:prstGeom>
        </p:spPr>
      </p:pic>
      <p:pic>
        <p:nvPicPr>
          <p:cNvPr id="11" name="Picture 10" descr="A person in a military uniform pointing at a target&#10;&#10;AI-generated content may be incorrect.">
            <a:extLst>
              <a:ext uri="{FF2B5EF4-FFF2-40B4-BE49-F238E27FC236}">
                <a16:creationId xmlns:a16="http://schemas.microsoft.com/office/drawing/2014/main" id="{EB3DC21C-DDC0-F052-0637-E8320B746D48}"/>
              </a:ext>
            </a:extLst>
          </p:cNvPr>
          <p:cNvPicPr>
            <a:picLocks noChangeAspect="1"/>
          </p:cNvPicPr>
          <p:nvPr/>
        </p:nvPicPr>
        <p:blipFill>
          <a:blip r:embed="rId6"/>
          <a:srcRect l="25812" r="3247" b="-244"/>
          <a:stretch/>
        </p:blipFill>
        <p:spPr>
          <a:xfrm>
            <a:off x="7195457" y="1199470"/>
            <a:ext cx="4749346" cy="4469963"/>
          </a:xfrm>
          <a:prstGeom prst="rect">
            <a:avLst/>
          </a:prstGeom>
        </p:spPr>
      </p:pic>
    </p:spTree>
    <p:extLst>
      <p:ext uri="{BB962C8B-B14F-4D97-AF65-F5344CB8AC3E}">
        <p14:creationId xmlns:p14="http://schemas.microsoft.com/office/powerpoint/2010/main" val="228223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8</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ea typeface="+mn-lt"/>
                <a:cs typeface="+mn-lt"/>
              </a:rPr>
              <a:t>Standard 13: Income for most people is determined by the market value of the productive resources they sell. What workers earn depends, primarily, on the market value of what they produce and how productive they are. </a:t>
            </a:r>
          </a:p>
          <a:p>
            <a:endParaRPr lang="en-US" sz="2000" dirty="0">
              <a:ea typeface="+mn-lt"/>
              <a:cs typeface="+mn-lt"/>
            </a:endParaRPr>
          </a:p>
          <a:p>
            <a:r>
              <a:rPr lang="en-US" sz="2000" dirty="0">
                <a:ea typeface="+mn-lt"/>
                <a:cs typeface="+mn-lt"/>
              </a:rPr>
              <a:t>Standard 2: Effective decision making requires comparing the additional costs of alternatives with the additional benefits. Most choices involve doing a little more or a little less of something; few choices are all-or-nothing decisions.</a:t>
            </a:r>
          </a:p>
          <a:p>
            <a:pPr marL="514350" indent="-514350"/>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CE2C0-11F8-14A9-CFC3-A40E38855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85AB9-E669-265A-F2C7-786AFD1002B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Concepts</a:t>
            </a:r>
          </a:p>
        </p:txBody>
      </p:sp>
      <p:sp>
        <p:nvSpPr>
          <p:cNvPr id="5" name="Slide Number Placeholder 4">
            <a:extLst>
              <a:ext uri="{FF2B5EF4-FFF2-40B4-BE49-F238E27FC236}">
                <a16:creationId xmlns:a16="http://schemas.microsoft.com/office/drawing/2014/main" id="{F53604C5-00C2-6A1C-BF08-386CB6D60355}"/>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10" name="Text Placeholder 2">
            <a:extLst>
              <a:ext uri="{FF2B5EF4-FFF2-40B4-BE49-F238E27FC236}">
                <a16:creationId xmlns:a16="http://schemas.microsoft.com/office/drawing/2014/main" id="{566C55B6-6EBC-AFD9-E891-8D84EAF5DBC4}"/>
              </a:ext>
            </a:extLst>
          </p:cNvPr>
          <p:cNvSpPr txBox="1">
            <a:spLocks/>
          </p:cNvSpPr>
          <p:nvPr/>
        </p:nvSpPr>
        <p:spPr>
          <a:xfrm>
            <a:off x="792237" y="1684630"/>
            <a:ext cx="10495915" cy="50570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mn-lt"/>
                <a:cs typeface="+mn-lt"/>
              </a:rPr>
              <a:t>Wages are a </a:t>
            </a:r>
            <a:r>
              <a:rPr lang="en-US" sz="2400" i="1" dirty="0">
                <a:ea typeface="+mn-lt"/>
                <a:cs typeface="+mn-lt"/>
              </a:rPr>
              <a:t>price, </a:t>
            </a:r>
            <a:r>
              <a:rPr lang="en-US" sz="2400" dirty="0">
                <a:ea typeface="+mn-lt"/>
                <a:cs typeface="+mn-lt"/>
              </a:rPr>
              <a:t>determined similarly to any other good or service</a:t>
            </a:r>
          </a:p>
          <a:p>
            <a:pPr lvl="1">
              <a:buFont typeface="Courier New" panose="020B0604020202020204" pitchFamily="34" charset="0"/>
              <a:buChar char="o"/>
            </a:pPr>
            <a:r>
              <a:rPr lang="en-US" dirty="0">
                <a:ea typeface="+mn-lt"/>
                <a:cs typeface="+mn-lt"/>
              </a:rPr>
              <a:t>Supply and demand</a:t>
            </a:r>
          </a:p>
          <a:p>
            <a:r>
              <a:rPr lang="en-US" sz="2400" dirty="0">
                <a:ea typeface="+mn-lt"/>
                <a:cs typeface="+mn-lt"/>
              </a:rPr>
              <a:t>Skills (human capital) allows workers to earn higher pay</a:t>
            </a:r>
            <a:endParaRPr lang="en-US" sz="2400" dirty="0">
              <a:ea typeface="Calibri"/>
              <a:cs typeface="Calibri"/>
            </a:endParaRPr>
          </a:p>
          <a:p>
            <a:pPr lvl="1">
              <a:buFont typeface="Courier New" panose="020B0604020202020204" pitchFamily="34" charset="0"/>
              <a:buChar char="o"/>
            </a:pPr>
            <a:r>
              <a:rPr lang="en-US" dirty="0">
                <a:ea typeface="+mn-lt"/>
                <a:cs typeface="+mn-lt"/>
              </a:rPr>
              <a:t>More training typically requires a greater opportunity cost</a:t>
            </a:r>
          </a:p>
          <a:p>
            <a:pPr lvl="1">
              <a:buFont typeface="Courier New" panose="020B0604020202020204" pitchFamily="34" charset="0"/>
              <a:buChar char="o"/>
            </a:pPr>
            <a:r>
              <a:rPr lang="en-US" dirty="0">
                <a:ea typeface="+mn-lt"/>
                <a:cs typeface="+mn-lt"/>
              </a:rPr>
              <a:t>The greater the opportunity cost, the higher the wages </a:t>
            </a:r>
          </a:p>
          <a:p>
            <a:pPr lvl="2">
              <a:buFont typeface="Wingdings" panose="020B0604020202020204" pitchFamily="34" charset="0"/>
              <a:buChar char="§"/>
            </a:pPr>
            <a:r>
              <a:rPr lang="en-US" sz="2400" dirty="0">
                <a:ea typeface="+mn-lt"/>
                <a:cs typeface="+mn-lt"/>
              </a:rPr>
              <a:t>Typically reduces the quantity supplied of labor</a:t>
            </a:r>
          </a:p>
          <a:p>
            <a:pPr lvl="3"/>
            <a:r>
              <a:rPr lang="en-US" sz="2200" dirty="0">
                <a:ea typeface="+mn-lt"/>
                <a:cs typeface="+mn-lt"/>
              </a:rPr>
              <a:t>If it was easy, everyone would do it</a:t>
            </a:r>
          </a:p>
          <a:p>
            <a:pPr lvl="2">
              <a:buFont typeface="Wingdings" panose="020B0604020202020204" pitchFamily="34" charset="0"/>
              <a:buChar char="§"/>
            </a:pPr>
            <a:r>
              <a:rPr lang="en-US" sz="2400" dirty="0">
                <a:ea typeface="+mn-lt"/>
                <a:cs typeface="+mn-lt"/>
              </a:rPr>
              <a:t>As long as demand is sufficient, wages increase</a:t>
            </a:r>
          </a:p>
          <a:p>
            <a:r>
              <a:rPr lang="en-US" sz="2400" dirty="0">
                <a:ea typeface="+mn-lt"/>
                <a:cs typeface="+mn-lt"/>
              </a:rPr>
              <a:t>Opportunity costs</a:t>
            </a:r>
            <a:endParaRPr lang="en-US" sz="2400">
              <a:ea typeface="Calibri"/>
              <a:cs typeface="Calibri"/>
            </a:endParaRPr>
          </a:p>
          <a:p>
            <a:pPr lvl="1">
              <a:buFont typeface="Courier New" panose="020B0604020202020204" pitchFamily="34" charset="0"/>
              <a:buChar char="o"/>
            </a:pPr>
            <a:r>
              <a:rPr lang="en-US" dirty="0">
                <a:ea typeface="+mn-lt"/>
                <a:cs typeface="+mn-lt"/>
              </a:rPr>
              <a:t>Time</a:t>
            </a:r>
          </a:p>
          <a:p>
            <a:pPr lvl="1">
              <a:buFont typeface="Courier New" panose="020B0604020202020204" pitchFamily="34" charset="0"/>
              <a:buChar char="o"/>
            </a:pPr>
            <a:r>
              <a:rPr lang="en-US" dirty="0">
                <a:ea typeface="+mn-lt"/>
                <a:cs typeface="+mn-lt"/>
              </a:rPr>
              <a:t>Money</a:t>
            </a:r>
          </a:p>
          <a:p>
            <a:pPr lvl="1">
              <a:buFont typeface="Courier New" panose="020B0604020202020204" pitchFamily="34" charset="0"/>
              <a:buChar char="o"/>
            </a:pPr>
            <a:r>
              <a:rPr lang="en-US" dirty="0">
                <a:ea typeface="+mn-lt"/>
                <a:cs typeface="+mn-lt"/>
              </a:rPr>
              <a:t>Comfort</a:t>
            </a:r>
          </a:p>
          <a:p>
            <a:pPr lvl="1">
              <a:buFont typeface="Courier New" panose="020B0604020202020204" pitchFamily="34" charset="0"/>
              <a:buChar char="o"/>
            </a:pPr>
            <a:endParaRPr lang="en-US" sz="1600" dirty="0">
              <a:ea typeface="+mn-lt"/>
              <a:cs typeface="+mn-lt"/>
            </a:endParaRPr>
          </a:p>
          <a:p>
            <a:endParaRPr lang="en-US" sz="2000" dirty="0">
              <a:latin typeface="Calibri" panose="020F0502020204030204"/>
              <a:ea typeface="Calibri" panose="020F0502020204030204"/>
              <a:cs typeface="Calibri" panose="020F0502020204030204"/>
            </a:endParaRPr>
          </a:p>
          <a:p>
            <a:pPr marL="514350" indent="-514350"/>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808611491"/>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3_Office Theme</vt:lpstr>
      <vt:lpstr>PowerPoint Presentation</vt:lpstr>
      <vt:lpstr>PowerPoint Presentation</vt:lpstr>
      <vt:lpstr>PowerPoint Presentation</vt:lpstr>
      <vt:lpstr>PowerPoint Presentation</vt:lpstr>
      <vt:lpstr>PowerPoint Presentation</vt:lpstr>
      <vt:lpstr>Economics of War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153</cp:revision>
  <dcterms:created xsi:type="dcterms:W3CDTF">2022-05-10T21:20:13Z</dcterms:created>
  <dcterms:modified xsi:type="dcterms:W3CDTF">2025-05-01T23:13:44Z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