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2"/>
  </p:notesMasterIdLst>
  <p:handoutMasterIdLst>
    <p:handoutMasterId r:id="rId33"/>
  </p:handoutMasterIdLst>
  <p:sldIdLst>
    <p:sldId id="699" r:id="rId5"/>
    <p:sldId id="722" r:id="rId6"/>
    <p:sldId id="724" r:id="rId7"/>
    <p:sldId id="768" r:id="rId8"/>
    <p:sldId id="767" r:id="rId9"/>
    <p:sldId id="770" r:id="rId10"/>
    <p:sldId id="771" r:id="rId11"/>
    <p:sldId id="726" r:id="rId12"/>
    <p:sldId id="772" r:id="rId13"/>
    <p:sldId id="749" r:id="rId14"/>
    <p:sldId id="728" r:id="rId15"/>
    <p:sldId id="784" r:id="rId16"/>
    <p:sldId id="785" r:id="rId17"/>
    <p:sldId id="786" r:id="rId18"/>
    <p:sldId id="797" r:id="rId19"/>
    <p:sldId id="787" r:id="rId20"/>
    <p:sldId id="788" r:id="rId21"/>
    <p:sldId id="789" r:id="rId22"/>
    <p:sldId id="751" r:id="rId23"/>
    <p:sldId id="792" r:id="rId24"/>
    <p:sldId id="793" r:id="rId25"/>
    <p:sldId id="796" r:id="rId26"/>
    <p:sldId id="769" r:id="rId27"/>
    <p:sldId id="795" r:id="rId28"/>
    <p:sldId id="759" r:id="rId29"/>
    <p:sldId id="765" r:id="rId30"/>
    <p:sldId id="75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FEE4"/>
    <a:srgbClr val="DDF2F7"/>
    <a:srgbClr val="414A58"/>
    <a:srgbClr val="5DBF9A"/>
    <a:srgbClr val="79BFB8"/>
    <a:srgbClr val="86C17B"/>
    <a:srgbClr val="A7C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9B45F9-DB73-3150-96C4-3EBFE3D6A93D}" v="9" dt="2025-05-15T14:45:38.0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69C7AE-8996-0046-AA5C-7794C4A469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3D7849-3040-054B-AA6B-4869B4CF38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3ED1ED-05C6-9642-A613-B52D9CF231EE}" type="datetimeFigureOut">
              <a:rPr lang="en-US" smtClean="0"/>
              <a:t>5/20/2025</a:t>
            </a:fld>
            <a:endParaRPr lang="en-US"/>
          </a:p>
        </p:txBody>
      </p:sp>
      <p:sp>
        <p:nvSpPr>
          <p:cNvPr id="4" name="Footer Placeholder 3">
            <a:extLst>
              <a:ext uri="{FF2B5EF4-FFF2-40B4-BE49-F238E27FC236}">
                <a16:creationId xmlns:a16="http://schemas.microsoft.com/office/drawing/2014/main" id="{8ED7E81D-860E-D943-8C3B-1AAD2A4756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20F9BB-B3F0-1944-85CF-3ED0A12319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6EB40F-773B-FC4B-8DAB-7A099FDE6767}" type="slidenum">
              <a:rPr lang="en-US" smtClean="0"/>
              <a:t>‹#›</a:t>
            </a:fld>
            <a:endParaRPr lang="en-US"/>
          </a:p>
        </p:txBody>
      </p:sp>
    </p:spTree>
    <p:extLst>
      <p:ext uri="{BB962C8B-B14F-4D97-AF65-F5344CB8AC3E}">
        <p14:creationId xmlns:p14="http://schemas.microsoft.com/office/powerpoint/2010/main" val="3982603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5DA19-45A3-9C4D-A0BD-48E5752966F4}" type="datetimeFigureOut">
              <a:rPr lang="en-US" smtClean="0"/>
              <a:t>5/20/2025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09D57-1EB1-314F-BB6D-C17464656B8A}" type="slidenum">
              <a:rPr lang="en-US" smtClean="0"/>
              <a:t>‹#›</a:t>
            </a:fld>
            <a:endParaRPr lang="en-US"/>
          </a:p>
        </p:txBody>
      </p:sp>
    </p:spTree>
    <p:extLst>
      <p:ext uri="{BB962C8B-B14F-4D97-AF65-F5344CB8AC3E}">
        <p14:creationId xmlns:p14="http://schemas.microsoft.com/office/powerpoint/2010/main" val="404566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114386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279986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1002891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3"/>
            <a:ext cx="10515600" cy="1325563"/>
          </a:xfrm>
          <a:prstGeom prst="rect">
            <a:avLst/>
          </a:prstGeom>
        </p:spPr>
        <p:txBody>
          <a:bodyPr/>
          <a:lstStyle>
            <a:lvl1pPr>
              <a:defRPr sz="3400" b="0" i="0" spc="-100" baseline="0">
                <a:solidFill>
                  <a:schemeClr val="tx1"/>
                </a:solidFill>
                <a:latin typeface="+mj-lt"/>
                <a:ea typeface="Calibri Light" panose="020F0302020204030204" pitchFamily="34" charset="0"/>
                <a:cs typeface="Calibri Light" panose="020F030202020403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5400" spc="-150">
                <a:solidFill>
                  <a:schemeClr val="tx1"/>
                </a:solidFill>
              </a:defRPr>
            </a:lvl1pPr>
            <a:lvl3pPr marL="914400" indent="0">
              <a:buNone/>
              <a:defRPr/>
            </a:lvl3pPr>
          </a:lstStyle>
          <a:p>
            <a:pPr lvl="0"/>
            <a:r>
              <a:rPr lang="en-US"/>
              <a:t>Click to edit Master title style</a:t>
            </a:r>
          </a:p>
        </p:txBody>
      </p:sp>
    </p:spTree>
    <p:extLst>
      <p:ext uri="{BB962C8B-B14F-4D97-AF65-F5344CB8AC3E}">
        <p14:creationId xmlns:p14="http://schemas.microsoft.com/office/powerpoint/2010/main" val="1152808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418874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6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377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8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8330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83438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3525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3DB2-4AD0-5F7B-FC1D-1AF24980A025}"/>
              </a:ext>
            </a:extLst>
          </p:cNvPr>
          <p:cNvSpPr>
            <a:spLocks noGrp="1"/>
          </p:cNvSpPr>
          <p:nvPr>
            <p:ph type="title"/>
          </p:nvPr>
        </p:nvSpPr>
        <p:spPr>
          <a:xfrm>
            <a:off x="713894" y="510897"/>
            <a:ext cx="10515600" cy="98659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7A14BE4-D728-0426-4416-4934FD59D3FD}"/>
              </a:ext>
            </a:extLst>
          </p:cNvPr>
          <p:cNvSpPr>
            <a:spLocks noGrp="1"/>
          </p:cNvSpPr>
          <p:nvPr>
            <p:ph type="body" idx="1" hasCustomPrompt="1"/>
          </p:nvPr>
        </p:nvSpPr>
        <p:spPr>
          <a:xfrm>
            <a:off x="839788" y="1681163"/>
            <a:ext cx="5157787"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9443F-A02B-85D9-286B-FA2BE883BB8A}"/>
              </a:ext>
            </a:extLst>
          </p:cNvPr>
          <p:cNvSpPr>
            <a:spLocks noGrp="1"/>
          </p:cNvSpPr>
          <p:nvPr>
            <p:ph sz="half" idx="2"/>
          </p:nvPr>
        </p:nvSpPr>
        <p:spPr>
          <a:xfrm>
            <a:off x="839788" y="2505075"/>
            <a:ext cx="5157787"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5" name="Text Placeholder 4">
            <a:extLst>
              <a:ext uri="{FF2B5EF4-FFF2-40B4-BE49-F238E27FC236}">
                <a16:creationId xmlns:a16="http://schemas.microsoft.com/office/drawing/2014/main" id="{362CFE18-72C0-A86F-FCAA-0255E42A6DEC}"/>
              </a:ext>
            </a:extLst>
          </p:cNvPr>
          <p:cNvSpPr>
            <a:spLocks noGrp="1"/>
          </p:cNvSpPr>
          <p:nvPr>
            <p:ph type="body" sz="quarter" idx="3" hasCustomPrompt="1"/>
          </p:nvPr>
        </p:nvSpPr>
        <p:spPr>
          <a:xfrm>
            <a:off x="6172200" y="1681163"/>
            <a:ext cx="5183188"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85C0A-E3F4-C527-3169-013E164323EA}"/>
              </a:ext>
            </a:extLst>
          </p:cNvPr>
          <p:cNvSpPr>
            <a:spLocks noGrp="1"/>
          </p:cNvSpPr>
          <p:nvPr>
            <p:ph sz="quarter" idx="4"/>
          </p:nvPr>
        </p:nvSpPr>
        <p:spPr>
          <a:xfrm>
            <a:off x="6172200" y="2505075"/>
            <a:ext cx="5183188"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9" name="Slide Number Placeholder 8">
            <a:extLst>
              <a:ext uri="{FF2B5EF4-FFF2-40B4-BE49-F238E27FC236}">
                <a16:creationId xmlns:a16="http://schemas.microsoft.com/office/drawing/2014/main" id="{4A1EE331-0DC5-4C93-19BA-70C475B9AC3C}"/>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394626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Calibri Light" panose="020F0302020204030204" pitchFamily="34" charset="0"/>
                <a:ea typeface="Calibri Light" panose="020F0302020204030204" pitchFamily="34" charset="0"/>
              </a:defRPr>
            </a:lvl1pPr>
            <a:lvl2pPr>
              <a:defRPr sz="2000" b="0" i="0" spc="-100" baseline="0">
                <a:latin typeface="Calibri Light" panose="020F0302020204030204" pitchFamily="34" charset="0"/>
                <a:ea typeface="Calibri Light" panose="020F0302020204030204" pitchFamily="34" charset="0"/>
              </a:defRPr>
            </a:lvl2pPr>
            <a:lvl3pPr marL="1143000" indent="-228600">
              <a:buFont typeface="Courier New" panose="02070309020205020404" pitchFamily="49" charset="0"/>
              <a:buChar char="o"/>
              <a:defRPr sz="1800" b="0" i="0" spc="-100" baseline="0">
                <a:latin typeface="Calibri Light" panose="020F0302020204030204" pitchFamily="34" charset="0"/>
                <a:ea typeface="Calibri Light" panose="020F0302020204030204" pitchFamily="34" charset="0"/>
              </a:defRPr>
            </a:lvl3pPr>
            <a:lvl4pPr marL="1600200" indent="-228600">
              <a:buFont typeface="Arial" panose="020B0604020202020204" pitchFamily="34" charset="0"/>
              <a:buChar char="•"/>
              <a:defRPr b="0" i="0" spc="-100" baseline="0">
                <a:latin typeface="Calibri Light" panose="020F0302020204030204" pitchFamily="34" charset="0"/>
                <a:ea typeface="Calibri Light" panose="020F0302020204030204" pitchFamily="34" charset="0"/>
              </a:defRPr>
            </a:lvl4pPr>
            <a:lvl5pPr>
              <a:defRPr b="0" i="0" spc="-100" baseline="0">
                <a:latin typeface="Calibri Light" panose="020F0302020204030204" pitchFamily="34" charset="0"/>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Calibri Light" panose="020F0302020204030204" pitchFamily="34" charset="0"/>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7691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541863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552492-3CC3-CB45-8DBD-0628ADDBE06F}"/>
              </a:ext>
            </a:extLst>
          </p:cNvPr>
          <p:cNvSpPr/>
          <p:nvPr userDrawn="1"/>
        </p:nvSpPr>
        <p:spPr>
          <a:xfrm flipV="1">
            <a:off x="790414" y="1291710"/>
            <a:ext cx="10611172"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33B496CD-2279-CD4F-8D0A-FDDFF8C86885}"/>
              </a:ext>
            </a:extLst>
          </p:cNvPr>
          <p:cNvSpPr>
            <a:spLocks noGrp="1"/>
          </p:cNvSpPr>
          <p:nvPr>
            <p:ph type="sldNum" sz="quarter" idx="4"/>
          </p:nvPr>
        </p:nvSpPr>
        <p:spPr>
          <a:xfrm>
            <a:off x="8610599" y="6356350"/>
            <a:ext cx="3389243"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6C37F40D-BF86-6F43-B998-BE81C530D250}" type="slidenum">
              <a:rPr lang="en-US" smtClean="0"/>
              <a:pPr/>
              <a:t>‹#›</a:t>
            </a:fld>
            <a:endParaRPr lang="en-US"/>
          </a:p>
        </p:txBody>
      </p:sp>
      <p:pic>
        <p:nvPicPr>
          <p:cNvPr id="7" name="Picture 6">
            <a:extLst>
              <a:ext uri="{FF2B5EF4-FFF2-40B4-BE49-F238E27FC236}">
                <a16:creationId xmlns:a16="http://schemas.microsoft.com/office/drawing/2014/main" id="{E8829DBB-6882-9F19-DFA1-5C6C44AF50EA}"/>
              </a:ext>
            </a:extLst>
          </p:cNvPr>
          <p:cNvPicPr>
            <a:picLocks noChangeAspect="1"/>
          </p:cNvPicPr>
          <p:nvPr userDrawn="1"/>
        </p:nvPicPr>
        <p:blipFill>
          <a:blip r:embed="rId14"/>
          <a:stretch>
            <a:fillRect/>
          </a:stretch>
        </p:blipFill>
        <p:spPr>
          <a:xfrm>
            <a:off x="9909313" y="324519"/>
            <a:ext cx="1452594" cy="741429"/>
          </a:xfrm>
          <a:prstGeom prst="rect">
            <a:avLst/>
          </a:prstGeom>
        </p:spPr>
      </p:pic>
    </p:spTree>
    <p:extLst>
      <p:ext uri="{BB962C8B-B14F-4D97-AF65-F5344CB8AC3E}">
        <p14:creationId xmlns:p14="http://schemas.microsoft.com/office/powerpoint/2010/main" val="1490564425"/>
      </p:ext>
    </p:extLst>
  </p:cSld>
  <p:clrMap bg1="lt1" tx1="dk1" bg2="lt2" tx2="dk2" accent1="accent1" accent2="accent2" accent3="accent3" accent4="accent4" accent5="accent5" accent6="accent6" hlink="hlink" folHlink="folHlink"/>
  <p:sldLayoutIdLst>
    <p:sldLayoutId id="2147483685" r:id="rId1"/>
    <p:sldLayoutId id="2147483693" r:id="rId2"/>
    <p:sldLayoutId id="2147483686" r:id="rId3"/>
    <p:sldLayoutId id="2147483694" r:id="rId4"/>
    <p:sldLayoutId id="2147483666" r:id="rId5"/>
    <p:sldLayoutId id="2147483695" r:id="rId6"/>
    <p:sldLayoutId id="2147483669" r:id="rId7"/>
    <p:sldLayoutId id="2147483665" r:id="rId8"/>
    <p:sldLayoutId id="2147483696" r:id="rId9"/>
    <p:sldLayoutId id="2147483668" r:id="rId10"/>
    <p:sldLayoutId id="2147483697" r:id="rId11"/>
    <p:sldLayoutId id="2147483715"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hyperlink" Target="http://pairadimes.davidtruss.com/how-do-you-know-when-students-are-learning/" TargetMode="External"/><Relationship Id="rId5" Type="http://schemas.openxmlformats.org/officeDocument/2006/relationships/image" Target="../media/image18.jpeg"/><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hyperlink" Target="mailto:Cjfizthum@stcloudstate.edu" TargetMode="Externa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mailto:Jmiller@c-ischools.org" TargetMode="External"/><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ww.councilforeconed.org/policy-advocacy/k-12-standards/"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52324" y="2534479"/>
            <a:ext cx="6161315" cy="914400"/>
          </a:xfrm>
        </p:spPr>
        <p:txBody>
          <a:bodyPr lIns="91440" tIns="45720" rIns="91440" bIns="45720" anchor="t"/>
          <a:lstStyle/>
          <a:p>
            <a:r>
              <a:rPr lang="en-US" sz="5000" dirty="0">
                <a:solidFill>
                  <a:srgbClr val="414A58"/>
                </a:solidFill>
                <a:latin typeface="+mj-lt"/>
                <a:cs typeface="Calibri"/>
              </a:rPr>
              <a:t>The Draft Debate</a:t>
            </a:r>
            <a:endParaRPr lang="en-US" dirty="0"/>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pic>
        <p:nvPicPr>
          <p:cNvPr id="2" name="Picture 1" descr="Several hands raised and ready to answer a question">
            <a:extLst>
              <a:ext uri="{FF2B5EF4-FFF2-40B4-BE49-F238E27FC236}">
                <a16:creationId xmlns:a16="http://schemas.microsoft.com/office/drawing/2014/main" id="{DAF1D836-CA7B-461D-7EC6-35DDC5883840}"/>
              </a:ext>
            </a:extLst>
          </p:cNvPr>
          <p:cNvPicPr>
            <a:picLocks noChangeAspect="1"/>
          </p:cNvPicPr>
          <p:nvPr/>
        </p:nvPicPr>
        <p:blipFill>
          <a:blip r:embed="rId5"/>
          <a:stretch>
            <a:fillRect/>
          </a:stretch>
        </p:blipFill>
        <p:spPr>
          <a:xfrm>
            <a:off x="5715000" y="1239542"/>
            <a:ext cx="6563895" cy="4378915"/>
          </a:xfrm>
          <a:prstGeom prst="rect">
            <a:avLst/>
          </a:prstGeom>
        </p:spPr>
      </p:pic>
    </p:spTree>
    <p:extLst>
      <p:ext uri="{BB962C8B-B14F-4D97-AF65-F5344CB8AC3E}">
        <p14:creationId xmlns:p14="http://schemas.microsoft.com/office/powerpoint/2010/main" val="341012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dirty="0">
                <a:solidFill>
                  <a:srgbClr val="414A58"/>
                </a:solidFill>
                <a:latin typeface="+mj-lt"/>
                <a:cs typeface="Calibri"/>
              </a:rPr>
              <a:t>Content</a:t>
            </a:r>
            <a:endParaRPr lang="en-US" dirty="0"/>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
        <p:nvSpPr>
          <p:cNvPr id="7" name="Text Placeholder 2">
            <a:extLst>
              <a:ext uri="{FF2B5EF4-FFF2-40B4-BE49-F238E27FC236}">
                <a16:creationId xmlns:a16="http://schemas.microsoft.com/office/drawing/2014/main" id="{013F28B3-7386-8A86-D965-F231472E887D}"/>
              </a:ext>
            </a:extLst>
          </p:cNvPr>
          <p:cNvSpPr txBox="1">
            <a:spLocks/>
          </p:cNvSpPr>
          <p:nvPr/>
        </p:nvSpPr>
        <p:spPr>
          <a:xfrm>
            <a:off x="7343994" y="2219105"/>
            <a:ext cx="4521878" cy="1724875"/>
          </a:xfrm>
          <a:prstGeom prst="rect">
            <a:avLst/>
          </a:prstGeom>
          <a:solidFill>
            <a:srgbClr val="D8FEE4"/>
          </a:solidFill>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[INSERT FEATURED IMAGE OF WEBINAR SESSION]</a:t>
            </a:r>
            <a:endParaRPr lang="en-US">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pic>
        <p:nvPicPr>
          <p:cNvPr id="2" name="Picture 1" descr="Stack of magazines">
            <a:extLst>
              <a:ext uri="{FF2B5EF4-FFF2-40B4-BE49-F238E27FC236}">
                <a16:creationId xmlns:a16="http://schemas.microsoft.com/office/drawing/2014/main" id="{4A2A45D6-4292-715B-B01A-8FCF1CF34DC7}"/>
              </a:ext>
            </a:extLst>
          </p:cNvPr>
          <p:cNvPicPr>
            <a:picLocks noChangeAspect="1"/>
          </p:cNvPicPr>
          <p:nvPr/>
        </p:nvPicPr>
        <p:blipFill>
          <a:blip r:embed="rId5"/>
          <a:stretch>
            <a:fillRect/>
          </a:stretch>
        </p:blipFill>
        <p:spPr>
          <a:xfrm>
            <a:off x="5614737" y="1137060"/>
            <a:ext cx="6664158" cy="4443512"/>
          </a:xfrm>
          <a:prstGeom prst="rect">
            <a:avLst/>
          </a:prstGeom>
        </p:spPr>
      </p:pic>
    </p:spTree>
    <p:extLst>
      <p:ext uri="{BB962C8B-B14F-4D97-AF65-F5344CB8AC3E}">
        <p14:creationId xmlns:p14="http://schemas.microsoft.com/office/powerpoint/2010/main" val="1468089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Draft: Lesson Description</a:t>
            </a:r>
            <a:endParaRPr lang="en-US" dirty="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11</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739472" y="3462980"/>
            <a:ext cx="10548679" cy="2713983"/>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i="1" dirty="0">
                <a:latin typeface="Calibri Light"/>
                <a:ea typeface="Calibri Light"/>
                <a:cs typeface="Times New Roman"/>
              </a:rPr>
              <a:t>Should there be a military draft in the 21</a:t>
            </a:r>
            <a:r>
              <a:rPr lang="en-US" sz="3600" i="1" baseline="30000" dirty="0">
                <a:latin typeface="Calibri Light"/>
                <a:ea typeface="Calibri Light"/>
                <a:cs typeface="Times New Roman"/>
              </a:rPr>
              <a:t>st</a:t>
            </a:r>
            <a:r>
              <a:rPr lang="en-US" sz="3600" i="1" dirty="0">
                <a:latin typeface="Calibri Light"/>
                <a:ea typeface="Calibri Light"/>
                <a:cs typeface="Times New Roman"/>
              </a:rPr>
              <a:t> Century?</a:t>
            </a:r>
          </a:p>
          <a:p>
            <a:pPr marL="0" indent="0" algn="ctr">
              <a:buNone/>
            </a:pPr>
            <a:endParaRPr lang="en-US" sz="2400" dirty="0">
              <a:latin typeface="Calibri Light"/>
              <a:ea typeface="Calibri Light"/>
              <a:cs typeface="Times New Roman"/>
            </a:endParaRPr>
          </a:p>
          <a:p>
            <a:pPr marL="0" indent="0" algn="ctr">
              <a:buNone/>
            </a:pPr>
            <a:r>
              <a:rPr lang="en-US" sz="3200" dirty="0">
                <a:latin typeface="Calibri Light"/>
                <a:ea typeface="Calibri Light"/>
                <a:cs typeface="Times New Roman"/>
              </a:rPr>
              <a:t>This lesson explores the military draft in regards to the price system, productivity and costs.</a:t>
            </a:r>
            <a:endParaRPr lang="en-US" sz="3200" dirty="0">
              <a:latin typeface="Calibri Light"/>
              <a:cs typeface="Times New Roman"/>
            </a:endParaRPr>
          </a:p>
          <a:p>
            <a:pPr marL="0" indent="0">
              <a:buNone/>
            </a:pPr>
            <a:endParaRPr lang="en-US" sz="2400">
              <a:latin typeface="Times New Roman"/>
              <a:ea typeface="Calibri Light"/>
              <a:cs typeface="Times New Roman"/>
            </a:endParaRPr>
          </a:p>
          <a:p>
            <a:pPr marL="0" indent="0">
              <a:buNone/>
            </a:pPr>
            <a:endParaRPr lang="en-US" sz="2400">
              <a:latin typeface="Times New Roman"/>
              <a:ea typeface="Calibri Light"/>
              <a:cs typeface="Times New Roman"/>
            </a:endParaRPr>
          </a:p>
          <a:p>
            <a:pPr marL="514350" indent="-514350"/>
            <a:endParaRPr lang="en-US" sz="2400">
              <a:latin typeface="Calibri Light"/>
              <a:ea typeface="Calibri Light"/>
              <a:cs typeface="Calibri Ligh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215165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7CC0D-BC47-A71F-AB38-1A10AEBC3666}"/>
              </a:ext>
            </a:extLst>
          </p:cNvPr>
          <p:cNvSpPr>
            <a:spLocks noGrp="1"/>
          </p:cNvSpPr>
          <p:nvPr>
            <p:ph type="title"/>
          </p:nvPr>
        </p:nvSpPr>
        <p:spPr/>
        <p:txBody>
          <a:bodyPr lIns="91440" tIns="45720" rIns="91440" bIns="45720" anchor="t"/>
          <a:lstStyle/>
          <a:p>
            <a:r>
              <a:rPr lang="en-US">
                <a:ea typeface="Calibri Light"/>
                <a:cs typeface="Calibri Light"/>
              </a:rPr>
              <a:t>Reflect</a:t>
            </a:r>
            <a:endParaRPr lang="en-US"/>
          </a:p>
        </p:txBody>
      </p:sp>
      <p:sp>
        <p:nvSpPr>
          <p:cNvPr id="3" name="Slide Number Placeholder 2">
            <a:extLst>
              <a:ext uri="{FF2B5EF4-FFF2-40B4-BE49-F238E27FC236}">
                <a16:creationId xmlns:a16="http://schemas.microsoft.com/office/drawing/2014/main" id="{BEC34A12-6F41-6E30-EF6F-58A1F395312D}"/>
              </a:ext>
            </a:extLst>
          </p:cNvPr>
          <p:cNvSpPr>
            <a:spLocks noGrp="1"/>
          </p:cNvSpPr>
          <p:nvPr>
            <p:ph type="sldNum" sz="quarter" idx="12"/>
          </p:nvPr>
        </p:nvSpPr>
        <p:spPr/>
        <p:txBody>
          <a:bodyPr/>
          <a:lstStyle/>
          <a:p>
            <a:fld id="{6C37F40D-BF86-6F43-B998-BE81C530D250}" type="slidenum">
              <a:rPr lang="en-US" smtClean="0"/>
              <a:t>12</a:t>
            </a:fld>
            <a:endParaRPr lang="en-US"/>
          </a:p>
        </p:txBody>
      </p:sp>
      <p:sp>
        <p:nvSpPr>
          <p:cNvPr id="4" name="Content Placeholder 3">
            <a:extLst>
              <a:ext uri="{FF2B5EF4-FFF2-40B4-BE49-F238E27FC236}">
                <a16:creationId xmlns:a16="http://schemas.microsoft.com/office/drawing/2014/main" id="{CEFC573E-2A3C-4256-6B6F-3B5B55FB282D}"/>
              </a:ext>
            </a:extLst>
          </p:cNvPr>
          <p:cNvSpPr>
            <a:spLocks noGrp="1"/>
          </p:cNvSpPr>
          <p:nvPr>
            <p:ph idx="13"/>
          </p:nvPr>
        </p:nvSpPr>
        <p:spPr/>
        <p:txBody>
          <a:bodyPr lIns="91440" tIns="45720" rIns="91440" bIns="45720" anchor="t"/>
          <a:lstStyle/>
          <a:p>
            <a:pPr algn="ctr">
              <a:buNone/>
            </a:pPr>
            <a:endParaRPr lang="en-US" sz="2800" dirty="0">
              <a:solidFill>
                <a:srgbClr val="333333"/>
              </a:solidFill>
              <a:ea typeface="Open Sans"/>
              <a:cs typeface="Open Sans"/>
            </a:endParaRPr>
          </a:p>
          <a:p>
            <a:endParaRPr lang="en-US">
              <a:solidFill>
                <a:srgbClr val="333333"/>
              </a:solidFill>
              <a:latin typeface="Open Sans"/>
              <a:ea typeface="Open Sans"/>
              <a:cs typeface="Open Sans"/>
            </a:endParaRPr>
          </a:p>
          <a:p>
            <a:endParaRPr lang="en-US">
              <a:solidFill>
                <a:srgbClr val="000000"/>
              </a:solidFill>
              <a:latin typeface="Calibri Light" panose="020F0302020204030204"/>
              <a:cs typeface="Calibri Light"/>
            </a:endParaRPr>
          </a:p>
        </p:txBody>
      </p:sp>
      <p:sp>
        <p:nvSpPr>
          <p:cNvPr id="5" name="TextBox 4">
            <a:extLst>
              <a:ext uri="{FF2B5EF4-FFF2-40B4-BE49-F238E27FC236}">
                <a16:creationId xmlns:a16="http://schemas.microsoft.com/office/drawing/2014/main" id="{F4BD9168-CDC8-CDB2-0760-2B4B8C0C0D93}"/>
              </a:ext>
            </a:extLst>
          </p:cNvPr>
          <p:cNvSpPr txBox="1"/>
          <p:nvPr/>
        </p:nvSpPr>
        <p:spPr>
          <a:xfrm>
            <a:off x="693821" y="1716505"/>
            <a:ext cx="1081772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4A4A4A"/>
                </a:solidFill>
                <a:latin typeface="Calibri Light"/>
                <a:ea typeface="Lato"/>
                <a:cs typeface="Lato"/>
              </a:rPr>
              <a:t>A military draft forces people to serve in the military—something they would not necessarily choose to do. With a draft in place, the military can pay lower wages than it would take to attract a force of willing volunteers of the same size, skills, and quality. This reduction in pay is properly viewed as a tax on military personnel. The amount of the tax is simply the difference between actual pay and the pay necessary to induce individuals to serve voluntarily. If, for example, pay would have to be twenty thousand dollars per year to attract sufficient volunteers, but these volunteers are instead drafted at twelve thousand dollars per year, the draftees each pay a tax of eight thousand dollars per year. (econlib.org)</a:t>
            </a:r>
          </a:p>
          <a:p>
            <a:endParaRPr lang="en-US" sz="2400" dirty="0">
              <a:solidFill>
                <a:srgbClr val="4A4A4A"/>
              </a:solidFill>
              <a:latin typeface="Lato"/>
              <a:ea typeface="Lato"/>
              <a:cs typeface="Lato"/>
            </a:endParaRPr>
          </a:p>
        </p:txBody>
      </p:sp>
    </p:spTree>
    <p:extLst>
      <p:ext uri="{BB962C8B-B14F-4D97-AF65-F5344CB8AC3E}">
        <p14:creationId xmlns:p14="http://schemas.microsoft.com/office/powerpoint/2010/main" val="467830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13A27-6DCF-DA3B-D827-5CAB5C9D25A4}"/>
              </a:ext>
            </a:extLst>
          </p:cNvPr>
          <p:cNvSpPr>
            <a:spLocks noGrp="1"/>
          </p:cNvSpPr>
          <p:nvPr>
            <p:ph type="title"/>
          </p:nvPr>
        </p:nvSpPr>
        <p:spPr/>
        <p:txBody>
          <a:bodyPr lIns="91440" tIns="45720" rIns="91440" bIns="45720" anchor="t"/>
          <a:lstStyle/>
          <a:p>
            <a:r>
              <a:rPr lang="en-US">
                <a:ea typeface="Calibri Light"/>
                <a:cs typeface="Calibri Light"/>
              </a:rPr>
              <a:t>Lesson Materials </a:t>
            </a:r>
            <a:endParaRPr lang="en-US"/>
          </a:p>
        </p:txBody>
      </p:sp>
      <p:sp>
        <p:nvSpPr>
          <p:cNvPr id="3" name="Slide Number Placeholder 2">
            <a:extLst>
              <a:ext uri="{FF2B5EF4-FFF2-40B4-BE49-F238E27FC236}">
                <a16:creationId xmlns:a16="http://schemas.microsoft.com/office/drawing/2014/main" id="{7886F07A-2E29-37C6-FA3C-32DE97952CE8}"/>
              </a:ext>
            </a:extLst>
          </p:cNvPr>
          <p:cNvSpPr>
            <a:spLocks noGrp="1"/>
          </p:cNvSpPr>
          <p:nvPr>
            <p:ph type="sldNum" sz="quarter" idx="12"/>
          </p:nvPr>
        </p:nvSpPr>
        <p:spPr/>
        <p:txBody>
          <a:bodyPr/>
          <a:lstStyle/>
          <a:p>
            <a:fld id="{6C37F40D-BF86-6F43-B998-BE81C530D250}" type="slidenum">
              <a:rPr lang="en-US" smtClean="0"/>
              <a:t>13</a:t>
            </a:fld>
            <a:endParaRPr lang="en-US"/>
          </a:p>
        </p:txBody>
      </p:sp>
      <p:sp>
        <p:nvSpPr>
          <p:cNvPr id="8" name="TextBox 7">
            <a:extLst>
              <a:ext uri="{FF2B5EF4-FFF2-40B4-BE49-F238E27FC236}">
                <a16:creationId xmlns:a16="http://schemas.microsoft.com/office/drawing/2014/main" id="{76848141-D3F8-3FAC-E5A5-7EF5C713816C}"/>
              </a:ext>
            </a:extLst>
          </p:cNvPr>
          <p:cNvSpPr txBox="1"/>
          <p:nvPr/>
        </p:nvSpPr>
        <p:spPr>
          <a:xfrm>
            <a:off x="1034054" y="1644912"/>
            <a:ext cx="10123893"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2400" dirty="0">
                <a:latin typeface="Calibri Light"/>
                <a:ea typeface="Calibri Light"/>
                <a:cs typeface="Times New Roman"/>
              </a:rPr>
              <a:t>Visual 10.1 – Costs and Benefits of Military Draft T-Chart</a:t>
            </a:r>
            <a:endParaRPr lang="en-US" sz="2400">
              <a:latin typeface="Calibri Light"/>
              <a:ea typeface="Calibri Light"/>
              <a:cs typeface="Calibri Light"/>
            </a:endParaRPr>
          </a:p>
          <a:p>
            <a:pPr>
              <a:buFont typeface="Arial"/>
              <a:buChar char="•"/>
            </a:pPr>
            <a:endParaRPr lang="en-US" sz="2400" dirty="0">
              <a:latin typeface="Calibri Light"/>
              <a:ea typeface="Calibri Light"/>
              <a:cs typeface="Times New Roman"/>
            </a:endParaRPr>
          </a:p>
          <a:p>
            <a:pPr>
              <a:buFont typeface="Arial"/>
              <a:buChar char="•"/>
            </a:pPr>
            <a:r>
              <a:rPr lang="en-US" sz="2400" dirty="0">
                <a:latin typeface="Calibri Light"/>
                <a:ea typeface="Calibri Light"/>
                <a:cs typeface="Times New Roman"/>
              </a:rPr>
              <a:t>Visual 10.2- Assessment Statements and Questions</a:t>
            </a:r>
            <a:endParaRPr lang="en-US" sz="2400">
              <a:latin typeface="Calibri Light"/>
              <a:ea typeface="Calibri Light"/>
              <a:cs typeface="Calibri Light"/>
            </a:endParaRPr>
          </a:p>
          <a:p>
            <a:pPr>
              <a:buFont typeface="Arial"/>
              <a:buChar char="•"/>
            </a:pPr>
            <a:endParaRPr lang="en-US" sz="2400" dirty="0">
              <a:latin typeface="Calibri Light"/>
              <a:ea typeface="Calibri Light"/>
              <a:cs typeface="Times New Roman"/>
            </a:endParaRPr>
          </a:p>
          <a:p>
            <a:pPr>
              <a:buFont typeface="Arial"/>
              <a:buChar char="•"/>
            </a:pPr>
            <a:r>
              <a:rPr lang="en-US" sz="2400" dirty="0">
                <a:latin typeface="Calibri Light"/>
                <a:ea typeface="Calibri Light"/>
                <a:cs typeface="Times New Roman"/>
              </a:rPr>
              <a:t>Handout 10.1 – Against the Draft</a:t>
            </a:r>
            <a:endParaRPr lang="en-US" sz="2400">
              <a:latin typeface="Calibri Light"/>
              <a:ea typeface="Calibri Light"/>
              <a:cs typeface="Calibri Light"/>
            </a:endParaRPr>
          </a:p>
          <a:p>
            <a:pPr>
              <a:buFont typeface="Arial"/>
              <a:buChar char="•"/>
            </a:pPr>
            <a:endParaRPr lang="en-US" sz="2400" dirty="0">
              <a:latin typeface="Calibri Light"/>
              <a:ea typeface="Calibri Light"/>
              <a:cs typeface="Times New Roman"/>
            </a:endParaRPr>
          </a:p>
          <a:p>
            <a:pPr>
              <a:buFont typeface="Arial"/>
              <a:buChar char="•"/>
            </a:pPr>
            <a:r>
              <a:rPr lang="en-US" sz="2400" dirty="0">
                <a:latin typeface="Calibri Light"/>
                <a:ea typeface="Calibri Light"/>
                <a:cs typeface="Times New Roman"/>
              </a:rPr>
              <a:t>Handout 10.2- For Military Service</a:t>
            </a:r>
            <a:endParaRPr lang="en-US" sz="2400">
              <a:latin typeface="Calibri Light"/>
              <a:ea typeface="Calibri Light"/>
              <a:cs typeface="Calibri Light"/>
            </a:endParaRPr>
          </a:p>
          <a:p>
            <a:pPr>
              <a:buFont typeface="Arial"/>
              <a:buChar char="•"/>
            </a:pPr>
            <a:endParaRPr lang="en-US" sz="2400" dirty="0">
              <a:latin typeface="Calibri Light"/>
              <a:ea typeface="Calibri Light"/>
              <a:cs typeface="Times New Roman"/>
            </a:endParaRPr>
          </a:p>
          <a:p>
            <a:pPr>
              <a:buFont typeface="Arial"/>
              <a:buChar char="•"/>
            </a:pPr>
            <a:r>
              <a:rPr lang="en-US" sz="2400" dirty="0">
                <a:latin typeface="Calibri Light"/>
                <a:ea typeface="Calibri Light"/>
                <a:cs typeface="Times New Roman"/>
              </a:rPr>
              <a:t>Handout 10.3- Group Response Questions</a:t>
            </a:r>
            <a:endParaRPr lang="en-US" sz="2400" dirty="0">
              <a:latin typeface="Calibri Light"/>
              <a:cs typeface="Times New Roman"/>
            </a:endParaRPr>
          </a:p>
          <a:p>
            <a:pPr>
              <a:buFont typeface="Arial"/>
              <a:buChar char="•"/>
            </a:pPr>
            <a:endParaRPr lang="en-US" sz="2400" dirty="0">
              <a:latin typeface="Calibri Light"/>
              <a:ea typeface="Calibri Light"/>
              <a:cs typeface="Arial"/>
            </a:endParaRPr>
          </a:p>
          <a:p>
            <a:endParaRPr lang="en-US" sz="2800" dirty="0">
              <a:latin typeface="Calibri Light"/>
              <a:ea typeface="Calibri Light"/>
              <a:cs typeface="Times New Roman"/>
            </a:endParaRPr>
          </a:p>
          <a:p>
            <a:endParaRPr lang="en-US" sz="2800" dirty="0">
              <a:latin typeface="Calibri Light"/>
              <a:ea typeface="Calibri Light"/>
              <a:cs typeface="Times New Roman"/>
            </a:endParaRPr>
          </a:p>
          <a:p>
            <a:endParaRPr lang="en-US" sz="2400" dirty="0">
              <a:latin typeface="Times New Roman"/>
              <a:cs typeface="Arial"/>
            </a:endParaRPr>
          </a:p>
          <a:p>
            <a:endParaRPr lang="en-US" sz="2400">
              <a:latin typeface="Times New Roman"/>
              <a:cs typeface="Arial"/>
            </a:endParaRPr>
          </a:p>
        </p:txBody>
      </p:sp>
    </p:spTree>
    <p:extLst>
      <p:ext uri="{BB962C8B-B14F-4D97-AF65-F5344CB8AC3E}">
        <p14:creationId xmlns:p14="http://schemas.microsoft.com/office/powerpoint/2010/main" val="2418465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17CF0-0BE1-41CF-7BA2-3C425072221A}"/>
              </a:ext>
            </a:extLst>
          </p:cNvPr>
          <p:cNvSpPr>
            <a:spLocks noGrp="1"/>
          </p:cNvSpPr>
          <p:nvPr>
            <p:ph type="title"/>
          </p:nvPr>
        </p:nvSpPr>
        <p:spPr/>
        <p:txBody>
          <a:bodyPr lIns="91440" tIns="45720" rIns="91440" bIns="45720" anchor="t"/>
          <a:lstStyle/>
          <a:p>
            <a:r>
              <a:rPr lang="en-US">
                <a:ea typeface="Calibri Light"/>
                <a:cs typeface="Calibri Light"/>
              </a:rPr>
              <a:t>Warm Up</a:t>
            </a:r>
            <a:endParaRPr lang="en-US"/>
          </a:p>
        </p:txBody>
      </p:sp>
      <p:sp>
        <p:nvSpPr>
          <p:cNvPr id="3" name="Slide Number Placeholder 2">
            <a:extLst>
              <a:ext uri="{FF2B5EF4-FFF2-40B4-BE49-F238E27FC236}">
                <a16:creationId xmlns:a16="http://schemas.microsoft.com/office/drawing/2014/main" id="{74A440AA-6A1A-6B2E-74C2-1B19B5206471}"/>
              </a:ext>
            </a:extLst>
          </p:cNvPr>
          <p:cNvSpPr>
            <a:spLocks noGrp="1"/>
          </p:cNvSpPr>
          <p:nvPr>
            <p:ph type="sldNum" sz="quarter" idx="12"/>
          </p:nvPr>
        </p:nvSpPr>
        <p:spPr/>
        <p:txBody>
          <a:bodyPr/>
          <a:lstStyle/>
          <a:p>
            <a:fld id="{6C37F40D-BF86-6F43-B998-BE81C530D250}" type="slidenum">
              <a:rPr lang="en-US" smtClean="0"/>
              <a:t>14</a:t>
            </a:fld>
            <a:endParaRPr lang="en-US"/>
          </a:p>
        </p:txBody>
      </p:sp>
      <p:sp>
        <p:nvSpPr>
          <p:cNvPr id="7" name="TextBox 6">
            <a:extLst>
              <a:ext uri="{FF2B5EF4-FFF2-40B4-BE49-F238E27FC236}">
                <a16:creationId xmlns:a16="http://schemas.microsoft.com/office/drawing/2014/main" id="{D60AF4F7-4AC6-8959-5371-82F4B6C7E9F7}"/>
              </a:ext>
            </a:extLst>
          </p:cNvPr>
          <p:cNvSpPr txBox="1"/>
          <p:nvPr/>
        </p:nvSpPr>
        <p:spPr>
          <a:xfrm>
            <a:off x="675481" y="1689769"/>
            <a:ext cx="1034392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Light"/>
                <a:ea typeface="Calibri Light"/>
                <a:cs typeface="Times New Roman"/>
              </a:rPr>
              <a:t>1.  </a:t>
            </a:r>
            <a:r>
              <a:rPr lang="en-US" sz="2400" i="1" dirty="0">
                <a:latin typeface="Calibri Light"/>
                <a:ea typeface="Calibri Light"/>
                <a:cs typeface="Times New Roman"/>
              </a:rPr>
              <a:t>    Ask students:</a:t>
            </a:r>
            <a:endParaRPr lang="en-US" sz="2400" i="1">
              <a:latin typeface="Calibri Light"/>
              <a:ea typeface="Calibri Light"/>
              <a:cs typeface="Calibri Light"/>
            </a:endParaRPr>
          </a:p>
          <a:p>
            <a:endParaRPr lang="en-US" sz="2400" dirty="0">
              <a:latin typeface="Calibri Light"/>
              <a:ea typeface="Calibri Light"/>
              <a:cs typeface="Times New Roman"/>
            </a:endParaRPr>
          </a:p>
          <a:p>
            <a:r>
              <a:rPr lang="en-US" sz="2400" b="1" dirty="0">
                <a:latin typeface="Calibri Light"/>
                <a:ea typeface="Calibri Light"/>
                <a:cs typeface="Times New Roman"/>
              </a:rPr>
              <a:t>What is a military draft?</a:t>
            </a:r>
            <a:r>
              <a:rPr lang="en-US" sz="2400" dirty="0">
                <a:latin typeface="Calibri Light"/>
                <a:ea typeface="Calibri Light"/>
                <a:cs typeface="Times New Roman"/>
              </a:rPr>
              <a:t> (</a:t>
            </a:r>
            <a:r>
              <a:rPr lang="en-US" sz="2400" i="1" dirty="0">
                <a:latin typeface="Calibri Light"/>
                <a:ea typeface="Calibri Light"/>
                <a:cs typeface="Times New Roman"/>
              </a:rPr>
              <a:t>compulsory enrollment into military service</a:t>
            </a:r>
            <a:r>
              <a:rPr lang="en-US" sz="2400" dirty="0">
                <a:latin typeface="Calibri Light"/>
                <a:ea typeface="Calibri Light"/>
                <a:cs typeface="Times New Roman"/>
              </a:rPr>
              <a:t>)</a:t>
            </a:r>
            <a:endParaRPr lang="en-US" sz="2400">
              <a:latin typeface="Calibri Light"/>
              <a:ea typeface="Calibri Light"/>
              <a:cs typeface="Calibri Light"/>
            </a:endParaRPr>
          </a:p>
          <a:p>
            <a:endParaRPr lang="en-US" sz="2400" dirty="0">
              <a:latin typeface="Calibri Light"/>
              <a:ea typeface="Calibri Light"/>
              <a:cs typeface="Times New Roman"/>
            </a:endParaRPr>
          </a:p>
          <a:p>
            <a:r>
              <a:rPr lang="en-US" sz="2400" b="1" dirty="0">
                <a:latin typeface="Calibri Light"/>
                <a:ea typeface="Calibri Light"/>
                <a:cs typeface="Times New Roman"/>
              </a:rPr>
              <a:t>When was the last time the United States used the draft to fulfill military service positions? </a:t>
            </a:r>
            <a:r>
              <a:rPr lang="en-US" sz="2400" dirty="0">
                <a:latin typeface="Calibri Light"/>
                <a:ea typeface="Calibri Light"/>
                <a:cs typeface="Times New Roman"/>
              </a:rPr>
              <a:t>(</a:t>
            </a:r>
            <a:r>
              <a:rPr lang="en-US" sz="2400" i="1" dirty="0">
                <a:latin typeface="Calibri Light"/>
                <a:ea typeface="Calibri Light"/>
                <a:cs typeface="Times New Roman"/>
              </a:rPr>
              <a:t>Vietnam War</a:t>
            </a:r>
            <a:r>
              <a:rPr lang="en-US" sz="2400" dirty="0">
                <a:latin typeface="Calibri Light"/>
                <a:ea typeface="Calibri Light"/>
                <a:cs typeface="Times New Roman"/>
              </a:rPr>
              <a:t>)</a:t>
            </a:r>
            <a:endParaRPr lang="en-US" sz="2400">
              <a:latin typeface="Calibri Light"/>
              <a:ea typeface="Calibri Light"/>
              <a:cs typeface="Calibri Light"/>
            </a:endParaRPr>
          </a:p>
          <a:p>
            <a:endParaRPr lang="en-US" sz="2400" dirty="0">
              <a:latin typeface="Calibri Light"/>
              <a:ea typeface="Calibri Light"/>
              <a:cs typeface="Times New Roman"/>
            </a:endParaRPr>
          </a:p>
          <a:p>
            <a:r>
              <a:rPr lang="en-US" sz="2400" b="1" dirty="0">
                <a:latin typeface="Calibri Light"/>
                <a:ea typeface="Calibri Light"/>
                <a:cs typeface="Times New Roman"/>
              </a:rPr>
              <a:t>Can the draft still be used today?</a:t>
            </a:r>
            <a:r>
              <a:rPr lang="en-US" sz="2400" dirty="0">
                <a:latin typeface="Calibri Light"/>
                <a:ea typeface="Calibri Light"/>
                <a:cs typeface="Times New Roman"/>
              </a:rPr>
              <a:t> (</a:t>
            </a:r>
            <a:r>
              <a:rPr lang="en-US" sz="2400" i="1" dirty="0">
                <a:latin typeface="Calibri Light"/>
                <a:ea typeface="Calibri Light"/>
                <a:cs typeface="Times New Roman"/>
              </a:rPr>
              <a:t>Yes. The U.S. Government requires all men living in the U.S. between the ages of 18-25 to register with the Selective Service System so that the government can be ready in case a need for the draft comes up again.</a:t>
            </a:r>
            <a:r>
              <a:rPr lang="en-US" sz="2400" dirty="0">
                <a:latin typeface="Calibri Light"/>
                <a:ea typeface="Calibri Light"/>
                <a:cs typeface="Times New Roman"/>
              </a:rPr>
              <a:t>)</a:t>
            </a:r>
            <a:endParaRPr lang="en-US" sz="2400" dirty="0">
              <a:latin typeface="Calibri Light"/>
            </a:endParaRPr>
          </a:p>
        </p:txBody>
      </p:sp>
    </p:spTree>
    <p:extLst>
      <p:ext uri="{BB962C8B-B14F-4D97-AF65-F5344CB8AC3E}">
        <p14:creationId xmlns:p14="http://schemas.microsoft.com/office/powerpoint/2010/main" val="120238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17CF0-0BE1-41CF-7BA2-3C425072221A}"/>
              </a:ext>
            </a:extLst>
          </p:cNvPr>
          <p:cNvSpPr>
            <a:spLocks noGrp="1"/>
          </p:cNvSpPr>
          <p:nvPr>
            <p:ph type="title"/>
          </p:nvPr>
        </p:nvSpPr>
        <p:spPr/>
        <p:txBody>
          <a:bodyPr lIns="91440" tIns="45720" rIns="91440" bIns="45720" anchor="t"/>
          <a:lstStyle/>
          <a:p>
            <a:r>
              <a:rPr lang="en-US" dirty="0">
                <a:ea typeface="Calibri Light"/>
                <a:cs typeface="Calibri Light"/>
              </a:rPr>
              <a:t>Lesson</a:t>
            </a:r>
            <a:endParaRPr lang="en-US" dirty="0"/>
          </a:p>
        </p:txBody>
      </p:sp>
      <p:sp>
        <p:nvSpPr>
          <p:cNvPr id="3" name="Slide Number Placeholder 2">
            <a:extLst>
              <a:ext uri="{FF2B5EF4-FFF2-40B4-BE49-F238E27FC236}">
                <a16:creationId xmlns:a16="http://schemas.microsoft.com/office/drawing/2014/main" id="{74A440AA-6A1A-6B2E-74C2-1B19B5206471}"/>
              </a:ext>
            </a:extLst>
          </p:cNvPr>
          <p:cNvSpPr>
            <a:spLocks noGrp="1"/>
          </p:cNvSpPr>
          <p:nvPr>
            <p:ph type="sldNum" sz="quarter" idx="12"/>
          </p:nvPr>
        </p:nvSpPr>
        <p:spPr/>
        <p:txBody>
          <a:bodyPr/>
          <a:lstStyle/>
          <a:p>
            <a:fld id="{6C37F40D-BF86-6F43-B998-BE81C530D250}" type="slidenum">
              <a:rPr lang="en-US" smtClean="0"/>
              <a:t>15</a:t>
            </a:fld>
            <a:endParaRPr lang="en-US"/>
          </a:p>
        </p:txBody>
      </p:sp>
      <p:pic>
        <p:nvPicPr>
          <p:cNvPr id="4" name="Picture 3">
            <a:extLst>
              <a:ext uri="{FF2B5EF4-FFF2-40B4-BE49-F238E27FC236}">
                <a16:creationId xmlns:a16="http://schemas.microsoft.com/office/drawing/2014/main" id="{C243F82E-B65E-1B30-9EAB-F934E3F70FBF}"/>
              </a:ext>
            </a:extLst>
          </p:cNvPr>
          <p:cNvPicPr>
            <a:picLocks noChangeAspect="1"/>
          </p:cNvPicPr>
          <p:nvPr/>
        </p:nvPicPr>
        <p:blipFill>
          <a:blip r:embed="rId2"/>
          <a:stretch>
            <a:fillRect/>
          </a:stretch>
        </p:blipFill>
        <p:spPr>
          <a:xfrm>
            <a:off x="3677653" y="596232"/>
            <a:ext cx="4836694" cy="5939589"/>
          </a:xfrm>
          <a:prstGeom prst="rect">
            <a:avLst/>
          </a:prstGeom>
        </p:spPr>
      </p:pic>
      <p:sp>
        <p:nvSpPr>
          <p:cNvPr id="5" name="TextBox 4">
            <a:extLst>
              <a:ext uri="{FF2B5EF4-FFF2-40B4-BE49-F238E27FC236}">
                <a16:creationId xmlns:a16="http://schemas.microsoft.com/office/drawing/2014/main" id="{7DFB6B7E-8555-CF25-A3D3-AFE4FA1540A0}"/>
              </a:ext>
            </a:extLst>
          </p:cNvPr>
          <p:cNvSpPr txBox="1"/>
          <p:nvPr/>
        </p:nvSpPr>
        <p:spPr>
          <a:xfrm>
            <a:off x="8788400" y="5158874"/>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https://www.izzit.org/tools/resources/teachers_guides/volunteer_military_teachers_guide.pdf</a:t>
            </a:r>
            <a:endParaRPr lang="en-US" sz="1000" dirty="0">
              <a:ea typeface="Calibri"/>
              <a:cs typeface="Calibri"/>
            </a:endParaRPr>
          </a:p>
        </p:txBody>
      </p:sp>
    </p:spTree>
    <p:extLst>
      <p:ext uri="{BB962C8B-B14F-4D97-AF65-F5344CB8AC3E}">
        <p14:creationId xmlns:p14="http://schemas.microsoft.com/office/powerpoint/2010/main" val="2845431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17CF0-0BE1-41CF-7BA2-3C425072221A}"/>
              </a:ext>
            </a:extLst>
          </p:cNvPr>
          <p:cNvSpPr>
            <a:spLocks noGrp="1"/>
          </p:cNvSpPr>
          <p:nvPr>
            <p:ph type="title"/>
          </p:nvPr>
        </p:nvSpPr>
        <p:spPr/>
        <p:txBody>
          <a:bodyPr lIns="91440" tIns="45720" rIns="91440" bIns="45720" anchor="t"/>
          <a:lstStyle/>
          <a:p>
            <a:r>
              <a:rPr lang="en-US" dirty="0">
                <a:ea typeface="Calibri Light"/>
                <a:cs typeface="Calibri Light"/>
              </a:rPr>
              <a:t>Lesson</a:t>
            </a:r>
            <a:endParaRPr lang="en-US" dirty="0"/>
          </a:p>
        </p:txBody>
      </p:sp>
      <p:sp>
        <p:nvSpPr>
          <p:cNvPr id="3" name="Slide Number Placeholder 2">
            <a:extLst>
              <a:ext uri="{FF2B5EF4-FFF2-40B4-BE49-F238E27FC236}">
                <a16:creationId xmlns:a16="http://schemas.microsoft.com/office/drawing/2014/main" id="{74A440AA-6A1A-6B2E-74C2-1B19B5206471}"/>
              </a:ext>
            </a:extLst>
          </p:cNvPr>
          <p:cNvSpPr>
            <a:spLocks noGrp="1"/>
          </p:cNvSpPr>
          <p:nvPr>
            <p:ph type="sldNum" sz="quarter" idx="12"/>
          </p:nvPr>
        </p:nvSpPr>
        <p:spPr/>
        <p:txBody>
          <a:bodyPr/>
          <a:lstStyle/>
          <a:p>
            <a:fld id="{6C37F40D-BF86-6F43-B998-BE81C530D250}" type="slidenum">
              <a:rPr lang="en-US" smtClean="0"/>
              <a:t>16</a:t>
            </a:fld>
            <a:endParaRPr lang="en-US"/>
          </a:p>
        </p:txBody>
      </p:sp>
      <p:sp>
        <p:nvSpPr>
          <p:cNvPr id="7" name="TextBox 6">
            <a:extLst>
              <a:ext uri="{FF2B5EF4-FFF2-40B4-BE49-F238E27FC236}">
                <a16:creationId xmlns:a16="http://schemas.microsoft.com/office/drawing/2014/main" id="{D60AF4F7-4AC6-8959-5371-82F4B6C7E9F7}"/>
              </a:ext>
            </a:extLst>
          </p:cNvPr>
          <p:cNvSpPr txBox="1"/>
          <p:nvPr/>
        </p:nvSpPr>
        <p:spPr>
          <a:xfrm>
            <a:off x="675481" y="1689769"/>
            <a:ext cx="1034392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Light"/>
                <a:ea typeface="Calibri Light"/>
                <a:cs typeface="Times New Roman"/>
              </a:rPr>
              <a:t>2.      Watch </a:t>
            </a:r>
            <a:r>
              <a:rPr lang="en-US" sz="2400" i="1" dirty="0">
                <a:latin typeface="Calibri Light"/>
                <a:ea typeface="Calibri Light"/>
                <a:cs typeface="Times New Roman"/>
              </a:rPr>
              <a:t>“Critical Choices: A Volunteer Military or a Draft?”</a:t>
            </a:r>
            <a:r>
              <a:rPr lang="en-US" sz="2400" dirty="0">
                <a:latin typeface="Calibri Light"/>
                <a:ea typeface="Calibri Light"/>
                <a:cs typeface="Times New Roman"/>
              </a:rPr>
              <a:t> from izzit.org. (Note: This is a free video you can request from their website, or you can view it on their </a:t>
            </a:r>
            <a:r>
              <a:rPr lang="en-US" sz="2400" dirty="0" err="1">
                <a:latin typeface="Calibri Light"/>
                <a:ea typeface="Calibri Light"/>
                <a:cs typeface="Times New Roman"/>
              </a:rPr>
              <a:t>Youtube</a:t>
            </a:r>
            <a:r>
              <a:rPr lang="en-US" sz="2400" dirty="0">
                <a:latin typeface="Calibri Light"/>
                <a:ea typeface="Calibri Light"/>
                <a:cs typeface="Times New Roman"/>
              </a:rPr>
              <a:t> channel.)</a:t>
            </a:r>
            <a:endParaRPr lang="en-US" sz="2400" dirty="0">
              <a:latin typeface="Calibri Light"/>
              <a:ea typeface="Calibri Light"/>
              <a:cs typeface="Calibri Light"/>
            </a:endParaRPr>
          </a:p>
          <a:p>
            <a:endParaRPr lang="en-US" sz="2400" dirty="0">
              <a:latin typeface="Calibri Light"/>
              <a:ea typeface="Calibri Light"/>
              <a:cs typeface="Times New Roman"/>
            </a:endParaRPr>
          </a:p>
          <a:p>
            <a:r>
              <a:rPr lang="en-US" sz="2400" dirty="0">
                <a:latin typeface="Calibri Light"/>
                <a:ea typeface="Calibri Light"/>
                <a:cs typeface="Times New Roman"/>
              </a:rPr>
              <a:t>3.      Display Visual 10.1: Costs and Benefits of a Military Draft T-Chart. Ask students to brainstorm and state the benefits and costs of a military draft and record them on the visual.</a:t>
            </a:r>
            <a:endParaRPr lang="en-US" sz="2400" dirty="0">
              <a:latin typeface="Calibri Light"/>
              <a:ea typeface="Calibri Light"/>
              <a:cs typeface="Calibri Light"/>
            </a:endParaRPr>
          </a:p>
          <a:p>
            <a:endParaRPr lang="en-US" sz="2400" dirty="0">
              <a:latin typeface="Calibri Light"/>
              <a:ea typeface="Calibri Light"/>
              <a:cs typeface="Times New Roman"/>
            </a:endParaRPr>
          </a:p>
          <a:p>
            <a:r>
              <a:rPr lang="en-US" sz="2400" dirty="0">
                <a:latin typeface="Calibri Light"/>
                <a:ea typeface="Calibri Light"/>
                <a:cs typeface="Times New Roman"/>
              </a:rPr>
              <a:t>4.      Divide the class into 4 equal groups. Give two groups Handout 10.1 and two groups Handout 10.2</a:t>
            </a:r>
            <a:endParaRPr lang="en-US" sz="2400">
              <a:latin typeface="Calibri Light"/>
              <a:ea typeface="Calibri Light"/>
              <a:cs typeface="Calibri Light"/>
            </a:endParaRPr>
          </a:p>
          <a:p>
            <a:endParaRPr lang="en-US" sz="2400" dirty="0">
              <a:latin typeface="Calibri Light"/>
              <a:ea typeface="Calibri Light"/>
              <a:cs typeface="Times New Roman"/>
            </a:endParaRPr>
          </a:p>
          <a:p>
            <a:r>
              <a:rPr lang="en-US" sz="2400" dirty="0">
                <a:latin typeface="Calibri Light"/>
                <a:ea typeface="Calibri Light"/>
                <a:cs typeface="Times New Roman"/>
              </a:rPr>
              <a:t>5.      Give the students time to read silently or out-loud their respective handouts.</a:t>
            </a:r>
            <a:endParaRPr lang="en-US" sz="2400" dirty="0">
              <a:latin typeface="Calibri Light"/>
            </a:endParaRPr>
          </a:p>
        </p:txBody>
      </p:sp>
    </p:spTree>
    <p:extLst>
      <p:ext uri="{BB962C8B-B14F-4D97-AF65-F5344CB8AC3E}">
        <p14:creationId xmlns:p14="http://schemas.microsoft.com/office/powerpoint/2010/main" val="3926967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17CF0-0BE1-41CF-7BA2-3C425072221A}"/>
              </a:ext>
            </a:extLst>
          </p:cNvPr>
          <p:cNvSpPr>
            <a:spLocks noGrp="1"/>
          </p:cNvSpPr>
          <p:nvPr>
            <p:ph type="title"/>
          </p:nvPr>
        </p:nvSpPr>
        <p:spPr/>
        <p:txBody>
          <a:bodyPr lIns="91440" tIns="45720" rIns="91440" bIns="45720" anchor="t"/>
          <a:lstStyle/>
          <a:p>
            <a:r>
              <a:rPr lang="en-US" dirty="0">
                <a:ea typeface="Calibri Light"/>
                <a:cs typeface="Calibri Light"/>
              </a:rPr>
              <a:t>Lesson</a:t>
            </a:r>
            <a:endParaRPr lang="en-US" dirty="0"/>
          </a:p>
        </p:txBody>
      </p:sp>
      <p:sp>
        <p:nvSpPr>
          <p:cNvPr id="3" name="Slide Number Placeholder 2">
            <a:extLst>
              <a:ext uri="{FF2B5EF4-FFF2-40B4-BE49-F238E27FC236}">
                <a16:creationId xmlns:a16="http://schemas.microsoft.com/office/drawing/2014/main" id="{74A440AA-6A1A-6B2E-74C2-1B19B5206471}"/>
              </a:ext>
            </a:extLst>
          </p:cNvPr>
          <p:cNvSpPr>
            <a:spLocks noGrp="1"/>
          </p:cNvSpPr>
          <p:nvPr>
            <p:ph type="sldNum" sz="quarter" idx="12"/>
          </p:nvPr>
        </p:nvSpPr>
        <p:spPr/>
        <p:txBody>
          <a:bodyPr/>
          <a:lstStyle/>
          <a:p>
            <a:fld id="{6C37F40D-BF86-6F43-B998-BE81C530D250}" type="slidenum">
              <a:rPr lang="en-US" smtClean="0"/>
              <a:t>17</a:t>
            </a:fld>
            <a:endParaRPr lang="en-US"/>
          </a:p>
        </p:txBody>
      </p:sp>
      <p:sp>
        <p:nvSpPr>
          <p:cNvPr id="7" name="TextBox 6">
            <a:extLst>
              <a:ext uri="{FF2B5EF4-FFF2-40B4-BE49-F238E27FC236}">
                <a16:creationId xmlns:a16="http://schemas.microsoft.com/office/drawing/2014/main" id="{D60AF4F7-4AC6-8959-5371-82F4B6C7E9F7}"/>
              </a:ext>
            </a:extLst>
          </p:cNvPr>
          <p:cNvSpPr txBox="1"/>
          <p:nvPr/>
        </p:nvSpPr>
        <p:spPr>
          <a:xfrm>
            <a:off x="675481" y="1689769"/>
            <a:ext cx="1034392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Light"/>
                <a:ea typeface="Calibri Light"/>
                <a:cs typeface="Times New Roman"/>
              </a:rPr>
              <a:t>6.      Have each of the 4 groups select one spokesperson and one recorder. Distribute one copy of Handout 10.3 to each group and have them complete together.</a:t>
            </a:r>
            <a:endParaRPr lang="en-US" sz="2400">
              <a:latin typeface="Calibri Light"/>
              <a:ea typeface="Calibri Light"/>
              <a:cs typeface="Calibri Light"/>
            </a:endParaRPr>
          </a:p>
          <a:p>
            <a:endParaRPr lang="en-US" sz="2400" dirty="0">
              <a:latin typeface="Calibri Light"/>
              <a:ea typeface="Calibri Light"/>
              <a:cs typeface="Times New Roman"/>
            </a:endParaRPr>
          </a:p>
          <a:p>
            <a:r>
              <a:rPr lang="en-US" sz="2400" dirty="0">
                <a:latin typeface="Calibri Light"/>
                <a:ea typeface="Calibri Light"/>
                <a:cs typeface="Times New Roman"/>
              </a:rPr>
              <a:t>7.      Select one spokesperson from each side to share Handout 10.3 and their findings with the class.</a:t>
            </a:r>
            <a:endParaRPr lang="en-US" sz="2400">
              <a:latin typeface="Calibri Light"/>
              <a:ea typeface="Calibri Light"/>
              <a:cs typeface="Calibri Light"/>
            </a:endParaRPr>
          </a:p>
          <a:p>
            <a:endParaRPr lang="en-US" sz="2400" dirty="0">
              <a:latin typeface="Calibri Light"/>
              <a:ea typeface="Calibri Light"/>
              <a:cs typeface="Times New Roman"/>
            </a:endParaRPr>
          </a:p>
          <a:p>
            <a:r>
              <a:rPr lang="en-US" sz="2400" dirty="0">
                <a:latin typeface="Calibri Light"/>
                <a:ea typeface="Calibri Light"/>
                <a:cs typeface="Times New Roman"/>
              </a:rPr>
              <a:t>8.      Explain to the students that these proposals were both introduced after September 11</a:t>
            </a:r>
            <a:r>
              <a:rPr lang="en-US" sz="2400" baseline="30000" dirty="0">
                <a:latin typeface="Calibri Light"/>
                <a:ea typeface="Calibri Light"/>
                <a:cs typeface="Times New Roman"/>
              </a:rPr>
              <a:t>th</a:t>
            </a:r>
            <a:r>
              <a:rPr lang="en-US" sz="2400" dirty="0">
                <a:latin typeface="Calibri Light"/>
                <a:ea typeface="Calibri Light"/>
                <a:cs typeface="Times New Roman"/>
              </a:rPr>
              <a:t>, 2001. One clearly opposes the military draft and the other calls for mandatory military training/service and national service for objectors.</a:t>
            </a:r>
            <a:endParaRPr lang="en-US" sz="2400" dirty="0">
              <a:latin typeface="Calibri Light"/>
            </a:endParaRPr>
          </a:p>
        </p:txBody>
      </p:sp>
    </p:spTree>
    <p:extLst>
      <p:ext uri="{BB962C8B-B14F-4D97-AF65-F5344CB8AC3E}">
        <p14:creationId xmlns:p14="http://schemas.microsoft.com/office/powerpoint/2010/main" val="503740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17CF0-0BE1-41CF-7BA2-3C425072221A}"/>
              </a:ext>
            </a:extLst>
          </p:cNvPr>
          <p:cNvSpPr>
            <a:spLocks noGrp="1"/>
          </p:cNvSpPr>
          <p:nvPr>
            <p:ph type="title"/>
          </p:nvPr>
        </p:nvSpPr>
        <p:spPr/>
        <p:txBody>
          <a:bodyPr lIns="91440" tIns="45720" rIns="91440" bIns="45720" anchor="t"/>
          <a:lstStyle/>
          <a:p>
            <a:r>
              <a:rPr lang="en-US" dirty="0">
                <a:ea typeface="Calibri Light"/>
                <a:cs typeface="Calibri Light"/>
              </a:rPr>
              <a:t>Lesson</a:t>
            </a:r>
            <a:endParaRPr lang="en-US" dirty="0"/>
          </a:p>
        </p:txBody>
      </p:sp>
      <p:sp>
        <p:nvSpPr>
          <p:cNvPr id="3" name="Slide Number Placeholder 2">
            <a:extLst>
              <a:ext uri="{FF2B5EF4-FFF2-40B4-BE49-F238E27FC236}">
                <a16:creationId xmlns:a16="http://schemas.microsoft.com/office/drawing/2014/main" id="{74A440AA-6A1A-6B2E-74C2-1B19B5206471}"/>
              </a:ext>
            </a:extLst>
          </p:cNvPr>
          <p:cNvSpPr>
            <a:spLocks noGrp="1"/>
          </p:cNvSpPr>
          <p:nvPr>
            <p:ph type="sldNum" sz="quarter" idx="12"/>
          </p:nvPr>
        </p:nvSpPr>
        <p:spPr/>
        <p:txBody>
          <a:bodyPr/>
          <a:lstStyle/>
          <a:p>
            <a:fld id="{6C37F40D-BF86-6F43-B998-BE81C530D250}" type="slidenum">
              <a:rPr lang="en-US" smtClean="0"/>
              <a:t>18</a:t>
            </a:fld>
            <a:endParaRPr lang="en-US"/>
          </a:p>
        </p:txBody>
      </p:sp>
      <p:sp>
        <p:nvSpPr>
          <p:cNvPr id="7" name="TextBox 6">
            <a:extLst>
              <a:ext uri="{FF2B5EF4-FFF2-40B4-BE49-F238E27FC236}">
                <a16:creationId xmlns:a16="http://schemas.microsoft.com/office/drawing/2014/main" id="{D60AF4F7-4AC6-8959-5371-82F4B6C7E9F7}"/>
              </a:ext>
            </a:extLst>
          </p:cNvPr>
          <p:cNvSpPr txBox="1"/>
          <p:nvPr/>
        </p:nvSpPr>
        <p:spPr>
          <a:xfrm>
            <a:off x="675481" y="1689769"/>
            <a:ext cx="1034392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Light"/>
                <a:ea typeface="Calibri Light"/>
                <a:cs typeface="Times New Roman"/>
              </a:rPr>
              <a:t>9.      Ask the students:</a:t>
            </a:r>
            <a:endParaRPr lang="en-US" sz="2400">
              <a:latin typeface="Calibri Light"/>
              <a:ea typeface="Calibri Light"/>
              <a:cs typeface="Calibri Light"/>
            </a:endParaRPr>
          </a:p>
          <a:p>
            <a:endParaRPr lang="en-US" sz="2400" dirty="0">
              <a:latin typeface="Calibri Light"/>
              <a:ea typeface="Calibri Light"/>
              <a:cs typeface="Times New Roman"/>
            </a:endParaRPr>
          </a:p>
          <a:p>
            <a:r>
              <a:rPr lang="en-US" sz="2400" b="1" dirty="0">
                <a:latin typeface="Calibri Light"/>
                <a:ea typeface="Calibri Light"/>
                <a:cs typeface="Times New Roman"/>
              </a:rPr>
              <a:t>Some economists have proposed to let the military services compete in the labor market for volunteers- to let the price system work as a voluntary service. What would be the benefits and costs of doing this?</a:t>
            </a:r>
            <a:endParaRPr lang="en-US" sz="2400" i="1" dirty="0">
              <a:latin typeface="Calibri Light"/>
              <a:ea typeface="Calibri Light"/>
              <a:cs typeface="Times New Roman"/>
            </a:endParaRPr>
          </a:p>
        </p:txBody>
      </p:sp>
    </p:spTree>
    <p:extLst>
      <p:ext uri="{BB962C8B-B14F-4D97-AF65-F5344CB8AC3E}">
        <p14:creationId xmlns:p14="http://schemas.microsoft.com/office/powerpoint/2010/main" val="2803638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dirty="0">
                <a:solidFill>
                  <a:srgbClr val="414A58"/>
                </a:solidFill>
                <a:latin typeface="+mj-lt"/>
                <a:cs typeface="Calibri"/>
              </a:rPr>
              <a:t>Assessment</a:t>
            </a:r>
            <a:endParaRPr lang="en-US" dirty="0"/>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
        <p:nvSpPr>
          <p:cNvPr id="7" name="Text Placeholder 2">
            <a:extLst>
              <a:ext uri="{FF2B5EF4-FFF2-40B4-BE49-F238E27FC236}">
                <a16:creationId xmlns:a16="http://schemas.microsoft.com/office/drawing/2014/main" id="{CE3A1392-0417-9A68-3F22-8E5D16FCB1BB}"/>
              </a:ext>
            </a:extLst>
          </p:cNvPr>
          <p:cNvSpPr txBox="1">
            <a:spLocks/>
          </p:cNvSpPr>
          <p:nvPr/>
        </p:nvSpPr>
        <p:spPr>
          <a:xfrm>
            <a:off x="7343994" y="2219105"/>
            <a:ext cx="4521878" cy="1724875"/>
          </a:xfrm>
          <a:prstGeom prst="rect">
            <a:avLst/>
          </a:prstGeom>
          <a:solidFill>
            <a:srgbClr val="D8FEE4"/>
          </a:solidFill>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[INSERT FEATURED IMAGE OF WEBINAR SESSION]</a:t>
            </a:r>
            <a:endParaRPr lang="en-US">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pic>
        <p:nvPicPr>
          <p:cNvPr id="2" name="Picture 1" descr="Working with tablet computers in a classroom">
            <a:extLst>
              <a:ext uri="{FF2B5EF4-FFF2-40B4-BE49-F238E27FC236}">
                <a16:creationId xmlns:a16="http://schemas.microsoft.com/office/drawing/2014/main" id="{5D1AE5EF-81E1-3D79-65E1-8089680D66B1}"/>
              </a:ext>
            </a:extLst>
          </p:cNvPr>
          <p:cNvPicPr>
            <a:picLocks noChangeAspect="1"/>
          </p:cNvPicPr>
          <p:nvPr/>
        </p:nvPicPr>
        <p:blipFill>
          <a:blip r:embed="rId5"/>
          <a:stretch>
            <a:fillRect/>
          </a:stretch>
        </p:blipFill>
        <p:spPr>
          <a:xfrm>
            <a:off x="4398210" y="825528"/>
            <a:ext cx="7880685" cy="5253732"/>
          </a:xfrm>
          <a:prstGeom prst="rect">
            <a:avLst/>
          </a:prstGeom>
        </p:spPr>
      </p:pic>
    </p:spTree>
    <p:extLst>
      <p:ext uri="{BB962C8B-B14F-4D97-AF65-F5344CB8AC3E}">
        <p14:creationId xmlns:p14="http://schemas.microsoft.com/office/powerpoint/2010/main" val="1593463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Certificate Requirements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a:latin typeface="Calibri Light"/>
                <a:ea typeface="Inter Light" panose="02000503000000020004" pitchFamily="2" charset="0"/>
                <a:cs typeface="Calibri Light"/>
              </a:rPr>
              <a:t>To earn professional development hours for webinars, you must:</a:t>
            </a:r>
            <a:endParaRPr lang="en-US"/>
          </a:p>
          <a:p>
            <a:pPr marL="0" indent="0">
              <a:buNone/>
            </a:pPr>
            <a:endParaRPr lang="en-US" sz="2600">
              <a:latin typeface="Calibri Light"/>
              <a:cs typeface="Calibri Light"/>
            </a:endParaRPr>
          </a:p>
          <a:p>
            <a:pPr marL="457200" indent="-457200"/>
            <a:r>
              <a:rPr lang="en-US" sz="2600">
                <a:latin typeface="Calibri Light"/>
                <a:ea typeface="Inter Light" panose="02000503000000020004" pitchFamily="2" charset="0"/>
                <a:cs typeface="Calibri Light"/>
              </a:rPr>
              <a:t>Watch a minimum of 45-minutes and you will automatically receive a professional development certificate via e-mail within 24 to 48 hours.</a:t>
            </a: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a:t>
            </a:fld>
            <a:endParaRPr lang="en-US"/>
          </a:p>
        </p:txBody>
      </p:sp>
    </p:spTree>
    <p:extLst>
      <p:ext uri="{BB962C8B-B14F-4D97-AF65-F5344CB8AC3E}">
        <p14:creationId xmlns:p14="http://schemas.microsoft.com/office/powerpoint/2010/main" val="266107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E58A-2878-F297-6790-45B7436F6EE0}"/>
              </a:ext>
            </a:extLst>
          </p:cNvPr>
          <p:cNvSpPr>
            <a:spLocks noGrp="1"/>
          </p:cNvSpPr>
          <p:nvPr>
            <p:ph type="title"/>
          </p:nvPr>
        </p:nvSpPr>
        <p:spPr/>
        <p:txBody>
          <a:bodyPr lIns="91440" tIns="45720" rIns="91440" bIns="45720" anchor="t"/>
          <a:lstStyle/>
          <a:p>
            <a:r>
              <a:rPr lang="en-US" dirty="0">
                <a:ea typeface="Calibri Light"/>
                <a:cs typeface="Calibri Light"/>
              </a:rPr>
              <a:t>Assessment (Closure)</a:t>
            </a:r>
            <a:endParaRPr lang="en-US" dirty="0"/>
          </a:p>
        </p:txBody>
      </p:sp>
      <p:sp>
        <p:nvSpPr>
          <p:cNvPr id="3" name="Slide Number Placeholder 2">
            <a:extLst>
              <a:ext uri="{FF2B5EF4-FFF2-40B4-BE49-F238E27FC236}">
                <a16:creationId xmlns:a16="http://schemas.microsoft.com/office/drawing/2014/main" id="{DA2EEDD9-E0B9-8441-552A-7039A0D1AF92}"/>
              </a:ext>
            </a:extLst>
          </p:cNvPr>
          <p:cNvSpPr>
            <a:spLocks noGrp="1"/>
          </p:cNvSpPr>
          <p:nvPr>
            <p:ph type="sldNum" sz="quarter" idx="12"/>
          </p:nvPr>
        </p:nvSpPr>
        <p:spPr/>
        <p:txBody>
          <a:bodyPr/>
          <a:lstStyle/>
          <a:p>
            <a:fld id="{6C37F40D-BF86-6F43-B998-BE81C530D250}" type="slidenum">
              <a:rPr lang="en-US" smtClean="0"/>
              <a:t>20</a:t>
            </a:fld>
            <a:endParaRPr lang="en-US"/>
          </a:p>
        </p:txBody>
      </p:sp>
      <p:sp>
        <p:nvSpPr>
          <p:cNvPr id="5" name="TextBox 4">
            <a:extLst>
              <a:ext uri="{FF2B5EF4-FFF2-40B4-BE49-F238E27FC236}">
                <a16:creationId xmlns:a16="http://schemas.microsoft.com/office/drawing/2014/main" id="{275558ED-815D-E8F1-67DB-7FED39DB5CF3}"/>
              </a:ext>
            </a:extLst>
          </p:cNvPr>
          <p:cNvSpPr txBox="1"/>
          <p:nvPr/>
        </p:nvSpPr>
        <p:spPr>
          <a:xfrm>
            <a:off x="680994" y="1559698"/>
            <a:ext cx="10768227"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Light"/>
                <a:ea typeface="Calibri"/>
                <a:cs typeface="Times New Roman"/>
              </a:rPr>
              <a:t>Ask the students the following:</a:t>
            </a:r>
            <a:endParaRPr lang="en-US" sz="2400">
              <a:latin typeface="Calibri Light"/>
              <a:ea typeface="Calibri Light"/>
              <a:cs typeface="Times New Roman"/>
            </a:endParaRPr>
          </a:p>
          <a:p>
            <a:endParaRPr lang="en-US" sz="2400" b="1" dirty="0">
              <a:latin typeface="Calibri Light"/>
              <a:ea typeface="Calibri"/>
              <a:cs typeface="Times New Roman"/>
            </a:endParaRPr>
          </a:p>
          <a:p>
            <a:pPr marL="285750" indent="-285750">
              <a:buFont typeface="Arial"/>
              <a:buChar char="•"/>
            </a:pPr>
            <a:r>
              <a:rPr lang="en-US" sz="2400" b="1" dirty="0">
                <a:latin typeface="Calibri Light"/>
                <a:ea typeface="Calibri"/>
                <a:cs typeface="Times New Roman"/>
              </a:rPr>
              <a:t>How does the military draft impact productivity in society?</a:t>
            </a:r>
            <a:r>
              <a:rPr lang="en-US" sz="2400" i="1" dirty="0">
                <a:latin typeface="Calibri Light"/>
                <a:ea typeface="Calibri"/>
                <a:cs typeface="Times New Roman"/>
              </a:rPr>
              <a:t> (It depends on whom is drafted and their motivations. It could increase or decrease overall productivity in society.)</a:t>
            </a:r>
            <a:endParaRPr lang="en-US" sz="2400" dirty="0">
              <a:latin typeface="Calibri Light"/>
              <a:ea typeface="Calibri Light"/>
              <a:cs typeface="Calibri Light"/>
            </a:endParaRPr>
          </a:p>
          <a:p>
            <a:pPr marL="285750" indent="-285750">
              <a:buFont typeface="Arial"/>
              <a:buChar char="•"/>
            </a:pPr>
            <a:r>
              <a:rPr lang="en-US" sz="2400" b="1" dirty="0">
                <a:latin typeface="Calibri Light"/>
                <a:ea typeface="Calibri"/>
                <a:cs typeface="Times New Roman"/>
              </a:rPr>
              <a:t>Would it be to the military’s advantage to continue to enlist a strictly volunteer force or reinstate the draft? Would it depend at all on other factors?</a:t>
            </a:r>
            <a:r>
              <a:rPr lang="en-US" sz="2400" dirty="0">
                <a:latin typeface="Calibri Light"/>
                <a:ea typeface="Calibri"/>
                <a:cs typeface="Times New Roman"/>
              </a:rPr>
              <a:t> </a:t>
            </a:r>
            <a:r>
              <a:rPr lang="en-US" sz="2400" i="1" dirty="0">
                <a:latin typeface="Calibri Light"/>
                <a:ea typeface="Calibri"/>
                <a:cs typeface="Times New Roman"/>
              </a:rPr>
              <a:t>(Answers may vary.)</a:t>
            </a:r>
            <a:endParaRPr lang="en-US" sz="2400" dirty="0">
              <a:latin typeface="Calibri Light"/>
              <a:ea typeface="Calibri Light"/>
              <a:cs typeface="Calibri Light"/>
            </a:endParaRPr>
          </a:p>
          <a:p>
            <a:endParaRPr lang="en-US" sz="2400" dirty="0">
              <a:latin typeface="Calibri Light"/>
              <a:ea typeface="Calibri Light"/>
              <a:cs typeface="Calibri Light"/>
            </a:endParaRPr>
          </a:p>
          <a:p>
            <a:r>
              <a:rPr lang="en-US" sz="2400" i="1" dirty="0">
                <a:latin typeface="Calibri Light"/>
                <a:ea typeface="Calibri"/>
                <a:cs typeface="Times New Roman"/>
              </a:rPr>
              <a:t>OPTIONAL READING: “The Wrong Man In Uniform” by Bruce Kerry Chapman or “On the Principles of Political Economy and Taxation” by David Ricardo</a:t>
            </a:r>
            <a:endParaRPr lang="en-US" sz="2400" dirty="0">
              <a:latin typeface="Calibri Light"/>
            </a:endParaRPr>
          </a:p>
          <a:p>
            <a:br>
              <a:rPr lang="en-US" dirty="0"/>
            </a:br>
            <a:endParaRPr lang="en-US" dirty="0"/>
          </a:p>
          <a:p>
            <a:endParaRPr lang="en-US" sz="2400" dirty="0">
              <a:latin typeface="Calibri Light"/>
              <a:ea typeface="Calibri"/>
              <a:cs typeface="Arial"/>
            </a:endParaRPr>
          </a:p>
          <a:p>
            <a:br>
              <a:rPr lang="en-US" dirty="0"/>
            </a:br>
            <a:endParaRPr lang="en-US" dirty="0"/>
          </a:p>
        </p:txBody>
      </p:sp>
    </p:spTree>
    <p:extLst>
      <p:ext uri="{BB962C8B-B14F-4D97-AF65-F5344CB8AC3E}">
        <p14:creationId xmlns:p14="http://schemas.microsoft.com/office/powerpoint/2010/main" val="2259099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E58A-2878-F297-6790-45B7436F6EE0}"/>
              </a:ext>
            </a:extLst>
          </p:cNvPr>
          <p:cNvSpPr>
            <a:spLocks noGrp="1"/>
          </p:cNvSpPr>
          <p:nvPr>
            <p:ph type="title"/>
          </p:nvPr>
        </p:nvSpPr>
        <p:spPr/>
        <p:txBody>
          <a:bodyPr lIns="91440" tIns="45720" rIns="91440" bIns="45720" anchor="t"/>
          <a:lstStyle/>
          <a:p>
            <a:r>
              <a:rPr lang="en-US" dirty="0">
                <a:ea typeface="Calibri Light"/>
                <a:cs typeface="Calibri Light"/>
              </a:rPr>
              <a:t>Assessment </a:t>
            </a:r>
            <a:endParaRPr lang="en-US" dirty="0"/>
          </a:p>
        </p:txBody>
      </p:sp>
      <p:sp>
        <p:nvSpPr>
          <p:cNvPr id="3" name="Slide Number Placeholder 2">
            <a:extLst>
              <a:ext uri="{FF2B5EF4-FFF2-40B4-BE49-F238E27FC236}">
                <a16:creationId xmlns:a16="http://schemas.microsoft.com/office/drawing/2014/main" id="{DA2EEDD9-E0B9-8441-552A-7039A0D1AF92}"/>
              </a:ext>
            </a:extLst>
          </p:cNvPr>
          <p:cNvSpPr>
            <a:spLocks noGrp="1"/>
          </p:cNvSpPr>
          <p:nvPr>
            <p:ph type="sldNum" sz="quarter" idx="12"/>
          </p:nvPr>
        </p:nvSpPr>
        <p:spPr/>
        <p:txBody>
          <a:bodyPr/>
          <a:lstStyle/>
          <a:p>
            <a:fld id="{6C37F40D-BF86-6F43-B998-BE81C530D250}" type="slidenum">
              <a:rPr lang="en-US" smtClean="0"/>
              <a:t>21</a:t>
            </a:fld>
            <a:endParaRPr lang="en-US"/>
          </a:p>
        </p:txBody>
      </p:sp>
      <p:sp>
        <p:nvSpPr>
          <p:cNvPr id="5" name="TextBox 4">
            <a:extLst>
              <a:ext uri="{FF2B5EF4-FFF2-40B4-BE49-F238E27FC236}">
                <a16:creationId xmlns:a16="http://schemas.microsoft.com/office/drawing/2014/main" id="{275558ED-815D-E8F1-67DB-7FED39DB5CF3}"/>
              </a:ext>
            </a:extLst>
          </p:cNvPr>
          <p:cNvSpPr txBox="1"/>
          <p:nvPr/>
        </p:nvSpPr>
        <p:spPr>
          <a:xfrm>
            <a:off x="680994" y="1559698"/>
            <a:ext cx="10768227"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Light"/>
                <a:ea typeface="Calibri"/>
                <a:cs typeface="Times New Roman"/>
              </a:rPr>
              <a:t>How do you get best output for society? </a:t>
            </a:r>
            <a:endParaRPr lang="en-US" sz="2400" dirty="0">
              <a:latin typeface="Calibri Light"/>
              <a:ea typeface="Calibri Light"/>
              <a:cs typeface="Calibri Light"/>
            </a:endParaRPr>
          </a:p>
          <a:p>
            <a:endParaRPr lang="en-US" sz="2400" dirty="0">
              <a:latin typeface="Calibri Light"/>
              <a:ea typeface="Calibri"/>
              <a:cs typeface="Times New Roman"/>
            </a:endParaRPr>
          </a:p>
          <a:p>
            <a:r>
              <a:rPr lang="en-US" sz="2400" dirty="0">
                <a:latin typeface="Calibri Light"/>
                <a:ea typeface="Calibri"/>
                <a:cs typeface="Times New Roman"/>
              </a:rPr>
              <a:t>Have students select one statement on Visual 10.2 to respond to by either creating a T-Chart of costs and benefits in response to their chosen statement or writing a one-page response in support or rebuttal to their statement. </a:t>
            </a:r>
            <a:endParaRPr lang="en-US" sz="2400">
              <a:latin typeface="Calibri Light"/>
              <a:ea typeface="Calibri Light"/>
              <a:cs typeface="Calibri Light"/>
            </a:endParaRPr>
          </a:p>
          <a:p>
            <a:endParaRPr lang="en-US" sz="2400" dirty="0">
              <a:latin typeface="Calibri Light"/>
              <a:ea typeface="Calibri"/>
              <a:cs typeface="Times New Roman"/>
            </a:endParaRPr>
          </a:p>
          <a:p>
            <a:r>
              <a:rPr lang="en-US" sz="2400" dirty="0">
                <a:latin typeface="Calibri Light"/>
                <a:ea typeface="Calibri"/>
                <a:cs typeface="Times New Roman"/>
              </a:rPr>
              <a:t>Schedule time for students to present their findings and conclusions to the class.</a:t>
            </a:r>
            <a:endParaRPr lang="en-US" sz="2400">
              <a:latin typeface="Calibri Light"/>
              <a:ea typeface="Calibri Light"/>
              <a:cs typeface="Calibri Light"/>
            </a:endParaRPr>
          </a:p>
          <a:p>
            <a:br>
              <a:rPr lang="en-US" dirty="0"/>
            </a:br>
            <a:endParaRPr lang="en-US" dirty="0"/>
          </a:p>
          <a:p>
            <a:endParaRPr lang="en-US" sz="2400" dirty="0">
              <a:latin typeface="Calibri Light"/>
              <a:ea typeface="Calibri"/>
              <a:cs typeface="Arial"/>
            </a:endParaRPr>
          </a:p>
          <a:p>
            <a:br>
              <a:rPr lang="en-US" dirty="0"/>
            </a:br>
            <a:endParaRPr lang="en-US" dirty="0"/>
          </a:p>
        </p:txBody>
      </p:sp>
    </p:spTree>
    <p:extLst>
      <p:ext uri="{BB962C8B-B14F-4D97-AF65-F5344CB8AC3E}">
        <p14:creationId xmlns:p14="http://schemas.microsoft.com/office/powerpoint/2010/main" val="2525994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E58A-2878-F297-6790-45B7436F6EE0}"/>
              </a:ext>
            </a:extLst>
          </p:cNvPr>
          <p:cNvSpPr>
            <a:spLocks noGrp="1"/>
          </p:cNvSpPr>
          <p:nvPr>
            <p:ph type="title"/>
          </p:nvPr>
        </p:nvSpPr>
        <p:spPr/>
        <p:txBody>
          <a:bodyPr lIns="91440" tIns="45720" rIns="91440" bIns="45720" anchor="t"/>
          <a:lstStyle/>
          <a:p>
            <a:r>
              <a:rPr lang="en-US" dirty="0">
                <a:ea typeface="Calibri Light"/>
                <a:cs typeface="Calibri Light"/>
              </a:rPr>
              <a:t>Assessment : Visual 10.2</a:t>
            </a:r>
            <a:endParaRPr lang="en-US" dirty="0"/>
          </a:p>
        </p:txBody>
      </p:sp>
      <p:sp>
        <p:nvSpPr>
          <p:cNvPr id="3" name="Slide Number Placeholder 2">
            <a:extLst>
              <a:ext uri="{FF2B5EF4-FFF2-40B4-BE49-F238E27FC236}">
                <a16:creationId xmlns:a16="http://schemas.microsoft.com/office/drawing/2014/main" id="{DA2EEDD9-E0B9-8441-552A-7039A0D1AF92}"/>
              </a:ext>
            </a:extLst>
          </p:cNvPr>
          <p:cNvSpPr>
            <a:spLocks noGrp="1"/>
          </p:cNvSpPr>
          <p:nvPr>
            <p:ph type="sldNum" sz="quarter" idx="12"/>
          </p:nvPr>
        </p:nvSpPr>
        <p:spPr/>
        <p:txBody>
          <a:bodyPr/>
          <a:lstStyle/>
          <a:p>
            <a:fld id="{6C37F40D-BF86-6F43-B998-BE81C530D250}" type="slidenum">
              <a:rPr lang="en-US" smtClean="0"/>
              <a:t>22</a:t>
            </a:fld>
            <a:endParaRPr lang="en-US"/>
          </a:p>
        </p:txBody>
      </p:sp>
      <p:pic>
        <p:nvPicPr>
          <p:cNvPr id="4" name="Picture 3">
            <a:extLst>
              <a:ext uri="{FF2B5EF4-FFF2-40B4-BE49-F238E27FC236}">
                <a16:creationId xmlns:a16="http://schemas.microsoft.com/office/drawing/2014/main" id="{BF526E60-219C-652A-FD8B-A8D92D04BA3B}"/>
              </a:ext>
            </a:extLst>
          </p:cNvPr>
          <p:cNvPicPr>
            <a:picLocks noChangeAspect="1"/>
          </p:cNvPicPr>
          <p:nvPr/>
        </p:nvPicPr>
        <p:blipFill>
          <a:blip r:embed="rId2"/>
          <a:stretch>
            <a:fillRect/>
          </a:stretch>
        </p:blipFill>
        <p:spPr>
          <a:xfrm>
            <a:off x="2560053" y="1717200"/>
            <a:ext cx="7071894" cy="4232390"/>
          </a:xfrm>
          <a:prstGeom prst="rect">
            <a:avLst/>
          </a:prstGeom>
        </p:spPr>
      </p:pic>
    </p:spTree>
    <p:extLst>
      <p:ext uri="{BB962C8B-B14F-4D97-AF65-F5344CB8AC3E}">
        <p14:creationId xmlns:p14="http://schemas.microsoft.com/office/powerpoint/2010/main" val="3194158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a:solidFill>
                  <a:srgbClr val="414A58"/>
                </a:solidFill>
                <a:latin typeface="+mj-lt"/>
                <a:cs typeface="Calibri"/>
              </a:rPr>
              <a:t>Q &amp; A</a:t>
            </a:r>
            <a:endParaRPr lang="en-US"/>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pic>
        <p:nvPicPr>
          <p:cNvPr id="8" name="Picture 7" descr="A green person sitting on a question mark&#10;&#10;Description automatically generated">
            <a:extLst>
              <a:ext uri="{FF2B5EF4-FFF2-40B4-BE49-F238E27FC236}">
                <a16:creationId xmlns:a16="http://schemas.microsoft.com/office/drawing/2014/main" id="{62EF2031-5C81-86FE-0856-8F655A0A1F9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611565" y="582344"/>
            <a:ext cx="7277100" cy="5722620"/>
          </a:xfrm>
          <a:prstGeom prst="rect">
            <a:avLst/>
          </a:prstGeom>
        </p:spPr>
      </p:pic>
    </p:spTree>
    <p:extLst>
      <p:ext uri="{BB962C8B-B14F-4D97-AF65-F5344CB8AC3E}">
        <p14:creationId xmlns:p14="http://schemas.microsoft.com/office/powerpoint/2010/main" val="1767551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DDE19-BB72-0144-2999-EE297BB30B58}"/>
              </a:ext>
            </a:extLst>
          </p:cNvPr>
          <p:cNvSpPr>
            <a:spLocks noGrp="1"/>
          </p:cNvSpPr>
          <p:nvPr>
            <p:ph type="title"/>
          </p:nvPr>
        </p:nvSpPr>
        <p:spPr/>
        <p:txBody>
          <a:bodyPr lIns="91440" tIns="45720" rIns="91440" bIns="45720" anchor="t"/>
          <a:lstStyle/>
          <a:p>
            <a:r>
              <a:rPr lang="en-US">
                <a:ea typeface="Calibri Light"/>
                <a:cs typeface="Calibri Light"/>
              </a:rPr>
              <a:t>Reflect...</a:t>
            </a:r>
            <a:endParaRPr lang="en-US"/>
          </a:p>
        </p:txBody>
      </p:sp>
      <p:sp>
        <p:nvSpPr>
          <p:cNvPr id="3" name="Slide Number Placeholder 2">
            <a:extLst>
              <a:ext uri="{FF2B5EF4-FFF2-40B4-BE49-F238E27FC236}">
                <a16:creationId xmlns:a16="http://schemas.microsoft.com/office/drawing/2014/main" id="{7E83A1E1-DCCE-31C2-8E2D-ADC15C877B0B}"/>
              </a:ext>
            </a:extLst>
          </p:cNvPr>
          <p:cNvSpPr>
            <a:spLocks noGrp="1"/>
          </p:cNvSpPr>
          <p:nvPr>
            <p:ph type="sldNum" sz="quarter" idx="12"/>
          </p:nvPr>
        </p:nvSpPr>
        <p:spPr/>
        <p:txBody>
          <a:bodyPr/>
          <a:lstStyle/>
          <a:p>
            <a:fld id="{6C37F40D-BF86-6F43-B998-BE81C530D250}" type="slidenum">
              <a:rPr lang="en-US" smtClean="0"/>
              <a:t>24</a:t>
            </a:fld>
            <a:endParaRPr lang="en-US"/>
          </a:p>
        </p:txBody>
      </p:sp>
      <p:sp>
        <p:nvSpPr>
          <p:cNvPr id="4" name="Content Placeholder 3">
            <a:extLst>
              <a:ext uri="{FF2B5EF4-FFF2-40B4-BE49-F238E27FC236}">
                <a16:creationId xmlns:a16="http://schemas.microsoft.com/office/drawing/2014/main" id="{4C8097D9-8B60-633E-CD77-9FAA96D9B90A}"/>
              </a:ext>
            </a:extLst>
          </p:cNvPr>
          <p:cNvSpPr>
            <a:spLocks noGrp="1"/>
          </p:cNvSpPr>
          <p:nvPr>
            <p:ph idx="13"/>
          </p:nvPr>
        </p:nvSpPr>
        <p:spPr>
          <a:xfrm>
            <a:off x="692189" y="1720635"/>
            <a:ext cx="10837203" cy="3933419"/>
          </a:xfrm>
        </p:spPr>
        <p:txBody>
          <a:bodyPr lIns="91440" tIns="45720" rIns="91440" bIns="45720" anchor="t"/>
          <a:lstStyle/>
          <a:p>
            <a:r>
              <a:rPr lang="en-US" dirty="0">
                <a:ea typeface="Calibri Light"/>
                <a:cs typeface="Calibri Light"/>
              </a:rPr>
              <a:t>How can I use this material in my classroom?</a:t>
            </a:r>
          </a:p>
          <a:p>
            <a:r>
              <a:rPr lang="en-US" dirty="0">
                <a:ea typeface="Calibri Light"/>
                <a:cs typeface="Calibri Light"/>
              </a:rPr>
              <a:t>What questions will my students have?</a:t>
            </a:r>
          </a:p>
          <a:p>
            <a:r>
              <a:rPr lang="en-US" dirty="0">
                <a:ea typeface="Calibri Light"/>
                <a:cs typeface="Calibri Light"/>
              </a:rPr>
              <a:t>How can I encourage deliberative dialogue in my classroom setting?</a:t>
            </a:r>
            <a:endParaRPr lang="en-US" dirty="0">
              <a:cs typeface="Calibri Light"/>
            </a:endParaRPr>
          </a:p>
          <a:p>
            <a:endParaRPr lang="en-US" dirty="0">
              <a:cs typeface="Calibri Light"/>
            </a:endParaRPr>
          </a:p>
          <a:p>
            <a:endParaRPr lang="en-US">
              <a:cs typeface="Calibri Light"/>
            </a:endParaRPr>
          </a:p>
          <a:p>
            <a:pPr marL="0" indent="0">
              <a:buNone/>
            </a:pPr>
            <a:endParaRPr lang="en-US">
              <a:cs typeface="Calibri Light"/>
            </a:endParaRPr>
          </a:p>
          <a:p>
            <a:endParaRPr lang="en-US">
              <a:cs typeface="Calibri Light"/>
            </a:endParaRPr>
          </a:p>
        </p:txBody>
      </p:sp>
    </p:spTree>
    <p:extLst>
      <p:ext uri="{BB962C8B-B14F-4D97-AF65-F5344CB8AC3E}">
        <p14:creationId xmlns:p14="http://schemas.microsoft.com/office/powerpoint/2010/main" val="3879984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Contact Us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25</a:t>
            </a:fld>
            <a:endParaRPr lang="en-US"/>
          </a:p>
        </p:txBody>
      </p:sp>
      <p:sp>
        <p:nvSpPr>
          <p:cNvPr id="11" name="Text Placeholder 2">
            <a:extLst>
              <a:ext uri="{FF2B5EF4-FFF2-40B4-BE49-F238E27FC236}">
                <a16:creationId xmlns:a16="http://schemas.microsoft.com/office/drawing/2014/main" id="{86231821-F15C-F7B9-7F81-39C5EA2131FD}"/>
              </a:ext>
            </a:extLst>
          </p:cNvPr>
          <p:cNvSpPr txBox="1">
            <a:spLocks/>
          </p:cNvSpPr>
          <p:nvPr/>
        </p:nvSpPr>
        <p:spPr>
          <a:xfrm>
            <a:off x="3050184" y="1711105"/>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Calibri Light"/>
                <a:cs typeface="Calibri Light"/>
              </a:rPr>
              <a:t>Cynthia Fitzthum</a:t>
            </a:r>
            <a:endParaRPr lang="en-US" sz="2400" dirty="0">
              <a:latin typeface="Calibri Light"/>
              <a:ea typeface="Calibri Light"/>
              <a:cs typeface="Calibri Light"/>
            </a:endParaRPr>
          </a:p>
          <a:p>
            <a:pPr marL="0" indent="0">
              <a:buNone/>
            </a:pPr>
            <a:r>
              <a:rPr lang="en-US" sz="2400" dirty="0">
                <a:latin typeface="Calibri"/>
                <a:ea typeface="Calibri"/>
                <a:cs typeface="Calibri"/>
                <a:hlinkClick r:id="rId2"/>
              </a:rPr>
              <a:t>Cjfitzthum@stcloudstate.edu</a:t>
            </a:r>
            <a:endParaRPr lang="en-US" dirty="0"/>
          </a:p>
          <a:p>
            <a:pPr marL="0" indent="0">
              <a:buNone/>
            </a:pPr>
            <a:endParaRPr lang="en-US" sz="2400">
              <a:latin typeface="Calibri"/>
              <a:ea typeface="+mn-lt"/>
              <a:cs typeface="Calibri"/>
            </a:endParaRPr>
          </a:p>
          <a:p>
            <a:pPr marL="0" indent="0">
              <a:buNone/>
            </a:pPr>
            <a:endParaRPr lang="en-US" sz="2600">
              <a:latin typeface="Calibri Light" panose="020F0302020204030204" pitchFamily="34" charset="0"/>
              <a:ea typeface="+mn-lt"/>
              <a:cs typeface="Calibri Light"/>
            </a:endParaRPr>
          </a:p>
        </p:txBody>
      </p:sp>
      <p:pic>
        <p:nvPicPr>
          <p:cNvPr id="13" name="Picture 12" descr="Short-haired woman in glasses and suit looking at camera and standing in front of seated colleagues in conference hall">
            <a:extLst>
              <a:ext uri="{FF2B5EF4-FFF2-40B4-BE49-F238E27FC236}">
                <a16:creationId xmlns:a16="http://schemas.microsoft.com/office/drawing/2014/main" id="{9D25C37D-F877-FA76-8116-7E2DC01B639F}"/>
              </a:ext>
            </a:extLst>
          </p:cNvPr>
          <p:cNvPicPr>
            <a:picLocks noChangeAspect="1"/>
          </p:cNvPicPr>
          <p:nvPr/>
        </p:nvPicPr>
        <p:blipFill rotWithShape="1">
          <a:blip r:embed="rId3"/>
          <a:srcRect l="10853" t="2353" r="24806" b="-4706"/>
          <a:stretch/>
        </p:blipFill>
        <p:spPr>
          <a:xfrm>
            <a:off x="1608566" y="1695708"/>
            <a:ext cx="1000171" cy="10608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Person wearing blazer">
            <a:extLst>
              <a:ext uri="{FF2B5EF4-FFF2-40B4-BE49-F238E27FC236}">
                <a16:creationId xmlns:a16="http://schemas.microsoft.com/office/drawing/2014/main" id="{BCCBE344-5234-ACF9-64C3-EC1F8EAED180}"/>
              </a:ext>
            </a:extLst>
          </p:cNvPr>
          <p:cNvPicPr>
            <a:picLocks noChangeAspect="1"/>
          </p:cNvPicPr>
          <p:nvPr/>
        </p:nvPicPr>
        <p:blipFill rotWithShape="1">
          <a:blip r:embed="rId4"/>
          <a:srcRect l="33594" t="-1163" r="9375" b="1163"/>
          <a:stretch/>
        </p:blipFill>
        <p:spPr>
          <a:xfrm>
            <a:off x="1606249" y="3311482"/>
            <a:ext cx="888182" cy="10382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 Placeholder 2">
            <a:extLst>
              <a:ext uri="{FF2B5EF4-FFF2-40B4-BE49-F238E27FC236}">
                <a16:creationId xmlns:a16="http://schemas.microsoft.com/office/drawing/2014/main" id="{F12C1C45-E970-D715-8878-121F3C497125}"/>
              </a:ext>
            </a:extLst>
          </p:cNvPr>
          <p:cNvSpPr txBox="1">
            <a:spLocks/>
          </p:cNvSpPr>
          <p:nvPr/>
        </p:nvSpPr>
        <p:spPr>
          <a:xfrm>
            <a:off x="3050183" y="3428628"/>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Light"/>
                <a:cs typeface="Calibri Light"/>
              </a:rPr>
              <a:t>Jeremy Miller (co- author)</a:t>
            </a:r>
            <a:endParaRPr lang="en-US" sz="2400">
              <a:latin typeface="Calibri Light"/>
              <a:ea typeface="Calibri Light"/>
              <a:cs typeface="Calibri Light"/>
            </a:endParaRPr>
          </a:p>
          <a:p>
            <a:pPr marL="0" indent="0">
              <a:buNone/>
            </a:pPr>
            <a:r>
              <a:rPr lang="en-US" sz="2400">
                <a:latin typeface="Calibri"/>
                <a:ea typeface="Calibri"/>
                <a:cs typeface="Calibri"/>
                <a:hlinkClick r:id="rId5"/>
              </a:rPr>
              <a:t>Jmiller@c-ischools.org</a:t>
            </a:r>
            <a:endParaRPr lang="en-US"/>
          </a:p>
          <a:p>
            <a:pPr marL="0" indent="0">
              <a:buNone/>
            </a:pPr>
            <a:endParaRPr lang="en-US" sz="2400">
              <a:latin typeface="Calibri"/>
              <a:ea typeface="+mn-lt"/>
              <a:cs typeface="Calibri"/>
            </a:endParaRPr>
          </a:p>
          <a:p>
            <a:pPr marL="0" indent="0">
              <a:buNone/>
            </a:pPr>
            <a:endParaRPr lang="en-US" sz="2600">
              <a:latin typeface="Calibri Light" panose="020F0302020204030204" pitchFamily="34" charset="0"/>
              <a:ea typeface="+mn-lt"/>
              <a:cs typeface="Calibri Light"/>
            </a:endParaRPr>
          </a:p>
        </p:txBody>
      </p:sp>
      <p:pic>
        <p:nvPicPr>
          <p:cNvPr id="4" name="Picture 3" descr="A person smiling at camera&#10;&#10;Description automatically generated">
            <a:extLst>
              <a:ext uri="{FF2B5EF4-FFF2-40B4-BE49-F238E27FC236}">
                <a16:creationId xmlns:a16="http://schemas.microsoft.com/office/drawing/2014/main" id="{D824805C-41F4-FAE3-68B7-F08CB9DE4E30}"/>
              </a:ext>
            </a:extLst>
          </p:cNvPr>
          <p:cNvPicPr>
            <a:picLocks noChangeAspect="1"/>
          </p:cNvPicPr>
          <p:nvPr/>
        </p:nvPicPr>
        <p:blipFill>
          <a:blip r:embed="rId6"/>
          <a:stretch>
            <a:fillRect/>
          </a:stretch>
        </p:blipFill>
        <p:spPr>
          <a:xfrm>
            <a:off x="1602874" y="1451811"/>
            <a:ext cx="998622" cy="1548063"/>
          </a:xfrm>
          <a:prstGeom prst="rect">
            <a:avLst/>
          </a:prstGeom>
        </p:spPr>
      </p:pic>
      <p:pic>
        <p:nvPicPr>
          <p:cNvPr id="7" name="Picture 6" descr="Jeremy Miller">
            <a:extLst>
              <a:ext uri="{FF2B5EF4-FFF2-40B4-BE49-F238E27FC236}">
                <a16:creationId xmlns:a16="http://schemas.microsoft.com/office/drawing/2014/main" id="{889558AB-E6E6-51B7-86AF-8DCBD00DC2A3}"/>
              </a:ext>
            </a:extLst>
          </p:cNvPr>
          <p:cNvPicPr>
            <a:picLocks noChangeAspect="1"/>
          </p:cNvPicPr>
          <p:nvPr/>
        </p:nvPicPr>
        <p:blipFill>
          <a:blip r:embed="rId7"/>
          <a:stretch>
            <a:fillRect/>
          </a:stretch>
        </p:blipFill>
        <p:spPr>
          <a:xfrm>
            <a:off x="1607751" y="3314013"/>
            <a:ext cx="1129957" cy="1410730"/>
          </a:xfrm>
          <a:prstGeom prst="rect">
            <a:avLst/>
          </a:prstGeom>
        </p:spPr>
      </p:pic>
    </p:spTree>
    <p:extLst>
      <p:ext uri="{BB962C8B-B14F-4D97-AF65-F5344CB8AC3E}">
        <p14:creationId xmlns:p14="http://schemas.microsoft.com/office/powerpoint/2010/main" val="1377641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26</a:t>
            </a:fld>
            <a:endParaRPr lang="en-US"/>
          </a:p>
        </p:txBody>
      </p:sp>
      <p:pic>
        <p:nvPicPr>
          <p:cNvPr id="3" name="Picture 2" descr="A screen shot of a flyer&#10;&#10;Description automatically generated">
            <a:extLst>
              <a:ext uri="{FF2B5EF4-FFF2-40B4-BE49-F238E27FC236}">
                <a16:creationId xmlns:a16="http://schemas.microsoft.com/office/drawing/2014/main" id="{6B4BDDE6-51CD-DB26-8FAB-77980E03A05C}"/>
              </a:ext>
            </a:extLst>
          </p:cNvPr>
          <p:cNvPicPr>
            <a:picLocks noChangeAspect="1"/>
          </p:cNvPicPr>
          <p:nvPr/>
        </p:nvPicPr>
        <p:blipFill>
          <a:blip r:embed="rId2"/>
          <a:stretch>
            <a:fillRect/>
          </a:stretch>
        </p:blipFill>
        <p:spPr>
          <a:xfrm>
            <a:off x="0" y="1058"/>
            <a:ext cx="12191999" cy="6867978"/>
          </a:xfrm>
          <a:prstGeom prst="rect">
            <a:avLst/>
          </a:prstGeom>
        </p:spPr>
      </p:pic>
    </p:spTree>
    <p:extLst>
      <p:ext uri="{BB962C8B-B14F-4D97-AF65-F5344CB8AC3E}">
        <p14:creationId xmlns:p14="http://schemas.microsoft.com/office/powerpoint/2010/main" val="4081312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4571373" cy="958360"/>
          </a:xfrm>
        </p:spPr>
        <p:txBody>
          <a:bodyPr lIns="91440" tIns="45720" rIns="91440" bIns="45720" anchor="t"/>
          <a:lstStyle/>
          <a:p>
            <a:r>
              <a:rPr lang="en-US" sz="5000">
                <a:solidFill>
                  <a:srgbClr val="414A58"/>
                </a:solidFill>
                <a:latin typeface="+mj-lt"/>
                <a:cs typeface="Calibri"/>
              </a:rPr>
              <a:t>Thank you for attending today!</a:t>
            </a:r>
            <a:endParaRPr lang="en-US" sz="5000">
              <a:solidFill>
                <a:srgbClr val="414A58"/>
              </a:solidFill>
              <a:latin typeface="Calibri Light"/>
              <a:ea typeface="Calibri Light"/>
              <a:cs typeface="Calibri"/>
            </a:endParaRP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pic>
        <p:nvPicPr>
          <p:cNvPr id="2" name="Picture 1" descr="Clipart - Thank You Pinned">
            <a:extLst>
              <a:ext uri="{FF2B5EF4-FFF2-40B4-BE49-F238E27FC236}">
                <a16:creationId xmlns:a16="http://schemas.microsoft.com/office/drawing/2014/main" id="{1B963F78-4079-458B-4949-CC52D3553357}"/>
              </a:ext>
            </a:extLst>
          </p:cNvPr>
          <p:cNvPicPr>
            <a:picLocks noChangeAspect="1"/>
          </p:cNvPicPr>
          <p:nvPr/>
        </p:nvPicPr>
        <p:blipFill>
          <a:blip r:embed="rId5"/>
          <a:stretch>
            <a:fillRect/>
          </a:stretch>
        </p:blipFill>
        <p:spPr>
          <a:xfrm>
            <a:off x="6094534" y="335572"/>
            <a:ext cx="6274778" cy="6230817"/>
          </a:xfrm>
          <a:prstGeom prst="rect">
            <a:avLst/>
          </a:prstGeom>
        </p:spPr>
      </p:pic>
    </p:spTree>
    <p:extLst>
      <p:ext uri="{BB962C8B-B14F-4D97-AF65-F5344CB8AC3E}">
        <p14:creationId xmlns:p14="http://schemas.microsoft.com/office/powerpoint/2010/main" val="2933641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Objectives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Calibri Light"/>
                <a:ea typeface="+mn-lt"/>
                <a:cs typeface="Calibri Light"/>
              </a:rPr>
              <a:t>You will be able to:</a:t>
            </a:r>
            <a:endParaRPr lang="en-US" sz="2400">
              <a:latin typeface="Calibri Light"/>
              <a:ea typeface="+mn-lt"/>
              <a:cs typeface="Calibri Light"/>
            </a:endParaRPr>
          </a:p>
          <a:p>
            <a:pPr marL="0" indent="0">
              <a:buNone/>
            </a:pPr>
            <a:endParaRPr lang="en-US" sz="2400" dirty="0">
              <a:latin typeface="Calibri Light"/>
              <a:ea typeface="+mn-lt"/>
              <a:cs typeface="Calibri Light"/>
            </a:endParaRPr>
          </a:p>
          <a:p>
            <a:pPr>
              <a:buFont typeface="Arial"/>
              <a:buChar char="•"/>
            </a:pPr>
            <a:r>
              <a:rPr lang="en-US" sz="2400" dirty="0">
                <a:latin typeface="Calibri Light"/>
                <a:ea typeface="+mn-lt"/>
                <a:cs typeface="Times New Roman"/>
              </a:rPr>
              <a:t>Analyze the effects of fiscal policy on a </a:t>
            </a:r>
            <a:r>
              <a:rPr lang="en-US" sz="2400" dirty="0">
                <a:latin typeface="Calibri Light"/>
                <a:ea typeface="Calibri Light"/>
                <a:cs typeface="Times New Roman"/>
              </a:rPr>
              <a:t>nation’s productivity</a:t>
            </a:r>
            <a:endParaRPr lang="en-US" sz="2400">
              <a:latin typeface="Calibri Light"/>
              <a:ea typeface="Calibri Light"/>
              <a:cs typeface="Calibri Light"/>
            </a:endParaRPr>
          </a:p>
          <a:p>
            <a:pPr>
              <a:buFont typeface="Arial"/>
            </a:pPr>
            <a:r>
              <a:rPr lang="en-US" sz="2400" dirty="0">
                <a:latin typeface="Calibri Light"/>
                <a:ea typeface="Calibri Light"/>
                <a:cs typeface="Times New Roman"/>
              </a:rPr>
              <a:t>Examine the costs and benefits of a military draft</a:t>
            </a:r>
            <a:endParaRPr lang="en-US" sz="2400" dirty="0">
              <a:latin typeface="Calibri Light"/>
            </a:endParaRPr>
          </a:p>
          <a:p>
            <a:pPr marL="0" indent="0">
              <a:buNone/>
            </a:pPr>
            <a:endParaRPr lang="en-US" sz="2400" dirty="0">
              <a:latin typeface="Calibri Light"/>
              <a:ea typeface="+mn-lt"/>
              <a:cs typeface="Calibri Light"/>
            </a:endParaRPr>
          </a:p>
          <a:p>
            <a:pPr marL="285750" indent="-285750">
              <a:lnSpc>
                <a:spcPct val="100000"/>
              </a:lnSpc>
              <a:spcBef>
                <a:spcPts val="0"/>
              </a:spcBef>
            </a:pPr>
            <a:endParaRPr lang="en-US" sz="2400" dirty="0">
              <a:latin typeface="Calibri Light"/>
              <a:ea typeface="Calibri Light"/>
              <a:cs typeface="Calibri Light"/>
            </a:endParaRP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a:t>
            </a:fld>
            <a:endParaRPr lang="en-US"/>
          </a:p>
        </p:txBody>
      </p:sp>
    </p:spTree>
    <p:extLst>
      <p:ext uri="{BB962C8B-B14F-4D97-AF65-F5344CB8AC3E}">
        <p14:creationId xmlns:p14="http://schemas.microsoft.com/office/powerpoint/2010/main" val="937720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Presenter(s)</a:t>
            </a:r>
            <a:endParaRPr lang="en-US"/>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3050184" y="1711105"/>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Calibri Light"/>
                <a:ea typeface="Calibri Light"/>
                <a:cs typeface="Calibri Light"/>
              </a:rPr>
              <a:t>Cynthia Fitzthum</a:t>
            </a:r>
          </a:p>
          <a:p>
            <a:pPr marL="0" indent="0">
              <a:buNone/>
            </a:pPr>
            <a:r>
              <a:rPr lang="en-US" sz="2400" dirty="0">
                <a:latin typeface="Calibri"/>
                <a:ea typeface="Calibri"/>
                <a:cs typeface="Calibri"/>
              </a:rPr>
              <a:t>Cjfitzthum@stcloudstate.edu</a:t>
            </a:r>
            <a:endParaRPr lang="en-US" dirty="0">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4</a:t>
            </a:fld>
            <a:endParaRPr lang="en-US"/>
          </a:p>
        </p:txBody>
      </p:sp>
      <p:pic>
        <p:nvPicPr>
          <p:cNvPr id="7" name="Picture 6" descr="Short-haired woman in glasses and suit looking at camera and standing in front of seated colleagues in conference hall">
            <a:extLst>
              <a:ext uri="{FF2B5EF4-FFF2-40B4-BE49-F238E27FC236}">
                <a16:creationId xmlns:a16="http://schemas.microsoft.com/office/drawing/2014/main" id="{91D7D443-4765-CF0A-3426-9F5D52CBC39A}"/>
              </a:ext>
            </a:extLst>
          </p:cNvPr>
          <p:cNvPicPr>
            <a:picLocks noChangeAspect="1"/>
          </p:cNvPicPr>
          <p:nvPr/>
        </p:nvPicPr>
        <p:blipFill rotWithShape="1">
          <a:blip r:embed="rId2"/>
          <a:srcRect l="10853" t="2353" r="24806" b="-4706"/>
          <a:stretch/>
        </p:blipFill>
        <p:spPr>
          <a:xfrm>
            <a:off x="1608566" y="1695708"/>
            <a:ext cx="1000171" cy="10608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Person wearing blazer">
            <a:extLst>
              <a:ext uri="{FF2B5EF4-FFF2-40B4-BE49-F238E27FC236}">
                <a16:creationId xmlns:a16="http://schemas.microsoft.com/office/drawing/2014/main" id="{C1C405AA-9411-ED8C-48C6-14CE249D384A}"/>
              </a:ext>
            </a:extLst>
          </p:cNvPr>
          <p:cNvPicPr>
            <a:picLocks noChangeAspect="1"/>
          </p:cNvPicPr>
          <p:nvPr/>
        </p:nvPicPr>
        <p:blipFill rotWithShape="1">
          <a:blip r:embed="rId3"/>
          <a:srcRect l="33594" t="-1163" r="9375" b="1163"/>
          <a:stretch/>
        </p:blipFill>
        <p:spPr>
          <a:xfrm>
            <a:off x="1606249" y="3311482"/>
            <a:ext cx="991504" cy="115446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2">
            <a:extLst>
              <a:ext uri="{FF2B5EF4-FFF2-40B4-BE49-F238E27FC236}">
                <a16:creationId xmlns:a16="http://schemas.microsoft.com/office/drawing/2014/main" id="{F3CE008A-1223-DE28-3131-6053184B7286}"/>
              </a:ext>
            </a:extLst>
          </p:cNvPr>
          <p:cNvSpPr txBox="1">
            <a:spLocks/>
          </p:cNvSpPr>
          <p:nvPr/>
        </p:nvSpPr>
        <p:spPr>
          <a:xfrm>
            <a:off x="3050183" y="3428628"/>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Light"/>
                <a:cs typeface="Calibri Light"/>
              </a:rPr>
              <a:t>Jeremy Miller (co- author)</a:t>
            </a:r>
            <a:endParaRPr lang="en-US"/>
          </a:p>
          <a:p>
            <a:pPr marL="0" indent="0">
              <a:buNone/>
            </a:pPr>
            <a:r>
              <a:rPr lang="en-US" sz="2400">
                <a:latin typeface="Calibri"/>
                <a:ea typeface="Calibri"/>
                <a:cs typeface="Calibri"/>
              </a:rPr>
              <a:t>Jmiller@c-ischools.org</a:t>
            </a:r>
            <a:endParaRPr lang="en-US"/>
          </a:p>
          <a:p>
            <a:pPr marL="0" indent="0">
              <a:buNone/>
            </a:pPr>
            <a:endParaRPr lang="en-US" sz="2600">
              <a:latin typeface="Calibri Light" panose="020F0302020204030204" pitchFamily="34" charset="0"/>
              <a:ea typeface="+mn-lt"/>
              <a:cs typeface="Calibri Light"/>
            </a:endParaRPr>
          </a:p>
        </p:txBody>
      </p:sp>
      <p:pic>
        <p:nvPicPr>
          <p:cNvPr id="4" name="Picture 3" descr="A person smiling at camera&#10;&#10;Description automatically generated">
            <a:extLst>
              <a:ext uri="{FF2B5EF4-FFF2-40B4-BE49-F238E27FC236}">
                <a16:creationId xmlns:a16="http://schemas.microsoft.com/office/drawing/2014/main" id="{33C6AB39-BF55-DDAD-EF5C-C14ED7B6EA73}"/>
              </a:ext>
            </a:extLst>
          </p:cNvPr>
          <p:cNvPicPr>
            <a:picLocks noChangeAspect="1"/>
          </p:cNvPicPr>
          <p:nvPr/>
        </p:nvPicPr>
        <p:blipFill>
          <a:blip r:embed="rId4"/>
          <a:stretch>
            <a:fillRect/>
          </a:stretch>
        </p:blipFill>
        <p:spPr>
          <a:xfrm>
            <a:off x="1602874" y="1451811"/>
            <a:ext cx="998622" cy="1548063"/>
          </a:xfrm>
          <a:prstGeom prst="rect">
            <a:avLst/>
          </a:prstGeom>
        </p:spPr>
      </p:pic>
      <p:pic>
        <p:nvPicPr>
          <p:cNvPr id="6" name="Picture 5" descr="Jeremy Miller">
            <a:extLst>
              <a:ext uri="{FF2B5EF4-FFF2-40B4-BE49-F238E27FC236}">
                <a16:creationId xmlns:a16="http://schemas.microsoft.com/office/drawing/2014/main" id="{50368C86-F9C8-B74E-F479-0A26146BBFE1}"/>
              </a:ext>
            </a:extLst>
          </p:cNvPr>
          <p:cNvPicPr>
            <a:picLocks noChangeAspect="1"/>
          </p:cNvPicPr>
          <p:nvPr/>
        </p:nvPicPr>
        <p:blipFill>
          <a:blip r:embed="rId5"/>
          <a:stretch>
            <a:fillRect/>
          </a:stretch>
        </p:blipFill>
        <p:spPr>
          <a:xfrm>
            <a:off x="1607751" y="3314013"/>
            <a:ext cx="1129957" cy="1410730"/>
          </a:xfrm>
          <a:prstGeom prst="rect">
            <a:avLst/>
          </a:prstGeom>
        </p:spPr>
      </p:pic>
    </p:spTree>
    <p:extLst>
      <p:ext uri="{BB962C8B-B14F-4D97-AF65-F5344CB8AC3E}">
        <p14:creationId xmlns:p14="http://schemas.microsoft.com/office/powerpoint/2010/main" val="521467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E78C-227A-069A-C579-08DB82C63895}"/>
              </a:ext>
            </a:extLst>
          </p:cNvPr>
          <p:cNvSpPr>
            <a:spLocks noGrp="1"/>
          </p:cNvSpPr>
          <p:nvPr>
            <p:ph type="title"/>
          </p:nvPr>
        </p:nvSpPr>
        <p:spPr/>
        <p:txBody>
          <a:bodyPr lIns="91440" tIns="45720" rIns="91440" bIns="45720" anchor="t"/>
          <a:lstStyle/>
          <a:p>
            <a:r>
              <a:rPr lang="en-US">
                <a:ea typeface="Calibri Light"/>
                <a:cs typeface="Calibri Light"/>
              </a:rPr>
              <a:t>Economics of War Lessons</a:t>
            </a:r>
            <a:endParaRPr lang="en-US"/>
          </a:p>
        </p:txBody>
      </p:sp>
      <p:sp>
        <p:nvSpPr>
          <p:cNvPr id="3" name="Slide Number Placeholder 2">
            <a:extLst>
              <a:ext uri="{FF2B5EF4-FFF2-40B4-BE49-F238E27FC236}">
                <a16:creationId xmlns:a16="http://schemas.microsoft.com/office/drawing/2014/main" id="{DB50F5C5-0961-39F6-FED5-FF1D1E4C34B9}"/>
              </a:ext>
            </a:extLst>
          </p:cNvPr>
          <p:cNvSpPr>
            <a:spLocks noGrp="1"/>
          </p:cNvSpPr>
          <p:nvPr>
            <p:ph type="sldNum" sz="quarter" idx="12"/>
          </p:nvPr>
        </p:nvSpPr>
        <p:spPr/>
        <p:txBody>
          <a:bodyPr/>
          <a:lstStyle/>
          <a:p>
            <a:fld id="{6C37F40D-BF86-6F43-B998-BE81C530D250}" type="slidenum">
              <a:rPr lang="en-US" smtClean="0"/>
              <a:t>5</a:t>
            </a:fld>
            <a:endParaRPr lang="en-US"/>
          </a:p>
        </p:txBody>
      </p:sp>
      <p:graphicFrame>
        <p:nvGraphicFramePr>
          <p:cNvPr id="7" name="Content Placeholder 6">
            <a:extLst>
              <a:ext uri="{FF2B5EF4-FFF2-40B4-BE49-F238E27FC236}">
                <a16:creationId xmlns:a16="http://schemas.microsoft.com/office/drawing/2014/main" id="{D0B8DC89-673D-1F01-E7D1-FB422656AF20}"/>
              </a:ext>
            </a:extLst>
          </p:cNvPr>
          <p:cNvGraphicFramePr>
            <a:graphicFrameLocks noGrp="1"/>
          </p:cNvGraphicFramePr>
          <p:nvPr>
            <p:ph idx="13"/>
          </p:nvPr>
        </p:nvGraphicFramePr>
        <p:xfrm>
          <a:off x="698500" y="2290763"/>
          <a:ext cx="10831511" cy="4426458"/>
        </p:xfrm>
        <a:graphic>
          <a:graphicData uri="http://schemas.openxmlformats.org/drawingml/2006/table">
            <a:tbl>
              <a:tblPr bandRow="1">
                <a:tableStyleId>{5C22544A-7EE6-4342-B048-85BDC9FD1C3A}</a:tableStyleId>
              </a:tblPr>
              <a:tblGrid>
                <a:gridCol w="2482644">
                  <a:extLst>
                    <a:ext uri="{9D8B030D-6E8A-4147-A177-3AD203B41FA5}">
                      <a16:colId xmlns:a16="http://schemas.microsoft.com/office/drawing/2014/main" val="1452203774"/>
                    </a:ext>
                  </a:extLst>
                </a:gridCol>
                <a:gridCol w="8348867">
                  <a:extLst>
                    <a:ext uri="{9D8B030D-6E8A-4147-A177-3AD203B41FA5}">
                      <a16:colId xmlns:a16="http://schemas.microsoft.com/office/drawing/2014/main" val="2715939677"/>
                    </a:ext>
                  </a:extLst>
                </a:gridCol>
              </a:tblGrid>
              <a:tr h="319278">
                <a:tc>
                  <a:txBody>
                    <a:bodyPr/>
                    <a:lstStyle/>
                    <a:p>
                      <a:pPr algn="ctr" rtl="0" fontAlgn="base"/>
                      <a:r>
                        <a:rPr lang="en-US" sz="1200" b="1" dirty="0">
                          <a:effectLst/>
                          <a:latin typeface="inherit"/>
                        </a:rPr>
                        <a:t>Date</a:t>
                      </a:r>
                      <a:endParaRPr lang="en-US" sz="1200" dirty="0">
                        <a:effectLst/>
                        <a:latin typeface="Aptos"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ase"/>
                      <a:r>
                        <a:rPr lang="en-US" sz="1200" b="1" dirty="0">
                          <a:effectLst/>
                          <a:latin typeface="inherit"/>
                        </a:rPr>
                        <a:t>Topic</a:t>
                      </a:r>
                      <a:endParaRPr lang="en-US" sz="1200" dirty="0">
                        <a:effectLst/>
                        <a:latin typeface="Aptos"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73016705"/>
                  </a:ext>
                </a:extLst>
              </a:tr>
              <a:tr h="319278">
                <a:tc>
                  <a:txBody>
                    <a:bodyPr/>
                    <a:lstStyle/>
                    <a:p>
                      <a:pPr rtl="0" fontAlgn="base"/>
                      <a:r>
                        <a:rPr lang="en-US" sz="1200" dirty="0">
                          <a:effectLst/>
                          <a:latin typeface="Aptos"/>
                        </a:rPr>
                        <a:t>2/6-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The Copper Issue</a:t>
                      </a:r>
                      <a:r>
                        <a:rPr lang="en-US" sz="1200" dirty="0">
                          <a:effectLst/>
                          <a:latin typeface="Aptos"/>
                        </a:rPr>
                        <a:t> (A Supply and Demand Lesson)</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947377"/>
                  </a:ext>
                </a:extLst>
              </a:tr>
              <a:tr h="319278">
                <a:tc>
                  <a:txBody>
                    <a:bodyPr/>
                    <a:lstStyle/>
                    <a:p>
                      <a:pPr rtl="0" fontAlgn="base"/>
                      <a:r>
                        <a:rPr lang="en-US" sz="1200" dirty="0">
                          <a:effectLst/>
                          <a:latin typeface="Aptos"/>
                        </a:rPr>
                        <a:t>2/20-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Why go to war?</a:t>
                      </a:r>
                      <a:r>
                        <a:rPr lang="en-US" sz="1200" dirty="0">
                          <a:effectLst/>
                          <a:latin typeface="Aptos"/>
                        </a:rPr>
                        <a:t> (A Lesson on Costs and Benefits)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9194727"/>
                  </a:ext>
                </a:extLst>
              </a:tr>
              <a:tr h="502158">
                <a:tc>
                  <a:txBody>
                    <a:bodyPr/>
                    <a:lstStyle/>
                    <a:p>
                      <a:pPr rtl="0" fontAlgn="base"/>
                      <a:r>
                        <a:rPr lang="en-US" sz="1200" dirty="0">
                          <a:effectLst/>
                          <a:latin typeface="Aptos"/>
                        </a:rPr>
                        <a:t>3/6-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Exchange rates during periods of Conflict</a:t>
                      </a:r>
                      <a:r>
                        <a:rPr lang="en-US" sz="1200" dirty="0">
                          <a:effectLst/>
                          <a:latin typeface="Aptos"/>
                        </a:rPr>
                        <a:t> (Currency and exchange rates)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1219585"/>
                  </a:ext>
                </a:extLst>
              </a:tr>
              <a:tr h="502158">
                <a:tc>
                  <a:txBody>
                    <a:bodyPr/>
                    <a:lstStyle/>
                    <a:p>
                      <a:pPr rtl="0" fontAlgn="base"/>
                      <a:r>
                        <a:rPr lang="en-US" sz="1200" dirty="0">
                          <a:effectLst/>
                          <a:latin typeface="Aptos"/>
                        </a:rPr>
                        <a:t>3/20-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What about trade during war?</a:t>
                      </a:r>
                      <a:r>
                        <a:rPr lang="en-US" sz="1200" dirty="0">
                          <a:effectLst/>
                          <a:latin typeface="Aptos"/>
                        </a:rPr>
                        <a:t> (Geography lesson with focus on re-allocation during periods of conflict)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1242793"/>
                  </a:ext>
                </a:extLst>
              </a:tr>
              <a:tr h="319278">
                <a:tc>
                  <a:txBody>
                    <a:bodyPr/>
                    <a:lstStyle/>
                    <a:p>
                      <a:pPr rtl="0" fontAlgn="base"/>
                      <a:r>
                        <a:rPr lang="en-US" sz="1200" dirty="0">
                          <a:effectLst/>
                          <a:latin typeface="Aptos"/>
                        </a:rPr>
                        <a:t>4/3-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Oil and the Middle East</a:t>
                      </a:r>
                      <a:r>
                        <a:rPr lang="en-US" sz="1200" dirty="0">
                          <a:effectLst/>
                          <a:latin typeface="Aptos"/>
                        </a:rPr>
                        <a:t> (Lesson on Prices)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3887959"/>
                  </a:ext>
                </a:extLst>
              </a:tr>
              <a:tr h="502158">
                <a:tc>
                  <a:txBody>
                    <a:bodyPr/>
                    <a:lstStyle/>
                    <a:p>
                      <a:pPr rtl="0" fontAlgn="base"/>
                      <a:r>
                        <a:rPr lang="en-US" sz="1200" dirty="0">
                          <a:effectLst/>
                          <a:latin typeface="Aptos"/>
                        </a:rPr>
                        <a:t>4/17-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What would you do with $19,000 a month?</a:t>
                      </a:r>
                      <a:r>
                        <a:rPr lang="en-US" sz="1200" dirty="0">
                          <a:effectLst/>
                          <a:latin typeface="Aptos"/>
                        </a:rPr>
                        <a:t> (Human capital, risk/reward and personal finance lesson)</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9656387"/>
                  </a:ext>
                </a:extLst>
              </a:tr>
              <a:tr h="319278">
                <a:tc>
                  <a:txBody>
                    <a:bodyPr/>
                    <a:lstStyle/>
                    <a:p>
                      <a:pPr rtl="0" fontAlgn="base"/>
                      <a:r>
                        <a:rPr lang="en-US" sz="1200" dirty="0">
                          <a:effectLst/>
                          <a:latin typeface="Aptos"/>
                        </a:rPr>
                        <a:t>5/1-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Specialization</a:t>
                      </a:r>
                      <a:r>
                        <a:rPr lang="en-US" sz="1200" dirty="0">
                          <a:effectLst/>
                          <a:latin typeface="Aptos"/>
                        </a:rPr>
                        <a:t> (Military vs. Contractor pay)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7379336"/>
                  </a:ext>
                </a:extLst>
              </a:tr>
              <a:tr h="502158">
                <a:tc>
                  <a:txBody>
                    <a:bodyPr/>
                    <a:lstStyle/>
                    <a:p>
                      <a:pPr rtl="0" fontAlgn="base"/>
                      <a:r>
                        <a:rPr lang="en-US" sz="1200" dirty="0">
                          <a:effectLst/>
                          <a:latin typeface="Aptos"/>
                        </a:rPr>
                        <a:t>5/8-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How big is the military pie?</a:t>
                      </a:r>
                      <a:r>
                        <a:rPr lang="en-US" sz="1200" dirty="0">
                          <a:effectLst/>
                          <a:latin typeface="Aptos"/>
                        </a:rPr>
                        <a:t> (A Lesson on Budgeting, Taxation and Opportunity Cost)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0224471"/>
                  </a:ext>
                </a:extLst>
              </a:tr>
              <a:tr h="319278">
                <a:tc>
                  <a:txBody>
                    <a:bodyPr/>
                    <a:lstStyle/>
                    <a:p>
                      <a:pPr rtl="0" fontAlgn="base"/>
                      <a:r>
                        <a:rPr lang="en-US" sz="1200" dirty="0">
                          <a:effectLst/>
                          <a:latin typeface="Aptos"/>
                        </a:rPr>
                        <a:t>5/22-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The Draft Debate </a:t>
                      </a:r>
                      <a:r>
                        <a:rPr lang="en-US" sz="1200" dirty="0">
                          <a:effectLst/>
                          <a:latin typeface="Aptos"/>
                        </a:rPr>
                        <a:t>(Debate Model)</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085825"/>
                  </a:ext>
                </a:extLst>
              </a:tr>
              <a:tr h="502158">
                <a:tc>
                  <a:txBody>
                    <a:bodyPr/>
                    <a:lstStyle/>
                    <a:p>
                      <a:pPr rtl="0" fontAlgn="base"/>
                      <a:r>
                        <a:rPr lang="en-US" sz="1200" dirty="0">
                          <a:effectLst/>
                          <a:latin typeface="Aptos"/>
                        </a:rPr>
                        <a:t>5/29-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Reconstruction: Can it boost an economy?</a:t>
                      </a:r>
                      <a:r>
                        <a:rPr lang="en-US" sz="1200" dirty="0">
                          <a:effectLst/>
                          <a:latin typeface="Aptos"/>
                        </a:rPr>
                        <a:t> (Broken Window Fallacy)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783906"/>
                  </a:ext>
                </a:extLst>
              </a:tr>
            </a:tbl>
          </a:graphicData>
        </a:graphic>
      </p:graphicFrame>
      <p:sp>
        <p:nvSpPr>
          <p:cNvPr id="5" name="Content Placeholder 4">
            <a:extLst>
              <a:ext uri="{FF2B5EF4-FFF2-40B4-BE49-F238E27FC236}">
                <a16:creationId xmlns:a16="http://schemas.microsoft.com/office/drawing/2014/main" id="{8F6B7DA5-3207-7F5D-5E21-FEA2A7A75D03}"/>
              </a:ext>
            </a:extLst>
          </p:cNvPr>
          <p:cNvSpPr>
            <a:spLocks noGrp="1"/>
          </p:cNvSpPr>
          <p:nvPr>
            <p:ph idx="14"/>
          </p:nvPr>
        </p:nvSpPr>
        <p:spPr/>
        <p:txBody>
          <a:bodyPr lIns="91440" tIns="45720" rIns="91440" bIns="45720" anchor="t"/>
          <a:lstStyle/>
          <a:p>
            <a:pPr algn="ctr"/>
            <a:r>
              <a:rPr lang="en-US" i="1">
                <a:ea typeface="Calibri Light"/>
                <a:cs typeface="Calibri Light"/>
              </a:rPr>
              <a:t>Please join us for any of the following webinars......... or look for the webinars on demand and lessons on </a:t>
            </a:r>
            <a:r>
              <a:rPr lang="en-US" i="1" err="1">
                <a:ea typeface="Calibri Light"/>
                <a:cs typeface="Calibri Light"/>
              </a:rPr>
              <a:t>EconEdLink</a:t>
            </a:r>
            <a:r>
              <a:rPr lang="en-US" i="1">
                <a:ea typeface="Calibri Light"/>
                <a:cs typeface="Calibri Light"/>
              </a:rPr>
              <a:t> soon!</a:t>
            </a:r>
            <a:endParaRPr lang="en-US" i="1">
              <a:cs typeface="Calibri Light"/>
            </a:endParaRPr>
          </a:p>
        </p:txBody>
      </p:sp>
    </p:spTree>
    <p:extLst>
      <p:ext uri="{BB962C8B-B14F-4D97-AF65-F5344CB8AC3E}">
        <p14:creationId xmlns:p14="http://schemas.microsoft.com/office/powerpoint/2010/main" val="664172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Draft Debate: Session Agenda</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sz="2600" dirty="0">
                <a:latin typeface="Calibri Light"/>
                <a:ea typeface="Calibri Light"/>
                <a:cs typeface="Calibri Light"/>
              </a:rPr>
              <a:t>Standards/Concepts</a:t>
            </a:r>
          </a:p>
          <a:p>
            <a:pPr marL="514350" indent="-514350">
              <a:buAutoNum type="arabicPeriod"/>
            </a:pPr>
            <a:r>
              <a:rPr lang="en-US" sz="2600" dirty="0">
                <a:latin typeface="Calibri Light"/>
                <a:ea typeface="Calibri Light"/>
                <a:cs typeface="Calibri Light"/>
              </a:rPr>
              <a:t>Content (Procedure)</a:t>
            </a:r>
          </a:p>
          <a:p>
            <a:pPr marL="514350" indent="-514350">
              <a:buAutoNum type="arabicPeriod"/>
            </a:pPr>
            <a:r>
              <a:rPr lang="en-US" sz="2600" dirty="0">
                <a:latin typeface="Calibri Light"/>
                <a:ea typeface="Calibri Light"/>
                <a:cs typeface="Calibri Light"/>
              </a:rPr>
              <a:t>Assessment</a:t>
            </a:r>
          </a:p>
          <a:p>
            <a:pPr marL="514350" indent="-514350">
              <a:buAutoNum type="arabicPeriod"/>
            </a:pPr>
            <a:r>
              <a:rPr lang="en-US" sz="2600" dirty="0">
                <a:latin typeface="Calibri Light"/>
                <a:ea typeface="Calibri Light"/>
                <a:cs typeface="Calibri Light"/>
              </a:rPr>
              <a:t>Wrap-up/ Q &amp; A</a:t>
            </a:r>
            <a:endParaRPr lang="en-US" dirty="0"/>
          </a:p>
          <a:p>
            <a:pPr marL="514350" indent="-514350">
              <a:buAutoNum type="arabicPeriod"/>
            </a:pPr>
            <a:endParaRPr lang="en-US" sz="2600">
              <a:latin typeface="Calibri Light"/>
              <a:ea typeface="Calibri Light"/>
              <a:cs typeface="Calibri Light"/>
            </a:endParaRPr>
          </a:p>
          <a:p>
            <a:pPr marL="514350" indent="-514350">
              <a:buAutoNum type="arabicPeriod"/>
            </a:pPr>
            <a:endParaRPr lang="en-US" sz="2600">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6</a:t>
            </a:fld>
            <a:endParaRPr lang="en-US"/>
          </a:p>
        </p:txBody>
      </p:sp>
      <p:pic>
        <p:nvPicPr>
          <p:cNvPr id="4" name="Picture 3" descr="A cartoon character holding a book&#10;&#10;Description automatically generated">
            <a:extLst>
              <a:ext uri="{FF2B5EF4-FFF2-40B4-BE49-F238E27FC236}">
                <a16:creationId xmlns:a16="http://schemas.microsoft.com/office/drawing/2014/main" id="{CD3F451A-6F82-3B20-20CE-77171E9ECA42}"/>
              </a:ext>
            </a:extLst>
          </p:cNvPr>
          <p:cNvPicPr>
            <a:picLocks noChangeAspect="1"/>
          </p:cNvPicPr>
          <p:nvPr/>
        </p:nvPicPr>
        <p:blipFill>
          <a:blip r:embed="rId2"/>
          <a:stretch>
            <a:fillRect/>
          </a:stretch>
        </p:blipFill>
        <p:spPr>
          <a:xfrm>
            <a:off x="9151283" y="2309531"/>
            <a:ext cx="2181786" cy="2238936"/>
          </a:xfrm>
          <a:prstGeom prst="rect">
            <a:avLst/>
          </a:prstGeom>
        </p:spPr>
      </p:pic>
      <p:pic>
        <p:nvPicPr>
          <p:cNvPr id="7" name="Picture 6" descr="Stopwatch">
            <a:extLst>
              <a:ext uri="{FF2B5EF4-FFF2-40B4-BE49-F238E27FC236}">
                <a16:creationId xmlns:a16="http://schemas.microsoft.com/office/drawing/2014/main" id="{058566D5-FDA8-02CE-E806-FC8B5E7304EC}"/>
              </a:ext>
            </a:extLst>
          </p:cNvPr>
          <p:cNvPicPr>
            <a:picLocks noChangeAspect="1"/>
          </p:cNvPicPr>
          <p:nvPr/>
        </p:nvPicPr>
        <p:blipFill>
          <a:blip r:embed="rId3"/>
          <a:stretch>
            <a:fillRect/>
          </a:stretch>
        </p:blipFill>
        <p:spPr>
          <a:xfrm>
            <a:off x="6095999" y="1826238"/>
            <a:ext cx="5601370" cy="3325839"/>
          </a:xfrm>
          <a:prstGeom prst="rect">
            <a:avLst/>
          </a:prstGeom>
        </p:spPr>
      </p:pic>
    </p:spTree>
    <p:extLst>
      <p:ext uri="{BB962C8B-B14F-4D97-AF65-F5344CB8AC3E}">
        <p14:creationId xmlns:p14="http://schemas.microsoft.com/office/powerpoint/2010/main" val="2245579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E91A3E-1131-B656-A905-1835CD2F057A}"/>
              </a:ext>
            </a:extLst>
          </p:cNvPr>
          <p:cNvSpPr>
            <a:spLocks noGrp="1"/>
          </p:cNvSpPr>
          <p:nvPr>
            <p:ph type="body" sz="quarter" idx="10"/>
          </p:nvPr>
        </p:nvSpPr>
        <p:spPr>
          <a:xfrm>
            <a:off x="840259" y="3425739"/>
            <a:ext cx="10515600" cy="914400"/>
          </a:xfrm>
        </p:spPr>
        <p:txBody>
          <a:bodyPr lIns="91440" tIns="45720" rIns="91440" bIns="45720" anchor="t"/>
          <a:lstStyle/>
          <a:p>
            <a:pPr algn="ctr"/>
            <a:r>
              <a:rPr lang="en-US">
                <a:ea typeface="Calibri"/>
                <a:cs typeface="Calibri"/>
              </a:rPr>
              <a:t>Standards and Concepts</a:t>
            </a:r>
          </a:p>
        </p:txBody>
      </p:sp>
    </p:spTree>
    <p:extLst>
      <p:ext uri="{BB962C8B-B14F-4D97-AF65-F5344CB8AC3E}">
        <p14:creationId xmlns:p14="http://schemas.microsoft.com/office/powerpoint/2010/main" val="1947578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National Standards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8</a:t>
            </a:fld>
            <a:endParaRPr lang="en-US"/>
          </a:p>
        </p:txBody>
      </p:sp>
      <p:pic>
        <p:nvPicPr>
          <p:cNvPr id="9" name="Picture 8" descr="The Voluntary National Content Standard Doc">
            <a:extLst>
              <a:ext uri="{FF2B5EF4-FFF2-40B4-BE49-F238E27FC236}">
                <a16:creationId xmlns:a16="http://schemas.microsoft.com/office/drawing/2014/main" id="{B5F984F9-D901-3A2B-EBF8-B4B74BC7B2D8}"/>
              </a:ext>
            </a:extLst>
          </p:cNvPr>
          <p:cNvPicPr>
            <a:picLocks noChangeAspect="1"/>
          </p:cNvPicPr>
          <p:nvPr/>
        </p:nvPicPr>
        <p:blipFill>
          <a:blip r:embed="rId2"/>
          <a:stretch>
            <a:fillRect/>
          </a:stretch>
        </p:blipFill>
        <p:spPr>
          <a:xfrm>
            <a:off x="1743635" y="1548022"/>
            <a:ext cx="3359523" cy="4367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C7A8A59A-A89C-4075-6523-DD2D892B6AD4}"/>
              </a:ext>
            </a:extLst>
          </p:cNvPr>
          <p:cNvSpPr txBox="1"/>
          <p:nvPr/>
        </p:nvSpPr>
        <p:spPr>
          <a:xfrm>
            <a:off x="1451571" y="6183833"/>
            <a:ext cx="8166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Light"/>
                <a:ea typeface="Calibri Light"/>
                <a:cs typeface="Calibri Light"/>
                <a:hlinkClick r:id="rId3"/>
              </a:rPr>
              <a:t>https://www.councilforeconed.org/policy-advocacy/k-12-standards/</a:t>
            </a:r>
            <a:endParaRPr lang="en-US">
              <a:ea typeface="Calibri" panose="020F0502020204030204"/>
              <a:cs typeface="Calibri" panose="020F0502020204030204"/>
            </a:endParaRPr>
          </a:p>
        </p:txBody>
      </p:sp>
      <p:sp>
        <p:nvSpPr>
          <p:cNvPr id="10" name="Text Placeholder 2">
            <a:extLst>
              <a:ext uri="{FF2B5EF4-FFF2-40B4-BE49-F238E27FC236}">
                <a16:creationId xmlns:a16="http://schemas.microsoft.com/office/drawing/2014/main" id="{B0D9AFC4-3A1E-5081-F4F1-E472EAF1A09F}"/>
              </a:ext>
            </a:extLst>
          </p:cNvPr>
          <p:cNvSpPr txBox="1">
            <a:spLocks/>
          </p:cNvSpPr>
          <p:nvPr/>
        </p:nvSpPr>
        <p:spPr>
          <a:xfrm>
            <a:off x="5634312" y="1713566"/>
            <a:ext cx="5653840" cy="436254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r>
              <a:rPr lang="en-US" sz="2000" dirty="0">
                <a:latin typeface="Calibri Light"/>
                <a:ea typeface="+mn-lt"/>
                <a:cs typeface="+mn-lt"/>
              </a:rPr>
              <a:t>2. To determine the optimal level of a public policy program, voters and government officials must compare the marginal benefits and marginal costs of providing a little more or a little less of the program’s services. </a:t>
            </a:r>
            <a:endParaRPr lang="en-US" sz="2000" dirty="0">
              <a:latin typeface="Calibri Light"/>
              <a:ea typeface="Calibri" panose="020F0502020204030204"/>
              <a:cs typeface="Calibri" panose="020F0502020204030204"/>
            </a:endParaRPr>
          </a:p>
          <a:p>
            <a:pPr marL="514350" indent="-514350"/>
            <a:r>
              <a:rPr lang="en-US" sz="2000" dirty="0">
                <a:latin typeface="Calibri Light"/>
                <a:ea typeface="+mn-lt"/>
                <a:cs typeface="+mn-lt"/>
              </a:rPr>
              <a:t>3. To compare marginal benefits with marginal costs that are realized at different times, benefits and costs must be adjusted to reflect their values at the time a decision is made about them. The adjustment reflects expected returns to investment compounded over time. </a:t>
            </a:r>
            <a:endParaRPr lang="en-US" sz="2000" dirty="0">
              <a:latin typeface="Calibri Light"/>
              <a:ea typeface="Calibri"/>
              <a:cs typeface="Calibri"/>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1389646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9D658-B00A-FE68-2D98-91523C2A3D51}"/>
              </a:ext>
            </a:extLst>
          </p:cNvPr>
          <p:cNvSpPr>
            <a:spLocks noGrp="1"/>
          </p:cNvSpPr>
          <p:nvPr>
            <p:ph type="title"/>
          </p:nvPr>
        </p:nvSpPr>
        <p:spPr/>
        <p:txBody>
          <a:bodyPr lIns="91440" tIns="45720" rIns="91440" bIns="45720" anchor="t"/>
          <a:lstStyle/>
          <a:p>
            <a:r>
              <a:rPr lang="en-US">
                <a:ea typeface="Calibri Light"/>
                <a:cs typeface="Calibri Light"/>
              </a:rPr>
              <a:t>Economic Concepts</a:t>
            </a:r>
            <a:endParaRPr lang="en-US"/>
          </a:p>
        </p:txBody>
      </p:sp>
      <p:sp>
        <p:nvSpPr>
          <p:cNvPr id="3" name="Content Placeholder 2">
            <a:extLst>
              <a:ext uri="{FF2B5EF4-FFF2-40B4-BE49-F238E27FC236}">
                <a16:creationId xmlns:a16="http://schemas.microsoft.com/office/drawing/2014/main" id="{B237DC02-89FC-0F97-BAB7-E0689DFB3FDD}"/>
              </a:ext>
            </a:extLst>
          </p:cNvPr>
          <p:cNvSpPr>
            <a:spLocks noGrp="1"/>
          </p:cNvSpPr>
          <p:nvPr>
            <p:ph sz="half" idx="1"/>
          </p:nvPr>
        </p:nvSpPr>
        <p:spPr>
          <a:xfrm>
            <a:off x="838200" y="1825625"/>
            <a:ext cx="5222789" cy="1982960"/>
          </a:xfrm>
        </p:spPr>
        <p:txBody>
          <a:bodyPr lIns="91440" tIns="45720" rIns="91440" bIns="45720" anchor="t"/>
          <a:lstStyle/>
          <a:p>
            <a:r>
              <a:rPr lang="en-US" sz="2400" b="1" dirty="0">
                <a:latin typeface="Calibri Light"/>
                <a:ea typeface="Calibri"/>
                <a:cs typeface="Times New Roman"/>
              </a:rPr>
              <a:t>Costs and Benefits</a:t>
            </a:r>
            <a:endParaRPr lang="en-US" sz="2400" b="1">
              <a:latin typeface="Calibri Light"/>
              <a:ea typeface="Calibri Light"/>
              <a:cs typeface="Calibri Light"/>
            </a:endParaRPr>
          </a:p>
          <a:p>
            <a:r>
              <a:rPr lang="en-US" sz="2400" dirty="0">
                <a:solidFill>
                  <a:srgbClr val="404040"/>
                </a:solidFill>
                <a:latin typeface="Calibri Light"/>
                <a:ea typeface="+mn-lt"/>
                <a:cs typeface="+mn-lt"/>
              </a:rPr>
              <a:t>A process of examining the advantages (benefits) and disadvantages (costs) of each available alternative in arriving at a decision</a:t>
            </a:r>
            <a:endParaRPr lang="en-US" sz="2400" dirty="0">
              <a:latin typeface="Calibri Light"/>
            </a:endParaRPr>
          </a:p>
          <a:p>
            <a:endParaRPr lang="en-US" sz="2400" dirty="0">
              <a:solidFill>
                <a:srgbClr val="404040"/>
              </a:solidFill>
              <a:latin typeface="Calibri Light"/>
              <a:ea typeface="Calibri"/>
              <a:cs typeface="Calibri"/>
            </a:endParaRPr>
          </a:p>
          <a:p>
            <a:endParaRPr lang="en-US" sz="2400" dirty="0">
              <a:solidFill>
                <a:srgbClr val="404040"/>
              </a:solidFill>
              <a:ea typeface="+mn-lt"/>
              <a:cs typeface="+mn-lt"/>
            </a:endParaRPr>
          </a:p>
        </p:txBody>
      </p:sp>
      <p:sp>
        <p:nvSpPr>
          <p:cNvPr id="4" name="Content Placeholder 3">
            <a:extLst>
              <a:ext uri="{FF2B5EF4-FFF2-40B4-BE49-F238E27FC236}">
                <a16:creationId xmlns:a16="http://schemas.microsoft.com/office/drawing/2014/main" id="{A0A03B11-D365-6254-815D-1CCE7C444A0D}"/>
              </a:ext>
            </a:extLst>
          </p:cNvPr>
          <p:cNvSpPr>
            <a:spLocks noGrp="1"/>
          </p:cNvSpPr>
          <p:nvPr>
            <p:ph sz="half" idx="2"/>
          </p:nvPr>
        </p:nvSpPr>
        <p:spPr>
          <a:xfrm>
            <a:off x="6131011" y="1825625"/>
            <a:ext cx="5222789" cy="1598528"/>
          </a:xfrm>
        </p:spPr>
        <p:txBody>
          <a:bodyPr lIns="91440" tIns="45720" rIns="91440" bIns="45720" anchor="t"/>
          <a:lstStyle/>
          <a:p>
            <a:r>
              <a:rPr lang="en-US" sz="2400" b="1" dirty="0">
                <a:latin typeface="Calibri Light"/>
                <a:ea typeface="Calibri"/>
                <a:cs typeface="Times New Roman"/>
              </a:rPr>
              <a:t>Productivity</a:t>
            </a:r>
            <a:endParaRPr lang="en-US" sz="2400" b="1" dirty="0">
              <a:latin typeface="Calibri Light"/>
              <a:ea typeface="Calibri Light"/>
              <a:cs typeface="Calibri Light"/>
            </a:endParaRPr>
          </a:p>
          <a:p>
            <a:r>
              <a:rPr lang="en-US" sz="2400" dirty="0">
                <a:solidFill>
                  <a:srgbClr val="404040"/>
                </a:solidFill>
                <a:latin typeface="Calibri Light"/>
                <a:ea typeface="+mn-lt"/>
                <a:cs typeface="+mn-lt"/>
              </a:rPr>
              <a:t>A measure of output per unit of input.</a:t>
            </a:r>
            <a:endParaRPr lang="en-US" sz="2400" dirty="0">
              <a:latin typeface="Calibri Light"/>
              <a:ea typeface="+mn-lt"/>
              <a:cs typeface="+mn-lt"/>
            </a:endParaRPr>
          </a:p>
        </p:txBody>
      </p:sp>
      <p:sp>
        <p:nvSpPr>
          <p:cNvPr id="5" name="Slide Number Placeholder 4">
            <a:extLst>
              <a:ext uri="{FF2B5EF4-FFF2-40B4-BE49-F238E27FC236}">
                <a16:creationId xmlns:a16="http://schemas.microsoft.com/office/drawing/2014/main" id="{12F55D88-2AA2-8A3D-AF37-45FFCBD27411}"/>
              </a:ext>
            </a:extLst>
          </p:cNvPr>
          <p:cNvSpPr>
            <a:spLocks noGrp="1"/>
          </p:cNvSpPr>
          <p:nvPr>
            <p:ph type="sldNum" sz="quarter" idx="12"/>
          </p:nvPr>
        </p:nvSpPr>
        <p:spPr/>
        <p:txBody>
          <a:bodyPr/>
          <a:lstStyle/>
          <a:p>
            <a:fld id="{6C37F40D-BF86-6F43-B998-BE81C530D250}" type="slidenum">
              <a:rPr lang="en-US" smtClean="0"/>
              <a:t>9</a:t>
            </a:fld>
            <a:endParaRPr lang="en-US"/>
          </a:p>
        </p:txBody>
      </p:sp>
      <p:pic>
        <p:nvPicPr>
          <p:cNvPr id="6" name="Picture 5" descr="Skydiver mid-air">
            <a:extLst>
              <a:ext uri="{FF2B5EF4-FFF2-40B4-BE49-F238E27FC236}">
                <a16:creationId xmlns:a16="http://schemas.microsoft.com/office/drawing/2014/main" id="{8E3CA757-4952-0FAA-AF54-3B833D319FBC}"/>
              </a:ext>
            </a:extLst>
          </p:cNvPr>
          <p:cNvPicPr>
            <a:picLocks noChangeAspect="1"/>
          </p:cNvPicPr>
          <p:nvPr/>
        </p:nvPicPr>
        <p:blipFill>
          <a:blip r:embed="rId2"/>
          <a:stretch>
            <a:fillRect/>
          </a:stretch>
        </p:blipFill>
        <p:spPr>
          <a:xfrm>
            <a:off x="6134582" y="3432617"/>
            <a:ext cx="4533418" cy="2568133"/>
          </a:xfrm>
          <a:prstGeom prst="rect">
            <a:avLst/>
          </a:prstGeom>
        </p:spPr>
      </p:pic>
    </p:spTree>
    <p:extLst>
      <p:ext uri="{BB962C8B-B14F-4D97-AF65-F5344CB8AC3E}">
        <p14:creationId xmlns:p14="http://schemas.microsoft.com/office/powerpoint/2010/main" val="2777268058"/>
      </p:ext>
    </p:extLst>
  </p:cSld>
  <p:clrMapOvr>
    <a:masterClrMapping/>
  </p:clrMapOvr>
</p:sld>
</file>

<file path=ppt/theme/theme1.xml><?xml version="1.0" encoding="utf-8"?>
<a:theme xmlns:a="http://schemas.openxmlformats.org/drawingml/2006/main"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8" ma:contentTypeDescription="Create a new document." ma:contentTypeScope="" ma:versionID="f6be8582c19e43aabdc72bd849ceb1d4">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4af3f7936726ea7699b4002a52923267"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0c1190-56bd-4797-9cf7-4990489609e0">
      <Terms xmlns="http://schemas.microsoft.com/office/infopath/2007/PartnerControls"/>
    </lcf76f155ced4ddcb4097134ff3c332f>
    <TaxCatchAll xmlns="e475455f-c69b-4ff8-acf7-75612f4dc189" xsi:nil="true"/>
  </documentManagement>
</p:properties>
</file>

<file path=customXml/itemProps1.xml><?xml version="1.0" encoding="utf-8"?>
<ds:datastoreItem xmlns:ds="http://schemas.openxmlformats.org/officeDocument/2006/customXml" ds:itemID="{71D51233-BD51-4731-ADE8-2AC5DB2022A3}">
  <ds:schemaRefs>
    <ds:schemaRef ds:uri="aa0c1190-56bd-4797-9cf7-4990489609e0"/>
    <ds:schemaRef ds:uri="e475455f-c69b-4ff8-acf7-75612f4dc1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711EF54-CA8B-47BA-91A0-3C52EC819514}">
  <ds:schemaRefs>
    <ds:schemaRef ds:uri="http://schemas.microsoft.com/sharepoint/v3/contenttype/forms"/>
  </ds:schemaRefs>
</ds:datastoreItem>
</file>

<file path=customXml/itemProps3.xml><?xml version="1.0" encoding="utf-8"?>
<ds:datastoreItem xmlns:ds="http://schemas.openxmlformats.org/officeDocument/2006/customXml" ds:itemID="{6851F743-C0A0-4E7E-B51E-35DF69ECFFB2}">
  <ds:schemaRefs>
    <ds:schemaRef ds:uri="742ad430-3572-48e8-b446-46b1d42ed47a"/>
    <ds:schemaRef ds:uri="74616181-94ba-4823-8a07-43739609fc94"/>
    <ds:schemaRef ds:uri="aa0c1190-56bd-4797-9cf7-4990489609e0"/>
    <ds:schemaRef ds:uri="e475455f-c69b-4ff8-acf7-75612f4dc18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27</Slides>
  <Notes>0</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3_Office Theme</vt:lpstr>
      <vt:lpstr>PowerPoint Presentation</vt:lpstr>
      <vt:lpstr>PowerPoint Presentation</vt:lpstr>
      <vt:lpstr>PowerPoint Presentation</vt:lpstr>
      <vt:lpstr>PowerPoint Presentation</vt:lpstr>
      <vt:lpstr>Economics of War Lessons</vt:lpstr>
      <vt:lpstr>PowerPoint Presentation</vt:lpstr>
      <vt:lpstr>PowerPoint Presentation</vt:lpstr>
      <vt:lpstr>PowerPoint Presentation</vt:lpstr>
      <vt:lpstr>Economic Concepts</vt:lpstr>
      <vt:lpstr>PowerPoint Presentation</vt:lpstr>
      <vt:lpstr>PowerPoint Presentation</vt:lpstr>
      <vt:lpstr>Reflect</vt:lpstr>
      <vt:lpstr>Lesson Materials </vt:lpstr>
      <vt:lpstr>Warm Up</vt:lpstr>
      <vt:lpstr>Lesson</vt:lpstr>
      <vt:lpstr>Lesson</vt:lpstr>
      <vt:lpstr>Lesson</vt:lpstr>
      <vt:lpstr>Lesson</vt:lpstr>
      <vt:lpstr>PowerPoint Presentation</vt:lpstr>
      <vt:lpstr>Assessment (Closure)</vt:lpstr>
      <vt:lpstr>Assessment </vt:lpstr>
      <vt:lpstr>Assessment : Visual 10.2</vt:lpstr>
      <vt:lpstr>PowerPoint Presentation</vt:lpstr>
      <vt:lpstr>Reflect...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137</cp:revision>
  <dcterms:created xsi:type="dcterms:W3CDTF">2022-05-10T21:20:13Z</dcterms:created>
  <dcterms:modified xsi:type="dcterms:W3CDTF">2025-05-21T02:25:48Z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y fmtid="{D5CDD505-2E9C-101B-9397-08002B2CF9AE}" pid="3" name="MediaServiceImageTags">
    <vt:lpwstr/>
  </property>
</Properties>
</file>