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9"/>
  </p:notesMasterIdLst>
  <p:handoutMasterIdLst>
    <p:handoutMasterId r:id="rId30"/>
  </p:handoutMasterIdLst>
  <p:sldIdLst>
    <p:sldId id="699" r:id="rId5"/>
    <p:sldId id="724" r:id="rId6"/>
    <p:sldId id="725" r:id="rId7"/>
    <p:sldId id="726" r:id="rId8"/>
    <p:sldId id="765" r:id="rId9"/>
    <p:sldId id="282" r:id="rId10"/>
    <p:sldId id="257" r:id="rId11"/>
    <p:sldId id="280" r:id="rId12"/>
    <p:sldId id="283" r:id="rId13"/>
    <p:sldId id="284" r:id="rId14"/>
    <p:sldId id="285" r:id="rId15"/>
    <p:sldId id="258" r:id="rId16"/>
    <p:sldId id="286" r:id="rId17"/>
    <p:sldId id="287" r:id="rId18"/>
    <p:sldId id="288" r:id="rId19"/>
    <p:sldId id="289" r:id="rId20"/>
    <p:sldId id="290" r:id="rId21"/>
    <p:sldId id="291" r:id="rId22"/>
    <p:sldId id="766" r:id="rId23"/>
    <p:sldId id="767" r:id="rId24"/>
    <p:sldId id="260" r:id="rId25"/>
    <p:sldId id="259" r:id="rId26"/>
    <p:sldId id="256" r:id="rId27"/>
    <p:sldId id="7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EE4"/>
    <a:srgbClr val="DDF2F7"/>
    <a:srgbClr val="414A58"/>
    <a:srgbClr val="5DBF9A"/>
    <a:srgbClr val="79BFB8"/>
    <a:srgbClr val="86C17B"/>
    <a:srgbClr val="A7C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14FD14-E0F0-AFC6-9A7D-AB18A8917D5A}" v="353" dt="2025-04-07T22:30:35.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9C7AE-8996-0046-AA5C-7794C4A469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D7849-3040-054B-AA6B-4869B4CF38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ED1ED-05C6-9642-A613-B52D9CF231EE}" type="datetimeFigureOut">
              <a:rPr lang="en-US" smtClean="0"/>
              <a:t>4/7/2025</a:t>
            </a:fld>
            <a:endParaRPr lang="en-US"/>
          </a:p>
        </p:txBody>
      </p:sp>
      <p:sp>
        <p:nvSpPr>
          <p:cNvPr id="4" name="Footer Placeholder 3">
            <a:extLst>
              <a:ext uri="{FF2B5EF4-FFF2-40B4-BE49-F238E27FC236}">
                <a16:creationId xmlns:a16="http://schemas.microsoft.com/office/drawing/2014/main" id="{8ED7E81D-860E-D943-8C3B-1AAD2A4756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0F9BB-B3F0-1944-85CF-3ED0A1231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EB40F-773B-FC4B-8DAB-7A099FDE6767}" type="slidenum">
              <a:rPr lang="en-US" smtClean="0"/>
              <a:t>‹#›</a:t>
            </a:fld>
            <a:endParaRPr lang="en-US"/>
          </a:p>
        </p:txBody>
      </p:sp>
    </p:spTree>
    <p:extLst>
      <p:ext uri="{BB962C8B-B14F-4D97-AF65-F5344CB8AC3E}">
        <p14:creationId xmlns:p14="http://schemas.microsoft.com/office/powerpoint/2010/main" val="3982603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5DA19-45A3-9C4D-A0BD-48E5752966F4}"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9D57-1EB1-314F-BB6D-C17464656B8A}" type="slidenum">
              <a:rPr lang="en-US" smtClean="0"/>
              <a:t>‹#›</a:t>
            </a:fld>
            <a:endParaRPr lang="en-US"/>
          </a:p>
        </p:txBody>
      </p:sp>
    </p:spTree>
    <p:extLst>
      <p:ext uri="{BB962C8B-B14F-4D97-AF65-F5344CB8AC3E}">
        <p14:creationId xmlns:p14="http://schemas.microsoft.com/office/powerpoint/2010/main" val="40456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google.com/document/d/1g8Lo1jjFwhFrKfkZm_SRE6Ot61wlDgJkWuokVqlJaUQ/edit?usp=shar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bs.org/newshour/show/californias-move-to-ban-sales-of-new-gasoline-fueled-cars-could-spread-to-other-state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q1QdkPmWcH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ocument/d/1g8Lo1jjFwhFrKfkZm_SRE6Ot61wlDgJkWuokVqlJaUQ/edit?usp=shar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hlinkClick r:id="rId3"/>
              </a:rPr>
              <a:t>https://docs.google.com/document/d/1g8Lo1jjFwhFrKfkZm_SRE6Ot61wlDgJkWuokVqlJaUQ/edit?usp=sharing</a:t>
            </a:r>
            <a:r>
              <a:rPr lang="en-US"/>
              <a:t> </a:t>
            </a:r>
          </a:p>
        </p:txBody>
      </p:sp>
    </p:spTree>
    <p:extLst>
      <p:ext uri="{BB962C8B-B14F-4D97-AF65-F5344CB8AC3E}">
        <p14:creationId xmlns:p14="http://schemas.microsoft.com/office/powerpoint/2010/main" val="354667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35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2088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7909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215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085850" lvl="1" indent="-171450"/>
            <a:r>
              <a:rPr lang="en-US"/>
              <a:t>Is this a good policy or bad policy? Why? (</a:t>
            </a:r>
            <a:r>
              <a:rPr lang="en-US" i="1"/>
              <a:t>Answers will vary widely, especially given your geographical location, but many students will say yes, this is a good policy because gas powered vehicles are part of the climate change problem. Others might say that this is not a good policy because there are still other things causing climate change or that oil is not going to go away. Accept all answers and listen to what the students are saying regardless of their supporting evidence, or lack thereof.)</a:t>
            </a:r>
            <a:endParaRPr lang="en-US"/>
          </a:p>
          <a:p>
            <a:pPr marL="1085850" lvl="1" indent="-171450"/>
            <a:r>
              <a:rPr lang="en-US"/>
              <a:t>What do we mean when we say good policy or bad policy? (</a:t>
            </a:r>
            <a:r>
              <a:rPr lang="en-US" i="1"/>
              <a:t>Answers will vary again but students will likely talk about how many people the policy can help or hurt, the cost of the policy being worth it, etc.)</a:t>
            </a:r>
            <a:endParaRPr lang="en-US"/>
          </a:p>
          <a:p>
            <a:pPr marL="0" lvl="0" indent="0" algn="l">
              <a:spcBef>
                <a:spcPts val="0"/>
              </a:spcBef>
              <a:spcAft>
                <a:spcPts val="0"/>
              </a:spcAft>
              <a:buNone/>
            </a:pPr>
            <a:endParaRPr lang="en-US"/>
          </a:p>
          <a:p>
            <a:endParaRPr lang="en-US"/>
          </a:p>
        </p:txBody>
      </p:sp>
    </p:spTree>
    <p:extLst>
      <p:ext uri="{BB962C8B-B14F-4D97-AF65-F5344CB8AC3E}">
        <p14:creationId xmlns:p14="http://schemas.microsoft.com/office/powerpoint/2010/main" val="8637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085850" lvl="1" indent="-171450"/>
            <a:r>
              <a:rPr lang="en-US"/>
              <a:t>What are the costs for students, teachers, or parents associated with this policy? </a:t>
            </a:r>
            <a:r>
              <a:rPr lang="en-US" i="1"/>
              <a:t>(Answers will vary but may include: students not liking the style or lack of privacy for items in their backpacks. Parents or students will have to spend money to buy the new item. Teachers might have to check that students are following the new policy including potential discipline.)</a:t>
            </a:r>
            <a:endParaRPr lang="en-US"/>
          </a:p>
          <a:p>
            <a:pPr marL="1085850" lvl="1" indent="-171450"/>
            <a:r>
              <a:rPr lang="en-US"/>
              <a:t>What are the benefits for students, teachers, or parents associated with this policy? </a:t>
            </a:r>
            <a:r>
              <a:rPr lang="en-US" i="1"/>
              <a:t>(Answers will vary but may include: increased level of safety as you cannot hide things in your backpack, students will all have similar backpacks so there is less competition for fashionable or desirable items, etc.)</a:t>
            </a:r>
            <a:endParaRPr lang="en-US"/>
          </a:p>
          <a:p>
            <a:pPr marL="0" lvl="0" indent="0" algn="l">
              <a:spcBef>
                <a:spcPts val="0"/>
              </a:spcBef>
              <a:spcAft>
                <a:spcPts val="0"/>
              </a:spcAft>
              <a:buNone/>
            </a:pPr>
            <a:endParaRPr lang="en-US"/>
          </a:p>
        </p:txBody>
      </p:sp>
    </p:spTree>
    <p:extLst>
      <p:ext uri="{BB962C8B-B14F-4D97-AF65-F5344CB8AC3E}">
        <p14:creationId xmlns:p14="http://schemas.microsoft.com/office/powerpoint/2010/main" val="321669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455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a:solidFill>
                  <a:schemeClr val="dk1"/>
                </a:solidFill>
              </a:rPr>
              <a:t>PBS News Hour Video: </a:t>
            </a:r>
            <a:r>
              <a:rPr lang="en-US" u="sng">
                <a:solidFill>
                  <a:schemeClr val="hlink"/>
                </a:solidFill>
                <a:hlinkClick r:id="rId3"/>
              </a:rPr>
              <a:t>https://www.pbs.org/newshour/show/californias-move-to-ban-sales-of-new-gasoline-fueled-cars-could-spread-to-other-states</a:t>
            </a:r>
            <a:r>
              <a:rPr lang="en-US">
                <a:solidFill>
                  <a:schemeClr val="dk1"/>
                </a:solidFill>
              </a:rPr>
              <a:t> (7:56)</a:t>
            </a:r>
            <a:endParaRPr lang="en-US"/>
          </a:p>
          <a:p>
            <a:pPr marL="0" lvl="0" indent="0" algn="l" rtl="0">
              <a:lnSpc>
                <a:spcPct val="115000"/>
              </a:lnSpc>
              <a:spcBef>
                <a:spcPts val="0"/>
              </a:spcBef>
              <a:spcAft>
                <a:spcPts val="0"/>
              </a:spcAft>
              <a:buNone/>
            </a:pPr>
            <a:r>
              <a:rPr lang="en-US" err="1"/>
              <a:t>Youtube</a:t>
            </a:r>
            <a:r>
              <a:rPr lang="en-US"/>
              <a:t> link: </a:t>
            </a:r>
            <a:r>
              <a:rPr lang="en-US" u="sng">
                <a:solidFill>
                  <a:schemeClr val="hlink"/>
                </a:solidFill>
                <a:hlinkClick r:id="rId4"/>
              </a:rPr>
              <a:t>https://www.youtube.com/watch?v=q1QdkPmWcHM</a:t>
            </a:r>
            <a:r>
              <a:rPr lang="en-US"/>
              <a:t> </a:t>
            </a:r>
          </a:p>
          <a:p>
            <a:endParaRPr lang="en-US"/>
          </a:p>
        </p:txBody>
      </p:sp>
    </p:spTree>
    <p:extLst>
      <p:ext uri="{BB962C8B-B14F-4D97-AF65-F5344CB8AC3E}">
        <p14:creationId xmlns:p14="http://schemas.microsoft.com/office/powerpoint/2010/main" val="110892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666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hlinkClick r:id="rId3"/>
              </a:rPr>
              <a:t>https://docs.google.com/document/d/1g8Lo1jjFwhFrKfkZm_SRE6Ot61wlDgJkWuokVqlJaUQ/edit?usp=sharing</a:t>
            </a:r>
            <a:r>
              <a:rPr lang="en-US"/>
              <a:t> </a:t>
            </a:r>
          </a:p>
        </p:txBody>
      </p:sp>
    </p:spTree>
    <p:extLst>
      <p:ext uri="{BB962C8B-B14F-4D97-AF65-F5344CB8AC3E}">
        <p14:creationId xmlns:p14="http://schemas.microsoft.com/office/powerpoint/2010/main" val="208402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11438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27998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00289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a:t>Click to edit Master title style</a:t>
            </a:r>
          </a:p>
        </p:txBody>
      </p:sp>
    </p:spTree>
    <p:extLst>
      <p:ext uri="{BB962C8B-B14F-4D97-AF65-F5344CB8AC3E}">
        <p14:creationId xmlns:p14="http://schemas.microsoft.com/office/powerpoint/2010/main" val="1152808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BB59CC-0612-0540-81B3-48F07AD85D32}" type="slidenum">
              <a:rPr lang="en-US" smtClean="0"/>
              <a:t>‹#›</a:t>
            </a:fld>
            <a:endParaRPr lang="en-US"/>
          </a:p>
        </p:txBody>
      </p:sp>
    </p:spTree>
    <p:extLst>
      <p:ext uri="{BB962C8B-B14F-4D97-AF65-F5344CB8AC3E}">
        <p14:creationId xmlns:p14="http://schemas.microsoft.com/office/powerpoint/2010/main" val="4079223392"/>
      </p:ext>
    </p:extLst>
  </p:cSld>
  <p:clrMapOvr>
    <a:masterClrMapping/>
  </p:clrMapOvr>
  <p:transition spd="slow" advTm="5000">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345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944703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9"/>
        <p:cNvGrpSpPr/>
        <p:nvPr/>
      </p:nvGrpSpPr>
      <p:grpSpPr>
        <a:xfrm>
          <a:off x="0" y="0"/>
          <a:ext cx="0" cy="0"/>
          <a:chOff x="0" y="0"/>
          <a:chExt cx="0" cy="0"/>
        </a:xfrm>
      </p:grpSpPr>
      <p:sp>
        <p:nvSpPr>
          <p:cNvPr id="20" name="Google Shape;20;p4"/>
          <p:cNvSpPr/>
          <p:nvPr/>
        </p:nvSpPr>
        <p:spPr>
          <a:xfrm>
            <a:off x="0" y="1092200"/>
            <a:ext cx="12192000" cy="5384800"/>
          </a:xfrm>
          <a:prstGeom prst="rect">
            <a:avLst/>
          </a:prstGeom>
          <a:solidFill>
            <a:srgbClr val="ACDC72">
              <a:alpha val="29411"/>
            </a:srgbClr>
          </a:solidFill>
          <a:ln>
            <a:noFill/>
          </a:ln>
        </p:spPr>
        <p:txBody>
          <a:bodyPr spcFirstLastPara="1" wrap="square" lIns="60950" tIns="30467" rIns="60950" bIns="30467"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1600" b="0" i="0" u="none" strike="noStrike" cap="none">
                <a:solidFill>
                  <a:schemeClr val="dk1"/>
                </a:solidFill>
                <a:latin typeface="Arial"/>
                <a:ea typeface="Arial"/>
                <a:cs typeface="Arial"/>
                <a:sym typeface="Arial"/>
              </a:rPr>
              <a:t>  </a:t>
            </a:r>
            <a:endParaRPr sz="933"/>
          </a:p>
        </p:txBody>
      </p:sp>
      <p:sp>
        <p:nvSpPr>
          <p:cNvPr id="21" name="Google Shape;21;p4"/>
          <p:cNvSpPr txBox="1">
            <a:spLocks noGrp="1"/>
          </p:cNvSpPr>
          <p:nvPr>
            <p:ph type="title"/>
          </p:nvPr>
        </p:nvSpPr>
        <p:spPr>
          <a:xfrm>
            <a:off x="602861" y="17666"/>
            <a:ext cx="8236339" cy="11761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p:nvPr/>
        </p:nvSpPr>
        <p:spPr>
          <a:xfrm>
            <a:off x="0" y="-6350"/>
            <a:ext cx="12192000" cy="6858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chemeClr val="lt1"/>
          </a:solidFill>
          <a:ln>
            <a:noFill/>
          </a:ln>
        </p:spPr>
        <p:txBody>
          <a:bodyPr spcFirstLastPara="1" wrap="square" lIns="60950" tIns="30467" rIns="60950" bIns="30467" anchor="t" anchorCtr="0">
            <a:noAutofit/>
          </a:bodyPr>
          <a:lstStyle/>
          <a:p>
            <a:pPr marL="0" marR="0" lvl="0" indent="0" algn="l" rtl="0">
              <a:spcBef>
                <a:spcPts val="0"/>
              </a:spcBef>
              <a:spcAft>
                <a:spcPts val="0"/>
              </a:spcAft>
              <a:buNone/>
            </a:pPr>
            <a:endParaRPr sz="1200">
              <a:solidFill>
                <a:srgbClr val="AED672"/>
              </a:solidFill>
              <a:latin typeface="Calibri"/>
              <a:ea typeface="Calibri"/>
              <a:cs typeface="Calibri"/>
              <a:sym typeface="Calibri"/>
            </a:endParaRPr>
          </a:p>
        </p:txBody>
      </p:sp>
      <p:sp>
        <p:nvSpPr>
          <p:cNvPr id="23" name="Google Shape;23;p4"/>
          <p:cNvSpPr/>
          <p:nvPr/>
        </p:nvSpPr>
        <p:spPr>
          <a:xfrm>
            <a:off x="0" y="-6350"/>
            <a:ext cx="12192000" cy="6858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rgbClr val="215BAE"/>
          </a:solidFill>
          <a:ln>
            <a:noFill/>
          </a:ln>
        </p:spPr>
        <p:txBody>
          <a:bodyPr spcFirstLastPara="1" wrap="square" lIns="60950" tIns="30467" rIns="60950" bIns="30467" anchor="t" anchorCtr="0">
            <a:noAutofit/>
          </a:bodyPr>
          <a:lstStyle/>
          <a:p>
            <a:pPr marL="0" marR="0" lvl="0" indent="0" algn="l" rtl="0">
              <a:spcBef>
                <a:spcPts val="0"/>
              </a:spcBef>
              <a:spcAft>
                <a:spcPts val="0"/>
              </a:spcAft>
              <a:buNone/>
            </a:pPr>
            <a:endParaRPr sz="1200">
              <a:solidFill>
                <a:srgbClr val="AED672"/>
              </a:solidFill>
              <a:latin typeface="Calibri"/>
              <a:ea typeface="Calibri"/>
              <a:cs typeface="Calibri"/>
              <a:sym typeface="Calibri"/>
            </a:endParaRPr>
          </a:p>
        </p:txBody>
      </p:sp>
      <p:pic>
        <p:nvPicPr>
          <p:cNvPr id="2" name="Picture 1" descr="A logo with green and white text&#10;&#10;Description automatically generated">
            <a:extLst>
              <a:ext uri="{FF2B5EF4-FFF2-40B4-BE49-F238E27FC236}">
                <a16:creationId xmlns:a16="http://schemas.microsoft.com/office/drawing/2014/main" id="{4F1090F0-1936-1584-19AC-F031AE59538C}"/>
              </a:ext>
            </a:extLst>
          </p:cNvPr>
          <p:cNvPicPr>
            <a:picLocks noChangeAspect="1"/>
          </p:cNvPicPr>
          <p:nvPr userDrawn="1"/>
        </p:nvPicPr>
        <p:blipFill>
          <a:blip r:embed="rId2"/>
          <a:stretch>
            <a:fillRect/>
          </a:stretch>
        </p:blipFill>
        <p:spPr>
          <a:xfrm>
            <a:off x="10202778" y="157378"/>
            <a:ext cx="1436002" cy="732959"/>
          </a:xfrm>
          <a:prstGeom prst="rect">
            <a:avLst/>
          </a:prstGeom>
        </p:spPr>
      </p:pic>
    </p:spTree>
    <p:extLst>
      <p:ext uri="{BB962C8B-B14F-4D97-AF65-F5344CB8AC3E}">
        <p14:creationId xmlns:p14="http://schemas.microsoft.com/office/powerpoint/2010/main" val="1341794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Blank">
  <p:cSld name="5_Blank">
    <p:bg>
      <p:bgPr>
        <a:solidFill>
          <a:srgbClr val="1A9855"/>
        </a:solidFill>
        <a:effectLst/>
      </p:bgPr>
    </p:bg>
    <p:spTree>
      <p:nvGrpSpPr>
        <p:cNvPr id="1" name="Shape 13"/>
        <p:cNvGrpSpPr/>
        <p:nvPr/>
      </p:nvGrpSpPr>
      <p:grpSpPr>
        <a:xfrm>
          <a:off x="0" y="0"/>
          <a:ext cx="0" cy="0"/>
          <a:chOff x="0" y="0"/>
          <a:chExt cx="0" cy="0"/>
        </a:xfrm>
      </p:grpSpPr>
      <p:sp>
        <p:nvSpPr>
          <p:cNvPr id="14" name="Google Shape;14;p3"/>
          <p:cNvSpPr/>
          <p:nvPr/>
        </p:nvSpPr>
        <p:spPr>
          <a:xfrm>
            <a:off x="0" y="1092200"/>
            <a:ext cx="12192000" cy="5384800"/>
          </a:xfrm>
          <a:prstGeom prst="rect">
            <a:avLst/>
          </a:prstGeom>
          <a:solidFill>
            <a:srgbClr val="ACDC72">
              <a:alpha val="29411"/>
            </a:srgbClr>
          </a:solidFill>
          <a:ln>
            <a:noFill/>
          </a:ln>
        </p:spPr>
        <p:txBody>
          <a:bodyPr spcFirstLastPara="1" wrap="square" lIns="60950" tIns="30467" rIns="60950" bIns="30467"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1600" b="0" i="0" u="none" strike="noStrike" cap="none">
                <a:solidFill>
                  <a:schemeClr val="dk1"/>
                </a:solidFill>
                <a:latin typeface="Arial"/>
                <a:ea typeface="Arial"/>
                <a:cs typeface="Arial"/>
                <a:sym typeface="Arial"/>
              </a:rPr>
              <a:t>  </a:t>
            </a:r>
            <a:endParaRPr sz="933"/>
          </a:p>
        </p:txBody>
      </p:sp>
      <p:sp>
        <p:nvSpPr>
          <p:cNvPr id="15" name="Google Shape;15;p3"/>
          <p:cNvSpPr txBox="1">
            <a:spLocks noGrp="1"/>
          </p:cNvSpPr>
          <p:nvPr>
            <p:ph type="title"/>
          </p:nvPr>
        </p:nvSpPr>
        <p:spPr>
          <a:xfrm>
            <a:off x="602861" y="17666"/>
            <a:ext cx="8236339" cy="11761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p:nvPr/>
        </p:nvSpPr>
        <p:spPr>
          <a:xfrm>
            <a:off x="0" y="-6350"/>
            <a:ext cx="12192000" cy="6858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chemeClr val="lt1"/>
          </a:solidFill>
          <a:ln>
            <a:noFill/>
          </a:ln>
        </p:spPr>
        <p:txBody>
          <a:bodyPr spcFirstLastPara="1" wrap="square" lIns="60950" tIns="30467" rIns="60950" bIns="30467" anchor="t" anchorCtr="0">
            <a:noAutofit/>
          </a:bodyPr>
          <a:lstStyle/>
          <a:p>
            <a:pPr marL="0" marR="0" lvl="0" indent="0" algn="l" rtl="0">
              <a:spcBef>
                <a:spcPts val="0"/>
              </a:spcBef>
              <a:spcAft>
                <a:spcPts val="0"/>
              </a:spcAft>
              <a:buNone/>
            </a:pPr>
            <a:endParaRPr sz="1200">
              <a:solidFill>
                <a:srgbClr val="AED672"/>
              </a:solidFill>
              <a:latin typeface="Calibri"/>
              <a:ea typeface="Calibri"/>
              <a:cs typeface="Calibri"/>
              <a:sym typeface="Calibri"/>
            </a:endParaRPr>
          </a:p>
        </p:txBody>
      </p:sp>
      <p:sp>
        <p:nvSpPr>
          <p:cNvPr id="17" name="Google Shape;17;p3"/>
          <p:cNvSpPr/>
          <p:nvPr/>
        </p:nvSpPr>
        <p:spPr>
          <a:xfrm>
            <a:off x="-10107" y="4340"/>
            <a:ext cx="12192000" cy="6858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rgbClr val="1A9855"/>
          </a:solidFill>
          <a:ln>
            <a:noFill/>
          </a:ln>
        </p:spPr>
        <p:txBody>
          <a:bodyPr spcFirstLastPara="1" wrap="square" lIns="60950" tIns="30467" rIns="60950" bIns="30467" anchor="t" anchorCtr="0">
            <a:noAutofit/>
          </a:bodyPr>
          <a:lstStyle/>
          <a:p>
            <a:pPr marL="0" marR="0" lvl="0" indent="0" algn="l" rtl="0">
              <a:spcBef>
                <a:spcPts val="0"/>
              </a:spcBef>
              <a:spcAft>
                <a:spcPts val="0"/>
              </a:spcAft>
              <a:buNone/>
            </a:pPr>
            <a:endParaRPr sz="1200">
              <a:solidFill>
                <a:srgbClr val="AED672"/>
              </a:solidFill>
              <a:latin typeface="Calibri"/>
              <a:ea typeface="Calibri"/>
              <a:cs typeface="Calibri"/>
              <a:sym typeface="Calibri"/>
            </a:endParaRPr>
          </a:p>
        </p:txBody>
      </p:sp>
      <p:pic>
        <p:nvPicPr>
          <p:cNvPr id="5" name="Picture 4" descr="A logo with green and white text&#10;&#10;Description automatically generated">
            <a:extLst>
              <a:ext uri="{FF2B5EF4-FFF2-40B4-BE49-F238E27FC236}">
                <a16:creationId xmlns:a16="http://schemas.microsoft.com/office/drawing/2014/main" id="{47E5B218-E0EC-7CDA-88D3-629FDC6ADECC}"/>
              </a:ext>
            </a:extLst>
          </p:cNvPr>
          <p:cNvPicPr>
            <a:picLocks noChangeAspect="1"/>
          </p:cNvPicPr>
          <p:nvPr userDrawn="1"/>
        </p:nvPicPr>
        <p:blipFill>
          <a:blip r:embed="rId2"/>
          <a:stretch>
            <a:fillRect/>
          </a:stretch>
        </p:blipFill>
        <p:spPr>
          <a:xfrm>
            <a:off x="10202778" y="157378"/>
            <a:ext cx="1436002" cy="732959"/>
          </a:xfrm>
          <a:prstGeom prst="rect">
            <a:avLst/>
          </a:prstGeom>
        </p:spPr>
      </p:pic>
    </p:spTree>
    <p:extLst>
      <p:ext uri="{BB962C8B-B14F-4D97-AF65-F5344CB8AC3E}">
        <p14:creationId xmlns:p14="http://schemas.microsoft.com/office/powerpoint/2010/main" val="31603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25"/>
        <p:cNvGrpSpPr/>
        <p:nvPr/>
      </p:nvGrpSpPr>
      <p:grpSpPr>
        <a:xfrm>
          <a:off x="0" y="0"/>
          <a:ext cx="0" cy="0"/>
          <a:chOff x="0" y="0"/>
          <a:chExt cx="0" cy="0"/>
        </a:xfrm>
      </p:grpSpPr>
      <p:sp>
        <p:nvSpPr>
          <p:cNvPr id="26" name="Google Shape;26;p5"/>
          <p:cNvSpPr/>
          <p:nvPr/>
        </p:nvSpPr>
        <p:spPr>
          <a:xfrm>
            <a:off x="0" y="1092200"/>
            <a:ext cx="12192000" cy="5384800"/>
          </a:xfrm>
          <a:prstGeom prst="rect">
            <a:avLst/>
          </a:prstGeom>
          <a:solidFill>
            <a:srgbClr val="ACDC72">
              <a:alpha val="29411"/>
            </a:srgbClr>
          </a:solidFill>
          <a:ln>
            <a:noFill/>
          </a:ln>
        </p:spPr>
        <p:txBody>
          <a:bodyPr spcFirstLastPara="1" wrap="square" lIns="60950" tIns="30467" rIns="60950" bIns="30467"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1600" b="0" i="0" u="none" strike="noStrike" cap="none">
                <a:solidFill>
                  <a:schemeClr val="dk1"/>
                </a:solidFill>
                <a:latin typeface="Arial"/>
                <a:ea typeface="Arial"/>
                <a:cs typeface="Arial"/>
                <a:sym typeface="Arial"/>
              </a:rPr>
              <a:t>  </a:t>
            </a:r>
            <a:endParaRPr sz="933"/>
          </a:p>
        </p:txBody>
      </p:sp>
      <p:sp>
        <p:nvSpPr>
          <p:cNvPr id="27" name="Google Shape;27;p5"/>
          <p:cNvSpPr txBox="1">
            <a:spLocks noGrp="1"/>
          </p:cNvSpPr>
          <p:nvPr>
            <p:ph type="title"/>
          </p:nvPr>
        </p:nvSpPr>
        <p:spPr>
          <a:xfrm>
            <a:off x="602861" y="17666"/>
            <a:ext cx="8236339" cy="11761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p:nvPr/>
        </p:nvSpPr>
        <p:spPr>
          <a:xfrm>
            <a:off x="0" y="-6350"/>
            <a:ext cx="12192000" cy="6858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chemeClr val="lt1"/>
          </a:solidFill>
          <a:ln>
            <a:noFill/>
          </a:ln>
        </p:spPr>
        <p:txBody>
          <a:bodyPr spcFirstLastPara="1" wrap="square" lIns="60950" tIns="30467" rIns="60950" bIns="30467" anchor="t" anchorCtr="0">
            <a:noAutofit/>
          </a:bodyPr>
          <a:lstStyle/>
          <a:p>
            <a:pPr marL="0" marR="0" lvl="0" indent="0" algn="l" rtl="0">
              <a:spcBef>
                <a:spcPts val="0"/>
              </a:spcBef>
              <a:spcAft>
                <a:spcPts val="0"/>
              </a:spcAft>
              <a:buNone/>
            </a:pPr>
            <a:endParaRPr sz="1200">
              <a:solidFill>
                <a:srgbClr val="AED672"/>
              </a:solidFill>
              <a:latin typeface="Calibri"/>
              <a:ea typeface="Calibri"/>
              <a:cs typeface="Calibri"/>
              <a:sym typeface="Calibri"/>
            </a:endParaRPr>
          </a:p>
        </p:txBody>
      </p:sp>
      <p:sp>
        <p:nvSpPr>
          <p:cNvPr id="29" name="Google Shape;29;p5"/>
          <p:cNvSpPr/>
          <p:nvPr/>
        </p:nvSpPr>
        <p:spPr>
          <a:xfrm>
            <a:off x="0" y="-6350"/>
            <a:ext cx="12192000" cy="6858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rgbClr val="0C9DEA"/>
          </a:solidFill>
          <a:ln>
            <a:noFill/>
          </a:ln>
        </p:spPr>
        <p:txBody>
          <a:bodyPr spcFirstLastPara="1" wrap="square" lIns="60950" tIns="30467" rIns="60950" bIns="30467" anchor="t" anchorCtr="0">
            <a:noAutofit/>
          </a:bodyPr>
          <a:lstStyle/>
          <a:p>
            <a:pPr marL="0" marR="0" lvl="0" indent="0" algn="l" rtl="0">
              <a:spcBef>
                <a:spcPts val="0"/>
              </a:spcBef>
              <a:spcAft>
                <a:spcPts val="0"/>
              </a:spcAft>
              <a:buNone/>
            </a:pPr>
            <a:endParaRPr sz="1200">
              <a:solidFill>
                <a:srgbClr val="AED672"/>
              </a:solidFill>
              <a:latin typeface="Calibri"/>
              <a:ea typeface="Calibri"/>
              <a:cs typeface="Calibri"/>
              <a:sym typeface="Calibri"/>
            </a:endParaRPr>
          </a:p>
        </p:txBody>
      </p:sp>
      <p:pic>
        <p:nvPicPr>
          <p:cNvPr id="2" name="Picture 1" descr="A logo with green and white text&#10;&#10;Description automatically generated">
            <a:extLst>
              <a:ext uri="{FF2B5EF4-FFF2-40B4-BE49-F238E27FC236}">
                <a16:creationId xmlns:a16="http://schemas.microsoft.com/office/drawing/2014/main" id="{D14F44CC-DA96-A377-7685-13266BAEFCA6}"/>
              </a:ext>
            </a:extLst>
          </p:cNvPr>
          <p:cNvPicPr>
            <a:picLocks noChangeAspect="1"/>
          </p:cNvPicPr>
          <p:nvPr userDrawn="1"/>
        </p:nvPicPr>
        <p:blipFill>
          <a:blip r:embed="rId2"/>
          <a:stretch>
            <a:fillRect/>
          </a:stretch>
        </p:blipFill>
        <p:spPr>
          <a:xfrm>
            <a:off x="10202778" y="157378"/>
            <a:ext cx="1436002" cy="732959"/>
          </a:xfrm>
          <a:prstGeom prst="rect">
            <a:avLst/>
          </a:prstGeom>
        </p:spPr>
      </p:pic>
    </p:spTree>
    <p:extLst>
      <p:ext uri="{BB962C8B-B14F-4D97-AF65-F5344CB8AC3E}">
        <p14:creationId xmlns:p14="http://schemas.microsoft.com/office/powerpoint/2010/main" val="1407777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49"/>
        <p:cNvGrpSpPr/>
        <p:nvPr/>
      </p:nvGrpSpPr>
      <p:grpSpPr>
        <a:xfrm>
          <a:off x="0" y="0"/>
          <a:ext cx="0" cy="0"/>
          <a:chOff x="0" y="0"/>
          <a:chExt cx="0" cy="0"/>
        </a:xfrm>
      </p:grpSpPr>
      <p:sp>
        <p:nvSpPr>
          <p:cNvPr id="50" name="Google Shape;50;p11"/>
          <p:cNvSpPr/>
          <p:nvPr/>
        </p:nvSpPr>
        <p:spPr>
          <a:xfrm>
            <a:off x="0" y="1092200"/>
            <a:ext cx="12192000" cy="5384800"/>
          </a:xfrm>
          <a:prstGeom prst="rect">
            <a:avLst/>
          </a:prstGeom>
          <a:solidFill>
            <a:srgbClr val="ACDC72">
              <a:alpha val="29411"/>
            </a:srgbClr>
          </a:solidFill>
          <a:ln>
            <a:noFill/>
          </a:ln>
        </p:spPr>
        <p:txBody>
          <a:bodyPr spcFirstLastPara="1" wrap="square" lIns="60950" tIns="30467" rIns="60950" bIns="30467"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1600" b="0" i="0" u="none" strike="noStrike" cap="none">
                <a:solidFill>
                  <a:schemeClr val="dk1"/>
                </a:solidFill>
                <a:latin typeface="Arial"/>
                <a:ea typeface="Arial"/>
                <a:cs typeface="Arial"/>
                <a:sym typeface="Arial"/>
              </a:rPr>
              <a:t>  </a:t>
            </a:r>
            <a:endParaRPr sz="933"/>
          </a:p>
        </p:txBody>
      </p:sp>
      <p:sp>
        <p:nvSpPr>
          <p:cNvPr id="51" name="Google Shape;51;p11"/>
          <p:cNvSpPr txBox="1">
            <a:spLocks noGrp="1"/>
          </p:cNvSpPr>
          <p:nvPr>
            <p:ph type="title"/>
          </p:nvPr>
        </p:nvSpPr>
        <p:spPr>
          <a:xfrm>
            <a:off x="602861" y="17666"/>
            <a:ext cx="8236339" cy="11761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1"/>
          <p:cNvSpPr/>
          <p:nvPr/>
        </p:nvSpPr>
        <p:spPr>
          <a:xfrm>
            <a:off x="0" y="-6350"/>
            <a:ext cx="12192000" cy="6858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chemeClr val="lt1"/>
          </a:solidFill>
          <a:ln>
            <a:noFill/>
          </a:ln>
        </p:spPr>
        <p:txBody>
          <a:bodyPr spcFirstLastPara="1" wrap="square" lIns="60950" tIns="30467" rIns="60950" bIns="30467" anchor="t" anchorCtr="0">
            <a:noAutofit/>
          </a:bodyPr>
          <a:lstStyle/>
          <a:p>
            <a:pPr marL="0" marR="0" lvl="0" indent="0" algn="l" rtl="0">
              <a:spcBef>
                <a:spcPts val="0"/>
              </a:spcBef>
              <a:spcAft>
                <a:spcPts val="0"/>
              </a:spcAft>
              <a:buNone/>
            </a:pPr>
            <a:endParaRPr sz="1200">
              <a:solidFill>
                <a:srgbClr val="AED672"/>
              </a:solidFill>
              <a:latin typeface="Calibri"/>
              <a:ea typeface="Calibri"/>
              <a:cs typeface="Calibri"/>
              <a:sym typeface="Calibri"/>
            </a:endParaRPr>
          </a:p>
        </p:txBody>
      </p:sp>
      <p:sp>
        <p:nvSpPr>
          <p:cNvPr id="53" name="Google Shape;53;p11"/>
          <p:cNvSpPr/>
          <p:nvPr/>
        </p:nvSpPr>
        <p:spPr>
          <a:xfrm>
            <a:off x="0" y="-6350"/>
            <a:ext cx="12192000" cy="6858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rgbClr val="54C39B">
              <a:alpha val="89411"/>
            </a:srgbClr>
          </a:solidFill>
          <a:ln>
            <a:noFill/>
          </a:ln>
        </p:spPr>
        <p:txBody>
          <a:bodyPr spcFirstLastPara="1" wrap="square" lIns="60950" tIns="30467" rIns="60950" bIns="30467" anchor="t" anchorCtr="0">
            <a:noAutofit/>
          </a:bodyPr>
          <a:lstStyle/>
          <a:p>
            <a:pPr marL="0" marR="0" lvl="0" indent="0" algn="l" rtl="0">
              <a:spcBef>
                <a:spcPts val="0"/>
              </a:spcBef>
              <a:spcAft>
                <a:spcPts val="0"/>
              </a:spcAft>
              <a:buNone/>
            </a:pPr>
            <a:endParaRPr sz="1200">
              <a:solidFill>
                <a:srgbClr val="AED672"/>
              </a:solidFill>
              <a:latin typeface="Calibri"/>
              <a:ea typeface="Calibri"/>
              <a:cs typeface="Calibri"/>
              <a:sym typeface="Calibri"/>
            </a:endParaRPr>
          </a:p>
        </p:txBody>
      </p:sp>
      <p:pic>
        <p:nvPicPr>
          <p:cNvPr id="2" name="Picture 1" descr="A logo with green and white text&#10;&#10;Description automatically generated">
            <a:extLst>
              <a:ext uri="{FF2B5EF4-FFF2-40B4-BE49-F238E27FC236}">
                <a16:creationId xmlns:a16="http://schemas.microsoft.com/office/drawing/2014/main" id="{7C4A62C3-53C4-8419-6C32-0ABB0A8CD1C7}"/>
              </a:ext>
            </a:extLst>
          </p:cNvPr>
          <p:cNvPicPr>
            <a:picLocks noChangeAspect="1"/>
          </p:cNvPicPr>
          <p:nvPr userDrawn="1"/>
        </p:nvPicPr>
        <p:blipFill>
          <a:blip r:embed="rId2"/>
          <a:stretch>
            <a:fillRect/>
          </a:stretch>
        </p:blipFill>
        <p:spPr>
          <a:xfrm>
            <a:off x="10202778" y="157378"/>
            <a:ext cx="1436002" cy="732959"/>
          </a:xfrm>
          <a:prstGeom prst="rect">
            <a:avLst/>
          </a:prstGeom>
        </p:spPr>
      </p:pic>
    </p:spTree>
    <p:extLst>
      <p:ext uri="{BB962C8B-B14F-4D97-AF65-F5344CB8AC3E}">
        <p14:creationId xmlns:p14="http://schemas.microsoft.com/office/powerpoint/2010/main" val="310338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41887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837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83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83438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35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9462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7691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5418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21"/>
          <a:stretch>
            <a:fillRect/>
          </a:stretch>
        </p:blipFill>
        <p:spPr>
          <a:xfrm>
            <a:off x="9909313" y="324519"/>
            <a:ext cx="1452594" cy="741429"/>
          </a:xfrm>
          <a:prstGeom prst="rect">
            <a:avLst/>
          </a:prstGeom>
        </p:spPr>
      </p:pic>
    </p:spTree>
    <p:extLst>
      <p:ext uri="{BB962C8B-B14F-4D97-AF65-F5344CB8AC3E}">
        <p14:creationId xmlns:p14="http://schemas.microsoft.com/office/powerpoint/2010/main" val="1490564425"/>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86" r:id="rId3"/>
    <p:sldLayoutId id="2147483694" r:id="rId4"/>
    <p:sldLayoutId id="2147483666" r:id="rId5"/>
    <p:sldLayoutId id="2147483695" r:id="rId6"/>
    <p:sldLayoutId id="2147483669" r:id="rId7"/>
    <p:sldLayoutId id="2147483665" r:id="rId8"/>
    <p:sldLayoutId id="2147483696" r:id="rId9"/>
    <p:sldLayoutId id="2147483668" r:id="rId10"/>
    <p:sldLayoutId id="2147483697"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video" Target="https://www.youtube.com/embed/q1QdkPmWcHM?feature=oembed"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Cindy%20Fitzthum%20and%20Jeremy%20Miller/bit.ly/cee-npfc" TargetMode="External"/><Relationship Id="rId7"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18" Type="http://schemas.openxmlformats.org/officeDocument/2006/relationships/image" Target="../media/image44.pn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8.jpeg"/><Relationship Id="rId17" Type="http://schemas.openxmlformats.org/officeDocument/2006/relationships/image" Target="../media/image43.svg"/><Relationship Id="rId2" Type="http://schemas.openxmlformats.org/officeDocument/2006/relationships/image" Target="../media/image28.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svg"/><Relationship Id="rId15" Type="http://schemas.openxmlformats.org/officeDocument/2006/relationships/image" Target="../media/image41.svg"/><Relationship Id="rId10" Type="http://schemas.openxmlformats.org/officeDocument/2006/relationships/image" Target="../media/image36.png"/><Relationship Id="rId19" Type="http://schemas.openxmlformats.org/officeDocument/2006/relationships/image" Target="../media/image45.sv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uncilforeconed.org/policy-advocacy/k-12-standard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2"/>
          <a:srcRect l="29" r="29"/>
          <a:stretch/>
        </p:blipFill>
        <p:spPr>
          <a:xfrm>
            <a:off x="0" y="4563"/>
            <a:ext cx="9411909" cy="6896083"/>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752324" y="2534479"/>
            <a:ext cx="6161315" cy="914400"/>
          </a:xfrm>
        </p:spPr>
        <p:txBody>
          <a:bodyPr lIns="91440" tIns="45720" rIns="91440" bIns="45720" anchor="t"/>
          <a:lstStyle/>
          <a:p>
            <a:r>
              <a:rPr lang="en-US" sz="5000">
                <a:solidFill>
                  <a:srgbClr val="414A58"/>
                </a:solidFill>
                <a:latin typeface="+mj-lt"/>
                <a:cs typeface="Calibri"/>
              </a:rPr>
              <a:t>Eco-Economics:</a:t>
            </a:r>
            <a:endParaRPr lang="en-US">
              <a:solidFill>
                <a:srgbClr val="000000"/>
              </a:solidFill>
              <a:latin typeface="Calibri" panose="020F0502020204030204"/>
              <a:ea typeface="Calibri" panose="020F0502020204030204"/>
              <a:cs typeface="Calibri"/>
            </a:endParaRPr>
          </a:p>
          <a:p>
            <a:r>
              <a:rPr lang="en-US" sz="5000">
                <a:solidFill>
                  <a:srgbClr val="414A58"/>
                </a:solidFill>
                <a:latin typeface="Calibri Light"/>
                <a:ea typeface="Calibri Light"/>
                <a:cs typeface="Calibri"/>
              </a:rPr>
              <a:t>To Ban or Not to Ban</a:t>
            </a: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3"/>
          <a:srcRect/>
          <a:stretch/>
        </p:blipFill>
        <p:spPr>
          <a:xfrm>
            <a:off x="708075" y="4860038"/>
            <a:ext cx="2597021" cy="1325562"/>
          </a:xfrm>
          <a:prstGeom prst="rect">
            <a:avLst/>
          </a:prstGeom>
        </p:spPr>
      </p:pic>
      <p:pic>
        <p:nvPicPr>
          <p:cNvPr id="8" name="Picture 7" descr="A cartoon of a car charging at a charging station&#10;&#10;AI-generated content may be incorrect.">
            <a:extLst>
              <a:ext uri="{FF2B5EF4-FFF2-40B4-BE49-F238E27FC236}">
                <a16:creationId xmlns:a16="http://schemas.microsoft.com/office/drawing/2014/main" id="{074ABDC5-DA28-0B73-A237-AA8CB237488E}"/>
              </a:ext>
            </a:extLst>
          </p:cNvPr>
          <p:cNvPicPr>
            <a:picLocks noChangeAspect="1"/>
          </p:cNvPicPr>
          <p:nvPr/>
        </p:nvPicPr>
        <p:blipFill>
          <a:blip r:embed="rId4"/>
          <a:stretch>
            <a:fillRect/>
          </a:stretch>
        </p:blipFill>
        <p:spPr>
          <a:xfrm>
            <a:off x="7233353" y="1504779"/>
            <a:ext cx="4355151" cy="4824899"/>
          </a:xfrm>
          <a:prstGeom prst="rect">
            <a:avLst/>
          </a:prstGeom>
        </p:spPr>
      </p:pic>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1" title="California's move to ban sales of new gasoline-fueled cars could spread to other states">
            <a:hlinkClick r:id="" action="ppaction://media"/>
            <a:extLst>
              <a:ext uri="{FF2B5EF4-FFF2-40B4-BE49-F238E27FC236}">
                <a16:creationId xmlns:a16="http://schemas.microsoft.com/office/drawing/2014/main" id="{F0A2CB80-4931-80B6-139F-86A1C189C0DA}"/>
              </a:ext>
            </a:extLst>
          </p:cNvPr>
          <p:cNvPicPr>
            <a:picLocks noRot="1" noChangeAspect="1"/>
          </p:cNvPicPr>
          <p:nvPr>
            <a:videoFile r:link="rId1"/>
          </p:nvPr>
        </p:nvPicPr>
        <p:blipFill>
          <a:blip r:embed="rId4"/>
          <a:stretch>
            <a:fillRect/>
          </a:stretch>
        </p:blipFill>
        <p:spPr>
          <a:xfrm>
            <a:off x="1405921" y="1127674"/>
            <a:ext cx="9380159" cy="5274002"/>
          </a:xfrm>
          <a:prstGeom prst="rect">
            <a:avLst/>
          </a:prstGeom>
        </p:spPr>
      </p:pic>
    </p:spTree>
    <p:extLst>
      <p:ext uri="{BB962C8B-B14F-4D97-AF65-F5344CB8AC3E}">
        <p14:creationId xmlns:p14="http://schemas.microsoft.com/office/powerpoint/2010/main" val="96463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39875-752C-0AE0-647A-298CF61E7C4A}"/>
              </a:ext>
            </a:extLst>
          </p:cNvPr>
          <p:cNvSpPr/>
          <p:nvPr/>
        </p:nvSpPr>
        <p:spPr>
          <a:xfrm>
            <a:off x="0" y="0"/>
            <a:ext cx="6302829" cy="6857999"/>
          </a:xfrm>
          <a:prstGeom prst="rect">
            <a:avLst/>
          </a:prstGeom>
          <a:solidFill>
            <a:srgbClr val="215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algn="ctr"/>
            <a:endParaRPr lang="en-US" sz="622">
              <a:solidFill>
                <a:srgbClr val="215BAE"/>
              </a:solidFill>
            </a:endParaRPr>
          </a:p>
        </p:txBody>
      </p:sp>
      <p:pic>
        <p:nvPicPr>
          <p:cNvPr id="2" name="Google Shape;170;p22">
            <a:extLst>
              <a:ext uri="{FF2B5EF4-FFF2-40B4-BE49-F238E27FC236}">
                <a16:creationId xmlns:a16="http://schemas.microsoft.com/office/drawing/2014/main" id="{B1C1D885-5433-06BD-8D7C-2489B24796A8}"/>
              </a:ext>
            </a:extLst>
          </p:cNvPr>
          <p:cNvPicPr preferRelativeResize="0"/>
          <p:nvPr/>
        </p:nvPicPr>
        <p:blipFill rotWithShape="1">
          <a:blip r:embed="rId3">
            <a:alphaModFix/>
          </a:blip>
          <a:srcRect t="5456" b="5457"/>
          <a:stretch/>
        </p:blipFill>
        <p:spPr>
          <a:xfrm>
            <a:off x="3347381" y="1"/>
            <a:ext cx="5803195" cy="6857999"/>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587603" y="912966"/>
            <a:ext cx="7289572" cy="110799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3600">
                <a:solidFill>
                  <a:srgbClr val="ABDE70"/>
                </a:solidFill>
                <a:latin typeface="Inter Medium" panose="02000503000000020004" pitchFamily="2" charset="0"/>
                <a:ea typeface="Inter Medium" panose="02000503000000020004" pitchFamily="2" charset="0"/>
                <a:cs typeface="BIZ UDPMincho"/>
                <a:sym typeface="BIZ UDPMincho"/>
              </a:rPr>
              <a:t>Activity 2.1: Thinking about policies like an economist (cont.)</a:t>
            </a:r>
            <a:endParaRPr sz="360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587601" y="2247758"/>
            <a:ext cx="7413400" cy="4092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76200">
              <a:lnSpc>
                <a:spcPct val="112500"/>
              </a:lnSpc>
              <a:spcBef>
                <a:spcPts val="2000"/>
              </a:spcBef>
              <a:buClr>
                <a:srgbClr val="ABDE70"/>
              </a:buClr>
              <a:buSzPts val="2400"/>
            </a:pPr>
            <a:r>
              <a:rPr lang="en-US" sz="2650">
                <a:solidFill>
                  <a:schemeClr val="bg1"/>
                </a:solidFill>
                <a:latin typeface="Inter Medium"/>
                <a:ea typeface="Inter Medium"/>
                <a:cs typeface="Inter Medium"/>
                <a:sym typeface="Inter Medium"/>
              </a:rPr>
              <a:t>In the chat - List 2-3 people or groups of people that might be affected by a policy such as California’s ban on the sale of new gas-powered vehicles by 2035.</a:t>
            </a:r>
            <a:endParaRPr lang="en-US" sz="2650">
              <a:solidFill>
                <a:schemeClr val="bg1"/>
              </a:solidFill>
            </a:endParaRPr>
          </a:p>
        </p:txBody>
      </p:sp>
      <p:pic>
        <p:nvPicPr>
          <p:cNvPr id="9" name="Picture 8">
            <a:extLst>
              <a:ext uri="{FF2B5EF4-FFF2-40B4-BE49-F238E27FC236}">
                <a16:creationId xmlns:a16="http://schemas.microsoft.com/office/drawing/2014/main" id="{6C519C65-3BF7-15F4-8393-65C60451F928}"/>
              </a:ext>
            </a:extLst>
          </p:cNvPr>
          <p:cNvPicPr>
            <a:picLocks noChangeAspect="1"/>
          </p:cNvPicPr>
          <p:nvPr/>
        </p:nvPicPr>
        <p:blipFill>
          <a:blip r:embed="rId4"/>
          <a:srcRect l="4819" r="4819"/>
          <a:stretch/>
        </p:blipFill>
        <p:spPr>
          <a:xfrm>
            <a:off x="8001001" y="1130559"/>
            <a:ext cx="4190999" cy="5298841"/>
          </a:xfrm>
          <a:prstGeom prst="rect">
            <a:avLst/>
          </a:prstGeom>
        </p:spPr>
      </p:pic>
      <p:sp>
        <p:nvSpPr>
          <p:cNvPr id="3" name="Google Shape;78;p14">
            <a:extLst>
              <a:ext uri="{FF2B5EF4-FFF2-40B4-BE49-F238E27FC236}">
                <a16:creationId xmlns:a16="http://schemas.microsoft.com/office/drawing/2014/main" id="{2CD36102-4313-326F-8FCE-F37943ADD886}"/>
              </a:ext>
            </a:extLst>
          </p:cNvPr>
          <p:cNvSpPr/>
          <p:nvPr/>
        </p:nvSpPr>
        <p:spPr>
          <a:xfrm>
            <a:off x="8080728" y="3791798"/>
            <a:ext cx="507873" cy="50206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FDF852CA-F191-55AD-4EDE-391CFD17DB8A}"/>
              </a:ext>
            </a:extLst>
          </p:cNvPr>
          <p:cNvSpPr/>
          <p:nvPr/>
        </p:nvSpPr>
        <p:spPr>
          <a:xfrm>
            <a:off x="11076105" y="2335464"/>
            <a:ext cx="544553" cy="559234"/>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060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7" name="Rectangle 6">
            <a:extLst>
              <a:ext uri="{FF2B5EF4-FFF2-40B4-BE49-F238E27FC236}">
                <a16:creationId xmlns:a16="http://schemas.microsoft.com/office/drawing/2014/main" id="{6CEF080D-36E6-928C-87EF-44EE28A37217}"/>
              </a:ext>
            </a:extLst>
          </p:cNvPr>
          <p:cNvSpPr/>
          <p:nvPr/>
        </p:nvSpPr>
        <p:spPr>
          <a:xfrm>
            <a:off x="0" y="-14338"/>
            <a:ext cx="4991100" cy="6886675"/>
          </a:xfrm>
          <a:prstGeom prst="rect">
            <a:avLst/>
          </a:prstGeom>
          <a:solidFill>
            <a:srgbClr val="57C3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algn="ctr"/>
            <a:endParaRPr lang="en-US" sz="622"/>
          </a:p>
        </p:txBody>
      </p:sp>
      <p:pic>
        <p:nvPicPr>
          <p:cNvPr id="2" name="Google Shape;293;p35">
            <a:extLst>
              <a:ext uri="{FF2B5EF4-FFF2-40B4-BE49-F238E27FC236}">
                <a16:creationId xmlns:a16="http://schemas.microsoft.com/office/drawing/2014/main" id="{686D2BD5-32C6-C2CA-6609-ADBD8C551173}"/>
              </a:ext>
            </a:extLst>
          </p:cNvPr>
          <p:cNvPicPr preferRelativeResize="0"/>
          <p:nvPr/>
        </p:nvPicPr>
        <p:blipFill rotWithShape="1">
          <a:blip r:embed="rId3">
            <a:alphaModFix/>
          </a:blip>
          <a:srcRect t="6045" b="6045"/>
          <a:stretch/>
        </p:blipFill>
        <p:spPr>
          <a:xfrm>
            <a:off x="3346704" y="-14338"/>
            <a:ext cx="6485908" cy="6886675"/>
          </a:xfrm>
          <a:prstGeom prst="rect">
            <a:avLst/>
          </a:prstGeom>
          <a:noFill/>
          <a:ln>
            <a:noFill/>
          </a:ln>
        </p:spPr>
      </p:pic>
      <p:sp>
        <p:nvSpPr>
          <p:cNvPr id="5" name="Google Shape;76;p14">
            <a:extLst>
              <a:ext uri="{FF2B5EF4-FFF2-40B4-BE49-F238E27FC236}">
                <a16:creationId xmlns:a16="http://schemas.microsoft.com/office/drawing/2014/main" id="{085E3154-825E-59D9-9693-9722AD76142F}"/>
              </a:ext>
            </a:extLst>
          </p:cNvPr>
          <p:cNvSpPr txBox="1"/>
          <p:nvPr/>
        </p:nvSpPr>
        <p:spPr>
          <a:xfrm>
            <a:off x="587603" y="912966"/>
            <a:ext cx="7289572" cy="55399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3600">
                <a:solidFill>
                  <a:srgbClr val="215BAE"/>
                </a:solidFill>
                <a:latin typeface="Inter Medium" panose="02000503000000020004" pitchFamily="2" charset="0"/>
                <a:ea typeface="Inter Medium" panose="02000503000000020004" pitchFamily="2" charset="0"/>
                <a:cs typeface="BIZ UDPMincho"/>
                <a:sym typeface="BIZ UDPMincho"/>
              </a:rPr>
              <a:t>Opportunity Costs</a:t>
            </a:r>
            <a:endParaRPr sz="360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8" name="Google Shape;79;p14">
            <a:extLst>
              <a:ext uri="{FF2B5EF4-FFF2-40B4-BE49-F238E27FC236}">
                <a16:creationId xmlns:a16="http://schemas.microsoft.com/office/drawing/2014/main" id="{B823E9CE-CDAF-EBB5-AAB7-B99555CA0052}"/>
              </a:ext>
            </a:extLst>
          </p:cNvPr>
          <p:cNvSpPr txBox="1"/>
          <p:nvPr/>
        </p:nvSpPr>
        <p:spPr>
          <a:xfrm>
            <a:off x="587600" y="1759057"/>
            <a:ext cx="8988200" cy="4092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304800" marR="0" lvl="0" indent="-228600" algn="l" rtl="0">
              <a:lnSpc>
                <a:spcPct val="112500"/>
              </a:lnSpc>
              <a:spcBef>
                <a:spcPts val="2000"/>
              </a:spcBef>
              <a:spcAft>
                <a:spcPts val="0"/>
              </a:spcAft>
              <a:buClr>
                <a:srgbClr val="215BAE"/>
              </a:buClr>
              <a:buSzPts val="2400"/>
              <a:buFont typeface="Arial"/>
              <a:buChar char="●"/>
            </a:pPr>
            <a:r>
              <a:rPr lang="en-US" sz="2400">
                <a:solidFill>
                  <a:schemeClr val="bg1"/>
                </a:solidFill>
                <a:latin typeface="Inter Medium"/>
                <a:ea typeface="Inter Medium"/>
                <a:cs typeface="Inter Medium"/>
                <a:sym typeface="Inter Medium"/>
              </a:rPr>
              <a:t>In addition to looking at the benefits and costs of a </a:t>
            </a:r>
            <a:br>
              <a:rPr lang="en-US" sz="2400">
                <a:solidFill>
                  <a:schemeClr val="bg1"/>
                </a:solidFill>
                <a:latin typeface="Inter Medium"/>
                <a:ea typeface="Inter Medium"/>
                <a:cs typeface="Inter Medium"/>
                <a:sym typeface="Inter Medium"/>
              </a:rPr>
            </a:br>
            <a:r>
              <a:rPr lang="en-US" sz="2400">
                <a:solidFill>
                  <a:schemeClr val="bg1"/>
                </a:solidFill>
                <a:latin typeface="Inter Medium"/>
                <a:ea typeface="Inter Medium"/>
                <a:cs typeface="Inter Medium"/>
                <a:sym typeface="Inter Medium"/>
              </a:rPr>
              <a:t>policy, economists must also take into account </a:t>
            </a:r>
            <a:r>
              <a:rPr lang="en-US" sz="2400" b="1">
                <a:solidFill>
                  <a:schemeClr val="bg1"/>
                </a:solidFill>
                <a:latin typeface="Inter ExtraBold"/>
                <a:ea typeface="Inter ExtraBold" panose="02000503000000020004" pitchFamily="2" charset="0"/>
                <a:cs typeface="Inter Medium"/>
                <a:sym typeface="Inter Medium"/>
              </a:rPr>
              <a:t>opportunity costs</a:t>
            </a:r>
            <a:r>
              <a:rPr lang="en-US" sz="2400">
                <a:solidFill>
                  <a:schemeClr val="bg1"/>
                </a:solidFill>
                <a:latin typeface="Inter Medium"/>
                <a:ea typeface="Inter Medium"/>
                <a:cs typeface="Inter Medium"/>
                <a:sym typeface="Inter Medium"/>
              </a:rPr>
              <a:t>. </a:t>
            </a:r>
            <a:endParaRPr lang="en-US">
              <a:solidFill>
                <a:schemeClr val="bg1"/>
              </a:solidFill>
            </a:endParaRPr>
          </a:p>
          <a:p>
            <a:pPr marL="617855" marR="0" lvl="0" indent="-270510" algn="l" rtl="0">
              <a:spcBef>
                <a:spcPts val="1200"/>
              </a:spcBef>
              <a:spcAft>
                <a:spcPts val="0"/>
              </a:spcAft>
              <a:buClr>
                <a:srgbClr val="215BAE"/>
              </a:buClr>
              <a:buSzPts val="2400"/>
              <a:buFont typeface="Courier New" panose="02070309020205020404" pitchFamily="49" charset="0"/>
              <a:buChar char="o"/>
            </a:pPr>
            <a:r>
              <a:rPr lang="en-US" sz="2400" b="1" i="1">
                <a:solidFill>
                  <a:schemeClr val="bg1"/>
                </a:solidFill>
                <a:latin typeface="Inter Medium"/>
                <a:ea typeface="Inter Medium" panose="02000503000000020004" pitchFamily="2" charset="0"/>
                <a:cs typeface="Inter Medium"/>
                <a:sym typeface="Inter Medium"/>
              </a:rPr>
              <a:t>Opportunity cost is the value of the next-best </a:t>
            </a:r>
            <a:br>
              <a:rPr lang="en-US" sz="2400" b="1" i="1">
                <a:latin typeface="Inter Medium" panose="02000503000000020004" pitchFamily="2" charset="0"/>
                <a:ea typeface="Inter Medium" panose="02000503000000020004" pitchFamily="2" charset="0"/>
                <a:cs typeface="Inter Medium"/>
              </a:rPr>
            </a:br>
            <a:r>
              <a:rPr lang="en-US" sz="2400" b="1" i="1">
                <a:solidFill>
                  <a:schemeClr val="bg1"/>
                </a:solidFill>
                <a:latin typeface="Inter Medium"/>
                <a:ea typeface="Inter Medium" panose="02000503000000020004" pitchFamily="2" charset="0"/>
                <a:cs typeface="Inter Medium"/>
                <a:sym typeface="Inter Medium"/>
              </a:rPr>
              <a:t>alternative when a decision is made; it's what is given up</a:t>
            </a:r>
            <a:r>
              <a:rPr lang="en-US" sz="2400">
                <a:solidFill>
                  <a:schemeClr val="bg1"/>
                </a:solidFill>
                <a:latin typeface="Inter Medium"/>
                <a:ea typeface="Inter Medium" panose="02000503000000020004" pitchFamily="2" charset="0"/>
                <a:cs typeface="Inter Medium"/>
                <a:sym typeface="Inter Medium"/>
              </a:rPr>
              <a:t>.</a:t>
            </a:r>
            <a:endParaRPr lang="en-US" sz="2400">
              <a:solidFill>
                <a:schemeClr val="bg1"/>
              </a:solidFill>
              <a:latin typeface="Inter Medium"/>
              <a:ea typeface="Inter Medium" panose="02000503000000020004" pitchFamily="2" charset="0"/>
              <a:cs typeface="Inter Medium"/>
            </a:endParaRPr>
          </a:p>
          <a:p>
            <a:pPr marL="304800" lvl="1" indent="-228600">
              <a:lnSpc>
                <a:spcPct val="112500"/>
              </a:lnSpc>
              <a:spcBef>
                <a:spcPts val="2000"/>
              </a:spcBef>
              <a:buClr>
                <a:srgbClr val="215BAE"/>
              </a:buClr>
              <a:buSzPts val="2400"/>
              <a:buFont typeface="Arial"/>
              <a:buChar char="●"/>
            </a:pPr>
            <a:r>
              <a:rPr lang="en-US" sz="2400">
                <a:solidFill>
                  <a:schemeClr val="bg1"/>
                </a:solidFill>
                <a:latin typeface="Inter Medium"/>
                <a:ea typeface="Inter Medium"/>
                <a:cs typeface="Inter Medium"/>
                <a:sym typeface="Inter Medium"/>
              </a:rPr>
              <a:t>If a state requires a certain amount of their land to be dedicated to a solar farm there are costs beyond the dollar amount of this project. What must be given up to make the solar farm?</a:t>
            </a:r>
            <a:endParaRPr lang="en-US" sz="2400">
              <a:solidFill>
                <a:schemeClr val="bg1"/>
              </a:solidFill>
              <a:latin typeface="Inter Medium"/>
              <a:ea typeface="Inter Medium"/>
              <a:cs typeface="Inter Medium"/>
            </a:endParaRPr>
          </a:p>
          <a:p>
            <a:pPr marL="304800" marR="0" lvl="0" indent="-228600" algn="l" rtl="0">
              <a:lnSpc>
                <a:spcPct val="112500"/>
              </a:lnSpc>
              <a:spcBef>
                <a:spcPts val="2000"/>
              </a:spcBef>
              <a:spcAft>
                <a:spcPts val="1600"/>
              </a:spcAft>
              <a:buClr>
                <a:srgbClr val="215BAE"/>
              </a:buClr>
              <a:buSzPts val="2400"/>
              <a:buFont typeface="Arial"/>
              <a:buChar char="●"/>
            </a:pPr>
            <a:endParaRPr sz="622">
              <a:solidFill>
                <a:schemeClr val="bg1"/>
              </a:solidFill>
            </a:endParaRPr>
          </a:p>
        </p:txBody>
      </p:sp>
      <p:sp>
        <p:nvSpPr>
          <p:cNvPr id="3" name="Google Shape;78;p14">
            <a:extLst>
              <a:ext uri="{FF2B5EF4-FFF2-40B4-BE49-F238E27FC236}">
                <a16:creationId xmlns:a16="http://schemas.microsoft.com/office/drawing/2014/main" id="{03FAC1CA-20F6-D7EC-73BC-C37111C99313}"/>
              </a:ext>
            </a:extLst>
          </p:cNvPr>
          <p:cNvSpPr/>
          <p:nvPr/>
        </p:nvSpPr>
        <p:spPr>
          <a:xfrm>
            <a:off x="8083868" y="6065882"/>
            <a:ext cx="507873" cy="50206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19C8EB0F-87E6-B368-9E14-2855FFB2B2A2}"/>
              </a:ext>
            </a:extLst>
          </p:cNvPr>
          <p:cNvSpPr/>
          <p:nvPr/>
        </p:nvSpPr>
        <p:spPr>
          <a:xfrm>
            <a:off x="9736690" y="1199823"/>
            <a:ext cx="544553" cy="559234"/>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39875-752C-0AE0-647A-298CF61E7C4A}"/>
              </a:ext>
            </a:extLst>
          </p:cNvPr>
          <p:cNvSpPr/>
          <p:nvPr/>
        </p:nvSpPr>
        <p:spPr>
          <a:xfrm>
            <a:off x="0" y="0"/>
            <a:ext cx="6302829" cy="6864351"/>
          </a:xfrm>
          <a:prstGeom prst="rect">
            <a:avLst/>
          </a:prstGeom>
          <a:solidFill>
            <a:srgbClr val="215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algn="ctr"/>
            <a:endParaRPr lang="en-US" sz="622">
              <a:solidFill>
                <a:srgbClr val="215BAE"/>
              </a:solidFill>
            </a:endParaRPr>
          </a:p>
        </p:txBody>
      </p:sp>
      <p:pic>
        <p:nvPicPr>
          <p:cNvPr id="2" name="Google Shape;170;p22">
            <a:extLst>
              <a:ext uri="{FF2B5EF4-FFF2-40B4-BE49-F238E27FC236}">
                <a16:creationId xmlns:a16="http://schemas.microsoft.com/office/drawing/2014/main" id="{B1C1D885-5433-06BD-8D7C-2489B24796A8}"/>
              </a:ext>
            </a:extLst>
          </p:cNvPr>
          <p:cNvPicPr preferRelativeResize="0"/>
          <p:nvPr/>
        </p:nvPicPr>
        <p:blipFill rotWithShape="1">
          <a:blip r:embed="rId3">
            <a:alphaModFix/>
          </a:blip>
          <a:srcRect t="5456" b="5457"/>
          <a:stretch/>
        </p:blipFill>
        <p:spPr>
          <a:xfrm>
            <a:off x="3988834" y="0"/>
            <a:ext cx="5803195" cy="6858001"/>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587603" y="459545"/>
            <a:ext cx="8475006" cy="51296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en-US" sz="3300" dirty="0">
                <a:solidFill>
                  <a:srgbClr val="ABDE70"/>
                </a:solidFill>
                <a:latin typeface="Inter Medium"/>
                <a:ea typeface="Inter Medium" panose="02000503000000020004" pitchFamily="2" charset="0"/>
                <a:cs typeface="BIZ UDPMincho"/>
                <a:sym typeface="BIZ UDPMincho"/>
              </a:rPr>
              <a:t>Activity 2.2: Policy Stakeholder Roles - Individual</a:t>
            </a:r>
            <a:endParaRPr sz="3334" dirty="0">
              <a:solidFill>
                <a:srgbClr val="ABDE70"/>
              </a:solidFill>
              <a:latin typeface="Inter Medium"/>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587603" y="1466963"/>
            <a:ext cx="8562973" cy="4092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457200" marR="0" lvl="0" indent="-381000" algn="l" rtl="0">
              <a:lnSpc>
                <a:spcPct val="112500"/>
              </a:lnSpc>
              <a:spcBef>
                <a:spcPts val="2000"/>
              </a:spcBef>
              <a:spcAft>
                <a:spcPts val="0"/>
              </a:spcAft>
              <a:buClr>
                <a:srgbClr val="ABDE70"/>
              </a:buClr>
              <a:buSzPct val="100000"/>
              <a:buFont typeface="Arial" panose="020B0604020202020204" pitchFamily="34" charset="0"/>
              <a:buChar char="•"/>
            </a:pPr>
            <a:r>
              <a:rPr lang="en-US" sz="2300">
                <a:solidFill>
                  <a:schemeClr val="bg1"/>
                </a:solidFill>
                <a:latin typeface="Inter Medium"/>
                <a:ea typeface="Inter Medium"/>
                <a:cs typeface="Inter Medium"/>
                <a:sym typeface="Inter Medium"/>
              </a:rPr>
              <a:t>You have been given a role as 1 of 5 policy stakeholders</a:t>
            </a:r>
            <a:endParaRPr lang="en-US" sz="2300">
              <a:solidFill>
                <a:schemeClr val="bg1"/>
              </a:solidFill>
              <a:latin typeface="Inter Medium"/>
              <a:ea typeface="Inter Medium"/>
              <a:cs typeface="Inter Medium"/>
            </a:endParaRPr>
          </a:p>
          <a:p>
            <a:pPr marL="920750" lvl="1" indent="-454660">
              <a:buClr>
                <a:srgbClr val="ABDE70"/>
              </a:buClr>
              <a:buSzPct val="100000"/>
              <a:buFont typeface="Courier New" panose="02070309020205020404" pitchFamily="49" charset="0"/>
              <a:buChar char="o"/>
            </a:pPr>
            <a:r>
              <a:rPr lang="en-US" sz="1867">
                <a:solidFill>
                  <a:schemeClr val="bg1"/>
                </a:solidFill>
                <a:latin typeface="Inter Medium"/>
                <a:ea typeface="Inter Medium"/>
                <a:cs typeface="Inter Medium"/>
                <a:sym typeface="Inter Medium"/>
              </a:rPr>
              <a:t>Consumer</a:t>
            </a:r>
            <a:endParaRPr lang="en-US" sz="1867">
              <a:solidFill>
                <a:schemeClr val="bg1"/>
              </a:solidFill>
              <a:latin typeface="Inter Medium"/>
              <a:ea typeface="Inter Medium"/>
              <a:cs typeface="Inter Medium"/>
            </a:endParaRPr>
          </a:p>
          <a:p>
            <a:pPr marL="920750" lvl="1" indent="-454660">
              <a:buClr>
                <a:srgbClr val="ABDE70"/>
              </a:buClr>
              <a:buSzPct val="100000"/>
              <a:buFont typeface="Courier New" panose="02070309020205020404" pitchFamily="49" charset="0"/>
              <a:buChar char="o"/>
            </a:pPr>
            <a:r>
              <a:rPr lang="en-US" sz="1867">
                <a:solidFill>
                  <a:schemeClr val="bg1"/>
                </a:solidFill>
                <a:latin typeface="Inter Medium"/>
                <a:ea typeface="Inter Medium"/>
                <a:cs typeface="Inter Medium"/>
                <a:sym typeface="Inter Medium"/>
              </a:rPr>
              <a:t>City planners in California</a:t>
            </a:r>
            <a:endParaRPr lang="en-US" sz="1867">
              <a:solidFill>
                <a:schemeClr val="bg1"/>
              </a:solidFill>
              <a:latin typeface="Inter Medium"/>
              <a:ea typeface="Inter Medium"/>
              <a:cs typeface="Inter Medium"/>
            </a:endParaRPr>
          </a:p>
          <a:p>
            <a:pPr marL="920750" lvl="1" indent="-454660">
              <a:buClr>
                <a:srgbClr val="ABDE70"/>
              </a:buClr>
              <a:buSzPct val="100000"/>
              <a:buFont typeface="Courier New" panose="02070309020205020404" pitchFamily="49" charset="0"/>
              <a:buChar char="o"/>
            </a:pPr>
            <a:r>
              <a:rPr lang="en-US" sz="1867">
                <a:solidFill>
                  <a:schemeClr val="bg1"/>
                </a:solidFill>
                <a:latin typeface="Inter Medium"/>
                <a:ea typeface="Inter Medium"/>
                <a:cs typeface="Inter Medium"/>
                <a:sym typeface="Inter Medium"/>
              </a:rPr>
              <a:t>Car companies (</a:t>
            </a:r>
            <a:r>
              <a:rPr lang="en-US" sz="1867" err="1">
                <a:solidFill>
                  <a:schemeClr val="bg1"/>
                </a:solidFill>
                <a:latin typeface="Inter Medium"/>
                <a:ea typeface="Inter Medium"/>
                <a:cs typeface="Inter Medium"/>
                <a:sym typeface="Inter Medium"/>
              </a:rPr>
              <a:t>i.e</a:t>
            </a:r>
            <a:r>
              <a:rPr lang="en-US" sz="1867">
                <a:solidFill>
                  <a:schemeClr val="bg1"/>
                </a:solidFill>
                <a:latin typeface="Inter Medium"/>
                <a:ea typeface="Inter Medium"/>
                <a:cs typeface="Inter Medium"/>
                <a:sym typeface="Inter Medium"/>
              </a:rPr>
              <a:t> General Motors, Ford, Honda, Fiat Chrysler)</a:t>
            </a:r>
            <a:endParaRPr lang="en-US" sz="1867">
              <a:solidFill>
                <a:schemeClr val="bg1"/>
              </a:solidFill>
              <a:latin typeface="Inter Medium"/>
              <a:ea typeface="Inter Medium"/>
              <a:cs typeface="Inter Medium"/>
            </a:endParaRPr>
          </a:p>
          <a:p>
            <a:pPr marL="920750" lvl="1" indent="-454660">
              <a:buClr>
                <a:srgbClr val="ABDE70"/>
              </a:buClr>
              <a:buSzPct val="100000"/>
              <a:buFont typeface="Courier New" panose="02070309020205020404" pitchFamily="49" charset="0"/>
              <a:buChar char="o"/>
            </a:pPr>
            <a:r>
              <a:rPr lang="en-US" sz="1867">
                <a:solidFill>
                  <a:schemeClr val="bg1"/>
                </a:solidFill>
                <a:latin typeface="Inter Medium"/>
                <a:ea typeface="Inter Medium"/>
                <a:cs typeface="Inter Medium"/>
                <a:sym typeface="Inter Medium"/>
              </a:rPr>
              <a:t>California Utility Companies</a:t>
            </a:r>
            <a:endParaRPr lang="en-US" sz="1867">
              <a:solidFill>
                <a:schemeClr val="bg1"/>
              </a:solidFill>
              <a:latin typeface="Inter Medium"/>
              <a:ea typeface="Inter Medium"/>
              <a:cs typeface="Inter Medium"/>
            </a:endParaRPr>
          </a:p>
          <a:p>
            <a:pPr marL="920750" lvl="1" indent="-454660">
              <a:buClr>
                <a:srgbClr val="ABDE70"/>
              </a:buClr>
              <a:buSzPct val="100000"/>
              <a:buFont typeface="Courier New" panose="02070309020205020404" pitchFamily="49" charset="0"/>
              <a:buChar char="o"/>
            </a:pPr>
            <a:r>
              <a:rPr lang="en-US" sz="1867">
                <a:solidFill>
                  <a:schemeClr val="bg1"/>
                </a:solidFill>
                <a:latin typeface="Inter Medium"/>
                <a:ea typeface="Inter Medium"/>
                <a:cs typeface="Inter Medium"/>
                <a:sym typeface="Inter Medium"/>
              </a:rPr>
              <a:t>Lithium battery producers</a:t>
            </a:r>
            <a:endParaRPr lang="en-US" sz="1867">
              <a:solidFill>
                <a:schemeClr val="bg1"/>
              </a:solidFill>
              <a:latin typeface="Inter Medium"/>
              <a:ea typeface="Inter Medium"/>
              <a:cs typeface="Inter Medium"/>
            </a:endParaRPr>
          </a:p>
          <a:p>
            <a:pPr marL="457200" marR="0" lvl="0" indent="-381000" algn="l" rtl="0">
              <a:spcBef>
                <a:spcPts val="1333"/>
              </a:spcBef>
              <a:spcAft>
                <a:spcPts val="0"/>
              </a:spcAft>
              <a:buClr>
                <a:srgbClr val="ABDE70"/>
              </a:buClr>
              <a:buSzPct val="100000"/>
              <a:buFont typeface="Arial" panose="020B0604020202020204" pitchFamily="34" charset="0"/>
              <a:buChar char="•"/>
            </a:pPr>
            <a:r>
              <a:rPr lang="en-US" sz="2300">
                <a:solidFill>
                  <a:schemeClr val="bg1"/>
                </a:solidFill>
                <a:latin typeface="Inter Medium"/>
                <a:ea typeface="Inter Medium"/>
                <a:cs typeface="Inter Medium"/>
                <a:sym typeface="Inter Medium"/>
              </a:rPr>
              <a:t>In a moment you will get together in a group composed of other students with your role.**</a:t>
            </a:r>
            <a:endParaRPr lang="en-US" sz="2300">
              <a:solidFill>
                <a:schemeClr val="bg1"/>
              </a:solidFill>
              <a:latin typeface="Inter Medium"/>
              <a:ea typeface="Inter Medium"/>
              <a:cs typeface="Inter Medium"/>
            </a:endParaRPr>
          </a:p>
          <a:p>
            <a:pPr marL="457200" marR="0" lvl="0" indent="-381000" algn="l" rtl="0">
              <a:spcBef>
                <a:spcPts val="1333"/>
              </a:spcBef>
              <a:spcAft>
                <a:spcPts val="0"/>
              </a:spcAft>
              <a:buClr>
                <a:srgbClr val="ABDE70"/>
              </a:buClr>
              <a:buSzPct val="100000"/>
              <a:buFont typeface="Arial" panose="020B0604020202020204" pitchFamily="34" charset="0"/>
              <a:buChar char="•"/>
            </a:pPr>
            <a:r>
              <a:rPr lang="en-US" sz="2333">
                <a:solidFill>
                  <a:schemeClr val="bg1"/>
                </a:solidFill>
                <a:latin typeface="Inter Medium"/>
                <a:ea typeface="Inter Medium"/>
                <a:cs typeface="Inter Medium"/>
                <a:sym typeface="Inter Medium"/>
              </a:rPr>
              <a:t>In your groups, read through the information on your card. Answer the questions at the bottom of the sheet of paper. You have 10 minutes.</a:t>
            </a:r>
            <a:endParaRPr lang="en-US" sz="2333">
              <a:solidFill>
                <a:schemeClr val="bg1"/>
              </a:solidFill>
              <a:latin typeface="Inter Medium"/>
              <a:ea typeface="Inter Medium"/>
              <a:cs typeface="Inter Medium"/>
            </a:endParaRPr>
          </a:p>
          <a:p>
            <a:pPr marL="920750" marR="0" lvl="0" indent="-454660" algn="l" rtl="0">
              <a:spcBef>
                <a:spcPts val="1333"/>
              </a:spcBef>
              <a:spcAft>
                <a:spcPts val="0"/>
              </a:spcAft>
              <a:buClr>
                <a:srgbClr val="ABDE70"/>
              </a:buClr>
              <a:buSzPct val="100000"/>
              <a:buFont typeface="Courier New" panose="02070309020205020404" pitchFamily="49" charset="0"/>
              <a:buChar char="o"/>
            </a:pPr>
            <a:r>
              <a:rPr lang="en-US" sz="1867">
                <a:solidFill>
                  <a:schemeClr val="bg1"/>
                </a:solidFill>
                <a:latin typeface="Inter Medium"/>
                <a:ea typeface="Inter Medium"/>
                <a:cs typeface="Inter Medium"/>
                <a:sym typeface="Inter Medium"/>
              </a:rPr>
              <a:t>Stakeholders within the group do not all have to agree on </a:t>
            </a:r>
            <a:br>
              <a:rPr lang="en-US" sz="1867">
                <a:solidFill>
                  <a:schemeClr val="bg1"/>
                </a:solidFill>
                <a:latin typeface="Inter Medium"/>
                <a:ea typeface="Inter Medium"/>
                <a:cs typeface="Inter Medium"/>
                <a:sym typeface="Inter Medium"/>
              </a:rPr>
            </a:br>
            <a:r>
              <a:rPr lang="en-US" sz="1867">
                <a:solidFill>
                  <a:schemeClr val="bg1"/>
                </a:solidFill>
                <a:latin typeface="Inter Medium"/>
                <a:ea typeface="Inter Medium"/>
                <a:cs typeface="Inter Medium"/>
                <a:sym typeface="Inter Medium"/>
              </a:rPr>
              <a:t>question 3.</a:t>
            </a:r>
            <a:endParaRPr lang="en-US" sz="1867">
              <a:solidFill>
                <a:schemeClr val="bg1"/>
              </a:solidFill>
              <a:latin typeface="Inter Medium"/>
              <a:ea typeface="Inter Medium"/>
              <a:cs typeface="Inter Medium"/>
            </a:endParaRPr>
          </a:p>
        </p:txBody>
      </p:sp>
      <p:sp>
        <p:nvSpPr>
          <p:cNvPr id="3" name="Google Shape;78;p14">
            <a:extLst>
              <a:ext uri="{FF2B5EF4-FFF2-40B4-BE49-F238E27FC236}">
                <a16:creationId xmlns:a16="http://schemas.microsoft.com/office/drawing/2014/main" id="{06F17690-4BE5-9B25-3B60-70E9898A7BDD}"/>
              </a:ext>
            </a:extLst>
          </p:cNvPr>
          <p:cNvSpPr/>
          <p:nvPr/>
        </p:nvSpPr>
        <p:spPr>
          <a:xfrm>
            <a:off x="9538092" y="5460527"/>
            <a:ext cx="507873" cy="50206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 name="Google Shape;78;p14">
            <a:extLst>
              <a:ext uri="{FF2B5EF4-FFF2-40B4-BE49-F238E27FC236}">
                <a16:creationId xmlns:a16="http://schemas.microsoft.com/office/drawing/2014/main" id="{5AF3E7E0-36BB-B44A-0F82-5C92DEA4B1D5}"/>
              </a:ext>
            </a:extLst>
          </p:cNvPr>
          <p:cNvSpPr/>
          <p:nvPr/>
        </p:nvSpPr>
        <p:spPr>
          <a:xfrm>
            <a:off x="10646412" y="1625127"/>
            <a:ext cx="758454" cy="749773"/>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03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39875-752C-0AE0-647A-298CF61E7C4A}"/>
              </a:ext>
            </a:extLst>
          </p:cNvPr>
          <p:cNvSpPr/>
          <p:nvPr/>
        </p:nvSpPr>
        <p:spPr>
          <a:xfrm>
            <a:off x="0" y="0"/>
            <a:ext cx="6302829" cy="6864351"/>
          </a:xfrm>
          <a:prstGeom prst="rect">
            <a:avLst/>
          </a:prstGeom>
          <a:solidFill>
            <a:srgbClr val="215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algn="ctr"/>
            <a:endParaRPr lang="en-US" sz="622">
              <a:solidFill>
                <a:srgbClr val="215BAE"/>
              </a:solidFill>
            </a:endParaRPr>
          </a:p>
        </p:txBody>
      </p:sp>
      <p:pic>
        <p:nvPicPr>
          <p:cNvPr id="2" name="Google Shape;170;p22">
            <a:extLst>
              <a:ext uri="{FF2B5EF4-FFF2-40B4-BE49-F238E27FC236}">
                <a16:creationId xmlns:a16="http://schemas.microsoft.com/office/drawing/2014/main" id="{B1C1D885-5433-06BD-8D7C-2489B24796A8}"/>
              </a:ext>
            </a:extLst>
          </p:cNvPr>
          <p:cNvPicPr preferRelativeResize="0"/>
          <p:nvPr/>
        </p:nvPicPr>
        <p:blipFill rotWithShape="1">
          <a:blip r:embed="rId3">
            <a:alphaModFix/>
          </a:blip>
          <a:srcRect t="5456" b="5457"/>
          <a:stretch/>
        </p:blipFill>
        <p:spPr>
          <a:xfrm>
            <a:off x="3988834" y="0"/>
            <a:ext cx="5803195" cy="6858001"/>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587603" y="912966"/>
            <a:ext cx="9743513" cy="51296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3334">
                <a:solidFill>
                  <a:srgbClr val="ABDE70"/>
                </a:solidFill>
                <a:latin typeface="Inter Medium" panose="02000503000000020004" pitchFamily="2" charset="0"/>
                <a:ea typeface="Inter Medium" panose="02000503000000020004" pitchFamily="2" charset="0"/>
                <a:cs typeface="BIZ UDPMincho"/>
                <a:sym typeface="BIZ UDPMincho"/>
              </a:rPr>
              <a:t>Activity 2.2: Policy Stakeholder Roles (cont.)</a:t>
            </a:r>
            <a:endParaRPr sz="3334">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587603" y="1466963"/>
            <a:ext cx="8562973" cy="4092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457223" marR="0" lvl="0" indent="-381019" algn="l" rtl="0">
              <a:lnSpc>
                <a:spcPct val="112500"/>
              </a:lnSpc>
              <a:spcBef>
                <a:spcPts val="2000"/>
              </a:spcBef>
              <a:spcAft>
                <a:spcPts val="0"/>
              </a:spcAft>
              <a:buClr>
                <a:srgbClr val="ABDE70"/>
              </a:buClr>
              <a:buSzPct val="100000"/>
              <a:buFont typeface="Arial" panose="020B0604020202020204" pitchFamily="34" charset="0"/>
              <a:buChar char="•"/>
            </a:pPr>
            <a:r>
              <a:rPr lang="en-US" sz="2333">
                <a:solidFill>
                  <a:schemeClr val="bg1"/>
                </a:solidFill>
                <a:latin typeface="Inter Medium"/>
                <a:ea typeface="Inter Medium"/>
                <a:cs typeface="Inter Medium"/>
                <a:sym typeface="Inter Medium"/>
              </a:rPr>
              <a:t>In your groups, read through the information on your card. </a:t>
            </a:r>
          </a:p>
          <a:p>
            <a:pPr marL="457223" marR="0" lvl="0" indent="-381019" algn="l" rtl="0">
              <a:lnSpc>
                <a:spcPct val="112500"/>
              </a:lnSpc>
              <a:spcBef>
                <a:spcPts val="2000"/>
              </a:spcBef>
              <a:spcAft>
                <a:spcPts val="0"/>
              </a:spcAft>
              <a:buClr>
                <a:srgbClr val="ABDE70"/>
              </a:buClr>
              <a:buSzPct val="100000"/>
              <a:buFont typeface="Arial" panose="020B0604020202020204" pitchFamily="34" charset="0"/>
              <a:buChar char="•"/>
            </a:pPr>
            <a:r>
              <a:rPr lang="en-US" sz="2333">
                <a:solidFill>
                  <a:schemeClr val="bg1"/>
                </a:solidFill>
                <a:latin typeface="Inter Medium"/>
                <a:ea typeface="Inter Medium"/>
                <a:cs typeface="Inter Medium"/>
                <a:sym typeface="Inter Medium"/>
              </a:rPr>
              <a:t>Answer the following questions as a group on the back of your sheets. You have 10 minutes. (Stakeholders within the group do not have to all agree on question 3.)</a:t>
            </a:r>
          </a:p>
          <a:p>
            <a:pPr marL="920796" marR="0" lvl="0" indent="-455106" algn="l" rtl="0">
              <a:spcBef>
                <a:spcPts val="1333"/>
              </a:spcBef>
              <a:spcAft>
                <a:spcPts val="0"/>
              </a:spcAft>
              <a:buClr>
                <a:srgbClr val="ABDE70"/>
              </a:buClr>
              <a:buSzPct val="100000"/>
              <a:buFont typeface="+mj-lt"/>
              <a:buAutoNum type="arabicPeriod"/>
            </a:pPr>
            <a:r>
              <a:rPr lang="en-US" sz="1867">
                <a:solidFill>
                  <a:schemeClr val="bg1"/>
                </a:solidFill>
                <a:latin typeface="Inter Medium"/>
                <a:ea typeface="Inter Medium"/>
                <a:cs typeface="Inter Medium"/>
                <a:sym typeface="Inter Medium"/>
              </a:rPr>
              <a:t>What benefits would the policy have for someone in this role?</a:t>
            </a:r>
          </a:p>
          <a:p>
            <a:pPr marL="920796" marR="0" lvl="0" indent="-455106" algn="l" rtl="0">
              <a:spcBef>
                <a:spcPts val="1333"/>
              </a:spcBef>
              <a:spcAft>
                <a:spcPts val="0"/>
              </a:spcAft>
              <a:buClr>
                <a:srgbClr val="ABDE70"/>
              </a:buClr>
              <a:buSzPct val="100000"/>
              <a:buFont typeface="+mj-lt"/>
              <a:buAutoNum type="arabicPeriod"/>
            </a:pPr>
            <a:r>
              <a:rPr lang="en-US" sz="1867">
                <a:solidFill>
                  <a:schemeClr val="bg1"/>
                </a:solidFill>
                <a:latin typeface="Inter Medium"/>
                <a:ea typeface="Inter Medium"/>
                <a:cs typeface="Inter Medium"/>
                <a:sym typeface="Inter Medium"/>
              </a:rPr>
              <a:t>What costs would the policy have for someone in this role?</a:t>
            </a:r>
          </a:p>
          <a:p>
            <a:pPr marL="920796" marR="0" lvl="0" indent="-455106" algn="l" rtl="0">
              <a:spcBef>
                <a:spcPts val="1333"/>
              </a:spcBef>
              <a:spcAft>
                <a:spcPts val="0"/>
              </a:spcAft>
              <a:buClr>
                <a:srgbClr val="ABDE70"/>
              </a:buClr>
              <a:buSzPct val="100000"/>
              <a:buFont typeface="+mj-lt"/>
              <a:buAutoNum type="arabicPeriod"/>
            </a:pPr>
            <a:r>
              <a:rPr lang="en-US" sz="1867">
                <a:solidFill>
                  <a:schemeClr val="bg1"/>
                </a:solidFill>
                <a:latin typeface="Inter Medium"/>
                <a:ea typeface="Inter Medium"/>
                <a:cs typeface="Inter Medium"/>
                <a:sym typeface="Inter Medium"/>
              </a:rPr>
              <a:t>In general, how would someone with this role feel about banning gas-powered vehicles? Explain. Be sure to identify the most important benefits and/or costs in your decision.</a:t>
            </a:r>
          </a:p>
          <a:p>
            <a:pPr marL="920796" marR="0" lvl="0" indent="-455106" algn="l" rtl="0">
              <a:spcBef>
                <a:spcPts val="1333"/>
              </a:spcBef>
              <a:spcAft>
                <a:spcPts val="0"/>
              </a:spcAft>
              <a:buClr>
                <a:srgbClr val="ABDE70"/>
              </a:buClr>
              <a:buSzPct val="100000"/>
              <a:buFont typeface="Courier New" panose="02070309020205020404" pitchFamily="49" charset="0"/>
              <a:buChar char="o"/>
            </a:pPr>
            <a:endParaRPr lang="en-US" sz="1867">
              <a:solidFill>
                <a:schemeClr val="bg1"/>
              </a:solidFill>
              <a:latin typeface="Inter Medium"/>
              <a:ea typeface="Inter Medium"/>
              <a:cs typeface="Inter Medium"/>
              <a:sym typeface="Inter Medium"/>
            </a:endParaRPr>
          </a:p>
        </p:txBody>
      </p:sp>
      <p:sp>
        <p:nvSpPr>
          <p:cNvPr id="3" name="Google Shape;78;p14">
            <a:extLst>
              <a:ext uri="{FF2B5EF4-FFF2-40B4-BE49-F238E27FC236}">
                <a16:creationId xmlns:a16="http://schemas.microsoft.com/office/drawing/2014/main" id="{52545F80-A4D5-616C-6A7C-FF9D9B8FE38D}"/>
              </a:ext>
            </a:extLst>
          </p:cNvPr>
          <p:cNvSpPr/>
          <p:nvPr/>
        </p:nvSpPr>
        <p:spPr>
          <a:xfrm>
            <a:off x="943034" y="5917727"/>
            <a:ext cx="507873" cy="50206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54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EA0C9F-E374-7669-3539-B1FCFE8CC87E}"/>
              </a:ext>
            </a:extLst>
          </p:cNvPr>
          <p:cNvSpPr/>
          <p:nvPr/>
        </p:nvSpPr>
        <p:spPr>
          <a:xfrm>
            <a:off x="0" y="0"/>
            <a:ext cx="6302829" cy="6864351"/>
          </a:xfrm>
          <a:prstGeom prst="rect">
            <a:avLst/>
          </a:prstGeom>
          <a:solidFill>
            <a:srgbClr val="ABD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algn="ctr"/>
            <a:endParaRPr lang="en-US" sz="622"/>
          </a:p>
        </p:txBody>
      </p:sp>
      <p:pic>
        <p:nvPicPr>
          <p:cNvPr id="3" name="Google Shape;75;p14" descr="A green and black rectangle&#10;&#10;Description automatically generated">
            <a:extLst>
              <a:ext uri="{FF2B5EF4-FFF2-40B4-BE49-F238E27FC236}">
                <a16:creationId xmlns:a16="http://schemas.microsoft.com/office/drawing/2014/main" id="{419718E4-78B5-8E97-A143-36743B448818}"/>
              </a:ext>
            </a:extLst>
          </p:cNvPr>
          <p:cNvPicPr preferRelativeResize="0"/>
          <p:nvPr/>
        </p:nvPicPr>
        <p:blipFill rotWithShape="1">
          <a:blip r:embed="rId3">
            <a:alphaModFix/>
          </a:blip>
          <a:srcRect l="40475" t="5018" r="-1650" b="17531"/>
          <a:stretch/>
        </p:blipFill>
        <p:spPr>
          <a:xfrm>
            <a:off x="3612948" y="1"/>
            <a:ext cx="6971595" cy="6864351"/>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587603" y="560039"/>
            <a:ext cx="9155303" cy="102592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en-US" sz="3300" dirty="0">
                <a:solidFill>
                  <a:srgbClr val="215BAE"/>
                </a:solidFill>
                <a:latin typeface="Inter Medium"/>
                <a:ea typeface="Inter Medium" panose="02000503000000020004" pitchFamily="2" charset="0"/>
                <a:cs typeface="BIZ UDPMincho"/>
                <a:sym typeface="BIZ UDPMincho"/>
              </a:rPr>
              <a:t>Activity 2.4: Break Out Rooms</a:t>
            </a:r>
            <a:br>
              <a:rPr lang="en-US" sz="3300" dirty="0">
                <a:latin typeface="Inter Medium" panose="02000503000000020004" pitchFamily="2" charset="0"/>
                <a:ea typeface="Inter Medium" panose="02000503000000020004" pitchFamily="2" charset="0"/>
                <a:cs typeface="BIZ UDPMincho"/>
              </a:rPr>
            </a:br>
            <a:r>
              <a:rPr lang="en-US" sz="3300" dirty="0">
                <a:solidFill>
                  <a:srgbClr val="215BAE"/>
                </a:solidFill>
                <a:latin typeface="Inter Medium"/>
                <a:ea typeface="Inter Medium" panose="02000503000000020004" pitchFamily="2" charset="0"/>
                <a:cs typeface="BIZ UDPMincho"/>
                <a:sym typeface="BIZ UDPMincho"/>
              </a:rPr>
              <a:t>Policy discussion and decisions</a:t>
            </a:r>
            <a:endParaRPr sz="3300" dirty="0">
              <a:solidFill>
                <a:srgbClr val="215BAE"/>
              </a:solidFill>
              <a:latin typeface="Inter Medium"/>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587603" y="1699971"/>
            <a:ext cx="8562973" cy="4092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457223" marR="0" lvl="0" indent="-381019" algn="l" rtl="0">
              <a:lnSpc>
                <a:spcPct val="112500"/>
              </a:lnSpc>
              <a:spcBef>
                <a:spcPts val="2000"/>
              </a:spcBef>
              <a:spcAft>
                <a:spcPts val="0"/>
              </a:spcAft>
              <a:buClr>
                <a:srgbClr val="215BAE"/>
              </a:buClr>
              <a:buSzPct val="100000"/>
              <a:buFont typeface="Arial" panose="020B0604020202020204" pitchFamily="34" charset="0"/>
              <a:buChar char="•"/>
            </a:pPr>
            <a:r>
              <a:rPr lang="en-US" sz="2333">
                <a:solidFill>
                  <a:srgbClr val="1A9855"/>
                </a:solidFill>
                <a:latin typeface="Inter Medium"/>
                <a:ea typeface="Inter Medium"/>
                <a:cs typeface="Inter Medium"/>
                <a:sym typeface="Inter Medium"/>
              </a:rPr>
              <a:t>Next, get into groups of 5 with 1 role in each group. </a:t>
            </a:r>
            <a:br>
              <a:rPr lang="en-US" sz="2333">
                <a:solidFill>
                  <a:srgbClr val="1A9855"/>
                </a:solidFill>
                <a:latin typeface="Inter Medium"/>
                <a:ea typeface="Inter Medium"/>
                <a:cs typeface="Inter Medium"/>
                <a:sym typeface="Inter Medium"/>
              </a:rPr>
            </a:br>
            <a:r>
              <a:rPr lang="en-US" sz="2333">
                <a:solidFill>
                  <a:srgbClr val="1A9855"/>
                </a:solidFill>
                <a:latin typeface="Inter Medium"/>
                <a:ea typeface="Inter Medium"/>
                <a:cs typeface="Inter Medium"/>
                <a:sym typeface="Inter Medium"/>
              </a:rPr>
              <a:t>Your group should have at least 1 person from each of the following policy stakeholders</a:t>
            </a:r>
          </a:p>
          <a:p>
            <a:pPr marL="920796" lvl="1" indent="-455106">
              <a:buClr>
                <a:srgbClr val="215BAE"/>
              </a:buClr>
              <a:buSzPct val="100000"/>
              <a:buFont typeface="Courier New" panose="02070309020205020404" pitchFamily="49" charset="0"/>
              <a:buChar char="o"/>
            </a:pPr>
            <a:r>
              <a:rPr lang="en-US" sz="1867">
                <a:solidFill>
                  <a:srgbClr val="1A9855"/>
                </a:solidFill>
                <a:latin typeface="Inter Medium"/>
                <a:ea typeface="Inter Medium"/>
                <a:cs typeface="Inter Medium"/>
                <a:sym typeface="Inter Medium"/>
              </a:rPr>
              <a:t>Consumer</a:t>
            </a:r>
          </a:p>
          <a:p>
            <a:pPr marL="920796" lvl="1" indent="-455106">
              <a:buClr>
                <a:srgbClr val="215BAE"/>
              </a:buClr>
              <a:buSzPct val="100000"/>
              <a:buFont typeface="Courier New" panose="02070309020205020404" pitchFamily="49" charset="0"/>
              <a:buChar char="o"/>
            </a:pPr>
            <a:r>
              <a:rPr lang="en-US" sz="1867">
                <a:solidFill>
                  <a:srgbClr val="1A9855"/>
                </a:solidFill>
                <a:latin typeface="Inter Medium"/>
                <a:ea typeface="Inter Medium"/>
                <a:cs typeface="Inter Medium"/>
                <a:sym typeface="Inter Medium"/>
              </a:rPr>
              <a:t>City planners in California</a:t>
            </a:r>
          </a:p>
          <a:p>
            <a:pPr marL="920796" lvl="1" indent="-455106">
              <a:buClr>
                <a:srgbClr val="215BAE"/>
              </a:buClr>
              <a:buSzPct val="100000"/>
              <a:buFont typeface="Courier New" panose="02070309020205020404" pitchFamily="49" charset="0"/>
              <a:buChar char="o"/>
            </a:pPr>
            <a:r>
              <a:rPr lang="en-US" sz="1867">
                <a:solidFill>
                  <a:srgbClr val="1A9855"/>
                </a:solidFill>
                <a:latin typeface="Inter Medium"/>
                <a:ea typeface="Inter Medium"/>
                <a:cs typeface="Inter Medium"/>
                <a:sym typeface="Inter Medium"/>
              </a:rPr>
              <a:t>Car companies (</a:t>
            </a:r>
            <a:r>
              <a:rPr lang="en-US" sz="1867" err="1">
                <a:solidFill>
                  <a:srgbClr val="1A9855"/>
                </a:solidFill>
                <a:latin typeface="Inter Medium"/>
                <a:ea typeface="Inter Medium"/>
                <a:cs typeface="Inter Medium"/>
                <a:sym typeface="Inter Medium"/>
              </a:rPr>
              <a:t>i.e</a:t>
            </a:r>
            <a:r>
              <a:rPr lang="en-US" sz="1867">
                <a:solidFill>
                  <a:srgbClr val="1A9855"/>
                </a:solidFill>
                <a:latin typeface="Inter Medium"/>
                <a:ea typeface="Inter Medium"/>
                <a:cs typeface="Inter Medium"/>
                <a:sym typeface="Inter Medium"/>
              </a:rPr>
              <a:t> General Motors, Ford, Honda, Fiat Chrysler)</a:t>
            </a:r>
          </a:p>
          <a:p>
            <a:pPr marL="920796" lvl="1" indent="-455106">
              <a:buClr>
                <a:srgbClr val="215BAE"/>
              </a:buClr>
              <a:buSzPct val="100000"/>
              <a:buFont typeface="Courier New" panose="02070309020205020404" pitchFamily="49" charset="0"/>
              <a:buChar char="o"/>
            </a:pPr>
            <a:r>
              <a:rPr lang="en-US" sz="1867">
                <a:solidFill>
                  <a:srgbClr val="1A9855"/>
                </a:solidFill>
                <a:latin typeface="Inter Medium"/>
                <a:ea typeface="Inter Medium"/>
                <a:cs typeface="Inter Medium"/>
                <a:sym typeface="Inter Medium"/>
              </a:rPr>
              <a:t>California Utility Companies</a:t>
            </a:r>
          </a:p>
          <a:p>
            <a:pPr marL="920796" lvl="1" indent="-455106">
              <a:buClr>
                <a:srgbClr val="215BAE"/>
              </a:buClr>
              <a:buSzPct val="100000"/>
              <a:buFont typeface="Courier New" panose="02070309020205020404" pitchFamily="49" charset="0"/>
              <a:buChar char="o"/>
            </a:pPr>
            <a:r>
              <a:rPr lang="en-US" sz="1867">
                <a:solidFill>
                  <a:srgbClr val="1A9855"/>
                </a:solidFill>
                <a:latin typeface="Inter Medium"/>
                <a:ea typeface="Inter Medium"/>
                <a:cs typeface="Inter Medium"/>
                <a:sym typeface="Inter Medium"/>
              </a:rPr>
              <a:t>Lithium battery producers</a:t>
            </a:r>
          </a:p>
          <a:p>
            <a:pPr marL="457223" marR="0" lvl="0" indent="-381019" algn="l" rtl="0">
              <a:spcBef>
                <a:spcPts val="1333"/>
              </a:spcBef>
              <a:spcAft>
                <a:spcPts val="0"/>
              </a:spcAft>
              <a:buClr>
                <a:srgbClr val="215BAE"/>
              </a:buClr>
              <a:buSzPct val="100000"/>
              <a:buFont typeface="Arial" panose="020B0604020202020204" pitchFamily="34" charset="0"/>
              <a:buChar char="•"/>
            </a:pPr>
            <a:r>
              <a:rPr lang="en-US" sz="2333">
                <a:solidFill>
                  <a:srgbClr val="1A9855"/>
                </a:solidFill>
                <a:latin typeface="Inter Medium"/>
                <a:ea typeface="Inter Medium"/>
                <a:cs typeface="Inter Medium"/>
                <a:sym typeface="Inter Medium"/>
              </a:rPr>
              <a:t>In your groups use Activity 2.4: Policy Discussion and Decisions to take notes about each stakeholder as they explain their role and the costs and benefits the ban on new-gas powered vehicles as it pertains to them.</a:t>
            </a:r>
          </a:p>
          <a:p>
            <a:pPr marL="457223" marR="0" lvl="0" indent="-381019" algn="l" rtl="0">
              <a:spcBef>
                <a:spcPts val="1333"/>
              </a:spcBef>
              <a:spcAft>
                <a:spcPts val="0"/>
              </a:spcAft>
              <a:buClr>
                <a:srgbClr val="215BAE"/>
              </a:buClr>
              <a:buSzPct val="100000"/>
              <a:buFont typeface="Arial" panose="020B0604020202020204" pitchFamily="34" charset="0"/>
              <a:buChar char="•"/>
            </a:pPr>
            <a:r>
              <a:rPr lang="en-US" sz="2333">
                <a:solidFill>
                  <a:srgbClr val="1A9855"/>
                </a:solidFill>
                <a:latin typeface="Inter Medium"/>
                <a:ea typeface="Inter Medium"/>
                <a:cs typeface="Inter Medium"/>
                <a:sym typeface="Inter Medium"/>
              </a:rPr>
              <a:t>Next answer the questions as a group.</a:t>
            </a:r>
          </a:p>
          <a:p>
            <a:pPr marL="457223" marR="0" lvl="0" indent="-381019" algn="l" rtl="0">
              <a:spcBef>
                <a:spcPts val="1333"/>
              </a:spcBef>
              <a:spcAft>
                <a:spcPts val="0"/>
              </a:spcAft>
              <a:buClr>
                <a:srgbClr val="215BAE"/>
              </a:buClr>
              <a:buSzPct val="100000"/>
              <a:buFont typeface="Arial" panose="020B0604020202020204" pitchFamily="34" charset="0"/>
              <a:buChar char="•"/>
            </a:pPr>
            <a:endParaRPr lang="en-US" sz="2333">
              <a:solidFill>
                <a:srgbClr val="1A9855"/>
              </a:solidFill>
              <a:latin typeface="Inter Medium"/>
              <a:ea typeface="Inter Medium"/>
              <a:cs typeface="Inter Medium"/>
              <a:sym typeface="Inter Medium"/>
            </a:endParaRPr>
          </a:p>
        </p:txBody>
      </p:sp>
      <p:sp>
        <p:nvSpPr>
          <p:cNvPr id="8" name="Google Shape;78;p14">
            <a:extLst>
              <a:ext uri="{FF2B5EF4-FFF2-40B4-BE49-F238E27FC236}">
                <a16:creationId xmlns:a16="http://schemas.microsoft.com/office/drawing/2014/main" id="{93AF41D2-5C6C-1508-9CD2-E0642261E2DE}"/>
              </a:ext>
            </a:extLst>
          </p:cNvPr>
          <p:cNvSpPr/>
          <p:nvPr/>
        </p:nvSpPr>
        <p:spPr>
          <a:xfrm>
            <a:off x="7935812" y="5795901"/>
            <a:ext cx="507873" cy="50206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 name="Google Shape;77;p14">
            <a:extLst>
              <a:ext uri="{FF2B5EF4-FFF2-40B4-BE49-F238E27FC236}">
                <a16:creationId xmlns:a16="http://schemas.microsoft.com/office/drawing/2014/main" id="{23FFBC36-613D-6940-719A-11F31DEDE72A}"/>
              </a:ext>
            </a:extLst>
          </p:cNvPr>
          <p:cNvSpPr/>
          <p:nvPr/>
        </p:nvSpPr>
        <p:spPr>
          <a:xfrm>
            <a:off x="11059845" y="1187346"/>
            <a:ext cx="544553" cy="559234"/>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091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EA0C9F-E374-7669-3539-B1FCFE8CC87E}"/>
              </a:ext>
            </a:extLst>
          </p:cNvPr>
          <p:cNvSpPr/>
          <p:nvPr/>
        </p:nvSpPr>
        <p:spPr>
          <a:xfrm>
            <a:off x="0" y="0"/>
            <a:ext cx="6302829" cy="6864351"/>
          </a:xfrm>
          <a:prstGeom prst="rect">
            <a:avLst/>
          </a:prstGeom>
          <a:solidFill>
            <a:srgbClr val="ABD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algn="ctr"/>
            <a:endParaRPr lang="en-US" sz="622"/>
          </a:p>
        </p:txBody>
      </p:sp>
      <p:pic>
        <p:nvPicPr>
          <p:cNvPr id="3" name="Google Shape;75;p14" descr="A green and black rectangle&#10;&#10;Description automatically generated">
            <a:extLst>
              <a:ext uri="{FF2B5EF4-FFF2-40B4-BE49-F238E27FC236}">
                <a16:creationId xmlns:a16="http://schemas.microsoft.com/office/drawing/2014/main" id="{419718E4-78B5-8E97-A143-36743B448818}"/>
              </a:ext>
            </a:extLst>
          </p:cNvPr>
          <p:cNvPicPr preferRelativeResize="0"/>
          <p:nvPr/>
        </p:nvPicPr>
        <p:blipFill rotWithShape="1">
          <a:blip r:embed="rId3">
            <a:alphaModFix/>
          </a:blip>
          <a:srcRect l="40475" t="5018" r="-1650" b="17531"/>
          <a:stretch/>
        </p:blipFill>
        <p:spPr>
          <a:xfrm>
            <a:off x="3612948" y="1"/>
            <a:ext cx="6971595" cy="6864351"/>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587603" y="560039"/>
            <a:ext cx="9155303" cy="153888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3334">
                <a:solidFill>
                  <a:srgbClr val="215BAE"/>
                </a:solidFill>
                <a:latin typeface="Inter Medium" panose="02000503000000020004" pitchFamily="2" charset="0"/>
                <a:ea typeface="Inter Medium" panose="02000503000000020004" pitchFamily="2" charset="0"/>
                <a:cs typeface="BIZ UDPMincho"/>
                <a:sym typeface="BIZ UDPMincho"/>
              </a:rPr>
              <a:t>How does one energy policy affect so </a:t>
            </a:r>
            <a:br>
              <a:rPr lang="en-US" sz="3334">
                <a:solidFill>
                  <a:srgbClr val="215BAE"/>
                </a:solidFill>
                <a:latin typeface="Inter Medium" panose="02000503000000020004" pitchFamily="2" charset="0"/>
                <a:ea typeface="Inter Medium" panose="02000503000000020004" pitchFamily="2" charset="0"/>
                <a:cs typeface="BIZ UDPMincho"/>
                <a:sym typeface="BIZ UDPMincho"/>
              </a:rPr>
            </a:br>
            <a:r>
              <a:rPr lang="en-US" sz="3334">
                <a:solidFill>
                  <a:srgbClr val="215BAE"/>
                </a:solidFill>
                <a:latin typeface="Inter Medium" panose="02000503000000020004" pitchFamily="2" charset="0"/>
                <a:ea typeface="Inter Medium" panose="02000503000000020004" pitchFamily="2" charset="0"/>
                <a:cs typeface="BIZ UDPMincho"/>
                <a:sym typeface="BIZ UDPMincho"/>
              </a:rPr>
              <a:t>many people differently? </a:t>
            </a:r>
          </a:p>
          <a:p>
            <a:pPr marL="0" marR="0" lvl="0" indent="0" algn="l" rtl="0">
              <a:spcBef>
                <a:spcPts val="0"/>
              </a:spcBef>
              <a:spcAft>
                <a:spcPts val="0"/>
              </a:spcAft>
              <a:buNone/>
            </a:pPr>
            <a:endParaRPr lang="en-US" sz="3334">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587603" y="1851974"/>
            <a:ext cx="8562973" cy="4092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76204" marR="0" lvl="0" algn="l" rtl="0">
              <a:lnSpc>
                <a:spcPct val="112500"/>
              </a:lnSpc>
              <a:spcBef>
                <a:spcPts val="2000"/>
              </a:spcBef>
              <a:spcAft>
                <a:spcPts val="0"/>
              </a:spcAft>
              <a:buClr>
                <a:srgbClr val="215BAE"/>
              </a:buClr>
              <a:buSzPct val="100000"/>
            </a:pPr>
            <a:r>
              <a:rPr lang="en-US" sz="2333">
                <a:solidFill>
                  <a:srgbClr val="1A9855"/>
                </a:solidFill>
                <a:latin typeface="Inter Medium"/>
                <a:ea typeface="Inter Medium"/>
                <a:cs typeface="Inter Medium"/>
                <a:sym typeface="Inter Medium"/>
              </a:rPr>
              <a:t>With every policy there are costs and benefits. As you’ve discussed in your groups many times, different groups of people have different costs and benefits. </a:t>
            </a:r>
          </a:p>
          <a:p>
            <a:pPr marL="457223" marR="0" lvl="0" indent="-381019" algn="l" rtl="0">
              <a:lnSpc>
                <a:spcPct val="112500"/>
              </a:lnSpc>
              <a:spcBef>
                <a:spcPts val="2000"/>
              </a:spcBef>
              <a:spcAft>
                <a:spcPts val="0"/>
              </a:spcAft>
              <a:buClr>
                <a:srgbClr val="215BAE"/>
              </a:buClr>
              <a:buSzPct val="100000"/>
              <a:buFont typeface="Arial" panose="020B0604020202020204" pitchFamily="34" charset="0"/>
              <a:buChar char="•"/>
            </a:pPr>
            <a:r>
              <a:rPr lang="en-US" sz="2333">
                <a:solidFill>
                  <a:srgbClr val="1A9855"/>
                </a:solidFill>
                <a:latin typeface="Inter Medium"/>
                <a:ea typeface="Inter Medium"/>
                <a:cs typeface="Inter Medium"/>
                <a:sym typeface="Inter Medium"/>
              </a:rPr>
              <a:t>How did your groups vote overall?</a:t>
            </a:r>
          </a:p>
          <a:p>
            <a:pPr marL="457223" marR="0" lvl="0" indent="-381019" algn="l" rtl="0">
              <a:lnSpc>
                <a:spcPct val="112500"/>
              </a:lnSpc>
              <a:spcBef>
                <a:spcPts val="2000"/>
              </a:spcBef>
              <a:spcAft>
                <a:spcPts val="0"/>
              </a:spcAft>
              <a:buClr>
                <a:srgbClr val="215BAE"/>
              </a:buClr>
              <a:buSzPct val="100000"/>
              <a:buFont typeface="Arial" panose="020B0604020202020204" pitchFamily="34" charset="0"/>
              <a:buChar char="•"/>
            </a:pPr>
            <a:r>
              <a:rPr lang="en-US" sz="2333">
                <a:solidFill>
                  <a:srgbClr val="1A9855"/>
                </a:solidFill>
                <a:latin typeface="Inter Medium"/>
                <a:ea typeface="Inter Medium"/>
                <a:cs typeface="Inter Medium"/>
                <a:sym typeface="Inter Medium"/>
              </a:rPr>
              <a:t>Which role had the most influence or was the most important in your decision? Explain why.</a:t>
            </a:r>
          </a:p>
          <a:p>
            <a:pPr marL="457223" marR="0" lvl="0" indent="-381019" algn="l" rtl="0">
              <a:lnSpc>
                <a:spcPct val="112500"/>
              </a:lnSpc>
              <a:spcBef>
                <a:spcPts val="2000"/>
              </a:spcBef>
              <a:spcAft>
                <a:spcPts val="0"/>
              </a:spcAft>
              <a:buClr>
                <a:srgbClr val="215BAE"/>
              </a:buClr>
              <a:buSzPct val="100000"/>
              <a:buFont typeface="Arial" panose="020B0604020202020204" pitchFamily="34" charset="0"/>
              <a:buChar char="•"/>
            </a:pPr>
            <a:r>
              <a:rPr lang="en-US" sz="2333">
                <a:solidFill>
                  <a:srgbClr val="1A9855"/>
                </a:solidFill>
                <a:latin typeface="Inter Medium"/>
                <a:ea typeface="Inter Medium"/>
                <a:cs typeface="Inter Medium"/>
                <a:sym typeface="Inter Medium"/>
              </a:rPr>
              <a:t>What opportunity costs does a bill like this have?</a:t>
            </a:r>
          </a:p>
        </p:txBody>
      </p:sp>
      <p:sp>
        <p:nvSpPr>
          <p:cNvPr id="2" name="Google Shape;78;p14">
            <a:extLst>
              <a:ext uri="{FF2B5EF4-FFF2-40B4-BE49-F238E27FC236}">
                <a16:creationId xmlns:a16="http://schemas.microsoft.com/office/drawing/2014/main" id="{FBDB0F87-EA7C-0D6B-004A-691BC6EC3BD1}"/>
              </a:ext>
            </a:extLst>
          </p:cNvPr>
          <p:cNvSpPr/>
          <p:nvPr/>
        </p:nvSpPr>
        <p:spPr>
          <a:xfrm>
            <a:off x="7935812" y="5795901"/>
            <a:ext cx="507873" cy="50206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77;p14">
            <a:extLst>
              <a:ext uri="{FF2B5EF4-FFF2-40B4-BE49-F238E27FC236}">
                <a16:creationId xmlns:a16="http://schemas.microsoft.com/office/drawing/2014/main" id="{67F4E3D2-4F17-20C1-EE78-27C63B2BA0CF}"/>
              </a:ext>
            </a:extLst>
          </p:cNvPr>
          <p:cNvSpPr/>
          <p:nvPr/>
        </p:nvSpPr>
        <p:spPr>
          <a:xfrm>
            <a:off x="11059845" y="1187346"/>
            <a:ext cx="544553" cy="559234"/>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010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EA0C9F-E374-7669-3539-B1FCFE8CC87E}"/>
              </a:ext>
            </a:extLst>
          </p:cNvPr>
          <p:cNvSpPr/>
          <p:nvPr/>
        </p:nvSpPr>
        <p:spPr>
          <a:xfrm>
            <a:off x="0" y="0"/>
            <a:ext cx="6302829" cy="6864351"/>
          </a:xfrm>
          <a:prstGeom prst="rect">
            <a:avLst/>
          </a:prstGeom>
          <a:solidFill>
            <a:srgbClr val="ABD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algn="ctr"/>
            <a:endParaRPr lang="en-US" sz="622"/>
          </a:p>
        </p:txBody>
      </p:sp>
      <p:pic>
        <p:nvPicPr>
          <p:cNvPr id="3" name="Google Shape;75;p14" descr="A green and black rectangle&#10;&#10;Description automatically generated">
            <a:extLst>
              <a:ext uri="{FF2B5EF4-FFF2-40B4-BE49-F238E27FC236}">
                <a16:creationId xmlns:a16="http://schemas.microsoft.com/office/drawing/2014/main" id="{419718E4-78B5-8E97-A143-36743B448818}"/>
              </a:ext>
            </a:extLst>
          </p:cNvPr>
          <p:cNvPicPr preferRelativeResize="0"/>
          <p:nvPr/>
        </p:nvPicPr>
        <p:blipFill rotWithShape="1">
          <a:blip r:embed="rId3">
            <a:alphaModFix/>
          </a:blip>
          <a:srcRect l="40475" t="5018" r="-1650" b="17531"/>
          <a:stretch/>
        </p:blipFill>
        <p:spPr>
          <a:xfrm>
            <a:off x="3612948" y="1"/>
            <a:ext cx="6971595" cy="6864351"/>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587603" y="560039"/>
            <a:ext cx="9155303" cy="153888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3334">
                <a:solidFill>
                  <a:srgbClr val="215BAE"/>
                </a:solidFill>
                <a:latin typeface="Inter Medium" panose="02000503000000020004" pitchFamily="2" charset="0"/>
                <a:ea typeface="Inter Medium" panose="02000503000000020004" pitchFamily="2" charset="0"/>
                <a:cs typeface="BIZ UDPMincho"/>
                <a:sym typeface="BIZ UDPMincho"/>
              </a:rPr>
              <a:t>How does one energy policy affect so </a:t>
            </a:r>
            <a:br>
              <a:rPr lang="en-US" sz="3334">
                <a:solidFill>
                  <a:srgbClr val="215BAE"/>
                </a:solidFill>
                <a:latin typeface="Inter Medium" panose="02000503000000020004" pitchFamily="2" charset="0"/>
                <a:ea typeface="Inter Medium" panose="02000503000000020004" pitchFamily="2" charset="0"/>
                <a:cs typeface="BIZ UDPMincho"/>
                <a:sym typeface="BIZ UDPMincho"/>
              </a:rPr>
            </a:br>
            <a:r>
              <a:rPr lang="en-US" sz="3334">
                <a:solidFill>
                  <a:srgbClr val="215BAE"/>
                </a:solidFill>
                <a:latin typeface="Inter Medium" panose="02000503000000020004" pitchFamily="2" charset="0"/>
                <a:ea typeface="Inter Medium" panose="02000503000000020004" pitchFamily="2" charset="0"/>
                <a:cs typeface="BIZ UDPMincho"/>
                <a:sym typeface="BIZ UDPMincho"/>
              </a:rPr>
              <a:t>many people differently? (cont.) </a:t>
            </a:r>
          </a:p>
          <a:p>
            <a:pPr marL="0" marR="0" lvl="0" indent="0" algn="l" rtl="0">
              <a:spcBef>
                <a:spcPts val="0"/>
              </a:spcBef>
              <a:spcAft>
                <a:spcPts val="0"/>
              </a:spcAft>
              <a:buNone/>
            </a:pPr>
            <a:endParaRPr lang="en-US" sz="3334">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2" name="Google Shape;78;p14">
            <a:extLst>
              <a:ext uri="{FF2B5EF4-FFF2-40B4-BE49-F238E27FC236}">
                <a16:creationId xmlns:a16="http://schemas.microsoft.com/office/drawing/2014/main" id="{60531FA5-E7A7-D489-CACB-DD75F7772FB7}"/>
              </a:ext>
            </a:extLst>
          </p:cNvPr>
          <p:cNvSpPr/>
          <p:nvPr/>
        </p:nvSpPr>
        <p:spPr>
          <a:xfrm>
            <a:off x="7935812" y="5795901"/>
            <a:ext cx="507873" cy="50206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77;p14">
            <a:extLst>
              <a:ext uri="{FF2B5EF4-FFF2-40B4-BE49-F238E27FC236}">
                <a16:creationId xmlns:a16="http://schemas.microsoft.com/office/drawing/2014/main" id="{4EA720E2-D4DE-55B3-281F-55DF05A095A9}"/>
              </a:ext>
            </a:extLst>
          </p:cNvPr>
          <p:cNvSpPr/>
          <p:nvPr/>
        </p:nvSpPr>
        <p:spPr>
          <a:xfrm>
            <a:off x="11059845" y="1187346"/>
            <a:ext cx="544553" cy="559234"/>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587603" y="1851974"/>
            <a:ext cx="8562973" cy="4092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457223" marR="0" lvl="0" indent="-381019" algn="l" rtl="0">
              <a:lnSpc>
                <a:spcPct val="112500"/>
              </a:lnSpc>
              <a:spcBef>
                <a:spcPts val="2000"/>
              </a:spcBef>
              <a:spcAft>
                <a:spcPts val="0"/>
              </a:spcAft>
              <a:buClr>
                <a:srgbClr val="215BAE"/>
              </a:buClr>
              <a:buSzPct val="100000"/>
              <a:buFont typeface="Arial" panose="020B0604020202020204" pitchFamily="34" charset="0"/>
              <a:buChar char="•"/>
            </a:pPr>
            <a:r>
              <a:rPr lang="en-US" sz="2333">
                <a:solidFill>
                  <a:srgbClr val="1A9855"/>
                </a:solidFill>
                <a:latin typeface="Inter Medium"/>
                <a:ea typeface="Inter Medium"/>
                <a:cs typeface="Inter Medium"/>
                <a:sym typeface="Inter Medium"/>
              </a:rPr>
              <a:t>There are no perfect policies out there. </a:t>
            </a:r>
          </a:p>
          <a:p>
            <a:pPr marL="457223" marR="0" lvl="0" indent="-381019" algn="l" rtl="0">
              <a:lnSpc>
                <a:spcPct val="112500"/>
              </a:lnSpc>
              <a:spcBef>
                <a:spcPts val="2000"/>
              </a:spcBef>
              <a:spcAft>
                <a:spcPts val="0"/>
              </a:spcAft>
              <a:buClr>
                <a:srgbClr val="215BAE"/>
              </a:buClr>
              <a:buSzPct val="100000"/>
              <a:buFont typeface="Arial" panose="020B0604020202020204" pitchFamily="34" charset="0"/>
              <a:buChar char="•"/>
            </a:pPr>
            <a:r>
              <a:rPr lang="en-US" sz="2333">
                <a:solidFill>
                  <a:srgbClr val="1A9855"/>
                </a:solidFill>
                <a:latin typeface="Inter Medium"/>
                <a:ea typeface="Inter Medium"/>
                <a:cs typeface="Inter Medium"/>
                <a:sym typeface="Inter Medium"/>
              </a:rPr>
              <a:t>There are policies which are better and worse and even those assessments are highly subjective depending on the groups being affected. </a:t>
            </a:r>
          </a:p>
          <a:p>
            <a:pPr marL="457223" marR="0" lvl="0" indent="-381019" algn="l" rtl="0">
              <a:lnSpc>
                <a:spcPct val="112500"/>
              </a:lnSpc>
              <a:spcBef>
                <a:spcPts val="2000"/>
              </a:spcBef>
              <a:spcAft>
                <a:spcPts val="0"/>
              </a:spcAft>
              <a:buClr>
                <a:srgbClr val="215BAE"/>
              </a:buClr>
              <a:buSzPct val="100000"/>
              <a:buFont typeface="Arial" panose="020B0604020202020204" pitchFamily="34" charset="0"/>
              <a:buChar char="•"/>
            </a:pPr>
            <a:r>
              <a:rPr lang="en-US" sz="2333">
                <a:solidFill>
                  <a:srgbClr val="1A9855"/>
                </a:solidFill>
                <a:latin typeface="Inter Medium"/>
                <a:ea typeface="Inter Medium"/>
                <a:cs typeface="Inter Medium"/>
                <a:sym typeface="Inter Medium"/>
              </a:rPr>
              <a:t>Every policy can be improved because often there are unseen consequences or groups of people who might be drastically hurt by a policy. </a:t>
            </a:r>
          </a:p>
          <a:p>
            <a:pPr marL="457223" marR="0" lvl="0" indent="-381019" algn="l" rtl="0">
              <a:lnSpc>
                <a:spcPct val="112500"/>
              </a:lnSpc>
              <a:spcBef>
                <a:spcPts val="2000"/>
              </a:spcBef>
              <a:spcAft>
                <a:spcPts val="0"/>
              </a:spcAft>
              <a:buClr>
                <a:srgbClr val="215BAE"/>
              </a:buClr>
              <a:buSzPct val="100000"/>
              <a:buFont typeface="Arial" panose="020B0604020202020204" pitchFamily="34" charset="0"/>
              <a:buChar char="•"/>
            </a:pPr>
            <a:r>
              <a:rPr lang="en-US" sz="2333">
                <a:solidFill>
                  <a:srgbClr val="1A9855"/>
                </a:solidFill>
                <a:latin typeface="Inter Medium"/>
                <a:ea typeface="Inter Medium"/>
                <a:cs typeface="Inter Medium"/>
                <a:sym typeface="Inter Medium"/>
              </a:rPr>
              <a:t>Therefore, it is important for us to think about ways to improve a policy. </a:t>
            </a:r>
          </a:p>
          <a:p>
            <a:pPr marL="457223" marR="0" lvl="0" indent="-381019" algn="l" rtl="0">
              <a:lnSpc>
                <a:spcPct val="112500"/>
              </a:lnSpc>
              <a:spcBef>
                <a:spcPts val="2000"/>
              </a:spcBef>
              <a:spcAft>
                <a:spcPts val="0"/>
              </a:spcAft>
              <a:buClr>
                <a:srgbClr val="215BAE"/>
              </a:buClr>
              <a:buSzPct val="100000"/>
              <a:buFont typeface="Arial" panose="020B0604020202020204" pitchFamily="34" charset="0"/>
              <a:buChar char="•"/>
            </a:pPr>
            <a:endParaRPr lang="en-US" sz="2333">
              <a:solidFill>
                <a:srgbClr val="1A9855"/>
              </a:solidFill>
              <a:latin typeface="Inter Medium"/>
              <a:ea typeface="Inter Medium"/>
              <a:cs typeface="Inter Medium"/>
              <a:sym typeface="Inter Medium"/>
            </a:endParaRPr>
          </a:p>
          <a:p>
            <a:pPr marL="457223" marR="0" lvl="0" indent="-381019" algn="l" rtl="0">
              <a:lnSpc>
                <a:spcPct val="112500"/>
              </a:lnSpc>
              <a:spcBef>
                <a:spcPts val="2000"/>
              </a:spcBef>
              <a:spcAft>
                <a:spcPts val="0"/>
              </a:spcAft>
              <a:buClr>
                <a:srgbClr val="215BAE"/>
              </a:buClr>
              <a:buSzPct val="100000"/>
              <a:buFont typeface="Arial" panose="020B0604020202020204" pitchFamily="34" charset="0"/>
              <a:buChar char="•"/>
            </a:pPr>
            <a:endParaRPr lang="en-US" sz="2333">
              <a:solidFill>
                <a:srgbClr val="1A9855"/>
              </a:solidFill>
              <a:latin typeface="Inter Medium"/>
              <a:ea typeface="Inter Medium"/>
              <a:cs typeface="Inter Medium"/>
              <a:sym typeface="Inter Medium"/>
            </a:endParaRPr>
          </a:p>
        </p:txBody>
      </p:sp>
    </p:spTree>
    <p:extLst>
      <p:ext uri="{BB962C8B-B14F-4D97-AF65-F5344CB8AC3E}">
        <p14:creationId xmlns:p14="http://schemas.microsoft.com/office/powerpoint/2010/main" val="382918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EA0C9F-E374-7669-3539-B1FCFE8CC87E}"/>
              </a:ext>
            </a:extLst>
          </p:cNvPr>
          <p:cNvSpPr/>
          <p:nvPr/>
        </p:nvSpPr>
        <p:spPr>
          <a:xfrm>
            <a:off x="0" y="0"/>
            <a:ext cx="6302829" cy="6864351"/>
          </a:xfrm>
          <a:prstGeom prst="rect">
            <a:avLst/>
          </a:prstGeom>
          <a:solidFill>
            <a:srgbClr val="ABD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algn="ctr"/>
            <a:endParaRPr lang="en-US" sz="622"/>
          </a:p>
        </p:txBody>
      </p:sp>
      <p:pic>
        <p:nvPicPr>
          <p:cNvPr id="3" name="Google Shape;75;p14" descr="A green and black rectangle&#10;&#10;Description automatically generated">
            <a:extLst>
              <a:ext uri="{FF2B5EF4-FFF2-40B4-BE49-F238E27FC236}">
                <a16:creationId xmlns:a16="http://schemas.microsoft.com/office/drawing/2014/main" id="{419718E4-78B5-8E97-A143-36743B448818}"/>
              </a:ext>
            </a:extLst>
          </p:cNvPr>
          <p:cNvPicPr preferRelativeResize="0"/>
          <p:nvPr/>
        </p:nvPicPr>
        <p:blipFill rotWithShape="1">
          <a:blip r:embed="rId3">
            <a:alphaModFix/>
          </a:blip>
          <a:srcRect l="40475" t="5018" r="-1650" b="17531"/>
          <a:stretch/>
        </p:blipFill>
        <p:spPr>
          <a:xfrm>
            <a:off x="3612948" y="1"/>
            <a:ext cx="6971595" cy="6864351"/>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587603" y="560039"/>
            <a:ext cx="9155303" cy="153888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3334">
                <a:solidFill>
                  <a:srgbClr val="215BAE"/>
                </a:solidFill>
                <a:latin typeface="Inter Medium" panose="02000503000000020004" pitchFamily="2" charset="0"/>
                <a:ea typeface="Inter Medium" panose="02000503000000020004" pitchFamily="2" charset="0"/>
                <a:cs typeface="BIZ UDPMincho"/>
                <a:sym typeface="BIZ UDPMincho"/>
              </a:rPr>
              <a:t>How does one energy policy affect so </a:t>
            </a:r>
            <a:br>
              <a:rPr lang="en-US" sz="3334">
                <a:solidFill>
                  <a:srgbClr val="215BAE"/>
                </a:solidFill>
                <a:latin typeface="Inter Medium" panose="02000503000000020004" pitchFamily="2" charset="0"/>
                <a:ea typeface="Inter Medium" panose="02000503000000020004" pitchFamily="2" charset="0"/>
                <a:cs typeface="BIZ UDPMincho"/>
                <a:sym typeface="BIZ UDPMincho"/>
              </a:rPr>
            </a:br>
            <a:r>
              <a:rPr lang="en-US" sz="3334">
                <a:solidFill>
                  <a:srgbClr val="215BAE"/>
                </a:solidFill>
                <a:latin typeface="Inter Medium" panose="02000503000000020004" pitchFamily="2" charset="0"/>
                <a:ea typeface="Inter Medium" panose="02000503000000020004" pitchFamily="2" charset="0"/>
                <a:cs typeface="BIZ UDPMincho"/>
                <a:sym typeface="BIZ UDPMincho"/>
              </a:rPr>
              <a:t>many people differently? (cont.) </a:t>
            </a:r>
          </a:p>
          <a:p>
            <a:pPr marL="0" marR="0" lvl="0" indent="0" algn="l" rtl="0">
              <a:spcBef>
                <a:spcPts val="0"/>
              </a:spcBef>
              <a:spcAft>
                <a:spcPts val="0"/>
              </a:spcAft>
              <a:buNone/>
            </a:pPr>
            <a:endParaRPr lang="en-US" sz="3334">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587603" y="1851974"/>
            <a:ext cx="8562973" cy="4092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76204" marR="0" lvl="0" algn="l" rtl="0">
              <a:lnSpc>
                <a:spcPct val="112500"/>
              </a:lnSpc>
              <a:spcBef>
                <a:spcPts val="2000"/>
              </a:spcBef>
              <a:spcAft>
                <a:spcPts val="0"/>
              </a:spcAft>
              <a:buClr>
                <a:srgbClr val="215BAE"/>
              </a:buClr>
              <a:buSzPct val="100000"/>
            </a:pPr>
            <a:r>
              <a:rPr lang="en-US" sz="2333">
                <a:solidFill>
                  <a:srgbClr val="1A9855"/>
                </a:solidFill>
                <a:latin typeface="Inter Medium"/>
                <a:ea typeface="Inter Medium"/>
                <a:cs typeface="Inter Medium"/>
                <a:sym typeface="Inter Medium"/>
              </a:rPr>
              <a:t>Regardless of how you voted, what improvements could be made to the policy to either </a:t>
            </a:r>
          </a:p>
          <a:p>
            <a:pPr marL="613864" marR="0" lvl="0" indent="-264597" algn="l" rtl="0">
              <a:spcBef>
                <a:spcPts val="667"/>
              </a:spcBef>
              <a:spcAft>
                <a:spcPts val="0"/>
              </a:spcAft>
              <a:buClr>
                <a:srgbClr val="215BAE"/>
              </a:buClr>
              <a:buSzPct val="100000"/>
              <a:buFont typeface="Arial" panose="020B0604020202020204" pitchFamily="34" charset="0"/>
              <a:buChar char="•"/>
            </a:pPr>
            <a:r>
              <a:rPr lang="en-US" sz="2000">
                <a:solidFill>
                  <a:srgbClr val="1A9855"/>
                </a:solidFill>
                <a:latin typeface="Inter Medium"/>
                <a:ea typeface="Inter Medium"/>
                <a:cs typeface="Inter Medium"/>
                <a:sym typeface="Inter Medium"/>
              </a:rPr>
              <a:t>make it feasible to pass (if your group was not in favor) </a:t>
            </a:r>
          </a:p>
          <a:p>
            <a:pPr marL="391603" marR="0" lvl="0" algn="l" rtl="0">
              <a:spcBef>
                <a:spcPts val="667"/>
              </a:spcBef>
              <a:spcAft>
                <a:spcPts val="0"/>
              </a:spcAft>
              <a:buClr>
                <a:srgbClr val="215BAE"/>
              </a:buClr>
              <a:buSzPct val="100000"/>
            </a:pPr>
            <a:r>
              <a:rPr lang="en-US" sz="2333">
                <a:solidFill>
                  <a:srgbClr val="1A9855"/>
                </a:solidFill>
                <a:latin typeface="Inter Medium"/>
                <a:ea typeface="Inter Medium"/>
                <a:cs typeface="Inter Medium"/>
                <a:sym typeface="Inter Medium"/>
              </a:rPr>
              <a:t>or 	</a:t>
            </a:r>
          </a:p>
          <a:p>
            <a:pPr marL="613864" marR="0" lvl="0" indent="-264597" algn="l" rtl="0">
              <a:spcBef>
                <a:spcPts val="667"/>
              </a:spcBef>
              <a:spcAft>
                <a:spcPts val="0"/>
              </a:spcAft>
              <a:buClr>
                <a:srgbClr val="215BAE"/>
              </a:buClr>
              <a:buSzPct val="100000"/>
              <a:buFont typeface="Arial" panose="020B0604020202020204" pitchFamily="34" charset="0"/>
              <a:buChar char="•"/>
            </a:pPr>
            <a:r>
              <a:rPr lang="en-US" sz="2000">
                <a:solidFill>
                  <a:srgbClr val="1A9855"/>
                </a:solidFill>
                <a:latin typeface="Inter Medium"/>
                <a:ea typeface="Inter Medium"/>
                <a:cs typeface="Inter Medium"/>
                <a:sym typeface="Inter Medium"/>
              </a:rPr>
              <a:t>make it so more roles within the group were in favor of the bill (if you were in favor but some roles were against).</a:t>
            </a:r>
          </a:p>
          <a:p>
            <a:pPr marL="76204" marR="0" lvl="0" algn="l" rtl="0">
              <a:lnSpc>
                <a:spcPct val="112500"/>
              </a:lnSpc>
              <a:spcBef>
                <a:spcPts val="2667"/>
              </a:spcBef>
              <a:spcAft>
                <a:spcPts val="0"/>
              </a:spcAft>
              <a:buClr>
                <a:srgbClr val="215BAE"/>
              </a:buClr>
              <a:buSzPct val="100000"/>
            </a:pPr>
            <a:r>
              <a:rPr lang="en-US" sz="2333">
                <a:solidFill>
                  <a:srgbClr val="1A9855"/>
                </a:solidFill>
                <a:latin typeface="Inter Medium"/>
                <a:ea typeface="Inter Medium"/>
                <a:cs typeface="Inter Medium"/>
                <a:sym typeface="Inter Medium"/>
              </a:rPr>
              <a:t>Think about the costs from the different roles. </a:t>
            </a:r>
            <a:br>
              <a:rPr lang="en-US" sz="2333">
                <a:solidFill>
                  <a:srgbClr val="1A9855"/>
                </a:solidFill>
                <a:latin typeface="Inter Medium"/>
                <a:ea typeface="Inter Medium"/>
                <a:cs typeface="Inter Medium"/>
                <a:sym typeface="Inter Medium"/>
              </a:rPr>
            </a:br>
            <a:r>
              <a:rPr lang="en-US" sz="2333">
                <a:solidFill>
                  <a:srgbClr val="1A9855"/>
                </a:solidFill>
                <a:latin typeface="Inter Medium"/>
                <a:ea typeface="Inter Medium"/>
                <a:cs typeface="Inter Medium"/>
                <a:sym typeface="Inter Medium"/>
              </a:rPr>
              <a:t>Are there ways to reduce the costs to those groups?</a:t>
            </a:r>
          </a:p>
          <a:p>
            <a:pPr marL="76204" marR="0" lvl="0" algn="l" rtl="0">
              <a:lnSpc>
                <a:spcPct val="112500"/>
              </a:lnSpc>
              <a:spcBef>
                <a:spcPts val="2000"/>
              </a:spcBef>
              <a:spcAft>
                <a:spcPts val="0"/>
              </a:spcAft>
              <a:buClr>
                <a:srgbClr val="215BAE"/>
              </a:buClr>
              <a:buSzPct val="100000"/>
            </a:pPr>
            <a:endParaRPr lang="en-US" sz="2333">
              <a:solidFill>
                <a:srgbClr val="1A9855"/>
              </a:solidFill>
              <a:latin typeface="Inter Medium"/>
              <a:ea typeface="Inter Medium"/>
              <a:cs typeface="Inter Medium"/>
              <a:sym typeface="Inter Medium"/>
            </a:endParaRPr>
          </a:p>
        </p:txBody>
      </p:sp>
      <p:sp>
        <p:nvSpPr>
          <p:cNvPr id="2" name="Google Shape;78;p14">
            <a:extLst>
              <a:ext uri="{FF2B5EF4-FFF2-40B4-BE49-F238E27FC236}">
                <a16:creationId xmlns:a16="http://schemas.microsoft.com/office/drawing/2014/main" id="{D24CF28D-ACFF-4649-1156-D6A924E64716}"/>
              </a:ext>
            </a:extLst>
          </p:cNvPr>
          <p:cNvSpPr/>
          <p:nvPr/>
        </p:nvSpPr>
        <p:spPr>
          <a:xfrm>
            <a:off x="7935812" y="5795901"/>
            <a:ext cx="507873" cy="50206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77;p14">
            <a:extLst>
              <a:ext uri="{FF2B5EF4-FFF2-40B4-BE49-F238E27FC236}">
                <a16:creationId xmlns:a16="http://schemas.microsoft.com/office/drawing/2014/main" id="{48F5A527-05EB-D065-ADBB-313CA02D855B}"/>
              </a:ext>
            </a:extLst>
          </p:cNvPr>
          <p:cNvSpPr/>
          <p:nvPr/>
        </p:nvSpPr>
        <p:spPr>
          <a:xfrm>
            <a:off x="11059845" y="1187346"/>
            <a:ext cx="544553" cy="559234"/>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709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AEA2-4FAF-DD8D-BEF7-EBD3B5EDAC0B}"/>
              </a:ext>
            </a:extLst>
          </p:cNvPr>
          <p:cNvSpPr>
            <a:spLocks noGrp="1"/>
          </p:cNvSpPr>
          <p:nvPr>
            <p:ph type="title"/>
          </p:nvPr>
        </p:nvSpPr>
        <p:spPr>
          <a:xfrm>
            <a:off x="628051" y="534063"/>
            <a:ext cx="8236339" cy="1176135"/>
          </a:xfrm>
        </p:spPr>
        <p:txBody>
          <a:bodyPr/>
          <a:lstStyle/>
          <a:p>
            <a:r>
              <a:rPr lang="en-US" b="1">
                <a:ea typeface="Calibri Light"/>
                <a:cs typeface="Calibri Light"/>
              </a:rPr>
              <a:t>Wrap Up</a:t>
            </a:r>
          </a:p>
        </p:txBody>
      </p:sp>
      <p:sp>
        <p:nvSpPr>
          <p:cNvPr id="3" name="TextBox 2">
            <a:extLst>
              <a:ext uri="{FF2B5EF4-FFF2-40B4-BE49-F238E27FC236}">
                <a16:creationId xmlns:a16="http://schemas.microsoft.com/office/drawing/2014/main" id="{6F8D9C0C-1436-8621-B70E-02CCD9942FC6}"/>
              </a:ext>
            </a:extLst>
          </p:cNvPr>
          <p:cNvSpPr txBox="1"/>
          <p:nvPr/>
        </p:nvSpPr>
        <p:spPr>
          <a:xfrm>
            <a:off x="629751" y="2519007"/>
            <a:ext cx="1044128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2400">
                <a:ea typeface="Calibri"/>
                <a:cs typeface="Calibri"/>
              </a:rPr>
              <a:t>Suppose a state adopts a new policy requiring all farms to have windmills to generate electricity. An opportunity cost of that policy might include:</a:t>
            </a:r>
            <a:endParaRPr lang="en-US" sz="2400">
              <a:ea typeface="Calibri"/>
              <a:cs typeface="Calibri"/>
            </a:endParaRPr>
          </a:p>
          <a:p>
            <a:pPr marL="742950" lvl="1" indent="-285750">
              <a:buAutoNum type="alphaLcParenR"/>
            </a:pPr>
            <a:r>
              <a:rPr lang="en" sz="2400">
                <a:ea typeface="Calibri"/>
                <a:cs typeface="Calibri"/>
              </a:rPr>
              <a:t>the dollar amount of the windmill for each farm.</a:t>
            </a:r>
            <a:endParaRPr lang="en-US" sz="2400">
              <a:ea typeface="Calibri"/>
              <a:cs typeface="Calibri"/>
            </a:endParaRPr>
          </a:p>
          <a:p>
            <a:pPr marL="742950" lvl="1" indent="-285750">
              <a:buAutoNum type="alphaLcParenR"/>
            </a:pPr>
            <a:r>
              <a:rPr lang="en-US" sz="2400">
                <a:ea typeface="Calibri"/>
                <a:cs typeface="Calibri"/>
              </a:rPr>
              <a:t>the land the windmills are taking up could be used for crops for livestock.</a:t>
            </a:r>
          </a:p>
          <a:p>
            <a:pPr marL="742950" lvl="1" indent="-285750">
              <a:buAutoNum type="alphaLcParenR"/>
            </a:pPr>
            <a:r>
              <a:rPr lang="en" sz="2400">
                <a:ea typeface="Calibri"/>
                <a:cs typeface="Calibri"/>
              </a:rPr>
              <a:t>the state could use hydroelectric power if they did not pass this policy.</a:t>
            </a:r>
            <a:endParaRPr lang="en-US" sz="2400">
              <a:ea typeface="Calibri"/>
              <a:cs typeface="Calibri"/>
            </a:endParaRPr>
          </a:p>
          <a:p>
            <a:pPr marL="742950" lvl="1" indent="-285750">
              <a:buAutoNum type="alphaLcParenR"/>
            </a:pPr>
            <a:r>
              <a:rPr lang="en" sz="2400">
                <a:ea typeface="Calibri"/>
                <a:cs typeface="Calibri"/>
              </a:rPr>
              <a:t>the farmers would be able to use the electricity from the windmill. </a:t>
            </a:r>
            <a:endParaRPr lang="en-US" sz="2400">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141889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Objectives</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alibri Light"/>
                <a:ea typeface="+mn-lt"/>
                <a:cs typeface="Calibri Light"/>
              </a:rPr>
              <a:t>You will be able to:</a:t>
            </a:r>
          </a:p>
          <a:p>
            <a:pPr marL="0" indent="0">
              <a:buNone/>
            </a:pPr>
            <a:endParaRPr lang="en-US" sz="2400">
              <a:latin typeface="Calibri Light"/>
              <a:ea typeface="+mn-lt"/>
              <a:cs typeface="Calibri Light"/>
            </a:endParaRPr>
          </a:p>
          <a:p>
            <a:pPr>
              <a:buFont typeface="Arial" panose="020B0604020202020204" pitchFamily="34" charset="0"/>
              <a:buChar char="•"/>
            </a:pPr>
            <a:r>
              <a:rPr lang="en-US" sz="2400">
                <a:solidFill>
                  <a:srgbClr val="545454"/>
                </a:solidFill>
                <a:ea typeface="+mn-lt"/>
                <a:cs typeface="+mn-lt"/>
              </a:rPr>
              <a:t>Recognize that government policies have costs and benefits. </a:t>
            </a:r>
            <a:endParaRPr lang="en-US" sz="2400">
              <a:latin typeface="Calibri Light"/>
              <a:ea typeface="Calibri"/>
              <a:cs typeface="Calibri"/>
            </a:endParaRPr>
          </a:p>
          <a:p>
            <a:r>
              <a:rPr lang="en-US" sz="2400">
                <a:solidFill>
                  <a:srgbClr val="545454"/>
                </a:solidFill>
                <a:ea typeface="+mn-lt"/>
                <a:cs typeface="+mn-lt"/>
              </a:rPr>
              <a:t>Evaluate the benefits and costs of energy policies from varying perspectives. </a:t>
            </a:r>
            <a:endParaRPr lang="en-US" sz="2400">
              <a:ea typeface="Calibri"/>
              <a:cs typeface="Calibri"/>
            </a:endParaRPr>
          </a:p>
          <a:p>
            <a:r>
              <a:rPr lang="en-US" sz="2400">
                <a:solidFill>
                  <a:srgbClr val="545454"/>
                </a:solidFill>
                <a:ea typeface="+mn-lt"/>
                <a:cs typeface="+mn-lt"/>
              </a:rPr>
              <a:t>Formulate an argument, using the economic way of thinking. </a:t>
            </a:r>
            <a:endParaRPr lang="en-US" sz="2400">
              <a:ea typeface="Calibri"/>
              <a:cs typeface="Calibri"/>
            </a:endParaRPr>
          </a:p>
          <a:p>
            <a:r>
              <a:rPr lang="en-US" sz="2400">
                <a:solidFill>
                  <a:srgbClr val="545454"/>
                </a:solidFill>
                <a:ea typeface="+mn-lt"/>
                <a:cs typeface="+mn-lt"/>
              </a:rPr>
              <a:t>Identify ways a policy might be changed to eliminate or reduce consequences for various groups.</a:t>
            </a:r>
            <a:endParaRPr lang="en-US" sz="2400"/>
          </a:p>
          <a:p>
            <a:pPr marL="0" indent="0">
              <a:lnSpc>
                <a:spcPct val="100000"/>
              </a:lnSpc>
              <a:spcBef>
                <a:spcPts val="0"/>
              </a:spcBef>
              <a:buNone/>
            </a:pPr>
            <a:endParaRPr lang="en-US" sz="2400">
              <a:latin typeface="Calibri Light"/>
              <a:ea typeface="+mn-lt"/>
              <a:cs typeface="Calibri"/>
            </a:endParaRPr>
          </a:p>
          <a:p>
            <a:pPr marL="0" indent="0">
              <a:buNone/>
            </a:pPr>
            <a:endParaRPr lang="en-US" sz="2600">
              <a:latin typeface="Calibri Light" panose="020F0302020204030204" pitchFamily="34" charset="0"/>
              <a:ea typeface="+mn-l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a:t>
            </a:fld>
            <a:endParaRPr lang="en-US"/>
          </a:p>
        </p:txBody>
      </p:sp>
    </p:spTree>
    <p:extLst>
      <p:ext uri="{BB962C8B-B14F-4D97-AF65-F5344CB8AC3E}">
        <p14:creationId xmlns:p14="http://schemas.microsoft.com/office/powerpoint/2010/main" val="937720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40591-2BE1-A7F9-5311-2EFFA40125C1}"/>
              </a:ext>
            </a:extLst>
          </p:cNvPr>
          <p:cNvSpPr>
            <a:spLocks noGrp="1"/>
          </p:cNvSpPr>
          <p:nvPr>
            <p:ph type="title"/>
          </p:nvPr>
        </p:nvSpPr>
        <p:spPr>
          <a:xfrm>
            <a:off x="539886" y="345137"/>
            <a:ext cx="8236339" cy="1176135"/>
          </a:xfrm>
        </p:spPr>
        <p:txBody>
          <a:bodyPr/>
          <a:lstStyle/>
          <a:p>
            <a:r>
              <a:rPr lang="en-US">
                <a:ea typeface="Calibri Light"/>
                <a:cs typeface="Calibri Light"/>
              </a:rPr>
              <a:t>Wrap Up</a:t>
            </a:r>
            <a:endParaRPr lang="en-US"/>
          </a:p>
        </p:txBody>
      </p:sp>
      <p:sp>
        <p:nvSpPr>
          <p:cNvPr id="3" name="TextBox 2">
            <a:extLst>
              <a:ext uri="{FF2B5EF4-FFF2-40B4-BE49-F238E27FC236}">
                <a16:creationId xmlns:a16="http://schemas.microsoft.com/office/drawing/2014/main" id="{B14B5B21-29C8-6A2F-D8D0-F0ED659C1685}"/>
              </a:ext>
            </a:extLst>
          </p:cNvPr>
          <p:cNvSpPr txBox="1"/>
          <p:nvPr/>
        </p:nvSpPr>
        <p:spPr>
          <a:xfrm>
            <a:off x="541586" y="1851471"/>
            <a:ext cx="978634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2400">
                <a:ea typeface="Calibri"/>
                <a:cs typeface="Calibri"/>
              </a:rPr>
              <a:t>Why are there such differences in opinions on energy policies when it is a commodity that everyone needs?</a:t>
            </a:r>
            <a:endParaRPr lang="en-US" sz="2400">
              <a:ea typeface="Calibri"/>
              <a:cs typeface="Calibri"/>
            </a:endParaRPr>
          </a:p>
          <a:p>
            <a:pPr marL="914400" lvl="1" indent="-457200">
              <a:buAutoNum type="alphaLcParenR"/>
            </a:pPr>
            <a:r>
              <a:rPr lang="en" sz="2400">
                <a:ea typeface="Calibri"/>
                <a:cs typeface="Calibri"/>
              </a:rPr>
              <a:t>Groups of people are unable to cooperate with other groups.</a:t>
            </a:r>
            <a:endParaRPr lang="en-US" sz="2400">
              <a:ea typeface="Calibri"/>
              <a:cs typeface="Calibri"/>
            </a:endParaRPr>
          </a:p>
          <a:p>
            <a:pPr marL="914400" lvl="1" indent="-457200">
              <a:buAutoNum type="alphaLcParenR"/>
            </a:pPr>
            <a:r>
              <a:rPr lang="en" sz="2400">
                <a:ea typeface="Calibri"/>
                <a:cs typeface="Calibri"/>
              </a:rPr>
              <a:t>People do not understand that everyone needs energy.</a:t>
            </a:r>
            <a:endParaRPr lang="en-US" sz="2400">
              <a:ea typeface="Calibri"/>
              <a:cs typeface="Calibri"/>
            </a:endParaRPr>
          </a:p>
          <a:p>
            <a:pPr marL="914400" lvl="1" indent="-457200">
              <a:buAutoNum type="alphaLcParenR"/>
            </a:pPr>
            <a:r>
              <a:rPr lang="en" sz="2400">
                <a:ea typeface="Calibri"/>
                <a:cs typeface="Calibri"/>
              </a:rPr>
              <a:t>People’s costs and benefits for any policy vary. </a:t>
            </a:r>
            <a:endParaRPr lang="en-US" sz="2400">
              <a:ea typeface="Calibri"/>
              <a:cs typeface="Calibri"/>
            </a:endParaRPr>
          </a:p>
          <a:p>
            <a:pPr marL="914400" lvl="1" indent="-457200">
              <a:buAutoNum type="alphaLcParenR"/>
            </a:pPr>
            <a:r>
              <a:rPr lang="en" sz="2400">
                <a:ea typeface="Calibri"/>
                <a:cs typeface="Calibri"/>
              </a:rPr>
              <a:t>Energy policies are not effective. </a:t>
            </a:r>
            <a:endParaRPr lang="en-US" sz="2400">
              <a:ea typeface="Calibri" panose="020F0502020204030204"/>
              <a:cs typeface="Calibri" panose="020F0502020204030204"/>
            </a:endParaRPr>
          </a:p>
          <a:p>
            <a:pPr algn="l"/>
            <a:endParaRPr lang="en-US">
              <a:ea typeface="Calibri"/>
              <a:cs typeface="Calibri"/>
            </a:endParaRPr>
          </a:p>
        </p:txBody>
      </p:sp>
    </p:spTree>
    <p:extLst>
      <p:ext uri="{BB962C8B-B14F-4D97-AF65-F5344CB8AC3E}">
        <p14:creationId xmlns:p14="http://schemas.microsoft.com/office/powerpoint/2010/main" val="2968170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and white object&#10;&#10;Description automatically generated with medium confidence">
            <a:extLst>
              <a:ext uri="{FF2B5EF4-FFF2-40B4-BE49-F238E27FC236}">
                <a16:creationId xmlns:a16="http://schemas.microsoft.com/office/drawing/2014/main" id="{551DFDD9-A2AE-98A3-1DFD-2D139947A0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7897"/>
            <a:ext cx="12192000" cy="6885897"/>
          </a:xfrm>
          <a:prstGeom prst="rect">
            <a:avLst/>
          </a:prstGeom>
        </p:spPr>
      </p:pic>
      <p:sp>
        <p:nvSpPr>
          <p:cNvPr id="21" name="Rectangle 20"/>
          <p:cNvSpPr/>
          <p:nvPr/>
        </p:nvSpPr>
        <p:spPr>
          <a:xfrm>
            <a:off x="1" y="6213508"/>
            <a:ext cx="12191999" cy="644492"/>
          </a:xfrm>
          <a:prstGeom prst="rect">
            <a:avLst/>
          </a:prstGeom>
          <a:solidFill>
            <a:srgbClr val="00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14" name="TextBox 13"/>
          <p:cNvSpPr txBox="1"/>
          <p:nvPr/>
        </p:nvSpPr>
        <p:spPr>
          <a:xfrm>
            <a:off x="999709" y="6350852"/>
            <a:ext cx="7651278" cy="276999"/>
          </a:xfrm>
          <a:prstGeom prst="rect">
            <a:avLst/>
          </a:prstGeom>
          <a:noFill/>
        </p:spPr>
        <p:txBody>
          <a:bodyPr wrap="square" lIns="0" tIns="0" rIns="0" bIns="0" rtlCol="0">
            <a:spAutoFit/>
          </a:bodyPr>
          <a:lstStyle/>
          <a:p>
            <a:r>
              <a:rPr lang="en-US" b="0" i="0" u="none" strike="noStrike">
                <a:solidFill>
                  <a:schemeClr val="bg1"/>
                </a:solidFill>
                <a:effectLst/>
                <a:latin typeface="Aptos" panose="020B0004020202020204" pitchFamily="34" charset="0"/>
              </a:rPr>
              <a:t>Register today: </a:t>
            </a:r>
            <a:r>
              <a:rPr lang="en-US" b="0" i="0">
                <a:solidFill>
                  <a:schemeClr val="bg1"/>
                </a:solidFill>
                <a:effectLst/>
                <a:latin typeface="Aptos" panose="020B0004020202020204" pitchFamily="34" charset="0"/>
                <a:hlinkClick r:id="rId3">
                  <a:extLst>
                    <a:ext uri="{A12FA001-AC4F-418D-AE19-62706E023703}">
                      <ahyp:hlinkClr xmlns:ahyp="http://schemas.microsoft.com/office/drawing/2018/hyperlinkcolor" val="tx"/>
                    </a:ext>
                  </a:extLst>
                </a:hlinkClick>
              </a:rPr>
              <a:t>bit.ly/cee-npfc</a:t>
            </a:r>
            <a:endParaRPr lang="en-US" b="1">
              <a:solidFill>
                <a:schemeClr val="bg1"/>
              </a:solidFill>
              <a:latin typeface="Arial" panose="020B0604020202020204" pitchFamily="34" charset="0"/>
              <a:ea typeface="Arial" charset="0"/>
              <a:cs typeface="Arial" panose="020B0604020202020204" pitchFamily="34" charset="0"/>
            </a:endParaRPr>
          </a:p>
        </p:txBody>
      </p:sp>
      <p:sp>
        <p:nvSpPr>
          <p:cNvPr id="8" name="TextBox 7"/>
          <p:cNvSpPr txBox="1"/>
          <p:nvPr/>
        </p:nvSpPr>
        <p:spPr>
          <a:xfrm>
            <a:off x="999709" y="1796481"/>
            <a:ext cx="4356062" cy="692497"/>
          </a:xfrm>
          <a:prstGeom prst="rect">
            <a:avLst/>
          </a:prstGeom>
          <a:noFill/>
        </p:spPr>
        <p:txBody>
          <a:bodyPr wrap="square" lIns="0" tIns="0" rIns="0" bIns="0" rtlCol="0">
            <a:spAutoFit/>
          </a:bodyPr>
          <a:lstStyle/>
          <a:p>
            <a:pPr>
              <a:lnSpc>
                <a:spcPts val="2700"/>
              </a:lnSpc>
            </a:pPr>
            <a:r>
              <a:rPr lang="en-US" sz="2400">
                <a:solidFill>
                  <a:srgbClr val="AED672"/>
                </a:solidFill>
                <a:latin typeface="Arial" charset="0"/>
                <a:ea typeface="Arial" charset="0"/>
                <a:cs typeface="Arial" charset="0"/>
              </a:rPr>
              <a:t>Find your Local Competition and Register Today!</a:t>
            </a:r>
          </a:p>
        </p:txBody>
      </p:sp>
      <p:sp>
        <p:nvSpPr>
          <p:cNvPr id="17" name="TextBox 16"/>
          <p:cNvSpPr txBox="1"/>
          <p:nvPr/>
        </p:nvSpPr>
        <p:spPr>
          <a:xfrm>
            <a:off x="999709" y="2738630"/>
            <a:ext cx="6076005" cy="2445349"/>
          </a:xfrm>
          <a:prstGeom prst="rect">
            <a:avLst/>
          </a:prstGeom>
          <a:noFill/>
        </p:spPr>
        <p:txBody>
          <a:bodyPr wrap="square" lIns="0" tIns="0" rIns="0" bIns="0" rtlCol="0">
            <a:spAutoFit/>
          </a:bodyPr>
          <a:lstStyle/>
          <a:p>
            <a:pPr>
              <a:lnSpc>
                <a:spcPts val="1800"/>
              </a:lnSpc>
              <a:spcAft>
                <a:spcPts val="1500"/>
              </a:spcAft>
            </a:pPr>
            <a:r>
              <a:rPr lang="en-US" sz="1400">
                <a:solidFill>
                  <a:schemeClr val="bg1"/>
                </a:solidFill>
                <a:latin typeface="Arial" charset="0"/>
                <a:ea typeface="Arial" charset="0"/>
                <a:cs typeface="Arial" charset="0"/>
              </a:rPr>
              <a:t>The National Personal Finance Challenge is a competition that provides </a:t>
            </a:r>
            <a:br>
              <a:rPr lang="en-US" sz="1400">
                <a:solidFill>
                  <a:schemeClr val="bg1"/>
                </a:solidFill>
                <a:latin typeface="Arial" charset="0"/>
                <a:ea typeface="Arial" charset="0"/>
                <a:cs typeface="Arial" charset="0"/>
              </a:rPr>
            </a:br>
            <a:r>
              <a:rPr lang="en-US" sz="1400">
                <a:solidFill>
                  <a:schemeClr val="bg1"/>
                </a:solidFill>
                <a:latin typeface="Arial" charset="0"/>
                <a:ea typeface="Arial" charset="0"/>
                <a:cs typeface="Arial" charset="0"/>
              </a:rPr>
              <a:t>high school students with an exciting and motivating opportunity to build, apply, and demonstrate their knowledge of money management.</a:t>
            </a:r>
          </a:p>
          <a:p>
            <a:pPr algn="l">
              <a:lnSpc>
                <a:spcPts val="1800"/>
              </a:lnSpc>
              <a:spcAft>
                <a:spcPts val="1500"/>
              </a:spcAft>
            </a:pPr>
            <a:r>
              <a:rPr lang="en-US" sz="1400">
                <a:solidFill>
                  <a:schemeClr val="bg1"/>
                </a:solidFill>
                <a:latin typeface="Arial" charset="0"/>
                <a:ea typeface="Arial" charset="0"/>
                <a:cs typeface="Arial" charset="0"/>
              </a:rPr>
              <a:t>Through online exams and a personal finance simulation, teams showcase their expertise in </a:t>
            </a:r>
            <a:r>
              <a:rPr lang="en-US" sz="1400" b="0" i="0" u="none" strike="noStrike" baseline="0">
                <a:solidFill>
                  <a:srgbClr val="FFFFFF"/>
                </a:solidFill>
                <a:latin typeface="Arial" panose="020B0604020202020204" pitchFamily="34" charset="0"/>
                <a:cs typeface="Arial" panose="020B0604020202020204" pitchFamily="34" charset="0"/>
              </a:rPr>
              <a:t>earning income, spending, saving, managing credit, investing, and managing risk.</a:t>
            </a:r>
            <a:endParaRPr lang="en-US" sz="1400">
              <a:solidFill>
                <a:schemeClr val="bg1"/>
              </a:solidFill>
              <a:latin typeface="Arial" panose="020B0604020202020204" pitchFamily="34" charset="0"/>
              <a:ea typeface="Arial" charset="0"/>
              <a:cs typeface="Arial" panose="020B0604020202020204" pitchFamily="34" charset="0"/>
            </a:endParaRPr>
          </a:p>
          <a:p>
            <a:pPr>
              <a:lnSpc>
                <a:spcPts val="1800"/>
              </a:lnSpc>
              <a:spcAft>
                <a:spcPts val="1500"/>
              </a:spcAft>
            </a:pPr>
            <a:r>
              <a:rPr lang="en-US" sz="1400">
                <a:solidFill>
                  <a:schemeClr val="bg1"/>
                </a:solidFill>
                <a:latin typeface="Arial" charset="0"/>
                <a:ea typeface="Arial" charset="0"/>
                <a:cs typeface="Arial" charset="0"/>
              </a:rPr>
              <a:t>Teams of up to four students, with one teacher/coach, can qualify to represent their state at the National Personal Finance Challenge by </a:t>
            </a:r>
            <a:br>
              <a:rPr lang="en-US" sz="1400">
                <a:solidFill>
                  <a:schemeClr val="bg1"/>
                </a:solidFill>
                <a:latin typeface="Arial" charset="0"/>
                <a:ea typeface="Arial" charset="0"/>
                <a:cs typeface="Arial" charset="0"/>
              </a:rPr>
            </a:br>
            <a:r>
              <a:rPr lang="en-US" sz="1400">
                <a:solidFill>
                  <a:schemeClr val="bg1"/>
                </a:solidFill>
                <a:latin typeface="Arial" charset="0"/>
                <a:ea typeface="Arial" charset="0"/>
                <a:cs typeface="Arial" charset="0"/>
              </a:rPr>
              <a:t>winning their state competition.</a:t>
            </a:r>
          </a:p>
        </p:txBody>
      </p:sp>
      <p:sp>
        <p:nvSpPr>
          <p:cNvPr id="22" name="TextBox 21"/>
          <p:cNvSpPr txBox="1"/>
          <p:nvPr/>
        </p:nvSpPr>
        <p:spPr>
          <a:xfrm>
            <a:off x="999709" y="5566376"/>
            <a:ext cx="1995119" cy="215444"/>
          </a:xfrm>
          <a:prstGeom prst="rect">
            <a:avLst/>
          </a:prstGeom>
          <a:noFill/>
        </p:spPr>
        <p:txBody>
          <a:bodyPr wrap="square" lIns="0" tIns="0" rIns="0" bIns="0" rtlCol="0" anchor="t">
            <a:spAutoFit/>
          </a:bodyPr>
          <a:lstStyle/>
          <a:p>
            <a:r>
              <a:rPr lang="en-US" sz="1400" b="1">
                <a:solidFill>
                  <a:srgbClr val="AED672"/>
                </a:solidFill>
                <a:latin typeface="Arial" charset="0"/>
                <a:ea typeface="Arial" charset="0"/>
                <a:cs typeface="Arial" charset="0"/>
              </a:rPr>
              <a:t>NATIONALS </a:t>
            </a:r>
            <a:r>
              <a:rPr lang="en-US" sz="1400" b="1">
                <a:solidFill>
                  <a:schemeClr val="bg1"/>
                </a:solidFill>
                <a:latin typeface="Arial" charset="0"/>
                <a:ea typeface="Arial" charset="0"/>
                <a:cs typeface="Arial" charset="0"/>
              </a:rPr>
              <a:t> &gt;  </a:t>
            </a:r>
            <a:r>
              <a:rPr lang="en-US" sz="1400" b="1">
                <a:solidFill>
                  <a:srgbClr val="AED672"/>
                </a:solidFill>
                <a:latin typeface="Arial" charset="0"/>
                <a:ea typeface="Arial" charset="0"/>
                <a:cs typeface="Arial" charset="0"/>
              </a:rPr>
              <a:t>Finals:</a:t>
            </a:r>
            <a:endParaRPr lang="en-US" sz="1400">
              <a:solidFill>
                <a:schemeClr val="bg1"/>
              </a:solidFill>
              <a:latin typeface="Arial" charset="0"/>
              <a:ea typeface="Arial" charset="0"/>
              <a:cs typeface="Arial" charset="0"/>
            </a:endParaRPr>
          </a:p>
        </p:txBody>
      </p:sp>
      <p:pic>
        <p:nvPicPr>
          <p:cNvPr id="9" name="Picture 8">
            <a:extLst>
              <a:ext uri="{FF2B5EF4-FFF2-40B4-BE49-F238E27FC236}">
                <a16:creationId xmlns:a16="http://schemas.microsoft.com/office/drawing/2014/main" id="{B1AF1B19-99F6-1118-CFAD-515F7499EA2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9758" y="290771"/>
            <a:ext cx="5618806" cy="1322072"/>
          </a:xfrm>
          <a:prstGeom prst="rect">
            <a:avLst/>
          </a:prstGeom>
        </p:spPr>
      </p:pic>
      <p:sp>
        <p:nvSpPr>
          <p:cNvPr id="15" name="TextBox 14">
            <a:extLst>
              <a:ext uri="{FF2B5EF4-FFF2-40B4-BE49-F238E27FC236}">
                <a16:creationId xmlns:a16="http://schemas.microsoft.com/office/drawing/2014/main" id="{66A97616-C17E-EE73-0CF2-4C466ECD70AB}"/>
              </a:ext>
            </a:extLst>
          </p:cNvPr>
          <p:cNvSpPr txBox="1"/>
          <p:nvPr/>
        </p:nvSpPr>
        <p:spPr>
          <a:xfrm>
            <a:off x="3109161" y="5477175"/>
            <a:ext cx="3408454" cy="430887"/>
          </a:xfrm>
          <a:prstGeom prst="rect">
            <a:avLst/>
          </a:prstGeom>
          <a:noFill/>
        </p:spPr>
        <p:txBody>
          <a:bodyPr wrap="square" lIns="0" tIns="0" rIns="0" bIns="0" rtlCol="0" anchor="t">
            <a:spAutoFit/>
          </a:bodyPr>
          <a:lstStyle/>
          <a:p>
            <a:r>
              <a:rPr lang="en-US" sz="1400" b="1">
                <a:solidFill>
                  <a:schemeClr val="bg1"/>
                </a:solidFill>
                <a:latin typeface="Arial" charset="0"/>
                <a:ea typeface="Arial" charset="0"/>
                <a:cs typeface="Arial" charset="0"/>
              </a:rPr>
              <a:t>Critical thinking round &amp; Quiz Bowl in Atlanta, Georgia on June 1-2.</a:t>
            </a:r>
          </a:p>
        </p:txBody>
      </p:sp>
      <p:pic>
        <p:nvPicPr>
          <p:cNvPr id="30" name="Picture 29" descr="A group of people posing for a photo&#10;&#10;Description automatically generated">
            <a:extLst>
              <a:ext uri="{FF2B5EF4-FFF2-40B4-BE49-F238E27FC236}">
                <a16:creationId xmlns:a16="http://schemas.microsoft.com/office/drawing/2014/main" id="{DEF85868-D846-58B4-C25E-567A3AABD3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5293" y="211858"/>
            <a:ext cx="4302177" cy="4302177"/>
          </a:xfrm>
          <a:prstGeom prst="rect">
            <a:avLst/>
          </a:prstGeom>
        </p:spPr>
      </p:pic>
      <p:pic>
        <p:nvPicPr>
          <p:cNvPr id="28" name="Picture 27">
            <a:extLst>
              <a:ext uri="{FF2B5EF4-FFF2-40B4-BE49-F238E27FC236}">
                <a16:creationId xmlns:a16="http://schemas.microsoft.com/office/drawing/2014/main" id="{8B06B5D0-1DB1-14F4-B34B-21BFC826198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301538" y="2761847"/>
            <a:ext cx="2763827" cy="2763827"/>
          </a:xfrm>
          <a:prstGeom prst="rect">
            <a:avLst/>
          </a:prstGeom>
        </p:spPr>
      </p:pic>
      <p:pic>
        <p:nvPicPr>
          <p:cNvPr id="20" name="Picture 19">
            <a:extLst>
              <a:ext uri="{FF2B5EF4-FFF2-40B4-BE49-F238E27FC236}">
                <a16:creationId xmlns:a16="http://schemas.microsoft.com/office/drawing/2014/main" id="{671D21E8-3CEC-4EE0-7922-A6C75AB7F268}"/>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103966" y="4030276"/>
            <a:ext cx="2486135" cy="2486135"/>
          </a:xfrm>
          <a:prstGeom prst="rect">
            <a:avLst/>
          </a:prstGeom>
        </p:spPr>
      </p:pic>
      <p:sp>
        <p:nvSpPr>
          <p:cNvPr id="26" name="TextBox 25">
            <a:extLst>
              <a:ext uri="{FF2B5EF4-FFF2-40B4-BE49-F238E27FC236}">
                <a16:creationId xmlns:a16="http://schemas.microsoft.com/office/drawing/2014/main" id="{04EAC040-6C04-71FB-DBF6-F69874420EB2}"/>
              </a:ext>
            </a:extLst>
          </p:cNvPr>
          <p:cNvSpPr txBox="1"/>
          <p:nvPr/>
        </p:nvSpPr>
        <p:spPr>
          <a:xfrm>
            <a:off x="7451788" y="4685797"/>
            <a:ext cx="1849750" cy="1679755"/>
          </a:xfrm>
          <a:prstGeom prst="rect">
            <a:avLst/>
          </a:prstGeom>
          <a:noFill/>
        </p:spPr>
        <p:txBody>
          <a:bodyPr wrap="square" lIns="0" tIns="0" rIns="0" bIns="0" rtlCol="0">
            <a:spAutoFit/>
          </a:bodyPr>
          <a:lstStyle/>
          <a:p>
            <a:pPr algn="ctr">
              <a:lnSpc>
                <a:spcPts val="1500"/>
              </a:lnSpc>
            </a:pPr>
            <a:r>
              <a:rPr lang="en-US" sz="1600" b="1">
                <a:solidFill>
                  <a:srgbClr val="AED672"/>
                </a:solidFill>
                <a:latin typeface="Arial" charset="0"/>
                <a:ea typeface="Arial" charset="0"/>
                <a:cs typeface="Arial" charset="0"/>
              </a:rPr>
              <a:t>CASH PRIZES</a:t>
            </a:r>
          </a:p>
          <a:p>
            <a:pPr algn="ctr">
              <a:lnSpc>
                <a:spcPts val="1500"/>
              </a:lnSpc>
            </a:pPr>
            <a:r>
              <a:rPr lang="en-US" sz="1200" b="1">
                <a:solidFill>
                  <a:schemeClr val="bg1"/>
                </a:solidFill>
                <a:latin typeface="Arial" charset="0"/>
                <a:ea typeface="Arial" charset="0"/>
                <a:cs typeface="Arial" charset="0"/>
              </a:rPr>
              <a:t>for each member of the winning teams:</a:t>
            </a:r>
          </a:p>
          <a:p>
            <a:pPr algn="ctr">
              <a:lnSpc>
                <a:spcPts val="1800"/>
              </a:lnSpc>
            </a:pPr>
            <a:r>
              <a:rPr lang="en-US" sz="1200" b="1">
                <a:solidFill>
                  <a:schemeClr val="bg1"/>
                </a:solidFill>
                <a:latin typeface="Arial" charset="0"/>
                <a:ea typeface="Arial" charset="0"/>
                <a:cs typeface="Arial" charset="0"/>
              </a:rPr>
              <a:t>1</a:t>
            </a:r>
            <a:r>
              <a:rPr lang="en-US" sz="1200" b="1" baseline="30000">
                <a:solidFill>
                  <a:schemeClr val="bg1"/>
                </a:solidFill>
                <a:latin typeface="Arial" charset="0"/>
                <a:ea typeface="Arial" charset="0"/>
                <a:cs typeface="Arial" charset="0"/>
              </a:rPr>
              <a:t>st</a:t>
            </a:r>
            <a:r>
              <a:rPr lang="en-US" sz="1200" b="1">
                <a:solidFill>
                  <a:schemeClr val="bg1"/>
                </a:solidFill>
                <a:latin typeface="Arial" charset="0"/>
                <a:ea typeface="Arial" charset="0"/>
                <a:cs typeface="Arial" charset="0"/>
              </a:rPr>
              <a:t> Place $2,000</a:t>
            </a:r>
          </a:p>
          <a:p>
            <a:pPr algn="ctr">
              <a:lnSpc>
                <a:spcPts val="1800"/>
              </a:lnSpc>
            </a:pPr>
            <a:r>
              <a:rPr lang="en-US" sz="1200" b="1">
                <a:solidFill>
                  <a:schemeClr val="bg1"/>
                </a:solidFill>
                <a:latin typeface="Arial" charset="0"/>
                <a:ea typeface="Arial" charset="0"/>
                <a:cs typeface="Arial" charset="0"/>
              </a:rPr>
              <a:t>2</a:t>
            </a:r>
            <a:r>
              <a:rPr lang="en-US" sz="1200" b="1" baseline="30000">
                <a:solidFill>
                  <a:schemeClr val="bg1"/>
                </a:solidFill>
                <a:latin typeface="Arial" charset="0"/>
                <a:ea typeface="Arial" charset="0"/>
                <a:cs typeface="Arial" charset="0"/>
              </a:rPr>
              <a:t>nd</a:t>
            </a:r>
            <a:r>
              <a:rPr lang="en-US" sz="1200" b="1">
                <a:solidFill>
                  <a:schemeClr val="bg1"/>
                </a:solidFill>
                <a:latin typeface="Arial" charset="0"/>
                <a:ea typeface="Arial" charset="0"/>
                <a:cs typeface="Arial" charset="0"/>
              </a:rPr>
              <a:t> Place $1,000</a:t>
            </a:r>
          </a:p>
          <a:p>
            <a:pPr algn="ctr">
              <a:lnSpc>
                <a:spcPts val="1800"/>
              </a:lnSpc>
            </a:pPr>
            <a:r>
              <a:rPr lang="en-US" sz="1200" b="1">
                <a:solidFill>
                  <a:schemeClr val="bg1"/>
                </a:solidFill>
                <a:latin typeface="Arial" charset="0"/>
                <a:ea typeface="Arial" charset="0"/>
                <a:cs typeface="Arial" charset="0"/>
              </a:rPr>
              <a:t>3</a:t>
            </a:r>
            <a:r>
              <a:rPr lang="en-US" sz="1200" b="1" baseline="30000">
                <a:solidFill>
                  <a:schemeClr val="bg1"/>
                </a:solidFill>
                <a:latin typeface="Arial" charset="0"/>
                <a:ea typeface="Arial" charset="0"/>
                <a:cs typeface="Arial" charset="0"/>
              </a:rPr>
              <a:t>rd</a:t>
            </a:r>
            <a:r>
              <a:rPr lang="en-US" sz="1200" b="1">
                <a:solidFill>
                  <a:schemeClr val="bg1"/>
                </a:solidFill>
                <a:latin typeface="Arial" charset="0"/>
                <a:ea typeface="Arial" charset="0"/>
                <a:cs typeface="Arial" charset="0"/>
              </a:rPr>
              <a:t> Place $500</a:t>
            </a:r>
          </a:p>
          <a:p>
            <a:pPr algn="ctr">
              <a:lnSpc>
                <a:spcPts val="1800"/>
              </a:lnSpc>
            </a:pPr>
            <a:r>
              <a:rPr lang="en-US" sz="1200" b="1">
                <a:solidFill>
                  <a:schemeClr val="bg1"/>
                </a:solidFill>
                <a:latin typeface="Arial" charset="0"/>
                <a:ea typeface="Arial" charset="0"/>
                <a:cs typeface="Arial" charset="0"/>
              </a:rPr>
              <a:t>4</a:t>
            </a:r>
            <a:r>
              <a:rPr lang="en-US" sz="1200" b="1" baseline="30000">
                <a:solidFill>
                  <a:schemeClr val="bg1"/>
                </a:solidFill>
                <a:latin typeface="Arial" charset="0"/>
                <a:ea typeface="Arial" charset="0"/>
                <a:cs typeface="Arial" charset="0"/>
              </a:rPr>
              <a:t>th</a:t>
            </a:r>
            <a:r>
              <a:rPr lang="en-US" sz="1200" b="1">
                <a:solidFill>
                  <a:schemeClr val="bg1"/>
                </a:solidFill>
                <a:latin typeface="Arial" charset="0"/>
                <a:ea typeface="Arial" charset="0"/>
                <a:cs typeface="Arial" charset="0"/>
              </a:rPr>
              <a:t> Place $250</a:t>
            </a:r>
          </a:p>
          <a:p>
            <a:pPr>
              <a:lnSpc>
                <a:spcPts val="1500"/>
              </a:lnSpc>
            </a:pPr>
            <a:endParaRPr lang="en-US" sz="120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32948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A5B2D4-63D6-FC74-3100-DF19AE12206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0"/>
            <a:ext cx="12192000" cy="6863137"/>
          </a:xfrm>
          <a:prstGeom prst="rect">
            <a:avLst/>
          </a:prstGeom>
        </p:spPr>
      </p:pic>
      <p:sp>
        <p:nvSpPr>
          <p:cNvPr id="21" name="Rectangle 20"/>
          <p:cNvSpPr/>
          <p:nvPr/>
        </p:nvSpPr>
        <p:spPr>
          <a:xfrm>
            <a:off x="0" y="6200485"/>
            <a:ext cx="12191999" cy="657515"/>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84B80"/>
              </a:solidFill>
            </a:endParaRPr>
          </a:p>
        </p:txBody>
      </p:sp>
      <p:pic>
        <p:nvPicPr>
          <p:cNvPr id="25" name="Picture 24" descr="A blue and green circle&#10;&#10;Description automatically generated">
            <a:extLst>
              <a:ext uri="{FF2B5EF4-FFF2-40B4-BE49-F238E27FC236}">
                <a16:creationId xmlns:a16="http://schemas.microsoft.com/office/drawing/2014/main" id="{B4C72D66-B89E-466D-7B38-128AF16173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5001" y="4156438"/>
            <a:ext cx="2486135" cy="248613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44536" y="247541"/>
            <a:ext cx="5001013" cy="1197138"/>
          </a:xfrm>
          <a:prstGeom prst="rect">
            <a:avLst/>
          </a:prstGeom>
        </p:spPr>
      </p:pic>
      <p:sp>
        <p:nvSpPr>
          <p:cNvPr id="9" name="TextBox 8"/>
          <p:cNvSpPr txBox="1"/>
          <p:nvPr/>
        </p:nvSpPr>
        <p:spPr>
          <a:xfrm>
            <a:off x="1077243" y="1644840"/>
            <a:ext cx="2866444" cy="4206088"/>
          </a:xfrm>
          <a:prstGeom prst="rect">
            <a:avLst/>
          </a:prstGeom>
          <a:noFill/>
        </p:spPr>
        <p:txBody>
          <a:bodyPr wrap="square" lIns="0" tIns="0" rIns="0" bIns="0" rtlCol="0">
            <a:spAutoFit/>
          </a:bodyPr>
          <a:lstStyle/>
          <a:p>
            <a:pPr>
              <a:lnSpc>
                <a:spcPts val="1500"/>
              </a:lnSpc>
            </a:pPr>
            <a:r>
              <a:rPr lang="en-US" sz="1400" b="1">
                <a:solidFill>
                  <a:srgbClr val="AED672"/>
                </a:solidFill>
                <a:latin typeface="Arial" charset="0"/>
                <a:ea typeface="Arial" charset="0"/>
                <a:cs typeface="Arial" charset="0"/>
              </a:rPr>
              <a:t>Teach Economics?</a:t>
            </a:r>
          </a:p>
          <a:p>
            <a:pPr>
              <a:lnSpc>
                <a:spcPts val="1500"/>
              </a:lnSpc>
            </a:pPr>
            <a:r>
              <a:rPr lang="en-US" sz="1200">
                <a:solidFill>
                  <a:schemeClr val="bg1"/>
                </a:solidFill>
                <a:latin typeface="Arial" charset="0"/>
                <a:ea typeface="Arial" charset="0"/>
                <a:cs typeface="Arial" charset="0"/>
              </a:rPr>
              <a:t>Your students may have what it takes to compete in the nation’s only high school economics competition!</a:t>
            </a:r>
          </a:p>
          <a:p>
            <a:pPr>
              <a:lnSpc>
                <a:spcPts val="1500"/>
              </a:lnSpc>
            </a:pPr>
            <a:endParaRPr lang="en-US" sz="1200">
              <a:solidFill>
                <a:schemeClr val="bg1"/>
              </a:solidFill>
              <a:latin typeface="Arial" charset="0"/>
              <a:ea typeface="Arial" charset="0"/>
              <a:cs typeface="Arial" charset="0"/>
            </a:endParaRPr>
          </a:p>
          <a:p>
            <a:pPr>
              <a:lnSpc>
                <a:spcPts val="1500"/>
              </a:lnSpc>
            </a:pPr>
            <a:r>
              <a:rPr lang="en-US" sz="1400" b="1">
                <a:solidFill>
                  <a:srgbClr val="AED672"/>
                </a:solidFill>
                <a:latin typeface="Arial" charset="0"/>
                <a:ea typeface="Arial" charset="0"/>
                <a:cs typeface="Arial" charset="0"/>
              </a:rPr>
              <a:t>Why Play?</a:t>
            </a:r>
          </a:p>
          <a:p>
            <a:pPr>
              <a:lnSpc>
                <a:spcPts val="1500"/>
              </a:lnSpc>
            </a:pPr>
            <a:r>
              <a:rPr lang="en-US" sz="1200">
                <a:solidFill>
                  <a:schemeClr val="bg1"/>
                </a:solidFill>
                <a:latin typeface="Arial" charset="0"/>
                <a:ea typeface="Arial" charset="0"/>
                <a:cs typeface="Arial" charset="0"/>
              </a:rPr>
              <a:t>• Fun team learning experience</a:t>
            </a:r>
          </a:p>
          <a:p>
            <a:pPr>
              <a:lnSpc>
                <a:spcPts val="1500"/>
              </a:lnSpc>
            </a:pPr>
            <a:r>
              <a:rPr lang="en-US" sz="1200">
                <a:solidFill>
                  <a:schemeClr val="bg1"/>
                </a:solidFill>
                <a:latin typeface="Arial" charset="0"/>
                <a:ea typeface="Arial" charset="0"/>
                <a:cs typeface="Arial" charset="0"/>
              </a:rPr>
              <a:t>• Great for college applications</a:t>
            </a:r>
          </a:p>
          <a:p>
            <a:pPr>
              <a:lnSpc>
                <a:spcPts val="1500"/>
              </a:lnSpc>
            </a:pPr>
            <a:r>
              <a:rPr lang="en-US" sz="1200">
                <a:solidFill>
                  <a:schemeClr val="bg1"/>
                </a:solidFill>
                <a:latin typeface="Arial" charset="0"/>
                <a:ea typeface="Arial" charset="0"/>
                <a:cs typeface="Arial" charset="0"/>
              </a:rPr>
              <a:t>• No other challenge like this </a:t>
            </a:r>
          </a:p>
          <a:p>
            <a:pPr>
              <a:lnSpc>
                <a:spcPts val="1500"/>
              </a:lnSpc>
            </a:pPr>
            <a:r>
              <a:rPr lang="en-US" sz="1200">
                <a:solidFill>
                  <a:schemeClr val="bg1"/>
                </a:solidFill>
                <a:latin typeface="Arial" charset="0"/>
                <a:ea typeface="Arial" charset="0"/>
                <a:cs typeface="Arial" charset="0"/>
              </a:rPr>
              <a:t>• Online participation makes access easy</a:t>
            </a:r>
          </a:p>
          <a:p>
            <a:pPr>
              <a:lnSpc>
                <a:spcPts val="1500"/>
              </a:lnSpc>
            </a:pPr>
            <a:r>
              <a:rPr lang="en-US" sz="1200">
                <a:solidFill>
                  <a:schemeClr val="bg1"/>
                </a:solidFill>
                <a:latin typeface="Arial" charset="0"/>
                <a:ea typeface="Arial" charset="0"/>
                <a:cs typeface="Arial" charset="0"/>
              </a:rPr>
              <a:t>• Chance for cash prizes</a:t>
            </a:r>
          </a:p>
          <a:p>
            <a:pPr>
              <a:lnSpc>
                <a:spcPts val="1500"/>
              </a:lnSpc>
            </a:pPr>
            <a:endParaRPr lang="en-US" sz="1200">
              <a:solidFill>
                <a:schemeClr val="bg1"/>
              </a:solidFill>
              <a:latin typeface="Arial" charset="0"/>
              <a:ea typeface="Arial" charset="0"/>
              <a:cs typeface="Arial" charset="0"/>
            </a:endParaRPr>
          </a:p>
          <a:p>
            <a:pPr>
              <a:lnSpc>
                <a:spcPts val="1500"/>
              </a:lnSpc>
            </a:pPr>
            <a:r>
              <a:rPr lang="en-US" sz="1400" b="1">
                <a:solidFill>
                  <a:srgbClr val="AED672"/>
                </a:solidFill>
                <a:latin typeface="Arial" charset="0"/>
                <a:ea typeface="Arial" charset="0"/>
                <a:cs typeface="Arial" charset="0"/>
              </a:rPr>
              <a:t>Two divisions based on </a:t>
            </a:r>
            <a:br>
              <a:rPr lang="en-US" sz="1400" b="1">
                <a:solidFill>
                  <a:srgbClr val="AED672"/>
                </a:solidFill>
                <a:latin typeface="Arial" charset="0"/>
                <a:ea typeface="Arial" charset="0"/>
                <a:cs typeface="Arial" charset="0"/>
              </a:rPr>
            </a:br>
            <a:r>
              <a:rPr lang="en-US" sz="1400" b="1">
                <a:solidFill>
                  <a:srgbClr val="AED672"/>
                </a:solidFill>
                <a:latin typeface="Arial" charset="0"/>
                <a:ea typeface="Arial" charset="0"/>
                <a:cs typeface="Arial" charset="0"/>
              </a:rPr>
              <a:t>experience level </a:t>
            </a:r>
          </a:p>
          <a:p>
            <a:pPr>
              <a:lnSpc>
                <a:spcPts val="700"/>
              </a:lnSpc>
            </a:pPr>
            <a:endParaRPr lang="en-US" sz="1200">
              <a:solidFill>
                <a:schemeClr val="bg1"/>
              </a:solidFill>
              <a:latin typeface="Arial" charset="0"/>
              <a:ea typeface="Arial" charset="0"/>
              <a:cs typeface="Arial" charset="0"/>
            </a:endParaRPr>
          </a:p>
          <a:p>
            <a:pPr>
              <a:lnSpc>
                <a:spcPts val="1500"/>
              </a:lnSpc>
            </a:pPr>
            <a:r>
              <a:rPr lang="en-US" sz="1200" b="1">
                <a:solidFill>
                  <a:schemeClr val="bg1"/>
                </a:solidFill>
                <a:latin typeface="Arial" charset="0"/>
                <a:ea typeface="Arial" charset="0"/>
                <a:cs typeface="Arial" charset="0"/>
              </a:rPr>
              <a:t>David Ricardo </a:t>
            </a:r>
            <a:r>
              <a:rPr lang="en-US" sz="1200">
                <a:solidFill>
                  <a:schemeClr val="bg1"/>
                </a:solidFill>
                <a:latin typeface="Arial" charset="0"/>
                <a:ea typeface="Arial" charset="0"/>
                <a:cs typeface="Arial" charset="0"/>
              </a:rPr>
              <a:t>for first-time competitors who have taken no more than one economics course.</a:t>
            </a:r>
          </a:p>
          <a:p>
            <a:pPr>
              <a:lnSpc>
                <a:spcPts val="700"/>
              </a:lnSpc>
            </a:pPr>
            <a:endParaRPr lang="en-US" sz="1200">
              <a:solidFill>
                <a:schemeClr val="bg1"/>
              </a:solidFill>
              <a:latin typeface="Arial" charset="0"/>
              <a:ea typeface="Arial" charset="0"/>
              <a:cs typeface="Arial" charset="0"/>
            </a:endParaRPr>
          </a:p>
          <a:p>
            <a:pPr>
              <a:lnSpc>
                <a:spcPts val="1500"/>
              </a:lnSpc>
            </a:pPr>
            <a:r>
              <a:rPr lang="en-US" sz="1200" b="1">
                <a:solidFill>
                  <a:schemeClr val="bg1"/>
                </a:solidFill>
                <a:latin typeface="Arial" charset="0"/>
                <a:ea typeface="Arial" charset="0"/>
                <a:cs typeface="Arial" charset="0"/>
              </a:rPr>
              <a:t>Adam Smith </a:t>
            </a:r>
            <a:r>
              <a:rPr lang="en-US" sz="1200">
                <a:solidFill>
                  <a:schemeClr val="bg1"/>
                </a:solidFill>
                <a:latin typeface="Arial" charset="0"/>
                <a:ea typeface="Arial" charset="0"/>
                <a:cs typeface="Arial" charset="0"/>
              </a:rPr>
              <a:t>for returning competitors, AP, International Baccalaureate, and honors students.</a:t>
            </a:r>
          </a:p>
          <a:p>
            <a:pPr>
              <a:lnSpc>
                <a:spcPts val="1500"/>
              </a:lnSpc>
            </a:pPr>
            <a:endParaRPr lang="en-US" sz="1200">
              <a:solidFill>
                <a:schemeClr val="bg1"/>
              </a:solidFill>
              <a:latin typeface="Arial" charset="0"/>
              <a:ea typeface="Arial" charset="0"/>
              <a:cs typeface="Arial" charset="0"/>
            </a:endParaRPr>
          </a:p>
        </p:txBody>
      </p:sp>
      <p:sp>
        <p:nvSpPr>
          <p:cNvPr id="12" name="TextBox 11"/>
          <p:cNvSpPr txBox="1"/>
          <p:nvPr/>
        </p:nvSpPr>
        <p:spPr>
          <a:xfrm>
            <a:off x="4368053" y="1642122"/>
            <a:ext cx="3297990" cy="4447371"/>
          </a:xfrm>
          <a:prstGeom prst="rect">
            <a:avLst/>
          </a:prstGeom>
          <a:noFill/>
        </p:spPr>
        <p:txBody>
          <a:bodyPr wrap="square" lIns="0" tIns="0" rIns="0" bIns="0" rtlCol="0" anchor="t">
            <a:spAutoFit/>
          </a:bodyPr>
          <a:lstStyle/>
          <a:p>
            <a:pPr>
              <a:lnSpc>
                <a:spcPts val="1500"/>
              </a:lnSpc>
            </a:pPr>
            <a:r>
              <a:rPr lang="en-US" sz="1400" b="1">
                <a:solidFill>
                  <a:srgbClr val="AED672"/>
                </a:solidFill>
                <a:latin typeface="Arial" charset="0"/>
                <a:ea typeface="Arial" charset="0"/>
                <a:cs typeface="Arial" charset="0"/>
              </a:rPr>
              <a:t>How it Works</a:t>
            </a:r>
          </a:p>
          <a:p>
            <a:pPr>
              <a:lnSpc>
                <a:spcPts val="1500"/>
              </a:lnSpc>
            </a:pPr>
            <a:endParaRPr lang="en-US" sz="1400" b="1">
              <a:solidFill>
                <a:schemeClr val="bg1"/>
              </a:solidFill>
              <a:latin typeface="Arial" charset="0"/>
              <a:ea typeface="Arial" charset="0"/>
              <a:cs typeface="Arial" charset="0"/>
            </a:endParaRPr>
          </a:p>
          <a:p>
            <a:pPr>
              <a:lnSpc>
                <a:spcPts val="1500"/>
              </a:lnSpc>
            </a:pPr>
            <a:r>
              <a:rPr lang="en-US" sz="1400" b="1">
                <a:solidFill>
                  <a:srgbClr val="AED672"/>
                </a:solidFill>
                <a:latin typeface="Arial" charset="0"/>
                <a:ea typeface="Arial" charset="0"/>
                <a:cs typeface="Arial" charset="0"/>
              </a:rPr>
              <a:t>Teams register </a:t>
            </a:r>
          </a:p>
          <a:p>
            <a:pPr>
              <a:lnSpc>
                <a:spcPts val="1500"/>
              </a:lnSpc>
            </a:pPr>
            <a:r>
              <a:rPr lang="en-US" sz="1200">
                <a:solidFill>
                  <a:schemeClr val="bg1"/>
                </a:solidFill>
                <a:latin typeface="Arial" charset="0"/>
                <a:ea typeface="Arial" charset="0"/>
                <a:cs typeface="Arial" charset="0"/>
              </a:rPr>
              <a:t>Teachers enroll team(s) of 3- 4 high school students from the same school. Multiple </a:t>
            </a:r>
            <a:br>
              <a:rPr lang="en-US" sz="1200">
                <a:solidFill>
                  <a:schemeClr val="bg1"/>
                </a:solidFill>
                <a:latin typeface="Arial" charset="0"/>
                <a:ea typeface="Arial" charset="0"/>
                <a:cs typeface="Arial" charset="0"/>
              </a:rPr>
            </a:br>
            <a:r>
              <a:rPr lang="en-US" sz="1200">
                <a:solidFill>
                  <a:schemeClr val="bg1"/>
                </a:solidFill>
                <a:latin typeface="Arial" charset="0"/>
                <a:ea typeface="Arial" charset="0"/>
                <a:cs typeface="Arial" charset="0"/>
              </a:rPr>
              <a:t>teams allowed.</a:t>
            </a:r>
          </a:p>
          <a:p>
            <a:pPr>
              <a:lnSpc>
                <a:spcPts val="1500"/>
              </a:lnSpc>
            </a:pPr>
            <a:endParaRPr lang="en-US" sz="1200">
              <a:solidFill>
                <a:schemeClr val="bg1"/>
              </a:solidFill>
              <a:latin typeface="Arial" charset="0"/>
              <a:ea typeface="Arial" charset="0"/>
              <a:cs typeface="Arial" charset="0"/>
            </a:endParaRPr>
          </a:p>
          <a:p>
            <a:pPr>
              <a:lnSpc>
                <a:spcPts val="1500"/>
              </a:lnSpc>
            </a:pPr>
            <a:r>
              <a:rPr lang="en-US" sz="1400" b="1">
                <a:solidFill>
                  <a:srgbClr val="AED672"/>
                </a:solidFill>
                <a:latin typeface="Arial" charset="0"/>
                <a:ea typeface="Arial" charset="0"/>
                <a:cs typeface="Arial" charset="0"/>
              </a:rPr>
              <a:t>Teams compete within their state</a:t>
            </a:r>
          </a:p>
          <a:p>
            <a:pPr>
              <a:lnSpc>
                <a:spcPts val="1500"/>
              </a:lnSpc>
            </a:pPr>
            <a:r>
              <a:rPr lang="en-US" sz="1200">
                <a:solidFill>
                  <a:schemeClr val="bg1"/>
                </a:solidFill>
                <a:latin typeface="Arial" charset="0"/>
                <a:ea typeface="Arial" charset="0"/>
                <a:cs typeface="Arial" charset="0"/>
              </a:rPr>
              <a:t>Compete to win your state competition for a </a:t>
            </a:r>
            <a:br>
              <a:rPr lang="en-US" sz="1200">
                <a:solidFill>
                  <a:schemeClr val="bg1"/>
                </a:solidFill>
                <a:latin typeface="Arial" charset="0"/>
                <a:ea typeface="Arial" charset="0"/>
                <a:cs typeface="Arial" charset="0"/>
              </a:rPr>
            </a:br>
            <a:r>
              <a:rPr lang="en-US" sz="1200">
                <a:solidFill>
                  <a:schemeClr val="bg1"/>
                </a:solidFill>
                <a:latin typeface="Arial" charset="0"/>
                <a:ea typeface="Arial" charset="0"/>
                <a:cs typeface="Arial" charset="0"/>
              </a:rPr>
              <a:t>chance to advance to the National Semi-Finals.</a:t>
            </a:r>
          </a:p>
          <a:p>
            <a:pPr>
              <a:lnSpc>
                <a:spcPts val="1500"/>
              </a:lnSpc>
            </a:pPr>
            <a:endParaRPr lang="en-US" sz="1200">
              <a:solidFill>
                <a:schemeClr val="bg1"/>
              </a:solidFill>
              <a:latin typeface="Arial" charset="0"/>
              <a:ea typeface="Arial" charset="0"/>
              <a:cs typeface="Arial" charset="0"/>
            </a:endParaRPr>
          </a:p>
          <a:p>
            <a:pPr>
              <a:lnSpc>
                <a:spcPts val="1500"/>
              </a:lnSpc>
            </a:pPr>
            <a:r>
              <a:rPr lang="en-US" sz="1400" b="1">
                <a:solidFill>
                  <a:srgbClr val="AED672"/>
                </a:solidFill>
                <a:latin typeface="Arial" charset="0"/>
                <a:ea typeface="Arial" charset="0"/>
                <a:cs typeface="Arial" charset="0"/>
              </a:rPr>
              <a:t>National Semi-Finals: April 21-24, 2025</a:t>
            </a:r>
          </a:p>
          <a:p>
            <a:pPr>
              <a:lnSpc>
                <a:spcPts val="1500"/>
              </a:lnSpc>
            </a:pPr>
            <a:r>
              <a:rPr lang="en-US" sz="1200">
                <a:solidFill>
                  <a:schemeClr val="bg1"/>
                </a:solidFill>
                <a:latin typeface="Arial" charset="0"/>
                <a:ea typeface="Arial" charset="0"/>
                <a:cs typeface="Arial" charset="0"/>
              </a:rPr>
              <a:t>Teams answer multiple-choice questions on macroeconomics, microeconomics, and international &amp; current events.</a:t>
            </a:r>
          </a:p>
          <a:p>
            <a:pPr>
              <a:lnSpc>
                <a:spcPts val="1500"/>
              </a:lnSpc>
            </a:pPr>
            <a:endParaRPr lang="en-US" sz="1200">
              <a:solidFill>
                <a:schemeClr val="bg1"/>
              </a:solidFill>
              <a:latin typeface="Arial" charset="0"/>
              <a:ea typeface="Arial" charset="0"/>
              <a:cs typeface="Arial" charset="0"/>
            </a:endParaRPr>
          </a:p>
          <a:p>
            <a:pPr>
              <a:lnSpc>
                <a:spcPts val="1500"/>
              </a:lnSpc>
            </a:pPr>
            <a:r>
              <a:rPr lang="en-US" sz="1400" b="1">
                <a:solidFill>
                  <a:srgbClr val="AED672"/>
                </a:solidFill>
                <a:latin typeface="Arial" charset="0"/>
                <a:ea typeface="Arial" charset="0"/>
                <a:cs typeface="Arial" charset="0"/>
              </a:rPr>
              <a:t>National Finals: Atlanta, Georgia</a:t>
            </a:r>
            <a:br>
              <a:rPr lang="en-US" sz="1400" b="1">
                <a:solidFill>
                  <a:srgbClr val="AED672"/>
                </a:solidFill>
                <a:latin typeface="Arial" charset="0"/>
                <a:ea typeface="Arial" charset="0"/>
                <a:cs typeface="Arial" charset="0"/>
              </a:rPr>
            </a:br>
            <a:r>
              <a:rPr lang="en-US" sz="1400" b="1">
                <a:solidFill>
                  <a:srgbClr val="AED672"/>
                </a:solidFill>
                <a:latin typeface="Arial" charset="0"/>
                <a:ea typeface="Arial" charset="0"/>
                <a:cs typeface="Arial" charset="0"/>
              </a:rPr>
              <a:t>May 28-30, 2025</a:t>
            </a:r>
          </a:p>
          <a:p>
            <a:pPr>
              <a:lnSpc>
                <a:spcPts val="1500"/>
              </a:lnSpc>
            </a:pPr>
            <a:r>
              <a:rPr lang="en-US" sz="1200">
                <a:solidFill>
                  <a:schemeClr val="bg1"/>
                </a:solidFill>
                <a:latin typeface="Arial" charset="0"/>
                <a:ea typeface="Arial" charset="0"/>
                <a:cs typeface="Arial" charset="0"/>
              </a:rPr>
              <a:t>Teams analyze an economic issue and present their solution. Top teams engage in the Finals Quiz Bowl where they face-off answering questions to claim the National Title.</a:t>
            </a:r>
          </a:p>
          <a:p>
            <a:endParaRPr lang="en-US" sz="1400">
              <a:solidFill>
                <a:schemeClr val="bg1"/>
              </a:solidFill>
              <a:latin typeface="Arial" charset="0"/>
              <a:ea typeface="Arial" charset="0"/>
              <a:cs typeface="Arial" charset="0"/>
            </a:endParaRPr>
          </a:p>
        </p:txBody>
      </p:sp>
      <p:sp>
        <p:nvSpPr>
          <p:cNvPr id="14" name="TextBox 13"/>
          <p:cNvSpPr txBox="1"/>
          <p:nvPr/>
        </p:nvSpPr>
        <p:spPr>
          <a:xfrm>
            <a:off x="968386" y="6383557"/>
            <a:ext cx="7651278" cy="276999"/>
          </a:xfrm>
          <a:prstGeom prst="rect">
            <a:avLst/>
          </a:prstGeom>
          <a:noFill/>
        </p:spPr>
        <p:txBody>
          <a:bodyPr wrap="square" lIns="0" tIns="0" rIns="0" bIns="0" rtlCol="0">
            <a:spAutoFit/>
          </a:bodyPr>
          <a:lstStyle/>
          <a:p>
            <a:r>
              <a:rPr lang="en-US">
                <a:solidFill>
                  <a:schemeClr val="bg1"/>
                </a:solidFill>
                <a:latin typeface="Arial" charset="0"/>
                <a:ea typeface="Arial" charset="0"/>
                <a:cs typeface="Arial" charset="0"/>
              </a:rPr>
              <a:t>Register Today at </a:t>
            </a:r>
            <a:r>
              <a:rPr lang="en-US" b="1">
                <a:solidFill>
                  <a:schemeClr val="bg1"/>
                </a:solidFill>
                <a:latin typeface="Arial" charset="0"/>
                <a:ea typeface="Arial" charset="0"/>
                <a:cs typeface="Arial" charset="0"/>
              </a:rPr>
              <a:t>NationalEconomicsChallenge.org</a:t>
            </a:r>
          </a:p>
        </p:txBody>
      </p:sp>
      <p:sp>
        <p:nvSpPr>
          <p:cNvPr id="17" name="TextBox 16">
            <a:extLst>
              <a:ext uri="{FF2B5EF4-FFF2-40B4-BE49-F238E27FC236}">
                <a16:creationId xmlns:a16="http://schemas.microsoft.com/office/drawing/2014/main" id="{F76F14CD-5B16-A591-E047-D88143CD0845}"/>
              </a:ext>
            </a:extLst>
          </p:cNvPr>
          <p:cNvSpPr txBox="1"/>
          <p:nvPr/>
        </p:nvSpPr>
        <p:spPr>
          <a:xfrm>
            <a:off x="8184058" y="4765023"/>
            <a:ext cx="1849750" cy="1679755"/>
          </a:xfrm>
          <a:prstGeom prst="rect">
            <a:avLst/>
          </a:prstGeom>
          <a:noFill/>
        </p:spPr>
        <p:txBody>
          <a:bodyPr wrap="square" lIns="0" tIns="0" rIns="0" bIns="0" rtlCol="0">
            <a:spAutoFit/>
          </a:bodyPr>
          <a:lstStyle/>
          <a:p>
            <a:pPr algn="ctr">
              <a:lnSpc>
                <a:spcPts val="1500"/>
              </a:lnSpc>
            </a:pPr>
            <a:r>
              <a:rPr lang="en-US" sz="1600" b="1">
                <a:solidFill>
                  <a:srgbClr val="AED672"/>
                </a:solidFill>
                <a:latin typeface="Arial" charset="0"/>
                <a:ea typeface="Arial" charset="0"/>
                <a:cs typeface="Arial" charset="0"/>
              </a:rPr>
              <a:t>CASH PRIZES</a:t>
            </a:r>
          </a:p>
          <a:p>
            <a:pPr algn="ctr">
              <a:lnSpc>
                <a:spcPts val="1500"/>
              </a:lnSpc>
            </a:pPr>
            <a:r>
              <a:rPr lang="en-US" sz="1200" b="1">
                <a:solidFill>
                  <a:schemeClr val="bg1"/>
                </a:solidFill>
                <a:latin typeface="Arial" charset="0"/>
                <a:ea typeface="Arial" charset="0"/>
                <a:cs typeface="Arial" charset="0"/>
              </a:rPr>
              <a:t>for each member of the winning teams:</a:t>
            </a:r>
          </a:p>
          <a:p>
            <a:pPr algn="ctr">
              <a:lnSpc>
                <a:spcPts val="1800"/>
              </a:lnSpc>
            </a:pPr>
            <a:r>
              <a:rPr lang="en-US" sz="1200" b="1">
                <a:solidFill>
                  <a:schemeClr val="bg1"/>
                </a:solidFill>
                <a:latin typeface="Arial" charset="0"/>
                <a:ea typeface="Arial" charset="0"/>
                <a:cs typeface="Arial" charset="0"/>
              </a:rPr>
              <a:t>1</a:t>
            </a:r>
            <a:r>
              <a:rPr lang="en-US" sz="1200" b="1" baseline="30000">
                <a:solidFill>
                  <a:schemeClr val="bg1"/>
                </a:solidFill>
                <a:latin typeface="Arial" charset="0"/>
                <a:ea typeface="Arial" charset="0"/>
                <a:cs typeface="Arial" charset="0"/>
              </a:rPr>
              <a:t>st</a:t>
            </a:r>
            <a:r>
              <a:rPr lang="en-US" sz="1200" b="1">
                <a:solidFill>
                  <a:schemeClr val="bg1"/>
                </a:solidFill>
                <a:latin typeface="Arial" charset="0"/>
                <a:ea typeface="Arial" charset="0"/>
                <a:cs typeface="Arial" charset="0"/>
              </a:rPr>
              <a:t> Place $1,000</a:t>
            </a:r>
          </a:p>
          <a:p>
            <a:pPr algn="ctr">
              <a:lnSpc>
                <a:spcPts val="1800"/>
              </a:lnSpc>
            </a:pPr>
            <a:r>
              <a:rPr lang="en-US" sz="1200" b="1">
                <a:solidFill>
                  <a:schemeClr val="bg1"/>
                </a:solidFill>
                <a:latin typeface="Arial" charset="0"/>
                <a:ea typeface="Arial" charset="0"/>
                <a:cs typeface="Arial" charset="0"/>
              </a:rPr>
              <a:t>2</a:t>
            </a:r>
            <a:r>
              <a:rPr lang="en-US" sz="1200" b="1" baseline="30000">
                <a:solidFill>
                  <a:schemeClr val="bg1"/>
                </a:solidFill>
                <a:latin typeface="Arial" charset="0"/>
                <a:ea typeface="Arial" charset="0"/>
                <a:cs typeface="Arial" charset="0"/>
              </a:rPr>
              <a:t>nd</a:t>
            </a:r>
            <a:r>
              <a:rPr lang="en-US" sz="1200" b="1">
                <a:solidFill>
                  <a:schemeClr val="bg1"/>
                </a:solidFill>
                <a:latin typeface="Arial" charset="0"/>
                <a:ea typeface="Arial" charset="0"/>
                <a:cs typeface="Arial" charset="0"/>
              </a:rPr>
              <a:t> Place $500</a:t>
            </a:r>
          </a:p>
          <a:p>
            <a:pPr algn="ctr">
              <a:lnSpc>
                <a:spcPts val="1800"/>
              </a:lnSpc>
            </a:pPr>
            <a:r>
              <a:rPr lang="en-US" sz="1200" b="1">
                <a:solidFill>
                  <a:schemeClr val="bg1"/>
                </a:solidFill>
                <a:latin typeface="Arial" charset="0"/>
                <a:ea typeface="Arial" charset="0"/>
                <a:cs typeface="Arial" charset="0"/>
              </a:rPr>
              <a:t>3</a:t>
            </a:r>
            <a:r>
              <a:rPr lang="en-US" sz="1200" b="1" baseline="30000">
                <a:solidFill>
                  <a:schemeClr val="bg1"/>
                </a:solidFill>
                <a:latin typeface="Arial" charset="0"/>
                <a:ea typeface="Arial" charset="0"/>
                <a:cs typeface="Arial" charset="0"/>
              </a:rPr>
              <a:t>rd</a:t>
            </a:r>
            <a:r>
              <a:rPr lang="en-US" sz="1200" b="1">
                <a:solidFill>
                  <a:schemeClr val="bg1"/>
                </a:solidFill>
                <a:latin typeface="Arial" charset="0"/>
                <a:ea typeface="Arial" charset="0"/>
                <a:cs typeface="Arial" charset="0"/>
              </a:rPr>
              <a:t> Place $250</a:t>
            </a:r>
          </a:p>
          <a:p>
            <a:pPr algn="ctr">
              <a:lnSpc>
                <a:spcPts val="1800"/>
              </a:lnSpc>
            </a:pPr>
            <a:r>
              <a:rPr lang="en-US" sz="1200" b="1">
                <a:solidFill>
                  <a:schemeClr val="bg1"/>
                </a:solidFill>
                <a:latin typeface="Arial" charset="0"/>
                <a:ea typeface="Arial" charset="0"/>
                <a:cs typeface="Arial" charset="0"/>
              </a:rPr>
              <a:t>4</a:t>
            </a:r>
            <a:r>
              <a:rPr lang="en-US" sz="1200" b="1" baseline="30000">
                <a:solidFill>
                  <a:schemeClr val="bg1"/>
                </a:solidFill>
                <a:latin typeface="Arial" charset="0"/>
                <a:ea typeface="Arial" charset="0"/>
                <a:cs typeface="Arial" charset="0"/>
              </a:rPr>
              <a:t>th</a:t>
            </a:r>
            <a:r>
              <a:rPr lang="en-US" sz="1200" b="1">
                <a:solidFill>
                  <a:schemeClr val="bg1"/>
                </a:solidFill>
                <a:latin typeface="Arial" charset="0"/>
                <a:ea typeface="Arial" charset="0"/>
                <a:cs typeface="Arial" charset="0"/>
              </a:rPr>
              <a:t> Place $200</a:t>
            </a:r>
          </a:p>
          <a:p>
            <a:pPr>
              <a:lnSpc>
                <a:spcPts val="1500"/>
              </a:lnSpc>
            </a:pPr>
            <a:endParaRPr lang="en-US" sz="1200">
              <a:solidFill>
                <a:schemeClr val="bg1"/>
              </a:solidFill>
              <a:latin typeface="Arial" charset="0"/>
              <a:ea typeface="Arial" charset="0"/>
              <a:cs typeface="Arial" charset="0"/>
            </a:endParaRPr>
          </a:p>
        </p:txBody>
      </p:sp>
      <p:pic>
        <p:nvPicPr>
          <p:cNvPr id="23" name="Picture 22">
            <a:extLst>
              <a:ext uri="{FF2B5EF4-FFF2-40B4-BE49-F238E27FC236}">
                <a16:creationId xmlns:a16="http://schemas.microsoft.com/office/drawing/2014/main" id="{63C26763-7F42-128B-59C1-760100DD83E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5038" y="198644"/>
            <a:ext cx="3909013" cy="3927110"/>
          </a:xfrm>
          <a:prstGeom prst="rect">
            <a:avLst/>
          </a:prstGeom>
        </p:spPr>
      </p:pic>
      <p:pic>
        <p:nvPicPr>
          <p:cNvPr id="19" name="Picture 18" descr="A group of men standing at a podium&#10;&#10;Description automatically generated">
            <a:extLst>
              <a:ext uri="{FF2B5EF4-FFF2-40B4-BE49-F238E27FC236}">
                <a16:creationId xmlns:a16="http://schemas.microsoft.com/office/drawing/2014/main" id="{1B310FB8-F238-66A8-B56F-B0FA33F82B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05521" y="2787456"/>
            <a:ext cx="2428576" cy="2278422"/>
          </a:xfrm>
          <a:prstGeom prst="rect">
            <a:avLst/>
          </a:prstGeom>
        </p:spPr>
      </p:pic>
    </p:spTree>
    <p:extLst>
      <p:ext uri="{BB962C8B-B14F-4D97-AF65-F5344CB8AC3E}">
        <p14:creationId xmlns:p14="http://schemas.microsoft.com/office/powerpoint/2010/main" val="14922390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65583"/>
        </a:solidFill>
        <a:effectLst/>
      </p:bgPr>
    </p:bg>
    <p:spTree>
      <p:nvGrpSpPr>
        <p:cNvPr id="1" name=""/>
        <p:cNvGrpSpPr/>
        <p:nvPr/>
      </p:nvGrpSpPr>
      <p:grpSpPr>
        <a:xfrm>
          <a:off x="0" y="0"/>
          <a:ext cx="0" cy="0"/>
          <a:chOff x="0" y="0"/>
          <a:chExt cx="0" cy="0"/>
        </a:xfrm>
      </p:grpSpPr>
      <p:sp>
        <p:nvSpPr>
          <p:cNvPr id="2" name="Freeform 2"/>
          <p:cNvSpPr/>
          <p:nvPr/>
        </p:nvSpPr>
        <p:spPr>
          <a:xfrm>
            <a:off x="4486927" y="4076831"/>
            <a:ext cx="8916465" cy="4190739"/>
          </a:xfrm>
          <a:custGeom>
            <a:avLst/>
            <a:gdLst/>
            <a:ahLst/>
            <a:cxnLst/>
            <a:rect l="l" t="t" r="r" b="b"/>
            <a:pathLst>
              <a:path w="13374697" h="6286108">
                <a:moveTo>
                  <a:pt x="0" y="0"/>
                </a:moveTo>
                <a:lnTo>
                  <a:pt x="13374698" y="0"/>
                </a:lnTo>
                <a:lnTo>
                  <a:pt x="13374698" y="6286108"/>
                </a:lnTo>
                <a:lnTo>
                  <a:pt x="0" y="6286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592934" y="1613042"/>
            <a:ext cx="472869" cy="598569"/>
          </a:xfrm>
          <a:custGeom>
            <a:avLst/>
            <a:gdLst/>
            <a:ahLst/>
            <a:cxnLst/>
            <a:rect l="l" t="t" r="r" b="b"/>
            <a:pathLst>
              <a:path w="709304" h="897853">
                <a:moveTo>
                  <a:pt x="0" y="0"/>
                </a:moveTo>
                <a:lnTo>
                  <a:pt x="709304" y="0"/>
                </a:lnTo>
                <a:lnTo>
                  <a:pt x="709304" y="897853"/>
                </a:lnTo>
                <a:lnTo>
                  <a:pt x="0" y="8978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7254696" y="1613042"/>
            <a:ext cx="4796179" cy="3972345"/>
            <a:chOff x="0" y="0"/>
            <a:chExt cx="9592359" cy="7944690"/>
          </a:xfrm>
        </p:grpSpPr>
        <p:sp>
          <p:nvSpPr>
            <p:cNvPr id="5" name="Freeform 5"/>
            <p:cNvSpPr/>
            <p:nvPr/>
          </p:nvSpPr>
          <p:spPr>
            <a:xfrm>
              <a:off x="8578310" y="1191820"/>
              <a:ext cx="1014048" cy="1283605"/>
            </a:xfrm>
            <a:custGeom>
              <a:avLst/>
              <a:gdLst/>
              <a:ahLst/>
              <a:cxnLst/>
              <a:rect l="l" t="t" r="r" b="b"/>
              <a:pathLst>
                <a:path w="1014048" h="1283605">
                  <a:moveTo>
                    <a:pt x="0" y="0"/>
                  </a:moveTo>
                  <a:lnTo>
                    <a:pt x="1014049" y="0"/>
                  </a:lnTo>
                  <a:lnTo>
                    <a:pt x="1014049" y="1283606"/>
                  </a:lnTo>
                  <a:lnTo>
                    <a:pt x="0" y="12836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flipH="1">
              <a:off x="4712689" y="0"/>
              <a:ext cx="643710" cy="814823"/>
            </a:xfrm>
            <a:custGeom>
              <a:avLst/>
              <a:gdLst/>
              <a:ahLst/>
              <a:cxnLst/>
              <a:rect l="l" t="t" r="r" b="b"/>
              <a:pathLst>
                <a:path w="643710" h="814823">
                  <a:moveTo>
                    <a:pt x="643710" y="0"/>
                  </a:moveTo>
                  <a:lnTo>
                    <a:pt x="0" y="0"/>
                  </a:lnTo>
                  <a:lnTo>
                    <a:pt x="0" y="814823"/>
                  </a:lnTo>
                  <a:lnTo>
                    <a:pt x="643710" y="814823"/>
                  </a:lnTo>
                  <a:lnTo>
                    <a:pt x="64371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7" name="Group 7"/>
            <p:cNvGrpSpPr/>
            <p:nvPr/>
          </p:nvGrpSpPr>
          <p:grpSpPr>
            <a:xfrm>
              <a:off x="0" y="997044"/>
              <a:ext cx="6369178" cy="6369152"/>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0"/>
                <a:stretch>
                  <a:fillRect l="-74921" t="-2568" r="-65097" b="-23942"/>
                </a:stretch>
              </a:blipFill>
            </p:spPr>
          </p:sp>
        </p:grpSp>
        <p:grpSp>
          <p:nvGrpSpPr>
            <p:cNvPr id="9" name="Group 9"/>
            <p:cNvGrpSpPr/>
            <p:nvPr/>
          </p:nvGrpSpPr>
          <p:grpSpPr>
            <a:xfrm>
              <a:off x="4890790" y="997044"/>
              <a:ext cx="2956775" cy="2956763"/>
              <a:chOff x="0" y="0"/>
              <a:chExt cx="6350000" cy="6349975"/>
            </a:xfrm>
          </p:grpSpPr>
          <p:sp>
            <p:nvSpPr>
              <p:cNvPr id="10"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1"/>
                <a:stretch>
                  <a:fillRect l="-19900" r="-22332" b="-6674"/>
                </a:stretch>
              </a:blipFill>
            </p:spPr>
          </p:sp>
        </p:grpSp>
        <p:grpSp>
          <p:nvGrpSpPr>
            <p:cNvPr id="11" name="Group 11"/>
            <p:cNvGrpSpPr/>
            <p:nvPr/>
          </p:nvGrpSpPr>
          <p:grpSpPr>
            <a:xfrm>
              <a:off x="5356399" y="4215769"/>
              <a:ext cx="3728936" cy="3728921"/>
              <a:chOff x="0" y="0"/>
              <a:chExt cx="6350000" cy="6349975"/>
            </a:xfrm>
          </p:grpSpPr>
          <p:sp>
            <p:nvSpPr>
              <p:cNvPr id="12" name="Freeform 1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2"/>
                <a:stretch>
                  <a:fillRect l="-18489" r="-51209" b="-13132"/>
                </a:stretch>
              </a:blipFill>
            </p:spPr>
          </p:sp>
        </p:grpSp>
        <p:grpSp>
          <p:nvGrpSpPr>
            <p:cNvPr id="13" name="Group 13"/>
            <p:cNvGrpSpPr/>
            <p:nvPr/>
          </p:nvGrpSpPr>
          <p:grpSpPr>
            <a:xfrm>
              <a:off x="7157344" y="3011412"/>
              <a:ext cx="1884797" cy="1884790"/>
              <a:chOff x="0" y="0"/>
              <a:chExt cx="6350000" cy="6349975"/>
            </a:xfrm>
          </p:grpSpPr>
          <p:sp>
            <p:nvSpPr>
              <p:cNvPr id="14" name="Freeform 1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3"/>
                <a:stretch>
                  <a:fillRect l="-110110" t="-21468" r="-34018" b="-41285"/>
                </a:stretch>
              </a:blipFill>
            </p:spPr>
          </p:sp>
        </p:grpSp>
      </p:grpSp>
      <p:sp>
        <p:nvSpPr>
          <p:cNvPr id="15" name="Freeform 15"/>
          <p:cNvSpPr/>
          <p:nvPr/>
        </p:nvSpPr>
        <p:spPr>
          <a:xfrm>
            <a:off x="6482301" y="4529052"/>
            <a:ext cx="340488" cy="430997"/>
          </a:xfrm>
          <a:custGeom>
            <a:avLst/>
            <a:gdLst/>
            <a:ahLst/>
            <a:cxnLst/>
            <a:rect l="l" t="t" r="r" b="b"/>
            <a:pathLst>
              <a:path w="510732" h="646496">
                <a:moveTo>
                  <a:pt x="0" y="0"/>
                </a:moveTo>
                <a:lnTo>
                  <a:pt x="510732" y="0"/>
                </a:lnTo>
                <a:lnTo>
                  <a:pt x="510732" y="646496"/>
                </a:lnTo>
                <a:lnTo>
                  <a:pt x="0" y="64649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flipH="1">
            <a:off x="-3570200" y="4076831"/>
            <a:ext cx="8916465" cy="4190739"/>
          </a:xfrm>
          <a:custGeom>
            <a:avLst/>
            <a:gdLst/>
            <a:ahLst/>
            <a:cxnLst/>
            <a:rect l="l" t="t" r="r" b="b"/>
            <a:pathLst>
              <a:path w="13374697" h="6286108">
                <a:moveTo>
                  <a:pt x="13374698" y="0"/>
                </a:moveTo>
                <a:lnTo>
                  <a:pt x="0" y="0"/>
                </a:lnTo>
                <a:lnTo>
                  <a:pt x="0" y="6286108"/>
                </a:lnTo>
                <a:lnTo>
                  <a:pt x="13374698" y="6286108"/>
                </a:lnTo>
                <a:lnTo>
                  <a:pt x="13374698"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7" name="Group 17"/>
          <p:cNvGrpSpPr/>
          <p:nvPr/>
        </p:nvGrpSpPr>
        <p:grpSpPr>
          <a:xfrm>
            <a:off x="685800" y="4343623"/>
            <a:ext cx="1997752" cy="1997752"/>
            <a:chOff x="0" y="0"/>
            <a:chExt cx="3995504" cy="3995504"/>
          </a:xfrm>
        </p:grpSpPr>
        <p:sp>
          <p:nvSpPr>
            <p:cNvPr id="18" name="Freeform 18"/>
            <p:cNvSpPr/>
            <p:nvPr/>
          </p:nvSpPr>
          <p:spPr>
            <a:xfrm>
              <a:off x="0" y="0"/>
              <a:ext cx="3995504" cy="3995504"/>
            </a:xfrm>
            <a:custGeom>
              <a:avLst/>
              <a:gdLst/>
              <a:ahLst/>
              <a:cxnLst/>
              <a:rect l="l" t="t" r="r" b="b"/>
              <a:pathLst>
                <a:path w="3995504" h="3995504">
                  <a:moveTo>
                    <a:pt x="0" y="0"/>
                  </a:moveTo>
                  <a:lnTo>
                    <a:pt x="3995504" y="0"/>
                  </a:lnTo>
                  <a:lnTo>
                    <a:pt x="3995504" y="3995504"/>
                  </a:lnTo>
                  <a:lnTo>
                    <a:pt x="0" y="39955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sp>
        <p:nvSpPr>
          <p:cNvPr id="19" name="Freeform 19"/>
          <p:cNvSpPr/>
          <p:nvPr/>
        </p:nvSpPr>
        <p:spPr>
          <a:xfrm rot="613923" flipH="1">
            <a:off x="2751624" y="4620265"/>
            <a:ext cx="1241955" cy="804165"/>
          </a:xfrm>
          <a:custGeom>
            <a:avLst/>
            <a:gdLst/>
            <a:ahLst/>
            <a:cxnLst/>
            <a:rect l="l" t="t" r="r" b="b"/>
            <a:pathLst>
              <a:path w="1862932" h="1206248">
                <a:moveTo>
                  <a:pt x="1862932" y="0"/>
                </a:moveTo>
                <a:lnTo>
                  <a:pt x="0" y="0"/>
                </a:lnTo>
                <a:lnTo>
                  <a:pt x="0" y="1206249"/>
                </a:lnTo>
                <a:lnTo>
                  <a:pt x="1862932" y="1206249"/>
                </a:lnTo>
                <a:lnTo>
                  <a:pt x="1862932"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0" name="Freeform 20"/>
          <p:cNvSpPr/>
          <p:nvPr/>
        </p:nvSpPr>
        <p:spPr>
          <a:xfrm>
            <a:off x="9944885" y="5692110"/>
            <a:ext cx="2139887" cy="1134141"/>
          </a:xfrm>
          <a:custGeom>
            <a:avLst/>
            <a:gdLst/>
            <a:ahLst/>
            <a:cxnLst/>
            <a:rect l="l" t="t" r="r" b="b"/>
            <a:pathLst>
              <a:path w="3209831" h="1701211">
                <a:moveTo>
                  <a:pt x="0" y="0"/>
                </a:moveTo>
                <a:lnTo>
                  <a:pt x="3209831" y="0"/>
                </a:lnTo>
                <a:lnTo>
                  <a:pt x="3209831" y="1701211"/>
                </a:lnTo>
                <a:lnTo>
                  <a:pt x="0" y="1701211"/>
                </a:lnTo>
                <a:lnTo>
                  <a:pt x="0" y="0"/>
                </a:lnTo>
                <a:close/>
              </a:path>
            </a:pathLst>
          </a:custGeom>
          <a:blipFill>
            <a:blip r:embed="rId20"/>
            <a:stretch>
              <a:fillRect/>
            </a:stretch>
          </a:blipFill>
        </p:spPr>
      </p:sp>
      <p:sp>
        <p:nvSpPr>
          <p:cNvPr id="21" name="TextBox 21"/>
          <p:cNvSpPr txBox="1"/>
          <p:nvPr/>
        </p:nvSpPr>
        <p:spPr>
          <a:xfrm>
            <a:off x="329366" y="391437"/>
            <a:ext cx="11533269" cy="55372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480"/>
              </a:lnSpc>
              <a:spcBef>
                <a:spcPct val="0"/>
              </a:spcBef>
            </a:pPr>
            <a:r>
              <a:rPr lang="en-US" sz="3199">
                <a:solidFill>
                  <a:srgbClr val="ACDD71"/>
                </a:solidFill>
                <a:latin typeface="BIZ UDPMincho"/>
                <a:ea typeface="BIZ UDPMincho"/>
                <a:cs typeface="BIZ UDPMincho"/>
                <a:sym typeface="BIZ UDPMincho"/>
              </a:rPr>
              <a:t>Free Personal Finance Program for High School Girls </a:t>
            </a:r>
          </a:p>
        </p:txBody>
      </p:sp>
      <p:sp>
        <p:nvSpPr>
          <p:cNvPr id="22" name="TextBox 22"/>
          <p:cNvSpPr txBox="1"/>
          <p:nvPr/>
        </p:nvSpPr>
        <p:spPr>
          <a:xfrm>
            <a:off x="329366" y="1369688"/>
            <a:ext cx="6652545" cy="22083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893"/>
              </a:lnSpc>
              <a:spcBef>
                <a:spcPct val="0"/>
              </a:spcBef>
            </a:pPr>
            <a:r>
              <a:rPr lang="en-US" sz="2067">
                <a:solidFill>
                  <a:srgbClr val="FFFFFF"/>
                </a:solidFill>
                <a:latin typeface="Inter"/>
                <a:ea typeface="Inter"/>
                <a:cs typeface="Inter"/>
                <a:sym typeface="Inter"/>
              </a:rPr>
              <a:t>Invest in Girls (a program of CEE) invites your high school students to learn about personal finance in a supportive all-girl environment! IIG instructors will teach students the basics of personal finance, how to invest, and help them build professional skills. These programs are online and free to attend.  </a:t>
            </a:r>
          </a:p>
        </p:txBody>
      </p:sp>
      <p:sp>
        <p:nvSpPr>
          <p:cNvPr id="23" name="TextBox 23"/>
          <p:cNvSpPr txBox="1"/>
          <p:nvPr/>
        </p:nvSpPr>
        <p:spPr>
          <a:xfrm>
            <a:off x="3000240" y="5540937"/>
            <a:ext cx="6652545" cy="3492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800"/>
              </a:lnSpc>
              <a:spcBef>
                <a:spcPct val="0"/>
              </a:spcBef>
            </a:pPr>
            <a:r>
              <a:rPr lang="en-US" sz="2000">
                <a:solidFill>
                  <a:srgbClr val="FFFFFF"/>
                </a:solidFill>
                <a:latin typeface="Inter"/>
                <a:ea typeface="Inter"/>
                <a:cs typeface="Inter"/>
                <a:sym typeface="Inter"/>
              </a:rPr>
              <a:t>Share this sign up link with your students</a:t>
            </a:r>
          </a:p>
        </p:txBody>
      </p:sp>
      <p:sp>
        <p:nvSpPr>
          <p:cNvPr id="24" name="TextBox 24"/>
          <p:cNvSpPr txBox="1"/>
          <p:nvPr/>
        </p:nvSpPr>
        <p:spPr>
          <a:xfrm>
            <a:off x="3000240" y="5992125"/>
            <a:ext cx="6652545" cy="3492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800"/>
              </a:lnSpc>
              <a:spcBef>
                <a:spcPct val="0"/>
              </a:spcBef>
            </a:pPr>
            <a:r>
              <a:rPr lang="en-US" sz="2000">
                <a:solidFill>
                  <a:srgbClr val="FFFFFF"/>
                </a:solidFill>
                <a:latin typeface="Inter"/>
                <a:ea typeface="Inter"/>
                <a:cs typeface="Inter"/>
                <a:sym typeface="Inter"/>
              </a:rPr>
              <a:t>Or visit investingirls.org/for-students/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90155-F21F-A1CC-98C8-C94685354A9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5799891-7D21-E5E6-6B2F-880455CFC1E7}"/>
              </a:ext>
            </a:extLst>
          </p:cNvPr>
          <p:cNvPicPr>
            <a:picLocks noChangeAspect="1"/>
          </p:cNvPicPr>
          <p:nvPr/>
        </p:nvPicPr>
        <p:blipFill rotWithShape="1">
          <a:blip r:embed="rId2"/>
          <a:srcRect l="29" r="29"/>
          <a:stretch/>
        </p:blipFill>
        <p:spPr>
          <a:xfrm>
            <a:off x="0" y="4563"/>
            <a:ext cx="9411909" cy="6896083"/>
          </a:xfrm>
          <a:prstGeom prst="rect">
            <a:avLst/>
          </a:prstGeom>
        </p:spPr>
      </p:pic>
      <p:sp>
        <p:nvSpPr>
          <p:cNvPr id="3" name="Text Placeholder 2">
            <a:extLst>
              <a:ext uri="{FF2B5EF4-FFF2-40B4-BE49-F238E27FC236}">
                <a16:creationId xmlns:a16="http://schemas.microsoft.com/office/drawing/2014/main" id="{6B1C10E9-E447-EE4E-B2D6-A55853F31D44}"/>
              </a:ext>
            </a:extLst>
          </p:cNvPr>
          <p:cNvSpPr>
            <a:spLocks noGrp="1"/>
          </p:cNvSpPr>
          <p:nvPr>
            <p:ph type="body" sz="quarter" idx="10"/>
          </p:nvPr>
        </p:nvSpPr>
        <p:spPr>
          <a:xfrm>
            <a:off x="563398" y="1041967"/>
            <a:ext cx="6161315" cy="914400"/>
          </a:xfrm>
        </p:spPr>
        <p:txBody>
          <a:bodyPr lIns="91440" tIns="45720" rIns="91440" bIns="45720" anchor="t"/>
          <a:lstStyle/>
          <a:p>
            <a:r>
              <a:rPr lang="en-US" sz="5000">
                <a:solidFill>
                  <a:srgbClr val="414A58"/>
                </a:solidFill>
                <a:latin typeface="+mj-lt"/>
                <a:cs typeface="Calibri"/>
              </a:rPr>
              <a:t>Eco-Economics:</a:t>
            </a:r>
            <a:endParaRPr lang="en-US">
              <a:solidFill>
                <a:srgbClr val="000000"/>
              </a:solidFill>
              <a:latin typeface="Calibri" panose="020F0502020204030204"/>
              <a:ea typeface="Calibri" panose="020F0502020204030204"/>
              <a:cs typeface="Calibri"/>
            </a:endParaRPr>
          </a:p>
          <a:p>
            <a:r>
              <a:rPr lang="en-US" sz="5000">
                <a:solidFill>
                  <a:srgbClr val="414A58"/>
                </a:solidFill>
                <a:latin typeface="Calibri Light"/>
                <a:ea typeface="Calibri Light"/>
                <a:cs typeface="Calibri"/>
              </a:rPr>
              <a:t>To Ban or Not to Ban</a:t>
            </a:r>
          </a:p>
          <a:p>
            <a:endParaRPr lang="en-US" sz="5000">
              <a:solidFill>
                <a:srgbClr val="414A58"/>
              </a:solidFill>
              <a:latin typeface="Calibri Light"/>
              <a:ea typeface="Calibri Light"/>
              <a:cs typeface="Calibri"/>
            </a:endParaRPr>
          </a:p>
          <a:p>
            <a:r>
              <a:rPr lang="en-US" sz="5000">
                <a:solidFill>
                  <a:srgbClr val="414A58"/>
                </a:solidFill>
                <a:latin typeface="Calibri Light"/>
                <a:ea typeface="Calibri Light"/>
                <a:cs typeface="Calibri"/>
              </a:rPr>
              <a:t>Thank you!</a:t>
            </a:r>
          </a:p>
        </p:txBody>
      </p:sp>
      <p:pic>
        <p:nvPicPr>
          <p:cNvPr id="6" name="Picture 5">
            <a:extLst>
              <a:ext uri="{FF2B5EF4-FFF2-40B4-BE49-F238E27FC236}">
                <a16:creationId xmlns:a16="http://schemas.microsoft.com/office/drawing/2014/main" id="{03FF9D0B-A274-888C-1036-34BDF3583A24}"/>
              </a:ext>
            </a:extLst>
          </p:cNvPr>
          <p:cNvPicPr>
            <a:picLocks noChangeAspect="1"/>
          </p:cNvPicPr>
          <p:nvPr/>
        </p:nvPicPr>
        <p:blipFill>
          <a:blip r:embed="rId3"/>
          <a:srcRect/>
          <a:stretch/>
        </p:blipFill>
        <p:spPr>
          <a:xfrm>
            <a:off x="708075" y="4860038"/>
            <a:ext cx="2597021" cy="1325562"/>
          </a:xfrm>
          <a:prstGeom prst="rect">
            <a:avLst/>
          </a:prstGeom>
        </p:spPr>
      </p:pic>
      <p:pic>
        <p:nvPicPr>
          <p:cNvPr id="8" name="Picture 7" descr="A cartoon of a car charging at a charging station&#10;&#10;AI-generated content may be incorrect.">
            <a:extLst>
              <a:ext uri="{FF2B5EF4-FFF2-40B4-BE49-F238E27FC236}">
                <a16:creationId xmlns:a16="http://schemas.microsoft.com/office/drawing/2014/main" id="{7F5D143C-273C-6CC1-7124-38F3689CE21E}"/>
              </a:ext>
            </a:extLst>
          </p:cNvPr>
          <p:cNvPicPr>
            <a:picLocks noChangeAspect="1"/>
          </p:cNvPicPr>
          <p:nvPr/>
        </p:nvPicPr>
        <p:blipFill>
          <a:blip r:embed="rId4"/>
          <a:stretch>
            <a:fillRect/>
          </a:stretch>
        </p:blipFill>
        <p:spPr>
          <a:xfrm>
            <a:off x="7233353" y="1504779"/>
            <a:ext cx="4355151" cy="4824899"/>
          </a:xfrm>
          <a:prstGeom prst="rect">
            <a:avLst/>
          </a:prstGeom>
        </p:spPr>
      </p:pic>
    </p:spTree>
    <p:extLst>
      <p:ext uri="{BB962C8B-B14F-4D97-AF65-F5344CB8AC3E}">
        <p14:creationId xmlns:p14="http://schemas.microsoft.com/office/powerpoint/2010/main" val="1107849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907B-0DC9-E64D-B7CC-FD7066550EDE}"/>
              </a:ext>
            </a:extLst>
          </p:cNvPr>
          <p:cNvSpPr txBox="1">
            <a:spLocks/>
          </p:cNvSpPr>
          <p:nvPr/>
        </p:nvSpPr>
        <p:spPr>
          <a:xfrm>
            <a:off x="640080" y="325369"/>
            <a:ext cx="4368602" cy="195684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a:t>Session Agenda</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a:r>
              <a:rPr lang="en-US" sz="2200"/>
              <a:t>Introduction - Polling</a:t>
            </a:r>
          </a:p>
          <a:p>
            <a:pPr marL="514350"/>
            <a:r>
              <a:rPr lang="en-US" sz="2200"/>
              <a:t>Economic Background</a:t>
            </a:r>
          </a:p>
          <a:p>
            <a:pPr marL="514350"/>
            <a:r>
              <a:rPr lang="en-US" sz="2200"/>
              <a:t>Jigsaw</a:t>
            </a:r>
          </a:p>
          <a:p>
            <a:pPr marL="514350"/>
            <a:r>
              <a:rPr lang="en-US" sz="2200"/>
              <a:t>Debrief</a:t>
            </a:r>
          </a:p>
          <a:p>
            <a:pPr marL="514350"/>
            <a:endParaRPr lang="en-US" sz="2200"/>
          </a:p>
          <a:p>
            <a:pPr marL="514350"/>
            <a:endParaRPr lang="en-US" sz="2200"/>
          </a:p>
        </p:txBody>
      </p:sp>
      <p:pic>
        <p:nvPicPr>
          <p:cNvPr id="7" name="Picture 6" descr="A cartoon of a car charging at a charging station&#10;&#10;AI-generated content may be incorrect.">
            <a:extLst>
              <a:ext uri="{FF2B5EF4-FFF2-40B4-BE49-F238E27FC236}">
                <a16:creationId xmlns:a16="http://schemas.microsoft.com/office/drawing/2014/main" id="{090347A7-1574-9052-8341-EDE2BD715BC0}"/>
              </a:ext>
            </a:extLst>
          </p:cNvPr>
          <p:cNvPicPr>
            <a:picLocks noChangeAspect="1"/>
          </p:cNvPicPr>
          <p:nvPr/>
        </p:nvPicPr>
        <p:blipFill>
          <a:blip r:embed="rId2"/>
          <a:srcRect t="6880" r="1" b="314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a:xfrm>
            <a:off x="10439400" y="6356350"/>
            <a:ext cx="914400" cy="365125"/>
          </a:xfrm>
        </p:spPr>
        <p:txBody>
          <a:bodyPr vert="horz" lIns="91440" tIns="45720" rIns="91440" bIns="45720" rtlCol="0" anchor="ctr">
            <a:normAutofit/>
          </a:bodyPr>
          <a:lstStyle/>
          <a:p>
            <a:pPr>
              <a:spcAft>
                <a:spcPts val="600"/>
              </a:spcAft>
              <a:defRPr/>
            </a:pPr>
            <a:fld id="{FAEE96CF-4053-2149-B5F9-FD566E7161CA}" type="slidenum">
              <a:rPr lang="en-US" sz="1200">
                <a:solidFill>
                  <a:srgbClr val="FFFFFF"/>
                </a:solidFill>
                <a:latin typeface="Calibri" panose="020F0502020204030204"/>
                <a:ea typeface="+mn-ea"/>
              </a:rPr>
              <a:pPr>
                <a:spcAft>
                  <a:spcPts val="600"/>
                </a:spcAft>
                <a:defRPr/>
              </a:pPr>
              <a:t>3</a:t>
            </a:fld>
            <a:endParaRPr lang="en-US" sz="1200">
              <a:solidFill>
                <a:srgbClr val="FFFFFF"/>
              </a:solidFill>
              <a:latin typeface="Calibri" panose="020F0502020204030204"/>
              <a:ea typeface="+mn-ea"/>
            </a:endParaRPr>
          </a:p>
        </p:txBody>
      </p:sp>
    </p:spTree>
    <p:extLst>
      <p:ext uri="{BB962C8B-B14F-4D97-AF65-F5344CB8AC3E}">
        <p14:creationId xmlns:p14="http://schemas.microsoft.com/office/powerpoint/2010/main" val="1309746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National Standards</a:t>
            </a:r>
            <a:endParaRPr lang="en-US"/>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4</a:t>
            </a:fld>
            <a:endParaRPr lang="en-US"/>
          </a:p>
        </p:txBody>
      </p:sp>
      <p:pic>
        <p:nvPicPr>
          <p:cNvPr id="9" name="Picture 8" descr="The Voluntary National Content Standard Doc">
            <a:extLst>
              <a:ext uri="{FF2B5EF4-FFF2-40B4-BE49-F238E27FC236}">
                <a16:creationId xmlns:a16="http://schemas.microsoft.com/office/drawing/2014/main" id="{B5F984F9-D901-3A2B-EBF8-B4B74BC7B2D8}"/>
              </a:ext>
            </a:extLst>
          </p:cNvPr>
          <p:cNvPicPr>
            <a:picLocks noChangeAspect="1"/>
          </p:cNvPicPr>
          <p:nvPr/>
        </p:nvPicPr>
        <p:blipFill>
          <a:blip r:embed="rId2"/>
          <a:stretch>
            <a:fillRect/>
          </a:stretch>
        </p:blipFill>
        <p:spPr>
          <a:xfrm>
            <a:off x="1743635" y="1548022"/>
            <a:ext cx="3359523" cy="43670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a:extLst>
              <a:ext uri="{FF2B5EF4-FFF2-40B4-BE49-F238E27FC236}">
                <a16:creationId xmlns:a16="http://schemas.microsoft.com/office/drawing/2014/main" id="{C7A8A59A-A89C-4075-6523-DD2D892B6AD4}"/>
              </a:ext>
            </a:extLst>
          </p:cNvPr>
          <p:cNvSpPr txBox="1"/>
          <p:nvPr/>
        </p:nvSpPr>
        <p:spPr>
          <a:xfrm>
            <a:off x="1451571" y="6183833"/>
            <a:ext cx="81668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Light"/>
                <a:ea typeface="Calibri Light"/>
                <a:cs typeface="Calibri Light"/>
                <a:hlinkClick r:id="rId3"/>
              </a:rPr>
              <a:t>https://www.councilforeconed.org/policy-advocacy/k-12-standards/</a:t>
            </a:r>
            <a:endParaRPr lang="en-US">
              <a:ea typeface="Calibri" panose="020F0502020204030204"/>
              <a:cs typeface="Calibri" panose="020F0502020204030204"/>
            </a:endParaRPr>
          </a:p>
        </p:txBody>
      </p:sp>
      <p:sp>
        <p:nvSpPr>
          <p:cNvPr id="10" name="Text Placeholder 2">
            <a:extLst>
              <a:ext uri="{FF2B5EF4-FFF2-40B4-BE49-F238E27FC236}">
                <a16:creationId xmlns:a16="http://schemas.microsoft.com/office/drawing/2014/main" id="{B0D9AFC4-3A1E-5081-F4F1-E472EAF1A09F}"/>
              </a:ext>
            </a:extLst>
          </p:cNvPr>
          <p:cNvSpPr txBox="1">
            <a:spLocks/>
          </p:cNvSpPr>
          <p:nvPr/>
        </p:nvSpPr>
        <p:spPr>
          <a:xfrm>
            <a:off x="5634312" y="1713566"/>
            <a:ext cx="5653840" cy="436254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r>
              <a:rPr lang="en-US" sz="2600">
                <a:latin typeface="Calibri Light"/>
                <a:ea typeface="Calibri Light"/>
                <a:cs typeface="Calibri Light"/>
              </a:rPr>
              <a:t>Standard 2: Decision Making</a:t>
            </a:r>
            <a:endParaRPr lang="en-US">
              <a:ea typeface="Calibri" panose="020F0502020204030204"/>
              <a:cs typeface="Calibri" panose="020F0502020204030204"/>
            </a:endParaRPr>
          </a:p>
          <a:p>
            <a:pPr marL="514350" indent="-514350"/>
            <a:r>
              <a:rPr lang="en-US" sz="2600">
                <a:latin typeface="Calibri Light"/>
                <a:ea typeface="Calibri Light"/>
                <a:cs typeface="Calibri Light"/>
              </a:rPr>
              <a:t>Standard 16: Role of Government &amp; Market Failure</a:t>
            </a:r>
            <a:endParaRPr lang="en-US">
              <a:latin typeface="Calibri"/>
              <a:ea typeface="Calibri"/>
              <a:cs typeface="Calibri"/>
            </a:endParaRPr>
          </a:p>
          <a:p>
            <a:pPr marL="514350" indent="-514350"/>
            <a:endParaRPr lang="en-US" sz="2600">
              <a:latin typeface="Calibri Light"/>
              <a:ea typeface="Calibri Light"/>
              <a:cs typeface="Calibri Light"/>
            </a:endParaRPr>
          </a:p>
        </p:txBody>
      </p:sp>
    </p:spTree>
    <p:extLst>
      <p:ext uri="{BB962C8B-B14F-4D97-AF65-F5344CB8AC3E}">
        <p14:creationId xmlns:p14="http://schemas.microsoft.com/office/powerpoint/2010/main" val="138964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3"/>
          <p:cNvPicPr preferRelativeResize="0"/>
          <p:nvPr/>
        </p:nvPicPr>
        <p:blipFill rotWithShape="1">
          <a:blip r:embed="rId3"/>
          <a:srcRect l="13987" r="21567"/>
          <a:stretch/>
        </p:blipFill>
        <p:spPr>
          <a:xfrm>
            <a:off x="5994400" y="0"/>
            <a:ext cx="6197600" cy="6858000"/>
          </a:xfrm>
          <a:prstGeom prst="rect">
            <a:avLst/>
          </a:prstGeom>
          <a:noFill/>
          <a:ln>
            <a:noFill/>
          </a:ln>
        </p:spPr>
      </p:pic>
      <p:pic>
        <p:nvPicPr>
          <p:cNvPr id="66" name="Google Shape;66;p13"/>
          <p:cNvPicPr preferRelativeResize="0"/>
          <p:nvPr/>
        </p:nvPicPr>
        <p:blipFill rotWithShape="1">
          <a:blip r:embed="rId4">
            <a:alphaModFix/>
          </a:blip>
          <a:srcRect t="200" b="200"/>
          <a:stretch/>
        </p:blipFill>
        <p:spPr>
          <a:xfrm>
            <a:off x="-15461" y="0"/>
            <a:ext cx="6781113" cy="6858001"/>
          </a:xfrm>
          <a:prstGeom prst="rect">
            <a:avLst/>
          </a:prstGeom>
          <a:noFill/>
          <a:ln>
            <a:noFill/>
          </a:ln>
        </p:spPr>
      </p:pic>
      <p:sp>
        <p:nvSpPr>
          <p:cNvPr id="68" name="Google Shape;68;p13"/>
          <p:cNvSpPr txBox="1"/>
          <p:nvPr/>
        </p:nvSpPr>
        <p:spPr>
          <a:xfrm>
            <a:off x="249637" y="2712591"/>
            <a:ext cx="5846363" cy="254839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algn="ctr">
              <a:lnSpc>
                <a:spcPct val="115000"/>
              </a:lnSpc>
              <a:spcBef>
                <a:spcPts val="0"/>
              </a:spcBef>
              <a:spcAft>
                <a:spcPts val="0"/>
              </a:spcAft>
            </a:pPr>
            <a:r>
              <a:rPr lang="en-US" sz="3600" b="1">
                <a:solidFill>
                  <a:schemeClr val="bg1"/>
                </a:solidFill>
                <a:effectLst/>
                <a:latin typeface="Calibri" panose="020F0502020204030204" pitchFamily="34" charset="0"/>
                <a:ea typeface="Arial" panose="020B0604020202020204" pitchFamily="34" charset="0"/>
              </a:rPr>
              <a:t>How Does One Energy Policy - a Ban on Gas-powered Cars - Affect So Many People Differently?</a:t>
            </a:r>
            <a:r>
              <a:rPr lang="en-US" sz="3600">
                <a:solidFill>
                  <a:schemeClr val="bg1"/>
                </a:solidFill>
                <a:effectLst/>
                <a:latin typeface="Arial" panose="020B0604020202020204" pitchFamily="34" charset="0"/>
                <a:ea typeface="Arial" panose="020B0604020202020204" pitchFamily="34" charset="0"/>
              </a:rPr>
              <a:t> </a:t>
            </a:r>
            <a:endParaRPr lang="en-US" sz="7667">
              <a:solidFill>
                <a:schemeClr val="bg1"/>
              </a:solidFill>
              <a:latin typeface="Inter Medium" panose="02000503000000020004" pitchFamily="2" charset="0"/>
              <a:ea typeface="Inter Medium" panose="02000503000000020004" pitchFamily="2" charset="0"/>
              <a:cs typeface="Calibri Light" panose="020F0302020204030204" pitchFamily="34" charset="0"/>
              <a:sym typeface="BIZ UDPMincho"/>
            </a:endParaRPr>
          </a:p>
        </p:txBody>
      </p:sp>
      <p:cxnSp>
        <p:nvCxnSpPr>
          <p:cNvPr id="70" name="Google Shape;70;p13"/>
          <p:cNvCxnSpPr>
            <a:cxnSpLocks/>
          </p:cNvCxnSpPr>
          <p:nvPr/>
        </p:nvCxnSpPr>
        <p:spPr>
          <a:xfrm>
            <a:off x="-15467" y="3360667"/>
            <a:ext cx="6299200" cy="0"/>
          </a:xfrm>
          <a:prstGeom prst="straightConnector1">
            <a:avLst/>
          </a:prstGeom>
          <a:noFill/>
          <a:ln w="25400" cap="flat" cmpd="sng">
            <a:solidFill>
              <a:srgbClr val="ACDD70"/>
            </a:solidFill>
            <a:prstDash val="solid"/>
            <a:round/>
            <a:headEnd type="none" w="sm" len="sm"/>
            <a:tailEnd type="none" w="sm" len="sm"/>
          </a:ln>
        </p:spPr>
      </p:cxnSp>
      <p:pic>
        <p:nvPicPr>
          <p:cNvPr id="5" name="Picture 4" descr="A logo with green and white text&#10;&#10;Description automatically generated">
            <a:extLst>
              <a:ext uri="{FF2B5EF4-FFF2-40B4-BE49-F238E27FC236}">
                <a16:creationId xmlns:a16="http://schemas.microsoft.com/office/drawing/2014/main" id="{5D03962D-A730-FA0C-547F-2D6A464B233B}"/>
              </a:ext>
            </a:extLst>
          </p:cNvPr>
          <p:cNvPicPr>
            <a:picLocks noChangeAspect="1"/>
          </p:cNvPicPr>
          <p:nvPr/>
        </p:nvPicPr>
        <p:blipFill>
          <a:blip r:embed="rId5"/>
          <a:stretch>
            <a:fillRect/>
          </a:stretch>
        </p:blipFill>
        <p:spPr>
          <a:xfrm>
            <a:off x="943897" y="493397"/>
            <a:ext cx="2615375" cy="1334931"/>
          </a:xfrm>
          <a:prstGeom prst="rect">
            <a:avLst/>
          </a:prstGeom>
        </p:spPr>
      </p:pic>
    </p:spTree>
    <p:extLst>
      <p:ext uri="{BB962C8B-B14F-4D97-AF65-F5344CB8AC3E}">
        <p14:creationId xmlns:p14="http://schemas.microsoft.com/office/powerpoint/2010/main" val="121379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39875-752C-0AE0-647A-298CF61E7C4A}"/>
              </a:ext>
            </a:extLst>
          </p:cNvPr>
          <p:cNvSpPr/>
          <p:nvPr/>
        </p:nvSpPr>
        <p:spPr>
          <a:xfrm>
            <a:off x="0" y="0"/>
            <a:ext cx="6302829" cy="6864351"/>
          </a:xfrm>
          <a:prstGeom prst="rect">
            <a:avLst/>
          </a:prstGeom>
          <a:solidFill>
            <a:srgbClr val="139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algn="ctr"/>
            <a:endParaRPr lang="en-US" sz="622"/>
          </a:p>
        </p:txBody>
      </p:sp>
      <p:pic>
        <p:nvPicPr>
          <p:cNvPr id="3" name="Google Shape;139;p19">
            <a:extLst>
              <a:ext uri="{FF2B5EF4-FFF2-40B4-BE49-F238E27FC236}">
                <a16:creationId xmlns:a16="http://schemas.microsoft.com/office/drawing/2014/main" id="{0860B4D9-C23F-3402-ECC8-B5CB2D7BB229}"/>
              </a:ext>
            </a:extLst>
          </p:cNvPr>
          <p:cNvPicPr preferRelativeResize="0"/>
          <p:nvPr/>
        </p:nvPicPr>
        <p:blipFill rotWithShape="1">
          <a:blip r:embed="rId3">
            <a:alphaModFix/>
          </a:blip>
          <a:srcRect t="1517" b="1516"/>
          <a:stretch/>
        </p:blipFill>
        <p:spPr>
          <a:xfrm>
            <a:off x="2474030" y="1"/>
            <a:ext cx="6412795" cy="6864351"/>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587603" y="912966"/>
            <a:ext cx="8875600" cy="55399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3600">
                <a:solidFill>
                  <a:srgbClr val="ABDE70"/>
                </a:solidFill>
                <a:latin typeface="Inter Medium" panose="02000503000000020004" pitchFamily="2" charset="0"/>
                <a:ea typeface="Inter Medium" panose="02000503000000020004" pitchFamily="2" charset="0"/>
                <a:cs typeface="BIZ UDPMincho"/>
                <a:sym typeface="BIZ UDPMincho"/>
              </a:rPr>
              <a:t>Is this a good policy or a bad policy?</a:t>
            </a:r>
            <a:endParaRPr sz="360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415178" y="1803073"/>
            <a:ext cx="7975375" cy="4092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76200" marR="0" lvl="0" algn="l" rtl="0">
              <a:lnSpc>
                <a:spcPct val="112500"/>
              </a:lnSpc>
              <a:spcBef>
                <a:spcPts val="2000"/>
              </a:spcBef>
              <a:spcAft>
                <a:spcPts val="0"/>
              </a:spcAft>
              <a:buClr>
                <a:srgbClr val="ABDE70"/>
              </a:buClr>
              <a:buSzPts val="2400"/>
            </a:pPr>
            <a:r>
              <a:rPr lang="en-US" sz="2667" dirty="0">
                <a:solidFill>
                  <a:schemeClr val="bg1"/>
                </a:solidFill>
                <a:latin typeface="Inter Medium"/>
                <a:ea typeface="Inter Medium"/>
                <a:cs typeface="Inter Medium"/>
                <a:sym typeface="Inter Medium"/>
              </a:rPr>
              <a:t>California and several other states are banning the sale of new gas-powered vehicles by 2035. This means that consumers will look to electric vehicles, or EVs, as their main vehicle option.</a:t>
            </a:r>
            <a:endParaRPr lang="en-US" dirty="0"/>
          </a:p>
          <a:p>
            <a:pPr marL="304800" marR="0" lvl="0" indent="-228600" algn="l" rtl="0">
              <a:lnSpc>
                <a:spcPct val="112500"/>
              </a:lnSpc>
              <a:spcBef>
                <a:spcPts val="2000"/>
              </a:spcBef>
              <a:spcAft>
                <a:spcPts val="0"/>
              </a:spcAft>
              <a:buClr>
                <a:srgbClr val="ABDE70"/>
              </a:buClr>
              <a:buSzPts val="2400"/>
              <a:buFont typeface="Arial"/>
              <a:buChar char="●"/>
            </a:pPr>
            <a:r>
              <a:rPr lang="en-US" sz="2667" dirty="0">
                <a:solidFill>
                  <a:schemeClr val="bg1"/>
                </a:solidFill>
                <a:latin typeface="Inter Medium"/>
                <a:ea typeface="Inter Medium"/>
                <a:cs typeface="Inter Medium"/>
                <a:sym typeface="Inter Medium"/>
              </a:rPr>
              <a:t>What does it mean to be a good policy </a:t>
            </a:r>
            <a:br>
              <a:rPr lang="en-US" sz="2667">
                <a:solidFill>
                  <a:schemeClr val="bg1"/>
                </a:solidFill>
                <a:latin typeface="Inter Medium"/>
                <a:ea typeface="Inter Medium"/>
                <a:cs typeface="Inter Medium"/>
                <a:sym typeface="Inter Medium"/>
              </a:rPr>
            </a:br>
            <a:r>
              <a:rPr lang="en-US" sz="2667" dirty="0">
                <a:solidFill>
                  <a:schemeClr val="bg1"/>
                </a:solidFill>
                <a:latin typeface="Inter Medium"/>
                <a:ea typeface="Inter Medium"/>
                <a:cs typeface="Inter Medium"/>
                <a:sym typeface="Inter Medium"/>
              </a:rPr>
              <a:t>or bad policy?</a:t>
            </a:r>
            <a:endParaRPr lang="en-US" sz="2667" dirty="0">
              <a:solidFill>
                <a:schemeClr val="bg1"/>
              </a:solidFill>
              <a:latin typeface="Inter Medium"/>
              <a:ea typeface="Inter Medium"/>
              <a:cs typeface="Inter Medium"/>
            </a:endParaRPr>
          </a:p>
          <a:p>
            <a:pPr marL="304800" marR="0" lvl="0" indent="-228600" algn="l" rtl="0">
              <a:lnSpc>
                <a:spcPct val="112500"/>
              </a:lnSpc>
              <a:spcBef>
                <a:spcPts val="2000"/>
              </a:spcBef>
              <a:spcAft>
                <a:spcPts val="0"/>
              </a:spcAft>
              <a:buClr>
                <a:srgbClr val="ABDE70"/>
              </a:buClr>
              <a:buSzPts val="2400"/>
              <a:buFont typeface="Arial"/>
              <a:buChar char="●"/>
            </a:pPr>
            <a:r>
              <a:rPr lang="en-US" sz="4000" dirty="0">
                <a:solidFill>
                  <a:schemeClr val="bg1"/>
                </a:solidFill>
                <a:ea typeface="Inter Medium"/>
              </a:rPr>
              <a:t>padlet.com/</a:t>
            </a:r>
            <a:r>
              <a:rPr lang="en-US" sz="4000" dirty="0" err="1">
                <a:solidFill>
                  <a:schemeClr val="bg1"/>
                </a:solidFill>
                <a:ea typeface="Inter Medium"/>
              </a:rPr>
              <a:t>econstig</a:t>
            </a:r>
            <a:r>
              <a:rPr lang="en-US" sz="4000" dirty="0">
                <a:solidFill>
                  <a:schemeClr val="bg1"/>
                </a:solidFill>
                <a:ea typeface="Inter Medium"/>
              </a:rPr>
              <a:t>/</a:t>
            </a:r>
            <a:r>
              <a:rPr lang="en-US" sz="4000" dirty="0" err="1">
                <a:solidFill>
                  <a:schemeClr val="bg1"/>
                </a:solidFill>
                <a:ea typeface="Inter Medium"/>
              </a:rPr>
              <a:t>EVpolicy</a:t>
            </a:r>
            <a:endParaRPr lang="en-US" sz="4000" dirty="0" err="1">
              <a:solidFill>
                <a:schemeClr val="bg1"/>
              </a:solidFill>
              <a:latin typeface="Inter Medium"/>
              <a:ea typeface="Inter Medium"/>
              <a:cs typeface="Inter Medium"/>
            </a:endParaRPr>
          </a:p>
        </p:txBody>
      </p:sp>
      <p:pic>
        <p:nvPicPr>
          <p:cNvPr id="9" name="Picture 8" descr="A close-up of a sign&#10;&#10;Description automatically generated">
            <a:extLst>
              <a:ext uri="{FF2B5EF4-FFF2-40B4-BE49-F238E27FC236}">
                <a16:creationId xmlns:a16="http://schemas.microsoft.com/office/drawing/2014/main" id="{6C519C65-3BF7-15F4-8393-65C60451F928}"/>
              </a:ext>
            </a:extLst>
          </p:cNvPr>
          <p:cNvPicPr>
            <a:picLocks noChangeAspect="1"/>
          </p:cNvPicPr>
          <p:nvPr/>
        </p:nvPicPr>
        <p:blipFill rotWithShape="1">
          <a:blip r:embed="rId4"/>
          <a:srcRect r="55410"/>
          <a:stretch/>
        </p:blipFill>
        <p:spPr>
          <a:xfrm>
            <a:off x="8392002" y="1624917"/>
            <a:ext cx="3799998" cy="4804483"/>
          </a:xfrm>
          <a:prstGeom prst="rect">
            <a:avLst/>
          </a:prstGeom>
        </p:spPr>
      </p:pic>
      <p:sp>
        <p:nvSpPr>
          <p:cNvPr id="2" name="Google Shape;78;p14">
            <a:extLst>
              <a:ext uri="{FF2B5EF4-FFF2-40B4-BE49-F238E27FC236}">
                <a16:creationId xmlns:a16="http://schemas.microsoft.com/office/drawing/2014/main" id="{5FCBDAA5-8E96-D73B-2ADC-5D3CB14DADFF}"/>
              </a:ext>
            </a:extLst>
          </p:cNvPr>
          <p:cNvSpPr/>
          <p:nvPr/>
        </p:nvSpPr>
        <p:spPr>
          <a:xfrm>
            <a:off x="7647661" y="6068702"/>
            <a:ext cx="507873" cy="50206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9CEA591A-8AF9-E164-E1D9-10F4B02A0E50}"/>
              </a:ext>
            </a:extLst>
          </p:cNvPr>
          <p:cNvSpPr/>
          <p:nvPr/>
        </p:nvSpPr>
        <p:spPr>
          <a:xfrm>
            <a:off x="9506254" y="1054671"/>
            <a:ext cx="544553" cy="559234"/>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229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4" descr="A green and black rectangle&#10;&#10;Description automatically generated"/>
          <p:cNvPicPr preferRelativeResize="0"/>
          <p:nvPr/>
        </p:nvPicPr>
        <p:blipFill rotWithShape="1">
          <a:blip r:embed="rId3">
            <a:alphaModFix/>
          </a:blip>
          <a:srcRect l="40475" t="5018" r="-1650" b="17531"/>
          <a:stretch/>
        </p:blipFill>
        <p:spPr>
          <a:xfrm>
            <a:off x="3612948" y="1"/>
            <a:ext cx="6971595" cy="6864351"/>
          </a:xfrm>
          <a:prstGeom prst="rect">
            <a:avLst/>
          </a:prstGeom>
          <a:noFill/>
          <a:ln>
            <a:noFill/>
          </a:ln>
        </p:spPr>
      </p:pic>
      <p:sp>
        <p:nvSpPr>
          <p:cNvPr id="2" name="Rectangle 1">
            <a:extLst>
              <a:ext uri="{FF2B5EF4-FFF2-40B4-BE49-F238E27FC236}">
                <a16:creationId xmlns:a16="http://schemas.microsoft.com/office/drawing/2014/main" id="{66CD183D-B48B-43DE-8D15-657EE4DA79A6}"/>
              </a:ext>
            </a:extLst>
          </p:cNvPr>
          <p:cNvSpPr/>
          <p:nvPr/>
        </p:nvSpPr>
        <p:spPr>
          <a:xfrm>
            <a:off x="0" y="0"/>
            <a:ext cx="6302829" cy="6864351"/>
          </a:xfrm>
          <a:prstGeom prst="rect">
            <a:avLst/>
          </a:prstGeom>
          <a:solidFill>
            <a:srgbClr val="ABD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algn="ctr"/>
            <a:endParaRPr lang="en-US" sz="622"/>
          </a:p>
        </p:txBody>
      </p:sp>
      <p:sp>
        <p:nvSpPr>
          <p:cNvPr id="79" name="Google Shape;79;p14"/>
          <p:cNvSpPr txBox="1"/>
          <p:nvPr/>
        </p:nvSpPr>
        <p:spPr>
          <a:xfrm>
            <a:off x="587600" y="2076557"/>
            <a:ext cx="8480200" cy="360234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304800" marR="0" lvl="0" indent="-228600" algn="l" rtl="0">
              <a:lnSpc>
                <a:spcPct val="112500"/>
              </a:lnSpc>
              <a:spcBef>
                <a:spcPts val="2000"/>
              </a:spcBef>
              <a:spcAft>
                <a:spcPts val="0"/>
              </a:spcAft>
              <a:buClr>
                <a:srgbClr val="215BAE"/>
              </a:buClr>
              <a:buSzPts val="2400"/>
              <a:buFont typeface="Arial"/>
              <a:buChar char="●"/>
            </a:pPr>
            <a:r>
              <a:rPr lang="en-US" sz="2400" dirty="0">
                <a:solidFill>
                  <a:srgbClr val="1A9855"/>
                </a:solidFill>
                <a:latin typeface="Inter Medium"/>
                <a:ea typeface="Inter Medium"/>
                <a:cs typeface="Inter Medium"/>
                <a:sym typeface="Inter Medium"/>
              </a:rPr>
              <a:t>Economics is the study of </a:t>
            </a:r>
            <a:r>
              <a:rPr lang="en-US" sz="2400" b="1" u="sng" dirty="0">
                <a:solidFill>
                  <a:srgbClr val="1A9855"/>
                </a:solidFill>
                <a:latin typeface="Inter Medium"/>
                <a:ea typeface="Inter Medium"/>
                <a:cs typeface="Inter Medium"/>
                <a:sym typeface="Inter Medium"/>
              </a:rPr>
              <a:t>choices. </a:t>
            </a:r>
            <a:endParaRPr lang="en-US" sz="2400" b="1" u="sng" dirty="0">
              <a:solidFill>
                <a:srgbClr val="1A9855"/>
              </a:solidFill>
              <a:latin typeface="Inter Medium"/>
              <a:ea typeface="Inter Medium"/>
              <a:cs typeface="Inter Medium"/>
            </a:endParaRPr>
          </a:p>
          <a:p>
            <a:pPr marL="304800" marR="0" lvl="0" indent="-228600" algn="l" rtl="0">
              <a:lnSpc>
                <a:spcPct val="112500"/>
              </a:lnSpc>
              <a:spcBef>
                <a:spcPts val="2000"/>
              </a:spcBef>
              <a:spcAft>
                <a:spcPts val="0"/>
              </a:spcAft>
              <a:buClr>
                <a:srgbClr val="215BAE"/>
              </a:buClr>
              <a:buSzPts val="2400"/>
              <a:buFont typeface="Arial"/>
              <a:buChar char="●"/>
            </a:pPr>
            <a:r>
              <a:rPr lang="en-US" sz="2400" dirty="0">
                <a:solidFill>
                  <a:srgbClr val="1A9855"/>
                </a:solidFill>
                <a:latin typeface="Inter Medium"/>
                <a:ea typeface="Inter Medium"/>
                <a:cs typeface="Inter Medium"/>
                <a:sym typeface="Inter Medium"/>
              </a:rPr>
              <a:t>A policy can be thought of as a choice by a lawmaker. </a:t>
            </a:r>
            <a:endParaRPr lang="en-US" sz="2400" dirty="0">
              <a:solidFill>
                <a:srgbClr val="1A9855"/>
              </a:solidFill>
              <a:latin typeface="Inter Medium"/>
              <a:ea typeface="Inter Medium"/>
              <a:cs typeface="Inter Medium"/>
            </a:endParaRPr>
          </a:p>
          <a:p>
            <a:pPr marL="304800" marR="0" lvl="0" indent="-228600" algn="l" rtl="0">
              <a:lnSpc>
                <a:spcPct val="112500"/>
              </a:lnSpc>
              <a:spcBef>
                <a:spcPts val="2000"/>
              </a:spcBef>
              <a:spcAft>
                <a:spcPts val="0"/>
              </a:spcAft>
              <a:buClr>
                <a:srgbClr val="215BAE"/>
              </a:buClr>
              <a:buSzPts val="2400"/>
              <a:buFont typeface="Arial"/>
              <a:buChar char="●"/>
            </a:pPr>
            <a:r>
              <a:rPr lang="en-US" sz="2400" dirty="0">
                <a:solidFill>
                  <a:srgbClr val="1A9855"/>
                </a:solidFill>
                <a:latin typeface="Inter Medium"/>
                <a:ea typeface="Inter Medium"/>
                <a:cs typeface="Inter Medium"/>
                <a:sym typeface="Inter Medium"/>
              </a:rPr>
              <a:t>Economists regularly examine policies such as the one in California by weighing the </a:t>
            </a:r>
            <a:r>
              <a:rPr lang="en-US" sz="2400" b="1" dirty="0">
                <a:solidFill>
                  <a:srgbClr val="1A9855"/>
                </a:solidFill>
                <a:latin typeface="Inter ExtraBold"/>
                <a:ea typeface="Inter ExtraBold" panose="02000503000000020004" pitchFamily="2" charset="0"/>
                <a:cs typeface="Inter Medium"/>
                <a:sym typeface="Inter Medium"/>
              </a:rPr>
              <a:t>costs</a:t>
            </a:r>
            <a:r>
              <a:rPr lang="en-US" sz="2400" dirty="0">
                <a:solidFill>
                  <a:srgbClr val="1A9855"/>
                </a:solidFill>
                <a:latin typeface="Inter Medium"/>
                <a:ea typeface="Inter Medium"/>
                <a:cs typeface="Inter Medium"/>
                <a:sym typeface="Inter Medium"/>
              </a:rPr>
              <a:t> against the </a:t>
            </a:r>
            <a:r>
              <a:rPr lang="en-US" sz="2400" b="1" dirty="0">
                <a:solidFill>
                  <a:srgbClr val="1A9855"/>
                </a:solidFill>
                <a:latin typeface="Inter ExtraBold"/>
                <a:ea typeface="Inter ExtraBold" panose="02000503000000020004" pitchFamily="2" charset="0"/>
                <a:cs typeface="Inter Medium"/>
                <a:sym typeface="Inter Medium"/>
              </a:rPr>
              <a:t>benefits</a:t>
            </a:r>
            <a:r>
              <a:rPr lang="en-US" sz="2400" dirty="0">
                <a:solidFill>
                  <a:srgbClr val="1A9855"/>
                </a:solidFill>
                <a:latin typeface="Inter Medium"/>
                <a:ea typeface="Inter Medium"/>
                <a:cs typeface="Inter Medium"/>
                <a:sym typeface="Inter Medium"/>
              </a:rPr>
              <a:t>. </a:t>
            </a:r>
            <a:endParaRPr lang="en-US" sz="2400" dirty="0">
              <a:solidFill>
                <a:srgbClr val="1A9855"/>
              </a:solidFill>
              <a:latin typeface="Inter Medium"/>
              <a:ea typeface="Inter Medium"/>
              <a:cs typeface="Inter Medium"/>
            </a:endParaRPr>
          </a:p>
          <a:p>
            <a:pPr marL="617855" marR="0" lvl="0" indent="-270510" algn="l" rtl="0">
              <a:spcBef>
                <a:spcPts val="1200"/>
              </a:spcBef>
              <a:spcAft>
                <a:spcPts val="0"/>
              </a:spcAft>
              <a:buClr>
                <a:srgbClr val="215BAE"/>
              </a:buClr>
              <a:buSzPts val="2400"/>
              <a:buFont typeface="Courier New" panose="02070309020205020404" pitchFamily="49" charset="0"/>
              <a:buChar char="o"/>
            </a:pPr>
            <a:r>
              <a:rPr lang="en-US" sz="2400" b="1" dirty="0">
                <a:solidFill>
                  <a:srgbClr val="1A9855"/>
                </a:solidFill>
                <a:latin typeface="Inter ExtraBold"/>
                <a:ea typeface="Inter ExtraBold" panose="02000503000000020004" pitchFamily="2" charset="0"/>
                <a:cs typeface="Inter Medium"/>
                <a:sym typeface="Inter Medium"/>
              </a:rPr>
              <a:t>Costs</a:t>
            </a:r>
            <a:r>
              <a:rPr lang="en-US" sz="2400" dirty="0">
                <a:solidFill>
                  <a:srgbClr val="1A9855"/>
                </a:solidFill>
                <a:latin typeface="Inter Medium"/>
                <a:ea typeface="Inter Medium"/>
                <a:cs typeface="Inter Medium"/>
                <a:sym typeface="Inter Medium"/>
              </a:rPr>
              <a:t> are things unfavorable to a decision maker </a:t>
            </a:r>
            <a:endParaRPr lang="en-US" sz="2400" dirty="0">
              <a:solidFill>
                <a:srgbClr val="1A9855"/>
              </a:solidFill>
              <a:latin typeface="Inter Medium"/>
              <a:ea typeface="Inter Medium"/>
              <a:cs typeface="Inter Medium"/>
            </a:endParaRPr>
          </a:p>
          <a:p>
            <a:pPr marL="617855" marR="0" lvl="0" indent="-270510" algn="l" rtl="0">
              <a:spcBef>
                <a:spcPts val="1200"/>
              </a:spcBef>
              <a:spcAft>
                <a:spcPts val="0"/>
              </a:spcAft>
              <a:buClr>
                <a:srgbClr val="215BAE"/>
              </a:buClr>
              <a:buSzPts val="2400"/>
              <a:buFont typeface="Courier New" panose="02070309020205020404" pitchFamily="49" charset="0"/>
              <a:buChar char="o"/>
            </a:pPr>
            <a:r>
              <a:rPr lang="en-US" sz="2400" b="1" dirty="0">
                <a:solidFill>
                  <a:srgbClr val="1A9855"/>
                </a:solidFill>
                <a:latin typeface="Inter ExtraBold"/>
                <a:ea typeface="Inter ExtraBold" panose="02000503000000020004" pitchFamily="2" charset="0"/>
                <a:cs typeface="Inter Medium"/>
                <a:sym typeface="Inter Medium"/>
              </a:rPr>
              <a:t>Benefits</a:t>
            </a:r>
            <a:r>
              <a:rPr lang="en-US" sz="2400" dirty="0">
                <a:solidFill>
                  <a:srgbClr val="1A9855"/>
                </a:solidFill>
                <a:latin typeface="Inter Medium"/>
                <a:ea typeface="Inter Medium"/>
                <a:cs typeface="Inter Medium"/>
                <a:sym typeface="Inter Medium"/>
              </a:rPr>
              <a:t> are things favorable to a decision maker</a:t>
            </a:r>
            <a:endParaRPr lang="en-US" sz="2400" dirty="0">
              <a:solidFill>
                <a:srgbClr val="1A9855"/>
              </a:solidFill>
              <a:latin typeface="Inter Medium"/>
              <a:ea typeface="Inter Medium"/>
              <a:cs typeface="Inter Medium"/>
            </a:endParaRPr>
          </a:p>
          <a:p>
            <a:pPr marL="304800" marR="0" lvl="0" indent="-228600" algn="l" rtl="0">
              <a:lnSpc>
                <a:spcPct val="112500"/>
              </a:lnSpc>
              <a:spcBef>
                <a:spcPts val="2000"/>
              </a:spcBef>
              <a:spcAft>
                <a:spcPts val="0"/>
              </a:spcAft>
              <a:buClr>
                <a:srgbClr val="215BAE"/>
              </a:buClr>
              <a:buSzPts val="2400"/>
              <a:buFont typeface="Arial"/>
              <a:buChar char="●"/>
            </a:pPr>
            <a:endParaRPr lang="en-US" sz="2133">
              <a:solidFill>
                <a:srgbClr val="1A9855"/>
              </a:solidFill>
              <a:latin typeface="Inter Medium"/>
              <a:ea typeface="Inter Medium"/>
              <a:cs typeface="Inter Medium"/>
            </a:endParaRPr>
          </a:p>
          <a:p>
            <a:pPr marL="304800" marR="0" lvl="0" indent="-228600" algn="l" rtl="0">
              <a:lnSpc>
                <a:spcPct val="112500"/>
              </a:lnSpc>
              <a:spcBef>
                <a:spcPts val="2000"/>
              </a:spcBef>
              <a:spcAft>
                <a:spcPts val="1600"/>
              </a:spcAft>
              <a:buClr>
                <a:srgbClr val="215BAE"/>
              </a:buClr>
              <a:buSzPts val="2400"/>
              <a:buFont typeface="Arial"/>
              <a:buChar char="●"/>
            </a:pPr>
            <a:endParaRPr sz="622"/>
          </a:p>
        </p:txBody>
      </p:sp>
      <p:sp>
        <p:nvSpPr>
          <p:cNvPr id="3" name="Google Shape;76;p14">
            <a:extLst>
              <a:ext uri="{FF2B5EF4-FFF2-40B4-BE49-F238E27FC236}">
                <a16:creationId xmlns:a16="http://schemas.microsoft.com/office/drawing/2014/main" id="{E5A6C321-C5EA-6DF5-0893-E373FC47AD2E}"/>
              </a:ext>
            </a:extLst>
          </p:cNvPr>
          <p:cNvSpPr txBox="1"/>
          <p:nvPr/>
        </p:nvSpPr>
        <p:spPr>
          <a:xfrm>
            <a:off x="587603" y="924752"/>
            <a:ext cx="8875600" cy="55399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3600">
                <a:solidFill>
                  <a:srgbClr val="215BAE"/>
                </a:solidFill>
                <a:latin typeface="Inter Medium" panose="02000503000000020004" pitchFamily="2" charset="0"/>
                <a:ea typeface="Inter Medium" panose="02000503000000020004" pitchFamily="2" charset="0"/>
                <a:cs typeface="BIZ UDPMincho"/>
                <a:sym typeface="BIZ UDPMincho"/>
              </a:rPr>
              <a:t>What is economics?</a:t>
            </a:r>
            <a:endParaRPr sz="360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78" name="Google Shape;78;p14"/>
          <p:cNvSpPr/>
          <p:nvPr/>
        </p:nvSpPr>
        <p:spPr>
          <a:xfrm>
            <a:off x="943034" y="5917727"/>
            <a:ext cx="507873" cy="50206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7" name="Google Shape;77;p14"/>
          <p:cNvSpPr/>
          <p:nvPr/>
        </p:nvSpPr>
        <p:spPr>
          <a:xfrm>
            <a:off x="6415048" y="2260600"/>
            <a:ext cx="544553" cy="559234"/>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 calcmode="lin" valueType="num">
                                      <p:cBhvr additive="base">
                                        <p:cTn id="7"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
                                            <p:txEl>
                                              <p:pRg st="1" end="1"/>
                                            </p:txEl>
                                          </p:spTgt>
                                        </p:tgtEl>
                                        <p:attrNameLst>
                                          <p:attrName>style.visibility</p:attrName>
                                        </p:attrNameLst>
                                      </p:cBhvr>
                                      <p:to>
                                        <p:strVal val="visible"/>
                                      </p:to>
                                    </p:set>
                                    <p:anim calcmode="lin" valueType="num">
                                      <p:cBhvr additive="base">
                                        <p:cTn id="13" dur="500" fill="hold"/>
                                        <p:tgtEl>
                                          <p:spTgt spid="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
                                            <p:txEl>
                                              <p:pRg st="2" end="2"/>
                                            </p:txEl>
                                          </p:spTgt>
                                        </p:tgtEl>
                                        <p:attrNameLst>
                                          <p:attrName>style.visibility</p:attrName>
                                        </p:attrNameLst>
                                      </p:cBhvr>
                                      <p:to>
                                        <p:strVal val="visible"/>
                                      </p:to>
                                    </p:set>
                                    <p:anim calcmode="lin" valueType="num">
                                      <p:cBhvr additive="base">
                                        <p:cTn id="19"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
                                            <p:txEl>
                                              <p:pRg st="3" end="3"/>
                                            </p:txEl>
                                          </p:spTgt>
                                        </p:tgtEl>
                                        <p:attrNameLst>
                                          <p:attrName>style.visibility</p:attrName>
                                        </p:attrNameLst>
                                      </p:cBhvr>
                                      <p:to>
                                        <p:strVal val="visible"/>
                                      </p:to>
                                    </p:set>
                                    <p:anim calcmode="lin" valueType="num">
                                      <p:cBhvr additive="base">
                                        <p:cTn id="25"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
                                            <p:txEl>
                                              <p:pRg st="4" end="4"/>
                                            </p:txEl>
                                          </p:spTgt>
                                        </p:tgtEl>
                                        <p:attrNameLst>
                                          <p:attrName>style.visibility</p:attrName>
                                        </p:attrNameLst>
                                      </p:cBhvr>
                                      <p:to>
                                        <p:strVal val="visible"/>
                                      </p:to>
                                    </p:set>
                                    <p:anim calcmode="lin" valueType="num">
                                      <p:cBhvr additive="base">
                                        <p:cTn id="31" dur="500" fill="hold"/>
                                        <p:tgtEl>
                                          <p:spTgt spid="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8F007C-F17E-013A-2E03-80B3A9D2CF57}"/>
              </a:ext>
            </a:extLst>
          </p:cNvPr>
          <p:cNvSpPr/>
          <p:nvPr/>
        </p:nvSpPr>
        <p:spPr>
          <a:xfrm>
            <a:off x="0" y="0"/>
            <a:ext cx="6302829" cy="6864351"/>
          </a:xfrm>
          <a:prstGeom prst="rect">
            <a:avLst/>
          </a:prstGeom>
          <a:solidFill>
            <a:srgbClr val="215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algn="ctr"/>
            <a:endParaRPr lang="en-US" sz="622"/>
          </a:p>
        </p:txBody>
      </p:sp>
      <p:pic>
        <p:nvPicPr>
          <p:cNvPr id="7" name="Google Shape;76;p16">
            <a:extLst>
              <a:ext uri="{FF2B5EF4-FFF2-40B4-BE49-F238E27FC236}">
                <a16:creationId xmlns:a16="http://schemas.microsoft.com/office/drawing/2014/main" id="{87B71865-DB90-B84D-F10C-D1F9A8F1EF8C}"/>
              </a:ext>
            </a:extLst>
          </p:cNvPr>
          <p:cNvPicPr preferRelativeResize="0"/>
          <p:nvPr/>
        </p:nvPicPr>
        <p:blipFill>
          <a:blip r:embed="rId3">
            <a:alphaModFix/>
          </a:blip>
          <a:stretch>
            <a:fillRect/>
          </a:stretch>
        </p:blipFill>
        <p:spPr>
          <a:xfrm>
            <a:off x="8598832" y="1515889"/>
            <a:ext cx="3255937" cy="4684801"/>
          </a:xfrm>
          <a:prstGeom prst="rect">
            <a:avLst/>
          </a:prstGeom>
          <a:noFill/>
          <a:ln>
            <a:noFill/>
          </a:ln>
        </p:spPr>
      </p:pic>
      <p:pic>
        <p:nvPicPr>
          <p:cNvPr id="4" name="Google Shape;170;p22">
            <a:extLst>
              <a:ext uri="{FF2B5EF4-FFF2-40B4-BE49-F238E27FC236}">
                <a16:creationId xmlns:a16="http://schemas.microsoft.com/office/drawing/2014/main" id="{31619F92-82CD-265B-1962-FC8B83A98D76}"/>
              </a:ext>
            </a:extLst>
          </p:cNvPr>
          <p:cNvPicPr preferRelativeResize="0"/>
          <p:nvPr/>
        </p:nvPicPr>
        <p:blipFill rotWithShape="1">
          <a:blip r:embed="rId4">
            <a:alphaModFix/>
          </a:blip>
          <a:srcRect t="5456" b="5457"/>
          <a:stretch/>
        </p:blipFill>
        <p:spPr>
          <a:xfrm>
            <a:off x="2905377" y="6350"/>
            <a:ext cx="5803195" cy="6858001"/>
          </a:xfrm>
          <a:prstGeom prst="rect">
            <a:avLst/>
          </a:prstGeom>
          <a:noFill/>
          <a:ln>
            <a:noFill/>
          </a:ln>
        </p:spPr>
      </p:pic>
      <p:sp>
        <p:nvSpPr>
          <p:cNvPr id="5" name="Google Shape;76;p14">
            <a:extLst>
              <a:ext uri="{FF2B5EF4-FFF2-40B4-BE49-F238E27FC236}">
                <a16:creationId xmlns:a16="http://schemas.microsoft.com/office/drawing/2014/main" id="{E56590FA-594E-0899-74B8-CB11B9A81563}"/>
              </a:ext>
            </a:extLst>
          </p:cNvPr>
          <p:cNvSpPr txBox="1"/>
          <p:nvPr/>
        </p:nvSpPr>
        <p:spPr>
          <a:xfrm>
            <a:off x="587603" y="494259"/>
            <a:ext cx="8875600" cy="110799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3600">
                <a:solidFill>
                  <a:srgbClr val="ABDE70"/>
                </a:solidFill>
                <a:latin typeface="Inter Medium" panose="02000503000000020004" pitchFamily="2" charset="0"/>
                <a:ea typeface="Inter Medium" panose="02000503000000020004" pitchFamily="2" charset="0"/>
                <a:cs typeface="BIZ UDPMincho"/>
                <a:sym typeface="BIZ UDPMincho"/>
              </a:rPr>
              <a:t>New policy: All students must </a:t>
            </a:r>
            <a:br>
              <a:rPr lang="en-US" sz="3600">
                <a:solidFill>
                  <a:srgbClr val="ABDE70"/>
                </a:solidFill>
                <a:latin typeface="Inter Medium" panose="02000503000000020004" pitchFamily="2" charset="0"/>
                <a:ea typeface="Inter Medium" panose="02000503000000020004" pitchFamily="2" charset="0"/>
                <a:cs typeface="BIZ UDPMincho"/>
                <a:sym typeface="BIZ UDPMincho"/>
              </a:rPr>
            </a:br>
            <a:r>
              <a:rPr lang="en-US" sz="3600">
                <a:solidFill>
                  <a:srgbClr val="ABDE70"/>
                </a:solidFill>
                <a:latin typeface="Inter Medium" panose="02000503000000020004" pitchFamily="2" charset="0"/>
                <a:ea typeface="Inter Medium" panose="02000503000000020004" pitchFamily="2" charset="0"/>
                <a:cs typeface="BIZ UDPMincho"/>
                <a:sym typeface="BIZ UDPMincho"/>
              </a:rPr>
              <a:t>carry see-through backpacks!</a:t>
            </a:r>
            <a:endParaRPr sz="360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60DFEAF6-F35C-83D8-0342-7B754B23BCE7}"/>
              </a:ext>
            </a:extLst>
          </p:cNvPr>
          <p:cNvSpPr txBox="1"/>
          <p:nvPr/>
        </p:nvSpPr>
        <p:spPr>
          <a:xfrm>
            <a:off x="329402" y="1981058"/>
            <a:ext cx="7556614" cy="413390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304800" marR="0" lvl="0" indent="-228600" algn="l" rtl="0">
              <a:lnSpc>
                <a:spcPct val="112500"/>
              </a:lnSpc>
              <a:spcBef>
                <a:spcPts val="2000"/>
              </a:spcBef>
              <a:spcAft>
                <a:spcPts val="0"/>
              </a:spcAft>
              <a:buClr>
                <a:srgbClr val="ABDE70"/>
              </a:buClr>
              <a:buSzPts val="2400"/>
              <a:buFont typeface="Arial"/>
              <a:buChar char="●"/>
            </a:pPr>
            <a:r>
              <a:rPr lang="en-US" sz="2667">
                <a:solidFill>
                  <a:schemeClr val="bg1"/>
                </a:solidFill>
                <a:latin typeface="Inter Medium"/>
                <a:ea typeface="Inter Medium"/>
                <a:cs typeface="Inter Medium"/>
                <a:sym typeface="Inter Medium"/>
              </a:rPr>
              <a:t>The school board is considering a new policy requiring all students to carry a see-through backpack. </a:t>
            </a:r>
            <a:endParaRPr lang="en-US"/>
          </a:p>
          <a:p>
            <a:pPr marL="617855" lvl="7" indent="-303530">
              <a:spcBef>
                <a:spcPts val="1200"/>
              </a:spcBef>
              <a:buClr>
                <a:srgbClr val="ABDE70"/>
              </a:buClr>
              <a:buSzPts val="2400"/>
              <a:buFont typeface="Courier New" panose="02070309020205020404" pitchFamily="49" charset="0"/>
              <a:buChar char="o"/>
            </a:pPr>
            <a:r>
              <a:rPr lang="en-US" sz="2133">
                <a:solidFill>
                  <a:schemeClr val="bg1"/>
                </a:solidFill>
                <a:latin typeface="Inter Medium"/>
                <a:ea typeface="Inter Medium"/>
                <a:cs typeface="Inter Medium"/>
                <a:sym typeface="Inter Medium"/>
              </a:rPr>
              <a:t>What are the costs for students, teachers, or </a:t>
            </a:r>
            <a:br>
              <a:rPr lang="en-US" sz="2133">
                <a:solidFill>
                  <a:schemeClr val="bg1"/>
                </a:solidFill>
                <a:latin typeface="Inter Medium"/>
                <a:ea typeface="Inter Medium"/>
                <a:cs typeface="Inter Medium"/>
                <a:sym typeface="Inter Medium"/>
              </a:rPr>
            </a:br>
            <a:r>
              <a:rPr lang="en-US" sz="2133">
                <a:solidFill>
                  <a:schemeClr val="bg1"/>
                </a:solidFill>
                <a:latin typeface="Inter Medium"/>
                <a:ea typeface="Inter Medium"/>
                <a:cs typeface="Inter Medium"/>
                <a:sym typeface="Inter Medium"/>
              </a:rPr>
              <a:t>parents associated with this policy? </a:t>
            </a:r>
            <a:endParaRPr lang="en-US" sz="2133">
              <a:solidFill>
                <a:schemeClr val="bg1"/>
              </a:solidFill>
              <a:latin typeface="Inter Medium"/>
              <a:ea typeface="Inter Medium"/>
              <a:cs typeface="Inter Medium"/>
            </a:endParaRPr>
          </a:p>
          <a:p>
            <a:pPr marL="617855" marR="0" lvl="0" indent="-303530" algn="l" rtl="0">
              <a:spcBef>
                <a:spcPts val="1200"/>
              </a:spcBef>
              <a:spcAft>
                <a:spcPts val="0"/>
              </a:spcAft>
              <a:buClr>
                <a:srgbClr val="ABDE70"/>
              </a:buClr>
              <a:buSzPts val="2400"/>
              <a:buFont typeface="Courier New" panose="02070309020205020404" pitchFamily="49" charset="0"/>
              <a:buChar char="o"/>
            </a:pPr>
            <a:r>
              <a:rPr lang="en-US" sz="2133">
                <a:solidFill>
                  <a:schemeClr val="bg1"/>
                </a:solidFill>
                <a:latin typeface="Inter Medium"/>
                <a:ea typeface="Inter Medium"/>
                <a:cs typeface="Inter Medium"/>
                <a:sym typeface="Inter Medium"/>
              </a:rPr>
              <a:t>What are the benefits for students, teachers, </a:t>
            </a:r>
            <a:br>
              <a:rPr lang="en-US" sz="2133">
                <a:solidFill>
                  <a:schemeClr val="bg1"/>
                </a:solidFill>
                <a:latin typeface="Inter Medium"/>
                <a:ea typeface="Inter Medium"/>
                <a:cs typeface="Inter Medium"/>
                <a:sym typeface="Inter Medium"/>
              </a:rPr>
            </a:br>
            <a:r>
              <a:rPr lang="en-US" sz="2133">
                <a:solidFill>
                  <a:schemeClr val="bg1"/>
                </a:solidFill>
                <a:latin typeface="Inter Medium"/>
                <a:ea typeface="Inter Medium"/>
                <a:cs typeface="Inter Medium"/>
                <a:sym typeface="Inter Medium"/>
              </a:rPr>
              <a:t>or parents associated with this policy? </a:t>
            </a:r>
            <a:endParaRPr lang="en-US" sz="2133">
              <a:solidFill>
                <a:schemeClr val="bg1"/>
              </a:solidFill>
              <a:latin typeface="Inter Medium"/>
              <a:ea typeface="Inter Medium"/>
              <a:cs typeface="Inter Medium"/>
            </a:endParaRPr>
          </a:p>
          <a:p>
            <a:endParaRPr lang="en-US" sz="1300" b="1" u="sng">
              <a:solidFill>
                <a:schemeClr val="bg1"/>
              </a:solidFill>
            </a:endParaRPr>
          </a:p>
          <a:p>
            <a:pPr marL="314325">
              <a:spcBef>
                <a:spcPts val="1200"/>
              </a:spcBef>
            </a:pPr>
            <a:br>
              <a:rPr lang="en-US"/>
            </a:br>
            <a:endParaRPr lang="en-US"/>
          </a:p>
          <a:p>
            <a:pPr marL="304800" indent="-228600">
              <a:lnSpc>
                <a:spcPct val="112500"/>
              </a:lnSpc>
              <a:spcBef>
                <a:spcPts val="2000"/>
              </a:spcBef>
              <a:buClr>
                <a:srgbClr val="FFFFFF"/>
              </a:buClr>
              <a:buSzPts val="2400"/>
              <a:buChar char="●"/>
            </a:pPr>
            <a:endParaRPr lang="en-US" sz="2133">
              <a:solidFill>
                <a:schemeClr val="bg1"/>
              </a:solidFill>
              <a:latin typeface="Inter Medium"/>
              <a:ea typeface="Inter Medium"/>
              <a:cs typeface="Inter Medium"/>
            </a:endParaRPr>
          </a:p>
        </p:txBody>
      </p:sp>
      <p:sp>
        <p:nvSpPr>
          <p:cNvPr id="2" name="Google Shape;78;p14">
            <a:extLst>
              <a:ext uri="{FF2B5EF4-FFF2-40B4-BE49-F238E27FC236}">
                <a16:creationId xmlns:a16="http://schemas.microsoft.com/office/drawing/2014/main" id="{547124EA-E035-C43E-9BF3-54D99CCCE3D0}"/>
              </a:ext>
            </a:extLst>
          </p:cNvPr>
          <p:cNvSpPr/>
          <p:nvPr/>
        </p:nvSpPr>
        <p:spPr>
          <a:xfrm>
            <a:off x="7114117" y="5885944"/>
            <a:ext cx="507873" cy="50206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04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39875-752C-0AE0-647A-298CF61E7C4A}"/>
              </a:ext>
            </a:extLst>
          </p:cNvPr>
          <p:cNvSpPr/>
          <p:nvPr/>
        </p:nvSpPr>
        <p:spPr>
          <a:xfrm>
            <a:off x="0" y="0"/>
            <a:ext cx="6302829" cy="6864351"/>
          </a:xfrm>
          <a:prstGeom prst="rect">
            <a:avLst/>
          </a:prstGeom>
          <a:solidFill>
            <a:srgbClr val="215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algn="ctr"/>
            <a:endParaRPr lang="en-US" sz="622">
              <a:solidFill>
                <a:srgbClr val="215BAE"/>
              </a:solidFill>
            </a:endParaRPr>
          </a:p>
        </p:txBody>
      </p:sp>
      <p:pic>
        <p:nvPicPr>
          <p:cNvPr id="2" name="Google Shape;170;p22">
            <a:extLst>
              <a:ext uri="{FF2B5EF4-FFF2-40B4-BE49-F238E27FC236}">
                <a16:creationId xmlns:a16="http://schemas.microsoft.com/office/drawing/2014/main" id="{B1C1D885-5433-06BD-8D7C-2489B24796A8}"/>
              </a:ext>
            </a:extLst>
          </p:cNvPr>
          <p:cNvPicPr preferRelativeResize="0"/>
          <p:nvPr/>
        </p:nvPicPr>
        <p:blipFill rotWithShape="1">
          <a:blip r:embed="rId3">
            <a:alphaModFix/>
          </a:blip>
          <a:srcRect t="5456" b="5457"/>
          <a:stretch/>
        </p:blipFill>
        <p:spPr>
          <a:xfrm>
            <a:off x="3347381" y="0"/>
            <a:ext cx="5803195" cy="6858001"/>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587603" y="912966"/>
            <a:ext cx="7289572" cy="110799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3600">
                <a:solidFill>
                  <a:srgbClr val="ABDE70"/>
                </a:solidFill>
                <a:latin typeface="Inter Medium" panose="02000503000000020004" pitchFamily="2" charset="0"/>
                <a:ea typeface="Inter Medium" panose="02000503000000020004" pitchFamily="2" charset="0"/>
                <a:cs typeface="BIZ UDPMincho"/>
                <a:sym typeface="BIZ UDPMincho"/>
              </a:rPr>
              <a:t>Activity 2.1: Thinking about policies like an economist</a:t>
            </a:r>
            <a:endParaRPr sz="360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587601" y="2247758"/>
            <a:ext cx="7413400" cy="4092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571500" marR="0" lvl="0" indent="-495300" algn="l" rtl="0">
              <a:lnSpc>
                <a:spcPct val="112500"/>
              </a:lnSpc>
              <a:spcBef>
                <a:spcPts val="2000"/>
              </a:spcBef>
              <a:spcAft>
                <a:spcPts val="0"/>
              </a:spcAft>
              <a:buClr>
                <a:srgbClr val="ABDE70"/>
              </a:buClr>
              <a:buSzPts val="2400"/>
              <a:buFont typeface="+mj-lt"/>
              <a:buAutoNum type="arabicPeriod"/>
            </a:pPr>
            <a:r>
              <a:rPr lang="en-US" sz="2667">
                <a:solidFill>
                  <a:schemeClr val="bg1"/>
                </a:solidFill>
                <a:latin typeface="Inter Medium"/>
                <a:ea typeface="Inter Medium"/>
                <a:cs typeface="Inter Medium"/>
                <a:sym typeface="Inter Medium"/>
              </a:rPr>
              <a:t>List 2-3 benefits of implementing a policy such as California’s ban on the sale of new gas-powered vehicles by 2035.</a:t>
            </a:r>
            <a:endParaRPr lang="en-US"/>
          </a:p>
          <a:p>
            <a:pPr marL="571500" marR="0" lvl="0" indent="-495300" algn="l" rtl="0">
              <a:lnSpc>
                <a:spcPct val="112500"/>
              </a:lnSpc>
              <a:spcBef>
                <a:spcPts val="2000"/>
              </a:spcBef>
              <a:spcAft>
                <a:spcPts val="0"/>
              </a:spcAft>
              <a:buClr>
                <a:srgbClr val="ABDE70"/>
              </a:buClr>
              <a:buSzPts val="2400"/>
              <a:buFont typeface="+mj-lt"/>
              <a:buAutoNum type="arabicPeriod"/>
            </a:pPr>
            <a:r>
              <a:rPr lang="en-US" sz="2667">
                <a:solidFill>
                  <a:schemeClr val="bg1"/>
                </a:solidFill>
                <a:latin typeface="Inter Medium"/>
                <a:ea typeface="Inter Medium"/>
                <a:cs typeface="Inter Medium"/>
                <a:sym typeface="Inter Medium"/>
              </a:rPr>
              <a:t>List 2-3 costs of implementing a policy such as California’s ban on the sale of new gas-powered vehicles by 2035.</a:t>
            </a:r>
            <a:endParaRPr lang="en-US" sz="2667">
              <a:solidFill>
                <a:schemeClr val="bg1"/>
              </a:solidFill>
              <a:latin typeface="Inter Medium"/>
              <a:ea typeface="Inter Medium"/>
              <a:cs typeface="Inter Medium"/>
            </a:endParaRPr>
          </a:p>
          <a:p>
            <a:pPr marL="76200">
              <a:lnSpc>
                <a:spcPct val="112500"/>
              </a:lnSpc>
              <a:spcBef>
                <a:spcPts val="2000"/>
              </a:spcBef>
              <a:buClr>
                <a:srgbClr val="ABDE70"/>
              </a:buClr>
              <a:buSzPts val="2400"/>
            </a:pPr>
            <a:r>
              <a:rPr lang="en-US" sz="3600">
                <a:solidFill>
                  <a:schemeClr val="bg1"/>
                </a:solidFill>
                <a:ea typeface="Inter Medium"/>
              </a:rPr>
              <a:t>https://padlet.com/econstig/caliEV</a:t>
            </a:r>
            <a:endParaRPr lang="en-US" sz="3600">
              <a:solidFill>
                <a:schemeClr val="bg1"/>
              </a:solidFill>
              <a:ea typeface="Inter Medium"/>
              <a:cs typeface="Inter Medium"/>
            </a:endParaRPr>
          </a:p>
          <a:p>
            <a:pPr marL="571500" marR="0" lvl="0" indent="-495300" algn="l" rtl="0">
              <a:lnSpc>
                <a:spcPct val="112500"/>
              </a:lnSpc>
              <a:spcBef>
                <a:spcPts val="2000"/>
              </a:spcBef>
              <a:spcAft>
                <a:spcPts val="0"/>
              </a:spcAft>
              <a:buClr>
                <a:srgbClr val="ABDE70"/>
              </a:buClr>
              <a:buSzPts val="2400"/>
              <a:buFont typeface="+mj-lt"/>
              <a:buAutoNum type="arabicPeriod"/>
            </a:pPr>
            <a:endParaRPr lang="en-US" sz="2667">
              <a:solidFill>
                <a:schemeClr val="bg1"/>
              </a:solidFill>
              <a:latin typeface="Inter Medium"/>
              <a:ea typeface="Inter Medium"/>
              <a:cs typeface="Inter Medium"/>
            </a:endParaRPr>
          </a:p>
        </p:txBody>
      </p:sp>
      <p:pic>
        <p:nvPicPr>
          <p:cNvPr id="9" name="Picture 8">
            <a:extLst>
              <a:ext uri="{FF2B5EF4-FFF2-40B4-BE49-F238E27FC236}">
                <a16:creationId xmlns:a16="http://schemas.microsoft.com/office/drawing/2014/main" id="{6C519C65-3BF7-15F4-8393-65C60451F928}"/>
              </a:ext>
            </a:extLst>
          </p:cNvPr>
          <p:cNvPicPr>
            <a:picLocks noChangeAspect="1"/>
          </p:cNvPicPr>
          <p:nvPr/>
        </p:nvPicPr>
        <p:blipFill>
          <a:blip r:embed="rId4"/>
          <a:srcRect l="4819" r="4819"/>
          <a:stretch/>
        </p:blipFill>
        <p:spPr>
          <a:xfrm>
            <a:off x="8001001" y="1130559"/>
            <a:ext cx="4190999" cy="5298841"/>
          </a:xfrm>
          <a:prstGeom prst="rect">
            <a:avLst/>
          </a:prstGeom>
        </p:spPr>
      </p:pic>
      <p:sp>
        <p:nvSpPr>
          <p:cNvPr id="4" name="Google Shape;77;p14">
            <a:extLst>
              <a:ext uri="{FF2B5EF4-FFF2-40B4-BE49-F238E27FC236}">
                <a16:creationId xmlns:a16="http://schemas.microsoft.com/office/drawing/2014/main" id="{82C624B0-592E-999A-BF66-8781085CB189}"/>
              </a:ext>
            </a:extLst>
          </p:cNvPr>
          <p:cNvSpPr/>
          <p:nvPr/>
        </p:nvSpPr>
        <p:spPr>
          <a:xfrm>
            <a:off x="10576471" y="1265990"/>
            <a:ext cx="544553" cy="559234"/>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60950" tIns="30467" rIns="60950" bIns="304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862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0c1190-56bd-4797-9cf7-4990489609e0">
      <Terms xmlns="http://schemas.microsoft.com/office/infopath/2007/PartnerControls"/>
    </lcf76f155ced4ddcb4097134ff3c332f>
    <TaxCatchAll xmlns="e475455f-c69b-4ff8-acf7-75612f4dc1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8" ma:contentTypeDescription="Create a new document." ma:contentTypeScope="" ma:versionID="f6be8582c19e43aabdc72bd849ceb1d4">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4af3f7936726ea7699b4002a52923267"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51F743-C0A0-4E7E-B51E-35DF69ECFFB2}">
  <ds:schemaRefs>
    <ds:schemaRef ds:uri="742ad430-3572-48e8-b446-46b1d42ed47a"/>
    <ds:schemaRef ds:uri="74616181-94ba-4823-8a07-43739609fc94"/>
    <ds:schemaRef ds:uri="aa0c1190-56bd-4797-9cf7-4990489609e0"/>
    <ds:schemaRef ds:uri="e475455f-c69b-4ff8-acf7-75612f4dc18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711EF54-CA8B-47BA-91A0-3C52EC819514}">
  <ds:schemaRefs>
    <ds:schemaRef ds:uri="http://schemas.microsoft.com/sharepoint/v3/contenttype/forms"/>
  </ds:schemaRefs>
</ds:datastoreItem>
</file>

<file path=customXml/itemProps3.xml><?xml version="1.0" encoding="utf-8"?>
<ds:datastoreItem xmlns:ds="http://schemas.openxmlformats.org/officeDocument/2006/customXml" ds:itemID="{71D51233-BD51-4731-ADE8-2AC5DB2022A3}">
  <ds:schemaRefs>
    <ds:schemaRef ds:uri="aa0c1190-56bd-4797-9cf7-4990489609e0"/>
    <ds:schemaRef ds:uri="e475455f-c69b-4ff8-acf7-75612f4dc1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24</Slides>
  <Notes>14</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Wrap Up</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15</cp:revision>
  <dcterms:created xsi:type="dcterms:W3CDTF">2022-05-10T21:20:13Z</dcterms:created>
  <dcterms:modified xsi:type="dcterms:W3CDTF">2025-04-07T22:35:12Z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MediaServiceImageTags">
    <vt:lpwstr/>
  </property>
</Properties>
</file>