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0_997F208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6"/>
  </p:notesMasterIdLst>
  <p:handoutMasterIdLst>
    <p:handoutMasterId r:id="rId37"/>
  </p:handoutMasterIdLst>
  <p:sldIdLst>
    <p:sldId id="699" r:id="rId5"/>
    <p:sldId id="256" r:id="rId6"/>
    <p:sldId id="792" r:id="rId7"/>
    <p:sldId id="793" r:id="rId8"/>
    <p:sldId id="794" r:id="rId9"/>
    <p:sldId id="760" r:id="rId10"/>
    <p:sldId id="727" r:id="rId11"/>
    <p:sldId id="724" r:id="rId12"/>
    <p:sldId id="765" r:id="rId13"/>
    <p:sldId id="725" r:id="rId14"/>
    <p:sldId id="749" r:id="rId15"/>
    <p:sldId id="728" r:id="rId16"/>
    <p:sldId id="751" r:id="rId17"/>
    <p:sldId id="734" r:id="rId18"/>
    <p:sldId id="737" r:id="rId19"/>
    <p:sldId id="783" r:id="rId20"/>
    <p:sldId id="776" r:id="rId21"/>
    <p:sldId id="774" r:id="rId22"/>
    <p:sldId id="786" r:id="rId23"/>
    <p:sldId id="787" r:id="rId24"/>
    <p:sldId id="777" r:id="rId25"/>
    <p:sldId id="784" r:id="rId26"/>
    <p:sldId id="788" r:id="rId27"/>
    <p:sldId id="785" r:id="rId28"/>
    <p:sldId id="764" r:id="rId29"/>
    <p:sldId id="789" r:id="rId30"/>
    <p:sldId id="771" r:id="rId31"/>
    <p:sldId id="790" r:id="rId32"/>
    <p:sldId id="768" r:id="rId33"/>
    <p:sldId id="782" r:id="rId34"/>
    <p:sldId id="7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767AF0-94BA-9110-AE48-48CF3D978990}" name="Andrea Mozo" initials="AM" userId="S::amozo@councilforeconed.org::ec324d89-8e2a-42bb-81f4-68d0295e10d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FEE4"/>
    <a:srgbClr val="DDF2F7"/>
    <a:srgbClr val="414A58"/>
    <a:srgbClr val="5DBF9A"/>
    <a:srgbClr val="79BFB8"/>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2249B-B21C-155C-617B-1C9C0DCE1697}" v="220" dt="2025-07-23T17:04:10.111"/>
    <p1510:client id="{DCE8899D-56BC-3F59-3908-516C5F909C66}" v="20" dt="2025-07-23T13:08:30.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00_997F2080.xml><?xml version="1.0" encoding="utf-8"?>
<p188:cmLst xmlns:a="http://schemas.openxmlformats.org/drawingml/2006/main" xmlns:r="http://schemas.openxmlformats.org/officeDocument/2006/relationships" xmlns:p188="http://schemas.microsoft.com/office/powerpoint/2018/8/main">
  <p188:cm id="{44D4358C-B569-4CA4-B865-CAF54DE9B900}" authorId="{CD767AF0-94BA-9110-AE48-48CF3D978990}" created="2025-04-25T20:15:41.145">
    <ac:deMkLst xmlns:ac="http://schemas.microsoft.com/office/drawing/2013/main/command">
      <pc:docMk xmlns:pc="http://schemas.microsoft.com/office/powerpoint/2013/main/command"/>
      <pc:sldMk xmlns:pc="http://schemas.microsoft.com/office/powerpoint/2013/main/command" cId="2575245440" sldId="256"/>
      <ac:spMk id="4" creationId="{49AD80B2-90D9-4AF4-6A96-5DAF496C6C27}"/>
    </ac:deMkLst>
    <p188:txBody>
      <a:bodyPr/>
      <a:lstStyle/>
      <a:p>
        <a:r>
          <a:rPr lang="en-US"/>
          <a:t>[@Cheidy Perez] We need to double check with Dan to make sure the correct sponsors/funders are listed on this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7/23/2025</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4079223392"/>
      </p:ext>
    </p:extLst>
  </p:cSld>
  <p:clrMapOvr>
    <a:masterClrMapping/>
  </p:clrMapOvr>
  <p:transition spd="slow" advTm="5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34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78BF-81A6-3FB0-2378-BB9D322E98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38C82C-12EA-B53B-5E78-8D1101501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D88952-24E2-2D2D-D8A9-97523C6BFF66}"/>
              </a:ext>
            </a:extLst>
          </p:cNvPr>
          <p:cNvSpPr>
            <a:spLocks noGrp="1"/>
          </p:cNvSpPr>
          <p:nvPr>
            <p:ph type="dt" sz="half" idx="10"/>
          </p:nvPr>
        </p:nvSpPr>
        <p:spPr/>
        <p:txBody>
          <a:bodyPr/>
          <a:lstStyle/>
          <a:p>
            <a:fld id="{536ED1A3-B50A-4CD5-95A9-CAA96276B292}" type="datetimeFigureOut">
              <a:rPr lang="en-US" smtClean="0"/>
              <a:t>7/23/2025</a:t>
            </a:fld>
            <a:endParaRPr lang="en-US"/>
          </a:p>
        </p:txBody>
      </p:sp>
      <p:sp>
        <p:nvSpPr>
          <p:cNvPr id="5" name="Footer Placeholder 4">
            <a:extLst>
              <a:ext uri="{FF2B5EF4-FFF2-40B4-BE49-F238E27FC236}">
                <a16:creationId xmlns:a16="http://schemas.microsoft.com/office/drawing/2014/main" id="{3AC96F5E-F85D-9030-9C83-61346A0F1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62ECB-531D-4641-D8B0-06A64F1BE5F0}"/>
              </a:ext>
            </a:extLst>
          </p:cNvPr>
          <p:cNvSpPr>
            <a:spLocks noGrp="1"/>
          </p:cNvSpPr>
          <p:nvPr>
            <p:ph type="sldNum" sz="quarter" idx="12"/>
          </p:nvPr>
        </p:nvSpPr>
        <p:spPr/>
        <p:txBody>
          <a:bodyPr/>
          <a:lstStyle/>
          <a:p>
            <a:fld id="{D8EA125D-2EF3-4357-9E83-B997D77DEE7C}" type="slidenum">
              <a:rPr lang="en-US" smtClean="0"/>
              <a:t>‹#›</a:t>
            </a:fld>
            <a:endParaRPr lang="en-US"/>
          </a:p>
        </p:txBody>
      </p:sp>
    </p:spTree>
    <p:extLst>
      <p:ext uri="{BB962C8B-B14F-4D97-AF65-F5344CB8AC3E}">
        <p14:creationId xmlns:p14="http://schemas.microsoft.com/office/powerpoint/2010/main" val="403492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7"/>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 id="2147483716" r:id="rId13"/>
    <p:sldLayoutId id="2147483717" r:id="rId14"/>
    <p:sldLayoutId id="2147483718"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ecbunlari.com/apple-pay/" TargetMode="External"/><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kN6I3gZfGI" TargetMode="External"/><Relationship Id="rId2" Type="http://schemas.openxmlformats.org/officeDocument/2006/relationships/slideLayout" Target="../slideLayouts/slideLayout2.xml"/><Relationship Id="rId1" Type="http://schemas.openxmlformats.org/officeDocument/2006/relationships/video" Target="https://www.youtube.com/embed/KkN6I3gZfGI?feature=oembed"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KkN6I3gZfGI"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video" Target="https://www.youtube.com/embed/R1JaMRpcDrQ?feature=oembed" TargetMode="External"/><Relationship Id="rId1" Type="http://schemas.openxmlformats.org/officeDocument/2006/relationships/video" Target="https://www.youtube.com/embed/iVjQMuR7eaw?feature=oembed" TargetMode="External"/><Relationship Id="rId6" Type="http://schemas.openxmlformats.org/officeDocument/2006/relationships/hyperlink" Target="https://www.youtube.com/watch?v=R1JaMRpcDrQ" TargetMode="External"/><Relationship Id="rId5" Type="http://schemas.openxmlformats.org/officeDocument/2006/relationships/image" Target="../media/image17.jpeg"/><Relationship Id="rId4" Type="http://schemas.openxmlformats.org/officeDocument/2006/relationships/hyperlink" Target="https://www.youtube.com/watch?v=iVjQMuR7ea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hyperlink" Target="mailto:info@shepherdwealthgroup.com" TargetMode="External"/><Relationship Id="rId4" Type="http://schemas.openxmlformats.org/officeDocument/2006/relationships/hyperlink" Target="http://www.shepherdwealthgroup.com"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pollev.com/cpow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00_997F2080.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www.panarmenian.net/eng/news/311301/"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airstylespress.blogspot.com/2011/07/mortgage-amortization-chart.html" TargetMode="Externa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nfotipsbelanja.blogspot.com/2015/05/tips-transaksi-online-internet-banking.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rkansasgopwing.blogspot.com/2020/04/dems-borrow-trouble-with-loan-stunt.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eobrava.wordpress.com/2017/02/10/fintech-will-transform-the-digital-banking-sector/" TargetMode="External"/><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1sN-_2ayN16qF20ynQW5h8uc1GRxR4w0Vj3o99_Edj8/edit?usp=sharin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nvestorinthefamily.com/does-whole-life-insurance-work-as-part-of-a-retirement-strategy/" TargetMode="External"/><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technofaq.org/posts/2021/07/bullish-vs-bearish-whats-the-difference/"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econedlink.org/webinar/personal-finance-series-buy-now-pay-late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technofaq.org/posts/2021/07/bullish-vs-bearish-whats-the-difference/"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econedlink.org/resources/how-e-commerce-influences-consumer-choi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inkedin.com/in/cpow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ouncilforeconed.org/policy-advocacy/k-12-standard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1000" b="-1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411909" cy="6896083"/>
          </a:xfrm>
          <a:prstGeom prst="rect">
            <a:avLst/>
          </a:prstGeom>
        </p:spPr>
      </p:pic>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1836421" y="4464384"/>
            <a:ext cx="2597021" cy="1325562"/>
          </a:xfrm>
          <a:prstGeom prst="rect">
            <a:avLst/>
          </a:prstGeom>
        </p:spPr>
      </p:pic>
      <p:grpSp>
        <p:nvGrpSpPr>
          <p:cNvPr id="4" name="Group 3">
            <a:extLst>
              <a:ext uri="{FF2B5EF4-FFF2-40B4-BE49-F238E27FC236}">
                <a16:creationId xmlns:a16="http://schemas.microsoft.com/office/drawing/2014/main" id="{B69A1B65-33BF-F997-9DEA-8588208D0EB1}"/>
              </a:ext>
            </a:extLst>
          </p:cNvPr>
          <p:cNvGrpSpPr/>
          <p:nvPr/>
        </p:nvGrpSpPr>
        <p:grpSpPr>
          <a:xfrm>
            <a:off x="676631" y="2332572"/>
            <a:ext cx="6289567" cy="1111781"/>
            <a:chOff x="664536" y="2574476"/>
            <a:chExt cx="6289567" cy="1111781"/>
          </a:xfrm>
        </p:grpSpPr>
        <p:sp>
          <p:nvSpPr>
            <p:cNvPr id="14" name="Text Placeholder 2">
              <a:extLst>
                <a:ext uri="{FF2B5EF4-FFF2-40B4-BE49-F238E27FC236}">
                  <a16:creationId xmlns:a16="http://schemas.microsoft.com/office/drawing/2014/main" id="{9890555E-F5A8-A749-BA5F-C95D063E463A}"/>
                </a:ext>
              </a:extLst>
            </p:cNvPr>
            <p:cNvSpPr>
              <a:spLocks noGrp="1"/>
            </p:cNvSpPr>
            <p:nvPr/>
          </p:nvSpPr>
          <p:spPr>
            <a:xfrm>
              <a:off x="664932" y="2574476"/>
              <a:ext cx="6111796" cy="511155"/>
            </a:xfrm>
            <a:prstGeom prst="rect">
              <a:avLst/>
            </a:prstGeom>
          </p:spPr>
          <p:txBody>
            <a:bodyPr lIns="91440" tIns="45720" rIns="91440" bIns="45720" anchor="t"/>
            <a:lstStyle>
              <a:defPPr>
                <a:defRPr lang="en-US"/>
              </a:defPPr>
              <a:lvl1pPr marL="0" indent="0" algn="l" defTabSz="914400" rtl="0" eaLnBrk="1" latinLnBrk="0" hangingPunct="1">
                <a:lnSpc>
                  <a:spcPct val="90000"/>
                </a:lnSpc>
                <a:spcBef>
                  <a:spcPts val="1000"/>
                </a:spcBef>
                <a:buFontTx/>
                <a:buNone/>
                <a:defRPr sz="5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a:solidFill>
                    <a:srgbClr val="414A58"/>
                  </a:solidFill>
                  <a:ea typeface="+mn-lt"/>
                  <a:cs typeface="+mn-lt"/>
                </a:rPr>
                <a:t>Buy Now, Regret Later?</a:t>
              </a:r>
              <a:endParaRPr lang="en-US" sz="4800" b="1">
                <a:solidFill>
                  <a:srgbClr val="414A58"/>
                </a:solidFill>
                <a:ea typeface="Calibri"/>
                <a:cs typeface="Calibri"/>
              </a:endParaRPr>
            </a:p>
          </p:txBody>
        </p:sp>
        <p:sp>
          <p:nvSpPr>
            <p:cNvPr id="15" name="Text Placeholder 2">
              <a:extLst>
                <a:ext uri="{FF2B5EF4-FFF2-40B4-BE49-F238E27FC236}">
                  <a16:creationId xmlns:a16="http://schemas.microsoft.com/office/drawing/2014/main" id="{609C754C-341D-DF29-9AC0-727FEFA6894C}"/>
                </a:ext>
              </a:extLst>
            </p:cNvPr>
            <p:cNvSpPr>
              <a:spLocks noGrp="1"/>
            </p:cNvSpPr>
            <p:nvPr/>
          </p:nvSpPr>
          <p:spPr>
            <a:xfrm>
              <a:off x="664536" y="3175102"/>
              <a:ext cx="6289567" cy="511155"/>
            </a:xfrm>
            <a:prstGeom prst="rect">
              <a:avLst/>
            </a:prstGeom>
          </p:spPr>
          <p:txBody>
            <a:bodyPr lIns="91440" tIns="45720" rIns="91440" bIns="45720" anchor="t"/>
            <a:lstStyle>
              <a:defPPr>
                <a:defRPr lang="en-US"/>
              </a:defPPr>
              <a:lvl1pPr marL="0" indent="0" algn="l" defTabSz="914400" rtl="0" eaLnBrk="1" latinLnBrk="0" hangingPunct="1">
                <a:lnSpc>
                  <a:spcPct val="90000"/>
                </a:lnSpc>
                <a:spcBef>
                  <a:spcPts val="1000"/>
                </a:spcBef>
                <a:buFontTx/>
                <a:buNone/>
                <a:defRPr sz="5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rgbClr val="414A58"/>
                  </a:solidFill>
                  <a:latin typeface="Calibri"/>
                  <a:ea typeface="Calibri"/>
                  <a:cs typeface="Calibri"/>
                </a:rPr>
                <a:t>Smart Digital Spending</a:t>
              </a:r>
              <a:endParaRPr lang="en-US" err="1"/>
            </a:p>
          </p:txBody>
        </p:sp>
      </p:grpSp>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ow the Rich Get More Liquid Assets — and How You Can, Too | GOBankingRates">
            <a:extLst>
              <a:ext uri="{FF2B5EF4-FFF2-40B4-BE49-F238E27FC236}">
                <a16:creationId xmlns:a16="http://schemas.microsoft.com/office/drawing/2014/main" id="{345104A2-ED78-822A-52BC-402DA99BEE0E}"/>
              </a:ext>
            </a:extLst>
          </p:cNvPr>
          <p:cNvPicPr>
            <a:picLocks noChangeAspect="1"/>
          </p:cNvPicPr>
          <p:nvPr/>
        </p:nvPicPr>
        <p:blipFill>
          <a:blip r:embed="rId2"/>
          <a:stretch>
            <a:fillRect/>
          </a:stretch>
        </p:blipFill>
        <p:spPr>
          <a:xfrm>
            <a:off x="3225604" y="-545248"/>
            <a:ext cx="12767082" cy="7436722"/>
          </a:xfrm>
          <a:prstGeom prst="rect">
            <a:avLst/>
          </a:prstGeom>
        </p:spPr>
      </p:pic>
      <p:pic>
        <p:nvPicPr>
          <p:cNvPr id="10" name="Picture 9">
            <a:extLst>
              <a:ext uri="{FF2B5EF4-FFF2-40B4-BE49-F238E27FC236}">
                <a16:creationId xmlns:a16="http://schemas.microsoft.com/office/drawing/2014/main" id="{FC3AC8D7-9407-A010-587E-61E267A6FDBA}"/>
              </a:ext>
            </a:extLst>
          </p:cNvPr>
          <p:cNvPicPr>
            <a:picLocks noChangeAspect="1"/>
          </p:cNvPicPr>
          <p:nvPr/>
        </p:nvPicPr>
        <p:blipFill rotWithShape="1">
          <a:blip r:embed="rId3"/>
          <a:srcRect l="29" r="29"/>
          <a:stretch/>
        </p:blipFill>
        <p:spPr>
          <a:xfrm>
            <a:off x="1990269" y="0"/>
            <a:ext cx="9411909" cy="6896083"/>
          </a:xfrm>
          <a:prstGeom prst="rect">
            <a:avLst/>
          </a:prstGeom>
          <a:ln>
            <a:solidFill>
              <a:schemeClr val="bg1"/>
            </a:solidFill>
          </a:ln>
        </p:spPr>
      </p:pic>
      <p:sp>
        <p:nvSpPr>
          <p:cNvPr id="2" name="Title 1">
            <a:extLst>
              <a:ext uri="{FF2B5EF4-FFF2-40B4-BE49-F238E27FC236}">
                <a16:creationId xmlns:a16="http://schemas.microsoft.com/office/drawing/2014/main" id="{3F16907B-0DC9-E64D-B7CC-FD7066550EDE}"/>
              </a:ext>
            </a:extLst>
          </p:cNvPr>
          <p:cNvSpPr txBox="1">
            <a:spLocks/>
          </p:cNvSpPr>
          <p:nvPr/>
        </p:nvSpPr>
        <p:spPr>
          <a:xfrm>
            <a:off x="689113" y="543339"/>
            <a:ext cx="10664687" cy="827247"/>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a:latin typeface="+mj-lt"/>
                <a:ea typeface="+mj-ea"/>
                <a:cs typeface="+mj-cs"/>
              </a:rPr>
              <a:t>Session Agenda</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867965" y="1825625"/>
            <a:ext cx="7095054" cy="435133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u="sng"/>
              <a:t>Item 1</a:t>
            </a:r>
            <a:r>
              <a:rPr lang="en-US" sz="2600" b="1"/>
              <a:t> - Ice Breaker - Coffee Chat</a:t>
            </a:r>
            <a:r>
              <a:rPr lang="en-US" sz="2600"/>
              <a:t> about issues with teaching financial literacy. </a:t>
            </a:r>
            <a:r>
              <a:rPr lang="en-US" sz="2600" b="1"/>
              <a:t>[10m]</a:t>
            </a:r>
            <a:endParaRPr lang="en-US" sz="2600" b="1">
              <a:ea typeface="Calibri"/>
              <a:cs typeface="Calibri"/>
            </a:endParaRPr>
          </a:p>
          <a:p>
            <a:pPr marL="285750" lvl="1" indent="-285750"/>
            <a:r>
              <a:rPr lang="en-US" sz="2600" b="1" u="sng"/>
              <a:t>Lesson 1</a:t>
            </a:r>
            <a:r>
              <a:rPr lang="en-US" sz="2600"/>
              <a:t> – Video "Do Now's" with </a:t>
            </a:r>
            <a:r>
              <a:rPr lang="en-US" sz="2600" b="1"/>
              <a:t>AI Q&amp;A [25m] </a:t>
            </a:r>
            <a:endParaRPr lang="en-US" sz="2600">
              <a:ea typeface="Calibri" panose="020F0502020204030204"/>
              <a:cs typeface="Calibri" panose="020F0502020204030204"/>
            </a:endParaRPr>
          </a:p>
          <a:p>
            <a:pPr marL="285750" lvl="1" indent="-285750">
              <a:spcBef>
                <a:spcPts val="1000"/>
              </a:spcBef>
            </a:pPr>
            <a:r>
              <a:rPr lang="en-US" sz="2600" b="1" u="sng"/>
              <a:t>Lesson 2</a:t>
            </a:r>
            <a:r>
              <a:rPr lang="en-US" sz="2600"/>
              <a:t> – </a:t>
            </a:r>
            <a:r>
              <a:rPr lang="en-US" sz="2600" b="1"/>
              <a:t>Myth Busting Consumer Behavior</a:t>
            </a:r>
            <a:r>
              <a:rPr lang="en-US" sz="2600"/>
              <a:t> with Steven Stern (CPA, Partner &amp; CFO @ Shepherd Wealth Group) </a:t>
            </a:r>
            <a:r>
              <a:rPr lang="en-US" sz="2600" b="1"/>
              <a:t>[25m]</a:t>
            </a:r>
            <a:endParaRPr lang="en-US" sz="2600" b="1">
              <a:ea typeface="Calibri" panose="020F0502020204030204"/>
              <a:cs typeface="Calibri" panose="020F0502020204030204"/>
            </a:endParaRPr>
          </a:p>
          <a:p>
            <a:pPr marL="285750" lvl="1" indent="-285750">
              <a:spcBef>
                <a:spcPts val="1000"/>
              </a:spcBef>
            </a:pPr>
            <a:r>
              <a:rPr lang="en-US" sz="2600" b="1" u="sng"/>
              <a:t>Lesson 3</a:t>
            </a:r>
            <a:r>
              <a:rPr lang="en-US" sz="2600"/>
              <a:t> - Let's Play </a:t>
            </a:r>
            <a:r>
              <a:rPr lang="en-US" sz="2600" b="1"/>
              <a:t>Financial Advisors in 2025 [25m]</a:t>
            </a:r>
            <a:endParaRPr lang="en-US" sz="2600" b="1">
              <a:ea typeface="Calibri" panose="020F0502020204030204"/>
              <a:cs typeface="Calibri" panose="020F0502020204030204"/>
            </a:endParaRPr>
          </a:p>
          <a:p>
            <a:pPr marL="285750" lvl="1" indent="-285750">
              <a:spcBef>
                <a:spcPts val="1000"/>
              </a:spcBef>
            </a:pPr>
            <a:r>
              <a:rPr lang="en-US" sz="2600" b="1" u="sng"/>
              <a:t>Lesson 4</a:t>
            </a:r>
            <a:r>
              <a:rPr lang="en-US" sz="2600"/>
              <a:t> – 2 </a:t>
            </a:r>
            <a:r>
              <a:rPr lang="en-US" sz="2600" b="1"/>
              <a:t>CEE </a:t>
            </a:r>
            <a:r>
              <a:rPr lang="en-US" sz="2600"/>
              <a:t>Consumer Lessons </a:t>
            </a:r>
            <a:r>
              <a:rPr lang="en-US" sz="2600" b="1"/>
              <a:t>[20m]</a:t>
            </a:r>
            <a:endParaRPr lang="en-US" sz="2600" b="1">
              <a:ea typeface="Calibri"/>
              <a:cs typeface="Calibri"/>
            </a:endParaRPr>
          </a:p>
          <a:p>
            <a:pPr marL="285750" lvl="1" indent="-285750">
              <a:spcBef>
                <a:spcPts val="1000"/>
              </a:spcBef>
            </a:pPr>
            <a:r>
              <a:rPr lang="en-US" sz="2600" b="1"/>
              <a:t>Resources &amp; Share out</a:t>
            </a:r>
            <a:r>
              <a:rPr lang="en-US" sz="2600"/>
              <a:t> best practices </a:t>
            </a:r>
            <a:r>
              <a:rPr lang="en-US" sz="2600" b="1"/>
              <a:t>[15m]</a:t>
            </a:r>
            <a:br>
              <a:rPr lang="en-US" sz="2600" b="1"/>
            </a:br>
            <a:endParaRPr lang="en-US" sz="2600">
              <a:ea typeface="Calibri"/>
              <a:cs typeface="Calibri"/>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12"/>
          </p:nvPr>
        </p:nvSpPr>
        <p:spPr>
          <a:xfrm>
            <a:off x="8610599" y="6356350"/>
            <a:ext cx="3389243" cy="365125"/>
          </a:xfrm>
        </p:spPr>
        <p:txBody>
          <a:bodyPr vert="horz" lIns="91440" tIns="45720" rIns="91440" bIns="45720" rtlCol="0" anchor="ctr">
            <a:normAutofit/>
          </a:bodyPr>
          <a:lstStyle/>
          <a:p>
            <a:pPr>
              <a:spcAft>
                <a:spcPts val="600"/>
              </a:spcAft>
            </a:pPr>
            <a:fld id="{FAEE96CF-4053-2149-B5F9-FD566E7161CA}" type="slidenum">
              <a:rPr lang="en-US" dirty="0" smtClean="0"/>
              <a:pPr>
                <a:spcAft>
                  <a:spcPts val="600"/>
                </a:spcAft>
              </a:pPr>
              <a:t>10</a:t>
            </a:fld>
            <a:endParaRPr lang="en-US"/>
          </a:p>
        </p:txBody>
      </p:sp>
    </p:spTree>
    <p:extLst>
      <p:ext uri="{BB962C8B-B14F-4D97-AF65-F5344CB8AC3E}">
        <p14:creationId xmlns:p14="http://schemas.microsoft.com/office/powerpoint/2010/main" val="130974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cups of coffee on wooden table">
            <a:extLst>
              <a:ext uri="{FF2B5EF4-FFF2-40B4-BE49-F238E27FC236}">
                <a16:creationId xmlns:a16="http://schemas.microsoft.com/office/drawing/2014/main" id="{1A5E8AA4-F7D2-743F-026F-2554DE1CBEB1}"/>
              </a:ext>
            </a:extLst>
          </p:cNvPr>
          <p:cNvPicPr>
            <a:picLocks noChangeAspect="1"/>
          </p:cNvPicPr>
          <p:nvPr/>
        </p:nvPicPr>
        <p:blipFill rotWithShape="1">
          <a:blip r:embed="rId2"/>
          <a:srcRect l="20437" r="20437"/>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6161315" cy="914400"/>
          </a:xfrm>
        </p:spPr>
        <p:txBody>
          <a:bodyPr lIns="91440" tIns="45720" rIns="91440" bIns="45720" anchor="t"/>
          <a:lstStyle/>
          <a:p>
            <a:r>
              <a:rPr lang="en-US" sz="5000">
                <a:solidFill>
                  <a:srgbClr val="414A58"/>
                </a:solidFill>
                <a:latin typeface="+mj-lt"/>
                <a:cs typeface="Calibri"/>
              </a:rPr>
              <a:t>1  - Coffee Chat</a:t>
            </a:r>
            <a:endParaRPr lang="en-US"/>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708075" y="4860038"/>
            <a:ext cx="2597021" cy="1325562"/>
          </a:xfrm>
          <a:prstGeom prst="rect">
            <a:avLst/>
          </a:prstGeom>
        </p:spPr>
      </p:pic>
    </p:spTree>
    <p:extLst>
      <p:ext uri="{BB962C8B-B14F-4D97-AF65-F5344CB8AC3E}">
        <p14:creationId xmlns:p14="http://schemas.microsoft.com/office/powerpoint/2010/main" val="146808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907B-0DC9-E64D-B7CC-FD7066550EDE}"/>
              </a:ext>
            </a:extLst>
          </p:cNvPr>
          <p:cNvSpPr txBox="1">
            <a:spLocks/>
          </p:cNvSpPr>
          <p:nvPr/>
        </p:nvSpPr>
        <p:spPr>
          <a:xfrm>
            <a:off x="6513788" y="365125"/>
            <a:ext cx="4840010"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000"/>
              <a:t>Coffee Chat</a:t>
            </a:r>
            <a:endParaRPr lang="en-US" sz="5000">
              <a:ea typeface="Calibri Light"/>
              <a:cs typeface="Calibri Light"/>
            </a:endParaRPr>
          </a:p>
        </p:txBody>
      </p:sp>
      <p:pic>
        <p:nvPicPr>
          <p:cNvPr id="3" name="Picture 2" descr="HD wallpaper: ecommerce, online, marketing, internet, business, selling ...">
            <a:extLst>
              <a:ext uri="{FF2B5EF4-FFF2-40B4-BE49-F238E27FC236}">
                <a16:creationId xmlns:a16="http://schemas.microsoft.com/office/drawing/2014/main" id="{856E138D-5FFD-4EA2-41E6-047F4A6632C5}"/>
              </a:ext>
            </a:extLst>
          </p:cNvPr>
          <p:cNvPicPr>
            <a:picLocks noChangeAspect="1"/>
          </p:cNvPicPr>
          <p:nvPr/>
        </p:nvPicPr>
        <p:blipFill>
          <a:blip r:embed="rId2"/>
          <a:srcRect l="15955" r="24511" b="-1"/>
          <a:stretch>
            <a:fillRect/>
          </a:stretch>
        </p:blipFill>
        <p:spPr>
          <a:xfrm>
            <a:off x="-682732"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 Placeholder 2">
            <a:extLst>
              <a:ext uri="{FF2B5EF4-FFF2-40B4-BE49-F238E27FC236}">
                <a16:creationId xmlns:a16="http://schemas.microsoft.com/office/drawing/2014/main" id="{60130DE2-C692-AAF5-5D7C-1D78E2E223E3}"/>
              </a:ext>
            </a:extLst>
          </p:cNvPr>
          <p:cNvSpPr txBox="1">
            <a:spLocks/>
          </p:cNvSpPr>
          <p:nvPr/>
        </p:nvSpPr>
        <p:spPr>
          <a:xfrm>
            <a:off x="4745948" y="2333297"/>
            <a:ext cx="7778282" cy="42460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a:r>
              <a:rPr lang="en-US" sz="2600"/>
              <a:t>What is the </a:t>
            </a:r>
            <a:r>
              <a:rPr lang="en-US" sz="2600" b="1"/>
              <a:t>best part </a:t>
            </a:r>
            <a:r>
              <a:rPr lang="en-US" sz="2600"/>
              <a:t>about teaching </a:t>
            </a:r>
            <a:br>
              <a:rPr lang="en-US" sz="2600"/>
            </a:br>
            <a:r>
              <a:rPr lang="en-US" sz="2600"/>
              <a:t>Financial Literacy?</a:t>
            </a:r>
            <a:endParaRPr lang="en-US" sz="2600">
              <a:ea typeface="Calibri"/>
              <a:cs typeface="Calibri"/>
            </a:endParaRPr>
          </a:p>
          <a:p>
            <a:pPr marL="514350"/>
            <a:r>
              <a:rPr lang="en-US" sz="2600" b="1">
                <a:ea typeface="Calibri"/>
                <a:cs typeface="Calibri"/>
              </a:rPr>
              <a:t>Struggles</a:t>
            </a:r>
            <a:r>
              <a:rPr lang="en-US" sz="2600">
                <a:ea typeface="Calibri"/>
                <a:cs typeface="Calibri"/>
              </a:rPr>
              <a:t>: Students? Parents? Admin?</a:t>
            </a:r>
            <a:endParaRPr lang="en-US" sz="2600"/>
          </a:p>
          <a:p>
            <a:pPr marL="514350"/>
            <a:r>
              <a:rPr lang="en-US" sz="2600" b="1"/>
              <a:t>Success </a:t>
            </a:r>
            <a:r>
              <a:rPr lang="en-US" sz="2600"/>
              <a:t>stories?</a:t>
            </a:r>
            <a:endParaRPr lang="en-US" sz="2600">
              <a:ea typeface="Calibri"/>
              <a:cs typeface="Calibri"/>
            </a:endParaRPr>
          </a:p>
          <a:p>
            <a:pPr marL="514350"/>
            <a:r>
              <a:rPr lang="en-US" sz="2600"/>
              <a:t>Habits we see in our students (or their parents)?</a:t>
            </a:r>
            <a:endParaRPr lang="en-US" sz="2600">
              <a:ea typeface="Calibri"/>
              <a:cs typeface="Calibri"/>
            </a:endParaRPr>
          </a:p>
          <a:p>
            <a:pPr marL="514350"/>
            <a:r>
              <a:rPr lang="en-US" sz="2600"/>
              <a:t>List key terms/concepts on </a:t>
            </a:r>
            <a:r>
              <a:rPr lang="en-US" sz="2600" b="1"/>
              <a:t>consumer behavior</a:t>
            </a:r>
            <a:r>
              <a:rPr lang="en-US" sz="2600"/>
              <a:t>?</a:t>
            </a:r>
            <a:endParaRPr lang="en-US" sz="2600">
              <a:ea typeface="Calibri"/>
              <a:cs typeface="Calibri"/>
            </a:endParaRPr>
          </a:p>
          <a:p>
            <a:pPr marL="514350"/>
            <a:r>
              <a:rPr lang="en-US" sz="2600">
                <a:ea typeface="Calibri"/>
                <a:cs typeface="Calibri"/>
              </a:rPr>
              <a:t>Controversial Strategy I am trying this year. Removing GDP as an "economic indicator" &amp; replacing it with a "20s 30s Survey"</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FAEE96CF-4053-2149-B5F9-FD566E7161CA}" type="slidenum">
              <a:rPr lang="en-US" sz="1200" smtClean="0">
                <a:solidFill>
                  <a:prstClr val="black">
                    <a:tint val="75000"/>
                  </a:prstClr>
                </a:solidFill>
                <a:latin typeface="Calibri" panose="020F0502020204030204"/>
                <a:ea typeface="+mn-ea"/>
              </a:rPr>
              <a:pPr>
                <a:spcAft>
                  <a:spcPts val="600"/>
                </a:spcAft>
                <a:defRPr/>
              </a:pPr>
              <a:t>12</a:t>
            </a:fld>
            <a:endParaRPr lang="en-US" sz="1200">
              <a:solidFill>
                <a:prstClr val="black">
                  <a:tint val="75000"/>
                </a:prstClr>
              </a:solidFill>
              <a:latin typeface="Calibri" panose="020F0502020204030204"/>
              <a:ea typeface="+mn-ea"/>
            </a:endParaRPr>
          </a:p>
        </p:txBody>
      </p:sp>
      <p:pic>
        <p:nvPicPr>
          <p:cNvPr id="7" name="Picture 6" descr="A logo with green and grey swirls&#10;&#10;AI-generated content may be incorrect.">
            <a:extLst>
              <a:ext uri="{FF2B5EF4-FFF2-40B4-BE49-F238E27FC236}">
                <a16:creationId xmlns:a16="http://schemas.microsoft.com/office/drawing/2014/main" id="{5147DA44-E495-C27C-2B8E-511C8A4FE9C5}"/>
              </a:ext>
            </a:extLst>
          </p:cNvPr>
          <p:cNvPicPr>
            <a:picLocks noChangeAspect="1"/>
          </p:cNvPicPr>
          <p:nvPr/>
        </p:nvPicPr>
        <p:blipFill>
          <a:blip r:embed="rId3"/>
          <a:srcRect/>
          <a:stretch/>
        </p:blipFill>
        <p:spPr>
          <a:xfrm>
            <a:off x="10571742" y="182205"/>
            <a:ext cx="1298799" cy="662340"/>
          </a:xfrm>
          <a:prstGeom prst="rect">
            <a:avLst/>
          </a:prstGeom>
        </p:spPr>
      </p:pic>
    </p:spTree>
    <p:extLst>
      <p:ext uri="{BB962C8B-B14F-4D97-AF65-F5344CB8AC3E}">
        <p14:creationId xmlns:p14="http://schemas.microsoft.com/office/powerpoint/2010/main" val="21516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713" r="26713"/>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4"/>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5141496" cy="948775"/>
          </a:xfrm>
        </p:spPr>
        <p:txBody>
          <a:bodyPr lIns="91440" tIns="45720" rIns="91440" bIns="45720" anchor="t"/>
          <a:lstStyle/>
          <a:p>
            <a:r>
              <a:rPr lang="en-US" sz="3200">
                <a:solidFill>
                  <a:srgbClr val="414A58"/>
                </a:solidFill>
                <a:latin typeface="+mj-lt"/>
                <a:cs typeface="Calibri"/>
              </a:rPr>
              <a:t>Lesson 1 – Video Do Now's</a:t>
            </a:r>
            <a:endParaRPr lang="en-US" sz="3200">
              <a:solidFill>
                <a:srgbClr val="414A58"/>
              </a:solidFill>
              <a:latin typeface="+mj-lt"/>
              <a:cs typeface="Calibri Light"/>
            </a:endParaRPr>
          </a:p>
          <a:p>
            <a:r>
              <a:rPr lang="en-US" sz="5000" b="1">
                <a:solidFill>
                  <a:srgbClr val="414A58"/>
                </a:solidFill>
                <a:latin typeface="Calibri Light"/>
                <a:ea typeface="Calibri Light"/>
                <a:cs typeface="Calibri"/>
              </a:rPr>
              <a:t>Consumer Behavior &amp; BNPL</a:t>
            </a: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5"/>
          <a:srcRect/>
          <a:stretch/>
        </p:blipFill>
        <p:spPr>
          <a:xfrm>
            <a:off x="708075" y="4860038"/>
            <a:ext cx="2597021" cy="1325562"/>
          </a:xfrm>
          <a:prstGeom prst="rect">
            <a:avLst/>
          </a:prstGeom>
        </p:spPr>
      </p:pic>
      <p:sp>
        <p:nvSpPr>
          <p:cNvPr id="2" name="TextBox 1">
            <a:extLst>
              <a:ext uri="{FF2B5EF4-FFF2-40B4-BE49-F238E27FC236}">
                <a16:creationId xmlns:a16="http://schemas.microsoft.com/office/drawing/2014/main" id="{6C1FC29A-72A2-AA94-509F-0D3D747CF3C7}"/>
              </a:ext>
            </a:extLst>
          </p:cNvPr>
          <p:cNvSpPr txBox="1"/>
          <p:nvPr/>
        </p:nvSpPr>
        <p:spPr>
          <a:xfrm>
            <a:off x="6192838" y="6858000"/>
            <a:ext cx="6084887" cy="317500"/>
          </a:xfrm>
          <a:prstGeom prst="rect">
            <a:avLst/>
          </a:prstGeom>
        </p:spPr>
        <p:txBody>
          <a:bodyPr>
            <a:normAutofit fontScale="925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AC321929-5987-2934-7679-A7D19A1A93F4}"/>
              </a:ext>
            </a:extLst>
          </p:cNvPr>
          <p:cNvSpPr txBox="1"/>
          <p:nvPr/>
        </p:nvSpPr>
        <p:spPr>
          <a:xfrm>
            <a:off x="6192838" y="6858000"/>
            <a:ext cx="6084887" cy="317500"/>
          </a:xfrm>
          <a:prstGeom prst="rect">
            <a:avLst/>
          </a:prstGeom>
        </p:spPr>
        <p:txBody>
          <a:bodyPr>
            <a:normAutofit fontScale="92500" lnSpcReduction="20000"/>
          </a:bodyPr>
          <a:lstStyle/>
          <a:p>
            <a:r>
              <a:rPr lang="en-US"/>
              <a:t>ThePhoto by PhotoAuthor is licensed under CCYYSA.</a:t>
            </a:r>
          </a:p>
        </p:txBody>
      </p:sp>
    </p:spTree>
    <p:extLst>
      <p:ext uri="{BB962C8B-B14F-4D97-AF65-F5344CB8AC3E}">
        <p14:creationId xmlns:p14="http://schemas.microsoft.com/office/powerpoint/2010/main" val="1593463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Consumer Behavior &amp; BNPL</a:t>
            </a:r>
            <a:endParaRPr lang="en-US"/>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14</a:t>
            </a:fld>
            <a:endParaRPr lang="en-US"/>
          </a:p>
        </p:txBody>
      </p:sp>
      <p:sp>
        <p:nvSpPr>
          <p:cNvPr id="8" name="TextBox 7">
            <a:extLst>
              <a:ext uri="{FF2B5EF4-FFF2-40B4-BE49-F238E27FC236}">
                <a16:creationId xmlns:a16="http://schemas.microsoft.com/office/drawing/2014/main" id="{9B81903E-154B-674D-79F5-92477CD01D02}"/>
              </a:ext>
            </a:extLst>
          </p:cNvPr>
          <p:cNvSpPr txBox="1"/>
          <p:nvPr/>
        </p:nvSpPr>
        <p:spPr>
          <a:xfrm>
            <a:off x="2896406" y="5734755"/>
            <a:ext cx="59605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000000"/>
                </a:solidFill>
                <a:ea typeface="+mn-lt"/>
                <a:cs typeface="+mn-lt"/>
                <a:hlinkClick r:id="rId3"/>
              </a:rPr>
              <a:t>https://www.youtube.com/watch?v=KkN6I3gZfGI</a:t>
            </a:r>
            <a:endParaRPr lang="en-US" sz="2000">
              <a:solidFill>
                <a:srgbClr val="000000"/>
              </a:solidFill>
              <a:ea typeface="+mn-lt"/>
              <a:cs typeface="+mn-lt"/>
            </a:endParaRPr>
          </a:p>
        </p:txBody>
      </p:sp>
      <p:pic>
        <p:nvPicPr>
          <p:cNvPr id="10" name="Online Media 9" title="The 'Buy Now Pay Later' Trap, Explained">
            <a:hlinkClick r:id="" action="ppaction://media"/>
            <a:extLst>
              <a:ext uri="{FF2B5EF4-FFF2-40B4-BE49-F238E27FC236}">
                <a16:creationId xmlns:a16="http://schemas.microsoft.com/office/drawing/2014/main" id="{AB9FC054-E9AF-8531-C17B-2B1912C138C4}"/>
              </a:ext>
            </a:extLst>
          </p:cNvPr>
          <p:cNvPicPr>
            <a:picLocks noRot="1" noChangeAspect="1"/>
          </p:cNvPicPr>
          <p:nvPr>
            <a:videoFile r:link="rId1"/>
          </p:nvPr>
        </p:nvPicPr>
        <p:blipFill>
          <a:blip r:embed="rId4"/>
          <a:stretch>
            <a:fillRect/>
          </a:stretch>
        </p:blipFill>
        <p:spPr>
          <a:xfrm>
            <a:off x="3143602" y="2446866"/>
            <a:ext cx="5415317" cy="3064934"/>
          </a:xfrm>
          <a:prstGeom prst="rect">
            <a:avLst/>
          </a:prstGeom>
        </p:spPr>
      </p:pic>
      <p:sp>
        <p:nvSpPr>
          <p:cNvPr id="12" name="TextBox 11">
            <a:extLst>
              <a:ext uri="{FF2B5EF4-FFF2-40B4-BE49-F238E27FC236}">
                <a16:creationId xmlns:a16="http://schemas.microsoft.com/office/drawing/2014/main" id="{9592F553-817E-620C-D9B0-C3AB4AB2C369}"/>
              </a:ext>
            </a:extLst>
          </p:cNvPr>
          <p:cNvSpPr txBox="1"/>
          <p:nvPr/>
        </p:nvSpPr>
        <p:spPr>
          <a:xfrm>
            <a:off x="2913339" y="1744133"/>
            <a:ext cx="59605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000000"/>
                </a:solidFill>
                <a:ea typeface="+mn-lt"/>
                <a:cs typeface="+mn-lt"/>
              </a:rPr>
              <a:t>Introduction to BNPL / Pay in 4 (12m)</a:t>
            </a:r>
            <a:endParaRPr lang="en-US" b="1">
              <a:ea typeface="Calibri"/>
              <a:cs typeface="Calibri"/>
            </a:endParaRPr>
          </a:p>
        </p:txBody>
      </p:sp>
    </p:spTree>
    <p:extLst>
      <p:ext uri="{BB962C8B-B14F-4D97-AF65-F5344CB8AC3E}">
        <p14:creationId xmlns:p14="http://schemas.microsoft.com/office/powerpoint/2010/main" val="147946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Consumer Behavior &amp; BNPL</a:t>
            </a:r>
            <a:endParaRPr lang="en-US">
              <a:solidFill>
                <a:srgbClr val="000000"/>
              </a:solidFill>
              <a:latin typeface="Calibri"/>
              <a:cs typeface="Calibri"/>
            </a:endParaRPr>
          </a:p>
          <a:p>
            <a:endParaRPr lang="en-US">
              <a:solidFill>
                <a:srgbClr val="414A58"/>
              </a:solidFill>
              <a:latin typeface="Calibri"/>
              <a:ea typeface="Calibri"/>
              <a:cs typeface="Calibri"/>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15</a:t>
            </a:fld>
            <a:endParaRPr lang="en-US"/>
          </a:p>
        </p:txBody>
      </p:sp>
      <p:sp>
        <p:nvSpPr>
          <p:cNvPr id="8" name="Text Placeholder 2">
            <a:extLst>
              <a:ext uri="{FF2B5EF4-FFF2-40B4-BE49-F238E27FC236}">
                <a16:creationId xmlns:a16="http://schemas.microsoft.com/office/drawing/2014/main" id="{47BDD79B-7288-1D1E-4535-002F2768A964}"/>
              </a:ext>
            </a:extLst>
          </p:cNvPr>
          <p:cNvSpPr txBox="1">
            <a:spLocks/>
          </p:cNvSpPr>
          <p:nvPr/>
        </p:nvSpPr>
        <p:spPr>
          <a:xfrm>
            <a:off x="706944" y="2019149"/>
            <a:ext cx="4932138"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b="1">
                <a:ea typeface="+mn-lt"/>
                <a:cs typeface="+mn-lt"/>
              </a:rPr>
              <a:t>Link: </a:t>
            </a:r>
          </a:p>
          <a:p>
            <a:pPr lvl="1">
              <a:buFont typeface="Courier New"/>
              <a:buChar char="o"/>
            </a:pPr>
            <a:r>
              <a:rPr lang="en-US" sz="2200">
                <a:ea typeface="+mn-lt"/>
                <a:cs typeface="+mn-lt"/>
              </a:rPr>
              <a:t>https://www.youtube.com/watch?v=KkN6I3gZfGI%E2%80%8B</a:t>
            </a:r>
            <a:endParaRPr lang="en-US" sz="2200" b="1">
              <a:ea typeface="+mn-lt"/>
              <a:cs typeface="+mn-lt"/>
            </a:endParaRPr>
          </a:p>
          <a:p>
            <a:pPr>
              <a:buFont typeface="Arial"/>
              <a:buChar char="•"/>
            </a:pPr>
            <a:r>
              <a:rPr lang="en-US" sz="2600" b="1">
                <a:ea typeface="+mn-lt"/>
                <a:cs typeface="+mn-lt"/>
              </a:rPr>
              <a:t>AI Question Generator:</a:t>
            </a:r>
            <a:r>
              <a:rPr lang="en-US" sz="2600">
                <a:ea typeface="+mn-lt"/>
                <a:cs typeface="+mn-lt"/>
              </a:rPr>
              <a:t>  </a:t>
            </a:r>
            <a:endParaRPr lang="en-US">
              <a:ea typeface="+mn-lt"/>
              <a:cs typeface="+mn-lt"/>
            </a:endParaRPr>
          </a:p>
          <a:p>
            <a:pPr lvl="1">
              <a:buFont typeface="Courier New"/>
              <a:buChar char="o"/>
            </a:pPr>
            <a:r>
              <a:rPr lang="en-US" sz="2200">
                <a:ea typeface="+mn-lt"/>
                <a:cs typeface="+mn-lt"/>
              </a:rPr>
              <a:t>Gemini.google.com</a:t>
            </a:r>
            <a:endParaRPr lang="en-US">
              <a:ea typeface="+mn-lt"/>
              <a:cs typeface="+mn-lt"/>
            </a:endParaRPr>
          </a:p>
          <a:p>
            <a:pPr>
              <a:buFont typeface="Arial,Sans-Serif"/>
              <a:buChar char="•"/>
            </a:pPr>
            <a:r>
              <a:rPr lang="en-US" sz="2600" b="1">
                <a:ea typeface="+mn-lt"/>
                <a:cs typeface="+mn-lt"/>
              </a:rPr>
              <a:t>Use the Prompt below:</a:t>
            </a:r>
            <a:r>
              <a:rPr lang="en-US" sz="2600">
                <a:ea typeface="+mn-lt"/>
                <a:cs typeface="+mn-lt"/>
              </a:rPr>
              <a:t>  </a:t>
            </a:r>
          </a:p>
          <a:p>
            <a:pPr lvl="1">
              <a:buFont typeface="Courier New"/>
              <a:buChar char="o"/>
            </a:pPr>
            <a:r>
              <a:rPr lang="en-US" sz="2200">
                <a:ea typeface="+mn-lt"/>
                <a:cs typeface="+mn-lt"/>
              </a:rPr>
              <a:t>" Make me 10 multiple choice questions from this </a:t>
            </a:r>
            <a:r>
              <a:rPr lang="en-US" sz="2200" err="1">
                <a:ea typeface="+mn-lt"/>
                <a:cs typeface="+mn-lt"/>
              </a:rPr>
              <a:t>youtube</a:t>
            </a:r>
            <a:r>
              <a:rPr lang="en-US" sz="2200">
                <a:ea typeface="+mn-lt"/>
                <a:cs typeface="+mn-lt"/>
              </a:rPr>
              <a:t> video - </a:t>
            </a:r>
            <a:r>
              <a:rPr lang="en-US" sz="2200">
                <a:ea typeface="+mn-lt"/>
                <a:cs typeface="+mn-lt"/>
                <a:hlinkClick r:id="rId2"/>
              </a:rPr>
              <a:t>https://www.youtube.com/watch?v=KkN6I3gZfGI</a:t>
            </a:r>
            <a:r>
              <a:rPr lang="en-US" sz="2200">
                <a:ea typeface="+mn-lt"/>
                <a:cs typeface="+mn-lt"/>
              </a:rPr>
              <a:t> "</a:t>
            </a:r>
          </a:p>
          <a:p>
            <a:pPr lvl="1">
              <a:buFont typeface="Courier New"/>
              <a:buChar char="o"/>
            </a:pPr>
            <a:r>
              <a:rPr lang="en-US" sz="2200">
                <a:ea typeface="+mn-lt"/>
                <a:cs typeface="+mn-lt"/>
              </a:rPr>
              <a:t>Export to Google Docs or Copy </a:t>
            </a:r>
          </a:p>
          <a:p>
            <a:pPr lvl="1">
              <a:buFont typeface="Courier New"/>
              <a:buChar char="o"/>
            </a:pPr>
            <a:r>
              <a:rPr lang="en-US" sz="2200">
                <a:ea typeface="+mn-lt"/>
                <a:cs typeface="+mn-lt"/>
              </a:rPr>
              <a:t>Create a Google Form Quiz</a:t>
            </a:r>
          </a:p>
          <a:p>
            <a:pPr>
              <a:buFont typeface="Arial"/>
              <a:buChar char="•"/>
            </a:pPr>
            <a:endParaRPr lang="en-US" sz="2600">
              <a:ea typeface="+mn-lt"/>
              <a:cs typeface="+mn-lt"/>
            </a:endParaRPr>
          </a:p>
        </p:txBody>
      </p:sp>
      <p:pic>
        <p:nvPicPr>
          <p:cNvPr id="4" name="Picture 3" descr="A screenshot of a computer&#10;&#10;AI-generated content may be incorrect.">
            <a:extLst>
              <a:ext uri="{FF2B5EF4-FFF2-40B4-BE49-F238E27FC236}">
                <a16:creationId xmlns:a16="http://schemas.microsoft.com/office/drawing/2014/main" id="{20CAB075-D03C-559E-50C1-5B9A8B64308F}"/>
              </a:ext>
            </a:extLst>
          </p:cNvPr>
          <p:cNvPicPr>
            <a:picLocks noChangeAspect="1"/>
          </p:cNvPicPr>
          <p:nvPr/>
        </p:nvPicPr>
        <p:blipFill>
          <a:blip r:embed="rId3"/>
          <a:stretch>
            <a:fillRect/>
          </a:stretch>
        </p:blipFill>
        <p:spPr>
          <a:xfrm>
            <a:off x="6064732" y="1523199"/>
            <a:ext cx="5254474" cy="4853230"/>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CAD95761-B7C7-1EE3-1A6B-1506AF079FF7}"/>
              </a:ext>
            </a:extLst>
          </p:cNvPr>
          <p:cNvPicPr>
            <a:picLocks noChangeAspect="1"/>
          </p:cNvPicPr>
          <p:nvPr/>
        </p:nvPicPr>
        <p:blipFill>
          <a:blip r:embed="rId4"/>
          <a:srcRect l="16910" t="13773" r="529" b="-20"/>
          <a:stretch>
            <a:fillRect/>
          </a:stretch>
        </p:blipFill>
        <p:spPr>
          <a:xfrm>
            <a:off x="5850048" y="4429268"/>
            <a:ext cx="3048962" cy="2123930"/>
          </a:xfrm>
          <a:prstGeom prst="rect">
            <a:avLst/>
          </a:prstGeom>
          <a:ln w="57150">
            <a:solidFill>
              <a:schemeClr val="bg1"/>
            </a:solidFill>
          </a:ln>
        </p:spPr>
      </p:pic>
    </p:spTree>
    <p:extLst>
      <p:ext uri="{BB962C8B-B14F-4D97-AF65-F5344CB8AC3E}">
        <p14:creationId xmlns:p14="http://schemas.microsoft.com/office/powerpoint/2010/main" val="1231134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B7C0B-9620-A5C0-2083-B72CC2E6E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42797-FDE5-267E-7EDA-FB227A978372}"/>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Consumer Behavior &amp; BNPL</a:t>
            </a:r>
            <a:endParaRPr lang="en-US">
              <a:solidFill>
                <a:srgbClr val="000000"/>
              </a:solidFill>
              <a:latin typeface="Calibri"/>
              <a:cs typeface="Calibri"/>
            </a:endParaRPr>
          </a:p>
          <a:p>
            <a:endParaRPr lang="en-US">
              <a:solidFill>
                <a:srgbClr val="414A58"/>
              </a:solidFill>
              <a:latin typeface="Calibri"/>
              <a:ea typeface="Calibri"/>
              <a:cs typeface="Calibri"/>
            </a:endParaRPr>
          </a:p>
        </p:txBody>
      </p:sp>
      <p:sp>
        <p:nvSpPr>
          <p:cNvPr id="5" name="Slide Number Placeholder 4">
            <a:extLst>
              <a:ext uri="{FF2B5EF4-FFF2-40B4-BE49-F238E27FC236}">
                <a16:creationId xmlns:a16="http://schemas.microsoft.com/office/drawing/2014/main" id="{469D09E5-AEEC-FB6A-365D-764E59FBBE66}"/>
              </a:ext>
            </a:extLst>
          </p:cNvPr>
          <p:cNvSpPr>
            <a:spLocks noGrp="1"/>
          </p:cNvSpPr>
          <p:nvPr>
            <p:ph type="sldNum" sz="quarter" idx="4"/>
          </p:nvPr>
        </p:nvSpPr>
        <p:spPr/>
        <p:txBody>
          <a:bodyPr/>
          <a:lstStyle/>
          <a:p>
            <a:fld id="{FAEE96CF-4053-2149-B5F9-FD566E7161CA}" type="slidenum">
              <a:rPr lang="en-US" smtClean="0"/>
              <a:pPr/>
              <a:t>16</a:t>
            </a:fld>
            <a:endParaRPr lang="en-US"/>
          </a:p>
        </p:txBody>
      </p:sp>
      <p:sp>
        <p:nvSpPr>
          <p:cNvPr id="4" name="TextBox 3">
            <a:extLst>
              <a:ext uri="{FF2B5EF4-FFF2-40B4-BE49-F238E27FC236}">
                <a16:creationId xmlns:a16="http://schemas.microsoft.com/office/drawing/2014/main" id="{951A9A61-A2A0-FE28-15AD-DF968DD05D6A}"/>
              </a:ext>
            </a:extLst>
          </p:cNvPr>
          <p:cNvSpPr txBox="1"/>
          <p:nvPr/>
        </p:nvSpPr>
        <p:spPr>
          <a:xfrm>
            <a:off x="5882317" y="5751688"/>
            <a:ext cx="59605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000000"/>
                </a:solidFill>
                <a:ea typeface="+mn-lt"/>
                <a:cs typeface="+mn-lt"/>
                <a:hlinkClick r:id="rId4"/>
              </a:rPr>
              <a:t>https://www.youtube.com/watch?v=iVjQMuR7eaw</a:t>
            </a:r>
            <a:endParaRPr lang="en-US">
              <a:solidFill>
                <a:srgbClr val="000000"/>
              </a:solidFill>
              <a:ea typeface="+mn-lt"/>
              <a:cs typeface="+mn-lt"/>
            </a:endParaRPr>
          </a:p>
        </p:txBody>
      </p:sp>
      <p:pic>
        <p:nvPicPr>
          <p:cNvPr id="7" name="Online Media 6" title="Use buy now, pay later loans? They could soon impact your credit score">
            <a:hlinkClick r:id="" action="ppaction://media"/>
            <a:extLst>
              <a:ext uri="{FF2B5EF4-FFF2-40B4-BE49-F238E27FC236}">
                <a16:creationId xmlns:a16="http://schemas.microsoft.com/office/drawing/2014/main" id="{0B0A7839-DB8E-4279-008F-F90D0E5C7F26}"/>
              </a:ext>
            </a:extLst>
          </p:cNvPr>
          <p:cNvPicPr>
            <a:picLocks noRot="1" noChangeAspect="1"/>
          </p:cNvPicPr>
          <p:nvPr>
            <a:videoFile r:link="rId1"/>
          </p:nvPr>
        </p:nvPicPr>
        <p:blipFill>
          <a:blip r:embed="rId5"/>
          <a:stretch>
            <a:fillRect/>
          </a:stretch>
        </p:blipFill>
        <p:spPr>
          <a:xfrm>
            <a:off x="6152090" y="2452511"/>
            <a:ext cx="5420960" cy="3053645"/>
          </a:xfrm>
          <a:prstGeom prst="rect">
            <a:avLst/>
          </a:prstGeom>
        </p:spPr>
      </p:pic>
      <p:sp>
        <p:nvSpPr>
          <p:cNvPr id="8" name="TextBox 7">
            <a:extLst>
              <a:ext uri="{FF2B5EF4-FFF2-40B4-BE49-F238E27FC236}">
                <a16:creationId xmlns:a16="http://schemas.microsoft.com/office/drawing/2014/main" id="{875F53A8-1190-3E71-DEAC-BB76D713E049}"/>
              </a:ext>
            </a:extLst>
          </p:cNvPr>
          <p:cNvSpPr txBox="1"/>
          <p:nvPr/>
        </p:nvSpPr>
        <p:spPr>
          <a:xfrm>
            <a:off x="215295" y="5734755"/>
            <a:ext cx="59605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000000"/>
                </a:solidFill>
                <a:ea typeface="+mn-lt"/>
                <a:cs typeface="+mn-lt"/>
                <a:hlinkClick r:id="rId6"/>
              </a:rPr>
              <a:t>https://www.youtube.com/watch?v=R1JaMRpcDrQ</a:t>
            </a:r>
            <a:endParaRPr lang="en-US">
              <a:solidFill>
                <a:srgbClr val="000000"/>
              </a:solidFill>
              <a:ea typeface="+mn-lt"/>
              <a:cs typeface="+mn-lt"/>
            </a:endParaRPr>
          </a:p>
        </p:txBody>
      </p:sp>
      <p:sp>
        <p:nvSpPr>
          <p:cNvPr id="11" name="TextBox 10">
            <a:extLst>
              <a:ext uri="{FF2B5EF4-FFF2-40B4-BE49-F238E27FC236}">
                <a16:creationId xmlns:a16="http://schemas.microsoft.com/office/drawing/2014/main" id="{0902E959-6406-76F0-DDAB-1289CF2BECD7}"/>
              </a:ext>
            </a:extLst>
          </p:cNvPr>
          <p:cNvSpPr txBox="1"/>
          <p:nvPr/>
        </p:nvSpPr>
        <p:spPr>
          <a:xfrm>
            <a:off x="5899250" y="1761066"/>
            <a:ext cx="59605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000000"/>
                </a:solidFill>
                <a:ea typeface="+mn-lt"/>
                <a:cs typeface="+mn-lt"/>
              </a:rPr>
              <a:t>After Students Understand Credit Scores (2m)</a:t>
            </a:r>
            <a:endParaRPr lang="en-US" sz="2000" b="1">
              <a:ea typeface="Calibri" panose="020F0502020204030204"/>
              <a:cs typeface="Calibri" panose="020F0502020204030204"/>
            </a:endParaRPr>
          </a:p>
        </p:txBody>
      </p:sp>
      <p:sp>
        <p:nvSpPr>
          <p:cNvPr id="12" name="TextBox 11">
            <a:extLst>
              <a:ext uri="{FF2B5EF4-FFF2-40B4-BE49-F238E27FC236}">
                <a16:creationId xmlns:a16="http://schemas.microsoft.com/office/drawing/2014/main" id="{AC80ADBC-1C1D-7A76-1498-1EFD9E78C9BA}"/>
              </a:ext>
            </a:extLst>
          </p:cNvPr>
          <p:cNvSpPr txBox="1"/>
          <p:nvPr/>
        </p:nvSpPr>
        <p:spPr>
          <a:xfrm>
            <a:off x="232228" y="1744133"/>
            <a:ext cx="59605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000000"/>
                </a:solidFill>
                <a:ea typeface="+mn-lt"/>
                <a:cs typeface="+mn-lt"/>
              </a:rPr>
              <a:t>Conspiracy Theory BNPL vs 2008 Recession (39m)</a:t>
            </a:r>
            <a:endParaRPr lang="en-US"/>
          </a:p>
        </p:txBody>
      </p:sp>
      <p:pic>
        <p:nvPicPr>
          <p:cNvPr id="3" name="Online Media 2" title="Buy Now, Pay Later: Echoes of the 2008 Recession">
            <a:hlinkClick r:id="" action="ppaction://media"/>
            <a:extLst>
              <a:ext uri="{FF2B5EF4-FFF2-40B4-BE49-F238E27FC236}">
                <a16:creationId xmlns:a16="http://schemas.microsoft.com/office/drawing/2014/main" id="{10663DC5-ED06-81C1-67BF-DA42E0E63FF4}"/>
              </a:ext>
            </a:extLst>
          </p:cNvPr>
          <p:cNvPicPr>
            <a:picLocks noRot="1" noChangeAspect="1"/>
          </p:cNvPicPr>
          <p:nvPr>
            <a:videoFile r:link="rId2"/>
          </p:nvPr>
        </p:nvPicPr>
        <p:blipFill>
          <a:blip r:embed="rId7"/>
          <a:stretch>
            <a:fillRect/>
          </a:stretch>
        </p:blipFill>
        <p:spPr>
          <a:xfrm>
            <a:off x="439914" y="2446865"/>
            <a:ext cx="5443539" cy="3059291"/>
          </a:xfrm>
          <a:prstGeom prst="rect">
            <a:avLst/>
          </a:prstGeom>
        </p:spPr>
      </p:pic>
    </p:spTree>
    <p:extLst>
      <p:ext uri="{BB962C8B-B14F-4D97-AF65-F5344CB8AC3E}">
        <p14:creationId xmlns:p14="http://schemas.microsoft.com/office/powerpoint/2010/main" val="252690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AA0F5-4570-3A2A-B21F-2F21C5AB9937}"/>
            </a:ext>
          </a:extLst>
        </p:cNvPr>
        <p:cNvGrpSpPr/>
        <p:nvPr/>
      </p:nvGrpSpPr>
      <p:grpSpPr>
        <a:xfrm>
          <a:off x="0" y="0"/>
          <a:ext cx="0" cy="0"/>
          <a:chOff x="0" y="0"/>
          <a:chExt cx="0" cy="0"/>
        </a:xfrm>
      </p:grpSpPr>
      <p:pic>
        <p:nvPicPr>
          <p:cNvPr id="4" name="Picture 3" descr="A person in a blue suit&#10;&#10;AI-generated content may be incorrect.">
            <a:extLst>
              <a:ext uri="{FF2B5EF4-FFF2-40B4-BE49-F238E27FC236}">
                <a16:creationId xmlns:a16="http://schemas.microsoft.com/office/drawing/2014/main" id="{E156037E-36B9-4E9D-931C-5E080B5200F2}"/>
              </a:ext>
            </a:extLst>
          </p:cNvPr>
          <p:cNvPicPr>
            <a:picLocks noChangeAspect="1"/>
          </p:cNvPicPr>
          <p:nvPr/>
        </p:nvPicPr>
        <p:blipFill rotWithShape="1">
          <a:blip r:embed="rId2"/>
          <a:srcRect l="5968" r="5968"/>
          <a:stretch/>
        </p:blipFill>
        <p:spPr>
          <a:xfrm>
            <a:off x="6596619" y="-408932"/>
            <a:ext cx="7572594" cy="8543887"/>
          </a:xfrm>
          <a:prstGeom prst="rect">
            <a:avLst/>
          </a:prstGeom>
          <a:ln>
            <a:solidFill>
              <a:srgbClr val="4472C4"/>
            </a:solidFill>
          </a:ln>
        </p:spPr>
      </p:pic>
      <p:pic>
        <p:nvPicPr>
          <p:cNvPr id="5" name="Picture 4">
            <a:extLst>
              <a:ext uri="{FF2B5EF4-FFF2-40B4-BE49-F238E27FC236}">
                <a16:creationId xmlns:a16="http://schemas.microsoft.com/office/drawing/2014/main" id="{90ECCC97-7E42-A938-FD9D-F75F2965F327}"/>
              </a:ext>
            </a:extLst>
          </p:cNvPr>
          <p:cNvPicPr>
            <a:picLocks noChangeAspect="1"/>
          </p:cNvPicPr>
          <p:nvPr/>
        </p:nvPicPr>
        <p:blipFill rotWithShape="1">
          <a:blip r:embed="rId3"/>
          <a:srcRect l="29" r="29"/>
          <a:stretch/>
        </p:blipFill>
        <p:spPr>
          <a:xfrm>
            <a:off x="1140136" y="0"/>
            <a:ext cx="9411909" cy="6896083"/>
          </a:xfrm>
          <a:prstGeom prst="rect">
            <a:avLst/>
          </a:prstGeom>
        </p:spPr>
      </p:pic>
      <p:sp>
        <p:nvSpPr>
          <p:cNvPr id="3" name="Text Placeholder 2">
            <a:extLst>
              <a:ext uri="{FF2B5EF4-FFF2-40B4-BE49-F238E27FC236}">
                <a16:creationId xmlns:a16="http://schemas.microsoft.com/office/drawing/2014/main" id="{E2282950-FF5B-F0E7-9124-90B9ED9347FD}"/>
              </a:ext>
            </a:extLst>
          </p:cNvPr>
          <p:cNvSpPr>
            <a:spLocks noGrp="1"/>
          </p:cNvSpPr>
          <p:nvPr>
            <p:ph type="body" sz="quarter" idx="10"/>
          </p:nvPr>
        </p:nvSpPr>
        <p:spPr>
          <a:xfrm>
            <a:off x="703943" y="2449812"/>
            <a:ext cx="7055089" cy="948775"/>
          </a:xfrm>
        </p:spPr>
        <p:txBody>
          <a:bodyPr lIns="91440" tIns="45720" rIns="91440" bIns="45720" anchor="t"/>
          <a:lstStyle/>
          <a:p>
            <a:r>
              <a:rPr lang="en-US" sz="3200">
                <a:solidFill>
                  <a:srgbClr val="414A58"/>
                </a:solidFill>
                <a:latin typeface="+mj-lt"/>
                <a:cs typeface="Calibri"/>
              </a:rPr>
              <a:t>Lesson 2</a:t>
            </a:r>
            <a:endParaRPr lang="en-US" sz="3200">
              <a:solidFill>
                <a:srgbClr val="414A58"/>
              </a:solidFill>
              <a:latin typeface="+mj-lt"/>
              <a:cs typeface="Calibri Light"/>
            </a:endParaRPr>
          </a:p>
          <a:p>
            <a:r>
              <a:rPr lang="en-US" sz="5000" b="1">
                <a:solidFill>
                  <a:srgbClr val="414A58"/>
                </a:solidFill>
                <a:latin typeface="Calibri Light"/>
                <a:ea typeface="Calibri Light"/>
                <a:cs typeface="Calibri"/>
              </a:rPr>
              <a:t>Myth Busting Consumer Behavior with Steven Stern </a:t>
            </a:r>
            <a:br>
              <a:rPr lang="en-US" sz="5000" b="1">
                <a:latin typeface="Calibri Light"/>
                <a:ea typeface="Calibri Light"/>
                <a:cs typeface="Calibri"/>
              </a:rPr>
            </a:br>
            <a:r>
              <a:rPr lang="en-US" sz="2400" b="1">
                <a:latin typeface="Calibri Light"/>
                <a:ea typeface="Calibri Light"/>
                <a:cs typeface="Calibri Light"/>
              </a:rPr>
              <a:t>C</a:t>
            </a:r>
            <a:r>
              <a:rPr lang="en-US" sz="2400" b="1">
                <a:latin typeface="Calibri Light"/>
                <a:ea typeface="Calibri"/>
                <a:cs typeface="Calibri"/>
              </a:rPr>
              <a:t>PA, Partner &amp; CFO Shepherd Wealth Group </a:t>
            </a:r>
            <a:endParaRPr lang="en-US" sz="2400" b="1">
              <a:solidFill>
                <a:srgbClr val="414A58"/>
              </a:solidFill>
              <a:latin typeface="Calibri Light"/>
              <a:ea typeface="Calibri Light"/>
              <a:cs typeface="Calibri Light"/>
            </a:endParaRPr>
          </a:p>
          <a:p>
            <a:r>
              <a:rPr lang="en-US" sz="2400" b="1">
                <a:latin typeface="Calibri Light"/>
                <a:ea typeface="Calibri"/>
                <a:cs typeface="Calibri"/>
                <a:hlinkClick r:id="rId4"/>
              </a:rPr>
              <a:t>www.shepherdwealthgroup</a:t>
            </a:r>
            <a:r>
              <a:rPr lang="en-US" sz="2400" b="1">
                <a:latin typeface="Calibri Light"/>
                <a:ea typeface="+mn-lt"/>
                <a:cs typeface="+mn-lt"/>
                <a:hlinkClick r:id="rId4"/>
              </a:rPr>
              <a:t>.com</a:t>
            </a:r>
            <a:r>
              <a:rPr lang="en-US" sz="2400" b="1">
                <a:latin typeface="Calibri Light"/>
                <a:ea typeface="+mn-lt"/>
                <a:cs typeface="+mn-lt"/>
              </a:rPr>
              <a:t>     </a:t>
            </a:r>
            <a:r>
              <a:rPr lang="en-US" sz="2400">
                <a:ea typeface="+mn-lt"/>
                <a:cs typeface="+mn-lt"/>
                <a:hlinkClick r:id="rId5"/>
              </a:rPr>
              <a:t>info@shepherdwealthgroup.com</a:t>
            </a:r>
            <a:endParaRPr lang="en-US" sz="2400" b="1">
              <a:latin typeface="Calibri"/>
              <a:ea typeface="+mn-lt"/>
              <a:cs typeface="+mn-lt"/>
            </a:endParaRPr>
          </a:p>
          <a:p>
            <a:endParaRPr lang="en-US"/>
          </a:p>
        </p:txBody>
      </p:sp>
      <p:pic>
        <p:nvPicPr>
          <p:cNvPr id="6" name="Picture 5">
            <a:extLst>
              <a:ext uri="{FF2B5EF4-FFF2-40B4-BE49-F238E27FC236}">
                <a16:creationId xmlns:a16="http://schemas.microsoft.com/office/drawing/2014/main" id="{1AF2D623-E25E-22F5-F3AB-28621697A36A}"/>
              </a:ext>
            </a:extLst>
          </p:cNvPr>
          <p:cNvPicPr>
            <a:picLocks noChangeAspect="1"/>
          </p:cNvPicPr>
          <p:nvPr/>
        </p:nvPicPr>
        <p:blipFill>
          <a:blip r:embed="rId6"/>
          <a:srcRect/>
          <a:stretch/>
        </p:blipFill>
        <p:spPr>
          <a:xfrm>
            <a:off x="702632" y="6066932"/>
            <a:ext cx="1293891" cy="662954"/>
          </a:xfrm>
          <a:prstGeom prst="rect">
            <a:avLst/>
          </a:prstGeom>
        </p:spPr>
      </p:pic>
    </p:spTree>
    <p:extLst>
      <p:ext uri="{BB962C8B-B14F-4D97-AF65-F5344CB8AC3E}">
        <p14:creationId xmlns:p14="http://schemas.microsoft.com/office/powerpoint/2010/main" val="98195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A6B4-98DA-B4B8-0B1C-18E4C1552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F9367-0346-7A5A-86F4-89CA2936D2FF}"/>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Myth Busting Consumer Behavior</a:t>
            </a:r>
            <a:endParaRPr lang="en-US"/>
          </a:p>
        </p:txBody>
      </p:sp>
      <p:sp>
        <p:nvSpPr>
          <p:cNvPr id="5" name="Slide Number Placeholder 4">
            <a:extLst>
              <a:ext uri="{FF2B5EF4-FFF2-40B4-BE49-F238E27FC236}">
                <a16:creationId xmlns:a16="http://schemas.microsoft.com/office/drawing/2014/main" id="{77A651B7-326B-05DE-937F-DFCC2018C4C1}"/>
              </a:ext>
            </a:extLst>
          </p:cNvPr>
          <p:cNvSpPr>
            <a:spLocks noGrp="1"/>
          </p:cNvSpPr>
          <p:nvPr>
            <p:ph type="sldNum" sz="quarter" idx="4"/>
          </p:nvPr>
        </p:nvSpPr>
        <p:spPr/>
        <p:txBody>
          <a:bodyPr/>
          <a:lstStyle/>
          <a:p>
            <a:fld id="{FAEE96CF-4053-2149-B5F9-FD566E7161CA}" type="slidenum">
              <a:rPr lang="en-US" dirty="0" smtClean="0"/>
              <a:pPr/>
              <a:t>18</a:t>
            </a:fld>
            <a:endParaRPr lang="en-US"/>
          </a:p>
        </p:txBody>
      </p:sp>
      <p:sp>
        <p:nvSpPr>
          <p:cNvPr id="8" name="Text Placeholder 2">
            <a:extLst>
              <a:ext uri="{FF2B5EF4-FFF2-40B4-BE49-F238E27FC236}">
                <a16:creationId xmlns:a16="http://schemas.microsoft.com/office/drawing/2014/main" id="{28D6B70B-7FB9-D3B5-5920-0CFC9EBC4FE7}"/>
              </a:ext>
            </a:extLst>
          </p:cNvPr>
          <p:cNvSpPr txBox="1">
            <a:spLocks/>
          </p:cNvSpPr>
          <p:nvPr/>
        </p:nvSpPr>
        <p:spPr>
          <a:xfrm>
            <a:off x="718233" y="2019149"/>
            <a:ext cx="10681481"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b="1">
                <a:ea typeface="+mn-lt"/>
                <a:cs typeface="+mn-lt"/>
              </a:rPr>
              <a:t>Objective:</a:t>
            </a:r>
            <a:endParaRPr lang="en-US" sz="2600">
              <a:ea typeface="+mn-lt"/>
              <a:cs typeface="+mn-lt"/>
            </a:endParaRPr>
          </a:p>
          <a:p>
            <a:pPr lvl="1">
              <a:buFont typeface="Courier New"/>
              <a:buChar char="o"/>
            </a:pPr>
            <a:r>
              <a:rPr lang="en-US" sz="2200">
                <a:ea typeface="+mn-lt"/>
                <a:cs typeface="+mn-lt"/>
              </a:rPr>
              <a:t>To provide students with direct access to professional financial expertise, fostering a deeper understanding of real-world financial concepts and empowering them to ask informed questions  that directly impact their lives and future decisions.</a:t>
            </a:r>
            <a:endParaRPr lang="en-US" sz="2600">
              <a:ea typeface="+mn-lt"/>
              <a:cs typeface="+mn-lt"/>
            </a:endParaRPr>
          </a:p>
          <a:p>
            <a:pPr>
              <a:buFont typeface="Arial"/>
              <a:buChar char="•"/>
            </a:pPr>
            <a:r>
              <a:rPr lang="en-US" sz="2600" b="1">
                <a:ea typeface="+mn-lt"/>
                <a:cs typeface="+mn-lt"/>
              </a:rPr>
              <a:t>Key Takeaways: </a:t>
            </a:r>
          </a:p>
          <a:p>
            <a:pPr lvl="1">
              <a:buFont typeface="Courier New"/>
              <a:buChar char="o"/>
            </a:pPr>
            <a:r>
              <a:rPr lang="en-US" sz="2200" b="1">
                <a:ea typeface="+mn-lt"/>
                <a:cs typeface="+mn-lt"/>
              </a:rPr>
              <a:t>Financial Literacy is Lifelong: </a:t>
            </a:r>
            <a:r>
              <a:rPr lang="en-US" sz="2200">
                <a:ea typeface="+mn-lt"/>
                <a:cs typeface="+mn-lt"/>
              </a:rPr>
              <a:t>Recognize that managing money is a learning process.</a:t>
            </a:r>
          </a:p>
          <a:p>
            <a:pPr lvl="1">
              <a:buFont typeface="Courier New"/>
              <a:buChar char="o"/>
            </a:pPr>
            <a:r>
              <a:rPr lang="en-US" sz="2200" b="1">
                <a:ea typeface="+mn-lt"/>
                <a:cs typeface="+mn-lt"/>
              </a:rPr>
              <a:t>Real-World Relevance:</a:t>
            </a:r>
            <a:r>
              <a:rPr lang="en-US" sz="2200">
                <a:ea typeface="+mn-lt"/>
                <a:cs typeface="+mn-lt"/>
              </a:rPr>
              <a:t> Connect classroom concepts to practical, everyday situations</a:t>
            </a:r>
            <a:endParaRPr lang="en-US" sz="2200">
              <a:ea typeface="Calibri"/>
              <a:cs typeface="Calibri"/>
            </a:endParaRPr>
          </a:p>
          <a:p>
            <a:pPr lvl="1">
              <a:buFont typeface="Courier New"/>
              <a:buChar char="o"/>
            </a:pPr>
            <a:r>
              <a:rPr lang="en-US" sz="2200" b="1">
                <a:ea typeface="+mn-lt"/>
                <a:cs typeface="+mn-lt"/>
              </a:rPr>
              <a:t>Value of Professional Advice:</a:t>
            </a:r>
            <a:r>
              <a:rPr lang="en-US" sz="2200">
                <a:ea typeface="+mn-lt"/>
                <a:cs typeface="+mn-lt"/>
              </a:rPr>
              <a:t> Understand the role of a financial advisor and how they can help navigate complex financial decisions.</a:t>
            </a:r>
            <a:endParaRPr lang="en-US" sz="2200">
              <a:ea typeface="Calibri"/>
              <a:cs typeface="Calibri"/>
            </a:endParaRPr>
          </a:p>
          <a:p>
            <a:pPr lvl="1">
              <a:buFont typeface="Courier New"/>
              <a:buChar char="o"/>
            </a:pPr>
            <a:r>
              <a:rPr lang="en-US" sz="2200" b="1">
                <a:ea typeface="+mn-lt"/>
                <a:cs typeface="+mn-lt"/>
              </a:rPr>
              <a:t>Empowered Questioning:</a:t>
            </a:r>
            <a:r>
              <a:rPr lang="en-US" sz="2200">
                <a:ea typeface="+mn-lt"/>
                <a:cs typeface="+mn-lt"/>
              </a:rPr>
              <a:t> Develop the confidence and ability to ask pertinent questions about personal finance, addressing individual concerns and misconceptions</a:t>
            </a:r>
            <a:r>
              <a:rPr lang="en-US" sz="1800">
                <a:ea typeface="+mn-lt"/>
                <a:cs typeface="+mn-lt"/>
              </a:rPr>
              <a:t>.</a:t>
            </a:r>
            <a:endParaRPr lang="en-US">
              <a:ea typeface="Calibri"/>
              <a:cs typeface="Calibri"/>
            </a:endParaRPr>
          </a:p>
          <a:p>
            <a:pPr>
              <a:buFont typeface="Arial"/>
              <a:buChar char="•"/>
            </a:pPr>
            <a:r>
              <a:rPr lang="en-US" sz="2600" b="1">
                <a:ea typeface="+mn-lt"/>
                <a:cs typeface="+mn-lt"/>
              </a:rPr>
              <a:t>PollEverywhere.com </a:t>
            </a:r>
            <a:r>
              <a:rPr lang="en-US" sz="2200">
                <a:ea typeface="+mn-lt"/>
                <a:cs typeface="+mn-lt"/>
              </a:rPr>
              <a:t>for anonymous surveys - For This PD use - </a:t>
            </a:r>
            <a:r>
              <a:rPr lang="en-US" sz="2200" b="1">
                <a:solidFill>
                  <a:srgbClr val="007ACC"/>
                </a:solidFill>
                <a:ea typeface="+mn-lt"/>
                <a:cs typeface="+mn-lt"/>
                <a:hlinkClick r:id="rId2"/>
              </a:rPr>
              <a:t>PollEv.com /cpower</a:t>
            </a:r>
            <a:endParaRPr lang="en-US" sz="2200" b="1">
              <a:ea typeface="+mn-lt"/>
              <a:cs typeface="+mn-lt"/>
            </a:endParaRPr>
          </a:p>
        </p:txBody>
      </p:sp>
    </p:spTree>
    <p:extLst>
      <p:ext uri="{BB962C8B-B14F-4D97-AF65-F5344CB8AC3E}">
        <p14:creationId xmlns:p14="http://schemas.microsoft.com/office/powerpoint/2010/main" val="374760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793748-CD0B-FC6B-4358-49C7240A3F6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F37CD3-C5DB-9188-2ACB-73DC5370E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B2E2F-81F3-17DF-D8A3-EE6399308846}"/>
              </a:ext>
            </a:extLst>
          </p:cNvPr>
          <p:cNvSpPr txBox="1">
            <a:spLocks/>
          </p:cNvSpPr>
          <p:nvPr/>
        </p:nvSpPr>
        <p:spPr>
          <a:xfrm>
            <a:off x="9267909" y="2023110"/>
            <a:ext cx="2469624"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b="1">
                <a:ea typeface="+mj-lt"/>
                <a:cs typeface="+mj-lt"/>
              </a:rPr>
              <a:t>30% of Consumers use BNPL.</a:t>
            </a:r>
            <a:endParaRPr lang="en-US"/>
          </a:p>
        </p:txBody>
      </p:sp>
      <p:sp>
        <p:nvSpPr>
          <p:cNvPr id="13" name="Rectangle 12">
            <a:extLst>
              <a:ext uri="{FF2B5EF4-FFF2-40B4-BE49-F238E27FC236}">
                <a16:creationId xmlns:a16="http://schemas.microsoft.com/office/drawing/2014/main" id="{187462CE-EFE3-D8BF-8F35-693F3B177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7B5C97A-14A9-7C21-4A2C-9F2EA1539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FFD2605-5B87-C4DB-3CFE-DB0F24600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89EBF51-E72B-AA5A-63E5-FBA549BB0E21}"/>
              </a:ext>
            </a:extLst>
          </p:cNvPr>
          <p:cNvSpPr>
            <a:spLocks noGrp="1"/>
          </p:cNvSpPr>
          <p:nvPr>
            <p:ph type="sldNum" sz="quarter" idx="4"/>
          </p:nvPr>
        </p:nvSpPr>
        <p:spPr>
          <a:xfrm>
            <a:off x="8610599" y="6492240"/>
            <a:ext cx="3126933"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19</a:t>
            </a:fld>
            <a:endParaRPr lang="en-US" sz="1200">
              <a:solidFill>
                <a:schemeClr val="tx1">
                  <a:tint val="75000"/>
                </a:schemeClr>
              </a:solidFill>
              <a:latin typeface="+mn-lt"/>
              <a:ea typeface="+mn-ea"/>
            </a:endParaRPr>
          </a:p>
        </p:txBody>
      </p:sp>
      <p:pic>
        <p:nvPicPr>
          <p:cNvPr id="9" name="Picture 8" descr="B2B Buy Now Pay Later (BNPL) | A Guide to Buy Now Pay Later">
            <a:extLst>
              <a:ext uri="{FF2B5EF4-FFF2-40B4-BE49-F238E27FC236}">
                <a16:creationId xmlns:a16="http://schemas.microsoft.com/office/drawing/2014/main" id="{57E0A459-2019-F33F-B3FE-881E34B11B6C}"/>
              </a:ext>
            </a:extLst>
          </p:cNvPr>
          <p:cNvPicPr>
            <a:picLocks noChangeAspect="1"/>
          </p:cNvPicPr>
          <p:nvPr/>
        </p:nvPicPr>
        <p:blipFill>
          <a:blip r:embed="rId2"/>
          <a:srcRect l="6885" t="443" r="7161" b="351"/>
          <a:stretch>
            <a:fillRect/>
          </a:stretch>
        </p:blipFill>
        <p:spPr>
          <a:xfrm>
            <a:off x="286272" y="644360"/>
            <a:ext cx="8092504" cy="5644774"/>
          </a:xfrm>
          <a:prstGeom prst="rect">
            <a:avLst/>
          </a:prstGeom>
        </p:spPr>
      </p:pic>
      <p:sp>
        <p:nvSpPr>
          <p:cNvPr id="6" name="Title 1">
            <a:extLst>
              <a:ext uri="{FF2B5EF4-FFF2-40B4-BE49-F238E27FC236}">
                <a16:creationId xmlns:a16="http://schemas.microsoft.com/office/drawing/2014/main" id="{92980B2E-9B4D-7DD7-62B1-FF4319301DA7}"/>
              </a:ext>
            </a:extLst>
          </p:cNvPr>
          <p:cNvSpPr txBox="1">
            <a:spLocks/>
          </p:cNvSpPr>
          <p:nvPr/>
        </p:nvSpPr>
        <p:spPr>
          <a:xfrm>
            <a:off x="9268845" y="469339"/>
            <a:ext cx="2883819" cy="713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414A58"/>
                </a:solidFill>
                <a:latin typeface="Calibri"/>
                <a:cs typeface="Calibri"/>
              </a:rPr>
              <a:t>Myth Busting Consumer Behavior</a:t>
            </a:r>
            <a:endParaRPr lang="en-US" sz="2400" b="1">
              <a:ea typeface="Calibri Light"/>
              <a:cs typeface="Calibri Light"/>
            </a:endParaRPr>
          </a:p>
        </p:txBody>
      </p:sp>
    </p:spTree>
    <p:extLst>
      <p:ext uri="{BB962C8B-B14F-4D97-AF65-F5344CB8AC3E}">
        <p14:creationId xmlns:p14="http://schemas.microsoft.com/office/powerpoint/2010/main" val="45286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9AD80B2-90D9-4AF4-6A96-5DAF496C6C27}"/>
              </a:ext>
            </a:extLst>
          </p:cNvPr>
          <p:cNvSpPr txBox="1">
            <a:spLocks/>
          </p:cNvSpPr>
          <p:nvPr/>
        </p:nvSpPr>
        <p:spPr>
          <a:xfrm>
            <a:off x="838200" y="2292448"/>
            <a:ext cx="10515600" cy="914400"/>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0" i="0">
                <a:solidFill>
                  <a:srgbClr val="242424"/>
                </a:solidFill>
                <a:effectLst/>
                <a:highlight>
                  <a:srgbClr val="FFFFFF"/>
                </a:highlight>
                <a:latin typeface="Calibri" panose="020F0502020204030204" pitchFamily="34" charset="0"/>
              </a:rPr>
              <a:t>Thanks to our supporters who invest in CEE’s teacher professional development and classroom resources.</a:t>
            </a:r>
            <a:endParaRPr lang="en-US" sz="360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E02DF0CC-F99A-6229-F023-5A8FBE11C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857" y="4116510"/>
            <a:ext cx="3952263" cy="854897"/>
          </a:xfrm>
          <a:prstGeom prst="rect">
            <a:avLst/>
          </a:prstGeom>
        </p:spPr>
      </p:pic>
      <p:pic>
        <p:nvPicPr>
          <p:cNvPr id="2" name="Picture 1" descr="A close-up of a logo&#10;&#10;AI-generated content may be incorrect.">
            <a:extLst>
              <a:ext uri="{FF2B5EF4-FFF2-40B4-BE49-F238E27FC236}">
                <a16:creationId xmlns:a16="http://schemas.microsoft.com/office/drawing/2014/main" id="{07A85D50-3BBF-EA56-7EE2-1CB1A4FF93C8}"/>
              </a:ext>
            </a:extLst>
          </p:cNvPr>
          <p:cNvPicPr>
            <a:picLocks noChangeAspect="1"/>
          </p:cNvPicPr>
          <p:nvPr/>
        </p:nvPicPr>
        <p:blipFill>
          <a:blip r:embed="rId4"/>
          <a:srcRect r="461" b="12556"/>
          <a:stretch>
            <a:fillRect/>
          </a:stretch>
        </p:blipFill>
        <p:spPr>
          <a:xfrm>
            <a:off x="457069" y="3734851"/>
            <a:ext cx="3284909" cy="1489231"/>
          </a:xfrm>
          <a:prstGeom prst="rect">
            <a:avLst/>
          </a:prstGeom>
        </p:spPr>
      </p:pic>
      <p:pic>
        <p:nvPicPr>
          <p:cNvPr id="7" name="Picture 6" descr="A black and white logo with blue text&#10;&#10;AI-generated content may be incorrect.">
            <a:extLst>
              <a:ext uri="{FF2B5EF4-FFF2-40B4-BE49-F238E27FC236}">
                <a16:creationId xmlns:a16="http://schemas.microsoft.com/office/drawing/2014/main" id="{48E573A8-0E73-D5D3-5E98-F68ED2A94E5C}"/>
              </a:ext>
            </a:extLst>
          </p:cNvPr>
          <p:cNvPicPr>
            <a:picLocks noChangeAspect="1"/>
          </p:cNvPicPr>
          <p:nvPr/>
        </p:nvPicPr>
        <p:blipFill>
          <a:blip r:embed="rId5"/>
          <a:stretch>
            <a:fillRect/>
          </a:stretch>
        </p:blipFill>
        <p:spPr>
          <a:xfrm>
            <a:off x="4310202" y="2887045"/>
            <a:ext cx="2476685" cy="3318122"/>
          </a:xfrm>
          <a:prstGeom prst="rect">
            <a:avLst/>
          </a:prstGeom>
        </p:spPr>
      </p:pic>
    </p:spTree>
    <p:extLst>
      <p:ext uri="{BB962C8B-B14F-4D97-AF65-F5344CB8AC3E}">
        <p14:creationId xmlns:p14="http://schemas.microsoft.com/office/powerpoint/2010/main" val="257524544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A96400-DA30-222A-C4D9-4603E891C73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7CE95F-2734-4CA6-0F4A-D945A6828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C4FC1-03C6-7B6C-27F7-6141CC355FE0}"/>
              </a:ext>
            </a:extLst>
          </p:cNvPr>
          <p:cNvSpPr txBox="1">
            <a:spLocks/>
          </p:cNvSpPr>
          <p:nvPr/>
        </p:nvSpPr>
        <p:spPr>
          <a:xfrm>
            <a:off x="9267909" y="2023110"/>
            <a:ext cx="2469624"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b="1">
                <a:ea typeface="+mj-lt"/>
                <a:cs typeface="+mj-lt"/>
              </a:rPr>
              <a:t>BNPL doesn't affect your credit score.</a:t>
            </a:r>
            <a:endParaRPr lang="en-US" sz="3700" b="1">
              <a:ea typeface="Calibri Light"/>
              <a:cs typeface="Calibri Light"/>
            </a:endParaRPr>
          </a:p>
        </p:txBody>
      </p:sp>
      <p:sp>
        <p:nvSpPr>
          <p:cNvPr id="13" name="Rectangle 12">
            <a:extLst>
              <a:ext uri="{FF2B5EF4-FFF2-40B4-BE49-F238E27FC236}">
                <a16:creationId xmlns:a16="http://schemas.microsoft.com/office/drawing/2014/main" id="{CBC69051-6C8C-2BE6-0F52-4A66FDA6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BAC565-6FF1-81E8-9AB4-3349DF78C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phone&#10;&#10;AI-generated content may be incorrect.">
            <a:extLst>
              <a:ext uri="{FF2B5EF4-FFF2-40B4-BE49-F238E27FC236}">
                <a16:creationId xmlns:a16="http://schemas.microsoft.com/office/drawing/2014/main" id="{5678D5BD-D5CF-89AE-1D1D-CC2E38F70F60}"/>
              </a:ext>
            </a:extLst>
          </p:cNvPr>
          <p:cNvPicPr>
            <a:picLocks noChangeAspect="1"/>
          </p:cNvPicPr>
          <p:nvPr/>
        </p:nvPicPr>
        <p:blipFill>
          <a:blip r:embed="rId2">
            <a:extLst>
              <a:ext uri="{837473B0-CC2E-450A-ABE3-18F120FF3D39}">
                <a1611:picAttrSrcUrl xmlns:a1611="http://schemas.microsoft.com/office/drawing/2016/11/main" r:id="rId3"/>
              </a:ext>
            </a:extLst>
          </a:blip>
          <a:srcRect l="-104" t="8776" b="7692"/>
          <a:stretch>
            <a:fillRect/>
          </a:stretch>
        </p:blipFill>
        <p:spPr>
          <a:xfrm>
            <a:off x="436738" y="1315725"/>
            <a:ext cx="7825940" cy="4353612"/>
          </a:xfrm>
          <a:prstGeom prst="rect">
            <a:avLst/>
          </a:prstGeom>
        </p:spPr>
      </p:pic>
      <p:sp>
        <p:nvSpPr>
          <p:cNvPr id="17" name="Rectangle 16">
            <a:extLst>
              <a:ext uri="{FF2B5EF4-FFF2-40B4-BE49-F238E27FC236}">
                <a16:creationId xmlns:a16="http://schemas.microsoft.com/office/drawing/2014/main" id="{08ACD474-7C12-4A9A-1867-0CC019AE7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7D4E4A8-660B-E69C-7BC9-9011C6956260}"/>
              </a:ext>
            </a:extLst>
          </p:cNvPr>
          <p:cNvSpPr>
            <a:spLocks noGrp="1"/>
          </p:cNvSpPr>
          <p:nvPr>
            <p:ph type="sldNum" sz="quarter" idx="4"/>
          </p:nvPr>
        </p:nvSpPr>
        <p:spPr>
          <a:xfrm>
            <a:off x="8610599" y="6492240"/>
            <a:ext cx="3126933"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20</a:t>
            </a:fld>
            <a:endParaRPr lang="en-US" sz="1200">
              <a:solidFill>
                <a:schemeClr val="tx1">
                  <a:tint val="75000"/>
                </a:schemeClr>
              </a:solidFill>
              <a:latin typeface="+mn-lt"/>
              <a:ea typeface="+mn-ea"/>
            </a:endParaRPr>
          </a:p>
        </p:txBody>
      </p:sp>
      <p:sp>
        <p:nvSpPr>
          <p:cNvPr id="8" name="Title 1">
            <a:extLst>
              <a:ext uri="{FF2B5EF4-FFF2-40B4-BE49-F238E27FC236}">
                <a16:creationId xmlns:a16="http://schemas.microsoft.com/office/drawing/2014/main" id="{64C952CE-D524-1150-05D7-4CEE12FD41CD}"/>
              </a:ext>
            </a:extLst>
          </p:cNvPr>
          <p:cNvSpPr txBox="1">
            <a:spLocks/>
          </p:cNvSpPr>
          <p:nvPr/>
        </p:nvSpPr>
        <p:spPr>
          <a:xfrm>
            <a:off x="9268845" y="469339"/>
            <a:ext cx="2697552" cy="713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414A58"/>
                </a:solidFill>
                <a:latin typeface="Calibri"/>
                <a:cs typeface="Calibri"/>
              </a:rPr>
              <a:t>Myth Busting Consumer Behavior</a:t>
            </a:r>
            <a:endParaRPr lang="en-US" sz="2400" b="1">
              <a:ea typeface="Calibri Light"/>
              <a:cs typeface="Calibri Light"/>
            </a:endParaRPr>
          </a:p>
        </p:txBody>
      </p:sp>
    </p:spTree>
    <p:extLst>
      <p:ext uri="{BB962C8B-B14F-4D97-AF65-F5344CB8AC3E}">
        <p14:creationId xmlns:p14="http://schemas.microsoft.com/office/powerpoint/2010/main" val="146487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7B33A9-1F60-381A-D853-0B9DA517B42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1EF81-843A-8B30-C9BF-1B6A0FA2AC71}"/>
              </a:ext>
            </a:extLst>
          </p:cNvPr>
          <p:cNvSpPr txBox="1">
            <a:spLocks/>
          </p:cNvSpPr>
          <p:nvPr/>
        </p:nvSpPr>
        <p:spPr>
          <a:xfrm>
            <a:off x="9267909" y="482177"/>
            <a:ext cx="2469624" cy="5758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b="1">
                <a:ea typeface="+mj-lt"/>
                <a:cs typeface="+mj-lt"/>
              </a:rPr>
              <a:t>Make additional mortgage payments to pay off your mortgage early.</a:t>
            </a:r>
            <a:endParaRPr lang="en-US" sz="3700" b="1">
              <a:ea typeface="Calibri Light"/>
              <a:cs typeface="Calibri Light"/>
            </a:endParaRPr>
          </a:p>
        </p:txBody>
      </p: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aph showing the difference between interest and interest rate&#10;&#10;AI-generated content may be incorrect.">
            <a:extLst>
              <a:ext uri="{FF2B5EF4-FFF2-40B4-BE49-F238E27FC236}">
                <a16:creationId xmlns:a16="http://schemas.microsoft.com/office/drawing/2014/main" id="{D8E5CAED-9FFA-8330-1866-D56E5BCC3770}"/>
              </a:ext>
            </a:extLst>
          </p:cNvPr>
          <p:cNvPicPr>
            <a:picLocks noChangeAspect="1"/>
          </p:cNvPicPr>
          <p:nvPr/>
        </p:nvPicPr>
        <p:blipFill>
          <a:blip r:embed="rId2">
            <a:extLst>
              <a:ext uri="{837473B0-CC2E-450A-ABE3-18F120FF3D39}">
                <a1611:picAttrSrcUrl xmlns:a1611="http://schemas.microsoft.com/office/drawing/2016/11/main" r:id="rId3"/>
              </a:ext>
            </a:extLst>
          </a:blip>
          <a:srcRect t="1656" b="1656"/>
          <a:stretch>
            <a:fillRect/>
          </a:stretch>
        </p:blipFill>
        <p:spPr>
          <a:xfrm>
            <a:off x="845591" y="858525"/>
            <a:ext cx="7007597" cy="5211906"/>
          </a:xfrm>
          <a:prstGeom prst="rect">
            <a:avLst/>
          </a:prstGeom>
        </p:spPr>
      </p:pic>
      <p:sp>
        <p:nvSpPr>
          <p:cNvPr id="17" name="Rectangle 1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7BFC317-439F-06AC-DA0B-D37BF4AFF169}"/>
              </a:ext>
            </a:extLst>
          </p:cNvPr>
          <p:cNvSpPr>
            <a:spLocks noGrp="1"/>
          </p:cNvSpPr>
          <p:nvPr>
            <p:ph type="sldNum" sz="quarter" idx="4"/>
          </p:nvPr>
        </p:nvSpPr>
        <p:spPr>
          <a:xfrm>
            <a:off x="8610599" y="6492240"/>
            <a:ext cx="3126933"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21</a:t>
            </a:fld>
            <a:endParaRPr lang="en-US" sz="1200">
              <a:solidFill>
                <a:schemeClr val="tx1">
                  <a:tint val="75000"/>
                </a:schemeClr>
              </a:solidFill>
              <a:latin typeface="+mn-lt"/>
              <a:ea typeface="+mn-ea"/>
            </a:endParaRPr>
          </a:p>
        </p:txBody>
      </p:sp>
      <p:sp>
        <p:nvSpPr>
          <p:cNvPr id="4" name="Title 1">
            <a:extLst>
              <a:ext uri="{FF2B5EF4-FFF2-40B4-BE49-F238E27FC236}">
                <a16:creationId xmlns:a16="http://schemas.microsoft.com/office/drawing/2014/main" id="{798815A4-E60F-093A-481B-1FC20F13C38B}"/>
              </a:ext>
            </a:extLst>
          </p:cNvPr>
          <p:cNvSpPr txBox="1">
            <a:spLocks/>
          </p:cNvSpPr>
          <p:nvPr/>
        </p:nvSpPr>
        <p:spPr>
          <a:xfrm>
            <a:off x="9268845" y="478746"/>
            <a:ext cx="2678737" cy="70394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414A58"/>
                </a:solidFill>
                <a:latin typeface="Calibri"/>
                <a:cs typeface="Calibri"/>
              </a:rPr>
              <a:t>Myth Busting Consumer Behavior</a:t>
            </a:r>
            <a:endParaRPr lang="en-US" sz="2400" b="1">
              <a:ea typeface="Calibri Light"/>
              <a:cs typeface="Calibri Light"/>
            </a:endParaRPr>
          </a:p>
        </p:txBody>
      </p:sp>
    </p:spTree>
    <p:extLst>
      <p:ext uri="{BB962C8B-B14F-4D97-AF65-F5344CB8AC3E}">
        <p14:creationId xmlns:p14="http://schemas.microsoft.com/office/powerpoint/2010/main" val="594486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F10B9D-A281-BA38-5E07-8AE6908B8BA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8F7805-D570-C3A1-EA4E-B070B074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CED6E-BF44-578E-3A98-0062055817D8}"/>
              </a:ext>
            </a:extLst>
          </p:cNvPr>
          <p:cNvSpPr txBox="1">
            <a:spLocks/>
          </p:cNvSpPr>
          <p:nvPr/>
        </p:nvSpPr>
        <p:spPr>
          <a:xfrm>
            <a:off x="9267909" y="2023110"/>
            <a:ext cx="2785712"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b="1">
                <a:ea typeface="Calibri Light"/>
                <a:cs typeface="Calibri Light"/>
              </a:rPr>
              <a:t>Keeping track of BNPL &amp; Credit Cards are relatively easy in 2025.</a:t>
            </a:r>
            <a:endParaRPr lang="en-US">
              <a:ea typeface="+mj-ea"/>
              <a:cs typeface="+mj-cs"/>
            </a:endParaRPr>
          </a:p>
        </p:txBody>
      </p:sp>
      <p:sp>
        <p:nvSpPr>
          <p:cNvPr id="13" name="Rectangle 12">
            <a:extLst>
              <a:ext uri="{FF2B5EF4-FFF2-40B4-BE49-F238E27FC236}">
                <a16:creationId xmlns:a16="http://schemas.microsoft.com/office/drawing/2014/main" id="{A976650F-1483-4F9A-0066-AA7FB65C6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3FCAFB-6559-CEC9-5A01-4573ACA4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8BD34C-EFB8-123C-845E-BFF1A7887216}"/>
              </a:ext>
            </a:extLst>
          </p:cNvPr>
          <p:cNvPicPr>
            <a:picLocks noChangeAspect="1"/>
          </p:cNvPicPr>
          <p:nvPr/>
        </p:nvPicPr>
        <p:blipFill>
          <a:blip r:embed="rId2">
            <a:extLst>
              <a:ext uri="{837473B0-CC2E-450A-ABE3-18F120FF3D39}">
                <a1611:picAttrSrcUrl xmlns:a1611="http://schemas.microsoft.com/office/drawing/2016/11/main" r:id="rId3"/>
              </a:ext>
            </a:extLst>
          </a:blip>
          <a:srcRect l="2959" t="3008" r="3065" b="3390"/>
          <a:stretch>
            <a:fillRect/>
          </a:stretch>
        </p:blipFill>
        <p:spPr>
          <a:xfrm>
            <a:off x="303961" y="655176"/>
            <a:ext cx="8074568" cy="5618137"/>
          </a:xfrm>
          <a:prstGeom prst="rect">
            <a:avLst/>
          </a:prstGeom>
        </p:spPr>
      </p:pic>
      <p:sp>
        <p:nvSpPr>
          <p:cNvPr id="17" name="Rectangle 16">
            <a:extLst>
              <a:ext uri="{FF2B5EF4-FFF2-40B4-BE49-F238E27FC236}">
                <a16:creationId xmlns:a16="http://schemas.microsoft.com/office/drawing/2014/main" id="{C81E4EAA-634C-A85D-495B-A80F19F63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9CBFB92-2902-67B6-E7C6-25FB8185B91F}"/>
              </a:ext>
            </a:extLst>
          </p:cNvPr>
          <p:cNvSpPr>
            <a:spLocks noGrp="1"/>
          </p:cNvSpPr>
          <p:nvPr>
            <p:ph type="sldNum" sz="quarter" idx="4"/>
          </p:nvPr>
        </p:nvSpPr>
        <p:spPr>
          <a:xfrm>
            <a:off x="8610599" y="6492240"/>
            <a:ext cx="3126933"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22</a:t>
            </a:fld>
            <a:endParaRPr lang="en-US" sz="1200">
              <a:solidFill>
                <a:schemeClr val="tx1">
                  <a:tint val="75000"/>
                </a:schemeClr>
              </a:solidFill>
              <a:latin typeface="+mn-lt"/>
              <a:ea typeface="+mn-ea"/>
            </a:endParaRPr>
          </a:p>
        </p:txBody>
      </p:sp>
      <p:sp>
        <p:nvSpPr>
          <p:cNvPr id="8" name="Title 1">
            <a:extLst>
              <a:ext uri="{FF2B5EF4-FFF2-40B4-BE49-F238E27FC236}">
                <a16:creationId xmlns:a16="http://schemas.microsoft.com/office/drawing/2014/main" id="{61B76053-762C-638E-364E-BF659149D462}"/>
              </a:ext>
            </a:extLst>
          </p:cNvPr>
          <p:cNvSpPr txBox="1">
            <a:spLocks/>
          </p:cNvSpPr>
          <p:nvPr/>
        </p:nvSpPr>
        <p:spPr>
          <a:xfrm>
            <a:off x="9268845" y="469339"/>
            <a:ext cx="2883819" cy="713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414A58"/>
                </a:solidFill>
                <a:latin typeface="Calibri"/>
                <a:cs typeface="Calibri"/>
              </a:rPr>
              <a:t>Myth Busting Consumer Behavior</a:t>
            </a:r>
            <a:endParaRPr lang="en-US" sz="2400" b="1">
              <a:ea typeface="Calibri Light"/>
              <a:cs typeface="Calibri Light"/>
            </a:endParaRPr>
          </a:p>
        </p:txBody>
      </p:sp>
    </p:spTree>
    <p:extLst>
      <p:ext uri="{BB962C8B-B14F-4D97-AF65-F5344CB8AC3E}">
        <p14:creationId xmlns:p14="http://schemas.microsoft.com/office/powerpoint/2010/main" val="51842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358BF-BEA0-F50B-80A7-5104F3B158E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5867D8-9BA5-2420-75D5-D21DF57FB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42707-6416-4302-B8BE-37100EE7D7BB}"/>
              </a:ext>
            </a:extLst>
          </p:cNvPr>
          <p:cNvSpPr txBox="1">
            <a:spLocks/>
          </p:cNvSpPr>
          <p:nvPr/>
        </p:nvSpPr>
        <p:spPr>
          <a:xfrm>
            <a:off x="9267909" y="2023110"/>
            <a:ext cx="2785712"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b="1">
                <a:ea typeface="Calibri Light"/>
                <a:cs typeface="Calibri Light"/>
              </a:rPr>
              <a:t>You need to hire an advisor for financial decisions.</a:t>
            </a:r>
            <a:endParaRPr lang="en-US"/>
          </a:p>
          <a:p>
            <a:pPr>
              <a:spcAft>
                <a:spcPts val="600"/>
              </a:spcAft>
            </a:pPr>
            <a:endParaRPr lang="en-US" sz="37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25DCEC31-14C4-DE43-0A82-578873C1B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F6FA5E-7A42-609E-B533-24734AF7E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oyalty Free Corporation Stock Photos | rawpixel">
            <a:extLst>
              <a:ext uri="{FF2B5EF4-FFF2-40B4-BE49-F238E27FC236}">
                <a16:creationId xmlns:a16="http://schemas.microsoft.com/office/drawing/2014/main" id="{C44A0607-2F5E-E043-E75C-DA6A84CF709F}"/>
              </a:ext>
            </a:extLst>
          </p:cNvPr>
          <p:cNvPicPr>
            <a:picLocks noChangeAspect="1"/>
          </p:cNvPicPr>
          <p:nvPr/>
        </p:nvPicPr>
        <p:blipFill>
          <a:blip r:embed="rId2"/>
          <a:srcRect l="5126" r="5126"/>
          <a:stretch>
            <a:fillRect/>
          </a:stretch>
        </p:blipFill>
        <p:spPr>
          <a:xfrm>
            <a:off x="845591" y="858525"/>
            <a:ext cx="7007597" cy="5211906"/>
          </a:xfrm>
          <a:prstGeom prst="rect">
            <a:avLst/>
          </a:prstGeom>
        </p:spPr>
      </p:pic>
      <p:sp>
        <p:nvSpPr>
          <p:cNvPr id="17" name="Rectangle 16">
            <a:extLst>
              <a:ext uri="{FF2B5EF4-FFF2-40B4-BE49-F238E27FC236}">
                <a16:creationId xmlns:a16="http://schemas.microsoft.com/office/drawing/2014/main" id="{539135F3-D0F8-A61F-827E-BC254E35C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979A4B1-DDAA-E948-8ECC-61CD7E6A0D5C}"/>
              </a:ext>
            </a:extLst>
          </p:cNvPr>
          <p:cNvSpPr>
            <a:spLocks noGrp="1"/>
          </p:cNvSpPr>
          <p:nvPr>
            <p:ph type="sldNum" sz="quarter" idx="4"/>
          </p:nvPr>
        </p:nvSpPr>
        <p:spPr>
          <a:xfrm>
            <a:off x="8610599" y="6492240"/>
            <a:ext cx="3126933"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23</a:t>
            </a:fld>
            <a:endParaRPr lang="en-US" sz="1200">
              <a:solidFill>
                <a:schemeClr val="tx1">
                  <a:tint val="75000"/>
                </a:schemeClr>
              </a:solidFill>
              <a:latin typeface="+mn-lt"/>
              <a:ea typeface="+mn-ea"/>
            </a:endParaRPr>
          </a:p>
        </p:txBody>
      </p:sp>
      <p:sp>
        <p:nvSpPr>
          <p:cNvPr id="4" name="Title 1">
            <a:extLst>
              <a:ext uri="{FF2B5EF4-FFF2-40B4-BE49-F238E27FC236}">
                <a16:creationId xmlns:a16="http://schemas.microsoft.com/office/drawing/2014/main" id="{691D1D24-51A1-916F-0213-CFE09D0B6BED}"/>
              </a:ext>
            </a:extLst>
          </p:cNvPr>
          <p:cNvSpPr txBox="1">
            <a:spLocks/>
          </p:cNvSpPr>
          <p:nvPr/>
        </p:nvSpPr>
        <p:spPr>
          <a:xfrm>
            <a:off x="9268845" y="469339"/>
            <a:ext cx="2883819" cy="713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414A58"/>
                </a:solidFill>
                <a:latin typeface="Calibri"/>
                <a:cs typeface="Calibri"/>
              </a:rPr>
              <a:t>Myth Busting Consumer Behavior</a:t>
            </a:r>
            <a:endParaRPr lang="en-US" sz="2400" b="1">
              <a:ea typeface="Calibri Light"/>
              <a:cs typeface="Calibri Light"/>
            </a:endParaRPr>
          </a:p>
        </p:txBody>
      </p:sp>
    </p:spTree>
    <p:extLst>
      <p:ext uri="{BB962C8B-B14F-4D97-AF65-F5344CB8AC3E}">
        <p14:creationId xmlns:p14="http://schemas.microsoft.com/office/powerpoint/2010/main" val="242882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30EEE1-CA51-9404-0870-DCA340D0523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4E66DC3-15BB-37A1-2370-63D6F032B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EBB08-CCA0-3760-9874-70340C2A3F34}"/>
              </a:ext>
            </a:extLst>
          </p:cNvPr>
          <p:cNvSpPr txBox="1">
            <a:spLocks/>
          </p:cNvSpPr>
          <p:nvPr/>
        </p:nvSpPr>
        <p:spPr>
          <a:xfrm>
            <a:off x="9267909" y="2023110"/>
            <a:ext cx="2469624"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b="1">
                <a:ea typeface="Calibri Light"/>
                <a:cs typeface="Calibri Light"/>
              </a:rPr>
              <a:t>High Income leads to wealth.</a:t>
            </a:r>
          </a:p>
          <a:p>
            <a:pPr>
              <a:spcAft>
                <a:spcPts val="600"/>
              </a:spcAft>
            </a:pPr>
            <a:endParaRPr lang="en-US" sz="3700" b="1" kern="1200">
              <a:latin typeface="+mj-lt"/>
              <a:ea typeface="Calibri Light"/>
              <a:cs typeface="Calibri Light"/>
            </a:endParaRPr>
          </a:p>
        </p:txBody>
      </p:sp>
      <p:sp>
        <p:nvSpPr>
          <p:cNvPr id="13" name="Rectangle 12">
            <a:extLst>
              <a:ext uri="{FF2B5EF4-FFF2-40B4-BE49-F238E27FC236}">
                <a16:creationId xmlns:a16="http://schemas.microsoft.com/office/drawing/2014/main" id="{EEA77C17-7B26-7594-D272-EB31BE55F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4117C8-D38C-6015-5D84-43DEB806F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573BDCE-6BDD-E872-732B-9A196AD61F70}"/>
              </a:ext>
            </a:extLst>
          </p:cNvPr>
          <p:cNvPicPr>
            <a:picLocks noChangeAspect="1"/>
          </p:cNvPicPr>
          <p:nvPr/>
        </p:nvPicPr>
        <p:blipFill>
          <a:blip r:embed="rId2">
            <a:extLst>
              <a:ext uri="{837473B0-CC2E-450A-ABE3-18F120FF3D39}">
                <a1611:picAttrSrcUrl xmlns:a1611="http://schemas.microsoft.com/office/drawing/2016/11/main" r:id="rId3"/>
              </a:ext>
            </a:extLst>
          </a:blip>
          <a:srcRect l="588" r="588"/>
          <a:stretch>
            <a:fillRect/>
          </a:stretch>
        </p:blipFill>
        <p:spPr>
          <a:xfrm>
            <a:off x="845591" y="858525"/>
            <a:ext cx="7007597" cy="5211906"/>
          </a:xfrm>
          <a:prstGeom prst="rect">
            <a:avLst/>
          </a:prstGeom>
        </p:spPr>
      </p:pic>
      <p:sp>
        <p:nvSpPr>
          <p:cNvPr id="17" name="Rectangle 16">
            <a:extLst>
              <a:ext uri="{FF2B5EF4-FFF2-40B4-BE49-F238E27FC236}">
                <a16:creationId xmlns:a16="http://schemas.microsoft.com/office/drawing/2014/main" id="{5E3ADD30-947A-EF96-A679-90EED821F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7DB3F3D-A6FD-4CD8-C8FA-F0CBFEAA9C52}"/>
              </a:ext>
            </a:extLst>
          </p:cNvPr>
          <p:cNvSpPr>
            <a:spLocks noGrp="1"/>
          </p:cNvSpPr>
          <p:nvPr>
            <p:ph type="sldNum" sz="quarter" idx="4"/>
          </p:nvPr>
        </p:nvSpPr>
        <p:spPr>
          <a:xfrm>
            <a:off x="8610599" y="6492240"/>
            <a:ext cx="3126933"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24</a:t>
            </a:fld>
            <a:endParaRPr lang="en-US" sz="1200">
              <a:solidFill>
                <a:schemeClr val="tx1">
                  <a:tint val="75000"/>
                </a:schemeClr>
              </a:solidFill>
              <a:latin typeface="+mn-lt"/>
              <a:ea typeface="+mn-ea"/>
            </a:endParaRPr>
          </a:p>
        </p:txBody>
      </p:sp>
      <p:sp>
        <p:nvSpPr>
          <p:cNvPr id="4" name="Title 1">
            <a:extLst>
              <a:ext uri="{FF2B5EF4-FFF2-40B4-BE49-F238E27FC236}">
                <a16:creationId xmlns:a16="http://schemas.microsoft.com/office/drawing/2014/main" id="{470A602C-9BC0-640F-24CB-DE32DEA0A252}"/>
              </a:ext>
            </a:extLst>
          </p:cNvPr>
          <p:cNvSpPr txBox="1">
            <a:spLocks/>
          </p:cNvSpPr>
          <p:nvPr/>
        </p:nvSpPr>
        <p:spPr>
          <a:xfrm>
            <a:off x="9268845" y="469339"/>
            <a:ext cx="2883819" cy="713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414A58"/>
                </a:solidFill>
                <a:latin typeface="Calibri"/>
                <a:cs typeface="Calibri"/>
              </a:rPr>
              <a:t>Myth Busting Consumer Behavior</a:t>
            </a:r>
            <a:endParaRPr lang="en-US" sz="2400" b="1">
              <a:ea typeface="Calibri Light"/>
              <a:cs typeface="Calibri Light"/>
            </a:endParaRPr>
          </a:p>
        </p:txBody>
      </p:sp>
    </p:spTree>
    <p:extLst>
      <p:ext uri="{BB962C8B-B14F-4D97-AF65-F5344CB8AC3E}">
        <p14:creationId xmlns:p14="http://schemas.microsoft.com/office/powerpoint/2010/main" val="3013722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050" r="25050"/>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4"/>
          <a:srcRect l="29" r="29"/>
          <a:stretch/>
        </p:blipFill>
        <p:spPr>
          <a:xfrm>
            <a:off x="1027289"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6161315" cy="914400"/>
          </a:xfrm>
        </p:spPr>
        <p:txBody>
          <a:bodyPr lIns="91440" tIns="45720" rIns="91440" bIns="45720" anchor="t"/>
          <a:lstStyle/>
          <a:p>
            <a:r>
              <a:rPr lang="en-US" sz="3200">
                <a:solidFill>
                  <a:srgbClr val="414A58"/>
                </a:solidFill>
                <a:latin typeface="+mj-lt"/>
                <a:cs typeface="Calibri Light"/>
              </a:rPr>
              <a:t>Lesson 3</a:t>
            </a:r>
            <a:endParaRPr lang="en-US" sz="3200">
              <a:solidFill>
                <a:srgbClr val="000000"/>
              </a:solidFill>
              <a:latin typeface="+mj-lt"/>
              <a:cs typeface="Calibri Light"/>
            </a:endParaRPr>
          </a:p>
          <a:p>
            <a:r>
              <a:rPr lang="en-US" sz="5000">
                <a:solidFill>
                  <a:srgbClr val="414A58"/>
                </a:solidFill>
                <a:latin typeface="+mj-lt"/>
                <a:cs typeface="Calibri Light"/>
              </a:rPr>
              <a:t>Let's Play: </a:t>
            </a:r>
            <a:r>
              <a:rPr lang="en-US" sz="5000" b="1">
                <a:solidFill>
                  <a:srgbClr val="414A58"/>
                </a:solidFill>
                <a:latin typeface="+mj-lt"/>
                <a:cs typeface="Calibri Light"/>
              </a:rPr>
              <a:t>Financial Advisors in 2025</a:t>
            </a:r>
            <a:endParaRPr lang="en-US" sz="5000" b="1">
              <a:solidFill>
                <a:srgbClr val="414A58"/>
              </a:solidFill>
              <a:latin typeface="Calibri Light"/>
              <a:ea typeface="Calibri Light"/>
              <a:cs typeface="Calibri Light"/>
            </a:endParaRPr>
          </a:p>
          <a:p>
            <a:endParaRPr lang="en-US" sz="5000">
              <a:solidFill>
                <a:srgbClr val="414A58"/>
              </a:solidFill>
              <a:latin typeface="Calibri Light"/>
              <a:ea typeface="Calibri Light"/>
              <a:cs typeface="Calibri Light"/>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5"/>
          <a:srcRect/>
          <a:stretch/>
        </p:blipFill>
        <p:spPr>
          <a:xfrm>
            <a:off x="708075" y="4860038"/>
            <a:ext cx="2597021" cy="1325562"/>
          </a:xfrm>
          <a:prstGeom prst="rect">
            <a:avLst/>
          </a:prstGeom>
        </p:spPr>
      </p:pic>
    </p:spTree>
    <p:extLst>
      <p:ext uri="{BB962C8B-B14F-4D97-AF65-F5344CB8AC3E}">
        <p14:creationId xmlns:p14="http://schemas.microsoft.com/office/powerpoint/2010/main" val="395803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C98EC-C8CD-3229-659F-7BEB71EA6901}"/>
            </a:ext>
          </a:extLst>
        </p:cNvPr>
        <p:cNvGrpSpPr/>
        <p:nvPr/>
      </p:nvGrpSpPr>
      <p:grpSpPr>
        <a:xfrm>
          <a:off x="0" y="0"/>
          <a:ext cx="0" cy="0"/>
          <a:chOff x="0" y="0"/>
          <a:chExt cx="0" cy="0"/>
        </a:xfrm>
      </p:grpSpPr>
      <p:pic>
        <p:nvPicPr>
          <p:cNvPr id="3" name="Picture 2" descr="pig, piggy bank, the money bin | Pikist">
            <a:extLst>
              <a:ext uri="{FF2B5EF4-FFF2-40B4-BE49-F238E27FC236}">
                <a16:creationId xmlns:a16="http://schemas.microsoft.com/office/drawing/2014/main" id="{B37D5FB5-2415-1ECC-8CE4-5E6802B5A8F8}"/>
              </a:ext>
            </a:extLst>
          </p:cNvPr>
          <p:cNvPicPr>
            <a:picLocks noChangeAspect="1"/>
          </p:cNvPicPr>
          <p:nvPr/>
        </p:nvPicPr>
        <p:blipFill>
          <a:blip r:embed="rId2"/>
          <a:stretch>
            <a:fillRect/>
          </a:stretch>
        </p:blipFill>
        <p:spPr>
          <a:xfrm>
            <a:off x="-127996" y="-2062928"/>
            <a:ext cx="18623738" cy="12467772"/>
          </a:xfrm>
          <a:prstGeom prst="rect">
            <a:avLst/>
          </a:prstGeom>
        </p:spPr>
      </p:pic>
      <p:sp>
        <p:nvSpPr>
          <p:cNvPr id="2" name="Title 1">
            <a:extLst>
              <a:ext uri="{FF2B5EF4-FFF2-40B4-BE49-F238E27FC236}">
                <a16:creationId xmlns:a16="http://schemas.microsoft.com/office/drawing/2014/main" id="{6A9103AE-BCD2-6FD0-0789-84C169486699}"/>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a:solidFill>
                  <a:schemeClr val="bg1"/>
                </a:solidFill>
                <a:latin typeface="Calibri Light"/>
                <a:ea typeface="Calibri Light"/>
                <a:cs typeface="Calibri Light"/>
              </a:rPr>
              <a:t>Let's Play: </a:t>
            </a:r>
            <a:r>
              <a:rPr lang="en-US" sz="5000" b="1">
                <a:solidFill>
                  <a:schemeClr val="bg1"/>
                </a:solidFill>
                <a:latin typeface="Calibri Light"/>
                <a:ea typeface="Calibri Light"/>
                <a:cs typeface="Calibri Light"/>
              </a:rPr>
              <a:t>Financial </a:t>
            </a:r>
            <a:endParaRPr lang="en-US">
              <a:solidFill>
                <a:schemeClr val="bg1"/>
              </a:solidFill>
              <a:latin typeface="Calibri Light"/>
              <a:ea typeface="Calibri Light"/>
              <a:cs typeface="Calibri Light"/>
            </a:endParaRPr>
          </a:p>
          <a:p>
            <a:r>
              <a:rPr lang="en-US" sz="5000" b="1">
                <a:solidFill>
                  <a:schemeClr val="bg1"/>
                </a:solidFill>
                <a:latin typeface="Calibri Light"/>
                <a:ea typeface="Calibri Light"/>
                <a:cs typeface="Calibri Light"/>
              </a:rPr>
              <a:t>Advisors in 2025</a:t>
            </a:r>
            <a:endParaRPr lang="en-US">
              <a:solidFill>
                <a:schemeClr val="bg1"/>
              </a:solidFill>
              <a:ea typeface="Calibri Light"/>
              <a:cs typeface="Calibri Light"/>
            </a:endParaRPr>
          </a:p>
        </p:txBody>
      </p:sp>
      <p:sp>
        <p:nvSpPr>
          <p:cNvPr id="5" name="Slide Number Placeholder 4">
            <a:extLst>
              <a:ext uri="{FF2B5EF4-FFF2-40B4-BE49-F238E27FC236}">
                <a16:creationId xmlns:a16="http://schemas.microsoft.com/office/drawing/2014/main" id="{137A9465-023F-8B99-66C9-889809663877}"/>
              </a:ext>
            </a:extLst>
          </p:cNvPr>
          <p:cNvSpPr>
            <a:spLocks noGrp="1"/>
          </p:cNvSpPr>
          <p:nvPr>
            <p:ph type="sldNum" sz="quarter" idx="4"/>
          </p:nvPr>
        </p:nvSpPr>
        <p:spPr/>
        <p:txBody>
          <a:bodyPr/>
          <a:lstStyle/>
          <a:p>
            <a:fld id="{FAEE96CF-4053-2149-B5F9-FD566E7161CA}" type="slidenum">
              <a:rPr lang="en-US" dirty="0" smtClean="0"/>
              <a:pPr/>
              <a:t>26</a:t>
            </a:fld>
            <a:endParaRPr lang="en-US"/>
          </a:p>
        </p:txBody>
      </p:sp>
      <p:sp>
        <p:nvSpPr>
          <p:cNvPr id="4" name="Text Placeholder 2">
            <a:extLst>
              <a:ext uri="{FF2B5EF4-FFF2-40B4-BE49-F238E27FC236}">
                <a16:creationId xmlns:a16="http://schemas.microsoft.com/office/drawing/2014/main" id="{30C4429C-9555-9654-67D9-739419C88119}"/>
              </a:ext>
            </a:extLst>
          </p:cNvPr>
          <p:cNvSpPr txBox="1">
            <a:spLocks/>
          </p:cNvSpPr>
          <p:nvPr/>
        </p:nvSpPr>
        <p:spPr>
          <a:xfrm>
            <a:off x="707055" y="2020157"/>
            <a:ext cx="5694130" cy="483575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1"/>
                </a:solidFill>
                <a:ea typeface="+mn-lt"/>
                <a:cs typeface="+mn-lt"/>
              </a:rPr>
              <a:t>Six case studies focusing on "buy now pay later" and consumer behavior. Each case study prompts for a “financial advisor” to advise them. - </a:t>
            </a:r>
            <a:r>
              <a:rPr lang="en-US" sz="2600" b="1">
                <a:solidFill>
                  <a:schemeClr val="bg1"/>
                </a:solidFill>
                <a:ea typeface="+mn-lt"/>
                <a:cs typeface="+mn-lt"/>
              </a:rPr>
              <a:t>Lesson Link: </a:t>
            </a:r>
            <a:r>
              <a:rPr lang="en-US" sz="2600">
                <a:solidFill>
                  <a:schemeClr val="bg1"/>
                </a:solidFill>
                <a:ea typeface="+mn-lt"/>
                <a:cs typeface="+mn-lt"/>
                <a:hlinkClick r:id="rId3">
                  <a:extLst>
                    <a:ext uri="{A12FA001-AC4F-418D-AE19-62706E023703}">
                      <ahyp:hlinkClr xmlns:ahyp="http://schemas.microsoft.com/office/drawing/2018/hyperlinkcolor" val="tx"/>
                    </a:ext>
                  </a:extLst>
                </a:hlinkClick>
              </a:rPr>
              <a:t>here</a:t>
            </a:r>
            <a:endParaRPr lang="en-US" sz="2600">
              <a:solidFill>
                <a:schemeClr val="bg1"/>
              </a:solidFill>
              <a:ea typeface="+mn-lt"/>
              <a:cs typeface="+mn-lt"/>
            </a:endParaRPr>
          </a:p>
          <a:p>
            <a:pPr marL="0" indent="0">
              <a:buNone/>
            </a:pPr>
            <a:r>
              <a:rPr lang="en-US" sz="2600" u="sng">
                <a:solidFill>
                  <a:schemeClr val="bg1"/>
                </a:solidFill>
                <a:ea typeface="+mn-lt"/>
                <a:cs typeface="+mn-lt"/>
              </a:rPr>
              <a:t>PD Activity</a:t>
            </a:r>
            <a:endParaRPr lang="en-US" sz="2600">
              <a:solidFill>
                <a:schemeClr val="bg1"/>
              </a:solidFill>
              <a:ea typeface="+mn-lt"/>
              <a:cs typeface="+mn-lt"/>
            </a:endParaRPr>
          </a:p>
          <a:p>
            <a:r>
              <a:rPr lang="en-US" sz="2600" b="1">
                <a:solidFill>
                  <a:schemeClr val="bg1"/>
                </a:solidFill>
                <a:ea typeface="+mn-lt"/>
                <a:cs typeface="+mn-lt"/>
              </a:rPr>
              <a:t>Breakout Rooms</a:t>
            </a:r>
          </a:p>
          <a:p>
            <a:r>
              <a:rPr lang="en-US" sz="2600" b="1">
                <a:solidFill>
                  <a:schemeClr val="bg1"/>
                </a:solidFill>
                <a:ea typeface="+mn-lt"/>
                <a:cs typeface="+mn-lt"/>
              </a:rPr>
              <a:t>6 Rooms for 6 Case Studies</a:t>
            </a:r>
          </a:p>
          <a:p>
            <a:r>
              <a:rPr lang="en-US" sz="2600" b="1">
                <a:solidFill>
                  <a:schemeClr val="bg1"/>
                </a:solidFill>
                <a:ea typeface="+mn-lt"/>
                <a:cs typeface="+mn-lt"/>
              </a:rPr>
              <a:t>10 Minutes to read and discussion the questions. Select a point person to speak for your room.</a:t>
            </a:r>
          </a:p>
          <a:p>
            <a:r>
              <a:rPr lang="en-US" sz="2600" b="1">
                <a:solidFill>
                  <a:schemeClr val="bg1"/>
                </a:solidFill>
                <a:ea typeface="+mn-lt"/>
                <a:cs typeface="+mn-lt"/>
              </a:rPr>
              <a:t>Share out</a:t>
            </a:r>
          </a:p>
        </p:txBody>
      </p:sp>
    </p:spTree>
    <p:extLst>
      <p:ext uri="{BB962C8B-B14F-4D97-AF65-F5344CB8AC3E}">
        <p14:creationId xmlns:p14="http://schemas.microsoft.com/office/powerpoint/2010/main" val="194999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D5939-2401-74BE-C9D3-0C4A2E6B29B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F88D192-56F1-57E6-35B0-2B729ED24E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423" r="20423"/>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ACF9B05C-B2CF-B5E0-9FFB-3BDBA80C06CB}"/>
              </a:ext>
            </a:extLst>
          </p:cNvPr>
          <p:cNvPicPr>
            <a:picLocks noChangeAspect="1"/>
          </p:cNvPicPr>
          <p:nvPr/>
        </p:nvPicPr>
        <p:blipFill rotWithShape="1">
          <a:blip r:embed="rId4"/>
          <a:srcRect l="29" r="29"/>
          <a:stretch/>
        </p:blipFill>
        <p:spPr>
          <a:xfrm>
            <a:off x="169333" y="0"/>
            <a:ext cx="9411909" cy="6896083"/>
          </a:xfrm>
          <a:prstGeom prst="rect">
            <a:avLst/>
          </a:prstGeom>
        </p:spPr>
      </p:pic>
      <p:sp>
        <p:nvSpPr>
          <p:cNvPr id="3" name="Text Placeholder 2">
            <a:extLst>
              <a:ext uri="{FF2B5EF4-FFF2-40B4-BE49-F238E27FC236}">
                <a16:creationId xmlns:a16="http://schemas.microsoft.com/office/drawing/2014/main" id="{27B220E3-8512-0507-8E86-23112FF4F08D}"/>
              </a:ext>
            </a:extLst>
          </p:cNvPr>
          <p:cNvSpPr>
            <a:spLocks noGrp="1"/>
          </p:cNvSpPr>
          <p:nvPr>
            <p:ph type="body" sz="quarter" idx="10"/>
          </p:nvPr>
        </p:nvSpPr>
        <p:spPr>
          <a:xfrm>
            <a:off x="703943" y="2449812"/>
            <a:ext cx="6161315" cy="914400"/>
          </a:xfrm>
        </p:spPr>
        <p:txBody>
          <a:bodyPr lIns="91440" tIns="45720" rIns="91440" bIns="45720" anchor="t"/>
          <a:lstStyle/>
          <a:p>
            <a:r>
              <a:rPr lang="en-US" sz="3200">
                <a:solidFill>
                  <a:srgbClr val="414A58"/>
                </a:solidFill>
                <a:latin typeface="Calibri Light"/>
                <a:ea typeface="Calibri Light"/>
                <a:cs typeface="Calibri Light"/>
              </a:rPr>
              <a:t>Lesson 4</a:t>
            </a:r>
          </a:p>
          <a:p>
            <a:r>
              <a:rPr lang="en-US" sz="5000" b="1">
                <a:solidFill>
                  <a:srgbClr val="414A58"/>
                </a:solidFill>
                <a:latin typeface="+mj-lt"/>
                <a:cs typeface="Calibri Light"/>
              </a:rPr>
              <a:t>Two CEE BNPL Lessons</a:t>
            </a:r>
            <a:endParaRPr lang="en-US"/>
          </a:p>
        </p:txBody>
      </p:sp>
      <p:pic>
        <p:nvPicPr>
          <p:cNvPr id="6" name="Picture 5">
            <a:extLst>
              <a:ext uri="{FF2B5EF4-FFF2-40B4-BE49-F238E27FC236}">
                <a16:creationId xmlns:a16="http://schemas.microsoft.com/office/drawing/2014/main" id="{01619F1F-533A-220C-33E1-A4919F107C31}"/>
              </a:ext>
            </a:extLst>
          </p:cNvPr>
          <p:cNvPicPr>
            <a:picLocks noChangeAspect="1"/>
          </p:cNvPicPr>
          <p:nvPr/>
        </p:nvPicPr>
        <p:blipFill>
          <a:blip r:embed="rId5"/>
          <a:srcRect/>
          <a:stretch/>
        </p:blipFill>
        <p:spPr>
          <a:xfrm>
            <a:off x="708075" y="4860038"/>
            <a:ext cx="2597021" cy="1325562"/>
          </a:xfrm>
          <a:prstGeom prst="rect">
            <a:avLst/>
          </a:prstGeom>
        </p:spPr>
      </p:pic>
      <p:sp>
        <p:nvSpPr>
          <p:cNvPr id="2" name="TextBox 1">
            <a:extLst>
              <a:ext uri="{FF2B5EF4-FFF2-40B4-BE49-F238E27FC236}">
                <a16:creationId xmlns:a16="http://schemas.microsoft.com/office/drawing/2014/main" id="{62DAA04B-0CEA-9BE3-EF72-92FFBBB55DAB}"/>
              </a:ext>
            </a:extLst>
          </p:cNvPr>
          <p:cNvSpPr txBox="1"/>
          <p:nvPr/>
        </p:nvSpPr>
        <p:spPr>
          <a:xfrm>
            <a:off x="6192838" y="6858000"/>
            <a:ext cx="6084887" cy="317500"/>
          </a:xfrm>
          <a:prstGeom prst="rect">
            <a:avLst/>
          </a:prstGeom>
        </p:spPr>
        <p:txBody>
          <a:bodyPr>
            <a:normAutofit fontScale="92500" lnSpcReduction="20000"/>
          </a:bodyPr>
          <a:lstStyle/>
          <a:p>
            <a:r>
              <a:rPr lang="en-US"/>
              <a:t>ThePhoto by PhotoAuthor is licensed under CCYYSA.</a:t>
            </a:r>
          </a:p>
        </p:txBody>
      </p:sp>
    </p:spTree>
    <p:extLst>
      <p:ext uri="{BB962C8B-B14F-4D97-AF65-F5344CB8AC3E}">
        <p14:creationId xmlns:p14="http://schemas.microsoft.com/office/powerpoint/2010/main" val="366733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0083-02E7-3711-64BA-97A9199DB7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020E09-1119-DEAB-E9B4-9289EE5BAEA6}"/>
              </a:ext>
            </a:extLst>
          </p:cNvPr>
          <p:cNvPicPr>
            <a:picLocks noChangeAspect="1"/>
          </p:cNvPicPr>
          <p:nvPr/>
        </p:nvPicPr>
        <p:blipFill>
          <a:blip r:embed="rId2">
            <a:extLst>
              <a:ext uri="{837473B0-CC2E-450A-ABE3-18F120FF3D39}">
                <a1611:picAttrSrcUrl xmlns:a1611="http://schemas.microsoft.com/office/drawing/2016/11/main" r:id="rId3"/>
              </a:ext>
            </a:extLst>
          </a:blip>
          <a:srcRect l="19891" r="19891"/>
          <a:stretch/>
        </p:blipFill>
        <p:spPr>
          <a:xfrm>
            <a:off x="6430953" y="1696778"/>
            <a:ext cx="4856558" cy="4318947"/>
          </a:xfrm>
          <a:prstGeom prst="rect">
            <a:avLst/>
          </a:prstGeom>
        </p:spPr>
      </p:pic>
      <p:sp>
        <p:nvSpPr>
          <p:cNvPr id="2" name="Title 1">
            <a:extLst>
              <a:ext uri="{FF2B5EF4-FFF2-40B4-BE49-F238E27FC236}">
                <a16:creationId xmlns:a16="http://schemas.microsoft.com/office/drawing/2014/main" id="{9564313F-BDBC-A927-88DC-CD31DCEB1AF8}"/>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ea typeface="Calibri"/>
                <a:cs typeface="Calibri"/>
              </a:rPr>
              <a:t>CEE Lessons - </a:t>
            </a:r>
            <a:r>
              <a:rPr lang="en-US" b="1">
                <a:solidFill>
                  <a:srgbClr val="414A58"/>
                </a:solidFill>
                <a:latin typeface="Calibri"/>
                <a:ea typeface="Calibri"/>
                <a:cs typeface="Calibri"/>
              </a:rPr>
              <a:t>CREDIT</a:t>
            </a:r>
            <a:endParaRPr lang="en-US" b="1">
              <a:ea typeface="Calibri Light"/>
              <a:cs typeface="Calibri Light"/>
            </a:endParaRPr>
          </a:p>
        </p:txBody>
      </p:sp>
      <p:sp>
        <p:nvSpPr>
          <p:cNvPr id="5" name="Slide Number Placeholder 4">
            <a:extLst>
              <a:ext uri="{FF2B5EF4-FFF2-40B4-BE49-F238E27FC236}">
                <a16:creationId xmlns:a16="http://schemas.microsoft.com/office/drawing/2014/main" id="{A93FC298-9D36-6B1D-7490-A50E4DFB5641}"/>
              </a:ext>
            </a:extLst>
          </p:cNvPr>
          <p:cNvSpPr>
            <a:spLocks noGrp="1"/>
          </p:cNvSpPr>
          <p:nvPr>
            <p:ph type="sldNum" sz="quarter" idx="4"/>
          </p:nvPr>
        </p:nvSpPr>
        <p:spPr/>
        <p:txBody>
          <a:bodyPr/>
          <a:lstStyle/>
          <a:p>
            <a:fld id="{FAEE96CF-4053-2149-B5F9-FD566E7161CA}" type="slidenum">
              <a:rPr lang="en-US" dirty="0" smtClean="0"/>
              <a:pPr/>
              <a:t>28</a:t>
            </a:fld>
            <a:endParaRPr lang="en-US"/>
          </a:p>
        </p:txBody>
      </p:sp>
      <p:sp>
        <p:nvSpPr>
          <p:cNvPr id="4" name="Text Placeholder 2">
            <a:extLst>
              <a:ext uri="{FF2B5EF4-FFF2-40B4-BE49-F238E27FC236}">
                <a16:creationId xmlns:a16="http://schemas.microsoft.com/office/drawing/2014/main" id="{36CB4588-DF2E-3F9E-B1B0-BD84DB264BDA}"/>
              </a:ext>
            </a:extLst>
          </p:cNvPr>
          <p:cNvSpPr txBox="1">
            <a:spLocks/>
          </p:cNvSpPr>
          <p:nvPr/>
        </p:nvSpPr>
        <p:spPr>
          <a:xfrm>
            <a:off x="711738" y="2019149"/>
            <a:ext cx="5590794"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b="1" u="sng">
                <a:ea typeface="+mn-lt"/>
                <a:cs typeface="+mn-lt"/>
              </a:rPr>
              <a:t>Credit </a:t>
            </a:r>
            <a:r>
              <a:rPr lang="en-US" sz="2600" b="1">
                <a:ea typeface="+mn-lt"/>
                <a:cs typeface="+mn-lt"/>
              </a:rPr>
              <a:t>Webinar, Lesson Plan &amp; PPT:</a:t>
            </a:r>
            <a:r>
              <a:rPr lang="en-US" sz="2600">
                <a:ea typeface="+mn-lt"/>
                <a:cs typeface="+mn-lt"/>
              </a:rPr>
              <a:t> </a:t>
            </a:r>
            <a:br>
              <a:rPr lang="en-US" sz="2600">
                <a:ea typeface="+mn-lt"/>
                <a:cs typeface="+mn-lt"/>
              </a:rPr>
            </a:br>
            <a:r>
              <a:rPr lang="en-US" sz="2600">
                <a:ea typeface="+mn-lt"/>
                <a:cs typeface="+mn-lt"/>
                <a:hlinkClick r:id="rId4"/>
              </a:rPr>
              <a:t>https://econedlink.org/webinar/personal-finance-series-buy-now-pay-later/</a:t>
            </a:r>
            <a:endParaRPr lang="en-US" sz="2600">
              <a:ea typeface="+mn-lt"/>
              <a:cs typeface="+mn-lt"/>
            </a:endParaRPr>
          </a:p>
          <a:p>
            <a:pPr>
              <a:buFont typeface="Arial"/>
              <a:buChar char="•"/>
            </a:pPr>
            <a:r>
              <a:rPr lang="en-US" sz="2600" b="1">
                <a:ea typeface="+mn-lt"/>
                <a:cs typeface="+mn-lt"/>
              </a:rPr>
              <a:t>Takeaways:</a:t>
            </a:r>
            <a:r>
              <a:rPr lang="en-US" sz="2600">
                <a:ea typeface="+mn-lt"/>
                <a:cs typeface="+mn-lt"/>
              </a:rPr>
              <a:t> </a:t>
            </a:r>
          </a:p>
          <a:p>
            <a:pPr lvl="1" indent="-457200">
              <a:buFont typeface="Courier New"/>
              <a:buChar char="o"/>
            </a:pPr>
            <a:r>
              <a:rPr lang="en-US" sz="2600">
                <a:ea typeface="+mn-lt"/>
                <a:cs typeface="+mn-lt"/>
              </a:rPr>
              <a:t>The difference between traditional vs. non-traditional credit </a:t>
            </a:r>
          </a:p>
          <a:p>
            <a:pPr lvl="1" indent="-457200">
              <a:buFont typeface="Courier New"/>
              <a:buChar char="o"/>
            </a:pPr>
            <a:r>
              <a:rPr lang="en-US" sz="2600">
                <a:ea typeface="+mn-lt"/>
                <a:cs typeface="+mn-lt"/>
              </a:rPr>
              <a:t>Understand credit boosters </a:t>
            </a:r>
          </a:p>
          <a:p>
            <a:pPr lvl="1" indent="-457200">
              <a:buFont typeface="Courier New"/>
              <a:buChar char="o"/>
            </a:pPr>
            <a:r>
              <a:rPr lang="en-US" sz="2600">
                <a:ea typeface="+mn-lt"/>
                <a:cs typeface="+mn-lt"/>
              </a:rPr>
              <a:t>Analyze the pros and cons of “Buy Now, Pay Later” options Review the features of credit builder loans</a:t>
            </a:r>
            <a:endParaRPr lang="en-US" sz="2600">
              <a:ea typeface="Calibri"/>
              <a:cs typeface="Calibri"/>
            </a:endParaRPr>
          </a:p>
        </p:txBody>
      </p:sp>
    </p:spTree>
    <p:extLst>
      <p:ext uri="{BB962C8B-B14F-4D97-AF65-F5344CB8AC3E}">
        <p14:creationId xmlns:p14="http://schemas.microsoft.com/office/powerpoint/2010/main" val="2831044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41C36-FCA9-3EF9-E5B8-541CA3E4AD5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D5E970E-E8C6-BF83-33B4-AAFBA9664453}"/>
              </a:ext>
            </a:extLst>
          </p:cNvPr>
          <p:cNvPicPr>
            <a:picLocks noChangeAspect="1"/>
          </p:cNvPicPr>
          <p:nvPr/>
        </p:nvPicPr>
        <p:blipFill>
          <a:blip r:embed="rId2">
            <a:extLst>
              <a:ext uri="{837473B0-CC2E-450A-ABE3-18F120FF3D39}">
                <a1611:picAttrSrcUrl xmlns:a1611="http://schemas.microsoft.com/office/drawing/2016/11/main" r:id="rId3"/>
              </a:ext>
            </a:extLst>
          </a:blip>
          <a:srcRect l="19891" r="19891"/>
          <a:stretch/>
        </p:blipFill>
        <p:spPr>
          <a:xfrm>
            <a:off x="6430953" y="1696778"/>
            <a:ext cx="4856558" cy="4318947"/>
          </a:xfrm>
          <a:prstGeom prst="rect">
            <a:avLst/>
          </a:prstGeom>
        </p:spPr>
      </p:pic>
      <p:sp>
        <p:nvSpPr>
          <p:cNvPr id="2" name="Title 1">
            <a:extLst>
              <a:ext uri="{FF2B5EF4-FFF2-40B4-BE49-F238E27FC236}">
                <a16:creationId xmlns:a16="http://schemas.microsoft.com/office/drawing/2014/main" id="{CC8DB27F-7A7D-52ED-1AC3-FF1A64B0653C}"/>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ea typeface="Calibri"/>
                <a:cs typeface="Calibri"/>
              </a:rPr>
              <a:t>CEE Lessons – </a:t>
            </a:r>
            <a:r>
              <a:rPr lang="en-US" b="1">
                <a:solidFill>
                  <a:srgbClr val="414A58"/>
                </a:solidFill>
                <a:latin typeface="Calibri"/>
                <a:ea typeface="Calibri"/>
                <a:cs typeface="Calibri"/>
              </a:rPr>
              <a:t>CONSUMER CHOICE</a:t>
            </a:r>
            <a:endParaRPr lang="en-US" b="1">
              <a:ea typeface="Calibri Light"/>
              <a:cs typeface="Calibri Light"/>
            </a:endParaRPr>
          </a:p>
        </p:txBody>
      </p:sp>
      <p:sp>
        <p:nvSpPr>
          <p:cNvPr id="5" name="Slide Number Placeholder 4">
            <a:extLst>
              <a:ext uri="{FF2B5EF4-FFF2-40B4-BE49-F238E27FC236}">
                <a16:creationId xmlns:a16="http://schemas.microsoft.com/office/drawing/2014/main" id="{B9CC354E-AF7F-4FC1-A0C1-6FF7F2B1C110}"/>
              </a:ext>
            </a:extLst>
          </p:cNvPr>
          <p:cNvSpPr>
            <a:spLocks noGrp="1"/>
          </p:cNvSpPr>
          <p:nvPr>
            <p:ph type="sldNum" sz="quarter" idx="4"/>
          </p:nvPr>
        </p:nvSpPr>
        <p:spPr/>
        <p:txBody>
          <a:bodyPr/>
          <a:lstStyle/>
          <a:p>
            <a:fld id="{FAEE96CF-4053-2149-B5F9-FD566E7161CA}" type="slidenum">
              <a:rPr lang="en-US" dirty="0" smtClean="0"/>
              <a:pPr/>
              <a:t>29</a:t>
            </a:fld>
            <a:endParaRPr lang="en-US"/>
          </a:p>
        </p:txBody>
      </p:sp>
      <p:sp>
        <p:nvSpPr>
          <p:cNvPr id="4" name="Text Placeholder 2">
            <a:extLst>
              <a:ext uri="{FF2B5EF4-FFF2-40B4-BE49-F238E27FC236}">
                <a16:creationId xmlns:a16="http://schemas.microsoft.com/office/drawing/2014/main" id="{E2151189-83E7-FDEF-C831-47C10A32CDB0}"/>
              </a:ext>
            </a:extLst>
          </p:cNvPr>
          <p:cNvSpPr txBox="1">
            <a:spLocks/>
          </p:cNvSpPr>
          <p:nvPr/>
        </p:nvSpPr>
        <p:spPr>
          <a:xfrm>
            <a:off x="711738" y="2019149"/>
            <a:ext cx="5590794"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b="1" u="sng">
                <a:ea typeface="+mn-lt"/>
                <a:cs typeface="+mn-lt"/>
              </a:rPr>
              <a:t>Consumer Choice</a:t>
            </a:r>
            <a:r>
              <a:rPr lang="en-US" sz="2600" b="1">
                <a:ea typeface="+mn-lt"/>
                <a:cs typeface="+mn-lt"/>
              </a:rPr>
              <a:t> Lesson Plan:</a:t>
            </a:r>
            <a:r>
              <a:rPr lang="en-US" sz="2600">
                <a:ea typeface="+mn-lt"/>
                <a:cs typeface="+mn-lt"/>
              </a:rPr>
              <a:t> </a:t>
            </a:r>
            <a:br>
              <a:rPr lang="en-US" sz="2600">
                <a:ea typeface="+mn-lt"/>
                <a:cs typeface="+mn-lt"/>
              </a:rPr>
            </a:br>
            <a:r>
              <a:rPr lang="en-US" sz="2600">
                <a:ea typeface="+mn-lt"/>
                <a:cs typeface="+mn-lt"/>
                <a:hlinkClick r:id="rId4"/>
              </a:rPr>
              <a:t>https://econedlink.org/resources/how-e-commerce-influences-consumer-choice/</a:t>
            </a:r>
            <a:endParaRPr lang="en-US" sz="2600">
              <a:ea typeface="+mn-lt"/>
              <a:cs typeface="+mn-lt"/>
            </a:endParaRPr>
          </a:p>
          <a:p>
            <a:pPr>
              <a:buFont typeface="Arial"/>
              <a:buChar char="•"/>
            </a:pPr>
            <a:r>
              <a:rPr lang="en-US" sz="2600" b="1">
                <a:ea typeface="+mn-lt"/>
                <a:cs typeface="+mn-lt"/>
              </a:rPr>
              <a:t>Takeaways:</a:t>
            </a:r>
            <a:r>
              <a:rPr lang="en-US" sz="2600">
                <a:ea typeface="+mn-lt"/>
                <a:cs typeface="+mn-lt"/>
              </a:rPr>
              <a:t> </a:t>
            </a:r>
          </a:p>
          <a:p>
            <a:pPr lvl="1" indent="-457200">
              <a:buFont typeface="Courier New"/>
              <a:buChar char="o"/>
            </a:pPr>
            <a:r>
              <a:rPr lang="en-US" sz="2600">
                <a:ea typeface="+mn-lt"/>
                <a:cs typeface="+mn-lt"/>
              </a:rPr>
              <a:t>Allow price to influence you. </a:t>
            </a:r>
            <a:endParaRPr lang="en-US">
              <a:ea typeface="+mn-lt"/>
              <a:cs typeface="+mn-lt"/>
            </a:endParaRPr>
          </a:p>
          <a:p>
            <a:pPr lvl="1" indent="-457200">
              <a:buFont typeface="Courier New"/>
              <a:buChar char="o"/>
            </a:pPr>
            <a:r>
              <a:rPr lang="en-US" sz="2600">
                <a:ea typeface="+mn-lt"/>
                <a:cs typeface="+mn-lt"/>
              </a:rPr>
              <a:t>Realize how consumer choice reflects decisions based on personal values, financial constraints and wants</a:t>
            </a:r>
            <a:endParaRPr lang="en-US">
              <a:ea typeface="+mn-lt"/>
              <a:cs typeface="+mn-lt"/>
            </a:endParaRPr>
          </a:p>
          <a:p>
            <a:pPr lvl="1" indent="-457200">
              <a:buFont typeface="Courier New"/>
              <a:buChar char="o"/>
            </a:pPr>
            <a:r>
              <a:rPr lang="en-US" sz="2600">
                <a:ea typeface="+mn-lt"/>
                <a:cs typeface="+mn-lt"/>
              </a:rPr>
              <a:t>Appreciate substitutes</a:t>
            </a:r>
            <a:endParaRPr lang="en-US">
              <a:ea typeface="Calibri"/>
              <a:cs typeface="Calibri"/>
            </a:endParaRPr>
          </a:p>
        </p:txBody>
      </p:sp>
    </p:spTree>
    <p:extLst>
      <p:ext uri="{BB962C8B-B14F-4D97-AF65-F5344CB8AC3E}">
        <p14:creationId xmlns:p14="http://schemas.microsoft.com/office/powerpoint/2010/main" val="8956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0790-B019-80CD-C6E2-23ABAC9F308B}"/>
              </a:ext>
            </a:extLst>
          </p:cNvPr>
          <p:cNvSpPr>
            <a:spLocks noGrp="1"/>
          </p:cNvSpPr>
          <p:nvPr>
            <p:ph type="title"/>
          </p:nvPr>
        </p:nvSpPr>
        <p:spPr/>
        <p:txBody>
          <a:bodyPr lIns="91440" tIns="45720" rIns="91440" bIns="45720" anchor="t"/>
          <a:lstStyle/>
          <a:p>
            <a:r>
              <a:rPr lang="en-US" err="1">
                <a:ea typeface="Calibri Light"/>
                <a:cs typeface="Calibri Light"/>
              </a:rPr>
              <a:t>EconEdLink</a:t>
            </a:r>
            <a:r>
              <a:rPr lang="en-US">
                <a:ea typeface="Calibri Light"/>
                <a:cs typeface="Calibri Light"/>
              </a:rPr>
              <a:t> Membership Perks</a:t>
            </a:r>
            <a:endParaRPr lang="en-US"/>
          </a:p>
        </p:txBody>
      </p:sp>
      <p:sp>
        <p:nvSpPr>
          <p:cNvPr id="3" name="Slide Number Placeholder 2">
            <a:extLst>
              <a:ext uri="{FF2B5EF4-FFF2-40B4-BE49-F238E27FC236}">
                <a16:creationId xmlns:a16="http://schemas.microsoft.com/office/drawing/2014/main" id="{72A57501-2996-B574-08B9-57AA9EB42776}"/>
              </a:ext>
            </a:extLst>
          </p:cNvPr>
          <p:cNvSpPr>
            <a:spLocks noGrp="1"/>
          </p:cNvSpPr>
          <p:nvPr>
            <p:ph type="sldNum" sz="quarter" idx="12"/>
          </p:nvPr>
        </p:nvSpPr>
        <p:spPr/>
        <p:txBody>
          <a:bodyPr/>
          <a:lstStyle/>
          <a:p>
            <a:fld id="{6C37F40D-BF86-6F43-B998-BE81C530D250}" type="slidenum">
              <a:rPr lang="en-US" smtClean="0"/>
              <a:t>3</a:t>
            </a:fld>
            <a:endParaRPr lang="en-US"/>
          </a:p>
        </p:txBody>
      </p:sp>
      <p:sp>
        <p:nvSpPr>
          <p:cNvPr id="4" name="Content Placeholder 3">
            <a:extLst>
              <a:ext uri="{FF2B5EF4-FFF2-40B4-BE49-F238E27FC236}">
                <a16:creationId xmlns:a16="http://schemas.microsoft.com/office/drawing/2014/main" id="{4C4ADD2B-E8D9-0855-5855-BA0CA10FE0E4}"/>
              </a:ext>
            </a:extLst>
          </p:cNvPr>
          <p:cNvSpPr>
            <a:spLocks noGrp="1"/>
          </p:cNvSpPr>
          <p:nvPr>
            <p:ph idx="13"/>
          </p:nvPr>
        </p:nvSpPr>
        <p:spPr>
          <a:xfrm>
            <a:off x="531413" y="2839058"/>
            <a:ext cx="10830339" cy="3363636"/>
          </a:xfrm>
        </p:spPr>
        <p:txBody>
          <a:bodyPr lIns="91440" tIns="45720" rIns="91440" bIns="45720" anchor="t"/>
          <a:lstStyle/>
          <a:p>
            <a:pPr marL="285750" indent="-285750">
              <a:spcBef>
                <a:spcPts val="400"/>
              </a:spcBef>
              <a:buFont typeface="Symbol,Sans-Serif" panose="020B0604020202020204" pitchFamily="34" charset="0"/>
            </a:pPr>
            <a:r>
              <a:rPr lang="en-US" sz="2000" b="1">
                <a:latin typeface="Arial"/>
                <a:ea typeface="Calibri Light"/>
                <a:cs typeface="Arial"/>
              </a:rPr>
              <a:t>New Webinars, Lesson Plans, and Activities</a:t>
            </a:r>
            <a:r>
              <a:rPr lang="en-US" sz="2000">
                <a:latin typeface="Arial"/>
                <a:ea typeface="Calibri Light"/>
                <a:cs typeface="Arial"/>
              </a:rPr>
              <a:t> are added every month, keeping your teaching toolkit fresh and up-to-date.</a:t>
            </a:r>
          </a:p>
          <a:p>
            <a:pPr marL="285750" indent="-285750">
              <a:spcBef>
                <a:spcPts val="400"/>
              </a:spcBef>
              <a:buFont typeface="Symbol,Sans-Serif" panose="020B0604020202020204" pitchFamily="34" charset="0"/>
            </a:pPr>
            <a:r>
              <a:rPr lang="en-US" sz="2000" b="1">
                <a:latin typeface="Arial"/>
                <a:ea typeface="Calibri Light"/>
                <a:cs typeface="Arial"/>
              </a:rPr>
              <a:t>Learn from experts</a:t>
            </a:r>
            <a:r>
              <a:rPr lang="en-US" sz="2000">
                <a:latin typeface="Arial"/>
                <a:ea typeface="Calibri Light"/>
                <a:cs typeface="Arial"/>
              </a:rPr>
              <a:t> in personal finance and economics tailored to K-12 education.</a:t>
            </a:r>
          </a:p>
          <a:p>
            <a:pPr marL="285750" indent="-285750">
              <a:spcBef>
                <a:spcPts val="400"/>
              </a:spcBef>
              <a:buFont typeface="Symbol,Sans-Serif" panose="020B0604020202020204" pitchFamily="34" charset="0"/>
            </a:pPr>
            <a:r>
              <a:rPr lang="en-US" sz="2000" b="1">
                <a:latin typeface="Arial"/>
                <a:ea typeface="Calibri Light"/>
                <a:cs typeface="Arial"/>
              </a:rPr>
              <a:t>Free high-quality resources</a:t>
            </a:r>
            <a:r>
              <a:rPr lang="en-US" sz="2000">
                <a:latin typeface="Arial"/>
                <a:ea typeface="Calibri Light"/>
                <a:cs typeface="Arial"/>
              </a:rPr>
              <a:t> like presentations, lessons, and activities, all available for download.</a:t>
            </a:r>
          </a:p>
          <a:p>
            <a:pPr marL="285750" indent="-285750">
              <a:spcBef>
                <a:spcPts val="400"/>
              </a:spcBef>
              <a:buFont typeface="Symbol,Sans-Serif" panose="020B0604020202020204" pitchFamily="34" charset="0"/>
            </a:pPr>
            <a:r>
              <a:rPr lang="en-US" sz="2000" b="1">
                <a:latin typeface="Arial"/>
                <a:ea typeface="Calibri Light"/>
                <a:cs typeface="Arial"/>
              </a:rPr>
              <a:t>Instant access</a:t>
            </a:r>
            <a:r>
              <a:rPr lang="en-US" sz="2000">
                <a:latin typeface="Arial"/>
                <a:ea typeface="Calibri Light"/>
                <a:cs typeface="Arial"/>
              </a:rPr>
              <a:t> to your professional development certificates as soon as the requirements are met.</a:t>
            </a:r>
          </a:p>
          <a:p>
            <a:pPr>
              <a:spcBef>
                <a:spcPts val="400"/>
              </a:spcBef>
              <a:buFont typeface="Symbol,Sans-Serif" panose="020B0604020202020204" pitchFamily="34" charset="0"/>
            </a:pPr>
            <a:endParaRPr lang="en-US" sz="2000">
              <a:latin typeface="Arial"/>
              <a:cs typeface="Arial"/>
            </a:endParaRPr>
          </a:p>
          <a:p>
            <a:pPr>
              <a:spcBef>
                <a:spcPts val="400"/>
              </a:spcBef>
              <a:buFont typeface="Symbol,Sans-Serif" panose="020B0604020202020204" pitchFamily="34" charset="0"/>
            </a:pPr>
            <a:r>
              <a:rPr lang="en-US" sz="2000">
                <a:latin typeface="Arial"/>
                <a:ea typeface="Calibri Light"/>
                <a:cs typeface="Arial"/>
              </a:rPr>
              <a:t>Additionally, we’re offering a </a:t>
            </a:r>
            <a:r>
              <a:rPr lang="en-US" sz="2000" b="1">
                <a:latin typeface="Arial"/>
                <a:ea typeface="Calibri Light"/>
                <a:cs typeface="Arial"/>
              </a:rPr>
              <a:t>20% discount</a:t>
            </a:r>
            <a:r>
              <a:rPr lang="en-US" sz="2000">
                <a:latin typeface="Arial"/>
                <a:ea typeface="Calibri Light"/>
                <a:cs typeface="Arial"/>
              </a:rPr>
              <a:t> at the CEE Store. You can purchase our bestsellers like </a:t>
            </a:r>
            <a:r>
              <a:rPr lang="en-US" sz="2000" i="1">
                <a:latin typeface="Arial"/>
                <a:ea typeface="Calibri Light"/>
                <a:cs typeface="Arial"/>
              </a:rPr>
              <a:t>Financial Fitness for Life</a:t>
            </a:r>
            <a:r>
              <a:rPr lang="en-US" sz="2000">
                <a:latin typeface="Arial"/>
                <a:ea typeface="Calibri Light"/>
                <a:cs typeface="Arial"/>
              </a:rPr>
              <a:t> and </a:t>
            </a:r>
            <a:r>
              <a:rPr lang="en-US" sz="2000" i="1">
                <a:latin typeface="Arial"/>
                <a:ea typeface="Calibri Light"/>
                <a:cs typeface="Arial"/>
              </a:rPr>
              <a:t>AP Economics</a:t>
            </a:r>
            <a:r>
              <a:rPr lang="en-US" sz="2000">
                <a:latin typeface="Arial"/>
                <a:ea typeface="Calibri Light"/>
                <a:cs typeface="Arial"/>
              </a:rPr>
              <a:t> using the code: </a:t>
            </a:r>
            <a:r>
              <a:rPr lang="en-US" sz="2000" b="1">
                <a:latin typeface="Arial"/>
                <a:ea typeface="Calibri Light"/>
                <a:cs typeface="Arial"/>
              </a:rPr>
              <a:t>EEL20</a:t>
            </a:r>
            <a:r>
              <a:rPr lang="en-US" sz="2000">
                <a:latin typeface="Arial"/>
                <a:ea typeface="Calibri Light"/>
                <a:cs typeface="Arial"/>
              </a:rPr>
              <a:t>.</a:t>
            </a:r>
            <a:endParaRPr lang="en-US" sz="2000">
              <a:ea typeface="Calibri Light"/>
            </a:endParaRPr>
          </a:p>
        </p:txBody>
      </p:sp>
      <p:sp>
        <p:nvSpPr>
          <p:cNvPr id="5" name="Content Placeholder 4">
            <a:extLst>
              <a:ext uri="{FF2B5EF4-FFF2-40B4-BE49-F238E27FC236}">
                <a16:creationId xmlns:a16="http://schemas.microsoft.com/office/drawing/2014/main" id="{6254ACCC-C294-81CE-D049-B88341841BDD}"/>
              </a:ext>
            </a:extLst>
          </p:cNvPr>
          <p:cNvSpPr>
            <a:spLocks noGrp="1"/>
          </p:cNvSpPr>
          <p:nvPr>
            <p:ph idx="14"/>
          </p:nvPr>
        </p:nvSpPr>
        <p:spPr/>
        <p:txBody>
          <a:bodyPr lIns="91440" tIns="45720" rIns="91440" bIns="45720" anchor="t"/>
          <a:lstStyle/>
          <a:p>
            <a:r>
              <a:rPr lang="en-US">
                <a:ea typeface="Calibri Light"/>
                <a:cs typeface="Calibri Light"/>
              </a:rPr>
              <a:t>As an </a:t>
            </a:r>
            <a:r>
              <a:rPr lang="en-US" err="1">
                <a:ea typeface="Calibri Light"/>
                <a:cs typeface="Calibri Light"/>
              </a:rPr>
              <a:t>EconEdLink</a:t>
            </a:r>
            <a:r>
              <a:rPr lang="en-US">
                <a:ea typeface="Calibri Light"/>
                <a:cs typeface="Calibri Light"/>
              </a:rPr>
              <a:t> member, you have access to a wealth of valuable resources! Here's a quick overview of the perks that come with your membership: </a:t>
            </a:r>
            <a:endParaRPr lang="en-US">
              <a:cs typeface="Calibri Light"/>
            </a:endParaRPr>
          </a:p>
        </p:txBody>
      </p:sp>
    </p:spTree>
    <p:extLst>
      <p:ext uri="{BB962C8B-B14F-4D97-AF65-F5344CB8AC3E}">
        <p14:creationId xmlns:p14="http://schemas.microsoft.com/office/powerpoint/2010/main" val="2466575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1525F8-29D4-C2AF-0AAA-71E28536C3AD}"/>
              </a:ext>
            </a:extLst>
          </p:cNvPr>
          <p:cNvSpPr>
            <a:spLocks noGrp="1"/>
          </p:cNvSpPr>
          <p:nvPr>
            <p:ph type="sldNum" sz="quarter" idx="4"/>
          </p:nvPr>
        </p:nvSpPr>
        <p:spPr/>
        <p:txBody>
          <a:bodyPr/>
          <a:lstStyle/>
          <a:p>
            <a:fld id="{FAEE96CF-4053-2149-B5F9-FD566E7161CA}" type="slidenum">
              <a:rPr lang="en-US" smtClean="0"/>
              <a:pPr/>
              <a:t>30</a:t>
            </a:fld>
            <a:endParaRPr lang="en-US"/>
          </a:p>
        </p:txBody>
      </p:sp>
      <p:pic>
        <p:nvPicPr>
          <p:cNvPr id="3" name="Picture 2" descr="A purple flyer with a qr code and images of people&#10;&#10;AI-generated content may be incorrect.">
            <a:extLst>
              <a:ext uri="{FF2B5EF4-FFF2-40B4-BE49-F238E27FC236}">
                <a16:creationId xmlns:a16="http://schemas.microsoft.com/office/drawing/2014/main" id="{BDED27AA-8F66-3A68-D6E5-BBC834D98FE1}"/>
              </a:ext>
            </a:extLst>
          </p:cNvPr>
          <p:cNvPicPr>
            <a:picLocks noChangeAspect="1"/>
          </p:cNvPicPr>
          <p:nvPr/>
        </p:nvPicPr>
        <p:blipFill>
          <a:blip r:embed="rId2"/>
          <a:stretch>
            <a:fillRect/>
          </a:stretch>
        </p:blipFill>
        <p:spPr>
          <a:xfrm>
            <a:off x="42862" y="23812"/>
            <a:ext cx="12106275" cy="6810375"/>
          </a:xfrm>
          <a:prstGeom prst="rect">
            <a:avLst/>
          </a:prstGeom>
        </p:spPr>
      </p:pic>
    </p:spTree>
    <p:extLst>
      <p:ext uri="{BB962C8B-B14F-4D97-AF65-F5344CB8AC3E}">
        <p14:creationId xmlns:p14="http://schemas.microsoft.com/office/powerpoint/2010/main" val="961269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 Home Coin · Free photo on Pixabay">
            <a:extLst>
              <a:ext uri="{FF2B5EF4-FFF2-40B4-BE49-F238E27FC236}">
                <a16:creationId xmlns:a16="http://schemas.microsoft.com/office/drawing/2014/main" id="{1A5E8AA4-F7D2-743F-026F-2554DE1CBEB1}"/>
              </a:ext>
            </a:extLst>
          </p:cNvPr>
          <p:cNvPicPr>
            <a:picLocks noChangeAspect="1"/>
          </p:cNvPicPr>
          <p:nvPr/>
        </p:nvPicPr>
        <p:blipFill rotWithShape="1">
          <a:blip r:embed="rId2"/>
          <a:srcRect l="25420" r="25420"/>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9805" y="574120"/>
            <a:ext cx="6161315" cy="914400"/>
          </a:xfrm>
        </p:spPr>
        <p:txBody>
          <a:bodyPr lIns="91440" tIns="45720" rIns="91440" bIns="45720" anchor="t"/>
          <a:lstStyle/>
          <a:p>
            <a:r>
              <a:rPr lang="en-US" sz="5000">
                <a:solidFill>
                  <a:srgbClr val="414A58"/>
                </a:solidFill>
                <a:latin typeface="+mj-lt"/>
                <a:cs typeface="Calibri"/>
              </a:rPr>
              <a:t>Thank you</a:t>
            </a:r>
          </a:p>
          <a:p>
            <a:endParaRPr lang="en-US" sz="5000">
              <a:solidFill>
                <a:srgbClr val="414A58"/>
              </a:solidFill>
              <a:latin typeface="Calibri Light"/>
              <a:ea typeface="Calibri Light"/>
              <a:cs typeface="Calibri"/>
            </a:endParaRPr>
          </a:p>
          <a:p>
            <a:r>
              <a:rPr lang="en-US" sz="5000">
                <a:solidFill>
                  <a:srgbClr val="414A58"/>
                </a:solidFill>
                <a:latin typeface="Calibri Light"/>
                <a:ea typeface="Calibri Light"/>
                <a:cs typeface="Calibri"/>
              </a:rPr>
              <a:t>Stock Ticker Contact</a:t>
            </a:r>
            <a:br>
              <a:rPr lang="en-US"/>
            </a:br>
            <a:endParaRPr lang="en-US">
              <a:ea typeface="Calibri"/>
              <a:cs typeface="Calibri"/>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708075" y="4860038"/>
            <a:ext cx="2597021" cy="1325562"/>
          </a:xfrm>
          <a:prstGeom prst="rect">
            <a:avLst/>
          </a:prstGeom>
        </p:spPr>
      </p:pic>
      <p:sp>
        <p:nvSpPr>
          <p:cNvPr id="2" name="TextBox 1">
            <a:extLst>
              <a:ext uri="{FF2B5EF4-FFF2-40B4-BE49-F238E27FC236}">
                <a16:creationId xmlns:a16="http://schemas.microsoft.com/office/drawing/2014/main" id="{AE39C91E-BF7F-AFDE-3128-F47F1AD34B87}"/>
              </a:ext>
            </a:extLst>
          </p:cNvPr>
          <p:cNvSpPr txBox="1"/>
          <p:nvPr/>
        </p:nvSpPr>
        <p:spPr>
          <a:xfrm>
            <a:off x="718162" y="3270738"/>
            <a:ext cx="4086102" cy="985715"/>
          </a:xfrm>
          <a:prstGeom prst="rect">
            <a:avLst/>
          </a:prstGeom>
        </p:spPr>
        <p:txBody>
          <a:bodyPr lIns="91440" tIns="45720" rIns="91440" bIns="45720" anchor="t">
            <a:normAutofit fontScale="77500" lnSpcReduction="20000"/>
          </a:bodyPr>
          <a:lstStyle/>
          <a:p>
            <a:r>
              <a:rPr lang="en-US">
                <a:ea typeface="+mn-lt"/>
                <a:cs typeface="+mn-lt"/>
              </a:rPr>
              <a:t>Eric Bala | E: EricB@EmpireUSA.com | T: 1.631.544.9111 | EMPIRE ELECTRONICS USA | 103 Fort Salonga Road Northport NY, 11768 USA Serving the industry for over 40+ years| www.empireusa.com</a:t>
            </a:r>
            <a:endParaRPr lang="en-US"/>
          </a:p>
        </p:txBody>
      </p:sp>
    </p:spTree>
    <p:extLst>
      <p:ext uri="{BB962C8B-B14F-4D97-AF65-F5344CB8AC3E}">
        <p14:creationId xmlns:p14="http://schemas.microsoft.com/office/powerpoint/2010/main" val="293364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Certificate Requirements &amp; Materials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a:latin typeface="Calibri Light"/>
                <a:ea typeface="Calibri Light"/>
                <a:cs typeface="Calibri Light"/>
              </a:rPr>
              <a:t>To earn professional development hours for webinars, you must:</a:t>
            </a:r>
          </a:p>
          <a:p>
            <a:pPr marL="0" indent="0">
              <a:buNone/>
            </a:pPr>
            <a:endParaRPr lang="en-US" sz="2600">
              <a:latin typeface="Calibri Light"/>
              <a:ea typeface="Calibri Light"/>
              <a:cs typeface="Calibri Light"/>
            </a:endParaRPr>
          </a:p>
          <a:p>
            <a:pPr marL="457200" indent="-457200">
              <a:buFont typeface="Arial"/>
            </a:pPr>
            <a:r>
              <a:rPr lang="en-US" sz="2600">
                <a:latin typeface="Calibri Light"/>
                <a:ea typeface="Calibri Light"/>
                <a:cs typeface="Calibri Light"/>
              </a:rPr>
              <a:t>Watch a minimum of 75% for our longer sessions and the full 45 minutes for our 45 minute sessions. </a:t>
            </a:r>
          </a:p>
          <a:p>
            <a:pPr marL="457200" indent="-457200">
              <a:buFont typeface="Arial"/>
            </a:pPr>
            <a:r>
              <a:rPr lang="en-US" sz="2600">
                <a:latin typeface="Calibri Light"/>
                <a:ea typeface="Calibri Light"/>
                <a:cs typeface="Calibri Light"/>
              </a:rPr>
              <a:t>You will automatically receive a professional development certificate via e-mail within 24 to 48 hours.</a:t>
            </a:r>
          </a:p>
          <a:p>
            <a:pPr marL="457200" indent="-457200">
              <a:buFont typeface="Arial"/>
              <a:buChar char="•"/>
            </a:pPr>
            <a:r>
              <a:rPr lang="en-US" sz="2600">
                <a:latin typeface="Calibri Light"/>
                <a:ea typeface="Calibri Light"/>
                <a:cs typeface="Calibri Light"/>
              </a:rPr>
              <a:t>Want to revisit today’s content? All session materials and recordings will be available on EconEdLink.org within the following day (10am EST)</a:t>
            </a:r>
          </a:p>
          <a:p>
            <a:pPr marL="457200" indent="-457200">
              <a:buFont typeface="Arial"/>
              <a:buChar char="•"/>
            </a:pPr>
            <a:endParaRPr lang="en-US" sz="2600">
              <a:latin typeface="Calibri Light" panose="020F0302020204030204" pitchFamily="34" charset="0"/>
              <a:ea typeface="Calibri Light"/>
              <a:cs typeface="Calibri Light"/>
            </a:endParaRPr>
          </a:p>
          <a:p>
            <a:pPr marL="0" indent="0">
              <a:buNone/>
            </a:pPr>
            <a:endParaRPr lang="en-US" sz="260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a:p>
        </p:txBody>
      </p:sp>
    </p:spTree>
    <p:extLst>
      <p:ext uri="{BB962C8B-B14F-4D97-AF65-F5344CB8AC3E}">
        <p14:creationId xmlns:p14="http://schemas.microsoft.com/office/powerpoint/2010/main" val="266107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4846-6CDB-3B11-BF0A-AD7210568BCB}"/>
              </a:ext>
            </a:extLst>
          </p:cNvPr>
          <p:cNvSpPr>
            <a:spLocks noGrp="1"/>
          </p:cNvSpPr>
          <p:nvPr>
            <p:ph type="title"/>
          </p:nvPr>
        </p:nvSpPr>
        <p:spPr/>
        <p:txBody>
          <a:bodyPr lIns="91440" tIns="45720" rIns="91440" bIns="45720" anchor="t"/>
          <a:lstStyle/>
          <a:p>
            <a:r>
              <a:rPr lang="en-US">
                <a:ea typeface="+mj-lt"/>
                <a:cs typeface="+mj-lt"/>
              </a:rPr>
              <a:t>Virtual Engagement &amp; Etiquette</a:t>
            </a:r>
            <a:endParaRPr lang="en-US"/>
          </a:p>
        </p:txBody>
      </p:sp>
      <p:sp>
        <p:nvSpPr>
          <p:cNvPr id="3" name="Slide Number Placeholder 2">
            <a:extLst>
              <a:ext uri="{FF2B5EF4-FFF2-40B4-BE49-F238E27FC236}">
                <a16:creationId xmlns:a16="http://schemas.microsoft.com/office/drawing/2014/main" id="{05B262C0-8DE4-55D6-2E8A-59A0A11213DD}"/>
              </a:ext>
            </a:extLst>
          </p:cNvPr>
          <p:cNvSpPr>
            <a:spLocks noGrp="1"/>
          </p:cNvSpPr>
          <p:nvPr>
            <p:ph type="sldNum" sz="quarter" idx="12"/>
          </p:nvPr>
        </p:nvSpPr>
        <p:spPr/>
        <p:txBody>
          <a:bodyPr/>
          <a:lstStyle/>
          <a:p>
            <a:fld id="{6C37F40D-BF86-6F43-B998-BE81C530D250}" type="slidenum">
              <a:rPr lang="en-US" smtClean="0"/>
              <a:t>5</a:t>
            </a:fld>
            <a:endParaRPr lang="en-US"/>
          </a:p>
        </p:txBody>
      </p:sp>
      <p:sp>
        <p:nvSpPr>
          <p:cNvPr id="4" name="Text Placeholder 3">
            <a:extLst>
              <a:ext uri="{FF2B5EF4-FFF2-40B4-BE49-F238E27FC236}">
                <a16:creationId xmlns:a16="http://schemas.microsoft.com/office/drawing/2014/main" id="{E50BB92A-20ED-C8B9-F4D2-91CC472F93B3}"/>
              </a:ext>
            </a:extLst>
          </p:cNvPr>
          <p:cNvSpPr>
            <a:spLocks noGrp="1"/>
          </p:cNvSpPr>
          <p:nvPr>
            <p:ph type="body" sz="half" idx="2"/>
          </p:nvPr>
        </p:nvSpPr>
        <p:spPr>
          <a:xfrm flipV="1">
            <a:off x="10976928" y="6343650"/>
            <a:ext cx="465772" cy="291603"/>
          </a:xfrm>
        </p:spPr>
        <p:txBody>
          <a:bodyPr lIns="91440" tIns="45720" rIns="91440" bIns="45720" numCol="4" anchor="t"/>
          <a:lstStyle/>
          <a:p>
            <a:endParaRPr lang="en-US">
              <a:latin typeface="Calibri Light"/>
              <a:ea typeface="Calibri Light"/>
              <a:cs typeface="Calibri Light"/>
            </a:endParaRPr>
          </a:p>
          <a:p>
            <a:endParaRPr lang="en-US">
              <a:ea typeface="Calibri Light"/>
              <a:cs typeface="Calibri Light"/>
            </a:endParaRPr>
          </a:p>
        </p:txBody>
      </p:sp>
      <p:sp>
        <p:nvSpPr>
          <p:cNvPr id="5" name="TextBox 4">
            <a:extLst>
              <a:ext uri="{FF2B5EF4-FFF2-40B4-BE49-F238E27FC236}">
                <a16:creationId xmlns:a16="http://schemas.microsoft.com/office/drawing/2014/main" id="{446C6366-5A12-C8C9-177D-431515167D29}"/>
              </a:ext>
            </a:extLst>
          </p:cNvPr>
          <p:cNvSpPr txBox="1"/>
          <p:nvPr/>
        </p:nvSpPr>
        <p:spPr>
          <a:xfrm>
            <a:off x="857250" y="1587500"/>
            <a:ext cx="1003300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Light"/>
                <a:ea typeface="+mn-lt"/>
                <a:cs typeface="+mn-lt"/>
              </a:rPr>
              <a:t>We encourage you to engage actively throughout the session!</a:t>
            </a:r>
          </a:p>
          <a:p>
            <a:pPr marL="285750" indent="-285750">
              <a:buFont typeface="Arial"/>
              <a:buChar char="•"/>
            </a:pPr>
            <a:r>
              <a:rPr lang="en-US" sz="2400">
                <a:latin typeface="Calibri Light"/>
                <a:ea typeface="+mn-lt"/>
                <a:cs typeface="+mn-lt"/>
              </a:rPr>
              <a:t>Feel free to use the chat to ask questions</a:t>
            </a:r>
          </a:p>
          <a:p>
            <a:pPr marL="285750" indent="-285750">
              <a:buFont typeface="Arial"/>
              <a:buChar char="•"/>
            </a:pPr>
            <a:r>
              <a:rPr lang="en-US" sz="2400">
                <a:latin typeface="Calibri Light"/>
                <a:ea typeface="+mn-lt"/>
                <a:cs typeface="+mn-lt"/>
              </a:rPr>
              <a:t>Share ideas</a:t>
            </a:r>
          </a:p>
          <a:p>
            <a:pPr marL="285750" indent="-285750">
              <a:buFont typeface="Arial"/>
              <a:buChar char="•"/>
            </a:pPr>
            <a:r>
              <a:rPr lang="en-US" sz="2400">
                <a:latin typeface="Calibri Light"/>
                <a:ea typeface="+mn-lt"/>
                <a:cs typeface="+mn-lt"/>
              </a:rPr>
              <a:t>Or let us know if you need support</a:t>
            </a:r>
          </a:p>
          <a:p>
            <a:pPr marL="285750" indent="-285750">
              <a:buFont typeface="Arial"/>
              <a:buChar char="•"/>
            </a:pPr>
            <a:r>
              <a:rPr lang="en-US" sz="2400">
                <a:latin typeface="Calibri Light"/>
                <a:ea typeface="+mn-lt"/>
                <a:cs typeface="+mn-lt"/>
              </a:rPr>
              <a:t>We’d love for you to turn on your camera and join the conversation to help create a more connected and collaborative environment.</a:t>
            </a:r>
          </a:p>
          <a:p>
            <a:pPr marL="285750" indent="-285750">
              <a:buFont typeface="Arial"/>
              <a:buChar char="•"/>
            </a:pPr>
            <a:r>
              <a:rPr lang="en-US" sz="2400">
                <a:latin typeface="Calibri Light"/>
                <a:ea typeface="+mn-lt"/>
                <a:cs typeface="+mn-lt"/>
              </a:rPr>
              <a:t>To minimize distractions, please make sure your microphone is muted unless you're speaking.</a:t>
            </a:r>
            <a:endParaRPr lang="en-US" sz="2400">
              <a:latin typeface="Calibri Light"/>
              <a:ea typeface="Calibri"/>
              <a:cs typeface="Calibri"/>
            </a:endParaRPr>
          </a:p>
          <a:p>
            <a:pPr marL="285750" indent="-285750">
              <a:buFont typeface="Arial"/>
              <a:buChar char="•"/>
            </a:pPr>
            <a:endParaRPr lang="en-US" sz="2400">
              <a:latin typeface="Calibri Light"/>
              <a:ea typeface="+mn-lt"/>
              <a:cs typeface="+mn-lt"/>
            </a:endParaRPr>
          </a:p>
          <a:p>
            <a:endParaRPr lang="en-US" sz="2400">
              <a:latin typeface="Calibri Light"/>
              <a:ea typeface="+mn-lt"/>
              <a:cs typeface="+mn-lt"/>
            </a:endParaRPr>
          </a:p>
          <a:p>
            <a:r>
              <a:rPr lang="en-US" sz="2400">
                <a:latin typeface="Calibri Light"/>
                <a:ea typeface="+mn-lt"/>
                <a:cs typeface="+mn-lt"/>
              </a:rPr>
              <a:t>At the end of the session, an evaluation form will appear. Your feedback is incredibly valuable and helps us improve future programming.</a:t>
            </a:r>
            <a:endParaRPr lang="en-US" sz="2400">
              <a:latin typeface="Calibri Light"/>
            </a:endParaRPr>
          </a:p>
          <a:p>
            <a:endParaRPr lang="en-US">
              <a:ea typeface="Calibri"/>
              <a:cs typeface="Calibri"/>
            </a:endParaRPr>
          </a:p>
        </p:txBody>
      </p:sp>
    </p:spTree>
    <p:extLst>
      <p:ext uri="{BB962C8B-B14F-4D97-AF65-F5344CB8AC3E}">
        <p14:creationId xmlns:p14="http://schemas.microsoft.com/office/powerpoint/2010/main" val="145364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Presenter(s)</a:t>
            </a:r>
            <a:endParaRPr lang="en-US"/>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4447774" y="1599391"/>
            <a:ext cx="6863916" cy="12509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latin typeface="Calibri"/>
                <a:ea typeface="Calibri"/>
                <a:cs typeface="Calibri"/>
              </a:rPr>
              <a:t>Christopher Power</a:t>
            </a:r>
            <a:r>
              <a:rPr lang="en-US" sz="1800">
                <a:latin typeface="Calibri"/>
                <a:ea typeface="Calibri"/>
                <a:cs typeface="Calibri"/>
              </a:rPr>
              <a:t> teaches economics, virtual enterprise, and technology to grades 9-12 at Francis Lewis High School in Fresh Meadows, NY. Christopher’s passion for finance and economics translates to unique and often loud (but entertaining!) lessons and discussion. Christopher focuses on brining real-world experiences into the classroom. Lessons include building pitch decks, analyzing economic data, calculating mortgage payments, managing money, and more. Christopher’s teaching approach is extremely popular with the students: he has grown the business program from 68 to 306 students per year. What matters to him most is creating career ready students who are capable of making calculated life and financial decisions. Christopher shared, “Financial literacy and economic education buys freedom. Evidence suggests 80% of people are financially illiterate. So, contrary to popular belief, money is not the root of all evil, the lack of financial literacy is.” </a:t>
            </a:r>
            <a:endParaRPr lang="en-US" sz="1800">
              <a:ea typeface="Calibri"/>
              <a:cs typeface="Calibri"/>
            </a:endParaRPr>
          </a:p>
          <a:p>
            <a:pPr marL="0" indent="0">
              <a:buNone/>
            </a:pPr>
            <a:r>
              <a:rPr lang="en-US" sz="1800">
                <a:latin typeface="Calibri"/>
                <a:ea typeface="Calibri Light"/>
                <a:cs typeface="Calibri Light"/>
              </a:rPr>
              <a:t>cpower29@gmail.com</a:t>
            </a:r>
          </a:p>
          <a:p>
            <a:pPr marL="0" indent="0">
              <a:buNone/>
            </a:pPr>
            <a:r>
              <a:rPr lang="en-US" sz="1800" u="sng">
                <a:ea typeface="+mn-lt"/>
                <a:cs typeface="+mn-lt"/>
                <a:hlinkClick r:id="rId2">
                  <a:extLst>
                    <a:ext uri="{A12FA001-AC4F-418D-AE19-62706E023703}">
                      <ahyp:hlinkClr xmlns:ahyp="http://schemas.microsoft.com/office/drawing/2018/hyperlinkcolor" val="tx"/>
                    </a:ext>
                  </a:extLst>
                </a:hlinkClick>
              </a:rPr>
              <a:t>www.linkedin.com/in/cpower</a:t>
            </a:r>
          </a:p>
          <a:p>
            <a:pPr marL="0" indent="0">
              <a:buNone/>
            </a:pPr>
            <a:endParaRPr lang="en-US" sz="1800">
              <a:latin typeface="Calibri" panose="020F0502020204030204"/>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6</a:t>
            </a:fld>
            <a:endParaRPr lang="en-US"/>
          </a:p>
        </p:txBody>
      </p:sp>
      <p:pic>
        <p:nvPicPr>
          <p:cNvPr id="6" name="Picture 5" descr="A person in a suit holding a plaque&#10;&#10;AI-generated content may be incorrect.">
            <a:extLst>
              <a:ext uri="{FF2B5EF4-FFF2-40B4-BE49-F238E27FC236}">
                <a16:creationId xmlns:a16="http://schemas.microsoft.com/office/drawing/2014/main" id="{980439CB-E835-7ABA-A644-88D96ECA2905}"/>
              </a:ext>
            </a:extLst>
          </p:cNvPr>
          <p:cNvPicPr>
            <a:picLocks noChangeAspect="1"/>
          </p:cNvPicPr>
          <p:nvPr/>
        </p:nvPicPr>
        <p:blipFill>
          <a:blip r:embed="rId3"/>
          <a:stretch>
            <a:fillRect/>
          </a:stretch>
        </p:blipFill>
        <p:spPr>
          <a:xfrm>
            <a:off x="706038" y="1600821"/>
            <a:ext cx="3540924" cy="4242289"/>
          </a:xfrm>
          <a:prstGeom prst="rect">
            <a:avLst/>
          </a:prstGeom>
        </p:spPr>
      </p:pic>
    </p:spTree>
    <p:extLst>
      <p:ext uri="{BB962C8B-B14F-4D97-AF65-F5344CB8AC3E}">
        <p14:creationId xmlns:p14="http://schemas.microsoft.com/office/powerpoint/2010/main" val="107427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National Standards</a:t>
            </a:r>
            <a:endParaRPr lang="en-US"/>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7</a:t>
            </a:fld>
            <a:endParaRPr lang="en-US"/>
          </a:p>
        </p:txBody>
      </p:sp>
      <p:pic>
        <p:nvPicPr>
          <p:cNvPr id="8" name="Picture 7" descr="A yellow and blue cover&#10;&#10;Description automatically generated">
            <a:extLst>
              <a:ext uri="{FF2B5EF4-FFF2-40B4-BE49-F238E27FC236}">
                <a16:creationId xmlns:a16="http://schemas.microsoft.com/office/drawing/2014/main" id="{539E6AF9-19EA-77C4-5F75-616593205EA9}"/>
              </a:ext>
            </a:extLst>
          </p:cNvPr>
          <p:cNvPicPr>
            <a:picLocks noChangeAspect="1"/>
          </p:cNvPicPr>
          <p:nvPr/>
        </p:nvPicPr>
        <p:blipFill>
          <a:blip r:embed="rId2"/>
          <a:stretch>
            <a:fillRect/>
          </a:stretch>
        </p:blipFill>
        <p:spPr>
          <a:xfrm>
            <a:off x="1519328" y="1613648"/>
            <a:ext cx="3388478" cy="4356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FC03E373-6FFD-668B-D71F-5A61CF69A3F8}"/>
              </a:ext>
            </a:extLst>
          </p:cNvPr>
          <p:cNvSpPr txBox="1"/>
          <p:nvPr/>
        </p:nvSpPr>
        <p:spPr>
          <a:xfrm>
            <a:off x="1451571" y="6183833"/>
            <a:ext cx="8166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Light"/>
                <a:ea typeface="Calibri Light"/>
                <a:cs typeface="Calibri Light"/>
                <a:hlinkClick r:id="rId3"/>
              </a:rPr>
              <a:t>https://www.councilforeconed.org/policy-advocacy/k-12-standards/</a:t>
            </a:r>
            <a:endParaRPr lang="en-US">
              <a:ea typeface="Calibri" panose="020F0502020204030204"/>
              <a:cs typeface="Calibri" panose="020F0502020204030204"/>
            </a:endParaRPr>
          </a:p>
        </p:txBody>
      </p:sp>
      <p:sp>
        <p:nvSpPr>
          <p:cNvPr id="6" name="Text Placeholder 2">
            <a:extLst>
              <a:ext uri="{FF2B5EF4-FFF2-40B4-BE49-F238E27FC236}">
                <a16:creationId xmlns:a16="http://schemas.microsoft.com/office/drawing/2014/main" id="{88A12E36-739F-5F97-B070-7C71BEE2D5AA}"/>
              </a:ext>
            </a:extLst>
          </p:cNvPr>
          <p:cNvSpPr txBox="1">
            <a:spLocks/>
          </p:cNvSpPr>
          <p:nvPr/>
        </p:nvSpPr>
        <p:spPr>
          <a:xfrm>
            <a:off x="5634312" y="1713566"/>
            <a:ext cx="5653840" cy="43625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2600" b="1">
                <a:ea typeface="+mn-lt"/>
                <a:cs typeface="+mn-lt"/>
              </a:rPr>
              <a:t>Earning Income</a:t>
            </a:r>
            <a:endParaRPr lang="en-US" sz="2600">
              <a:ea typeface="Calibri"/>
              <a:cs typeface="Calibri"/>
            </a:endParaRPr>
          </a:p>
          <a:p>
            <a:pPr marL="514350" indent="-514350">
              <a:buAutoNum type="arabicPeriod"/>
            </a:pPr>
            <a:r>
              <a:rPr lang="en-US" sz="2600" b="1">
                <a:ea typeface="+mn-lt"/>
                <a:cs typeface="+mn-lt"/>
              </a:rPr>
              <a:t>Spending:</a:t>
            </a:r>
            <a:endParaRPr lang="en-US" sz="2600">
              <a:ea typeface="Calibri"/>
              <a:cs typeface="Calibri"/>
            </a:endParaRPr>
          </a:p>
          <a:p>
            <a:pPr marL="514350" indent="-514350">
              <a:buAutoNum type="arabicPeriod"/>
            </a:pPr>
            <a:r>
              <a:rPr lang="en-US" sz="2600" b="1">
                <a:ea typeface="+mn-lt"/>
                <a:cs typeface="+mn-lt"/>
              </a:rPr>
              <a:t>Saving</a:t>
            </a:r>
            <a:endParaRPr lang="en-US" sz="2600">
              <a:ea typeface="Calibri"/>
              <a:cs typeface="Calibri"/>
            </a:endParaRPr>
          </a:p>
          <a:p>
            <a:pPr marL="514350" indent="-514350">
              <a:buAutoNum type="arabicPeriod"/>
            </a:pPr>
            <a:r>
              <a:rPr lang="en-US" sz="2600" b="1">
                <a:ea typeface="+mn-lt"/>
                <a:cs typeface="+mn-lt"/>
              </a:rPr>
              <a:t>Investing</a:t>
            </a:r>
            <a:endParaRPr lang="en-US" sz="2600">
              <a:ea typeface="Calibri"/>
              <a:cs typeface="Calibri"/>
            </a:endParaRPr>
          </a:p>
          <a:p>
            <a:pPr marL="514350" indent="-514350">
              <a:buAutoNum type="arabicPeriod"/>
            </a:pPr>
            <a:r>
              <a:rPr lang="en-US" sz="2600" b="1">
                <a:ea typeface="+mn-lt"/>
                <a:cs typeface="+mn-lt"/>
              </a:rPr>
              <a:t>Managing Credit</a:t>
            </a:r>
            <a:endParaRPr lang="en-US" sz="2600">
              <a:ea typeface="Calibri"/>
              <a:cs typeface="Calibri"/>
            </a:endParaRPr>
          </a:p>
          <a:p>
            <a:pPr marL="514350" indent="-514350">
              <a:buAutoNum type="arabicPeriod"/>
            </a:pPr>
            <a:r>
              <a:rPr lang="en-US" sz="2600" b="1">
                <a:ea typeface="+mn-lt"/>
                <a:cs typeface="+mn-lt"/>
              </a:rPr>
              <a:t>Managing Risk</a:t>
            </a:r>
            <a:endParaRPr lang="en-US" sz="2600">
              <a:ea typeface="Calibri"/>
              <a:cs typeface="Calibri"/>
            </a:endParaRPr>
          </a:p>
          <a:p>
            <a:pPr>
              <a:buAutoNum type="arabicPeriod"/>
            </a:pPr>
            <a:endParaRPr lang="en-US" sz="2600">
              <a:ea typeface="Calibri"/>
              <a:cs typeface="Calibri"/>
            </a:endParaRPr>
          </a:p>
        </p:txBody>
      </p:sp>
    </p:spTree>
    <p:extLst>
      <p:ext uri="{BB962C8B-B14F-4D97-AF65-F5344CB8AC3E}">
        <p14:creationId xmlns:p14="http://schemas.microsoft.com/office/powerpoint/2010/main" val="363878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35988" y="469339"/>
            <a:ext cx="10553076" cy="84035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ea typeface="Calibri"/>
                <a:cs typeface="Calibri"/>
              </a:rPr>
              <a:t>Unlocking Consumer Financial Literacy</a:t>
            </a:r>
            <a:endParaRPr lang="en-US"/>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400">
                <a:solidFill>
                  <a:srgbClr val="474747"/>
                </a:solidFill>
                <a:ea typeface="+mn-lt"/>
                <a:cs typeface="+mn-lt"/>
              </a:rPr>
              <a:t>We live in a world of one-click purchases, influencer promos, and Buy Now Pay Later apps, students face an increasingly complex digital marketplace. </a:t>
            </a:r>
            <a:endParaRPr lang="en-US">
              <a:solidFill>
                <a:srgbClr val="000000"/>
              </a:solidFill>
              <a:ea typeface="+mn-lt"/>
              <a:cs typeface="+mn-lt"/>
            </a:endParaRPr>
          </a:p>
          <a:p>
            <a:pPr marL="457200" indent="-457200">
              <a:buAutoNum type="arabicPeriod"/>
            </a:pPr>
            <a:r>
              <a:rPr lang="en-US" sz="2400">
                <a:solidFill>
                  <a:srgbClr val="474747"/>
                </a:solidFill>
                <a:ea typeface="+mn-lt"/>
                <a:cs typeface="+mn-lt"/>
              </a:rPr>
              <a:t>This session explores how to help students become thoughtful, informed consumers by understanding the psychology behind brand loyalty, digital marketing, and spending incentives. </a:t>
            </a:r>
            <a:endParaRPr lang="en-US">
              <a:solidFill>
                <a:srgbClr val="000000"/>
              </a:solidFill>
              <a:ea typeface="+mn-lt"/>
              <a:cs typeface="+mn-lt"/>
            </a:endParaRPr>
          </a:p>
          <a:p>
            <a:pPr marL="457200" indent="-457200">
              <a:buAutoNum type="arabicPeriod"/>
            </a:pPr>
            <a:r>
              <a:rPr lang="en-US" sz="2400">
                <a:solidFill>
                  <a:srgbClr val="474747"/>
                </a:solidFill>
                <a:ea typeface="+mn-lt"/>
                <a:cs typeface="+mn-lt"/>
              </a:rPr>
              <a:t>We’ll break down how influencer culture, targeted ads, and payment tech shape decision-making—and offer frameworks to guide students in evaluating financial choices critically. </a:t>
            </a:r>
            <a:endParaRPr lang="en-US">
              <a:solidFill>
                <a:srgbClr val="000000"/>
              </a:solidFill>
              <a:ea typeface="+mn-lt"/>
              <a:cs typeface="+mn-lt"/>
            </a:endParaRPr>
          </a:p>
          <a:p>
            <a:pPr marL="457200" indent="-457200">
              <a:buAutoNum type="arabicPeriod"/>
            </a:pPr>
            <a:r>
              <a:rPr lang="en-US" sz="2400">
                <a:solidFill>
                  <a:srgbClr val="474747"/>
                </a:solidFill>
                <a:ea typeface="+mn-lt"/>
                <a:cs typeface="+mn-lt"/>
              </a:rPr>
              <a:t>Learn how to foster digital financial literacy through engaging, real-world lessons that empower students to resist impulse, understand long-term consequences, and make smarter spending decisions online.</a:t>
            </a:r>
            <a:endParaRPr lang="en-US">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a:p>
        </p:txBody>
      </p:sp>
    </p:spTree>
    <p:extLst>
      <p:ext uri="{BB962C8B-B14F-4D97-AF65-F5344CB8AC3E}">
        <p14:creationId xmlns:p14="http://schemas.microsoft.com/office/powerpoint/2010/main" val="93772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29571-FABA-EA08-2CE6-0110B7DB9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2C544-5814-CC19-C4C7-43F3572C8713}"/>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Objectives</a:t>
            </a:r>
          </a:p>
        </p:txBody>
      </p:sp>
      <p:sp>
        <p:nvSpPr>
          <p:cNvPr id="3" name="Text Placeholder 2">
            <a:extLst>
              <a:ext uri="{FF2B5EF4-FFF2-40B4-BE49-F238E27FC236}">
                <a16:creationId xmlns:a16="http://schemas.microsoft.com/office/drawing/2014/main" id="{CF9CBB1F-8ADC-27FC-2BB9-BE00C8CE89CF}"/>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alibri Light"/>
                <a:ea typeface="+mn-lt"/>
                <a:cs typeface="Calibri Light"/>
              </a:rPr>
              <a:t>You will be able to:</a:t>
            </a:r>
          </a:p>
          <a:p>
            <a:pPr marL="0" indent="0">
              <a:buNone/>
            </a:pPr>
            <a:endParaRPr lang="en-US" sz="2400">
              <a:latin typeface="Calibri Light"/>
              <a:ea typeface="+mn-lt"/>
              <a:cs typeface="Calibri Light"/>
            </a:endParaRPr>
          </a:p>
          <a:p>
            <a:pPr marL="285750" indent="-285750">
              <a:lnSpc>
                <a:spcPct val="100000"/>
              </a:lnSpc>
              <a:spcBef>
                <a:spcPts val="0"/>
              </a:spcBef>
              <a:buFont typeface="Arial,Sans-Serif" panose="020B0604020202020204" pitchFamily="34" charset="0"/>
              <a:buChar char="•"/>
            </a:pPr>
            <a:r>
              <a:rPr lang="en-US" sz="2400" b="1">
                <a:latin typeface="Calibri Light"/>
                <a:ea typeface="+mn-lt"/>
                <a:cs typeface="+mn-lt"/>
              </a:rPr>
              <a:t>Feel comfortable</a:t>
            </a:r>
            <a:r>
              <a:rPr lang="en-US" sz="2400">
                <a:latin typeface="Calibri Light"/>
                <a:ea typeface="+mn-lt"/>
                <a:cs typeface="+mn-lt"/>
              </a:rPr>
              <a:t> unpacking data and concepts around consumer behavior </a:t>
            </a:r>
          </a:p>
          <a:p>
            <a:pPr marL="285750" indent="-285750">
              <a:lnSpc>
                <a:spcPct val="100000"/>
              </a:lnSpc>
              <a:spcBef>
                <a:spcPts val="0"/>
              </a:spcBef>
              <a:buFont typeface="Arial,Sans-Serif" panose="020B0604020202020204" pitchFamily="34" charset="0"/>
              <a:buChar char="•"/>
            </a:pPr>
            <a:r>
              <a:rPr lang="en-US" sz="2400" b="1">
                <a:latin typeface="Calibri Light"/>
                <a:ea typeface="Calibri Light"/>
                <a:cs typeface="Calibri Light"/>
              </a:rPr>
              <a:t>Break down concepts</a:t>
            </a:r>
            <a:r>
              <a:rPr lang="en-US" sz="2400">
                <a:latin typeface="Calibri Light"/>
                <a:ea typeface="Calibri Light"/>
                <a:cs typeface="Calibri Light"/>
              </a:rPr>
              <a:t> around spending &amp; spending habits</a:t>
            </a:r>
          </a:p>
          <a:p>
            <a:pPr marL="285750" indent="-285750">
              <a:lnSpc>
                <a:spcPct val="100000"/>
              </a:lnSpc>
              <a:spcBef>
                <a:spcPts val="0"/>
              </a:spcBef>
              <a:buFont typeface="Arial,Sans-Serif" panose="020B0604020202020204" pitchFamily="34" charset="0"/>
              <a:buChar char="•"/>
            </a:pPr>
            <a:r>
              <a:rPr lang="en-US" sz="2400" b="1">
                <a:latin typeface="Calibri Light"/>
                <a:ea typeface="Calibri Light"/>
                <a:cs typeface="Calibri Light"/>
              </a:rPr>
              <a:t>Understand </a:t>
            </a:r>
            <a:r>
              <a:rPr lang="en-US" sz="2400">
                <a:latin typeface="Calibri Light"/>
                <a:ea typeface="Calibri Light"/>
                <a:cs typeface="Calibri Light"/>
              </a:rPr>
              <a:t>more about decision-making framework</a:t>
            </a:r>
          </a:p>
          <a:p>
            <a:pPr marL="285750" indent="-285750">
              <a:lnSpc>
                <a:spcPct val="100000"/>
              </a:lnSpc>
              <a:spcBef>
                <a:spcPts val="0"/>
              </a:spcBef>
              <a:buFont typeface="Arial,Sans-Serif" panose="020B0604020202020204" pitchFamily="34" charset="0"/>
              <a:buChar char="•"/>
            </a:pPr>
            <a:r>
              <a:rPr lang="en-US" sz="2400" b="1">
                <a:latin typeface="Calibri Light"/>
                <a:ea typeface="Calibri Light"/>
                <a:cs typeface="Calibri Light"/>
              </a:rPr>
              <a:t>Be able to implement</a:t>
            </a:r>
            <a:r>
              <a:rPr lang="en-US" sz="2400">
                <a:latin typeface="Calibri Light"/>
                <a:ea typeface="Calibri Light"/>
                <a:cs typeface="Calibri Light"/>
              </a:rPr>
              <a:t> effective and interactive pedagogical strategies for teaching financial literacy in real-world scenarios</a:t>
            </a:r>
            <a:endParaRPr lang="en-US"/>
          </a:p>
          <a:p>
            <a:pPr marL="285750" indent="-285750">
              <a:lnSpc>
                <a:spcPct val="100000"/>
              </a:lnSpc>
              <a:spcBef>
                <a:spcPts val="0"/>
              </a:spcBef>
              <a:buFont typeface="Arial,Sans-Serif" panose="020B0604020202020204" pitchFamily="34" charset="0"/>
              <a:buChar char="•"/>
            </a:pPr>
            <a:endParaRPr lang="en-US"/>
          </a:p>
        </p:txBody>
      </p:sp>
      <p:sp>
        <p:nvSpPr>
          <p:cNvPr id="5" name="Slide Number Placeholder 4">
            <a:extLst>
              <a:ext uri="{FF2B5EF4-FFF2-40B4-BE49-F238E27FC236}">
                <a16:creationId xmlns:a16="http://schemas.microsoft.com/office/drawing/2014/main" id="{CD817B4E-8DED-CF65-33DA-407592E4E046}"/>
              </a:ext>
            </a:extLst>
          </p:cNvPr>
          <p:cNvSpPr>
            <a:spLocks noGrp="1"/>
          </p:cNvSpPr>
          <p:nvPr>
            <p:ph type="sldNum" sz="quarter" idx="4"/>
          </p:nvPr>
        </p:nvSpPr>
        <p:spPr/>
        <p:txBody>
          <a:bodyPr/>
          <a:lstStyle/>
          <a:p>
            <a:fld id="{FAEE96CF-4053-2149-B5F9-FD566E7161CA}" type="slidenum">
              <a:rPr lang="en-US" smtClean="0"/>
              <a:pPr/>
              <a:t>9</a:t>
            </a:fld>
            <a:endParaRPr lang="en-US"/>
          </a:p>
        </p:txBody>
      </p:sp>
    </p:spTree>
    <p:extLst>
      <p:ext uri="{BB962C8B-B14F-4D97-AF65-F5344CB8AC3E}">
        <p14:creationId xmlns:p14="http://schemas.microsoft.com/office/powerpoint/2010/main" val="1591340654"/>
      </p:ext>
    </p:extLst>
  </p:cSld>
  <p:clrMapOvr>
    <a:masterClrMapping/>
  </p:clrMapOvr>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9" ma:contentTypeDescription="Create a new document." ma:contentTypeScope="" ma:versionID="7f4a9f3bcf37a5f53ccf66f591a2842b">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9c31c30715bd807f3c42f561d7994115"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1F906E-2D04-4B96-BFD8-8174D13C34EB}">
  <ds:schemaRefs>
    <ds:schemaRef ds:uri="aa0c1190-56bd-4797-9cf7-4990489609e0"/>
    <ds:schemaRef ds:uri="e475455f-c69b-4ff8-acf7-75612f4dc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51F743-C0A0-4E7E-B51E-35DF69ECFFB2}">
  <ds:schemaRefs>
    <ds:schemaRef ds:uri="742ad430-3572-48e8-b446-46b1d42ed47a"/>
    <ds:schemaRef ds:uri="74616181-94ba-4823-8a07-43739609fc94"/>
    <ds:schemaRef ds:uri="aa0c1190-56bd-4797-9cf7-4990489609e0"/>
    <ds:schemaRef ds:uri="e475455f-c69b-4ff8-acf7-75612f4dc18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711EF54-CA8B-47BA-91A0-3C52EC819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31</Slides>
  <Notes>0</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3_Office Theme</vt:lpstr>
      <vt:lpstr>PowerPoint Presentation</vt:lpstr>
      <vt:lpstr>PowerPoint Presentation</vt:lpstr>
      <vt:lpstr>EconEdLink Membership Perks</vt:lpstr>
      <vt:lpstr>PowerPoint Presentation</vt:lpstr>
      <vt:lpstr>Virtual Engagement &amp; Etiquette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4</cp:revision>
  <dcterms:created xsi:type="dcterms:W3CDTF">2022-05-10T21:20:13Z</dcterms:created>
  <dcterms:modified xsi:type="dcterms:W3CDTF">2025-07-23T17:18:33Z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