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2BB_14536EE0.xml" ContentType="application/vnd.ms-powerpoint.comments+xml"/>
  <Override PartName="/ppt/comments/modernComment_100_997F208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7"/>
  </p:notesMasterIdLst>
  <p:handoutMasterIdLst>
    <p:handoutMasterId r:id="rId18"/>
  </p:handoutMasterIdLst>
  <p:sldIdLst>
    <p:sldId id="699" r:id="rId5"/>
    <p:sldId id="749" r:id="rId6"/>
    <p:sldId id="256" r:id="rId7"/>
    <p:sldId id="777" r:id="rId8"/>
    <p:sldId id="722" r:id="rId9"/>
    <p:sldId id="767" r:id="rId10"/>
    <p:sldId id="775" r:id="rId11"/>
    <p:sldId id="772" r:id="rId12"/>
    <p:sldId id="751" r:id="rId13"/>
    <p:sldId id="764" r:id="rId14"/>
    <p:sldId id="779" r:id="rId15"/>
    <p:sldId id="7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23DB77-F953-51C6-BE28-664141210B67}" name="Cheidy Perez" initials="CP" userId="S::cperez@councilforeconed.org::b17a67d5-fbd6-4d73-adcb-3e9c14b1e4be" providerId="AD"/>
  <p188:author id="{CD767AF0-94BA-9110-AE48-48CF3D978990}" name="Andrea Mozo" initials="AM" userId="S::amozo@councilforeconed.org::ec324d89-8e2a-42bb-81f4-68d0295e10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512"/>
    <a:srgbClr val="04823D"/>
    <a:srgbClr val="D8FEE4"/>
    <a:srgbClr val="DDF2F7"/>
    <a:srgbClr val="414A58"/>
    <a:srgbClr val="5DBF9A"/>
    <a:srgbClr val="79BFB8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E5711C-4B9F-0E76-2C4E-AB9D1C2C26D2}" v="376" dt="2025-07-21T13:41:29.592"/>
    <p1510:client id="{AC7A2D20-0E16-7979-5A03-DB5BCA925775}" v="90" dt="2025-07-21T15:34:07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modernComment_100_997F20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D4358C-B569-4CA4-B865-CAF54DE9B900}" authorId="{CD767AF0-94BA-9110-AE48-48CF3D978990}" created="2025-04-25T20:15:41.1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75245440" sldId="256"/>
      <ac:spMk id="4" creationId="{49AD80B2-90D9-4AF4-6A96-5DAF496C6C27}"/>
    </ac:deMkLst>
    <p188:txBody>
      <a:bodyPr/>
      <a:lstStyle/>
      <a:p>
        <a:r>
          <a:rPr lang="en-US"/>
          <a:t>[@Cheidy Perez] We need to double check with Dan to make sure the correct sponsors/funders are listed on this slide.</a:t>
        </a:r>
      </a:p>
    </p188:txBody>
  </p188:cm>
</p188:cmLst>
</file>

<file path=ppt/comments/modernComment_2BB_14536EE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BC2A9AA-A25E-49F0-BC9D-D34F35770E85}" authorId="{CD767AF0-94BA-9110-AE48-48CF3D978990}" created="2025-04-25T20:16:17.911">
    <pc:sldMkLst xmlns:pc="http://schemas.microsoft.com/office/powerpoint/2013/main/command">
      <pc:docMk/>
      <pc:sldMk cId="341012192" sldId="699"/>
    </pc:sldMkLst>
    <p188:txBody>
      <a:bodyPr/>
      <a:lstStyle/>
      <a:p>
        <a:r>
          <a:rPr lang="en-US"/>
          <a:t>[@Cheidy Perez] We should have all keynote speaker slides/fireside chat slides branded by a designer.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7-10T16:33:21.899" authorId="{7723DB77-F953-51C6-BE28-664141210B67}"/>
          </p223:rxn>
        </p223:reactions>
      </p:ext>
    </p188:extLst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978BF-81A6-3FB0-2378-BB9D322E9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8C82C-12EA-B53B-5E78-8D1101501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8952-24E2-2D2D-D8A9-97523C6B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D1A3-B50A-4CD5-95A9-CAA96276B292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96F5E-F85D-9030-9C83-61346A0F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62ECB-531D-4641-D8B0-06A64F1B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125D-2EF3-4357-9E83-B997D77DE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06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35033"/>
            <a:ext cx="10272000" cy="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u="sng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0" y="258557"/>
            <a:ext cx="12192456" cy="6616644"/>
            <a:chOff x="0" y="193917"/>
            <a:chExt cx="9144342" cy="4962483"/>
          </a:xfrm>
        </p:grpSpPr>
        <p:grpSp>
          <p:nvGrpSpPr>
            <p:cNvPr id="33" name="Google Shape;33;p4"/>
            <p:cNvGrpSpPr/>
            <p:nvPr/>
          </p:nvGrpSpPr>
          <p:grpSpPr>
            <a:xfrm>
              <a:off x="130980" y="193917"/>
              <a:ext cx="8852707" cy="4726802"/>
              <a:chOff x="130980" y="193917"/>
              <a:chExt cx="8852707" cy="4726802"/>
            </a:xfrm>
          </p:grpSpPr>
          <p:grpSp>
            <p:nvGrpSpPr>
              <p:cNvPr id="34" name="Google Shape;34;p4"/>
              <p:cNvGrpSpPr/>
              <p:nvPr/>
            </p:nvGrpSpPr>
            <p:grpSpPr>
              <a:xfrm>
                <a:off x="130980" y="4133836"/>
                <a:ext cx="765307" cy="786883"/>
                <a:chOff x="130970" y="4087575"/>
                <a:chExt cx="810449" cy="833386"/>
              </a:xfrm>
            </p:grpSpPr>
            <p:grpSp>
              <p:nvGrpSpPr>
                <p:cNvPr id="35" name="Google Shape;35;p4"/>
                <p:cNvGrpSpPr/>
                <p:nvPr/>
              </p:nvGrpSpPr>
              <p:grpSpPr>
                <a:xfrm>
                  <a:off x="130970" y="4087575"/>
                  <a:ext cx="765266" cy="300750"/>
                  <a:chOff x="6096600" y="413675"/>
                  <a:chExt cx="1156341" cy="454443"/>
                </a:xfrm>
              </p:grpSpPr>
              <p:sp>
                <p:nvSpPr>
                  <p:cNvPr id="36" name="Google Shape;36;p4"/>
                  <p:cNvSpPr/>
                  <p:nvPr/>
                </p:nvSpPr>
                <p:spPr>
                  <a:xfrm>
                    <a:off x="6211437" y="413675"/>
                    <a:ext cx="1041503" cy="3524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18" h="10328" extrusionOk="0">
                        <a:moveTo>
                          <a:pt x="16540" y="1"/>
                        </a:moveTo>
                        <a:cubicBezTo>
                          <a:pt x="13545" y="1"/>
                          <a:pt x="10932" y="1832"/>
                          <a:pt x="9792" y="4484"/>
                        </a:cubicBezTo>
                        <a:cubicBezTo>
                          <a:pt x="9199" y="4530"/>
                          <a:pt x="8628" y="4666"/>
                          <a:pt x="8103" y="4918"/>
                        </a:cubicBezTo>
                        <a:cubicBezTo>
                          <a:pt x="7852" y="3639"/>
                          <a:pt x="6757" y="2681"/>
                          <a:pt x="5410" y="2612"/>
                        </a:cubicBezTo>
                        <a:cubicBezTo>
                          <a:pt x="5364" y="2610"/>
                          <a:pt x="5317" y="2609"/>
                          <a:pt x="5271" y="2609"/>
                        </a:cubicBezTo>
                        <a:cubicBezTo>
                          <a:pt x="3892" y="2609"/>
                          <a:pt x="2708" y="3592"/>
                          <a:pt x="2443" y="4918"/>
                        </a:cubicBezTo>
                        <a:cubicBezTo>
                          <a:pt x="2306" y="4872"/>
                          <a:pt x="2146" y="4849"/>
                          <a:pt x="1986" y="4826"/>
                        </a:cubicBezTo>
                        <a:cubicBezTo>
                          <a:pt x="1958" y="4825"/>
                          <a:pt x="1930" y="4824"/>
                          <a:pt x="1902" y="4824"/>
                        </a:cubicBezTo>
                        <a:cubicBezTo>
                          <a:pt x="912" y="4824"/>
                          <a:pt x="90" y="5608"/>
                          <a:pt x="46" y="6607"/>
                        </a:cubicBezTo>
                        <a:cubicBezTo>
                          <a:pt x="0" y="7520"/>
                          <a:pt x="639" y="8319"/>
                          <a:pt x="1507" y="8501"/>
                        </a:cubicBezTo>
                        <a:cubicBezTo>
                          <a:pt x="1279" y="8912"/>
                          <a:pt x="1119" y="9368"/>
                          <a:pt x="1096" y="9871"/>
                        </a:cubicBezTo>
                        <a:cubicBezTo>
                          <a:pt x="1096" y="10008"/>
                          <a:pt x="1096" y="10167"/>
                          <a:pt x="1119" y="10327"/>
                        </a:cubicBezTo>
                        <a:lnTo>
                          <a:pt x="30426" y="10327"/>
                        </a:lnTo>
                        <a:cubicBezTo>
                          <a:pt x="30426" y="10236"/>
                          <a:pt x="30449" y="10167"/>
                          <a:pt x="30449" y="10076"/>
                        </a:cubicBezTo>
                        <a:cubicBezTo>
                          <a:pt x="30518" y="8958"/>
                          <a:pt x="29650" y="8022"/>
                          <a:pt x="28532" y="7953"/>
                        </a:cubicBezTo>
                        <a:cubicBezTo>
                          <a:pt x="28395" y="7953"/>
                          <a:pt x="28258" y="7953"/>
                          <a:pt x="28121" y="7976"/>
                        </a:cubicBezTo>
                        <a:cubicBezTo>
                          <a:pt x="28121" y="7976"/>
                          <a:pt x="28121" y="7953"/>
                          <a:pt x="28121" y="7930"/>
                        </a:cubicBezTo>
                        <a:cubicBezTo>
                          <a:pt x="28212" y="6356"/>
                          <a:pt x="26980" y="4986"/>
                          <a:pt x="25382" y="4918"/>
                        </a:cubicBezTo>
                        <a:cubicBezTo>
                          <a:pt x="25342" y="4916"/>
                          <a:pt x="25302" y="4915"/>
                          <a:pt x="25263" y="4915"/>
                        </a:cubicBezTo>
                        <a:cubicBezTo>
                          <a:pt x="24672" y="4915"/>
                          <a:pt x="24141" y="5075"/>
                          <a:pt x="23670" y="5374"/>
                        </a:cubicBezTo>
                        <a:cubicBezTo>
                          <a:pt x="22826" y="2407"/>
                          <a:pt x="20178" y="170"/>
                          <a:pt x="16914" y="10"/>
                        </a:cubicBezTo>
                        <a:cubicBezTo>
                          <a:pt x="16789" y="4"/>
                          <a:pt x="16664" y="1"/>
                          <a:pt x="16540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37" name="Google Shape;37;p4"/>
                  <p:cNvSpPr/>
                  <p:nvPr/>
                </p:nvSpPr>
                <p:spPr>
                  <a:xfrm>
                    <a:off x="6096600" y="656318"/>
                    <a:ext cx="211800" cy="211800"/>
                  </a:xfrm>
                  <a:prstGeom prst="chord">
                    <a:avLst>
                      <a:gd name="adj1" fmla="val 10629735"/>
                      <a:gd name="adj2" fmla="val 186765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</p:grpSp>
            <p:grpSp>
              <p:nvGrpSpPr>
                <p:cNvPr id="38" name="Google Shape;38;p4"/>
                <p:cNvGrpSpPr/>
                <p:nvPr/>
              </p:nvGrpSpPr>
              <p:grpSpPr>
                <a:xfrm>
                  <a:off x="381014" y="4296040"/>
                  <a:ext cx="560405" cy="624921"/>
                  <a:chOff x="380998" y="2569654"/>
                  <a:chExt cx="1349722" cy="1505108"/>
                </a:xfrm>
              </p:grpSpPr>
              <p:sp>
                <p:nvSpPr>
                  <p:cNvPr id="39" name="Google Shape;39;p4"/>
                  <p:cNvSpPr/>
                  <p:nvPr/>
                </p:nvSpPr>
                <p:spPr>
                  <a:xfrm flipH="1">
                    <a:off x="755434" y="3854000"/>
                    <a:ext cx="93478" cy="124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2" h="4520" extrusionOk="0">
                        <a:moveTo>
                          <a:pt x="0" y="137"/>
                        </a:moveTo>
                        <a:lnTo>
                          <a:pt x="3219" y="4520"/>
                        </a:lnTo>
                        <a:lnTo>
                          <a:pt x="3401" y="4406"/>
                        </a:lnTo>
                        <a:lnTo>
                          <a:pt x="206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40" name="Google Shape;40;p4"/>
                  <p:cNvSpPr/>
                  <p:nvPr/>
                </p:nvSpPr>
                <p:spPr>
                  <a:xfrm flipH="1">
                    <a:off x="814401" y="2752143"/>
                    <a:ext cx="916320" cy="10968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48" h="39922" extrusionOk="0">
                        <a:moveTo>
                          <a:pt x="10682" y="206"/>
                        </a:moveTo>
                        <a:cubicBezTo>
                          <a:pt x="8491" y="1347"/>
                          <a:pt x="0" y="10683"/>
                          <a:pt x="7943" y="24218"/>
                        </a:cubicBezTo>
                        <a:lnTo>
                          <a:pt x="7943" y="24218"/>
                        </a:lnTo>
                        <a:cubicBezTo>
                          <a:pt x="14928" y="36110"/>
                          <a:pt x="28965" y="39922"/>
                          <a:pt x="31157" y="38803"/>
                        </a:cubicBezTo>
                        <a:lnTo>
                          <a:pt x="31157" y="38803"/>
                        </a:lnTo>
                        <a:cubicBezTo>
                          <a:pt x="33348" y="37662"/>
                          <a:pt x="27459" y="23533"/>
                          <a:pt x="22049" y="12920"/>
                        </a:cubicBezTo>
                        <a:lnTo>
                          <a:pt x="22049" y="12920"/>
                        </a:lnTo>
                        <a:cubicBezTo>
                          <a:pt x="17279" y="3630"/>
                          <a:pt x="13832" y="1"/>
                          <a:pt x="11573" y="1"/>
                        </a:cubicBezTo>
                        <a:lnTo>
                          <a:pt x="11573" y="1"/>
                        </a:lnTo>
                        <a:cubicBezTo>
                          <a:pt x="11253" y="1"/>
                          <a:pt x="10956" y="69"/>
                          <a:pt x="10682" y="20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41" name="Google Shape;41;p4"/>
                  <p:cNvSpPr/>
                  <p:nvPr/>
                </p:nvSpPr>
                <p:spPr>
                  <a:xfrm flipH="1">
                    <a:off x="759831" y="2689445"/>
                    <a:ext cx="884968" cy="11476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07" h="41771" extrusionOk="0">
                        <a:moveTo>
                          <a:pt x="10888" y="183"/>
                        </a:moveTo>
                        <a:cubicBezTo>
                          <a:pt x="8628" y="1233"/>
                          <a:pt x="0" y="7464"/>
                          <a:pt x="5455" y="20246"/>
                        </a:cubicBezTo>
                        <a:lnTo>
                          <a:pt x="5455" y="20246"/>
                        </a:lnTo>
                        <a:cubicBezTo>
                          <a:pt x="10911" y="33051"/>
                          <a:pt x="27710" y="41770"/>
                          <a:pt x="29947" y="40743"/>
                        </a:cubicBezTo>
                        <a:lnTo>
                          <a:pt x="29947" y="40743"/>
                        </a:lnTo>
                        <a:cubicBezTo>
                          <a:pt x="32207" y="39693"/>
                          <a:pt x="26820" y="24103"/>
                          <a:pt x="21798" y="13284"/>
                        </a:cubicBezTo>
                        <a:lnTo>
                          <a:pt x="21798" y="13284"/>
                        </a:lnTo>
                        <a:cubicBezTo>
                          <a:pt x="17370" y="3721"/>
                          <a:pt x="13969" y="0"/>
                          <a:pt x="11710" y="0"/>
                        </a:cubicBezTo>
                        <a:lnTo>
                          <a:pt x="11710" y="0"/>
                        </a:lnTo>
                        <a:cubicBezTo>
                          <a:pt x="11413" y="0"/>
                          <a:pt x="11139" y="68"/>
                          <a:pt x="10888" y="183"/>
                        </a:cubicBezTo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42" name="Google Shape;42;p4"/>
                  <p:cNvSpPr/>
                  <p:nvPr/>
                </p:nvSpPr>
                <p:spPr>
                  <a:xfrm flipH="1">
                    <a:off x="709657" y="2644908"/>
                    <a:ext cx="782120" cy="117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64" h="42844" extrusionOk="0">
                        <a:moveTo>
                          <a:pt x="8355" y="160"/>
                        </a:moveTo>
                        <a:cubicBezTo>
                          <a:pt x="6095" y="1142"/>
                          <a:pt x="1" y="6460"/>
                          <a:pt x="4931" y="19174"/>
                        </a:cubicBezTo>
                        <a:lnTo>
                          <a:pt x="4931" y="19174"/>
                        </a:lnTo>
                        <a:cubicBezTo>
                          <a:pt x="9473" y="30883"/>
                          <a:pt x="23899" y="42843"/>
                          <a:pt x="26181" y="41862"/>
                        </a:cubicBezTo>
                        <a:lnTo>
                          <a:pt x="26181" y="41862"/>
                        </a:lnTo>
                        <a:cubicBezTo>
                          <a:pt x="28464" y="40903"/>
                          <a:pt x="23648" y="24538"/>
                          <a:pt x="18968" y="13559"/>
                        </a:cubicBezTo>
                        <a:lnTo>
                          <a:pt x="18968" y="13559"/>
                        </a:lnTo>
                        <a:cubicBezTo>
                          <a:pt x="14769" y="3767"/>
                          <a:pt x="11436" y="0"/>
                          <a:pt x="9131" y="0"/>
                        </a:cubicBezTo>
                        <a:lnTo>
                          <a:pt x="9131" y="0"/>
                        </a:lnTo>
                        <a:cubicBezTo>
                          <a:pt x="8857" y="0"/>
                          <a:pt x="8606" y="46"/>
                          <a:pt x="8355" y="160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43" name="Google Shape;43;p4"/>
                  <p:cNvSpPr/>
                  <p:nvPr/>
                </p:nvSpPr>
                <p:spPr>
                  <a:xfrm flipH="1">
                    <a:off x="380998" y="2569654"/>
                    <a:ext cx="702490" cy="1174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66" h="42730" extrusionOk="0">
                        <a:moveTo>
                          <a:pt x="2580" y="251"/>
                        </a:moveTo>
                        <a:cubicBezTo>
                          <a:pt x="229" y="1073"/>
                          <a:pt x="1" y="5981"/>
                          <a:pt x="3904" y="17256"/>
                        </a:cubicBezTo>
                        <a:lnTo>
                          <a:pt x="3904" y="17256"/>
                        </a:lnTo>
                        <a:cubicBezTo>
                          <a:pt x="7830" y="28509"/>
                          <a:pt x="13970" y="42729"/>
                          <a:pt x="16298" y="41908"/>
                        </a:cubicBezTo>
                        <a:lnTo>
                          <a:pt x="16298" y="41908"/>
                        </a:lnTo>
                        <a:cubicBezTo>
                          <a:pt x="18649" y="41109"/>
                          <a:pt x="25565" y="28167"/>
                          <a:pt x="21822" y="14882"/>
                        </a:cubicBezTo>
                        <a:lnTo>
                          <a:pt x="21822" y="14882"/>
                        </a:lnTo>
                        <a:cubicBezTo>
                          <a:pt x="18284" y="2420"/>
                          <a:pt x="9040" y="0"/>
                          <a:pt x="4634" y="0"/>
                        </a:cubicBezTo>
                        <a:lnTo>
                          <a:pt x="4634" y="0"/>
                        </a:lnTo>
                        <a:cubicBezTo>
                          <a:pt x="3699" y="0"/>
                          <a:pt x="2991" y="115"/>
                          <a:pt x="2580" y="251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44" name="Google Shape;44;p4"/>
                  <p:cNvSpPr/>
                  <p:nvPr/>
                </p:nvSpPr>
                <p:spPr>
                  <a:xfrm flipH="1">
                    <a:off x="470080" y="2580314"/>
                    <a:ext cx="718756" cy="1192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8" h="43392" extrusionOk="0">
                        <a:moveTo>
                          <a:pt x="2442" y="662"/>
                        </a:moveTo>
                        <a:cubicBezTo>
                          <a:pt x="137" y="1575"/>
                          <a:pt x="0" y="6528"/>
                          <a:pt x="4360" y="17622"/>
                        </a:cubicBezTo>
                        <a:lnTo>
                          <a:pt x="4360" y="17622"/>
                        </a:lnTo>
                        <a:cubicBezTo>
                          <a:pt x="8719" y="28737"/>
                          <a:pt x="16252" y="43391"/>
                          <a:pt x="18557" y="42478"/>
                        </a:cubicBezTo>
                        <a:lnTo>
                          <a:pt x="18557" y="42478"/>
                        </a:lnTo>
                        <a:cubicBezTo>
                          <a:pt x="20862" y="41588"/>
                          <a:pt x="26158" y="23419"/>
                          <a:pt x="20680" y="10637"/>
                        </a:cubicBezTo>
                        <a:lnTo>
                          <a:pt x="20680" y="10637"/>
                        </a:lnTo>
                        <a:cubicBezTo>
                          <a:pt x="16937" y="1849"/>
                          <a:pt x="10819" y="0"/>
                          <a:pt x="6597" y="0"/>
                        </a:cubicBezTo>
                        <a:lnTo>
                          <a:pt x="6597" y="0"/>
                        </a:lnTo>
                        <a:cubicBezTo>
                          <a:pt x="4679" y="0"/>
                          <a:pt x="3173" y="388"/>
                          <a:pt x="2442" y="66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45" name="Google Shape;45;p4"/>
                  <p:cNvSpPr/>
                  <p:nvPr/>
                </p:nvSpPr>
                <p:spPr>
                  <a:xfrm flipH="1">
                    <a:off x="623103" y="2614795"/>
                    <a:ext cx="652920" cy="11859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62" h="43164" extrusionOk="0">
                        <a:moveTo>
                          <a:pt x="2306" y="480"/>
                        </a:moveTo>
                        <a:cubicBezTo>
                          <a:pt x="46" y="1462"/>
                          <a:pt x="0" y="6438"/>
                          <a:pt x="4680" y="17416"/>
                        </a:cubicBezTo>
                        <a:lnTo>
                          <a:pt x="4680" y="17416"/>
                        </a:lnTo>
                        <a:cubicBezTo>
                          <a:pt x="9359" y="28373"/>
                          <a:pt x="17850" y="43163"/>
                          <a:pt x="20132" y="42205"/>
                        </a:cubicBezTo>
                        <a:lnTo>
                          <a:pt x="20132" y="42205"/>
                        </a:lnTo>
                        <a:cubicBezTo>
                          <a:pt x="22392" y="41223"/>
                          <a:pt x="23762" y="22529"/>
                          <a:pt x="18420" y="11162"/>
                        </a:cubicBezTo>
                        <a:lnTo>
                          <a:pt x="18420" y="11162"/>
                        </a:lnTo>
                        <a:cubicBezTo>
                          <a:pt x="14129" y="1964"/>
                          <a:pt x="8560" y="1"/>
                          <a:pt x="5068" y="1"/>
                        </a:cubicBezTo>
                        <a:lnTo>
                          <a:pt x="5068" y="1"/>
                        </a:lnTo>
                        <a:cubicBezTo>
                          <a:pt x="3858" y="1"/>
                          <a:pt x="2899" y="229"/>
                          <a:pt x="2306" y="480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46" name="Google Shape;46;p4"/>
                  <p:cNvSpPr/>
                  <p:nvPr/>
                </p:nvSpPr>
                <p:spPr>
                  <a:xfrm flipH="1">
                    <a:off x="672013" y="2624851"/>
                    <a:ext cx="649156" cy="11902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25" h="43323" extrusionOk="0">
                        <a:moveTo>
                          <a:pt x="3036" y="228"/>
                        </a:moveTo>
                        <a:cubicBezTo>
                          <a:pt x="365" y="1370"/>
                          <a:pt x="0" y="6505"/>
                          <a:pt x="4725" y="17530"/>
                        </a:cubicBezTo>
                        <a:lnTo>
                          <a:pt x="4725" y="17530"/>
                        </a:lnTo>
                        <a:cubicBezTo>
                          <a:pt x="9427" y="28577"/>
                          <a:pt x="18283" y="43322"/>
                          <a:pt x="20954" y="42181"/>
                        </a:cubicBezTo>
                        <a:lnTo>
                          <a:pt x="20954" y="42181"/>
                        </a:lnTo>
                        <a:cubicBezTo>
                          <a:pt x="23624" y="41040"/>
                          <a:pt x="19105" y="24446"/>
                          <a:pt x="14380" y="13398"/>
                        </a:cubicBezTo>
                        <a:lnTo>
                          <a:pt x="14380" y="13398"/>
                        </a:lnTo>
                        <a:cubicBezTo>
                          <a:pt x="10249" y="3721"/>
                          <a:pt x="6688" y="0"/>
                          <a:pt x="4086" y="0"/>
                        </a:cubicBezTo>
                        <a:lnTo>
                          <a:pt x="4086" y="0"/>
                        </a:lnTo>
                        <a:cubicBezTo>
                          <a:pt x="3721" y="0"/>
                          <a:pt x="3378" y="91"/>
                          <a:pt x="3036" y="228"/>
                        </a:cubicBezTo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47" name="Google Shape;47;p4"/>
                  <p:cNvSpPr/>
                  <p:nvPr/>
                </p:nvSpPr>
                <p:spPr>
                  <a:xfrm flipH="1">
                    <a:off x="702128" y="3823283"/>
                    <a:ext cx="74024" cy="132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4" h="4817" extrusionOk="0">
                        <a:moveTo>
                          <a:pt x="0" y="91"/>
                        </a:moveTo>
                        <a:lnTo>
                          <a:pt x="2465" y="4816"/>
                        </a:lnTo>
                        <a:lnTo>
                          <a:pt x="2694" y="4725"/>
                        </a:lnTo>
                        <a:lnTo>
                          <a:pt x="22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48" name="Google Shape;48;p4"/>
                  <p:cNvSpPr/>
                  <p:nvPr/>
                </p:nvSpPr>
                <p:spPr>
                  <a:xfrm flipH="1">
                    <a:off x="650058" y="3791907"/>
                    <a:ext cx="52729" cy="141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9" h="5137" extrusionOk="0">
                        <a:moveTo>
                          <a:pt x="1" y="92"/>
                        </a:moveTo>
                        <a:lnTo>
                          <a:pt x="1713" y="5136"/>
                        </a:lnTo>
                        <a:lnTo>
                          <a:pt x="1918" y="5045"/>
                        </a:lnTo>
                        <a:lnTo>
                          <a:pt x="229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49" name="Google Shape;49;p4"/>
                  <p:cNvSpPr/>
                  <p:nvPr/>
                </p:nvSpPr>
                <p:spPr>
                  <a:xfrm flipH="1">
                    <a:off x="596752" y="3761190"/>
                    <a:ext cx="33275" cy="149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1" h="5433" extrusionOk="0">
                        <a:moveTo>
                          <a:pt x="1" y="69"/>
                        </a:moveTo>
                        <a:lnTo>
                          <a:pt x="959" y="5433"/>
                        </a:lnTo>
                        <a:lnTo>
                          <a:pt x="1210" y="5364"/>
                        </a:lnTo>
                        <a:lnTo>
                          <a:pt x="252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50" name="Google Shape;50;p4"/>
                  <p:cNvSpPr/>
                  <p:nvPr/>
                </p:nvSpPr>
                <p:spPr>
                  <a:xfrm flipH="1">
                    <a:off x="616838" y="3690936"/>
                    <a:ext cx="265955" cy="1775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79" h="6461" extrusionOk="0">
                        <a:moveTo>
                          <a:pt x="1" y="3607"/>
                        </a:moveTo>
                        <a:lnTo>
                          <a:pt x="1233" y="6460"/>
                        </a:lnTo>
                        <a:lnTo>
                          <a:pt x="9679" y="2854"/>
                        </a:lnTo>
                        <a:lnTo>
                          <a:pt x="8446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51" name="Google Shape;51;p4"/>
                  <p:cNvSpPr/>
                  <p:nvPr/>
                </p:nvSpPr>
                <p:spPr>
                  <a:xfrm flipH="1">
                    <a:off x="560372" y="3903537"/>
                    <a:ext cx="203883" cy="171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20" h="6232" extrusionOk="0">
                        <a:moveTo>
                          <a:pt x="1" y="2534"/>
                        </a:moveTo>
                        <a:lnTo>
                          <a:pt x="1165" y="5251"/>
                        </a:lnTo>
                        <a:cubicBezTo>
                          <a:pt x="1462" y="5935"/>
                          <a:pt x="2238" y="6232"/>
                          <a:pt x="2900" y="5958"/>
                        </a:cubicBezTo>
                        <a:lnTo>
                          <a:pt x="2900" y="5958"/>
                        </a:lnTo>
                        <a:lnTo>
                          <a:pt x="6438" y="4429"/>
                        </a:lnTo>
                        <a:cubicBezTo>
                          <a:pt x="7122" y="4155"/>
                          <a:pt x="7419" y="3379"/>
                          <a:pt x="7145" y="2717"/>
                        </a:cubicBezTo>
                        <a:lnTo>
                          <a:pt x="7145" y="2717"/>
                        </a:lnTo>
                        <a:lnTo>
                          <a:pt x="598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52" name="Google Shape;52;p4"/>
                  <p:cNvSpPr/>
                  <p:nvPr/>
                </p:nvSpPr>
                <p:spPr>
                  <a:xfrm flipH="1">
                    <a:off x="589223" y="3896641"/>
                    <a:ext cx="181297" cy="934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" h="3402" extrusionOk="0">
                        <a:moveTo>
                          <a:pt x="1" y="2671"/>
                        </a:moveTo>
                        <a:lnTo>
                          <a:pt x="297" y="3402"/>
                        </a:lnTo>
                        <a:lnTo>
                          <a:pt x="6597" y="708"/>
                        </a:lnTo>
                        <a:lnTo>
                          <a:pt x="6278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</p:grpSp>
          </p:grpSp>
          <p:grpSp>
            <p:nvGrpSpPr>
              <p:cNvPr id="53" name="Google Shape;53;p4"/>
              <p:cNvGrpSpPr/>
              <p:nvPr/>
            </p:nvGrpSpPr>
            <p:grpSpPr>
              <a:xfrm>
                <a:off x="7977880" y="193917"/>
                <a:ext cx="1005806" cy="572671"/>
                <a:chOff x="7886482" y="193932"/>
                <a:chExt cx="1097563" cy="624914"/>
              </a:xfrm>
            </p:grpSpPr>
            <p:grpSp>
              <p:nvGrpSpPr>
                <p:cNvPr id="54" name="Google Shape;54;p4"/>
                <p:cNvGrpSpPr/>
                <p:nvPr/>
              </p:nvGrpSpPr>
              <p:grpSpPr>
                <a:xfrm>
                  <a:off x="8423697" y="193932"/>
                  <a:ext cx="560348" cy="624914"/>
                  <a:chOff x="7147725" y="438825"/>
                  <a:chExt cx="1228025" cy="1369525"/>
                </a:xfrm>
              </p:grpSpPr>
              <p:sp>
                <p:nvSpPr>
                  <p:cNvPr id="55" name="Google Shape;55;p4"/>
                  <p:cNvSpPr/>
                  <p:nvPr/>
                </p:nvSpPr>
                <p:spPr>
                  <a:xfrm>
                    <a:off x="7950025" y="1607475"/>
                    <a:ext cx="85050" cy="11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2" h="4520" extrusionOk="0">
                        <a:moveTo>
                          <a:pt x="0" y="137"/>
                        </a:moveTo>
                        <a:lnTo>
                          <a:pt x="3219" y="4520"/>
                        </a:lnTo>
                        <a:lnTo>
                          <a:pt x="3401" y="4406"/>
                        </a:lnTo>
                        <a:lnTo>
                          <a:pt x="206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56" name="Google Shape;56;p4"/>
                  <p:cNvSpPr/>
                  <p:nvPr/>
                </p:nvSpPr>
                <p:spPr>
                  <a:xfrm>
                    <a:off x="7147725" y="604875"/>
                    <a:ext cx="833700" cy="99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48" h="39922" extrusionOk="0">
                        <a:moveTo>
                          <a:pt x="10682" y="206"/>
                        </a:moveTo>
                        <a:cubicBezTo>
                          <a:pt x="8491" y="1347"/>
                          <a:pt x="0" y="10683"/>
                          <a:pt x="7943" y="24218"/>
                        </a:cubicBezTo>
                        <a:lnTo>
                          <a:pt x="7943" y="24218"/>
                        </a:lnTo>
                        <a:cubicBezTo>
                          <a:pt x="14928" y="36110"/>
                          <a:pt x="28965" y="39922"/>
                          <a:pt x="31157" y="38803"/>
                        </a:cubicBezTo>
                        <a:lnTo>
                          <a:pt x="31157" y="38803"/>
                        </a:lnTo>
                        <a:cubicBezTo>
                          <a:pt x="33348" y="37662"/>
                          <a:pt x="27459" y="23533"/>
                          <a:pt x="22049" y="12920"/>
                        </a:cubicBezTo>
                        <a:lnTo>
                          <a:pt x="22049" y="12920"/>
                        </a:lnTo>
                        <a:cubicBezTo>
                          <a:pt x="17279" y="3630"/>
                          <a:pt x="13832" y="1"/>
                          <a:pt x="11573" y="1"/>
                        </a:cubicBezTo>
                        <a:lnTo>
                          <a:pt x="11573" y="1"/>
                        </a:lnTo>
                        <a:cubicBezTo>
                          <a:pt x="11253" y="1"/>
                          <a:pt x="10956" y="69"/>
                          <a:pt x="10682" y="20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57" name="Google Shape;57;p4"/>
                  <p:cNvSpPr/>
                  <p:nvPr/>
                </p:nvSpPr>
                <p:spPr>
                  <a:xfrm>
                    <a:off x="7225900" y="547825"/>
                    <a:ext cx="805175" cy="104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07" h="41771" extrusionOk="0">
                        <a:moveTo>
                          <a:pt x="10888" y="183"/>
                        </a:moveTo>
                        <a:cubicBezTo>
                          <a:pt x="8628" y="1233"/>
                          <a:pt x="0" y="7464"/>
                          <a:pt x="5455" y="20246"/>
                        </a:cubicBezTo>
                        <a:lnTo>
                          <a:pt x="5455" y="20246"/>
                        </a:lnTo>
                        <a:cubicBezTo>
                          <a:pt x="10911" y="33051"/>
                          <a:pt x="27710" y="41770"/>
                          <a:pt x="29947" y="40743"/>
                        </a:cubicBezTo>
                        <a:lnTo>
                          <a:pt x="29947" y="40743"/>
                        </a:lnTo>
                        <a:cubicBezTo>
                          <a:pt x="32207" y="39693"/>
                          <a:pt x="26820" y="24103"/>
                          <a:pt x="21798" y="13284"/>
                        </a:cubicBezTo>
                        <a:lnTo>
                          <a:pt x="21798" y="13284"/>
                        </a:lnTo>
                        <a:cubicBezTo>
                          <a:pt x="17370" y="3721"/>
                          <a:pt x="13969" y="0"/>
                          <a:pt x="11710" y="0"/>
                        </a:cubicBezTo>
                        <a:lnTo>
                          <a:pt x="11710" y="0"/>
                        </a:lnTo>
                        <a:cubicBezTo>
                          <a:pt x="11413" y="0"/>
                          <a:pt x="11139" y="68"/>
                          <a:pt x="10888" y="183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58" name="Google Shape;58;p4"/>
                  <p:cNvSpPr/>
                  <p:nvPr/>
                </p:nvSpPr>
                <p:spPr>
                  <a:xfrm>
                    <a:off x="7365125" y="507300"/>
                    <a:ext cx="711600" cy="1071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64" h="42844" extrusionOk="0">
                        <a:moveTo>
                          <a:pt x="8355" y="160"/>
                        </a:moveTo>
                        <a:cubicBezTo>
                          <a:pt x="6095" y="1142"/>
                          <a:pt x="1" y="6460"/>
                          <a:pt x="4931" y="19174"/>
                        </a:cubicBezTo>
                        <a:lnTo>
                          <a:pt x="4931" y="19174"/>
                        </a:lnTo>
                        <a:cubicBezTo>
                          <a:pt x="9473" y="30883"/>
                          <a:pt x="23899" y="42843"/>
                          <a:pt x="26181" y="41862"/>
                        </a:cubicBezTo>
                        <a:lnTo>
                          <a:pt x="26181" y="41862"/>
                        </a:lnTo>
                        <a:cubicBezTo>
                          <a:pt x="28464" y="40903"/>
                          <a:pt x="23648" y="24538"/>
                          <a:pt x="18968" y="13559"/>
                        </a:cubicBezTo>
                        <a:lnTo>
                          <a:pt x="18968" y="13559"/>
                        </a:lnTo>
                        <a:cubicBezTo>
                          <a:pt x="14769" y="3767"/>
                          <a:pt x="11436" y="0"/>
                          <a:pt x="9131" y="0"/>
                        </a:cubicBezTo>
                        <a:lnTo>
                          <a:pt x="9131" y="0"/>
                        </a:lnTo>
                        <a:cubicBezTo>
                          <a:pt x="8857" y="0"/>
                          <a:pt x="8606" y="46"/>
                          <a:pt x="8355" y="160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59" name="Google Shape;59;p4"/>
                  <p:cNvSpPr/>
                  <p:nvPr/>
                </p:nvSpPr>
                <p:spPr>
                  <a:xfrm>
                    <a:off x="7736600" y="438825"/>
                    <a:ext cx="639150" cy="10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66" h="42730" extrusionOk="0">
                        <a:moveTo>
                          <a:pt x="2580" y="251"/>
                        </a:moveTo>
                        <a:cubicBezTo>
                          <a:pt x="229" y="1073"/>
                          <a:pt x="1" y="5981"/>
                          <a:pt x="3904" y="17256"/>
                        </a:cubicBezTo>
                        <a:lnTo>
                          <a:pt x="3904" y="17256"/>
                        </a:lnTo>
                        <a:cubicBezTo>
                          <a:pt x="7830" y="28509"/>
                          <a:pt x="13970" y="42729"/>
                          <a:pt x="16298" y="41908"/>
                        </a:cubicBezTo>
                        <a:lnTo>
                          <a:pt x="16298" y="41908"/>
                        </a:lnTo>
                        <a:cubicBezTo>
                          <a:pt x="18649" y="41109"/>
                          <a:pt x="25565" y="28167"/>
                          <a:pt x="21822" y="14882"/>
                        </a:cubicBezTo>
                        <a:lnTo>
                          <a:pt x="21822" y="14882"/>
                        </a:lnTo>
                        <a:cubicBezTo>
                          <a:pt x="18284" y="2420"/>
                          <a:pt x="9040" y="0"/>
                          <a:pt x="4634" y="0"/>
                        </a:cubicBezTo>
                        <a:lnTo>
                          <a:pt x="4634" y="0"/>
                        </a:lnTo>
                        <a:cubicBezTo>
                          <a:pt x="3699" y="0"/>
                          <a:pt x="2991" y="115"/>
                          <a:pt x="2580" y="251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60" name="Google Shape;60;p4"/>
                  <p:cNvSpPr/>
                  <p:nvPr/>
                </p:nvSpPr>
                <p:spPr>
                  <a:xfrm>
                    <a:off x="7640750" y="448525"/>
                    <a:ext cx="653950" cy="108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8" h="43392" extrusionOk="0">
                        <a:moveTo>
                          <a:pt x="2442" y="662"/>
                        </a:moveTo>
                        <a:cubicBezTo>
                          <a:pt x="137" y="1575"/>
                          <a:pt x="0" y="6528"/>
                          <a:pt x="4360" y="17622"/>
                        </a:cubicBezTo>
                        <a:lnTo>
                          <a:pt x="4360" y="17622"/>
                        </a:lnTo>
                        <a:cubicBezTo>
                          <a:pt x="8719" y="28737"/>
                          <a:pt x="16252" y="43391"/>
                          <a:pt x="18557" y="42478"/>
                        </a:cubicBezTo>
                        <a:lnTo>
                          <a:pt x="18557" y="42478"/>
                        </a:lnTo>
                        <a:cubicBezTo>
                          <a:pt x="20862" y="41588"/>
                          <a:pt x="26158" y="23419"/>
                          <a:pt x="20680" y="10637"/>
                        </a:cubicBezTo>
                        <a:lnTo>
                          <a:pt x="20680" y="10637"/>
                        </a:lnTo>
                        <a:cubicBezTo>
                          <a:pt x="16937" y="1849"/>
                          <a:pt x="10819" y="0"/>
                          <a:pt x="6597" y="0"/>
                        </a:cubicBezTo>
                        <a:lnTo>
                          <a:pt x="6597" y="0"/>
                        </a:lnTo>
                        <a:cubicBezTo>
                          <a:pt x="4679" y="0"/>
                          <a:pt x="3173" y="388"/>
                          <a:pt x="2442" y="66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61" name="Google Shape;61;p4"/>
                  <p:cNvSpPr/>
                  <p:nvPr/>
                </p:nvSpPr>
                <p:spPr>
                  <a:xfrm>
                    <a:off x="7561425" y="479900"/>
                    <a:ext cx="594050" cy="107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62" h="43164" extrusionOk="0">
                        <a:moveTo>
                          <a:pt x="2306" y="480"/>
                        </a:moveTo>
                        <a:cubicBezTo>
                          <a:pt x="46" y="1462"/>
                          <a:pt x="0" y="6438"/>
                          <a:pt x="4680" y="17416"/>
                        </a:cubicBezTo>
                        <a:lnTo>
                          <a:pt x="4680" y="17416"/>
                        </a:lnTo>
                        <a:cubicBezTo>
                          <a:pt x="9359" y="28373"/>
                          <a:pt x="17850" y="43163"/>
                          <a:pt x="20132" y="42205"/>
                        </a:cubicBezTo>
                        <a:lnTo>
                          <a:pt x="20132" y="42205"/>
                        </a:lnTo>
                        <a:cubicBezTo>
                          <a:pt x="22392" y="41223"/>
                          <a:pt x="23762" y="22529"/>
                          <a:pt x="18420" y="11162"/>
                        </a:cubicBezTo>
                        <a:lnTo>
                          <a:pt x="18420" y="11162"/>
                        </a:lnTo>
                        <a:cubicBezTo>
                          <a:pt x="14129" y="1964"/>
                          <a:pt x="8560" y="1"/>
                          <a:pt x="5068" y="1"/>
                        </a:cubicBezTo>
                        <a:lnTo>
                          <a:pt x="5068" y="1"/>
                        </a:lnTo>
                        <a:cubicBezTo>
                          <a:pt x="3858" y="1"/>
                          <a:pt x="2899" y="229"/>
                          <a:pt x="2306" y="480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62" name="Google Shape;62;p4"/>
                  <p:cNvSpPr/>
                  <p:nvPr/>
                </p:nvSpPr>
                <p:spPr>
                  <a:xfrm>
                    <a:off x="7520350" y="489050"/>
                    <a:ext cx="590625" cy="108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25" h="43323" extrusionOk="0">
                        <a:moveTo>
                          <a:pt x="3036" y="228"/>
                        </a:moveTo>
                        <a:cubicBezTo>
                          <a:pt x="365" y="1370"/>
                          <a:pt x="0" y="6505"/>
                          <a:pt x="4725" y="17530"/>
                        </a:cubicBezTo>
                        <a:lnTo>
                          <a:pt x="4725" y="17530"/>
                        </a:lnTo>
                        <a:cubicBezTo>
                          <a:pt x="9427" y="28577"/>
                          <a:pt x="18283" y="43322"/>
                          <a:pt x="20954" y="42181"/>
                        </a:cubicBezTo>
                        <a:lnTo>
                          <a:pt x="20954" y="42181"/>
                        </a:lnTo>
                        <a:cubicBezTo>
                          <a:pt x="23624" y="41040"/>
                          <a:pt x="19105" y="24446"/>
                          <a:pt x="14380" y="13398"/>
                        </a:cubicBezTo>
                        <a:lnTo>
                          <a:pt x="14380" y="13398"/>
                        </a:lnTo>
                        <a:cubicBezTo>
                          <a:pt x="10249" y="3721"/>
                          <a:pt x="6688" y="0"/>
                          <a:pt x="4086" y="0"/>
                        </a:cubicBezTo>
                        <a:lnTo>
                          <a:pt x="4086" y="0"/>
                        </a:lnTo>
                        <a:cubicBezTo>
                          <a:pt x="3721" y="0"/>
                          <a:pt x="3378" y="91"/>
                          <a:pt x="3036" y="228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63" name="Google Shape;63;p4"/>
                  <p:cNvSpPr/>
                  <p:nvPr/>
                </p:nvSpPr>
                <p:spPr>
                  <a:xfrm>
                    <a:off x="8016225" y="1579525"/>
                    <a:ext cx="67350" cy="12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4" h="4817" extrusionOk="0">
                        <a:moveTo>
                          <a:pt x="0" y="91"/>
                        </a:moveTo>
                        <a:lnTo>
                          <a:pt x="2465" y="4816"/>
                        </a:lnTo>
                        <a:lnTo>
                          <a:pt x="2694" y="4725"/>
                        </a:lnTo>
                        <a:lnTo>
                          <a:pt x="22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64" name="Google Shape;64;p4"/>
                  <p:cNvSpPr/>
                  <p:nvPr/>
                </p:nvSpPr>
                <p:spPr>
                  <a:xfrm>
                    <a:off x="8082975" y="1550975"/>
                    <a:ext cx="47975" cy="1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9" h="5137" extrusionOk="0">
                        <a:moveTo>
                          <a:pt x="1" y="92"/>
                        </a:moveTo>
                        <a:lnTo>
                          <a:pt x="1713" y="5136"/>
                        </a:lnTo>
                        <a:lnTo>
                          <a:pt x="1918" y="5045"/>
                        </a:lnTo>
                        <a:lnTo>
                          <a:pt x="229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65" name="Google Shape;65;p4"/>
                  <p:cNvSpPr/>
                  <p:nvPr/>
                </p:nvSpPr>
                <p:spPr>
                  <a:xfrm>
                    <a:off x="8149175" y="1523025"/>
                    <a:ext cx="30275" cy="135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1" h="5433" extrusionOk="0">
                        <a:moveTo>
                          <a:pt x="1" y="69"/>
                        </a:moveTo>
                        <a:lnTo>
                          <a:pt x="959" y="5433"/>
                        </a:lnTo>
                        <a:lnTo>
                          <a:pt x="1210" y="5364"/>
                        </a:lnTo>
                        <a:lnTo>
                          <a:pt x="252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66" name="Google Shape;66;p4"/>
                  <p:cNvSpPr/>
                  <p:nvPr/>
                </p:nvSpPr>
                <p:spPr>
                  <a:xfrm>
                    <a:off x="7919200" y="1459100"/>
                    <a:ext cx="241975" cy="16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79" h="6461" extrusionOk="0">
                        <a:moveTo>
                          <a:pt x="1" y="3607"/>
                        </a:moveTo>
                        <a:lnTo>
                          <a:pt x="1233" y="6460"/>
                        </a:lnTo>
                        <a:lnTo>
                          <a:pt x="9679" y="2854"/>
                        </a:lnTo>
                        <a:lnTo>
                          <a:pt x="8446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67" name="Google Shape;67;p4"/>
                  <p:cNvSpPr/>
                  <p:nvPr/>
                </p:nvSpPr>
                <p:spPr>
                  <a:xfrm>
                    <a:off x="8027050" y="1652550"/>
                    <a:ext cx="185500" cy="15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20" h="6232" extrusionOk="0">
                        <a:moveTo>
                          <a:pt x="1" y="2534"/>
                        </a:moveTo>
                        <a:lnTo>
                          <a:pt x="1165" y="5251"/>
                        </a:lnTo>
                        <a:cubicBezTo>
                          <a:pt x="1462" y="5935"/>
                          <a:pt x="2238" y="6232"/>
                          <a:pt x="2900" y="5958"/>
                        </a:cubicBezTo>
                        <a:lnTo>
                          <a:pt x="2900" y="5958"/>
                        </a:lnTo>
                        <a:lnTo>
                          <a:pt x="6438" y="4429"/>
                        </a:lnTo>
                        <a:cubicBezTo>
                          <a:pt x="7122" y="4155"/>
                          <a:pt x="7419" y="3379"/>
                          <a:pt x="7145" y="2717"/>
                        </a:cubicBezTo>
                        <a:lnTo>
                          <a:pt x="7145" y="2717"/>
                        </a:lnTo>
                        <a:lnTo>
                          <a:pt x="598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68" name="Google Shape;68;p4"/>
                  <p:cNvSpPr/>
                  <p:nvPr/>
                </p:nvSpPr>
                <p:spPr>
                  <a:xfrm>
                    <a:off x="8021350" y="1646275"/>
                    <a:ext cx="164950" cy="8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" h="3402" extrusionOk="0">
                        <a:moveTo>
                          <a:pt x="1" y="2671"/>
                        </a:moveTo>
                        <a:lnTo>
                          <a:pt x="297" y="3402"/>
                        </a:lnTo>
                        <a:lnTo>
                          <a:pt x="6597" y="708"/>
                        </a:lnTo>
                        <a:lnTo>
                          <a:pt x="6278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</p:grpSp>
            <p:grpSp>
              <p:nvGrpSpPr>
                <p:cNvPr id="69" name="Google Shape;69;p4"/>
                <p:cNvGrpSpPr/>
                <p:nvPr/>
              </p:nvGrpSpPr>
              <p:grpSpPr>
                <a:xfrm>
                  <a:off x="7886482" y="234250"/>
                  <a:ext cx="765266" cy="300750"/>
                  <a:chOff x="6096600" y="413675"/>
                  <a:chExt cx="1156341" cy="454443"/>
                </a:xfrm>
              </p:grpSpPr>
              <p:sp>
                <p:nvSpPr>
                  <p:cNvPr id="70" name="Google Shape;70;p4"/>
                  <p:cNvSpPr/>
                  <p:nvPr/>
                </p:nvSpPr>
                <p:spPr>
                  <a:xfrm>
                    <a:off x="6211437" y="413675"/>
                    <a:ext cx="1041503" cy="3524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18" h="10328" extrusionOk="0">
                        <a:moveTo>
                          <a:pt x="16540" y="1"/>
                        </a:moveTo>
                        <a:cubicBezTo>
                          <a:pt x="13545" y="1"/>
                          <a:pt x="10932" y="1832"/>
                          <a:pt x="9792" y="4484"/>
                        </a:cubicBezTo>
                        <a:cubicBezTo>
                          <a:pt x="9199" y="4530"/>
                          <a:pt x="8628" y="4666"/>
                          <a:pt x="8103" y="4918"/>
                        </a:cubicBezTo>
                        <a:cubicBezTo>
                          <a:pt x="7852" y="3639"/>
                          <a:pt x="6757" y="2681"/>
                          <a:pt x="5410" y="2612"/>
                        </a:cubicBezTo>
                        <a:cubicBezTo>
                          <a:pt x="5364" y="2610"/>
                          <a:pt x="5317" y="2609"/>
                          <a:pt x="5271" y="2609"/>
                        </a:cubicBezTo>
                        <a:cubicBezTo>
                          <a:pt x="3892" y="2609"/>
                          <a:pt x="2708" y="3592"/>
                          <a:pt x="2443" y="4918"/>
                        </a:cubicBezTo>
                        <a:cubicBezTo>
                          <a:pt x="2306" y="4872"/>
                          <a:pt x="2146" y="4849"/>
                          <a:pt x="1986" y="4826"/>
                        </a:cubicBezTo>
                        <a:cubicBezTo>
                          <a:pt x="1958" y="4825"/>
                          <a:pt x="1930" y="4824"/>
                          <a:pt x="1902" y="4824"/>
                        </a:cubicBezTo>
                        <a:cubicBezTo>
                          <a:pt x="912" y="4824"/>
                          <a:pt x="90" y="5608"/>
                          <a:pt x="46" y="6607"/>
                        </a:cubicBezTo>
                        <a:cubicBezTo>
                          <a:pt x="0" y="7520"/>
                          <a:pt x="639" y="8319"/>
                          <a:pt x="1507" y="8501"/>
                        </a:cubicBezTo>
                        <a:cubicBezTo>
                          <a:pt x="1279" y="8912"/>
                          <a:pt x="1119" y="9368"/>
                          <a:pt x="1096" y="9871"/>
                        </a:cubicBezTo>
                        <a:cubicBezTo>
                          <a:pt x="1096" y="10008"/>
                          <a:pt x="1096" y="10167"/>
                          <a:pt x="1119" y="10327"/>
                        </a:cubicBezTo>
                        <a:lnTo>
                          <a:pt x="30426" y="10327"/>
                        </a:lnTo>
                        <a:cubicBezTo>
                          <a:pt x="30426" y="10236"/>
                          <a:pt x="30449" y="10167"/>
                          <a:pt x="30449" y="10076"/>
                        </a:cubicBezTo>
                        <a:cubicBezTo>
                          <a:pt x="30518" y="8958"/>
                          <a:pt x="29650" y="8022"/>
                          <a:pt x="28532" y="7953"/>
                        </a:cubicBezTo>
                        <a:cubicBezTo>
                          <a:pt x="28395" y="7953"/>
                          <a:pt x="28258" y="7953"/>
                          <a:pt x="28121" y="7976"/>
                        </a:cubicBezTo>
                        <a:cubicBezTo>
                          <a:pt x="28121" y="7976"/>
                          <a:pt x="28121" y="7953"/>
                          <a:pt x="28121" y="7930"/>
                        </a:cubicBezTo>
                        <a:cubicBezTo>
                          <a:pt x="28212" y="6356"/>
                          <a:pt x="26980" y="4986"/>
                          <a:pt x="25382" y="4918"/>
                        </a:cubicBezTo>
                        <a:cubicBezTo>
                          <a:pt x="25342" y="4916"/>
                          <a:pt x="25302" y="4915"/>
                          <a:pt x="25263" y="4915"/>
                        </a:cubicBezTo>
                        <a:cubicBezTo>
                          <a:pt x="24672" y="4915"/>
                          <a:pt x="24141" y="5075"/>
                          <a:pt x="23670" y="5374"/>
                        </a:cubicBezTo>
                        <a:cubicBezTo>
                          <a:pt x="22826" y="2407"/>
                          <a:pt x="20178" y="170"/>
                          <a:pt x="16914" y="10"/>
                        </a:cubicBezTo>
                        <a:cubicBezTo>
                          <a:pt x="16789" y="4"/>
                          <a:pt x="16664" y="1"/>
                          <a:pt x="16540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  <p:sp>
                <p:nvSpPr>
                  <p:cNvPr id="71" name="Google Shape;71;p4"/>
                  <p:cNvSpPr/>
                  <p:nvPr/>
                </p:nvSpPr>
                <p:spPr>
                  <a:xfrm>
                    <a:off x="6096600" y="656318"/>
                    <a:ext cx="211800" cy="211800"/>
                  </a:xfrm>
                  <a:prstGeom prst="chord">
                    <a:avLst>
                      <a:gd name="adj1" fmla="val 10629735"/>
                      <a:gd name="adj2" fmla="val 186765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7"/>
                  </a:p>
                </p:txBody>
              </p:sp>
            </p:grpSp>
          </p:grpSp>
        </p:grpSp>
        <p:grpSp>
          <p:nvGrpSpPr>
            <p:cNvPr id="72" name="Google Shape;72;p4"/>
            <p:cNvGrpSpPr/>
            <p:nvPr/>
          </p:nvGrpSpPr>
          <p:grpSpPr>
            <a:xfrm>
              <a:off x="0" y="4920103"/>
              <a:ext cx="9144214" cy="232741"/>
              <a:chOff x="0" y="4608495"/>
              <a:chExt cx="9144214" cy="535037"/>
            </a:xfrm>
          </p:grpSpPr>
          <p:sp>
            <p:nvSpPr>
              <p:cNvPr id="73" name="Google Shape;73;p4"/>
              <p:cNvSpPr/>
              <p:nvPr/>
            </p:nvSpPr>
            <p:spPr>
              <a:xfrm>
                <a:off x="0" y="4762775"/>
                <a:ext cx="9144214" cy="380757"/>
              </a:xfrm>
              <a:custGeom>
                <a:avLst/>
                <a:gdLst/>
                <a:ahLst/>
                <a:cxnLst/>
                <a:rect l="l" t="t" r="r" b="b"/>
                <a:pathLst>
                  <a:path w="210587" h="27437" extrusionOk="0">
                    <a:moveTo>
                      <a:pt x="0" y="1"/>
                    </a:moveTo>
                    <a:lnTo>
                      <a:pt x="0" y="27437"/>
                    </a:lnTo>
                    <a:lnTo>
                      <a:pt x="210586" y="27437"/>
                    </a:lnTo>
                    <a:lnTo>
                      <a:pt x="2105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957" y="4608495"/>
                <a:ext cx="9137325" cy="441350"/>
              </a:xfrm>
              <a:custGeom>
                <a:avLst/>
                <a:gdLst/>
                <a:ahLst/>
                <a:cxnLst/>
                <a:rect l="l" t="t" r="r" b="b"/>
                <a:pathLst>
                  <a:path w="365493" h="17654" extrusionOk="0">
                    <a:moveTo>
                      <a:pt x="2838" y="7636"/>
                    </a:moveTo>
                    <a:cubicBezTo>
                      <a:pt x="-7056" y="5487"/>
                      <a:pt x="11180" y="2605"/>
                      <a:pt x="22917" y="1775"/>
                    </a:cubicBezTo>
                    <a:cubicBezTo>
                      <a:pt x="34654" y="945"/>
                      <a:pt x="60067" y="2947"/>
                      <a:pt x="73259" y="2654"/>
                    </a:cubicBezTo>
                    <a:cubicBezTo>
                      <a:pt x="86451" y="2361"/>
                      <a:pt x="91713" y="-228"/>
                      <a:pt x="102068" y="16"/>
                    </a:cubicBezTo>
                    <a:cubicBezTo>
                      <a:pt x="112423" y="260"/>
                      <a:pt x="124235" y="3435"/>
                      <a:pt x="135390" y="4119"/>
                    </a:cubicBezTo>
                    <a:cubicBezTo>
                      <a:pt x="146545" y="4803"/>
                      <a:pt x="153065" y="4217"/>
                      <a:pt x="168996" y="4119"/>
                    </a:cubicBezTo>
                    <a:cubicBezTo>
                      <a:pt x="184928" y="4021"/>
                      <a:pt x="212064" y="2605"/>
                      <a:pt x="230979" y="3533"/>
                    </a:cubicBezTo>
                    <a:cubicBezTo>
                      <a:pt x="249894" y="4461"/>
                      <a:pt x="267644" y="9883"/>
                      <a:pt x="282485" y="9688"/>
                    </a:cubicBezTo>
                    <a:cubicBezTo>
                      <a:pt x="297326" y="9493"/>
                      <a:pt x="306346" y="2947"/>
                      <a:pt x="320023" y="2361"/>
                    </a:cubicBezTo>
                    <a:cubicBezTo>
                      <a:pt x="333700" y="1775"/>
                      <a:pt x="363604" y="3695"/>
                      <a:pt x="364546" y="6171"/>
                    </a:cubicBezTo>
                    <a:cubicBezTo>
                      <a:pt x="365488" y="8648"/>
                      <a:pt x="372722" y="15804"/>
                      <a:pt x="325677" y="17220"/>
                    </a:cubicBezTo>
                    <a:cubicBezTo>
                      <a:pt x="278633" y="18637"/>
                      <a:pt x="136086" y="16267"/>
                      <a:pt x="82279" y="14670"/>
                    </a:cubicBezTo>
                    <a:cubicBezTo>
                      <a:pt x="28473" y="13073"/>
                      <a:pt x="12732" y="9785"/>
                      <a:pt x="2838" y="763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75" name="Google Shape;75;p4"/>
            <p:cNvSpPr/>
            <p:nvPr/>
          </p:nvSpPr>
          <p:spPr>
            <a:xfrm>
              <a:off x="7237126" y="4666176"/>
              <a:ext cx="1907217" cy="490224"/>
            </a:xfrm>
            <a:custGeom>
              <a:avLst/>
              <a:gdLst/>
              <a:ahLst/>
              <a:cxnLst/>
              <a:rect l="l" t="t" r="r" b="b"/>
              <a:pathLst>
                <a:path w="141906" h="36475" extrusionOk="0">
                  <a:moveTo>
                    <a:pt x="114697" y="69"/>
                  </a:moveTo>
                  <a:cubicBezTo>
                    <a:pt x="109904" y="114"/>
                    <a:pt x="107051" y="3104"/>
                    <a:pt x="102851" y="4908"/>
                  </a:cubicBezTo>
                  <a:lnTo>
                    <a:pt x="102851" y="4908"/>
                  </a:lnTo>
                  <a:cubicBezTo>
                    <a:pt x="100409" y="5935"/>
                    <a:pt x="99724" y="4611"/>
                    <a:pt x="97464" y="3104"/>
                  </a:cubicBezTo>
                  <a:lnTo>
                    <a:pt x="97464" y="3104"/>
                  </a:lnTo>
                  <a:cubicBezTo>
                    <a:pt x="95319" y="1689"/>
                    <a:pt x="94018" y="1370"/>
                    <a:pt x="91461" y="1347"/>
                  </a:cubicBezTo>
                  <a:lnTo>
                    <a:pt x="91461" y="1347"/>
                  </a:lnTo>
                  <a:cubicBezTo>
                    <a:pt x="89658" y="1301"/>
                    <a:pt x="88471" y="1256"/>
                    <a:pt x="86851" y="2100"/>
                  </a:cubicBezTo>
                  <a:lnTo>
                    <a:pt x="86851" y="2100"/>
                  </a:lnTo>
                  <a:cubicBezTo>
                    <a:pt x="85481" y="2830"/>
                    <a:pt x="84385" y="4679"/>
                    <a:pt x="83039" y="5159"/>
                  </a:cubicBezTo>
                  <a:lnTo>
                    <a:pt x="83039" y="5159"/>
                  </a:lnTo>
                  <a:cubicBezTo>
                    <a:pt x="80140" y="6186"/>
                    <a:pt x="75073" y="3104"/>
                    <a:pt x="72242" y="2511"/>
                  </a:cubicBezTo>
                  <a:lnTo>
                    <a:pt x="72242" y="2511"/>
                  </a:lnTo>
                  <a:cubicBezTo>
                    <a:pt x="69686" y="1963"/>
                    <a:pt x="64459" y="1233"/>
                    <a:pt x="61925" y="2146"/>
                  </a:cubicBezTo>
                  <a:lnTo>
                    <a:pt x="61925" y="2146"/>
                  </a:lnTo>
                  <a:cubicBezTo>
                    <a:pt x="60054" y="2808"/>
                    <a:pt x="59437" y="5045"/>
                    <a:pt x="57954" y="6003"/>
                  </a:cubicBezTo>
                  <a:lnTo>
                    <a:pt x="57954" y="6003"/>
                  </a:lnTo>
                  <a:cubicBezTo>
                    <a:pt x="56151" y="7144"/>
                    <a:pt x="53571" y="6665"/>
                    <a:pt x="51517" y="6665"/>
                  </a:cubicBezTo>
                  <a:lnTo>
                    <a:pt x="51517" y="6665"/>
                  </a:lnTo>
                  <a:cubicBezTo>
                    <a:pt x="45925" y="6665"/>
                    <a:pt x="39283" y="7190"/>
                    <a:pt x="35311" y="11801"/>
                  </a:cubicBezTo>
                  <a:lnTo>
                    <a:pt x="35311" y="11801"/>
                  </a:lnTo>
                  <a:cubicBezTo>
                    <a:pt x="32732" y="14768"/>
                    <a:pt x="34375" y="17393"/>
                    <a:pt x="29833" y="18192"/>
                  </a:cubicBezTo>
                  <a:lnTo>
                    <a:pt x="29833" y="18192"/>
                  </a:lnTo>
                  <a:cubicBezTo>
                    <a:pt x="27140" y="18671"/>
                    <a:pt x="24241" y="18192"/>
                    <a:pt x="21570" y="18831"/>
                  </a:cubicBezTo>
                  <a:lnTo>
                    <a:pt x="21570" y="18831"/>
                  </a:lnTo>
                  <a:cubicBezTo>
                    <a:pt x="18169" y="19676"/>
                    <a:pt x="17142" y="22574"/>
                    <a:pt x="14357" y="24514"/>
                  </a:cubicBezTo>
                  <a:lnTo>
                    <a:pt x="14357" y="24514"/>
                  </a:lnTo>
                  <a:cubicBezTo>
                    <a:pt x="12782" y="25610"/>
                    <a:pt x="11322" y="26204"/>
                    <a:pt x="10112" y="27733"/>
                  </a:cubicBezTo>
                  <a:lnTo>
                    <a:pt x="10112" y="27733"/>
                  </a:lnTo>
                  <a:cubicBezTo>
                    <a:pt x="9564" y="28440"/>
                    <a:pt x="9838" y="29057"/>
                    <a:pt x="9222" y="29741"/>
                  </a:cubicBezTo>
                  <a:lnTo>
                    <a:pt x="9222" y="29741"/>
                  </a:lnTo>
                  <a:cubicBezTo>
                    <a:pt x="7943" y="31157"/>
                    <a:pt x="5981" y="31499"/>
                    <a:pt x="4406" y="32389"/>
                  </a:cubicBezTo>
                  <a:lnTo>
                    <a:pt x="4406" y="32389"/>
                  </a:lnTo>
                  <a:cubicBezTo>
                    <a:pt x="2671" y="33371"/>
                    <a:pt x="1164" y="34809"/>
                    <a:pt x="0" y="36475"/>
                  </a:cubicBezTo>
                  <a:lnTo>
                    <a:pt x="0" y="36475"/>
                  </a:lnTo>
                  <a:lnTo>
                    <a:pt x="141905" y="36475"/>
                  </a:lnTo>
                  <a:lnTo>
                    <a:pt x="141905" y="10066"/>
                  </a:lnTo>
                  <a:cubicBezTo>
                    <a:pt x="137112" y="8240"/>
                    <a:pt x="133437" y="3721"/>
                    <a:pt x="128758" y="1598"/>
                  </a:cubicBezTo>
                  <a:lnTo>
                    <a:pt x="128758" y="1598"/>
                  </a:lnTo>
                  <a:cubicBezTo>
                    <a:pt x="125768" y="228"/>
                    <a:pt x="122663" y="0"/>
                    <a:pt x="119491" y="0"/>
                  </a:cubicBezTo>
                  <a:lnTo>
                    <a:pt x="119491" y="0"/>
                  </a:lnTo>
                  <a:cubicBezTo>
                    <a:pt x="117916" y="0"/>
                    <a:pt x="116318" y="46"/>
                    <a:pt x="114697" y="6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536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909313" y="324519"/>
            <a:ext cx="1452594" cy="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  <p:sldLayoutId id="2147483716" r:id="rId13"/>
    <p:sldLayoutId id="2147483717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8/10/relationships/comments" Target="../comments/modernComment_2BB_14536EE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a.com/stata-news/news40-1/community-corner-data-enchanted/" TargetMode="External"/><Relationship Id="rId2" Type="http://schemas.openxmlformats.org/officeDocument/2006/relationships/hyperlink" Target="https://freakonomics.com/podcast/why-is-the-live-event-ticket-market-so-screwed-up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00_997F208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dress&#10;&#10;AI-generated content may be incorrect.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" t="511" r="16516" b="-421"/>
          <a:stretch/>
        </p:blipFill>
        <p:spPr>
          <a:xfrm>
            <a:off x="3669398" y="28308"/>
            <a:ext cx="11440250" cy="6965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" r="29"/>
          <a:stretch/>
        </p:blipFill>
        <p:spPr>
          <a:xfrm>
            <a:off x="0" y="30891"/>
            <a:ext cx="5601910" cy="68343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500" y="156726"/>
            <a:ext cx="12900497" cy="2259105"/>
          </a:xfrm>
        </p:spPr>
        <p:txBody>
          <a:bodyPr lIns="91440" tIns="45720" rIns="91440" bIns="45720" anchor="t"/>
          <a:lstStyle/>
          <a:p>
            <a:r>
              <a:rPr lang="en-US" sz="5000" b="1">
                <a:solidFill>
                  <a:srgbClr val="414A58"/>
                </a:solidFill>
                <a:latin typeface="+mj-lt"/>
                <a:cs typeface="Calibri"/>
              </a:rPr>
              <a:t>CEE's 2025 Summer Institute</a:t>
            </a:r>
            <a:endParaRPr lang="en-US"/>
          </a:p>
          <a:p>
            <a:r>
              <a:rPr lang="en-US" sz="5000">
                <a:solidFill>
                  <a:srgbClr val="414A58"/>
                </a:solidFill>
                <a:ea typeface="+mn-lt"/>
                <a:cs typeface="+mn-lt"/>
              </a:rPr>
              <a:t>Bad Bunny to Swifty Hooking Students on Econ &amp; History Through Music &amp; Culture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0CC539-05C1-1FD2-7774-C13D8DA86458}"/>
              </a:ext>
            </a:extLst>
          </p:cNvPr>
          <p:cNvSpPr txBox="1">
            <a:spLocks/>
          </p:cNvSpPr>
          <p:nvPr/>
        </p:nvSpPr>
        <p:spPr>
          <a:xfrm>
            <a:off x="587757" y="3597429"/>
            <a:ext cx="2745300" cy="738758"/>
          </a:xfrm>
          <a:prstGeom prst="roundRect">
            <a:avLst/>
          </a:prstGeom>
          <a:solidFill>
            <a:srgbClr val="D8FEE4"/>
          </a:solidFill>
          <a:ln w="28575">
            <a:solidFill>
              <a:srgbClr val="FFFF00"/>
            </a:solidFill>
          </a:ln>
        </p:spPr>
        <p:txBody>
          <a:bodyPr lIns="91440" tIns="45720" rIns="91440" bIns="4572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>
                <a:latin typeface="Calibri Light"/>
                <a:ea typeface="+mn-lt"/>
                <a:cs typeface="Calibri Light"/>
              </a:rPr>
              <a:t>FIRESIDE CHAT</a:t>
            </a:r>
            <a:endParaRPr lang="en-US" sz="2600" b="1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10121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on staring up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8" r="20398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Closing Remarks</a:t>
            </a:r>
            <a:endParaRPr lang="en-US" sz="5000">
              <a:solidFill>
                <a:srgbClr val="414A58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3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A40E2-AE9F-EF1D-5BE6-B7CF8EC49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ea typeface="Calibri Light"/>
                <a:cs typeface="Calibri Light"/>
              </a:rPr>
              <a:t>Citations 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CA7A0-5FDD-F9A3-305D-A4DA90F7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B6D6B6-A545-72C0-00AC-A59ACC8ACBDD}"/>
              </a:ext>
            </a:extLst>
          </p:cNvPr>
          <p:cNvSpPr txBox="1"/>
          <p:nvPr/>
        </p:nvSpPr>
        <p:spPr>
          <a:xfrm>
            <a:off x="438894" y="1366957"/>
            <a:ext cx="11558926" cy="60473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en-US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dirty="0" err="1">
                <a:latin typeface="Aptos"/>
              </a:rPr>
              <a:t>Milovanska</a:t>
            </a:r>
            <a:r>
              <a:rPr lang="en-US" dirty="0">
                <a:latin typeface="Aptos"/>
              </a:rPr>
              <a:t>-Farrington, Stefani, Wayne Geerling, and G. Dirk Mateer. "Female influencers: The economics behind the millions." </a:t>
            </a:r>
            <a:r>
              <a:rPr lang="en-US" i="1" dirty="0">
                <a:latin typeface="Aptos"/>
              </a:rPr>
              <a:t>Available at SSRN 4627440</a:t>
            </a:r>
            <a:r>
              <a:rPr lang="en-US" dirty="0">
                <a:latin typeface="Aptos"/>
              </a:rPr>
              <a:t>(2023).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en-US" dirty="0">
              <a:latin typeface="Aptos"/>
            </a:endParaRP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dirty="0">
                <a:latin typeface="Aptos"/>
              </a:rPr>
              <a:t>Dahlberg, Kelsey Halfen, et al. "Behind the billions: how Taylor Swift and MrBeast can be used to teach economics." </a:t>
            </a:r>
            <a:r>
              <a:rPr lang="en-US" i="1" dirty="0">
                <a:latin typeface="Aptos"/>
              </a:rPr>
              <a:t>International Journal of Pluralism and Economics Education</a:t>
            </a:r>
            <a:r>
              <a:rPr lang="en-US" dirty="0">
                <a:latin typeface="Aptos"/>
              </a:rPr>
              <a:t> 15.1 (2024): 69-89.</a:t>
            </a:r>
            <a:endParaRPr lang="en-US" dirty="0"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en-US" dirty="0">
              <a:latin typeface="Aptos"/>
            </a:endParaRP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dirty="0">
                <a:latin typeface="Aptos"/>
              </a:rPr>
              <a:t>Halfen Dahlberg, Kelsey, et al. "</a:t>
            </a:r>
            <a:r>
              <a:rPr lang="en-US" err="1">
                <a:latin typeface="Aptos"/>
              </a:rPr>
              <a:t>Swiftonomics</a:t>
            </a:r>
            <a:r>
              <a:rPr lang="en-US" dirty="0">
                <a:latin typeface="Aptos"/>
              </a:rPr>
              <a:t>: Using Taylor Swift to Teach Supply and Demand and Foreign Exchange Rates." </a:t>
            </a:r>
            <a:r>
              <a:rPr lang="en-US" i="1" dirty="0">
                <a:latin typeface="Aptos"/>
              </a:rPr>
              <a:t>Available at SSRN 4721864</a:t>
            </a:r>
            <a:r>
              <a:rPr lang="en-US" dirty="0">
                <a:latin typeface="Aptos"/>
              </a:rPr>
              <a:t> (2024).</a:t>
            </a:r>
            <a:endParaRPr lang="en-US"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en-US" dirty="0">
              <a:latin typeface="Aptos"/>
              <a:ea typeface="Calibri Light"/>
              <a:cs typeface="Calibri Light"/>
            </a:endParaRP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dirty="0">
                <a:latin typeface="Aptos"/>
                <a:ea typeface="Calibri Light"/>
                <a:cs typeface="Calibri Light"/>
              </a:rPr>
              <a:t>Krueger, Alan B. </a:t>
            </a:r>
            <a:r>
              <a:rPr lang="en-US" i="1" dirty="0" err="1">
                <a:latin typeface="Aptos"/>
                <a:ea typeface="Calibri Light"/>
                <a:cs typeface="Calibri Light"/>
              </a:rPr>
              <a:t>Rockonomics</a:t>
            </a:r>
            <a:r>
              <a:rPr lang="en-US" i="1" dirty="0">
                <a:latin typeface="Aptos"/>
                <a:ea typeface="Calibri Light"/>
                <a:cs typeface="Calibri Light"/>
              </a:rPr>
              <a:t>: A backstage tour of what the music industry can teach us about economics and life</a:t>
            </a:r>
            <a:r>
              <a:rPr lang="en-US" dirty="0">
                <a:latin typeface="Aptos"/>
                <a:ea typeface="Calibri Light"/>
                <a:cs typeface="Calibri Light"/>
              </a:rPr>
              <a:t>. Crown Currency, 2019.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"/>
              <a:buChar char="•"/>
            </a:pPr>
            <a:endParaRPr lang="en-US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dirty="0">
                <a:latin typeface="Aptos"/>
                <a:ea typeface="Calibri Light"/>
                <a:cs typeface="Calibri Light"/>
              </a:rPr>
              <a:t>Freakonomics, “Why is the Live-Event Ticket Market So Screwed Up?” December 6, 2017, </a:t>
            </a:r>
            <a:r>
              <a:rPr lang="en-US" dirty="0">
                <a:latin typeface="Aptos"/>
                <a:ea typeface="Calibri Light"/>
                <a:cs typeface="Calibri Light"/>
                <a:hlinkClick r:id="rId2"/>
              </a:rPr>
              <a:t>https://freakonomics.com/podcast/why-is-the-live-event-ticket-market-so-screwed-up/</a:t>
            </a:r>
            <a:r>
              <a:rPr lang="en-US" dirty="0">
                <a:latin typeface="Aptos"/>
                <a:ea typeface="Calibri Light"/>
                <a:cs typeface="Calibri Light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"/>
              <a:buChar char="•"/>
            </a:pPr>
            <a:endParaRPr lang="en-US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dirty="0">
                <a:latin typeface="Aptos"/>
                <a:ea typeface="Calibri Light"/>
                <a:cs typeface="Calibri Light"/>
              </a:rPr>
              <a:t>“Community Corner: Data Enchanted,” Stata News 40(1) January 2025, </a:t>
            </a:r>
            <a:r>
              <a:rPr lang="en-US" dirty="0">
                <a:latin typeface="Aptos"/>
                <a:ea typeface="Calibri Light"/>
                <a:cs typeface="Calibri Light"/>
                <a:hlinkClick r:id="rId3"/>
              </a:rPr>
              <a:t>https://www.stata.com/stata-news/news40-1/community-corner-data-enchanted/</a:t>
            </a:r>
            <a:endParaRPr lang="en-US"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,Sans-Serif"/>
              <a:buChar char="•"/>
            </a:pPr>
            <a:endParaRPr lang="en-US" dirty="0">
              <a:latin typeface="Aptos"/>
              <a:ea typeface="Calibri Light"/>
              <a:cs typeface="Calibri Light"/>
            </a:endParaRP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"/>
              <a:buChar char="•"/>
            </a:pPr>
            <a:endParaRPr lang="en-US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,Sans-Serif"/>
              <a:buChar char="•"/>
            </a:pPr>
            <a:endParaRPr lang="en-US" dirty="0">
              <a:latin typeface="Aptos"/>
              <a:ea typeface="Calibri Light"/>
              <a:cs typeface="Calibri Ligh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FF3C68-57BF-C084-3397-165DA161E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83608" y="5263653"/>
            <a:ext cx="359092" cy="1270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73A17-128E-B2A9-8C53-ECE9653B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E7085-B0DA-F536-010A-5B1CD69D3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urple flyer with a qr code and images of people&#10;&#10;AI-generated content may be incorrect.">
            <a:extLst>
              <a:ext uri="{FF2B5EF4-FFF2-40B4-BE49-F238E27FC236}">
                <a16:creationId xmlns:a16="http://schemas.microsoft.com/office/drawing/2014/main" id="{54B11376-EFF6-4D90-BA86-7714F6DA3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80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nk megaphone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3" r="39259" b="-177"/>
          <a:stretch/>
        </p:blipFill>
        <p:spPr>
          <a:xfrm>
            <a:off x="6193218" y="0"/>
            <a:ext cx="6083996" cy="6870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Opening Remarks and Introductions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8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9AD80B2-90D9-4AF4-6A96-5DAF496C6C27}"/>
              </a:ext>
            </a:extLst>
          </p:cNvPr>
          <p:cNvSpPr txBox="1">
            <a:spLocks/>
          </p:cNvSpPr>
          <p:nvPr/>
        </p:nvSpPr>
        <p:spPr>
          <a:xfrm>
            <a:off x="838200" y="2292448"/>
            <a:ext cx="10515600" cy="9144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 i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Thanks to our supporters who invest in CEE’s teacher professional development and classroom resources.</a:t>
            </a:r>
            <a:endParaRPr lang="en-US" sz="3600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02DF0CC-F99A-6229-F023-5A8FBE11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57" y="4116510"/>
            <a:ext cx="3952263" cy="854897"/>
          </a:xfrm>
          <a:prstGeom prst="rect">
            <a:avLst/>
          </a:prstGeom>
        </p:spPr>
      </p:pic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07A85D50-3BBF-EA56-7EE2-1CB1A4FF93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4" b="4972"/>
          <a:stretch>
            <a:fillRect/>
          </a:stretch>
        </p:blipFill>
        <p:spPr>
          <a:xfrm>
            <a:off x="457069" y="3734851"/>
            <a:ext cx="3290743" cy="1618391"/>
          </a:xfrm>
          <a:prstGeom prst="rect">
            <a:avLst/>
          </a:prstGeom>
        </p:spPr>
      </p:pic>
      <p:pic>
        <p:nvPicPr>
          <p:cNvPr id="7" name="Picture 6" descr="A black and white logo with blue text&#10;&#10;AI-generated content may be incorrect.">
            <a:extLst>
              <a:ext uri="{FF2B5EF4-FFF2-40B4-BE49-F238E27FC236}">
                <a16:creationId xmlns:a16="http://schemas.microsoft.com/office/drawing/2014/main" id="{48E573A8-0E73-D5D3-5E98-F68ED2A94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202" y="2887045"/>
            <a:ext cx="2476685" cy="33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454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C0790-B019-80CD-C6E2-23ABAC9F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 err="1">
                <a:ea typeface="Calibri Light"/>
                <a:cs typeface="Calibri Light"/>
              </a:rPr>
              <a:t>EconEdLink</a:t>
            </a:r>
            <a:r>
              <a:rPr lang="en-US" dirty="0">
                <a:ea typeface="Calibri Light"/>
                <a:cs typeface="Calibri Light"/>
              </a:rPr>
              <a:t> Membership Perks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57501-2996-B574-08B9-57AA9EB4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ADD2B-E8D9-0855-5855-BA0CA10FE0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1413" y="2839058"/>
            <a:ext cx="10830339" cy="3363636"/>
          </a:xfrm>
        </p:spPr>
        <p:txBody>
          <a:bodyPr lIns="91440" tIns="45720" rIns="91440" bIns="45720" anchor="t"/>
          <a:lstStyle/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 dirty="0">
                <a:latin typeface="Arial"/>
                <a:ea typeface="Calibri Light"/>
                <a:cs typeface="Arial"/>
              </a:rPr>
              <a:t>New Webinars, Lesson Plans, and Activities</a:t>
            </a:r>
            <a:r>
              <a:rPr lang="en-US" sz="2000" dirty="0">
                <a:latin typeface="Arial"/>
                <a:ea typeface="Calibri Light"/>
                <a:cs typeface="Arial"/>
              </a:rPr>
              <a:t> are added every month, keeping your teaching toolkit fresh and up-to-date.</a:t>
            </a:r>
          </a:p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 dirty="0">
                <a:latin typeface="Arial"/>
                <a:ea typeface="Calibri Light"/>
                <a:cs typeface="Arial"/>
              </a:rPr>
              <a:t>Learn from experts</a:t>
            </a:r>
            <a:r>
              <a:rPr lang="en-US" sz="2000" dirty="0">
                <a:latin typeface="Arial"/>
                <a:ea typeface="Calibri Light"/>
                <a:cs typeface="Arial"/>
              </a:rPr>
              <a:t> in personal finance and economics tailored to K-12 education.</a:t>
            </a:r>
          </a:p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 dirty="0">
                <a:latin typeface="Arial"/>
                <a:ea typeface="Calibri Light"/>
                <a:cs typeface="Arial"/>
              </a:rPr>
              <a:t>Free high-quality resources</a:t>
            </a:r>
            <a:r>
              <a:rPr lang="en-US" sz="2000" dirty="0">
                <a:latin typeface="Arial"/>
                <a:ea typeface="Calibri Light"/>
                <a:cs typeface="Arial"/>
              </a:rPr>
              <a:t> like presentations, lessons, and activities, all available for download.</a:t>
            </a:r>
          </a:p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 dirty="0">
                <a:latin typeface="Arial"/>
                <a:ea typeface="Calibri Light"/>
                <a:cs typeface="Arial"/>
              </a:rPr>
              <a:t>Instant access</a:t>
            </a:r>
            <a:r>
              <a:rPr lang="en-US" sz="2000" dirty="0">
                <a:latin typeface="Arial"/>
                <a:ea typeface="Calibri Light"/>
                <a:cs typeface="Arial"/>
              </a:rPr>
              <a:t> to your professional development certificates as soon as the requirements are met.</a:t>
            </a:r>
          </a:p>
          <a:p>
            <a:pPr>
              <a:spcBef>
                <a:spcPts val="400"/>
              </a:spcBef>
              <a:buFont typeface="Symbol,Sans-Serif" panose="020B0604020202020204" pitchFamily="34" charset="0"/>
            </a:pPr>
            <a:endParaRPr lang="en-US" sz="2000" dirty="0">
              <a:latin typeface="Arial"/>
              <a:cs typeface="Arial"/>
            </a:endParaRPr>
          </a:p>
          <a:p>
            <a:pPr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dirty="0">
                <a:latin typeface="Arial"/>
                <a:ea typeface="Calibri Light"/>
                <a:cs typeface="Arial"/>
              </a:rPr>
              <a:t>Additionally, we’re offering a </a:t>
            </a:r>
            <a:r>
              <a:rPr lang="en-US" sz="2000" b="1" dirty="0">
                <a:latin typeface="Arial"/>
                <a:ea typeface="Calibri Light"/>
                <a:cs typeface="Arial"/>
              </a:rPr>
              <a:t>20% discount</a:t>
            </a:r>
            <a:r>
              <a:rPr lang="en-US" sz="2000" dirty="0">
                <a:latin typeface="Arial"/>
                <a:ea typeface="Calibri Light"/>
                <a:cs typeface="Arial"/>
              </a:rPr>
              <a:t> at the CEE Store. You can purchase our bestsellers like </a:t>
            </a:r>
            <a:r>
              <a:rPr lang="en-US" sz="2000" i="1" dirty="0">
                <a:latin typeface="Arial"/>
                <a:ea typeface="Calibri Light"/>
                <a:cs typeface="Arial"/>
              </a:rPr>
              <a:t>Financial Fitness for Life</a:t>
            </a:r>
            <a:r>
              <a:rPr lang="en-US" sz="2000" dirty="0">
                <a:latin typeface="Arial"/>
                <a:ea typeface="Calibri Light"/>
                <a:cs typeface="Arial"/>
              </a:rPr>
              <a:t> and </a:t>
            </a:r>
            <a:r>
              <a:rPr lang="en-US" sz="2000" i="1" dirty="0">
                <a:latin typeface="Arial"/>
                <a:ea typeface="Calibri Light"/>
                <a:cs typeface="Arial"/>
              </a:rPr>
              <a:t>AP Economics</a:t>
            </a:r>
            <a:r>
              <a:rPr lang="en-US" sz="2000" dirty="0">
                <a:latin typeface="Arial"/>
                <a:ea typeface="Calibri Light"/>
                <a:cs typeface="Arial"/>
              </a:rPr>
              <a:t> using the code: </a:t>
            </a:r>
            <a:r>
              <a:rPr lang="en-US" sz="2000" b="1" dirty="0">
                <a:latin typeface="Arial"/>
                <a:ea typeface="Calibri Light"/>
                <a:cs typeface="Arial"/>
              </a:rPr>
              <a:t>EEL20</a:t>
            </a:r>
            <a:r>
              <a:rPr lang="en-US" sz="2000" dirty="0">
                <a:latin typeface="Arial"/>
                <a:ea typeface="Calibri Light"/>
                <a:cs typeface="Arial"/>
              </a:rPr>
              <a:t>.</a:t>
            </a:r>
            <a:endParaRPr lang="en-US" sz="2000" dirty="0">
              <a:ea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54ACCC-C294-81CE-D049-B88341841BD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ea typeface="Calibri Light"/>
                <a:cs typeface="Calibri Light"/>
              </a:rPr>
              <a:t>As an </a:t>
            </a:r>
            <a:r>
              <a:rPr lang="en-US" dirty="0" err="1">
                <a:ea typeface="Calibri Light"/>
                <a:cs typeface="Calibri Light"/>
              </a:rPr>
              <a:t>EconEdLink</a:t>
            </a:r>
            <a:r>
              <a:rPr lang="en-US" dirty="0">
                <a:ea typeface="Calibri Light"/>
                <a:cs typeface="Calibri Light"/>
              </a:rPr>
              <a:t> member, you have access to a wealth of valuable resources! Here's a quick overview of the perks that come with your membership: </a:t>
            </a:r>
            <a:endParaRPr lang="en-US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6575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414A58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Certificate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To earn professional development hours for webinars, you must:</a:t>
            </a:r>
            <a:endParaRPr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/>
            </a:pPr>
            <a:endParaRPr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  <a:p>
            <a:pPr marL="457200" indent="-457200">
              <a:buFont typeface="Arial"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Watch a minimum of </a:t>
            </a:r>
            <a:r>
              <a:rPr lang="en-US" sz="2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75% for our longer sessions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and </a:t>
            </a:r>
            <a:r>
              <a:rPr lang="en-US" sz="2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the full 45 minutes for our 45 minute sessions. </a:t>
            </a:r>
          </a:p>
          <a:p>
            <a:pPr marL="457200" marR="0" lvl="0" indent="-4572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  <a:tabLst/>
              <a:defRPr/>
            </a:pPr>
            <a:r>
              <a:rPr lang="en-US" sz="2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You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 will automatically receive a professional development certificate via e-mail within 24 to 48 hours.</a:t>
            </a:r>
            <a:endParaRPr lang="en-US">
              <a:ea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E96CF-4053-2149-B5F9-FD566E7161C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14A5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4A5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07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Keynote Speakers</a:t>
            </a:r>
            <a:endParaRPr lang="en-US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CE008A-1223-DE28-3131-6053184B7286}"/>
              </a:ext>
            </a:extLst>
          </p:cNvPr>
          <p:cNvSpPr txBox="1">
            <a:spLocks/>
          </p:cNvSpPr>
          <p:nvPr/>
        </p:nvSpPr>
        <p:spPr>
          <a:xfrm>
            <a:off x="3050183" y="3551092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Calibri Light"/>
                <a:ea typeface="Calibri Light"/>
                <a:cs typeface="Calibri Light"/>
              </a:rPr>
              <a:t>Justin Polk</a:t>
            </a:r>
          </a:p>
          <a:p>
            <a:pPr marL="0" indent="0">
              <a:buNone/>
            </a:pPr>
            <a:r>
              <a:rPr lang="en-US" sz="2400">
                <a:latin typeface="Calibri"/>
                <a:ea typeface="Calibri"/>
                <a:cs typeface="Calibri"/>
              </a:rPr>
              <a:t>Awaken</a:t>
            </a:r>
            <a:r>
              <a:rPr lang="en-US" sz="2400">
                <a:ea typeface="+mn-lt"/>
                <a:cs typeface="+mn-lt"/>
              </a:rPr>
              <a:t> your students’ passion for creativity</a:t>
            </a:r>
            <a:r>
              <a:rPr lang="en-US" sz="2400">
                <a:latin typeface="Calibri"/>
                <a:ea typeface="Calibri"/>
                <a:cs typeface="Calibri"/>
              </a:rPr>
              <a:t> </a:t>
            </a:r>
            <a:endParaRPr lang="en-US"/>
          </a:p>
          <a:p>
            <a:pPr marL="0" indent="0">
              <a:buNone/>
            </a:pPr>
            <a:r>
              <a:rPr lang="en-US" sz="2400" err="1">
                <a:ea typeface="Calibri"/>
                <a:cs typeface="Calibri"/>
              </a:rPr>
              <a:t>SoundTrap</a:t>
            </a:r>
            <a:r>
              <a:rPr lang="en-US" sz="2400">
                <a:ea typeface="Calibri"/>
                <a:cs typeface="Calibri"/>
              </a:rPr>
              <a:t> for Education</a:t>
            </a: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3998C7-9D29-A8E2-5C5F-E3DAA32E1ED2}"/>
              </a:ext>
            </a:extLst>
          </p:cNvPr>
          <p:cNvSpPr txBox="1">
            <a:spLocks/>
          </p:cNvSpPr>
          <p:nvPr/>
        </p:nvSpPr>
        <p:spPr>
          <a:xfrm>
            <a:off x="3066815" y="1723200"/>
            <a:ext cx="7642449" cy="12289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Calibri Light"/>
                <a:cs typeface="Calibri Light"/>
              </a:rPr>
              <a:t>Kara Reynolds</a:t>
            </a:r>
            <a:endParaRPr lang="en-US"/>
          </a:p>
          <a:p>
            <a:pPr marL="0" indent="0">
              <a:buNone/>
            </a:pPr>
            <a:r>
              <a:rPr lang="en-US" sz="2400">
                <a:latin typeface="Calibri"/>
                <a:ea typeface="Calibri"/>
                <a:cs typeface="Calibri"/>
              </a:rPr>
              <a:t>Professor of Economics</a:t>
            </a:r>
            <a:endParaRPr lang="en-US"/>
          </a:p>
          <a:p>
            <a:pPr marL="0" indent="0">
              <a:buNone/>
            </a:pPr>
            <a:r>
              <a:rPr lang="en-US" sz="2400">
                <a:latin typeface="Calibri"/>
                <a:ea typeface="+mn-lt"/>
                <a:cs typeface="Calibri"/>
              </a:rPr>
              <a:t>American University</a:t>
            </a:r>
            <a:endParaRPr lang="en-US"/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894B1F2C-8AD1-5AF8-E52E-79B810C2A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26" y="3558466"/>
            <a:ext cx="1788484" cy="1568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2B2FE066-1EFF-1D2E-75C6-AE64B0523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00" y="1546194"/>
            <a:ext cx="1780943" cy="1575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577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D8B371E6-2719-81C1-780C-D51D29222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5" b="-202"/>
          <a:stretch>
            <a:fillRect/>
          </a:stretch>
        </p:blipFill>
        <p:spPr>
          <a:xfrm>
            <a:off x="0" y="1672629"/>
            <a:ext cx="12192000" cy="3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28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3FB9B2EA-829D-ECB3-9632-464BBC9D8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3906"/>
            <a:ext cx="12192000" cy="33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8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bile phone and text message bubbles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1" r="20491"/>
          <a:stretch/>
        </p:blipFill>
        <p:spPr>
          <a:xfrm>
            <a:off x="6193218" y="0"/>
            <a:ext cx="6083825" cy="6872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Fireside Chat + Q&amp;A</a:t>
            </a:r>
            <a:endParaRPr lang="en-US" sz="5000">
              <a:solidFill>
                <a:srgbClr val="414A58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6306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1190-56bd-4797-9cf7-4990489609e0">
      <Terms xmlns="http://schemas.microsoft.com/office/infopath/2007/PartnerControls"/>
    </lcf76f155ced4ddcb4097134ff3c332f>
    <TaxCatchAll xmlns="e475455f-c69b-4ff8-acf7-75612f4dc189" xsi:nil="true"/>
    <SharedWithUsers xmlns="e475455f-c69b-4ff8-acf7-75612f4dc189">
      <UserInfo>
        <DisplayName>Christopher Caltabiano</DisplayName>
        <AccountId>16</AccountId>
        <AccountType/>
      </UserInfo>
      <UserInfo>
        <DisplayName>Andrea Mozo</DisplayName>
        <AccountId>6</AccountId>
        <AccountType/>
      </UserInfo>
      <UserInfo>
        <DisplayName>Cheidy Perez</DisplayName>
        <AccountId>2608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9" ma:contentTypeDescription="Create a new document." ma:contentTypeScope="" ma:versionID="7f4a9f3bcf37a5f53ccf66f591a2842b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9c31c30715bd807f3c42f561d7994115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51F743-C0A0-4E7E-B51E-35DF69ECFFB2}">
  <ds:schemaRefs>
    <ds:schemaRef ds:uri="742ad430-3572-48e8-b446-46b1d42ed47a"/>
    <ds:schemaRef ds:uri="74616181-94ba-4823-8a07-43739609fc94"/>
    <ds:schemaRef ds:uri="aa0c1190-56bd-4797-9cf7-4990489609e0"/>
    <ds:schemaRef ds:uri="e475455f-c69b-4ff8-acf7-75612f4dc18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4C543DD-FF30-4591-A6D2-9491597F8A39}">
  <ds:schemaRefs>
    <ds:schemaRef ds:uri="aa0c1190-56bd-4797-9cf7-4990489609e0"/>
    <ds:schemaRef ds:uri="e475455f-c69b-4ff8-acf7-75612f4dc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3_Office Theme</vt:lpstr>
      <vt:lpstr>PowerPoint Presentation</vt:lpstr>
      <vt:lpstr>PowerPoint Presentation</vt:lpstr>
      <vt:lpstr>PowerPoint Presentation</vt:lpstr>
      <vt:lpstr>EconEdLink Membership Perks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Citations 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145</cp:revision>
  <dcterms:created xsi:type="dcterms:W3CDTF">2022-05-10T21:20:13Z</dcterms:created>
  <dcterms:modified xsi:type="dcterms:W3CDTF">2025-07-21T23:38:25Z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