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00_997F208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52"/>
  </p:notesMasterIdLst>
  <p:handoutMasterIdLst>
    <p:handoutMasterId r:id="rId53"/>
  </p:handoutMasterIdLst>
  <p:sldIdLst>
    <p:sldId id="768" r:id="rId5"/>
    <p:sldId id="256" r:id="rId6"/>
    <p:sldId id="822" r:id="rId7"/>
    <p:sldId id="823" r:id="rId8"/>
    <p:sldId id="824" r:id="rId9"/>
    <p:sldId id="769" r:id="rId10"/>
    <p:sldId id="724" r:id="rId11"/>
    <p:sldId id="770" r:id="rId12"/>
    <p:sldId id="749" r:id="rId13"/>
    <p:sldId id="728" r:id="rId14"/>
    <p:sldId id="779" r:id="rId15"/>
    <p:sldId id="777" r:id="rId16"/>
    <p:sldId id="774" r:id="rId17"/>
    <p:sldId id="751" r:id="rId18"/>
    <p:sldId id="786" r:id="rId19"/>
    <p:sldId id="734" r:id="rId20"/>
    <p:sldId id="799" r:id="rId21"/>
    <p:sldId id="792" r:id="rId22"/>
    <p:sldId id="778" r:id="rId23"/>
    <p:sldId id="785" r:id="rId24"/>
    <p:sldId id="783" r:id="rId25"/>
    <p:sldId id="784" r:id="rId26"/>
    <p:sldId id="794" r:id="rId27"/>
    <p:sldId id="798" r:id="rId28"/>
    <p:sldId id="808" r:id="rId29"/>
    <p:sldId id="791" r:id="rId30"/>
    <p:sldId id="797" r:id="rId31"/>
    <p:sldId id="796" r:id="rId32"/>
    <p:sldId id="795" r:id="rId33"/>
    <p:sldId id="809" r:id="rId34"/>
    <p:sldId id="804" r:id="rId35"/>
    <p:sldId id="771" r:id="rId36"/>
    <p:sldId id="802" r:id="rId37"/>
    <p:sldId id="801" r:id="rId38"/>
    <p:sldId id="807" r:id="rId39"/>
    <p:sldId id="806" r:id="rId40"/>
    <p:sldId id="816" r:id="rId41"/>
    <p:sldId id="817" r:id="rId42"/>
    <p:sldId id="812" r:id="rId43"/>
    <p:sldId id="810" r:id="rId44"/>
    <p:sldId id="815" r:id="rId45"/>
    <p:sldId id="819" r:id="rId46"/>
    <p:sldId id="820" r:id="rId47"/>
    <p:sldId id="821" r:id="rId48"/>
    <p:sldId id="826" r:id="rId49"/>
    <p:sldId id="765" r:id="rId50"/>
    <p:sldId id="75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767AF0-94BA-9110-AE48-48CF3D978990}" name="Andrea Mozo" initials="AM" userId="S::amozo@councilforeconed.org::ec324d89-8e2a-42bb-81f4-68d0295e10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FEE4"/>
    <a:srgbClr val="DDF2F7"/>
    <a:srgbClr val="414A58"/>
    <a:srgbClr val="5DBF9A"/>
    <a:srgbClr val="79BFB8"/>
    <a:srgbClr val="86C17B"/>
    <a:srgbClr val="A7C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9F8BAC-9CD3-B3F9-0423-3887F4E7DC05}" v="2" dt="2025-07-24T21:08:13.638"/>
    <p1510:client id="{CEA91182-0A72-9AFE-3C27-B5BA2E0157BE}" v="6" dt="2025-07-24T17:43:39.294"/>
    <p1510:client id="{DB99C9B1-62F2-0D6B-59EB-CAC7EBB56E7C}" v="37" dt="2025-07-24T17:43:17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omments/modernComment_100_997F208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D4358C-B569-4CA4-B865-CAF54DE9B900}" authorId="{CD767AF0-94BA-9110-AE48-48CF3D978990}" status="resolved" created="2025-04-25T20:15:41.14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75245440" sldId="256"/>
      <ac:spMk id="4" creationId="{49AD80B2-90D9-4AF4-6A96-5DAF496C6C27}"/>
    </ac:deMkLst>
    <p188:txBody>
      <a:bodyPr/>
      <a:lstStyle/>
      <a:p>
        <a:r>
          <a:rPr lang="en-US"/>
          <a:t>[@Cheidy Perez] We need to double check with Dan to make sure the correct sponsors/funders are listed on this slide.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69C7AE-8996-0046-AA5C-7794C4A46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D7849-3040-054B-AA6B-4869B4CF38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D1ED-05C6-9642-A613-B52D9CF231EE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7E81D-860E-D943-8C3B-1AAD2A4756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0F9BB-B3F0-1944-85CF-3ED0A12319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B40F-773B-FC4B-8DAB-7A099FDE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3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5DA19-45A3-9C4D-A0BD-48E5752966F4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09D57-1EB1-314F-BB6D-C17464656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6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CEC67-45A8-8A4A-9C85-5CEA41F7B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6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6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9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5238-D472-B506-C6C3-A3152913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0667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 b="0" i="0" spc="-100" baseline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7508F-85EB-1F5B-D91C-D2D4F929AA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4146550"/>
            <a:ext cx="1051560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spc="-15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808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978BF-81A6-3FB0-2378-BB9D322E9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8C82C-12EA-B53B-5E78-8D1101501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8952-24E2-2D2D-D8A9-97523C6B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D1A3-B50A-4CD5-95A9-CAA96276B292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96F5E-F85D-9030-9C83-61346A0F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62ECB-531D-4641-D8B0-06A64F1B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125D-2EF3-4357-9E83-B997D77DE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0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A85F9E-F7DD-424A-A243-848E478BD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4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6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77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8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33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38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3DB2-4AD0-5F7B-FC1D-1AF24980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94" y="510897"/>
            <a:ext cx="10515600" cy="9865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BE4-D728-0426-4416-4934FD59D3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443F-A02B-85D9-286B-FA2BE883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FE18-72C0-A86F-FCAA-0255E42A6D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85C0A-E3F4-C527-3169-013E16432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EE331-0DC5-4C93-19BA-70C475B9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1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186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552492-3CC3-CB45-8DBD-0628ADDBE06F}"/>
              </a:ext>
            </a:extLst>
          </p:cNvPr>
          <p:cNvSpPr/>
          <p:nvPr userDrawn="1"/>
        </p:nvSpPr>
        <p:spPr>
          <a:xfrm flipV="1">
            <a:off x="790414" y="1291710"/>
            <a:ext cx="10611172" cy="45719"/>
          </a:xfrm>
          <a:prstGeom prst="rect">
            <a:avLst/>
          </a:prstGeom>
          <a:solidFill>
            <a:srgbClr val="A7C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496CD-2279-CD4F-8D0A-FDDFF8C8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89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6C37F40D-BF86-6F43-B998-BE81C530D2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9DBB-6882-9F19-DFA1-5C6C44AF50E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09313" y="324519"/>
            <a:ext cx="1452594" cy="7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3" r:id="rId2"/>
    <p:sldLayoutId id="2147483686" r:id="rId3"/>
    <p:sldLayoutId id="2147483694" r:id="rId4"/>
    <p:sldLayoutId id="2147483666" r:id="rId5"/>
    <p:sldLayoutId id="2147483695" r:id="rId6"/>
    <p:sldLayoutId id="2147483669" r:id="rId7"/>
    <p:sldLayoutId id="2147483665" r:id="rId8"/>
    <p:sldLayoutId id="2147483696" r:id="rId9"/>
    <p:sldLayoutId id="2147483668" r:id="rId10"/>
    <p:sldLayoutId id="2147483697" r:id="rId11"/>
    <p:sldLayoutId id="2147483715" r:id="rId12"/>
    <p:sldLayoutId id="2147483716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docs.google.com/forms/d/14Jdv2361uREVlqpYR9J9-AdkBKkAlbIiAC_CuiVSxUA/edi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ctionary.com/e/slang-terms-for-money/" TargetMode="External"/><Relationship Id="rId2" Type="http://schemas.openxmlformats.org/officeDocument/2006/relationships/hyperlink" Target="https://www.opploans.com/oppu/financial-literacy/gen-z-slang-mone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chime.com/blog/your-money-horoscope-what-your-astrological-sign-says-about-your-money-habits/#%E2%99%92--aquarius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chime.com/blog/your-money-horoscope-what-your-astrological-sign-says-about-your-money-habit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100_997F208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www.chime.com/blog/your-money-horoscope-what-your-astrological-sign-says-about-your-money-habits/#%E2%99%92--aquariu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drive.google.com/file/d/1nFKGJ-CiVYLBt0PqzAQtqTdggkUfjf9z/view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2" Type="http://schemas.openxmlformats.org/officeDocument/2006/relationships/hyperlink" Target="https://drive.google.com/file/d/1DGnl_RukIjLeY0nEk2IKZwKx_OGHgW5H/view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emf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dianaisern" TargetMode="External"/><Relationship Id="rId2" Type="http://schemas.openxmlformats.org/officeDocument/2006/relationships/hyperlink" Target="mailto:Disern@schools.nyc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talking&#10;&#10;AI-generated content may be incorrect.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29" r="15409"/>
          <a:stretch>
            <a:fillRect/>
          </a:stretch>
        </p:blipFill>
        <p:spPr>
          <a:xfrm>
            <a:off x="6193218" y="0"/>
            <a:ext cx="609042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2442" y="3256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991" y="801255"/>
            <a:ext cx="5877193" cy="3741777"/>
          </a:xfrm>
        </p:spPr>
        <p:txBody>
          <a:bodyPr lIns="91440" tIns="45720" rIns="91440" bIns="45720" anchor="t"/>
          <a:lstStyle/>
          <a:p>
            <a:r>
              <a:rPr lang="en-US" sz="4800" b="1">
                <a:solidFill>
                  <a:srgbClr val="414A58"/>
                </a:solidFill>
                <a:ea typeface="+mn-lt"/>
                <a:cs typeface="+mn-lt"/>
              </a:rPr>
              <a:t>2025 Summer Institute:</a:t>
            </a:r>
            <a:endParaRPr lang="en-US" sz="48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4800">
                <a:solidFill>
                  <a:srgbClr val="414A58"/>
                </a:solidFill>
                <a:ea typeface="+mn-lt"/>
                <a:cs typeface="+mn-lt"/>
              </a:rPr>
              <a:t>Students First –          Fresh Strategies for Managing a Purpose Driven Classroom</a:t>
            </a:r>
            <a:endParaRPr lang="en-US" sz="4800">
              <a:ea typeface="+mn-lt"/>
              <a:cs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3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3469833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>
              <a:ea typeface="Calibri Light"/>
              <a:cs typeface="Calibri Light"/>
            </a:endParaRPr>
          </a:p>
          <a:p>
            <a:pPr algn="ctr">
              <a:spcAft>
                <a:spcPts val="600"/>
              </a:spcAft>
            </a:pPr>
            <a:r>
              <a:rPr lang="en-US" sz="5400"/>
              <a:t>Opening Connection</a:t>
            </a:r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0130DE2-C692-AAF5-5D7C-1D78E2E223E3}"/>
              </a:ext>
            </a:extLst>
          </p:cNvPr>
          <p:cNvSpPr txBox="1">
            <a:spLocks/>
          </p:cNvSpPr>
          <p:nvPr/>
        </p:nvSpPr>
        <p:spPr>
          <a:xfrm>
            <a:off x="640080" y="2784976"/>
            <a:ext cx="3471820" cy="3408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/>
              <a:t>What's one financial message you remember from music, social media, or your family growing up?</a:t>
            </a:r>
            <a:endParaRPr lang="en-US" sz="3200">
              <a:ea typeface="Calibri"/>
              <a:cs typeface="Calibri"/>
            </a:endParaRPr>
          </a:p>
          <a:p>
            <a:pPr marL="514350"/>
            <a:endParaRPr lang="en-US" sz="2200"/>
          </a:p>
          <a:p>
            <a:pPr marL="514350"/>
            <a:endParaRPr lang="en-US" sz="2200"/>
          </a:p>
        </p:txBody>
      </p:sp>
      <p:pic>
        <p:nvPicPr>
          <p:cNvPr id="3" name="Picture 2" descr="From Money Mess to Money Message – Better Living Better World">
            <a:extLst>
              <a:ext uri="{FF2B5EF4-FFF2-40B4-BE49-F238E27FC236}">
                <a16:creationId xmlns:a16="http://schemas.microsoft.com/office/drawing/2014/main" id="{5201DED9-DC03-7254-5519-162D80C1CB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79" r="27256" b="-155"/>
          <a:stretch>
            <a:fillRect/>
          </a:stretch>
        </p:blipFill>
        <p:spPr>
          <a:xfrm>
            <a:off x="5311702" y="10"/>
            <a:ext cx="6882438" cy="686852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68C239A6-2B9D-25C0-A9A3-581624068D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5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ED2A5A-E7BF-44EA-3527-5F1A79E30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FEF33F6-105B-2DF6-77CF-10C1F29F8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E852C-A8C5-5D57-59E0-4B9249D600C2}"/>
              </a:ext>
            </a:extLst>
          </p:cNvPr>
          <p:cNvSpPr txBox="1">
            <a:spLocks/>
          </p:cNvSpPr>
          <p:nvPr/>
        </p:nvSpPr>
        <p:spPr>
          <a:xfrm>
            <a:off x="640080" y="510984"/>
            <a:ext cx="4368602" cy="18591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/>
              <a:t>Community Share...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E5186A4D-AF37-A85B-3442-9332CEA12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0B0B76A-33D7-EC37-702D-D7BC1268E520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370589" cy="2900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A money message you have heard students share</a:t>
            </a:r>
          </a:p>
          <a:p>
            <a:r>
              <a:rPr lang="en-US" sz="2200"/>
              <a:t>Forms of wealth you have observed in your students' communities</a:t>
            </a:r>
            <a:endParaRPr lang="en-US" sz="2200">
              <a:ea typeface="Calibri"/>
              <a:cs typeface="Calibri"/>
            </a:endParaRPr>
          </a:p>
          <a:p>
            <a:r>
              <a:rPr lang="en-US" sz="2200"/>
              <a:t>Your own non-financial wealth (skills, cultural knowledge, languages)</a:t>
            </a:r>
            <a:endParaRPr lang="en-US" sz="2200">
              <a:ea typeface="Calibri"/>
              <a:cs typeface="Calibri"/>
            </a:endParaRPr>
          </a:p>
          <a:p>
            <a:pPr marL="514350"/>
            <a:endParaRPr lang="en-US" sz="2200">
              <a:ea typeface="Calibri"/>
              <a:cs typeface="Calibri"/>
            </a:endParaRPr>
          </a:p>
        </p:txBody>
      </p:sp>
      <p:pic>
        <p:nvPicPr>
          <p:cNvPr id="7" name="Picture 6" descr="Community Wealth Creation | Concepts | Rural Support Partners">
            <a:extLst>
              <a:ext uri="{FF2B5EF4-FFF2-40B4-BE49-F238E27FC236}">
                <a16:creationId xmlns:a16="http://schemas.microsoft.com/office/drawing/2014/main" id="{A6D2C397-6E94-CDC7-189B-66E30984BA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45" r="15502" b="-1"/>
          <a:stretch>
            <a:fillRect/>
          </a:stretch>
        </p:blipFill>
        <p:spPr>
          <a:xfrm>
            <a:off x="5438702" y="605702"/>
            <a:ext cx="6097237" cy="611552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534E6-5D58-5303-A264-19CD8D1E8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CE744-80FC-34BF-387D-7CB1BFCC283C}"/>
              </a:ext>
            </a:extLst>
          </p:cNvPr>
          <p:cNvSpPr txBox="1"/>
          <p:nvPr/>
        </p:nvSpPr>
        <p:spPr>
          <a:xfrm>
            <a:off x="640862" y="5886938"/>
            <a:ext cx="76668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>
                <a:solidFill>
                  <a:srgbClr val="1C8F53"/>
                </a:solidFill>
                <a:ea typeface="Calibri"/>
                <a:cs typeface="Calibri"/>
              </a:rPr>
              <a:t>What wealth patterns are showing up in our group?</a:t>
            </a:r>
            <a:r>
              <a:rPr lang="en-US" sz="2400">
                <a:ea typeface="Calibri"/>
                <a:cs typeface="Calibri"/>
              </a:rPr>
              <a:t>​</a:t>
            </a:r>
          </a:p>
        </p:txBody>
      </p:sp>
      <p:pic>
        <p:nvPicPr>
          <p:cNvPr id="6" name="Picture 5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A706D10E-8E11-6240-93A1-4B2A52D6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93999" y="190345"/>
            <a:ext cx="1620098" cy="8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26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FD41B3-8050-3BA7-1F99-4370AC826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E7F529-8FDE-30A8-D6BF-4D99990F752F}"/>
              </a:ext>
            </a:extLst>
          </p:cNvPr>
          <p:cNvSpPr txBox="1">
            <a:spLocks/>
          </p:cNvSpPr>
          <p:nvPr/>
        </p:nvSpPr>
        <p:spPr>
          <a:xfrm>
            <a:off x="5667177" y="739977"/>
            <a:ext cx="4504545" cy="115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/>
              <a:t>Takeaway</a:t>
            </a:r>
            <a:endParaRPr lang="en-US" sz="6000">
              <a:ea typeface="Calibri Light"/>
              <a:cs typeface="Calibri Ligh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E64200-0AB2-1FD7-83AF-6C43DAB0D0D0}"/>
              </a:ext>
            </a:extLst>
          </p:cNvPr>
          <p:cNvSpPr txBox="1">
            <a:spLocks/>
          </p:cNvSpPr>
          <p:nvPr/>
        </p:nvSpPr>
        <p:spPr>
          <a:xfrm>
            <a:off x="5764869" y="2165659"/>
            <a:ext cx="4123546" cy="419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>
                <a:hlinkClick r:id="rId2"/>
              </a:rPr>
              <a:t>Money Mindset Survey</a:t>
            </a:r>
            <a:endParaRPr lang="en-US" b="1" u="sng">
              <a:ea typeface="Calibri"/>
              <a:cs typeface="Calibri"/>
            </a:endParaRPr>
          </a:p>
          <a:p>
            <a:pPr marL="0" indent="0">
              <a:buNone/>
            </a:pPr>
            <a:endParaRPr lang="en-US" sz="600" b="1">
              <a:ea typeface="Calibri"/>
              <a:cs typeface="Calibri"/>
            </a:endParaRPr>
          </a:p>
          <a:p>
            <a:pPr marL="342900" indent="-342900">
              <a:lnSpc>
                <a:spcPts val="2925"/>
              </a:lnSpc>
              <a:spcBef>
                <a:spcPts val="0"/>
              </a:spcBef>
            </a:pPr>
            <a:r>
              <a:rPr lang="en-US" sz="2400">
                <a:ea typeface="Calibri"/>
                <a:cs typeface="Calibri"/>
              </a:rPr>
              <a:t>Read the answers thoroughly to build </a:t>
            </a:r>
            <a:r>
              <a:rPr lang="en-US" sz="2400" b="1">
                <a:ea typeface="Calibri"/>
                <a:cs typeface="Calibri"/>
              </a:rPr>
              <a:t>connection </a:t>
            </a:r>
            <a:r>
              <a:rPr lang="en-US" sz="2400">
                <a:ea typeface="Calibri"/>
                <a:cs typeface="Calibri"/>
              </a:rPr>
              <a:t>and </a:t>
            </a:r>
            <a:r>
              <a:rPr lang="en-US" sz="2400" b="1">
                <a:ea typeface="Calibri"/>
                <a:cs typeface="Calibri"/>
              </a:rPr>
              <a:t>trust</a:t>
            </a:r>
          </a:p>
          <a:p>
            <a:pPr marL="342900" indent="-342900">
              <a:lnSpc>
                <a:spcPts val="2925"/>
              </a:lnSpc>
              <a:spcBef>
                <a:spcPts val="0"/>
              </a:spcBef>
            </a:pPr>
            <a:r>
              <a:rPr lang="en-US" sz="2400">
                <a:ea typeface="Calibri"/>
                <a:cs typeface="Calibri"/>
              </a:rPr>
              <a:t>Give the survey in first week to know the </a:t>
            </a:r>
            <a:r>
              <a:rPr lang="en-US" sz="2400" b="1">
                <a:ea typeface="Calibri"/>
                <a:cs typeface="Calibri"/>
              </a:rPr>
              <a:t>forms of wealth </a:t>
            </a:r>
            <a:r>
              <a:rPr lang="en-US" sz="2400">
                <a:ea typeface="Calibri"/>
                <a:cs typeface="Calibri"/>
              </a:rPr>
              <a:t>students are bringing into the classroom. </a:t>
            </a:r>
          </a:p>
          <a:p>
            <a:pPr marL="342900" indent="-342900">
              <a:lnSpc>
                <a:spcPts val="2925"/>
              </a:lnSpc>
              <a:spcBef>
                <a:spcPts val="0"/>
              </a:spcBef>
            </a:pPr>
            <a:r>
              <a:rPr lang="en-US" sz="2400">
                <a:ea typeface="Calibri"/>
                <a:cs typeface="Calibri"/>
              </a:rPr>
              <a:t>It also reveals </a:t>
            </a:r>
            <a:r>
              <a:rPr lang="en-US" sz="2400" b="1">
                <a:ea typeface="Calibri"/>
                <a:cs typeface="Calibri"/>
              </a:rPr>
              <a:t>gaps</a:t>
            </a:r>
            <a:r>
              <a:rPr lang="en-US" sz="2400">
                <a:ea typeface="Calibri"/>
                <a:cs typeface="Calibri"/>
              </a:rPr>
              <a:t>, and what will </a:t>
            </a:r>
            <a:r>
              <a:rPr lang="en-US" sz="2400" b="1">
                <a:ea typeface="Calibri"/>
                <a:cs typeface="Calibri"/>
              </a:rPr>
              <a:t>engage </a:t>
            </a:r>
            <a:r>
              <a:rPr lang="en-US" sz="2400">
                <a:ea typeface="Calibri"/>
                <a:cs typeface="Calibri"/>
              </a:rPr>
              <a:t>students!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2D99A-29F2-C10E-880D-9D04B1B95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algn="l">
                <a:spcAft>
                  <a:spcPts val="600"/>
                </a:spcAft>
                <a:defRPr/>
              </a:pPr>
              <a:t>12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C2C58F0A-C1D4-0099-C847-60E63C1EB9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  <p:pic>
        <p:nvPicPr>
          <p:cNvPr id="13" name="Picture 1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E0C5110B-6726-FC10-C13D-95B5EBA6C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026" y="2162176"/>
            <a:ext cx="1947252" cy="20061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4C8127-1331-1D5E-F43E-F32877BEF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027" y="1723536"/>
            <a:ext cx="3524250" cy="323850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0FA19888-F60A-EB1C-47C3-1CCD1A77AB5F}"/>
              </a:ext>
            </a:extLst>
          </p:cNvPr>
          <p:cNvSpPr/>
          <p:nvPr/>
        </p:nvSpPr>
        <p:spPr>
          <a:xfrm>
            <a:off x="9399628" y="2242853"/>
            <a:ext cx="477064" cy="33215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survey&#10;&#10;AI-generated content may be incorrect.">
            <a:extLst>
              <a:ext uri="{FF2B5EF4-FFF2-40B4-BE49-F238E27FC236}">
                <a16:creationId xmlns:a16="http://schemas.microsoft.com/office/drawing/2014/main" id="{01E7EE8A-B781-615A-92DD-9FBBBE56E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420000">
            <a:off x="1060094" y="469784"/>
            <a:ext cx="4147043" cy="592666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6549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F8D4EE-2792-3ECB-3CC5-E7FB2CFFA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8EB529-C371-9241-E0B1-A2B09265BA83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22499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/>
              <a:t>Bridge to Session</a:t>
            </a:r>
            <a:endParaRPr lang="en-US"/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4E905E-FC54-D692-9BB6-E7B4DF9ADD65}"/>
              </a:ext>
            </a:extLst>
          </p:cNvPr>
          <p:cNvSpPr txBox="1">
            <a:spLocks/>
          </p:cNvSpPr>
          <p:nvPr/>
        </p:nvSpPr>
        <p:spPr>
          <a:xfrm>
            <a:off x="542388" y="2872899"/>
            <a:ext cx="4692973" cy="3320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To truly center student voice and leadership, we first need to examine our own </a:t>
            </a:r>
            <a:r>
              <a:rPr lang="en-US" sz="1800" b="1"/>
              <a:t>perceptions</a:t>
            </a:r>
            <a:r>
              <a:rPr lang="en-US" sz="1800"/>
              <a:t>—what we assume students can or can't do—and how those </a:t>
            </a:r>
            <a:r>
              <a:rPr lang="en-US" sz="1800" b="1"/>
              <a:t>assumptions </a:t>
            </a:r>
            <a:r>
              <a:rPr lang="en-US" sz="1800"/>
              <a:t>shape the </a:t>
            </a:r>
            <a:r>
              <a:rPr lang="en-US" sz="1800" b="1"/>
              <a:t>opportunities </a:t>
            </a:r>
            <a:r>
              <a:rPr lang="en-US" sz="1800"/>
              <a:t>we create. 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That’s why it’s essential to approach this work with an </a:t>
            </a:r>
            <a:r>
              <a:rPr lang="en-US" sz="1800" b="1"/>
              <a:t>abundant </a:t>
            </a:r>
            <a:r>
              <a:rPr lang="en-US" sz="1800"/>
              <a:t>mindset: one that sees </a:t>
            </a:r>
            <a:r>
              <a:rPr lang="en-US" sz="1800" b="1"/>
              <a:t>potential </a:t>
            </a:r>
            <a:r>
              <a:rPr lang="en-US" sz="1800"/>
              <a:t>over limitation. 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Today we'll explore three ways to build on student strengths—through daily routines, discussion strategies, and student-centered activities.</a:t>
            </a:r>
            <a:endParaRPr lang="en-US" sz="1800">
              <a:ea typeface="Calibri"/>
              <a:cs typeface="Calibri"/>
            </a:endParaRPr>
          </a:p>
          <a:p>
            <a:pPr marL="514350"/>
            <a:endParaRPr lang="en-US" sz="1400"/>
          </a:p>
        </p:txBody>
      </p:sp>
      <p:pic>
        <p:nvPicPr>
          <p:cNvPr id="3" name="Picture 2" descr="Here are the 13 Life-Changing Benefits of a Positive Money Mindset">
            <a:extLst>
              <a:ext uri="{FF2B5EF4-FFF2-40B4-BE49-F238E27FC236}">
                <a16:creationId xmlns:a16="http://schemas.microsoft.com/office/drawing/2014/main" id="{0EC3E1E3-2E18-45A1-8476-FF3B365609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68" t="-569" r="20719" b="711"/>
          <a:stretch>
            <a:fillRect/>
          </a:stretch>
        </p:blipFill>
        <p:spPr>
          <a:xfrm>
            <a:off x="5311702" y="10"/>
            <a:ext cx="6863786" cy="684831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4F555-E3D4-4B96-6349-8F780275F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3883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ilding Human Connection in a Remote World">
            <a:extLst>
              <a:ext uri="{FF2B5EF4-FFF2-40B4-BE49-F238E27FC236}">
                <a16:creationId xmlns:a16="http://schemas.microsoft.com/office/drawing/2014/main" id="{4785F806-D0DC-F4BE-354B-78CF572385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953" t="309" r="17789" b="-464"/>
          <a:stretch>
            <a:fillRect/>
          </a:stretch>
        </p:blipFill>
        <p:spPr>
          <a:xfrm>
            <a:off x="3566584" y="21177"/>
            <a:ext cx="8880230" cy="6868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21166"/>
            <a:ext cx="7887909" cy="686433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1560812"/>
            <a:ext cx="4852239" cy="3180861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ea typeface="+mn-lt"/>
                <a:cs typeface="+mn-lt"/>
              </a:rPr>
              <a:t>Part 1: </a:t>
            </a:r>
          </a:p>
          <a:p>
            <a:r>
              <a:rPr lang="en-US" sz="4800">
                <a:solidFill>
                  <a:srgbClr val="414A58"/>
                </a:solidFill>
                <a:ea typeface="+mn-lt"/>
                <a:cs typeface="+mn-lt"/>
              </a:rPr>
              <a:t>Building Student Voice Through Routines</a:t>
            </a:r>
            <a:endParaRPr lang="en-US" sz="4800">
              <a:solidFill>
                <a:srgbClr val="414A58"/>
              </a:solidFill>
              <a:ea typeface="Calibri"/>
              <a:cs typeface="Calibri"/>
            </a:endParaRPr>
          </a:p>
          <a:p>
            <a:endParaRPr lang="en-US" sz="5000">
              <a:solidFill>
                <a:srgbClr val="414A58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63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6F219A-571E-C135-F64A-58CC758DF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7B3F492-CD25-1A81-8198-7EC2AAC04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099EE10-159B-B1FE-6AF5-4F55F5C1A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497E7-AC71-FCA5-2649-EF321020A35C}"/>
              </a:ext>
            </a:extLst>
          </p:cNvPr>
          <p:cNvSpPr txBox="1">
            <a:spLocks/>
          </p:cNvSpPr>
          <p:nvPr/>
        </p:nvSpPr>
        <p:spPr>
          <a:xfrm>
            <a:off x="5894962" y="508800"/>
            <a:ext cx="5458838" cy="338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sz="4800" kern="1200">
                <a:latin typeface="+mj-lt"/>
                <a:ea typeface="+mj-ea"/>
                <a:cs typeface="+mj-cs"/>
              </a:rPr>
              <a:t>Routine #</a:t>
            </a:r>
            <a:r>
              <a:rPr lang="en-US" sz="4800"/>
              <a:t>1</a:t>
            </a:r>
            <a:endParaRPr lang="en-US" sz="4800" kern="1200">
              <a:latin typeface="+mj-lt"/>
              <a:ea typeface="Calibri Light"/>
              <a:cs typeface="Calibri Light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832944-9F26-EAF7-FBA3-DD60D5B77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A35130-F34E-DA87-BEC1-BBF463EDE6A3}"/>
              </a:ext>
            </a:extLst>
          </p:cNvPr>
          <p:cNvSpPr txBox="1">
            <a:spLocks/>
          </p:cNvSpPr>
          <p:nvPr/>
        </p:nvSpPr>
        <p:spPr>
          <a:xfrm>
            <a:off x="5894962" y="1710904"/>
            <a:ext cx="5458838" cy="841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Diana Dinero Introductions </a:t>
            </a:r>
            <a:endParaRPr lang="en-US" b="1">
              <a:ea typeface="Calibri"/>
              <a:cs typeface="Calibri"/>
            </a:endParaRPr>
          </a:p>
          <a:p>
            <a:pPr marL="51435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1AD77-9F99-C57B-1E06-34B8C4FDB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0678DA-4C8E-7E88-F65C-C85FBEA9B69E}"/>
              </a:ext>
            </a:extLst>
          </p:cNvPr>
          <p:cNvSpPr txBox="1"/>
          <p:nvPr/>
        </p:nvSpPr>
        <p:spPr>
          <a:xfrm>
            <a:off x="5896708" y="2223478"/>
            <a:ext cx="6201506" cy="44473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+mn-lt"/>
                <a:cs typeface="+mn-lt"/>
              </a:rPr>
              <a:t>Purpose</a:t>
            </a:r>
            <a:r>
              <a:rPr lang="en-US" sz="2000">
                <a:ea typeface="+mn-lt"/>
                <a:cs typeface="+mn-lt"/>
              </a:rPr>
              <a:t>: Break the ice with humor and envision your future money-making self!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 sz="1050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2000">
                <a:ea typeface="+mn-lt"/>
                <a:cs typeface="+mn-lt"/>
              </a:rPr>
              <a:t>Give students a list of slang money terms:</a:t>
            </a:r>
            <a:endParaRPr lang="en-US">
              <a:ea typeface="+mn-lt"/>
              <a:cs typeface="+mn-lt"/>
            </a:endParaRPr>
          </a:p>
          <a:p>
            <a:pPr marL="914400" lvl="1" indent="-457200">
              <a:buFont typeface="Courier New"/>
              <a:buChar char="o"/>
            </a:pPr>
            <a:r>
              <a:rPr lang="en-US" sz="2000">
                <a:ea typeface="+mn-lt"/>
                <a:cs typeface="+mn-lt"/>
              </a:rPr>
              <a:t>Link: </a:t>
            </a:r>
            <a:r>
              <a:rPr lang="en-US" sz="2000">
                <a:solidFill>
                  <a:srgbClr val="FF00D6"/>
                </a:solidFill>
                <a:ea typeface="+mn-lt"/>
                <a:cs typeface="+mn-lt"/>
                <a:hlinkClick r:id="rId2"/>
              </a:rPr>
              <a:t>11 Gen Z Money Phrases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marL="914400" lvl="1" indent="-457200">
              <a:buFont typeface="Courier New"/>
              <a:buChar char="o"/>
            </a:pPr>
            <a:r>
              <a:rPr lang="en-US" sz="2000">
                <a:solidFill>
                  <a:srgbClr val="000000"/>
                </a:solidFill>
                <a:ea typeface="+mn-lt"/>
                <a:cs typeface="+mn-lt"/>
              </a:rPr>
              <a:t>Link</a:t>
            </a:r>
            <a:r>
              <a:rPr lang="en-US" sz="2000">
                <a:ea typeface="+mn-lt"/>
                <a:cs typeface="+mn-lt"/>
              </a:rPr>
              <a:t>: </a:t>
            </a:r>
            <a:r>
              <a:rPr lang="en-US" sz="2000">
                <a:solidFill>
                  <a:srgbClr val="FF00D6"/>
                </a:solidFill>
                <a:ea typeface="+mn-lt"/>
                <a:cs typeface="+mn-lt"/>
                <a:hlinkClick r:id="rId3"/>
              </a:rPr>
              <a:t>Break the Bank with Slang Terms For Money</a:t>
            </a:r>
            <a:r>
              <a:rPr lang="en-US" sz="2000">
                <a:solidFill>
                  <a:srgbClr val="8C52FF"/>
                </a:solidFill>
                <a:ea typeface="+mn-lt"/>
                <a:cs typeface="+mn-lt"/>
              </a:rPr>
              <a:t> 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marL="914400" lvl="1" indent="-457200">
              <a:buFont typeface="Courier New"/>
              <a:buChar char="o"/>
            </a:pPr>
            <a:endParaRPr lang="en-US" sz="1100">
              <a:solidFill>
                <a:srgbClr val="8C52FF"/>
              </a:solidFill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2000">
                <a:ea typeface="+mn-lt"/>
                <a:cs typeface="+mn-lt"/>
              </a:rPr>
              <a:t>Students create a money $ name combining a money slang term with their name. The cornier the better.</a:t>
            </a:r>
          </a:p>
          <a:p>
            <a:pPr marL="457200" indent="-457200">
              <a:buAutoNum type="arabicPeriod"/>
            </a:pPr>
            <a:endParaRPr lang="en-US" sz="1050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2000">
                <a:ea typeface="+mn-lt"/>
                <a:cs typeface="+mn-lt"/>
              </a:rPr>
              <a:t>Have students make a nametag or placard and introduce themselves to the class.</a:t>
            </a:r>
          </a:p>
          <a:p>
            <a:pPr marL="457200" indent="-457200">
              <a:buAutoNum type="arabicPeriod"/>
            </a:pPr>
            <a:endParaRPr lang="en-US" sz="1100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2000">
                <a:ea typeface="+mn-lt"/>
                <a:cs typeface="+mn-lt"/>
              </a:rPr>
              <a:t>Extra Fun: Teacher and students refer to each other by their $ names during class.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457200" indent="-457200">
              <a:buAutoNum type="arabicPeriod"/>
            </a:pPr>
            <a:endParaRPr lang="en-US" sz="2000">
              <a:ea typeface="Calibri" panose="020F0502020204030204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526CA5-E60E-6930-A2E9-630932D902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273" r="277" b="-2211"/>
          <a:stretch>
            <a:fillRect/>
          </a:stretch>
        </p:blipFill>
        <p:spPr>
          <a:xfrm>
            <a:off x="5760182" y="1352306"/>
            <a:ext cx="3514488" cy="242687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table of words with black text&#10;&#10;AI-generated content may be incorrect.">
            <a:extLst>
              <a:ext uri="{FF2B5EF4-FFF2-40B4-BE49-F238E27FC236}">
                <a16:creationId xmlns:a16="http://schemas.microsoft.com/office/drawing/2014/main" id="{FCB9A889-0AE2-CDAD-B255-623C012703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34" t="159" r="3831" b="1749"/>
          <a:stretch>
            <a:fillRect/>
          </a:stretch>
        </p:blipFill>
        <p:spPr>
          <a:xfrm>
            <a:off x="532790" y="332667"/>
            <a:ext cx="4589948" cy="620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95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Classroom Examples</a:t>
            </a:r>
          </a:p>
          <a:p>
            <a:endParaRPr lang="en-US">
              <a:solidFill>
                <a:srgbClr val="414A5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2" name="Picture 11" descr="A group of people holding cards&#10;&#10;AI-generated content may be incorrect.">
            <a:extLst>
              <a:ext uri="{FF2B5EF4-FFF2-40B4-BE49-F238E27FC236}">
                <a16:creationId xmlns:a16="http://schemas.microsoft.com/office/drawing/2014/main" id="{E2823FB3-2260-1E0A-0187-322075DB3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20" y="1422522"/>
            <a:ext cx="9879623" cy="54392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468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E27B9-F12F-EC87-EEB4-DFF0A96BD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C88061E-AEA5-D74D-06BE-E56B89F54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0B64C1-955C-50ED-91DA-FDB4D165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0C398-3C80-BEAA-5BC0-DB4EF225C711}"/>
              </a:ext>
            </a:extLst>
          </p:cNvPr>
          <p:cNvSpPr txBox="1">
            <a:spLocks/>
          </p:cNvSpPr>
          <p:nvPr/>
        </p:nvSpPr>
        <p:spPr>
          <a:xfrm>
            <a:off x="6163915" y="740191"/>
            <a:ext cx="3519848" cy="120494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200"/>
          </a:p>
          <a:p>
            <a:r>
              <a:rPr lang="en-US" sz="5200"/>
              <a:t>Share Out</a:t>
            </a:r>
            <a:endParaRPr lang="en-US"/>
          </a:p>
          <a:p>
            <a:pPr>
              <a:spcAft>
                <a:spcPts val="600"/>
              </a:spcAft>
            </a:pPr>
            <a:endParaRPr lang="en-US" sz="5200">
              <a:ea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D76E3-E44E-A474-B07B-8575C27C9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EB2FB2AC-3E4E-0554-5FE5-7B1D0C2CB8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B38BD-BF25-F69C-1A7E-148E08D51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360" y="1387311"/>
            <a:ext cx="3524250" cy="323850"/>
          </a:xfrm>
          <a:prstGeom prst="rect">
            <a:avLst/>
          </a:prstGeom>
          <a:ln>
            <a:noFill/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C6F41A-4502-93BD-22C3-EC89FEDFF808}"/>
              </a:ext>
            </a:extLst>
          </p:cNvPr>
          <p:cNvSpPr txBox="1">
            <a:spLocks/>
          </p:cNvSpPr>
          <p:nvPr/>
        </p:nvSpPr>
        <p:spPr>
          <a:xfrm>
            <a:off x="6105815" y="1945366"/>
            <a:ext cx="6073485" cy="841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ea typeface="+mn-lt"/>
                <a:cs typeface="+mn-lt"/>
              </a:rPr>
              <a:t>Drop it in the chat, what's your $ name?</a:t>
            </a:r>
            <a:endParaRPr lang="en-US"/>
          </a:p>
        </p:txBody>
      </p:sp>
      <p:pic>
        <p:nvPicPr>
          <p:cNvPr id="3" name="Picture 2" descr="A cartoon of a person holding a sign&#10;&#10;AI-generated content may be incorrect.">
            <a:extLst>
              <a:ext uri="{FF2B5EF4-FFF2-40B4-BE49-F238E27FC236}">
                <a16:creationId xmlns:a16="http://schemas.microsoft.com/office/drawing/2014/main" id="{CB1481DE-FB16-520E-10D4-8C5E26911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526" y="2587748"/>
            <a:ext cx="4914410" cy="4271352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table of words with black text&#10;&#10;AI-generated content may be incorrect.">
            <a:extLst>
              <a:ext uri="{FF2B5EF4-FFF2-40B4-BE49-F238E27FC236}">
                <a16:creationId xmlns:a16="http://schemas.microsoft.com/office/drawing/2014/main" id="{C3D33CD7-47B2-809D-9AAA-E9709360E4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34" t="159" r="3831" b="1749"/>
          <a:stretch>
            <a:fillRect/>
          </a:stretch>
        </p:blipFill>
        <p:spPr>
          <a:xfrm rot="-180000">
            <a:off x="532790" y="332667"/>
            <a:ext cx="4589948" cy="620481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6374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3FBBDC-6B48-6189-FC39-805844C7D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722C9-B93A-FF94-3929-E6079EE9FF0D}"/>
              </a:ext>
            </a:extLst>
          </p:cNvPr>
          <p:cNvSpPr txBox="1">
            <a:spLocks/>
          </p:cNvSpPr>
          <p:nvPr/>
        </p:nvSpPr>
        <p:spPr>
          <a:xfrm>
            <a:off x="718617" y="-161234"/>
            <a:ext cx="5380011" cy="132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sz="4800"/>
              <a:t>Routine </a:t>
            </a:r>
            <a:r>
              <a:rPr lang="en-US" sz="4800" kern="1200">
                <a:latin typeface="+mj-lt"/>
                <a:ea typeface="+mj-ea"/>
                <a:cs typeface="+mj-cs"/>
              </a:rPr>
              <a:t>#</a:t>
            </a:r>
            <a:r>
              <a:rPr lang="en-US" sz="4800"/>
              <a:t>2</a:t>
            </a:r>
            <a:endParaRPr lang="en-US" sz="4800">
              <a:ea typeface="Calibri Light"/>
              <a:cs typeface="Calibri Ligh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412436-759E-68E7-BB47-074A976543BB}"/>
              </a:ext>
            </a:extLst>
          </p:cNvPr>
          <p:cNvSpPr txBox="1">
            <a:spLocks/>
          </p:cNvSpPr>
          <p:nvPr/>
        </p:nvSpPr>
        <p:spPr>
          <a:xfrm>
            <a:off x="721987" y="1553249"/>
            <a:ext cx="9288376" cy="841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>
                <a:ea typeface="+mn-lt"/>
                <a:cs typeface="+mn-lt"/>
              </a:rPr>
              <a:t>Get Paid Do Now: DEMO</a:t>
            </a:r>
            <a:endParaRPr lang="en-US" b="1">
              <a:ea typeface="Calibri"/>
              <a:cs typeface="Calibri"/>
            </a:endParaRPr>
          </a:p>
          <a:p>
            <a:pPr marL="514350"/>
            <a:endParaRPr lang="en-US"/>
          </a:p>
          <a:p>
            <a:pPr marL="514350"/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ED5BD4D-6EC3-77A1-E4EB-CCA88BAE0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587" y="2156866"/>
            <a:ext cx="11272344" cy="2089987"/>
          </a:xfrm>
        </p:spPr>
        <p:txBody>
          <a:bodyPr lIns="91440" tIns="45720" rIns="91440" bIns="45720" anchor="t"/>
          <a:lstStyle/>
          <a:p>
            <a:pPr marL="342900" indent="-342900" algn="l">
              <a:lnSpc>
                <a:spcPct val="150000"/>
              </a:lnSpc>
              <a:spcBef>
                <a:spcPts val="0"/>
              </a:spcBef>
              <a:buChar char="•"/>
            </a:pPr>
            <a:r>
              <a:rPr lang="en-US">
                <a:ea typeface="+mn-lt"/>
                <a:cs typeface="+mn-lt"/>
              </a:rPr>
              <a:t>Read your </a:t>
            </a:r>
            <a:r>
              <a:rPr lang="en-US">
                <a:ea typeface="+mn-lt"/>
                <a:cs typeface="+mn-lt"/>
                <a:hlinkClick r:id="rId2"/>
              </a:rPr>
              <a:t>Chime money horoscope</a:t>
            </a:r>
            <a:r>
              <a:rPr lang="en-US">
                <a:ea typeface="+mn-lt"/>
                <a:cs typeface="+mn-lt"/>
              </a:rPr>
              <a:t>. Is it true for you? Why or why not?</a:t>
            </a:r>
            <a:endParaRPr lang="en-US">
              <a:ea typeface="Calibri"/>
              <a:cs typeface="Calibri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Char char="•"/>
            </a:pPr>
            <a:endParaRPr lang="en-US" sz="180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7469FD-1332-93EE-43D1-A101D96B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7" name="Picture 6" descr="A close up of a sign&#10;&#10;AI-generated content may be incorrect.">
            <a:extLst>
              <a:ext uri="{FF2B5EF4-FFF2-40B4-BE49-F238E27FC236}">
                <a16:creationId xmlns:a16="http://schemas.microsoft.com/office/drawing/2014/main" id="{C33E7991-E933-31A8-8F75-6F6E339E6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80000">
            <a:off x="3683438" y="3384590"/>
            <a:ext cx="4121639" cy="1534258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80B3D4-86A0-2BBE-2756-D9606239B9C0}"/>
              </a:ext>
            </a:extLst>
          </p:cNvPr>
          <p:cNvSpPr txBox="1"/>
          <p:nvPr/>
        </p:nvSpPr>
        <p:spPr>
          <a:xfrm>
            <a:off x="452727" y="6272616"/>
            <a:ext cx="1127173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</a:rPr>
              <a:t>Put link in chat: </a:t>
            </a:r>
            <a:r>
              <a:rPr lang="en-US" sz="1600">
                <a:ea typeface="+mn-lt"/>
                <a:cs typeface="+mn-lt"/>
                <a:hlinkClick r:id="rId4"/>
              </a:rPr>
              <a:t>https://www.chime.com/blog/your-money-horoscope-what-your-astrological-sign-says-about-your-money-habits/</a:t>
            </a:r>
            <a:r>
              <a:rPr lang="en-US" sz="1600">
                <a:ea typeface="+mn-lt"/>
                <a:cs typeface="+mn-lt"/>
              </a:rPr>
              <a:t> </a:t>
            </a:r>
            <a:endParaRPr lang="en-US" sz="16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688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59C4EC-D42E-867F-9CB1-315A4073D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67E72-2853-323D-5CD1-C6EC5E50F5C4}"/>
              </a:ext>
            </a:extLst>
          </p:cNvPr>
          <p:cNvSpPr txBox="1">
            <a:spLocks/>
          </p:cNvSpPr>
          <p:nvPr/>
        </p:nvSpPr>
        <p:spPr>
          <a:xfrm>
            <a:off x="5894962" y="508800"/>
            <a:ext cx="5458838" cy="338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sz="4800" kern="1200">
                <a:latin typeface="+mj-lt"/>
                <a:ea typeface="+mj-ea"/>
                <a:cs typeface="+mj-cs"/>
              </a:rPr>
              <a:t>Routine #</a:t>
            </a:r>
            <a:r>
              <a:rPr lang="en-US" sz="4800"/>
              <a:t>2</a:t>
            </a:r>
            <a:endParaRPr lang="en-US" sz="4800" kern="1200">
              <a:latin typeface="+mj-lt"/>
              <a:ea typeface="Calibri Light"/>
              <a:cs typeface="Calibri Light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A white sheet with black lines and blue text&#10;&#10;AI-generated content may be incorrect.">
            <a:extLst>
              <a:ext uri="{FF2B5EF4-FFF2-40B4-BE49-F238E27FC236}">
                <a16:creationId xmlns:a16="http://schemas.microsoft.com/office/drawing/2014/main" id="{CB7B45C3-2866-5E6C-E798-FEFCEBB9B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79" y="511293"/>
            <a:ext cx="4433386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0DCBB1-52DB-47CB-6479-51CD7BEC846B}"/>
              </a:ext>
            </a:extLst>
          </p:cNvPr>
          <p:cNvSpPr txBox="1">
            <a:spLocks/>
          </p:cNvSpPr>
          <p:nvPr/>
        </p:nvSpPr>
        <p:spPr>
          <a:xfrm>
            <a:off x="5894962" y="1710904"/>
            <a:ext cx="5458838" cy="841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Get Paid Do Now</a:t>
            </a:r>
            <a:endParaRPr lang="en-US"/>
          </a:p>
          <a:p>
            <a:pPr marL="514350"/>
            <a:endParaRPr lang="en-US"/>
          </a:p>
          <a:p>
            <a:pPr marL="51435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C7D66-4E21-1756-5DDF-0CE5E7C14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70EF7F-19A2-0201-8A3D-8AC4520F056D}"/>
              </a:ext>
            </a:extLst>
          </p:cNvPr>
          <p:cNvSpPr txBox="1"/>
          <p:nvPr/>
        </p:nvSpPr>
        <p:spPr>
          <a:xfrm>
            <a:off x="5896708" y="2282093"/>
            <a:ext cx="5927969" cy="36240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Arial"/>
              </a:rPr>
              <a:t>Purpose</a:t>
            </a:r>
            <a:r>
              <a:rPr lang="en-US">
                <a:cs typeface="Arial"/>
              </a:rPr>
              <a:t>: </a:t>
            </a:r>
            <a:r>
              <a:rPr lang="en-US">
                <a:ea typeface="+mn-lt"/>
                <a:cs typeface="+mn-lt"/>
              </a:rPr>
              <a:t>Prompts invite students to reflect on their financial beliefs and experiences in imaginative ways, students feel safe to explore topics often seen as intimidating.</a:t>
            </a:r>
            <a:endParaRPr lang="en-US"/>
          </a:p>
          <a:p>
            <a:endParaRPr lang="en-US" sz="1050">
              <a:ea typeface="Calibri"/>
              <a:cs typeface="Calibri"/>
            </a:endParaRPr>
          </a:p>
          <a:p>
            <a:pPr marL="457200" indent="-457200">
              <a:buFont typeface=""/>
              <a:buChar char="•"/>
            </a:pPr>
            <a:r>
              <a:rPr lang="en-US">
                <a:cs typeface="Arial"/>
              </a:rPr>
              <a:t>Use engaging prompts such as: ​</a:t>
            </a:r>
            <a:endParaRPr lang="en-US">
              <a:ea typeface="Calibri"/>
              <a:cs typeface="Arial"/>
            </a:endParaRPr>
          </a:p>
          <a:p>
            <a:pPr marL="914400" lvl="1" indent="-457200">
              <a:buFont typeface="Courier New,monospace"/>
              <a:buChar char="o"/>
            </a:pPr>
            <a:r>
              <a:rPr lang="en-US">
                <a:cs typeface="Arial"/>
              </a:rPr>
              <a:t>Create your money motto in 6 words</a:t>
            </a:r>
            <a:endParaRPr lang="en-US">
              <a:ea typeface="Calibri"/>
              <a:cs typeface="Arial"/>
            </a:endParaRPr>
          </a:p>
          <a:p>
            <a:pPr marL="914400" lvl="1" indent="-457200">
              <a:buFont typeface="Courier New,monospace"/>
              <a:buChar char="o"/>
            </a:pPr>
            <a:r>
              <a:rPr lang="en-US">
                <a:ea typeface="+mn-lt"/>
                <a:cs typeface="+mn-lt"/>
              </a:rPr>
              <a:t>Money wisdom from your family in 10 words or less</a:t>
            </a:r>
            <a:endParaRPr lang="en-US">
              <a:ea typeface="Calibri"/>
              <a:cs typeface="Arial"/>
            </a:endParaRPr>
          </a:p>
          <a:p>
            <a:pPr marL="914400" lvl="1" indent="-457200">
              <a:buFont typeface="Courier New,monospace"/>
              <a:buChar char="o"/>
            </a:pPr>
            <a:r>
              <a:rPr lang="en-US">
                <a:cs typeface="Arial"/>
              </a:rPr>
              <a:t>Complete: Money is like ___ because ___​</a:t>
            </a:r>
            <a:endParaRPr lang="en-US">
              <a:ea typeface="Calibri"/>
              <a:cs typeface="Arial"/>
            </a:endParaRPr>
          </a:p>
          <a:p>
            <a:pPr lvl="1"/>
            <a:endParaRPr lang="en-US" sz="1050">
              <a:ea typeface="Calibri"/>
              <a:cs typeface="Arial"/>
            </a:endParaRPr>
          </a:p>
          <a:p>
            <a:pPr marL="457200" indent="-457200">
              <a:buFont typeface=""/>
              <a:buChar char="•"/>
            </a:pPr>
            <a:r>
              <a:rPr lang="en-US">
                <a:cs typeface="Arial"/>
              </a:rPr>
              <a:t>You can stamp them, or choose a different student (maybe who’s birthday is coming up) to read them, stamp them, and choose 2 to share out​</a:t>
            </a:r>
            <a:endParaRPr lang="en-US">
              <a:ea typeface="Calibri" panose="020F0502020204030204"/>
              <a:cs typeface="Arial"/>
            </a:endParaRPr>
          </a:p>
          <a:p>
            <a:endParaRPr lang="en-US" sz="1050">
              <a:ea typeface="Calibri" panose="020F0502020204030204"/>
              <a:cs typeface="Arial"/>
            </a:endParaRPr>
          </a:p>
          <a:p>
            <a:pPr marL="457200" indent="-457200">
              <a:buFont typeface=""/>
              <a:buChar char="•"/>
            </a:pPr>
            <a:r>
              <a:rPr lang="en-US">
                <a:cs typeface="Arial"/>
              </a:rPr>
              <a:t>Students can lead collection/distribution</a:t>
            </a:r>
            <a:endParaRPr lang="en-US" sz="1600">
              <a:ea typeface="Calibri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EE4790-C610-3DAF-72ED-97B2184917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273" r="277" b="-2211"/>
          <a:stretch>
            <a:fillRect/>
          </a:stretch>
        </p:blipFill>
        <p:spPr>
          <a:xfrm>
            <a:off x="5760182" y="1352306"/>
            <a:ext cx="3514488" cy="242687"/>
          </a:xfrm>
          <a:prstGeom prst="rect">
            <a:avLst/>
          </a:prstGeom>
          <a:ln>
            <a:noFill/>
          </a:ln>
        </p:spPr>
      </p:pic>
      <p:pic>
        <p:nvPicPr>
          <p:cNvPr id="16" name="Picture 15" descr="A close-up of a stamp&#10;&#10;AI-generated content may be incorrect.">
            <a:extLst>
              <a:ext uri="{FF2B5EF4-FFF2-40B4-BE49-F238E27FC236}">
                <a16:creationId xmlns:a16="http://schemas.microsoft.com/office/drawing/2014/main" id="{CECC13AC-A4ED-BCE0-C0E9-AAB2941F0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219" y="845590"/>
            <a:ext cx="1462907" cy="14225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374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9AD80B2-90D9-4AF4-6A96-5DAF496C6C27}"/>
              </a:ext>
            </a:extLst>
          </p:cNvPr>
          <p:cNvSpPr txBox="1">
            <a:spLocks/>
          </p:cNvSpPr>
          <p:nvPr/>
        </p:nvSpPr>
        <p:spPr>
          <a:xfrm>
            <a:off x="838200" y="2292448"/>
            <a:ext cx="10515600" cy="9144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0" i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Thanks to our supporters who invest in CEE’s teacher professional development and classroom resources.</a:t>
            </a:r>
            <a:endParaRPr lang="en-US" sz="3600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02DF0CC-F99A-6229-F023-5A8FBE11C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857" y="4116510"/>
            <a:ext cx="3952263" cy="854897"/>
          </a:xfrm>
          <a:prstGeom prst="rect">
            <a:avLst/>
          </a:prstGeom>
        </p:spPr>
      </p:pic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07A85D50-3BBF-EA56-7EE2-1CB1A4FF93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4" b="4972"/>
          <a:stretch>
            <a:fillRect/>
          </a:stretch>
        </p:blipFill>
        <p:spPr>
          <a:xfrm>
            <a:off x="457069" y="3734851"/>
            <a:ext cx="3290743" cy="1618391"/>
          </a:xfrm>
          <a:prstGeom prst="rect">
            <a:avLst/>
          </a:prstGeom>
        </p:spPr>
      </p:pic>
      <p:pic>
        <p:nvPicPr>
          <p:cNvPr id="7" name="Picture 6" descr="A black and white logo with blue text&#10;&#10;AI-generated content may be incorrect.">
            <a:extLst>
              <a:ext uri="{FF2B5EF4-FFF2-40B4-BE49-F238E27FC236}">
                <a16:creationId xmlns:a16="http://schemas.microsoft.com/office/drawing/2014/main" id="{48E573A8-0E73-D5D3-5E98-F68ED2A94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202" y="2887045"/>
            <a:ext cx="2476685" cy="33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454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764E5A-8CCE-2F00-F5BC-75BBDBF22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748102-D7A0-2AD1-ED92-7072BE620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1BF66-4894-F12B-552D-DF234582B982}"/>
              </a:ext>
            </a:extLst>
          </p:cNvPr>
          <p:cNvSpPr txBox="1">
            <a:spLocks/>
          </p:cNvSpPr>
          <p:nvPr/>
        </p:nvSpPr>
        <p:spPr>
          <a:xfrm>
            <a:off x="483773" y="1204600"/>
            <a:ext cx="5697216" cy="13706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>
              <a:ea typeface="Calibri Light"/>
              <a:cs typeface="Calibri Light"/>
            </a:endParaRPr>
          </a:p>
          <a:p>
            <a:pPr>
              <a:spcAft>
                <a:spcPts val="600"/>
              </a:spcAft>
            </a:pPr>
            <a:r>
              <a:rPr lang="en-US" sz="5400">
                <a:ea typeface="+mj-lt"/>
                <a:cs typeface="+mj-lt"/>
              </a:rPr>
              <a:t>Classroom Examples</a:t>
            </a:r>
            <a:endParaRPr lang="en-US" sz="5400">
              <a:ea typeface="Calibri Light"/>
              <a:cs typeface="Calibri Light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6A8ABF30-FD00-15C3-39AC-58C05FECC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1F08150-0BD5-FAC8-4619-265BD8A3A554}"/>
              </a:ext>
            </a:extLst>
          </p:cNvPr>
          <p:cNvSpPr txBox="1">
            <a:spLocks/>
          </p:cNvSpPr>
          <p:nvPr/>
        </p:nvSpPr>
        <p:spPr>
          <a:xfrm>
            <a:off x="483773" y="2784976"/>
            <a:ext cx="5523355" cy="3408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000" b="1">
                <a:ea typeface="+mn-lt"/>
                <a:cs typeface="+mn-lt"/>
              </a:rPr>
              <a:t>Monday</a:t>
            </a:r>
            <a:r>
              <a:rPr lang="en-US" sz="2000">
                <a:ea typeface="+mn-lt"/>
                <a:cs typeface="+mn-lt"/>
              </a:rPr>
              <a:t>-What advertising tactics did the Superbowl ads use? Did any of them work on you?</a:t>
            </a:r>
            <a:endParaRPr lang="en-US" sz="2000">
              <a:ea typeface="Calibri" panose="020F0502020204030204"/>
              <a:cs typeface="Calibri" panose="020F0502020204030204"/>
            </a:endParaRPr>
          </a:p>
          <a:p>
            <a:pPr marL="457200" indent="-457200"/>
            <a:r>
              <a:rPr lang="en-US" sz="2000" b="1">
                <a:ea typeface="Calibri" panose="020F0502020204030204"/>
                <a:cs typeface="Calibri" panose="020F0502020204030204"/>
              </a:rPr>
              <a:t>Wednesday</a:t>
            </a:r>
            <a:r>
              <a:rPr lang="en-US" sz="2000">
                <a:ea typeface="Calibri" panose="020F0502020204030204"/>
                <a:cs typeface="Calibri" panose="020F0502020204030204"/>
              </a:rPr>
              <a:t>-What amount of money do you think would make you "happy"?</a:t>
            </a:r>
          </a:p>
          <a:p>
            <a:pPr marL="457200" indent="-457200"/>
            <a:r>
              <a:rPr lang="en-US" sz="2000" b="1">
                <a:ea typeface="Calibri" panose="020F0502020204030204"/>
                <a:cs typeface="Calibri" panose="020F0502020204030204"/>
              </a:rPr>
              <a:t>Thursday</a:t>
            </a:r>
            <a:r>
              <a:rPr lang="en-US" sz="2000">
                <a:ea typeface="Calibri" panose="020F0502020204030204"/>
                <a:cs typeface="Calibri" panose="020F0502020204030204"/>
              </a:rPr>
              <a:t>-Is being wealthy and being rich the same to you? Why or why not?</a:t>
            </a:r>
          </a:p>
          <a:p>
            <a:pPr marL="457200" indent="-457200"/>
            <a:r>
              <a:rPr lang="en-US" sz="2000" b="1">
                <a:ea typeface="Calibri" panose="020F0502020204030204"/>
                <a:cs typeface="Calibri" panose="020F0502020204030204"/>
              </a:rPr>
              <a:t>Friday</a:t>
            </a:r>
            <a:r>
              <a:rPr lang="en-US" sz="2000">
                <a:ea typeface="Calibri" panose="020F0502020204030204"/>
                <a:cs typeface="Calibri" panose="020F0502020204030204"/>
              </a:rPr>
              <a:t>-Is your </a:t>
            </a:r>
            <a:r>
              <a:rPr lang="en-US" sz="2000">
                <a:ea typeface="Calibri" panose="020F0502020204030204"/>
                <a:cs typeface="Calibri" panose="020F0502020204030204"/>
                <a:hlinkClick r:id="rId2"/>
              </a:rPr>
              <a:t>Chime</a:t>
            </a:r>
            <a:r>
              <a:rPr lang="en-US" sz="2000">
                <a:ea typeface="Calibri" panose="020F0502020204030204"/>
                <a:cs typeface="Calibri" panose="020F0502020204030204"/>
              </a:rPr>
              <a:t> money horoscope true for you? Why or why not?</a:t>
            </a:r>
          </a:p>
          <a:p>
            <a:pPr marL="457200" indent="-457200" algn="ctr"/>
            <a:endParaRPr lang="en-US" sz="3200">
              <a:ea typeface="Calibri" panose="020F0502020204030204"/>
              <a:cs typeface="Calibri" panose="020F0502020204030204"/>
            </a:endParaRPr>
          </a:p>
          <a:p>
            <a:pPr marL="514350"/>
            <a:endParaRPr lang="en-US" sz="2200">
              <a:ea typeface="Calibri" panose="020F0502020204030204"/>
              <a:cs typeface="Calibri" panose="020F0502020204030204"/>
            </a:endParaRPr>
          </a:p>
          <a:p>
            <a:pPr marL="514350"/>
            <a:endParaRPr lang="en-US" sz="22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A6D65-B605-87C0-9509-9F5A04926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F67093BE-CBF8-8476-58AD-BBF254D2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075" y="170805"/>
            <a:ext cx="1327022" cy="671025"/>
          </a:xfrm>
          <a:prstGeom prst="rect">
            <a:avLst/>
          </a:prstGeom>
        </p:spPr>
      </p:pic>
      <p:pic>
        <p:nvPicPr>
          <p:cNvPr id="6" name="Picture 5" descr="A white paper with writing on it&#10;&#10;AI-generated content may be incorrect.">
            <a:extLst>
              <a:ext uri="{FF2B5EF4-FFF2-40B4-BE49-F238E27FC236}">
                <a16:creationId xmlns:a16="http://schemas.microsoft.com/office/drawing/2014/main" id="{F76B9722-6B86-6809-9EF0-C8EC1FF42E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3" b="2620"/>
          <a:stretch>
            <a:fillRect/>
          </a:stretch>
        </p:blipFill>
        <p:spPr>
          <a:xfrm>
            <a:off x="6093201" y="161193"/>
            <a:ext cx="5311117" cy="65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1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2EDAD-E6BB-AFE9-FE49-29B2C2E03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paper with writing on it&#10;&#10;AI-generated content may be incorrect.">
            <a:extLst>
              <a:ext uri="{FF2B5EF4-FFF2-40B4-BE49-F238E27FC236}">
                <a16:creationId xmlns:a16="http://schemas.microsoft.com/office/drawing/2014/main" id="{B762F67B-445D-01C7-2EA2-C5D98356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2" b="5779"/>
          <a:stretch>
            <a:fillRect/>
          </a:stretch>
        </p:blipFill>
        <p:spPr>
          <a:xfrm>
            <a:off x="6317203" y="282006"/>
            <a:ext cx="5373867" cy="642098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6D26C-18F9-9D34-4326-8D2A626C5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 sz="1200">
              <a:solidFill>
                <a:srgbClr val="FFFFFF"/>
              </a:solidFill>
              <a:latin typeface="+mn-lt"/>
              <a:ea typeface="+mn-ea"/>
            </a:endParaRPr>
          </a:p>
        </p:txBody>
      </p:sp>
      <p:pic>
        <p:nvPicPr>
          <p:cNvPr id="3" name="Picture 2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9ED6273B-475E-6A6E-9468-936555D1D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531"/>
          <a:stretch>
            <a:fillRect/>
          </a:stretch>
        </p:blipFill>
        <p:spPr>
          <a:xfrm>
            <a:off x="544706" y="252698"/>
            <a:ext cx="5550078" cy="646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84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E19926-CDAB-9F7D-8DC4-0E9CB5FFC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C15D59A7-5D9F-E76C-E858-04A2420B0D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5" t="260" r="-168" b="6364"/>
          <a:stretch>
            <a:fillRect/>
          </a:stretch>
        </p:blipFill>
        <p:spPr>
          <a:xfrm>
            <a:off x="6167035" y="97447"/>
            <a:ext cx="5428526" cy="662006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notes on a piece of paper&#10;&#10;AI-generated content may be incorrect.">
            <a:extLst>
              <a:ext uri="{FF2B5EF4-FFF2-40B4-BE49-F238E27FC236}">
                <a16:creationId xmlns:a16="http://schemas.microsoft.com/office/drawing/2014/main" id="{B9AC9B64-02B6-CC4A-BC4D-6458EC7808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8" t="-234" r="2632" b="6639"/>
          <a:stretch>
            <a:fillRect/>
          </a:stretch>
        </p:blipFill>
        <p:spPr>
          <a:xfrm>
            <a:off x="475103" y="97870"/>
            <a:ext cx="5464481" cy="664820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05EE3-E5AF-4DF1-1C2C-C31C83FF6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22</a:t>
            </a:fld>
            <a:endParaRPr lang="en-US" sz="12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1925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4700EE-DD10-00CE-286F-FA7ED3C09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4B4A9233-8863-7473-5164-66890B50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FDDAF-6A98-F98B-7854-97EEF2538724}"/>
              </a:ext>
            </a:extLst>
          </p:cNvPr>
          <p:cNvSpPr txBox="1">
            <a:spLocks/>
          </p:cNvSpPr>
          <p:nvPr/>
        </p:nvSpPr>
        <p:spPr>
          <a:xfrm>
            <a:off x="5833254" y="1111208"/>
            <a:ext cx="4504545" cy="115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/>
              <a:t>Takeaway</a:t>
            </a:r>
            <a:endParaRPr lang="en-US" sz="6000">
              <a:ea typeface="Calibri Light"/>
              <a:cs typeface="Calibri Ligh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0AE7E19-4EFE-62A3-46E0-357DA3A7B203}"/>
              </a:ext>
            </a:extLst>
          </p:cNvPr>
          <p:cNvSpPr txBox="1">
            <a:spLocks/>
          </p:cNvSpPr>
          <p:nvPr/>
        </p:nvSpPr>
        <p:spPr>
          <a:xfrm>
            <a:off x="6325402" y="2588685"/>
            <a:ext cx="4008528" cy="655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 b="1">
                <a:hlinkClick r:id="rId2"/>
              </a:rPr>
              <a:t>Engaging Do Now Questions</a:t>
            </a:r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B0ECB41-E55E-6F00-265F-E41BFA2D9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EDF5953-0E3D-2F35-F080-A9B4207C2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4A3558F-D2E9-D608-B6CD-0D1F75671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7A5A3041-BF83-C71E-83EC-00376DB38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DC7B1C9-56A1-9788-55D2-E4340567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7E767-73AB-57C7-21A8-A39A9FFD8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algn="l">
                <a:spcAft>
                  <a:spcPts val="600"/>
                </a:spcAft>
                <a:defRPr/>
              </a:pPr>
              <a:t>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77211CA8-FCAC-0DD1-249A-77952542B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DFA9E83D-79C4-F91B-CB38-B2FE3B5BA6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FECE12-3C1F-8296-0FB6-31FAF2115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059" y="2109697"/>
            <a:ext cx="3524250" cy="323850"/>
          </a:xfrm>
          <a:prstGeom prst="rect">
            <a:avLst/>
          </a:prstGeom>
        </p:spPr>
      </p:pic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E0E0733F-8404-52A4-A8F5-CE176791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629" y="3185853"/>
            <a:ext cx="3299271" cy="3155505"/>
          </a:xfrm>
          <a:prstGeom prst="rect">
            <a:avLst/>
          </a:prstGeom>
        </p:spPr>
      </p:pic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175B038D-DEE7-E4C5-B113-38154BF31B06}"/>
              </a:ext>
            </a:extLst>
          </p:cNvPr>
          <p:cNvSpPr/>
          <p:nvPr/>
        </p:nvSpPr>
        <p:spPr>
          <a:xfrm rot="780000">
            <a:off x="10091109" y="2835363"/>
            <a:ext cx="502595" cy="810638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 descr="A screenshot of a phone&#10;&#10;AI-generated content may be incorrect.">
            <a:extLst>
              <a:ext uri="{FF2B5EF4-FFF2-40B4-BE49-F238E27FC236}">
                <a16:creationId xmlns:a16="http://schemas.microsoft.com/office/drawing/2014/main" id="{1D7647F5-9A04-50E3-63BA-875B56285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40000">
            <a:off x="875206" y="422014"/>
            <a:ext cx="4627770" cy="596462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85837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567027-5B0A-C94C-4206-E52BDEB88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8B6C648-5168-FFA7-7532-181B76F6B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uilding Human Connection in a Remote World">
            <a:extLst>
              <a:ext uri="{FF2B5EF4-FFF2-40B4-BE49-F238E27FC236}">
                <a16:creationId xmlns:a16="http://schemas.microsoft.com/office/drawing/2014/main" id="{BC87A2BC-8A55-B2D5-9CF5-002AAA2259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>
            <a:fillRect/>
          </a:stretch>
        </p:blipFill>
        <p:spPr>
          <a:xfrm>
            <a:off x="1" y="10"/>
            <a:ext cx="887589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97021D3-AC7B-1674-D4EC-CB6D68501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A5097-8718-410E-FEFA-53CDAC522190}"/>
              </a:ext>
            </a:extLst>
          </p:cNvPr>
          <p:cNvSpPr txBox="1">
            <a:spLocks/>
          </p:cNvSpPr>
          <p:nvPr/>
        </p:nvSpPr>
        <p:spPr>
          <a:xfrm>
            <a:off x="8322915" y="1336114"/>
            <a:ext cx="3519848" cy="120494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200"/>
          </a:p>
          <a:p>
            <a:r>
              <a:rPr lang="en-US" sz="5200"/>
              <a:t>Breakout #1</a:t>
            </a:r>
            <a:endParaRPr lang="en-US"/>
          </a:p>
          <a:p>
            <a:pPr>
              <a:spcAft>
                <a:spcPts val="600"/>
              </a:spcAft>
            </a:pPr>
            <a:endParaRPr lang="en-US" sz="5200">
              <a:ea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33FE6-7385-EF52-3A6E-E9918E5E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8D891503-0530-36D0-8292-97BF67F06E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9ADE8-8192-4E33-42A0-D1570E21A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514" y="1934388"/>
            <a:ext cx="3524250" cy="323850"/>
          </a:xfrm>
          <a:prstGeom prst="rect">
            <a:avLst/>
          </a:prstGeom>
          <a:ln>
            <a:noFill/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B977923-1D71-5B33-9E32-47D62352658E}"/>
              </a:ext>
            </a:extLst>
          </p:cNvPr>
          <p:cNvSpPr txBox="1">
            <a:spLocks/>
          </p:cNvSpPr>
          <p:nvPr/>
        </p:nvSpPr>
        <p:spPr>
          <a:xfrm>
            <a:off x="8323430" y="2424058"/>
            <a:ext cx="3723171" cy="41119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Calibri"/>
                <a:ea typeface="+mn-lt"/>
                <a:cs typeface="Calibri"/>
              </a:rPr>
              <a:t>Design Your Purpose-Driven Routine</a:t>
            </a:r>
          </a:p>
          <a:p>
            <a:pPr>
              <a:buNone/>
            </a:pPr>
            <a:r>
              <a:rPr lang="en-US" sz="1400" b="1">
                <a:latin typeface="Arial"/>
                <a:ea typeface="Calibri"/>
                <a:cs typeface="Arial"/>
              </a:rPr>
              <a:t>Task</a:t>
            </a:r>
            <a:r>
              <a:rPr lang="en-US" sz="1400">
                <a:latin typeface="Arial"/>
                <a:ea typeface="Calibri"/>
                <a:cs typeface="Arial"/>
              </a:rPr>
              <a:t>: Design one daily/weekly routine that:</a:t>
            </a:r>
            <a:endParaRPr lang="en-US" sz="14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400">
                <a:latin typeface="Arial"/>
                <a:ea typeface="Calibri"/>
                <a:cs typeface="Arial"/>
              </a:rPr>
              <a:t>Centers student voice and ownership</a:t>
            </a:r>
            <a:endParaRPr lang="en-US" sz="14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400">
                <a:latin typeface="Arial"/>
                <a:ea typeface="Calibri"/>
                <a:cs typeface="Arial"/>
              </a:rPr>
              <a:t>Connects to real-world finance/economics</a:t>
            </a:r>
            <a:endParaRPr lang="en-US" sz="14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400">
                <a:latin typeface="Arial"/>
                <a:ea typeface="Calibri"/>
                <a:cs typeface="Arial"/>
              </a:rPr>
              <a:t>Can become student-led after modeling</a:t>
            </a:r>
            <a:endParaRPr lang="en-US" sz="1400">
              <a:latin typeface="Calibri" panose="020F0502020204030204"/>
              <a:ea typeface="Calibri"/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sz="600" b="1">
              <a:latin typeface="Arial"/>
              <a:ea typeface="Calibri"/>
              <a:cs typeface="Arial"/>
            </a:endParaRPr>
          </a:p>
          <a:p>
            <a:pPr marL="0" indent="0">
              <a:buNone/>
            </a:pPr>
            <a:r>
              <a:rPr lang="en-US" sz="1400" b="1">
                <a:latin typeface="Arial"/>
                <a:ea typeface="Calibri"/>
                <a:cs typeface="Arial"/>
              </a:rPr>
              <a:t>Guiding Questions:</a:t>
            </a:r>
            <a:endParaRPr lang="en-US" sz="1400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en-US" sz="1400">
                <a:latin typeface="Arial"/>
                <a:ea typeface="Calibri"/>
                <a:cs typeface="Arial"/>
              </a:rPr>
              <a:t>What would this look like in Week 1 vs 10?</a:t>
            </a:r>
            <a:endParaRPr lang="en-US" sz="14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400">
                <a:latin typeface="Arial"/>
                <a:ea typeface="Calibri"/>
                <a:cs typeface="Arial"/>
              </a:rPr>
              <a:t>Which students would thrive leading this?</a:t>
            </a:r>
            <a:endParaRPr lang="en-US" sz="14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400">
                <a:latin typeface="Arial"/>
                <a:ea typeface="Calibri"/>
                <a:cs typeface="Arial"/>
              </a:rPr>
              <a:t>How does it build community?</a:t>
            </a:r>
            <a:endParaRPr lang="en-US" sz="1400"/>
          </a:p>
          <a:p>
            <a:pPr marL="0" indent="0">
              <a:buNone/>
            </a:pPr>
            <a:endParaRPr lang="en-US" sz="24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367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5C42B0-B833-7BAF-7C67-2C18F560C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64F5703-85CE-441F-D223-2D1A8125F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uilding Human Connection in a Remote World">
            <a:extLst>
              <a:ext uri="{FF2B5EF4-FFF2-40B4-BE49-F238E27FC236}">
                <a16:creationId xmlns:a16="http://schemas.microsoft.com/office/drawing/2014/main" id="{48886F09-B780-9090-5242-02AEB7E0FE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>
            <a:fillRect/>
          </a:stretch>
        </p:blipFill>
        <p:spPr>
          <a:xfrm>
            <a:off x="1" y="10"/>
            <a:ext cx="887589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67D38F0-BF89-F056-1080-D4DAFAF89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6EA9B-B0C5-414C-1C4C-2669E3E9DB94}"/>
              </a:ext>
            </a:extLst>
          </p:cNvPr>
          <p:cNvSpPr txBox="1">
            <a:spLocks/>
          </p:cNvSpPr>
          <p:nvPr/>
        </p:nvSpPr>
        <p:spPr>
          <a:xfrm>
            <a:off x="8332684" y="2264191"/>
            <a:ext cx="3519848" cy="120494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200"/>
          </a:p>
          <a:p>
            <a:r>
              <a:rPr lang="en-US" sz="5200"/>
              <a:t>Share Out</a:t>
            </a:r>
            <a:endParaRPr lang="en-US"/>
          </a:p>
          <a:p>
            <a:pPr>
              <a:spcAft>
                <a:spcPts val="600"/>
              </a:spcAft>
            </a:pPr>
            <a:endParaRPr lang="en-US" sz="5200">
              <a:ea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2093C-DC21-CCB1-F372-25BDF1240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13518F9C-6829-6D3A-C011-A69C592772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68F2A-6B01-944F-AA59-19DA61329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514" y="2862465"/>
            <a:ext cx="3524250" cy="323850"/>
          </a:xfrm>
          <a:prstGeom prst="rect">
            <a:avLst/>
          </a:prstGeom>
          <a:ln>
            <a:noFill/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B02E8E8-EA02-C6C5-A5A3-872D3CB71D6D}"/>
              </a:ext>
            </a:extLst>
          </p:cNvPr>
          <p:cNvSpPr txBox="1">
            <a:spLocks/>
          </p:cNvSpPr>
          <p:nvPr/>
        </p:nvSpPr>
        <p:spPr>
          <a:xfrm>
            <a:off x="8323430" y="3264212"/>
            <a:ext cx="3416255" cy="841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ea typeface="+mn-lt"/>
                <a:cs typeface="+mn-lt"/>
              </a:rPr>
              <a:t>What purpose-driven routine did you create?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62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DFDC4-FF22-943C-3D96-BE1883D7F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talking&#10;&#10;AI-generated content may be incorrect.">
            <a:extLst>
              <a:ext uri="{FF2B5EF4-FFF2-40B4-BE49-F238E27FC236}">
                <a16:creationId xmlns:a16="http://schemas.microsoft.com/office/drawing/2014/main" id="{65DB6775-CA0D-7100-0017-98EB62DB9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5" r="25404" b="-617"/>
          <a:stretch>
            <a:fillRect/>
          </a:stretch>
        </p:blipFill>
        <p:spPr>
          <a:xfrm>
            <a:off x="5655838" y="10"/>
            <a:ext cx="7175908" cy="6900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C1447-8D43-3B31-11DE-B80492584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9" t="307" r="-112" b="154"/>
          <a:stretch>
            <a:fillRect/>
          </a:stretch>
        </p:blipFill>
        <p:spPr>
          <a:xfrm>
            <a:off x="0" y="0"/>
            <a:ext cx="8961871" cy="686430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B2ADC-AE31-14D0-B58A-072F82A13C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841146"/>
            <a:ext cx="4852239" cy="3900527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ea typeface="+mn-lt"/>
                <a:cs typeface="+mn-lt"/>
              </a:rPr>
              <a:t>Part 2: </a:t>
            </a:r>
            <a:endParaRPr lang="en-US" sz="48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4800">
                <a:solidFill>
                  <a:srgbClr val="414A58"/>
                </a:solidFill>
                <a:ea typeface="+mn-lt"/>
                <a:cs typeface="+mn-lt"/>
              </a:rPr>
              <a:t>Leadership Strategies for Student Ownership and Voice</a:t>
            </a:r>
            <a:endParaRPr lang="en-US" sz="4800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37E8C-BF96-E93A-902C-6915BB26DD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30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1B23A1-65A1-0B6A-4B8D-65E68197A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33E5-A711-1058-8D78-DFE5D45C1C72}"/>
              </a:ext>
            </a:extLst>
          </p:cNvPr>
          <p:cNvSpPr txBox="1">
            <a:spLocks/>
          </p:cNvSpPr>
          <p:nvPr/>
        </p:nvSpPr>
        <p:spPr>
          <a:xfrm>
            <a:off x="718617" y="-161234"/>
            <a:ext cx="5380011" cy="132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sz="4800"/>
              <a:t>Activity </a:t>
            </a:r>
            <a:r>
              <a:rPr lang="en-US" sz="4800" kern="1200">
                <a:latin typeface="+mj-lt"/>
                <a:ea typeface="+mj-ea"/>
                <a:cs typeface="+mj-cs"/>
              </a:rPr>
              <a:t>#1</a:t>
            </a:r>
            <a:endParaRPr lang="en-US" sz="4800" kern="1200">
              <a:latin typeface="+mj-lt"/>
              <a:ea typeface="Calibri Light"/>
              <a:cs typeface="Calibri Ligh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AECF3C5-C894-C72A-1A79-CA46392C39A9}"/>
              </a:ext>
            </a:extLst>
          </p:cNvPr>
          <p:cNvSpPr txBox="1">
            <a:spLocks/>
          </p:cNvSpPr>
          <p:nvPr/>
        </p:nvSpPr>
        <p:spPr>
          <a:xfrm>
            <a:off x="721987" y="1553249"/>
            <a:ext cx="9288376" cy="841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Money Mindset Four Corners: DEMO</a:t>
            </a:r>
            <a:endParaRPr lang="en-US" b="1">
              <a:ea typeface="Calibri"/>
              <a:cs typeface="Calibri"/>
            </a:endParaRPr>
          </a:p>
          <a:p>
            <a:pPr marL="514350"/>
            <a:endParaRPr lang="en-US"/>
          </a:p>
          <a:p>
            <a:pPr marL="514350"/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26627D9-7C75-8AAA-E0DE-294050AD72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587" y="2156866"/>
            <a:ext cx="11272344" cy="2089987"/>
          </a:xfrm>
        </p:spPr>
        <p:txBody>
          <a:bodyPr lIns="91440" tIns="45720" rIns="91440" bIns="45720" anchor="t"/>
          <a:lstStyle/>
          <a:p>
            <a:pPr marL="342900" indent="-342900" algn="l">
              <a:lnSpc>
                <a:spcPct val="150000"/>
              </a:lnSpc>
              <a:spcBef>
                <a:spcPts val="0"/>
              </a:spcBef>
              <a:buChar char="•"/>
            </a:pPr>
            <a:r>
              <a:rPr lang="en-US">
                <a:ea typeface="+mn-lt"/>
                <a:cs typeface="+mn-lt"/>
              </a:rPr>
              <a:t>Success means financial independence.</a:t>
            </a:r>
            <a:endParaRPr lang="en-US">
              <a:ea typeface="Calibri"/>
              <a:cs typeface="Calibri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Some people just have the knack for being good with money, and others don't.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My financial habits are mostly inherited from my upbringing.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Media and culture shape how I view money, whether I like it or not.</a:t>
            </a:r>
            <a:endParaRPr lang="en-US">
              <a:ea typeface="Calibri"/>
              <a:cs typeface="Calibri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Char char="•"/>
            </a:pPr>
            <a:endParaRPr lang="en-US">
              <a:ea typeface="Calibri"/>
              <a:cs typeface="Calibri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Char char="•"/>
            </a:pPr>
            <a:endParaRPr lang="en-US" sz="180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4A4A9-9BF9-B948-B210-E9E13DFA7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075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5F2313-96EB-789C-879E-244407B44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AAFDA-32F1-CD58-FC46-099F611875D5}"/>
              </a:ext>
            </a:extLst>
          </p:cNvPr>
          <p:cNvSpPr txBox="1">
            <a:spLocks/>
          </p:cNvSpPr>
          <p:nvPr/>
        </p:nvSpPr>
        <p:spPr>
          <a:xfrm>
            <a:off x="718617" y="-161234"/>
            <a:ext cx="5380011" cy="132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sz="4800"/>
              <a:t>Activity </a:t>
            </a:r>
            <a:r>
              <a:rPr lang="en-US" sz="4800" kern="1200">
                <a:latin typeface="+mj-lt"/>
                <a:ea typeface="+mj-ea"/>
                <a:cs typeface="+mj-cs"/>
              </a:rPr>
              <a:t>#1</a:t>
            </a:r>
            <a:endParaRPr lang="en-US" sz="4800" kern="1200">
              <a:latin typeface="+mj-lt"/>
              <a:ea typeface="Calibri Light"/>
              <a:cs typeface="Calibri Ligh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AA4B02C-83C9-7C72-D87E-E486DAC549EC}"/>
              </a:ext>
            </a:extLst>
          </p:cNvPr>
          <p:cNvSpPr txBox="1">
            <a:spLocks/>
          </p:cNvSpPr>
          <p:nvPr/>
        </p:nvSpPr>
        <p:spPr>
          <a:xfrm>
            <a:off x="731756" y="1553249"/>
            <a:ext cx="5458838" cy="841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Money Mindset Four Corners </a:t>
            </a:r>
            <a:endParaRPr lang="en-US" b="1">
              <a:ea typeface="Calibri"/>
              <a:cs typeface="Calibri"/>
            </a:endParaRPr>
          </a:p>
          <a:p>
            <a:pPr marL="514350"/>
            <a:endParaRPr lang="en-US"/>
          </a:p>
          <a:p>
            <a:pPr marL="514350"/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69D2DAA-949A-9A3F-8031-61461067E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587" y="2156866"/>
            <a:ext cx="11272344" cy="3692141"/>
          </a:xfrm>
        </p:spPr>
        <p:txBody>
          <a:bodyPr lIns="91440" tIns="45720" rIns="91440" bIns="45720" anchor="t"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200" b="1">
                <a:ea typeface="Calibri"/>
                <a:cs typeface="Calibri"/>
              </a:rPr>
              <a:t>Purpose</a:t>
            </a:r>
            <a:r>
              <a:rPr lang="en-US" sz="2200">
                <a:ea typeface="Calibri"/>
                <a:cs typeface="Calibri"/>
              </a:rPr>
              <a:t>: Debatable prompts allow students to reflect on their financial beliefs, make connections to peers, understand money mindsets are similar or different based on lived experiences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100">
              <a:ea typeface="Calibri"/>
              <a:cs typeface="Calibri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2200">
                <a:ea typeface="Calibri"/>
                <a:cs typeface="Calibri"/>
              </a:rPr>
              <a:t>Set up the room with four corners: Strongly Agree, Agree, Disagree, Strongly Disagree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1100">
              <a:ea typeface="Calibri"/>
              <a:cs typeface="Calibri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2200">
                <a:ea typeface="Calibri"/>
                <a:cs typeface="Calibri"/>
              </a:rPr>
              <a:t>Give students statements such as: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200">
                <a:ea typeface="Calibri"/>
                <a:cs typeface="Calibri"/>
              </a:rPr>
              <a:t>"Debt is always bad"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200">
                <a:ea typeface="Calibri"/>
                <a:cs typeface="Calibri"/>
              </a:rPr>
              <a:t>"Money conversations should stay private"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1100">
              <a:ea typeface="Calibri"/>
              <a:cs typeface="Calibri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2200">
                <a:ea typeface="Calibri"/>
                <a:cs typeface="Calibri"/>
              </a:rPr>
              <a:t>After they choose, have a student from each side share out.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1100">
              <a:ea typeface="Calibri"/>
              <a:cs typeface="Calibri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2200">
                <a:ea typeface="Calibri"/>
                <a:cs typeface="Calibri"/>
              </a:rPr>
              <a:t>Then push participants who chose "agree" or "disagree" to take a strong stance. </a:t>
            </a:r>
            <a:endParaRPr lang="en-US">
              <a:ea typeface="Calibri"/>
              <a:cs typeface="Calibri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180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CDAEA4-87D7-4B41-0C99-22B85FFDB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28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C87E5A-96E5-2651-BB12-439E9ED59251}"/>
              </a:ext>
            </a:extLst>
          </p:cNvPr>
          <p:cNvSpPr txBox="1"/>
          <p:nvPr/>
        </p:nvSpPr>
        <p:spPr>
          <a:xfrm>
            <a:off x="640862" y="5855188"/>
            <a:ext cx="63968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>
                <a:solidFill>
                  <a:srgbClr val="1C8F53"/>
                </a:solidFill>
                <a:ea typeface="+mn-lt"/>
                <a:cs typeface="+mn-lt"/>
              </a:rPr>
              <a:t>How does taking a stance change engagement?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48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C5D47-C238-FB93-E37C-AD7465F1F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BD907101-BDC7-669E-937F-33F7844C6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79F3FC5-268E-9698-362A-79272FACC32A}"/>
              </a:ext>
            </a:extLst>
          </p:cNvPr>
          <p:cNvSpPr txBox="1">
            <a:spLocks/>
          </p:cNvSpPr>
          <p:nvPr/>
        </p:nvSpPr>
        <p:spPr>
          <a:xfrm>
            <a:off x="6970171" y="2588685"/>
            <a:ext cx="4145297" cy="6062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400" b="1">
                <a:hlinkClick r:id="rId2"/>
              </a:rPr>
              <a:t>Money Mindset Four Corners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9D4A6BD-CC42-0AEF-53F4-A6767BA22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E3BF5465-B9FC-B76E-887F-E09E4FE87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E155735D-06C3-F3AA-98F4-4D06E518C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CD37DC8-4E23-A96E-DB11-EF2E2024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8803B6B9-6D3E-602B-96E3-6546C4815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097B6-13F5-787A-78A2-4CCFA918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algn="l">
                <a:spcAft>
                  <a:spcPts val="600"/>
                </a:spcAft>
                <a:defRPr/>
              </a:pPr>
              <a:t>29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F71F6F-1358-376D-5FC6-9BB55B954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444" y="2109697"/>
            <a:ext cx="3524250" cy="323850"/>
          </a:xfrm>
          <a:prstGeom prst="rect">
            <a:avLst/>
          </a:prstGeom>
          <a:ln>
            <a:noFill/>
          </a:ln>
        </p:spPr>
      </p:pic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9C06E1F0-1FB6-A601-7684-F6558D20E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339BD96F-D207-EF64-7B93-AC6B37A9D5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03C79619-F194-A98E-EE83-C4FF75A244B8}"/>
              </a:ext>
            </a:extLst>
          </p:cNvPr>
          <p:cNvSpPr/>
          <p:nvPr/>
        </p:nvSpPr>
        <p:spPr>
          <a:xfrm rot="780000">
            <a:off x="10980109" y="2786517"/>
            <a:ext cx="502595" cy="810638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ADA4279-33F9-CF02-0A42-3DFC56A21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039" y="3068516"/>
            <a:ext cx="3512769" cy="3280505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person sitting at a desk with a heart shaped object&#10;&#10;AI-generated content may be incorrect.">
            <a:extLst>
              <a:ext uri="{FF2B5EF4-FFF2-40B4-BE49-F238E27FC236}">
                <a16:creationId xmlns:a16="http://schemas.microsoft.com/office/drawing/2014/main" id="{8A25A6BD-C998-99BD-B423-62983B0A7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40000">
            <a:off x="858375" y="490330"/>
            <a:ext cx="4729775" cy="2675060"/>
          </a:xfrm>
          <a:prstGeom prst="rect">
            <a:avLst/>
          </a:prstGeom>
        </p:spPr>
      </p:pic>
      <p:pic>
        <p:nvPicPr>
          <p:cNvPr id="10" name="Picture 9" descr="A group of people in different outfits&#10;&#10;AI-generated content may be incorrect.">
            <a:extLst>
              <a:ext uri="{FF2B5EF4-FFF2-40B4-BE49-F238E27FC236}">
                <a16:creationId xmlns:a16="http://schemas.microsoft.com/office/drawing/2014/main" id="{68072325-5FCB-F8BD-A245-A98F227940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0000">
            <a:off x="1415062" y="3646453"/>
            <a:ext cx="4761034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71F1F-D8A2-ECA6-8439-555D43558F11}"/>
              </a:ext>
            </a:extLst>
          </p:cNvPr>
          <p:cNvSpPr txBox="1">
            <a:spLocks/>
          </p:cNvSpPr>
          <p:nvPr/>
        </p:nvSpPr>
        <p:spPr>
          <a:xfrm>
            <a:off x="7113023" y="1150284"/>
            <a:ext cx="3859776" cy="1128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/>
              <a:t>Takeaway</a:t>
            </a:r>
            <a:endParaRPr lang="en-US" sz="600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555637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C0790-B019-80CD-C6E2-23ABAC9F3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err="1">
                <a:ea typeface="Calibri Light"/>
                <a:cs typeface="Calibri Light"/>
              </a:rPr>
              <a:t>EconEdLink</a:t>
            </a:r>
            <a:r>
              <a:rPr lang="en-US">
                <a:ea typeface="Calibri Light"/>
                <a:cs typeface="Calibri Light"/>
              </a:rPr>
              <a:t> Membership Perks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A57501-2996-B574-08B9-57AA9EB4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ADD2B-E8D9-0855-5855-BA0CA10FE0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1413" y="2839058"/>
            <a:ext cx="10830339" cy="3363636"/>
          </a:xfrm>
        </p:spPr>
        <p:txBody>
          <a:bodyPr lIns="91440" tIns="45720" rIns="91440" bIns="45720" anchor="t"/>
          <a:lstStyle/>
          <a:p>
            <a:pPr marL="285750" indent="-285750"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 b="1">
                <a:latin typeface="Arial"/>
                <a:ea typeface="Calibri Light"/>
                <a:cs typeface="Arial"/>
              </a:rPr>
              <a:t>New Webinars, Lesson Plans, and Activities</a:t>
            </a:r>
            <a:r>
              <a:rPr lang="en-US" sz="2000">
                <a:latin typeface="Arial"/>
                <a:ea typeface="Calibri Light"/>
                <a:cs typeface="Arial"/>
              </a:rPr>
              <a:t> are added every month, keeping your teaching toolkit fresh and up-to-date.</a:t>
            </a:r>
          </a:p>
          <a:p>
            <a:pPr marL="285750" indent="-285750"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 b="1">
                <a:latin typeface="Arial"/>
                <a:ea typeface="Calibri Light"/>
                <a:cs typeface="Arial"/>
              </a:rPr>
              <a:t>Learn from experts</a:t>
            </a:r>
            <a:r>
              <a:rPr lang="en-US" sz="2000">
                <a:latin typeface="Arial"/>
                <a:ea typeface="Calibri Light"/>
                <a:cs typeface="Arial"/>
              </a:rPr>
              <a:t> in personal finance and economics tailored to K-12 education.</a:t>
            </a:r>
          </a:p>
          <a:p>
            <a:pPr marL="285750" indent="-285750"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 b="1">
                <a:latin typeface="Arial"/>
                <a:ea typeface="Calibri Light"/>
                <a:cs typeface="Arial"/>
              </a:rPr>
              <a:t>Free high-quality resources</a:t>
            </a:r>
            <a:r>
              <a:rPr lang="en-US" sz="2000">
                <a:latin typeface="Arial"/>
                <a:ea typeface="Calibri Light"/>
                <a:cs typeface="Arial"/>
              </a:rPr>
              <a:t> like presentations, lessons, and activities, all available for download.</a:t>
            </a:r>
          </a:p>
          <a:p>
            <a:pPr marL="285750" indent="-285750"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 b="1">
                <a:latin typeface="Arial"/>
                <a:ea typeface="Calibri Light"/>
                <a:cs typeface="Arial"/>
              </a:rPr>
              <a:t>Instant access</a:t>
            </a:r>
            <a:r>
              <a:rPr lang="en-US" sz="2000">
                <a:latin typeface="Arial"/>
                <a:ea typeface="Calibri Light"/>
                <a:cs typeface="Arial"/>
              </a:rPr>
              <a:t> to your professional development certificates as soon as the requirements are met.</a:t>
            </a:r>
          </a:p>
          <a:p>
            <a:pPr>
              <a:spcBef>
                <a:spcPts val="400"/>
              </a:spcBef>
              <a:buFont typeface="Symbol,Sans-Serif" panose="020B0604020202020204" pitchFamily="34" charset="0"/>
            </a:pPr>
            <a:endParaRPr lang="en-US" sz="2000">
              <a:latin typeface="Arial"/>
              <a:cs typeface="Arial"/>
            </a:endParaRPr>
          </a:p>
          <a:p>
            <a:pPr>
              <a:spcBef>
                <a:spcPts val="400"/>
              </a:spcBef>
              <a:buFont typeface="Symbol,Sans-Serif" panose="020B0604020202020204" pitchFamily="34" charset="0"/>
            </a:pPr>
            <a:r>
              <a:rPr lang="en-US" sz="2000">
                <a:latin typeface="Arial"/>
                <a:ea typeface="Calibri Light"/>
                <a:cs typeface="Arial"/>
              </a:rPr>
              <a:t>Additionally, we’re offering a </a:t>
            </a:r>
            <a:r>
              <a:rPr lang="en-US" sz="2000" b="1">
                <a:latin typeface="Arial"/>
                <a:ea typeface="Calibri Light"/>
                <a:cs typeface="Arial"/>
              </a:rPr>
              <a:t>20% discount</a:t>
            </a:r>
            <a:r>
              <a:rPr lang="en-US" sz="2000">
                <a:latin typeface="Arial"/>
                <a:ea typeface="Calibri Light"/>
                <a:cs typeface="Arial"/>
              </a:rPr>
              <a:t> at the CEE Store. You can purchase our bestsellers like </a:t>
            </a:r>
            <a:r>
              <a:rPr lang="en-US" sz="2000" i="1">
                <a:latin typeface="Arial"/>
                <a:ea typeface="Calibri Light"/>
                <a:cs typeface="Arial"/>
              </a:rPr>
              <a:t>Financial Fitness for Life</a:t>
            </a:r>
            <a:r>
              <a:rPr lang="en-US" sz="2000">
                <a:latin typeface="Arial"/>
                <a:ea typeface="Calibri Light"/>
                <a:cs typeface="Arial"/>
              </a:rPr>
              <a:t> and </a:t>
            </a:r>
            <a:r>
              <a:rPr lang="en-US" sz="2000" i="1">
                <a:latin typeface="Arial"/>
                <a:ea typeface="Calibri Light"/>
                <a:cs typeface="Arial"/>
              </a:rPr>
              <a:t>AP Economics</a:t>
            </a:r>
            <a:r>
              <a:rPr lang="en-US" sz="2000">
                <a:latin typeface="Arial"/>
                <a:ea typeface="Calibri Light"/>
                <a:cs typeface="Arial"/>
              </a:rPr>
              <a:t> using the code: </a:t>
            </a:r>
            <a:r>
              <a:rPr lang="en-US" sz="2000" b="1">
                <a:latin typeface="Arial"/>
                <a:ea typeface="Calibri Light"/>
                <a:cs typeface="Arial"/>
              </a:rPr>
              <a:t>EEL20</a:t>
            </a:r>
            <a:r>
              <a:rPr lang="en-US" sz="2000">
                <a:latin typeface="Arial"/>
                <a:ea typeface="Calibri Light"/>
                <a:cs typeface="Arial"/>
              </a:rPr>
              <a:t>.</a:t>
            </a:r>
            <a:endParaRPr lang="en-US" sz="2000">
              <a:ea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54ACCC-C294-81CE-D049-B88341841BD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lIns="91440" tIns="45720" rIns="91440" bIns="45720" anchor="t"/>
          <a:lstStyle/>
          <a:p>
            <a:r>
              <a:rPr lang="en-US">
                <a:ea typeface="Calibri Light"/>
                <a:cs typeface="Calibri Light"/>
              </a:rPr>
              <a:t>As an </a:t>
            </a:r>
            <a:r>
              <a:rPr lang="en-US" err="1">
                <a:ea typeface="Calibri Light"/>
                <a:cs typeface="Calibri Light"/>
              </a:rPr>
              <a:t>EconEdLink</a:t>
            </a:r>
            <a:r>
              <a:rPr lang="en-US">
                <a:ea typeface="Calibri Light"/>
                <a:cs typeface="Calibri Light"/>
              </a:rPr>
              <a:t> member, you have access to a wealth of valuable resources! Here's a quick overview of the perks that come with your membership: </a:t>
            </a:r>
            <a:endParaRPr lang="en-US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6575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160B19-3CDB-8312-8A71-F006BC863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E4242-2B51-5D60-F592-D2FC69FE5A0C}"/>
              </a:ext>
            </a:extLst>
          </p:cNvPr>
          <p:cNvSpPr txBox="1">
            <a:spLocks/>
          </p:cNvSpPr>
          <p:nvPr/>
        </p:nvSpPr>
        <p:spPr>
          <a:xfrm>
            <a:off x="718617" y="-161234"/>
            <a:ext cx="5380011" cy="132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sz="4800"/>
              <a:t>Activity </a:t>
            </a:r>
            <a:r>
              <a:rPr lang="en-US" sz="4800" kern="1200">
                <a:latin typeface="+mj-lt"/>
                <a:ea typeface="+mj-ea"/>
                <a:cs typeface="+mj-cs"/>
              </a:rPr>
              <a:t>#</a:t>
            </a:r>
            <a:r>
              <a:rPr lang="en-US" sz="4800"/>
              <a:t>2</a:t>
            </a:r>
            <a:endParaRPr lang="en-US" sz="4800" kern="1200">
              <a:latin typeface="+mj-lt"/>
              <a:ea typeface="Calibri Light"/>
              <a:cs typeface="Calibri Ligh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DB063E9-4508-2D92-6510-4FF5E1BB7AC8}"/>
              </a:ext>
            </a:extLst>
          </p:cNvPr>
          <p:cNvSpPr txBox="1">
            <a:spLocks/>
          </p:cNvSpPr>
          <p:nvPr/>
        </p:nvSpPr>
        <p:spPr>
          <a:xfrm>
            <a:off x="721987" y="1553249"/>
            <a:ext cx="8692453" cy="841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>
                <a:ea typeface="+mn-lt"/>
                <a:cs typeface="+mn-lt"/>
              </a:rPr>
              <a:t>Peer Teaching &amp; Student Facilitation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 b="1">
              <a:ea typeface="Calibri"/>
              <a:cs typeface="Calibri"/>
            </a:endParaRPr>
          </a:p>
          <a:p>
            <a:pPr marL="514350"/>
            <a:endParaRPr lang="en-US"/>
          </a:p>
          <a:p>
            <a:pPr marL="514350"/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AA3449B-9A2E-01A6-1922-EA1046837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587" y="2156866"/>
            <a:ext cx="11467728" cy="4561602"/>
          </a:xfrm>
        </p:spPr>
        <p:txBody>
          <a:bodyPr lIns="91440" tIns="45720" rIns="91440" bIns="45720" anchor="t"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200" b="1">
                <a:ea typeface="+mn-lt"/>
                <a:cs typeface="+mn-lt"/>
              </a:rPr>
              <a:t>Purpose</a:t>
            </a:r>
            <a:r>
              <a:rPr lang="en-US" sz="2200">
                <a:ea typeface="+mn-lt"/>
                <a:cs typeface="+mn-lt"/>
              </a:rPr>
              <a:t>: Students develop confidence through low-risk opportunities to lead early in the lesson.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400">
              <a:ea typeface="+mn-lt"/>
              <a:cs typeface="+mn-lt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Students lead mini-lessons to teach their peers a new topic. This can be in whole group or small groups. 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Give students </a:t>
            </a:r>
            <a:r>
              <a:rPr lang="en-US" sz="2000" b="1">
                <a:ea typeface="+mn-lt"/>
                <a:cs typeface="+mn-lt"/>
              </a:rPr>
              <a:t>extra credit </a:t>
            </a:r>
            <a:r>
              <a:rPr lang="en-US" sz="2000">
                <a:ea typeface="+mn-lt"/>
                <a:cs typeface="+mn-lt"/>
              </a:rPr>
              <a:t>or other incentives to participate. 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Write them a line they can put on their</a:t>
            </a:r>
            <a:r>
              <a:rPr lang="en-US" sz="2000" b="1">
                <a:ea typeface="+mn-lt"/>
                <a:cs typeface="+mn-lt"/>
              </a:rPr>
              <a:t> LinkedIn or Resume </a:t>
            </a:r>
            <a:r>
              <a:rPr lang="en-US" sz="2000">
                <a:ea typeface="+mn-lt"/>
                <a:cs typeface="+mn-lt"/>
              </a:rPr>
              <a:t>such as: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en-US">
                <a:ea typeface="+mn-lt"/>
                <a:cs typeface="+mn-lt"/>
              </a:rPr>
              <a:t>Led peer-to-peer financial literacy workshops on budgeting, credit, and career planning, using interactive activities to boost engagement and understanding.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en-US">
                <a:ea typeface="+mn-lt"/>
                <a:cs typeface="+mn-lt"/>
              </a:rPr>
              <a:t>Developed and facilitated student-centered lessons that made financial topics relatable through games, discussions, and real-life scenarios.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They can </a:t>
            </a:r>
            <a:r>
              <a:rPr lang="en-US" sz="2000" b="1">
                <a:ea typeface="+mn-lt"/>
                <a:cs typeface="+mn-lt"/>
              </a:rPr>
              <a:t>lead assessments </a:t>
            </a:r>
            <a:r>
              <a:rPr lang="en-US" sz="2000">
                <a:ea typeface="+mn-lt"/>
                <a:cs typeface="+mn-lt"/>
              </a:rPr>
              <a:t>such as Pear Deck or Kahoot or </a:t>
            </a:r>
            <a:r>
              <a:rPr lang="en-US" sz="2000" err="1">
                <a:ea typeface="+mn-lt"/>
                <a:cs typeface="+mn-lt"/>
              </a:rPr>
              <a:t>Blooket</a:t>
            </a:r>
            <a:r>
              <a:rPr lang="en-US" sz="2000">
                <a:ea typeface="+mn-lt"/>
                <a:cs typeface="+mn-lt"/>
              </a:rPr>
              <a:t>. Option to make it a routine every other Friday, etc. Choose a different student every other week.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Have them create </a:t>
            </a:r>
            <a:r>
              <a:rPr lang="en-US" sz="2000" b="1">
                <a:ea typeface="+mn-lt"/>
                <a:cs typeface="+mn-lt"/>
              </a:rPr>
              <a:t>slides </a:t>
            </a:r>
            <a:r>
              <a:rPr lang="en-US" sz="2000">
                <a:ea typeface="+mn-lt"/>
                <a:cs typeface="+mn-lt"/>
              </a:rPr>
              <a:t>to go with it. Students are great with Canva presentations.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Keep the mini-lessons to 5-10 minutes. Give students a video or reading to learn </a:t>
            </a:r>
            <a:r>
              <a:rPr lang="en-US" sz="2000" b="1">
                <a:ea typeface="+mn-lt"/>
                <a:cs typeface="+mn-lt"/>
              </a:rPr>
              <a:t>prior </a:t>
            </a:r>
            <a:r>
              <a:rPr lang="en-US" sz="2000">
                <a:ea typeface="+mn-lt"/>
                <a:cs typeface="+mn-lt"/>
              </a:rPr>
              <a:t>to having to teach it. </a:t>
            </a:r>
            <a:endParaRPr lang="en-US" sz="2000"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70F67-3D2F-22B4-939E-89C1E477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30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5448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794ECA-B1A0-0344-B4C3-232902D3D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6AA77-96DD-1FB2-56AF-60BCCD33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ea typeface="Calibri Light"/>
                <a:cs typeface="Calibri Light"/>
              </a:rPr>
              <a:t>Leading Mini Lessons in Whole Group and Small Group</a:t>
            </a:r>
            <a:endParaRPr lang="en-US" sz="3200" kern="1200"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tanding in front of a white board&#10;&#10;AI-generated content may be incorrect.">
            <a:extLst>
              <a:ext uri="{FF2B5EF4-FFF2-40B4-BE49-F238E27FC236}">
                <a16:creationId xmlns:a16="http://schemas.microsoft.com/office/drawing/2014/main" id="{B12BF7B7-0795-C718-9D53-A708EB7D86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48" r="-3" b="7011"/>
          <a:stretch>
            <a:fillRect/>
          </a:stretch>
        </p:blipFill>
        <p:spPr>
          <a:xfrm>
            <a:off x="838200" y="364143"/>
            <a:ext cx="3335789" cy="3426462"/>
          </a:xfrm>
          <a:prstGeom prst="rect">
            <a:avLst/>
          </a:prstGeom>
        </p:spPr>
      </p:pic>
      <p:pic>
        <p:nvPicPr>
          <p:cNvPr id="4" name="Picture 3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95F601F5-E635-6A35-A705-3E85B4FA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270" r="-2" b="1717"/>
          <a:stretch>
            <a:fillRect/>
          </a:stretch>
        </p:blipFill>
        <p:spPr>
          <a:xfrm>
            <a:off x="8095756" y="364142"/>
            <a:ext cx="3336953" cy="34264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37D95-DE76-BF76-C18A-2B6544A1E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2719" y="4730029"/>
            <a:ext cx="6586915" cy="16512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ea typeface="Calibri"/>
                <a:cs typeface="Calibri"/>
              </a:rPr>
              <a:t>Featured:</a:t>
            </a:r>
            <a:endParaRPr lang="en-US" sz="20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The basics of credit scores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Leading money mindset four corners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Love and money Valentine's Pear Deck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>
              <a:ea typeface="Calibri"/>
              <a:cs typeface="Calibri"/>
            </a:endParaRPr>
          </a:p>
        </p:txBody>
      </p:sp>
      <p:pic>
        <p:nvPicPr>
          <p:cNvPr id="5" name="Picture 4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69F99A99-629F-E359-8A65-917ED01F2D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842" t="15001" b="32504"/>
          <a:stretch>
            <a:fillRect/>
          </a:stretch>
        </p:blipFill>
        <p:spPr>
          <a:xfrm>
            <a:off x="4265083" y="364143"/>
            <a:ext cx="3725337" cy="34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61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sitting at tables in a classroom&#10;&#10;AI-generated content may be incorrect.">
            <a:extLst>
              <a:ext uri="{FF2B5EF4-FFF2-40B4-BE49-F238E27FC236}">
                <a16:creationId xmlns:a16="http://schemas.microsoft.com/office/drawing/2014/main" id="{A7927024-BAA8-4B57-4DAA-9F82BFF68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2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rcRect l="35705" t="10222" r="11674" b="27378"/>
          <a:stretch>
            <a:fillRect/>
          </a:stretch>
        </p:blipFill>
        <p:spPr>
          <a:xfrm>
            <a:off x="-135085" y="-240"/>
            <a:ext cx="7720526" cy="6860192"/>
          </a:xfrm>
          <a:prstGeom prst="rect">
            <a:avLst/>
          </a:prstGeom>
        </p:spPr>
      </p:pic>
      <p:pic>
        <p:nvPicPr>
          <p:cNvPr id="13" name="Picture 12" descr="A perso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029CFEDB-957E-C697-CD8E-D0DBFB7EF3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8" t="26217" r="-1" b="29213"/>
          <a:stretch>
            <a:fillRect/>
          </a:stretch>
        </p:blipFill>
        <p:spPr>
          <a:xfrm>
            <a:off x="7717711" y="4679470"/>
            <a:ext cx="4467793" cy="232913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055C7D-8E3F-F484-92F7-AB03D49C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297879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ea typeface="Calibri Light"/>
                <a:cs typeface="Calibri Light"/>
              </a:rPr>
              <a:t>Presenting Topics for Fin Lit Month</a:t>
            </a:r>
            <a:endParaRPr lang="en-US" sz="3200" kern="1200">
              <a:solidFill>
                <a:schemeClr val="tx1"/>
              </a:solidFill>
              <a:latin typeface="+mj-lt"/>
              <a:ea typeface="Calibri Light"/>
              <a:cs typeface="Calibri Light"/>
            </a:endParaRPr>
          </a:p>
        </p:txBody>
      </p:sp>
      <p:pic>
        <p:nvPicPr>
          <p:cNvPr id="12" name="Picture 11" descr="A group of people standing in front of a whiteboard&#10;&#10;AI-generated content may be incorrect.">
            <a:extLst>
              <a:ext uri="{FF2B5EF4-FFF2-40B4-BE49-F238E27FC236}">
                <a16:creationId xmlns:a16="http://schemas.microsoft.com/office/drawing/2014/main" id="{B810B145-6EF0-95AC-70F9-4A410CC469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121" r="1" b="15085"/>
          <a:stretch>
            <a:fillRect/>
          </a:stretch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FDA19-B9EC-ECDC-4768-0FD0A55353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4992" y="4151376"/>
            <a:ext cx="3319272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b="1">
                <a:ea typeface="Calibri" panose="020F0502020204030204"/>
                <a:cs typeface="Calibri" panose="020F0502020204030204"/>
              </a:rPr>
              <a:t>Featured:</a:t>
            </a:r>
          </a:p>
          <a:p>
            <a:r>
              <a:rPr lang="en-US" sz="1700">
                <a:ea typeface="Calibri" panose="020F0502020204030204"/>
                <a:cs typeface="Calibri" panose="020F0502020204030204"/>
              </a:rPr>
              <a:t>How to Budget Towards Your Values</a:t>
            </a:r>
          </a:p>
          <a:p>
            <a:r>
              <a:rPr lang="en-US" sz="1700">
                <a:ea typeface="Calibri" panose="020F0502020204030204"/>
                <a:cs typeface="Calibri" panose="020F0502020204030204"/>
              </a:rPr>
              <a:t>Why Linked In Matters</a:t>
            </a:r>
          </a:p>
          <a:p>
            <a:r>
              <a:rPr lang="en-US" sz="1700">
                <a:ea typeface="Calibri" panose="020F0502020204030204"/>
                <a:cs typeface="Calibri" panose="020F0502020204030204"/>
              </a:rPr>
              <a:t>What is the Stock Market Anyway?</a:t>
            </a:r>
          </a:p>
          <a:p>
            <a:r>
              <a:rPr lang="en-US" sz="1700">
                <a:ea typeface="Calibri" panose="020F0502020204030204"/>
                <a:cs typeface="Calibri" panose="020F0502020204030204"/>
              </a:rPr>
              <a:t>Why Credit Scores Matter</a:t>
            </a:r>
          </a:p>
        </p:txBody>
      </p:sp>
      <p:pic>
        <p:nvPicPr>
          <p:cNvPr id="9" name="Picture 8" descr="A person standing in front of a whiteboard&#10;&#10;AI-generated content may be incorrect.">
            <a:extLst>
              <a:ext uri="{FF2B5EF4-FFF2-40B4-BE49-F238E27FC236}">
                <a16:creationId xmlns:a16="http://schemas.microsoft.com/office/drawing/2014/main" id="{36C3B91D-4C91-DD47-2AA5-B634C0257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894" r="1" b="2312"/>
          <a:stretch>
            <a:fillRect/>
          </a:stretch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40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B81B3-D28C-A0ED-CDEC-C4FDE3BFB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talking&#10;&#10;AI-generated content may be incorrect.">
            <a:extLst>
              <a:ext uri="{FF2B5EF4-FFF2-40B4-BE49-F238E27FC236}">
                <a16:creationId xmlns:a16="http://schemas.microsoft.com/office/drawing/2014/main" id="{3A20C297-33BA-7A87-D46B-4C1582A1B0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4" r="2" b="2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F820E-D01A-8DF1-94FA-35F9DBAC30DA}"/>
              </a:ext>
            </a:extLst>
          </p:cNvPr>
          <p:cNvSpPr txBox="1">
            <a:spLocks/>
          </p:cNvSpPr>
          <p:nvPr/>
        </p:nvSpPr>
        <p:spPr>
          <a:xfrm>
            <a:off x="552450" y="365125"/>
            <a:ext cx="3769273" cy="1233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000"/>
          </a:p>
          <a:p>
            <a:r>
              <a:rPr lang="en-US" sz="4000"/>
              <a:t>Breakout #2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777A122-56C7-95A0-63C4-C2FCF25D7232}"/>
              </a:ext>
            </a:extLst>
          </p:cNvPr>
          <p:cNvSpPr txBox="1">
            <a:spLocks/>
          </p:cNvSpPr>
          <p:nvPr/>
        </p:nvSpPr>
        <p:spPr>
          <a:xfrm>
            <a:off x="550007" y="1813042"/>
            <a:ext cx="7545078" cy="49020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 b="1">
                <a:ea typeface="+mn-lt"/>
                <a:cs typeface="+mn-lt"/>
              </a:rPr>
              <a:t>Planning for Student Facilitation</a:t>
            </a:r>
            <a:endParaRPr lang="en-US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600" b="1"/>
              <a:t>Task</a:t>
            </a:r>
            <a:r>
              <a:rPr lang="en-US" sz="1600"/>
              <a:t>: </a:t>
            </a:r>
            <a:r>
              <a:rPr lang="en-US" sz="1600">
                <a:latin typeface="Calibri"/>
                <a:ea typeface="Calibri"/>
                <a:cs typeface="Arial"/>
              </a:rPr>
              <a:t>Create a light implementation plan </a:t>
            </a:r>
          </a:p>
          <a:p>
            <a:pPr>
              <a:buFont typeface="Arial"/>
              <a:buChar char="•"/>
            </a:pPr>
            <a:r>
              <a:rPr lang="en-US" sz="1600">
                <a:latin typeface="Calibri"/>
                <a:ea typeface="Calibri"/>
                <a:cs typeface="Arial"/>
              </a:rPr>
              <a:t>Choose one activity to pilot (</a:t>
            </a:r>
            <a:r>
              <a:rPr lang="en-US" sz="1600">
                <a:ea typeface="+mn-lt"/>
                <a:cs typeface="+mn-lt"/>
              </a:rPr>
              <a:t>Four Corners, Peer Teaching, Socratic seminars)</a:t>
            </a:r>
            <a:endParaRPr lang="en-US"/>
          </a:p>
          <a:p>
            <a:pPr>
              <a:buFont typeface="Arial"/>
              <a:buChar char="•"/>
            </a:pPr>
            <a:r>
              <a:rPr lang="en-US" sz="1600">
                <a:latin typeface="Calibri"/>
                <a:ea typeface="Calibri"/>
                <a:cs typeface="Arial"/>
              </a:rPr>
              <a:t>Identify 3-ish student leaders to start with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600">
                <a:latin typeface="Calibri"/>
                <a:ea typeface="Calibri"/>
                <a:cs typeface="Arial"/>
              </a:rPr>
              <a:t>Plan your rollout. For example: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lvl="1"/>
            <a:r>
              <a:rPr lang="en-US" sz="1600">
                <a:latin typeface="Calibri"/>
                <a:ea typeface="Calibri"/>
                <a:cs typeface="Arial"/>
              </a:rPr>
              <a:t>Week 1: Teacher models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lvl="1"/>
            <a:r>
              <a:rPr lang="en-US" sz="1600">
                <a:latin typeface="Calibri"/>
                <a:ea typeface="Calibri"/>
                <a:cs typeface="Arial"/>
              </a:rPr>
              <a:t>Week 2: Co-facilitation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lvl="1"/>
            <a:r>
              <a:rPr lang="en-US" sz="1600">
                <a:latin typeface="Calibri"/>
                <a:ea typeface="Calibri"/>
                <a:cs typeface="Arial"/>
              </a:rPr>
              <a:t>Week 3: Student-led with support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lvl="1"/>
            <a:r>
              <a:rPr lang="en-US" sz="1600">
                <a:latin typeface="Calibri"/>
                <a:ea typeface="Calibri"/>
                <a:cs typeface="Arial"/>
              </a:rPr>
              <a:t>Week 4: Full student ownership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600" b="1"/>
              <a:t>Consider Needs: </a:t>
            </a:r>
            <a:endParaRPr lang="en-US" sz="1600">
              <a:ea typeface="Calibri" panose="020F0502020204030204"/>
              <a:cs typeface="Calibri" panose="020F0502020204030204"/>
            </a:endParaRPr>
          </a:p>
          <a:p>
            <a:r>
              <a:rPr lang="en-US" sz="1600"/>
              <a:t>How are topics selected? How are students taught content?</a:t>
            </a:r>
            <a:endParaRPr lang="en-US" sz="1600">
              <a:ea typeface="Calibri"/>
              <a:cs typeface="Calibri"/>
            </a:endParaRPr>
          </a:p>
          <a:p>
            <a:r>
              <a:rPr lang="en-US" sz="1600">
                <a:latin typeface="Calibri"/>
                <a:ea typeface="Calibri"/>
                <a:cs typeface="Calibri"/>
              </a:rPr>
              <a:t>Facilitation scaffolds and routines</a:t>
            </a:r>
          </a:p>
          <a:p>
            <a:r>
              <a:rPr lang="en-US" sz="1600" b="1">
                <a:latin typeface="Calibri"/>
                <a:ea typeface="Calibri"/>
                <a:cs typeface="Calibri"/>
              </a:rPr>
              <a:t>Discuss</a:t>
            </a:r>
            <a:r>
              <a:rPr lang="en-US" sz="1600">
                <a:latin typeface="Calibri"/>
                <a:ea typeface="Calibri"/>
                <a:cs typeface="Calibri"/>
              </a:rPr>
              <a:t>: What's your comfort level with students leading discussions or teaching content? What support would you need?</a:t>
            </a:r>
          </a:p>
          <a:p>
            <a:pPr marL="514350"/>
            <a:endParaRPr lang="en-US" sz="1400"/>
          </a:p>
          <a:p>
            <a:pPr marL="514350"/>
            <a:endParaRPr lang="en-US" sz="14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CB2C9-B72D-5E29-A402-DC012587C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33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A87A3738-4E79-5F77-429D-6FC0C2AFC2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075" y="170805"/>
            <a:ext cx="1327022" cy="671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D12353-F8A8-EB1B-9F15-2B113C84F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75" y="1389753"/>
            <a:ext cx="3524250" cy="3238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128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4D021-2E55-DEF7-827D-458D00962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DC38F5F-C847-D9A6-2191-9F4368D96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DCDD8B-A8BD-9A4A-B81E-8E0597DCD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30FFB-D70B-F897-57FE-526653F58CE1}"/>
              </a:ext>
            </a:extLst>
          </p:cNvPr>
          <p:cNvSpPr txBox="1">
            <a:spLocks/>
          </p:cNvSpPr>
          <p:nvPr/>
        </p:nvSpPr>
        <p:spPr>
          <a:xfrm>
            <a:off x="8332684" y="2264191"/>
            <a:ext cx="3519848" cy="120494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200"/>
          </a:p>
          <a:p>
            <a:r>
              <a:rPr lang="en-US" sz="5200"/>
              <a:t>Share Out</a:t>
            </a:r>
            <a:endParaRPr lang="en-US"/>
          </a:p>
          <a:p>
            <a:pPr>
              <a:spcAft>
                <a:spcPts val="600"/>
              </a:spcAft>
            </a:pPr>
            <a:endParaRPr lang="en-US" sz="5200">
              <a:ea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974D9-6751-D653-B416-E348B6B1D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34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C73CEF51-9DC5-BCE2-AC04-D63FE19B33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FFFE2-E72A-994D-303C-E3EF05E3D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514" y="2862465"/>
            <a:ext cx="3524250" cy="323850"/>
          </a:xfrm>
          <a:prstGeom prst="rect">
            <a:avLst/>
          </a:prstGeom>
          <a:ln>
            <a:noFill/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476E811-71F1-F226-A179-0E1D526B1A48}"/>
              </a:ext>
            </a:extLst>
          </p:cNvPr>
          <p:cNvSpPr txBox="1">
            <a:spLocks/>
          </p:cNvSpPr>
          <p:nvPr/>
        </p:nvSpPr>
        <p:spPr>
          <a:xfrm>
            <a:off x="8333199" y="3264212"/>
            <a:ext cx="3377179" cy="2688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Calibri"/>
                <a:ea typeface="+mn-lt"/>
                <a:cs typeface="Calibri"/>
              </a:rPr>
              <a:t>Share one "aha moment" about student facilitation in whole </a:t>
            </a:r>
            <a:r>
              <a:rPr lang="en-US" sz="2400" b="1">
                <a:ea typeface="Calibri"/>
                <a:cs typeface="Calibri"/>
              </a:rPr>
              <a:t>group </a:t>
            </a:r>
            <a:r>
              <a:rPr lang="en-US" sz="2400" b="1">
                <a:latin typeface="Calibri"/>
                <a:ea typeface="+mn-lt"/>
                <a:cs typeface="Calibri"/>
              </a:rPr>
              <a:t>or </a:t>
            </a:r>
            <a:r>
              <a:rPr lang="en-US" sz="2400" b="1">
                <a:ea typeface="Calibri"/>
                <a:cs typeface="Calibri"/>
              </a:rPr>
              <a:t>chat!</a:t>
            </a:r>
            <a:br>
              <a:rPr lang="en-US"/>
            </a:b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A group of people talking&#10;&#10;AI-generated content may be incorrect.">
            <a:extLst>
              <a:ext uri="{FF2B5EF4-FFF2-40B4-BE49-F238E27FC236}">
                <a16:creationId xmlns:a16="http://schemas.microsoft.com/office/drawing/2014/main" id="{18EFDC9D-1DC9-3E68-1C7B-B68F4E28EF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4" r="2" b="2"/>
          <a:stretch>
            <a:fillRect/>
          </a:stretch>
        </p:blipFill>
        <p:spPr>
          <a:xfrm>
            <a:off x="-1678413" y="10"/>
            <a:ext cx="966964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14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2E2DA-5255-EC32-6BE3-C74225123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 Things That Every Student Should Know About Money Before Starting College">
            <a:extLst>
              <a:ext uri="{FF2B5EF4-FFF2-40B4-BE49-F238E27FC236}">
                <a16:creationId xmlns:a16="http://schemas.microsoft.com/office/drawing/2014/main" id="{618E50DD-6615-288C-1493-4B6A09652D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5" t="62" r="11240" b="-370"/>
          <a:stretch>
            <a:fillRect/>
          </a:stretch>
        </p:blipFill>
        <p:spPr>
          <a:xfrm>
            <a:off x="4216401" y="4287"/>
            <a:ext cx="7992274" cy="6912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B88ACE-AFBE-75C7-D438-699B58EC0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1" t="-91" r="-112" b="-216"/>
          <a:stretch>
            <a:fillRect/>
          </a:stretch>
        </p:blipFill>
        <p:spPr>
          <a:xfrm>
            <a:off x="0" y="4287"/>
            <a:ext cx="8103816" cy="691724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09F84-34A1-E3AC-B3C2-6BCDB3633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776" y="1486728"/>
            <a:ext cx="4555906" cy="2365945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ea typeface="+mn-lt"/>
                <a:cs typeface="+mn-lt"/>
              </a:rPr>
              <a:t>Part 3:</a:t>
            </a:r>
            <a:endParaRPr lang="en-US"/>
          </a:p>
          <a:p>
            <a:r>
              <a:rPr lang="en-US" sz="4800">
                <a:solidFill>
                  <a:srgbClr val="414A58"/>
                </a:solidFill>
                <a:latin typeface="Calibri"/>
                <a:ea typeface="+mn-lt"/>
                <a:cs typeface="Calibri"/>
              </a:rPr>
              <a:t>Engaging with </a:t>
            </a:r>
            <a:endParaRPr lang="en-US" sz="4800">
              <a:ea typeface="Calibri"/>
              <a:cs typeface="Calibri"/>
            </a:endParaRPr>
          </a:p>
          <a:p>
            <a:r>
              <a:rPr lang="en-US" sz="4800">
                <a:solidFill>
                  <a:srgbClr val="414A58"/>
                </a:solidFill>
                <a:latin typeface="Calibri"/>
                <a:ea typeface="+mn-lt"/>
                <a:cs typeface="Calibri"/>
              </a:rPr>
              <a:t>Student-Centered Activities</a:t>
            </a:r>
            <a:endParaRPr lang="en-US" sz="4800">
              <a:solidFill>
                <a:srgbClr val="000000"/>
              </a:solidFill>
              <a:latin typeface="Calibri"/>
              <a:ea typeface="Calibri" panose="020F0502020204030204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BB4F6-6A1C-7F75-BE28-731D4BDB86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81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19807E-8CD8-7F55-D315-61CA0608D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E10B-0D1D-B332-22BC-F28E544DA17B}"/>
              </a:ext>
            </a:extLst>
          </p:cNvPr>
          <p:cNvSpPr txBox="1">
            <a:spLocks/>
          </p:cNvSpPr>
          <p:nvPr/>
        </p:nvSpPr>
        <p:spPr>
          <a:xfrm>
            <a:off x="718617" y="-161234"/>
            <a:ext cx="5380011" cy="132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sz="4800"/>
              <a:t>Activity </a:t>
            </a:r>
            <a:r>
              <a:rPr lang="en-US" sz="4800" kern="1200">
                <a:latin typeface="+mj-lt"/>
                <a:ea typeface="+mj-ea"/>
                <a:cs typeface="+mj-cs"/>
              </a:rPr>
              <a:t>#</a:t>
            </a:r>
            <a:r>
              <a:rPr lang="en-US" sz="4800"/>
              <a:t>3</a:t>
            </a:r>
            <a:endParaRPr lang="en-US" sz="4800" kern="1200">
              <a:latin typeface="+mj-lt"/>
              <a:ea typeface="Calibri Light"/>
              <a:cs typeface="Calibri Ligh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C435014-FC87-225B-C6BC-76F4A9D6ABA2}"/>
              </a:ext>
            </a:extLst>
          </p:cNvPr>
          <p:cNvSpPr txBox="1">
            <a:spLocks/>
          </p:cNvSpPr>
          <p:nvPr/>
        </p:nvSpPr>
        <p:spPr>
          <a:xfrm>
            <a:off x="721987" y="1553249"/>
            <a:ext cx="8692453" cy="841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>
                <a:ea typeface="+mn-lt"/>
                <a:cs typeface="+mn-lt"/>
              </a:rPr>
              <a:t>Student-Centered Personal Budget Tracker</a:t>
            </a:r>
            <a:endParaRPr lang="en-US"/>
          </a:p>
          <a:p>
            <a:pPr marL="0" indent="0">
              <a:buNone/>
            </a:pPr>
            <a:endParaRPr lang="en-US" b="1">
              <a:ea typeface="Calibri"/>
              <a:cs typeface="Calibri"/>
            </a:endParaRPr>
          </a:p>
          <a:p>
            <a:pPr marL="514350"/>
            <a:endParaRPr lang="en-US"/>
          </a:p>
          <a:p>
            <a:pPr marL="514350"/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3AB0081-3526-1313-0975-18EE4243C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587" y="2156866"/>
            <a:ext cx="11467728" cy="4375986"/>
          </a:xfrm>
        </p:spPr>
        <p:txBody>
          <a:bodyPr lIns="91440" tIns="45720" rIns="91440" bIns="45720" anchor="t"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ea typeface="+mn-lt"/>
                <a:cs typeface="+mn-lt"/>
              </a:rPr>
              <a:t>Purpose</a:t>
            </a:r>
            <a:r>
              <a:rPr lang="en-US" dirty="0">
                <a:ea typeface="+mn-lt"/>
                <a:cs typeface="+mn-lt"/>
              </a:rPr>
              <a:t>: Interest-based budget trackers allow students to visualize saving and spending in a way that matches their identities and values.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>
              <a:ea typeface="+mn-lt"/>
              <a:cs typeface="+mn-lt"/>
            </a:endParaRPr>
          </a:p>
          <a:p>
            <a:pPr marL="285750" indent="-285750" algn="l">
              <a:lnSpc>
                <a:spcPct val="100000"/>
              </a:lnSpc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Each student receives a Google Sheet pre-populated Tracker with tabs for: 1) Income, 2) Retirement, 3) Savings, 4) Student Loans, 5) Housing, 6) Transportation, 7) Expenses, 8) Balance Sheet. We focus on one budget category per day. </a:t>
            </a:r>
          </a:p>
          <a:p>
            <a:pPr marL="285750" indent="-285750" algn="l">
              <a:lnSpc>
                <a:spcPct val="100000"/>
              </a:lnSpc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Each day </a:t>
            </a:r>
            <a:r>
              <a:rPr lang="en-US" dirty="0">
                <a:ea typeface="Calibri"/>
                <a:cs typeface="Calibri"/>
              </a:rPr>
              <a:t>they add their own interests and goals to the learning and have </a:t>
            </a:r>
            <a:r>
              <a:rPr lang="en-US" dirty="0">
                <a:ea typeface="+mn-lt"/>
                <a:cs typeface="+mn-lt"/>
              </a:rPr>
              <a:t>dedicated work time for students to apply what they’ve learned directly in their budget tracker.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indent="-285750" algn="l">
              <a:lnSpc>
                <a:spcPct val="100000"/>
              </a:lnSpc>
              <a:buFont typeface="Arial,Sans-Serif"/>
              <a:buChar char="•"/>
            </a:pPr>
            <a:r>
              <a:rPr lang="en-US" dirty="0"/>
              <a:t>Bonus Student Leadership: Students can lead the mini-lessons each day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6F833-346D-8CB4-4FF6-2E3CB4DA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36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121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A65FA7-FFA5-6BF1-2726-D40FD235F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5289FF5-14DA-F90F-26C9-98C912392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83695-CDCC-CDA8-6EEE-399B80E6E3AE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>
                <a:latin typeface="+mj-lt"/>
                <a:ea typeface="+mj-ea"/>
                <a:cs typeface="+mj-cs"/>
              </a:rPr>
              <a:t>Income Tab:</a:t>
            </a:r>
            <a:endParaRPr lang="en-US" sz="3700" b="1">
              <a:latin typeface="+mj-lt"/>
              <a:ea typeface="Calibri Light"/>
              <a:cs typeface="Calibri Light"/>
            </a:endParaRPr>
          </a:p>
          <a:p>
            <a:r>
              <a:rPr lang="en-US" sz="2800">
                <a:latin typeface="Calibri"/>
                <a:ea typeface="Calibri"/>
                <a:cs typeface="Calibri"/>
              </a:rPr>
              <a:t>Students choose careers to research and calculate monthly take home pay.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D8A159-A797-7763-E26C-B409CCB3E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50FCC3-B5BE-AB86-27FF-ADC04825B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8A295F-D9B2-E4C0-D124-7A2118BBF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5B3AF-8E20-E855-474E-EA9611436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492240"/>
            <a:ext cx="3126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28AB3D-4DBE-BBCB-1299-63296904A7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812998" y="346654"/>
            <a:ext cx="1737329" cy="856638"/>
          </a:xfrm>
          <a:prstGeom prst="rect">
            <a:avLst/>
          </a:prstGeom>
        </p:spPr>
      </p:pic>
      <p:pic>
        <p:nvPicPr>
          <p:cNvPr id="5" name="Picture 4" descr="A green and white form with white text&#10;&#10;AI-generated content may be incorrect.">
            <a:extLst>
              <a:ext uri="{FF2B5EF4-FFF2-40B4-BE49-F238E27FC236}">
                <a16:creationId xmlns:a16="http://schemas.microsoft.com/office/drawing/2014/main" id="{DB60CC80-0A7C-0324-35BA-C92CBFCEC0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5" b="6880"/>
          <a:stretch>
            <a:fillRect/>
          </a:stretch>
        </p:blipFill>
        <p:spPr>
          <a:xfrm>
            <a:off x="302725" y="229699"/>
            <a:ext cx="8079415" cy="64474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093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579FC0-7A5D-4584-A6C9-1EA33FA0B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B44D82-BDD1-3A06-D247-0BE73A460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5DC39C-50CC-6641-4617-EA08F30658E5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>
                <a:latin typeface="+mj-lt"/>
                <a:ea typeface="+mj-ea"/>
                <a:cs typeface="+mj-cs"/>
              </a:rPr>
              <a:t>Savings Tab:</a:t>
            </a:r>
            <a:endParaRPr lang="en-US" sz="3700" b="1">
              <a:latin typeface="+mj-lt"/>
              <a:ea typeface="Calibri Light"/>
              <a:cs typeface="Calibri Light"/>
            </a:endParaRPr>
          </a:p>
          <a:p>
            <a:r>
              <a:rPr lang="en-US" sz="2800">
                <a:latin typeface="Calibri"/>
                <a:ea typeface="Calibri"/>
                <a:cs typeface="Calibri"/>
              </a:rPr>
              <a:t>Students choose savings goals aligned to their value and calculate how much they need to </a:t>
            </a:r>
          </a:p>
          <a:p>
            <a:r>
              <a:rPr lang="en-US" sz="2800">
                <a:latin typeface="Calibri"/>
                <a:ea typeface="Calibri"/>
                <a:cs typeface="Calibri"/>
              </a:rPr>
              <a:t>"Pay Yourself First".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B78DE3-69E3-AF4C-4A6D-BDA684FC9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3C227E-11EB-E513-F8C4-C7824B834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740DE8-E345-99D9-081D-234A52DC2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9581B9-97D9-2073-FAB2-B91E1DFC5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492240"/>
            <a:ext cx="31269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2CD2CE-DBE2-3F85-AEA7-A812F364E3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812998" y="346654"/>
            <a:ext cx="1737329" cy="856638"/>
          </a:xfrm>
          <a:prstGeom prst="rect">
            <a:avLst/>
          </a:prstGeom>
        </p:spPr>
      </p:pic>
      <p:pic>
        <p:nvPicPr>
          <p:cNvPr id="3" name="Picture 2" descr="A green and white page with black text&#10;&#10;AI-generated content may be incorrect.">
            <a:extLst>
              <a:ext uri="{FF2B5EF4-FFF2-40B4-BE49-F238E27FC236}">
                <a16:creationId xmlns:a16="http://schemas.microsoft.com/office/drawing/2014/main" id="{BE529D5E-0475-C6BD-80DE-A5EA3CF1EA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9" t="1386" b="2970"/>
          <a:stretch>
            <a:fillRect/>
          </a:stretch>
        </p:blipFill>
        <p:spPr>
          <a:xfrm>
            <a:off x="463794" y="889309"/>
            <a:ext cx="7770253" cy="4726634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776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assroom with a group of people in front of a white board&#10;&#10;AI-generated content may be incorrect.">
            <a:extLst>
              <a:ext uri="{FF2B5EF4-FFF2-40B4-BE49-F238E27FC236}">
                <a16:creationId xmlns:a16="http://schemas.microsoft.com/office/drawing/2014/main" id="{334FE817-466E-73FB-20E9-467489F3E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2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2471" b="25316"/>
          <a:stretch>
            <a:fillRect/>
          </a:stretch>
        </p:blipFill>
        <p:spPr>
          <a:xfrm>
            <a:off x="20" y="10"/>
            <a:ext cx="12191991" cy="686205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C98D7-121E-FE6D-1182-E57203C03699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b="1">
                <a:latin typeface="+mj-lt"/>
                <a:ea typeface="+mj-ea"/>
                <a:cs typeface="+mj-cs"/>
              </a:rPr>
              <a:t>Savings Tab (Student Leader)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Calibri Light"/>
              <a:cs typeface="Calibri Light"/>
            </a:endParaRP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Leading mini-lessons and supporting students that day with savings tab in their budget tracker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Calibri Light"/>
              <a:cs typeface="Calibri Light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7FA9E3-6DD3-AAF1-CFE9-13A1101DB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+mn-lt"/>
                <a:ea typeface="+mn-ea"/>
              </a:rPr>
              <a:pPr defTabSz="457200">
                <a:spcAft>
                  <a:spcPts val="600"/>
                </a:spcAft>
              </a:pPr>
              <a:t>39</a:t>
            </a:fld>
            <a:endParaRPr lang="en-US" sz="12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224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Certificate Requirements &amp;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To earn professional development hours for webinars, you must:</a:t>
            </a:r>
          </a:p>
          <a:p>
            <a:pPr marL="0" indent="0">
              <a:buNone/>
            </a:pPr>
            <a:endParaRPr lang="en-US" sz="2600">
              <a:latin typeface="Calibri Light"/>
              <a:ea typeface="Calibri Light"/>
              <a:cs typeface="Calibri Light"/>
            </a:endParaRPr>
          </a:p>
          <a:p>
            <a:pPr marL="457200" indent="-457200">
              <a:buFont typeface="Arial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Watch a minimum of 75% for our longer sessions and the full 45 minutes for our 45 minute sessions. </a:t>
            </a:r>
          </a:p>
          <a:p>
            <a:pPr marL="457200" indent="-457200">
              <a:buFont typeface="Arial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You will automatically receive a professional development certificate via e-mail within 24 to 48 hours.</a:t>
            </a:r>
          </a:p>
          <a:p>
            <a:pPr marL="457200" indent="-457200">
              <a:buFont typeface="Arial"/>
              <a:buChar char="•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Want to revisit today’s content? All session materials and recordings will be available on EconEdLink.org within the following day (10am EST)</a:t>
            </a:r>
          </a:p>
          <a:p>
            <a:pPr marL="457200" indent="-457200">
              <a:buFont typeface="Arial"/>
              <a:buChar char="•"/>
            </a:pPr>
            <a:endParaRPr lang="en-US" sz="2600">
              <a:latin typeface="Calibri Light" panose="020F0302020204030204" pitchFamily="34" charset="0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07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7458D6-82A2-410A-4C3A-5DB2926A4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526E3C58-BF53-576E-8A03-EE1B2136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FBB0A-E5FC-B526-AD37-AFAE7E62B6BB}"/>
              </a:ext>
            </a:extLst>
          </p:cNvPr>
          <p:cNvSpPr txBox="1">
            <a:spLocks/>
          </p:cNvSpPr>
          <p:nvPr/>
        </p:nvSpPr>
        <p:spPr>
          <a:xfrm>
            <a:off x="6507331" y="1140516"/>
            <a:ext cx="4504545" cy="115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/>
              <a:t>Takeaway</a:t>
            </a:r>
            <a:endParaRPr lang="en-US" sz="6000">
              <a:ea typeface="Calibri Light"/>
              <a:cs typeface="Calibri Ligh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7AFD27-DEB0-9FC5-851D-AEC0D8CB5482}"/>
              </a:ext>
            </a:extLst>
          </p:cNvPr>
          <p:cNvSpPr txBox="1">
            <a:spLocks/>
          </p:cNvSpPr>
          <p:nvPr/>
        </p:nvSpPr>
        <p:spPr>
          <a:xfrm>
            <a:off x="7614940" y="2588685"/>
            <a:ext cx="2279374" cy="6550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 b="1"/>
              <a:t>Student-Centered Budget Tracker</a:t>
            </a:r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869E02F-B7FD-5A45-DEA9-CCC4A5162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67F6CC-8C23-CCBE-52DA-043A4F74D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DA753D9B-E512-7DB8-585A-F33C82AAD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AC126B62-B852-6BB5-0298-66E285C21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CFAFB517-05D3-93ED-3DFC-B1799E9E8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3C05D-2E4C-0C25-69D9-A03110A62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algn="l">
                <a:spcAft>
                  <a:spcPts val="600"/>
                </a:spcAft>
                <a:defRPr/>
              </a:pPr>
              <a:t>40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A6CB5E4-87C3-B61F-558E-9E595EA4C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9BB6EF6A-5936-6A0D-5148-81D8B08ECC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78B28-2F83-B87B-2EF3-95B044355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136" y="2129235"/>
            <a:ext cx="3524250" cy="323850"/>
          </a:xfrm>
          <a:prstGeom prst="rect">
            <a:avLst/>
          </a:prstGeom>
          <a:ln>
            <a:noFill/>
          </a:ln>
        </p:spPr>
      </p:pic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9C5C1C98-26AE-522F-AB54-CB9B5A350E6B}"/>
              </a:ext>
            </a:extLst>
          </p:cNvPr>
          <p:cNvSpPr/>
          <p:nvPr/>
        </p:nvSpPr>
        <p:spPr>
          <a:xfrm rot="19860000">
            <a:off x="10227878" y="2512979"/>
            <a:ext cx="502595" cy="810638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6039793-B286-FDF7-02A1-091E0E0C0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081" y="3281974"/>
            <a:ext cx="3162300" cy="3009900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8D7A536-47E5-F665-8806-A87D86269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80000">
            <a:off x="468751" y="625842"/>
            <a:ext cx="5905011" cy="494225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8223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21317-D1CC-1704-6B82-3C372CD53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D6688-A090-7DEA-F995-6EC23505008F}"/>
              </a:ext>
            </a:extLst>
          </p:cNvPr>
          <p:cNvSpPr txBox="1"/>
          <p:nvPr/>
        </p:nvSpPr>
        <p:spPr>
          <a:xfrm>
            <a:off x="908657" y="1788408"/>
            <a:ext cx="4602948" cy="355990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>
                <a:latin typeface="+mj-lt"/>
                <a:ea typeface="+mj-ea"/>
                <a:cs typeface="+mj-cs"/>
              </a:rPr>
              <a:t>Income</a:t>
            </a:r>
            <a:r>
              <a:rPr lang="en-US" sz="3000" b="1" kern="1200">
                <a:latin typeface="+mj-lt"/>
                <a:ea typeface="+mj-ea"/>
                <a:cs typeface="+mj-cs"/>
              </a:rPr>
              <a:t> Tab</a:t>
            </a:r>
            <a:r>
              <a:rPr lang="en-US" sz="3000" b="1">
                <a:latin typeface="+mj-lt"/>
                <a:ea typeface="+mj-ea"/>
                <a:cs typeface="+mj-cs"/>
              </a:rPr>
              <a:t> (Student Leader)</a:t>
            </a:r>
            <a:endParaRPr lang="en-US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000" kern="1200">
                <a:latin typeface="+mj-lt"/>
                <a:ea typeface="+mj-ea"/>
                <a:cs typeface="+mj-cs"/>
              </a:rPr>
              <a:t>Student leading </a:t>
            </a:r>
            <a:r>
              <a:rPr lang="en-US" sz="3000">
                <a:latin typeface="+mj-lt"/>
                <a:ea typeface="+mj-ea"/>
                <a:cs typeface="+mj-cs"/>
              </a:rPr>
              <a:t>small group and explaining what they need to know about taxes and paycheck withholding</a:t>
            </a:r>
            <a:r>
              <a:rPr lang="en-US" sz="3000" kern="1200">
                <a:latin typeface="+mj-lt"/>
                <a:ea typeface="+mj-ea"/>
                <a:cs typeface="+mj-cs"/>
              </a:rPr>
              <a:t>.</a:t>
            </a:r>
            <a:endParaRPr lang="en-US" sz="3000" kern="1200">
              <a:latin typeface="+mj-lt"/>
              <a:ea typeface="Calibri Light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final-February 27, 2025 at 5_31 PM">
            <a:hlinkClick r:id="" action="ppaction://media"/>
            <a:extLst>
              <a:ext uri="{FF2B5EF4-FFF2-40B4-BE49-F238E27FC236}">
                <a16:creationId xmlns:a16="http://schemas.microsoft.com/office/drawing/2014/main" id="{81AD1380-3D44-F545-6BE5-355B8916D4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2168" y="666728"/>
            <a:ext cx="3096648" cy="54657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FB98C-C939-B2CC-69DD-BD228C576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240"/>
            <a:ext cx="18717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41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0" name="Picture 9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28C18C60-6323-B0BE-F851-CF29D615E0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3152" y="463885"/>
            <a:ext cx="1737329" cy="85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2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9369F6-93F0-D1B9-96F4-C3160AFBA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AE64D65-C177-ECE6-DA03-8C929838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9D076A-39CE-1D53-63E3-E4C18CB81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xploring Your Money Mindset: How Beliefs Shape Your Financial Reality">
            <a:extLst>
              <a:ext uri="{FF2B5EF4-FFF2-40B4-BE49-F238E27FC236}">
                <a16:creationId xmlns:a16="http://schemas.microsoft.com/office/drawing/2014/main" id="{6AFAA7C7-16FD-874C-68FC-719280F9F1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1" r="16521" b="492"/>
          <a:stretch>
            <a:fillRect/>
          </a:stretch>
        </p:blipFill>
        <p:spPr>
          <a:xfrm>
            <a:off x="4923938" y="0"/>
            <a:ext cx="7273427" cy="6864330"/>
          </a:xfrm>
          <a:prstGeom prst="rect">
            <a:avLst/>
          </a:prstGeom>
        </p:spPr>
      </p:pic>
      <p:pic>
        <p:nvPicPr>
          <p:cNvPr id="12" name="Picture 11" descr="5 Things That Every Student Should Know About Money Before Starting College">
            <a:extLst>
              <a:ext uri="{FF2B5EF4-FFF2-40B4-BE49-F238E27FC236}">
                <a16:creationId xmlns:a16="http://schemas.microsoft.com/office/drawing/2014/main" id="{3BA580D5-B6A8-1230-608F-1F7FCF67AD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715" t="523" r="14114" b="-984"/>
          <a:stretch>
            <a:fillRect/>
          </a:stretch>
        </p:blipFill>
        <p:spPr>
          <a:xfrm>
            <a:off x="4216401" y="4287"/>
            <a:ext cx="8002917" cy="6923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EC2D07-BF2F-3FEE-719B-49018B40A4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" r="29"/>
          <a:stretch/>
        </p:blipFill>
        <p:spPr>
          <a:xfrm>
            <a:off x="-74083" y="3256"/>
            <a:ext cx="9411909" cy="6896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0495B9-71F2-CDC9-B3C2-9BA7A425073A}"/>
              </a:ext>
            </a:extLst>
          </p:cNvPr>
          <p:cNvSpPr txBox="1">
            <a:spLocks/>
          </p:cNvSpPr>
          <p:nvPr/>
        </p:nvSpPr>
        <p:spPr>
          <a:xfrm>
            <a:off x="55245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000">
              <a:ea typeface="Calibri Light"/>
              <a:cs typeface="Calibri Light"/>
            </a:endParaRPr>
          </a:p>
          <a:p>
            <a:r>
              <a:rPr lang="en-US" sz="4000"/>
              <a:t>Breakout #3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1CA5CF3-4C65-7DC3-7CE9-7FD16BFCE6A7}"/>
              </a:ext>
            </a:extLst>
          </p:cNvPr>
          <p:cNvSpPr txBox="1">
            <a:spLocks/>
          </p:cNvSpPr>
          <p:nvPr/>
        </p:nvSpPr>
        <p:spPr>
          <a:xfrm>
            <a:off x="550007" y="2268125"/>
            <a:ext cx="5396663" cy="44469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 b="1">
                <a:ea typeface="+mn-lt"/>
                <a:cs typeface="+mn-lt"/>
              </a:rPr>
              <a:t>Planning for Student-Centered Activities</a:t>
            </a:r>
            <a:endParaRPr lang="en-US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 b="1"/>
              <a:t>Task</a:t>
            </a:r>
            <a:r>
              <a:rPr lang="en-US" sz="2400"/>
              <a:t>: Choose one activity that you already teach to make more purposeful or interest-based.</a:t>
            </a:r>
            <a:endParaRPr lang="en-US" sz="24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b="1">
                <a:latin typeface="Calibri"/>
                <a:ea typeface="Calibri"/>
                <a:cs typeface="Arial"/>
              </a:rPr>
              <a:t>Discuss:</a:t>
            </a:r>
            <a:r>
              <a:rPr lang="en-US" sz="2400">
                <a:latin typeface="Calibri"/>
                <a:ea typeface="Calibri"/>
                <a:cs typeface="Arial"/>
              </a:rPr>
              <a:t> </a:t>
            </a:r>
          </a:p>
          <a:p>
            <a:r>
              <a:rPr lang="en-US" sz="2400">
                <a:latin typeface="Calibri"/>
                <a:ea typeface="Calibri"/>
                <a:cs typeface="Arial"/>
              </a:rPr>
              <a:t>Which activity could you implement? </a:t>
            </a:r>
            <a:endParaRPr lang="en-US" sz="2400">
              <a:latin typeface="Calibri"/>
              <a:ea typeface="Calibri"/>
              <a:cs typeface="Calibri" panose="020F0502020204030204"/>
            </a:endParaRPr>
          </a:p>
          <a:p>
            <a:r>
              <a:rPr lang="en-US" sz="2400">
                <a:latin typeface="Calibri"/>
                <a:ea typeface="Calibri"/>
                <a:cs typeface="Arial"/>
              </a:rPr>
              <a:t>What would you need to adapt to make it more purposeful?</a:t>
            </a:r>
            <a:endParaRPr lang="en-US" sz="2400" err="1">
              <a:ea typeface="Calibri"/>
              <a:cs typeface="Calibri"/>
            </a:endParaRPr>
          </a:p>
          <a:p>
            <a:pPr marL="514350"/>
            <a:endParaRPr lang="en-US" sz="1400">
              <a:latin typeface="Calibri"/>
              <a:ea typeface="Calibri"/>
              <a:cs typeface="Calibri"/>
            </a:endParaRPr>
          </a:p>
          <a:p>
            <a:pPr marL="514350"/>
            <a:endParaRPr lang="en-US" sz="14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B29C1-D1F0-5920-1C76-D0D870417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rgbClr val="FFFFFF"/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42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28B869F4-E133-F2FA-5DA9-04CD263B52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0075" y="170805"/>
            <a:ext cx="1327022" cy="671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344493-E2C0-48FA-A0AE-497FD5523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91" y="1844836"/>
            <a:ext cx="3524250" cy="3238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676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612C75-7B88-AE73-D502-0266DB3C4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2C5CB26-1182-6EEC-86F6-7BC6F04EF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337383-3615-A64C-90FB-B2C1BFA6D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064E8A-4594-12E1-3FBE-1C057D65408E}"/>
              </a:ext>
            </a:extLst>
          </p:cNvPr>
          <p:cNvSpPr txBox="1">
            <a:spLocks/>
          </p:cNvSpPr>
          <p:nvPr/>
        </p:nvSpPr>
        <p:spPr>
          <a:xfrm>
            <a:off x="8332684" y="2264191"/>
            <a:ext cx="3519848" cy="120494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200"/>
          </a:p>
          <a:p>
            <a:r>
              <a:rPr lang="en-US" sz="5200"/>
              <a:t>Share Out</a:t>
            </a:r>
            <a:endParaRPr lang="en-US"/>
          </a:p>
          <a:p>
            <a:pPr>
              <a:spcAft>
                <a:spcPts val="600"/>
              </a:spcAft>
            </a:pPr>
            <a:endParaRPr lang="en-US" sz="5200">
              <a:ea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C49C5-AD71-4D9A-8054-78AA80E73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43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0DEC93B6-58A2-5F0F-7E35-FD46545194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F8D3B3-653C-8116-DC10-A25FCDB9F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514" y="2862465"/>
            <a:ext cx="3524250" cy="323850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group of people talking&#10;&#10;AI-generated content may be incorrect.">
            <a:extLst>
              <a:ext uri="{FF2B5EF4-FFF2-40B4-BE49-F238E27FC236}">
                <a16:creationId xmlns:a16="http://schemas.microsoft.com/office/drawing/2014/main" id="{A4BDC9A6-9024-FD2E-22A5-16EECC86A4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4" r="2" b="2"/>
          <a:stretch>
            <a:fillRect/>
          </a:stretch>
        </p:blipFill>
        <p:spPr>
          <a:xfrm>
            <a:off x="-1678413" y="10"/>
            <a:ext cx="9669642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4FDCB-2030-49F1-666D-D8B6527D7E7D}"/>
              </a:ext>
            </a:extLst>
          </p:cNvPr>
          <p:cNvSpPr txBox="1"/>
          <p:nvPr/>
        </p:nvSpPr>
        <p:spPr>
          <a:xfrm>
            <a:off x="8329246" y="3356708"/>
            <a:ext cx="3662321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ea typeface="+mn-lt"/>
                <a:cs typeface="+mn-lt"/>
              </a:rPr>
              <a:t>Which strategy are you most excited to try? </a:t>
            </a:r>
            <a:endParaRPr lang="en-US"/>
          </a:p>
          <a:p>
            <a:endParaRPr lang="en-US" sz="2800" b="1">
              <a:latin typeface="Calibri"/>
              <a:ea typeface="+mn-lt"/>
              <a:cs typeface="Calibri"/>
            </a:endParaRPr>
          </a:p>
          <a:p>
            <a:r>
              <a:rPr lang="en-US" sz="2800" b="1">
                <a:latin typeface="Calibri"/>
                <a:ea typeface="+mn-lt"/>
                <a:cs typeface="Arial"/>
              </a:rPr>
              <a:t>What purposeful</a:t>
            </a:r>
            <a:endParaRPr lang="en-US"/>
          </a:p>
          <a:p>
            <a:r>
              <a:rPr lang="en-US" sz="2800" b="1">
                <a:latin typeface="Calibri"/>
                <a:ea typeface="+mn-lt"/>
                <a:cs typeface="Arial"/>
              </a:rPr>
              <a:t>classroom action will you commit to? </a:t>
            </a:r>
            <a:endParaRPr lang="en-US" sz="2800">
              <a:latin typeface="Calibri"/>
              <a:ea typeface="Calibri"/>
              <a:cs typeface="Calibri"/>
            </a:endParaRPr>
          </a:p>
          <a:p>
            <a:endParaRPr lang="en-US" sz="3200" b="1">
              <a:latin typeface="Arial"/>
              <a:ea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552141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Contact Me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" name="Picture 2" descr="A person with a qr code&#10;&#10;AI-generated content may be incorrect.">
            <a:extLst>
              <a:ext uri="{FF2B5EF4-FFF2-40B4-BE49-F238E27FC236}">
                <a16:creationId xmlns:a16="http://schemas.microsoft.com/office/drawing/2014/main" id="{17219640-AD42-670F-E450-700536BFB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08" y="14140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19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oster of a person&#10;&#10;AI-generated content may be incorrect.">
            <a:extLst>
              <a:ext uri="{FF2B5EF4-FFF2-40B4-BE49-F238E27FC236}">
                <a16:creationId xmlns:a16="http://schemas.microsoft.com/office/drawing/2014/main" id="{5314B388-595E-DC38-6E1C-20EB6E7FF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313" y="-1302"/>
            <a:ext cx="6850834" cy="6860603"/>
          </a:xfrm>
          <a:prstGeom prst="rect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BFE173-D7F4-216A-2800-2C4C0A866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45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022644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7338C0-3762-104E-9127-7F9690B8D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3" name="Picture 2" descr="A purple flyer with a qr code and images of people&#10;&#10;AI-generated content may be incorrect.">
            <a:extLst>
              <a:ext uri="{FF2B5EF4-FFF2-40B4-BE49-F238E27FC236}">
                <a16:creationId xmlns:a16="http://schemas.microsoft.com/office/drawing/2014/main" id="{DA07CEAF-31EA-0796-4A06-B295864A9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378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talking&#10;&#10;AI-generated content may be incorrect.">
            <a:extLst>
              <a:ext uri="{FF2B5EF4-FFF2-40B4-BE49-F238E27FC236}">
                <a16:creationId xmlns:a16="http://schemas.microsoft.com/office/drawing/2014/main" id="{6FA00149-B3B0-CAA3-A3D0-EAB7CAC82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29" r="15409"/>
          <a:stretch>
            <a:fillRect/>
          </a:stretch>
        </p:blipFill>
        <p:spPr>
          <a:xfrm>
            <a:off x="6193218" y="0"/>
            <a:ext cx="609042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B8C235-D080-B50E-3B25-B315CACE5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3256"/>
            <a:ext cx="9411909" cy="6896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C092CA-6449-28DB-4CBD-74E41BBDA1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6967" y="2791883"/>
            <a:ext cx="10515600" cy="914400"/>
          </a:xfrm>
        </p:spPr>
        <p:txBody>
          <a:bodyPr lIns="91440" tIns="45720" rIns="91440" bIns="45720" anchor="t"/>
          <a:lstStyle/>
          <a:p>
            <a:r>
              <a:rPr lang="en-US">
                <a:ea typeface="Calibri"/>
                <a:cs typeface="Calibri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33641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54846-6CDB-3B11-BF0A-AD721056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ea typeface="+mj-lt"/>
                <a:cs typeface="+mj-lt"/>
              </a:rPr>
              <a:t>Virtual Engagement &amp; Etiquette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B262C0-8DE4-55D6-2E8A-59A0A1121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BB92A-20ED-C8B9-F4D2-91CC472F9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10976928" y="6343650"/>
            <a:ext cx="465772" cy="291603"/>
          </a:xfrm>
        </p:spPr>
        <p:txBody>
          <a:bodyPr lIns="91440" tIns="45720" rIns="91440" bIns="45720" numCol="4" anchor="t"/>
          <a:lstStyle/>
          <a:p>
            <a:endParaRPr lang="en-US">
              <a:latin typeface="Calibri Light"/>
              <a:ea typeface="Calibri Light"/>
              <a:cs typeface="Calibri Light"/>
            </a:endParaRPr>
          </a:p>
          <a:p>
            <a:endParaRPr lang="en-US">
              <a:ea typeface="Calibri Light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C6366-5A12-C8C9-177D-431515167D29}"/>
              </a:ext>
            </a:extLst>
          </p:cNvPr>
          <p:cNvSpPr txBox="1"/>
          <p:nvPr/>
        </p:nvSpPr>
        <p:spPr>
          <a:xfrm>
            <a:off x="857250" y="1587500"/>
            <a:ext cx="1003300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 Light"/>
                <a:ea typeface="+mn-lt"/>
                <a:cs typeface="+mn-lt"/>
              </a:rPr>
              <a:t>We encourage you to engage actively throughout the session!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Calibri Light"/>
                <a:ea typeface="+mn-lt"/>
                <a:cs typeface="+mn-lt"/>
              </a:rPr>
              <a:t>Feel free to use the chat to ask questions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Calibri Light"/>
                <a:ea typeface="+mn-lt"/>
                <a:cs typeface="+mn-lt"/>
              </a:rPr>
              <a:t>Share ideas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Calibri Light"/>
                <a:ea typeface="+mn-lt"/>
                <a:cs typeface="+mn-lt"/>
              </a:rPr>
              <a:t>Or let us know if you need support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Calibri Light"/>
                <a:ea typeface="+mn-lt"/>
                <a:cs typeface="+mn-lt"/>
              </a:rPr>
              <a:t>We’d love for you to turn on your camera and join the conversation to help create a more connected and collaborative environment.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Calibri Light"/>
                <a:ea typeface="+mn-lt"/>
                <a:cs typeface="+mn-lt"/>
              </a:rPr>
              <a:t>To minimize distractions, please make sure your microphone is muted unless you're speaking.</a:t>
            </a:r>
            <a:endParaRPr lang="en-US" sz="2400">
              <a:latin typeface="Calibri Light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latin typeface="Calibri Light"/>
              <a:ea typeface="+mn-lt"/>
              <a:cs typeface="+mn-lt"/>
            </a:endParaRPr>
          </a:p>
          <a:p>
            <a:endParaRPr lang="en-US" sz="2400">
              <a:latin typeface="Calibri Light"/>
              <a:ea typeface="+mn-lt"/>
              <a:cs typeface="+mn-lt"/>
            </a:endParaRPr>
          </a:p>
          <a:p>
            <a:r>
              <a:rPr lang="en-US" sz="2400">
                <a:latin typeface="Calibri Light"/>
                <a:ea typeface="+mn-lt"/>
                <a:cs typeface="+mn-lt"/>
              </a:rPr>
              <a:t>At the end of the session, an evaluation form will appear. Your feedback is incredibly valuable and helps us improve future programming.</a:t>
            </a:r>
            <a:endParaRPr lang="en-US" sz="2400">
              <a:latin typeface="Calibri Light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641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876693" y="741391"/>
            <a:ext cx="4597747" cy="4732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Presenter(s)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876693" y="1390477"/>
            <a:ext cx="5984163" cy="46014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200000"/>
              </a:lnSpc>
            </a:pPr>
            <a:r>
              <a:rPr lang="en-US" sz="2000" b="1">
                <a:ea typeface="+mn-lt"/>
                <a:cs typeface="+mn-lt"/>
              </a:rPr>
              <a:t>¡</a:t>
            </a:r>
            <a:r>
              <a:rPr lang="en-US" sz="2000" b="1"/>
              <a:t>Hola! </a:t>
            </a:r>
            <a:r>
              <a:rPr lang="en-US" sz="2000"/>
              <a:t>I'm Diana Isern:</a:t>
            </a:r>
            <a:endParaRPr lang="en-US" sz="2000">
              <a:ea typeface="Calibri"/>
              <a:cs typeface="Calibri"/>
            </a:endParaRPr>
          </a:p>
          <a:p>
            <a:pPr marL="45720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000"/>
              <a:t>Assistant Principal - New York City Public Schools. 20</a:t>
            </a:r>
            <a:r>
              <a:rPr lang="en-US" sz="2000">
                <a:ea typeface="Calibri"/>
                <a:cs typeface="Calibri"/>
              </a:rPr>
              <a:t> years in!</a:t>
            </a:r>
          </a:p>
          <a:p>
            <a:pPr marL="45720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000">
                <a:ea typeface="Calibri"/>
                <a:cs typeface="Calibri"/>
              </a:rPr>
              <a:t>Financial Educator &amp; Advocate</a:t>
            </a:r>
          </a:p>
          <a:p>
            <a:pPr marL="45720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000">
                <a:ea typeface="Calibri"/>
                <a:cs typeface="Calibri"/>
              </a:rPr>
              <a:t>Curriculum Designer</a:t>
            </a:r>
          </a:p>
          <a:p>
            <a:pPr marL="45720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000">
                <a:ea typeface="Calibri"/>
                <a:cs typeface="Calibri"/>
              </a:rPr>
              <a:t>AFC</a:t>
            </a:r>
            <a:r>
              <a:rPr lang="en-US" sz="2000">
                <a:ea typeface="+mn-lt"/>
                <a:cs typeface="+mn-lt"/>
              </a:rPr>
              <a:t>® (Accredited Financial Counselor)</a:t>
            </a:r>
            <a:endParaRPr lang="en-US" sz="2000">
              <a:solidFill>
                <a:srgbClr val="000000"/>
              </a:solidFill>
              <a:ea typeface="Calibri"/>
              <a:cs typeface="Calibri"/>
            </a:endParaRPr>
          </a:p>
          <a:p>
            <a:pPr marL="0">
              <a:lnSpc>
                <a:spcPct val="200000"/>
              </a:lnSpc>
            </a:pPr>
            <a:r>
              <a:rPr lang="en-US" sz="2000" b="1"/>
              <a:t>Email me! </a:t>
            </a:r>
            <a:r>
              <a:rPr lang="en-US" sz="2000" b="1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Disern@schools.nyc.gov</a:t>
            </a:r>
            <a:endParaRPr lang="en-US" sz="2000" b="1">
              <a:solidFill>
                <a:srgbClr val="0070C0"/>
              </a:solidFill>
              <a:ea typeface="Calibri" panose="020F0502020204030204"/>
              <a:cs typeface="Calibri" panose="020F0502020204030204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>
              <a:lnSpc>
                <a:spcPct val="200000"/>
              </a:lnSpc>
            </a:pPr>
            <a:r>
              <a:rPr lang="en-US" sz="2000" b="1">
                <a:ea typeface="Calibri" panose="020F0502020204030204"/>
                <a:cs typeface="Calibri" panose="020F0502020204030204"/>
              </a:rPr>
              <a:t>LinkedIn me! </a:t>
            </a:r>
            <a:r>
              <a:rPr lang="en-US" sz="2000" b="1">
                <a:solidFill>
                  <a:srgbClr val="0070C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linkedin.com/in/dianaisern</a:t>
            </a:r>
            <a:r>
              <a:rPr lang="en-US" sz="2000" b="1">
                <a:solidFill>
                  <a:srgbClr val="0070C0"/>
                </a:solidFill>
                <a:ea typeface="+mn-lt"/>
                <a:cs typeface="+mn-lt"/>
              </a:rPr>
              <a:t> </a:t>
            </a:r>
          </a:p>
          <a:p>
            <a:pPr marL="0">
              <a:lnSpc>
                <a:spcPct val="200000"/>
              </a:lnSpc>
            </a:pPr>
            <a:r>
              <a:rPr lang="en-US" sz="2000" b="1"/>
              <a:t>Instagram me! </a:t>
            </a:r>
            <a:r>
              <a:rPr lang="en-US" sz="2000" b="1" u="sng">
                <a:solidFill>
                  <a:srgbClr val="0070C0"/>
                </a:solidFill>
              </a:rPr>
              <a:t>@Dianadinero_edu</a:t>
            </a:r>
            <a:r>
              <a:rPr lang="en-US" sz="2000" b="1">
                <a:solidFill>
                  <a:srgbClr val="0070C0"/>
                </a:solidFill>
              </a:rPr>
              <a:t> </a:t>
            </a:r>
            <a:endParaRPr lang="en-US" sz="2000" b="1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  <a:p>
            <a:pPr marL="0"/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7D443-4765-CF0A-3426-9F5D52CBC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0" t="9422" b="9538"/>
          <a:stretch/>
        </p:blipFill>
        <p:spPr>
          <a:xfrm>
            <a:off x="7711681" y="1681981"/>
            <a:ext cx="3558673" cy="4006972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4815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latin typeface="Calibri Light"/>
                <a:ea typeface="+mn-lt"/>
                <a:cs typeface="Calibri Light"/>
              </a:rPr>
              <a:t>You will be able to:</a:t>
            </a:r>
            <a:endParaRPr lang="en-US" sz="3200" b="1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400">
              <a:latin typeface="Calibri Light"/>
              <a:ea typeface="Calibri"/>
              <a:cs typeface="Calibri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3200">
                <a:ea typeface="+mn-lt"/>
                <a:cs typeface="+mn-lt"/>
              </a:rPr>
              <a:t>Prioritize student voice and ownership</a:t>
            </a:r>
            <a:endParaRPr lang="en-US" sz="3200">
              <a:latin typeface="Calibri"/>
              <a:ea typeface="+mn-lt"/>
              <a:cs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3200">
              <a:ea typeface="+mn-lt"/>
              <a:cs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3200">
                <a:ea typeface="+mn-lt"/>
                <a:cs typeface="+mn-lt"/>
              </a:rPr>
              <a:t>Build purposeful classroom routines</a:t>
            </a:r>
            <a:endParaRPr lang="en-US" sz="32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sz="3200">
              <a:latin typeface="Calibri Light"/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3200">
                <a:ea typeface="+mn-lt"/>
                <a:cs typeface="+mn-lt"/>
              </a:rPr>
              <a:t>Use Econ and Personal Finance as leadership platforms</a:t>
            </a: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Calibri" panose="020F0502020204030204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20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>
                <a:latin typeface="+mj-lt"/>
                <a:ea typeface="+mj-ea"/>
                <a:cs typeface="+mj-cs"/>
              </a:rPr>
              <a:t>Session Agenda</a:t>
            </a:r>
          </a:p>
        </p:txBody>
      </p:sp>
      <p:pic>
        <p:nvPicPr>
          <p:cNvPr id="4" name="Picture 3" descr="A person walking on a graph&#10;&#10;AI-generated content may be incorrect.">
            <a:extLst>
              <a:ext uri="{FF2B5EF4-FFF2-40B4-BE49-F238E27FC236}">
                <a16:creationId xmlns:a16="http://schemas.microsoft.com/office/drawing/2014/main" id="{CD3F451A-6F82-3B20-20CE-77171E9E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31" r="12782" b="-1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826369" cy="43513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Introduction: Yay you're here! 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2400"/>
              <a:t>Opening: Community Wealth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sz="2400">
                <a:ea typeface="+mn-lt"/>
                <a:cs typeface="+mn-lt"/>
              </a:rPr>
              <a:t>Part 1: Student Voice Through Routines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sz="2400">
                <a:ea typeface="+mn-lt"/>
                <a:cs typeface="+mn-lt"/>
              </a:rPr>
              <a:t>Part 2: Leadership Strategies That Empower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sz="2400">
                <a:ea typeface="+mn-lt"/>
                <a:cs typeface="+mn-lt"/>
              </a:rPr>
              <a:t>Part 3: Student-Centered Activities</a:t>
            </a:r>
          </a:p>
          <a:p>
            <a:pPr>
              <a:lnSpc>
                <a:spcPct val="150000"/>
              </a:lnSpc>
            </a:pPr>
            <a:r>
              <a:rPr lang="en-US" sz="2400">
                <a:ea typeface="+mn-lt"/>
                <a:cs typeface="+mn-lt"/>
              </a:rPr>
              <a:t>Closing &amp; Resources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dirty="0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53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2120900"/>
          </a:xfrm>
        </p:spPr>
        <p:txBody>
          <a:bodyPr lIns="91440" tIns="45720" rIns="91440" bIns="45720" anchor="t"/>
          <a:lstStyle/>
          <a:p>
            <a:r>
              <a:rPr lang="en-US" sz="5000">
                <a:solidFill>
                  <a:srgbClr val="414A58"/>
                </a:solidFill>
                <a:ea typeface="+mn-lt"/>
                <a:cs typeface="+mn-lt"/>
              </a:rPr>
              <a:t>Grounding: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5000">
                <a:solidFill>
                  <a:srgbClr val="414A58"/>
                </a:solidFill>
                <a:ea typeface="+mn-lt"/>
                <a:cs typeface="+mn-lt"/>
              </a:rPr>
              <a:t>Community Wealth 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8" name="Picture 7" descr="A hands holding a heart shaped picture of a city&#10;&#10;AI-generated content may be incorrect.">
            <a:extLst>
              <a:ext uri="{FF2B5EF4-FFF2-40B4-BE49-F238E27FC236}">
                <a16:creationId xmlns:a16="http://schemas.microsoft.com/office/drawing/2014/main" id="{F789660F-EACC-2F9B-547D-9BA896A21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341" y="1"/>
            <a:ext cx="66301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89500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EE colors">
      <a:dk1>
        <a:srgbClr val="000000"/>
      </a:dk1>
      <a:lt1>
        <a:srgbClr val="FFFFFF"/>
      </a:lt1>
      <a:dk2>
        <a:srgbClr val="2C3842"/>
      </a:dk2>
      <a:lt2>
        <a:srgbClr val="E7E6E6"/>
      </a:lt2>
      <a:accent1>
        <a:srgbClr val="7B8186"/>
      </a:accent1>
      <a:accent2>
        <a:srgbClr val="5AB890"/>
      </a:accent2>
      <a:accent3>
        <a:srgbClr val="A6CD6F"/>
      </a:accent3>
      <a:accent4>
        <a:srgbClr val="1C8F53"/>
      </a:accent4>
      <a:accent5>
        <a:srgbClr val="85C17A"/>
      </a:accent5>
      <a:accent6>
        <a:srgbClr val="2C3842"/>
      </a:accent6>
      <a:hlink>
        <a:srgbClr val="7B8186"/>
      </a:hlink>
      <a:folHlink>
        <a:srgbClr val="E1E2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0c1190-56bd-4797-9cf7-4990489609e0">
      <Terms xmlns="http://schemas.microsoft.com/office/infopath/2007/PartnerControls"/>
    </lcf76f155ced4ddcb4097134ff3c332f>
    <TaxCatchAll xmlns="e475455f-c69b-4ff8-acf7-75612f4dc18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9" ma:contentTypeDescription="Create a new document." ma:contentTypeScope="" ma:versionID="7f4a9f3bcf37a5f53ccf66f591a2842b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9c31c30715bd807f3c42f561d7994115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11EF54-CA8B-47BA-91A0-3C52EC8195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51F743-C0A0-4E7E-B51E-35DF69ECFFB2}">
  <ds:schemaRefs>
    <ds:schemaRef ds:uri="742ad430-3572-48e8-b446-46b1d42ed47a"/>
    <ds:schemaRef ds:uri="74616181-94ba-4823-8a07-43739609fc94"/>
    <ds:schemaRef ds:uri="aa0c1190-56bd-4797-9cf7-4990489609e0"/>
    <ds:schemaRef ds:uri="e475455f-c69b-4ff8-acf7-75612f4dc18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97F8CEB-6EBF-4AF6-B9FA-B20CAF2052C6}">
  <ds:schemaRefs>
    <ds:schemaRef ds:uri="aa0c1190-56bd-4797-9cf7-4990489609e0"/>
    <ds:schemaRef ds:uri="e475455f-c69b-4ff8-acf7-75612f4dc1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3_Office Theme</vt:lpstr>
      <vt:lpstr>PowerPoint Presentation</vt:lpstr>
      <vt:lpstr>PowerPoint Presentation</vt:lpstr>
      <vt:lpstr>EconEdLink Membership Perks</vt:lpstr>
      <vt:lpstr>PowerPoint Presentation</vt:lpstr>
      <vt:lpstr>Virtual Engagement &amp; Etiquette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Leading Mini Lessons in Whole Group and Small Group</vt:lpstr>
      <vt:lpstr>Presenting Topics for Fin Lit Month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4</cp:revision>
  <dcterms:created xsi:type="dcterms:W3CDTF">2022-05-10T21:20:13Z</dcterms:created>
  <dcterms:modified xsi:type="dcterms:W3CDTF">2025-07-24T21:08:18Z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MediaServiceImageTags">
    <vt:lpwstr/>
  </property>
</Properties>
</file>