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4"/>
    <p:sldMasterId id="2147483685" r:id="rId5"/>
    <p:sldMasterId id="2147483686" r:id="rId6"/>
  </p:sldMasterIdLst>
  <p:notesMasterIdLst>
    <p:notesMasterId r:id="rId52"/>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x="9144000" cy="6858000" type="screen4x3"/>
  <p:notesSz cx="6858000" cy="9144000"/>
  <p:embeddedFontLst>
    <p:embeddedFont>
      <p:font typeface="Georgia" panose="02040502050405020303" pitchFamily="18" charset="0"/>
      <p:regular r:id="rId53"/>
      <p:bold r:id="rId54"/>
      <p:italic r:id="rId55"/>
      <p:boldItalic r:id="rId56"/>
    </p:embeddedFont>
    <p:embeddedFont>
      <p:font typeface="Special Elite" panose="020B0604020202020204" charset="0"/>
      <p:regular r:id="rId57"/>
    </p:embeddedFont>
    <p:embeddedFont>
      <p:font typeface="Ubuntu" panose="020B0504030602030204" pitchFamily="34" charset="0"/>
      <p:regular r:id="rId58"/>
      <p:bold r:id="rId59"/>
      <p:italic r:id="rId60"/>
      <p:boldItalic r:id="rId61"/>
    </p:embeddedFont>
    <p:embeddedFont>
      <p:font typeface="Verdana" panose="020B060403050404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9.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treaklinks.com/BMg3WssS0mVkQMjoqAN1aNHH/https%3A%2F%2Fwww.pocketschange.com%2Flead-spending-values-lessons?email=andrea%40pocketschange.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youtube.com/playlist?list=PLto3DQIYibDg58d5MENce6VqkaeOz_D8h&amp;si=ua3xpgtkENFd_c7M" TargetMode="External"/><Relationship Id="rId3" Type="http://schemas.openxmlformats.org/officeDocument/2006/relationships/hyperlink" Target="https://edu.soundtrap.com/getting-started/" TargetMode="External"/><Relationship Id="rId7" Type="http://schemas.openxmlformats.org/officeDocument/2006/relationships/hyperlink" Target="https://edu.soundtrap.com/student-resources/"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teachable.youngproducersgroup.com/" TargetMode="External"/><Relationship Id="rId5" Type="http://schemas.openxmlformats.org/officeDocument/2006/relationships/hyperlink" Target="https://edu.soundtrap.com/teacher-resources/lesson-plans/" TargetMode="External"/><Relationship Id="rId10" Type="http://schemas.openxmlformats.org/officeDocument/2006/relationships/hyperlink" Target="https://support.soundtrap.com/hc/en-us/categories/200893891-Soundtrap-for-Education" TargetMode="External"/><Relationship Id="rId4" Type="http://schemas.openxmlformats.org/officeDocument/2006/relationships/hyperlink" Target="https://edu.soundtrap.com/teacher-resource/onboarding-guide/" TargetMode="External"/><Relationship Id="rId9" Type="http://schemas.openxmlformats.org/officeDocument/2006/relationships/hyperlink" Target="https://www.facebook.com/groups/soundtrapedu/"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orbes.com/advisor/investing/financial-advisor/adults-financial-advice-social-media/"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scholarsandstorytellers.com/american-dream" TargetMode="External"/><Relationship Id="rId4" Type="http://schemas.openxmlformats.org/officeDocument/2006/relationships/hyperlink" Target="https://www.nasdaq.com/articles/nearly-80-of-young-adults-get-financial-advice-from-this-surprising-plac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holarsandstorytellers.us5.list-manage.com/track/click?u=3a4487be85efc3346ebd9bfcc&amp;id=44b701d114&amp;e=9ce829d667"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6336e14eae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36336e14eae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spcBef>
                <a:spcPts val="0"/>
              </a:spcBef>
              <a:spcAft>
                <a:spcPts val="0"/>
              </a:spcAft>
              <a:buSzPts val="1100"/>
              <a:buChar char="●"/>
            </a:pPr>
            <a:endParaRPr/>
          </a:p>
        </p:txBody>
      </p:sp>
      <p:sp>
        <p:nvSpPr>
          <p:cNvPr id="189" name="Google Shape;189;g36336e14eae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6336e14eae_1_111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6336e14eae_1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6336e14eae_1_112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6336e14eae_1_1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6336e14eae_1_113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6336e14eae_1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latin typeface="Ubuntu"/>
                <a:ea typeface="Ubuntu"/>
                <a:cs typeface="Ubuntu"/>
                <a:sym typeface="Ubuntu"/>
              </a:rPr>
              <a:t>Make a Copy &amp; Build a Budget based on your values: </a:t>
            </a:r>
            <a:r>
              <a:rPr lang="en" sz="1100" u="sng">
                <a:solidFill>
                  <a:srgbClr val="1155CC"/>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Spending Values Plan spreadsheet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6336e14eae_1_114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6336e14eae_1_1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6336e14eae_1_116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36336e14eae_1_1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Our wants are needs! What feeds you emotionally….</a:t>
            </a:r>
            <a:r>
              <a:rPr lang="en"/>
              <a:t>What are your details?</a:t>
            </a:r>
            <a:endParaRPr>
              <a:solidFill>
                <a:schemeClr val="dk1"/>
              </a:solidFill>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I talked about webcomics, Penny toys, succulents, and sneakers for myself </a:t>
            </a:r>
            <a:endParaRPr/>
          </a:p>
          <a:p>
            <a:pPr marL="45720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6336e14eae_1_117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6336e14eae_1_1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What might the nothing be for you? How do you tell the difference between the details and the nothing?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b="1">
                <a:solidFill>
                  <a:schemeClr val="dk1"/>
                </a:solidFill>
              </a:rPr>
              <a:t>Do you remember it</a:t>
            </a:r>
            <a:r>
              <a:rPr lang="en" b="1"/>
              <a:t>? </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 b="1"/>
              <a:t>Andrea - streaming services, how did I sign up for $80 worth of channels (prime/hulu/hbo/disney/netflix) </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 b="1"/>
              <a:t>What’s one thing you could spend less on? </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 b="1"/>
              <a:t>Talked about how one of our groups of 5th graders had disagreement on whether pets were the details/nothing</a:t>
            </a:r>
            <a:endParaRPr b="1"/>
          </a:p>
          <a:p>
            <a:pPr marL="0" lvl="0" indent="0" algn="l" rtl="0">
              <a:spcBef>
                <a:spcPts val="0"/>
              </a:spcBef>
              <a:spcAft>
                <a:spcPts val="0"/>
              </a:spcAft>
              <a:buClr>
                <a:schemeClr val="dk1"/>
              </a:buClr>
              <a:buSzPts val="1100"/>
              <a:buFont typeface="Arial"/>
              <a:buNone/>
            </a:pPr>
            <a:r>
              <a:rPr lang="en" b="1"/>
              <a:t>Kindergartners discussing Stanley the pet guinea pig (details/nothing)</a:t>
            </a:r>
            <a:endParaRPr b="1"/>
          </a:p>
          <a:p>
            <a:pPr marL="0" lvl="0" indent="0" algn="l" rtl="0">
              <a:spcBef>
                <a:spcPts val="0"/>
              </a:spcBef>
              <a:spcAft>
                <a:spcPts val="0"/>
              </a:spcAft>
              <a:buClr>
                <a:schemeClr val="dk1"/>
              </a:buClr>
              <a:buSzPts val="1100"/>
              <a:buFont typeface="Arial"/>
              <a:buNone/>
            </a:pPr>
            <a:endParaRPr b="1"/>
          </a:p>
          <a:p>
            <a:pPr marL="0" lvl="0" indent="0" algn="l" rtl="0">
              <a:spcBef>
                <a:spcPts val="0"/>
              </a:spcBef>
              <a:spcAft>
                <a:spcPts val="0"/>
              </a:spcAft>
              <a:buClr>
                <a:schemeClr val="dk1"/>
              </a:buClr>
              <a:buSzPts val="1100"/>
              <a:buFont typeface="Arial"/>
              <a:buNone/>
            </a:pPr>
            <a:r>
              <a:rPr lang="en" b="1"/>
              <a:t>Shared story of me returning plant three times to store that had return/exchange policy (overwatered, too much sun, some how both)</a:t>
            </a:r>
            <a:endParaRPr b="1"/>
          </a:p>
          <a:p>
            <a:pPr marL="0" lvl="0" indent="0" algn="l" rtl="0">
              <a:spcBef>
                <a:spcPts val="0"/>
              </a:spcBef>
              <a:spcAft>
                <a:spcPts val="0"/>
              </a:spcAft>
              <a:buClr>
                <a:schemeClr val="dk1"/>
              </a:buClr>
              <a:buSzPts val="1100"/>
              <a:buFont typeface="Arial"/>
              <a:buNone/>
            </a:pPr>
            <a:r>
              <a:rPr lang="en" b="1"/>
              <a:t>How that process made me realize that in my 20s hanging flower pots were not my details they were my nothing, but now they are in my details </a:t>
            </a:r>
            <a:endParaRPr b="1"/>
          </a:p>
          <a:p>
            <a:pPr marL="0" lvl="0" indent="0" algn="l" rtl="0">
              <a:spcBef>
                <a:spcPts val="0"/>
              </a:spcBef>
              <a:spcAft>
                <a:spcPts val="0"/>
              </a:spcAft>
              <a:buClr>
                <a:schemeClr val="dk1"/>
              </a:buClr>
              <a:buSzPts val="1100"/>
              <a:buFont typeface="Arial"/>
              <a:buNone/>
            </a:pPr>
            <a:r>
              <a:rPr lang="en" b="1"/>
              <a:t>Our details shift with us over time </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6336e14eae_1_118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6336e14eae_1_1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highlight>
                  <a:schemeClr val="lt1"/>
                </a:highlight>
                <a:latin typeface="Arial"/>
                <a:ea typeface="Arial"/>
                <a:cs typeface="Arial"/>
                <a:sym typeface="Arial"/>
              </a:rPr>
              <a:t>Create a spending plan that makes space for your details</a:t>
            </a:r>
            <a:endParaRPr>
              <a:highlight>
                <a:schemeClr val="lt1"/>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highlight>
                <a:schemeClr val="lt1"/>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a:highlight>
                  <a:schemeClr val="lt1"/>
                </a:highlight>
                <a:latin typeface="Arial"/>
                <a:ea typeface="Arial"/>
                <a:cs typeface="Arial"/>
                <a:sym typeface="Arial"/>
              </a:rPr>
              <a:t>I intro’d webcomics as one of my details and also talked about how when I don’t spend on art that matters to me I find myself feeling more tired at the end of the week and more likely to order that forgettable chicken from 3 blocks over. I talk through the numbers of how taking care of my wants actually helps me spend more on what I care about, feel more like me, and save more too. </a:t>
            </a:r>
            <a:endParaRPr>
              <a:highlight>
                <a:schemeClr val="lt1"/>
              </a:highlight>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70e8a11fce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g370e8a11fce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Our students get prioritization, choice, and the sense of urgency of trying to meet many needs.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We can create meaningful spaces for deeper financial skill building.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Less dichotomy of Needs vs. Wants, and deeper conversations about personal priorities, values, and goals. The learning standards around opportunity cost, decision-making happen in those creative explorations.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6336e14eae_1_132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6336e14eae_1_1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32 seconds then stop</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6336e14eae_1_145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6336e14eae_1_1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6336e14eae_1_1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6336e14eae_1_1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36336e14eae_1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6336e14eae_1_13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6336e14eae_1_138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move from frameworks to practical classroom activities </a:t>
            </a:r>
            <a:endParaRPr/>
          </a:p>
          <a:p>
            <a:pPr marL="457200" lvl="0" indent="0" algn="l" rtl="0">
              <a:spcBef>
                <a:spcPts val="0"/>
              </a:spcBef>
              <a:spcAft>
                <a:spcPts val="0"/>
              </a:spcAft>
              <a:buNone/>
            </a:pPr>
            <a:endParaRPr/>
          </a:p>
        </p:txBody>
      </p:sp>
      <p:sp>
        <p:nvSpPr>
          <p:cNvPr id="384" name="Google Shape;384;g36336e14eae_1_13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336e14eae_1_228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336e14eae_1_2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highlight>
                  <a:schemeClr val="lt1"/>
                </a:highlight>
              </a:rPr>
              <a:t>Bring spending conversations into classroom through - </a:t>
            </a:r>
            <a:endParaRPr>
              <a:highlight>
                <a:schemeClr val="lt1"/>
              </a:highlight>
            </a:endParaRPr>
          </a:p>
          <a:p>
            <a:pPr marL="457200" lvl="0" indent="-298450" algn="l" rtl="0">
              <a:lnSpc>
                <a:spcPct val="115000"/>
              </a:lnSpc>
              <a:spcBef>
                <a:spcPts val="0"/>
              </a:spcBef>
              <a:spcAft>
                <a:spcPts val="0"/>
              </a:spcAft>
              <a:buSzPts val="1100"/>
              <a:buChar char="●"/>
            </a:pPr>
            <a:r>
              <a:rPr lang="en">
                <a:highlight>
                  <a:schemeClr val="lt1"/>
                </a:highlight>
              </a:rPr>
              <a:t>Picture books - What If story </a:t>
            </a:r>
            <a:endParaRPr>
              <a:highlight>
                <a:schemeClr val="lt1"/>
              </a:highlight>
            </a:endParaRPr>
          </a:p>
          <a:p>
            <a:pPr marL="457200" lvl="0" indent="-298450" algn="l" rtl="0">
              <a:lnSpc>
                <a:spcPct val="115000"/>
              </a:lnSpc>
              <a:spcBef>
                <a:spcPts val="0"/>
              </a:spcBef>
              <a:spcAft>
                <a:spcPts val="0"/>
              </a:spcAft>
              <a:buSzPts val="1100"/>
              <a:buChar char="●"/>
            </a:pPr>
            <a:r>
              <a:rPr lang="en">
                <a:highlight>
                  <a:schemeClr val="lt1"/>
                </a:highlight>
              </a:rPr>
              <a:t>Play center activities - turtle game with play money for family nights</a:t>
            </a:r>
            <a:endParaRPr>
              <a:highlight>
                <a:schemeClr val="lt1"/>
              </a:highlight>
            </a:endParaRPr>
          </a:p>
          <a:p>
            <a:pPr marL="457200" lvl="0" indent="-298450" algn="l" rtl="0">
              <a:lnSpc>
                <a:spcPct val="115000"/>
              </a:lnSpc>
              <a:spcBef>
                <a:spcPts val="0"/>
              </a:spcBef>
              <a:spcAft>
                <a:spcPts val="0"/>
              </a:spcAft>
              <a:buSzPts val="1100"/>
              <a:buChar char="●"/>
            </a:pPr>
            <a:r>
              <a:rPr lang="en">
                <a:highlight>
                  <a:schemeClr val="lt1"/>
                </a:highlight>
              </a:rPr>
              <a:t>After school clubs/Micro economies - like feather stories </a:t>
            </a:r>
            <a:endParaRPr>
              <a:highlight>
                <a:schemeClr val="lt1"/>
              </a:highlight>
            </a:endParaRPr>
          </a:p>
          <a:p>
            <a:pPr marL="457200" lvl="0" indent="-298450" algn="l" rtl="0">
              <a:lnSpc>
                <a:spcPct val="115000"/>
              </a:lnSpc>
              <a:spcBef>
                <a:spcPts val="0"/>
              </a:spcBef>
              <a:spcAft>
                <a:spcPts val="0"/>
              </a:spcAft>
              <a:buSzPts val="1100"/>
              <a:buChar char="●"/>
            </a:pPr>
            <a:r>
              <a:rPr lang="en">
                <a:highlight>
                  <a:schemeClr val="lt1"/>
                </a:highlight>
              </a:rPr>
              <a:t>Spending Values research &amp; create spending plans </a:t>
            </a:r>
            <a:endParaRPr>
              <a:highlight>
                <a:schemeClr val="lt1"/>
              </a:highlight>
            </a:endParaRPr>
          </a:p>
          <a:p>
            <a:pPr marL="457200" lvl="0" indent="-298450" algn="l" rtl="0">
              <a:lnSpc>
                <a:spcPct val="115000"/>
              </a:lnSpc>
              <a:spcBef>
                <a:spcPts val="0"/>
              </a:spcBef>
              <a:spcAft>
                <a:spcPts val="0"/>
              </a:spcAft>
              <a:buSzPts val="1100"/>
              <a:buChar char="●"/>
            </a:pPr>
            <a:r>
              <a:rPr lang="en">
                <a:highlight>
                  <a:schemeClr val="lt1"/>
                </a:highlight>
              </a:rPr>
              <a:t>Future Me app for photo of me as older person and then writing postcard to myself, then identifying saving goals</a:t>
            </a:r>
            <a:endParaRPr>
              <a:highlight>
                <a:schemeClr val="lt1"/>
              </a:highlight>
            </a:endParaRPr>
          </a:p>
          <a:p>
            <a:pPr marL="457200" lvl="0" indent="-298450" algn="l" rtl="0">
              <a:lnSpc>
                <a:spcPct val="115000"/>
              </a:lnSpc>
              <a:spcBef>
                <a:spcPts val="0"/>
              </a:spcBef>
              <a:spcAft>
                <a:spcPts val="0"/>
              </a:spcAft>
              <a:buSzPts val="1100"/>
              <a:buChar char="●"/>
            </a:pPr>
            <a:r>
              <a:rPr lang="en">
                <a:highlight>
                  <a:schemeClr val="lt1"/>
                </a:highlight>
              </a:rPr>
              <a:t>Yes, and spending plan - student who wanted one billion dollars </a:t>
            </a:r>
            <a:endParaRPr>
              <a:highlight>
                <a:schemeClr val="lt1"/>
              </a:highlight>
            </a:endParaRPr>
          </a:p>
          <a:p>
            <a:pPr marL="457200" lvl="0" indent="-298450" algn="l" rtl="0">
              <a:lnSpc>
                <a:spcPct val="115000"/>
              </a:lnSpc>
              <a:spcBef>
                <a:spcPts val="0"/>
              </a:spcBef>
              <a:spcAft>
                <a:spcPts val="0"/>
              </a:spcAft>
              <a:buSzPts val="1100"/>
              <a:buChar char="●"/>
            </a:pPr>
            <a:r>
              <a:rPr lang="en">
                <a:highlight>
                  <a:schemeClr val="lt1"/>
                </a:highlight>
              </a:rPr>
              <a:t>Students craft and share money stories as an learning tool - example Enrique Ipad story &amp; mall for instructional peer teach in</a:t>
            </a:r>
            <a:endParaRPr>
              <a:highlight>
                <a:schemeClr val="lt1"/>
              </a:highlight>
            </a:endParaRPr>
          </a:p>
          <a:p>
            <a:pPr marL="457200" lvl="0" indent="-298450" algn="l" rtl="0">
              <a:lnSpc>
                <a:spcPct val="115000"/>
              </a:lnSpc>
              <a:spcBef>
                <a:spcPts val="0"/>
              </a:spcBef>
              <a:spcAft>
                <a:spcPts val="0"/>
              </a:spcAft>
              <a:buSzPts val="1100"/>
              <a:buChar char="●"/>
            </a:pPr>
            <a:r>
              <a:rPr lang="en">
                <a:highlight>
                  <a:schemeClr val="lt1"/>
                </a:highlight>
              </a:rPr>
              <a:t>Cell phone bill adjustment peer advocacy </a:t>
            </a:r>
            <a:endParaRPr>
              <a:highlight>
                <a:schemeClr val="lt1"/>
              </a:highlight>
            </a:endParaRPr>
          </a:p>
          <a:p>
            <a:pPr marL="0" lvl="0" indent="0" algn="l" rtl="0">
              <a:lnSpc>
                <a:spcPct val="115000"/>
              </a:lnSpc>
              <a:spcBef>
                <a:spcPts val="0"/>
              </a:spcBef>
              <a:spcAft>
                <a:spcPts val="0"/>
              </a:spcAft>
              <a:buNone/>
            </a:pPr>
            <a:endParaRPr>
              <a:highlight>
                <a:schemeClr val="lt1"/>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6336e14eae_1_160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36336e14eae_1_1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are artists, we’re creators and innovators.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6336e14eae_1_181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6336e14eae_1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6336e14eae_1_182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6336e14eae_1_1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6336e14eae_1_212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6336e14eae_1_2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6336e14eae_1_183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6336e14eae_1_1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6336e14eae_1_184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36336e14eae_1_1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6336e14eae_1_186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6336e14eae_1_1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6336e14eae_1_187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6336e14eae_1_18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6336e14eae_1_2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6336e14eae_1_2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36336e14eae_1_2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6336e14eae_1_188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6336e14eae_1_1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6336e14eae_1_189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6336e14eae_1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latin typeface="Ubuntu"/>
              <a:ea typeface="Ubuntu"/>
              <a:cs typeface="Ubuntu"/>
              <a:sym typeface="Ubuntu"/>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6336e14eae_1_221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36336e14eae_1_2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6336e14eae_1_22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6336e14eae_1_22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g36336e14eae_1_22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36336e14eae_1_22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36336e14eae_1_22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5" name="Google Shape;515;g36336e14eae_1_22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6359ad3347_0_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6359ad334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74747"/>
                </a:solidFill>
              </a:rPr>
              <a:t>Speaker on panel yesterday - Justin Polk</a:t>
            </a:r>
            <a:r>
              <a:rPr lang="en" sz="1200">
                <a:solidFill>
                  <a:srgbClr val="474747"/>
                </a:solidFill>
              </a:rPr>
              <a:t>, former Los Angeles Unified educator and currently serves as Customer Success Manager for Soundtrap for Education, bringing a creative and practical lens to student engagement. Learn how audio storytelling, music production, and podcasting can deepen understanding of complex topics, encourage student voice, and foster cross-disciplinary learning. </a:t>
            </a:r>
            <a:endParaRPr sz="1200">
              <a:solidFill>
                <a:srgbClr val="474747"/>
              </a:solidFill>
            </a:endParaRPr>
          </a:p>
          <a:p>
            <a:pPr marL="0" lvl="0" indent="0" algn="l" rtl="0">
              <a:spcBef>
                <a:spcPts val="0"/>
              </a:spcBef>
              <a:spcAft>
                <a:spcPts val="0"/>
              </a:spcAft>
              <a:buNone/>
            </a:pPr>
            <a:endParaRPr sz="1200">
              <a:solidFill>
                <a:srgbClr val="474747"/>
              </a:solidFill>
            </a:endParaRPr>
          </a:p>
          <a:p>
            <a:pPr marL="0" lvl="0" indent="0" algn="l" rtl="0">
              <a:spcBef>
                <a:spcPts val="0"/>
              </a:spcBef>
              <a:spcAft>
                <a:spcPts val="0"/>
              </a:spcAft>
              <a:buClr>
                <a:schemeClr val="dk1"/>
              </a:buClr>
              <a:buSzPts val="1100"/>
              <a:buFont typeface="Arial"/>
              <a:buNone/>
            </a:pPr>
            <a:r>
              <a:rPr lang="en" b="1">
                <a:solidFill>
                  <a:srgbClr val="222222"/>
                </a:solidFill>
                <a:highlight>
                  <a:srgbClr val="FFFFFF"/>
                </a:highlight>
              </a:rPr>
              <a:t>Teacher Resources:</a:t>
            </a:r>
            <a:endParaRPr b="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Getting Started with Soundtrap for Education: [</a:t>
            </a:r>
            <a:r>
              <a:rPr lang="en" u="sng">
                <a:solidFill>
                  <a:srgbClr val="1155CC"/>
                </a:solidFill>
                <a:highlight>
                  <a:srgbClr val="FFFFFF"/>
                </a:highlight>
                <a:hlinkClick r:id="rId3">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Teacher Onboarding Guide: [</a:t>
            </a:r>
            <a:r>
              <a:rPr lang="en" u="sng">
                <a:solidFill>
                  <a:srgbClr val="1155CC"/>
                </a:solidFill>
                <a:highlight>
                  <a:srgbClr val="FFFFFF"/>
                </a:highlight>
                <a:hlinkClick r:id="rId4">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Lesson Plans Library: [</a:t>
            </a:r>
            <a:r>
              <a:rPr lang="en" u="sng">
                <a:solidFill>
                  <a:srgbClr val="1155CC"/>
                </a:solidFill>
                <a:highlight>
                  <a:srgbClr val="FFFFFF"/>
                </a:highlight>
                <a:hlinkClick r:id="rId5">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Soundtrap Certified Educator Course (produced by Young Producers Group): [</a:t>
            </a:r>
            <a:r>
              <a:rPr lang="en" u="sng">
                <a:solidFill>
                  <a:srgbClr val="1155CC"/>
                </a:solidFill>
                <a:highlight>
                  <a:srgbClr val="FFFFFF"/>
                </a:highlight>
                <a:hlinkClick r:id="rId6">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rgbClr val="222222"/>
                </a:solidFill>
                <a:highlight>
                  <a:srgbClr val="FFFFFF"/>
                </a:highlight>
              </a:rPr>
              <a:t>Student Resources:</a:t>
            </a:r>
            <a:endParaRPr b="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Soundtrap Student Resource Hub: [</a:t>
            </a:r>
            <a:r>
              <a:rPr lang="en" u="sng">
                <a:solidFill>
                  <a:srgbClr val="1155CC"/>
                </a:solidFill>
                <a:highlight>
                  <a:srgbClr val="FFFFFF"/>
                </a:highlight>
                <a:hlinkClick r:id="rId7">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"Inside the Studio" Youtube Beginner Tutorials: [</a:t>
            </a:r>
            <a:r>
              <a:rPr lang="en" u="sng">
                <a:solidFill>
                  <a:srgbClr val="1155CC"/>
                </a:solidFill>
                <a:highlight>
                  <a:srgbClr val="FFFFFF"/>
                </a:highlight>
                <a:hlinkClick r:id="rId8">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rgbClr val="222222"/>
                </a:solidFill>
                <a:highlight>
                  <a:srgbClr val="FFFFFF"/>
                </a:highlight>
              </a:rPr>
              <a:t>Community and Help:</a:t>
            </a:r>
            <a:endParaRPr b="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Soundtrap for Education Community: [</a:t>
            </a:r>
            <a:r>
              <a:rPr lang="en" u="sng">
                <a:solidFill>
                  <a:srgbClr val="1155CC"/>
                </a:solidFill>
                <a:highlight>
                  <a:srgbClr val="FFFFFF"/>
                </a:highlight>
                <a:hlinkClick r:id="rId9">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Support and FAQs: [</a:t>
            </a:r>
            <a:r>
              <a:rPr lang="en" u="sng">
                <a:solidFill>
                  <a:srgbClr val="1155CC"/>
                </a:solidFill>
                <a:highlight>
                  <a:srgbClr val="FFFFFF"/>
                </a:highlight>
                <a:hlinkClick r:id="rId10">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sz="2400" b="1">
              <a:solidFill>
                <a:schemeClr val="dk1"/>
              </a:solidFill>
              <a:latin typeface="Ubuntu"/>
              <a:ea typeface="Ubuntu"/>
              <a:cs typeface="Ubuntu"/>
              <a:sym typeface="Ubuntu"/>
            </a:endParaRPr>
          </a:p>
          <a:p>
            <a:pPr marL="457200" lvl="0" indent="0" algn="l" rtl="0">
              <a:lnSpc>
                <a:spcPct val="115000"/>
              </a:lnSpc>
              <a:spcBef>
                <a:spcPts val="0"/>
              </a:spcBef>
              <a:spcAft>
                <a:spcPts val="0"/>
              </a:spcAft>
              <a:buNone/>
            </a:pPr>
            <a:endParaRPr>
              <a:highlight>
                <a:schemeClr val="lt1"/>
              </a:highlight>
            </a:endParaRPr>
          </a:p>
          <a:p>
            <a:pPr marL="0" lvl="0" indent="0" algn="l" rtl="0">
              <a:lnSpc>
                <a:spcPct val="115000"/>
              </a:lnSpc>
              <a:spcBef>
                <a:spcPts val="0"/>
              </a:spcBef>
              <a:spcAft>
                <a:spcPts val="0"/>
              </a:spcAft>
              <a:buNone/>
            </a:pPr>
            <a:endParaRPr>
              <a:highlight>
                <a:schemeClr val="lt1"/>
              </a:highligh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6359ad3347_0_1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36359ad334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6336e14eae_1_93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36336e14eae_1_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Poll #1: Single Choice </a:t>
            </a:r>
            <a:endParaRPr b="1"/>
          </a:p>
          <a:p>
            <a:pPr marL="0" lvl="0" indent="0" algn="l" rtl="0">
              <a:spcBef>
                <a:spcPts val="0"/>
              </a:spcBef>
              <a:spcAft>
                <a:spcPts val="0"/>
              </a:spcAft>
              <a:buNone/>
            </a:pPr>
            <a:endParaRPr b="1"/>
          </a:p>
          <a:p>
            <a:pPr marL="0" lvl="0" indent="0" algn="l" rtl="0">
              <a:spcBef>
                <a:spcPts val="0"/>
              </a:spcBef>
              <a:spcAft>
                <a:spcPts val="0"/>
              </a:spcAft>
              <a:buNone/>
            </a:pPr>
            <a:endParaRPr/>
          </a:p>
          <a:p>
            <a:pPr marL="0" lvl="0" indent="0" algn="l" rtl="0">
              <a:lnSpc>
                <a:spcPct val="115000"/>
              </a:lnSpc>
              <a:spcBef>
                <a:spcPts val="0"/>
              </a:spcBef>
              <a:spcAft>
                <a:spcPts val="1400"/>
              </a:spcAft>
              <a:buClr>
                <a:schemeClr val="dk1"/>
              </a:buClr>
              <a:buSzPts val="1100"/>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6336e14eae_1_94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6336e14eae_1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Poll #2: Single Choice</a:t>
            </a:r>
            <a:endParaRPr b="1"/>
          </a:p>
          <a:p>
            <a:pPr marL="0" lvl="0" indent="0" algn="l" rtl="0">
              <a:lnSpc>
                <a:spcPct val="115000"/>
              </a:lnSpc>
              <a:spcBef>
                <a:spcPts val="14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6336e14eae_1_95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36336e14eae_1_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6336e14eae_1_36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6336e14eae_1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Write Why We Should Talk about Money on sticky note </a:t>
            </a:r>
            <a:endParaRPr/>
          </a:p>
          <a:p>
            <a:pPr marL="0" lvl="0" indent="0" algn="l" rtl="0">
              <a:spcBef>
                <a:spcPts val="0"/>
              </a:spcBef>
              <a:spcAft>
                <a:spcPts val="0"/>
              </a:spcAft>
              <a:buNone/>
            </a:pPr>
            <a:r>
              <a:rPr lang="en"/>
              <a:t>Share outs </a:t>
            </a:r>
            <a:endParaRPr/>
          </a:p>
          <a:p>
            <a:pPr marL="0" lvl="0" indent="0" algn="l" rtl="0">
              <a:spcBef>
                <a:spcPts val="0"/>
              </a:spcBef>
              <a:spcAft>
                <a:spcPts val="0"/>
              </a:spcAft>
              <a:buNone/>
            </a:pPr>
            <a:r>
              <a:rPr lang="en"/>
              <a:t>Gather stickies for poster</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6336e14eae_1_8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g36336e14eae_1_8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6336e14eae_1_8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g36336e14eae_1_8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6336e14eae_1_8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g36336e14eae_1_8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6336e14eae_1_8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g36336e14eae_1_8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36336e14eae_1_6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36336e14eae_1_6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7" name="Google Shape;617;g36336e14eae_1_6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6336e14eae_1_6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6336e14eae_1_6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3" name="Google Shape;623;g36336e14eae_1_6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6336e14eae_1_5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6336e14eae_1_5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b="1"/>
              <a:t>References: </a:t>
            </a:r>
            <a:endParaRPr b="1"/>
          </a:p>
          <a:p>
            <a:pPr marL="0" lvl="0" indent="0" algn="l" rtl="0">
              <a:lnSpc>
                <a:spcPct val="115000"/>
              </a:lnSpc>
              <a:spcBef>
                <a:spcPts val="1400"/>
              </a:spcBef>
              <a:spcAft>
                <a:spcPts val="0"/>
              </a:spcAft>
              <a:buNone/>
            </a:pPr>
            <a:r>
              <a:rPr lang="en" u="sng">
                <a:solidFill>
                  <a:schemeClr val="hlink"/>
                </a:solidFill>
                <a:hlinkClick r:id="rId3"/>
              </a:rPr>
              <a:t>https://www.forbes.com/advisor/investing/financial-advisor/adults-financial-advice-social-media/</a:t>
            </a:r>
            <a:endParaRPr/>
          </a:p>
          <a:p>
            <a:pPr marL="0" lvl="0" indent="0" algn="l" rtl="0">
              <a:lnSpc>
                <a:spcPct val="115000"/>
              </a:lnSpc>
              <a:spcBef>
                <a:spcPts val="1400"/>
              </a:spcBef>
              <a:spcAft>
                <a:spcPts val="0"/>
              </a:spcAft>
              <a:buNone/>
            </a:pPr>
            <a:r>
              <a:rPr lang="en" u="sng">
                <a:solidFill>
                  <a:schemeClr val="hlink"/>
                </a:solidFill>
                <a:hlinkClick r:id="rId4"/>
              </a:rPr>
              <a:t>https://www.nasdaq.com/articles/nearly-80-of-young-adults-get-financial-advice-from-this-surprising-place</a:t>
            </a:r>
            <a:endParaRPr/>
          </a:p>
          <a:p>
            <a:pPr marL="0" lvl="0" indent="0" algn="l" rtl="0">
              <a:lnSpc>
                <a:spcPct val="115000"/>
              </a:lnSpc>
              <a:spcBef>
                <a:spcPts val="1400"/>
              </a:spcBef>
              <a:spcAft>
                <a:spcPts val="0"/>
              </a:spcAft>
              <a:buNone/>
            </a:pPr>
            <a:r>
              <a:rPr lang="en" u="sng">
                <a:solidFill>
                  <a:schemeClr val="hlink"/>
                </a:solidFill>
                <a:hlinkClick r:id="rId5"/>
              </a:rPr>
              <a:t>https://www.scholarsandstorytellers.com/american-dream</a:t>
            </a:r>
            <a:r>
              <a:rPr lang="en"/>
              <a:t> </a:t>
            </a:r>
            <a:endParaRPr/>
          </a:p>
        </p:txBody>
      </p:sp>
      <p:sp>
        <p:nvSpPr>
          <p:cNvPr id="225" name="Google Shape;225;g36336e14eae_1_5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6336e14eae_1_1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36336e14eae_1_15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6336e14eae_1_175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6336e14eae_1_1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6336e14eae_1_79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6336e14eae_1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Ubuntu"/>
                <a:ea typeface="Ubuntu"/>
                <a:cs typeface="Ubuntu"/>
                <a:sym typeface="Ubuntu"/>
              </a:rPr>
              <a:t>We form our relationship with money between ages of 3-7 years old. </a:t>
            </a:r>
            <a:endParaRPr>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a:latin typeface="Ubuntu"/>
                <a:ea typeface="Ubuntu"/>
                <a:cs typeface="Ubuntu"/>
                <a:sym typeface="Ubuntu"/>
              </a:rPr>
              <a:t>We need to make plans and take action in ways that work for us as individuals. </a:t>
            </a:r>
            <a:endParaRPr>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en">
                <a:latin typeface="Ubuntu"/>
                <a:ea typeface="Ubuntu"/>
                <a:cs typeface="Ubuntu"/>
                <a:sym typeface="Ubuntu"/>
              </a:rPr>
              <a:t>Finance is personal &amp; emotional. </a:t>
            </a:r>
            <a:endParaRPr>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b="1">
              <a:latin typeface="Ubuntu"/>
              <a:ea typeface="Ubuntu"/>
              <a:cs typeface="Ubuntu"/>
              <a:sym typeface="Ubuntu"/>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6336e14eae_1_5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6336e14eae_1_5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50000"/>
              </a:lnSpc>
              <a:spcBef>
                <a:spcPts val="800"/>
              </a:spcBef>
              <a:spcAft>
                <a:spcPts val="0"/>
              </a:spcAft>
              <a:buClr>
                <a:schemeClr val="dk1"/>
              </a:buClr>
              <a:buSzPts val="1100"/>
              <a:buFont typeface="Arial"/>
              <a:buNone/>
            </a:pPr>
            <a:r>
              <a:rPr lang="en" sz="1000">
                <a:highlight>
                  <a:schemeClr val="lt1"/>
                </a:highlight>
                <a:latin typeface="Arial"/>
                <a:ea typeface="Arial"/>
                <a:cs typeface="Arial"/>
                <a:sym typeface="Arial"/>
              </a:rPr>
              <a:t>Our latest research, done in collaboration with </a:t>
            </a:r>
            <a:r>
              <a:rPr lang="en" sz="1000" u="sng">
                <a:solidFill>
                  <a:srgbClr val="007C89"/>
                </a:solidFill>
                <a:highlight>
                  <a:schemeClr val="lt1"/>
                </a:highlight>
                <a:latin typeface="Arial"/>
                <a:ea typeface="Arial"/>
                <a:cs typeface="Arial"/>
                <a:sym typeface="Arial"/>
                <a:hlinkClick r:id="rId3">
                  <a:extLst>
                    <a:ext uri="{A12FA001-AC4F-418D-AE19-62706E023703}">
                      <ahyp:hlinkClr xmlns:ahyp="http://schemas.microsoft.com/office/drawing/2018/hyperlinkcolor" val="tx"/>
                    </a:ext>
                  </a:extLst>
                </a:hlinkClick>
              </a:rPr>
              <a:t>Fred Rogers Productions</a:t>
            </a:r>
            <a:r>
              <a:rPr lang="en" sz="1000">
                <a:highlight>
                  <a:schemeClr val="lt1"/>
                </a:highlight>
                <a:latin typeface="Arial"/>
                <a:ea typeface="Arial"/>
                <a:cs typeface="Arial"/>
                <a:sym typeface="Arial"/>
              </a:rPr>
              <a:t>, uncovered something remarkable: the lessons from</a:t>
            </a:r>
            <a:r>
              <a:rPr lang="en" sz="1000" i="1">
                <a:highlight>
                  <a:schemeClr val="lt1"/>
                </a:highlight>
                <a:latin typeface="Arial"/>
                <a:ea typeface="Arial"/>
                <a:cs typeface="Arial"/>
                <a:sym typeface="Arial"/>
              </a:rPr>
              <a:t> Daniel Tiger's Neighborhood</a:t>
            </a:r>
            <a:r>
              <a:rPr lang="en" sz="1000">
                <a:highlight>
                  <a:schemeClr val="lt1"/>
                </a:highlight>
                <a:latin typeface="Arial"/>
                <a:ea typeface="Arial"/>
                <a:cs typeface="Arial"/>
                <a:sym typeface="Arial"/>
              </a:rPr>
              <a:t> haven't just entertained children — they've shaped teenagers' emotional lives for years to come.</a:t>
            </a:r>
            <a:endParaRPr sz="1000">
              <a:highlight>
                <a:schemeClr val="lt1"/>
              </a:highlight>
              <a:latin typeface="Arial"/>
              <a:ea typeface="Arial"/>
              <a:cs typeface="Arial"/>
              <a:sym typeface="Arial"/>
            </a:endParaRPr>
          </a:p>
          <a:p>
            <a:pPr marL="0" lvl="0" indent="0" algn="l" rtl="0">
              <a:lnSpc>
                <a:spcPct val="150000"/>
              </a:lnSpc>
              <a:spcBef>
                <a:spcPts val="800"/>
              </a:spcBef>
              <a:spcAft>
                <a:spcPts val="0"/>
              </a:spcAft>
              <a:buClr>
                <a:schemeClr val="dk1"/>
              </a:buClr>
              <a:buSzPts val="1100"/>
              <a:buFont typeface="Arial"/>
              <a:buNone/>
            </a:pPr>
            <a:r>
              <a:rPr lang="en" sz="1000">
                <a:highlight>
                  <a:schemeClr val="lt1"/>
                </a:highlight>
                <a:latin typeface="Arial"/>
                <a:ea typeface="Arial"/>
                <a:cs typeface="Arial"/>
                <a:sym typeface="Arial"/>
              </a:rPr>
              <a:t>In this groundbreaking study of teens ages 13-16 who watched Daniel Tiger as toddlers, we found that nearly 12 years later after the show's debut, adolescents still remember and actively use the social-emotional skills they learned from Daniel and friends. </a:t>
            </a:r>
            <a:r>
              <a:rPr lang="en" sz="1000" b="1">
                <a:highlight>
                  <a:schemeClr val="lt1"/>
                </a:highlight>
                <a:latin typeface="Arial"/>
                <a:ea typeface="Arial"/>
                <a:cs typeface="Arial"/>
                <a:sym typeface="Arial"/>
              </a:rPr>
              <a:t>An impressive 57% of teens recall specific strategies for managing emotions, with 21% reporting they still use Daniel Tiger's calming techniques today.</a:t>
            </a:r>
            <a:endParaRPr sz="1000" b="1">
              <a:highlight>
                <a:schemeClr val="lt1"/>
              </a:highlight>
              <a:latin typeface="Arial"/>
              <a:ea typeface="Arial"/>
              <a:cs typeface="Arial"/>
              <a:sym typeface="Arial"/>
            </a:endParaRPr>
          </a:p>
          <a:p>
            <a:pPr marL="0" lvl="0" indent="0" algn="l" rtl="0">
              <a:lnSpc>
                <a:spcPct val="150000"/>
              </a:lnSpc>
              <a:spcBef>
                <a:spcPts val="800"/>
              </a:spcBef>
              <a:spcAft>
                <a:spcPts val="0"/>
              </a:spcAft>
              <a:buClr>
                <a:schemeClr val="dk1"/>
              </a:buClr>
              <a:buSzPts val="1100"/>
              <a:buFont typeface="Arial"/>
              <a:buNone/>
            </a:pPr>
            <a:r>
              <a:rPr lang="en" sz="1000">
                <a:highlight>
                  <a:schemeClr val="lt1"/>
                </a:highlight>
                <a:latin typeface="Arial"/>
                <a:ea typeface="Arial"/>
                <a:cs typeface="Arial"/>
                <a:sym typeface="Arial"/>
              </a:rPr>
              <a:t>Perhaps most striking is what's missing in today's teen media landscape. While 77% of teens express interest in content addressing social-emotional topics, only 35% report finding shows that teach these vital skills — with many turning to content made for younger audiences to fill this gap.</a:t>
            </a:r>
            <a:endParaRPr sz="1000">
              <a:highlight>
                <a:schemeClr val="lt1"/>
              </a:highlight>
              <a:latin typeface="Arial"/>
              <a:ea typeface="Arial"/>
              <a:cs typeface="Arial"/>
              <a:sym typeface="Arial"/>
            </a:endParaRPr>
          </a:p>
          <a:p>
            <a:pPr marL="0" lvl="0" indent="0" algn="l" rtl="0">
              <a:lnSpc>
                <a:spcPct val="150000"/>
              </a:lnSpc>
              <a:spcBef>
                <a:spcPts val="800"/>
              </a:spcBef>
              <a:spcAft>
                <a:spcPts val="0"/>
              </a:spcAft>
              <a:buClr>
                <a:schemeClr val="dk1"/>
              </a:buClr>
              <a:buSzPts val="1100"/>
              <a:buFont typeface="Arial"/>
              <a:buNone/>
            </a:pPr>
            <a:r>
              <a:rPr lang="en" sz="1000">
                <a:highlight>
                  <a:schemeClr val="lt1"/>
                </a:highlight>
                <a:latin typeface="Arial"/>
                <a:ea typeface="Arial"/>
                <a:cs typeface="Arial"/>
                <a:sym typeface="Arial"/>
              </a:rPr>
              <a:t>This research reveals not just the enduring power of quality children's programming, but also identifies a significant opportunity for creators to develop content that addresses the social-emotional needs of today's teenagers. Read more to discover how Daniel Tiger's lessons continue to make a difference in teenagers' lives and what this means for the future of youth programming.</a:t>
            </a:r>
            <a:endParaRPr sz="1000">
              <a:highlight>
                <a:schemeClr val="lt1"/>
              </a:highlight>
              <a:latin typeface="Arial"/>
              <a:ea typeface="Arial"/>
              <a:cs typeface="Arial"/>
              <a:sym typeface="Arial"/>
            </a:endParaRPr>
          </a:p>
          <a:p>
            <a:pPr marL="0" lvl="0" indent="0" algn="l" rtl="0">
              <a:lnSpc>
                <a:spcPct val="115000"/>
              </a:lnSpc>
              <a:spcBef>
                <a:spcPts val="1400"/>
              </a:spcBef>
              <a:spcAft>
                <a:spcPts val="0"/>
              </a:spcAft>
              <a:buNone/>
            </a:pPr>
            <a:endParaRPr b="1"/>
          </a:p>
        </p:txBody>
      </p:sp>
      <p:sp>
        <p:nvSpPr>
          <p:cNvPr id="270" name="Google Shape;270;g36336e14eae_1_5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1200"/>
              </a:spcBef>
              <a:spcAft>
                <a:spcPts val="0"/>
              </a:spcAft>
              <a:buClr>
                <a:schemeClr val="dk1"/>
              </a:buClr>
              <a:buSzPts val="1800"/>
              <a:buChar char="○"/>
              <a:defRPr/>
            </a:lvl2pPr>
            <a:lvl3pPr marL="1371600" lvl="2" indent="-342900" algn="l">
              <a:spcBef>
                <a:spcPts val="1200"/>
              </a:spcBef>
              <a:spcAft>
                <a:spcPts val="0"/>
              </a:spcAft>
              <a:buClr>
                <a:schemeClr val="dk1"/>
              </a:buClr>
              <a:buSzPts val="1800"/>
              <a:buChar char="■"/>
              <a:defRPr/>
            </a:lvl3pPr>
            <a:lvl4pPr marL="1828800" lvl="3" indent="-342900" algn="l">
              <a:spcBef>
                <a:spcPts val="1200"/>
              </a:spcBef>
              <a:spcAft>
                <a:spcPts val="0"/>
              </a:spcAft>
              <a:buClr>
                <a:schemeClr val="dk1"/>
              </a:buClr>
              <a:buSzPts val="1800"/>
              <a:buChar char="●"/>
              <a:defRPr/>
            </a:lvl4pPr>
            <a:lvl5pPr marL="2286000" lvl="4" indent="-342900" algn="l">
              <a:spcBef>
                <a:spcPts val="1200"/>
              </a:spcBef>
              <a:spcAft>
                <a:spcPts val="0"/>
              </a:spcAft>
              <a:buClr>
                <a:schemeClr val="dk1"/>
              </a:buClr>
              <a:buSzPts val="1800"/>
              <a:buChar char="○"/>
              <a:defRPr/>
            </a:lvl5pPr>
            <a:lvl6pPr marL="2743200" lvl="5" indent="-342900" algn="l">
              <a:spcBef>
                <a:spcPts val="1200"/>
              </a:spcBef>
              <a:spcAft>
                <a:spcPts val="0"/>
              </a:spcAft>
              <a:buClr>
                <a:schemeClr val="dk1"/>
              </a:buClr>
              <a:buSzPts val="1800"/>
              <a:buChar char="■"/>
              <a:defRPr/>
            </a:lvl6pPr>
            <a:lvl7pPr marL="3200400" lvl="6" indent="-342900" algn="l">
              <a:spcBef>
                <a:spcPts val="1200"/>
              </a:spcBef>
              <a:spcAft>
                <a:spcPts val="0"/>
              </a:spcAft>
              <a:buClr>
                <a:schemeClr val="dk1"/>
              </a:buClr>
              <a:buSzPts val="1800"/>
              <a:buChar char="●"/>
              <a:defRPr/>
            </a:lvl7pPr>
            <a:lvl8pPr marL="3657600" lvl="7" indent="-342900" algn="l">
              <a:spcBef>
                <a:spcPts val="1200"/>
              </a:spcBef>
              <a:spcAft>
                <a:spcPts val="0"/>
              </a:spcAft>
              <a:buClr>
                <a:schemeClr val="dk1"/>
              </a:buClr>
              <a:buSzPts val="1800"/>
              <a:buChar char="○"/>
              <a:defRPr/>
            </a:lvl8pPr>
            <a:lvl9pPr marL="4114800" lvl="8" indent="-342900" algn="l">
              <a:spcBef>
                <a:spcPts val="1200"/>
              </a:spcBef>
              <a:spcAft>
                <a:spcPts val="1200"/>
              </a:spcAft>
              <a:buClr>
                <a:schemeClr val="dk1"/>
              </a:buClr>
              <a:buSzPts val="1800"/>
              <a:buChar char="■"/>
              <a:defRPr/>
            </a:lvl9pPr>
          </a:lstStyle>
          <a:p>
            <a:endParaRPr/>
          </a:p>
        </p:txBody>
      </p:sp>
      <p:sp>
        <p:nvSpPr>
          <p:cNvPr id="53" name="Google Shape;53;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2" name="Google Shape;62;p15"/>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3" name="Google Shape;63;p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6" name="Google Shape;66;p1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 name="Google Shape;69;p1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70" name="Google Shape;70;p1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3" name="Google Shape;73;p18"/>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4" name="Google Shape;74;p18"/>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5" name="Google Shape;75;p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8" name="Google Shape;78;p1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1" name="Google Shape;81;p20"/>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2" name="Google Shape;82;p2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5" name="Google Shape;85;p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22"/>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2"/>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9" name="Google Shape;89;p22"/>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0" name="Google Shape;90;p22"/>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91" name="Google Shape;91;p2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94" name="Google Shape;94;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5"/>
        <p:cNvGrpSpPr/>
        <p:nvPr/>
      </p:nvGrpSpPr>
      <p:grpSpPr>
        <a:xfrm>
          <a:off x="0" y="0"/>
          <a:ext cx="0" cy="0"/>
          <a:chOff x="0" y="0"/>
          <a:chExt cx="0" cy="0"/>
        </a:xfrm>
      </p:grpSpPr>
      <p:sp>
        <p:nvSpPr>
          <p:cNvPr id="96" name="Google Shape;96;p24"/>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7" name="Google Shape;97;p24"/>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98" name="Google Shape;98;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1"/>
        <p:cNvGrpSpPr/>
        <p:nvPr/>
      </p:nvGrpSpPr>
      <p:grpSpPr>
        <a:xfrm>
          <a:off x="0" y="0"/>
          <a:ext cx="0" cy="0"/>
          <a:chOff x="0" y="0"/>
          <a:chExt cx="0" cy="0"/>
        </a:xfrm>
      </p:grpSpPr>
      <p:sp>
        <p:nvSpPr>
          <p:cNvPr id="102" name="Google Shape;102;p26"/>
          <p:cNvSpPr txBox="1">
            <a:spLocks noGrp="1"/>
          </p:cNvSpPr>
          <p:nvPr>
            <p:ph type="title"/>
          </p:nvPr>
        </p:nvSpPr>
        <p:spPr>
          <a:xfrm>
            <a:off x="302079" y="279515"/>
            <a:ext cx="8539800" cy="78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03" name="Google Shape;103;p26"/>
          <p:cNvCxnSpPr/>
          <p:nvPr/>
        </p:nvCxnSpPr>
        <p:spPr>
          <a:xfrm>
            <a:off x="302079" y="1064803"/>
            <a:ext cx="8539800" cy="900"/>
          </a:xfrm>
          <a:prstGeom prst="straightConnector1">
            <a:avLst/>
          </a:prstGeom>
          <a:noFill/>
          <a:ln w="38100" cap="flat" cmpd="sng">
            <a:solidFill>
              <a:schemeClr val="dk2"/>
            </a:solidFill>
            <a:prstDash val="solid"/>
            <a:round/>
            <a:headEnd type="none" w="sm" len="sm"/>
            <a:tailEnd type="none" w="sm" len="sm"/>
          </a:ln>
        </p:spPr>
      </p:cxnSp>
      <p:sp>
        <p:nvSpPr>
          <p:cNvPr id="104" name="Google Shape;104;p26"/>
          <p:cNvSpPr txBox="1">
            <a:spLocks noGrp="1"/>
          </p:cNvSpPr>
          <p:nvPr>
            <p:ph type="dt" idx="10"/>
          </p:nvPr>
        </p:nvSpPr>
        <p:spPr>
          <a:xfrm>
            <a:off x="2245189" y="6079084"/>
            <a:ext cx="11103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5" name="Google Shape;105;p26"/>
          <p:cNvSpPr txBox="1">
            <a:spLocks noGrp="1"/>
          </p:cNvSpPr>
          <p:nvPr>
            <p:ph type="ftr" idx="11"/>
          </p:nvPr>
        </p:nvSpPr>
        <p:spPr>
          <a:xfrm>
            <a:off x="3678013" y="6080900"/>
            <a:ext cx="4335300" cy="3615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6" name="Google Shape;106;p26"/>
          <p:cNvSpPr txBox="1">
            <a:spLocks noGrp="1"/>
          </p:cNvSpPr>
          <p:nvPr>
            <p:ph type="sldNum" idx="12"/>
          </p:nvPr>
        </p:nvSpPr>
        <p:spPr>
          <a:xfrm>
            <a:off x="8335735" y="6080900"/>
            <a:ext cx="506100" cy="3651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3"/>
        <p:cNvGrpSpPr/>
        <p:nvPr/>
      </p:nvGrpSpPr>
      <p:grpSpPr>
        <a:xfrm>
          <a:off x="0" y="0"/>
          <a:ext cx="0" cy="0"/>
          <a:chOff x="0" y="0"/>
          <a:chExt cx="0" cy="0"/>
        </a:xfrm>
      </p:grpSpPr>
      <p:sp>
        <p:nvSpPr>
          <p:cNvPr id="114" name="Google Shape;114;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 name="Google Shape;116;p2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9"/>
        <p:cNvGrpSpPr/>
        <p:nvPr/>
      </p:nvGrpSpPr>
      <p:grpSpPr>
        <a:xfrm>
          <a:off x="0" y="0"/>
          <a:ext cx="0" cy="0"/>
          <a:chOff x="0" y="0"/>
          <a:chExt cx="0" cy="0"/>
        </a:xfrm>
      </p:grpSpPr>
      <p:sp>
        <p:nvSpPr>
          <p:cNvPr id="120" name="Google Shape;120;p29"/>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22" name="Google Shape;122;p2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5"/>
        <p:cNvGrpSpPr/>
        <p:nvPr/>
      </p:nvGrpSpPr>
      <p:grpSpPr>
        <a:xfrm>
          <a:off x="0" y="0"/>
          <a:ext cx="0" cy="0"/>
          <a:chOff x="0" y="0"/>
          <a:chExt cx="0" cy="0"/>
        </a:xfrm>
      </p:grpSpPr>
      <p:sp>
        <p:nvSpPr>
          <p:cNvPr id="126" name="Google Shape;126;p3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30"/>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8" name="Google Shape;128;p3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1"/>
        <p:cNvGrpSpPr/>
        <p:nvPr/>
      </p:nvGrpSpPr>
      <p:grpSpPr>
        <a:xfrm>
          <a:off x="0" y="0"/>
          <a:ext cx="0" cy="0"/>
          <a:chOff x="0" y="0"/>
          <a:chExt cx="0" cy="0"/>
        </a:xfrm>
      </p:grpSpPr>
      <p:sp>
        <p:nvSpPr>
          <p:cNvPr id="132" name="Google Shape;132;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31"/>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34" name="Google Shape;134;p31"/>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35" name="Google Shape;135;p3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3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2"/>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41" name="Google Shape;141;p32"/>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42" name="Google Shape;142;p32"/>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43" name="Google Shape;143;p32"/>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44" name="Google Shape;144;p3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3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7"/>
        <p:cNvGrpSpPr/>
        <p:nvPr/>
      </p:nvGrpSpPr>
      <p:grpSpPr>
        <a:xfrm>
          <a:off x="0" y="0"/>
          <a:ext cx="0" cy="0"/>
          <a:chOff x="0" y="0"/>
          <a:chExt cx="0" cy="0"/>
        </a:xfrm>
      </p:grpSpPr>
      <p:sp>
        <p:nvSpPr>
          <p:cNvPr id="148" name="Google Shape;148;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3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3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
        <p:cNvGrpSpPr/>
        <p:nvPr/>
      </p:nvGrpSpPr>
      <p:grpSpPr>
        <a:xfrm>
          <a:off x="0" y="0"/>
          <a:ext cx="0" cy="0"/>
          <a:chOff x="0" y="0"/>
          <a:chExt cx="0" cy="0"/>
        </a:xfrm>
      </p:grpSpPr>
      <p:sp>
        <p:nvSpPr>
          <p:cNvPr id="153" name="Google Shape;153;p3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6"/>
        <p:cNvGrpSpPr/>
        <p:nvPr/>
      </p:nvGrpSpPr>
      <p:grpSpPr>
        <a:xfrm>
          <a:off x="0" y="0"/>
          <a:ext cx="0" cy="0"/>
          <a:chOff x="0" y="0"/>
          <a:chExt cx="0" cy="0"/>
        </a:xfrm>
      </p:grpSpPr>
      <p:sp>
        <p:nvSpPr>
          <p:cNvPr id="157" name="Google Shape;157;p35"/>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35"/>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59" name="Google Shape;159;p35"/>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0" name="Google Shape;160;p3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3"/>
        <p:cNvGrpSpPr/>
        <p:nvPr/>
      </p:nvGrpSpPr>
      <p:grpSpPr>
        <a:xfrm>
          <a:off x="0" y="0"/>
          <a:ext cx="0" cy="0"/>
          <a:chOff x="0" y="0"/>
          <a:chExt cx="0" cy="0"/>
        </a:xfrm>
      </p:grpSpPr>
      <p:sp>
        <p:nvSpPr>
          <p:cNvPr id="164" name="Google Shape;164;p36"/>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6" name="Google Shape;166;p36"/>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67" name="Google Shape;167;p3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0"/>
        <p:cNvGrpSpPr/>
        <p:nvPr/>
      </p:nvGrpSpPr>
      <p:grpSpPr>
        <a:xfrm>
          <a:off x="0" y="0"/>
          <a:ext cx="0" cy="0"/>
          <a:chOff x="0" y="0"/>
          <a:chExt cx="0" cy="0"/>
        </a:xfrm>
      </p:grpSpPr>
      <p:sp>
        <p:nvSpPr>
          <p:cNvPr id="171" name="Google Shape;171;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37"/>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3" name="Google Shape;173;p3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3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6"/>
        <p:cNvGrpSpPr/>
        <p:nvPr/>
      </p:nvGrpSpPr>
      <p:grpSpPr>
        <a:xfrm>
          <a:off x="0" y="0"/>
          <a:ext cx="0" cy="0"/>
          <a:chOff x="0" y="0"/>
          <a:chExt cx="0" cy="0"/>
        </a:xfrm>
      </p:grpSpPr>
      <p:sp>
        <p:nvSpPr>
          <p:cNvPr id="177" name="Google Shape;177;p38"/>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38"/>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9" name="Google Shape;179;p3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3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2"/>
        <p:cNvGrpSpPr/>
        <p:nvPr/>
      </p:nvGrpSpPr>
      <p:grpSpPr>
        <a:xfrm>
          <a:off x="0" y="0"/>
          <a:ext cx="0" cy="0"/>
          <a:chOff x="0" y="0"/>
          <a:chExt cx="0" cy="0"/>
        </a:xfrm>
      </p:grpSpPr>
      <p:sp>
        <p:nvSpPr>
          <p:cNvPr id="183" name="Google Shape;183;p39"/>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39"/>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lvl1pPr marL="457200" lvl="0" indent="-431800">
              <a:spcBef>
                <a:spcPts val="640"/>
              </a:spcBef>
              <a:spcAft>
                <a:spcPts val="0"/>
              </a:spcAft>
              <a:buSzPts val="3200"/>
              <a:buChar char="•"/>
              <a:defRPr/>
            </a:lvl1pPr>
            <a:lvl2pPr marL="914400" lvl="1" indent="-406400">
              <a:spcBef>
                <a:spcPts val="560"/>
              </a:spcBef>
              <a:spcAft>
                <a:spcPts val="0"/>
              </a:spcAft>
              <a:buSzPts val="2800"/>
              <a:buChar char="–"/>
              <a:defRPr/>
            </a:lvl2pPr>
            <a:lvl3pPr marL="1371600" lvl="2" indent="-381000">
              <a:spcBef>
                <a:spcPts val="480"/>
              </a:spcBef>
              <a:spcAft>
                <a:spcPts val="0"/>
              </a:spcAft>
              <a:buSzPts val="2400"/>
              <a:buChar char="•"/>
              <a:defRPr/>
            </a:lvl3pPr>
            <a:lvl4pPr marL="1828800" lvl="3" indent="-355600">
              <a:spcBef>
                <a:spcPts val="400"/>
              </a:spcBef>
              <a:spcAft>
                <a:spcPts val="0"/>
              </a:spcAft>
              <a:buSzPts val="2000"/>
              <a:buChar char="–"/>
              <a:defRPr/>
            </a:lvl4pPr>
            <a:lvl5pPr marL="2286000" lvl="4" indent="-355600">
              <a:spcBef>
                <a:spcPts val="400"/>
              </a:spcBef>
              <a:spcAft>
                <a:spcPts val="0"/>
              </a:spcAft>
              <a:buSzPts val="2000"/>
              <a:buChar char="»"/>
              <a:defRPr/>
            </a:lvl5pPr>
            <a:lvl6pPr marL="2743200" lvl="5" indent="-355600">
              <a:spcBef>
                <a:spcPts val="400"/>
              </a:spcBef>
              <a:spcAft>
                <a:spcPts val="0"/>
              </a:spcAft>
              <a:buSzPts val="2000"/>
              <a:buChar char="•"/>
              <a:defRPr/>
            </a:lvl6pPr>
            <a:lvl7pPr marL="3200400" lvl="6" indent="-355600">
              <a:spcBef>
                <a:spcPts val="400"/>
              </a:spcBef>
              <a:spcAft>
                <a:spcPts val="0"/>
              </a:spcAft>
              <a:buSzPts val="2000"/>
              <a:buChar char="•"/>
              <a:defRPr/>
            </a:lvl7pPr>
            <a:lvl8pPr marL="3657600" lvl="7" indent="-355600">
              <a:spcBef>
                <a:spcPts val="400"/>
              </a:spcBef>
              <a:spcAft>
                <a:spcPts val="0"/>
              </a:spcAft>
              <a:buSzPts val="2000"/>
              <a:buChar char="•"/>
              <a:defRPr/>
            </a:lvl8pPr>
            <a:lvl9pPr marL="4114800" lvl="8" indent="-355600">
              <a:spcBef>
                <a:spcPts val="400"/>
              </a:spcBef>
              <a:spcAft>
                <a:spcPts val="0"/>
              </a:spcAft>
              <a:buSzPts val="2000"/>
              <a:buChar char="•"/>
              <a:defRPr/>
            </a:lvl9pPr>
          </a:lstStyle>
          <a:p>
            <a:endParaRPr/>
          </a:p>
        </p:txBody>
      </p:sp>
      <p:sp>
        <p:nvSpPr>
          <p:cNvPr id="185" name="Google Shape;185;p39"/>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8" name="Google Shape;58;p1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9" name="Google Shape;59;p1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9" name="Google Shape;109;p27"/>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 name="Google Shape;110;p2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1" name="Google Shape;111;p2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2" name="Google Shape;112;p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sym typeface="Calibri"/>
              </a:defRPr>
            </a:lvl1pPr>
            <a:lvl2pPr marL="0" marR="0" lvl="1" indent="0" algn="r">
              <a:spcBef>
                <a:spcPts val="0"/>
              </a:spcBef>
              <a:buNone/>
              <a:defRPr sz="1200" b="0" i="0" u="none" strike="noStrike" cap="none">
                <a:solidFill>
                  <a:srgbClr val="888888"/>
                </a:solidFill>
                <a:latin typeface="Calibri"/>
                <a:ea typeface="Calibri"/>
                <a:cs typeface="Calibri"/>
                <a:sym typeface="Calibri"/>
              </a:defRPr>
            </a:lvl2pPr>
            <a:lvl3pPr marL="0" marR="0" lvl="2" indent="0" algn="r">
              <a:spcBef>
                <a:spcPts val="0"/>
              </a:spcBef>
              <a:buNone/>
              <a:defRPr sz="1200" b="0" i="0" u="none" strike="noStrike" cap="none">
                <a:solidFill>
                  <a:srgbClr val="888888"/>
                </a:solidFill>
                <a:latin typeface="Calibri"/>
                <a:ea typeface="Calibri"/>
                <a:cs typeface="Calibri"/>
                <a:sym typeface="Calibri"/>
              </a:defRPr>
            </a:lvl3pPr>
            <a:lvl4pPr marL="0" marR="0" lvl="3" indent="0" algn="r">
              <a:spcBef>
                <a:spcPts val="0"/>
              </a:spcBef>
              <a:buNone/>
              <a:defRPr sz="1200" b="0" i="0" u="none" strike="noStrike" cap="none">
                <a:solidFill>
                  <a:srgbClr val="888888"/>
                </a:solidFill>
                <a:latin typeface="Calibri"/>
                <a:ea typeface="Calibri"/>
                <a:cs typeface="Calibri"/>
                <a:sym typeface="Calibri"/>
              </a:defRPr>
            </a:lvl4pPr>
            <a:lvl5pPr marL="0" marR="0" lvl="4" indent="0" algn="r">
              <a:spcBef>
                <a:spcPts val="0"/>
              </a:spcBef>
              <a:buNone/>
              <a:defRPr sz="1200" b="0" i="0" u="none" strike="noStrike" cap="none">
                <a:solidFill>
                  <a:srgbClr val="888888"/>
                </a:solidFill>
                <a:latin typeface="Calibri"/>
                <a:ea typeface="Calibri"/>
                <a:cs typeface="Calibri"/>
                <a:sym typeface="Calibri"/>
              </a:defRPr>
            </a:lvl5pPr>
            <a:lvl6pPr marL="0" marR="0" lvl="5" indent="0" algn="r">
              <a:spcBef>
                <a:spcPts val="0"/>
              </a:spcBef>
              <a:buNone/>
              <a:defRPr sz="1200" b="0" i="0" u="none" strike="noStrike" cap="none">
                <a:solidFill>
                  <a:srgbClr val="888888"/>
                </a:solidFill>
                <a:latin typeface="Calibri"/>
                <a:ea typeface="Calibri"/>
                <a:cs typeface="Calibri"/>
                <a:sym typeface="Calibri"/>
              </a:defRPr>
            </a:lvl6pPr>
            <a:lvl7pPr marL="0" marR="0" lvl="6" indent="0" algn="r">
              <a:spcBef>
                <a:spcPts val="0"/>
              </a:spcBef>
              <a:buNone/>
              <a:defRPr sz="1200" b="0" i="0" u="none" strike="noStrike" cap="none">
                <a:solidFill>
                  <a:srgbClr val="888888"/>
                </a:solidFill>
                <a:latin typeface="Calibri"/>
                <a:ea typeface="Calibri"/>
                <a:cs typeface="Calibri"/>
                <a:sym typeface="Calibri"/>
              </a:defRPr>
            </a:lvl7pPr>
            <a:lvl8pPr marL="0" marR="0" lvl="7" indent="0" algn="r">
              <a:spcBef>
                <a:spcPts val="0"/>
              </a:spcBef>
              <a:buNone/>
              <a:defRPr sz="1200" b="0" i="0" u="none" strike="noStrike" cap="none">
                <a:solidFill>
                  <a:srgbClr val="888888"/>
                </a:solidFill>
                <a:latin typeface="Calibri"/>
                <a:ea typeface="Calibri"/>
                <a:cs typeface="Calibri"/>
                <a:sym typeface="Calibri"/>
              </a:defRPr>
            </a:lvl8pPr>
            <a:lvl9pPr marL="0" marR="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7.jpg"/><Relationship Id="rId4" Type="http://schemas.openxmlformats.org/officeDocument/2006/relationships/hyperlink" Target="http://drive.google.com/file/d/1DPnDOe2_lI2-Dsn81DTaVG85GXUw-KhL/view"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hyperlink" Target="https://www.councilforeconed.org/wp-content/uploads/2021/10/2021-National-Standards-for-Personal-Financial-Education.pdf"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hyperlink" Target="https://www.pocketschange.com/freetoolkit"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hyperlink" Target="https://www.canva.com/search?q=playlists"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hyperlink" Target="http://drive.google.com/file/d/1ns7yzsCUw6oUQYiMo2gGJFuRhHf2uKVK/view" TargetMode="External"/><Relationship Id="rId3" Type="http://schemas.openxmlformats.org/officeDocument/2006/relationships/hyperlink" Target="https://youtube.com/@americanbeatbox?si=y5MvlcP7pUR9hM_H" TargetMode="External"/><Relationship Id="rId7"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hyperlink" Target="http://www.youtube.com/watch?v=a7uQXDkxEtM" TargetMode="External"/><Relationship Id="rId5"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hyperlink" Target="https://www.canva.com/learn/make-a-mood-board/" TargetMode="Externa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hyperlink" Target="http://drive.google.com/file/d/134PhH4AkVE3OMWL8QObCgWsd7PpxLWId/view" TargetMode="External"/><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s://www.hhph.org/work/learning-studio" TargetMode="External"/><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47.jpg"/><Relationship Id="rId5" Type="http://schemas.openxmlformats.org/officeDocument/2006/relationships/hyperlink" Target="http://www.youtube.com/watch?v=d-Id6SSsOeM" TargetMode="Externa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8.jpg"/><Relationship Id="rId4" Type="http://schemas.openxmlformats.org/officeDocument/2006/relationships/hyperlink" Target="http://www.youtube.com/watch?v=6eBGr2Y4Er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hyperlink" Target="https://www.pocketschange.com/freetoolki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hyperlink" Target="https://bit.ly/PCSoundtrap" TargetMode="Externa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hyperlink" Target="https://www.canva.com/presentations/templates/game/"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9.png"/><Relationship Id="rId7"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hyperlink" Target="https://scholarsandstorytellers.us5.list-manage.com/track/click?u=3a4487be85efc3346ebd9bfcc&amp;id=44b701d114&amp;e=9ce829d66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pic>
        <p:nvPicPr>
          <p:cNvPr id="191" name="Google Shape;191;p40"/>
          <p:cNvPicPr preferRelativeResize="0"/>
          <p:nvPr/>
        </p:nvPicPr>
        <p:blipFill>
          <a:blip r:embed="rId3">
            <a:alphaModFix/>
          </a:blip>
          <a:stretch>
            <a:fillRect/>
          </a:stretch>
        </p:blipFill>
        <p:spPr>
          <a:xfrm>
            <a:off x="144225" y="4876175"/>
            <a:ext cx="8855576" cy="1981825"/>
          </a:xfrm>
          <a:prstGeom prst="rect">
            <a:avLst/>
          </a:prstGeom>
          <a:noFill/>
          <a:ln>
            <a:noFill/>
          </a:ln>
        </p:spPr>
      </p:pic>
      <p:sp>
        <p:nvSpPr>
          <p:cNvPr id="192" name="Google Shape;192;p40"/>
          <p:cNvSpPr txBox="1"/>
          <p:nvPr/>
        </p:nvSpPr>
        <p:spPr>
          <a:xfrm>
            <a:off x="433650" y="3945475"/>
            <a:ext cx="82767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b="1">
                <a:solidFill>
                  <a:schemeClr val="dk1"/>
                </a:solidFill>
                <a:highlight>
                  <a:srgbClr val="FFFFFF"/>
                </a:highlight>
                <a:latin typeface="Ubuntu"/>
                <a:ea typeface="Ubuntu"/>
                <a:cs typeface="Ubuntu"/>
                <a:sym typeface="Ubuntu"/>
              </a:rPr>
              <a:t>Find Your Rhythm with Finance</a:t>
            </a:r>
            <a:endParaRPr sz="4200" b="1">
              <a:solidFill>
                <a:srgbClr val="1F1F1F"/>
              </a:solidFill>
              <a:highlight>
                <a:srgbClr val="FFFFFF"/>
              </a:highlight>
              <a:latin typeface="Ubuntu"/>
              <a:ea typeface="Ubuntu"/>
              <a:cs typeface="Ubuntu"/>
              <a:sym typeface="Ubuntu"/>
            </a:endParaRPr>
          </a:p>
          <a:p>
            <a:pPr marL="0" lvl="0" indent="0" algn="l" rtl="0">
              <a:spcBef>
                <a:spcPts val="0"/>
              </a:spcBef>
              <a:spcAft>
                <a:spcPts val="0"/>
              </a:spcAft>
              <a:buNone/>
            </a:pPr>
            <a:endParaRPr sz="3000" b="1">
              <a:latin typeface="Ubuntu"/>
              <a:ea typeface="Ubuntu"/>
              <a:cs typeface="Ubuntu"/>
              <a:sym typeface="Ubuntu"/>
            </a:endParaRPr>
          </a:p>
        </p:txBody>
      </p:sp>
      <p:pic>
        <p:nvPicPr>
          <p:cNvPr id="193" name="Google Shape;193;p40"/>
          <p:cNvPicPr preferRelativeResize="0"/>
          <p:nvPr/>
        </p:nvPicPr>
        <p:blipFill rotWithShape="1">
          <a:blip r:embed="rId4">
            <a:alphaModFix/>
          </a:blip>
          <a:srcRect b="24766"/>
          <a:stretch/>
        </p:blipFill>
        <p:spPr>
          <a:xfrm>
            <a:off x="0" y="0"/>
            <a:ext cx="9144000" cy="37263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9"/>
          <p:cNvSpPr txBox="1">
            <a:spLocks noGrp="1"/>
          </p:cNvSpPr>
          <p:nvPr>
            <p:ph type="body" idx="1"/>
          </p:nvPr>
        </p:nvSpPr>
        <p:spPr>
          <a:xfrm>
            <a:off x="0" y="0"/>
            <a:ext cx="9144000" cy="132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EFC141"/>
                </a:solidFill>
                <a:latin typeface="Georgia"/>
                <a:ea typeface="Georgia"/>
                <a:cs typeface="Georgia"/>
                <a:sym typeface="Georgia"/>
              </a:rPr>
              <a:t>Share in Chat </a:t>
            </a:r>
            <a:endParaRPr sz="3600" b="1">
              <a:solidFill>
                <a:srgbClr val="EFC141"/>
              </a:solidFill>
              <a:latin typeface="Georgia"/>
              <a:ea typeface="Georgia"/>
              <a:cs typeface="Georgia"/>
              <a:sym typeface="Georgia"/>
            </a:endParaRPr>
          </a:p>
          <a:p>
            <a:pPr marL="457200" lvl="0" indent="0" algn="l" rtl="0">
              <a:spcBef>
                <a:spcPts val="1600"/>
              </a:spcBef>
              <a:spcAft>
                <a:spcPts val="0"/>
              </a:spcAft>
              <a:buNone/>
            </a:pPr>
            <a:endParaRPr sz="2000">
              <a:solidFill>
                <a:srgbClr val="000000"/>
              </a:solidFill>
              <a:latin typeface="Ubuntu"/>
              <a:ea typeface="Ubuntu"/>
              <a:cs typeface="Ubuntu"/>
              <a:sym typeface="Ubuntu"/>
            </a:endParaRPr>
          </a:p>
          <a:p>
            <a:pPr marL="0" lvl="0" indent="0" algn="l" rtl="0">
              <a:spcBef>
                <a:spcPts val="1600"/>
              </a:spcBef>
              <a:spcAft>
                <a:spcPts val="0"/>
              </a:spcAft>
              <a:buNone/>
            </a:pPr>
            <a:endParaRPr sz="2000">
              <a:solidFill>
                <a:srgbClr val="000000"/>
              </a:solidFill>
              <a:latin typeface="Ubuntu"/>
              <a:ea typeface="Ubuntu"/>
              <a:cs typeface="Ubuntu"/>
              <a:sym typeface="Ubuntu"/>
            </a:endParaRPr>
          </a:p>
          <a:p>
            <a:pPr marL="0" lvl="0" indent="0" algn="l" rtl="0">
              <a:spcBef>
                <a:spcPts val="1600"/>
              </a:spcBef>
              <a:spcAft>
                <a:spcPts val="0"/>
              </a:spcAft>
              <a:buNone/>
            </a:pPr>
            <a:endParaRPr sz="2000">
              <a:solidFill>
                <a:srgbClr val="000000"/>
              </a:solidFill>
              <a:latin typeface="Ubuntu"/>
              <a:ea typeface="Ubuntu"/>
              <a:cs typeface="Ubuntu"/>
              <a:sym typeface="Ubuntu"/>
            </a:endParaRPr>
          </a:p>
          <a:p>
            <a:pPr marL="0" lvl="0" indent="0" algn="l" rtl="0">
              <a:spcBef>
                <a:spcPts val="1600"/>
              </a:spcBef>
              <a:spcAft>
                <a:spcPts val="1600"/>
              </a:spcAft>
              <a:buNone/>
            </a:pPr>
            <a:endParaRPr sz="2000">
              <a:solidFill>
                <a:srgbClr val="000000"/>
              </a:solidFill>
              <a:latin typeface="Ubuntu"/>
              <a:ea typeface="Ubuntu"/>
              <a:cs typeface="Ubuntu"/>
              <a:sym typeface="Ubuntu"/>
            </a:endParaRPr>
          </a:p>
        </p:txBody>
      </p:sp>
      <p:sp>
        <p:nvSpPr>
          <p:cNvPr id="282" name="Google Shape;282;p49"/>
          <p:cNvSpPr/>
          <p:nvPr/>
        </p:nvSpPr>
        <p:spPr>
          <a:xfrm>
            <a:off x="-17375" y="6102200"/>
            <a:ext cx="9161400" cy="7557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 name="Google Shape;283;p49"/>
          <p:cNvPicPr preferRelativeResize="0"/>
          <p:nvPr/>
        </p:nvPicPr>
        <p:blipFill>
          <a:blip r:embed="rId3">
            <a:alphaModFix/>
          </a:blip>
          <a:stretch>
            <a:fillRect/>
          </a:stretch>
        </p:blipFill>
        <p:spPr>
          <a:xfrm>
            <a:off x="6703562" y="6300300"/>
            <a:ext cx="2231425" cy="359500"/>
          </a:xfrm>
          <a:prstGeom prst="rect">
            <a:avLst/>
          </a:prstGeom>
          <a:noFill/>
          <a:ln>
            <a:noFill/>
          </a:ln>
        </p:spPr>
      </p:pic>
      <p:sp>
        <p:nvSpPr>
          <p:cNvPr id="284" name="Google Shape;284;p49"/>
          <p:cNvSpPr txBox="1"/>
          <p:nvPr/>
        </p:nvSpPr>
        <p:spPr>
          <a:xfrm>
            <a:off x="624950" y="1776175"/>
            <a:ext cx="8024700" cy="23817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0"/>
              </a:spcAft>
              <a:buNone/>
            </a:pPr>
            <a:r>
              <a:rPr lang="en" sz="4300">
                <a:solidFill>
                  <a:schemeClr val="dk1"/>
                </a:solidFill>
                <a:latin typeface="Verdana"/>
                <a:ea typeface="Verdana"/>
                <a:cs typeface="Verdana"/>
                <a:sym typeface="Verdana"/>
              </a:rPr>
              <a:t>Share the last 5 things you spent money on.</a:t>
            </a:r>
            <a:endParaRPr sz="4900">
              <a:solidFill>
                <a:schemeClr val="dk1"/>
              </a:solidFill>
              <a:latin typeface="Ubuntu"/>
              <a:ea typeface="Ubuntu"/>
              <a:cs typeface="Ubuntu"/>
              <a:sym typeface="Ubuntu"/>
            </a:endParaRPr>
          </a:p>
          <a:p>
            <a:pPr marL="0" lvl="0" indent="0" algn="ctr" rtl="0">
              <a:spcBef>
                <a:spcPts val="1000"/>
              </a:spcBef>
              <a:spcAft>
                <a:spcPts val="0"/>
              </a:spcAft>
              <a:buClr>
                <a:schemeClr val="dk1"/>
              </a:buClr>
              <a:buSzPts val="1100"/>
              <a:buFont typeface="Arial"/>
              <a:buNone/>
            </a:pPr>
            <a:endParaRPr sz="3550" b="1">
              <a:solidFill>
                <a:schemeClr val="dk1"/>
              </a:solidFill>
              <a:latin typeface="Ubuntu"/>
              <a:ea typeface="Ubuntu"/>
              <a:cs typeface="Ubuntu"/>
              <a:sym typeface="Ubuntu"/>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0"/>
          <p:cNvSpPr txBox="1">
            <a:spLocks noGrp="1"/>
          </p:cNvSpPr>
          <p:nvPr>
            <p:ph type="subTitle" idx="1"/>
          </p:nvPr>
        </p:nvSpPr>
        <p:spPr>
          <a:xfrm>
            <a:off x="1431150" y="902183"/>
            <a:ext cx="6281700" cy="432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351C75"/>
                </a:solidFill>
                <a:latin typeface="Ubuntu"/>
                <a:ea typeface="Ubuntu"/>
                <a:cs typeface="Ubuntu"/>
                <a:sym typeface="Ubuntu"/>
              </a:rPr>
              <a:t>Where you spend your money is a representation of what you value</a:t>
            </a:r>
            <a:endParaRPr sz="3600" b="1">
              <a:solidFill>
                <a:srgbClr val="351C75"/>
              </a:solidFill>
              <a:latin typeface="Ubuntu"/>
              <a:ea typeface="Ubuntu"/>
              <a:cs typeface="Ubuntu"/>
              <a:sym typeface="Ubuntu"/>
            </a:endParaRPr>
          </a:p>
          <a:p>
            <a:pPr marL="0" lvl="0" indent="0" algn="ctr" rtl="0">
              <a:spcBef>
                <a:spcPts val="0"/>
              </a:spcBef>
              <a:spcAft>
                <a:spcPts val="0"/>
              </a:spcAft>
              <a:buNone/>
            </a:pPr>
            <a:endParaRPr sz="3600" b="1">
              <a:solidFill>
                <a:srgbClr val="351C75"/>
              </a:solidFill>
              <a:latin typeface="Ubuntu"/>
              <a:ea typeface="Ubuntu"/>
              <a:cs typeface="Ubuntu"/>
              <a:sym typeface="Ubuntu"/>
            </a:endParaRPr>
          </a:p>
          <a:p>
            <a:pPr marL="0" lvl="0" indent="0" algn="ctr" rtl="0">
              <a:spcBef>
                <a:spcPts val="0"/>
              </a:spcBef>
              <a:spcAft>
                <a:spcPts val="0"/>
              </a:spcAft>
              <a:buNone/>
            </a:pPr>
            <a:r>
              <a:rPr lang="en" sz="3600" b="1">
                <a:solidFill>
                  <a:srgbClr val="38761D"/>
                </a:solidFill>
                <a:latin typeface="Georgia"/>
                <a:ea typeface="Georgia"/>
                <a:cs typeface="Georgia"/>
                <a:sym typeface="Georgia"/>
              </a:rPr>
              <a:t>You ALWAYS put </a:t>
            </a:r>
            <a:endParaRPr sz="3600" b="1">
              <a:solidFill>
                <a:srgbClr val="38761D"/>
              </a:solidFill>
              <a:latin typeface="Georgia"/>
              <a:ea typeface="Georgia"/>
              <a:cs typeface="Georgia"/>
              <a:sym typeface="Georgia"/>
            </a:endParaRPr>
          </a:p>
          <a:p>
            <a:pPr marL="0" lvl="0" indent="0" algn="ctr" rtl="0">
              <a:spcBef>
                <a:spcPts val="0"/>
              </a:spcBef>
              <a:spcAft>
                <a:spcPts val="0"/>
              </a:spcAft>
              <a:buNone/>
            </a:pPr>
            <a:r>
              <a:rPr lang="en" sz="3600" b="1">
                <a:solidFill>
                  <a:srgbClr val="38761D"/>
                </a:solidFill>
                <a:latin typeface="Georgia"/>
                <a:ea typeface="Georgia"/>
                <a:cs typeface="Georgia"/>
                <a:sym typeface="Georgia"/>
              </a:rPr>
              <a:t>your money where </a:t>
            </a:r>
            <a:endParaRPr sz="3600" b="1">
              <a:solidFill>
                <a:srgbClr val="38761D"/>
              </a:solidFill>
              <a:latin typeface="Georgia"/>
              <a:ea typeface="Georgia"/>
              <a:cs typeface="Georgia"/>
              <a:sym typeface="Georgia"/>
            </a:endParaRPr>
          </a:p>
          <a:p>
            <a:pPr marL="0" lvl="0" indent="0" algn="ctr" rtl="0">
              <a:spcBef>
                <a:spcPts val="0"/>
              </a:spcBef>
              <a:spcAft>
                <a:spcPts val="0"/>
              </a:spcAft>
              <a:buNone/>
            </a:pPr>
            <a:r>
              <a:rPr lang="en" sz="3600" b="1">
                <a:solidFill>
                  <a:srgbClr val="38761D"/>
                </a:solidFill>
                <a:latin typeface="Georgia"/>
                <a:ea typeface="Georgia"/>
                <a:cs typeface="Georgia"/>
                <a:sym typeface="Georgia"/>
              </a:rPr>
              <a:t>your mouth is</a:t>
            </a:r>
            <a:endParaRPr sz="3600" b="1">
              <a:solidFill>
                <a:srgbClr val="38761D"/>
              </a:solidFill>
              <a:latin typeface="Georgia"/>
              <a:ea typeface="Georgia"/>
              <a:cs typeface="Georgia"/>
              <a:sym typeface="Georgia"/>
            </a:endParaRPr>
          </a:p>
        </p:txBody>
      </p:sp>
      <p:sp>
        <p:nvSpPr>
          <p:cNvPr id="290" name="Google Shape;290;p50"/>
          <p:cNvSpPr/>
          <p:nvPr/>
        </p:nvSpPr>
        <p:spPr>
          <a:xfrm>
            <a:off x="-17375" y="6102200"/>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1" name="Google Shape;291;p50"/>
          <p:cNvPicPr preferRelativeResize="0"/>
          <p:nvPr/>
        </p:nvPicPr>
        <p:blipFill>
          <a:blip r:embed="rId3">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cxnSp>
        <p:nvCxnSpPr>
          <p:cNvPr id="296" name="Google Shape;296;p51"/>
          <p:cNvCxnSpPr/>
          <p:nvPr/>
        </p:nvCxnSpPr>
        <p:spPr>
          <a:xfrm>
            <a:off x="5675025" y="986367"/>
            <a:ext cx="0" cy="5732100"/>
          </a:xfrm>
          <a:prstGeom prst="straightConnector1">
            <a:avLst/>
          </a:prstGeom>
          <a:noFill/>
          <a:ln w="38100" cap="flat" cmpd="sng">
            <a:solidFill>
              <a:srgbClr val="000000"/>
            </a:solidFill>
            <a:prstDash val="solid"/>
            <a:round/>
            <a:headEnd type="none" w="med" len="med"/>
            <a:tailEnd type="none" w="med" len="med"/>
          </a:ln>
        </p:spPr>
      </p:cxnSp>
      <p:cxnSp>
        <p:nvCxnSpPr>
          <p:cNvPr id="297" name="Google Shape;297;p51"/>
          <p:cNvCxnSpPr/>
          <p:nvPr/>
        </p:nvCxnSpPr>
        <p:spPr>
          <a:xfrm>
            <a:off x="3041025" y="3868500"/>
            <a:ext cx="5291400" cy="0"/>
          </a:xfrm>
          <a:prstGeom prst="straightConnector1">
            <a:avLst/>
          </a:prstGeom>
          <a:noFill/>
          <a:ln w="38100" cap="flat" cmpd="sng">
            <a:solidFill>
              <a:srgbClr val="000000"/>
            </a:solidFill>
            <a:prstDash val="solid"/>
            <a:round/>
            <a:headEnd type="none" w="med" len="med"/>
            <a:tailEnd type="none" w="med" len="med"/>
          </a:ln>
        </p:spPr>
      </p:cxnSp>
      <p:sp>
        <p:nvSpPr>
          <p:cNvPr id="298" name="Google Shape;298;p51"/>
          <p:cNvSpPr txBox="1"/>
          <p:nvPr/>
        </p:nvSpPr>
        <p:spPr>
          <a:xfrm>
            <a:off x="3209175" y="1078367"/>
            <a:ext cx="2176800" cy="2502300"/>
          </a:xfrm>
          <a:prstGeom prst="rect">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Ubuntu"/>
                <a:ea typeface="Ubuntu"/>
                <a:cs typeface="Ubuntu"/>
                <a:sym typeface="Ubuntu"/>
              </a:rPr>
              <a:t>The Basics</a:t>
            </a:r>
            <a:endParaRPr sz="3600">
              <a:latin typeface="Ubuntu"/>
              <a:ea typeface="Ubuntu"/>
              <a:cs typeface="Ubuntu"/>
              <a:sym typeface="Ubuntu"/>
            </a:endParaRPr>
          </a:p>
        </p:txBody>
      </p:sp>
      <p:sp>
        <p:nvSpPr>
          <p:cNvPr id="299" name="Google Shape;299;p51"/>
          <p:cNvSpPr txBox="1"/>
          <p:nvPr/>
        </p:nvSpPr>
        <p:spPr>
          <a:xfrm>
            <a:off x="3209175" y="4054633"/>
            <a:ext cx="2176800" cy="2502300"/>
          </a:xfrm>
          <a:prstGeom prst="rect">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Ubuntu"/>
                <a:ea typeface="Ubuntu"/>
                <a:cs typeface="Ubuntu"/>
                <a:sym typeface="Ubuntu"/>
              </a:rPr>
              <a:t>The Details</a:t>
            </a:r>
            <a:endParaRPr sz="3600">
              <a:latin typeface="Ubuntu"/>
              <a:ea typeface="Ubuntu"/>
              <a:cs typeface="Ubuntu"/>
              <a:sym typeface="Ubuntu"/>
            </a:endParaRPr>
          </a:p>
        </p:txBody>
      </p:sp>
      <p:sp>
        <p:nvSpPr>
          <p:cNvPr id="300" name="Google Shape;300;p51"/>
          <p:cNvSpPr txBox="1"/>
          <p:nvPr/>
        </p:nvSpPr>
        <p:spPr>
          <a:xfrm>
            <a:off x="5964075" y="4096133"/>
            <a:ext cx="2176800" cy="25023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Ubuntu"/>
                <a:ea typeface="Ubuntu"/>
                <a:cs typeface="Ubuntu"/>
                <a:sym typeface="Ubuntu"/>
              </a:rPr>
              <a:t>The Nothing</a:t>
            </a:r>
            <a:endParaRPr sz="3600">
              <a:latin typeface="Ubuntu"/>
              <a:ea typeface="Ubuntu"/>
              <a:cs typeface="Ubuntu"/>
              <a:sym typeface="Ubuntu"/>
            </a:endParaRPr>
          </a:p>
        </p:txBody>
      </p:sp>
      <p:sp>
        <p:nvSpPr>
          <p:cNvPr id="301" name="Google Shape;301;p51"/>
          <p:cNvSpPr txBox="1"/>
          <p:nvPr/>
        </p:nvSpPr>
        <p:spPr>
          <a:xfrm>
            <a:off x="5964075" y="1036867"/>
            <a:ext cx="2176800" cy="2502300"/>
          </a:xfrm>
          <a:prstGeom prst="rect">
            <a:avLst/>
          </a:prstGeom>
          <a:solidFill>
            <a:srgbClr val="38761D"/>
          </a:solidFill>
          <a:ln w="762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rgbClr val="FFFFFF"/>
                </a:solidFill>
                <a:latin typeface="Ubuntu"/>
                <a:ea typeface="Ubuntu"/>
                <a:cs typeface="Ubuntu"/>
                <a:sym typeface="Ubuntu"/>
              </a:rPr>
              <a:t>The YES</a:t>
            </a:r>
            <a:endParaRPr sz="3600">
              <a:solidFill>
                <a:srgbClr val="FFFFFF"/>
              </a:solidFill>
              <a:latin typeface="Ubuntu"/>
              <a:ea typeface="Ubuntu"/>
              <a:cs typeface="Ubuntu"/>
              <a:sym typeface="Ubuntu"/>
            </a:endParaRPr>
          </a:p>
        </p:txBody>
      </p:sp>
      <p:sp>
        <p:nvSpPr>
          <p:cNvPr id="302" name="Google Shape;302;p51"/>
          <p:cNvSpPr txBox="1"/>
          <p:nvPr/>
        </p:nvSpPr>
        <p:spPr>
          <a:xfrm>
            <a:off x="2380525" y="103233"/>
            <a:ext cx="6763500" cy="60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3200" b="1">
                <a:solidFill>
                  <a:srgbClr val="38761D"/>
                </a:solidFill>
                <a:latin typeface="Georgia"/>
                <a:ea typeface="Georgia"/>
                <a:cs typeface="Georgia"/>
                <a:sym typeface="Georgia"/>
              </a:rPr>
              <a:t>The Spending Values Matrix</a:t>
            </a:r>
            <a:endParaRPr sz="2400" b="1">
              <a:latin typeface="Ubuntu"/>
              <a:ea typeface="Ubuntu"/>
              <a:cs typeface="Ubuntu"/>
              <a:sym typeface="Ubuntu"/>
            </a:endParaRPr>
          </a:p>
        </p:txBody>
      </p:sp>
      <p:sp>
        <p:nvSpPr>
          <p:cNvPr id="303" name="Google Shape;303;p51"/>
          <p:cNvSpPr/>
          <p:nvPr/>
        </p:nvSpPr>
        <p:spPr>
          <a:xfrm>
            <a:off x="-17375" y="0"/>
            <a:ext cx="2397900" cy="68580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4" name="Google Shape;304;p51"/>
          <p:cNvPicPr preferRelativeResize="0"/>
          <p:nvPr/>
        </p:nvPicPr>
        <p:blipFill rotWithShape="1">
          <a:blip r:embed="rId3">
            <a:alphaModFix/>
          </a:blip>
          <a:srcRect t="6807" b="6807"/>
          <a:stretch/>
        </p:blipFill>
        <p:spPr>
          <a:xfrm>
            <a:off x="-17375" y="2536400"/>
            <a:ext cx="2397901" cy="1840618"/>
          </a:xfrm>
          <a:prstGeom prst="rect">
            <a:avLst/>
          </a:prstGeom>
          <a:noFill/>
          <a:ln>
            <a:noFill/>
          </a:ln>
        </p:spPr>
      </p:pic>
      <p:sp>
        <p:nvSpPr>
          <p:cNvPr id="305" name="Google Shape;305;p51"/>
          <p:cNvSpPr txBox="1">
            <a:spLocks noGrp="1"/>
          </p:cNvSpPr>
          <p:nvPr>
            <p:ph type="ctrTitle"/>
          </p:nvPr>
        </p:nvSpPr>
        <p:spPr>
          <a:xfrm>
            <a:off x="-17375" y="651133"/>
            <a:ext cx="2397900" cy="126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solidFill>
                  <a:srgbClr val="FFFFFF"/>
                </a:solidFill>
                <a:latin typeface="Ubuntu"/>
                <a:ea typeface="Ubuntu"/>
                <a:cs typeface="Ubuntu"/>
                <a:sym typeface="Ubuntu"/>
              </a:rPr>
              <a:t>Spending Values</a:t>
            </a:r>
            <a:endParaRPr sz="3000">
              <a:solidFill>
                <a:srgbClr val="FFFFFF"/>
              </a:solidFill>
              <a:latin typeface="Ubuntu"/>
              <a:ea typeface="Ubuntu"/>
              <a:cs typeface="Ubuntu"/>
              <a:sym typeface="Ubuntu"/>
            </a:endParaRPr>
          </a:p>
        </p:txBody>
      </p:sp>
      <p:pic>
        <p:nvPicPr>
          <p:cNvPr id="306" name="Google Shape;306;p51"/>
          <p:cNvPicPr preferRelativeResize="0"/>
          <p:nvPr/>
        </p:nvPicPr>
        <p:blipFill>
          <a:blip r:embed="rId4">
            <a:alphaModFix/>
          </a:blip>
          <a:stretch>
            <a:fillRect/>
          </a:stretch>
        </p:blipFill>
        <p:spPr>
          <a:xfrm>
            <a:off x="65862" y="6102200"/>
            <a:ext cx="2231425" cy="359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cxnSp>
        <p:nvCxnSpPr>
          <p:cNvPr id="311" name="Google Shape;311;p52"/>
          <p:cNvCxnSpPr/>
          <p:nvPr/>
        </p:nvCxnSpPr>
        <p:spPr>
          <a:xfrm>
            <a:off x="5675025" y="986367"/>
            <a:ext cx="0" cy="5732100"/>
          </a:xfrm>
          <a:prstGeom prst="straightConnector1">
            <a:avLst/>
          </a:prstGeom>
          <a:noFill/>
          <a:ln w="38100" cap="flat" cmpd="sng">
            <a:solidFill>
              <a:srgbClr val="000000"/>
            </a:solidFill>
            <a:prstDash val="solid"/>
            <a:round/>
            <a:headEnd type="none" w="med" len="med"/>
            <a:tailEnd type="none" w="med" len="med"/>
          </a:ln>
        </p:spPr>
      </p:cxnSp>
      <p:cxnSp>
        <p:nvCxnSpPr>
          <p:cNvPr id="312" name="Google Shape;312;p52"/>
          <p:cNvCxnSpPr/>
          <p:nvPr/>
        </p:nvCxnSpPr>
        <p:spPr>
          <a:xfrm>
            <a:off x="3041025" y="3868500"/>
            <a:ext cx="5291400" cy="0"/>
          </a:xfrm>
          <a:prstGeom prst="straightConnector1">
            <a:avLst/>
          </a:prstGeom>
          <a:noFill/>
          <a:ln w="38100" cap="flat" cmpd="sng">
            <a:solidFill>
              <a:srgbClr val="000000"/>
            </a:solidFill>
            <a:prstDash val="solid"/>
            <a:round/>
            <a:headEnd type="none" w="med" len="med"/>
            <a:tailEnd type="none" w="med" len="med"/>
          </a:ln>
        </p:spPr>
      </p:cxnSp>
      <p:sp>
        <p:nvSpPr>
          <p:cNvPr id="313" name="Google Shape;313;p52"/>
          <p:cNvSpPr txBox="1"/>
          <p:nvPr/>
        </p:nvSpPr>
        <p:spPr>
          <a:xfrm>
            <a:off x="3209175" y="1078367"/>
            <a:ext cx="2176800" cy="2502300"/>
          </a:xfrm>
          <a:prstGeom prst="rect">
            <a:avLst/>
          </a:prstGeom>
          <a:no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Ubuntu"/>
                <a:ea typeface="Ubuntu"/>
                <a:cs typeface="Ubuntu"/>
                <a:sym typeface="Ubuntu"/>
              </a:rPr>
              <a:t>The Basics</a:t>
            </a:r>
            <a:endParaRPr sz="3600">
              <a:latin typeface="Ubuntu"/>
              <a:ea typeface="Ubuntu"/>
              <a:cs typeface="Ubuntu"/>
              <a:sym typeface="Ubuntu"/>
            </a:endParaRPr>
          </a:p>
        </p:txBody>
      </p:sp>
      <p:sp>
        <p:nvSpPr>
          <p:cNvPr id="314" name="Google Shape;314;p52"/>
          <p:cNvSpPr/>
          <p:nvPr/>
        </p:nvSpPr>
        <p:spPr>
          <a:xfrm>
            <a:off x="-17375" y="0"/>
            <a:ext cx="2397900" cy="68580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5" name="Google Shape;315;p52"/>
          <p:cNvPicPr preferRelativeResize="0"/>
          <p:nvPr/>
        </p:nvPicPr>
        <p:blipFill rotWithShape="1">
          <a:blip r:embed="rId3">
            <a:alphaModFix/>
          </a:blip>
          <a:srcRect t="6807" b="6807"/>
          <a:stretch/>
        </p:blipFill>
        <p:spPr>
          <a:xfrm>
            <a:off x="-17375" y="2536400"/>
            <a:ext cx="2397901" cy="1840618"/>
          </a:xfrm>
          <a:prstGeom prst="rect">
            <a:avLst/>
          </a:prstGeom>
          <a:noFill/>
          <a:ln>
            <a:noFill/>
          </a:ln>
        </p:spPr>
      </p:pic>
      <p:sp>
        <p:nvSpPr>
          <p:cNvPr id="316" name="Google Shape;316;p52"/>
          <p:cNvSpPr txBox="1">
            <a:spLocks noGrp="1"/>
          </p:cNvSpPr>
          <p:nvPr>
            <p:ph type="ctrTitle"/>
          </p:nvPr>
        </p:nvSpPr>
        <p:spPr>
          <a:xfrm>
            <a:off x="-17375" y="651133"/>
            <a:ext cx="2397900" cy="126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solidFill>
                  <a:srgbClr val="FFFFFF"/>
                </a:solidFill>
                <a:latin typeface="Ubuntu"/>
                <a:ea typeface="Ubuntu"/>
                <a:cs typeface="Ubuntu"/>
                <a:sym typeface="Ubuntu"/>
              </a:rPr>
              <a:t>Spending Values</a:t>
            </a:r>
            <a:endParaRPr sz="3000">
              <a:solidFill>
                <a:srgbClr val="FFFFFF"/>
              </a:solidFill>
              <a:latin typeface="Ubuntu"/>
              <a:ea typeface="Ubuntu"/>
              <a:cs typeface="Ubuntu"/>
              <a:sym typeface="Ubuntu"/>
            </a:endParaRPr>
          </a:p>
        </p:txBody>
      </p:sp>
      <p:sp>
        <p:nvSpPr>
          <p:cNvPr id="317" name="Google Shape;317;p52"/>
          <p:cNvSpPr txBox="1"/>
          <p:nvPr/>
        </p:nvSpPr>
        <p:spPr>
          <a:xfrm>
            <a:off x="6066875" y="986367"/>
            <a:ext cx="1962300" cy="259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A.K.A. fixed expenses</a:t>
            </a:r>
            <a:endParaRPr/>
          </a:p>
          <a:p>
            <a:pPr marL="0" lvl="0" indent="0" algn="l" rtl="0">
              <a:spcBef>
                <a:spcPts val="0"/>
              </a:spcBef>
              <a:spcAft>
                <a:spcPts val="0"/>
              </a:spcAft>
              <a:buNone/>
            </a:pPr>
            <a:r>
              <a:rPr lang="en"/>
              <a:t>The things you need to live and work.</a:t>
            </a:r>
            <a:endParaRPr/>
          </a:p>
          <a:p>
            <a:pPr marL="0" lvl="0" indent="0" algn="l" rtl="0">
              <a:spcBef>
                <a:spcPts val="0"/>
              </a:spcBef>
              <a:spcAft>
                <a:spcPts val="0"/>
              </a:spcAft>
              <a:buNone/>
            </a:pPr>
            <a:endParaRPr/>
          </a:p>
          <a:p>
            <a:pPr marL="0" lvl="0" indent="0" algn="l" rtl="0">
              <a:spcBef>
                <a:spcPts val="0"/>
              </a:spcBef>
              <a:spcAft>
                <a:spcPts val="0"/>
              </a:spcAft>
              <a:buNone/>
            </a:pPr>
            <a:r>
              <a:rPr lang="en"/>
              <a:t>Know the number, but don’t get stuck here.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18" name="Google Shape;318;p52"/>
          <p:cNvSpPr txBox="1"/>
          <p:nvPr/>
        </p:nvSpPr>
        <p:spPr>
          <a:xfrm>
            <a:off x="3267900" y="4299467"/>
            <a:ext cx="2063100" cy="21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Bills</a:t>
            </a: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Clothes</a:t>
            </a: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Groceries</a:t>
            </a:r>
            <a:endParaRPr b="1">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Phone</a:t>
            </a:r>
            <a:endParaRPr b="1">
              <a:solidFill>
                <a:schemeClr val="dk1"/>
              </a:solidFill>
            </a:endParaRPr>
          </a:p>
          <a:p>
            <a:pPr marL="0" lvl="0" indent="0" algn="l" rtl="0">
              <a:spcBef>
                <a:spcPts val="0"/>
              </a:spcBef>
              <a:spcAft>
                <a:spcPts val="0"/>
              </a:spcAft>
              <a:buClr>
                <a:schemeClr val="dk1"/>
              </a:buClr>
              <a:buSzPts val="1100"/>
              <a:buFont typeface="Arial"/>
              <a:buNone/>
            </a:pPr>
            <a:endParaRPr b="1"/>
          </a:p>
        </p:txBody>
      </p:sp>
      <p:pic>
        <p:nvPicPr>
          <p:cNvPr id="319" name="Google Shape;319;p52"/>
          <p:cNvPicPr preferRelativeResize="0"/>
          <p:nvPr/>
        </p:nvPicPr>
        <p:blipFill>
          <a:blip r:embed="rId4">
            <a:alphaModFix/>
          </a:blip>
          <a:stretch>
            <a:fillRect/>
          </a:stretch>
        </p:blipFill>
        <p:spPr>
          <a:xfrm>
            <a:off x="65862" y="6008300"/>
            <a:ext cx="2231425" cy="359500"/>
          </a:xfrm>
          <a:prstGeom prst="rect">
            <a:avLst/>
          </a:prstGeom>
          <a:noFill/>
          <a:ln>
            <a:noFill/>
          </a:ln>
        </p:spPr>
      </p:pic>
      <p:pic>
        <p:nvPicPr>
          <p:cNvPr id="320" name="Google Shape;320;p52"/>
          <p:cNvPicPr preferRelativeResize="0"/>
          <p:nvPr/>
        </p:nvPicPr>
        <p:blipFill>
          <a:blip r:embed="rId5">
            <a:alphaModFix/>
          </a:blip>
          <a:stretch>
            <a:fillRect/>
          </a:stretch>
        </p:blipFill>
        <p:spPr>
          <a:xfrm>
            <a:off x="5903025" y="4028851"/>
            <a:ext cx="2502300" cy="2502300"/>
          </a:xfrm>
          <a:prstGeom prst="rect">
            <a:avLst/>
          </a:prstGeom>
          <a:noFill/>
          <a:ln>
            <a:noFill/>
          </a:ln>
        </p:spPr>
      </p:pic>
      <p:sp>
        <p:nvSpPr>
          <p:cNvPr id="321" name="Google Shape;321;p52"/>
          <p:cNvSpPr txBox="1"/>
          <p:nvPr/>
        </p:nvSpPr>
        <p:spPr>
          <a:xfrm>
            <a:off x="2380525" y="103233"/>
            <a:ext cx="6763500" cy="60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3200" b="1">
                <a:solidFill>
                  <a:srgbClr val="38761D"/>
                </a:solidFill>
                <a:latin typeface="Georgia"/>
                <a:ea typeface="Georgia"/>
                <a:cs typeface="Georgia"/>
                <a:sym typeface="Georgia"/>
              </a:rPr>
              <a:t>The Spending Values Matrix</a:t>
            </a:r>
            <a:endParaRPr sz="2400" b="1">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1000"/>
                                        <p:tgtEl>
                                          <p:spTgt spid="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8"/>
                                        </p:tgtEl>
                                        <p:attrNameLst>
                                          <p:attrName>style.visibility</p:attrName>
                                        </p:attrNameLst>
                                      </p:cBhvr>
                                      <p:to>
                                        <p:strVal val="visible"/>
                                      </p:to>
                                    </p:set>
                                    <p:animEffect transition="in" filter="fade">
                                      <p:cBhvr>
                                        <p:cTn id="12"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cxnSp>
        <p:nvCxnSpPr>
          <p:cNvPr id="326" name="Google Shape;326;p53"/>
          <p:cNvCxnSpPr/>
          <p:nvPr/>
        </p:nvCxnSpPr>
        <p:spPr>
          <a:xfrm>
            <a:off x="5675025" y="986367"/>
            <a:ext cx="0" cy="5732100"/>
          </a:xfrm>
          <a:prstGeom prst="straightConnector1">
            <a:avLst/>
          </a:prstGeom>
          <a:noFill/>
          <a:ln w="38100" cap="flat" cmpd="sng">
            <a:solidFill>
              <a:srgbClr val="000000"/>
            </a:solidFill>
            <a:prstDash val="solid"/>
            <a:round/>
            <a:headEnd type="none" w="med" len="med"/>
            <a:tailEnd type="none" w="med" len="med"/>
          </a:ln>
        </p:spPr>
      </p:cxnSp>
      <p:cxnSp>
        <p:nvCxnSpPr>
          <p:cNvPr id="327" name="Google Shape;327;p53"/>
          <p:cNvCxnSpPr/>
          <p:nvPr/>
        </p:nvCxnSpPr>
        <p:spPr>
          <a:xfrm>
            <a:off x="3041025" y="3868500"/>
            <a:ext cx="5291400" cy="0"/>
          </a:xfrm>
          <a:prstGeom prst="straightConnector1">
            <a:avLst/>
          </a:prstGeom>
          <a:noFill/>
          <a:ln w="38100" cap="flat" cmpd="sng">
            <a:solidFill>
              <a:srgbClr val="000000"/>
            </a:solidFill>
            <a:prstDash val="solid"/>
            <a:round/>
            <a:headEnd type="none" w="med" len="med"/>
            <a:tailEnd type="none" w="med" len="med"/>
          </a:ln>
        </p:spPr>
      </p:cxnSp>
      <p:sp>
        <p:nvSpPr>
          <p:cNvPr id="328" name="Google Shape;328;p53"/>
          <p:cNvSpPr txBox="1"/>
          <p:nvPr/>
        </p:nvSpPr>
        <p:spPr>
          <a:xfrm>
            <a:off x="3209175" y="4054633"/>
            <a:ext cx="2176800" cy="2502300"/>
          </a:xfrm>
          <a:prstGeom prst="rect">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Ubuntu"/>
                <a:ea typeface="Ubuntu"/>
                <a:cs typeface="Ubuntu"/>
                <a:sym typeface="Ubuntu"/>
              </a:rPr>
              <a:t>The Details</a:t>
            </a:r>
            <a:endParaRPr sz="3600">
              <a:latin typeface="Ubuntu"/>
              <a:ea typeface="Ubuntu"/>
              <a:cs typeface="Ubuntu"/>
              <a:sym typeface="Ubuntu"/>
            </a:endParaRPr>
          </a:p>
        </p:txBody>
      </p:sp>
      <p:sp>
        <p:nvSpPr>
          <p:cNvPr id="329" name="Google Shape;329;p53"/>
          <p:cNvSpPr/>
          <p:nvPr/>
        </p:nvSpPr>
        <p:spPr>
          <a:xfrm>
            <a:off x="-17375" y="0"/>
            <a:ext cx="2397900" cy="68580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0" name="Google Shape;330;p53"/>
          <p:cNvPicPr preferRelativeResize="0"/>
          <p:nvPr/>
        </p:nvPicPr>
        <p:blipFill rotWithShape="1">
          <a:blip r:embed="rId3">
            <a:alphaModFix/>
          </a:blip>
          <a:srcRect t="6807" b="6807"/>
          <a:stretch/>
        </p:blipFill>
        <p:spPr>
          <a:xfrm>
            <a:off x="-17375" y="2536400"/>
            <a:ext cx="2397901" cy="1840618"/>
          </a:xfrm>
          <a:prstGeom prst="rect">
            <a:avLst/>
          </a:prstGeom>
          <a:noFill/>
          <a:ln>
            <a:noFill/>
          </a:ln>
        </p:spPr>
      </p:pic>
      <p:sp>
        <p:nvSpPr>
          <p:cNvPr id="331" name="Google Shape;331;p53"/>
          <p:cNvSpPr txBox="1">
            <a:spLocks noGrp="1"/>
          </p:cNvSpPr>
          <p:nvPr>
            <p:ph type="ctrTitle"/>
          </p:nvPr>
        </p:nvSpPr>
        <p:spPr>
          <a:xfrm>
            <a:off x="-17375" y="651133"/>
            <a:ext cx="2397900" cy="126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solidFill>
                  <a:srgbClr val="FFFFFF"/>
                </a:solidFill>
                <a:latin typeface="Ubuntu"/>
                <a:ea typeface="Ubuntu"/>
                <a:cs typeface="Ubuntu"/>
                <a:sym typeface="Ubuntu"/>
              </a:rPr>
              <a:t>Spending Values</a:t>
            </a:r>
            <a:endParaRPr sz="3000">
              <a:solidFill>
                <a:srgbClr val="FFFFFF"/>
              </a:solidFill>
              <a:latin typeface="Ubuntu"/>
              <a:ea typeface="Ubuntu"/>
              <a:cs typeface="Ubuntu"/>
              <a:sym typeface="Ubuntu"/>
            </a:endParaRPr>
          </a:p>
        </p:txBody>
      </p:sp>
      <p:sp>
        <p:nvSpPr>
          <p:cNvPr id="332" name="Google Shape;332;p53"/>
          <p:cNvSpPr txBox="1"/>
          <p:nvPr/>
        </p:nvSpPr>
        <p:spPr>
          <a:xfrm>
            <a:off x="5922600" y="1106133"/>
            <a:ext cx="2366100" cy="259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 stuff that makes you feel like you. It’s the one you might feel guilty about. You were told this was a  waste. Irresponsible. If you don’t responsibly budget for the things you enjoy in your details...</a:t>
            </a:r>
            <a:endParaRPr/>
          </a:p>
        </p:txBody>
      </p:sp>
      <p:sp>
        <p:nvSpPr>
          <p:cNvPr id="333" name="Google Shape;333;p53"/>
          <p:cNvSpPr txBox="1"/>
          <p:nvPr/>
        </p:nvSpPr>
        <p:spPr>
          <a:xfrm>
            <a:off x="5937025" y="4059000"/>
            <a:ext cx="2176800" cy="25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Eating with friends</a:t>
            </a:r>
            <a:endParaRPr b="1"/>
          </a:p>
          <a:p>
            <a:pPr marL="0" lvl="0" indent="0" algn="l" rtl="0">
              <a:spcBef>
                <a:spcPts val="0"/>
              </a:spcBef>
              <a:spcAft>
                <a:spcPts val="0"/>
              </a:spcAft>
              <a:buNone/>
            </a:pPr>
            <a:r>
              <a:rPr lang="en" b="1"/>
              <a:t>Candy</a:t>
            </a:r>
            <a:endParaRPr b="1"/>
          </a:p>
          <a:p>
            <a:pPr marL="0" lvl="0" indent="0" algn="l" rtl="0">
              <a:spcBef>
                <a:spcPts val="0"/>
              </a:spcBef>
              <a:spcAft>
                <a:spcPts val="0"/>
              </a:spcAft>
              <a:buNone/>
            </a:pPr>
            <a:r>
              <a:rPr lang="en" b="1"/>
              <a:t>Nails</a:t>
            </a:r>
            <a:endParaRPr b="1"/>
          </a:p>
          <a:p>
            <a:pPr marL="0" lvl="0" indent="0" algn="l" rtl="0">
              <a:spcBef>
                <a:spcPts val="0"/>
              </a:spcBef>
              <a:spcAft>
                <a:spcPts val="0"/>
              </a:spcAft>
              <a:buNone/>
            </a:pPr>
            <a:r>
              <a:rPr lang="en" b="1"/>
              <a:t>Books</a:t>
            </a:r>
            <a:endParaRPr b="1"/>
          </a:p>
          <a:p>
            <a:pPr marL="0" lvl="0" indent="0" algn="l" rtl="0">
              <a:spcBef>
                <a:spcPts val="0"/>
              </a:spcBef>
              <a:spcAft>
                <a:spcPts val="0"/>
              </a:spcAft>
              <a:buNone/>
            </a:pPr>
            <a:r>
              <a:rPr lang="en" b="1"/>
              <a:t>Sneakers</a:t>
            </a:r>
            <a:endParaRPr b="1"/>
          </a:p>
          <a:p>
            <a:pPr marL="0" lvl="0" indent="0" algn="l" rtl="0">
              <a:spcBef>
                <a:spcPts val="0"/>
              </a:spcBef>
              <a:spcAft>
                <a:spcPts val="0"/>
              </a:spcAft>
              <a:buNone/>
            </a:pPr>
            <a:endParaRPr/>
          </a:p>
        </p:txBody>
      </p:sp>
      <p:pic>
        <p:nvPicPr>
          <p:cNvPr id="334" name="Google Shape;334;p53"/>
          <p:cNvPicPr preferRelativeResize="0"/>
          <p:nvPr/>
        </p:nvPicPr>
        <p:blipFill>
          <a:blip r:embed="rId4">
            <a:alphaModFix/>
          </a:blip>
          <a:stretch>
            <a:fillRect/>
          </a:stretch>
        </p:blipFill>
        <p:spPr>
          <a:xfrm>
            <a:off x="65862" y="6008300"/>
            <a:ext cx="2231425" cy="359500"/>
          </a:xfrm>
          <a:prstGeom prst="rect">
            <a:avLst/>
          </a:prstGeom>
          <a:noFill/>
          <a:ln>
            <a:noFill/>
          </a:ln>
        </p:spPr>
      </p:pic>
      <p:pic>
        <p:nvPicPr>
          <p:cNvPr id="335" name="Google Shape;335;p53"/>
          <p:cNvPicPr preferRelativeResize="0"/>
          <p:nvPr/>
        </p:nvPicPr>
        <p:blipFill>
          <a:blip r:embed="rId5">
            <a:alphaModFix/>
          </a:blip>
          <a:stretch>
            <a:fillRect/>
          </a:stretch>
        </p:blipFill>
        <p:spPr>
          <a:xfrm>
            <a:off x="3196000" y="1265440"/>
            <a:ext cx="2231450" cy="2231450"/>
          </a:xfrm>
          <a:prstGeom prst="rect">
            <a:avLst/>
          </a:prstGeom>
          <a:noFill/>
          <a:ln>
            <a:noFill/>
          </a:ln>
        </p:spPr>
      </p:pic>
      <p:sp>
        <p:nvSpPr>
          <p:cNvPr id="336" name="Google Shape;336;p53"/>
          <p:cNvSpPr txBox="1"/>
          <p:nvPr/>
        </p:nvSpPr>
        <p:spPr>
          <a:xfrm>
            <a:off x="2380525" y="103233"/>
            <a:ext cx="6763500" cy="60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3200" b="1">
                <a:solidFill>
                  <a:srgbClr val="38761D"/>
                </a:solidFill>
                <a:latin typeface="Georgia"/>
                <a:ea typeface="Georgia"/>
                <a:cs typeface="Georgia"/>
                <a:sym typeface="Georgia"/>
              </a:rPr>
              <a:t>The Spending Values Matrix</a:t>
            </a:r>
            <a:endParaRPr sz="2400" b="1">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fade">
                                      <p:cBhvr>
                                        <p:cTn id="12" dur="10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cxnSp>
        <p:nvCxnSpPr>
          <p:cNvPr id="341" name="Google Shape;341;p54"/>
          <p:cNvCxnSpPr/>
          <p:nvPr/>
        </p:nvCxnSpPr>
        <p:spPr>
          <a:xfrm>
            <a:off x="5675025" y="986367"/>
            <a:ext cx="0" cy="5732100"/>
          </a:xfrm>
          <a:prstGeom prst="straightConnector1">
            <a:avLst/>
          </a:prstGeom>
          <a:noFill/>
          <a:ln w="38100" cap="flat" cmpd="sng">
            <a:solidFill>
              <a:srgbClr val="000000"/>
            </a:solidFill>
            <a:prstDash val="solid"/>
            <a:round/>
            <a:headEnd type="none" w="med" len="med"/>
            <a:tailEnd type="none" w="med" len="med"/>
          </a:ln>
        </p:spPr>
      </p:cxnSp>
      <p:cxnSp>
        <p:nvCxnSpPr>
          <p:cNvPr id="342" name="Google Shape;342;p54"/>
          <p:cNvCxnSpPr/>
          <p:nvPr/>
        </p:nvCxnSpPr>
        <p:spPr>
          <a:xfrm>
            <a:off x="3041025" y="3868500"/>
            <a:ext cx="5291400" cy="0"/>
          </a:xfrm>
          <a:prstGeom prst="straightConnector1">
            <a:avLst/>
          </a:prstGeom>
          <a:noFill/>
          <a:ln w="38100" cap="flat" cmpd="sng">
            <a:solidFill>
              <a:srgbClr val="000000"/>
            </a:solidFill>
            <a:prstDash val="solid"/>
            <a:round/>
            <a:headEnd type="none" w="med" len="med"/>
            <a:tailEnd type="none" w="med" len="med"/>
          </a:ln>
        </p:spPr>
      </p:cxnSp>
      <p:sp>
        <p:nvSpPr>
          <p:cNvPr id="343" name="Google Shape;343;p54"/>
          <p:cNvSpPr txBox="1"/>
          <p:nvPr/>
        </p:nvSpPr>
        <p:spPr>
          <a:xfrm>
            <a:off x="5964075" y="4096133"/>
            <a:ext cx="2176800" cy="25023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latin typeface="Ubuntu"/>
                <a:ea typeface="Ubuntu"/>
                <a:cs typeface="Ubuntu"/>
                <a:sym typeface="Ubuntu"/>
              </a:rPr>
              <a:t>The Nothing</a:t>
            </a:r>
            <a:endParaRPr sz="3600">
              <a:latin typeface="Ubuntu"/>
              <a:ea typeface="Ubuntu"/>
              <a:cs typeface="Ubuntu"/>
              <a:sym typeface="Ubuntu"/>
            </a:endParaRPr>
          </a:p>
        </p:txBody>
      </p:sp>
      <p:sp>
        <p:nvSpPr>
          <p:cNvPr id="344" name="Google Shape;344;p54"/>
          <p:cNvSpPr/>
          <p:nvPr/>
        </p:nvSpPr>
        <p:spPr>
          <a:xfrm>
            <a:off x="-17375" y="0"/>
            <a:ext cx="2397900" cy="68580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5" name="Google Shape;345;p54"/>
          <p:cNvPicPr preferRelativeResize="0"/>
          <p:nvPr/>
        </p:nvPicPr>
        <p:blipFill rotWithShape="1">
          <a:blip r:embed="rId3">
            <a:alphaModFix/>
          </a:blip>
          <a:srcRect t="6807" b="6807"/>
          <a:stretch/>
        </p:blipFill>
        <p:spPr>
          <a:xfrm>
            <a:off x="-17375" y="2536400"/>
            <a:ext cx="2397901" cy="1840618"/>
          </a:xfrm>
          <a:prstGeom prst="rect">
            <a:avLst/>
          </a:prstGeom>
          <a:noFill/>
          <a:ln>
            <a:noFill/>
          </a:ln>
        </p:spPr>
      </p:pic>
      <p:sp>
        <p:nvSpPr>
          <p:cNvPr id="346" name="Google Shape;346;p54"/>
          <p:cNvSpPr txBox="1">
            <a:spLocks noGrp="1"/>
          </p:cNvSpPr>
          <p:nvPr>
            <p:ph type="ctrTitle"/>
          </p:nvPr>
        </p:nvSpPr>
        <p:spPr>
          <a:xfrm>
            <a:off x="-17375" y="651133"/>
            <a:ext cx="2397900" cy="126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solidFill>
                  <a:srgbClr val="FFFFFF"/>
                </a:solidFill>
                <a:latin typeface="Ubuntu"/>
                <a:ea typeface="Ubuntu"/>
                <a:cs typeface="Ubuntu"/>
                <a:sym typeface="Ubuntu"/>
              </a:rPr>
              <a:t>Spending Values</a:t>
            </a:r>
            <a:endParaRPr sz="3000">
              <a:solidFill>
                <a:srgbClr val="FFFFFF"/>
              </a:solidFill>
              <a:latin typeface="Ubuntu"/>
              <a:ea typeface="Ubuntu"/>
              <a:cs typeface="Ubuntu"/>
              <a:sym typeface="Ubuntu"/>
            </a:endParaRPr>
          </a:p>
        </p:txBody>
      </p:sp>
      <p:sp>
        <p:nvSpPr>
          <p:cNvPr id="347" name="Google Shape;347;p54"/>
          <p:cNvSpPr txBox="1"/>
          <p:nvPr/>
        </p:nvSpPr>
        <p:spPr>
          <a:xfrm>
            <a:off x="5964075" y="1150683"/>
            <a:ext cx="2176800" cy="25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Video Games</a:t>
            </a:r>
            <a:endParaRPr b="1"/>
          </a:p>
          <a:p>
            <a:pPr marL="0" lvl="0" indent="0" algn="l" rtl="0">
              <a:spcBef>
                <a:spcPts val="0"/>
              </a:spcBef>
              <a:spcAft>
                <a:spcPts val="0"/>
              </a:spcAft>
              <a:buNone/>
            </a:pPr>
            <a:r>
              <a:rPr lang="en" b="1"/>
              <a:t>Candy</a:t>
            </a:r>
            <a:endParaRPr b="1"/>
          </a:p>
          <a:p>
            <a:pPr marL="0" lvl="0" indent="0" algn="l" rtl="0">
              <a:spcBef>
                <a:spcPts val="0"/>
              </a:spcBef>
              <a:spcAft>
                <a:spcPts val="0"/>
              </a:spcAft>
              <a:buNone/>
            </a:pPr>
            <a:r>
              <a:rPr lang="en" b="1"/>
              <a:t>Sneakers</a:t>
            </a:r>
            <a:endParaRPr b="1"/>
          </a:p>
          <a:p>
            <a:pPr marL="0" lvl="0" indent="0" algn="l" rtl="0">
              <a:spcBef>
                <a:spcPts val="0"/>
              </a:spcBef>
              <a:spcAft>
                <a:spcPts val="0"/>
              </a:spcAft>
              <a:buNone/>
            </a:pPr>
            <a:r>
              <a:rPr lang="en" b="1"/>
              <a:t>Nails</a:t>
            </a:r>
            <a:endParaRPr b="1"/>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348" name="Google Shape;348;p54"/>
          <p:cNvSpPr txBox="1"/>
          <p:nvPr/>
        </p:nvSpPr>
        <p:spPr>
          <a:xfrm>
            <a:off x="3116400" y="4164800"/>
            <a:ext cx="2452800" cy="250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...you’ll end up spending even more money here. When you don’t do things you enjoy, you can run out of willpower and that’s when  advertising and convenience trick you into buying things you don’t even want</a:t>
            </a:r>
            <a:endParaRPr/>
          </a:p>
        </p:txBody>
      </p:sp>
      <p:pic>
        <p:nvPicPr>
          <p:cNvPr id="349" name="Google Shape;349;p54"/>
          <p:cNvPicPr preferRelativeResize="0"/>
          <p:nvPr/>
        </p:nvPicPr>
        <p:blipFill>
          <a:blip r:embed="rId4">
            <a:alphaModFix/>
          </a:blip>
          <a:stretch>
            <a:fillRect/>
          </a:stretch>
        </p:blipFill>
        <p:spPr>
          <a:xfrm>
            <a:off x="65862" y="6008300"/>
            <a:ext cx="2231425" cy="359500"/>
          </a:xfrm>
          <a:prstGeom prst="rect">
            <a:avLst/>
          </a:prstGeom>
          <a:noFill/>
          <a:ln>
            <a:noFill/>
          </a:ln>
        </p:spPr>
      </p:pic>
      <p:pic>
        <p:nvPicPr>
          <p:cNvPr id="350" name="Google Shape;350;p54"/>
          <p:cNvPicPr preferRelativeResize="0"/>
          <p:nvPr/>
        </p:nvPicPr>
        <p:blipFill>
          <a:blip r:embed="rId5">
            <a:alphaModFix/>
          </a:blip>
          <a:stretch>
            <a:fillRect/>
          </a:stretch>
        </p:blipFill>
        <p:spPr>
          <a:xfrm>
            <a:off x="3041025" y="1185113"/>
            <a:ext cx="2502300" cy="2502300"/>
          </a:xfrm>
          <a:prstGeom prst="rect">
            <a:avLst/>
          </a:prstGeom>
          <a:noFill/>
          <a:ln>
            <a:noFill/>
          </a:ln>
        </p:spPr>
      </p:pic>
      <p:sp>
        <p:nvSpPr>
          <p:cNvPr id="351" name="Google Shape;351;p54"/>
          <p:cNvSpPr txBox="1"/>
          <p:nvPr/>
        </p:nvSpPr>
        <p:spPr>
          <a:xfrm>
            <a:off x="2380525" y="103233"/>
            <a:ext cx="6763500" cy="604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1"/>
              </a:buClr>
              <a:buSzPts val="1100"/>
              <a:buFont typeface="Arial"/>
              <a:buNone/>
            </a:pPr>
            <a:r>
              <a:rPr lang="en" sz="3200" b="1">
                <a:solidFill>
                  <a:srgbClr val="38761D"/>
                </a:solidFill>
                <a:latin typeface="Georgia"/>
                <a:ea typeface="Georgia"/>
                <a:cs typeface="Georgia"/>
                <a:sym typeface="Georgia"/>
              </a:rPr>
              <a:t>The Spending Values Matrix</a:t>
            </a:r>
            <a:endParaRPr sz="2400" b="1">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p:cTn id="7" dur="10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
                                        </p:tgtEl>
                                        <p:attrNameLst>
                                          <p:attrName>style.visibility</p:attrName>
                                        </p:attrNameLst>
                                      </p:cBhvr>
                                      <p:to>
                                        <p:strVal val="visible"/>
                                      </p:to>
                                    </p:set>
                                    <p:animEffect transition="in" filter="fade">
                                      <p:cBhvr>
                                        <p:cTn id="12" dur="10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5"/>
          <p:cNvSpPr txBox="1"/>
          <p:nvPr/>
        </p:nvSpPr>
        <p:spPr>
          <a:xfrm>
            <a:off x="71150" y="583350"/>
            <a:ext cx="9006600" cy="5307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7400" b="1">
                <a:solidFill>
                  <a:srgbClr val="38761D"/>
                </a:solidFill>
                <a:latin typeface="Ubuntu"/>
                <a:ea typeface="Ubuntu"/>
                <a:cs typeface="Ubuntu"/>
                <a:sym typeface="Ubuntu"/>
              </a:rPr>
              <a:t>WANTS </a:t>
            </a:r>
            <a:endParaRPr sz="7400" b="1">
              <a:solidFill>
                <a:srgbClr val="38761D"/>
              </a:solidFill>
              <a:latin typeface="Ubuntu"/>
              <a:ea typeface="Ubuntu"/>
              <a:cs typeface="Ubuntu"/>
              <a:sym typeface="Ubuntu"/>
            </a:endParaRPr>
          </a:p>
          <a:p>
            <a:pPr marL="0" lvl="0" indent="0" algn="ctr" rtl="0">
              <a:lnSpc>
                <a:spcPct val="100000"/>
              </a:lnSpc>
              <a:spcBef>
                <a:spcPts val="0"/>
              </a:spcBef>
              <a:spcAft>
                <a:spcPts val="0"/>
              </a:spcAft>
              <a:buNone/>
            </a:pPr>
            <a:r>
              <a:rPr lang="en" sz="7200" b="1">
                <a:latin typeface="Ubuntu"/>
                <a:ea typeface="Ubuntu"/>
                <a:cs typeface="Ubuntu"/>
                <a:sym typeface="Ubuntu"/>
              </a:rPr>
              <a:t>ARE </a:t>
            </a:r>
            <a:endParaRPr sz="7200" b="1">
              <a:latin typeface="Ubuntu"/>
              <a:ea typeface="Ubuntu"/>
              <a:cs typeface="Ubuntu"/>
              <a:sym typeface="Ubuntu"/>
            </a:endParaRPr>
          </a:p>
          <a:p>
            <a:pPr marL="0" lvl="0" indent="0" algn="ctr" rtl="0">
              <a:lnSpc>
                <a:spcPct val="100000"/>
              </a:lnSpc>
              <a:spcBef>
                <a:spcPts val="0"/>
              </a:spcBef>
              <a:spcAft>
                <a:spcPts val="0"/>
              </a:spcAft>
              <a:buNone/>
            </a:pPr>
            <a:r>
              <a:rPr lang="en" sz="7400" b="1">
                <a:solidFill>
                  <a:srgbClr val="38761D"/>
                </a:solidFill>
                <a:latin typeface="Ubuntu"/>
                <a:ea typeface="Ubuntu"/>
                <a:cs typeface="Ubuntu"/>
                <a:sym typeface="Ubuntu"/>
              </a:rPr>
              <a:t>NEEDS </a:t>
            </a:r>
            <a:endParaRPr sz="7400" b="1">
              <a:solidFill>
                <a:srgbClr val="38761D"/>
              </a:solidFill>
              <a:latin typeface="Ubuntu"/>
              <a:ea typeface="Ubuntu"/>
              <a:cs typeface="Ubuntu"/>
              <a:sym typeface="Ubuntu"/>
            </a:endParaRPr>
          </a:p>
          <a:p>
            <a:pPr marL="0" lvl="0" indent="0" algn="ctr" rtl="0">
              <a:lnSpc>
                <a:spcPct val="100000"/>
              </a:lnSpc>
              <a:spcBef>
                <a:spcPts val="0"/>
              </a:spcBef>
              <a:spcAft>
                <a:spcPts val="0"/>
              </a:spcAft>
              <a:buNone/>
            </a:pPr>
            <a:r>
              <a:rPr lang="en" sz="7200" b="1">
                <a:latin typeface="Ubuntu"/>
                <a:ea typeface="Ubuntu"/>
                <a:cs typeface="Ubuntu"/>
                <a:sym typeface="Ubuntu"/>
              </a:rPr>
              <a:t>TOO</a:t>
            </a:r>
            <a:endParaRPr sz="7200" b="1">
              <a:latin typeface="Ubuntu"/>
              <a:ea typeface="Ubuntu"/>
              <a:cs typeface="Ubuntu"/>
              <a:sym typeface="Ubuntu"/>
            </a:endParaRPr>
          </a:p>
        </p:txBody>
      </p:sp>
      <p:sp>
        <p:nvSpPr>
          <p:cNvPr id="357" name="Google Shape;357;p55"/>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8" name="Google Shape;358;p55"/>
          <p:cNvPicPr preferRelativeResize="0"/>
          <p:nvPr/>
        </p:nvPicPr>
        <p:blipFill>
          <a:blip r:embed="rId3">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6"/>
          <p:cNvSpPr txBox="1"/>
          <p:nvPr/>
        </p:nvSpPr>
        <p:spPr>
          <a:xfrm>
            <a:off x="417629" y="8"/>
            <a:ext cx="8274000" cy="10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77060F"/>
                </a:solidFill>
                <a:latin typeface="Georgia"/>
                <a:ea typeface="Georgia"/>
                <a:cs typeface="Georgia"/>
                <a:sym typeface="Georgia"/>
              </a:rPr>
              <a:t>The Spectrum of Wants and Needs</a:t>
            </a:r>
            <a:endParaRPr sz="3000" b="1">
              <a:solidFill>
                <a:srgbClr val="77060F"/>
              </a:solidFill>
              <a:latin typeface="Georgia"/>
              <a:ea typeface="Georgia"/>
              <a:cs typeface="Georgia"/>
              <a:sym typeface="Georgia"/>
            </a:endParaRPr>
          </a:p>
          <a:p>
            <a:pPr marL="0" lvl="0" indent="0" algn="ctr" rtl="0">
              <a:spcBef>
                <a:spcPts val="0"/>
              </a:spcBef>
              <a:spcAft>
                <a:spcPts val="0"/>
              </a:spcAft>
              <a:buNone/>
            </a:pPr>
            <a:endParaRPr sz="3000" b="1">
              <a:solidFill>
                <a:srgbClr val="351C75"/>
              </a:solidFill>
              <a:latin typeface="Ubuntu"/>
              <a:ea typeface="Ubuntu"/>
              <a:cs typeface="Ubuntu"/>
              <a:sym typeface="Ubuntu"/>
            </a:endParaRPr>
          </a:p>
        </p:txBody>
      </p:sp>
      <p:sp>
        <p:nvSpPr>
          <p:cNvPr id="364" name="Google Shape;364;p56"/>
          <p:cNvSpPr/>
          <p:nvPr/>
        </p:nvSpPr>
        <p:spPr>
          <a:xfrm>
            <a:off x="-17375" y="6102200"/>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5" name="Google Shape;365;p56"/>
          <p:cNvPicPr preferRelativeResize="0"/>
          <p:nvPr/>
        </p:nvPicPr>
        <p:blipFill>
          <a:blip r:embed="rId3">
            <a:alphaModFix/>
          </a:blip>
          <a:stretch>
            <a:fillRect/>
          </a:stretch>
        </p:blipFill>
        <p:spPr>
          <a:xfrm>
            <a:off x="6703562" y="6300300"/>
            <a:ext cx="2231425" cy="359500"/>
          </a:xfrm>
          <a:prstGeom prst="rect">
            <a:avLst/>
          </a:prstGeom>
          <a:noFill/>
          <a:ln>
            <a:noFill/>
          </a:ln>
        </p:spPr>
      </p:pic>
      <p:pic>
        <p:nvPicPr>
          <p:cNvPr id="366" name="Google Shape;366;p56" descr="Maslow's Hierarchy Of Needs And Examples"/>
          <p:cNvPicPr preferRelativeResize="0"/>
          <p:nvPr/>
        </p:nvPicPr>
        <p:blipFill>
          <a:blip r:embed="rId4">
            <a:alphaModFix/>
          </a:blip>
          <a:stretch>
            <a:fillRect/>
          </a:stretch>
        </p:blipFill>
        <p:spPr>
          <a:xfrm>
            <a:off x="1077888" y="743113"/>
            <a:ext cx="6953475" cy="53717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7"/>
          <p:cNvSpPr/>
          <p:nvPr/>
        </p:nvSpPr>
        <p:spPr>
          <a:xfrm>
            <a:off x="-1" y="61075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2" name="Google Shape;372;p57"/>
          <p:cNvPicPr preferRelativeResize="0"/>
          <p:nvPr/>
        </p:nvPicPr>
        <p:blipFill>
          <a:blip r:embed="rId3">
            <a:alphaModFix/>
          </a:blip>
          <a:stretch>
            <a:fillRect/>
          </a:stretch>
        </p:blipFill>
        <p:spPr>
          <a:xfrm>
            <a:off x="7017349" y="6339464"/>
            <a:ext cx="1970949" cy="317525"/>
          </a:xfrm>
          <a:prstGeom prst="rect">
            <a:avLst/>
          </a:prstGeom>
          <a:noFill/>
          <a:ln>
            <a:noFill/>
          </a:ln>
        </p:spPr>
      </p:pic>
      <p:pic>
        <p:nvPicPr>
          <p:cNvPr id="373" name="Google Shape;373;p57" title="ON SPENDING - (Pockets Change &amp; LA College Prep Academy Students).mp4">
            <a:hlinkClick r:id="rId4"/>
          </p:cNvPr>
          <p:cNvPicPr preferRelativeResize="0"/>
          <p:nvPr/>
        </p:nvPicPr>
        <p:blipFill>
          <a:blip r:embed="rId5">
            <a:alphaModFix/>
          </a:blip>
          <a:stretch>
            <a:fillRect/>
          </a:stretch>
        </p:blipFill>
        <p:spPr>
          <a:xfrm>
            <a:off x="152400" y="606250"/>
            <a:ext cx="8839200" cy="4972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10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8"/>
          <p:cNvSpPr txBox="1"/>
          <p:nvPr/>
        </p:nvSpPr>
        <p:spPr>
          <a:xfrm>
            <a:off x="56275" y="771625"/>
            <a:ext cx="9144000" cy="651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700" b="1">
                <a:solidFill>
                  <a:schemeClr val="dk1"/>
                </a:solidFill>
                <a:latin typeface="Georgia"/>
                <a:ea typeface="Georgia"/>
                <a:cs typeface="Georgia"/>
                <a:sym typeface="Georgia"/>
              </a:rPr>
              <a:t>Write or Draw, or open a voice note</a:t>
            </a:r>
            <a:endParaRPr sz="3700" b="1">
              <a:solidFill>
                <a:schemeClr val="dk1"/>
              </a:solidFill>
              <a:latin typeface="Georgia"/>
              <a:ea typeface="Georgia"/>
              <a:cs typeface="Georgia"/>
              <a:sym typeface="Georgia"/>
            </a:endParaRPr>
          </a:p>
          <a:p>
            <a:pPr marL="0" lvl="0" indent="0" algn="ctr" rtl="0">
              <a:spcBef>
                <a:spcPts val="0"/>
              </a:spcBef>
              <a:spcAft>
                <a:spcPts val="0"/>
              </a:spcAft>
              <a:buNone/>
            </a:pPr>
            <a:endParaRPr sz="3700" b="1">
              <a:solidFill>
                <a:srgbClr val="38761D"/>
              </a:solidFill>
              <a:latin typeface="Georgia"/>
              <a:ea typeface="Georgia"/>
              <a:cs typeface="Georgia"/>
              <a:sym typeface="Georgia"/>
            </a:endParaRPr>
          </a:p>
          <a:p>
            <a:pPr marL="0" lvl="0" indent="0" algn="ctr" rtl="0">
              <a:spcBef>
                <a:spcPts val="0"/>
              </a:spcBef>
              <a:spcAft>
                <a:spcPts val="0"/>
              </a:spcAft>
              <a:buNone/>
            </a:pPr>
            <a:r>
              <a:rPr lang="en" sz="4800" b="1">
                <a:solidFill>
                  <a:srgbClr val="38761D"/>
                </a:solidFill>
                <a:latin typeface="Ubuntu"/>
                <a:ea typeface="Ubuntu"/>
                <a:cs typeface="Ubuntu"/>
                <a:sym typeface="Ubuntu"/>
              </a:rPr>
              <a:t>Share one of your details and the judgement that goes through your head (or ears) when you want to buy it.</a:t>
            </a:r>
            <a:endParaRPr sz="3300" b="1">
              <a:solidFill>
                <a:srgbClr val="38761D"/>
              </a:solidFill>
              <a:latin typeface="Ubuntu"/>
              <a:ea typeface="Ubuntu"/>
              <a:cs typeface="Ubuntu"/>
              <a:sym typeface="Ubuntu"/>
            </a:endParaRPr>
          </a:p>
          <a:p>
            <a:pPr marL="0" lvl="0" indent="0" algn="ctr" rtl="0">
              <a:spcBef>
                <a:spcPts val="0"/>
              </a:spcBef>
              <a:spcAft>
                <a:spcPts val="0"/>
              </a:spcAft>
              <a:buNone/>
            </a:pPr>
            <a:endParaRPr sz="3700" b="1">
              <a:solidFill>
                <a:srgbClr val="38761D"/>
              </a:solidFill>
              <a:latin typeface="Georgia"/>
              <a:ea typeface="Georgia"/>
              <a:cs typeface="Georgia"/>
              <a:sym typeface="Georgia"/>
            </a:endParaRPr>
          </a:p>
        </p:txBody>
      </p:sp>
      <p:sp>
        <p:nvSpPr>
          <p:cNvPr id="379" name="Google Shape;379;p58"/>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0" name="Google Shape;380;p58"/>
          <p:cNvPicPr preferRelativeResize="0"/>
          <p:nvPr/>
        </p:nvPicPr>
        <p:blipFill>
          <a:blip r:embed="rId3">
            <a:alphaModFix/>
          </a:blip>
          <a:stretch>
            <a:fillRect/>
          </a:stretch>
        </p:blipFill>
        <p:spPr>
          <a:xfrm>
            <a:off x="7017349" y="6339464"/>
            <a:ext cx="1478213" cy="2381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1"/>
          <p:cNvSpPr/>
          <p:nvPr/>
        </p:nvSpPr>
        <p:spPr>
          <a:xfrm>
            <a:off x="0" y="0"/>
            <a:ext cx="2397900" cy="68580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1"/>
          <p:cNvSpPr txBox="1"/>
          <p:nvPr/>
        </p:nvSpPr>
        <p:spPr>
          <a:xfrm>
            <a:off x="96475" y="330767"/>
            <a:ext cx="2184300" cy="113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Special Elite"/>
                <a:ea typeface="Special Elite"/>
                <a:cs typeface="Special Elite"/>
                <a:sym typeface="Special Elite"/>
              </a:rPr>
              <a:t>HISTORY OF ME</a:t>
            </a:r>
            <a:endParaRPr sz="2800">
              <a:solidFill>
                <a:srgbClr val="FFFFFF"/>
              </a:solidFill>
              <a:latin typeface="Special Elite"/>
              <a:ea typeface="Special Elite"/>
              <a:cs typeface="Special Elite"/>
              <a:sym typeface="Special Elite"/>
            </a:endParaRPr>
          </a:p>
          <a:p>
            <a:pPr marL="0" lvl="0" indent="0" algn="l" rtl="0">
              <a:spcBef>
                <a:spcPts val="0"/>
              </a:spcBef>
              <a:spcAft>
                <a:spcPts val="0"/>
              </a:spcAft>
              <a:buNone/>
            </a:pPr>
            <a:endParaRPr>
              <a:solidFill>
                <a:srgbClr val="FFFFFF"/>
              </a:solidFill>
              <a:latin typeface="Special Elite"/>
              <a:ea typeface="Special Elite"/>
              <a:cs typeface="Special Elite"/>
              <a:sym typeface="Special Elite"/>
            </a:endParaRPr>
          </a:p>
        </p:txBody>
      </p:sp>
      <p:pic>
        <p:nvPicPr>
          <p:cNvPr id="201" name="Google Shape;201;p41"/>
          <p:cNvPicPr preferRelativeResize="0"/>
          <p:nvPr/>
        </p:nvPicPr>
        <p:blipFill>
          <a:blip r:embed="rId3">
            <a:alphaModFix/>
          </a:blip>
          <a:stretch>
            <a:fillRect/>
          </a:stretch>
        </p:blipFill>
        <p:spPr>
          <a:xfrm>
            <a:off x="5843100" y="268975"/>
            <a:ext cx="2688950" cy="2688950"/>
          </a:xfrm>
          <a:prstGeom prst="rect">
            <a:avLst/>
          </a:prstGeom>
          <a:noFill/>
          <a:ln>
            <a:noFill/>
          </a:ln>
        </p:spPr>
      </p:pic>
      <p:pic>
        <p:nvPicPr>
          <p:cNvPr id="202" name="Google Shape;202;p41"/>
          <p:cNvPicPr preferRelativeResize="0"/>
          <p:nvPr/>
        </p:nvPicPr>
        <p:blipFill>
          <a:blip r:embed="rId4">
            <a:alphaModFix/>
          </a:blip>
          <a:stretch>
            <a:fillRect/>
          </a:stretch>
        </p:blipFill>
        <p:spPr>
          <a:xfrm>
            <a:off x="5792475" y="3429000"/>
            <a:ext cx="2688949" cy="2688949"/>
          </a:xfrm>
          <a:prstGeom prst="rect">
            <a:avLst/>
          </a:prstGeom>
          <a:noFill/>
          <a:ln>
            <a:noFill/>
          </a:ln>
        </p:spPr>
      </p:pic>
      <p:pic>
        <p:nvPicPr>
          <p:cNvPr id="203" name="Google Shape;203;p41"/>
          <p:cNvPicPr preferRelativeResize="0"/>
          <p:nvPr/>
        </p:nvPicPr>
        <p:blipFill rotWithShape="1">
          <a:blip r:embed="rId5">
            <a:alphaModFix/>
          </a:blip>
          <a:srcRect b="13815"/>
          <a:stretch/>
        </p:blipFill>
        <p:spPr>
          <a:xfrm>
            <a:off x="2776025" y="268975"/>
            <a:ext cx="2688951" cy="2688952"/>
          </a:xfrm>
          <a:prstGeom prst="rect">
            <a:avLst/>
          </a:prstGeom>
          <a:noFill/>
          <a:ln>
            <a:noFill/>
          </a:ln>
        </p:spPr>
      </p:pic>
      <p:pic>
        <p:nvPicPr>
          <p:cNvPr id="204" name="Google Shape;204;p41"/>
          <p:cNvPicPr preferRelativeResize="0"/>
          <p:nvPr/>
        </p:nvPicPr>
        <p:blipFill rotWithShape="1">
          <a:blip r:embed="rId6">
            <a:alphaModFix/>
          </a:blip>
          <a:srcRect l="15388" r="15450"/>
          <a:stretch/>
        </p:blipFill>
        <p:spPr>
          <a:xfrm>
            <a:off x="2725400" y="3429000"/>
            <a:ext cx="2739574" cy="26889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9"/>
          <p:cNvSpPr/>
          <p:nvPr/>
        </p:nvSpPr>
        <p:spPr>
          <a:xfrm>
            <a:off x="-17375" y="6102200"/>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chemeClr val="lt1"/>
                </a:solidFill>
                <a:latin typeface="Georgia"/>
                <a:ea typeface="Georgia"/>
                <a:cs typeface="Georgia"/>
                <a:sym typeface="Georgia"/>
              </a:rPr>
              <a:t>Learning Standards are the map for money talks</a:t>
            </a:r>
            <a:endParaRPr sz="2000" b="1">
              <a:solidFill>
                <a:schemeClr val="lt1"/>
              </a:solidFill>
              <a:latin typeface="Georgia"/>
              <a:ea typeface="Georgia"/>
              <a:cs typeface="Georgia"/>
              <a:sym typeface="Georgia"/>
            </a:endParaRPr>
          </a:p>
          <a:p>
            <a:pPr marL="0" lvl="0" indent="0" algn="l" rtl="0">
              <a:lnSpc>
                <a:spcPct val="115000"/>
              </a:lnSpc>
              <a:spcBef>
                <a:spcPts val="0"/>
              </a:spcBef>
              <a:spcAft>
                <a:spcPts val="0"/>
              </a:spcAft>
              <a:buClr>
                <a:schemeClr val="dk1"/>
              </a:buClr>
              <a:buSzPts val="1100"/>
              <a:buFont typeface="Arial"/>
              <a:buNone/>
            </a:pPr>
            <a:r>
              <a:rPr lang="en" sz="1000" u="sng">
                <a:solidFill>
                  <a:schemeClr val="lt1"/>
                </a:solidFill>
                <a:latin typeface="Ubuntu"/>
                <a:ea typeface="Ubuntu"/>
                <a:cs typeface="Ubuntu"/>
                <a:sym typeface="Ubuntu"/>
                <a:hlinkClick r:id="rId3">
                  <a:extLst>
                    <a:ext uri="{A12FA001-AC4F-418D-AE19-62706E023703}">
                      <ahyp:hlinkClr xmlns:ahyp="http://schemas.microsoft.com/office/drawing/2018/hyperlinkcolor" val="tx"/>
                    </a:ext>
                  </a:extLst>
                </a:hlinkClick>
              </a:rPr>
              <a:t>CEE/Jump$tart National Standards for Public Financial Education</a:t>
            </a:r>
            <a:r>
              <a:rPr lang="en" sz="1000">
                <a:solidFill>
                  <a:schemeClr val="lt1"/>
                </a:solidFill>
                <a:latin typeface="Ubuntu"/>
                <a:ea typeface="Ubuntu"/>
                <a:cs typeface="Ubuntu"/>
                <a:sym typeface="Ubuntu"/>
              </a:rPr>
              <a:t> (2021)</a:t>
            </a:r>
            <a:endParaRPr sz="1000" b="1">
              <a:solidFill>
                <a:schemeClr val="lt1"/>
              </a:solidFill>
              <a:latin typeface="Ubuntu"/>
              <a:ea typeface="Ubuntu"/>
              <a:cs typeface="Ubuntu"/>
              <a:sym typeface="Ubuntu"/>
            </a:endParaRPr>
          </a:p>
        </p:txBody>
      </p:sp>
      <p:pic>
        <p:nvPicPr>
          <p:cNvPr id="387" name="Google Shape;387;p59"/>
          <p:cNvPicPr preferRelativeResize="0"/>
          <p:nvPr/>
        </p:nvPicPr>
        <p:blipFill>
          <a:blip r:embed="rId4">
            <a:alphaModFix/>
          </a:blip>
          <a:stretch>
            <a:fillRect/>
          </a:stretch>
        </p:blipFill>
        <p:spPr>
          <a:xfrm>
            <a:off x="135025" y="0"/>
            <a:ext cx="8839201" cy="2112956"/>
          </a:xfrm>
          <a:prstGeom prst="rect">
            <a:avLst/>
          </a:prstGeom>
          <a:noFill/>
          <a:ln>
            <a:noFill/>
          </a:ln>
        </p:spPr>
      </p:pic>
      <p:pic>
        <p:nvPicPr>
          <p:cNvPr id="388" name="Google Shape;388;p59"/>
          <p:cNvPicPr preferRelativeResize="0"/>
          <p:nvPr/>
        </p:nvPicPr>
        <p:blipFill rotWithShape="1">
          <a:blip r:embed="rId5">
            <a:alphaModFix/>
          </a:blip>
          <a:srcRect t="23171"/>
          <a:stretch/>
        </p:blipFill>
        <p:spPr>
          <a:xfrm>
            <a:off x="135025" y="4066662"/>
            <a:ext cx="8839201" cy="1988600"/>
          </a:xfrm>
          <a:prstGeom prst="rect">
            <a:avLst/>
          </a:prstGeom>
          <a:noFill/>
          <a:ln>
            <a:noFill/>
          </a:ln>
        </p:spPr>
      </p:pic>
      <p:pic>
        <p:nvPicPr>
          <p:cNvPr id="389" name="Google Shape;389;p59"/>
          <p:cNvPicPr preferRelativeResize="0"/>
          <p:nvPr/>
        </p:nvPicPr>
        <p:blipFill rotWithShape="1">
          <a:blip r:embed="rId6">
            <a:alphaModFix/>
          </a:blip>
          <a:srcRect t="25166"/>
          <a:stretch/>
        </p:blipFill>
        <p:spPr>
          <a:xfrm>
            <a:off x="135025" y="2206825"/>
            <a:ext cx="8839201" cy="1812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0"/>
          <p:cNvSpPr txBox="1"/>
          <p:nvPr/>
        </p:nvSpPr>
        <p:spPr>
          <a:xfrm>
            <a:off x="68700" y="271625"/>
            <a:ext cx="9006600" cy="5307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800" b="1">
                <a:solidFill>
                  <a:srgbClr val="EFC141"/>
                </a:solidFill>
                <a:latin typeface="Ubuntu"/>
                <a:ea typeface="Ubuntu"/>
                <a:cs typeface="Ubuntu"/>
                <a:sym typeface="Ubuntu"/>
              </a:rPr>
              <a:t>Spending and Saving Activities for K-12</a:t>
            </a:r>
            <a:endParaRPr sz="48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2400" b="1">
              <a:solidFill>
                <a:schemeClr val="dk1"/>
              </a:solidFill>
              <a:latin typeface="Ubuntu"/>
              <a:ea typeface="Ubuntu"/>
              <a:cs typeface="Ubuntu"/>
              <a:sym typeface="Ubuntu"/>
            </a:endParaRPr>
          </a:p>
          <a:p>
            <a:pPr marL="0" lvl="0" indent="0" algn="l" rtl="0">
              <a:lnSpc>
                <a:spcPct val="100000"/>
              </a:lnSpc>
              <a:spcBef>
                <a:spcPts val="0"/>
              </a:spcBef>
              <a:spcAft>
                <a:spcPts val="0"/>
              </a:spcAft>
              <a:buNone/>
            </a:pPr>
            <a:endParaRPr sz="2400" b="1">
              <a:solidFill>
                <a:schemeClr val="dk1"/>
              </a:solidFill>
              <a:latin typeface="Ubuntu"/>
              <a:ea typeface="Ubuntu"/>
              <a:cs typeface="Ubuntu"/>
              <a:sym typeface="Ubuntu"/>
            </a:endParaRPr>
          </a:p>
          <a:p>
            <a:pPr marL="0" lvl="0" indent="0" algn="l" rtl="0">
              <a:lnSpc>
                <a:spcPct val="100000"/>
              </a:lnSpc>
              <a:spcBef>
                <a:spcPts val="0"/>
              </a:spcBef>
              <a:spcAft>
                <a:spcPts val="0"/>
              </a:spcAft>
              <a:buNone/>
            </a:pPr>
            <a:endParaRPr sz="2400" b="1">
              <a:solidFill>
                <a:schemeClr val="dk1"/>
              </a:solidFill>
              <a:latin typeface="Ubuntu"/>
              <a:ea typeface="Ubuntu"/>
              <a:cs typeface="Ubuntu"/>
              <a:sym typeface="Ubuntu"/>
            </a:endParaRPr>
          </a:p>
          <a:p>
            <a:pPr marL="0" lvl="0" indent="0" algn="ctr" rtl="0">
              <a:lnSpc>
                <a:spcPct val="100000"/>
              </a:lnSpc>
              <a:spcBef>
                <a:spcPts val="0"/>
              </a:spcBef>
              <a:spcAft>
                <a:spcPts val="0"/>
              </a:spcAft>
              <a:buNone/>
            </a:pPr>
            <a:r>
              <a:rPr lang="en" sz="2800" b="1" u="sng">
                <a:solidFill>
                  <a:srgbClr val="38761D"/>
                </a:solidFill>
                <a:latin typeface="Ubuntu"/>
                <a:ea typeface="Ubuntu"/>
                <a:cs typeface="Ubuntu"/>
                <a:sym typeface="Ubuntu"/>
                <a:hlinkClick r:id="rId3">
                  <a:extLst>
                    <a:ext uri="{A12FA001-AC4F-418D-AE19-62706E023703}">
                      <ahyp:hlinkClr xmlns:ahyp="http://schemas.microsoft.com/office/drawing/2018/hyperlinkcolor" val="tx"/>
                    </a:ext>
                  </a:extLst>
                </a:hlinkClick>
              </a:rPr>
              <a:t>https://www.pocketschange.com/freetoolkit</a:t>
            </a:r>
            <a:endParaRPr sz="2800" b="1">
              <a:solidFill>
                <a:srgbClr val="38761D"/>
              </a:solidFill>
              <a:latin typeface="Ubuntu"/>
              <a:ea typeface="Ubuntu"/>
              <a:cs typeface="Ubuntu"/>
              <a:sym typeface="Ubuntu"/>
            </a:endParaRPr>
          </a:p>
        </p:txBody>
      </p:sp>
      <p:sp>
        <p:nvSpPr>
          <p:cNvPr id="395" name="Google Shape;395;p60"/>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6" name="Google Shape;396;p60"/>
          <p:cNvPicPr preferRelativeResize="0"/>
          <p:nvPr/>
        </p:nvPicPr>
        <p:blipFill>
          <a:blip r:embed="rId4">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1"/>
          <p:cNvSpPr txBox="1"/>
          <p:nvPr/>
        </p:nvSpPr>
        <p:spPr>
          <a:xfrm>
            <a:off x="1119125" y="128033"/>
            <a:ext cx="7410300" cy="651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p:txBody>
      </p:sp>
      <p:sp>
        <p:nvSpPr>
          <p:cNvPr id="402" name="Google Shape;402;p61"/>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3" name="Google Shape;403;p61"/>
          <p:cNvPicPr preferRelativeResize="0"/>
          <p:nvPr/>
        </p:nvPicPr>
        <p:blipFill>
          <a:blip r:embed="rId3">
            <a:alphaModFix/>
          </a:blip>
          <a:stretch>
            <a:fillRect/>
          </a:stretch>
        </p:blipFill>
        <p:spPr>
          <a:xfrm>
            <a:off x="7017349" y="6339464"/>
            <a:ext cx="1970949" cy="317525"/>
          </a:xfrm>
          <a:prstGeom prst="rect">
            <a:avLst/>
          </a:prstGeom>
          <a:noFill/>
          <a:ln>
            <a:noFill/>
          </a:ln>
        </p:spPr>
      </p:pic>
      <p:pic>
        <p:nvPicPr>
          <p:cNvPr id="404" name="Google Shape;404;p61"/>
          <p:cNvPicPr preferRelativeResize="0"/>
          <p:nvPr/>
        </p:nvPicPr>
        <p:blipFill>
          <a:blip r:embed="rId4">
            <a:alphaModFix/>
          </a:blip>
          <a:stretch>
            <a:fillRect/>
          </a:stretch>
        </p:blipFill>
        <p:spPr>
          <a:xfrm>
            <a:off x="281125" y="959050"/>
            <a:ext cx="4290875" cy="4290875"/>
          </a:xfrm>
          <a:prstGeom prst="rect">
            <a:avLst/>
          </a:prstGeom>
          <a:noFill/>
          <a:ln>
            <a:noFill/>
          </a:ln>
        </p:spPr>
      </p:pic>
      <p:pic>
        <p:nvPicPr>
          <p:cNvPr id="405" name="Google Shape;405;p61"/>
          <p:cNvPicPr preferRelativeResize="0"/>
          <p:nvPr/>
        </p:nvPicPr>
        <p:blipFill>
          <a:blip r:embed="rId5">
            <a:alphaModFix/>
          </a:blip>
          <a:stretch>
            <a:fillRect/>
          </a:stretch>
        </p:blipFill>
        <p:spPr>
          <a:xfrm>
            <a:off x="4721100" y="1690433"/>
            <a:ext cx="4267199" cy="42671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2"/>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 name="Google Shape;411;p62"/>
          <p:cNvPicPr preferRelativeResize="0"/>
          <p:nvPr/>
        </p:nvPicPr>
        <p:blipFill>
          <a:blip r:embed="rId3">
            <a:alphaModFix/>
          </a:blip>
          <a:stretch>
            <a:fillRect/>
          </a:stretch>
        </p:blipFill>
        <p:spPr>
          <a:xfrm>
            <a:off x="7017349" y="6339464"/>
            <a:ext cx="1970949" cy="317525"/>
          </a:xfrm>
          <a:prstGeom prst="rect">
            <a:avLst/>
          </a:prstGeom>
          <a:noFill/>
          <a:ln>
            <a:noFill/>
          </a:ln>
        </p:spPr>
      </p:pic>
      <p:pic>
        <p:nvPicPr>
          <p:cNvPr id="412" name="Google Shape;412;p62" title="3.png"/>
          <p:cNvPicPr preferRelativeResize="0"/>
          <p:nvPr/>
        </p:nvPicPr>
        <p:blipFill>
          <a:blip r:embed="rId4">
            <a:alphaModFix/>
          </a:blip>
          <a:stretch>
            <a:fillRect/>
          </a:stretch>
        </p:blipFill>
        <p:spPr>
          <a:xfrm>
            <a:off x="1670625" y="200475"/>
            <a:ext cx="5802732" cy="58027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3"/>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8" name="Google Shape;418;p63"/>
          <p:cNvPicPr preferRelativeResize="0"/>
          <p:nvPr/>
        </p:nvPicPr>
        <p:blipFill>
          <a:blip r:embed="rId3">
            <a:alphaModFix/>
          </a:blip>
          <a:stretch>
            <a:fillRect/>
          </a:stretch>
        </p:blipFill>
        <p:spPr>
          <a:xfrm>
            <a:off x="7017349" y="6339464"/>
            <a:ext cx="1970949" cy="317525"/>
          </a:xfrm>
          <a:prstGeom prst="rect">
            <a:avLst/>
          </a:prstGeom>
          <a:noFill/>
          <a:ln>
            <a:noFill/>
          </a:ln>
        </p:spPr>
      </p:pic>
      <p:pic>
        <p:nvPicPr>
          <p:cNvPr id="419" name="Google Shape;419;p63" title="2.png"/>
          <p:cNvPicPr preferRelativeResize="0"/>
          <p:nvPr/>
        </p:nvPicPr>
        <p:blipFill>
          <a:blip r:embed="rId4">
            <a:alphaModFix/>
          </a:blip>
          <a:stretch>
            <a:fillRect/>
          </a:stretch>
        </p:blipFill>
        <p:spPr>
          <a:xfrm>
            <a:off x="1977725" y="178475"/>
            <a:ext cx="5802732" cy="580273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4"/>
          <p:cNvSpPr/>
          <p:nvPr/>
        </p:nvSpPr>
        <p:spPr>
          <a:xfrm>
            <a:off x="-17375" y="0"/>
            <a:ext cx="2397900" cy="68580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5" name="Google Shape;425;p64" descr="Unknown.jpg"/>
          <p:cNvPicPr preferRelativeResize="0"/>
          <p:nvPr/>
        </p:nvPicPr>
        <p:blipFill rotWithShape="1">
          <a:blip r:embed="rId3">
            <a:alphaModFix/>
          </a:blip>
          <a:srcRect l="11077" r="11077"/>
          <a:stretch/>
        </p:blipFill>
        <p:spPr>
          <a:xfrm>
            <a:off x="-17375" y="2362732"/>
            <a:ext cx="2397899" cy="2132542"/>
          </a:xfrm>
          <a:prstGeom prst="rect">
            <a:avLst/>
          </a:prstGeom>
          <a:noFill/>
          <a:ln>
            <a:noFill/>
          </a:ln>
        </p:spPr>
      </p:pic>
      <p:sp>
        <p:nvSpPr>
          <p:cNvPr id="426" name="Google Shape;426;p64"/>
          <p:cNvSpPr txBox="1"/>
          <p:nvPr/>
        </p:nvSpPr>
        <p:spPr>
          <a:xfrm>
            <a:off x="2441400" y="1116600"/>
            <a:ext cx="6702600" cy="5979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b="1">
                <a:latin typeface="Ubuntu"/>
                <a:ea typeface="Ubuntu"/>
                <a:cs typeface="Ubuntu"/>
                <a:sym typeface="Ubuntu"/>
              </a:rPr>
              <a:t>MC - </a:t>
            </a:r>
            <a:r>
              <a:rPr lang="en" sz="2400">
                <a:latin typeface="Ubuntu"/>
                <a:ea typeface="Ubuntu"/>
                <a:cs typeface="Ubuntu"/>
                <a:sym typeface="Ubuntu"/>
              </a:rPr>
              <a:t>linguistic/interpersonal, leader/clown, stories</a:t>
            </a:r>
            <a:r>
              <a:rPr lang="en" sz="2400" b="1">
                <a:latin typeface="Ubuntu"/>
                <a:ea typeface="Ubuntu"/>
                <a:cs typeface="Ubuntu"/>
                <a:sym typeface="Ubuntu"/>
              </a:rPr>
              <a:t> </a:t>
            </a:r>
            <a:endParaRPr sz="2400" b="1">
              <a:latin typeface="Ubuntu"/>
              <a:ea typeface="Ubuntu"/>
              <a:cs typeface="Ubuntu"/>
              <a:sym typeface="Ubuntu"/>
            </a:endParaRPr>
          </a:p>
          <a:p>
            <a:pPr marL="0" lvl="0" indent="0" algn="ctr" rtl="0">
              <a:lnSpc>
                <a:spcPct val="115000"/>
              </a:lnSpc>
              <a:spcBef>
                <a:spcPts val="1000"/>
              </a:spcBef>
              <a:spcAft>
                <a:spcPts val="0"/>
              </a:spcAft>
              <a:buNone/>
            </a:pPr>
            <a:r>
              <a:rPr lang="en" sz="2400" b="1">
                <a:latin typeface="Ubuntu"/>
                <a:ea typeface="Ubuntu"/>
                <a:cs typeface="Ubuntu"/>
                <a:sym typeface="Ubuntu"/>
              </a:rPr>
              <a:t>Beatboxer - musical, </a:t>
            </a:r>
            <a:r>
              <a:rPr lang="en" sz="2400">
                <a:latin typeface="Ubuntu"/>
                <a:ea typeface="Ubuntu"/>
                <a:cs typeface="Ubuntu"/>
                <a:sym typeface="Ubuntu"/>
              </a:rPr>
              <a:t>rhythm, pace, organization</a:t>
            </a:r>
            <a:endParaRPr sz="2400">
              <a:latin typeface="Ubuntu"/>
              <a:ea typeface="Ubuntu"/>
              <a:cs typeface="Ubuntu"/>
              <a:sym typeface="Ubuntu"/>
            </a:endParaRPr>
          </a:p>
          <a:p>
            <a:pPr marL="0" lvl="0" indent="0" algn="ctr" rtl="0">
              <a:lnSpc>
                <a:spcPct val="115000"/>
              </a:lnSpc>
              <a:spcBef>
                <a:spcPts val="1000"/>
              </a:spcBef>
              <a:spcAft>
                <a:spcPts val="0"/>
              </a:spcAft>
              <a:buNone/>
            </a:pPr>
            <a:r>
              <a:rPr lang="en" sz="2400" b="1">
                <a:latin typeface="Ubuntu"/>
                <a:ea typeface="Ubuntu"/>
                <a:cs typeface="Ubuntu"/>
                <a:sym typeface="Ubuntu"/>
              </a:rPr>
              <a:t>DJ - Logical/spatial </a:t>
            </a:r>
            <a:r>
              <a:rPr lang="en" sz="2400">
                <a:latin typeface="Ubuntu"/>
                <a:ea typeface="Ubuntu"/>
                <a:cs typeface="Ubuntu"/>
                <a:sym typeface="Ubuntu"/>
              </a:rPr>
              <a:t>remix, recontextualize</a:t>
            </a:r>
            <a:endParaRPr sz="2400">
              <a:latin typeface="Ubuntu"/>
              <a:ea typeface="Ubuntu"/>
              <a:cs typeface="Ubuntu"/>
              <a:sym typeface="Ubuntu"/>
            </a:endParaRPr>
          </a:p>
          <a:p>
            <a:pPr marL="0" lvl="0" indent="0" algn="ctr" rtl="0">
              <a:lnSpc>
                <a:spcPct val="115000"/>
              </a:lnSpc>
              <a:spcBef>
                <a:spcPts val="1000"/>
              </a:spcBef>
              <a:spcAft>
                <a:spcPts val="0"/>
              </a:spcAft>
              <a:buNone/>
            </a:pPr>
            <a:r>
              <a:rPr lang="en" sz="2400" b="1">
                <a:latin typeface="Ubuntu"/>
                <a:ea typeface="Ubuntu"/>
                <a:cs typeface="Ubuntu"/>
                <a:sym typeface="Ubuntu"/>
              </a:rPr>
              <a:t>B-Boy - kinesthetic </a:t>
            </a:r>
            <a:r>
              <a:rPr lang="en" sz="2400">
                <a:latin typeface="Ubuntu"/>
                <a:ea typeface="Ubuntu"/>
                <a:cs typeface="Ubuntu"/>
                <a:sym typeface="Ubuntu"/>
              </a:rPr>
              <a:t>Body language, </a:t>
            </a:r>
            <a:endParaRPr sz="2400">
              <a:latin typeface="Ubuntu"/>
              <a:ea typeface="Ubuntu"/>
              <a:cs typeface="Ubuntu"/>
              <a:sym typeface="Ubuntu"/>
            </a:endParaRPr>
          </a:p>
          <a:p>
            <a:pPr marL="0" lvl="0" indent="0" algn="ctr" rtl="0">
              <a:lnSpc>
                <a:spcPct val="115000"/>
              </a:lnSpc>
              <a:spcBef>
                <a:spcPts val="1000"/>
              </a:spcBef>
              <a:spcAft>
                <a:spcPts val="0"/>
              </a:spcAft>
              <a:buNone/>
            </a:pPr>
            <a:r>
              <a:rPr lang="en" sz="2400" b="1">
                <a:latin typeface="Ubuntu"/>
                <a:ea typeface="Ubuntu"/>
                <a:cs typeface="Ubuntu"/>
                <a:sym typeface="Ubuntu"/>
              </a:rPr>
              <a:t>Graf Writer - natural/intrapersonal </a:t>
            </a:r>
            <a:r>
              <a:rPr lang="en" sz="2400">
                <a:latin typeface="Ubuntu"/>
                <a:ea typeface="Ubuntu"/>
                <a:cs typeface="Ubuntu"/>
                <a:sym typeface="Ubuntu"/>
              </a:rPr>
              <a:t>imagery, introvertedness</a:t>
            </a:r>
            <a:endParaRPr sz="2400">
              <a:latin typeface="Ubuntu"/>
              <a:ea typeface="Ubuntu"/>
              <a:cs typeface="Ubuntu"/>
              <a:sym typeface="Ubuntu"/>
            </a:endParaRPr>
          </a:p>
          <a:p>
            <a:pPr marL="0" lvl="0" indent="0" algn="l" rtl="0">
              <a:lnSpc>
                <a:spcPct val="115000"/>
              </a:lnSpc>
              <a:spcBef>
                <a:spcPts val="1000"/>
              </a:spcBef>
              <a:spcAft>
                <a:spcPts val="0"/>
              </a:spcAft>
              <a:buNone/>
            </a:pPr>
            <a:endParaRPr sz="2400" b="1">
              <a:latin typeface="Ubuntu"/>
              <a:ea typeface="Ubuntu"/>
              <a:cs typeface="Ubuntu"/>
              <a:sym typeface="Ubuntu"/>
            </a:endParaRPr>
          </a:p>
          <a:p>
            <a:pPr marL="0" lvl="0" indent="0" algn="ctr" rtl="0">
              <a:lnSpc>
                <a:spcPct val="115000"/>
              </a:lnSpc>
              <a:spcBef>
                <a:spcPts val="1000"/>
              </a:spcBef>
              <a:spcAft>
                <a:spcPts val="1000"/>
              </a:spcAft>
              <a:buNone/>
            </a:pPr>
            <a:endParaRPr sz="2400" b="1">
              <a:latin typeface="Ubuntu"/>
              <a:ea typeface="Ubuntu"/>
              <a:cs typeface="Ubuntu"/>
              <a:sym typeface="Ubuntu"/>
            </a:endParaRPr>
          </a:p>
        </p:txBody>
      </p:sp>
      <p:sp>
        <p:nvSpPr>
          <p:cNvPr id="427" name="Google Shape;427;p64"/>
          <p:cNvSpPr txBox="1"/>
          <p:nvPr/>
        </p:nvSpPr>
        <p:spPr>
          <a:xfrm>
            <a:off x="2554850" y="86267"/>
            <a:ext cx="6349800" cy="8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Ubuntu"/>
                <a:ea typeface="Ubuntu"/>
                <a:cs typeface="Ubuntu"/>
                <a:sym typeface="Ubuntu"/>
              </a:rPr>
              <a:t>Lean into Strengths, Develop Weaknesses</a:t>
            </a:r>
            <a:endParaRPr sz="2400" b="1">
              <a:latin typeface="Ubuntu"/>
              <a:ea typeface="Ubuntu"/>
              <a:cs typeface="Ubuntu"/>
              <a:sym typeface="Ubuntu"/>
            </a:endParaRPr>
          </a:p>
        </p:txBody>
      </p:sp>
      <p:sp>
        <p:nvSpPr>
          <p:cNvPr id="428" name="Google Shape;428;p64"/>
          <p:cNvSpPr txBox="1"/>
          <p:nvPr/>
        </p:nvSpPr>
        <p:spPr>
          <a:xfrm>
            <a:off x="-17375" y="357300"/>
            <a:ext cx="2397900" cy="126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latin typeface="Ubuntu"/>
                <a:ea typeface="Ubuntu"/>
                <a:cs typeface="Ubuntu"/>
                <a:sym typeface="Ubuntu"/>
              </a:rPr>
              <a:t>Hip Hop Pedagogy</a:t>
            </a:r>
            <a:endParaRPr sz="3000">
              <a:solidFill>
                <a:srgbClr val="FFFFFF"/>
              </a:solidFill>
              <a:latin typeface="Ubuntu"/>
              <a:ea typeface="Ubuntu"/>
              <a:cs typeface="Ubuntu"/>
              <a:sym typeface="Ubuntu"/>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5"/>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4" name="Google Shape;434;p65"/>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435" name="Google Shape;435;p65"/>
          <p:cNvSpPr txBox="1"/>
          <p:nvPr/>
        </p:nvSpPr>
        <p:spPr>
          <a:xfrm>
            <a:off x="921925" y="197975"/>
            <a:ext cx="7664100" cy="165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a:p>
            <a:pPr marL="0" lvl="0" indent="0" algn="ctr" rtl="0">
              <a:spcBef>
                <a:spcPts val="640"/>
              </a:spcBef>
              <a:spcAft>
                <a:spcPts val="0"/>
              </a:spcAft>
              <a:buNone/>
            </a:pPr>
            <a:endParaRPr sz="3000" b="1">
              <a:solidFill>
                <a:srgbClr val="38761D"/>
              </a:solidFill>
              <a:latin typeface="Georgia"/>
              <a:ea typeface="Georgia"/>
              <a:cs typeface="Georgia"/>
              <a:sym typeface="Georgia"/>
            </a:endParaRPr>
          </a:p>
          <a:p>
            <a:pPr marL="0" lvl="0" indent="0" algn="ctr" rtl="0">
              <a:spcBef>
                <a:spcPts val="0"/>
              </a:spcBef>
              <a:spcAft>
                <a:spcPts val="0"/>
              </a:spcAft>
              <a:buNone/>
            </a:pPr>
            <a:endParaRPr sz="3000" b="1">
              <a:solidFill>
                <a:srgbClr val="38761D"/>
              </a:solidFill>
              <a:latin typeface="Georgia"/>
              <a:ea typeface="Georgia"/>
              <a:cs typeface="Georgia"/>
              <a:sym typeface="Georgia"/>
            </a:endParaRPr>
          </a:p>
        </p:txBody>
      </p:sp>
      <p:sp>
        <p:nvSpPr>
          <p:cNvPr id="436" name="Google Shape;436;p65"/>
          <p:cNvSpPr txBox="1"/>
          <p:nvPr/>
        </p:nvSpPr>
        <p:spPr>
          <a:xfrm>
            <a:off x="1119125" y="128033"/>
            <a:ext cx="7410300" cy="651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p:txBody>
      </p:sp>
      <p:pic>
        <p:nvPicPr>
          <p:cNvPr id="437" name="Google Shape;437;p65"/>
          <p:cNvPicPr preferRelativeResize="0"/>
          <p:nvPr/>
        </p:nvPicPr>
        <p:blipFill>
          <a:blip r:embed="rId4">
            <a:alphaModFix/>
          </a:blip>
          <a:stretch>
            <a:fillRect/>
          </a:stretch>
        </p:blipFill>
        <p:spPr>
          <a:xfrm>
            <a:off x="491250" y="1008552"/>
            <a:ext cx="3903250" cy="2606447"/>
          </a:xfrm>
          <a:prstGeom prst="rect">
            <a:avLst/>
          </a:prstGeom>
          <a:noFill/>
          <a:ln>
            <a:noFill/>
          </a:ln>
        </p:spPr>
      </p:pic>
      <p:sp>
        <p:nvSpPr>
          <p:cNvPr id="438" name="Google Shape;438;p65"/>
          <p:cNvSpPr txBox="1"/>
          <p:nvPr/>
        </p:nvSpPr>
        <p:spPr>
          <a:xfrm>
            <a:off x="4572000" y="1008550"/>
            <a:ext cx="4453800" cy="22752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Create a playlist of 3-5 songs that feel like you</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Get together with a group and create a money personality playlist </a:t>
            </a:r>
            <a:endParaRPr sz="2400">
              <a:solidFill>
                <a:schemeClr val="dk1"/>
              </a:solidFill>
              <a:latin typeface="Ubuntu"/>
              <a:ea typeface="Ubuntu"/>
              <a:cs typeface="Ubuntu"/>
              <a:sym typeface="Ubuntu"/>
            </a:endParaRPr>
          </a:p>
          <a:p>
            <a:pPr marL="0" lvl="0" indent="0" algn="l" rtl="0">
              <a:spcBef>
                <a:spcPts val="0"/>
              </a:spcBef>
              <a:spcAft>
                <a:spcPts val="0"/>
              </a:spcAft>
              <a:buNone/>
            </a:pPr>
            <a:endParaRPr sz="2400">
              <a:solidFill>
                <a:schemeClr val="dk1"/>
              </a:solidFill>
              <a:latin typeface="Ubuntu"/>
              <a:ea typeface="Ubuntu"/>
              <a:cs typeface="Ubuntu"/>
              <a:sym typeface="Ubuntu"/>
            </a:endParaRPr>
          </a:p>
        </p:txBody>
      </p:sp>
      <p:pic>
        <p:nvPicPr>
          <p:cNvPr id="439" name="Google Shape;439;p65"/>
          <p:cNvPicPr preferRelativeResize="0"/>
          <p:nvPr/>
        </p:nvPicPr>
        <p:blipFill rotWithShape="1">
          <a:blip r:embed="rId5">
            <a:alphaModFix/>
          </a:blip>
          <a:srcRect b="14000"/>
          <a:stretch/>
        </p:blipFill>
        <p:spPr>
          <a:xfrm>
            <a:off x="5070075" y="3107225"/>
            <a:ext cx="3291850" cy="2847900"/>
          </a:xfrm>
          <a:prstGeom prst="rect">
            <a:avLst/>
          </a:prstGeom>
          <a:noFill/>
          <a:ln>
            <a:noFill/>
          </a:ln>
        </p:spPr>
      </p:pic>
      <p:sp>
        <p:nvSpPr>
          <p:cNvPr id="440" name="Google Shape;440;p65"/>
          <p:cNvSpPr txBox="1"/>
          <p:nvPr/>
        </p:nvSpPr>
        <p:spPr>
          <a:xfrm>
            <a:off x="309825" y="4008300"/>
            <a:ext cx="4534500" cy="15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latin typeface="Ubuntu"/>
                <a:ea typeface="Ubuntu"/>
                <a:cs typeface="Ubuntu"/>
                <a:sym typeface="Ubuntu"/>
              </a:rPr>
              <a:t>Tools to Use: </a:t>
            </a:r>
            <a:endParaRPr sz="2400" b="1">
              <a:solidFill>
                <a:schemeClr val="dk2"/>
              </a:solidFill>
              <a:latin typeface="Ubuntu"/>
              <a:ea typeface="Ubuntu"/>
              <a:cs typeface="Ubuntu"/>
              <a:sym typeface="Ubuntu"/>
            </a:endParaRPr>
          </a:p>
          <a:p>
            <a:pPr marL="457200" lvl="0" indent="-381000" algn="l" rtl="0">
              <a:spcBef>
                <a:spcPts val="0"/>
              </a:spcBef>
              <a:spcAft>
                <a:spcPts val="0"/>
              </a:spcAft>
              <a:buClr>
                <a:schemeClr val="dk2"/>
              </a:buClr>
              <a:buSzPts val="2400"/>
              <a:buFont typeface="Ubuntu"/>
              <a:buChar char="●"/>
            </a:pPr>
            <a:r>
              <a:rPr lang="en" sz="2400">
                <a:solidFill>
                  <a:schemeClr val="dk2"/>
                </a:solidFill>
                <a:latin typeface="Ubuntu"/>
                <a:ea typeface="Ubuntu"/>
                <a:cs typeface="Ubuntu"/>
                <a:sym typeface="Ubuntu"/>
              </a:rPr>
              <a:t>Canva for </a:t>
            </a:r>
            <a:r>
              <a:rPr lang="en" sz="2400" u="sng">
                <a:solidFill>
                  <a:schemeClr val="hlink"/>
                </a:solidFill>
                <a:latin typeface="Ubuntu"/>
                <a:ea typeface="Ubuntu"/>
                <a:cs typeface="Ubuntu"/>
                <a:sym typeface="Ubuntu"/>
                <a:hlinkClick r:id="rId6"/>
              </a:rPr>
              <a:t>playlist handout</a:t>
            </a:r>
            <a:endParaRPr sz="2400">
              <a:solidFill>
                <a:schemeClr val="dk2"/>
              </a:solidFill>
              <a:latin typeface="Ubuntu"/>
              <a:ea typeface="Ubuntu"/>
              <a:cs typeface="Ubuntu"/>
              <a:sym typeface="Ubuntu"/>
            </a:endParaRPr>
          </a:p>
          <a:p>
            <a:pPr marL="457200" lvl="0" indent="-381000" algn="l" rtl="0">
              <a:spcBef>
                <a:spcPts val="0"/>
              </a:spcBef>
              <a:spcAft>
                <a:spcPts val="0"/>
              </a:spcAft>
              <a:buClr>
                <a:schemeClr val="dk2"/>
              </a:buClr>
              <a:buSzPts val="2400"/>
              <a:buFont typeface="Ubuntu"/>
              <a:buChar char="●"/>
            </a:pPr>
            <a:r>
              <a:rPr lang="en" sz="2400">
                <a:solidFill>
                  <a:schemeClr val="dk2"/>
                </a:solidFill>
                <a:latin typeface="Ubuntu"/>
                <a:ea typeface="Ubuntu"/>
                <a:cs typeface="Ubuntu"/>
                <a:sym typeface="Ubuntu"/>
              </a:rPr>
              <a:t>Spotify </a:t>
            </a:r>
            <a:endParaRPr sz="2400">
              <a:solidFill>
                <a:schemeClr val="dk2"/>
              </a:solidFill>
              <a:latin typeface="Ubuntu"/>
              <a:ea typeface="Ubuntu"/>
              <a:cs typeface="Ubuntu"/>
              <a:sym typeface="Ubuntu"/>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6"/>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6" name="Google Shape;446;p66"/>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447" name="Google Shape;447;p66"/>
          <p:cNvSpPr txBox="1"/>
          <p:nvPr/>
        </p:nvSpPr>
        <p:spPr>
          <a:xfrm>
            <a:off x="921925" y="197975"/>
            <a:ext cx="7664100" cy="165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a:p>
            <a:pPr marL="0" lvl="0" indent="0" algn="ctr" rtl="0">
              <a:spcBef>
                <a:spcPts val="640"/>
              </a:spcBef>
              <a:spcAft>
                <a:spcPts val="0"/>
              </a:spcAft>
              <a:buNone/>
            </a:pPr>
            <a:endParaRPr sz="3000" b="1">
              <a:solidFill>
                <a:srgbClr val="38761D"/>
              </a:solidFill>
              <a:latin typeface="Georgia"/>
              <a:ea typeface="Georgia"/>
              <a:cs typeface="Georgia"/>
              <a:sym typeface="Georgia"/>
            </a:endParaRPr>
          </a:p>
          <a:p>
            <a:pPr marL="0" lvl="0" indent="0" algn="ctr" rtl="0">
              <a:spcBef>
                <a:spcPts val="0"/>
              </a:spcBef>
              <a:spcAft>
                <a:spcPts val="0"/>
              </a:spcAft>
              <a:buNone/>
            </a:pPr>
            <a:endParaRPr sz="3000" b="1">
              <a:solidFill>
                <a:srgbClr val="38761D"/>
              </a:solidFill>
              <a:latin typeface="Georgia"/>
              <a:ea typeface="Georgia"/>
              <a:cs typeface="Georgia"/>
              <a:sym typeface="Georgia"/>
            </a:endParaRPr>
          </a:p>
        </p:txBody>
      </p:sp>
      <p:sp>
        <p:nvSpPr>
          <p:cNvPr id="448" name="Google Shape;448;p66"/>
          <p:cNvSpPr txBox="1"/>
          <p:nvPr/>
        </p:nvSpPr>
        <p:spPr>
          <a:xfrm>
            <a:off x="1119125" y="128033"/>
            <a:ext cx="7410300" cy="651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p:txBody>
      </p:sp>
      <p:pic>
        <p:nvPicPr>
          <p:cNvPr id="449" name="Google Shape;449;p66"/>
          <p:cNvPicPr preferRelativeResize="0"/>
          <p:nvPr/>
        </p:nvPicPr>
        <p:blipFill>
          <a:blip r:embed="rId4">
            <a:alphaModFix/>
          </a:blip>
          <a:stretch>
            <a:fillRect/>
          </a:stretch>
        </p:blipFill>
        <p:spPr>
          <a:xfrm>
            <a:off x="4668825" y="883700"/>
            <a:ext cx="3674100" cy="2453425"/>
          </a:xfrm>
          <a:prstGeom prst="rect">
            <a:avLst/>
          </a:prstGeom>
          <a:noFill/>
          <a:ln>
            <a:noFill/>
          </a:ln>
        </p:spPr>
      </p:pic>
      <p:pic>
        <p:nvPicPr>
          <p:cNvPr id="450" name="Google Shape;450;p66"/>
          <p:cNvPicPr preferRelativeResize="0"/>
          <p:nvPr/>
        </p:nvPicPr>
        <p:blipFill>
          <a:blip r:embed="rId5">
            <a:alphaModFix/>
          </a:blip>
          <a:stretch>
            <a:fillRect/>
          </a:stretch>
        </p:blipFill>
        <p:spPr>
          <a:xfrm>
            <a:off x="4303512" y="3438211"/>
            <a:ext cx="1970949" cy="2568215"/>
          </a:xfrm>
          <a:prstGeom prst="rect">
            <a:avLst/>
          </a:prstGeom>
          <a:noFill/>
          <a:ln>
            <a:noFill/>
          </a:ln>
        </p:spPr>
      </p:pic>
      <p:pic>
        <p:nvPicPr>
          <p:cNvPr id="451" name="Google Shape;451;p66"/>
          <p:cNvPicPr preferRelativeResize="0"/>
          <p:nvPr/>
        </p:nvPicPr>
        <p:blipFill>
          <a:blip r:embed="rId6">
            <a:alphaModFix/>
          </a:blip>
          <a:stretch>
            <a:fillRect/>
          </a:stretch>
        </p:blipFill>
        <p:spPr>
          <a:xfrm>
            <a:off x="106025" y="883697"/>
            <a:ext cx="4159387" cy="3144649"/>
          </a:xfrm>
          <a:prstGeom prst="rect">
            <a:avLst/>
          </a:prstGeom>
          <a:noFill/>
          <a:ln>
            <a:noFill/>
          </a:ln>
        </p:spPr>
      </p:pic>
      <p:sp>
        <p:nvSpPr>
          <p:cNvPr id="452" name="Google Shape;452;p66"/>
          <p:cNvSpPr txBox="1"/>
          <p:nvPr/>
        </p:nvSpPr>
        <p:spPr>
          <a:xfrm>
            <a:off x="106025" y="4132125"/>
            <a:ext cx="3437100" cy="548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Write an I Am Poem and share with a money buddy</a:t>
            </a:r>
            <a:endParaRPr sz="2400">
              <a:solidFill>
                <a:schemeClr val="dk1"/>
              </a:solidFill>
              <a:latin typeface="Ubuntu"/>
              <a:ea typeface="Ubuntu"/>
              <a:cs typeface="Ubuntu"/>
              <a:sym typeface="Ubuntu"/>
            </a:endParaRPr>
          </a:p>
        </p:txBody>
      </p:sp>
      <p:sp>
        <p:nvSpPr>
          <p:cNvPr id="453" name="Google Shape;453;p66"/>
          <p:cNvSpPr txBox="1"/>
          <p:nvPr/>
        </p:nvSpPr>
        <p:spPr>
          <a:xfrm>
            <a:off x="6312575" y="3595900"/>
            <a:ext cx="2904600" cy="548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With a group, play Battle for the End of the Line and discuss context &amp; improvisation</a:t>
            </a:r>
            <a:endParaRPr sz="2400">
              <a:solidFill>
                <a:schemeClr val="dk1"/>
              </a:solidFill>
              <a:latin typeface="Ubuntu"/>
              <a:ea typeface="Ubuntu"/>
              <a:cs typeface="Ubuntu"/>
              <a:sym typeface="Ubuntu"/>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7"/>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600" b="1">
                <a:solidFill>
                  <a:schemeClr val="dk1"/>
                </a:solidFill>
                <a:latin typeface="Ubuntu"/>
                <a:ea typeface="Ubuntu"/>
                <a:cs typeface="Ubuntu"/>
                <a:sym typeface="Ubuntu"/>
              </a:rPr>
              <a:t>For more professional beatboxers:</a:t>
            </a:r>
            <a:endParaRPr sz="1600" b="1">
              <a:solidFill>
                <a:schemeClr val="dk1"/>
              </a:solidFill>
              <a:latin typeface="Ubuntu"/>
              <a:ea typeface="Ubuntu"/>
              <a:cs typeface="Ubuntu"/>
              <a:sym typeface="Ubuntu"/>
            </a:endParaRPr>
          </a:p>
          <a:p>
            <a:pPr marL="0" lvl="0" indent="0" algn="l" rtl="0">
              <a:lnSpc>
                <a:spcPct val="115000"/>
              </a:lnSpc>
              <a:spcBef>
                <a:spcPts val="0"/>
              </a:spcBef>
              <a:spcAft>
                <a:spcPts val="0"/>
              </a:spcAft>
              <a:buClr>
                <a:schemeClr val="dk1"/>
              </a:buClr>
              <a:buSzPts val="1100"/>
              <a:buFont typeface="Arial"/>
              <a:buNone/>
            </a:pPr>
            <a:r>
              <a:rPr lang="en" sz="1600" u="sng">
                <a:solidFill>
                  <a:srgbClr val="1155CC"/>
                </a:solidFill>
                <a:latin typeface="Ubuntu"/>
                <a:ea typeface="Ubuntu"/>
                <a:cs typeface="Ubuntu"/>
                <a:sym typeface="Ubuntu"/>
                <a:hlinkClick r:id="rId3">
                  <a:extLst>
                    <a:ext uri="{A12FA001-AC4F-418D-AE19-62706E023703}">
                      <ahyp:hlinkClr xmlns:ahyp="http://schemas.microsoft.com/office/drawing/2018/hyperlinkcolor" val="tx"/>
                    </a:ext>
                  </a:extLst>
                </a:hlinkClick>
              </a:rPr>
              <a:t>https://youtube.com/@americanbeatbox?si=y5MvlcP7pUR9hM_H</a:t>
            </a:r>
            <a:endParaRPr sz="1600">
              <a:latin typeface="Ubuntu"/>
              <a:ea typeface="Ubuntu"/>
              <a:cs typeface="Ubuntu"/>
              <a:sym typeface="Ubuntu"/>
            </a:endParaRPr>
          </a:p>
        </p:txBody>
      </p:sp>
      <p:pic>
        <p:nvPicPr>
          <p:cNvPr id="459" name="Google Shape;459;p67"/>
          <p:cNvPicPr preferRelativeResize="0"/>
          <p:nvPr/>
        </p:nvPicPr>
        <p:blipFill>
          <a:blip r:embed="rId4">
            <a:alphaModFix/>
          </a:blip>
          <a:stretch>
            <a:fillRect/>
          </a:stretch>
        </p:blipFill>
        <p:spPr>
          <a:xfrm>
            <a:off x="7017349" y="6339464"/>
            <a:ext cx="1970949" cy="317525"/>
          </a:xfrm>
          <a:prstGeom prst="rect">
            <a:avLst/>
          </a:prstGeom>
          <a:noFill/>
          <a:ln>
            <a:noFill/>
          </a:ln>
        </p:spPr>
      </p:pic>
      <p:sp>
        <p:nvSpPr>
          <p:cNvPr id="460" name="Google Shape;460;p67"/>
          <p:cNvSpPr txBox="1"/>
          <p:nvPr/>
        </p:nvSpPr>
        <p:spPr>
          <a:xfrm>
            <a:off x="921925" y="197975"/>
            <a:ext cx="7664100" cy="165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a:p>
            <a:pPr marL="0" lvl="0" indent="0" algn="ctr" rtl="0">
              <a:spcBef>
                <a:spcPts val="640"/>
              </a:spcBef>
              <a:spcAft>
                <a:spcPts val="0"/>
              </a:spcAft>
              <a:buNone/>
            </a:pPr>
            <a:endParaRPr sz="3000" b="1">
              <a:solidFill>
                <a:srgbClr val="38761D"/>
              </a:solidFill>
              <a:latin typeface="Georgia"/>
              <a:ea typeface="Georgia"/>
              <a:cs typeface="Georgia"/>
              <a:sym typeface="Georgia"/>
            </a:endParaRPr>
          </a:p>
          <a:p>
            <a:pPr marL="0" lvl="0" indent="0" algn="ctr" rtl="0">
              <a:spcBef>
                <a:spcPts val="0"/>
              </a:spcBef>
              <a:spcAft>
                <a:spcPts val="0"/>
              </a:spcAft>
              <a:buNone/>
            </a:pPr>
            <a:endParaRPr sz="3000" b="1">
              <a:solidFill>
                <a:srgbClr val="38761D"/>
              </a:solidFill>
              <a:latin typeface="Georgia"/>
              <a:ea typeface="Georgia"/>
              <a:cs typeface="Georgia"/>
              <a:sym typeface="Georgia"/>
            </a:endParaRPr>
          </a:p>
        </p:txBody>
      </p:sp>
      <p:sp>
        <p:nvSpPr>
          <p:cNvPr id="461" name="Google Shape;461;p67"/>
          <p:cNvSpPr txBox="1"/>
          <p:nvPr/>
        </p:nvSpPr>
        <p:spPr>
          <a:xfrm>
            <a:off x="1119125" y="128033"/>
            <a:ext cx="7410300" cy="651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p:txBody>
      </p:sp>
      <p:pic>
        <p:nvPicPr>
          <p:cNvPr id="462" name="Google Shape;462;p67"/>
          <p:cNvPicPr preferRelativeResize="0"/>
          <p:nvPr/>
        </p:nvPicPr>
        <p:blipFill>
          <a:blip r:embed="rId5">
            <a:alphaModFix/>
          </a:blip>
          <a:stretch>
            <a:fillRect/>
          </a:stretch>
        </p:blipFill>
        <p:spPr>
          <a:xfrm>
            <a:off x="588100" y="3437396"/>
            <a:ext cx="3598250" cy="2402779"/>
          </a:xfrm>
          <a:prstGeom prst="rect">
            <a:avLst/>
          </a:prstGeom>
          <a:noFill/>
          <a:ln>
            <a:noFill/>
          </a:ln>
        </p:spPr>
      </p:pic>
      <p:pic>
        <p:nvPicPr>
          <p:cNvPr id="463" name="Google Shape;463;p67" descr="How can we use our breath to help us focus and help ease anxiety? In this expert episode of The Wake Up, we practice a cycle of box breathing with Headspace meditation teacher Dora Kamau. We'll learn a new technique to count our breaths and recenter the mind to help us become more present. &#10;&#10;Get some Headspace today: https://checkout.headspace.com/&#10;&#10;Subscribe to the Headspace channel: https://www.youtube.com/channel/UC3JhfsgFPLSLNEROQCdj-GQ?sub_confirmation=1&#10;&#10;#Headspace #Breathwork #BreathingTechniques&#10;&#10;Enjoyed this relaxing video? Find more on the Headspace app!&#10;App Store: https://apps.apple.com/us/app/headspace-meditation-sleep/id493145008&#10;Google Play: https://play.google.com/store/apps/details?id=com.getsomeheadspace.android&amp;hl=en_US &#10;&#10;Check out Headspace online! &#10;&#10;Website: https://www.headspace.com/&#10;Instagram: https://www.instagram.com/headspace/&#10;Twitter: https://twitter.com/Headspace&#10;Facebook: https://www.facebook.com/Headspace&#10;&#10;&#10;Music:&#10;&#10;&#10;Patiently waiting - by Scott Sorenson &amp; Chris Murguia" title="Learn Breathing Technique Box Breathing: Practice Breathwork for Focus and Anxiety with Dora Kamau">
            <a:hlinkClick r:id="rId6"/>
          </p:cNvPr>
          <p:cNvPicPr preferRelativeResize="0"/>
          <p:nvPr/>
        </p:nvPicPr>
        <p:blipFill>
          <a:blip r:embed="rId7">
            <a:alphaModFix/>
          </a:blip>
          <a:stretch>
            <a:fillRect/>
          </a:stretch>
        </p:blipFill>
        <p:spPr>
          <a:xfrm>
            <a:off x="4405501" y="907625"/>
            <a:ext cx="4271600" cy="2402775"/>
          </a:xfrm>
          <a:prstGeom prst="rect">
            <a:avLst/>
          </a:prstGeom>
          <a:noFill/>
          <a:ln>
            <a:noFill/>
          </a:ln>
        </p:spPr>
      </p:pic>
      <p:sp>
        <p:nvSpPr>
          <p:cNvPr id="464" name="Google Shape;464;p67"/>
          <p:cNvSpPr txBox="1"/>
          <p:nvPr/>
        </p:nvSpPr>
        <p:spPr>
          <a:xfrm>
            <a:off x="637400" y="1174700"/>
            <a:ext cx="3420600" cy="2135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Try out Box Breathing for Grounding </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Try out Beatbox Breath with a group</a:t>
            </a:r>
            <a:endParaRPr sz="2400">
              <a:solidFill>
                <a:schemeClr val="dk1"/>
              </a:solidFill>
              <a:latin typeface="Ubuntu"/>
              <a:ea typeface="Ubuntu"/>
              <a:cs typeface="Ubuntu"/>
              <a:sym typeface="Ubuntu"/>
            </a:endParaRPr>
          </a:p>
        </p:txBody>
      </p:sp>
      <p:pic>
        <p:nvPicPr>
          <p:cNvPr id="465" name="Google Shape;465;p67" title="Dyalekt_MathPPD_Basketball.mov">
            <a:hlinkClick r:id="rId8"/>
          </p:cNvPr>
          <p:cNvPicPr preferRelativeResize="0"/>
          <p:nvPr/>
        </p:nvPicPr>
        <p:blipFill>
          <a:blip r:embed="rId9">
            <a:alphaModFix/>
          </a:blip>
          <a:stretch>
            <a:fillRect/>
          </a:stretch>
        </p:blipFill>
        <p:spPr>
          <a:xfrm>
            <a:off x="4342025" y="3438088"/>
            <a:ext cx="4398560" cy="2277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1000"/>
                                        <p:tgtEl>
                                          <p:spTgt spid="4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5"/>
                                        </p:tgtEl>
                                        <p:attrNameLst>
                                          <p:attrName>style.visibility</p:attrName>
                                        </p:attrNameLst>
                                      </p:cBhvr>
                                      <p:to>
                                        <p:strVal val="visible"/>
                                      </p:to>
                                    </p:set>
                                    <p:animEffect transition="in" filter="fade">
                                      <p:cBhvr>
                                        <p:cTn id="12" dur="10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8"/>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1" name="Google Shape;471;p68"/>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472" name="Google Shape;472;p68"/>
          <p:cNvSpPr txBox="1"/>
          <p:nvPr/>
        </p:nvSpPr>
        <p:spPr>
          <a:xfrm>
            <a:off x="921925" y="197975"/>
            <a:ext cx="7664100" cy="165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a:p>
            <a:pPr marL="0" lvl="0" indent="0" algn="ctr" rtl="0">
              <a:spcBef>
                <a:spcPts val="640"/>
              </a:spcBef>
              <a:spcAft>
                <a:spcPts val="0"/>
              </a:spcAft>
              <a:buNone/>
            </a:pPr>
            <a:endParaRPr sz="3000" b="1">
              <a:solidFill>
                <a:srgbClr val="38761D"/>
              </a:solidFill>
              <a:latin typeface="Georgia"/>
              <a:ea typeface="Georgia"/>
              <a:cs typeface="Georgia"/>
              <a:sym typeface="Georgia"/>
            </a:endParaRPr>
          </a:p>
          <a:p>
            <a:pPr marL="0" lvl="0" indent="0" algn="ctr" rtl="0">
              <a:spcBef>
                <a:spcPts val="0"/>
              </a:spcBef>
              <a:spcAft>
                <a:spcPts val="0"/>
              </a:spcAft>
              <a:buNone/>
            </a:pPr>
            <a:endParaRPr sz="3000" b="1">
              <a:solidFill>
                <a:srgbClr val="38761D"/>
              </a:solidFill>
              <a:latin typeface="Georgia"/>
              <a:ea typeface="Georgia"/>
              <a:cs typeface="Georgia"/>
              <a:sym typeface="Georgia"/>
            </a:endParaRPr>
          </a:p>
        </p:txBody>
      </p:sp>
      <p:sp>
        <p:nvSpPr>
          <p:cNvPr id="473" name="Google Shape;473;p68"/>
          <p:cNvSpPr txBox="1"/>
          <p:nvPr/>
        </p:nvSpPr>
        <p:spPr>
          <a:xfrm>
            <a:off x="1119125" y="128033"/>
            <a:ext cx="7410300" cy="651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p:txBody>
      </p:sp>
      <p:pic>
        <p:nvPicPr>
          <p:cNvPr id="474" name="Google Shape;474;p68"/>
          <p:cNvPicPr preferRelativeResize="0"/>
          <p:nvPr/>
        </p:nvPicPr>
        <p:blipFill rotWithShape="1">
          <a:blip r:embed="rId4">
            <a:alphaModFix/>
          </a:blip>
          <a:srcRect t="4117" b="2520"/>
          <a:stretch/>
        </p:blipFill>
        <p:spPr>
          <a:xfrm>
            <a:off x="2889650" y="885525"/>
            <a:ext cx="3364725" cy="2097738"/>
          </a:xfrm>
          <a:prstGeom prst="rect">
            <a:avLst/>
          </a:prstGeom>
          <a:noFill/>
          <a:ln>
            <a:noFill/>
          </a:ln>
        </p:spPr>
      </p:pic>
      <p:sp>
        <p:nvSpPr>
          <p:cNvPr id="475" name="Google Shape;475;p68"/>
          <p:cNvSpPr txBox="1"/>
          <p:nvPr/>
        </p:nvSpPr>
        <p:spPr>
          <a:xfrm>
            <a:off x="320375" y="3084750"/>
            <a:ext cx="8823600" cy="310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u="sng">
                <a:solidFill>
                  <a:schemeClr val="hlink"/>
                </a:solidFill>
                <a:latin typeface="Ubuntu"/>
                <a:ea typeface="Ubuntu"/>
                <a:cs typeface="Ubuntu"/>
                <a:sym typeface="Ubuntu"/>
                <a:hlinkClick r:id="rId5"/>
              </a:rPr>
              <a:t>Create a mood board </a:t>
            </a:r>
            <a:r>
              <a:rPr lang="en" sz="2400">
                <a:solidFill>
                  <a:schemeClr val="dk1"/>
                </a:solidFill>
                <a:latin typeface="Ubuntu"/>
                <a:ea typeface="Ubuntu"/>
                <a:cs typeface="Ubuntu"/>
                <a:sym typeface="Ubuntu"/>
              </a:rPr>
              <a:t>with artists/works of art that can answer the following prompts:</a:t>
            </a:r>
            <a:endParaRPr sz="2400">
              <a:solidFill>
                <a:schemeClr val="dk1"/>
              </a:solidFill>
              <a:latin typeface="Ubuntu"/>
              <a:ea typeface="Ubuntu"/>
              <a:cs typeface="Ubuntu"/>
              <a:sym typeface="Ubuntu"/>
            </a:endParaRPr>
          </a:p>
          <a:p>
            <a:pPr marL="914400" lvl="0" indent="-381000" algn="l" rtl="0">
              <a:lnSpc>
                <a:spcPct val="115000"/>
              </a:lnSpc>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What does money mean to you?</a:t>
            </a:r>
            <a:endParaRPr sz="2400">
              <a:solidFill>
                <a:schemeClr val="dk1"/>
              </a:solidFill>
              <a:latin typeface="Ubuntu"/>
              <a:ea typeface="Ubuntu"/>
              <a:cs typeface="Ubuntu"/>
              <a:sym typeface="Ubuntu"/>
            </a:endParaRPr>
          </a:p>
          <a:p>
            <a:pPr marL="914400" lvl="0" indent="-381000" algn="l" rtl="0">
              <a:lnSpc>
                <a:spcPct val="115000"/>
              </a:lnSpc>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What do you want to preserve?</a:t>
            </a:r>
            <a:endParaRPr sz="2400">
              <a:solidFill>
                <a:schemeClr val="dk1"/>
              </a:solidFill>
              <a:latin typeface="Ubuntu"/>
              <a:ea typeface="Ubuntu"/>
              <a:cs typeface="Ubuntu"/>
              <a:sym typeface="Ubuntu"/>
            </a:endParaRPr>
          </a:p>
          <a:p>
            <a:pPr marL="914400" lvl="0" indent="-381000" algn="l" rtl="0">
              <a:lnSpc>
                <a:spcPct val="115000"/>
              </a:lnSpc>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What do you want to change?</a:t>
            </a:r>
            <a:endParaRPr sz="2400">
              <a:solidFill>
                <a:schemeClr val="dk1"/>
              </a:solidFill>
              <a:latin typeface="Ubuntu"/>
              <a:ea typeface="Ubuntu"/>
              <a:cs typeface="Ubuntu"/>
              <a:sym typeface="Ubuntu"/>
            </a:endParaRPr>
          </a:p>
          <a:p>
            <a:pPr marL="0" lvl="0" indent="0" algn="l" rtl="0">
              <a:lnSpc>
                <a:spcPct val="115000"/>
              </a:lnSpc>
              <a:spcBef>
                <a:spcPts val="0"/>
              </a:spcBef>
              <a:spcAft>
                <a:spcPts val="0"/>
              </a:spcAft>
              <a:buNone/>
            </a:pPr>
            <a:r>
              <a:rPr lang="en" sz="2400">
                <a:solidFill>
                  <a:schemeClr val="dk1"/>
                </a:solidFill>
                <a:latin typeface="Ubuntu"/>
                <a:ea typeface="Ubuntu"/>
                <a:cs typeface="Ubuntu"/>
                <a:sym typeface="Ubuntu"/>
              </a:rPr>
              <a:t>Tools to use: Canva, physically cut from magazines, or drawn on poster board or notebooks. </a:t>
            </a:r>
            <a:endParaRPr sz="2400">
              <a:latin typeface="Ubuntu"/>
              <a:ea typeface="Ubuntu"/>
              <a:cs typeface="Ubuntu"/>
              <a:sym typeface="Ubuntu"/>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42"/>
          <p:cNvSpPr/>
          <p:nvPr/>
        </p:nvSpPr>
        <p:spPr>
          <a:xfrm>
            <a:off x="0" y="0"/>
            <a:ext cx="2397900" cy="68580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2"/>
          <p:cNvSpPr txBox="1"/>
          <p:nvPr/>
        </p:nvSpPr>
        <p:spPr>
          <a:xfrm>
            <a:off x="96475" y="330767"/>
            <a:ext cx="2184300" cy="113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FFFFFF"/>
              </a:solidFill>
              <a:latin typeface="Special Elite"/>
              <a:ea typeface="Special Elite"/>
              <a:cs typeface="Special Elite"/>
              <a:sym typeface="Special Elite"/>
            </a:endParaRPr>
          </a:p>
          <a:p>
            <a:pPr marL="0" lvl="0" indent="0" algn="l" rtl="0">
              <a:spcBef>
                <a:spcPts val="0"/>
              </a:spcBef>
              <a:spcAft>
                <a:spcPts val="0"/>
              </a:spcAft>
              <a:buNone/>
            </a:pPr>
            <a:endParaRPr>
              <a:solidFill>
                <a:srgbClr val="FFFFFF"/>
              </a:solidFill>
              <a:latin typeface="Special Elite"/>
              <a:ea typeface="Special Elite"/>
              <a:cs typeface="Special Elite"/>
              <a:sym typeface="Special Elite"/>
            </a:endParaRPr>
          </a:p>
        </p:txBody>
      </p:sp>
      <p:sp>
        <p:nvSpPr>
          <p:cNvPr id="212" name="Google Shape;212;p42"/>
          <p:cNvSpPr txBox="1"/>
          <p:nvPr/>
        </p:nvSpPr>
        <p:spPr>
          <a:xfrm>
            <a:off x="2566875" y="153175"/>
            <a:ext cx="6234900" cy="651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38761D"/>
                </a:solidFill>
                <a:latin typeface="Georgia"/>
                <a:ea typeface="Georgia"/>
                <a:cs typeface="Georgia"/>
                <a:sym typeface="Georgia"/>
              </a:rPr>
              <a:t>Who’s in the room</a:t>
            </a:r>
            <a:endParaRPr sz="3000" b="1">
              <a:solidFill>
                <a:srgbClr val="38761D"/>
              </a:solidFill>
              <a:latin typeface="Georgia"/>
              <a:ea typeface="Georgia"/>
              <a:cs typeface="Georgia"/>
              <a:sym typeface="Georgia"/>
            </a:endParaRPr>
          </a:p>
          <a:p>
            <a:pPr marL="0" lvl="0" indent="0" algn="l" rtl="0">
              <a:spcBef>
                <a:spcPts val="0"/>
              </a:spcBef>
              <a:spcAft>
                <a:spcPts val="0"/>
              </a:spcAft>
              <a:buNone/>
            </a:pPr>
            <a:endParaRPr sz="3000" b="1">
              <a:solidFill>
                <a:srgbClr val="38761D"/>
              </a:solidFill>
              <a:latin typeface="Georgia"/>
              <a:ea typeface="Georgia"/>
              <a:cs typeface="Georgia"/>
              <a:sym typeface="Georgia"/>
            </a:endParaRPr>
          </a:p>
          <a:p>
            <a:pPr marL="457200" lvl="0" indent="-355600" algn="l" rtl="0">
              <a:spcBef>
                <a:spcPts val="0"/>
              </a:spcBef>
              <a:spcAft>
                <a:spcPts val="0"/>
              </a:spcAft>
              <a:buClr>
                <a:srgbClr val="38761D"/>
              </a:buClr>
              <a:buSzPts val="2000"/>
              <a:buFont typeface="Ubuntu"/>
              <a:buChar char="★"/>
            </a:pPr>
            <a:r>
              <a:rPr lang="en" sz="2000" b="1">
                <a:solidFill>
                  <a:srgbClr val="38761D"/>
                </a:solidFill>
                <a:latin typeface="Ubuntu"/>
                <a:ea typeface="Ubuntu"/>
                <a:cs typeface="Ubuntu"/>
                <a:sym typeface="Ubuntu"/>
              </a:rPr>
              <a:t>Name</a:t>
            </a:r>
            <a:endParaRPr sz="2000" b="1">
              <a:solidFill>
                <a:srgbClr val="38761D"/>
              </a:solidFill>
              <a:latin typeface="Ubuntu"/>
              <a:ea typeface="Ubuntu"/>
              <a:cs typeface="Ubuntu"/>
              <a:sym typeface="Ubuntu"/>
            </a:endParaRPr>
          </a:p>
          <a:p>
            <a:pPr marL="457200" lvl="0" indent="-355600" algn="l" rtl="0">
              <a:spcBef>
                <a:spcPts val="0"/>
              </a:spcBef>
              <a:spcAft>
                <a:spcPts val="0"/>
              </a:spcAft>
              <a:buClr>
                <a:srgbClr val="38761D"/>
              </a:buClr>
              <a:buSzPts val="2000"/>
              <a:buFont typeface="Ubuntu"/>
              <a:buChar char="★"/>
            </a:pPr>
            <a:r>
              <a:rPr lang="en" sz="2000" b="1">
                <a:solidFill>
                  <a:srgbClr val="38761D"/>
                </a:solidFill>
                <a:latin typeface="Ubuntu"/>
                <a:ea typeface="Ubuntu"/>
                <a:cs typeface="Ubuntu"/>
                <a:sym typeface="Ubuntu"/>
              </a:rPr>
              <a:t>Grade levels you teach</a:t>
            </a:r>
            <a:endParaRPr sz="2000" b="1">
              <a:solidFill>
                <a:srgbClr val="38761D"/>
              </a:solidFill>
              <a:latin typeface="Ubuntu"/>
              <a:ea typeface="Ubuntu"/>
              <a:cs typeface="Ubuntu"/>
              <a:sym typeface="Ubuntu"/>
            </a:endParaRPr>
          </a:p>
          <a:p>
            <a:pPr marL="457200" lvl="0" indent="-355600" algn="l" rtl="0">
              <a:spcBef>
                <a:spcPts val="0"/>
              </a:spcBef>
              <a:spcAft>
                <a:spcPts val="0"/>
              </a:spcAft>
              <a:buClr>
                <a:srgbClr val="38761D"/>
              </a:buClr>
              <a:buSzPts val="2000"/>
              <a:buFont typeface="Ubuntu"/>
              <a:buChar char="★"/>
            </a:pPr>
            <a:r>
              <a:rPr lang="en" sz="2000" b="1">
                <a:solidFill>
                  <a:srgbClr val="38761D"/>
                </a:solidFill>
                <a:latin typeface="Ubuntu"/>
                <a:ea typeface="Ubuntu"/>
                <a:cs typeface="Ubuntu"/>
                <a:sym typeface="Ubuntu"/>
              </a:rPr>
              <a:t>What you’re most interested in learning? </a:t>
            </a:r>
            <a:endParaRPr sz="2000" b="1">
              <a:solidFill>
                <a:srgbClr val="38761D"/>
              </a:solidFill>
              <a:latin typeface="Ubuntu"/>
              <a:ea typeface="Ubuntu"/>
              <a:cs typeface="Ubuntu"/>
              <a:sym typeface="Ubuntu"/>
            </a:endParaRPr>
          </a:p>
          <a:p>
            <a:pPr marL="457200" lvl="0" indent="-355600" algn="l" rtl="0">
              <a:spcBef>
                <a:spcPts val="0"/>
              </a:spcBef>
              <a:spcAft>
                <a:spcPts val="0"/>
              </a:spcAft>
              <a:buClr>
                <a:srgbClr val="38761D"/>
              </a:buClr>
              <a:buSzPts val="2000"/>
              <a:buFont typeface="Ubuntu"/>
              <a:buChar char="★"/>
            </a:pPr>
            <a:r>
              <a:rPr lang="en" sz="2000" b="1">
                <a:solidFill>
                  <a:srgbClr val="38761D"/>
                </a:solidFill>
                <a:latin typeface="Ubuntu"/>
                <a:ea typeface="Ubuntu"/>
                <a:cs typeface="Ubuntu"/>
                <a:sym typeface="Ubuntu"/>
              </a:rPr>
              <a:t>What you’re most excited to share?</a:t>
            </a:r>
            <a:endParaRPr sz="2000" b="1">
              <a:solidFill>
                <a:srgbClr val="38761D"/>
              </a:solidFill>
              <a:latin typeface="Ubuntu"/>
              <a:ea typeface="Ubuntu"/>
              <a:cs typeface="Ubuntu"/>
              <a:sym typeface="Ubuntu"/>
            </a:endParaRPr>
          </a:p>
          <a:p>
            <a:pPr marL="457200" lvl="0" indent="0" algn="l" rtl="0">
              <a:spcBef>
                <a:spcPts val="0"/>
              </a:spcBef>
              <a:spcAft>
                <a:spcPts val="0"/>
              </a:spcAft>
              <a:buNone/>
            </a:pPr>
            <a:endParaRPr sz="2000" b="1">
              <a:solidFill>
                <a:srgbClr val="38761D"/>
              </a:solidFill>
              <a:latin typeface="Ubuntu"/>
              <a:ea typeface="Ubuntu"/>
              <a:cs typeface="Ubuntu"/>
              <a:sym typeface="Ubuntu"/>
            </a:endParaRPr>
          </a:p>
        </p:txBody>
      </p:sp>
      <p:pic>
        <p:nvPicPr>
          <p:cNvPr id="213" name="Google Shape;213;p42" title="20191015-PocketPD-MoneyBuddy2.mp4">
            <a:hlinkClick r:id="rId3"/>
          </p:cNvPr>
          <p:cNvPicPr preferRelativeResize="0"/>
          <p:nvPr/>
        </p:nvPicPr>
        <p:blipFill>
          <a:blip r:embed="rId4">
            <a:alphaModFix/>
          </a:blip>
          <a:stretch>
            <a:fillRect/>
          </a:stretch>
        </p:blipFill>
        <p:spPr>
          <a:xfrm>
            <a:off x="3501238" y="3058850"/>
            <a:ext cx="4366175" cy="3274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10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9"/>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1" name="Google Shape;481;p69"/>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482" name="Google Shape;482;p69"/>
          <p:cNvSpPr txBox="1"/>
          <p:nvPr/>
        </p:nvSpPr>
        <p:spPr>
          <a:xfrm>
            <a:off x="921925" y="197975"/>
            <a:ext cx="7664100" cy="165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a:p>
            <a:pPr marL="0" lvl="0" indent="0" algn="ctr" rtl="0">
              <a:spcBef>
                <a:spcPts val="640"/>
              </a:spcBef>
              <a:spcAft>
                <a:spcPts val="0"/>
              </a:spcAft>
              <a:buNone/>
            </a:pPr>
            <a:endParaRPr sz="3000" b="1">
              <a:solidFill>
                <a:srgbClr val="38761D"/>
              </a:solidFill>
              <a:latin typeface="Georgia"/>
              <a:ea typeface="Georgia"/>
              <a:cs typeface="Georgia"/>
              <a:sym typeface="Georgia"/>
            </a:endParaRPr>
          </a:p>
          <a:p>
            <a:pPr marL="0" lvl="0" indent="0" algn="ctr" rtl="0">
              <a:spcBef>
                <a:spcPts val="0"/>
              </a:spcBef>
              <a:spcAft>
                <a:spcPts val="0"/>
              </a:spcAft>
              <a:buNone/>
            </a:pPr>
            <a:endParaRPr sz="3000" b="1">
              <a:solidFill>
                <a:srgbClr val="38761D"/>
              </a:solidFill>
              <a:latin typeface="Georgia"/>
              <a:ea typeface="Georgia"/>
              <a:cs typeface="Georgia"/>
              <a:sym typeface="Georgia"/>
            </a:endParaRPr>
          </a:p>
        </p:txBody>
      </p:sp>
      <p:sp>
        <p:nvSpPr>
          <p:cNvPr id="483" name="Google Shape;483;p69"/>
          <p:cNvSpPr txBox="1"/>
          <p:nvPr/>
        </p:nvSpPr>
        <p:spPr>
          <a:xfrm>
            <a:off x="1119125" y="128033"/>
            <a:ext cx="7410300" cy="651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p:txBody>
      </p:sp>
      <p:pic>
        <p:nvPicPr>
          <p:cNvPr id="484" name="Google Shape;484;p69"/>
          <p:cNvPicPr preferRelativeResize="0"/>
          <p:nvPr/>
        </p:nvPicPr>
        <p:blipFill>
          <a:blip r:embed="rId4">
            <a:alphaModFix/>
          </a:blip>
          <a:stretch>
            <a:fillRect/>
          </a:stretch>
        </p:blipFill>
        <p:spPr>
          <a:xfrm>
            <a:off x="5025850" y="3258821"/>
            <a:ext cx="3753500" cy="2555828"/>
          </a:xfrm>
          <a:prstGeom prst="rect">
            <a:avLst/>
          </a:prstGeom>
          <a:noFill/>
          <a:ln>
            <a:noFill/>
          </a:ln>
        </p:spPr>
      </p:pic>
      <p:pic>
        <p:nvPicPr>
          <p:cNvPr id="485" name="Google Shape;485;p69" descr="Ball out with the Dribble Bounce dance break from our H.Y.P.E. Breakin' It Down Vol. 1 series featuring Darryl DMC McDaniels and choreographers, Marc Santa Maria and LaShawn Jones.&#10;&#10;Download the full series of our H.Y.P.E. The Breaks Vol. 1 dance breaks at http://HHPH.org/BreakinItDown&#10;&#10;Hip Hop Public Health creates research-based educational resources by harnessing the power of music and culture to improve health in communities that are underserved.&#10;&#10;Learn more at https://HHPH.org&#10;&#10;Follow us on:&#10;→ https://Twitter.com/HHPHorg&#10;→ https://Instagram.com/HHPHorg&#10;→ https://Facebook.com/HHPHorg&#10;→ https://TikTok.com/@HipHopPublicHealth&#10;→ https://www.linkedin.com/company/hiphoppublichealth/&#10;&#10;https://www.hhph.org/?form=donate" title="Dribble Bounce - H.Y.P.E. Breakin' It Down Vol. 1">
            <a:hlinkClick r:id="rId5"/>
          </p:cNvPr>
          <p:cNvPicPr preferRelativeResize="0"/>
          <p:nvPr/>
        </p:nvPicPr>
        <p:blipFill>
          <a:blip r:embed="rId6">
            <a:alphaModFix/>
          </a:blip>
          <a:stretch>
            <a:fillRect/>
          </a:stretch>
        </p:blipFill>
        <p:spPr>
          <a:xfrm>
            <a:off x="601025" y="1024524"/>
            <a:ext cx="3970975" cy="2233650"/>
          </a:xfrm>
          <a:prstGeom prst="rect">
            <a:avLst/>
          </a:prstGeom>
          <a:noFill/>
          <a:ln>
            <a:noFill/>
          </a:ln>
        </p:spPr>
      </p:pic>
      <p:sp>
        <p:nvSpPr>
          <p:cNvPr id="486" name="Google Shape;486;p69"/>
          <p:cNvSpPr txBox="1"/>
          <p:nvPr/>
        </p:nvSpPr>
        <p:spPr>
          <a:xfrm>
            <a:off x="70075" y="3358125"/>
            <a:ext cx="4872000" cy="19857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2400">
                <a:solidFill>
                  <a:schemeClr val="dk1"/>
                </a:solidFill>
                <a:latin typeface="Ubuntu"/>
                <a:ea typeface="Ubuntu"/>
                <a:cs typeface="Ubuntu"/>
                <a:sym typeface="Ubuntu"/>
              </a:rPr>
              <a:t>Take a Hype Break with </a:t>
            </a:r>
            <a:r>
              <a:rPr lang="en" sz="2400">
                <a:solidFill>
                  <a:schemeClr val="dk1"/>
                </a:solidFill>
                <a:highlight>
                  <a:srgbClr val="FFFFFF"/>
                </a:highlight>
                <a:latin typeface="Ubuntu"/>
                <a:ea typeface="Ubuntu"/>
                <a:cs typeface="Ubuntu"/>
                <a:sym typeface="Ubuntu"/>
              </a:rPr>
              <a:t>A collection of fifty 2-minute fun hip-hop dance physical activity break instructional videos designed to energize, invigorate, and motivate! </a:t>
            </a:r>
            <a:endParaRPr sz="2400">
              <a:solidFill>
                <a:schemeClr val="dk1"/>
              </a:solidFill>
              <a:highlight>
                <a:srgbClr val="FFFFFF"/>
              </a:highlight>
              <a:latin typeface="Ubuntu"/>
              <a:ea typeface="Ubuntu"/>
              <a:cs typeface="Ubuntu"/>
              <a:sym typeface="Ubuntu"/>
            </a:endParaRPr>
          </a:p>
          <a:p>
            <a:pPr marL="457200" lvl="0" indent="0" algn="l" rtl="0">
              <a:spcBef>
                <a:spcPts val="0"/>
              </a:spcBef>
              <a:spcAft>
                <a:spcPts val="0"/>
              </a:spcAft>
              <a:buNone/>
            </a:pPr>
            <a:r>
              <a:rPr lang="en" sz="2400">
                <a:solidFill>
                  <a:schemeClr val="dk1"/>
                </a:solidFill>
                <a:highlight>
                  <a:srgbClr val="FFFFFF"/>
                </a:highlight>
                <a:latin typeface="Ubuntu"/>
                <a:ea typeface="Ubuntu"/>
                <a:cs typeface="Ubuntu"/>
                <a:sym typeface="Ubuntu"/>
              </a:rPr>
              <a:t> </a:t>
            </a:r>
            <a:r>
              <a:rPr lang="en" sz="2400" u="sng">
                <a:solidFill>
                  <a:srgbClr val="38761D"/>
                </a:solidFill>
                <a:highlight>
                  <a:srgbClr val="FFFFFF"/>
                </a:highlight>
                <a:latin typeface="Ubuntu"/>
                <a:ea typeface="Ubuntu"/>
                <a:cs typeface="Ubuntu"/>
                <a:sym typeface="Ubuntu"/>
                <a:hlinkClick r:id="rId7">
                  <a:extLst>
                    <a:ext uri="{A12FA001-AC4F-418D-AE19-62706E023703}">
                      <ahyp:hlinkClr xmlns:ahyp="http://schemas.microsoft.com/office/drawing/2018/hyperlinkcolor" val="tx"/>
                    </a:ext>
                  </a:extLst>
                </a:hlinkClick>
              </a:rPr>
              <a:t>Hip Hop Public Health </a:t>
            </a:r>
            <a:endParaRPr sz="2400">
              <a:solidFill>
                <a:schemeClr val="dk1"/>
              </a:solidFill>
              <a:highlight>
                <a:srgbClr val="FFFFFF"/>
              </a:highlight>
              <a:latin typeface="Ubuntu"/>
              <a:ea typeface="Ubuntu"/>
              <a:cs typeface="Ubuntu"/>
              <a:sym typeface="Ubuntu"/>
            </a:endParaRPr>
          </a:p>
          <a:p>
            <a:pPr marL="457200" lvl="0" indent="0" algn="l" rtl="0">
              <a:spcBef>
                <a:spcPts val="0"/>
              </a:spcBef>
              <a:spcAft>
                <a:spcPts val="0"/>
              </a:spcAft>
              <a:buNone/>
            </a:pPr>
            <a:endParaRPr sz="2400">
              <a:solidFill>
                <a:srgbClr val="38761D"/>
              </a:solidFill>
              <a:highlight>
                <a:srgbClr val="FFFFFF"/>
              </a:highlight>
              <a:latin typeface="Ubuntu"/>
              <a:ea typeface="Ubuntu"/>
              <a:cs typeface="Ubuntu"/>
              <a:sym typeface="Ubuntu"/>
            </a:endParaRPr>
          </a:p>
        </p:txBody>
      </p:sp>
      <p:sp>
        <p:nvSpPr>
          <p:cNvPr id="487" name="Google Shape;487;p69"/>
          <p:cNvSpPr txBox="1"/>
          <p:nvPr/>
        </p:nvSpPr>
        <p:spPr>
          <a:xfrm>
            <a:off x="4625700" y="986425"/>
            <a:ext cx="4153800" cy="1985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2"/>
              </a:buClr>
              <a:buSzPts val="2400"/>
              <a:buFont typeface="Ubuntu"/>
              <a:buChar char="★"/>
            </a:pPr>
            <a:r>
              <a:rPr lang="en" sz="2400">
                <a:solidFill>
                  <a:schemeClr val="dk2"/>
                </a:solidFill>
                <a:latin typeface="Ubuntu"/>
                <a:ea typeface="Ubuntu"/>
                <a:cs typeface="Ubuntu"/>
                <a:sym typeface="Ubuntu"/>
              </a:rPr>
              <a:t>Create a 2-minute movement about the feelings of spending</a:t>
            </a:r>
            <a:endParaRPr sz="2400">
              <a:solidFill>
                <a:schemeClr val="dk2"/>
              </a:solidFill>
              <a:latin typeface="Ubuntu"/>
              <a:ea typeface="Ubuntu"/>
              <a:cs typeface="Ubuntu"/>
              <a:sym typeface="Ubuntu"/>
            </a:endParaRPr>
          </a:p>
          <a:p>
            <a:pPr marL="457200" lvl="0" indent="-381000" algn="l" rtl="0">
              <a:spcBef>
                <a:spcPts val="0"/>
              </a:spcBef>
              <a:spcAft>
                <a:spcPts val="0"/>
              </a:spcAft>
              <a:buClr>
                <a:schemeClr val="dk2"/>
              </a:buClr>
              <a:buSzPts val="2400"/>
              <a:buFont typeface="Ubuntu"/>
              <a:buChar char="★"/>
            </a:pPr>
            <a:r>
              <a:rPr lang="en" sz="2400">
                <a:solidFill>
                  <a:schemeClr val="dk2"/>
                </a:solidFill>
                <a:latin typeface="Ubuntu"/>
                <a:ea typeface="Ubuntu"/>
                <a:cs typeface="Ubuntu"/>
                <a:sym typeface="Ubuntu"/>
              </a:rPr>
              <a:t>Try out Learning Studio</a:t>
            </a:r>
            <a:endParaRPr sz="2400">
              <a:solidFill>
                <a:schemeClr val="dk2"/>
              </a:solidFill>
              <a:latin typeface="Ubuntu"/>
              <a:ea typeface="Ubuntu"/>
              <a:cs typeface="Ubuntu"/>
              <a:sym typeface="Ubuntu"/>
            </a:endParaRPr>
          </a:p>
          <a:p>
            <a:pPr marL="457200" lvl="0" indent="0" algn="l" rtl="0">
              <a:spcBef>
                <a:spcPts val="0"/>
              </a:spcBef>
              <a:spcAft>
                <a:spcPts val="0"/>
              </a:spcAft>
              <a:buNone/>
            </a:pPr>
            <a:r>
              <a:rPr lang="en" sz="2400" u="sng">
                <a:solidFill>
                  <a:srgbClr val="38761D"/>
                </a:solidFill>
                <a:highlight>
                  <a:srgbClr val="FFFFFF"/>
                </a:highlight>
                <a:latin typeface="Ubuntu"/>
                <a:ea typeface="Ubuntu"/>
                <a:cs typeface="Ubuntu"/>
                <a:sym typeface="Ubuntu"/>
                <a:hlinkClick r:id="rId7">
                  <a:extLst>
                    <a:ext uri="{A12FA001-AC4F-418D-AE19-62706E023703}">
                      <ahyp:hlinkClr xmlns:ahyp="http://schemas.microsoft.com/office/drawing/2018/hyperlinkcolor" val="tx"/>
                    </a:ext>
                  </a:extLst>
                </a:hlinkClick>
              </a:rPr>
              <a:t>Hip Hop Public Health </a:t>
            </a:r>
            <a:endParaRPr sz="2400">
              <a:solidFill>
                <a:schemeClr val="dk2"/>
              </a:solidFill>
              <a:latin typeface="Ubuntu"/>
              <a:ea typeface="Ubuntu"/>
              <a:cs typeface="Ubuntu"/>
              <a:sym typeface="Ubuntu"/>
            </a:endParaRPr>
          </a:p>
          <a:p>
            <a:pPr marL="457200" lvl="0" indent="0" algn="l" rtl="0">
              <a:spcBef>
                <a:spcPts val="0"/>
              </a:spcBef>
              <a:spcAft>
                <a:spcPts val="0"/>
              </a:spcAft>
              <a:buNone/>
            </a:pPr>
            <a:endParaRPr sz="2400">
              <a:solidFill>
                <a:schemeClr val="dk2"/>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10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70"/>
          <p:cNvSpPr/>
          <p:nvPr/>
        </p:nvSpPr>
        <p:spPr>
          <a:xfrm>
            <a:off x="-17375" y="6102200"/>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3" name="Google Shape;493;p70"/>
          <p:cNvPicPr preferRelativeResize="0"/>
          <p:nvPr/>
        </p:nvPicPr>
        <p:blipFill>
          <a:blip r:embed="rId3">
            <a:alphaModFix/>
          </a:blip>
          <a:stretch>
            <a:fillRect/>
          </a:stretch>
        </p:blipFill>
        <p:spPr>
          <a:xfrm>
            <a:off x="6703562" y="6300300"/>
            <a:ext cx="2231425" cy="359500"/>
          </a:xfrm>
          <a:prstGeom prst="rect">
            <a:avLst/>
          </a:prstGeom>
          <a:noFill/>
          <a:ln>
            <a:noFill/>
          </a:ln>
        </p:spPr>
      </p:pic>
      <p:sp>
        <p:nvSpPr>
          <p:cNvPr id="494" name="Google Shape;494;p70"/>
          <p:cNvSpPr txBox="1">
            <a:spLocks noGrp="1"/>
          </p:cNvSpPr>
          <p:nvPr>
            <p:ph type="ctrTitle"/>
          </p:nvPr>
        </p:nvSpPr>
        <p:spPr>
          <a:xfrm>
            <a:off x="71150" y="6102200"/>
            <a:ext cx="6061200" cy="678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solidFill>
                  <a:srgbClr val="FFFFFF"/>
                </a:solidFill>
                <a:latin typeface="Ubuntu"/>
                <a:ea typeface="Ubuntu"/>
                <a:cs typeface="Ubuntu"/>
                <a:sym typeface="Ubuntu"/>
              </a:rPr>
              <a:t>“Money Means” Cleo de Jay</a:t>
            </a:r>
            <a:endParaRPr sz="3000">
              <a:solidFill>
                <a:srgbClr val="FFFFFF"/>
              </a:solidFill>
              <a:latin typeface="Ubuntu"/>
              <a:ea typeface="Ubuntu"/>
              <a:cs typeface="Ubuntu"/>
              <a:sym typeface="Ubuntu"/>
            </a:endParaRPr>
          </a:p>
        </p:txBody>
      </p:sp>
      <p:pic>
        <p:nvPicPr>
          <p:cNvPr id="495" name="Google Shape;495;p70" descr="JC not only rocked our Financial Resilience curriculum and wrote a powerful song from the content, she also produced the music!! Next generation of empowered artist leaders :)&#10;&#10;#financialliteracy #financialresilience #pocketschange #finfest #hiphopeducation #festival #money" title="MONEY MEANS - by JC Finfest 2021 Winner (OFFICIAL VIDEO)">
            <a:hlinkClick r:id="rId4"/>
          </p:cNvPr>
          <p:cNvPicPr preferRelativeResize="0"/>
          <p:nvPr/>
        </p:nvPicPr>
        <p:blipFill>
          <a:blip r:embed="rId5">
            <a:alphaModFix/>
          </a:blip>
          <a:stretch>
            <a:fillRect/>
          </a:stretch>
        </p:blipFill>
        <p:spPr>
          <a:xfrm>
            <a:off x="1185438" y="889088"/>
            <a:ext cx="6773125" cy="5079825"/>
          </a:xfrm>
          <a:prstGeom prst="rect">
            <a:avLst/>
          </a:prstGeom>
          <a:noFill/>
          <a:ln>
            <a:noFill/>
          </a:ln>
        </p:spPr>
      </p:pic>
      <p:sp>
        <p:nvSpPr>
          <p:cNvPr id="496" name="Google Shape;496;p70"/>
          <p:cNvSpPr txBox="1"/>
          <p:nvPr/>
        </p:nvSpPr>
        <p:spPr>
          <a:xfrm>
            <a:off x="592663" y="104000"/>
            <a:ext cx="7958700" cy="785100"/>
          </a:xfrm>
          <a:prstGeom prst="rect">
            <a:avLst/>
          </a:prstGeom>
          <a:noFill/>
          <a:ln>
            <a:noFill/>
          </a:ln>
        </p:spPr>
        <p:txBody>
          <a:bodyPr spcFirstLastPara="1" wrap="square" lIns="91425" tIns="91425" rIns="91425" bIns="91425" anchor="t" anchorCtr="0">
            <a:spAutoFit/>
          </a:bodyPr>
          <a:lstStyle/>
          <a:p>
            <a:pPr marL="0" lvl="0" indent="0" algn="ctr" rtl="0">
              <a:spcBef>
                <a:spcPts val="640"/>
              </a:spcBef>
              <a:spcAft>
                <a:spcPts val="1000"/>
              </a:spcAft>
              <a:buNone/>
            </a:pPr>
            <a:r>
              <a:rPr lang="en" sz="3900" b="1">
                <a:solidFill>
                  <a:srgbClr val="EFC141"/>
                </a:solidFill>
                <a:latin typeface="Georgia"/>
                <a:ea typeface="Georgia"/>
                <a:cs typeface="Georgia"/>
                <a:sym typeface="Georgia"/>
              </a:rPr>
              <a:t>Create in Class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1"/>
          <p:cNvSpPr txBox="1"/>
          <p:nvPr/>
        </p:nvSpPr>
        <p:spPr>
          <a:xfrm>
            <a:off x="1119125" y="128033"/>
            <a:ext cx="7410300" cy="651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Financial Education</a:t>
            </a:r>
            <a:endParaRPr sz="3000" b="1">
              <a:solidFill>
                <a:srgbClr val="38761D"/>
              </a:solidFill>
              <a:latin typeface="Georgia"/>
              <a:ea typeface="Georgia"/>
              <a:cs typeface="Georgia"/>
              <a:sym typeface="Georgia"/>
            </a:endParaRPr>
          </a:p>
          <a:p>
            <a:pPr marL="0" lvl="0" indent="0" algn="ctr" rtl="0">
              <a:spcBef>
                <a:spcPts val="0"/>
              </a:spcBef>
              <a:spcAft>
                <a:spcPts val="0"/>
              </a:spcAft>
              <a:buNone/>
            </a:pPr>
            <a:r>
              <a:rPr lang="en" sz="3000" b="1">
                <a:solidFill>
                  <a:srgbClr val="38761D"/>
                </a:solidFill>
                <a:latin typeface="Georgia"/>
                <a:ea typeface="Georgia"/>
                <a:cs typeface="Georgia"/>
                <a:sym typeface="Georgia"/>
              </a:rPr>
              <a:t>Project Ideas</a:t>
            </a:r>
            <a:endParaRPr sz="3000" b="1">
              <a:solidFill>
                <a:srgbClr val="38761D"/>
              </a:solidFill>
              <a:latin typeface="Georgia"/>
              <a:ea typeface="Georgia"/>
              <a:cs typeface="Georgia"/>
              <a:sym typeface="Georgia"/>
            </a:endParaRPr>
          </a:p>
        </p:txBody>
      </p:sp>
      <p:sp>
        <p:nvSpPr>
          <p:cNvPr id="502" name="Google Shape;502;p71"/>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3" name="Google Shape;503;p71"/>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504" name="Google Shape;504;p71"/>
          <p:cNvSpPr txBox="1"/>
          <p:nvPr/>
        </p:nvSpPr>
        <p:spPr>
          <a:xfrm>
            <a:off x="633175" y="1580550"/>
            <a:ext cx="75144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chemeClr val="dk1"/>
                </a:solidFill>
                <a:latin typeface="Georgia"/>
                <a:ea typeface="Georgia"/>
                <a:cs typeface="Georgia"/>
                <a:sym typeface="Georgia"/>
              </a:rPr>
              <a:t>What kind of projects can students create &amp; share?</a:t>
            </a:r>
            <a:endParaRPr sz="600">
              <a:solidFill>
                <a:schemeClr val="dk1"/>
              </a:solidFill>
            </a:endParaRPr>
          </a:p>
        </p:txBody>
      </p:sp>
      <p:sp>
        <p:nvSpPr>
          <p:cNvPr id="505" name="Google Shape;505;p71"/>
          <p:cNvSpPr txBox="1"/>
          <p:nvPr/>
        </p:nvSpPr>
        <p:spPr>
          <a:xfrm>
            <a:off x="933250" y="2234150"/>
            <a:ext cx="7836600" cy="31401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📓Poems</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 Games</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  Songs</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 Videos</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 Visual Art</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💡Creative Projects that Share Financial Knowledge (posters, podcasts, pitches,presentations, paintings, photos and more) </a:t>
            </a:r>
            <a:endParaRPr sz="2400">
              <a:latin typeface="Ubuntu"/>
              <a:ea typeface="Ubuntu"/>
              <a:cs typeface="Ubuntu"/>
              <a:sym typeface="Ubuntu"/>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0"/>
        <p:cNvGrpSpPr/>
        <p:nvPr/>
      </p:nvGrpSpPr>
      <p:grpSpPr>
        <a:xfrm>
          <a:off x="0" y="0"/>
          <a:ext cx="0" cy="0"/>
          <a:chOff x="0" y="0"/>
          <a:chExt cx="0" cy="0"/>
        </a:xfrm>
      </p:grpSpPr>
      <p:pic>
        <p:nvPicPr>
          <p:cNvPr id="511" name="Google Shape;511;p72" title="HHFF Social Media Image.png"/>
          <p:cNvPicPr preferRelativeResize="0"/>
          <p:nvPr/>
        </p:nvPicPr>
        <p:blipFill>
          <a:blip r:embed="rId3">
            <a:alphaModFix/>
          </a:blip>
          <a:stretch>
            <a:fillRect/>
          </a:stretch>
        </p:blipFill>
        <p:spPr>
          <a:xfrm>
            <a:off x="1035500" y="0"/>
            <a:ext cx="6858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16"/>
        <p:cNvGrpSpPr/>
        <p:nvPr/>
      </p:nvGrpSpPr>
      <p:grpSpPr>
        <a:xfrm>
          <a:off x="0" y="0"/>
          <a:ext cx="0" cy="0"/>
          <a:chOff x="0" y="0"/>
          <a:chExt cx="0" cy="0"/>
        </a:xfrm>
      </p:grpSpPr>
      <p:pic>
        <p:nvPicPr>
          <p:cNvPr id="517" name="Google Shape;517;p73" title="Screenshot 2025-07-17 at 10.13.59 PM.png"/>
          <p:cNvPicPr preferRelativeResize="0"/>
          <p:nvPr/>
        </p:nvPicPr>
        <p:blipFill rotWithShape="1">
          <a:blip r:embed="rId3">
            <a:alphaModFix/>
          </a:blip>
          <a:srcRect t="24425"/>
          <a:stretch/>
        </p:blipFill>
        <p:spPr>
          <a:xfrm>
            <a:off x="-85050" y="589975"/>
            <a:ext cx="9314100" cy="5159174"/>
          </a:xfrm>
          <a:prstGeom prst="rect">
            <a:avLst/>
          </a:prstGeom>
          <a:noFill/>
          <a:ln>
            <a:noFill/>
          </a:ln>
        </p:spPr>
      </p:pic>
      <p:sp>
        <p:nvSpPr>
          <p:cNvPr id="518" name="Google Shape;518;p73"/>
          <p:cNvSpPr txBox="1"/>
          <p:nvPr/>
        </p:nvSpPr>
        <p:spPr>
          <a:xfrm>
            <a:off x="474150" y="1183675"/>
            <a:ext cx="8195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u="sng">
                <a:solidFill>
                  <a:srgbClr val="38761D"/>
                </a:solidFill>
                <a:latin typeface="Ubuntu"/>
                <a:ea typeface="Ubuntu"/>
                <a:cs typeface="Ubuntu"/>
                <a:sym typeface="Ubuntu"/>
                <a:hlinkClick r:id="rId4">
                  <a:extLst>
                    <a:ext uri="{A12FA001-AC4F-418D-AE19-62706E023703}">
                      <ahyp:hlinkClr xmlns:ahyp="http://schemas.microsoft.com/office/drawing/2018/hyperlinkcolor" val="tx"/>
                    </a:ext>
                  </a:extLst>
                </a:hlinkClick>
              </a:rPr>
              <a:t>https://www.pocketschange.com/freetoolkit</a:t>
            </a:r>
            <a:endParaRPr sz="2800" b="1">
              <a:solidFill>
                <a:srgbClr val="38761D"/>
              </a:solidFill>
              <a:latin typeface="Ubuntu"/>
              <a:ea typeface="Ubuntu"/>
              <a:cs typeface="Ubuntu"/>
              <a:sym typeface="Ubuntu"/>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4"/>
          <p:cNvSpPr txBox="1"/>
          <p:nvPr/>
        </p:nvSpPr>
        <p:spPr>
          <a:xfrm>
            <a:off x="68700" y="271625"/>
            <a:ext cx="9006600" cy="5307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800" b="1">
                <a:solidFill>
                  <a:srgbClr val="674EA7"/>
                </a:solidFill>
                <a:latin typeface="Ubuntu"/>
                <a:ea typeface="Ubuntu"/>
                <a:cs typeface="Ubuntu"/>
                <a:sym typeface="Ubuntu"/>
              </a:rPr>
              <a:t>Soundtrap for Education</a:t>
            </a:r>
            <a:endParaRPr sz="4800" b="1">
              <a:solidFill>
                <a:srgbClr val="674EA7"/>
              </a:solidFill>
              <a:latin typeface="Ubuntu"/>
              <a:ea typeface="Ubuntu"/>
              <a:cs typeface="Ubuntu"/>
              <a:sym typeface="Ubuntu"/>
            </a:endParaRPr>
          </a:p>
          <a:p>
            <a:pPr marL="0" lvl="0" indent="0" algn="ctr" rtl="0">
              <a:lnSpc>
                <a:spcPct val="100000"/>
              </a:lnSpc>
              <a:spcBef>
                <a:spcPts val="0"/>
              </a:spcBef>
              <a:spcAft>
                <a:spcPts val="0"/>
              </a:spcAft>
              <a:buNone/>
            </a:pPr>
            <a:endParaRPr sz="48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48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48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48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48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48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34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2400" b="1">
              <a:solidFill>
                <a:schemeClr val="dk1"/>
              </a:solidFill>
              <a:latin typeface="Ubuntu"/>
              <a:ea typeface="Ubuntu"/>
              <a:cs typeface="Ubuntu"/>
              <a:sym typeface="Ubuntu"/>
            </a:endParaRPr>
          </a:p>
          <a:p>
            <a:pPr marL="0" lvl="0" indent="0" algn="l" rtl="0">
              <a:lnSpc>
                <a:spcPct val="100000"/>
              </a:lnSpc>
              <a:spcBef>
                <a:spcPts val="0"/>
              </a:spcBef>
              <a:spcAft>
                <a:spcPts val="0"/>
              </a:spcAft>
              <a:buNone/>
            </a:pPr>
            <a:endParaRPr sz="2400" b="1">
              <a:solidFill>
                <a:schemeClr val="dk1"/>
              </a:solidFill>
              <a:latin typeface="Ubuntu"/>
              <a:ea typeface="Ubuntu"/>
              <a:cs typeface="Ubuntu"/>
              <a:sym typeface="Ubuntu"/>
            </a:endParaRPr>
          </a:p>
          <a:p>
            <a:pPr marL="0" lvl="0" indent="0" algn="ctr" rtl="0">
              <a:lnSpc>
                <a:spcPct val="100000"/>
              </a:lnSpc>
              <a:spcBef>
                <a:spcPts val="0"/>
              </a:spcBef>
              <a:spcAft>
                <a:spcPts val="0"/>
              </a:spcAft>
              <a:buNone/>
            </a:pPr>
            <a:endParaRPr sz="2800" b="1">
              <a:solidFill>
                <a:srgbClr val="38761D"/>
              </a:solidFill>
              <a:latin typeface="Ubuntu"/>
              <a:ea typeface="Ubuntu"/>
              <a:cs typeface="Ubuntu"/>
              <a:sym typeface="Ubuntu"/>
            </a:endParaRPr>
          </a:p>
        </p:txBody>
      </p:sp>
      <p:sp>
        <p:nvSpPr>
          <p:cNvPr id="524" name="Google Shape;524;p74"/>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5" name="Google Shape;525;p74"/>
          <p:cNvPicPr preferRelativeResize="0"/>
          <p:nvPr/>
        </p:nvPicPr>
        <p:blipFill>
          <a:blip r:embed="rId3">
            <a:alphaModFix/>
          </a:blip>
          <a:stretch>
            <a:fillRect/>
          </a:stretch>
        </p:blipFill>
        <p:spPr>
          <a:xfrm>
            <a:off x="6703562" y="6300300"/>
            <a:ext cx="2231425" cy="359500"/>
          </a:xfrm>
          <a:prstGeom prst="rect">
            <a:avLst/>
          </a:prstGeom>
          <a:noFill/>
          <a:ln>
            <a:noFill/>
          </a:ln>
        </p:spPr>
      </p:pic>
      <p:pic>
        <p:nvPicPr>
          <p:cNvPr id="526" name="Google Shape;526;p74" title="unnamed.png"/>
          <p:cNvPicPr preferRelativeResize="0"/>
          <p:nvPr/>
        </p:nvPicPr>
        <p:blipFill>
          <a:blip r:embed="rId4">
            <a:alphaModFix/>
          </a:blip>
          <a:stretch>
            <a:fillRect/>
          </a:stretch>
        </p:blipFill>
        <p:spPr>
          <a:xfrm>
            <a:off x="528625" y="1282700"/>
            <a:ext cx="7881000" cy="4433075"/>
          </a:xfrm>
          <a:prstGeom prst="rect">
            <a:avLst/>
          </a:prstGeom>
          <a:noFill/>
          <a:ln>
            <a:noFill/>
          </a:ln>
        </p:spPr>
      </p:pic>
      <p:sp>
        <p:nvSpPr>
          <p:cNvPr id="527" name="Google Shape;527;p74"/>
          <p:cNvSpPr/>
          <p:nvPr/>
        </p:nvSpPr>
        <p:spPr>
          <a:xfrm>
            <a:off x="4392550" y="2904375"/>
            <a:ext cx="4286100" cy="13029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400" b="1" u="sng">
                <a:solidFill>
                  <a:srgbClr val="0C3EBB"/>
                </a:solidFill>
                <a:highlight>
                  <a:srgbClr val="FFFFFF"/>
                </a:highlight>
                <a:latin typeface="Ubuntu"/>
                <a:ea typeface="Ubuntu"/>
                <a:cs typeface="Ubuntu"/>
                <a:sym typeface="Ubuntu"/>
                <a:hlinkClick r:id="rId5">
                  <a:extLst>
                    <a:ext uri="{A12FA001-AC4F-418D-AE19-62706E023703}">
                      <ahyp:hlinkClr xmlns:ahyp="http://schemas.microsoft.com/office/drawing/2018/hyperlinkcolor" val="tx"/>
                    </a:ext>
                  </a:extLst>
                </a:hlinkClick>
              </a:rPr>
              <a:t>bit.ly/PCSoundtrap</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5"/>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3" name="Google Shape;533;p75"/>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534" name="Google Shape;534;p75"/>
          <p:cNvSpPr txBox="1"/>
          <p:nvPr/>
        </p:nvSpPr>
        <p:spPr>
          <a:xfrm>
            <a:off x="1430975" y="197975"/>
            <a:ext cx="6617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Design a Game</a:t>
            </a:r>
            <a:endParaRPr/>
          </a:p>
        </p:txBody>
      </p:sp>
      <p:pic>
        <p:nvPicPr>
          <p:cNvPr id="535" name="Google Shape;535;p75"/>
          <p:cNvPicPr preferRelativeResize="0"/>
          <p:nvPr/>
        </p:nvPicPr>
        <p:blipFill>
          <a:blip r:embed="rId4">
            <a:alphaModFix/>
          </a:blip>
          <a:stretch>
            <a:fillRect/>
          </a:stretch>
        </p:blipFill>
        <p:spPr>
          <a:xfrm>
            <a:off x="152400" y="1123725"/>
            <a:ext cx="4124100" cy="4435000"/>
          </a:xfrm>
          <a:prstGeom prst="rect">
            <a:avLst/>
          </a:prstGeom>
          <a:noFill/>
          <a:ln>
            <a:noFill/>
          </a:ln>
        </p:spPr>
      </p:pic>
      <p:pic>
        <p:nvPicPr>
          <p:cNvPr id="536" name="Google Shape;536;p75"/>
          <p:cNvPicPr preferRelativeResize="0"/>
          <p:nvPr/>
        </p:nvPicPr>
        <p:blipFill>
          <a:blip r:embed="rId5">
            <a:alphaModFix/>
          </a:blip>
          <a:stretch>
            <a:fillRect/>
          </a:stretch>
        </p:blipFill>
        <p:spPr>
          <a:xfrm>
            <a:off x="4572000" y="1598225"/>
            <a:ext cx="4270667" cy="3206775"/>
          </a:xfrm>
          <a:prstGeom prst="rect">
            <a:avLst/>
          </a:prstGeom>
          <a:noFill/>
          <a:ln>
            <a:noFill/>
          </a:ln>
        </p:spPr>
      </p:pic>
      <p:sp>
        <p:nvSpPr>
          <p:cNvPr id="537" name="Google Shape;537;p75"/>
          <p:cNvSpPr txBox="1"/>
          <p:nvPr/>
        </p:nvSpPr>
        <p:spPr>
          <a:xfrm>
            <a:off x="1169300" y="5558750"/>
            <a:ext cx="75096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u="sng">
                <a:solidFill>
                  <a:schemeClr val="hlink"/>
                </a:solidFill>
                <a:latin typeface="Georgia"/>
                <a:ea typeface="Georgia"/>
                <a:cs typeface="Georgia"/>
                <a:sym typeface="Georgia"/>
                <a:hlinkClick r:id="rId6"/>
              </a:rPr>
              <a:t>https://www.canva.com/presentations/templates/game/</a:t>
            </a:r>
            <a:endParaRPr sz="2200">
              <a:solidFill>
                <a:schemeClr val="dk2"/>
              </a:solidFill>
              <a:latin typeface="Georgia"/>
              <a:ea typeface="Georgia"/>
              <a:cs typeface="Georgia"/>
              <a:sym typeface="Georgia"/>
            </a:endParaRPr>
          </a:p>
        </p:txBody>
      </p:sp>
      <p:sp>
        <p:nvSpPr>
          <p:cNvPr id="538" name="Google Shape;538;p75"/>
          <p:cNvSpPr txBox="1"/>
          <p:nvPr/>
        </p:nvSpPr>
        <p:spPr>
          <a:xfrm>
            <a:off x="286675" y="844475"/>
            <a:ext cx="5704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latin typeface="Georgia"/>
                <a:ea typeface="Georgia"/>
                <a:cs typeface="Georgia"/>
                <a:sym typeface="Georgia"/>
              </a:rPr>
              <a:t>Game Templates </a:t>
            </a:r>
            <a:endParaRPr sz="6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6"/>
          <p:cNvSpPr/>
          <p:nvPr/>
        </p:nvSpPr>
        <p:spPr>
          <a:xfrm>
            <a:off x="-17375" y="6102200"/>
            <a:ext cx="9161400" cy="7557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4" name="Google Shape;544;p76"/>
          <p:cNvPicPr preferRelativeResize="0"/>
          <p:nvPr/>
        </p:nvPicPr>
        <p:blipFill>
          <a:blip r:embed="rId3">
            <a:alphaModFix/>
          </a:blip>
          <a:stretch>
            <a:fillRect/>
          </a:stretch>
        </p:blipFill>
        <p:spPr>
          <a:xfrm>
            <a:off x="6703562" y="6300300"/>
            <a:ext cx="2231425" cy="359500"/>
          </a:xfrm>
          <a:prstGeom prst="rect">
            <a:avLst/>
          </a:prstGeom>
          <a:noFill/>
          <a:ln>
            <a:noFill/>
          </a:ln>
        </p:spPr>
      </p:pic>
      <p:sp>
        <p:nvSpPr>
          <p:cNvPr id="545" name="Google Shape;545;p76"/>
          <p:cNvSpPr txBox="1">
            <a:spLocks noGrp="1"/>
          </p:cNvSpPr>
          <p:nvPr>
            <p:ph type="body" idx="1"/>
          </p:nvPr>
        </p:nvSpPr>
        <p:spPr>
          <a:xfrm>
            <a:off x="752725" y="419850"/>
            <a:ext cx="7861500" cy="508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800" b="1">
                <a:solidFill>
                  <a:srgbClr val="EFC141"/>
                </a:solidFill>
                <a:latin typeface="Georgia"/>
                <a:ea typeface="Georgia"/>
                <a:cs typeface="Georgia"/>
                <a:sym typeface="Georgia"/>
              </a:rPr>
              <a:t>Which Phrase Do You Relate To More?</a:t>
            </a:r>
            <a:endParaRPr sz="3800" b="1">
              <a:solidFill>
                <a:srgbClr val="EFC141"/>
              </a:solidFill>
              <a:latin typeface="Georgia"/>
              <a:ea typeface="Georgia"/>
              <a:cs typeface="Georgia"/>
              <a:sym typeface="Georgia"/>
            </a:endParaRPr>
          </a:p>
          <a:p>
            <a:pPr marL="457200" marR="0" lvl="0" indent="-457200" algn="l" rtl="0">
              <a:lnSpc>
                <a:spcPct val="115000"/>
              </a:lnSpc>
              <a:spcBef>
                <a:spcPts val="1600"/>
              </a:spcBef>
              <a:spcAft>
                <a:spcPts val="0"/>
              </a:spcAft>
              <a:buClr>
                <a:srgbClr val="000000"/>
              </a:buClr>
              <a:buSzPts val="3600"/>
              <a:buFont typeface="Ubuntu"/>
              <a:buAutoNum type="alphaUcPeriod"/>
            </a:pPr>
            <a:r>
              <a:rPr lang="en" sz="3600">
                <a:solidFill>
                  <a:srgbClr val="000000"/>
                </a:solidFill>
                <a:latin typeface="Ubuntu"/>
                <a:ea typeface="Ubuntu"/>
                <a:cs typeface="Ubuntu"/>
                <a:sym typeface="Ubuntu"/>
              </a:rPr>
              <a:t>I think more about the money I have now, it’s not real until it’s in my hands.</a:t>
            </a:r>
            <a:endParaRPr sz="3600">
              <a:solidFill>
                <a:srgbClr val="000000"/>
              </a:solidFill>
              <a:latin typeface="Ubuntu"/>
              <a:ea typeface="Ubuntu"/>
              <a:cs typeface="Ubuntu"/>
              <a:sym typeface="Ubuntu"/>
            </a:endParaRPr>
          </a:p>
          <a:p>
            <a:pPr marL="457200" marR="0" lvl="0" indent="-457200" algn="l" rtl="0">
              <a:lnSpc>
                <a:spcPct val="115000"/>
              </a:lnSpc>
              <a:spcBef>
                <a:spcPts val="0"/>
              </a:spcBef>
              <a:spcAft>
                <a:spcPts val="0"/>
              </a:spcAft>
              <a:buClr>
                <a:srgbClr val="000000"/>
              </a:buClr>
              <a:buSzPts val="3600"/>
              <a:buFont typeface="Ubuntu"/>
              <a:buAutoNum type="alphaUcPeriod"/>
            </a:pPr>
            <a:r>
              <a:rPr lang="en" sz="3600">
                <a:solidFill>
                  <a:srgbClr val="000000"/>
                </a:solidFill>
                <a:latin typeface="Ubuntu"/>
                <a:ea typeface="Ubuntu"/>
                <a:cs typeface="Ubuntu"/>
                <a:sym typeface="Ubuntu"/>
              </a:rPr>
              <a:t>I’m usually spending money in my head before I even get it.</a:t>
            </a:r>
            <a:endParaRPr sz="3600">
              <a:solidFill>
                <a:srgbClr val="000000"/>
              </a:solidFill>
              <a:latin typeface="Ubuntu"/>
              <a:ea typeface="Ubuntu"/>
              <a:cs typeface="Ubuntu"/>
              <a:sym typeface="Ubuntu"/>
            </a:endParaRPr>
          </a:p>
          <a:p>
            <a:pPr marL="457200" lvl="0" indent="0" algn="l" rtl="0">
              <a:spcBef>
                <a:spcPts val="1600"/>
              </a:spcBef>
              <a:spcAft>
                <a:spcPts val="1600"/>
              </a:spcAft>
              <a:buNone/>
            </a:pPr>
            <a:endParaRPr sz="3600">
              <a:solidFill>
                <a:srgbClr val="351C75"/>
              </a:solidFill>
              <a:latin typeface="Special Elite"/>
              <a:ea typeface="Special Elite"/>
              <a:cs typeface="Special Elite"/>
              <a:sym typeface="Special Elite"/>
            </a:endParaRPr>
          </a:p>
        </p:txBody>
      </p:sp>
      <p:sp>
        <p:nvSpPr>
          <p:cNvPr id="546" name="Google Shape;546;p76"/>
          <p:cNvSpPr txBox="1"/>
          <p:nvPr/>
        </p:nvSpPr>
        <p:spPr>
          <a:xfrm>
            <a:off x="418950" y="6280700"/>
            <a:ext cx="3153600" cy="3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38761D"/>
                </a:solidFill>
                <a:latin typeface="Ubuntu"/>
                <a:ea typeface="Ubuntu"/>
                <a:cs typeface="Ubuntu"/>
                <a:sym typeface="Ubuntu"/>
              </a:rPr>
              <a:t>pocketschange.com/quiz</a:t>
            </a:r>
            <a:endParaRPr sz="2000" b="1">
              <a:solidFill>
                <a:srgbClr val="38761D"/>
              </a:solidFill>
              <a:latin typeface="Ubuntu"/>
              <a:ea typeface="Ubuntu"/>
              <a:cs typeface="Ubuntu"/>
              <a:sym typeface="Ubuntu"/>
            </a:endParaRPr>
          </a:p>
          <a:p>
            <a:pPr marL="0" lvl="0" indent="0" algn="l" rtl="0">
              <a:spcBef>
                <a:spcPts val="0"/>
              </a:spcBef>
              <a:spcAft>
                <a:spcPts val="0"/>
              </a:spcAft>
              <a:buNone/>
            </a:pPr>
            <a:r>
              <a:rPr lang="en" sz="2000" b="1">
                <a:solidFill>
                  <a:srgbClr val="38761D"/>
                </a:solidFill>
                <a:latin typeface="Ubuntu"/>
                <a:ea typeface="Ubuntu"/>
                <a:cs typeface="Ubuntu"/>
                <a:sym typeface="Ubuntu"/>
              </a:rPr>
              <a:t> </a:t>
            </a:r>
            <a:endParaRPr sz="2000" b="1">
              <a:solidFill>
                <a:srgbClr val="38761D"/>
              </a:solidFill>
              <a:latin typeface="Ubuntu"/>
              <a:ea typeface="Ubuntu"/>
              <a:cs typeface="Ubuntu"/>
              <a:sym typeface="Ubuntu"/>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7"/>
          <p:cNvSpPr txBox="1">
            <a:spLocks noGrp="1"/>
          </p:cNvSpPr>
          <p:nvPr>
            <p:ph type="body" idx="1"/>
          </p:nvPr>
        </p:nvSpPr>
        <p:spPr>
          <a:xfrm>
            <a:off x="576775" y="696975"/>
            <a:ext cx="7973100" cy="367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900" b="1">
                <a:solidFill>
                  <a:srgbClr val="EFC141"/>
                </a:solidFill>
                <a:latin typeface="Georgia"/>
                <a:ea typeface="Georgia"/>
                <a:cs typeface="Georgia"/>
                <a:sym typeface="Georgia"/>
              </a:rPr>
              <a:t>Which Phrase Do You Relate To More?</a:t>
            </a:r>
            <a:endParaRPr sz="3900" b="1">
              <a:solidFill>
                <a:srgbClr val="EFC141"/>
              </a:solidFill>
              <a:latin typeface="Georgia"/>
              <a:ea typeface="Georgia"/>
              <a:cs typeface="Georgia"/>
              <a:sym typeface="Georgia"/>
            </a:endParaRPr>
          </a:p>
          <a:p>
            <a:pPr marL="457200" lvl="0" indent="-463550" algn="l" rtl="0">
              <a:spcBef>
                <a:spcPts val="1000"/>
              </a:spcBef>
              <a:spcAft>
                <a:spcPts val="0"/>
              </a:spcAft>
              <a:buClr>
                <a:srgbClr val="000000"/>
              </a:buClr>
              <a:buSzPts val="3700"/>
              <a:buFont typeface="Ubuntu"/>
              <a:buAutoNum type="alphaUcPeriod"/>
            </a:pPr>
            <a:r>
              <a:rPr lang="en" sz="3700">
                <a:solidFill>
                  <a:srgbClr val="000000"/>
                </a:solidFill>
                <a:latin typeface="Ubuntu"/>
                <a:ea typeface="Ubuntu"/>
                <a:cs typeface="Ubuntu"/>
                <a:sym typeface="Ubuntu"/>
              </a:rPr>
              <a:t>I tend to plan ahead.</a:t>
            </a:r>
            <a:endParaRPr sz="3700">
              <a:solidFill>
                <a:srgbClr val="000000"/>
              </a:solidFill>
              <a:latin typeface="Ubuntu"/>
              <a:ea typeface="Ubuntu"/>
              <a:cs typeface="Ubuntu"/>
              <a:sym typeface="Ubuntu"/>
            </a:endParaRPr>
          </a:p>
          <a:p>
            <a:pPr marL="457200" lvl="0" indent="-463550" algn="l" rtl="0">
              <a:spcBef>
                <a:spcPts val="0"/>
              </a:spcBef>
              <a:spcAft>
                <a:spcPts val="0"/>
              </a:spcAft>
              <a:buClr>
                <a:srgbClr val="000000"/>
              </a:buClr>
              <a:buSzPts val="3700"/>
              <a:buFont typeface="Ubuntu"/>
              <a:buAutoNum type="alphaUcPeriod"/>
            </a:pPr>
            <a:r>
              <a:rPr lang="en" sz="3700">
                <a:solidFill>
                  <a:srgbClr val="000000"/>
                </a:solidFill>
                <a:latin typeface="Ubuntu"/>
                <a:ea typeface="Ubuntu"/>
                <a:cs typeface="Ubuntu"/>
                <a:sym typeface="Ubuntu"/>
              </a:rPr>
              <a:t>I tend to deal with things as they come.</a:t>
            </a:r>
            <a:endParaRPr sz="3700" b="1">
              <a:solidFill>
                <a:srgbClr val="000000"/>
              </a:solidFill>
              <a:latin typeface="Ubuntu"/>
              <a:ea typeface="Ubuntu"/>
              <a:cs typeface="Ubuntu"/>
              <a:sym typeface="Ubuntu"/>
            </a:endParaRPr>
          </a:p>
          <a:p>
            <a:pPr marL="457200" lvl="0" indent="0" algn="l" rtl="0">
              <a:spcBef>
                <a:spcPts val="1600"/>
              </a:spcBef>
              <a:spcAft>
                <a:spcPts val="1600"/>
              </a:spcAft>
              <a:buNone/>
            </a:pPr>
            <a:endParaRPr sz="3700">
              <a:solidFill>
                <a:srgbClr val="351C75"/>
              </a:solidFill>
              <a:latin typeface="Special Elite"/>
              <a:ea typeface="Special Elite"/>
              <a:cs typeface="Special Elite"/>
              <a:sym typeface="Special Elite"/>
            </a:endParaRPr>
          </a:p>
        </p:txBody>
      </p:sp>
      <p:sp>
        <p:nvSpPr>
          <p:cNvPr id="552" name="Google Shape;552;p77"/>
          <p:cNvSpPr/>
          <p:nvPr/>
        </p:nvSpPr>
        <p:spPr>
          <a:xfrm>
            <a:off x="-17375" y="6102200"/>
            <a:ext cx="9161400" cy="7557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3" name="Google Shape;553;p77"/>
          <p:cNvPicPr preferRelativeResize="0"/>
          <p:nvPr/>
        </p:nvPicPr>
        <p:blipFill>
          <a:blip r:embed="rId3">
            <a:alphaModFix/>
          </a:blip>
          <a:stretch>
            <a:fillRect/>
          </a:stretch>
        </p:blipFill>
        <p:spPr>
          <a:xfrm>
            <a:off x="6703562" y="6300300"/>
            <a:ext cx="2231425" cy="359500"/>
          </a:xfrm>
          <a:prstGeom prst="rect">
            <a:avLst/>
          </a:prstGeom>
          <a:noFill/>
          <a:ln>
            <a:noFill/>
          </a:ln>
        </p:spPr>
      </p:pic>
      <p:sp>
        <p:nvSpPr>
          <p:cNvPr id="554" name="Google Shape;554;p77"/>
          <p:cNvSpPr txBox="1"/>
          <p:nvPr/>
        </p:nvSpPr>
        <p:spPr>
          <a:xfrm>
            <a:off x="418950" y="6280700"/>
            <a:ext cx="3153600" cy="3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38761D"/>
                </a:solidFill>
                <a:latin typeface="Ubuntu"/>
                <a:ea typeface="Ubuntu"/>
                <a:cs typeface="Ubuntu"/>
                <a:sym typeface="Ubuntu"/>
              </a:rPr>
              <a:t>pocketschange.com/quiz</a:t>
            </a:r>
            <a:endParaRPr sz="2000" b="1">
              <a:solidFill>
                <a:srgbClr val="38761D"/>
              </a:solidFill>
              <a:latin typeface="Ubuntu"/>
              <a:ea typeface="Ubuntu"/>
              <a:cs typeface="Ubuntu"/>
              <a:sym typeface="Ubuntu"/>
            </a:endParaRPr>
          </a:p>
          <a:p>
            <a:pPr marL="0" lvl="0" indent="0" algn="l" rtl="0">
              <a:spcBef>
                <a:spcPts val="0"/>
              </a:spcBef>
              <a:spcAft>
                <a:spcPts val="0"/>
              </a:spcAft>
              <a:buNone/>
            </a:pPr>
            <a:r>
              <a:rPr lang="en" sz="2000" b="1">
                <a:solidFill>
                  <a:srgbClr val="38761D"/>
                </a:solidFill>
                <a:latin typeface="Ubuntu"/>
                <a:ea typeface="Ubuntu"/>
                <a:cs typeface="Ubuntu"/>
                <a:sym typeface="Ubuntu"/>
              </a:rPr>
              <a:t> </a:t>
            </a:r>
            <a:endParaRPr sz="2000" b="1">
              <a:solidFill>
                <a:srgbClr val="38761D"/>
              </a:solidFill>
              <a:latin typeface="Ubuntu"/>
              <a:ea typeface="Ubuntu"/>
              <a:cs typeface="Ubuntu"/>
              <a:sym typeface="Ubuntu"/>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8"/>
          <p:cNvSpPr/>
          <p:nvPr/>
        </p:nvSpPr>
        <p:spPr>
          <a:xfrm>
            <a:off x="906275" y="1224525"/>
            <a:ext cx="773400" cy="494400"/>
          </a:xfrm>
          <a:prstGeom prst="rect">
            <a:avLst/>
          </a:prstGeom>
          <a:no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8"/>
          <p:cNvSpPr txBox="1"/>
          <p:nvPr/>
        </p:nvSpPr>
        <p:spPr>
          <a:xfrm>
            <a:off x="-12" y="177413"/>
            <a:ext cx="9144000" cy="81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rgbClr val="38761D"/>
                </a:solidFill>
                <a:latin typeface="Georgia"/>
                <a:ea typeface="Georgia"/>
                <a:cs typeface="Georgia"/>
                <a:sym typeface="Georgia"/>
              </a:rPr>
              <a:t>What’s Your Money Personality?</a:t>
            </a:r>
            <a:endParaRPr sz="3200" b="1">
              <a:solidFill>
                <a:srgbClr val="38761D"/>
              </a:solidFill>
              <a:latin typeface="Georgia"/>
              <a:ea typeface="Georgia"/>
              <a:cs typeface="Georgia"/>
              <a:sym typeface="Georgia"/>
            </a:endParaRPr>
          </a:p>
        </p:txBody>
      </p:sp>
      <p:sp>
        <p:nvSpPr>
          <p:cNvPr id="561" name="Google Shape;561;p78"/>
          <p:cNvSpPr txBox="1"/>
          <p:nvPr/>
        </p:nvSpPr>
        <p:spPr>
          <a:xfrm>
            <a:off x="2093825" y="6190589"/>
            <a:ext cx="2045100" cy="494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latin typeface="Ubuntu"/>
                <a:ea typeface="Ubuntu"/>
                <a:cs typeface="Ubuntu"/>
                <a:sym typeface="Ubuntu"/>
              </a:rPr>
              <a:t>I</a:t>
            </a:r>
            <a:r>
              <a:rPr lang="en" sz="1100">
                <a:solidFill>
                  <a:srgbClr val="000000"/>
                </a:solidFill>
                <a:latin typeface="Ubuntu"/>
                <a:ea typeface="Ubuntu"/>
                <a:cs typeface="Ubuntu"/>
                <a:sym typeface="Ubuntu"/>
              </a:rPr>
              <a:t>’ll take care of it tomorrow...</a:t>
            </a:r>
            <a:endParaRPr>
              <a:latin typeface="Ubuntu"/>
              <a:ea typeface="Ubuntu"/>
              <a:cs typeface="Ubuntu"/>
              <a:sym typeface="Ubuntu"/>
            </a:endParaRPr>
          </a:p>
        </p:txBody>
      </p:sp>
      <p:sp>
        <p:nvSpPr>
          <p:cNvPr id="562" name="Google Shape;562;p78"/>
          <p:cNvSpPr txBox="1"/>
          <p:nvPr/>
        </p:nvSpPr>
        <p:spPr>
          <a:xfrm>
            <a:off x="5240863" y="3429001"/>
            <a:ext cx="1942200" cy="494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solidFill>
                  <a:srgbClr val="000000"/>
                </a:solidFill>
                <a:latin typeface="Ubuntu"/>
                <a:ea typeface="Ubuntu"/>
                <a:cs typeface="Ubuntu"/>
                <a:sym typeface="Ubuntu"/>
              </a:rPr>
              <a:t>More money, NO problems!</a:t>
            </a:r>
            <a:endParaRPr>
              <a:latin typeface="Ubuntu"/>
              <a:ea typeface="Ubuntu"/>
              <a:cs typeface="Ubuntu"/>
              <a:sym typeface="Ubuntu"/>
            </a:endParaRPr>
          </a:p>
        </p:txBody>
      </p:sp>
      <p:sp>
        <p:nvSpPr>
          <p:cNvPr id="563" name="Google Shape;563;p78"/>
          <p:cNvSpPr txBox="1"/>
          <p:nvPr/>
        </p:nvSpPr>
        <p:spPr>
          <a:xfrm>
            <a:off x="5225563" y="6190600"/>
            <a:ext cx="2227500" cy="494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a:solidFill>
                  <a:srgbClr val="000000"/>
                </a:solidFill>
                <a:latin typeface="Ubuntu"/>
                <a:ea typeface="Ubuntu"/>
                <a:cs typeface="Ubuntu"/>
                <a:sym typeface="Ubuntu"/>
              </a:rPr>
              <a:t>Money changes people, man... </a:t>
            </a:r>
            <a:endParaRPr>
              <a:latin typeface="Ubuntu"/>
              <a:ea typeface="Ubuntu"/>
              <a:cs typeface="Ubuntu"/>
              <a:sym typeface="Ubuntu"/>
            </a:endParaRPr>
          </a:p>
        </p:txBody>
      </p:sp>
      <p:sp>
        <p:nvSpPr>
          <p:cNvPr id="564" name="Google Shape;564;p78"/>
          <p:cNvSpPr txBox="1"/>
          <p:nvPr/>
        </p:nvSpPr>
        <p:spPr>
          <a:xfrm>
            <a:off x="1958200" y="3429000"/>
            <a:ext cx="2773800" cy="494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a:solidFill>
                  <a:srgbClr val="000000"/>
                </a:solidFill>
                <a:latin typeface="Ubuntu"/>
                <a:ea typeface="Ubuntu"/>
                <a:cs typeface="Ubuntu"/>
                <a:sym typeface="Ubuntu"/>
              </a:rPr>
              <a:t> More money, more problems!</a:t>
            </a:r>
            <a:endParaRPr>
              <a:latin typeface="Ubuntu"/>
              <a:ea typeface="Ubuntu"/>
              <a:cs typeface="Ubuntu"/>
              <a:sym typeface="Ubuntu"/>
            </a:endParaRPr>
          </a:p>
        </p:txBody>
      </p:sp>
      <p:cxnSp>
        <p:nvCxnSpPr>
          <p:cNvPr id="565" name="Google Shape;565;p78"/>
          <p:cNvCxnSpPr/>
          <p:nvPr/>
        </p:nvCxnSpPr>
        <p:spPr>
          <a:xfrm>
            <a:off x="4604600" y="990361"/>
            <a:ext cx="0" cy="5501700"/>
          </a:xfrm>
          <a:prstGeom prst="straightConnector1">
            <a:avLst/>
          </a:prstGeom>
          <a:noFill/>
          <a:ln w="38100" cap="flat" cmpd="sng">
            <a:solidFill>
              <a:srgbClr val="EFC141"/>
            </a:solidFill>
            <a:prstDash val="solid"/>
            <a:round/>
            <a:headEnd type="none" w="med" len="med"/>
            <a:tailEnd type="none" w="med" len="med"/>
          </a:ln>
        </p:spPr>
      </p:cxnSp>
      <p:cxnSp>
        <p:nvCxnSpPr>
          <p:cNvPr id="566" name="Google Shape;566;p78"/>
          <p:cNvCxnSpPr/>
          <p:nvPr/>
        </p:nvCxnSpPr>
        <p:spPr>
          <a:xfrm rot="10800000" flipH="1">
            <a:off x="1083688" y="3810296"/>
            <a:ext cx="7077900" cy="19500"/>
          </a:xfrm>
          <a:prstGeom prst="straightConnector1">
            <a:avLst/>
          </a:prstGeom>
          <a:noFill/>
          <a:ln w="38100" cap="flat" cmpd="sng">
            <a:solidFill>
              <a:srgbClr val="38761D"/>
            </a:solidFill>
            <a:prstDash val="solid"/>
            <a:round/>
            <a:headEnd type="none" w="med" len="med"/>
            <a:tailEnd type="none" w="med" len="med"/>
          </a:ln>
        </p:spPr>
      </p:cxnSp>
      <p:sp>
        <p:nvSpPr>
          <p:cNvPr id="567" name="Google Shape;567;p78"/>
          <p:cNvSpPr txBox="1"/>
          <p:nvPr/>
        </p:nvSpPr>
        <p:spPr>
          <a:xfrm>
            <a:off x="510325" y="3429000"/>
            <a:ext cx="1243800" cy="662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00" b="1">
                <a:solidFill>
                  <a:srgbClr val="38761D"/>
                </a:solidFill>
                <a:latin typeface="Ubuntu"/>
                <a:ea typeface="Ubuntu"/>
                <a:cs typeface="Ubuntu"/>
                <a:sym typeface="Ubuntu"/>
              </a:rPr>
              <a:t>Net Worth</a:t>
            </a:r>
            <a:endParaRPr sz="1600" b="1">
              <a:solidFill>
                <a:srgbClr val="38761D"/>
              </a:solidFill>
              <a:latin typeface="Ubuntu"/>
              <a:ea typeface="Ubuntu"/>
              <a:cs typeface="Ubuntu"/>
              <a:sym typeface="Ubuntu"/>
            </a:endParaRPr>
          </a:p>
        </p:txBody>
      </p:sp>
      <p:sp>
        <p:nvSpPr>
          <p:cNvPr id="568" name="Google Shape;568;p78"/>
          <p:cNvSpPr txBox="1"/>
          <p:nvPr/>
        </p:nvSpPr>
        <p:spPr>
          <a:xfrm rot="-5400000">
            <a:off x="3775563" y="1488570"/>
            <a:ext cx="13272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F6B26B"/>
                </a:solidFill>
                <a:latin typeface="Ubuntu"/>
                <a:ea typeface="Ubuntu"/>
                <a:cs typeface="Ubuntu"/>
                <a:sym typeface="Ubuntu"/>
              </a:rPr>
              <a:t>Proactive</a:t>
            </a:r>
            <a:endParaRPr sz="1600" b="1">
              <a:solidFill>
                <a:srgbClr val="F6B26B"/>
              </a:solidFill>
              <a:latin typeface="Ubuntu"/>
              <a:ea typeface="Ubuntu"/>
              <a:cs typeface="Ubuntu"/>
              <a:sym typeface="Ubuntu"/>
            </a:endParaRPr>
          </a:p>
        </p:txBody>
      </p:sp>
      <p:sp>
        <p:nvSpPr>
          <p:cNvPr id="569" name="Google Shape;569;p78"/>
          <p:cNvSpPr txBox="1"/>
          <p:nvPr/>
        </p:nvSpPr>
        <p:spPr>
          <a:xfrm rot="-5400000">
            <a:off x="3938050" y="5578947"/>
            <a:ext cx="1461600" cy="3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FFAB40"/>
                </a:solidFill>
                <a:latin typeface="Ubuntu"/>
                <a:ea typeface="Ubuntu"/>
                <a:cs typeface="Ubuntu"/>
                <a:sym typeface="Ubuntu"/>
              </a:rPr>
              <a:t>Reactive</a:t>
            </a:r>
            <a:endParaRPr sz="1600" b="1">
              <a:solidFill>
                <a:srgbClr val="FFAB40"/>
              </a:solidFill>
              <a:latin typeface="Ubuntu"/>
              <a:ea typeface="Ubuntu"/>
              <a:cs typeface="Ubuntu"/>
              <a:sym typeface="Ubuntu"/>
            </a:endParaRPr>
          </a:p>
        </p:txBody>
      </p:sp>
      <p:sp>
        <p:nvSpPr>
          <p:cNvPr id="570" name="Google Shape;570;p78"/>
          <p:cNvSpPr txBox="1"/>
          <p:nvPr/>
        </p:nvSpPr>
        <p:spPr>
          <a:xfrm>
            <a:off x="7420175" y="3413400"/>
            <a:ext cx="1524300" cy="813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00" b="1">
                <a:solidFill>
                  <a:srgbClr val="38761D"/>
                </a:solidFill>
                <a:latin typeface="Ubuntu"/>
                <a:ea typeface="Ubuntu"/>
                <a:cs typeface="Ubuntu"/>
                <a:sym typeface="Ubuntu"/>
              </a:rPr>
              <a:t>Cash Flow</a:t>
            </a:r>
            <a:endParaRPr sz="1600" b="1">
              <a:solidFill>
                <a:srgbClr val="38761D"/>
              </a:solidFill>
              <a:latin typeface="Ubuntu"/>
              <a:ea typeface="Ubuntu"/>
              <a:cs typeface="Ubuntu"/>
              <a:sym typeface="Ubuntu"/>
            </a:endParaRPr>
          </a:p>
        </p:txBody>
      </p:sp>
      <p:sp>
        <p:nvSpPr>
          <p:cNvPr id="571" name="Google Shape;571;p78"/>
          <p:cNvSpPr txBox="1"/>
          <p:nvPr/>
        </p:nvSpPr>
        <p:spPr>
          <a:xfrm>
            <a:off x="986600" y="1224525"/>
            <a:ext cx="693000" cy="49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38761D"/>
                </a:solidFill>
                <a:latin typeface="Ubuntu"/>
                <a:ea typeface="Ubuntu"/>
                <a:cs typeface="Ubuntu"/>
                <a:sym typeface="Ubuntu"/>
              </a:rPr>
              <a:t>A</a:t>
            </a:r>
            <a:r>
              <a:rPr lang="en" sz="2000" b="1">
                <a:solidFill>
                  <a:srgbClr val="FFAB40"/>
                </a:solidFill>
                <a:latin typeface="Ubuntu"/>
                <a:ea typeface="Ubuntu"/>
                <a:cs typeface="Ubuntu"/>
                <a:sym typeface="Ubuntu"/>
              </a:rPr>
              <a:t>A</a:t>
            </a:r>
            <a:endParaRPr sz="2000" b="1">
              <a:solidFill>
                <a:srgbClr val="FFAB40"/>
              </a:solidFill>
              <a:latin typeface="Ubuntu"/>
              <a:ea typeface="Ubuntu"/>
              <a:cs typeface="Ubuntu"/>
              <a:sym typeface="Ubuntu"/>
            </a:endParaRPr>
          </a:p>
        </p:txBody>
      </p:sp>
      <p:sp>
        <p:nvSpPr>
          <p:cNvPr id="572" name="Google Shape;572;p78"/>
          <p:cNvSpPr txBox="1"/>
          <p:nvPr/>
        </p:nvSpPr>
        <p:spPr>
          <a:xfrm>
            <a:off x="7711650" y="1148163"/>
            <a:ext cx="693000" cy="6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38761D"/>
                </a:solidFill>
                <a:latin typeface="Ubuntu"/>
                <a:ea typeface="Ubuntu"/>
                <a:cs typeface="Ubuntu"/>
                <a:sym typeface="Ubuntu"/>
              </a:rPr>
              <a:t>B</a:t>
            </a:r>
            <a:r>
              <a:rPr lang="en" sz="2000" b="1">
                <a:solidFill>
                  <a:srgbClr val="FFAB40"/>
                </a:solidFill>
                <a:latin typeface="Ubuntu"/>
                <a:ea typeface="Ubuntu"/>
                <a:cs typeface="Ubuntu"/>
                <a:sym typeface="Ubuntu"/>
              </a:rPr>
              <a:t>A</a:t>
            </a:r>
            <a:endParaRPr sz="2000" b="1">
              <a:solidFill>
                <a:srgbClr val="FFAB40"/>
              </a:solidFill>
              <a:latin typeface="Ubuntu"/>
              <a:ea typeface="Ubuntu"/>
              <a:cs typeface="Ubuntu"/>
              <a:sym typeface="Ubuntu"/>
            </a:endParaRPr>
          </a:p>
        </p:txBody>
      </p:sp>
      <p:pic>
        <p:nvPicPr>
          <p:cNvPr id="573" name="Google Shape;573;p78"/>
          <p:cNvPicPr preferRelativeResize="0"/>
          <p:nvPr/>
        </p:nvPicPr>
        <p:blipFill>
          <a:blip r:embed="rId3">
            <a:alphaModFix/>
          </a:blip>
          <a:stretch>
            <a:fillRect/>
          </a:stretch>
        </p:blipFill>
        <p:spPr>
          <a:xfrm>
            <a:off x="1808825" y="941300"/>
            <a:ext cx="2516999" cy="2516972"/>
          </a:xfrm>
          <a:prstGeom prst="rect">
            <a:avLst/>
          </a:prstGeom>
          <a:noFill/>
          <a:ln>
            <a:noFill/>
          </a:ln>
        </p:spPr>
      </p:pic>
      <p:pic>
        <p:nvPicPr>
          <p:cNvPr id="574" name="Google Shape;574;p78"/>
          <p:cNvPicPr preferRelativeResize="0"/>
          <p:nvPr/>
        </p:nvPicPr>
        <p:blipFill>
          <a:blip r:embed="rId4">
            <a:alphaModFix/>
          </a:blip>
          <a:stretch>
            <a:fillRect/>
          </a:stretch>
        </p:blipFill>
        <p:spPr>
          <a:xfrm>
            <a:off x="4936075" y="990425"/>
            <a:ext cx="2516999" cy="2516999"/>
          </a:xfrm>
          <a:prstGeom prst="rect">
            <a:avLst/>
          </a:prstGeom>
          <a:noFill/>
          <a:ln>
            <a:noFill/>
          </a:ln>
        </p:spPr>
      </p:pic>
      <p:pic>
        <p:nvPicPr>
          <p:cNvPr id="575" name="Google Shape;575;p78"/>
          <p:cNvPicPr preferRelativeResize="0"/>
          <p:nvPr/>
        </p:nvPicPr>
        <p:blipFill>
          <a:blip r:embed="rId5">
            <a:alphaModFix/>
          </a:blip>
          <a:stretch>
            <a:fillRect/>
          </a:stretch>
        </p:blipFill>
        <p:spPr>
          <a:xfrm>
            <a:off x="1958200" y="3923875"/>
            <a:ext cx="2227500" cy="2227530"/>
          </a:xfrm>
          <a:prstGeom prst="rect">
            <a:avLst/>
          </a:prstGeom>
          <a:noFill/>
          <a:ln>
            <a:noFill/>
          </a:ln>
        </p:spPr>
      </p:pic>
      <p:sp>
        <p:nvSpPr>
          <p:cNvPr id="576" name="Google Shape;576;p78"/>
          <p:cNvSpPr/>
          <p:nvPr/>
        </p:nvSpPr>
        <p:spPr>
          <a:xfrm>
            <a:off x="7671450" y="1148163"/>
            <a:ext cx="773400" cy="494400"/>
          </a:xfrm>
          <a:prstGeom prst="rect">
            <a:avLst/>
          </a:prstGeom>
          <a:no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7" name="Google Shape;577;p78"/>
          <p:cNvPicPr preferRelativeResize="0"/>
          <p:nvPr/>
        </p:nvPicPr>
        <p:blipFill>
          <a:blip r:embed="rId6">
            <a:alphaModFix/>
          </a:blip>
          <a:stretch>
            <a:fillRect/>
          </a:stretch>
        </p:blipFill>
        <p:spPr>
          <a:xfrm>
            <a:off x="5139125" y="3923875"/>
            <a:ext cx="2227500" cy="2227500"/>
          </a:xfrm>
          <a:prstGeom prst="rect">
            <a:avLst/>
          </a:prstGeom>
          <a:noFill/>
          <a:ln>
            <a:noFill/>
          </a:ln>
        </p:spPr>
      </p:pic>
      <p:sp>
        <p:nvSpPr>
          <p:cNvPr id="578" name="Google Shape;578;p78"/>
          <p:cNvSpPr/>
          <p:nvPr/>
        </p:nvSpPr>
        <p:spPr>
          <a:xfrm>
            <a:off x="867100" y="5921175"/>
            <a:ext cx="773400" cy="494400"/>
          </a:xfrm>
          <a:prstGeom prst="rect">
            <a:avLst/>
          </a:prstGeom>
          <a:no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8"/>
          <p:cNvSpPr/>
          <p:nvPr/>
        </p:nvSpPr>
        <p:spPr>
          <a:xfrm>
            <a:off x="7671450" y="5829825"/>
            <a:ext cx="773400" cy="494400"/>
          </a:xfrm>
          <a:prstGeom prst="rect">
            <a:avLst/>
          </a:prstGeom>
          <a:noFill/>
          <a:ln w="3810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8"/>
          <p:cNvSpPr txBox="1"/>
          <p:nvPr/>
        </p:nvSpPr>
        <p:spPr>
          <a:xfrm>
            <a:off x="933600" y="5921175"/>
            <a:ext cx="605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38761D"/>
                </a:solidFill>
                <a:latin typeface="Ubuntu"/>
                <a:ea typeface="Ubuntu"/>
                <a:cs typeface="Ubuntu"/>
                <a:sym typeface="Ubuntu"/>
              </a:rPr>
              <a:t>A</a:t>
            </a:r>
            <a:r>
              <a:rPr lang="en" sz="2000" b="1">
                <a:solidFill>
                  <a:srgbClr val="FFAB40"/>
                </a:solidFill>
                <a:latin typeface="Ubuntu"/>
                <a:ea typeface="Ubuntu"/>
                <a:cs typeface="Ubuntu"/>
                <a:sym typeface="Ubuntu"/>
              </a:rPr>
              <a:t>B</a:t>
            </a:r>
            <a:endParaRPr/>
          </a:p>
        </p:txBody>
      </p:sp>
      <p:sp>
        <p:nvSpPr>
          <p:cNvPr id="581" name="Google Shape;581;p78"/>
          <p:cNvSpPr txBox="1"/>
          <p:nvPr/>
        </p:nvSpPr>
        <p:spPr>
          <a:xfrm>
            <a:off x="7697200" y="5829825"/>
            <a:ext cx="605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38761D"/>
                </a:solidFill>
                <a:latin typeface="Ubuntu"/>
                <a:ea typeface="Ubuntu"/>
                <a:cs typeface="Ubuntu"/>
                <a:sym typeface="Ubuntu"/>
              </a:rPr>
              <a:t>B</a:t>
            </a:r>
            <a:r>
              <a:rPr lang="en" sz="2000" b="1">
                <a:solidFill>
                  <a:srgbClr val="FFAB40"/>
                </a:solidFill>
                <a:latin typeface="Ubuntu"/>
                <a:ea typeface="Ubuntu"/>
                <a:cs typeface="Ubuntu"/>
                <a:sym typeface="Ubuntu"/>
              </a:rPr>
              <a:t>B</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3"/>
          <p:cNvSpPr txBox="1"/>
          <p:nvPr/>
        </p:nvSpPr>
        <p:spPr>
          <a:xfrm>
            <a:off x="1119125" y="128033"/>
            <a:ext cx="7410300" cy="651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Why Should We Talk About Money?</a:t>
            </a:r>
            <a:endParaRPr sz="3000" b="1">
              <a:solidFill>
                <a:srgbClr val="38761D"/>
              </a:solidFill>
              <a:latin typeface="Georgia"/>
              <a:ea typeface="Georgia"/>
              <a:cs typeface="Georgia"/>
              <a:sym typeface="Georgia"/>
            </a:endParaRPr>
          </a:p>
        </p:txBody>
      </p:sp>
      <p:pic>
        <p:nvPicPr>
          <p:cNvPr id="219" name="Google Shape;219;p43"/>
          <p:cNvPicPr preferRelativeResize="0"/>
          <p:nvPr/>
        </p:nvPicPr>
        <p:blipFill>
          <a:blip r:embed="rId3">
            <a:alphaModFix/>
          </a:blip>
          <a:stretch>
            <a:fillRect/>
          </a:stretch>
        </p:blipFill>
        <p:spPr>
          <a:xfrm>
            <a:off x="2169750" y="880287"/>
            <a:ext cx="5126876" cy="5126876"/>
          </a:xfrm>
          <a:prstGeom prst="rect">
            <a:avLst/>
          </a:prstGeom>
          <a:noFill/>
          <a:ln>
            <a:noFill/>
          </a:ln>
        </p:spPr>
      </p:pic>
      <p:sp>
        <p:nvSpPr>
          <p:cNvPr id="220" name="Google Shape;220;p43"/>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 name="Google Shape;221;p43"/>
          <p:cNvPicPr preferRelativeResize="0"/>
          <p:nvPr/>
        </p:nvPicPr>
        <p:blipFill>
          <a:blip r:embed="rId4">
            <a:alphaModFix/>
          </a:blip>
          <a:stretch>
            <a:fillRect/>
          </a:stretch>
        </p:blipFill>
        <p:spPr>
          <a:xfrm>
            <a:off x="7017349" y="6339464"/>
            <a:ext cx="1970949" cy="3175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79"/>
          <p:cNvSpPr txBox="1"/>
          <p:nvPr/>
        </p:nvSpPr>
        <p:spPr>
          <a:xfrm>
            <a:off x="-17375" y="5677767"/>
            <a:ext cx="2213100" cy="8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Ubuntu"/>
                <a:ea typeface="Ubuntu"/>
                <a:cs typeface="Ubuntu"/>
                <a:sym typeface="Ubuntu"/>
              </a:rPr>
              <a:t>brunchandbudget.com/seechange</a:t>
            </a:r>
            <a:endParaRPr b="1">
              <a:solidFill>
                <a:srgbClr val="FFFFFF"/>
              </a:solidFill>
              <a:latin typeface="Ubuntu"/>
              <a:ea typeface="Ubuntu"/>
              <a:cs typeface="Ubuntu"/>
              <a:sym typeface="Ubuntu"/>
            </a:endParaRPr>
          </a:p>
          <a:p>
            <a:pPr marL="0" lvl="0" indent="0" algn="l" rtl="0">
              <a:spcBef>
                <a:spcPts val="0"/>
              </a:spcBef>
              <a:spcAft>
                <a:spcPts val="0"/>
              </a:spcAft>
              <a:buNone/>
            </a:pPr>
            <a:r>
              <a:rPr lang="en" b="1">
                <a:solidFill>
                  <a:srgbClr val="FFFFFF"/>
                </a:solidFill>
                <a:latin typeface="Ubuntu"/>
                <a:ea typeface="Ubuntu"/>
                <a:cs typeface="Ubuntu"/>
                <a:sym typeface="Ubuntu"/>
              </a:rPr>
              <a:t>@brunchandbudget </a:t>
            </a:r>
            <a:endParaRPr b="1">
              <a:solidFill>
                <a:srgbClr val="FFFFFF"/>
              </a:solidFill>
              <a:latin typeface="Ubuntu"/>
              <a:ea typeface="Ubuntu"/>
              <a:cs typeface="Ubuntu"/>
              <a:sym typeface="Ubuntu"/>
            </a:endParaRPr>
          </a:p>
          <a:p>
            <a:pPr marL="0" lvl="0" indent="0" algn="l" rtl="0">
              <a:spcBef>
                <a:spcPts val="0"/>
              </a:spcBef>
              <a:spcAft>
                <a:spcPts val="0"/>
              </a:spcAft>
              <a:buNone/>
            </a:pPr>
            <a:endParaRPr>
              <a:solidFill>
                <a:srgbClr val="FFFFFF"/>
              </a:solidFill>
              <a:latin typeface="Ubuntu"/>
              <a:ea typeface="Ubuntu"/>
              <a:cs typeface="Ubuntu"/>
              <a:sym typeface="Ubuntu"/>
            </a:endParaRPr>
          </a:p>
        </p:txBody>
      </p:sp>
      <p:sp>
        <p:nvSpPr>
          <p:cNvPr id="587" name="Google Shape;587;p79"/>
          <p:cNvSpPr/>
          <p:nvPr/>
        </p:nvSpPr>
        <p:spPr>
          <a:xfrm>
            <a:off x="0" y="0"/>
            <a:ext cx="2397900" cy="68580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8" name="Google Shape;588;p79" descr="buddy.jpeg"/>
          <p:cNvPicPr preferRelativeResize="0"/>
          <p:nvPr/>
        </p:nvPicPr>
        <p:blipFill>
          <a:blip r:embed="rId3">
            <a:alphaModFix/>
          </a:blip>
          <a:stretch>
            <a:fillRect/>
          </a:stretch>
        </p:blipFill>
        <p:spPr>
          <a:xfrm>
            <a:off x="-17375" y="2408600"/>
            <a:ext cx="2397899" cy="1530579"/>
          </a:xfrm>
          <a:prstGeom prst="rect">
            <a:avLst/>
          </a:prstGeom>
          <a:noFill/>
          <a:ln>
            <a:noFill/>
          </a:ln>
        </p:spPr>
      </p:pic>
      <p:pic>
        <p:nvPicPr>
          <p:cNvPr id="589" name="Google Shape;589;p79"/>
          <p:cNvPicPr preferRelativeResize="0"/>
          <p:nvPr/>
        </p:nvPicPr>
        <p:blipFill>
          <a:blip r:embed="rId4">
            <a:alphaModFix/>
          </a:blip>
          <a:stretch>
            <a:fillRect/>
          </a:stretch>
        </p:blipFill>
        <p:spPr>
          <a:xfrm>
            <a:off x="2762675" y="282838"/>
            <a:ext cx="6091651" cy="60916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0"/>
          <p:cNvSpPr txBox="1"/>
          <p:nvPr/>
        </p:nvSpPr>
        <p:spPr>
          <a:xfrm>
            <a:off x="-17375" y="5677767"/>
            <a:ext cx="2213100" cy="8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Ubuntu"/>
                <a:ea typeface="Ubuntu"/>
                <a:cs typeface="Ubuntu"/>
                <a:sym typeface="Ubuntu"/>
              </a:rPr>
              <a:t>brunchandbudget.com/seechange</a:t>
            </a:r>
            <a:endParaRPr b="1">
              <a:solidFill>
                <a:srgbClr val="FFFFFF"/>
              </a:solidFill>
              <a:latin typeface="Ubuntu"/>
              <a:ea typeface="Ubuntu"/>
              <a:cs typeface="Ubuntu"/>
              <a:sym typeface="Ubuntu"/>
            </a:endParaRPr>
          </a:p>
          <a:p>
            <a:pPr marL="0" lvl="0" indent="0" algn="l" rtl="0">
              <a:spcBef>
                <a:spcPts val="0"/>
              </a:spcBef>
              <a:spcAft>
                <a:spcPts val="0"/>
              </a:spcAft>
              <a:buNone/>
            </a:pPr>
            <a:r>
              <a:rPr lang="en" b="1">
                <a:solidFill>
                  <a:srgbClr val="FFFFFF"/>
                </a:solidFill>
                <a:latin typeface="Ubuntu"/>
                <a:ea typeface="Ubuntu"/>
                <a:cs typeface="Ubuntu"/>
                <a:sym typeface="Ubuntu"/>
              </a:rPr>
              <a:t>@brunchandbudget </a:t>
            </a:r>
            <a:endParaRPr b="1">
              <a:solidFill>
                <a:srgbClr val="FFFFFF"/>
              </a:solidFill>
              <a:latin typeface="Ubuntu"/>
              <a:ea typeface="Ubuntu"/>
              <a:cs typeface="Ubuntu"/>
              <a:sym typeface="Ubuntu"/>
            </a:endParaRPr>
          </a:p>
          <a:p>
            <a:pPr marL="0" lvl="0" indent="0" algn="l" rtl="0">
              <a:spcBef>
                <a:spcPts val="0"/>
              </a:spcBef>
              <a:spcAft>
                <a:spcPts val="0"/>
              </a:spcAft>
              <a:buNone/>
            </a:pPr>
            <a:endParaRPr>
              <a:solidFill>
                <a:srgbClr val="FFFFFF"/>
              </a:solidFill>
              <a:latin typeface="Ubuntu"/>
              <a:ea typeface="Ubuntu"/>
              <a:cs typeface="Ubuntu"/>
              <a:sym typeface="Ubuntu"/>
            </a:endParaRPr>
          </a:p>
        </p:txBody>
      </p:sp>
      <p:sp>
        <p:nvSpPr>
          <p:cNvPr id="595" name="Google Shape;595;p80"/>
          <p:cNvSpPr/>
          <p:nvPr/>
        </p:nvSpPr>
        <p:spPr>
          <a:xfrm>
            <a:off x="0" y="0"/>
            <a:ext cx="2397900" cy="68580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6" name="Google Shape;596;p80" descr="buddy.jpeg"/>
          <p:cNvPicPr preferRelativeResize="0"/>
          <p:nvPr/>
        </p:nvPicPr>
        <p:blipFill>
          <a:blip r:embed="rId3">
            <a:alphaModFix/>
          </a:blip>
          <a:stretch>
            <a:fillRect/>
          </a:stretch>
        </p:blipFill>
        <p:spPr>
          <a:xfrm>
            <a:off x="-17375" y="2408600"/>
            <a:ext cx="2397899" cy="1530579"/>
          </a:xfrm>
          <a:prstGeom prst="rect">
            <a:avLst/>
          </a:prstGeom>
          <a:noFill/>
          <a:ln>
            <a:noFill/>
          </a:ln>
        </p:spPr>
      </p:pic>
      <p:pic>
        <p:nvPicPr>
          <p:cNvPr id="597" name="Google Shape;597;p80"/>
          <p:cNvPicPr preferRelativeResize="0"/>
          <p:nvPr/>
        </p:nvPicPr>
        <p:blipFill>
          <a:blip r:embed="rId4">
            <a:alphaModFix/>
          </a:blip>
          <a:stretch>
            <a:fillRect/>
          </a:stretch>
        </p:blipFill>
        <p:spPr>
          <a:xfrm>
            <a:off x="2695775" y="227948"/>
            <a:ext cx="6150326" cy="611547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81"/>
          <p:cNvSpPr txBox="1"/>
          <p:nvPr/>
        </p:nvSpPr>
        <p:spPr>
          <a:xfrm>
            <a:off x="-17375" y="5677767"/>
            <a:ext cx="2213100" cy="8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Ubuntu"/>
                <a:ea typeface="Ubuntu"/>
                <a:cs typeface="Ubuntu"/>
                <a:sym typeface="Ubuntu"/>
              </a:rPr>
              <a:t>brunchandbudget.com/seechange</a:t>
            </a:r>
            <a:endParaRPr b="1">
              <a:solidFill>
                <a:srgbClr val="FFFFFF"/>
              </a:solidFill>
              <a:latin typeface="Ubuntu"/>
              <a:ea typeface="Ubuntu"/>
              <a:cs typeface="Ubuntu"/>
              <a:sym typeface="Ubuntu"/>
            </a:endParaRPr>
          </a:p>
          <a:p>
            <a:pPr marL="0" lvl="0" indent="0" algn="l" rtl="0">
              <a:spcBef>
                <a:spcPts val="0"/>
              </a:spcBef>
              <a:spcAft>
                <a:spcPts val="0"/>
              </a:spcAft>
              <a:buNone/>
            </a:pPr>
            <a:r>
              <a:rPr lang="en" b="1">
                <a:solidFill>
                  <a:srgbClr val="FFFFFF"/>
                </a:solidFill>
                <a:latin typeface="Ubuntu"/>
                <a:ea typeface="Ubuntu"/>
                <a:cs typeface="Ubuntu"/>
                <a:sym typeface="Ubuntu"/>
              </a:rPr>
              <a:t>@brunchandbudget </a:t>
            </a:r>
            <a:endParaRPr b="1">
              <a:solidFill>
                <a:srgbClr val="FFFFFF"/>
              </a:solidFill>
              <a:latin typeface="Ubuntu"/>
              <a:ea typeface="Ubuntu"/>
              <a:cs typeface="Ubuntu"/>
              <a:sym typeface="Ubuntu"/>
            </a:endParaRPr>
          </a:p>
          <a:p>
            <a:pPr marL="0" lvl="0" indent="0" algn="l" rtl="0">
              <a:spcBef>
                <a:spcPts val="0"/>
              </a:spcBef>
              <a:spcAft>
                <a:spcPts val="0"/>
              </a:spcAft>
              <a:buNone/>
            </a:pPr>
            <a:endParaRPr>
              <a:solidFill>
                <a:srgbClr val="FFFFFF"/>
              </a:solidFill>
              <a:latin typeface="Ubuntu"/>
              <a:ea typeface="Ubuntu"/>
              <a:cs typeface="Ubuntu"/>
              <a:sym typeface="Ubuntu"/>
            </a:endParaRPr>
          </a:p>
        </p:txBody>
      </p:sp>
      <p:sp>
        <p:nvSpPr>
          <p:cNvPr id="603" name="Google Shape;603;p81"/>
          <p:cNvSpPr/>
          <p:nvPr/>
        </p:nvSpPr>
        <p:spPr>
          <a:xfrm>
            <a:off x="0" y="0"/>
            <a:ext cx="2397900" cy="68580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4" name="Google Shape;604;p81" descr="buddy.jpeg"/>
          <p:cNvPicPr preferRelativeResize="0"/>
          <p:nvPr/>
        </p:nvPicPr>
        <p:blipFill>
          <a:blip r:embed="rId3">
            <a:alphaModFix/>
          </a:blip>
          <a:stretch>
            <a:fillRect/>
          </a:stretch>
        </p:blipFill>
        <p:spPr>
          <a:xfrm>
            <a:off x="-17375" y="2408600"/>
            <a:ext cx="2397899" cy="1530579"/>
          </a:xfrm>
          <a:prstGeom prst="rect">
            <a:avLst/>
          </a:prstGeom>
          <a:noFill/>
          <a:ln>
            <a:noFill/>
          </a:ln>
        </p:spPr>
      </p:pic>
      <p:pic>
        <p:nvPicPr>
          <p:cNvPr id="605" name="Google Shape;605;p81"/>
          <p:cNvPicPr preferRelativeResize="0"/>
          <p:nvPr/>
        </p:nvPicPr>
        <p:blipFill>
          <a:blip r:embed="rId4">
            <a:alphaModFix/>
          </a:blip>
          <a:stretch>
            <a:fillRect/>
          </a:stretch>
        </p:blipFill>
        <p:spPr>
          <a:xfrm>
            <a:off x="2600900" y="173248"/>
            <a:ext cx="6237625" cy="62287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2"/>
          <p:cNvSpPr txBox="1"/>
          <p:nvPr/>
        </p:nvSpPr>
        <p:spPr>
          <a:xfrm>
            <a:off x="-17375" y="5677767"/>
            <a:ext cx="2213100" cy="81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Ubuntu"/>
                <a:ea typeface="Ubuntu"/>
                <a:cs typeface="Ubuntu"/>
                <a:sym typeface="Ubuntu"/>
              </a:rPr>
              <a:t>brunchandbudget.com/seechange</a:t>
            </a:r>
            <a:endParaRPr b="1">
              <a:solidFill>
                <a:srgbClr val="FFFFFF"/>
              </a:solidFill>
              <a:latin typeface="Ubuntu"/>
              <a:ea typeface="Ubuntu"/>
              <a:cs typeface="Ubuntu"/>
              <a:sym typeface="Ubuntu"/>
            </a:endParaRPr>
          </a:p>
          <a:p>
            <a:pPr marL="0" lvl="0" indent="0" algn="l" rtl="0">
              <a:spcBef>
                <a:spcPts val="0"/>
              </a:spcBef>
              <a:spcAft>
                <a:spcPts val="0"/>
              </a:spcAft>
              <a:buNone/>
            </a:pPr>
            <a:r>
              <a:rPr lang="en" b="1">
                <a:solidFill>
                  <a:srgbClr val="FFFFFF"/>
                </a:solidFill>
                <a:latin typeface="Ubuntu"/>
                <a:ea typeface="Ubuntu"/>
                <a:cs typeface="Ubuntu"/>
                <a:sym typeface="Ubuntu"/>
              </a:rPr>
              <a:t>@brunchandbudget </a:t>
            </a:r>
            <a:endParaRPr b="1">
              <a:solidFill>
                <a:srgbClr val="FFFFFF"/>
              </a:solidFill>
              <a:latin typeface="Ubuntu"/>
              <a:ea typeface="Ubuntu"/>
              <a:cs typeface="Ubuntu"/>
              <a:sym typeface="Ubuntu"/>
            </a:endParaRPr>
          </a:p>
          <a:p>
            <a:pPr marL="0" lvl="0" indent="0" algn="l" rtl="0">
              <a:spcBef>
                <a:spcPts val="0"/>
              </a:spcBef>
              <a:spcAft>
                <a:spcPts val="0"/>
              </a:spcAft>
              <a:buNone/>
            </a:pPr>
            <a:endParaRPr>
              <a:solidFill>
                <a:srgbClr val="FFFFFF"/>
              </a:solidFill>
              <a:latin typeface="Ubuntu"/>
              <a:ea typeface="Ubuntu"/>
              <a:cs typeface="Ubuntu"/>
              <a:sym typeface="Ubuntu"/>
            </a:endParaRPr>
          </a:p>
        </p:txBody>
      </p:sp>
      <p:sp>
        <p:nvSpPr>
          <p:cNvPr id="611" name="Google Shape;611;p82"/>
          <p:cNvSpPr/>
          <p:nvPr/>
        </p:nvSpPr>
        <p:spPr>
          <a:xfrm>
            <a:off x="0" y="0"/>
            <a:ext cx="2397900" cy="68580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2" name="Google Shape;612;p82" descr="buddy.jpeg"/>
          <p:cNvPicPr preferRelativeResize="0"/>
          <p:nvPr/>
        </p:nvPicPr>
        <p:blipFill>
          <a:blip r:embed="rId3">
            <a:alphaModFix/>
          </a:blip>
          <a:stretch>
            <a:fillRect/>
          </a:stretch>
        </p:blipFill>
        <p:spPr>
          <a:xfrm>
            <a:off x="-17375" y="2408600"/>
            <a:ext cx="2397899" cy="1530579"/>
          </a:xfrm>
          <a:prstGeom prst="rect">
            <a:avLst/>
          </a:prstGeom>
          <a:noFill/>
          <a:ln>
            <a:noFill/>
          </a:ln>
        </p:spPr>
      </p:pic>
      <p:pic>
        <p:nvPicPr>
          <p:cNvPr id="613" name="Google Shape;613;p82"/>
          <p:cNvPicPr preferRelativeResize="0"/>
          <p:nvPr/>
        </p:nvPicPr>
        <p:blipFill>
          <a:blip r:embed="rId4">
            <a:alphaModFix/>
          </a:blip>
          <a:stretch>
            <a:fillRect/>
          </a:stretch>
        </p:blipFill>
        <p:spPr>
          <a:xfrm>
            <a:off x="2582175" y="155025"/>
            <a:ext cx="6357675" cy="6339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8"/>
        <p:cNvGrpSpPr/>
        <p:nvPr/>
      </p:nvGrpSpPr>
      <p:grpSpPr>
        <a:xfrm>
          <a:off x="0" y="0"/>
          <a:ext cx="0" cy="0"/>
          <a:chOff x="0" y="0"/>
          <a:chExt cx="0" cy="0"/>
        </a:xfrm>
      </p:grpSpPr>
      <p:pic>
        <p:nvPicPr>
          <p:cNvPr id="619" name="Google Shape;619;p83" title="Conference slide for Summer Institute v2.png"/>
          <p:cNvPicPr preferRelativeResize="0"/>
          <p:nvPr/>
        </p:nvPicPr>
        <p:blipFill>
          <a:blip r:embed="rId3">
            <a:alphaModFix/>
          </a:blip>
          <a:stretch>
            <a:fillRect/>
          </a:stretch>
        </p:blipFill>
        <p:spPr>
          <a:xfrm>
            <a:off x="0" y="731381"/>
            <a:ext cx="9144000" cy="514349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4"/>
        <p:cNvGrpSpPr/>
        <p:nvPr/>
      </p:nvGrpSpPr>
      <p:grpSpPr>
        <a:xfrm>
          <a:off x="0" y="0"/>
          <a:ext cx="0" cy="0"/>
          <a:chOff x="0" y="0"/>
          <a:chExt cx="0" cy="0"/>
        </a:xfrm>
      </p:grpSpPr>
      <p:pic>
        <p:nvPicPr>
          <p:cNvPr id="625" name="Google Shape;625;p84" title="Screenshot 2025-03-24 at 8.39.44 AM.png"/>
          <p:cNvPicPr preferRelativeResize="0"/>
          <p:nvPr/>
        </p:nvPicPr>
        <p:blipFill>
          <a:blip r:embed="rId3">
            <a:alphaModFix/>
          </a:blip>
          <a:stretch>
            <a:fillRect/>
          </a:stretch>
        </p:blipFill>
        <p:spPr>
          <a:xfrm>
            <a:off x="304800" y="361950"/>
            <a:ext cx="8534400" cy="6134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4"/>
          <p:cNvSpPr/>
          <p:nvPr/>
        </p:nvSpPr>
        <p:spPr>
          <a:xfrm>
            <a:off x="-17375" y="6102200"/>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8" name="Google Shape;228;p44"/>
          <p:cNvPicPr preferRelativeResize="0"/>
          <p:nvPr/>
        </p:nvPicPr>
        <p:blipFill>
          <a:blip r:embed="rId3">
            <a:alphaModFix/>
          </a:blip>
          <a:stretch>
            <a:fillRect/>
          </a:stretch>
        </p:blipFill>
        <p:spPr>
          <a:xfrm>
            <a:off x="6703562" y="6300300"/>
            <a:ext cx="1673570" cy="269625"/>
          </a:xfrm>
          <a:prstGeom prst="rect">
            <a:avLst/>
          </a:prstGeom>
          <a:noFill/>
          <a:ln>
            <a:noFill/>
          </a:ln>
        </p:spPr>
      </p:pic>
      <p:sp>
        <p:nvSpPr>
          <p:cNvPr id="229" name="Google Shape;229;p44"/>
          <p:cNvSpPr txBox="1"/>
          <p:nvPr/>
        </p:nvSpPr>
        <p:spPr>
          <a:xfrm>
            <a:off x="1349300" y="172608"/>
            <a:ext cx="6472500" cy="10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Stats for Financial Education: </a:t>
            </a:r>
            <a:endParaRPr sz="3000" b="1">
              <a:solidFill>
                <a:srgbClr val="38761D"/>
              </a:solidFill>
              <a:latin typeface="Georgia"/>
              <a:ea typeface="Georgia"/>
              <a:cs typeface="Georgia"/>
              <a:sym typeface="Georgia"/>
            </a:endParaRPr>
          </a:p>
          <a:p>
            <a:pPr marL="0" lvl="0" indent="0" algn="ctr" rtl="0">
              <a:spcBef>
                <a:spcPts val="0"/>
              </a:spcBef>
              <a:spcAft>
                <a:spcPts val="0"/>
              </a:spcAft>
              <a:buNone/>
            </a:pPr>
            <a:r>
              <a:rPr lang="en" sz="3000" b="1">
                <a:solidFill>
                  <a:srgbClr val="38761D"/>
                </a:solidFill>
                <a:latin typeface="Georgia"/>
                <a:ea typeface="Georgia"/>
                <a:cs typeface="Georgia"/>
                <a:sym typeface="Georgia"/>
              </a:rPr>
              <a:t>Where We Get Our Information</a:t>
            </a:r>
            <a:endParaRPr sz="3000" b="1">
              <a:solidFill>
                <a:srgbClr val="38761D"/>
              </a:solidFill>
              <a:latin typeface="Georgia"/>
              <a:ea typeface="Georgia"/>
              <a:cs typeface="Georgia"/>
              <a:sym typeface="Georgia"/>
            </a:endParaRPr>
          </a:p>
          <a:p>
            <a:pPr marL="0" lvl="0" indent="0" algn="ctr" rtl="0">
              <a:spcBef>
                <a:spcPts val="0"/>
              </a:spcBef>
              <a:spcAft>
                <a:spcPts val="0"/>
              </a:spcAft>
              <a:buNone/>
            </a:pPr>
            <a:endParaRPr sz="3000" b="1">
              <a:solidFill>
                <a:srgbClr val="351C75"/>
              </a:solidFill>
              <a:latin typeface="Ubuntu"/>
              <a:ea typeface="Ubuntu"/>
              <a:cs typeface="Ubuntu"/>
              <a:sym typeface="Ubuntu"/>
            </a:endParaRPr>
          </a:p>
        </p:txBody>
      </p:sp>
      <p:pic>
        <p:nvPicPr>
          <p:cNvPr id="230" name="Google Shape;230;p44"/>
          <p:cNvPicPr preferRelativeResize="0"/>
          <p:nvPr/>
        </p:nvPicPr>
        <p:blipFill>
          <a:blip r:embed="rId4">
            <a:alphaModFix/>
          </a:blip>
          <a:stretch>
            <a:fillRect/>
          </a:stretch>
        </p:blipFill>
        <p:spPr>
          <a:xfrm>
            <a:off x="2190300" y="1331508"/>
            <a:ext cx="4790499" cy="46182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5"/>
          <p:cNvSpPr txBox="1"/>
          <p:nvPr/>
        </p:nvSpPr>
        <p:spPr>
          <a:xfrm>
            <a:off x="2471500" y="829908"/>
            <a:ext cx="6630300" cy="510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b="1">
                <a:solidFill>
                  <a:schemeClr val="dk1"/>
                </a:solidFill>
                <a:latin typeface="Ubuntu"/>
                <a:ea typeface="Ubuntu"/>
                <a:cs typeface="Ubuntu"/>
                <a:sym typeface="Ubuntu"/>
              </a:rPr>
              <a:t>You’re part of a system that’s designed to take you out</a:t>
            </a:r>
            <a:endParaRPr sz="1700" b="1">
              <a:solidFill>
                <a:srgbClr val="000000"/>
              </a:solidFill>
              <a:latin typeface="Ubuntu"/>
              <a:ea typeface="Ubuntu"/>
              <a:cs typeface="Ubuntu"/>
              <a:sym typeface="Ubuntu"/>
            </a:endParaRPr>
          </a:p>
          <a:p>
            <a:pPr marL="457200" lvl="0" indent="-361950" algn="l" rtl="0">
              <a:lnSpc>
                <a:spcPct val="115000"/>
              </a:lnSpc>
              <a:spcBef>
                <a:spcPts val="1600"/>
              </a:spcBef>
              <a:spcAft>
                <a:spcPts val="0"/>
              </a:spcAft>
              <a:buSzPts val="2100"/>
              <a:buFont typeface="Ubuntu"/>
              <a:buChar char="➢"/>
            </a:pPr>
            <a:r>
              <a:rPr lang="en" sz="2100" i="1">
                <a:latin typeface="Ubuntu"/>
                <a:ea typeface="Ubuntu"/>
                <a:cs typeface="Ubuntu"/>
                <a:sym typeface="Ubuntu"/>
              </a:rPr>
              <a:t>Bad credit score? </a:t>
            </a:r>
            <a:r>
              <a:rPr lang="en" sz="2100">
                <a:latin typeface="Ubuntu"/>
                <a:ea typeface="Ubuntu"/>
                <a:cs typeface="Ubuntu"/>
                <a:sym typeface="Ubuntu"/>
              </a:rPr>
              <a:t>Your landlord, employer, utility company, cell phone company, insurance company can penalize you</a:t>
            </a:r>
            <a:endParaRPr sz="2100">
              <a:latin typeface="Ubuntu"/>
              <a:ea typeface="Ubuntu"/>
              <a:cs typeface="Ubuntu"/>
              <a:sym typeface="Ubuntu"/>
            </a:endParaRPr>
          </a:p>
          <a:p>
            <a:pPr marL="457200" lvl="0" indent="-361950" algn="l" rtl="0">
              <a:lnSpc>
                <a:spcPct val="115000"/>
              </a:lnSpc>
              <a:spcBef>
                <a:spcPts val="0"/>
              </a:spcBef>
              <a:spcAft>
                <a:spcPts val="0"/>
              </a:spcAft>
              <a:buSzPts val="2100"/>
              <a:buFont typeface="Ubuntu"/>
              <a:buChar char="➢"/>
            </a:pPr>
            <a:r>
              <a:rPr lang="en" sz="2100" i="1">
                <a:latin typeface="Ubuntu"/>
                <a:ea typeface="Ubuntu"/>
                <a:cs typeface="Ubuntu"/>
                <a:sym typeface="Ubuntu"/>
              </a:rPr>
              <a:t>Didn’t file taxes every year?</a:t>
            </a:r>
            <a:r>
              <a:rPr lang="en" sz="2100">
                <a:latin typeface="Ubuntu"/>
                <a:ea typeface="Ubuntu"/>
                <a:cs typeface="Ubuntu"/>
                <a:sym typeface="Ubuntu"/>
              </a:rPr>
              <a:t> Can’t buy a house, get a business loan, might owe back taxes</a:t>
            </a:r>
            <a:endParaRPr sz="2100">
              <a:latin typeface="Ubuntu"/>
              <a:ea typeface="Ubuntu"/>
              <a:cs typeface="Ubuntu"/>
              <a:sym typeface="Ubuntu"/>
            </a:endParaRPr>
          </a:p>
          <a:p>
            <a:pPr marL="457200" lvl="0" indent="-361950" algn="l" rtl="0">
              <a:lnSpc>
                <a:spcPct val="115000"/>
              </a:lnSpc>
              <a:spcBef>
                <a:spcPts val="0"/>
              </a:spcBef>
              <a:spcAft>
                <a:spcPts val="0"/>
              </a:spcAft>
              <a:buSzPts val="2100"/>
              <a:buFont typeface="Ubuntu"/>
              <a:buChar char="➢"/>
            </a:pPr>
            <a:r>
              <a:rPr lang="en" sz="2100" i="1">
                <a:latin typeface="Ubuntu"/>
                <a:ea typeface="Ubuntu"/>
                <a:cs typeface="Ubuntu"/>
                <a:sym typeface="Ubuntu"/>
              </a:rPr>
              <a:t>No estate plan?</a:t>
            </a:r>
            <a:r>
              <a:rPr lang="en" sz="2100">
                <a:latin typeface="Ubuntu"/>
                <a:ea typeface="Ubuntu"/>
                <a:cs typeface="Ubuntu"/>
                <a:sym typeface="Ubuntu"/>
              </a:rPr>
              <a:t> All the work it took to accumulate wealth goes to lawyers and court fees</a:t>
            </a:r>
            <a:endParaRPr sz="2100">
              <a:solidFill>
                <a:srgbClr val="000000"/>
              </a:solidFill>
              <a:latin typeface="Ubuntu"/>
              <a:ea typeface="Ubuntu"/>
              <a:cs typeface="Ubuntu"/>
              <a:sym typeface="Ubuntu"/>
            </a:endParaRPr>
          </a:p>
        </p:txBody>
      </p:sp>
      <p:pic>
        <p:nvPicPr>
          <p:cNvPr id="236" name="Google Shape;236;p45"/>
          <p:cNvPicPr preferRelativeResize="0"/>
          <p:nvPr/>
        </p:nvPicPr>
        <p:blipFill>
          <a:blip r:embed="rId3">
            <a:alphaModFix/>
          </a:blip>
          <a:stretch>
            <a:fillRect/>
          </a:stretch>
        </p:blipFill>
        <p:spPr>
          <a:xfrm>
            <a:off x="960675" y="3669667"/>
            <a:ext cx="1249900" cy="267925"/>
          </a:xfrm>
          <a:prstGeom prst="rect">
            <a:avLst/>
          </a:prstGeom>
          <a:noFill/>
          <a:ln>
            <a:noFill/>
          </a:ln>
        </p:spPr>
      </p:pic>
      <p:sp>
        <p:nvSpPr>
          <p:cNvPr id="237" name="Google Shape;237;p45"/>
          <p:cNvSpPr/>
          <p:nvPr/>
        </p:nvSpPr>
        <p:spPr>
          <a:xfrm>
            <a:off x="-17375" y="0"/>
            <a:ext cx="2397900" cy="6858000"/>
          </a:xfrm>
          <a:prstGeom prst="rect">
            <a:avLst/>
          </a:prstGeom>
          <a:solidFill>
            <a:srgbClr val="7706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5"/>
          <p:cNvSpPr txBox="1"/>
          <p:nvPr/>
        </p:nvSpPr>
        <p:spPr>
          <a:xfrm>
            <a:off x="140875" y="6176533"/>
            <a:ext cx="2081400" cy="57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Ubuntu"/>
                <a:ea typeface="Ubuntu"/>
                <a:cs typeface="Ubuntu"/>
                <a:sym typeface="Ubuntu"/>
              </a:rPr>
              <a:t>getshameless.com</a:t>
            </a:r>
            <a:endParaRPr b="1">
              <a:solidFill>
                <a:srgbClr val="FFFFFF"/>
              </a:solidFill>
              <a:latin typeface="Ubuntu"/>
              <a:ea typeface="Ubuntu"/>
              <a:cs typeface="Ubuntu"/>
              <a:sym typeface="Ubuntu"/>
            </a:endParaRPr>
          </a:p>
          <a:p>
            <a:pPr marL="0" lvl="0" indent="0" algn="ctr" rtl="0">
              <a:spcBef>
                <a:spcPts val="0"/>
              </a:spcBef>
              <a:spcAft>
                <a:spcPts val="0"/>
              </a:spcAft>
              <a:buNone/>
            </a:pPr>
            <a:endParaRPr>
              <a:solidFill>
                <a:srgbClr val="FFFFFF"/>
              </a:solidFill>
              <a:latin typeface="Ubuntu"/>
              <a:ea typeface="Ubuntu"/>
              <a:cs typeface="Ubuntu"/>
              <a:sym typeface="Ubuntu"/>
            </a:endParaRPr>
          </a:p>
        </p:txBody>
      </p:sp>
      <p:pic>
        <p:nvPicPr>
          <p:cNvPr id="239" name="Google Shape;239;p45" descr="brunch.png"/>
          <p:cNvPicPr preferRelativeResize="0"/>
          <p:nvPr/>
        </p:nvPicPr>
        <p:blipFill>
          <a:blip r:embed="rId4">
            <a:alphaModFix/>
          </a:blip>
          <a:stretch>
            <a:fillRect/>
          </a:stretch>
        </p:blipFill>
        <p:spPr>
          <a:xfrm>
            <a:off x="-17375" y="1814650"/>
            <a:ext cx="2397899" cy="2421519"/>
          </a:xfrm>
          <a:prstGeom prst="rect">
            <a:avLst/>
          </a:prstGeom>
          <a:noFill/>
          <a:ln>
            <a:noFill/>
          </a:ln>
        </p:spPr>
      </p:pic>
      <p:sp>
        <p:nvSpPr>
          <p:cNvPr id="240" name="Google Shape;240;p45"/>
          <p:cNvSpPr/>
          <p:nvPr/>
        </p:nvSpPr>
        <p:spPr>
          <a:xfrm>
            <a:off x="0" y="0"/>
            <a:ext cx="2397900" cy="68580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1" name="Google Shape;241;p45" descr="Pockets Change"/>
          <p:cNvPicPr preferRelativeResize="0"/>
          <p:nvPr/>
        </p:nvPicPr>
        <p:blipFill>
          <a:blip r:embed="rId5">
            <a:alphaModFix/>
          </a:blip>
          <a:stretch>
            <a:fillRect/>
          </a:stretch>
        </p:blipFill>
        <p:spPr>
          <a:xfrm>
            <a:off x="818800" y="5436967"/>
            <a:ext cx="631895" cy="631895"/>
          </a:xfrm>
          <a:prstGeom prst="rect">
            <a:avLst/>
          </a:prstGeom>
          <a:noFill/>
          <a:ln>
            <a:noFill/>
          </a:ln>
        </p:spPr>
      </p:pic>
      <p:sp>
        <p:nvSpPr>
          <p:cNvPr id="242" name="Google Shape;242;p45"/>
          <p:cNvSpPr/>
          <p:nvPr/>
        </p:nvSpPr>
        <p:spPr>
          <a:xfrm>
            <a:off x="-17375" y="0"/>
            <a:ext cx="2397900" cy="68580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45"/>
          <p:cNvPicPr preferRelativeResize="0"/>
          <p:nvPr/>
        </p:nvPicPr>
        <p:blipFill rotWithShape="1">
          <a:blip r:embed="rId6">
            <a:alphaModFix/>
          </a:blip>
          <a:srcRect t="6807" b="6807"/>
          <a:stretch/>
        </p:blipFill>
        <p:spPr>
          <a:xfrm>
            <a:off x="-17375" y="2536400"/>
            <a:ext cx="2397901" cy="1840618"/>
          </a:xfrm>
          <a:prstGeom prst="rect">
            <a:avLst/>
          </a:prstGeom>
          <a:noFill/>
          <a:ln>
            <a:noFill/>
          </a:ln>
        </p:spPr>
      </p:pic>
      <p:pic>
        <p:nvPicPr>
          <p:cNvPr id="244" name="Google Shape;244;p45"/>
          <p:cNvPicPr preferRelativeResize="0"/>
          <p:nvPr/>
        </p:nvPicPr>
        <p:blipFill>
          <a:blip r:embed="rId7">
            <a:alphaModFix/>
          </a:blip>
          <a:stretch>
            <a:fillRect/>
          </a:stretch>
        </p:blipFill>
        <p:spPr>
          <a:xfrm>
            <a:off x="362175" y="6327913"/>
            <a:ext cx="1673570" cy="269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6"/>
          <p:cNvSpPr txBox="1"/>
          <p:nvPr/>
        </p:nvSpPr>
        <p:spPr>
          <a:xfrm>
            <a:off x="1661550" y="422900"/>
            <a:ext cx="5820900" cy="4348800"/>
          </a:xfrm>
          <a:prstGeom prst="rect">
            <a:avLst/>
          </a:prstGeom>
          <a:noFill/>
          <a:ln>
            <a:noFill/>
          </a:ln>
        </p:spPr>
        <p:txBody>
          <a:bodyPr spcFirstLastPara="1" wrap="square" lIns="91425" tIns="91425" rIns="91425" bIns="91425" anchor="t" anchorCtr="0">
            <a:noAutofit/>
          </a:bodyPr>
          <a:lstStyle/>
          <a:p>
            <a:pPr marL="914400" lvl="0" indent="0" algn="l" rtl="0">
              <a:lnSpc>
                <a:spcPct val="115000"/>
              </a:lnSpc>
              <a:spcBef>
                <a:spcPts val="0"/>
              </a:spcBef>
              <a:spcAft>
                <a:spcPts val="0"/>
              </a:spcAft>
              <a:buNone/>
            </a:pPr>
            <a:endParaRPr sz="4000">
              <a:latin typeface="Ubuntu"/>
              <a:ea typeface="Ubuntu"/>
              <a:cs typeface="Ubuntu"/>
              <a:sym typeface="Ubuntu"/>
            </a:endParaRPr>
          </a:p>
          <a:p>
            <a:pPr marL="0" lvl="0" indent="0" algn="l" rtl="0">
              <a:lnSpc>
                <a:spcPct val="115000"/>
              </a:lnSpc>
              <a:spcBef>
                <a:spcPts val="1600"/>
              </a:spcBef>
              <a:spcAft>
                <a:spcPts val="0"/>
              </a:spcAft>
              <a:buNone/>
            </a:pPr>
            <a:r>
              <a:rPr lang="en" sz="4800" b="1">
                <a:latin typeface="Ubuntu"/>
                <a:ea typeface="Ubuntu"/>
                <a:cs typeface="Ubuntu"/>
                <a:sym typeface="Ubuntu"/>
              </a:rPr>
              <a:t>You’re not wrong, </a:t>
            </a:r>
            <a:endParaRPr sz="4800" b="1">
              <a:latin typeface="Ubuntu"/>
              <a:ea typeface="Ubuntu"/>
              <a:cs typeface="Ubuntu"/>
              <a:sym typeface="Ubuntu"/>
            </a:endParaRPr>
          </a:p>
          <a:p>
            <a:pPr marL="0" lvl="0" indent="0" algn="l" rtl="0">
              <a:lnSpc>
                <a:spcPct val="115000"/>
              </a:lnSpc>
              <a:spcBef>
                <a:spcPts val="1600"/>
              </a:spcBef>
              <a:spcAft>
                <a:spcPts val="0"/>
              </a:spcAft>
              <a:buNone/>
            </a:pPr>
            <a:r>
              <a:rPr lang="en" sz="4800" b="1">
                <a:latin typeface="Ubuntu"/>
                <a:ea typeface="Ubuntu"/>
                <a:cs typeface="Ubuntu"/>
                <a:sym typeface="Ubuntu"/>
              </a:rPr>
              <a:t>you’re not a fool, </a:t>
            </a:r>
            <a:endParaRPr sz="4800" b="1">
              <a:latin typeface="Ubuntu"/>
              <a:ea typeface="Ubuntu"/>
              <a:cs typeface="Ubuntu"/>
              <a:sym typeface="Ubuntu"/>
            </a:endParaRPr>
          </a:p>
          <a:p>
            <a:pPr marL="0" lvl="0" indent="0" algn="l" rtl="0">
              <a:lnSpc>
                <a:spcPct val="115000"/>
              </a:lnSpc>
              <a:spcBef>
                <a:spcPts val="1600"/>
              </a:spcBef>
              <a:spcAft>
                <a:spcPts val="0"/>
              </a:spcAft>
              <a:buNone/>
            </a:pPr>
            <a:r>
              <a:rPr lang="en" sz="4800" b="1">
                <a:latin typeface="Ubuntu"/>
                <a:ea typeface="Ubuntu"/>
                <a:cs typeface="Ubuntu"/>
                <a:sym typeface="Ubuntu"/>
              </a:rPr>
              <a:t>you’re not alone</a:t>
            </a:r>
            <a:endParaRPr sz="4800" b="1">
              <a:latin typeface="Ubuntu"/>
              <a:ea typeface="Ubuntu"/>
              <a:cs typeface="Ubuntu"/>
              <a:sym typeface="Ubuntu"/>
            </a:endParaRPr>
          </a:p>
          <a:p>
            <a:pPr marL="457200" lvl="0" indent="0" algn="l" rtl="0">
              <a:lnSpc>
                <a:spcPct val="115000"/>
              </a:lnSpc>
              <a:spcBef>
                <a:spcPts val="1600"/>
              </a:spcBef>
              <a:spcAft>
                <a:spcPts val="1600"/>
              </a:spcAft>
              <a:buNone/>
            </a:pPr>
            <a:endParaRPr sz="4000">
              <a:latin typeface="Ubuntu"/>
              <a:ea typeface="Ubuntu"/>
              <a:cs typeface="Ubuntu"/>
              <a:sym typeface="Ubuntu"/>
            </a:endParaRPr>
          </a:p>
        </p:txBody>
      </p:sp>
      <p:sp>
        <p:nvSpPr>
          <p:cNvPr id="250" name="Google Shape;250;p46"/>
          <p:cNvSpPr/>
          <p:nvPr/>
        </p:nvSpPr>
        <p:spPr>
          <a:xfrm>
            <a:off x="-1" y="61075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1" name="Google Shape;251;p46"/>
          <p:cNvPicPr preferRelativeResize="0"/>
          <p:nvPr/>
        </p:nvPicPr>
        <p:blipFill>
          <a:blip r:embed="rId3">
            <a:alphaModFix/>
          </a:blip>
          <a:stretch>
            <a:fillRect/>
          </a:stretch>
        </p:blipFill>
        <p:spPr>
          <a:xfrm>
            <a:off x="7017349" y="6339464"/>
            <a:ext cx="1970949" cy="317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7"/>
          <p:cNvSpPr/>
          <p:nvPr/>
        </p:nvSpPr>
        <p:spPr>
          <a:xfrm>
            <a:off x="-17375" y="0"/>
            <a:ext cx="2397900" cy="68580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AB40"/>
              </a:highlight>
            </a:endParaRPr>
          </a:p>
        </p:txBody>
      </p:sp>
      <p:sp>
        <p:nvSpPr>
          <p:cNvPr id="257" name="Google Shape;257;p47"/>
          <p:cNvSpPr txBox="1">
            <a:spLocks noGrp="1"/>
          </p:cNvSpPr>
          <p:nvPr>
            <p:ph type="body" idx="1"/>
          </p:nvPr>
        </p:nvSpPr>
        <p:spPr>
          <a:xfrm>
            <a:off x="2380525" y="0"/>
            <a:ext cx="6853500" cy="685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rgbClr val="EFC141"/>
                </a:solidFill>
                <a:latin typeface="Georgia"/>
                <a:ea typeface="Georgia"/>
                <a:cs typeface="Georgia"/>
                <a:sym typeface="Georgia"/>
              </a:rPr>
              <a:t>Money Talks</a:t>
            </a:r>
            <a:endParaRPr sz="3200" b="1">
              <a:solidFill>
                <a:srgbClr val="EFC141"/>
              </a:solidFill>
              <a:latin typeface="Georgia"/>
              <a:ea typeface="Georgia"/>
              <a:cs typeface="Georgia"/>
              <a:sym typeface="Georgia"/>
            </a:endParaRPr>
          </a:p>
          <a:p>
            <a:pPr marL="457200" lvl="0" indent="-400050" algn="l" rtl="0">
              <a:spcBef>
                <a:spcPts val="1600"/>
              </a:spcBef>
              <a:spcAft>
                <a:spcPts val="0"/>
              </a:spcAft>
              <a:buClr>
                <a:schemeClr val="dk1"/>
              </a:buClr>
              <a:buSzPts val="2700"/>
              <a:buFont typeface="Verdana"/>
              <a:buChar char="★"/>
            </a:pPr>
            <a:r>
              <a:rPr lang="en" sz="2700">
                <a:solidFill>
                  <a:schemeClr val="dk1"/>
                </a:solidFill>
                <a:latin typeface="Verdana"/>
                <a:ea typeface="Verdana"/>
                <a:cs typeface="Verdana"/>
                <a:sym typeface="Verdana"/>
              </a:rPr>
              <a:t>Find a Money Buddy</a:t>
            </a:r>
            <a:endParaRPr sz="2700">
              <a:solidFill>
                <a:schemeClr val="dk1"/>
              </a:solidFill>
              <a:latin typeface="Verdana"/>
              <a:ea typeface="Verdana"/>
              <a:cs typeface="Verdana"/>
              <a:sym typeface="Verdana"/>
            </a:endParaRPr>
          </a:p>
          <a:p>
            <a:pPr marL="457200" lvl="0" indent="-400050" algn="l" rtl="0">
              <a:spcBef>
                <a:spcPts val="1000"/>
              </a:spcBef>
              <a:spcAft>
                <a:spcPts val="1000"/>
              </a:spcAft>
              <a:buClr>
                <a:schemeClr val="dk1"/>
              </a:buClr>
              <a:buSzPts val="2700"/>
              <a:buFont typeface="Verdana"/>
              <a:buChar char="★"/>
            </a:pPr>
            <a:r>
              <a:rPr lang="en" sz="2700">
                <a:solidFill>
                  <a:schemeClr val="dk1"/>
                </a:solidFill>
                <a:latin typeface="Verdana"/>
                <a:ea typeface="Verdana"/>
                <a:cs typeface="Verdana"/>
                <a:sym typeface="Verdana"/>
              </a:rPr>
              <a:t>Share, Which meme fits your money feels? </a:t>
            </a:r>
            <a:endParaRPr sz="2700">
              <a:solidFill>
                <a:schemeClr val="dk1"/>
              </a:solidFill>
              <a:latin typeface="Verdana"/>
              <a:ea typeface="Verdana"/>
              <a:cs typeface="Verdana"/>
              <a:sym typeface="Verdana"/>
            </a:endParaRPr>
          </a:p>
        </p:txBody>
      </p:sp>
      <p:sp>
        <p:nvSpPr>
          <p:cNvPr id="258" name="Google Shape;258;p47"/>
          <p:cNvSpPr txBox="1"/>
          <p:nvPr/>
        </p:nvSpPr>
        <p:spPr>
          <a:xfrm>
            <a:off x="-17375" y="357300"/>
            <a:ext cx="2397900" cy="126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latin typeface="Ubuntu"/>
                <a:ea typeface="Ubuntu"/>
                <a:cs typeface="Ubuntu"/>
                <a:sym typeface="Ubuntu"/>
              </a:rPr>
              <a:t>Money Buddy </a:t>
            </a:r>
            <a:endParaRPr sz="3000">
              <a:solidFill>
                <a:srgbClr val="FFFFFF"/>
              </a:solidFill>
              <a:latin typeface="Ubuntu"/>
              <a:ea typeface="Ubuntu"/>
              <a:cs typeface="Ubuntu"/>
              <a:sym typeface="Ubuntu"/>
            </a:endParaRPr>
          </a:p>
          <a:p>
            <a:pPr marL="0" lvl="0" indent="0" algn="ctr" rtl="0">
              <a:spcBef>
                <a:spcPts val="0"/>
              </a:spcBef>
              <a:spcAft>
                <a:spcPts val="0"/>
              </a:spcAft>
              <a:buNone/>
            </a:pPr>
            <a:endParaRPr sz="3000">
              <a:solidFill>
                <a:srgbClr val="FFFFFF"/>
              </a:solidFill>
              <a:latin typeface="Ubuntu"/>
              <a:ea typeface="Ubuntu"/>
              <a:cs typeface="Ubuntu"/>
              <a:sym typeface="Ubuntu"/>
            </a:endParaRPr>
          </a:p>
        </p:txBody>
      </p:sp>
      <p:pic>
        <p:nvPicPr>
          <p:cNvPr id="259" name="Google Shape;259;p47"/>
          <p:cNvPicPr preferRelativeResize="0"/>
          <p:nvPr/>
        </p:nvPicPr>
        <p:blipFill>
          <a:blip r:embed="rId3">
            <a:alphaModFix/>
          </a:blip>
          <a:stretch>
            <a:fillRect/>
          </a:stretch>
        </p:blipFill>
        <p:spPr>
          <a:xfrm>
            <a:off x="65862" y="6102200"/>
            <a:ext cx="2231425" cy="359500"/>
          </a:xfrm>
          <a:prstGeom prst="rect">
            <a:avLst/>
          </a:prstGeom>
          <a:noFill/>
          <a:ln>
            <a:noFill/>
          </a:ln>
        </p:spPr>
      </p:pic>
      <p:pic>
        <p:nvPicPr>
          <p:cNvPr id="260" name="Google Shape;260;p47" descr="buddy.jpeg"/>
          <p:cNvPicPr preferRelativeResize="0"/>
          <p:nvPr/>
        </p:nvPicPr>
        <p:blipFill>
          <a:blip r:embed="rId4">
            <a:alphaModFix/>
          </a:blip>
          <a:stretch>
            <a:fillRect/>
          </a:stretch>
        </p:blipFill>
        <p:spPr>
          <a:xfrm>
            <a:off x="-17375" y="2217988"/>
            <a:ext cx="2397899" cy="1530579"/>
          </a:xfrm>
          <a:prstGeom prst="rect">
            <a:avLst/>
          </a:prstGeom>
          <a:noFill/>
          <a:ln>
            <a:noFill/>
          </a:ln>
        </p:spPr>
      </p:pic>
      <p:pic>
        <p:nvPicPr>
          <p:cNvPr id="261" name="Google Shape;261;p47"/>
          <p:cNvPicPr preferRelativeResize="0"/>
          <p:nvPr/>
        </p:nvPicPr>
        <p:blipFill rotWithShape="1">
          <a:blip r:embed="rId5">
            <a:alphaModFix/>
          </a:blip>
          <a:srcRect/>
          <a:stretch/>
        </p:blipFill>
        <p:spPr>
          <a:xfrm>
            <a:off x="2745775" y="2934401"/>
            <a:ext cx="1775197" cy="1221584"/>
          </a:xfrm>
          <a:prstGeom prst="rect">
            <a:avLst/>
          </a:prstGeom>
          <a:noFill/>
          <a:ln>
            <a:noFill/>
          </a:ln>
        </p:spPr>
      </p:pic>
      <p:pic>
        <p:nvPicPr>
          <p:cNvPr id="262" name="Google Shape;262;p47"/>
          <p:cNvPicPr preferRelativeResize="0"/>
          <p:nvPr/>
        </p:nvPicPr>
        <p:blipFill rotWithShape="1">
          <a:blip r:embed="rId6">
            <a:alphaModFix/>
          </a:blip>
          <a:srcRect/>
          <a:stretch/>
        </p:blipFill>
        <p:spPr>
          <a:xfrm>
            <a:off x="4807169" y="3311246"/>
            <a:ext cx="1661507" cy="1211952"/>
          </a:xfrm>
          <a:prstGeom prst="rect">
            <a:avLst/>
          </a:prstGeom>
          <a:noFill/>
          <a:ln>
            <a:noFill/>
          </a:ln>
        </p:spPr>
      </p:pic>
      <p:pic>
        <p:nvPicPr>
          <p:cNvPr id="263" name="Google Shape;263;p47"/>
          <p:cNvPicPr preferRelativeResize="0"/>
          <p:nvPr/>
        </p:nvPicPr>
        <p:blipFill rotWithShape="1">
          <a:blip r:embed="rId7">
            <a:alphaModFix/>
          </a:blip>
          <a:srcRect/>
          <a:stretch/>
        </p:blipFill>
        <p:spPr>
          <a:xfrm>
            <a:off x="4873236" y="5045942"/>
            <a:ext cx="1529378" cy="1056260"/>
          </a:xfrm>
          <a:prstGeom prst="rect">
            <a:avLst/>
          </a:prstGeom>
          <a:noFill/>
          <a:ln>
            <a:noFill/>
          </a:ln>
        </p:spPr>
      </p:pic>
      <p:pic>
        <p:nvPicPr>
          <p:cNvPr id="264" name="Google Shape;264;p47"/>
          <p:cNvPicPr preferRelativeResize="0"/>
          <p:nvPr/>
        </p:nvPicPr>
        <p:blipFill rotWithShape="1">
          <a:blip r:embed="rId8">
            <a:alphaModFix/>
          </a:blip>
          <a:srcRect/>
          <a:stretch/>
        </p:blipFill>
        <p:spPr>
          <a:xfrm>
            <a:off x="6731202" y="2979660"/>
            <a:ext cx="1775198" cy="1226031"/>
          </a:xfrm>
          <a:prstGeom prst="rect">
            <a:avLst/>
          </a:prstGeom>
          <a:noFill/>
          <a:ln>
            <a:noFill/>
          </a:ln>
        </p:spPr>
      </p:pic>
      <p:pic>
        <p:nvPicPr>
          <p:cNvPr id="265" name="Google Shape;265;p47"/>
          <p:cNvPicPr preferRelativeResize="0"/>
          <p:nvPr/>
        </p:nvPicPr>
        <p:blipFill rotWithShape="1">
          <a:blip r:embed="rId9">
            <a:alphaModFix/>
          </a:blip>
          <a:srcRect/>
          <a:stretch/>
        </p:blipFill>
        <p:spPr>
          <a:xfrm>
            <a:off x="6809425" y="4821250"/>
            <a:ext cx="1618754" cy="1211959"/>
          </a:xfrm>
          <a:prstGeom prst="rect">
            <a:avLst/>
          </a:prstGeom>
          <a:noFill/>
          <a:ln>
            <a:noFill/>
          </a:ln>
        </p:spPr>
      </p:pic>
      <p:pic>
        <p:nvPicPr>
          <p:cNvPr id="266" name="Google Shape;266;p47"/>
          <p:cNvPicPr preferRelativeResize="0"/>
          <p:nvPr/>
        </p:nvPicPr>
        <p:blipFill rotWithShape="1">
          <a:blip r:embed="rId10">
            <a:alphaModFix/>
          </a:blip>
          <a:srcRect/>
          <a:stretch/>
        </p:blipFill>
        <p:spPr>
          <a:xfrm>
            <a:off x="2932545" y="4654266"/>
            <a:ext cx="1446361" cy="133719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8"/>
          <p:cNvSpPr/>
          <p:nvPr/>
        </p:nvSpPr>
        <p:spPr>
          <a:xfrm>
            <a:off x="-17375" y="6102200"/>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3" name="Google Shape;273;p48"/>
          <p:cNvPicPr preferRelativeResize="0"/>
          <p:nvPr/>
        </p:nvPicPr>
        <p:blipFill>
          <a:blip r:embed="rId3">
            <a:alphaModFix/>
          </a:blip>
          <a:stretch>
            <a:fillRect/>
          </a:stretch>
        </p:blipFill>
        <p:spPr>
          <a:xfrm>
            <a:off x="6703562" y="6300300"/>
            <a:ext cx="1673570" cy="269625"/>
          </a:xfrm>
          <a:prstGeom prst="rect">
            <a:avLst/>
          </a:prstGeom>
          <a:noFill/>
          <a:ln>
            <a:noFill/>
          </a:ln>
        </p:spPr>
      </p:pic>
      <p:sp>
        <p:nvSpPr>
          <p:cNvPr id="274" name="Google Shape;274;p48"/>
          <p:cNvSpPr txBox="1"/>
          <p:nvPr/>
        </p:nvSpPr>
        <p:spPr>
          <a:xfrm>
            <a:off x="1349300" y="172608"/>
            <a:ext cx="6472500" cy="10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Developmental Progression: </a:t>
            </a:r>
            <a:endParaRPr sz="3000" b="1">
              <a:solidFill>
                <a:srgbClr val="38761D"/>
              </a:solidFill>
              <a:latin typeface="Georgia"/>
              <a:ea typeface="Georgia"/>
              <a:cs typeface="Georgia"/>
              <a:sym typeface="Georgia"/>
            </a:endParaRPr>
          </a:p>
          <a:p>
            <a:pPr marL="0" lvl="0" indent="0" algn="ctr" rtl="0">
              <a:spcBef>
                <a:spcPts val="0"/>
              </a:spcBef>
              <a:spcAft>
                <a:spcPts val="0"/>
              </a:spcAft>
              <a:buNone/>
            </a:pPr>
            <a:r>
              <a:rPr lang="en" sz="3000" b="1">
                <a:solidFill>
                  <a:srgbClr val="38761D"/>
                </a:solidFill>
                <a:latin typeface="Georgia"/>
                <a:ea typeface="Georgia"/>
                <a:cs typeface="Georgia"/>
                <a:sym typeface="Georgia"/>
              </a:rPr>
              <a:t>Application of Information</a:t>
            </a:r>
            <a:endParaRPr sz="3000" b="1">
              <a:solidFill>
                <a:srgbClr val="38761D"/>
              </a:solidFill>
              <a:latin typeface="Georgia"/>
              <a:ea typeface="Georgia"/>
              <a:cs typeface="Georgia"/>
              <a:sym typeface="Georgia"/>
            </a:endParaRPr>
          </a:p>
          <a:p>
            <a:pPr marL="0" lvl="0" indent="0" algn="ctr" rtl="0">
              <a:spcBef>
                <a:spcPts val="0"/>
              </a:spcBef>
              <a:spcAft>
                <a:spcPts val="0"/>
              </a:spcAft>
              <a:buNone/>
            </a:pPr>
            <a:endParaRPr sz="3000" b="1">
              <a:solidFill>
                <a:srgbClr val="351C75"/>
              </a:solidFill>
              <a:latin typeface="Ubuntu"/>
              <a:ea typeface="Ubuntu"/>
              <a:cs typeface="Ubuntu"/>
              <a:sym typeface="Ubuntu"/>
            </a:endParaRPr>
          </a:p>
        </p:txBody>
      </p:sp>
      <p:sp>
        <p:nvSpPr>
          <p:cNvPr id="275" name="Google Shape;275;p48"/>
          <p:cNvSpPr txBox="1"/>
          <p:nvPr/>
        </p:nvSpPr>
        <p:spPr>
          <a:xfrm>
            <a:off x="270650" y="3817625"/>
            <a:ext cx="8629800" cy="2114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800"/>
              </a:spcBef>
              <a:spcAft>
                <a:spcPts val="0"/>
              </a:spcAft>
              <a:buClr>
                <a:schemeClr val="dk1"/>
              </a:buClr>
              <a:buSzPts val="1100"/>
              <a:buFont typeface="Arial"/>
              <a:buNone/>
            </a:pPr>
            <a:r>
              <a:rPr lang="en" sz="1600">
                <a:solidFill>
                  <a:schemeClr val="dk1"/>
                </a:solidFill>
                <a:highlight>
                  <a:schemeClr val="lt1"/>
                </a:highlight>
                <a:latin typeface="Ubuntu"/>
                <a:ea typeface="Ubuntu"/>
                <a:cs typeface="Ubuntu"/>
                <a:sym typeface="Ubuntu"/>
              </a:rPr>
              <a:t>In this groundbreaking study of teens ages 13-16 who watched Daniel Tiger as toddlers, we found that nearly 12 years later after the show's debut, adolescents still remember and actively use the social-emotional skills they learned from Daniel and friends. </a:t>
            </a:r>
            <a:r>
              <a:rPr lang="en" sz="1600" b="1">
                <a:solidFill>
                  <a:schemeClr val="dk1"/>
                </a:solidFill>
                <a:highlight>
                  <a:schemeClr val="lt1"/>
                </a:highlight>
                <a:latin typeface="Ubuntu"/>
                <a:ea typeface="Ubuntu"/>
                <a:cs typeface="Ubuntu"/>
                <a:sym typeface="Ubuntu"/>
              </a:rPr>
              <a:t>An impressive 57% of teens recall specific strategies for managing emotions, with 21% reporting they still use Daniel Tiger's calming techniques today.  </a:t>
            </a:r>
            <a:endParaRPr sz="1600" b="1">
              <a:solidFill>
                <a:schemeClr val="dk1"/>
              </a:solidFill>
              <a:highlight>
                <a:schemeClr val="lt1"/>
              </a:highlight>
              <a:latin typeface="Ubuntu"/>
              <a:ea typeface="Ubuntu"/>
              <a:cs typeface="Ubuntu"/>
              <a:sym typeface="Ubuntu"/>
            </a:endParaRPr>
          </a:p>
          <a:p>
            <a:pPr marL="0" lvl="0" indent="0" algn="l" rtl="0">
              <a:lnSpc>
                <a:spcPct val="150000"/>
              </a:lnSpc>
              <a:spcBef>
                <a:spcPts val="800"/>
              </a:spcBef>
              <a:spcAft>
                <a:spcPts val="800"/>
              </a:spcAft>
              <a:buClr>
                <a:schemeClr val="dk1"/>
              </a:buClr>
              <a:buSzPts val="1100"/>
              <a:buFont typeface="Arial"/>
              <a:buNone/>
            </a:pPr>
            <a:r>
              <a:rPr lang="en">
                <a:solidFill>
                  <a:schemeClr val="dk1"/>
                </a:solidFill>
                <a:highlight>
                  <a:schemeClr val="lt1"/>
                </a:highlight>
                <a:latin typeface="Ubuntu"/>
                <a:ea typeface="Ubuntu"/>
                <a:cs typeface="Ubuntu"/>
                <a:sym typeface="Ubuntu"/>
              </a:rPr>
              <a:t>~UCLA Scholars &amp; Storytellers in partnership with </a:t>
            </a:r>
            <a:r>
              <a:rPr lang="en">
                <a:solidFill>
                  <a:schemeClr val="dk1"/>
                </a:solidFill>
                <a:highlight>
                  <a:schemeClr val="lt1"/>
                </a:highlight>
              </a:rPr>
              <a:t> </a:t>
            </a:r>
            <a:r>
              <a:rPr lang="en" u="sng">
                <a:solidFill>
                  <a:srgbClr val="007C89"/>
                </a:solidFill>
                <a:highlight>
                  <a:schemeClr val="lt1"/>
                </a:highlight>
                <a:hlinkClick r:id="rId4">
                  <a:extLst>
                    <a:ext uri="{A12FA001-AC4F-418D-AE19-62706E023703}">
                      <ahyp:hlinkClr xmlns:ahyp="http://schemas.microsoft.com/office/drawing/2018/hyperlinkcolor" val="tx"/>
                    </a:ext>
                  </a:extLst>
                </a:hlinkClick>
              </a:rPr>
              <a:t>Fred Rogers Productions</a:t>
            </a:r>
            <a:endParaRPr>
              <a:solidFill>
                <a:schemeClr val="dk2"/>
              </a:solidFill>
              <a:latin typeface="Ubuntu"/>
              <a:ea typeface="Ubuntu"/>
              <a:cs typeface="Ubuntu"/>
              <a:sym typeface="Ubuntu"/>
            </a:endParaRPr>
          </a:p>
        </p:txBody>
      </p:sp>
      <p:pic>
        <p:nvPicPr>
          <p:cNvPr id="276" name="Google Shape;276;p48" title="unnamed.png"/>
          <p:cNvPicPr preferRelativeResize="0"/>
          <p:nvPr/>
        </p:nvPicPr>
        <p:blipFill>
          <a:blip r:embed="rId5">
            <a:alphaModFix/>
          </a:blip>
          <a:stretch>
            <a:fillRect/>
          </a:stretch>
        </p:blipFill>
        <p:spPr>
          <a:xfrm>
            <a:off x="2541513" y="1331508"/>
            <a:ext cx="4088073" cy="233371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9" ma:contentTypeDescription="Create a new document." ma:contentTypeScope="" ma:versionID="7f4a9f3bcf37a5f53ccf66f591a2842b">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9c31c30715bd807f3c42f561d7994115"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475455f-c69b-4ff8-acf7-75612f4dc189" xsi:nil="true"/>
    <lcf76f155ced4ddcb4097134ff3c332f xmlns="aa0c1190-56bd-4797-9cf7-4990489609e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762B5E3-8D26-4DD3-916C-8B55C868FC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c1190-56bd-4797-9cf7-4990489609e0"/>
    <ds:schemaRef ds:uri="e475455f-c69b-4ff8-acf7-75612f4dc1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B0E068-69B0-4413-9967-3642010F1554}">
  <ds:schemaRefs>
    <ds:schemaRef ds:uri="http://schemas.microsoft.com/sharepoint/v3/contenttype/forms"/>
  </ds:schemaRefs>
</ds:datastoreItem>
</file>

<file path=customXml/itemProps3.xml><?xml version="1.0" encoding="utf-8"?>
<ds:datastoreItem xmlns:ds="http://schemas.openxmlformats.org/officeDocument/2006/customXml" ds:itemID="{56728EE8-CEE7-4133-B7D0-6FA681FD8659}">
  <ds:schemaRefs>
    <ds:schemaRef ds:uri="http://schemas.microsoft.com/office/2006/metadata/properties"/>
    <ds:schemaRef ds:uri="http://schemas.microsoft.com/office/infopath/2007/PartnerControls"/>
    <ds:schemaRef ds:uri="e475455f-c69b-4ff8-acf7-75612f4dc189"/>
    <ds:schemaRef ds:uri="aa0c1190-56bd-4797-9cf7-4990489609e0"/>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45</Slides>
  <Notes>45</Notes>
  <HiddenSlides>0</HiddenSlide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Simple Light</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Spending Values</vt:lpstr>
      <vt:lpstr>Spending Values</vt:lpstr>
      <vt:lpstr>Spending Values</vt:lpstr>
      <vt:lpstr>Spending Values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“Money Means” Cleo de Jay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2025-07-23T13:37:09Z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ies>
</file>