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00_997F2080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93"/>
  </p:notesMasterIdLst>
  <p:handoutMasterIdLst>
    <p:handoutMasterId r:id="rId94"/>
  </p:handoutMasterIdLst>
  <p:sldIdLst>
    <p:sldId id="699" r:id="rId5"/>
    <p:sldId id="256" r:id="rId6"/>
    <p:sldId id="823" r:id="rId7"/>
    <p:sldId id="825" r:id="rId8"/>
    <p:sldId id="826" r:id="rId9"/>
    <p:sldId id="760" r:id="rId10"/>
    <p:sldId id="724" r:id="rId11"/>
    <p:sldId id="725" r:id="rId12"/>
    <p:sldId id="727" r:id="rId13"/>
    <p:sldId id="751" r:id="rId14"/>
    <p:sldId id="794" r:id="rId15"/>
    <p:sldId id="806" r:id="rId16"/>
    <p:sldId id="260" r:id="rId17"/>
    <p:sldId id="768" r:id="rId18"/>
    <p:sldId id="289" r:id="rId19"/>
    <p:sldId id="291" r:id="rId20"/>
    <p:sldId id="268" r:id="rId21"/>
    <p:sldId id="269" r:id="rId22"/>
    <p:sldId id="270" r:id="rId23"/>
    <p:sldId id="271" r:id="rId24"/>
    <p:sldId id="272" r:id="rId25"/>
    <p:sldId id="300" r:id="rId26"/>
    <p:sldId id="273" r:id="rId27"/>
    <p:sldId id="274" r:id="rId28"/>
    <p:sldId id="275" r:id="rId29"/>
    <p:sldId id="276" r:id="rId30"/>
    <p:sldId id="277" r:id="rId31"/>
    <p:sldId id="278" r:id="rId32"/>
    <p:sldId id="292" r:id="rId33"/>
    <p:sldId id="776" r:id="rId34"/>
    <p:sldId id="777" r:id="rId35"/>
    <p:sldId id="778" r:id="rId36"/>
    <p:sldId id="773" r:id="rId37"/>
    <p:sldId id="282" r:id="rId38"/>
    <p:sldId id="264" r:id="rId39"/>
    <p:sldId id="779" r:id="rId40"/>
    <p:sldId id="774" r:id="rId41"/>
    <p:sldId id="775" r:id="rId42"/>
    <p:sldId id="807" r:id="rId43"/>
    <p:sldId id="769" r:id="rId44"/>
    <p:sldId id="787" r:id="rId45"/>
    <p:sldId id="734" r:id="rId46"/>
    <p:sldId id="737" r:id="rId47"/>
    <p:sldId id="796" r:id="rId48"/>
    <p:sldId id="798" r:id="rId49"/>
    <p:sldId id="797" r:id="rId50"/>
    <p:sldId id="780" r:id="rId51"/>
    <p:sldId id="799" r:id="rId52"/>
    <p:sldId id="808" r:id="rId53"/>
    <p:sldId id="803" r:id="rId54"/>
    <p:sldId id="811" r:id="rId55"/>
    <p:sldId id="812" r:id="rId56"/>
    <p:sldId id="813" r:id="rId57"/>
    <p:sldId id="814" r:id="rId58"/>
    <p:sldId id="815" r:id="rId59"/>
    <p:sldId id="818" r:id="rId60"/>
    <p:sldId id="800" r:id="rId61"/>
    <p:sldId id="822" r:id="rId62"/>
    <p:sldId id="816" r:id="rId63"/>
    <p:sldId id="817" r:id="rId64"/>
    <p:sldId id="809" r:id="rId65"/>
    <p:sldId id="819" r:id="rId66"/>
    <p:sldId id="820" r:id="rId67"/>
    <p:sldId id="810" r:id="rId68"/>
    <p:sldId id="821" r:id="rId69"/>
    <p:sldId id="802" r:id="rId70"/>
    <p:sldId id="782" r:id="rId71"/>
    <p:sldId id="795" r:id="rId72"/>
    <p:sldId id="781" r:id="rId73"/>
    <p:sldId id="788" r:id="rId74"/>
    <p:sldId id="786" r:id="rId75"/>
    <p:sldId id="789" r:id="rId76"/>
    <p:sldId id="790" r:id="rId77"/>
    <p:sldId id="791" r:id="rId78"/>
    <p:sldId id="783" r:id="rId79"/>
    <p:sldId id="764" r:id="rId80"/>
    <p:sldId id="749" r:id="rId81"/>
    <p:sldId id="728" r:id="rId82"/>
    <p:sldId id="767" r:id="rId83"/>
    <p:sldId id="766" r:id="rId84"/>
    <p:sldId id="259" r:id="rId85"/>
    <p:sldId id="262" r:id="rId86"/>
    <p:sldId id="263" r:id="rId87"/>
    <p:sldId id="261" r:id="rId88"/>
    <p:sldId id="265" r:id="rId89"/>
    <p:sldId id="772" r:id="rId90"/>
    <p:sldId id="765" r:id="rId91"/>
    <p:sldId id="758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767AF0-94BA-9110-AE48-48CF3D978990}" name="Andrea Mozo" initials="AM" userId="S::amozo@councilforeconed.org::ec324d89-8e2a-42bb-81f4-68d0295e10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FEE4"/>
    <a:srgbClr val="DDF2F7"/>
    <a:srgbClr val="414A58"/>
    <a:srgbClr val="5DBF9A"/>
    <a:srgbClr val="79BFB8"/>
    <a:srgbClr val="86C17B"/>
    <a:srgbClr val="A7C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F2E2E7-555D-A690-19C8-63096C50802E}" v="5" dt="2025-07-24T14:38:16.418"/>
    <p1510:client id="{59A19195-CD56-BF61-8B21-D94C36247D48}" v="62" dt="2025-07-24T13:43:40.5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handoutMaster" Target="handoutMasters/handoutMaster1.xml"/><Relationship Id="rId9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comments/modernComment_100_997F208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4D4358C-B569-4CA4-B865-CAF54DE9B900}" authorId="{CD767AF0-94BA-9110-AE48-48CF3D978990}" created="2025-04-25T20:15:41.14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75245440" sldId="256"/>
      <ac:spMk id="4" creationId="{49AD80B2-90D9-4AF4-6A96-5DAF496C6C27}"/>
    </ac:deMkLst>
    <p188:txBody>
      <a:bodyPr/>
      <a:lstStyle/>
      <a:p>
        <a:r>
          <a:rPr lang="en-US"/>
          <a:t>[@Cheidy Perez] We need to double check with Dan to make sure the correct sponsors/funders are listed on this slide.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5.wdp"/><Relationship Id="rId3" Type="http://schemas.openxmlformats.org/officeDocument/2006/relationships/image" Target="../media/image51.png"/><Relationship Id="rId7" Type="http://schemas.microsoft.com/office/2007/relationships/hdphoto" Target="../media/hdphoto3.wdp"/><Relationship Id="rId12" Type="http://schemas.openxmlformats.org/officeDocument/2006/relationships/image" Target="../media/image57.png"/><Relationship Id="rId2" Type="http://schemas.microsoft.com/office/2007/relationships/hdphoto" Target="../media/hdphoto1.wdp"/><Relationship Id="rId1" Type="http://schemas.openxmlformats.org/officeDocument/2006/relationships/image" Target="../media/image50.png"/><Relationship Id="rId6" Type="http://schemas.openxmlformats.org/officeDocument/2006/relationships/image" Target="../media/image53.png"/><Relationship Id="rId11" Type="http://schemas.openxmlformats.org/officeDocument/2006/relationships/image" Target="../media/image56.jpeg"/><Relationship Id="rId5" Type="http://schemas.openxmlformats.org/officeDocument/2006/relationships/image" Target="../media/image52.jpeg"/><Relationship Id="rId10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4.svg"/><Relationship Id="rId1" Type="http://schemas.openxmlformats.org/officeDocument/2006/relationships/image" Target="../media/image83.png"/><Relationship Id="rId4" Type="http://schemas.openxmlformats.org/officeDocument/2006/relationships/image" Target="../media/image85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4" Type="http://schemas.openxmlformats.org/officeDocument/2006/relationships/image" Target="../media/image89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svg"/><Relationship Id="rId1" Type="http://schemas.openxmlformats.org/officeDocument/2006/relationships/image" Target="../media/image92.png"/><Relationship Id="rId4" Type="http://schemas.openxmlformats.org/officeDocument/2006/relationships/image" Target="../media/image9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5.wdp"/><Relationship Id="rId3" Type="http://schemas.openxmlformats.org/officeDocument/2006/relationships/image" Target="../media/image51.png"/><Relationship Id="rId7" Type="http://schemas.microsoft.com/office/2007/relationships/hdphoto" Target="../media/hdphoto3.wdp"/><Relationship Id="rId12" Type="http://schemas.openxmlformats.org/officeDocument/2006/relationships/image" Target="../media/image57.png"/><Relationship Id="rId2" Type="http://schemas.microsoft.com/office/2007/relationships/hdphoto" Target="../media/hdphoto1.wdp"/><Relationship Id="rId1" Type="http://schemas.openxmlformats.org/officeDocument/2006/relationships/image" Target="../media/image50.png"/><Relationship Id="rId6" Type="http://schemas.openxmlformats.org/officeDocument/2006/relationships/image" Target="../media/image53.png"/><Relationship Id="rId11" Type="http://schemas.openxmlformats.org/officeDocument/2006/relationships/image" Target="../media/image56.jpeg"/><Relationship Id="rId5" Type="http://schemas.openxmlformats.org/officeDocument/2006/relationships/image" Target="../media/image52.jpeg"/><Relationship Id="rId10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4.svg"/><Relationship Id="rId1" Type="http://schemas.openxmlformats.org/officeDocument/2006/relationships/image" Target="../media/image83.png"/><Relationship Id="rId4" Type="http://schemas.openxmlformats.org/officeDocument/2006/relationships/image" Target="../media/image85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4" Type="http://schemas.openxmlformats.org/officeDocument/2006/relationships/image" Target="../media/image89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svg"/><Relationship Id="rId1" Type="http://schemas.openxmlformats.org/officeDocument/2006/relationships/image" Target="../media/image92.png"/><Relationship Id="rId4" Type="http://schemas.openxmlformats.org/officeDocument/2006/relationships/image" Target="../media/image9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65F351-BB27-44B5-ABE8-DFED4A01D02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E99FD60-750E-405C-B24D-2B15AB97D457}">
      <dgm:prSet/>
      <dgm:spPr/>
      <dgm:t>
        <a:bodyPr/>
        <a:lstStyle/>
        <a:p>
          <a:r>
            <a:rPr lang="en-US" b="1"/>
            <a:t>Discussion Facilitator</a:t>
          </a:r>
          <a:r>
            <a:rPr lang="en-US"/>
            <a:t>: Leads class conversations and ensures all voices are heard.</a:t>
          </a:r>
        </a:p>
      </dgm:t>
    </dgm:pt>
    <dgm:pt modelId="{A74277AC-AE89-4FC3-B197-44D3566071A9}" type="parTrans" cxnId="{7025CB86-D6D8-42F2-A312-02B99932A441}">
      <dgm:prSet/>
      <dgm:spPr/>
      <dgm:t>
        <a:bodyPr/>
        <a:lstStyle/>
        <a:p>
          <a:endParaRPr lang="en-US"/>
        </a:p>
      </dgm:t>
    </dgm:pt>
    <dgm:pt modelId="{F6ED1D89-3519-4A18-B391-AAAC13CEF6EF}" type="sibTrans" cxnId="{7025CB86-D6D8-42F2-A312-02B99932A441}">
      <dgm:prSet/>
      <dgm:spPr/>
      <dgm:t>
        <a:bodyPr/>
        <a:lstStyle/>
        <a:p>
          <a:endParaRPr lang="en-US"/>
        </a:p>
      </dgm:t>
    </dgm:pt>
    <dgm:pt modelId="{9FF38674-9B64-4FE4-A1BB-1AF600ED5716}">
      <dgm:prSet/>
      <dgm:spPr/>
      <dgm:t>
        <a:bodyPr/>
        <a:lstStyle/>
        <a:p>
          <a:r>
            <a:rPr lang="en-US" b="1"/>
            <a:t>Project Manager</a:t>
          </a:r>
          <a:r>
            <a:rPr lang="en-US"/>
            <a:t>: Oversees group progress and deadlines.</a:t>
          </a:r>
        </a:p>
      </dgm:t>
    </dgm:pt>
    <dgm:pt modelId="{0AA13658-831B-4024-A69F-DE0CAB405661}" type="parTrans" cxnId="{5391F409-A698-4C28-AF2A-6A9E23400B4B}">
      <dgm:prSet/>
      <dgm:spPr/>
      <dgm:t>
        <a:bodyPr/>
        <a:lstStyle/>
        <a:p>
          <a:endParaRPr lang="en-US"/>
        </a:p>
      </dgm:t>
    </dgm:pt>
    <dgm:pt modelId="{DDEBFB57-D611-4970-A890-96BB8452C2DF}" type="sibTrans" cxnId="{5391F409-A698-4C28-AF2A-6A9E23400B4B}">
      <dgm:prSet/>
      <dgm:spPr/>
      <dgm:t>
        <a:bodyPr/>
        <a:lstStyle/>
        <a:p>
          <a:endParaRPr lang="en-US"/>
        </a:p>
      </dgm:t>
    </dgm:pt>
    <dgm:pt modelId="{53A6CFF2-4799-4B57-9BDA-FBC414216C32}">
      <dgm:prSet/>
      <dgm:spPr/>
      <dgm:t>
        <a:bodyPr/>
        <a:lstStyle/>
        <a:p>
          <a:r>
            <a:rPr lang="en-US" b="1"/>
            <a:t>Resource Curator</a:t>
          </a:r>
          <a:r>
            <a:rPr lang="en-US"/>
            <a:t>: Finds and shares relevant articles, videos, or tools.</a:t>
          </a:r>
        </a:p>
      </dgm:t>
    </dgm:pt>
    <dgm:pt modelId="{36082430-CFD3-473C-865E-1FEA95FF3C3B}" type="parTrans" cxnId="{41FE286F-9E06-4203-B60B-82113613C797}">
      <dgm:prSet/>
      <dgm:spPr/>
      <dgm:t>
        <a:bodyPr/>
        <a:lstStyle/>
        <a:p>
          <a:endParaRPr lang="en-US"/>
        </a:p>
      </dgm:t>
    </dgm:pt>
    <dgm:pt modelId="{2D8493FF-0F9B-4F26-AC08-1E3068543688}" type="sibTrans" cxnId="{41FE286F-9E06-4203-B60B-82113613C797}">
      <dgm:prSet/>
      <dgm:spPr/>
      <dgm:t>
        <a:bodyPr/>
        <a:lstStyle/>
        <a:p>
          <a:endParaRPr lang="en-US"/>
        </a:p>
      </dgm:t>
    </dgm:pt>
    <dgm:pt modelId="{CC4A29AC-6359-4478-8761-DE2DB29CDF2C}" type="pres">
      <dgm:prSet presAssocID="{6865F351-BB27-44B5-ABE8-DFED4A01D029}" presName="root" presStyleCnt="0">
        <dgm:presLayoutVars>
          <dgm:dir/>
          <dgm:resizeHandles val="exact"/>
        </dgm:presLayoutVars>
      </dgm:prSet>
      <dgm:spPr/>
    </dgm:pt>
    <dgm:pt modelId="{ED1BF411-58B9-41A7-B59D-1478957FC5B4}" type="pres">
      <dgm:prSet presAssocID="{8E99FD60-750E-405C-B24D-2B15AB97D457}" presName="compNode" presStyleCnt="0"/>
      <dgm:spPr/>
    </dgm:pt>
    <dgm:pt modelId="{96194091-8E20-4F80-9F83-E293A26D4450}" type="pres">
      <dgm:prSet presAssocID="{8E99FD60-750E-405C-B24D-2B15AB97D457}" presName="bgRect" presStyleLbl="bgShp" presStyleIdx="0" presStyleCnt="3"/>
      <dgm:spPr/>
    </dgm:pt>
    <dgm:pt modelId="{72584D05-4D5B-45AE-997A-46F7BA0FF68D}" type="pres">
      <dgm:prSet presAssocID="{8E99FD60-750E-405C-B24D-2B15AB97D45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1168C034-4F0A-4DDD-9122-3C1FE9F1C74E}" type="pres">
      <dgm:prSet presAssocID="{8E99FD60-750E-405C-B24D-2B15AB97D457}" presName="spaceRect" presStyleCnt="0"/>
      <dgm:spPr/>
    </dgm:pt>
    <dgm:pt modelId="{2103275C-EC25-4AA2-A13A-D48F11DBD4CA}" type="pres">
      <dgm:prSet presAssocID="{8E99FD60-750E-405C-B24D-2B15AB97D457}" presName="parTx" presStyleLbl="revTx" presStyleIdx="0" presStyleCnt="3">
        <dgm:presLayoutVars>
          <dgm:chMax val="0"/>
          <dgm:chPref val="0"/>
        </dgm:presLayoutVars>
      </dgm:prSet>
      <dgm:spPr/>
    </dgm:pt>
    <dgm:pt modelId="{5B614952-C53F-49A1-BE62-1A583AA4669C}" type="pres">
      <dgm:prSet presAssocID="{F6ED1D89-3519-4A18-B391-AAAC13CEF6EF}" presName="sibTrans" presStyleCnt="0"/>
      <dgm:spPr/>
    </dgm:pt>
    <dgm:pt modelId="{1BE9E186-A58E-4AF2-B78C-5741BFCF138F}" type="pres">
      <dgm:prSet presAssocID="{9FF38674-9B64-4FE4-A1BB-1AF600ED5716}" presName="compNode" presStyleCnt="0"/>
      <dgm:spPr/>
    </dgm:pt>
    <dgm:pt modelId="{03656B42-1B9A-4143-BB94-8D924322F6A0}" type="pres">
      <dgm:prSet presAssocID="{9FF38674-9B64-4FE4-A1BB-1AF600ED5716}" presName="bgRect" presStyleLbl="bgShp" presStyleIdx="1" presStyleCnt="3"/>
      <dgm:spPr/>
    </dgm:pt>
    <dgm:pt modelId="{CC8FF1A7-C24B-4750-BA2A-E753BD956FDB}" type="pres">
      <dgm:prSet presAssocID="{9FF38674-9B64-4FE4-A1BB-1AF600ED571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E3187178-1A34-480B-BCFE-FCEDD2A7C4CE}" type="pres">
      <dgm:prSet presAssocID="{9FF38674-9B64-4FE4-A1BB-1AF600ED5716}" presName="spaceRect" presStyleCnt="0"/>
      <dgm:spPr/>
    </dgm:pt>
    <dgm:pt modelId="{60FCAE47-F867-49D4-9D02-01003603DC8A}" type="pres">
      <dgm:prSet presAssocID="{9FF38674-9B64-4FE4-A1BB-1AF600ED5716}" presName="parTx" presStyleLbl="revTx" presStyleIdx="1" presStyleCnt="3">
        <dgm:presLayoutVars>
          <dgm:chMax val="0"/>
          <dgm:chPref val="0"/>
        </dgm:presLayoutVars>
      </dgm:prSet>
      <dgm:spPr/>
    </dgm:pt>
    <dgm:pt modelId="{79A3B9C3-B23B-4EED-9F15-D5973C4828B7}" type="pres">
      <dgm:prSet presAssocID="{DDEBFB57-D611-4970-A890-96BB8452C2DF}" presName="sibTrans" presStyleCnt="0"/>
      <dgm:spPr/>
    </dgm:pt>
    <dgm:pt modelId="{EB23FF0D-DC52-4882-A40D-3E94C0E046FA}" type="pres">
      <dgm:prSet presAssocID="{53A6CFF2-4799-4B57-9BDA-FBC414216C32}" presName="compNode" presStyleCnt="0"/>
      <dgm:spPr/>
    </dgm:pt>
    <dgm:pt modelId="{25CE5870-5922-45F2-BFCB-F126BD1466C9}" type="pres">
      <dgm:prSet presAssocID="{53A6CFF2-4799-4B57-9BDA-FBC414216C32}" presName="bgRect" presStyleLbl="bgShp" presStyleIdx="2" presStyleCnt="3"/>
      <dgm:spPr/>
    </dgm:pt>
    <dgm:pt modelId="{5F1C43E9-54A7-450D-8A72-7E2A58A4948D}" type="pres">
      <dgm:prSet presAssocID="{53A6CFF2-4799-4B57-9BDA-FBC414216C3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EF676A98-7213-42BB-90F8-B8652169A8ED}" type="pres">
      <dgm:prSet presAssocID="{53A6CFF2-4799-4B57-9BDA-FBC414216C32}" presName="spaceRect" presStyleCnt="0"/>
      <dgm:spPr/>
    </dgm:pt>
    <dgm:pt modelId="{59AA4B55-D0BC-4F05-B291-E34619EFA0A3}" type="pres">
      <dgm:prSet presAssocID="{53A6CFF2-4799-4B57-9BDA-FBC414216C3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391F409-A698-4C28-AF2A-6A9E23400B4B}" srcId="{6865F351-BB27-44B5-ABE8-DFED4A01D029}" destId="{9FF38674-9B64-4FE4-A1BB-1AF600ED5716}" srcOrd="1" destOrd="0" parTransId="{0AA13658-831B-4024-A69F-DE0CAB405661}" sibTransId="{DDEBFB57-D611-4970-A890-96BB8452C2DF}"/>
    <dgm:cxn modelId="{41FE286F-9E06-4203-B60B-82113613C797}" srcId="{6865F351-BB27-44B5-ABE8-DFED4A01D029}" destId="{53A6CFF2-4799-4B57-9BDA-FBC414216C32}" srcOrd="2" destOrd="0" parTransId="{36082430-CFD3-473C-865E-1FEA95FF3C3B}" sibTransId="{2D8493FF-0F9B-4F26-AC08-1E3068543688}"/>
    <dgm:cxn modelId="{7025CB86-D6D8-42F2-A312-02B99932A441}" srcId="{6865F351-BB27-44B5-ABE8-DFED4A01D029}" destId="{8E99FD60-750E-405C-B24D-2B15AB97D457}" srcOrd="0" destOrd="0" parTransId="{A74277AC-AE89-4FC3-B197-44D3566071A9}" sibTransId="{F6ED1D89-3519-4A18-B391-AAAC13CEF6EF}"/>
    <dgm:cxn modelId="{4FB25593-01EA-424B-91DD-84841E0AB3A0}" type="presOf" srcId="{53A6CFF2-4799-4B57-9BDA-FBC414216C32}" destId="{59AA4B55-D0BC-4F05-B291-E34619EFA0A3}" srcOrd="0" destOrd="0" presId="urn:microsoft.com/office/officeart/2018/2/layout/IconVerticalSolidList"/>
    <dgm:cxn modelId="{F678B4B4-C688-484F-8418-3818F1B1B2EB}" type="presOf" srcId="{8E99FD60-750E-405C-B24D-2B15AB97D457}" destId="{2103275C-EC25-4AA2-A13A-D48F11DBD4CA}" srcOrd="0" destOrd="0" presId="urn:microsoft.com/office/officeart/2018/2/layout/IconVerticalSolidList"/>
    <dgm:cxn modelId="{C7AAA2C0-7C3B-4435-8B6B-BEFA00EEBC7F}" type="presOf" srcId="{9FF38674-9B64-4FE4-A1BB-1AF600ED5716}" destId="{60FCAE47-F867-49D4-9D02-01003603DC8A}" srcOrd="0" destOrd="0" presId="urn:microsoft.com/office/officeart/2018/2/layout/IconVerticalSolidList"/>
    <dgm:cxn modelId="{004414EA-5554-41E8-87B0-E3630E140546}" type="presOf" srcId="{6865F351-BB27-44B5-ABE8-DFED4A01D029}" destId="{CC4A29AC-6359-4478-8761-DE2DB29CDF2C}" srcOrd="0" destOrd="0" presId="urn:microsoft.com/office/officeart/2018/2/layout/IconVerticalSolidList"/>
    <dgm:cxn modelId="{314AE4B0-4AF0-493D-AFE2-9F377D59B7AB}" type="presParOf" srcId="{CC4A29AC-6359-4478-8761-DE2DB29CDF2C}" destId="{ED1BF411-58B9-41A7-B59D-1478957FC5B4}" srcOrd="0" destOrd="0" presId="urn:microsoft.com/office/officeart/2018/2/layout/IconVerticalSolidList"/>
    <dgm:cxn modelId="{DE13D82C-D26F-4CCA-A2FE-4B8F244CD877}" type="presParOf" srcId="{ED1BF411-58B9-41A7-B59D-1478957FC5B4}" destId="{96194091-8E20-4F80-9F83-E293A26D4450}" srcOrd="0" destOrd="0" presId="urn:microsoft.com/office/officeart/2018/2/layout/IconVerticalSolidList"/>
    <dgm:cxn modelId="{BF8FF402-652A-4160-AD24-F9874E341D72}" type="presParOf" srcId="{ED1BF411-58B9-41A7-B59D-1478957FC5B4}" destId="{72584D05-4D5B-45AE-997A-46F7BA0FF68D}" srcOrd="1" destOrd="0" presId="urn:microsoft.com/office/officeart/2018/2/layout/IconVerticalSolidList"/>
    <dgm:cxn modelId="{0D762C9C-46B4-4271-897F-98968357BD4B}" type="presParOf" srcId="{ED1BF411-58B9-41A7-B59D-1478957FC5B4}" destId="{1168C034-4F0A-4DDD-9122-3C1FE9F1C74E}" srcOrd="2" destOrd="0" presId="urn:microsoft.com/office/officeart/2018/2/layout/IconVerticalSolidList"/>
    <dgm:cxn modelId="{FFB89636-CC5A-4946-966A-55F00E8BB388}" type="presParOf" srcId="{ED1BF411-58B9-41A7-B59D-1478957FC5B4}" destId="{2103275C-EC25-4AA2-A13A-D48F11DBD4CA}" srcOrd="3" destOrd="0" presId="urn:microsoft.com/office/officeart/2018/2/layout/IconVerticalSolidList"/>
    <dgm:cxn modelId="{77D05760-33B1-4F73-87A9-9D04E7A07F3B}" type="presParOf" srcId="{CC4A29AC-6359-4478-8761-DE2DB29CDF2C}" destId="{5B614952-C53F-49A1-BE62-1A583AA4669C}" srcOrd="1" destOrd="0" presId="urn:microsoft.com/office/officeart/2018/2/layout/IconVerticalSolidList"/>
    <dgm:cxn modelId="{DD56C086-2452-4624-BBC1-0C03416DB2FF}" type="presParOf" srcId="{CC4A29AC-6359-4478-8761-DE2DB29CDF2C}" destId="{1BE9E186-A58E-4AF2-B78C-5741BFCF138F}" srcOrd="2" destOrd="0" presId="urn:microsoft.com/office/officeart/2018/2/layout/IconVerticalSolidList"/>
    <dgm:cxn modelId="{05E37216-55A6-4CC4-B379-22B8794BB822}" type="presParOf" srcId="{1BE9E186-A58E-4AF2-B78C-5741BFCF138F}" destId="{03656B42-1B9A-4143-BB94-8D924322F6A0}" srcOrd="0" destOrd="0" presId="urn:microsoft.com/office/officeart/2018/2/layout/IconVerticalSolidList"/>
    <dgm:cxn modelId="{BD6869CD-34CD-4777-8B87-5CD3EA229D2A}" type="presParOf" srcId="{1BE9E186-A58E-4AF2-B78C-5741BFCF138F}" destId="{CC8FF1A7-C24B-4750-BA2A-E753BD956FDB}" srcOrd="1" destOrd="0" presId="urn:microsoft.com/office/officeart/2018/2/layout/IconVerticalSolidList"/>
    <dgm:cxn modelId="{A0B4DF77-A331-4D17-B043-CDCB05BD38EA}" type="presParOf" srcId="{1BE9E186-A58E-4AF2-B78C-5741BFCF138F}" destId="{E3187178-1A34-480B-BCFE-FCEDD2A7C4CE}" srcOrd="2" destOrd="0" presId="urn:microsoft.com/office/officeart/2018/2/layout/IconVerticalSolidList"/>
    <dgm:cxn modelId="{5DD96735-504E-47EC-8436-E0123E317D03}" type="presParOf" srcId="{1BE9E186-A58E-4AF2-B78C-5741BFCF138F}" destId="{60FCAE47-F867-49D4-9D02-01003603DC8A}" srcOrd="3" destOrd="0" presId="urn:microsoft.com/office/officeart/2018/2/layout/IconVerticalSolidList"/>
    <dgm:cxn modelId="{4AD7F280-CB36-4D55-996F-E6A2B6FFD03A}" type="presParOf" srcId="{CC4A29AC-6359-4478-8761-DE2DB29CDF2C}" destId="{79A3B9C3-B23B-4EED-9F15-D5973C4828B7}" srcOrd="3" destOrd="0" presId="urn:microsoft.com/office/officeart/2018/2/layout/IconVerticalSolidList"/>
    <dgm:cxn modelId="{7EB528D6-8497-493A-B3E9-5CFADFA90982}" type="presParOf" srcId="{CC4A29AC-6359-4478-8761-DE2DB29CDF2C}" destId="{EB23FF0D-DC52-4882-A40D-3E94C0E046FA}" srcOrd="4" destOrd="0" presId="urn:microsoft.com/office/officeart/2018/2/layout/IconVerticalSolidList"/>
    <dgm:cxn modelId="{6380CC99-E2AE-46BB-BBFB-501F678E628E}" type="presParOf" srcId="{EB23FF0D-DC52-4882-A40D-3E94C0E046FA}" destId="{25CE5870-5922-45F2-BFCB-F126BD1466C9}" srcOrd="0" destOrd="0" presId="urn:microsoft.com/office/officeart/2018/2/layout/IconVerticalSolidList"/>
    <dgm:cxn modelId="{8CDED024-B03A-43F8-BB2B-EC139D657DCB}" type="presParOf" srcId="{EB23FF0D-DC52-4882-A40D-3E94C0E046FA}" destId="{5F1C43E9-54A7-450D-8A72-7E2A58A4948D}" srcOrd="1" destOrd="0" presId="urn:microsoft.com/office/officeart/2018/2/layout/IconVerticalSolidList"/>
    <dgm:cxn modelId="{EC3EC7DE-6188-444C-9597-4D312590912E}" type="presParOf" srcId="{EB23FF0D-DC52-4882-A40D-3E94C0E046FA}" destId="{EF676A98-7213-42BB-90F8-B8652169A8ED}" srcOrd="2" destOrd="0" presId="urn:microsoft.com/office/officeart/2018/2/layout/IconVerticalSolidList"/>
    <dgm:cxn modelId="{CB92EDC8-8D5A-4AA6-9351-7CA19D3CBBA4}" type="presParOf" srcId="{EB23FF0D-DC52-4882-A40D-3E94C0E046FA}" destId="{59AA4B55-D0BC-4F05-B291-E34619EFA0A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7CFA68-750F-4A3A-B16F-2C4B1C98FB45}" type="doc">
      <dgm:prSet loTypeId="urn:microsoft.com/office/officeart/2008/layout/PictureStrip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6DB5CE6-1D32-4350-BDDD-8416AC4C8E87}">
      <dgm:prSet phldrT="[Text]"/>
      <dgm:spPr/>
      <dgm:t>
        <a:bodyPr/>
        <a:lstStyle/>
        <a:p>
          <a:r>
            <a:rPr lang="en-US"/>
            <a:t>Pausing</a:t>
          </a:r>
        </a:p>
      </dgm:t>
    </dgm:pt>
    <dgm:pt modelId="{07BD491C-7278-4C3E-ADF9-225932EE5591}" type="parTrans" cxnId="{1AA82CF7-43C2-469F-83AE-5EB7DAE681A6}">
      <dgm:prSet/>
      <dgm:spPr/>
      <dgm:t>
        <a:bodyPr/>
        <a:lstStyle/>
        <a:p>
          <a:endParaRPr lang="en-US"/>
        </a:p>
      </dgm:t>
    </dgm:pt>
    <dgm:pt modelId="{0F95CC6B-DBA1-412D-8305-42771801C1B5}" type="sibTrans" cxnId="{1AA82CF7-43C2-469F-83AE-5EB7DAE681A6}">
      <dgm:prSet/>
      <dgm:spPr/>
      <dgm:t>
        <a:bodyPr/>
        <a:lstStyle/>
        <a:p>
          <a:endParaRPr lang="en-US"/>
        </a:p>
      </dgm:t>
    </dgm:pt>
    <dgm:pt modelId="{9DBA822C-1C92-44C8-832B-50F6C28BBE2A}">
      <dgm:prSet phldrT="[Text]"/>
      <dgm:spPr/>
      <dgm:t>
        <a:bodyPr/>
        <a:lstStyle/>
        <a:p>
          <a:r>
            <a:rPr lang="en-US"/>
            <a:t>Paraphrasing</a:t>
          </a:r>
        </a:p>
      </dgm:t>
    </dgm:pt>
    <dgm:pt modelId="{655E6C37-3382-44C8-ABFA-72873A735ECD}" type="parTrans" cxnId="{24551E61-5011-42BA-90C4-B4F641EA4FA2}">
      <dgm:prSet/>
      <dgm:spPr/>
      <dgm:t>
        <a:bodyPr/>
        <a:lstStyle/>
        <a:p>
          <a:endParaRPr lang="en-US"/>
        </a:p>
      </dgm:t>
    </dgm:pt>
    <dgm:pt modelId="{9BA975D6-AC83-41D8-B81B-A2A9DABB98C6}" type="sibTrans" cxnId="{24551E61-5011-42BA-90C4-B4F641EA4FA2}">
      <dgm:prSet/>
      <dgm:spPr/>
      <dgm:t>
        <a:bodyPr/>
        <a:lstStyle/>
        <a:p>
          <a:endParaRPr lang="en-US"/>
        </a:p>
      </dgm:t>
    </dgm:pt>
    <dgm:pt modelId="{DF663E72-7B3F-4148-A06D-91C7A14DC271}">
      <dgm:prSet phldrT="[Text]"/>
      <dgm:spPr/>
      <dgm:t>
        <a:bodyPr/>
        <a:lstStyle/>
        <a:p>
          <a:r>
            <a:rPr lang="en-US"/>
            <a:t>Posing Questions</a:t>
          </a:r>
        </a:p>
      </dgm:t>
    </dgm:pt>
    <dgm:pt modelId="{CC45CE08-ECB4-4FCC-B393-7C1DD44697AC}" type="parTrans" cxnId="{D30AC45B-A1BF-4CAE-941E-636511CAAEDE}">
      <dgm:prSet/>
      <dgm:spPr/>
      <dgm:t>
        <a:bodyPr/>
        <a:lstStyle/>
        <a:p>
          <a:endParaRPr lang="en-US"/>
        </a:p>
      </dgm:t>
    </dgm:pt>
    <dgm:pt modelId="{13100238-E82F-49CC-BAC4-90F64DC4B817}" type="sibTrans" cxnId="{D30AC45B-A1BF-4CAE-941E-636511CAAEDE}">
      <dgm:prSet/>
      <dgm:spPr/>
      <dgm:t>
        <a:bodyPr/>
        <a:lstStyle/>
        <a:p>
          <a:endParaRPr lang="en-US"/>
        </a:p>
      </dgm:t>
    </dgm:pt>
    <dgm:pt modelId="{92EE4D29-1A46-4935-AA8B-F83869B303F6}">
      <dgm:prSet phldrT="[Text]"/>
      <dgm:spPr/>
      <dgm:t>
        <a:bodyPr/>
        <a:lstStyle/>
        <a:p>
          <a:r>
            <a:rPr lang="en-US"/>
            <a:t>Putting Ideas on the Table</a:t>
          </a:r>
        </a:p>
      </dgm:t>
    </dgm:pt>
    <dgm:pt modelId="{6AE8B5DF-92CB-43E2-AAFD-E76AE7172CFB}" type="parTrans" cxnId="{5BF2A3F2-D429-44C6-BBFD-BAA31B491C2B}">
      <dgm:prSet/>
      <dgm:spPr/>
      <dgm:t>
        <a:bodyPr/>
        <a:lstStyle/>
        <a:p>
          <a:endParaRPr lang="en-US"/>
        </a:p>
      </dgm:t>
    </dgm:pt>
    <dgm:pt modelId="{2314F59C-D1F7-44AD-8E55-38006D5CD2F6}" type="sibTrans" cxnId="{5BF2A3F2-D429-44C6-BBFD-BAA31B491C2B}">
      <dgm:prSet/>
      <dgm:spPr/>
      <dgm:t>
        <a:bodyPr/>
        <a:lstStyle/>
        <a:p>
          <a:endParaRPr lang="en-US"/>
        </a:p>
      </dgm:t>
    </dgm:pt>
    <dgm:pt modelId="{1D061177-5DDE-4F51-94FC-C01C28EE4367}">
      <dgm:prSet phldrT="[Text]"/>
      <dgm:spPr/>
      <dgm:t>
        <a:bodyPr/>
        <a:lstStyle/>
        <a:p>
          <a:r>
            <a:rPr lang="en-US"/>
            <a:t>Paying Attention</a:t>
          </a:r>
        </a:p>
      </dgm:t>
    </dgm:pt>
    <dgm:pt modelId="{F5238E00-1B68-4CF9-A643-F3558A1F31DD}" type="parTrans" cxnId="{F124E679-5C82-4439-B03D-19B8613136F8}">
      <dgm:prSet/>
      <dgm:spPr/>
      <dgm:t>
        <a:bodyPr/>
        <a:lstStyle/>
        <a:p>
          <a:endParaRPr lang="en-US"/>
        </a:p>
      </dgm:t>
    </dgm:pt>
    <dgm:pt modelId="{F9570591-7005-464A-BE6F-BCEBDCF3A965}" type="sibTrans" cxnId="{F124E679-5C82-4439-B03D-19B8613136F8}">
      <dgm:prSet/>
      <dgm:spPr/>
      <dgm:t>
        <a:bodyPr/>
        <a:lstStyle/>
        <a:p>
          <a:endParaRPr lang="en-US"/>
        </a:p>
      </dgm:t>
    </dgm:pt>
    <dgm:pt modelId="{C7CD16C5-47A0-40FA-B3BD-2E0234BE93B2}">
      <dgm:prSet phldrT="[Text]"/>
      <dgm:spPr/>
      <dgm:t>
        <a:bodyPr/>
        <a:lstStyle/>
        <a:p>
          <a:r>
            <a:rPr lang="en-US"/>
            <a:t>Pursuing a Balance</a:t>
          </a:r>
        </a:p>
      </dgm:t>
    </dgm:pt>
    <dgm:pt modelId="{C2F132F1-4095-4C13-B775-445455C03038}" type="parTrans" cxnId="{0F24C6B5-AE14-4478-826F-9F4442DBE980}">
      <dgm:prSet/>
      <dgm:spPr/>
      <dgm:t>
        <a:bodyPr/>
        <a:lstStyle/>
        <a:p>
          <a:endParaRPr lang="en-US"/>
        </a:p>
      </dgm:t>
    </dgm:pt>
    <dgm:pt modelId="{A2465C80-251C-4339-A574-420D475E7127}" type="sibTrans" cxnId="{0F24C6B5-AE14-4478-826F-9F4442DBE980}">
      <dgm:prSet/>
      <dgm:spPr/>
      <dgm:t>
        <a:bodyPr/>
        <a:lstStyle/>
        <a:p>
          <a:endParaRPr lang="en-US"/>
        </a:p>
      </dgm:t>
    </dgm:pt>
    <dgm:pt modelId="{235287B7-C4CE-4C6B-8BBF-B2103660D86C}">
      <dgm:prSet phldrT="[Text]"/>
      <dgm:spPr/>
      <dgm:t>
        <a:bodyPr/>
        <a:lstStyle/>
        <a:p>
          <a:r>
            <a:rPr lang="en-US"/>
            <a:t>Presuming Positive Intentions</a:t>
          </a:r>
        </a:p>
      </dgm:t>
    </dgm:pt>
    <dgm:pt modelId="{20709B3B-A9BD-4C17-81F1-BF9683CA318D}" type="parTrans" cxnId="{3934C939-EB4C-4A83-BCB3-AE4A4B8E8292}">
      <dgm:prSet/>
      <dgm:spPr/>
      <dgm:t>
        <a:bodyPr/>
        <a:lstStyle/>
        <a:p>
          <a:endParaRPr lang="en-US"/>
        </a:p>
      </dgm:t>
    </dgm:pt>
    <dgm:pt modelId="{8AB0D2A9-98F5-43A2-BF6B-DEE41CE7294C}" type="sibTrans" cxnId="{3934C939-EB4C-4A83-BCB3-AE4A4B8E8292}">
      <dgm:prSet/>
      <dgm:spPr/>
      <dgm:t>
        <a:bodyPr/>
        <a:lstStyle/>
        <a:p>
          <a:endParaRPr lang="en-US"/>
        </a:p>
      </dgm:t>
    </dgm:pt>
    <dgm:pt modelId="{BA8D472C-FDEF-4BF8-BC80-B162A10A8BE5}">
      <dgm:prSet phldrT="[Text]"/>
      <dgm:spPr/>
      <dgm:t>
        <a:bodyPr/>
        <a:lstStyle/>
        <a:p>
          <a:r>
            <a:rPr lang="en-US"/>
            <a:t>Providing Supporting Data</a:t>
          </a:r>
        </a:p>
      </dgm:t>
    </dgm:pt>
    <dgm:pt modelId="{B73504CE-42B9-4DD0-B32B-911B73DFB322}" type="parTrans" cxnId="{AD048C38-5CFD-40D4-9257-63D50E968FAC}">
      <dgm:prSet/>
      <dgm:spPr/>
      <dgm:t>
        <a:bodyPr/>
        <a:lstStyle/>
        <a:p>
          <a:endParaRPr lang="en-US"/>
        </a:p>
      </dgm:t>
    </dgm:pt>
    <dgm:pt modelId="{2BD3BAFD-6838-404D-8812-8D8269239183}" type="sibTrans" cxnId="{AD048C38-5CFD-40D4-9257-63D50E968FAC}">
      <dgm:prSet/>
      <dgm:spPr/>
      <dgm:t>
        <a:bodyPr/>
        <a:lstStyle/>
        <a:p>
          <a:endParaRPr lang="en-US"/>
        </a:p>
      </dgm:t>
    </dgm:pt>
    <dgm:pt modelId="{C17F77F9-4B65-4C71-85D3-5984DFCC6E61}" type="pres">
      <dgm:prSet presAssocID="{367CFA68-750F-4A3A-B16F-2C4B1C98FB45}" presName="Name0" presStyleCnt="0">
        <dgm:presLayoutVars>
          <dgm:dir/>
          <dgm:resizeHandles val="exact"/>
        </dgm:presLayoutVars>
      </dgm:prSet>
      <dgm:spPr/>
    </dgm:pt>
    <dgm:pt modelId="{9EC950FB-4FC9-47D7-B6A0-B337FD4BFB45}" type="pres">
      <dgm:prSet presAssocID="{96DB5CE6-1D32-4350-BDDD-8416AC4C8E87}" presName="composite" presStyleCnt="0"/>
      <dgm:spPr/>
    </dgm:pt>
    <dgm:pt modelId="{AD3E4006-354F-4CFA-B6FD-ECA79235B008}" type="pres">
      <dgm:prSet presAssocID="{96DB5CE6-1D32-4350-BDDD-8416AC4C8E87}" presName="rect1" presStyleLbl="trAlignAcc1" presStyleIdx="0" presStyleCnt="8" custScaleX="64740" custLinFactNeighborX="-20445" custLinFactNeighborY="37275">
        <dgm:presLayoutVars>
          <dgm:bulletEnabled val="1"/>
        </dgm:presLayoutVars>
      </dgm:prSet>
      <dgm:spPr/>
    </dgm:pt>
    <dgm:pt modelId="{9E61D0DD-8F45-4173-9B02-2581F3A6DF86}" type="pres">
      <dgm:prSet presAssocID="{96DB5CE6-1D32-4350-BDDD-8416AC4C8E87}" presName="rect2" presStyleLbl="fgImgPlace1" presStyleIdx="0" presStyleCnt="8" custScaleX="257870" custScaleY="252971" custLinFactX="136991" custLinFactNeighborX="200000" custLinFactNeighborY="32419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5523" b="96242" l="22157" r="85294">
                        <a14:foregroundMark x1="83725" y1="48039" x2="83725" y2="48039"/>
                        <a14:foregroundMark x1="47843" y1="19118" x2="47843" y2="19118"/>
                        <a14:foregroundMark x1="46471" y1="15686" x2="46471" y2="15686"/>
                        <a14:foregroundMark x1="22157" y1="62255" x2="22157" y2="62255"/>
                        <a14:foregroundMark x1="39412" y1="93464" x2="39412" y2="93464"/>
                        <a14:foregroundMark x1="53725" y1="96242" x2="53725" y2="96242"/>
                        <a14:foregroundMark x1="41373" y1="26471" x2="41373" y2="26471"/>
                        <a14:foregroundMark x1="49412" y1="27124" x2="49412" y2="27124"/>
                        <a14:foregroundMark x1="85294" y1="45752" x2="85294" y2="4575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 l="-22325" t="-14952" r="-14327" b="-2464"/>
          </a:stretch>
        </a:blipFill>
      </dgm:spPr>
    </dgm:pt>
    <dgm:pt modelId="{D4AB558A-B225-4863-B74A-ABA9E805686D}" type="pres">
      <dgm:prSet presAssocID="{0F95CC6B-DBA1-412D-8305-42771801C1B5}" presName="sibTrans" presStyleCnt="0"/>
      <dgm:spPr/>
    </dgm:pt>
    <dgm:pt modelId="{0D530A00-3A29-4819-9834-C3E9F27DD98B}" type="pres">
      <dgm:prSet presAssocID="{9DBA822C-1C92-44C8-832B-50F6C28BBE2A}" presName="composite" presStyleCnt="0"/>
      <dgm:spPr/>
    </dgm:pt>
    <dgm:pt modelId="{4990619E-EC2B-4C23-95E3-B43261D9B361}" type="pres">
      <dgm:prSet presAssocID="{9DBA822C-1C92-44C8-832B-50F6C28BBE2A}" presName="rect1" presStyleLbl="trAlignAcc1" presStyleIdx="1" presStyleCnt="8" custScaleX="84526" custLinFactY="-30946" custLinFactNeighborX="-10577" custLinFactNeighborY="-100000">
        <dgm:presLayoutVars>
          <dgm:bulletEnabled val="1"/>
        </dgm:presLayoutVars>
      </dgm:prSet>
      <dgm:spPr/>
    </dgm:pt>
    <dgm:pt modelId="{EEEE18E9-5BAE-43E9-A673-E0CF3AADED24}" type="pres">
      <dgm:prSet presAssocID="{9DBA822C-1C92-44C8-832B-50F6C28BBE2A}" presName="rect2" presStyleLbl="fgImgPlace1" presStyleIdx="1" presStyleCnt="8" custScaleX="334000" custScaleY="281254" custLinFactX="48805" custLinFactNeighborX="100000" custLinFactNeighborY="17746"/>
      <dgm:spPr>
        <a:blipFill dpi="0"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0" b="89500" l="24779" r="84071">
                        <a14:foregroundMark x1="42478" y1="47500" x2="42478" y2="47500"/>
                        <a14:foregroundMark x1="46018" y1="32500" x2="46018" y2="32500"/>
                        <a14:foregroundMark x1="44690" y1="49000" x2="44690" y2="49000"/>
                        <a14:foregroundMark x1="50442" y1="20500" x2="50442" y2="20500"/>
                        <a14:foregroundMark x1="70354" y1="28500" x2="70354" y2="28500"/>
                        <a14:foregroundMark x1="47345" y1="45000" x2="47345" y2="45000"/>
                        <a14:foregroundMark x1="68584" y1="53000" x2="68584" y2="50000"/>
                        <a14:foregroundMark x1="66814" y1="15500" x2="66814" y2="15500"/>
                        <a14:foregroundMark x1="68584" y1="12500" x2="68584" y2="12500"/>
                        <a14:foregroundMark x1="70796" y1="28500" x2="70796" y2="28500"/>
                        <a14:foregroundMark x1="66372" y1="28500" x2="70796" y2="37500"/>
                        <a14:foregroundMark x1="50000" y1="44000" x2="50000" y2="44000"/>
                        <a14:backgroundMark x1="28319" y1="24000" x2="28761" y2="24000"/>
                        <a14:backgroundMark x1="26549" y1="29000" x2="26549" y2="29000"/>
                        <a14:backgroundMark x1="27434" y1="41500" x2="27434" y2="41500"/>
                        <a14:backgroundMark x1="24779" y1="40000" x2="24779" y2="40000"/>
                        <a14:backgroundMark x1="27434" y1="40500" x2="27434" y2="40500"/>
                        <a14:backgroundMark x1="26549" y1="40500" x2="26549" y2="40500"/>
                        <a14:backgroundMark x1="25664" y1="40500" x2="25664" y2="40500"/>
                        <a14:backgroundMark x1="28319" y1="40500" x2="30088" y2="26000"/>
                        <a14:backgroundMark x1="26549" y1="24500" x2="27434" y2="44000"/>
                        <a14:backgroundMark x1="82301" y1="21000" x2="84956" y2="3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174" t="1162" r="-19999" b="-6392"/>
          </a:stretch>
        </a:blipFill>
      </dgm:spPr>
    </dgm:pt>
    <dgm:pt modelId="{26920877-567A-4C89-BACE-0A17289F576C}" type="pres">
      <dgm:prSet presAssocID="{9BA975D6-AC83-41D8-B81B-A2A9DABB98C6}" presName="sibTrans" presStyleCnt="0"/>
      <dgm:spPr/>
    </dgm:pt>
    <dgm:pt modelId="{D2E6F8C8-1717-4505-9E94-790CF9E12E9D}" type="pres">
      <dgm:prSet presAssocID="{DF663E72-7B3F-4148-A06D-91C7A14DC271}" presName="composite" presStyleCnt="0"/>
      <dgm:spPr/>
    </dgm:pt>
    <dgm:pt modelId="{9FF778F1-08C7-4329-B30F-72294D8565C8}" type="pres">
      <dgm:prSet presAssocID="{DF663E72-7B3F-4148-A06D-91C7A14DC271}" presName="rect1" presStyleLbl="trAlignAcc1" presStyleIdx="2" presStyleCnt="8" custLinFactNeighborX="18233" custLinFactNeighborY="37275">
        <dgm:presLayoutVars>
          <dgm:bulletEnabled val="1"/>
        </dgm:presLayoutVars>
      </dgm:prSet>
      <dgm:spPr/>
    </dgm:pt>
    <dgm:pt modelId="{DA547398-6A94-4DE9-B44E-B1F747F86237}" type="pres">
      <dgm:prSet presAssocID="{DF663E72-7B3F-4148-A06D-91C7A14DC271}" presName="rect2" presStyleLbl="fgImgPlace1" presStyleIdx="2" presStyleCnt="8" custScaleX="283099" custScaleY="293238" custLinFactNeighborX="-51735" custLinFactNeighborY="46875"/>
      <dgm:spPr>
        <a:blipFill dpi="0" rotWithShape="1">
          <a:blip xmlns:r="http://schemas.openxmlformats.org/officeDocument/2006/relationships" r:embed="rId5"/>
          <a:srcRect/>
          <a:stretch>
            <a:fillRect l="-62980" t="-342" r="-81634" b="12352"/>
          </a:stretch>
        </a:blipFill>
      </dgm:spPr>
    </dgm:pt>
    <dgm:pt modelId="{FB455ABF-76AF-49B1-ADB4-43AB7BDEE66D}" type="pres">
      <dgm:prSet presAssocID="{13100238-E82F-49CC-BAC4-90F64DC4B817}" presName="sibTrans" presStyleCnt="0"/>
      <dgm:spPr/>
    </dgm:pt>
    <dgm:pt modelId="{16EF6B97-A9F8-4985-B7F1-666886EE25F4}" type="pres">
      <dgm:prSet presAssocID="{92EE4D29-1A46-4935-AA8B-F83869B303F6}" presName="composite" presStyleCnt="0"/>
      <dgm:spPr/>
    </dgm:pt>
    <dgm:pt modelId="{94296329-16E8-43C5-9327-8DC96A815666}" type="pres">
      <dgm:prSet presAssocID="{92EE4D29-1A46-4935-AA8B-F83869B303F6}" presName="rect1" presStyleLbl="trAlignAcc1" presStyleIdx="3" presStyleCnt="8" custLinFactNeighborX="-40990" custLinFactNeighborY="-67554">
        <dgm:presLayoutVars>
          <dgm:bulletEnabled val="1"/>
        </dgm:presLayoutVars>
      </dgm:prSet>
      <dgm:spPr/>
    </dgm:pt>
    <dgm:pt modelId="{3A8592B5-AFA2-4FFD-A6F2-AF57566B47D5}" type="pres">
      <dgm:prSet presAssocID="{92EE4D29-1A46-4935-AA8B-F83869B303F6}" presName="rect2" presStyleLbl="fgImgPlace1" presStyleIdx="3" presStyleCnt="8" custScaleX="364865" custScaleY="324750" custLinFactX="118125" custLinFactNeighborX="200000" custLinFactNeighborY="-5343"/>
      <dgm:spPr>
        <a:blipFill dpi="0" rotWithShape="1"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3352" r="89708">
                        <a14:foregroundMark x1="20445" y1="48000" x2="21140" y2="46000"/>
                        <a14:foregroundMark x1="21697" y1="62000" x2="21697" y2="62000"/>
                        <a14:foregroundMark x1="21419" y1="55000" x2="21419" y2="55000"/>
                        <a14:foregroundMark x1="21697" y1="55500" x2="24618" y2="67750"/>
                        <a14:foregroundMark x1="23644" y1="67000" x2="19889" y2="46000"/>
                        <a14:foregroundMark x1="44645" y1="20750" x2="44645" y2="20750"/>
                        <a14:foregroundMark x1="45202" y1="20250" x2="46175" y2="20750"/>
                        <a14:foregroundMark x1="61474" y1="44750" x2="58693" y2="80250"/>
                        <a14:foregroundMark x1="61196" y1="18250" x2="63143" y2="43000"/>
                        <a14:foregroundMark x1="62170" y1="55500" x2="63143" y2="67000"/>
                        <a14:foregroundMark x1="62170" y1="53000" x2="63700" y2="56250"/>
                        <a14:foregroundMark x1="37413" y1="20250" x2="36439" y2="19500"/>
                        <a14:foregroundMark x1="52156" y1="38000" x2="51182" y2="40500"/>
                        <a14:foregroundMark x1="52156" y1="40500" x2="53408" y2="38000"/>
                        <a14:foregroundMark x1="53129" y1="36500" x2="53129" y2="36500"/>
                        <a14:foregroundMark x1="51460" y1="36500" x2="51460" y2="36500"/>
                        <a14:foregroundMark x1="51182" y1="37250" x2="51182" y2="37250"/>
                        <a14:foregroundMark x1="43950" y1="20250" x2="43950" y2="20250"/>
                        <a14:foregroundMark x1="43950" y1="20250" x2="43950" y2="20250"/>
                        <a14:foregroundMark x1="43950" y1="20250" x2="43950" y2="20250"/>
                        <a14:foregroundMark x1="44367" y1="22750" x2="44367" y2="22750"/>
                        <a14:foregroundMark x1="43394" y1="21500" x2="43394" y2="21500"/>
                        <a14:foregroundMark x1="43672" y1="20750" x2="43672" y2="20750"/>
                        <a14:foregroundMark x1="45202" y1="19500" x2="45202" y2="19500"/>
                        <a14:foregroundMark x1="44924" y1="19000" x2="45202" y2="19500"/>
                        <a14:foregroundMark x1="45897" y1="23250" x2="45897" y2="23250"/>
                        <a14:foregroundMark x1="43672" y1="24000" x2="43672" y2="24000"/>
                        <a14:foregroundMark x1="43672" y1="19500" x2="43672" y2="19500"/>
                        <a14:foregroundMark x1="43115" y1="25750" x2="43115" y2="25750"/>
                        <a14:foregroundMark x1="45202" y1="18250" x2="45202" y2="18250"/>
                        <a14:foregroundMark x1="43394" y1="20250" x2="43394" y2="20250"/>
                        <a14:foregroundMark x1="16412" y1="48750" x2="16412" y2="48750"/>
                        <a14:foregroundMark x1="66898" y1="35250" x2="66898" y2="35250"/>
                        <a14:foregroundMark x1="66203" y1="65750" x2="66203" y2="65750"/>
                        <a14:foregroundMark x1="73992" y1="49250" x2="73992" y2="49250"/>
                        <a14:foregroundMark x1="30459" y1="36000" x2="30459" y2="36000"/>
                        <a14:foregroundMark x1="33658" y1="29750" x2="33658" y2="29750"/>
                        <a14:foregroundMark x1="31154" y1="38000" x2="31154" y2="38000"/>
                        <a14:foregroundMark x1="44924" y1="39250" x2="44924" y2="39250"/>
                        <a14:foregroundMark x1="72740" y1="36500" x2="72740" y2="36500"/>
                        <a14:foregroundMark x1="78720" y1="38000" x2="78720" y2="38000"/>
                        <a14:foregroundMark x1="82476" y1="44250" x2="82476" y2="44250"/>
                        <a14:foregroundMark x1="84006" y1="50500" x2="84006" y2="50500"/>
                        <a14:foregroundMark x1="85953" y1="67750" x2="85953" y2="67750"/>
                        <a14:foregroundMark x1="88178" y1="48000" x2="88178" y2="48000"/>
                        <a14:foregroundMark x1="89986" y1="56250" x2="89986" y2="56250"/>
                        <a14:foregroundMark x1="13630" y1="59500" x2="13630" y2="59500"/>
                        <a14:foregroundMark x1="13352" y1="69000" x2="13352" y2="69000"/>
                        <a14:foregroundMark x1="15855" y1="80250" x2="15855" y2="80250"/>
                        <a14:foregroundMark x1="38108" y1="36500" x2="38108" y2="36500"/>
                        <a14:foregroundMark x1="68150" y1="48000" x2="68150" y2="48000"/>
                        <a14:foregroundMark x1="45619" y1="45500" x2="45619" y2="45500"/>
                        <a14:foregroundMark x1="29903" y1="49250" x2="29903" y2="49250"/>
                        <a14:foregroundMark x1="36928" y1="46572" x2="44506" y2="46000"/>
                        <a14:foregroundMark x1="28363" y1="47219" x2="29831" y2="47108"/>
                        <a14:foregroundMark x1="27955" y1="47250" x2="27945" y2="47251"/>
                        <a14:foregroundMark x1="54045" y1="46942" x2="57163" y2="47250"/>
                        <a14:foregroundMark x1="51620" y1="46702" x2="51804" y2="46720"/>
                        <a14:foregroundMark x1="44506" y1="46000" x2="51474" y2="46687"/>
                        <a14:foregroundMark x1="38387" y1="32750" x2="38387" y2="32750"/>
                        <a14:foregroundMark x1="30181" y1="45500" x2="30181" y2="45500"/>
                        <a14:foregroundMark x1="62170" y1="83500" x2="62170" y2="83500"/>
                        <a14:foregroundMark x1="60640" y1="82750" x2="64395" y2="82250"/>
                        <a14:foregroundMark x1="59944" y1="69000" x2="59944" y2="78500"/>
                        <a14:backgroundMark x1="23922" y1="12000" x2="23922" y2="12000"/>
                        <a14:backgroundMark x1="27399" y1="41000" x2="27399" y2="41000"/>
                        <a14:backgroundMark x1="27399" y1="40500" x2="27399" y2="40500"/>
                        <a14:backgroundMark x1="27399" y1="44250" x2="27121" y2="38000"/>
                        <a14:backgroundMark x1="33380" y1="46000" x2="33380" y2="48750"/>
                        <a14:backgroundMark x1="52434" y1="48000" x2="55216" y2="41750"/>
                        <a14:backgroundMark x1="52434" y1="50000" x2="52156" y2="48000"/>
                        <a14:backgroundMark x1="51460" y1="46750" x2="51460" y2="46750"/>
                        <a14:backgroundMark x1="54381" y1="46750" x2="54381" y2="46750"/>
                        <a14:backgroundMark x1="51460" y1="46750" x2="51878" y2="45500"/>
                        <a14:backgroundMark x1="53964" y1="46750" x2="53964" y2="46750"/>
                        <a14:backgroundMark x1="50904" y1="46000" x2="50904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319" t="8978" r="-78920" b="9082"/>
          </a:stretch>
        </a:blipFill>
      </dgm:spPr>
    </dgm:pt>
    <dgm:pt modelId="{80FE706D-E0C9-4283-9719-57CE0245DB8A}" type="pres">
      <dgm:prSet presAssocID="{2314F59C-D1F7-44AD-8E55-38006D5CD2F6}" presName="sibTrans" presStyleCnt="0"/>
      <dgm:spPr/>
    </dgm:pt>
    <dgm:pt modelId="{617C3B6C-C175-4E13-8CDA-197C087CD72D}" type="pres">
      <dgm:prSet presAssocID="{1D061177-5DDE-4F51-94FC-C01C28EE4367}" presName="composite" presStyleCnt="0"/>
      <dgm:spPr/>
    </dgm:pt>
    <dgm:pt modelId="{F56E00BC-8A97-46B4-9640-AD38D634B8FB}" type="pres">
      <dgm:prSet presAssocID="{1D061177-5DDE-4F51-94FC-C01C28EE4367}" presName="rect1" presStyleLbl="trAlignAcc1" presStyleIdx="4" presStyleCnt="8" custLinFactX="-57852" custLinFactY="100000" custLinFactNeighborX="-100000" custLinFactNeighborY="159289">
        <dgm:presLayoutVars>
          <dgm:bulletEnabled val="1"/>
        </dgm:presLayoutVars>
      </dgm:prSet>
      <dgm:spPr/>
    </dgm:pt>
    <dgm:pt modelId="{C04669A0-B4CB-4BF7-AAA4-8DB1718C78C5}" type="pres">
      <dgm:prSet presAssocID="{1D061177-5DDE-4F51-94FC-C01C28EE4367}" presName="rect2" presStyleLbl="fgImgPlace1" presStyleIdx="4" presStyleCnt="8" custScaleX="320618" custScaleY="286203" custLinFactX="-100000" custLinFactY="100000" custLinFactNeighborX="-151217" custLinFactNeighborY="147228"/>
      <dgm:spPr>
        <a:blipFill dpi="0" rotWithShape="1">
          <a:blip xmlns:r="http://schemas.openxmlformats.org/officeDocument/2006/relationships"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27" b="93706" l="25879" r="83227">
                        <a14:foregroundMark x1="71406" y1="69056" x2="71406" y2="69056"/>
                        <a14:foregroundMark x1="80351" y1="73951" x2="80351" y2="73951"/>
                        <a14:foregroundMark x1="83227" y1="84615" x2="83227" y2="84615"/>
                        <a14:foregroundMark x1="26038" y1="87587" x2="26038" y2="87587"/>
                        <a14:foregroundMark x1="77796" y1="93706" x2="77796" y2="93706"/>
                        <a14:foregroundMark x1="83227" y1="89510" x2="83227" y2="89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203" t="-17418" r="-50647" b="1656"/>
          </a:stretch>
        </a:blipFill>
      </dgm:spPr>
    </dgm:pt>
    <dgm:pt modelId="{E2499547-054A-40B8-BDB6-E29DB469FB0E}" type="pres">
      <dgm:prSet presAssocID="{F9570591-7005-464A-BE6F-BCEBDCF3A965}" presName="sibTrans" presStyleCnt="0"/>
      <dgm:spPr/>
    </dgm:pt>
    <dgm:pt modelId="{E7166E1D-CC72-4B7B-9BFE-CA6713474CA9}" type="pres">
      <dgm:prSet presAssocID="{C7CD16C5-47A0-40FA-B3BD-2E0234BE93B2}" presName="composite" presStyleCnt="0"/>
      <dgm:spPr/>
    </dgm:pt>
    <dgm:pt modelId="{BE43BCE8-6F87-4ECB-8311-94835C37C36B}" type="pres">
      <dgm:prSet presAssocID="{C7CD16C5-47A0-40FA-B3BD-2E0234BE93B2}" presName="rect1" presStyleLbl="trAlignAcc1" presStyleIdx="5" presStyleCnt="8" custScaleX="108850" custLinFactX="-44280" custLinFactY="200000" custLinFactNeighborX="-100000" custLinFactNeighborY="215299">
        <dgm:presLayoutVars>
          <dgm:bulletEnabled val="1"/>
        </dgm:presLayoutVars>
      </dgm:prSet>
      <dgm:spPr/>
    </dgm:pt>
    <dgm:pt modelId="{FEEB8AD8-D020-433D-AB01-AD617E9293AB}" type="pres">
      <dgm:prSet presAssocID="{C7CD16C5-47A0-40FA-B3BD-2E0234BE93B2}" presName="rect2" presStyleLbl="fgImgPlace1" presStyleIdx="5" presStyleCnt="8" custScaleX="299636" custScaleY="232044" custLinFactX="-200000" custLinFactY="100000" custLinFactNeighborX="-261948" custLinFactNeighborY="161361"/>
      <dgm:spPr>
        <a:blipFill dpi="0" rotWithShape="1">
          <a:blip xmlns:r="http://schemas.openxmlformats.org/officeDocument/2006/relationships" r:embed="rId10"/>
          <a:srcRect/>
          <a:stretch>
            <a:fillRect l="-53740" t="-5141" r="-67158" b="3353"/>
          </a:stretch>
        </a:blipFill>
        <a:effectLst>
          <a:softEdge rad="31750"/>
        </a:effectLst>
      </dgm:spPr>
    </dgm:pt>
    <dgm:pt modelId="{A2042ED4-44DE-48BA-902E-5B24E0D67683}" type="pres">
      <dgm:prSet presAssocID="{A2465C80-251C-4339-A574-420D475E7127}" presName="sibTrans" presStyleCnt="0"/>
      <dgm:spPr/>
    </dgm:pt>
    <dgm:pt modelId="{3131C668-FBE2-478F-B520-82E51C9E6D0D}" type="pres">
      <dgm:prSet presAssocID="{235287B7-C4CE-4C6B-8BBF-B2103660D86C}" presName="composite" presStyleCnt="0"/>
      <dgm:spPr/>
    </dgm:pt>
    <dgm:pt modelId="{86E42BA1-CF00-4C48-A5A3-40F307C35F68}" type="pres">
      <dgm:prSet presAssocID="{235287B7-C4CE-4C6B-8BBF-B2103660D86C}" presName="rect1" presStyleLbl="trAlignAcc1" presStyleIdx="6" presStyleCnt="8" custLinFactX="100000" custLinFactY="-173103" custLinFactNeighborX="127643" custLinFactNeighborY="-200000">
        <dgm:presLayoutVars>
          <dgm:bulletEnabled val="1"/>
        </dgm:presLayoutVars>
      </dgm:prSet>
      <dgm:spPr/>
    </dgm:pt>
    <dgm:pt modelId="{4C460C3A-A67A-429A-A8F5-164CBCA33496}" type="pres">
      <dgm:prSet presAssocID="{235287B7-C4CE-4C6B-8BBF-B2103660D86C}" presName="rect2" presStyleLbl="fgImgPlace1" presStyleIdx="6" presStyleCnt="8" custScaleX="300323" custScaleY="250345" custLinFactX="440934" custLinFactY="-189517" custLinFactNeighborX="500000" custLinFactNeighborY="-200000"/>
      <dgm:spPr>
        <a:blipFill dpi="0" rotWithShape="1"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3986" t="2039" r="-13958" b="-2899"/>
          </a:stretch>
        </a:blipFill>
      </dgm:spPr>
    </dgm:pt>
    <dgm:pt modelId="{F9C9AE90-047B-4D8C-A49F-645CE3CB71F7}" type="pres">
      <dgm:prSet presAssocID="{8AB0D2A9-98F5-43A2-BF6B-DEE41CE7294C}" presName="sibTrans" presStyleCnt="0"/>
      <dgm:spPr/>
    </dgm:pt>
    <dgm:pt modelId="{04C80283-29A0-4E9F-8790-136E33BD3D46}" type="pres">
      <dgm:prSet presAssocID="{BA8D472C-FDEF-4BF8-BC80-B162A10A8BE5}" presName="composite" presStyleCnt="0"/>
      <dgm:spPr/>
    </dgm:pt>
    <dgm:pt modelId="{ABC5CEA9-A54F-43B4-895D-E79F1DB29CC2}" type="pres">
      <dgm:prSet presAssocID="{BA8D472C-FDEF-4BF8-BC80-B162A10A8BE5}" presName="rect1" presStyleLbl="trAlignAcc1" presStyleIdx="7" presStyleCnt="8" custLinFactNeighborX="72222" custLinFactNeighborY="-81285">
        <dgm:presLayoutVars>
          <dgm:bulletEnabled val="1"/>
        </dgm:presLayoutVars>
      </dgm:prSet>
      <dgm:spPr/>
    </dgm:pt>
    <dgm:pt modelId="{AC96223E-D604-420D-A2DE-4D0F33D388FD}" type="pres">
      <dgm:prSet presAssocID="{BA8D472C-FDEF-4BF8-BC80-B162A10A8BE5}" presName="rect2" presStyleLbl="fgImgPlace1" presStyleIdx="7" presStyleCnt="8" custScaleX="346140" custScaleY="330686" custLinFactX="100000" custLinFactY="-16868" custLinFactNeighborX="174932" custLinFactNeighborY="-100000"/>
      <dgm:spPr>
        <a:blipFill dpi="0" rotWithShape="1">
          <a:blip xmlns:r="http://schemas.openxmlformats.org/officeDocument/2006/relationships"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9184" l="10948" r="91667">
                        <a14:foregroundMark x1="11111" y1="52449" x2="11111" y2="52449"/>
                        <a14:foregroundMark x1="67320" y1="51633" x2="69935" y2="50000"/>
                        <a14:foregroundMark x1="41013" y1="12245" x2="44118" y2="57347"/>
                        <a14:foregroundMark x1="44118" y1="57347" x2="78431" y2="66735"/>
                        <a14:foregroundMark x1="78431" y1="66735" x2="84967" y2="30816"/>
                        <a14:foregroundMark x1="84967" y1="30816" x2="41013" y2="15510"/>
                        <a14:foregroundMark x1="40523" y1="23673" x2="40523" y2="59388"/>
                        <a14:foregroundMark x1="40523" y1="59388" x2="40523" y2="58980"/>
                        <a14:foregroundMark x1="39869" y1="67143" x2="69935" y2="66939"/>
                        <a14:foregroundMark x1="69935" y1="66939" x2="93627" y2="53061"/>
                        <a14:foregroundMark x1="93627" y1="53061" x2="88562" y2="13878"/>
                        <a14:foregroundMark x1="88562" y1="13878" x2="38562" y2="13878"/>
                        <a14:foregroundMark x1="89869" y1="11429" x2="89869" y2="11429"/>
                        <a14:foregroundMark x1="83660" y1="16327" x2="83660" y2="16327"/>
                        <a14:foregroundMark x1="91176" y1="14694" x2="91176" y2="14694"/>
                        <a14:foregroundMark x1="46078" y1="69592" x2="46078" y2="69592"/>
                        <a14:foregroundMark x1="55556" y1="70408" x2="55556" y2="70408"/>
                        <a14:foregroundMark x1="66667" y1="71224" x2="66667" y2="71224"/>
                        <a14:foregroundMark x1="74837" y1="71224" x2="74837" y2="71224"/>
                        <a14:foregroundMark x1="84804" y1="71224" x2="84804" y2="71224"/>
                        <a14:foregroundMark x1="89869" y1="72041" x2="89869" y2="72041"/>
                        <a14:foregroundMark x1="88562" y1="70408" x2="88562" y2="70408"/>
                        <a14:foregroundMark x1="90523" y1="70408" x2="90523" y2="70408"/>
                        <a14:foregroundMark x1="91176" y1="68776" x2="91176" y2="68776"/>
                        <a14:foregroundMark x1="91830" y1="63061" x2="91830" y2="63061"/>
                        <a14:foregroundMark x1="21732" y1="99184" x2="21732" y2="9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44" t="12823" r="-9861" b="25099"/>
          </a:stretch>
        </a:blipFill>
        <a:ln>
          <a:noFill/>
        </a:ln>
      </dgm:spPr>
    </dgm:pt>
  </dgm:ptLst>
  <dgm:cxnLst>
    <dgm:cxn modelId="{FB81DC13-9AE6-4707-9E53-7979DB34DAE1}" type="presOf" srcId="{DF663E72-7B3F-4148-A06D-91C7A14DC271}" destId="{9FF778F1-08C7-4329-B30F-72294D8565C8}" srcOrd="0" destOrd="0" presId="urn:microsoft.com/office/officeart/2008/layout/PictureStrips"/>
    <dgm:cxn modelId="{A31E4A19-188C-4C20-8BF3-F3BBF7CA103E}" type="presOf" srcId="{1D061177-5DDE-4F51-94FC-C01C28EE4367}" destId="{F56E00BC-8A97-46B4-9640-AD38D634B8FB}" srcOrd="0" destOrd="0" presId="urn:microsoft.com/office/officeart/2008/layout/PictureStrips"/>
    <dgm:cxn modelId="{ABEDFF35-6575-4D2C-80DE-0551251AF4EF}" type="presOf" srcId="{9DBA822C-1C92-44C8-832B-50F6C28BBE2A}" destId="{4990619E-EC2B-4C23-95E3-B43261D9B361}" srcOrd="0" destOrd="0" presId="urn:microsoft.com/office/officeart/2008/layout/PictureStrips"/>
    <dgm:cxn modelId="{AD048C38-5CFD-40D4-9257-63D50E968FAC}" srcId="{367CFA68-750F-4A3A-B16F-2C4B1C98FB45}" destId="{BA8D472C-FDEF-4BF8-BC80-B162A10A8BE5}" srcOrd="7" destOrd="0" parTransId="{B73504CE-42B9-4DD0-B32B-911B73DFB322}" sibTransId="{2BD3BAFD-6838-404D-8812-8D8269239183}"/>
    <dgm:cxn modelId="{3934C939-EB4C-4A83-BCB3-AE4A4B8E8292}" srcId="{367CFA68-750F-4A3A-B16F-2C4B1C98FB45}" destId="{235287B7-C4CE-4C6B-8BBF-B2103660D86C}" srcOrd="6" destOrd="0" parTransId="{20709B3B-A9BD-4C17-81F1-BF9683CA318D}" sibTransId="{8AB0D2A9-98F5-43A2-BF6B-DEE41CE7294C}"/>
    <dgm:cxn modelId="{0374273A-81D7-4EF9-9702-0D4EE8598138}" type="presOf" srcId="{C7CD16C5-47A0-40FA-B3BD-2E0234BE93B2}" destId="{BE43BCE8-6F87-4ECB-8311-94835C37C36B}" srcOrd="0" destOrd="0" presId="urn:microsoft.com/office/officeart/2008/layout/PictureStrips"/>
    <dgm:cxn modelId="{A5FFBA3F-F3F0-4838-8BB2-CDD5F74BF8EF}" type="presOf" srcId="{BA8D472C-FDEF-4BF8-BC80-B162A10A8BE5}" destId="{ABC5CEA9-A54F-43B4-895D-E79F1DB29CC2}" srcOrd="0" destOrd="0" presId="urn:microsoft.com/office/officeart/2008/layout/PictureStrips"/>
    <dgm:cxn modelId="{D30AC45B-A1BF-4CAE-941E-636511CAAEDE}" srcId="{367CFA68-750F-4A3A-B16F-2C4B1C98FB45}" destId="{DF663E72-7B3F-4148-A06D-91C7A14DC271}" srcOrd="2" destOrd="0" parTransId="{CC45CE08-ECB4-4FCC-B393-7C1DD44697AC}" sibTransId="{13100238-E82F-49CC-BAC4-90F64DC4B817}"/>
    <dgm:cxn modelId="{24551E61-5011-42BA-90C4-B4F641EA4FA2}" srcId="{367CFA68-750F-4A3A-B16F-2C4B1C98FB45}" destId="{9DBA822C-1C92-44C8-832B-50F6C28BBE2A}" srcOrd="1" destOrd="0" parTransId="{655E6C37-3382-44C8-ABFA-72873A735ECD}" sibTransId="{9BA975D6-AC83-41D8-B81B-A2A9DABB98C6}"/>
    <dgm:cxn modelId="{E1AA9767-5554-4549-B265-57D41F702B6D}" type="presOf" srcId="{96DB5CE6-1D32-4350-BDDD-8416AC4C8E87}" destId="{AD3E4006-354F-4CFA-B6FD-ECA79235B008}" srcOrd="0" destOrd="0" presId="urn:microsoft.com/office/officeart/2008/layout/PictureStrips"/>
    <dgm:cxn modelId="{9AFC3269-8D6B-419D-945B-B807F4836D69}" type="presOf" srcId="{367CFA68-750F-4A3A-B16F-2C4B1C98FB45}" destId="{C17F77F9-4B65-4C71-85D3-5984DFCC6E61}" srcOrd="0" destOrd="0" presId="urn:microsoft.com/office/officeart/2008/layout/PictureStrips"/>
    <dgm:cxn modelId="{F124E679-5C82-4439-B03D-19B8613136F8}" srcId="{367CFA68-750F-4A3A-B16F-2C4B1C98FB45}" destId="{1D061177-5DDE-4F51-94FC-C01C28EE4367}" srcOrd="4" destOrd="0" parTransId="{F5238E00-1B68-4CF9-A643-F3558A1F31DD}" sibTransId="{F9570591-7005-464A-BE6F-BCEBDCF3A965}"/>
    <dgm:cxn modelId="{79416BA9-6377-474C-9567-9EE7FC8AB16E}" type="presOf" srcId="{92EE4D29-1A46-4935-AA8B-F83869B303F6}" destId="{94296329-16E8-43C5-9327-8DC96A815666}" srcOrd="0" destOrd="0" presId="urn:microsoft.com/office/officeart/2008/layout/PictureStrips"/>
    <dgm:cxn modelId="{0F24C6B5-AE14-4478-826F-9F4442DBE980}" srcId="{367CFA68-750F-4A3A-B16F-2C4B1C98FB45}" destId="{C7CD16C5-47A0-40FA-B3BD-2E0234BE93B2}" srcOrd="5" destOrd="0" parTransId="{C2F132F1-4095-4C13-B775-445455C03038}" sibTransId="{A2465C80-251C-4339-A574-420D475E7127}"/>
    <dgm:cxn modelId="{5BF2A3F2-D429-44C6-BBFD-BAA31B491C2B}" srcId="{367CFA68-750F-4A3A-B16F-2C4B1C98FB45}" destId="{92EE4D29-1A46-4935-AA8B-F83869B303F6}" srcOrd="3" destOrd="0" parTransId="{6AE8B5DF-92CB-43E2-AAFD-E76AE7172CFB}" sibTransId="{2314F59C-D1F7-44AD-8E55-38006D5CD2F6}"/>
    <dgm:cxn modelId="{C9F195F5-D46F-4A75-9457-1479702DC62B}" type="presOf" srcId="{235287B7-C4CE-4C6B-8BBF-B2103660D86C}" destId="{86E42BA1-CF00-4C48-A5A3-40F307C35F68}" srcOrd="0" destOrd="0" presId="urn:microsoft.com/office/officeart/2008/layout/PictureStrips"/>
    <dgm:cxn modelId="{1AA82CF7-43C2-469F-83AE-5EB7DAE681A6}" srcId="{367CFA68-750F-4A3A-B16F-2C4B1C98FB45}" destId="{96DB5CE6-1D32-4350-BDDD-8416AC4C8E87}" srcOrd="0" destOrd="0" parTransId="{07BD491C-7278-4C3E-ADF9-225932EE5591}" sibTransId="{0F95CC6B-DBA1-412D-8305-42771801C1B5}"/>
    <dgm:cxn modelId="{C8EBD39B-56CB-4E23-8D8F-9EDF41E23DFC}" type="presParOf" srcId="{C17F77F9-4B65-4C71-85D3-5984DFCC6E61}" destId="{9EC950FB-4FC9-47D7-B6A0-B337FD4BFB45}" srcOrd="0" destOrd="0" presId="urn:microsoft.com/office/officeart/2008/layout/PictureStrips"/>
    <dgm:cxn modelId="{DB9F810D-A297-4238-84DB-6D9437E43E27}" type="presParOf" srcId="{9EC950FB-4FC9-47D7-B6A0-B337FD4BFB45}" destId="{AD3E4006-354F-4CFA-B6FD-ECA79235B008}" srcOrd="0" destOrd="0" presId="urn:microsoft.com/office/officeart/2008/layout/PictureStrips"/>
    <dgm:cxn modelId="{7D3E2272-7AF7-4F33-9BAA-5B655AEB3CA0}" type="presParOf" srcId="{9EC950FB-4FC9-47D7-B6A0-B337FD4BFB45}" destId="{9E61D0DD-8F45-4173-9B02-2581F3A6DF86}" srcOrd="1" destOrd="0" presId="urn:microsoft.com/office/officeart/2008/layout/PictureStrips"/>
    <dgm:cxn modelId="{5DC36542-2DE8-4C76-AC5F-C321E2E3CD03}" type="presParOf" srcId="{C17F77F9-4B65-4C71-85D3-5984DFCC6E61}" destId="{D4AB558A-B225-4863-B74A-ABA9E805686D}" srcOrd="1" destOrd="0" presId="urn:microsoft.com/office/officeart/2008/layout/PictureStrips"/>
    <dgm:cxn modelId="{79DDAC56-C690-4036-8095-78A5C42091AE}" type="presParOf" srcId="{C17F77F9-4B65-4C71-85D3-5984DFCC6E61}" destId="{0D530A00-3A29-4819-9834-C3E9F27DD98B}" srcOrd="2" destOrd="0" presId="urn:microsoft.com/office/officeart/2008/layout/PictureStrips"/>
    <dgm:cxn modelId="{15A26E51-4FB6-42FF-A17D-C27C3BD96F96}" type="presParOf" srcId="{0D530A00-3A29-4819-9834-C3E9F27DD98B}" destId="{4990619E-EC2B-4C23-95E3-B43261D9B361}" srcOrd="0" destOrd="0" presId="urn:microsoft.com/office/officeart/2008/layout/PictureStrips"/>
    <dgm:cxn modelId="{BF8860AE-9D35-47EF-A54F-8C3E58C20FCE}" type="presParOf" srcId="{0D530A00-3A29-4819-9834-C3E9F27DD98B}" destId="{EEEE18E9-5BAE-43E9-A673-E0CF3AADED24}" srcOrd="1" destOrd="0" presId="urn:microsoft.com/office/officeart/2008/layout/PictureStrips"/>
    <dgm:cxn modelId="{59A49F8C-4BC3-430E-A4CF-1D9A52C73E90}" type="presParOf" srcId="{C17F77F9-4B65-4C71-85D3-5984DFCC6E61}" destId="{26920877-567A-4C89-BACE-0A17289F576C}" srcOrd="3" destOrd="0" presId="urn:microsoft.com/office/officeart/2008/layout/PictureStrips"/>
    <dgm:cxn modelId="{3DEE9AF0-ECE1-4FBB-B22D-E903EE6D02E0}" type="presParOf" srcId="{C17F77F9-4B65-4C71-85D3-5984DFCC6E61}" destId="{D2E6F8C8-1717-4505-9E94-790CF9E12E9D}" srcOrd="4" destOrd="0" presId="urn:microsoft.com/office/officeart/2008/layout/PictureStrips"/>
    <dgm:cxn modelId="{6E81AC8F-A2D7-4B9C-B18B-2B5F81B3BB67}" type="presParOf" srcId="{D2E6F8C8-1717-4505-9E94-790CF9E12E9D}" destId="{9FF778F1-08C7-4329-B30F-72294D8565C8}" srcOrd="0" destOrd="0" presId="urn:microsoft.com/office/officeart/2008/layout/PictureStrips"/>
    <dgm:cxn modelId="{81C57BC1-73BB-4B2D-8658-92B764A780C0}" type="presParOf" srcId="{D2E6F8C8-1717-4505-9E94-790CF9E12E9D}" destId="{DA547398-6A94-4DE9-B44E-B1F747F86237}" srcOrd="1" destOrd="0" presId="urn:microsoft.com/office/officeart/2008/layout/PictureStrips"/>
    <dgm:cxn modelId="{64EFABE2-6AAD-427C-8C2E-E0CE0EF8CD11}" type="presParOf" srcId="{C17F77F9-4B65-4C71-85D3-5984DFCC6E61}" destId="{FB455ABF-76AF-49B1-ADB4-43AB7BDEE66D}" srcOrd="5" destOrd="0" presId="urn:microsoft.com/office/officeart/2008/layout/PictureStrips"/>
    <dgm:cxn modelId="{FC896A12-76E8-4216-975B-5A9C00ABDA6F}" type="presParOf" srcId="{C17F77F9-4B65-4C71-85D3-5984DFCC6E61}" destId="{16EF6B97-A9F8-4985-B7F1-666886EE25F4}" srcOrd="6" destOrd="0" presId="urn:microsoft.com/office/officeart/2008/layout/PictureStrips"/>
    <dgm:cxn modelId="{AA5E6934-13FA-4B93-BE67-8A1E74E9F115}" type="presParOf" srcId="{16EF6B97-A9F8-4985-B7F1-666886EE25F4}" destId="{94296329-16E8-43C5-9327-8DC96A815666}" srcOrd="0" destOrd="0" presId="urn:microsoft.com/office/officeart/2008/layout/PictureStrips"/>
    <dgm:cxn modelId="{3646EE2B-142D-4AB0-8EE1-5F0614AAB2A8}" type="presParOf" srcId="{16EF6B97-A9F8-4985-B7F1-666886EE25F4}" destId="{3A8592B5-AFA2-4FFD-A6F2-AF57566B47D5}" srcOrd="1" destOrd="0" presId="urn:microsoft.com/office/officeart/2008/layout/PictureStrips"/>
    <dgm:cxn modelId="{52608348-DFCA-439E-B939-053F3F70BC44}" type="presParOf" srcId="{C17F77F9-4B65-4C71-85D3-5984DFCC6E61}" destId="{80FE706D-E0C9-4283-9719-57CE0245DB8A}" srcOrd="7" destOrd="0" presId="urn:microsoft.com/office/officeart/2008/layout/PictureStrips"/>
    <dgm:cxn modelId="{A5AF75A6-4C51-42A4-8BDC-0890B6B55BAA}" type="presParOf" srcId="{C17F77F9-4B65-4C71-85D3-5984DFCC6E61}" destId="{617C3B6C-C175-4E13-8CDA-197C087CD72D}" srcOrd="8" destOrd="0" presId="urn:microsoft.com/office/officeart/2008/layout/PictureStrips"/>
    <dgm:cxn modelId="{2650989B-0C8B-4037-8A50-2F24A166B898}" type="presParOf" srcId="{617C3B6C-C175-4E13-8CDA-197C087CD72D}" destId="{F56E00BC-8A97-46B4-9640-AD38D634B8FB}" srcOrd="0" destOrd="0" presId="urn:microsoft.com/office/officeart/2008/layout/PictureStrips"/>
    <dgm:cxn modelId="{71421E3A-FF35-4977-BFD0-5103DB2F2B77}" type="presParOf" srcId="{617C3B6C-C175-4E13-8CDA-197C087CD72D}" destId="{C04669A0-B4CB-4BF7-AAA4-8DB1718C78C5}" srcOrd="1" destOrd="0" presId="urn:microsoft.com/office/officeart/2008/layout/PictureStrips"/>
    <dgm:cxn modelId="{EFC12608-A75C-4D13-A725-695D8DAEEDAD}" type="presParOf" srcId="{C17F77F9-4B65-4C71-85D3-5984DFCC6E61}" destId="{E2499547-054A-40B8-BDB6-E29DB469FB0E}" srcOrd="9" destOrd="0" presId="urn:microsoft.com/office/officeart/2008/layout/PictureStrips"/>
    <dgm:cxn modelId="{BCAFC622-4B10-4FFB-B3AD-52F01B65336E}" type="presParOf" srcId="{C17F77F9-4B65-4C71-85D3-5984DFCC6E61}" destId="{E7166E1D-CC72-4B7B-9BFE-CA6713474CA9}" srcOrd="10" destOrd="0" presId="urn:microsoft.com/office/officeart/2008/layout/PictureStrips"/>
    <dgm:cxn modelId="{78EB8DB0-9F8E-4FD1-808D-756E4CED4823}" type="presParOf" srcId="{E7166E1D-CC72-4B7B-9BFE-CA6713474CA9}" destId="{BE43BCE8-6F87-4ECB-8311-94835C37C36B}" srcOrd="0" destOrd="0" presId="urn:microsoft.com/office/officeart/2008/layout/PictureStrips"/>
    <dgm:cxn modelId="{74FA91AD-C79B-4A6D-B550-E6F03BF0E9FC}" type="presParOf" srcId="{E7166E1D-CC72-4B7B-9BFE-CA6713474CA9}" destId="{FEEB8AD8-D020-433D-AB01-AD617E9293AB}" srcOrd="1" destOrd="0" presId="urn:microsoft.com/office/officeart/2008/layout/PictureStrips"/>
    <dgm:cxn modelId="{CC7B80EA-C25E-4874-9578-E56334D1E2F0}" type="presParOf" srcId="{C17F77F9-4B65-4C71-85D3-5984DFCC6E61}" destId="{A2042ED4-44DE-48BA-902E-5B24E0D67683}" srcOrd="11" destOrd="0" presId="urn:microsoft.com/office/officeart/2008/layout/PictureStrips"/>
    <dgm:cxn modelId="{1AB12335-5CAC-4119-BD74-D884ECAB0A16}" type="presParOf" srcId="{C17F77F9-4B65-4C71-85D3-5984DFCC6E61}" destId="{3131C668-FBE2-478F-B520-82E51C9E6D0D}" srcOrd="12" destOrd="0" presId="urn:microsoft.com/office/officeart/2008/layout/PictureStrips"/>
    <dgm:cxn modelId="{6005CF75-E648-48B0-A918-87D5102D4ACD}" type="presParOf" srcId="{3131C668-FBE2-478F-B520-82E51C9E6D0D}" destId="{86E42BA1-CF00-4C48-A5A3-40F307C35F68}" srcOrd="0" destOrd="0" presId="urn:microsoft.com/office/officeart/2008/layout/PictureStrips"/>
    <dgm:cxn modelId="{42F0DFD1-3C12-49CF-9467-9561DCE1D5FF}" type="presParOf" srcId="{3131C668-FBE2-478F-B520-82E51C9E6D0D}" destId="{4C460C3A-A67A-429A-A8F5-164CBCA33496}" srcOrd="1" destOrd="0" presId="urn:microsoft.com/office/officeart/2008/layout/PictureStrips"/>
    <dgm:cxn modelId="{73E418C4-E964-4368-AC0A-AC27715597CE}" type="presParOf" srcId="{C17F77F9-4B65-4C71-85D3-5984DFCC6E61}" destId="{F9C9AE90-047B-4D8C-A49F-645CE3CB71F7}" srcOrd="13" destOrd="0" presId="urn:microsoft.com/office/officeart/2008/layout/PictureStrips"/>
    <dgm:cxn modelId="{69908A42-3B7E-4A41-866D-B3D7E2CFE343}" type="presParOf" srcId="{C17F77F9-4B65-4C71-85D3-5984DFCC6E61}" destId="{04C80283-29A0-4E9F-8790-136E33BD3D46}" srcOrd="14" destOrd="0" presId="urn:microsoft.com/office/officeart/2008/layout/PictureStrips"/>
    <dgm:cxn modelId="{67895A18-8D36-48E7-841D-06089E3BCA71}" type="presParOf" srcId="{04C80283-29A0-4E9F-8790-136E33BD3D46}" destId="{ABC5CEA9-A54F-43B4-895D-E79F1DB29CC2}" srcOrd="0" destOrd="0" presId="urn:microsoft.com/office/officeart/2008/layout/PictureStrips"/>
    <dgm:cxn modelId="{A05B3FDA-5BF9-43C5-A0CF-A2678B77EC7B}" type="presParOf" srcId="{04C80283-29A0-4E9F-8790-136E33BD3D46}" destId="{AC96223E-D604-420D-A2DE-4D0F33D388F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0F7422-45D1-44AA-82C6-1AFCF7390C1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8E1A1AB-781B-4972-AB37-A06E673DF06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Budget Challenges</a:t>
          </a:r>
          <a:r>
            <a:rPr lang="en-US"/>
            <a:t>: Students create and manage a personal or family budget based on real-world constraints.</a:t>
          </a:r>
        </a:p>
      </dgm:t>
    </dgm:pt>
    <dgm:pt modelId="{05038898-71BD-4612-AFDE-0ED866F29783}" type="parTrans" cxnId="{F504AC74-C680-4469-972D-DBA18B5328CD}">
      <dgm:prSet/>
      <dgm:spPr/>
      <dgm:t>
        <a:bodyPr/>
        <a:lstStyle/>
        <a:p>
          <a:endParaRPr lang="en-US"/>
        </a:p>
      </dgm:t>
    </dgm:pt>
    <dgm:pt modelId="{A3457962-9F7A-4626-857E-BB18C713417D}" type="sibTrans" cxnId="{F504AC74-C680-4469-972D-DBA18B5328CD}">
      <dgm:prSet/>
      <dgm:spPr/>
      <dgm:t>
        <a:bodyPr/>
        <a:lstStyle/>
        <a:p>
          <a:endParaRPr lang="en-US"/>
        </a:p>
      </dgm:t>
    </dgm:pt>
    <dgm:pt modelId="{D1ED13E0-F646-434E-8CEB-04F7554DCF1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Entrepreneurship Projects</a:t>
          </a:r>
          <a:r>
            <a:rPr lang="en-US"/>
            <a:t>: Students design a business plan, pitch it, and simulate launching a product or service.</a:t>
          </a:r>
        </a:p>
      </dgm:t>
    </dgm:pt>
    <dgm:pt modelId="{A13EDFEA-EF48-46C5-A091-907DE024915C}" type="parTrans" cxnId="{4B001247-F6D0-476A-B821-236052634DAF}">
      <dgm:prSet/>
      <dgm:spPr/>
      <dgm:t>
        <a:bodyPr/>
        <a:lstStyle/>
        <a:p>
          <a:endParaRPr lang="en-US"/>
        </a:p>
      </dgm:t>
    </dgm:pt>
    <dgm:pt modelId="{F0515CF9-B45C-48D2-9A4B-8433C5FF590B}" type="sibTrans" cxnId="{4B001247-F6D0-476A-B821-236052634DAF}">
      <dgm:prSet/>
      <dgm:spPr/>
      <dgm:t>
        <a:bodyPr/>
        <a:lstStyle/>
        <a:p>
          <a:endParaRPr lang="en-US"/>
        </a:p>
      </dgm:t>
    </dgm:pt>
    <dgm:pt modelId="{17CC2B40-C866-4617-A139-C444CD24279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Financial Literacy Campaigns</a:t>
          </a:r>
          <a:r>
            <a:rPr lang="en-US"/>
            <a:t>: Students create materials to teach peers about credit, saving, or investing.</a:t>
          </a:r>
        </a:p>
      </dgm:t>
    </dgm:pt>
    <dgm:pt modelId="{D770C3E5-A231-46E9-9396-FBE05565E4E6}" type="parTrans" cxnId="{2C276968-C2C9-4AE3-B6F0-6A384DBA3A9B}">
      <dgm:prSet/>
      <dgm:spPr/>
      <dgm:t>
        <a:bodyPr/>
        <a:lstStyle/>
        <a:p>
          <a:endParaRPr lang="en-US"/>
        </a:p>
      </dgm:t>
    </dgm:pt>
    <dgm:pt modelId="{81188C39-8B89-4503-9134-11DB51D92CED}" type="sibTrans" cxnId="{2C276968-C2C9-4AE3-B6F0-6A384DBA3A9B}">
      <dgm:prSet/>
      <dgm:spPr/>
      <dgm:t>
        <a:bodyPr/>
        <a:lstStyle/>
        <a:p>
          <a:endParaRPr lang="en-US"/>
        </a:p>
      </dgm:t>
    </dgm:pt>
    <dgm:pt modelId="{A26FD3C9-98E5-43CE-8DF8-7CB4E979B30D}" type="pres">
      <dgm:prSet presAssocID="{B80F7422-45D1-44AA-82C6-1AFCF7390C19}" presName="root" presStyleCnt="0">
        <dgm:presLayoutVars>
          <dgm:dir/>
          <dgm:resizeHandles val="exact"/>
        </dgm:presLayoutVars>
      </dgm:prSet>
      <dgm:spPr/>
    </dgm:pt>
    <dgm:pt modelId="{A453720C-3126-4171-BBB2-EB313C5437A4}" type="pres">
      <dgm:prSet presAssocID="{F8E1A1AB-781B-4972-AB37-A06E673DF063}" presName="compNode" presStyleCnt="0"/>
      <dgm:spPr/>
    </dgm:pt>
    <dgm:pt modelId="{0F4130FA-E3D4-4424-AFB7-38C9EF499BB7}" type="pres">
      <dgm:prSet presAssocID="{F8E1A1AB-781B-4972-AB37-A06E673DF063}" presName="bgRect" presStyleLbl="bgShp" presStyleIdx="0" presStyleCnt="3"/>
      <dgm:spPr/>
    </dgm:pt>
    <dgm:pt modelId="{199684AE-B109-4AE1-8183-D87FED813041}" type="pres">
      <dgm:prSet presAssocID="{F8E1A1AB-781B-4972-AB37-A06E673DF06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652D4F47-C038-44B1-A6E9-D7CC2473E285}" type="pres">
      <dgm:prSet presAssocID="{F8E1A1AB-781B-4972-AB37-A06E673DF063}" presName="spaceRect" presStyleCnt="0"/>
      <dgm:spPr/>
    </dgm:pt>
    <dgm:pt modelId="{DB83C9A0-3C7C-4E38-ACF0-D9F87A5BED32}" type="pres">
      <dgm:prSet presAssocID="{F8E1A1AB-781B-4972-AB37-A06E673DF063}" presName="parTx" presStyleLbl="revTx" presStyleIdx="0" presStyleCnt="3">
        <dgm:presLayoutVars>
          <dgm:chMax val="0"/>
          <dgm:chPref val="0"/>
        </dgm:presLayoutVars>
      </dgm:prSet>
      <dgm:spPr/>
    </dgm:pt>
    <dgm:pt modelId="{A3650B27-E353-46AD-BED6-20C12D70AEBC}" type="pres">
      <dgm:prSet presAssocID="{A3457962-9F7A-4626-857E-BB18C713417D}" presName="sibTrans" presStyleCnt="0"/>
      <dgm:spPr/>
    </dgm:pt>
    <dgm:pt modelId="{21DFFA38-0305-4DFB-85C7-CC1452C620E6}" type="pres">
      <dgm:prSet presAssocID="{D1ED13E0-F646-434E-8CEB-04F7554DCF18}" presName="compNode" presStyleCnt="0"/>
      <dgm:spPr/>
    </dgm:pt>
    <dgm:pt modelId="{7241966B-BD87-4A05-A56B-EA36AA0558CA}" type="pres">
      <dgm:prSet presAssocID="{D1ED13E0-F646-434E-8CEB-04F7554DCF18}" presName="bgRect" presStyleLbl="bgShp" presStyleIdx="1" presStyleCnt="3"/>
      <dgm:spPr/>
    </dgm:pt>
    <dgm:pt modelId="{E6375FCB-9A65-44FC-B863-1B4500241F38}" type="pres">
      <dgm:prSet presAssocID="{D1ED13E0-F646-434E-8CEB-04F7554DCF1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1C24D0BE-15CA-45F0-BE25-348F8993D2F1}" type="pres">
      <dgm:prSet presAssocID="{D1ED13E0-F646-434E-8CEB-04F7554DCF18}" presName="spaceRect" presStyleCnt="0"/>
      <dgm:spPr/>
    </dgm:pt>
    <dgm:pt modelId="{6E1F54FC-A3EB-48A0-B8C1-F26D1D0E030B}" type="pres">
      <dgm:prSet presAssocID="{D1ED13E0-F646-434E-8CEB-04F7554DCF18}" presName="parTx" presStyleLbl="revTx" presStyleIdx="1" presStyleCnt="3">
        <dgm:presLayoutVars>
          <dgm:chMax val="0"/>
          <dgm:chPref val="0"/>
        </dgm:presLayoutVars>
      </dgm:prSet>
      <dgm:spPr/>
    </dgm:pt>
    <dgm:pt modelId="{A86F3824-588E-4896-AA93-CD3CA9580AAE}" type="pres">
      <dgm:prSet presAssocID="{F0515CF9-B45C-48D2-9A4B-8433C5FF590B}" presName="sibTrans" presStyleCnt="0"/>
      <dgm:spPr/>
    </dgm:pt>
    <dgm:pt modelId="{C4159787-A5C4-41E8-99AA-90230517A5B9}" type="pres">
      <dgm:prSet presAssocID="{17CC2B40-C866-4617-A139-C444CD24279D}" presName="compNode" presStyleCnt="0"/>
      <dgm:spPr/>
    </dgm:pt>
    <dgm:pt modelId="{14C6D35A-0513-46F8-9358-FDE204D71B21}" type="pres">
      <dgm:prSet presAssocID="{17CC2B40-C866-4617-A139-C444CD24279D}" presName="bgRect" presStyleLbl="bgShp" presStyleIdx="2" presStyleCnt="3"/>
      <dgm:spPr/>
    </dgm:pt>
    <dgm:pt modelId="{C3328130-6BB5-4AB9-B66E-A99D2266E119}" type="pres">
      <dgm:prSet presAssocID="{17CC2B40-C866-4617-A139-C444CD24279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CE17F37A-F927-4C4C-8E5E-7714BAA78997}" type="pres">
      <dgm:prSet presAssocID="{17CC2B40-C866-4617-A139-C444CD24279D}" presName="spaceRect" presStyleCnt="0"/>
      <dgm:spPr/>
    </dgm:pt>
    <dgm:pt modelId="{29732A6B-A948-4DA5-8686-369B19284BD6}" type="pres">
      <dgm:prSet presAssocID="{17CC2B40-C866-4617-A139-C444CD24279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1051D16-D9AA-485A-A7D7-0A9AD737AEC7}" type="presOf" srcId="{F8E1A1AB-781B-4972-AB37-A06E673DF063}" destId="{DB83C9A0-3C7C-4E38-ACF0-D9F87A5BED32}" srcOrd="0" destOrd="0" presId="urn:microsoft.com/office/officeart/2018/2/layout/IconVerticalSolidList"/>
    <dgm:cxn modelId="{0C656F38-A795-4B83-952B-D118AA553C37}" type="presOf" srcId="{D1ED13E0-F646-434E-8CEB-04F7554DCF18}" destId="{6E1F54FC-A3EB-48A0-B8C1-F26D1D0E030B}" srcOrd="0" destOrd="0" presId="urn:microsoft.com/office/officeart/2018/2/layout/IconVerticalSolidList"/>
    <dgm:cxn modelId="{6D934343-9C92-40E3-AAEB-E639399765F2}" type="presOf" srcId="{B80F7422-45D1-44AA-82C6-1AFCF7390C19}" destId="{A26FD3C9-98E5-43CE-8DF8-7CB4E979B30D}" srcOrd="0" destOrd="0" presId="urn:microsoft.com/office/officeart/2018/2/layout/IconVerticalSolidList"/>
    <dgm:cxn modelId="{4B001247-F6D0-476A-B821-236052634DAF}" srcId="{B80F7422-45D1-44AA-82C6-1AFCF7390C19}" destId="{D1ED13E0-F646-434E-8CEB-04F7554DCF18}" srcOrd="1" destOrd="0" parTransId="{A13EDFEA-EF48-46C5-A091-907DE024915C}" sibTransId="{F0515CF9-B45C-48D2-9A4B-8433C5FF590B}"/>
    <dgm:cxn modelId="{2C276968-C2C9-4AE3-B6F0-6A384DBA3A9B}" srcId="{B80F7422-45D1-44AA-82C6-1AFCF7390C19}" destId="{17CC2B40-C866-4617-A139-C444CD24279D}" srcOrd="2" destOrd="0" parTransId="{D770C3E5-A231-46E9-9396-FBE05565E4E6}" sibTransId="{81188C39-8B89-4503-9134-11DB51D92CED}"/>
    <dgm:cxn modelId="{F504AC74-C680-4469-972D-DBA18B5328CD}" srcId="{B80F7422-45D1-44AA-82C6-1AFCF7390C19}" destId="{F8E1A1AB-781B-4972-AB37-A06E673DF063}" srcOrd="0" destOrd="0" parTransId="{05038898-71BD-4612-AFDE-0ED866F29783}" sibTransId="{A3457962-9F7A-4626-857E-BB18C713417D}"/>
    <dgm:cxn modelId="{2D38B1B1-9907-400F-B144-4AC86A87888E}" type="presOf" srcId="{17CC2B40-C866-4617-A139-C444CD24279D}" destId="{29732A6B-A948-4DA5-8686-369B19284BD6}" srcOrd="0" destOrd="0" presId="urn:microsoft.com/office/officeart/2018/2/layout/IconVerticalSolidList"/>
    <dgm:cxn modelId="{2BDB64F2-AD15-4EFD-BC0B-ABB1C6B5B477}" type="presParOf" srcId="{A26FD3C9-98E5-43CE-8DF8-7CB4E979B30D}" destId="{A453720C-3126-4171-BBB2-EB313C5437A4}" srcOrd="0" destOrd="0" presId="urn:microsoft.com/office/officeart/2018/2/layout/IconVerticalSolidList"/>
    <dgm:cxn modelId="{7E4EE4C4-B1FD-445F-A166-F5097E7CF1FE}" type="presParOf" srcId="{A453720C-3126-4171-BBB2-EB313C5437A4}" destId="{0F4130FA-E3D4-4424-AFB7-38C9EF499BB7}" srcOrd="0" destOrd="0" presId="urn:microsoft.com/office/officeart/2018/2/layout/IconVerticalSolidList"/>
    <dgm:cxn modelId="{21D1D09E-3018-4365-B801-A01F20301036}" type="presParOf" srcId="{A453720C-3126-4171-BBB2-EB313C5437A4}" destId="{199684AE-B109-4AE1-8183-D87FED813041}" srcOrd="1" destOrd="0" presId="urn:microsoft.com/office/officeart/2018/2/layout/IconVerticalSolidList"/>
    <dgm:cxn modelId="{117787B5-2703-4B40-A267-8BDA2D773AE1}" type="presParOf" srcId="{A453720C-3126-4171-BBB2-EB313C5437A4}" destId="{652D4F47-C038-44B1-A6E9-D7CC2473E285}" srcOrd="2" destOrd="0" presId="urn:microsoft.com/office/officeart/2018/2/layout/IconVerticalSolidList"/>
    <dgm:cxn modelId="{60D1CE68-5366-462B-9CF2-C2413B4EB296}" type="presParOf" srcId="{A453720C-3126-4171-BBB2-EB313C5437A4}" destId="{DB83C9A0-3C7C-4E38-ACF0-D9F87A5BED32}" srcOrd="3" destOrd="0" presId="urn:microsoft.com/office/officeart/2018/2/layout/IconVerticalSolidList"/>
    <dgm:cxn modelId="{6C79DA63-1771-4813-8E5A-5D3E86FB6551}" type="presParOf" srcId="{A26FD3C9-98E5-43CE-8DF8-7CB4E979B30D}" destId="{A3650B27-E353-46AD-BED6-20C12D70AEBC}" srcOrd="1" destOrd="0" presId="urn:microsoft.com/office/officeart/2018/2/layout/IconVerticalSolidList"/>
    <dgm:cxn modelId="{1E8B693F-6A72-468B-A6D3-107881F48B52}" type="presParOf" srcId="{A26FD3C9-98E5-43CE-8DF8-7CB4E979B30D}" destId="{21DFFA38-0305-4DFB-85C7-CC1452C620E6}" srcOrd="2" destOrd="0" presId="urn:microsoft.com/office/officeart/2018/2/layout/IconVerticalSolidList"/>
    <dgm:cxn modelId="{2A33D68F-B578-4EF3-8F1A-E1FBDB7FF694}" type="presParOf" srcId="{21DFFA38-0305-4DFB-85C7-CC1452C620E6}" destId="{7241966B-BD87-4A05-A56B-EA36AA0558CA}" srcOrd="0" destOrd="0" presId="urn:microsoft.com/office/officeart/2018/2/layout/IconVerticalSolidList"/>
    <dgm:cxn modelId="{00E4F49D-9C6F-4ABA-8A82-EEE08F84C07B}" type="presParOf" srcId="{21DFFA38-0305-4DFB-85C7-CC1452C620E6}" destId="{E6375FCB-9A65-44FC-B863-1B4500241F38}" srcOrd="1" destOrd="0" presId="urn:microsoft.com/office/officeart/2018/2/layout/IconVerticalSolidList"/>
    <dgm:cxn modelId="{F6912CC3-B4ED-45AD-A8C8-2027DB387AFB}" type="presParOf" srcId="{21DFFA38-0305-4DFB-85C7-CC1452C620E6}" destId="{1C24D0BE-15CA-45F0-BE25-348F8993D2F1}" srcOrd="2" destOrd="0" presId="urn:microsoft.com/office/officeart/2018/2/layout/IconVerticalSolidList"/>
    <dgm:cxn modelId="{D978477C-6B5E-4365-89DF-62A78542AE88}" type="presParOf" srcId="{21DFFA38-0305-4DFB-85C7-CC1452C620E6}" destId="{6E1F54FC-A3EB-48A0-B8C1-F26D1D0E030B}" srcOrd="3" destOrd="0" presId="urn:microsoft.com/office/officeart/2018/2/layout/IconVerticalSolidList"/>
    <dgm:cxn modelId="{8C4CA548-9F85-43F5-B297-4CFB4FA118C1}" type="presParOf" srcId="{A26FD3C9-98E5-43CE-8DF8-7CB4E979B30D}" destId="{A86F3824-588E-4896-AA93-CD3CA9580AAE}" srcOrd="3" destOrd="0" presId="urn:microsoft.com/office/officeart/2018/2/layout/IconVerticalSolidList"/>
    <dgm:cxn modelId="{96279C16-3071-471E-887D-4D7F89A6A63C}" type="presParOf" srcId="{A26FD3C9-98E5-43CE-8DF8-7CB4E979B30D}" destId="{C4159787-A5C4-41E8-99AA-90230517A5B9}" srcOrd="4" destOrd="0" presId="urn:microsoft.com/office/officeart/2018/2/layout/IconVerticalSolidList"/>
    <dgm:cxn modelId="{1A5C8E9E-C491-4C26-9FBF-832B927AF5C0}" type="presParOf" srcId="{C4159787-A5C4-41E8-99AA-90230517A5B9}" destId="{14C6D35A-0513-46F8-9358-FDE204D71B21}" srcOrd="0" destOrd="0" presId="urn:microsoft.com/office/officeart/2018/2/layout/IconVerticalSolidList"/>
    <dgm:cxn modelId="{0287741B-942E-4F5C-8829-ACD092C35D44}" type="presParOf" srcId="{C4159787-A5C4-41E8-99AA-90230517A5B9}" destId="{C3328130-6BB5-4AB9-B66E-A99D2266E119}" srcOrd="1" destOrd="0" presId="urn:microsoft.com/office/officeart/2018/2/layout/IconVerticalSolidList"/>
    <dgm:cxn modelId="{3E83BE76-E71A-4344-9B02-7F8CD27E9775}" type="presParOf" srcId="{C4159787-A5C4-41E8-99AA-90230517A5B9}" destId="{CE17F37A-F927-4C4C-8E5E-7714BAA78997}" srcOrd="2" destOrd="0" presId="urn:microsoft.com/office/officeart/2018/2/layout/IconVerticalSolidList"/>
    <dgm:cxn modelId="{D24AAF00-F3E0-4E89-AD0B-246A88D10744}" type="presParOf" srcId="{C4159787-A5C4-41E8-99AA-90230517A5B9}" destId="{29732A6B-A948-4DA5-8686-369B19284BD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76FEF6-478D-4B06-8E1C-4029944D4C86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ACA2163-07DB-44B1-B422-59EB7B4EB12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/>
            <a:t>Mini-Lessons</a:t>
          </a:r>
          <a:r>
            <a:rPr lang="en-US"/>
            <a:t>: Students research a concept (e.g., compound interest, inflation) and teach it to the class.</a:t>
          </a:r>
        </a:p>
      </dgm:t>
    </dgm:pt>
    <dgm:pt modelId="{D298CB24-051B-4575-88A5-07550F83712F}" type="parTrans" cxnId="{8ED038B4-26D8-406D-ADD2-AF4C14986D55}">
      <dgm:prSet/>
      <dgm:spPr/>
      <dgm:t>
        <a:bodyPr/>
        <a:lstStyle/>
        <a:p>
          <a:endParaRPr lang="en-US"/>
        </a:p>
      </dgm:t>
    </dgm:pt>
    <dgm:pt modelId="{E75C1CED-D515-4BA9-A50F-DD45886AEE7A}" type="sibTrans" cxnId="{8ED038B4-26D8-406D-ADD2-AF4C14986D55}">
      <dgm:prSet/>
      <dgm:spPr/>
      <dgm:t>
        <a:bodyPr/>
        <a:lstStyle/>
        <a:p>
          <a:endParaRPr lang="en-US"/>
        </a:p>
      </dgm:t>
    </dgm:pt>
    <dgm:pt modelId="{ED5ED6E2-488F-4A7E-AE91-D895D494535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/>
            <a:t>Finance Fridays</a:t>
          </a:r>
          <a:r>
            <a:rPr lang="en-US"/>
            <a:t>: A rotating student presents a current event in economics or finance and leads a short discussion.</a:t>
          </a:r>
        </a:p>
      </dgm:t>
    </dgm:pt>
    <dgm:pt modelId="{65D05E55-05D0-4DE0-A733-2364A760ED2C}" type="parTrans" cxnId="{483C8E3F-FEEE-4B93-A96E-A37A63DC2AAB}">
      <dgm:prSet/>
      <dgm:spPr/>
      <dgm:t>
        <a:bodyPr/>
        <a:lstStyle/>
        <a:p>
          <a:endParaRPr lang="en-US"/>
        </a:p>
      </dgm:t>
    </dgm:pt>
    <dgm:pt modelId="{831B456E-9945-4005-9788-D723B5121A6D}" type="sibTrans" cxnId="{483C8E3F-FEEE-4B93-A96E-A37A63DC2AAB}">
      <dgm:prSet/>
      <dgm:spPr/>
      <dgm:t>
        <a:bodyPr/>
        <a:lstStyle/>
        <a:p>
          <a:endParaRPr lang="en-US"/>
        </a:p>
      </dgm:t>
    </dgm:pt>
    <dgm:pt modelId="{5CD68CE1-2A0B-462D-BA33-5CB56BE5D32D}" type="pres">
      <dgm:prSet presAssocID="{4B76FEF6-478D-4B06-8E1C-4029944D4C86}" presName="root" presStyleCnt="0">
        <dgm:presLayoutVars>
          <dgm:dir/>
          <dgm:resizeHandles val="exact"/>
        </dgm:presLayoutVars>
      </dgm:prSet>
      <dgm:spPr/>
    </dgm:pt>
    <dgm:pt modelId="{697CA95E-96C6-41B0-9A08-14DEDD1A32BD}" type="pres">
      <dgm:prSet presAssocID="{3ACA2163-07DB-44B1-B422-59EB7B4EB12A}" presName="compNode" presStyleCnt="0"/>
      <dgm:spPr/>
    </dgm:pt>
    <dgm:pt modelId="{E172D055-B115-48AF-8C24-B5507B90E357}" type="pres">
      <dgm:prSet presAssocID="{3ACA2163-07DB-44B1-B422-59EB7B4EB12A}" presName="iconBgRect" presStyleLbl="bgShp" presStyleIdx="0" presStyleCnt="2"/>
      <dgm:spPr/>
    </dgm:pt>
    <dgm:pt modelId="{B6EB3D61-04CE-47E0-BF99-BC34462B643F}" type="pres">
      <dgm:prSet presAssocID="{3ACA2163-07DB-44B1-B422-59EB7B4EB12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B28FEB65-96D8-4FC1-A1BB-CC6C7BCBBD1C}" type="pres">
      <dgm:prSet presAssocID="{3ACA2163-07DB-44B1-B422-59EB7B4EB12A}" presName="spaceRect" presStyleCnt="0"/>
      <dgm:spPr/>
    </dgm:pt>
    <dgm:pt modelId="{7D51AC27-55DB-4AD7-9834-268D0CC07B97}" type="pres">
      <dgm:prSet presAssocID="{3ACA2163-07DB-44B1-B422-59EB7B4EB12A}" presName="textRect" presStyleLbl="revTx" presStyleIdx="0" presStyleCnt="2">
        <dgm:presLayoutVars>
          <dgm:chMax val="1"/>
          <dgm:chPref val="1"/>
        </dgm:presLayoutVars>
      </dgm:prSet>
      <dgm:spPr/>
    </dgm:pt>
    <dgm:pt modelId="{D9A72001-5963-436F-A31A-C904BF3AB650}" type="pres">
      <dgm:prSet presAssocID="{E75C1CED-D515-4BA9-A50F-DD45886AEE7A}" presName="sibTrans" presStyleCnt="0"/>
      <dgm:spPr/>
    </dgm:pt>
    <dgm:pt modelId="{6DE9F16D-AE6A-4C94-B6CE-3DA891F7742C}" type="pres">
      <dgm:prSet presAssocID="{ED5ED6E2-488F-4A7E-AE91-D895D494535C}" presName="compNode" presStyleCnt="0"/>
      <dgm:spPr/>
    </dgm:pt>
    <dgm:pt modelId="{EA25514A-0B77-44D1-91E2-5F6E598DBB07}" type="pres">
      <dgm:prSet presAssocID="{ED5ED6E2-488F-4A7E-AE91-D895D494535C}" presName="iconBgRect" presStyleLbl="bgShp" presStyleIdx="1" presStyleCnt="2"/>
      <dgm:spPr/>
    </dgm:pt>
    <dgm:pt modelId="{96B8B2EF-985F-4D6E-BCDD-73FEB76F0339}" type="pres">
      <dgm:prSet presAssocID="{ED5ED6E2-488F-4A7E-AE91-D895D494535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A21B1F69-E1F0-42F5-9A4E-AF331654D9EF}" type="pres">
      <dgm:prSet presAssocID="{ED5ED6E2-488F-4A7E-AE91-D895D494535C}" presName="spaceRect" presStyleCnt="0"/>
      <dgm:spPr/>
    </dgm:pt>
    <dgm:pt modelId="{C5A61AAD-1A5C-47B5-B020-9FF5454324C7}" type="pres">
      <dgm:prSet presAssocID="{ED5ED6E2-488F-4A7E-AE91-D895D494535C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94C1180B-260F-284C-8EBE-6DE28BEC948F}" type="presOf" srcId="{ED5ED6E2-488F-4A7E-AE91-D895D494535C}" destId="{C5A61AAD-1A5C-47B5-B020-9FF5454324C7}" srcOrd="0" destOrd="0" presId="urn:microsoft.com/office/officeart/2018/5/layout/IconCircleLabelList"/>
    <dgm:cxn modelId="{483C8E3F-FEEE-4B93-A96E-A37A63DC2AAB}" srcId="{4B76FEF6-478D-4B06-8E1C-4029944D4C86}" destId="{ED5ED6E2-488F-4A7E-AE91-D895D494535C}" srcOrd="1" destOrd="0" parTransId="{65D05E55-05D0-4DE0-A733-2364A760ED2C}" sibTransId="{831B456E-9945-4005-9788-D723B5121A6D}"/>
    <dgm:cxn modelId="{C2AA25AB-1F71-E346-A1EE-E715D6BFAB03}" type="presOf" srcId="{4B76FEF6-478D-4B06-8E1C-4029944D4C86}" destId="{5CD68CE1-2A0B-462D-BA33-5CB56BE5D32D}" srcOrd="0" destOrd="0" presId="urn:microsoft.com/office/officeart/2018/5/layout/IconCircleLabelList"/>
    <dgm:cxn modelId="{8ED038B4-26D8-406D-ADD2-AF4C14986D55}" srcId="{4B76FEF6-478D-4B06-8E1C-4029944D4C86}" destId="{3ACA2163-07DB-44B1-B422-59EB7B4EB12A}" srcOrd="0" destOrd="0" parTransId="{D298CB24-051B-4575-88A5-07550F83712F}" sibTransId="{E75C1CED-D515-4BA9-A50F-DD45886AEE7A}"/>
    <dgm:cxn modelId="{36D4FCDA-17BC-B549-A323-675BAED315A6}" type="presOf" srcId="{3ACA2163-07DB-44B1-B422-59EB7B4EB12A}" destId="{7D51AC27-55DB-4AD7-9834-268D0CC07B97}" srcOrd="0" destOrd="0" presId="urn:microsoft.com/office/officeart/2018/5/layout/IconCircleLabelList"/>
    <dgm:cxn modelId="{0A8B5B5F-53AA-0C49-932B-EDE78AAB1E36}" type="presParOf" srcId="{5CD68CE1-2A0B-462D-BA33-5CB56BE5D32D}" destId="{697CA95E-96C6-41B0-9A08-14DEDD1A32BD}" srcOrd="0" destOrd="0" presId="urn:microsoft.com/office/officeart/2018/5/layout/IconCircleLabelList"/>
    <dgm:cxn modelId="{C4319765-08E8-5A4F-B8B6-ECDE1FC100AC}" type="presParOf" srcId="{697CA95E-96C6-41B0-9A08-14DEDD1A32BD}" destId="{E172D055-B115-48AF-8C24-B5507B90E357}" srcOrd="0" destOrd="0" presId="urn:microsoft.com/office/officeart/2018/5/layout/IconCircleLabelList"/>
    <dgm:cxn modelId="{B751816E-6AA5-E34B-BE77-2D6A5D2AB57A}" type="presParOf" srcId="{697CA95E-96C6-41B0-9A08-14DEDD1A32BD}" destId="{B6EB3D61-04CE-47E0-BF99-BC34462B643F}" srcOrd="1" destOrd="0" presId="urn:microsoft.com/office/officeart/2018/5/layout/IconCircleLabelList"/>
    <dgm:cxn modelId="{0FFFB87E-AD42-5242-8529-9C36658EA162}" type="presParOf" srcId="{697CA95E-96C6-41B0-9A08-14DEDD1A32BD}" destId="{B28FEB65-96D8-4FC1-A1BB-CC6C7BCBBD1C}" srcOrd="2" destOrd="0" presId="urn:microsoft.com/office/officeart/2018/5/layout/IconCircleLabelList"/>
    <dgm:cxn modelId="{FCF977EE-EA61-3547-AEED-8D79D490715F}" type="presParOf" srcId="{697CA95E-96C6-41B0-9A08-14DEDD1A32BD}" destId="{7D51AC27-55DB-4AD7-9834-268D0CC07B97}" srcOrd="3" destOrd="0" presId="urn:microsoft.com/office/officeart/2018/5/layout/IconCircleLabelList"/>
    <dgm:cxn modelId="{F3F4B4A1-00C0-7B4B-A813-74CB2D54E4EC}" type="presParOf" srcId="{5CD68CE1-2A0B-462D-BA33-5CB56BE5D32D}" destId="{D9A72001-5963-436F-A31A-C904BF3AB650}" srcOrd="1" destOrd="0" presId="urn:microsoft.com/office/officeart/2018/5/layout/IconCircleLabelList"/>
    <dgm:cxn modelId="{9213C216-C519-A849-9CD3-6D23E5F8D1CE}" type="presParOf" srcId="{5CD68CE1-2A0B-462D-BA33-5CB56BE5D32D}" destId="{6DE9F16D-AE6A-4C94-B6CE-3DA891F7742C}" srcOrd="2" destOrd="0" presId="urn:microsoft.com/office/officeart/2018/5/layout/IconCircleLabelList"/>
    <dgm:cxn modelId="{BAC12AD7-6E63-4B4A-9B82-B103F8C5D970}" type="presParOf" srcId="{6DE9F16D-AE6A-4C94-B6CE-3DA891F7742C}" destId="{EA25514A-0B77-44D1-91E2-5F6E598DBB07}" srcOrd="0" destOrd="0" presId="urn:microsoft.com/office/officeart/2018/5/layout/IconCircleLabelList"/>
    <dgm:cxn modelId="{4399210A-395A-734E-B591-2151FCDF9782}" type="presParOf" srcId="{6DE9F16D-AE6A-4C94-B6CE-3DA891F7742C}" destId="{96B8B2EF-985F-4D6E-BCDD-73FEB76F0339}" srcOrd="1" destOrd="0" presId="urn:microsoft.com/office/officeart/2018/5/layout/IconCircleLabelList"/>
    <dgm:cxn modelId="{72882386-BE7C-404F-8547-C8FDE899D1F1}" type="presParOf" srcId="{6DE9F16D-AE6A-4C94-B6CE-3DA891F7742C}" destId="{A21B1F69-E1F0-42F5-9A4E-AF331654D9EF}" srcOrd="2" destOrd="0" presId="urn:microsoft.com/office/officeart/2018/5/layout/IconCircleLabelList"/>
    <dgm:cxn modelId="{CAD27954-1988-C24F-B5FF-F7E8BC0DBDC6}" type="presParOf" srcId="{6DE9F16D-AE6A-4C94-B6CE-3DA891F7742C}" destId="{C5A61AAD-1A5C-47B5-B020-9FF5454324C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DD3833-351C-4817-90E8-D459641C4FD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F45AA71-CEA8-4B13-87BA-761F6B6FF140}">
      <dgm:prSet/>
      <dgm:spPr/>
      <dgm:t>
        <a:bodyPr/>
        <a:lstStyle/>
        <a:p>
          <a:r>
            <a:rPr lang="en-US" b="1"/>
            <a:t>Menu Boards or Learning Contracts</a:t>
          </a:r>
          <a:r>
            <a:rPr lang="en-US"/>
            <a:t>: Students choose how they want to demonstrate understanding (e.g., infographic, podcast, skit).</a:t>
          </a:r>
        </a:p>
      </dgm:t>
    </dgm:pt>
    <dgm:pt modelId="{8361BC91-705F-4155-895D-4120F82DC1E9}" type="parTrans" cxnId="{BA78CEFA-AEE0-43F6-A5A7-65EA900543C1}">
      <dgm:prSet/>
      <dgm:spPr/>
      <dgm:t>
        <a:bodyPr/>
        <a:lstStyle/>
        <a:p>
          <a:endParaRPr lang="en-US"/>
        </a:p>
      </dgm:t>
    </dgm:pt>
    <dgm:pt modelId="{6F40A26E-72BA-440C-8FA4-9155BFC6C6C0}" type="sibTrans" cxnId="{BA78CEFA-AEE0-43F6-A5A7-65EA900543C1}">
      <dgm:prSet/>
      <dgm:spPr/>
      <dgm:t>
        <a:bodyPr/>
        <a:lstStyle/>
        <a:p>
          <a:endParaRPr lang="en-US"/>
        </a:p>
      </dgm:t>
    </dgm:pt>
    <dgm:pt modelId="{059C6AA8-15BF-43FC-A3A9-AE277C6C49D4}">
      <dgm:prSet/>
      <dgm:spPr/>
      <dgm:t>
        <a:bodyPr/>
        <a:lstStyle/>
        <a:p>
          <a:r>
            <a:rPr lang="en-US" b="1"/>
            <a:t>Passion Projects</a:t>
          </a:r>
          <a:r>
            <a:rPr lang="en-US"/>
            <a:t>: Students explore a personal finance topic that matters to them and present findings.</a:t>
          </a:r>
        </a:p>
      </dgm:t>
    </dgm:pt>
    <dgm:pt modelId="{94EC0849-AF18-4581-8541-EBE50F625939}" type="parTrans" cxnId="{AB9B950A-4150-406D-B2FC-2AB4C44C9486}">
      <dgm:prSet/>
      <dgm:spPr/>
      <dgm:t>
        <a:bodyPr/>
        <a:lstStyle/>
        <a:p>
          <a:endParaRPr lang="en-US"/>
        </a:p>
      </dgm:t>
    </dgm:pt>
    <dgm:pt modelId="{32CE564D-88BA-4A73-BA27-2CAA3A380379}" type="sibTrans" cxnId="{AB9B950A-4150-406D-B2FC-2AB4C44C9486}">
      <dgm:prSet/>
      <dgm:spPr/>
      <dgm:t>
        <a:bodyPr/>
        <a:lstStyle/>
        <a:p>
          <a:endParaRPr lang="en-US"/>
        </a:p>
      </dgm:t>
    </dgm:pt>
    <dgm:pt modelId="{77B791F5-E444-4A05-A228-940BD38C2212}" type="pres">
      <dgm:prSet presAssocID="{F7DD3833-351C-4817-90E8-D459641C4FD7}" presName="root" presStyleCnt="0">
        <dgm:presLayoutVars>
          <dgm:dir/>
          <dgm:resizeHandles val="exact"/>
        </dgm:presLayoutVars>
      </dgm:prSet>
      <dgm:spPr/>
    </dgm:pt>
    <dgm:pt modelId="{01141356-2D3E-4E85-BD71-37DE23B0884A}" type="pres">
      <dgm:prSet presAssocID="{2F45AA71-CEA8-4B13-87BA-761F6B6FF140}" presName="compNode" presStyleCnt="0"/>
      <dgm:spPr/>
    </dgm:pt>
    <dgm:pt modelId="{1E801BCE-F899-472E-8A06-653FAD0697BA}" type="pres">
      <dgm:prSet presAssocID="{2F45AA71-CEA8-4B13-87BA-761F6B6FF140}" presName="bgRect" presStyleLbl="bgShp" presStyleIdx="0" presStyleCnt="2"/>
      <dgm:spPr/>
    </dgm:pt>
    <dgm:pt modelId="{96A9A89D-42E4-43A6-B71F-FA0200BCF5D2}" type="pres">
      <dgm:prSet presAssocID="{2F45AA71-CEA8-4B13-87BA-761F6B6FF14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04B2FC93-6E51-4AA3-B0B6-3AB4FD6FB6F8}" type="pres">
      <dgm:prSet presAssocID="{2F45AA71-CEA8-4B13-87BA-761F6B6FF140}" presName="spaceRect" presStyleCnt="0"/>
      <dgm:spPr/>
    </dgm:pt>
    <dgm:pt modelId="{00EC9521-07EF-42E8-9E8C-73D265E339B7}" type="pres">
      <dgm:prSet presAssocID="{2F45AA71-CEA8-4B13-87BA-761F6B6FF140}" presName="parTx" presStyleLbl="revTx" presStyleIdx="0" presStyleCnt="2">
        <dgm:presLayoutVars>
          <dgm:chMax val="0"/>
          <dgm:chPref val="0"/>
        </dgm:presLayoutVars>
      </dgm:prSet>
      <dgm:spPr/>
    </dgm:pt>
    <dgm:pt modelId="{96EF31E9-F8B4-4428-B686-3FAAE2EA90F0}" type="pres">
      <dgm:prSet presAssocID="{6F40A26E-72BA-440C-8FA4-9155BFC6C6C0}" presName="sibTrans" presStyleCnt="0"/>
      <dgm:spPr/>
    </dgm:pt>
    <dgm:pt modelId="{0056EE13-7ED0-40DD-B4F5-E54C4266E7C1}" type="pres">
      <dgm:prSet presAssocID="{059C6AA8-15BF-43FC-A3A9-AE277C6C49D4}" presName="compNode" presStyleCnt="0"/>
      <dgm:spPr/>
    </dgm:pt>
    <dgm:pt modelId="{4A3F802F-6E4D-4DFE-9D37-A7CEF53AA1E0}" type="pres">
      <dgm:prSet presAssocID="{059C6AA8-15BF-43FC-A3A9-AE277C6C49D4}" presName="bgRect" presStyleLbl="bgShp" presStyleIdx="1" presStyleCnt="2"/>
      <dgm:spPr/>
    </dgm:pt>
    <dgm:pt modelId="{A805B112-2EA8-486F-A7F3-ADD936DA80C9}" type="pres">
      <dgm:prSet presAssocID="{059C6AA8-15BF-43FC-A3A9-AE277C6C49D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D931B1D3-12CA-4633-ACA3-E8F82155A76F}" type="pres">
      <dgm:prSet presAssocID="{059C6AA8-15BF-43FC-A3A9-AE277C6C49D4}" presName="spaceRect" presStyleCnt="0"/>
      <dgm:spPr/>
    </dgm:pt>
    <dgm:pt modelId="{0925C821-F8DA-47B9-8B26-576A137B46E6}" type="pres">
      <dgm:prSet presAssocID="{059C6AA8-15BF-43FC-A3A9-AE277C6C49D4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AB9B950A-4150-406D-B2FC-2AB4C44C9486}" srcId="{F7DD3833-351C-4817-90E8-D459641C4FD7}" destId="{059C6AA8-15BF-43FC-A3A9-AE277C6C49D4}" srcOrd="1" destOrd="0" parTransId="{94EC0849-AF18-4581-8541-EBE50F625939}" sibTransId="{32CE564D-88BA-4A73-BA27-2CAA3A380379}"/>
    <dgm:cxn modelId="{BADABE1A-C169-4A1B-B4C7-93B6D6EB2A61}" type="presOf" srcId="{F7DD3833-351C-4817-90E8-D459641C4FD7}" destId="{77B791F5-E444-4A05-A228-940BD38C2212}" srcOrd="0" destOrd="0" presId="urn:microsoft.com/office/officeart/2018/2/layout/IconVerticalSolidList"/>
    <dgm:cxn modelId="{56C6CEEE-6162-4988-AAE9-2B4ED0041C65}" type="presOf" srcId="{2F45AA71-CEA8-4B13-87BA-761F6B6FF140}" destId="{00EC9521-07EF-42E8-9E8C-73D265E339B7}" srcOrd="0" destOrd="0" presId="urn:microsoft.com/office/officeart/2018/2/layout/IconVerticalSolidList"/>
    <dgm:cxn modelId="{091DAAF0-E809-4AFF-A36D-69C455ACCBFE}" type="presOf" srcId="{059C6AA8-15BF-43FC-A3A9-AE277C6C49D4}" destId="{0925C821-F8DA-47B9-8B26-576A137B46E6}" srcOrd="0" destOrd="0" presId="urn:microsoft.com/office/officeart/2018/2/layout/IconVerticalSolidList"/>
    <dgm:cxn modelId="{BA78CEFA-AEE0-43F6-A5A7-65EA900543C1}" srcId="{F7DD3833-351C-4817-90E8-D459641C4FD7}" destId="{2F45AA71-CEA8-4B13-87BA-761F6B6FF140}" srcOrd="0" destOrd="0" parTransId="{8361BC91-705F-4155-895D-4120F82DC1E9}" sibTransId="{6F40A26E-72BA-440C-8FA4-9155BFC6C6C0}"/>
    <dgm:cxn modelId="{4AD51316-6041-4350-957C-0D3870124A8D}" type="presParOf" srcId="{77B791F5-E444-4A05-A228-940BD38C2212}" destId="{01141356-2D3E-4E85-BD71-37DE23B0884A}" srcOrd="0" destOrd="0" presId="urn:microsoft.com/office/officeart/2018/2/layout/IconVerticalSolidList"/>
    <dgm:cxn modelId="{A0C59D94-516F-46D9-A0EC-7F9A41D55E20}" type="presParOf" srcId="{01141356-2D3E-4E85-BD71-37DE23B0884A}" destId="{1E801BCE-F899-472E-8A06-653FAD0697BA}" srcOrd="0" destOrd="0" presId="urn:microsoft.com/office/officeart/2018/2/layout/IconVerticalSolidList"/>
    <dgm:cxn modelId="{94FBAABC-6E1D-4B9D-80B6-450E382CCFA3}" type="presParOf" srcId="{01141356-2D3E-4E85-BD71-37DE23B0884A}" destId="{96A9A89D-42E4-43A6-B71F-FA0200BCF5D2}" srcOrd="1" destOrd="0" presId="urn:microsoft.com/office/officeart/2018/2/layout/IconVerticalSolidList"/>
    <dgm:cxn modelId="{530FA52C-6B8A-4E0F-A7A8-769214180942}" type="presParOf" srcId="{01141356-2D3E-4E85-BD71-37DE23B0884A}" destId="{04B2FC93-6E51-4AA3-B0B6-3AB4FD6FB6F8}" srcOrd="2" destOrd="0" presId="urn:microsoft.com/office/officeart/2018/2/layout/IconVerticalSolidList"/>
    <dgm:cxn modelId="{343D9C9D-B624-4285-9000-D08F10A90EFE}" type="presParOf" srcId="{01141356-2D3E-4E85-BD71-37DE23B0884A}" destId="{00EC9521-07EF-42E8-9E8C-73D265E339B7}" srcOrd="3" destOrd="0" presId="urn:microsoft.com/office/officeart/2018/2/layout/IconVerticalSolidList"/>
    <dgm:cxn modelId="{C739B9CC-70A5-4029-AF69-2BC492D6619C}" type="presParOf" srcId="{77B791F5-E444-4A05-A228-940BD38C2212}" destId="{96EF31E9-F8B4-4428-B686-3FAAE2EA90F0}" srcOrd="1" destOrd="0" presId="urn:microsoft.com/office/officeart/2018/2/layout/IconVerticalSolidList"/>
    <dgm:cxn modelId="{B4F1B05B-F062-4C5F-B96A-821C94DAF1CC}" type="presParOf" srcId="{77B791F5-E444-4A05-A228-940BD38C2212}" destId="{0056EE13-7ED0-40DD-B4F5-E54C4266E7C1}" srcOrd="2" destOrd="0" presId="urn:microsoft.com/office/officeart/2018/2/layout/IconVerticalSolidList"/>
    <dgm:cxn modelId="{442A4143-356B-4DE6-925B-2B5954D3EDD4}" type="presParOf" srcId="{0056EE13-7ED0-40DD-B4F5-E54C4266E7C1}" destId="{4A3F802F-6E4D-4DFE-9D37-A7CEF53AA1E0}" srcOrd="0" destOrd="0" presId="urn:microsoft.com/office/officeart/2018/2/layout/IconVerticalSolidList"/>
    <dgm:cxn modelId="{4C85D226-2B87-417E-B157-71DBE85FA594}" type="presParOf" srcId="{0056EE13-7ED0-40DD-B4F5-E54C4266E7C1}" destId="{A805B112-2EA8-486F-A7F3-ADD936DA80C9}" srcOrd="1" destOrd="0" presId="urn:microsoft.com/office/officeart/2018/2/layout/IconVerticalSolidList"/>
    <dgm:cxn modelId="{4CF377CB-81EA-4083-BD7A-17A49644D08E}" type="presParOf" srcId="{0056EE13-7ED0-40DD-B4F5-E54C4266E7C1}" destId="{D931B1D3-12CA-4633-ACA3-E8F82155A76F}" srcOrd="2" destOrd="0" presId="urn:microsoft.com/office/officeart/2018/2/layout/IconVerticalSolidList"/>
    <dgm:cxn modelId="{0EA50959-76F9-414C-A215-C6EE222C4234}" type="presParOf" srcId="{0056EE13-7ED0-40DD-B4F5-E54C4266E7C1}" destId="{0925C821-F8DA-47B9-8B26-576A137B46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2E04DD-1CCE-4464-9524-455E28B4189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1785FD-9B51-48A6-BA6D-37E9B58D70C0}">
      <dgm:prSet/>
      <dgm:spPr/>
      <dgm:t>
        <a:bodyPr/>
        <a:lstStyle/>
        <a:p>
          <a:r>
            <a:rPr lang="en-US" b="1"/>
            <a:t>Stock Market Game</a:t>
          </a:r>
          <a:r>
            <a:rPr lang="en-US"/>
            <a:t>: Students research and invest in stocks, tracking performance over time.</a:t>
          </a:r>
        </a:p>
      </dgm:t>
    </dgm:pt>
    <dgm:pt modelId="{AD7D3BCA-D056-424F-BD06-A23125F83BFB}" type="parTrans" cxnId="{6BEE73C4-064F-46A8-98BF-CE3F1C78F374}">
      <dgm:prSet/>
      <dgm:spPr/>
      <dgm:t>
        <a:bodyPr/>
        <a:lstStyle/>
        <a:p>
          <a:endParaRPr lang="en-US"/>
        </a:p>
      </dgm:t>
    </dgm:pt>
    <dgm:pt modelId="{6B8BFEF8-F5C2-4DA9-9B4E-854A83DD30DB}" type="sibTrans" cxnId="{6BEE73C4-064F-46A8-98BF-CE3F1C78F374}">
      <dgm:prSet/>
      <dgm:spPr/>
      <dgm:t>
        <a:bodyPr/>
        <a:lstStyle/>
        <a:p>
          <a:endParaRPr lang="en-US"/>
        </a:p>
      </dgm:t>
    </dgm:pt>
    <dgm:pt modelId="{BA1C48E5-04DA-44C9-A26A-557464E103D8}">
      <dgm:prSet/>
      <dgm:spPr/>
      <dgm:t>
        <a:bodyPr/>
        <a:lstStyle/>
        <a:p>
          <a:r>
            <a:rPr lang="en-US" b="1"/>
            <a:t>Case Studies and Scenarios</a:t>
          </a:r>
          <a:r>
            <a:rPr lang="en-US"/>
            <a:t>: Students act out financial decision-making situations (e.g., buying a car, applying for a loan).</a:t>
          </a:r>
        </a:p>
      </dgm:t>
    </dgm:pt>
    <dgm:pt modelId="{747246B5-8227-4CB0-BC79-7B4B6C38E71C}" type="parTrans" cxnId="{9EFA51A2-E3F0-4822-826C-EA663FA66D39}">
      <dgm:prSet/>
      <dgm:spPr/>
      <dgm:t>
        <a:bodyPr/>
        <a:lstStyle/>
        <a:p>
          <a:endParaRPr lang="en-US"/>
        </a:p>
      </dgm:t>
    </dgm:pt>
    <dgm:pt modelId="{2B997A39-55CD-430E-B604-9E24FF33699B}" type="sibTrans" cxnId="{9EFA51A2-E3F0-4822-826C-EA663FA66D39}">
      <dgm:prSet/>
      <dgm:spPr/>
      <dgm:t>
        <a:bodyPr/>
        <a:lstStyle/>
        <a:p>
          <a:endParaRPr lang="en-US"/>
        </a:p>
      </dgm:t>
    </dgm:pt>
    <dgm:pt modelId="{7EDBC832-F15A-4104-A13E-5D06FCA8F6AF}" type="pres">
      <dgm:prSet presAssocID="{362E04DD-1CCE-4464-9524-455E28B41890}" presName="root" presStyleCnt="0">
        <dgm:presLayoutVars>
          <dgm:dir/>
          <dgm:resizeHandles val="exact"/>
        </dgm:presLayoutVars>
      </dgm:prSet>
      <dgm:spPr/>
    </dgm:pt>
    <dgm:pt modelId="{6A16626F-5D8A-4FFD-A5DE-AC77691EFCEF}" type="pres">
      <dgm:prSet presAssocID="{861785FD-9B51-48A6-BA6D-37E9B58D70C0}" presName="compNode" presStyleCnt="0"/>
      <dgm:spPr/>
    </dgm:pt>
    <dgm:pt modelId="{312BAA03-78A5-4323-B4D6-AA8CB2E3E942}" type="pres">
      <dgm:prSet presAssocID="{861785FD-9B51-48A6-BA6D-37E9B58D70C0}" presName="bgRect" presStyleLbl="bgShp" presStyleIdx="0" presStyleCnt="2"/>
      <dgm:spPr/>
    </dgm:pt>
    <dgm:pt modelId="{CEF1841E-BF56-485B-9CD6-25E41EED7099}" type="pres">
      <dgm:prSet presAssocID="{861785FD-9B51-48A6-BA6D-37E9B58D70C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Upward Trend"/>
        </a:ext>
      </dgm:extLst>
    </dgm:pt>
    <dgm:pt modelId="{80736DDC-7EA0-46C9-891F-4169D24DB038}" type="pres">
      <dgm:prSet presAssocID="{861785FD-9B51-48A6-BA6D-37E9B58D70C0}" presName="spaceRect" presStyleCnt="0"/>
      <dgm:spPr/>
    </dgm:pt>
    <dgm:pt modelId="{51683DD3-13A9-422A-B183-707607D42220}" type="pres">
      <dgm:prSet presAssocID="{861785FD-9B51-48A6-BA6D-37E9B58D70C0}" presName="parTx" presStyleLbl="revTx" presStyleIdx="0" presStyleCnt="2">
        <dgm:presLayoutVars>
          <dgm:chMax val="0"/>
          <dgm:chPref val="0"/>
        </dgm:presLayoutVars>
      </dgm:prSet>
      <dgm:spPr/>
    </dgm:pt>
    <dgm:pt modelId="{A723060E-E463-4710-9A89-74971BB04B45}" type="pres">
      <dgm:prSet presAssocID="{6B8BFEF8-F5C2-4DA9-9B4E-854A83DD30DB}" presName="sibTrans" presStyleCnt="0"/>
      <dgm:spPr/>
    </dgm:pt>
    <dgm:pt modelId="{A8A4EEA5-49C1-44F2-A55B-FE849E59E024}" type="pres">
      <dgm:prSet presAssocID="{BA1C48E5-04DA-44C9-A26A-557464E103D8}" presName="compNode" presStyleCnt="0"/>
      <dgm:spPr/>
    </dgm:pt>
    <dgm:pt modelId="{910E16E1-6425-4842-83DC-01BE0E8C304C}" type="pres">
      <dgm:prSet presAssocID="{BA1C48E5-04DA-44C9-A26A-557464E103D8}" presName="bgRect" presStyleLbl="bgShp" presStyleIdx="1" presStyleCnt="2"/>
      <dgm:spPr/>
    </dgm:pt>
    <dgm:pt modelId="{235D4205-C6ED-4BF2-8B37-FFFE430FCB18}" type="pres">
      <dgm:prSet presAssocID="{BA1C48E5-04DA-44C9-A26A-557464E103D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F9680040-366A-49FA-B87F-4F0F62E1DC14}" type="pres">
      <dgm:prSet presAssocID="{BA1C48E5-04DA-44C9-A26A-557464E103D8}" presName="spaceRect" presStyleCnt="0"/>
      <dgm:spPr/>
    </dgm:pt>
    <dgm:pt modelId="{594E3F3E-B65A-40B9-9ADC-AB47EE671CC8}" type="pres">
      <dgm:prSet presAssocID="{BA1C48E5-04DA-44C9-A26A-557464E103D8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7022AD6D-ACE6-479F-9778-C43FB1F50D80}" type="presOf" srcId="{362E04DD-1CCE-4464-9524-455E28B41890}" destId="{7EDBC832-F15A-4104-A13E-5D06FCA8F6AF}" srcOrd="0" destOrd="0" presId="urn:microsoft.com/office/officeart/2018/2/layout/IconVerticalSolidList"/>
    <dgm:cxn modelId="{2A73C296-AF8D-4034-9C4D-24B8CEEA7831}" type="presOf" srcId="{861785FD-9B51-48A6-BA6D-37E9B58D70C0}" destId="{51683DD3-13A9-422A-B183-707607D42220}" srcOrd="0" destOrd="0" presId="urn:microsoft.com/office/officeart/2018/2/layout/IconVerticalSolidList"/>
    <dgm:cxn modelId="{9EFA51A2-E3F0-4822-826C-EA663FA66D39}" srcId="{362E04DD-1CCE-4464-9524-455E28B41890}" destId="{BA1C48E5-04DA-44C9-A26A-557464E103D8}" srcOrd="1" destOrd="0" parTransId="{747246B5-8227-4CB0-BC79-7B4B6C38E71C}" sibTransId="{2B997A39-55CD-430E-B604-9E24FF33699B}"/>
    <dgm:cxn modelId="{55CE8EB2-DD82-4F28-9D34-BE7EC9728944}" type="presOf" srcId="{BA1C48E5-04DA-44C9-A26A-557464E103D8}" destId="{594E3F3E-B65A-40B9-9ADC-AB47EE671CC8}" srcOrd="0" destOrd="0" presId="urn:microsoft.com/office/officeart/2018/2/layout/IconVerticalSolidList"/>
    <dgm:cxn modelId="{6BEE73C4-064F-46A8-98BF-CE3F1C78F374}" srcId="{362E04DD-1CCE-4464-9524-455E28B41890}" destId="{861785FD-9B51-48A6-BA6D-37E9B58D70C0}" srcOrd="0" destOrd="0" parTransId="{AD7D3BCA-D056-424F-BD06-A23125F83BFB}" sibTransId="{6B8BFEF8-F5C2-4DA9-9B4E-854A83DD30DB}"/>
    <dgm:cxn modelId="{DF60C269-BC7F-48DE-80D8-2B4F0A8BBAB0}" type="presParOf" srcId="{7EDBC832-F15A-4104-A13E-5D06FCA8F6AF}" destId="{6A16626F-5D8A-4FFD-A5DE-AC77691EFCEF}" srcOrd="0" destOrd="0" presId="urn:microsoft.com/office/officeart/2018/2/layout/IconVerticalSolidList"/>
    <dgm:cxn modelId="{B629C7CF-5D19-4AEF-8D72-AE9A125834A1}" type="presParOf" srcId="{6A16626F-5D8A-4FFD-A5DE-AC77691EFCEF}" destId="{312BAA03-78A5-4323-B4D6-AA8CB2E3E942}" srcOrd="0" destOrd="0" presId="urn:microsoft.com/office/officeart/2018/2/layout/IconVerticalSolidList"/>
    <dgm:cxn modelId="{A3F1C9C6-5B72-4021-B0D6-B3ED12D8236B}" type="presParOf" srcId="{6A16626F-5D8A-4FFD-A5DE-AC77691EFCEF}" destId="{CEF1841E-BF56-485B-9CD6-25E41EED7099}" srcOrd="1" destOrd="0" presId="urn:microsoft.com/office/officeart/2018/2/layout/IconVerticalSolidList"/>
    <dgm:cxn modelId="{81B147CA-0115-49F1-9341-0AF9C3AD946C}" type="presParOf" srcId="{6A16626F-5D8A-4FFD-A5DE-AC77691EFCEF}" destId="{80736DDC-7EA0-46C9-891F-4169D24DB038}" srcOrd="2" destOrd="0" presId="urn:microsoft.com/office/officeart/2018/2/layout/IconVerticalSolidList"/>
    <dgm:cxn modelId="{B1CDE854-C046-4CD3-BF75-F55D692624A8}" type="presParOf" srcId="{6A16626F-5D8A-4FFD-A5DE-AC77691EFCEF}" destId="{51683DD3-13A9-422A-B183-707607D42220}" srcOrd="3" destOrd="0" presId="urn:microsoft.com/office/officeart/2018/2/layout/IconVerticalSolidList"/>
    <dgm:cxn modelId="{4705C897-8C0A-40BF-960A-36FDBD9A4AC6}" type="presParOf" srcId="{7EDBC832-F15A-4104-A13E-5D06FCA8F6AF}" destId="{A723060E-E463-4710-9A89-74971BB04B45}" srcOrd="1" destOrd="0" presId="urn:microsoft.com/office/officeart/2018/2/layout/IconVerticalSolidList"/>
    <dgm:cxn modelId="{279B10E8-FF08-47FC-B336-7F7B73E45F81}" type="presParOf" srcId="{7EDBC832-F15A-4104-A13E-5D06FCA8F6AF}" destId="{A8A4EEA5-49C1-44F2-A55B-FE849E59E024}" srcOrd="2" destOrd="0" presId="urn:microsoft.com/office/officeart/2018/2/layout/IconVerticalSolidList"/>
    <dgm:cxn modelId="{D0EB4C56-8276-4839-8418-C2FBD037B37F}" type="presParOf" srcId="{A8A4EEA5-49C1-44F2-A55B-FE849E59E024}" destId="{910E16E1-6425-4842-83DC-01BE0E8C304C}" srcOrd="0" destOrd="0" presId="urn:microsoft.com/office/officeart/2018/2/layout/IconVerticalSolidList"/>
    <dgm:cxn modelId="{C30B6AB9-9E2F-49A3-9A9F-85571D8686ED}" type="presParOf" srcId="{A8A4EEA5-49C1-44F2-A55B-FE849E59E024}" destId="{235D4205-C6ED-4BF2-8B37-FFFE430FCB18}" srcOrd="1" destOrd="0" presId="urn:microsoft.com/office/officeart/2018/2/layout/IconVerticalSolidList"/>
    <dgm:cxn modelId="{6109B177-57EF-4458-B03C-D5F3F6372149}" type="presParOf" srcId="{A8A4EEA5-49C1-44F2-A55B-FE849E59E024}" destId="{F9680040-366A-49FA-B87F-4F0F62E1DC14}" srcOrd="2" destOrd="0" presId="urn:microsoft.com/office/officeart/2018/2/layout/IconVerticalSolidList"/>
    <dgm:cxn modelId="{68EDD1B0-A184-47F0-8790-310DFDF80857}" type="presParOf" srcId="{A8A4EEA5-49C1-44F2-A55B-FE849E59E024}" destId="{594E3F3E-B65A-40B9-9ADC-AB47EE671CC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94091-8E20-4F80-9F83-E293A26D4450}">
      <dsp:nvSpPr>
        <dsp:cNvPr id="0" name=""/>
        <dsp:cNvSpPr/>
      </dsp:nvSpPr>
      <dsp:spPr>
        <a:xfrm>
          <a:off x="0" y="531"/>
          <a:ext cx="5181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84D05-4D5B-45AE-997A-46F7BA0FF68D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03275C-EC25-4AA2-A13A-D48F11DBD4CA}">
      <dsp:nvSpPr>
        <dsp:cNvPr id="0" name=""/>
        <dsp:cNvSpPr/>
      </dsp:nvSpPr>
      <dsp:spPr>
        <a:xfrm>
          <a:off x="1435590" y="531"/>
          <a:ext cx="3746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Discussion Facilitator</a:t>
          </a:r>
          <a:r>
            <a:rPr lang="en-US" sz="2300" kern="1200"/>
            <a:t>: Leads class conversations and ensures all voices are heard.</a:t>
          </a:r>
        </a:p>
      </dsp:txBody>
      <dsp:txXfrm>
        <a:off x="1435590" y="531"/>
        <a:ext cx="3746009" cy="1242935"/>
      </dsp:txXfrm>
    </dsp:sp>
    <dsp:sp modelId="{03656B42-1B9A-4143-BB94-8D924322F6A0}">
      <dsp:nvSpPr>
        <dsp:cNvPr id="0" name=""/>
        <dsp:cNvSpPr/>
      </dsp:nvSpPr>
      <dsp:spPr>
        <a:xfrm>
          <a:off x="0" y="1554201"/>
          <a:ext cx="5181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8FF1A7-C24B-4750-BA2A-E753BD956FDB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FCAE47-F867-49D4-9D02-01003603DC8A}">
      <dsp:nvSpPr>
        <dsp:cNvPr id="0" name=""/>
        <dsp:cNvSpPr/>
      </dsp:nvSpPr>
      <dsp:spPr>
        <a:xfrm>
          <a:off x="1435590" y="1554201"/>
          <a:ext cx="3746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Project Manager</a:t>
          </a:r>
          <a:r>
            <a:rPr lang="en-US" sz="2300" kern="1200"/>
            <a:t>: Oversees group progress and deadlines.</a:t>
          </a:r>
        </a:p>
      </dsp:txBody>
      <dsp:txXfrm>
        <a:off x="1435590" y="1554201"/>
        <a:ext cx="3746009" cy="1242935"/>
      </dsp:txXfrm>
    </dsp:sp>
    <dsp:sp modelId="{25CE5870-5922-45F2-BFCB-F126BD1466C9}">
      <dsp:nvSpPr>
        <dsp:cNvPr id="0" name=""/>
        <dsp:cNvSpPr/>
      </dsp:nvSpPr>
      <dsp:spPr>
        <a:xfrm>
          <a:off x="0" y="3107870"/>
          <a:ext cx="5181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C43E9-54A7-450D-8A72-7E2A58A4948D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AA4B55-D0BC-4F05-B291-E34619EFA0A3}">
      <dsp:nvSpPr>
        <dsp:cNvPr id="0" name=""/>
        <dsp:cNvSpPr/>
      </dsp:nvSpPr>
      <dsp:spPr>
        <a:xfrm>
          <a:off x="1435590" y="3107870"/>
          <a:ext cx="3746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Resource Curator</a:t>
          </a:r>
          <a:r>
            <a:rPr lang="en-US" sz="2300" kern="1200"/>
            <a:t>: Finds and shares relevant articles, videos, or tools.</a:t>
          </a:r>
        </a:p>
      </dsp:txBody>
      <dsp:txXfrm>
        <a:off x="1435590" y="3107870"/>
        <a:ext cx="3746009" cy="1242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E4006-354F-4CFA-B6FD-ECA79235B008}">
      <dsp:nvSpPr>
        <dsp:cNvPr id="0" name=""/>
        <dsp:cNvSpPr/>
      </dsp:nvSpPr>
      <dsp:spPr>
        <a:xfrm>
          <a:off x="1145746" y="1041189"/>
          <a:ext cx="1296329" cy="62573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3833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Pausing</a:t>
          </a:r>
        </a:p>
      </dsp:txBody>
      <dsp:txXfrm>
        <a:off x="1145746" y="1041189"/>
        <a:ext cx="1296329" cy="625738"/>
      </dsp:txXfrm>
    </dsp:sp>
    <dsp:sp modelId="{9E61D0DD-8F45-4173-9B02-2581F3A6DF86}">
      <dsp:nvSpPr>
        <dsp:cNvPr id="0" name=""/>
        <dsp:cNvSpPr/>
      </dsp:nvSpPr>
      <dsp:spPr>
        <a:xfrm>
          <a:off x="2249009" y="428033"/>
          <a:ext cx="1129513" cy="1662083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5523" b="96242" l="22157" r="85294">
                        <a14:foregroundMark x1="83725" y1="48039" x2="83725" y2="48039"/>
                        <a14:foregroundMark x1="47843" y1="19118" x2="47843" y2="19118"/>
                        <a14:foregroundMark x1="46471" y1="15686" x2="46471" y2="15686"/>
                        <a14:foregroundMark x1="22157" y1="62255" x2="22157" y2="62255"/>
                        <a14:foregroundMark x1="39412" y1="93464" x2="39412" y2="93464"/>
                        <a14:foregroundMark x1="53725" y1="96242" x2="53725" y2="96242"/>
                        <a14:foregroundMark x1="41373" y1="26471" x2="41373" y2="26471"/>
                        <a14:foregroundMark x1="49412" y1="27124" x2="49412" y2="27124"/>
                        <a14:foregroundMark x1="85294" y1="45752" x2="85294" y2="4575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 l="-22325" t="-14952" r="-14327" b="-246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90619E-EC2B-4C23-95E3-B43261D9B361}">
      <dsp:nvSpPr>
        <dsp:cNvPr id="0" name=""/>
        <dsp:cNvSpPr/>
      </dsp:nvSpPr>
      <dsp:spPr>
        <a:xfrm>
          <a:off x="3544464" y="0"/>
          <a:ext cx="1692516" cy="62573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3833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Paraphrasing</a:t>
          </a:r>
        </a:p>
      </dsp:txBody>
      <dsp:txXfrm>
        <a:off x="3544464" y="0"/>
        <a:ext cx="1692516" cy="625738"/>
      </dsp:txXfrm>
    </dsp:sp>
    <dsp:sp modelId="{EEEE18E9-5BAE-43E9-A673-E0CF3AADED24}">
      <dsp:nvSpPr>
        <dsp:cNvPr id="0" name=""/>
        <dsp:cNvSpPr/>
      </dsp:nvSpPr>
      <dsp:spPr>
        <a:xfrm>
          <a:off x="3657210" y="238714"/>
          <a:ext cx="1462975" cy="1847909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0" b="89500" l="24779" r="84071">
                        <a14:foregroundMark x1="42478" y1="47500" x2="42478" y2="47500"/>
                        <a14:foregroundMark x1="46018" y1="32500" x2="46018" y2="32500"/>
                        <a14:foregroundMark x1="44690" y1="49000" x2="44690" y2="49000"/>
                        <a14:foregroundMark x1="50442" y1="20500" x2="50442" y2="20500"/>
                        <a14:foregroundMark x1="70354" y1="28500" x2="70354" y2="28500"/>
                        <a14:foregroundMark x1="47345" y1="45000" x2="47345" y2="45000"/>
                        <a14:foregroundMark x1="68584" y1="53000" x2="68584" y2="50000"/>
                        <a14:foregroundMark x1="66814" y1="15500" x2="66814" y2="15500"/>
                        <a14:foregroundMark x1="68584" y1="12500" x2="68584" y2="12500"/>
                        <a14:foregroundMark x1="70796" y1="28500" x2="70796" y2="28500"/>
                        <a14:foregroundMark x1="66372" y1="28500" x2="70796" y2="37500"/>
                        <a14:foregroundMark x1="50000" y1="44000" x2="50000" y2="44000"/>
                        <a14:backgroundMark x1="28319" y1="24000" x2="28761" y2="24000"/>
                        <a14:backgroundMark x1="26549" y1="29000" x2="26549" y2="29000"/>
                        <a14:backgroundMark x1="27434" y1="41500" x2="27434" y2="41500"/>
                        <a14:backgroundMark x1="24779" y1="40000" x2="24779" y2="40000"/>
                        <a14:backgroundMark x1="27434" y1="40500" x2="27434" y2="40500"/>
                        <a14:backgroundMark x1="26549" y1="40500" x2="26549" y2="40500"/>
                        <a14:backgroundMark x1="25664" y1="40500" x2="25664" y2="40500"/>
                        <a14:backgroundMark x1="28319" y1="40500" x2="30088" y2="26000"/>
                        <a14:backgroundMark x1="26549" y1="24500" x2="27434" y2="44000"/>
                        <a14:backgroundMark x1="82301" y1="21000" x2="84956" y2="3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174" t="1162" r="-19999" b="-6392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F778F1-08C7-4329-B30F-72294D8565C8}">
      <dsp:nvSpPr>
        <dsp:cNvPr id="0" name=""/>
        <dsp:cNvSpPr/>
      </dsp:nvSpPr>
      <dsp:spPr>
        <a:xfrm>
          <a:off x="6452256" y="1041189"/>
          <a:ext cx="2002362" cy="62573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3833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Posing Questions</a:t>
          </a:r>
        </a:p>
      </dsp:txBody>
      <dsp:txXfrm>
        <a:off x="6452256" y="1041189"/>
        <a:ext cx="2002362" cy="625738"/>
      </dsp:txXfrm>
    </dsp:sp>
    <dsp:sp modelId="{DA547398-6A94-4DE9-B44E-B1F747F86237}">
      <dsp:nvSpPr>
        <dsp:cNvPr id="0" name=""/>
        <dsp:cNvSpPr/>
      </dsp:nvSpPr>
      <dsp:spPr>
        <a:xfrm>
          <a:off x="5376124" y="390730"/>
          <a:ext cx="1240021" cy="1926647"/>
        </a:xfrm>
        <a:prstGeom prst="rect">
          <a:avLst/>
        </a:prstGeom>
        <a:blipFill dpi="0" rotWithShape="1">
          <a:blip xmlns:r="http://schemas.openxmlformats.org/officeDocument/2006/relationships" r:embed="rId5"/>
          <a:srcRect/>
          <a:stretch>
            <a:fillRect l="-62980" t="-342" r="-81634" b="12352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296329-16E8-43C5-9327-8DC96A815666}">
      <dsp:nvSpPr>
        <dsp:cNvPr id="0" name=""/>
        <dsp:cNvSpPr/>
      </dsp:nvSpPr>
      <dsp:spPr>
        <a:xfrm>
          <a:off x="196782" y="2487014"/>
          <a:ext cx="2002362" cy="62573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3833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Putting Ideas on the Table</a:t>
          </a:r>
        </a:p>
      </dsp:txBody>
      <dsp:txXfrm>
        <a:off x="196782" y="2487014"/>
        <a:ext cx="2002362" cy="625738"/>
      </dsp:txXfrm>
    </dsp:sp>
    <dsp:sp modelId="{3A8592B5-AFA2-4FFD-A6F2-AF57566B47D5}">
      <dsp:nvSpPr>
        <dsp:cNvPr id="0" name=""/>
        <dsp:cNvSpPr/>
      </dsp:nvSpPr>
      <dsp:spPr>
        <a:xfrm>
          <a:off x="1747482" y="2045904"/>
          <a:ext cx="1598169" cy="2133689"/>
        </a:xfrm>
        <a:prstGeom prst="rect">
          <a:avLst/>
        </a:prstGeom>
        <a:blipFill dpi="0" rotWithShape="1"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3352" r="89708">
                        <a14:foregroundMark x1="20445" y1="48000" x2="21140" y2="46000"/>
                        <a14:foregroundMark x1="21697" y1="62000" x2="21697" y2="62000"/>
                        <a14:foregroundMark x1="21419" y1="55000" x2="21419" y2="55000"/>
                        <a14:foregroundMark x1="21697" y1="55500" x2="24618" y2="67750"/>
                        <a14:foregroundMark x1="23644" y1="67000" x2="19889" y2="46000"/>
                        <a14:foregroundMark x1="44645" y1="20750" x2="44645" y2="20750"/>
                        <a14:foregroundMark x1="45202" y1="20250" x2="46175" y2="20750"/>
                        <a14:foregroundMark x1="61474" y1="44750" x2="58693" y2="80250"/>
                        <a14:foregroundMark x1="61196" y1="18250" x2="63143" y2="43000"/>
                        <a14:foregroundMark x1="62170" y1="55500" x2="63143" y2="67000"/>
                        <a14:foregroundMark x1="62170" y1="53000" x2="63700" y2="56250"/>
                        <a14:foregroundMark x1="37413" y1="20250" x2="36439" y2="19500"/>
                        <a14:foregroundMark x1="52156" y1="38000" x2="51182" y2="40500"/>
                        <a14:foregroundMark x1="52156" y1="40500" x2="53408" y2="38000"/>
                        <a14:foregroundMark x1="53129" y1="36500" x2="53129" y2="36500"/>
                        <a14:foregroundMark x1="51460" y1="36500" x2="51460" y2="36500"/>
                        <a14:foregroundMark x1="51182" y1="37250" x2="51182" y2="37250"/>
                        <a14:foregroundMark x1="43950" y1="20250" x2="43950" y2="20250"/>
                        <a14:foregroundMark x1="43950" y1="20250" x2="43950" y2="20250"/>
                        <a14:foregroundMark x1="43950" y1="20250" x2="43950" y2="20250"/>
                        <a14:foregroundMark x1="44367" y1="22750" x2="44367" y2="22750"/>
                        <a14:foregroundMark x1="43394" y1="21500" x2="43394" y2="21500"/>
                        <a14:foregroundMark x1="43672" y1="20750" x2="43672" y2="20750"/>
                        <a14:foregroundMark x1="45202" y1="19500" x2="45202" y2="19500"/>
                        <a14:foregroundMark x1="44924" y1="19000" x2="45202" y2="19500"/>
                        <a14:foregroundMark x1="45897" y1="23250" x2="45897" y2="23250"/>
                        <a14:foregroundMark x1="43672" y1="24000" x2="43672" y2="24000"/>
                        <a14:foregroundMark x1="43672" y1="19500" x2="43672" y2="19500"/>
                        <a14:foregroundMark x1="43115" y1="25750" x2="43115" y2="25750"/>
                        <a14:foregroundMark x1="45202" y1="18250" x2="45202" y2="18250"/>
                        <a14:foregroundMark x1="43394" y1="20250" x2="43394" y2="20250"/>
                        <a14:foregroundMark x1="16412" y1="48750" x2="16412" y2="48750"/>
                        <a14:foregroundMark x1="66898" y1="35250" x2="66898" y2="35250"/>
                        <a14:foregroundMark x1="66203" y1="65750" x2="66203" y2="65750"/>
                        <a14:foregroundMark x1="73992" y1="49250" x2="73992" y2="49250"/>
                        <a14:foregroundMark x1="30459" y1="36000" x2="30459" y2="36000"/>
                        <a14:foregroundMark x1="33658" y1="29750" x2="33658" y2="29750"/>
                        <a14:foregroundMark x1="31154" y1="38000" x2="31154" y2="38000"/>
                        <a14:foregroundMark x1="44924" y1="39250" x2="44924" y2="39250"/>
                        <a14:foregroundMark x1="72740" y1="36500" x2="72740" y2="36500"/>
                        <a14:foregroundMark x1="78720" y1="38000" x2="78720" y2="38000"/>
                        <a14:foregroundMark x1="82476" y1="44250" x2="82476" y2="44250"/>
                        <a14:foregroundMark x1="84006" y1="50500" x2="84006" y2="50500"/>
                        <a14:foregroundMark x1="85953" y1="67750" x2="85953" y2="67750"/>
                        <a14:foregroundMark x1="88178" y1="48000" x2="88178" y2="48000"/>
                        <a14:foregroundMark x1="89986" y1="56250" x2="89986" y2="56250"/>
                        <a14:foregroundMark x1="13630" y1="59500" x2="13630" y2="59500"/>
                        <a14:foregroundMark x1="13352" y1="69000" x2="13352" y2="69000"/>
                        <a14:foregroundMark x1="15855" y1="80250" x2="15855" y2="80250"/>
                        <a14:foregroundMark x1="38108" y1="36500" x2="38108" y2="36500"/>
                        <a14:foregroundMark x1="68150" y1="48000" x2="68150" y2="48000"/>
                        <a14:foregroundMark x1="45619" y1="45500" x2="45619" y2="45500"/>
                        <a14:foregroundMark x1="29903" y1="49250" x2="29903" y2="49250"/>
                        <a14:foregroundMark x1="36928" y1="46572" x2="44506" y2="46000"/>
                        <a14:foregroundMark x1="28363" y1="47219" x2="29831" y2="47108"/>
                        <a14:foregroundMark x1="27955" y1="47250" x2="27945" y2="47251"/>
                        <a14:foregroundMark x1="54045" y1="46942" x2="57163" y2="47250"/>
                        <a14:foregroundMark x1="51620" y1="46702" x2="51804" y2="46720"/>
                        <a14:foregroundMark x1="44506" y1="46000" x2="51474" y2="46687"/>
                        <a14:foregroundMark x1="38387" y1="32750" x2="38387" y2="32750"/>
                        <a14:foregroundMark x1="30181" y1="45500" x2="30181" y2="45500"/>
                        <a14:foregroundMark x1="62170" y1="83500" x2="62170" y2="83500"/>
                        <a14:foregroundMark x1="60640" y1="82750" x2="64395" y2="82250"/>
                        <a14:foregroundMark x1="59944" y1="69000" x2="59944" y2="78500"/>
                        <a14:backgroundMark x1="23922" y1="12000" x2="23922" y2="12000"/>
                        <a14:backgroundMark x1="27399" y1="41000" x2="27399" y2="41000"/>
                        <a14:backgroundMark x1="27399" y1="40500" x2="27399" y2="40500"/>
                        <a14:backgroundMark x1="27399" y1="44250" x2="27121" y2="38000"/>
                        <a14:backgroundMark x1="33380" y1="46000" x2="33380" y2="48750"/>
                        <a14:backgroundMark x1="52434" y1="48000" x2="55216" y2="41750"/>
                        <a14:backgroundMark x1="52434" y1="50000" x2="52156" y2="48000"/>
                        <a14:backgroundMark x1="51460" y1="46750" x2="51460" y2="46750"/>
                        <a14:backgroundMark x1="54381" y1="46750" x2="54381" y2="46750"/>
                        <a14:backgroundMark x1="51460" y1="46750" x2="51878" y2="45500"/>
                        <a14:backgroundMark x1="53964" y1="46750" x2="53964" y2="46750"/>
                        <a14:backgroundMark x1="50904" y1="46000" x2="50904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319" t="8978" r="-78920" b="9082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6E00BC-8A97-46B4-9640-AD38D634B8FB}">
      <dsp:nvSpPr>
        <dsp:cNvPr id="0" name=""/>
        <dsp:cNvSpPr/>
      </dsp:nvSpPr>
      <dsp:spPr>
        <a:xfrm>
          <a:off x="579708" y="4532196"/>
          <a:ext cx="2002362" cy="62573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3833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Paying Attention</a:t>
          </a:r>
        </a:p>
      </dsp:txBody>
      <dsp:txXfrm>
        <a:off x="579708" y="4532196"/>
        <a:ext cx="2002362" cy="625738"/>
      </dsp:txXfrm>
    </dsp:sp>
    <dsp:sp modelId="{C04669A0-B4CB-4BF7-AAA4-8DB1718C78C5}">
      <dsp:nvSpPr>
        <dsp:cNvPr id="0" name=""/>
        <dsp:cNvSpPr/>
      </dsp:nvSpPr>
      <dsp:spPr>
        <a:xfrm>
          <a:off x="2073501" y="3831991"/>
          <a:ext cx="1404360" cy="1880425"/>
        </a:xfrm>
        <a:prstGeom prst="rect">
          <a:avLst/>
        </a:prstGeom>
        <a:blipFill dpi="0" rotWithShape="1">
          <a:blip xmlns:r="http://schemas.openxmlformats.org/officeDocument/2006/relationships"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27" b="93706" l="25879" r="83227">
                        <a14:foregroundMark x1="71406" y1="69056" x2="71406" y2="69056"/>
                        <a14:foregroundMark x1="80351" y1="73951" x2="80351" y2="73951"/>
                        <a14:foregroundMark x1="83227" y1="84615" x2="83227" y2="84615"/>
                        <a14:foregroundMark x1="26038" y1="87587" x2="26038" y2="87587"/>
                        <a14:foregroundMark x1="77796" y1="93706" x2="77796" y2="93706"/>
                        <a14:foregroundMark x1="83227" y1="89510" x2="83227" y2="89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203" t="-17418" r="-50647" b="165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3BCE8-6F87-4ECB-8311-94835C37C36B}">
      <dsp:nvSpPr>
        <dsp:cNvPr id="0" name=""/>
        <dsp:cNvSpPr/>
      </dsp:nvSpPr>
      <dsp:spPr>
        <a:xfrm>
          <a:off x="3439839" y="5508410"/>
          <a:ext cx="2179571" cy="62573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3833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Pursuing a Balance</a:t>
          </a:r>
        </a:p>
      </dsp:txBody>
      <dsp:txXfrm>
        <a:off x="3439839" y="5508410"/>
        <a:ext cx="2179571" cy="625738"/>
      </dsp:txXfrm>
    </dsp:sp>
    <dsp:sp modelId="{FEEB8AD8-D020-433D-AB01-AD617E9293AB}">
      <dsp:nvSpPr>
        <dsp:cNvPr id="0" name=""/>
        <dsp:cNvSpPr/>
      </dsp:nvSpPr>
      <dsp:spPr>
        <a:xfrm>
          <a:off x="3873391" y="4102767"/>
          <a:ext cx="1312455" cy="1524587"/>
        </a:xfrm>
        <a:prstGeom prst="rect">
          <a:avLst/>
        </a:prstGeom>
        <a:blipFill dpi="0" rotWithShape="1">
          <a:blip xmlns:r="http://schemas.openxmlformats.org/officeDocument/2006/relationships" r:embed="rId10"/>
          <a:srcRect/>
          <a:stretch>
            <a:fillRect l="-53740" t="-5141" r="-67158" b="335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3175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E42BA1-CF00-4C48-A5A3-40F307C35F68}">
      <dsp:nvSpPr>
        <dsp:cNvPr id="0" name=""/>
        <dsp:cNvSpPr/>
      </dsp:nvSpPr>
      <dsp:spPr>
        <a:xfrm>
          <a:off x="6859953" y="2799879"/>
          <a:ext cx="2002362" cy="62573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3833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Presuming Positive Intentions</a:t>
          </a:r>
        </a:p>
      </dsp:txBody>
      <dsp:txXfrm>
        <a:off x="6859953" y="2799879"/>
        <a:ext cx="2002362" cy="625738"/>
      </dsp:txXfrm>
    </dsp:sp>
    <dsp:sp modelId="{4C460C3A-A67A-429A-A8F5-164CBCA33496}">
      <dsp:nvSpPr>
        <dsp:cNvPr id="0" name=""/>
        <dsp:cNvSpPr/>
      </dsp:nvSpPr>
      <dsp:spPr>
        <a:xfrm>
          <a:off x="5901008" y="1991016"/>
          <a:ext cx="1315465" cy="1644829"/>
        </a:xfrm>
        <a:prstGeom prst="rect">
          <a:avLst/>
        </a:prstGeom>
        <a:blipFill dpi="0" rotWithShape="1"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3986" t="2039" r="-13958" b="-289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C5CEA9-A54F-43B4-895D-E79F1DB29CC2}">
      <dsp:nvSpPr>
        <dsp:cNvPr id="0" name=""/>
        <dsp:cNvSpPr/>
      </dsp:nvSpPr>
      <dsp:spPr>
        <a:xfrm>
          <a:off x="6526684" y="4625896"/>
          <a:ext cx="2002362" cy="62573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3833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Providing Supporting Data</a:t>
          </a:r>
        </a:p>
      </dsp:txBody>
      <dsp:txXfrm>
        <a:off x="6526684" y="4625896"/>
        <a:ext cx="2002362" cy="625738"/>
      </dsp:txXfrm>
    </dsp:sp>
    <dsp:sp modelId="{AC96223E-D604-420D-A2DE-4D0F33D388FD}">
      <dsp:nvSpPr>
        <dsp:cNvPr id="0" name=""/>
        <dsp:cNvSpPr/>
      </dsp:nvSpPr>
      <dsp:spPr>
        <a:xfrm>
          <a:off x="5662287" y="3518458"/>
          <a:ext cx="1516151" cy="2172690"/>
        </a:xfrm>
        <a:prstGeom prst="rect">
          <a:avLst/>
        </a:prstGeom>
        <a:blipFill dpi="0" rotWithShape="1">
          <a:blip xmlns:r="http://schemas.openxmlformats.org/officeDocument/2006/relationships"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9184" l="10948" r="91667">
                        <a14:foregroundMark x1="11111" y1="52449" x2="11111" y2="52449"/>
                        <a14:foregroundMark x1="67320" y1="51633" x2="69935" y2="50000"/>
                        <a14:foregroundMark x1="41013" y1="12245" x2="44118" y2="57347"/>
                        <a14:foregroundMark x1="44118" y1="57347" x2="78431" y2="66735"/>
                        <a14:foregroundMark x1="78431" y1="66735" x2="84967" y2="30816"/>
                        <a14:foregroundMark x1="84967" y1="30816" x2="41013" y2="15510"/>
                        <a14:foregroundMark x1="40523" y1="23673" x2="40523" y2="59388"/>
                        <a14:foregroundMark x1="40523" y1="59388" x2="40523" y2="58980"/>
                        <a14:foregroundMark x1="39869" y1="67143" x2="69935" y2="66939"/>
                        <a14:foregroundMark x1="69935" y1="66939" x2="93627" y2="53061"/>
                        <a14:foregroundMark x1="93627" y1="53061" x2="88562" y2="13878"/>
                        <a14:foregroundMark x1="88562" y1="13878" x2="38562" y2="13878"/>
                        <a14:foregroundMark x1="89869" y1="11429" x2="89869" y2="11429"/>
                        <a14:foregroundMark x1="83660" y1="16327" x2="83660" y2="16327"/>
                        <a14:foregroundMark x1="91176" y1="14694" x2="91176" y2="14694"/>
                        <a14:foregroundMark x1="46078" y1="69592" x2="46078" y2="69592"/>
                        <a14:foregroundMark x1="55556" y1="70408" x2="55556" y2="70408"/>
                        <a14:foregroundMark x1="66667" y1="71224" x2="66667" y2="71224"/>
                        <a14:foregroundMark x1="74837" y1="71224" x2="74837" y2="71224"/>
                        <a14:foregroundMark x1="84804" y1="71224" x2="84804" y2="71224"/>
                        <a14:foregroundMark x1="89869" y1="72041" x2="89869" y2="72041"/>
                        <a14:foregroundMark x1="88562" y1="70408" x2="88562" y2="70408"/>
                        <a14:foregroundMark x1="90523" y1="70408" x2="90523" y2="70408"/>
                        <a14:foregroundMark x1="91176" y1="68776" x2="91176" y2="68776"/>
                        <a14:foregroundMark x1="91830" y1="63061" x2="91830" y2="63061"/>
                        <a14:foregroundMark x1="21732" y1="99184" x2="21732" y2="9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44" t="12823" r="-9861" b="25099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130FA-E3D4-4424-AFB7-38C9EF499BB7}">
      <dsp:nvSpPr>
        <dsp:cNvPr id="0" name=""/>
        <dsp:cNvSpPr/>
      </dsp:nvSpPr>
      <dsp:spPr>
        <a:xfrm>
          <a:off x="0" y="531"/>
          <a:ext cx="5181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9684AE-B109-4AE1-8183-D87FED813041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83C9A0-3C7C-4E38-ACF0-D9F87A5BED32}">
      <dsp:nvSpPr>
        <dsp:cNvPr id="0" name=""/>
        <dsp:cNvSpPr/>
      </dsp:nvSpPr>
      <dsp:spPr>
        <a:xfrm>
          <a:off x="1435590" y="531"/>
          <a:ext cx="3746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Budget Challenges</a:t>
          </a:r>
          <a:r>
            <a:rPr lang="en-US" sz="1600" kern="1200"/>
            <a:t>: Students create and manage a personal or family budget based on real-world constraints.</a:t>
          </a:r>
        </a:p>
      </dsp:txBody>
      <dsp:txXfrm>
        <a:off x="1435590" y="531"/>
        <a:ext cx="3746009" cy="1242935"/>
      </dsp:txXfrm>
    </dsp:sp>
    <dsp:sp modelId="{7241966B-BD87-4A05-A56B-EA36AA0558CA}">
      <dsp:nvSpPr>
        <dsp:cNvPr id="0" name=""/>
        <dsp:cNvSpPr/>
      </dsp:nvSpPr>
      <dsp:spPr>
        <a:xfrm>
          <a:off x="0" y="1554201"/>
          <a:ext cx="5181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375FCB-9A65-44FC-B863-1B4500241F38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F54FC-A3EB-48A0-B8C1-F26D1D0E030B}">
      <dsp:nvSpPr>
        <dsp:cNvPr id="0" name=""/>
        <dsp:cNvSpPr/>
      </dsp:nvSpPr>
      <dsp:spPr>
        <a:xfrm>
          <a:off x="1435590" y="1554201"/>
          <a:ext cx="3746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Entrepreneurship Projects</a:t>
          </a:r>
          <a:r>
            <a:rPr lang="en-US" sz="1600" kern="1200"/>
            <a:t>: Students design a business plan, pitch it, and simulate launching a product or service.</a:t>
          </a:r>
        </a:p>
      </dsp:txBody>
      <dsp:txXfrm>
        <a:off x="1435590" y="1554201"/>
        <a:ext cx="3746009" cy="1242935"/>
      </dsp:txXfrm>
    </dsp:sp>
    <dsp:sp modelId="{14C6D35A-0513-46F8-9358-FDE204D71B21}">
      <dsp:nvSpPr>
        <dsp:cNvPr id="0" name=""/>
        <dsp:cNvSpPr/>
      </dsp:nvSpPr>
      <dsp:spPr>
        <a:xfrm>
          <a:off x="0" y="3107870"/>
          <a:ext cx="5181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328130-6BB5-4AB9-B66E-A99D2266E119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32A6B-A948-4DA5-8686-369B19284BD6}">
      <dsp:nvSpPr>
        <dsp:cNvPr id="0" name=""/>
        <dsp:cNvSpPr/>
      </dsp:nvSpPr>
      <dsp:spPr>
        <a:xfrm>
          <a:off x="1435590" y="3107870"/>
          <a:ext cx="3746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Financial Literacy Campaigns</a:t>
          </a:r>
          <a:r>
            <a:rPr lang="en-US" sz="1600" kern="1200"/>
            <a:t>: Students create materials to teach peers about credit, saving, or investing.</a:t>
          </a:r>
        </a:p>
      </dsp:txBody>
      <dsp:txXfrm>
        <a:off x="1435590" y="3107870"/>
        <a:ext cx="3746009" cy="12429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2D055-B115-48AF-8C24-B5507B90E357}">
      <dsp:nvSpPr>
        <dsp:cNvPr id="0" name=""/>
        <dsp:cNvSpPr/>
      </dsp:nvSpPr>
      <dsp:spPr>
        <a:xfrm>
          <a:off x="2503388" y="16817"/>
          <a:ext cx="1990125" cy="199012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EB3D61-04CE-47E0-BF99-BC34462B643F}">
      <dsp:nvSpPr>
        <dsp:cNvPr id="0" name=""/>
        <dsp:cNvSpPr/>
      </dsp:nvSpPr>
      <dsp:spPr>
        <a:xfrm>
          <a:off x="2927513" y="440942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1AC27-55DB-4AD7-9834-268D0CC07B97}">
      <dsp:nvSpPr>
        <dsp:cNvPr id="0" name=""/>
        <dsp:cNvSpPr/>
      </dsp:nvSpPr>
      <dsp:spPr>
        <a:xfrm>
          <a:off x="1867200" y="2626818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b="1" kern="1200"/>
            <a:t>Mini-Lessons</a:t>
          </a:r>
          <a:r>
            <a:rPr lang="en-US" sz="1300" kern="1200"/>
            <a:t>: Students research a concept (e.g., compound interest, inflation) and teach it to the class.</a:t>
          </a:r>
        </a:p>
      </dsp:txBody>
      <dsp:txXfrm>
        <a:off x="1867200" y="2626818"/>
        <a:ext cx="3262500" cy="720000"/>
      </dsp:txXfrm>
    </dsp:sp>
    <dsp:sp modelId="{EA25514A-0B77-44D1-91E2-5F6E598DBB07}">
      <dsp:nvSpPr>
        <dsp:cNvPr id="0" name=""/>
        <dsp:cNvSpPr/>
      </dsp:nvSpPr>
      <dsp:spPr>
        <a:xfrm>
          <a:off x="6336825" y="16817"/>
          <a:ext cx="1990125" cy="199012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B8B2EF-985F-4D6E-BCDD-73FEB76F0339}">
      <dsp:nvSpPr>
        <dsp:cNvPr id="0" name=""/>
        <dsp:cNvSpPr/>
      </dsp:nvSpPr>
      <dsp:spPr>
        <a:xfrm>
          <a:off x="6760950" y="440942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A61AAD-1A5C-47B5-B020-9FF5454324C7}">
      <dsp:nvSpPr>
        <dsp:cNvPr id="0" name=""/>
        <dsp:cNvSpPr/>
      </dsp:nvSpPr>
      <dsp:spPr>
        <a:xfrm>
          <a:off x="5700638" y="2626818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b="1" kern="1200"/>
            <a:t>Finance Fridays</a:t>
          </a:r>
          <a:r>
            <a:rPr lang="en-US" sz="1300" kern="1200"/>
            <a:t>: A rotating student presents a current event in economics or finance and leads a short discussion.</a:t>
          </a:r>
        </a:p>
      </dsp:txBody>
      <dsp:txXfrm>
        <a:off x="5700638" y="2626818"/>
        <a:ext cx="32625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801BCE-F899-472E-8A06-653FAD0697BA}">
      <dsp:nvSpPr>
        <dsp:cNvPr id="0" name=""/>
        <dsp:cNvSpPr/>
      </dsp:nvSpPr>
      <dsp:spPr>
        <a:xfrm>
          <a:off x="0" y="707092"/>
          <a:ext cx="5181600" cy="13054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A9A89D-42E4-43A6-B71F-FA0200BCF5D2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EC9521-07EF-42E8-9E8C-73D265E339B7}">
      <dsp:nvSpPr>
        <dsp:cNvPr id="0" name=""/>
        <dsp:cNvSpPr/>
      </dsp:nvSpPr>
      <dsp:spPr>
        <a:xfrm>
          <a:off x="1507738" y="707092"/>
          <a:ext cx="3673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Menu Boards or Learning Contracts</a:t>
          </a:r>
          <a:r>
            <a:rPr lang="en-US" sz="1700" kern="1200"/>
            <a:t>: Students choose how they want to demonstrate understanding (e.g., infographic, podcast, skit).</a:t>
          </a:r>
        </a:p>
      </dsp:txBody>
      <dsp:txXfrm>
        <a:off x="1507738" y="707092"/>
        <a:ext cx="3673861" cy="1305401"/>
      </dsp:txXfrm>
    </dsp:sp>
    <dsp:sp modelId="{4A3F802F-6E4D-4DFE-9D37-A7CEF53AA1E0}">
      <dsp:nvSpPr>
        <dsp:cNvPr id="0" name=""/>
        <dsp:cNvSpPr/>
      </dsp:nvSpPr>
      <dsp:spPr>
        <a:xfrm>
          <a:off x="0" y="2338844"/>
          <a:ext cx="5181600" cy="13054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05B112-2EA8-486F-A7F3-ADD936DA80C9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5C821-F8DA-47B9-8B26-576A137B46E6}">
      <dsp:nvSpPr>
        <dsp:cNvPr id="0" name=""/>
        <dsp:cNvSpPr/>
      </dsp:nvSpPr>
      <dsp:spPr>
        <a:xfrm>
          <a:off x="1507738" y="2338844"/>
          <a:ext cx="3673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Passion Projects</a:t>
          </a:r>
          <a:r>
            <a:rPr lang="en-US" sz="1700" kern="1200"/>
            <a:t>: Students explore a personal finance topic that matters to them and present findings.</a:t>
          </a:r>
        </a:p>
      </dsp:txBody>
      <dsp:txXfrm>
        <a:off x="1507738" y="2338844"/>
        <a:ext cx="3673861" cy="13054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2BAA03-78A5-4323-B4D6-AA8CB2E3E942}">
      <dsp:nvSpPr>
        <dsp:cNvPr id="0" name=""/>
        <dsp:cNvSpPr/>
      </dsp:nvSpPr>
      <dsp:spPr>
        <a:xfrm>
          <a:off x="0" y="707092"/>
          <a:ext cx="5181600" cy="13054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1841E-BF56-485B-9CD6-25E41EED7099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83DD3-13A9-422A-B183-707607D42220}">
      <dsp:nvSpPr>
        <dsp:cNvPr id="0" name=""/>
        <dsp:cNvSpPr/>
      </dsp:nvSpPr>
      <dsp:spPr>
        <a:xfrm>
          <a:off x="1507738" y="707092"/>
          <a:ext cx="3673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Stock Market Game</a:t>
          </a:r>
          <a:r>
            <a:rPr lang="en-US" sz="1800" kern="1200"/>
            <a:t>: Students research and invest in stocks, tracking performance over time.</a:t>
          </a:r>
        </a:p>
      </dsp:txBody>
      <dsp:txXfrm>
        <a:off x="1507738" y="707092"/>
        <a:ext cx="3673861" cy="1305401"/>
      </dsp:txXfrm>
    </dsp:sp>
    <dsp:sp modelId="{910E16E1-6425-4842-83DC-01BE0E8C304C}">
      <dsp:nvSpPr>
        <dsp:cNvPr id="0" name=""/>
        <dsp:cNvSpPr/>
      </dsp:nvSpPr>
      <dsp:spPr>
        <a:xfrm>
          <a:off x="0" y="2338844"/>
          <a:ext cx="5181600" cy="13054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D4205-C6ED-4BF2-8B37-FFFE430FCB18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E3F3E-B65A-40B9-9ADC-AB47EE671CC8}">
      <dsp:nvSpPr>
        <dsp:cNvPr id="0" name=""/>
        <dsp:cNvSpPr/>
      </dsp:nvSpPr>
      <dsp:spPr>
        <a:xfrm>
          <a:off x="1507738" y="2338844"/>
          <a:ext cx="3673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Case Studies and Scenarios</a:t>
          </a:r>
          <a:r>
            <a:rPr lang="en-US" sz="1800" kern="1200"/>
            <a:t>: Students act out financial decision-making situations (e.g., buying a car, applying for a loan).</a:t>
          </a:r>
        </a:p>
      </dsp:txBody>
      <dsp:txXfrm>
        <a:off x="1507738" y="2338844"/>
        <a:ext cx="3673861" cy="1305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69C7AE-8996-0046-AA5C-7794C4A469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3D7849-3040-054B-AA6B-4869B4CF38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ED1ED-05C6-9642-A613-B52D9CF231EE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7E81D-860E-D943-8C3B-1AAD2A4756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0F9BB-B3F0-1944-85CF-3ED0A12319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B40F-773B-FC4B-8DAB-7A099FDE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03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5DA19-45A3-9C4D-A0BD-48E5752966F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09D57-1EB1-314F-BB6D-C17464656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6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68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padlet.com</a:t>
            </a:r>
            <a:r>
              <a:rPr lang="en-US"/>
              <a:t>/priceaj2/what-specific-elements-make-a-class-engaging-and-memorable-f-l8k66g5isq0vj34v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81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758b11aae2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758b11aae2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758b11aae2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758b11aae2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www.poll-maker.com</a:t>
            </a:r>
            <a:r>
              <a:rPr lang="en-US"/>
              <a:t>/#</a:t>
            </a:r>
            <a:r>
              <a:rPr lang="en-US" err="1"/>
              <a:t>qp</a:t>
            </a:r>
            <a:r>
              <a:rPr lang="en-US"/>
              <a:t>=5535144x97F6C1f8-164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24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758b11aae2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758b11aae2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758b11aae2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758b11aae2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Its always important to go back and revisit norms throughout the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89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59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75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my planning I am intentional about the levels of inquiry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the 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 of inquiry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—structured, controlled, guided, and free—can significantly enhance 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 collaboration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 gradually building students’ independence, confidence, and teamwork skills. Here’s how each level contributes to managing collaborative time effectively: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9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Calibri Light"/>
                <a:ea typeface="Calibri Light"/>
                <a:cs typeface="Calibri Light"/>
              </a:rPr>
              <a:t>This is for before you get to your standards…But here they are incase you need a reminder of what they are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4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it helps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Provides a clear, shared starting point for all students.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Collaborative benefit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Reduces confusion and ensures everyone understands the process. Great for early stages of group work or for students new to collaboration.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All groups complete the same budgeting worksheet with assigned roles (e.g., calculator, recorder, presenter).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77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it helps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Encourages decision-making within a defined framework.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Collaborative benefit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Promotes discussion and consensus-building as students interpret data or compare options.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Groups analyze different credit card offers and decide which is best for a college student, justifying their choice together.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01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it helps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Offers more autonomy while still supporting structure.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Collaborative benefit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Teams must divide tasks, delegate research, and synthesize findings—enhancing communication and interdependence.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Groups research how to afford a car, assign roles (e.g., insurance researcher, loan calculator), and present a shared financial plan.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96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it helps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Maximizes student ownership and creativity.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Collaborative benefit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Teams must self-manage time, roles, and goals—developing leadership, accountability, and problem-solving.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Students choose a personal finance topic (e.g., investing, entrepreneurship), form interest-based groups, and design their own inquiry and product.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3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7DE52-3D82-9835-70D0-8FDAE2168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0E1C36-1301-3E1B-484A-B0ECB002C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B2CF16-AF84-6DD6-36A7-54B0C8FEB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Inquiry Levels Improve Collaboration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Scaffolded independence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Students build collaboration skills progressively.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 clarity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Each level encourages purposeful role distribution.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efficiency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Clear expectations and autonomy reduce off-task behavior.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Deeper engagement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Students are more invested when they have voice and choice.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539B5-D0DF-B40E-DBCD-82332FE0D4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0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Think about who is in your room and group based on the levels of support. Remember 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hese levels can be fluid—students may move between them depending on the task, content, or their confidence. </a:t>
            </a:r>
            <a:endParaRPr lang="en-US"/>
          </a:p>
          <a:p>
            <a:endParaRPr lang="en-US"/>
          </a:p>
          <a:p>
            <a:r>
              <a:rPr lang="en-US"/>
              <a:t>Planning with intention--&gt; students in Low support need roles to help other students or need extension </a:t>
            </a:r>
            <a:r>
              <a:rPr lang="en-US" err="1"/>
              <a:t>activites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1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77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176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want to move from the role of teacher to facilitator</a:t>
            </a:r>
          </a:p>
          <a:p>
            <a:r>
              <a:rPr lang="en-US"/>
              <a:t>”Go from a sage on the stage to Clide the Guide”</a:t>
            </a:r>
          </a:p>
          <a:p>
            <a:endParaRPr lang="en-US"/>
          </a:p>
          <a:p>
            <a:r>
              <a:rPr lang="en-US"/>
              <a:t>Don’t sit behind your desk and think that the magic will happen on its own</a:t>
            </a:r>
            <a:r>
              <a:rPr lang="en-US">
                <a:sym typeface="Wingdings" pitchFamily="2" charset="2"/>
              </a:rPr>
              <a:t> get your steps in, formatively assess, check in, conference</a:t>
            </a:r>
          </a:p>
          <a:p>
            <a:r>
              <a:rPr lang="en-US">
                <a:sym typeface="Wingdings" pitchFamily="2" charset="2"/>
              </a:rPr>
              <a:t>Have students conference with each other with group meetings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726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96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003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369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382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60810-E91A-9DB7-C3F3-A61700566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D0ACC8-842D-CE47-EEFF-7A604FCB1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EF8882-D2F8-BB19-C127-0B5D5DD12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F4157-7707-6F78-353A-80416C5DD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862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153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131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Refer back to the video and Key Components of PBL shown before the breakout session.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Let participants know they will have the opportunity to explore more examples and elements of PBL on their own in the next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1070A-DDD3-40B9-9A29-579C9ABDEBBD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569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1070A-DDD3-40B9-9A29-579C9ABDEBB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079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Resource slide for those interested in learning more about PBL on their own after the PD session.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95030-3B15-46B2-9FFA-6B9294ADF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120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21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18721-18F8-33C5-9603-6AE89EBC6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2FD81D-AACF-0BAB-BC90-D077E0B7E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C22D1A-26C8-D0DB-1523-2CE9EEDBA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26EDD-12C9-653C-9573-2AFC29F02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22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758b11aae2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758b11aae2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Break Out Group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example: I hate it when my husband pauses a movie to talk about what just happened!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2C3B2-11CE-48ED-95B6-18A19099EA9D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92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example: I hate it when my husband pauses a movie to talk about what just happened!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2C3B2-11CE-48ED-95B6-18A19099EA9D}" type="slidenum"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67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68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7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ECEC67-45A8-8A4A-9C85-5CEA41F7B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6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6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9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5238-D472-B506-C6C3-A3152913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506678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400" b="0" i="0" spc="-100" baseline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B7508F-85EB-1F5B-D91C-D2D4F929AA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4146550"/>
            <a:ext cx="10515600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 spc="-150">
                <a:solidFill>
                  <a:schemeClr val="tx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2808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3C33F5-CD08-ABFA-7EF1-F465B43F5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9BB6-58E1-446C-9FBD-B923EFDB241D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A1FB97-94BB-08DC-C4FF-6369B221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3DADF-991F-6093-F027-E51BE633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0B710-5FB9-4AD5-86A1-3143FA4B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15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9BB6-58E1-446C-9FBD-B923EFDB241D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0B710-5FB9-4AD5-86A1-3143FA4B6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12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65AEF9-DAB0-1721-A816-9000F97971DC}"/>
              </a:ext>
            </a:extLst>
          </p:cNvPr>
          <p:cNvSpPr/>
          <p:nvPr userDrawn="1"/>
        </p:nvSpPr>
        <p:spPr>
          <a:xfrm>
            <a:off x="0" y="6048144"/>
            <a:ext cx="12192000" cy="889462"/>
          </a:xfrm>
          <a:prstGeom prst="rect">
            <a:avLst/>
          </a:prstGeom>
          <a:solidFill>
            <a:srgbClr val="0534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E8C10-A6BE-A1D3-6F1E-0DA191A5A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D6DDC0-D796-82F3-2B23-B871A45F8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705D-FA81-4D22-BF1E-66762970E33E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04E308-9F0F-7C97-5DEA-66F734BD3E95}"/>
              </a:ext>
            </a:extLst>
          </p:cNvPr>
          <p:cNvGrpSpPr/>
          <p:nvPr userDrawn="1"/>
        </p:nvGrpSpPr>
        <p:grpSpPr>
          <a:xfrm>
            <a:off x="4664869" y="6103279"/>
            <a:ext cx="2851265" cy="776658"/>
            <a:chOff x="4631617" y="6103279"/>
            <a:chExt cx="2851265" cy="776658"/>
          </a:xfrm>
        </p:grpSpPr>
        <p:pic>
          <p:nvPicPr>
            <p:cNvPr id="4" name="Picture 3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EC8B4451-E2FF-FDD4-E6CD-DFDAEE8998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9" t="16363" r="7507" b="60551"/>
            <a:stretch/>
          </p:blipFill>
          <p:spPr>
            <a:xfrm>
              <a:off x="4631617" y="6103279"/>
              <a:ext cx="2851265" cy="776658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40A6E86-3877-51C2-6E35-47A2A0199827}"/>
                </a:ext>
              </a:extLst>
            </p:cNvPr>
            <p:cNvSpPr/>
            <p:nvPr userDrawn="1"/>
          </p:nvSpPr>
          <p:spPr>
            <a:xfrm>
              <a:off x="4664869" y="6141244"/>
              <a:ext cx="738188" cy="73695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0942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02993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93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5642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A85F9E-F7DD-424A-A243-848E478BD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4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6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77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8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33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38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3DB2-4AD0-5F7B-FC1D-1AF24980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94" y="510897"/>
            <a:ext cx="10515600" cy="9865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4BE4-D728-0426-4416-4934FD59D3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443F-A02B-85D9-286B-FA2BE883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CFE18-72C0-A86F-FCAA-0255E42A6DE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85C0A-E3F4-C527-3169-013E16432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EE331-0DC5-4C93-19BA-70C475B9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6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1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186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552492-3CC3-CB45-8DBD-0628ADDBE06F}"/>
              </a:ext>
            </a:extLst>
          </p:cNvPr>
          <p:cNvSpPr/>
          <p:nvPr userDrawn="1"/>
        </p:nvSpPr>
        <p:spPr>
          <a:xfrm flipV="1">
            <a:off x="790414" y="1291710"/>
            <a:ext cx="10611172" cy="45719"/>
          </a:xfrm>
          <a:prstGeom prst="rect">
            <a:avLst/>
          </a:prstGeom>
          <a:solidFill>
            <a:srgbClr val="A7C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B496CD-2279-CD4F-8D0A-FDDFF8C8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389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6C37F40D-BF86-6F43-B998-BE81C530D2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9DBB-6882-9F19-DFA1-5C6C44AF50E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909313" y="324519"/>
            <a:ext cx="1452594" cy="7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6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3" r:id="rId2"/>
    <p:sldLayoutId id="2147483686" r:id="rId3"/>
    <p:sldLayoutId id="2147483694" r:id="rId4"/>
    <p:sldLayoutId id="2147483666" r:id="rId5"/>
    <p:sldLayoutId id="2147483695" r:id="rId6"/>
    <p:sldLayoutId id="2147483669" r:id="rId7"/>
    <p:sldLayoutId id="2147483665" r:id="rId8"/>
    <p:sldLayoutId id="2147483696" r:id="rId9"/>
    <p:sldLayoutId id="2147483668" r:id="rId10"/>
    <p:sldLayoutId id="2147483697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hysics.stackexchange.com/questions/196244/what-stops-giant-cruise-ships-toppling-over-in-rough-seas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dutopia.org/blog/establishing-classroom-norms-todd-finle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isneyphotoblography.com/2018/07/inside-broadway-theater.html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8/10/relationships/comments" Target="../comments/modernComment_100_997F208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pixabay.com/en/thinking-bubble-idea-glossy-150337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910cdl.hjdewaard.ca/blog/home/about/common-ground/norms-of-collaboration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A39LsP4_ao?feature=oembed" TargetMode="External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s://schoology.calvertnet.k12.md.us/template/6780587778" TargetMode="External"/><Relationship Id="rId7" Type="http://schemas.openxmlformats.org/officeDocument/2006/relationships/diagramColors" Target="../diagrams/colors2.xml"/><Relationship Id="rId2" Type="http://schemas.openxmlformats.org/officeDocument/2006/relationships/hyperlink" Target="https://asset-cdn.schoology.com/system/files/imagecache/lightbox_preview/attachments/files/library/202307/SevenNormsofCollaboration-1_64a57d6d12f49.png" TargetMode="Externa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flickr.com/photos/intuit/7210296212" TargetMode="External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researchleap.com/beyond-the-vle-transforming-online-discussion-and-collaboration-through-microsoft-teams/" TargetMode="Externa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mailto:priceaj@calvertnet.k12.md.us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ii.wwu.edu/showcase2018/colophon.shtml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punttic.gencat.cat/es/article/se-presenta-el-manifest-dels-drets-digitals-de-la" TargetMode="External"/><Relationship Id="rId4" Type="http://schemas.openxmlformats.org/officeDocument/2006/relationships/image" Target="../media/image7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maggiehosmcgrane.com/2017/08/student-agency-giving-learners-voice.html" TargetMode="External"/><Relationship Id="rId5" Type="http://schemas.openxmlformats.org/officeDocument/2006/relationships/image" Target="../media/image74.jpeg"/><Relationship Id="rId4" Type="http://schemas.openxmlformats.org/officeDocument/2006/relationships/image" Target="../media/image4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www.maggiehosmcgrane.com/2017/08/student-agency-giving-learners-voice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4.emf"/><Relationship Id="rId4" Type="http://schemas.openxmlformats.org/officeDocument/2006/relationships/hyperlink" Target="https://www.bing.com/ck/a?!&amp;&amp;p=5eb84205fd5c10820f8bd9c73554341bfa511aa98ed5a2582f558c1ccb257eb7JmltdHM9MTc1MjQ1MTIwMA&amp;ptn=3&amp;ver=2&amp;hsh=4&amp;fclid=3f2aac7a-9060-67d3-1ca9-b95791f966ef&amp;psq=importance+of+student+voice+and+choice+in+education&amp;u=a1aHR0cHM6Ly9taWNoaWdhbnZpcnR1YWwub3JnL2Jsb2cvaG93LWltcGxlbWVudGluZy12b2ljZS1jaG9pY2UtY2FuLWltcHJvdmUtc3R1ZGVudC1lbmdhZ2VtZW50Lw&amp;ntb=1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9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hyperlink" Target="https://education.intuit.com/home/simulations" TargetMode="External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91.png"/><Relationship Id="rId9" Type="http://schemas.microsoft.com/office/2007/relationships/diagramDrawing" Target="../diagrams/drawing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education.intuit.com/home/filter?type=games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pwVwa8GaxI&#8203;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BGGAQsHG8E?start=13&amp;feature=oembed" TargetMode="External"/><Relationship Id="rId4" Type="http://schemas.openxmlformats.org/officeDocument/2006/relationships/image" Target="../media/image9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oxschool.edu.mx/index.aspx?seccion=articulosdeinteres&amp;id=215" TargetMode="External"/><Relationship Id="rId4" Type="http://schemas.openxmlformats.org/officeDocument/2006/relationships/image" Target="../media/image9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mrippolito.blogspot.com/2017/08/welcome-to-your-first-day-of-school.html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MCZvGesRz8" TargetMode="External"/><Relationship Id="rId7" Type="http://schemas.openxmlformats.org/officeDocument/2006/relationships/hyperlink" Target="https://magnifylearningin.com/what-is-pbl/#:~:text=Project%20Based%20Learning%20(PBL)%20is,need%2C%20challenge%2C%20or%20concern.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pblworks.org/doing-project-vs-project-based-learning" TargetMode="External"/><Relationship Id="rId5" Type="http://schemas.openxmlformats.org/officeDocument/2006/relationships/hyperlink" Target="https://youtu.be/P63m14iB6OI" TargetMode="External"/><Relationship Id="rId4" Type="http://schemas.openxmlformats.org/officeDocument/2006/relationships/hyperlink" Target="https://youtu.be/ug34CncSunE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hnzCGNnU_WM?feature=oembed" TargetMode="Externa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hyperlink" Target="file:///C:\Users\curtina\Calvert%20County%20Public%20Schools\CCPS%20RISE%20Project%20Based%20Learning%20PLC%20-%20Documents\Building%20Based%20PBL%20Pathway\educationworld.com-Key%20Elements%20of%20Project-Based%20Learning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youtu.be/mmYKE0-FINY" TargetMode="External"/><Relationship Id="rId5" Type="http://schemas.openxmlformats.org/officeDocument/2006/relationships/hyperlink" Target="https://www.pblworks.org/what-is-pbl/gold-standard-project-design" TargetMode="External"/><Relationship Id="rId4" Type="http://schemas.openxmlformats.org/officeDocument/2006/relationships/hyperlink" Target="https://litinfocus.com/7-essential-elements-for-project-based-learning/" TargetMode="Externa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ultofpedagogy.com/project-based-learning/" TargetMode="External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2" Type="http://schemas.openxmlformats.org/officeDocument/2006/relationships/hyperlink" Target="https://magnifylearningin.com/what-is-pbl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spencerauthor.com/start-pbl/" TargetMode="External"/><Relationship Id="rId11" Type="http://schemas.openxmlformats.org/officeDocument/2006/relationships/image" Target="../media/image108.png"/><Relationship Id="rId5" Type="http://schemas.openxmlformats.org/officeDocument/2006/relationships/image" Target="../media/image105.png"/><Relationship Id="rId10" Type="http://schemas.openxmlformats.org/officeDocument/2006/relationships/hyperlink" Target="https://www.pblworks.org/resources-overview" TargetMode="External"/><Relationship Id="rId4" Type="http://schemas.openxmlformats.org/officeDocument/2006/relationships/hyperlink" Target="https://www.edutopia.org/project-based-learning" TargetMode="External"/><Relationship Id="rId9" Type="http://schemas.openxmlformats.org/officeDocument/2006/relationships/image" Target="../media/image10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hyperlink" Target="https://www.pblworks.org/handbook" TargetMode="External"/><Relationship Id="rId18" Type="http://schemas.openxmlformats.org/officeDocument/2006/relationships/hyperlink" Target="https://www.cultofpedagogy.com/tag/project-based-learning/" TargetMode="External"/><Relationship Id="rId3" Type="http://schemas.openxmlformats.org/officeDocument/2006/relationships/notesSlide" Target="../notesSlides/notesSlide37.xml"/><Relationship Id="rId21" Type="http://schemas.openxmlformats.org/officeDocument/2006/relationships/image" Target="../media/image117.png"/><Relationship Id="rId7" Type="http://schemas.openxmlformats.org/officeDocument/2006/relationships/hyperlink" Target="https://www.amazon.com/PBL-Simplified-Project-Learning-Reality/dp/1631959395" TargetMode="External"/><Relationship Id="rId12" Type="http://schemas.openxmlformats.org/officeDocument/2006/relationships/image" Target="../media/image113.png"/><Relationship Id="rId17" Type="http://schemas.openxmlformats.org/officeDocument/2006/relationships/image" Target="../media/image115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pblworks.org/what-is-pbl" TargetMode="External"/><Relationship Id="rId20" Type="http://schemas.openxmlformats.org/officeDocument/2006/relationships/hyperlink" Target="https://www.edutopia.org/project-based-learning" TargetMode="External"/><Relationship Id="rId1" Type="http://schemas.openxmlformats.org/officeDocument/2006/relationships/video" Target="https://www.youtube.com/embed/LMCZvGesRz8?feature=oembed" TargetMode="External"/><Relationship Id="rId6" Type="http://schemas.openxmlformats.org/officeDocument/2006/relationships/image" Target="../media/image110.png"/><Relationship Id="rId11" Type="http://schemas.openxmlformats.org/officeDocument/2006/relationships/hyperlink" Target="https://www.impactfulpbl.com/season1" TargetMode="External"/><Relationship Id="rId5" Type="http://schemas.openxmlformats.org/officeDocument/2006/relationships/hyperlink" Target="https://magnifylearningin.org/join-the-online-community/" TargetMode="External"/><Relationship Id="rId15" Type="http://schemas.microsoft.com/office/2007/relationships/hdphoto" Target="../media/hdphoto6.wdp"/><Relationship Id="rId10" Type="http://schemas.openxmlformats.org/officeDocument/2006/relationships/image" Target="../media/image112.png"/><Relationship Id="rId19" Type="http://schemas.openxmlformats.org/officeDocument/2006/relationships/image" Target="../media/image116.png"/><Relationship Id="rId4" Type="http://schemas.openxmlformats.org/officeDocument/2006/relationships/image" Target="../media/image109.jpeg"/><Relationship Id="rId9" Type="http://schemas.openxmlformats.org/officeDocument/2006/relationships/hyperlink" Target="https://podcasts.apple.com/us/podcast/pbl-simplified-by-magnify-learning/id1372947941?mt=2" TargetMode="External"/><Relationship Id="rId14" Type="http://schemas.openxmlformats.org/officeDocument/2006/relationships/image" Target="../media/image11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mailto:priceaj@calvertnet.k12.md.us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gforsythe/8553975181/in/photostream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hyperlink" Target="https://www.linkedin.com/in/amanda-price-ph-d-72b887ab/" TargetMode="External"/><Relationship Id="rId4" Type="http://schemas.openxmlformats.org/officeDocument/2006/relationships/hyperlink" Target="mailto:priceaj@calvertnet.k12.md.u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www.councilforeconed.org/policy-advocacy/k-12-standard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4801545" y="1873631"/>
            <a:ext cx="5786581" cy="42398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4438" y="1363679"/>
            <a:ext cx="6161315" cy="914400"/>
          </a:xfrm>
        </p:spPr>
        <p:txBody>
          <a:bodyPr lIns="91440" tIns="45720" rIns="91440" bIns="45720" anchor="t"/>
          <a:lstStyle/>
          <a:p>
            <a:pPr fontAlgn="base"/>
            <a:r>
              <a:rPr lang="en-US"/>
              <a:t>2025 Summer Institute: Classroom Kickoff! Put Students in the Lead from Day 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4" y="5092267"/>
            <a:ext cx="2597021" cy="1325562"/>
          </a:xfrm>
          <a:prstGeom prst="rect">
            <a:avLst/>
          </a:prstGeom>
        </p:spPr>
      </p:pic>
      <p:pic>
        <p:nvPicPr>
          <p:cNvPr id="10242" name="Picture 2" descr="Student Leadership Quotes. QuotesGram">
            <a:extLst>
              <a:ext uri="{FF2B5EF4-FFF2-40B4-BE49-F238E27FC236}">
                <a16:creationId xmlns:a16="http://schemas.microsoft.com/office/drawing/2014/main" id="{ABFD707F-4594-FF2D-8A94-A4C390C0A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349" y="1858962"/>
            <a:ext cx="5621867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12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4390532" y="2743351"/>
            <a:ext cx="5021037" cy="367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11266" name="Picture 2" descr="Rules or norms symbol. Turned cubes and changed the word 'norms' to ...">
            <a:extLst>
              <a:ext uri="{FF2B5EF4-FFF2-40B4-BE49-F238E27FC236}">
                <a16:creationId xmlns:a16="http://schemas.microsoft.com/office/drawing/2014/main" id="{40BEC929-9BEC-2686-582F-92C37540C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2" y="2449812"/>
            <a:ext cx="6232299" cy="365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 Light"/>
              </a:rPr>
              <a:t>Co-Setting Norms</a:t>
            </a:r>
          </a:p>
          <a:p>
            <a:r>
              <a:rPr lang="en-US" sz="5000">
                <a:solidFill>
                  <a:srgbClr val="414A58"/>
                </a:solidFill>
                <a:latin typeface="+mj-lt"/>
                <a:cs typeface="Calibri Light"/>
              </a:rPr>
              <a:t>And Establishing Routines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63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A1E62-945C-0D6F-749D-BA4338033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E41DA9-764B-1AE4-11C0-66F8ED67A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43203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A9862-E4C9-82CE-BEE8-23227AEEA0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"/>
              </a:rPr>
              <a:t>Co-Create Class Norms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0BB5C6-F98B-ED07-3FC1-E5E8DB8323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951518-C52C-7D8D-A706-3B5649E95B6E}"/>
              </a:ext>
            </a:extLst>
          </p:cNvPr>
          <p:cNvSpPr txBox="1"/>
          <p:nvPr/>
        </p:nvSpPr>
        <p:spPr>
          <a:xfrm>
            <a:off x="6756740" y="2339627"/>
            <a:ext cx="539205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Use insights from the personal experience to co-create classroom norms. 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- What helped your class be successful?</a:t>
            </a:r>
          </a:p>
          <a:p>
            <a:endParaRPr lang="en-US"/>
          </a:p>
          <a:p>
            <a:r>
              <a:rPr lang="en-US"/>
              <a:t>- What behaviors got in the way?</a:t>
            </a:r>
          </a:p>
          <a:p>
            <a:endParaRPr lang="en-US"/>
          </a:p>
          <a:p>
            <a:r>
              <a:rPr lang="en-US"/>
              <a:t>- What kind of classroom do we want to build together?</a:t>
            </a:r>
          </a:p>
        </p:txBody>
      </p:sp>
    </p:spTree>
    <p:extLst>
      <p:ext uri="{BB962C8B-B14F-4D97-AF65-F5344CB8AC3E}">
        <p14:creationId xmlns:p14="http://schemas.microsoft.com/office/powerpoint/2010/main" val="3254915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04DD6-EE0F-66DB-4648-EBC7FE8D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Just because I want to go to St. Croix, the whole ship does not shift off its path to St. Thomas just for me!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BA7A7-BD02-8045-6836-5D52B7495E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465654"/>
            <a:ext cx="10515600" cy="914400"/>
          </a:xfrm>
        </p:spPr>
        <p:txBody>
          <a:bodyPr/>
          <a:lstStyle/>
          <a:p>
            <a:r>
              <a:rPr lang="en-US"/>
              <a:t>Norms don’t shift for 1 person</a:t>
            </a:r>
          </a:p>
        </p:txBody>
      </p:sp>
      <p:pic>
        <p:nvPicPr>
          <p:cNvPr id="8" name="Picture 7" descr="A large cruise ship in the water&#10;&#10;AI-generated content may be incorrect.">
            <a:extLst>
              <a:ext uri="{FF2B5EF4-FFF2-40B4-BE49-F238E27FC236}">
                <a16:creationId xmlns:a16="http://schemas.microsoft.com/office/drawing/2014/main" id="{960E3F02-8051-5968-E132-3727D4CEF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14750" y="1955800"/>
            <a:ext cx="47625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2054933" y="4028267"/>
            <a:ext cx="10095600" cy="1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933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Round 1: </a:t>
            </a:r>
            <a:r>
              <a:rPr lang="en" sz="2933" b="1">
                <a:solidFill>
                  <a:srgbClr val="31A8AD"/>
                </a:solidFill>
                <a:latin typeface="Calibri"/>
                <a:ea typeface="Calibri"/>
                <a:cs typeface="Calibri"/>
                <a:sym typeface="Calibri"/>
              </a:rPr>
              <a:t>Journal or Recall </a:t>
            </a:r>
            <a:r>
              <a:rPr lang="en" sz="2933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en" sz="2933" b="1">
                <a:solidFill>
                  <a:srgbClr val="31A8AD"/>
                </a:solidFill>
                <a:latin typeface="Calibri"/>
                <a:ea typeface="Calibri"/>
                <a:cs typeface="Calibri"/>
                <a:sym typeface="Calibri"/>
              </a:rPr>
              <a:t>1 minute (silent)</a:t>
            </a:r>
            <a:endParaRPr sz="2933" b="1">
              <a:solidFill>
                <a:srgbClr val="31A8A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/>
            <a:r>
              <a:rPr lang="en" sz="2933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Round 2: </a:t>
            </a:r>
            <a:r>
              <a:rPr lang="en" sz="2933" b="1">
                <a:solidFill>
                  <a:srgbClr val="31A8AD"/>
                </a:solidFill>
                <a:latin typeface="Calibri"/>
                <a:ea typeface="Calibri"/>
                <a:cs typeface="Calibri"/>
                <a:sym typeface="Calibri"/>
              </a:rPr>
              <a:t>Share with Group </a:t>
            </a:r>
            <a:r>
              <a:rPr lang="en" sz="2933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n" sz="2933" b="1">
                <a:solidFill>
                  <a:srgbClr val="31A8AD"/>
                </a:solidFill>
                <a:latin typeface="Calibri"/>
                <a:ea typeface="Calibri"/>
                <a:cs typeface="Calibri"/>
                <a:sym typeface="Calibri"/>
              </a:rPr>
              <a:t> 1 minute (4 min total)</a:t>
            </a:r>
            <a:endParaRPr sz="2933" b="1">
              <a:solidFill>
                <a:srgbClr val="31A8A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47924" indent="-491054">
              <a:buClr>
                <a:srgbClr val="31A8AD"/>
              </a:buClr>
              <a:buSzPts val="2200"/>
              <a:buFont typeface="Calibri"/>
              <a:buChar char="●"/>
            </a:pPr>
            <a:r>
              <a:rPr lang="en" sz="2933" b="1">
                <a:solidFill>
                  <a:srgbClr val="31A8AD"/>
                </a:solidFill>
                <a:latin typeface="Calibri"/>
                <a:ea typeface="Calibri"/>
                <a:cs typeface="Calibri"/>
                <a:sym typeface="Calibri"/>
              </a:rPr>
              <a:t>Look for common threads</a:t>
            </a:r>
            <a:endParaRPr sz="2933" b="1">
              <a:solidFill>
                <a:srgbClr val="31A8A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/>
            <a:r>
              <a:rPr lang="en" sz="2933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Round 3: </a:t>
            </a:r>
            <a:r>
              <a:rPr lang="en" sz="2933" b="1">
                <a:solidFill>
                  <a:srgbClr val="31A8AD"/>
                </a:solidFill>
                <a:latin typeface="Calibri"/>
                <a:ea typeface="Calibri"/>
                <a:cs typeface="Calibri"/>
                <a:sym typeface="Calibri"/>
              </a:rPr>
              <a:t>Share with the whole group </a:t>
            </a:r>
            <a:r>
              <a:rPr lang="en" sz="2933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n" sz="2933" b="1">
                <a:solidFill>
                  <a:srgbClr val="31A8AD"/>
                </a:solidFill>
                <a:latin typeface="Calibri"/>
                <a:ea typeface="Calibri"/>
                <a:cs typeface="Calibri"/>
                <a:sym typeface="Calibri"/>
              </a:rPr>
              <a:t> 3-5 minutes</a:t>
            </a:r>
            <a:endParaRPr sz="2933" b="1">
              <a:solidFill>
                <a:srgbClr val="31A8A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47924" indent="-491054">
              <a:buClr>
                <a:srgbClr val="31A8AD"/>
              </a:buClr>
              <a:buSzPts val="2200"/>
              <a:buFont typeface="Calibri"/>
              <a:buChar char="●"/>
            </a:pPr>
            <a:r>
              <a:rPr lang="en" sz="2933" b="1">
                <a:solidFill>
                  <a:srgbClr val="31A8AD"/>
                </a:solidFill>
                <a:latin typeface="Calibri"/>
                <a:ea typeface="Calibri"/>
                <a:cs typeface="Calibri"/>
                <a:sym typeface="Calibri"/>
              </a:rPr>
              <a:t>Each group shares common threads</a:t>
            </a:r>
            <a:endParaRPr sz="2933" b="1">
              <a:solidFill>
                <a:srgbClr val="31A8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-468410" y="-36593"/>
            <a:ext cx="101784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4533" b="1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Culture Building: </a:t>
            </a:r>
            <a:endParaRPr sz="4533" b="1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lnSpc>
                <a:spcPct val="90000"/>
              </a:lnSpc>
            </a:pPr>
            <a:r>
              <a:rPr lang="en" sz="4000" b="1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Reflecting on Your Experience</a:t>
            </a:r>
            <a:r>
              <a:rPr lang="en" sz="4533" b="1">
                <a:solidFill>
                  <a:srgbClr val="1C4587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4533" b="1">
              <a:solidFill>
                <a:srgbClr val="07376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384" y="1855700"/>
            <a:ext cx="1466933" cy="14669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8"/>
          <p:cNvGrpSpPr/>
          <p:nvPr/>
        </p:nvGrpSpPr>
        <p:grpSpPr>
          <a:xfrm>
            <a:off x="173460" y="5432784"/>
            <a:ext cx="1507577" cy="1425201"/>
            <a:chOff x="1701125" y="1012150"/>
            <a:chExt cx="2200200" cy="2097941"/>
          </a:xfrm>
        </p:grpSpPr>
        <p:pic>
          <p:nvPicPr>
            <p:cNvPr id="98" name="Google Shape;98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35275" y="1012150"/>
              <a:ext cx="1603750" cy="16526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p18"/>
            <p:cNvSpPr txBox="1"/>
            <p:nvPr/>
          </p:nvSpPr>
          <p:spPr>
            <a:xfrm>
              <a:off x="1701125" y="2576091"/>
              <a:ext cx="2200200" cy="53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2667" b="1">
                  <a:solidFill>
                    <a:srgbClr val="1F497D"/>
                  </a:solidFill>
                </a:rPr>
                <a:t> </a:t>
              </a:r>
              <a:endParaRPr sz="4267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609585"/>
              <a:endParaRPr sz="4000">
                <a:solidFill>
                  <a:srgbClr val="4BACC6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algn="ctr"/>
              <a:endParaRPr sz="3200"/>
            </a:p>
          </p:txBody>
        </p:sp>
      </p:grpSp>
      <p:sp>
        <p:nvSpPr>
          <p:cNvPr id="100" name="Google Shape;100;p18"/>
          <p:cNvSpPr txBox="1"/>
          <p:nvPr/>
        </p:nvSpPr>
        <p:spPr>
          <a:xfrm>
            <a:off x="0" y="1"/>
            <a:ext cx="4000000" cy="84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sz="3867" i="1">
              <a:solidFill>
                <a:srgbClr val="31A8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" name="Google Shape;101;p18"/>
          <p:cNvGrpSpPr/>
          <p:nvPr/>
        </p:nvGrpSpPr>
        <p:grpSpPr>
          <a:xfrm>
            <a:off x="2295901" y="1968667"/>
            <a:ext cx="9439099" cy="1714200"/>
            <a:chOff x="2220010" y="3236177"/>
            <a:chExt cx="6061065" cy="970595"/>
          </a:xfrm>
        </p:grpSpPr>
        <p:sp>
          <p:nvSpPr>
            <p:cNvPr id="102" name="Google Shape;102;p18"/>
            <p:cNvSpPr/>
            <p:nvPr/>
          </p:nvSpPr>
          <p:spPr>
            <a:xfrm>
              <a:off x="2785675" y="3305825"/>
              <a:ext cx="5495400" cy="831300"/>
            </a:xfrm>
            <a:prstGeom prst="flowChartAlternateProcess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03" name="Google Shape;103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20010" y="3236177"/>
              <a:ext cx="1055800" cy="9705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" name="Google Shape;104;p18"/>
          <p:cNvSpPr txBox="1"/>
          <p:nvPr/>
        </p:nvSpPr>
        <p:spPr>
          <a:xfrm>
            <a:off x="4064979" y="1855713"/>
            <a:ext cx="7497600" cy="1826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3200" b="1">
                <a:solidFill>
                  <a:srgbClr val="31A8AD"/>
                </a:solidFill>
                <a:latin typeface="Calibri"/>
                <a:ea typeface="Calibri"/>
                <a:cs typeface="Calibri"/>
                <a:sym typeface="Calibri"/>
              </a:rPr>
              <a:t>What is your favorite movie? Why is it your favorite?</a:t>
            </a:r>
            <a:endParaRPr sz="2933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buClr>
                <a:schemeClr val="dk1"/>
              </a:buClr>
              <a:buSzPts val="1100"/>
            </a:pPr>
            <a:endParaRPr sz="38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D55C3-86B7-755A-BE52-8D77BAA47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CE9D-FCE0-FC97-E2C7-7F3DEFD6402B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Creating Norms</a:t>
            </a:r>
            <a:endParaRPr lang="en-US">
              <a:solidFill>
                <a:srgbClr val="414A5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404A7-2BAB-2958-4015-C5D78F05B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0EA28A1E-B994-3DC9-1DE7-22FD74E42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35" y="1499059"/>
            <a:ext cx="3263900" cy="901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7ED776-068F-275A-380D-0B07D99A8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462" y="1572779"/>
            <a:ext cx="4201315" cy="5167311"/>
          </a:xfrm>
          <a:prstGeom prst="rect">
            <a:avLst/>
          </a:prstGeom>
        </p:spPr>
      </p:pic>
      <p:pic>
        <p:nvPicPr>
          <p:cNvPr id="14" name="Picture 13" descr="A group of people in a theater&#10;&#10;AI-generated content may be incorrect.">
            <a:extLst>
              <a:ext uri="{FF2B5EF4-FFF2-40B4-BE49-F238E27FC236}">
                <a16:creationId xmlns:a16="http://schemas.microsoft.com/office/drawing/2014/main" id="{FA612467-2EFE-A5B8-76E5-BC7149058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358488" y="3855112"/>
            <a:ext cx="4390571" cy="27441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10123D-D3F2-3D51-6CC6-614438B4485A}"/>
              </a:ext>
            </a:extLst>
          </p:cNvPr>
          <p:cNvSpPr txBox="1"/>
          <p:nvPr/>
        </p:nvSpPr>
        <p:spPr>
          <a:xfrm>
            <a:off x="1814286" y="3381829"/>
            <a:ext cx="248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Address Unspoken Rules</a:t>
            </a:r>
          </a:p>
        </p:txBody>
      </p:sp>
    </p:spTree>
    <p:extLst>
      <p:ext uri="{BB962C8B-B14F-4D97-AF65-F5344CB8AC3E}">
        <p14:creationId xmlns:p14="http://schemas.microsoft.com/office/powerpoint/2010/main" val="432885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ene board in red background">
            <a:extLst>
              <a:ext uri="{FF2B5EF4-FFF2-40B4-BE49-F238E27FC236}">
                <a16:creationId xmlns:a16="http://schemas.microsoft.com/office/drawing/2014/main" id="{CDFB0277-EF90-0179-9C7C-3C812C9EC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47"/>
          <a:stretch/>
        </p:blipFill>
        <p:spPr>
          <a:xfrm>
            <a:off x="21" y="10"/>
            <a:ext cx="12191980" cy="6856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3724D0-09CD-C810-A43D-5A6F64F6DCB5}"/>
              </a:ext>
            </a:extLst>
          </p:cNvPr>
          <p:cNvSpPr txBox="1"/>
          <p:nvPr/>
        </p:nvSpPr>
        <p:spPr>
          <a:xfrm>
            <a:off x="8245969" y="683110"/>
            <a:ext cx="384720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What is your favorite movie?</a:t>
            </a:r>
          </a:p>
        </p:txBody>
      </p:sp>
    </p:spTree>
    <p:extLst>
      <p:ext uri="{BB962C8B-B14F-4D97-AF65-F5344CB8AC3E}">
        <p14:creationId xmlns:p14="http://schemas.microsoft.com/office/powerpoint/2010/main" val="690916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inema seats near the stairs">
            <a:extLst>
              <a:ext uri="{FF2B5EF4-FFF2-40B4-BE49-F238E27FC236}">
                <a16:creationId xmlns:a16="http://schemas.microsoft.com/office/drawing/2014/main" id="{CC840C45-A429-ED91-57AF-AAF90F795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-127591" y="10"/>
            <a:ext cx="12319589" cy="87374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3813DB-1CBA-67F9-C4F2-5D41EDEFD1E8}"/>
              </a:ext>
            </a:extLst>
          </p:cNvPr>
          <p:cNvSpPr txBox="1"/>
          <p:nvPr/>
        </p:nvSpPr>
        <p:spPr>
          <a:xfrm>
            <a:off x="294968" y="355465"/>
            <a:ext cx="5496233" cy="431407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>
                <a:solidFill>
                  <a:schemeClr val="bg1"/>
                </a:solidFill>
              </a:rPr>
              <a:t>How would you feel if you were late to the movies?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80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>
                <a:solidFill>
                  <a:schemeClr val="bg1"/>
                </a:solidFill>
              </a:rPr>
              <a:t>How would you feel if your friends/family started to watch a movie without you?</a:t>
            </a:r>
            <a:endParaRPr lang="en-US" sz="48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4961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perfect entertainment snack">
            <a:extLst>
              <a:ext uri="{FF2B5EF4-FFF2-40B4-BE49-F238E27FC236}">
                <a16:creationId xmlns:a16="http://schemas.microsoft.com/office/drawing/2014/main" id="{36540957-6AB5-433E-2575-C9ACC0EAF2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69" b="1577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25CB21-5E40-EB9F-89A6-745C437F68D8}"/>
              </a:ext>
            </a:extLst>
          </p:cNvPr>
          <p:cNvSpPr txBox="1"/>
          <p:nvPr/>
        </p:nvSpPr>
        <p:spPr>
          <a:xfrm>
            <a:off x="896263" y="4248551"/>
            <a:ext cx="735527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cs typeface="Calibri"/>
              </a:rPr>
              <a:t>Do you leave the movie to get snacks? Why/Why not?</a:t>
            </a:r>
          </a:p>
        </p:txBody>
      </p:sp>
    </p:spTree>
    <p:extLst>
      <p:ext uri="{BB962C8B-B14F-4D97-AF65-F5344CB8AC3E}">
        <p14:creationId xmlns:p14="http://schemas.microsoft.com/office/powerpoint/2010/main" val="4125144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ldren eating popcorn">
            <a:extLst>
              <a:ext uri="{FF2B5EF4-FFF2-40B4-BE49-F238E27FC236}">
                <a16:creationId xmlns:a16="http://schemas.microsoft.com/office/drawing/2014/main" id="{58DA0803-D1FA-882A-A82F-F6E08403E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7" t="23391" r="6354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16CCD0-C1A9-3F49-6403-C36803A21546}"/>
              </a:ext>
            </a:extLst>
          </p:cNvPr>
          <p:cNvSpPr txBox="1"/>
          <p:nvPr/>
        </p:nvSpPr>
        <p:spPr>
          <a:xfrm>
            <a:off x="892233" y="4945112"/>
            <a:ext cx="10580439" cy="2387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do you feel when someone is talking throughout the movie?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10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91391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miling man talking on cell phone">
            <a:extLst>
              <a:ext uri="{FF2B5EF4-FFF2-40B4-BE49-F238E27FC236}">
                <a16:creationId xmlns:a16="http://schemas.microsoft.com/office/drawing/2014/main" id="{E7A2EC5A-3CDB-29DA-2DBF-8D5AC7A8F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7" b="14049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2FACE8-6C3E-FFE4-3716-7022F4EDCB3F}"/>
              </a:ext>
            </a:extLst>
          </p:cNvPr>
          <p:cNvSpPr txBox="1"/>
          <p:nvPr/>
        </p:nvSpPr>
        <p:spPr>
          <a:xfrm>
            <a:off x="369942" y="1086043"/>
            <a:ext cx="5356823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cs typeface="Calibri"/>
              </a:rPr>
              <a:t>How would you feel if the movie stops just so a family member could take a phone call?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1759602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9AD80B2-90D9-4AF4-6A96-5DAF496C6C27}"/>
              </a:ext>
            </a:extLst>
          </p:cNvPr>
          <p:cNvSpPr txBox="1">
            <a:spLocks/>
          </p:cNvSpPr>
          <p:nvPr/>
        </p:nvSpPr>
        <p:spPr>
          <a:xfrm>
            <a:off x="838200" y="2292448"/>
            <a:ext cx="10515600" cy="9144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0" i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Thanks to our supporters who invest in CEE’s teacher professional development and classroom resources.</a:t>
            </a:r>
            <a:endParaRPr lang="en-US" sz="3600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02DF0CC-F99A-6229-F023-5A8FBE11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857" y="4116510"/>
            <a:ext cx="3952263" cy="854897"/>
          </a:xfrm>
          <a:prstGeom prst="rect">
            <a:avLst/>
          </a:prstGeom>
        </p:spPr>
      </p:pic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07A85D50-3BBF-EA56-7EE2-1CB1A4FF93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84" b="4972"/>
          <a:stretch>
            <a:fillRect/>
          </a:stretch>
        </p:blipFill>
        <p:spPr>
          <a:xfrm>
            <a:off x="457069" y="3734851"/>
            <a:ext cx="3290743" cy="1618391"/>
          </a:xfrm>
          <a:prstGeom prst="rect">
            <a:avLst/>
          </a:prstGeom>
        </p:spPr>
      </p:pic>
      <p:pic>
        <p:nvPicPr>
          <p:cNvPr id="7" name="Picture 6" descr="A black and white logo with blue text&#10;&#10;AI-generated content may be incorrect.">
            <a:extLst>
              <a:ext uri="{FF2B5EF4-FFF2-40B4-BE49-F238E27FC236}">
                <a16:creationId xmlns:a16="http://schemas.microsoft.com/office/drawing/2014/main" id="{48E573A8-0E73-D5D3-5E98-F68ED2A94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202" y="2887045"/>
            <a:ext cx="2476685" cy="33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454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text, person, indoor, sofa&#10;&#10;Description automatically generated">
            <a:extLst>
              <a:ext uri="{FF2B5EF4-FFF2-40B4-BE49-F238E27FC236}">
                <a16:creationId xmlns:a16="http://schemas.microsoft.com/office/drawing/2014/main" id="{323184D6-7B90-8B41-C5CE-DB70ED109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94"/>
          <a:stretch/>
        </p:blipFill>
        <p:spPr>
          <a:xfrm>
            <a:off x="-97515" y="1"/>
            <a:ext cx="12191980" cy="6856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7BE9F-855B-0580-0769-18383F6084A3}"/>
              </a:ext>
            </a:extLst>
          </p:cNvPr>
          <p:cNvSpPr txBox="1"/>
          <p:nvPr/>
        </p:nvSpPr>
        <p:spPr>
          <a:xfrm>
            <a:off x="347845" y="4240244"/>
            <a:ext cx="9078563" cy="2387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 you enjoy discussing movies with your friends during or after watching it?</a:t>
            </a:r>
          </a:p>
        </p:txBody>
      </p:sp>
    </p:spTree>
    <p:extLst>
      <p:ext uri="{BB962C8B-B14F-4D97-AF65-F5344CB8AC3E}">
        <p14:creationId xmlns:p14="http://schemas.microsoft.com/office/powerpoint/2010/main" val="277944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9EC7B9-6473-3A3E-15C2-D4AD9309AA7E}"/>
              </a:ext>
            </a:extLst>
          </p:cNvPr>
          <p:cNvSpPr txBox="1"/>
          <p:nvPr/>
        </p:nvSpPr>
        <p:spPr>
          <a:xfrm>
            <a:off x="7464613" y="676905"/>
            <a:ext cx="4087307" cy="569269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Do you leave the movies before the credits?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Calibri Light"/>
              </a:rPr>
              <a:t>How would you feel if the power went out before the movie ended?</a:t>
            </a:r>
          </a:p>
        </p:txBody>
      </p:sp>
      <p:pic>
        <p:nvPicPr>
          <p:cNvPr id="2" name="Picture 2" descr="Vintage movie ending frame">
            <a:extLst>
              <a:ext uri="{FF2B5EF4-FFF2-40B4-BE49-F238E27FC236}">
                <a16:creationId xmlns:a16="http://schemas.microsoft.com/office/drawing/2014/main" id="{191E4520-3E67-329F-8272-EA50132D5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8" r="9124" b="1"/>
          <a:stretch/>
        </p:blipFill>
        <p:spPr>
          <a:xfrm>
            <a:off x="2" y="10"/>
            <a:ext cx="7028495" cy="6857991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3512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D0D84-F3C5-CF6F-B901-B5C7FE82D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714" y="3550376"/>
            <a:ext cx="11360800" cy="2618000"/>
          </a:xfrm>
        </p:spPr>
        <p:txBody>
          <a:bodyPr wrap="square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/>
              <a:t>Non-Negotiables</a:t>
            </a:r>
          </a:p>
        </p:txBody>
      </p:sp>
    </p:spTree>
    <p:extLst>
      <p:ext uri="{BB962C8B-B14F-4D97-AF65-F5344CB8AC3E}">
        <p14:creationId xmlns:p14="http://schemas.microsoft.com/office/powerpoint/2010/main" val="4259610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inema seats near the stairs">
            <a:extLst>
              <a:ext uri="{FF2B5EF4-FFF2-40B4-BE49-F238E27FC236}">
                <a16:creationId xmlns:a16="http://schemas.microsoft.com/office/drawing/2014/main" id="{CC840C45-A429-ED91-57AF-AAF90F795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12191999" cy="68579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3813DB-1CBA-67F9-C4F2-5D41EDEFD1E8}"/>
              </a:ext>
            </a:extLst>
          </p:cNvPr>
          <p:cNvSpPr txBox="1"/>
          <p:nvPr/>
        </p:nvSpPr>
        <p:spPr>
          <a:xfrm>
            <a:off x="392503" y="148201"/>
            <a:ext cx="4354151" cy="37427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>
                <a:solidFill>
                  <a:schemeClr val="bg1"/>
                </a:solidFill>
              </a:rPr>
              <a:t>Just like the movies, class will start without you! Make sure you are in the classroom and in your seat before the bell rings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9072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perfect entertainment snack">
            <a:extLst>
              <a:ext uri="{FF2B5EF4-FFF2-40B4-BE49-F238E27FC236}">
                <a16:creationId xmlns:a16="http://schemas.microsoft.com/office/drawing/2014/main" id="{36540957-6AB5-433E-2575-C9ACC0EAF2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69" b="1577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25CB21-5E40-EB9F-89A6-745C437F68D8}"/>
              </a:ext>
            </a:extLst>
          </p:cNvPr>
          <p:cNvSpPr txBox="1"/>
          <p:nvPr/>
        </p:nvSpPr>
        <p:spPr>
          <a:xfrm>
            <a:off x="295289" y="3913960"/>
            <a:ext cx="1074833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cs typeface="Calibri"/>
              </a:rPr>
              <a:t>Just like you get your snacks before the movie begins, </a:t>
            </a:r>
            <a:r>
              <a:rPr lang="en-US" sz="4800">
                <a:ea typeface="+mn-lt"/>
                <a:cs typeface="+mn-lt"/>
              </a:rPr>
              <a:t>Be prepared with all materials everyday</a:t>
            </a:r>
          </a:p>
          <a:p>
            <a:endParaRPr lang="en-US" sz="48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739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ldren eating popcorn">
            <a:extLst>
              <a:ext uri="{FF2B5EF4-FFF2-40B4-BE49-F238E27FC236}">
                <a16:creationId xmlns:a16="http://schemas.microsoft.com/office/drawing/2014/main" id="{58DA0803-D1FA-882A-A82F-F6E08403E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7" t="23391" r="6354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16CCD0-C1A9-3F49-6403-C36803A21546}"/>
              </a:ext>
            </a:extLst>
          </p:cNvPr>
          <p:cNvSpPr txBox="1"/>
          <p:nvPr/>
        </p:nvSpPr>
        <p:spPr>
          <a:xfrm>
            <a:off x="202287" y="4141007"/>
            <a:ext cx="11787427" cy="359529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333" b="1">
                <a:solidFill>
                  <a:schemeClr val="bg1"/>
                </a:solidFill>
                <a:latin typeface="Calibri Light"/>
                <a:ea typeface="+mj-ea"/>
                <a:cs typeface="Calibri Light"/>
              </a:rPr>
              <a:t>It is rude, like the movies, to talk when it is not appropriate! 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333" b="1">
                <a:solidFill>
                  <a:schemeClr val="bg1"/>
                </a:solidFill>
                <a:latin typeface="Calibri Light"/>
                <a:ea typeface="+mj-ea"/>
                <a:cs typeface="Calibri Light"/>
              </a:rPr>
              <a:t>Be respectful and polite to others (and yourself), this includes school property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333" b="1">
              <a:solidFill>
                <a:schemeClr val="bg1"/>
              </a:solidFill>
              <a:latin typeface="Calibri Light"/>
              <a:ea typeface="+mj-ea"/>
              <a:cs typeface="Calibri Light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10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96769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miling man talking on cell phone">
            <a:extLst>
              <a:ext uri="{FF2B5EF4-FFF2-40B4-BE49-F238E27FC236}">
                <a16:creationId xmlns:a16="http://schemas.microsoft.com/office/drawing/2014/main" id="{E7A2EC5A-3CDB-29DA-2DBF-8D5AC7A8F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7" b="14049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2FACE8-6C3E-FFE4-3716-7022F4EDCB3F}"/>
              </a:ext>
            </a:extLst>
          </p:cNvPr>
          <p:cNvSpPr txBox="1"/>
          <p:nvPr/>
        </p:nvSpPr>
        <p:spPr>
          <a:xfrm>
            <a:off x="369942" y="1086044"/>
            <a:ext cx="5356823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cs typeface="Calibri"/>
              </a:rPr>
              <a:t>Your mom can call the office...</a:t>
            </a:r>
            <a:endParaRPr lang="en-US" sz="1400">
              <a:cs typeface="Calibri"/>
            </a:endParaRPr>
          </a:p>
          <a:p>
            <a:r>
              <a:rPr lang="en-US" sz="4800" b="1">
                <a:cs typeface="Calibri"/>
              </a:rPr>
              <a:t>Keep cell phones on silent and in backpack during class. </a:t>
            </a:r>
          </a:p>
          <a:p>
            <a:endParaRPr lang="en-US" sz="48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821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text, person, indoor, sofa&#10;&#10;Description automatically generated">
            <a:extLst>
              <a:ext uri="{FF2B5EF4-FFF2-40B4-BE49-F238E27FC236}">
                <a16:creationId xmlns:a16="http://schemas.microsoft.com/office/drawing/2014/main" id="{323184D6-7B90-8B41-C5CE-DB70ED109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94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7BE9F-855B-0580-0769-18383F6084A3}"/>
              </a:ext>
            </a:extLst>
          </p:cNvPr>
          <p:cNvSpPr txBox="1"/>
          <p:nvPr/>
        </p:nvSpPr>
        <p:spPr>
          <a:xfrm>
            <a:off x="432906" y="3729881"/>
            <a:ext cx="9901940" cy="376607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will be discussing... So actively participate and engage with your peers when appropriate.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600">
              <a:latin typeface="+mj-lt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9373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intage movie ending frame">
            <a:extLst>
              <a:ext uri="{FF2B5EF4-FFF2-40B4-BE49-F238E27FC236}">
                <a16:creationId xmlns:a16="http://schemas.microsoft.com/office/drawing/2014/main" id="{191E4520-3E67-329F-8272-EA50132D5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38" r="9124" b="1"/>
          <a:stretch/>
        </p:blipFill>
        <p:spPr>
          <a:xfrm>
            <a:off x="2" y="0"/>
            <a:ext cx="7028495" cy="6857991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9EC7B9-6473-3A3E-15C2-D4AD9309AA7E}"/>
              </a:ext>
            </a:extLst>
          </p:cNvPr>
          <p:cNvSpPr txBox="1"/>
          <p:nvPr/>
        </p:nvSpPr>
        <p:spPr>
          <a:xfrm>
            <a:off x="7544434" y="1700893"/>
            <a:ext cx="4523423" cy="470045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You don't want to miss anything important, so...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Calibri Light"/>
                <a:ea typeface="+mj-ea"/>
                <a:cs typeface="Calibri Light"/>
              </a:rPr>
              <a:t>Follow the 10/10 rule and Wait to be dismissed by the teacher.</a:t>
            </a:r>
          </a:p>
        </p:txBody>
      </p:sp>
    </p:spTree>
    <p:extLst>
      <p:ext uri="{BB962C8B-B14F-4D97-AF65-F5344CB8AC3E}">
        <p14:creationId xmlns:p14="http://schemas.microsoft.com/office/powerpoint/2010/main" val="214152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72EA14-429F-9E3C-9B20-18BF63524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32926"/>
            <a:ext cx="9144000" cy="4079723"/>
          </a:xfrm>
        </p:spPr>
        <p:txBody>
          <a:bodyPr spcFirstLastPara="1" vert="horz" wrap="square" lIns="91440" tIns="45720" rIns="91440" bIns="45720" rtlCol="0" anchor="t" anchorCtr="0">
            <a:normAutofit fontScale="25000" lnSpcReduction="20000"/>
          </a:bodyPr>
          <a:lstStyle/>
          <a:p>
            <a:pPr marL="1142971" indent="-990575" algn="l">
              <a:buFont typeface="+mj-lt"/>
              <a:buAutoNum type="arabicPeriod"/>
            </a:pPr>
            <a:r>
              <a:rPr lang="en-US" sz="6667">
                <a:latin typeface="Amasis MT Pro Black"/>
              </a:rPr>
              <a:t>Be in the classroom and in your seat before the bell rings</a:t>
            </a:r>
          </a:p>
          <a:p>
            <a:pPr marL="1142971" indent="-990575" algn="l">
              <a:buFont typeface="+mj-lt"/>
              <a:buAutoNum type="arabicPeriod"/>
            </a:pPr>
            <a:endParaRPr lang="en-US" sz="6667">
              <a:latin typeface="Amasis MT Pro Black"/>
              <a:cs typeface="Calibri"/>
            </a:endParaRPr>
          </a:p>
          <a:p>
            <a:pPr marL="1142971" indent="-990575" algn="l">
              <a:buFont typeface="+mj-lt"/>
              <a:buAutoNum type="arabicPeriod"/>
            </a:pPr>
            <a:r>
              <a:rPr lang="en-US" sz="6667">
                <a:latin typeface="Amasis MT Pro Black"/>
              </a:rPr>
              <a:t>Be prepared with all materials such as CHARGED laptop and science notebook everyday</a:t>
            </a:r>
          </a:p>
          <a:p>
            <a:pPr marL="1142971" indent="-990575" algn="l">
              <a:buFont typeface="+mj-lt"/>
              <a:buAutoNum type="arabicPeriod"/>
            </a:pPr>
            <a:endParaRPr lang="en-US" sz="6667">
              <a:latin typeface="Amasis MT Pro Black"/>
              <a:cs typeface="Calibri"/>
            </a:endParaRPr>
          </a:p>
          <a:p>
            <a:pPr marL="1142971" indent="-990575" algn="l">
              <a:buFont typeface="+mj-lt"/>
              <a:buAutoNum type="arabicPeriod"/>
            </a:pPr>
            <a:r>
              <a:rPr lang="en-US" sz="6667">
                <a:latin typeface="Amasis MT Pro Black"/>
              </a:rPr>
              <a:t>Be respectful and polite to others (and yourself), this includes school property</a:t>
            </a:r>
          </a:p>
          <a:p>
            <a:pPr marL="1142971" indent="-990575" algn="l">
              <a:buFont typeface="+mj-lt"/>
              <a:buAutoNum type="arabicPeriod"/>
            </a:pPr>
            <a:endParaRPr lang="en-US" sz="6667">
              <a:latin typeface="Amasis MT Pro Black"/>
              <a:cs typeface="Calibri"/>
            </a:endParaRPr>
          </a:p>
          <a:p>
            <a:pPr marL="1142971" indent="-990575" algn="l">
              <a:buFont typeface="+mj-lt"/>
              <a:buAutoNum type="arabicPeriod"/>
            </a:pPr>
            <a:r>
              <a:rPr lang="en-US" sz="6667">
                <a:latin typeface="Amasis MT Pro Black"/>
              </a:rPr>
              <a:t>Keep cell phones on silent and in backpack during class.</a:t>
            </a:r>
          </a:p>
          <a:p>
            <a:pPr marL="1142971" indent="-990575" algn="l">
              <a:buFont typeface="+mj-lt"/>
              <a:buAutoNum type="arabicPeriod"/>
            </a:pPr>
            <a:endParaRPr lang="en-US" sz="6667">
              <a:latin typeface="Amasis MT Pro Black"/>
            </a:endParaRPr>
          </a:p>
          <a:p>
            <a:pPr marL="1142971" indent="-990575" algn="l">
              <a:buFont typeface="+mj-lt"/>
              <a:buAutoNum type="arabicPeriod"/>
            </a:pPr>
            <a:r>
              <a:rPr lang="en-US" sz="6667">
                <a:latin typeface="Amasis MT Pro Black"/>
              </a:rPr>
              <a:t>Actively participate and engage with your peers when appropriate.</a:t>
            </a:r>
          </a:p>
          <a:p>
            <a:pPr marL="1142971" indent="-990575" algn="l">
              <a:buFont typeface="+mj-lt"/>
              <a:buAutoNum type="arabicPeriod"/>
            </a:pPr>
            <a:endParaRPr lang="en-US" sz="6667">
              <a:latin typeface="Amasis MT Pro Black"/>
              <a:cs typeface="Calibri"/>
            </a:endParaRPr>
          </a:p>
          <a:p>
            <a:pPr marL="1142971" indent="-990575" algn="l">
              <a:buFont typeface="+mj-lt"/>
              <a:buAutoNum type="arabicPeriod"/>
            </a:pPr>
            <a:r>
              <a:rPr lang="en-US" sz="6667">
                <a:latin typeface="Amasis MT Pro Black"/>
              </a:rPr>
              <a:t>Wait to be dismissed by the teacher.</a:t>
            </a:r>
            <a:endParaRPr lang="en-US" sz="6667">
              <a:latin typeface="Amasis MT Pro Black"/>
              <a:cs typeface="Calibri"/>
            </a:endParaRPr>
          </a:p>
          <a:p>
            <a:endParaRPr lang="en-US" sz="5400">
              <a:latin typeface="Amasis MT Pro Black" panose="02040A040500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824E4-3459-E97E-6C2F-2A7820B24B0D}"/>
              </a:ext>
            </a:extLst>
          </p:cNvPr>
          <p:cNvSpPr txBox="1"/>
          <p:nvPr/>
        </p:nvSpPr>
        <p:spPr>
          <a:xfrm>
            <a:off x="-1136502" y="264000"/>
            <a:ext cx="111570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masis MT Pro Black"/>
              </a:rPr>
              <a:t>Non-Negotiables Re-cap</a:t>
            </a:r>
            <a:endParaRPr lang="en-US" sz="4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418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C0790-B019-80CD-C6E2-23ABAC9F3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err="1">
                <a:ea typeface="Calibri Light"/>
                <a:cs typeface="Calibri Light"/>
              </a:rPr>
              <a:t>EconEdLink</a:t>
            </a:r>
            <a:r>
              <a:rPr lang="en-US">
                <a:ea typeface="Calibri Light"/>
                <a:cs typeface="Calibri Light"/>
              </a:rPr>
              <a:t> Membership Perks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A57501-2996-B574-08B9-57AA9EB4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4ADD2B-E8D9-0855-5855-BA0CA10FE0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1413" y="2839058"/>
            <a:ext cx="10830339" cy="3363636"/>
          </a:xfrm>
        </p:spPr>
        <p:txBody>
          <a:bodyPr lIns="91440" tIns="45720" rIns="91440" bIns="45720" anchor="t"/>
          <a:lstStyle/>
          <a:p>
            <a:pPr marL="285750" indent="-285750">
              <a:spcBef>
                <a:spcPts val="400"/>
              </a:spcBef>
              <a:buFont typeface="Symbol,Sans-Serif" panose="020B0604020202020204" pitchFamily="34" charset="0"/>
            </a:pPr>
            <a:r>
              <a:rPr lang="en-US" sz="2000" b="1">
                <a:latin typeface="Arial"/>
                <a:ea typeface="Calibri Light"/>
                <a:cs typeface="Arial"/>
              </a:rPr>
              <a:t>New Webinars, Lesson Plans, and Activities</a:t>
            </a:r>
            <a:r>
              <a:rPr lang="en-US" sz="2000">
                <a:latin typeface="Arial"/>
                <a:ea typeface="Calibri Light"/>
                <a:cs typeface="Arial"/>
              </a:rPr>
              <a:t> are added every month, keeping your teaching toolkit fresh and up-to-date.</a:t>
            </a:r>
          </a:p>
          <a:p>
            <a:pPr marL="285750" indent="-285750">
              <a:spcBef>
                <a:spcPts val="400"/>
              </a:spcBef>
              <a:buFont typeface="Symbol,Sans-Serif" panose="020B0604020202020204" pitchFamily="34" charset="0"/>
            </a:pPr>
            <a:r>
              <a:rPr lang="en-US" sz="2000" b="1">
                <a:latin typeface="Arial"/>
                <a:ea typeface="Calibri Light"/>
                <a:cs typeface="Arial"/>
              </a:rPr>
              <a:t>Learn from experts</a:t>
            </a:r>
            <a:r>
              <a:rPr lang="en-US" sz="2000">
                <a:latin typeface="Arial"/>
                <a:ea typeface="Calibri Light"/>
                <a:cs typeface="Arial"/>
              </a:rPr>
              <a:t> in personal finance and economics tailored to K-12 education.</a:t>
            </a:r>
          </a:p>
          <a:p>
            <a:pPr marL="285750" indent="-285750">
              <a:spcBef>
                <a:spcPts val="400"/>
              </a:spcBef>
              <a:buFont typeface="Symbol,Sans-Serif" panose="020B0604020202020204" pitchFamily="34" charset="0"/>
            </a:pPr>
            <a:r>
              <a:rPr lang="en-US" sz="2000" b="1">
                <a:latin typeface="Arial"/>
                <a:ea typeface="Calibri Light"/>
                <a:cs typeface="Arial"/>
              </a:rPr>
              <a:t>Free high-quality resources</a:t>
            </a:r>
            <a:r>
              <a:rPr lang="en-US" sz="2000">
                <a:latin typeface="Arial"/>
                <a:ea typeface="Calibri Light"/>
                <a:cs typeface="Arial"/>
              </a:rPr>
              <a:t> like presentations, lessons, and activities, all available for download.</a:t>
            </a:r>
          </a:p>
          <a:p>
            <a:pPr marL="285750" indent="-285750">
              <a:spcBef>
                <a:spcPts val="400"/>
              </a:spcBef>
              <a:buFont typeface="Symbol,Sans-Serif" panose="020B0604020202020204" pitchFamily="34" charset="0"/>
            </a:pPr>
            <a:r>
              <a:rPr lang="en-US" sz="2000" b="1">
                <a:latin typeface="Arial"/>
                <a:ea typeface="Calibri Light"/>
                <a:cs typeface="Arial"/>
              </a:rPr>
              <a:t>Instant access</a:t>
            </a:r>
            <a:r>
              <a:rPr lang="en-US" sz="2000">
                <a:latin typeface="Arial"/>
                <a:ea typeface="Calibri Light"/>
                <a:cs typeface="Arial"/>
              </a:rPr>
              <a:t> to your professional development certificates as soon as the requirements are met.</a:t>
            </a:r>
          </a:p>
          <a:p>
            <a:pPr>
              <a:spcBef>
                <a:spcPts val="400"/>
              </a:spcBef>
              <a:buFont typeface="Symbol,Sans-Serif" panose="020B0604020202020204" pitchFamily="34" charset="0"/>
            </a:pPr>
            <a:endParaRPr lang="en-US" sz="2000">
              <a:latin typeface="Arial"/>
              <a:cs typeface="Arial"/>
            </a:endParaRPr>
          </a:p>
          <a:p>
            <a:pPr>
              <a:spcBef>
                <a:spcPts val="400"/>
              </a:spcBef>
              <a:buFont typeface="Symbol,Sans-Serif" panose="020B0604020202020204" pitchFamily="34" charset="0"/>
            </a:pPr>
            <a:r>
              <a:rPr lang="en-US" sz="2000">
                <a:latin typeface="Arial"/>
                <a:ea typeface="Calibri Light"/>
                <a:cs typeface="Arial"/>
              </a:rPr>
              <a:t>Additionally, we’re offering a </a:t>
            </a:r>
            <a:r>
              <a:rPr lang="en-US" sz="2000" b="1">
                <a:latin typeface="Arial"/>
                <a:ea typeface="Calibri Light"/>
                <a:cs typeface="Arial"/>
              </a:rPr>
              <a:t>20% discount</a:t>
            </a:r>
            <a:r>
              <a:rPr lang="en-US" sz="2000">
                <a:latin typeface="Arial"/>
                <a:ea typeface="Calibri Light"/>
                <a:cs typeface="Arial"/>
              </a:rPr>
              <a:t> at the CEE Store. You can purchase our bestsellers like </a:t>
            </a:r>
            <a:r>
              <a:rPr lang="en-US" sz="2000" i="1">
                <a:latin typeface="Arial"/>
                <a:ea typeface="Calibri Light"/>
                <a:cs typeface="Arial"/>
              </a:rPr>
              <a:t>Financial Fitness for Life</a:t>
            </a:r>
            <a:r>
              <a:rPr lang="en-US" sz="2000">
                <a:latin typeface="Arial"/>
                <a:ea typeface="Calibri Light"/>
                <a:cs typeface="Arial"/>
              </a:rPr>
              <a:t> and </a:t>
            </a:r>
            <a:r>
              <a:rPr lang="en-US" sz="2000" i="1">
                <a:latin typeface="Arial"/>
                <a:ea typeface="Calibri Light"/>
                <a:cs typeface="Arial"/>
              </a:rPr>
              <a:t>AP Economics</a:t>
            </a:r>
            <a:r>
              <a:rPr lang="en-US" sz="2000">
                <a:latin typeface="Arial"/>
                <a:ea typeface="Calibri Light"/>
                <a:cs typeface="Arial"/>
              </a:rPr>
              <a:t> using the code: </a:t>
            </a:r>
            <a:r>
              <a:rPr lang="en-US" sz="2000" b="1">
                <a:latin typeface="Arial"/>
                <a:ea typeface="Calibri Light"/>
                <a:cs typeface="Arial"/>
              </a:rPr>
              <a:t>EEL20</a:t>
            </a:r>
            <a:r>
              <a:rPr lang="en-US" sz="2000">
                <a:latin typeface="Arial"/>
                <a:ea typeface="Calibri Light"/>
                <a:cs typeface="Arial"/>
              </a:rPr>
              <a:t>.</a:t>
            </a:r>
            <a:endParaRPr lang="en-US" sz="2000">
              <a:ea typeface="Calibri Ligh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54ACCC-C294-81CE-D049-B88341841BDD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lIns="91440" tIns="45720" rIns="91440" bIns="45720" anchor="t"/>
          <a:lstStyle/>
          <a:p>
            <a:r>
              <a:rPr lang="en-US">
                <a:ea typeface="Calibri Light"/>
                <a:cs typeface="Calibri Light"/>
              </a:rPr>
              <a:t>As an </a:t>
            </a:r>
            <a:r>
              <a:rPr lang="en-US" err="1">
                <a:ea typeface="Calibri Light"/>
                <a:cs typeface="Calibri Light"/>
              </a:rPr>
              <a:t>EconEdLink</a:t>
            </a:r>
            <a:r>
              <a:rPr lang="en-US">
                <a:ea typeface="Calibri Light"/>
                <a:cs typeface="Calibri Light"/>
              </a:rPr>
              <a:t> member, you have access to a wealth of valuable resources! Here's a quick overview of the perks that come with your membership: </a:t>
            </a:r>
            <a:endParaRPr lang="en-US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66575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8A019-E6DE-3F12-2673-4873663FD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E10631-3289-0655-A7FF-38F67214D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04301"/>
            <a:ext cx="9144000" cy="4079723"/>
          </a:xfrm>
        </p:spPr>
        <p:txBody>
          <a:bodyPr spcFirstLastPara="1" vert="horz" wrap="square" lIns="91440" tIns="45720" rIns="91440" bIns="45720" rtlCol="0" anchor="t" anchorCtr="0">
            <a:normAutofit/>
          </a:bodyPr>
          <a:lstStyle/>
          <a:p>
            <a:pPr marL="152396" algn="l"/>
            <a:r>
              <a:rPr lang="en-US" sz="6667">
                <a:latin typeface="Amasis MT Pro" panose="02040604050005020304" pitchFamily="18" charset="77"/>
                <a:cs typeface="Calibri"/>
              </a:rPr>
              <a:t>Reflection: What was the worst class you ever had? What made it so bad?</a:t>
            </a:r>
          </a:p>
          <a:p>
            <a:endParaRPr lang="en-US" sz="5400">
              <a:latin typeface="Amasis MT Pro Black" panose="02040A040500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10D9C-412B-BBC9-E682-96BC518740C6}"/>
              </a:ext>
            </a:extLst>
          </p:cNvPr>
          <p:cNvSpPr txBox="1"/>
          <p:nvPr/>
        </p:nvSpPr>
        <p:spPr>
          <a:xfrm>
            <a:off x="-1136502" y="264000"/>
            <a:ext cx="111570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masis MT Pro Black"/>
                <a:cs typeface="Calibri"/>
              </a:rPr>
              <a:t>Collaboration Time</a:t>
            </a:r>
            <a:endParaRPr lang="en-US" sz="4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8669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C9FD7-E211-2E5A-5882-8BD964ED2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C46A7DF-C3EF-D9CF-8072-8933B9307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04301"/>
            <a:ext cx="9144000" cy="4079723"/>
          </a:xfrm>
        </p:spPr>
        <p:txBody>
          <a:bodyPr spcFirstLastPara="1" vert="horz" wrap="square" lIns="91440" tIns="45720" rIns="91440" bIns="45720" rtlCol="0" anchor="t" anchorCtr="0">
            <a:normAutofit/>
          </a:bodyPr>
          <a:lstStyle/>
          <a:p>
            <a:pPr marL="152396" algn="l"/>
            <a:r>
              <a:rPr lang="en-US" sz="6667">
                <a:latin typeface="Amasis MT Pro" panose="02040604050005020304" pitchFamily="18" charset="77"/>
                <a:cs typeface="Calibri"/>
              </a:rPr>
              <a:t>Reflection: What was the BEST class you ever had? What made it so AWESOME?</a:t>
            </a:r>
          </a:p>
          <a:p>
            <a:endParaRPr lang="en-US" sz="5400">
              <a:latin typeface="Amasis MT Pro Black" panose="02040A040500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7844F1-2FD5-3412-2B77-E546BA6EE83D}"/>
              </a:ext>
            </a:extLst>
          </p:cNvPr>
          <p:cNvSpPr txBox="1"/>
          <p:nvPr/>
        </p:nvSpPr>
        <p:spPr>
          <a:xfrm>
            <a:off x="-1136502" y="264000"/>
            <a:ext cx="111570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masis MT Pro Black"/>
                <a:cs typeface="Calibri"/>
              </a:rPr>
              <a:t>Collaboration Time</a:t>
            </a:r>
            <a:endParaRPr lang="en-US" sz="4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8305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36898-CFF7-B059-F442-88049891F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A34B01-0137-2245-99F5-E69B87873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451" y="1588813"/>
            <a:ext cx="4881336" cy="4871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7D7A02-D5EF-17F4-1A59-1C912A91F23F}"/>
              </a:ext>
            </a:extLst>
          </p:cNvPr>
          <p:cNvSpPr txBox="1"/>
          <p:nvPr/>
        </p:nvSpPr>
        <p:spPr>
          <a:xfrm>
            <a:off x="142348" y="278541"/>
            <a:ext cx="111570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masis MT Pro Black"/>
                <a:cs typeface="Calibri"/>
              </a:rPr>
              <a:t>Share Out</a:t>
            </a:r>
            <a:endParaRPr lang="en-US" sz="48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3354B-92AC-B0FC-625E-20DAA671B66D}"/>
              </a:ext>
            </a:extLst>
          </p:cNvPr>
          <p:cNvSpPr txBox="1"/>
          <p:nvPr/>
        </p:nvSpPr>
        <p:spPr>
          <a:xfrm>
            <a:off x="1253067" y="1881012"/>
            <a:ext cx="274320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What specific elements make a class engaging and memorable for you as a student?</a:t>
            </a:r>
          </a:p>
        </p:txBody>
      </p:sp>
    </p:spTree>
    <p:extLst>
      <p:ext uri="{BB962C8B-B14F-4D97-AF65-F5344CB8AC3E}">
        <p14:creationId xmlns:p14="http://schemas.microsoft.com/office/powerpoint/2010/main" val="2685321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3005469" y="250716"/>
            <a:ext cx="4253024" cy="10309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"/>
              <a:t>Developing Norms</a:t>
            </a:r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2508022" y="1701832"/>
            <a:ext cx="5912232" cy="515616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lnSpc>
                <a:spcPct val="126562"/>
              </a:lnSpc>
              <a:buNone/>
            </a:pPr>
            <a:r>
              <a:rPr lang="en" sz="2133">
                <a:solidFill>
                  <a:srgbClr val="333333"/>
                </a:solidFill>
                <a:highlight>
                  <a:srgbClr val="FFFFFF"/>
                </a:highlight>
              </a:rPr>
              <a:t>The goal is to develop a class culture that promotes academic achievement. </a:t>
            </a:r>
            <a:endParaRPr sz="2133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26562"/>
              </a:lnSpc>
              <a:spcBef>
                <a:spcPts val="3200"/>
              </a:spcBef>
              <a:buNone/>
            </a:pPr>
            <a:r>
              <a:rPr lang="en" sz="2133">
                <a:solidFill>
                  <a:srgbClr val="333333"/>
                </a:solidFill>
                <a:highlight>
                  <a:srgbClr val="FFFFFF"/>
                </a:highlight>
              </a:rPr>
              <a:t>To address potential impatience, our class is like a supertanker. "It won’t turn quickly based on one person's needs, but we will arrive at the intended academic destination."</a:t>
            </a:r>
            <a:endParaRPr sz="2133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26562"/>
              </a:lnSpc>
              <a:spcBef>
                <a:spcPts val="3200"/>
              </a:spcBef>
              <a:buClr>
                <a:schemeClr val="dk1"/>
              </a:buClr>
              <a:buSzPts val="1100"/>
              <a:buNone/>
            </a:pPr>
            <a:r>
              <a:rPr lang="en" sz="2133">
                <a:solidFill>
                  <a:srgbClr val="333333"/>
                </a:solidFill>
                <a:highlight>
                  <a:srgbClr val="FFFFFF"/>
                </a:highlight>
              </a:rPr>
              <a:t>In addition, as a class we will revisit norms often and make course corrections.</a:t>
            </a:r>
            <a:endParaRPr sz="2133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3200"/>
              </a:spcBef>
              <a:buClr>
                <a:schemeClr val="dk1"/>
              </a:buClr>
              <a:buSzPts val="1100"/>
              <a:buNone/>
            </a:pPr>
            <a:endParaRPr sz="1467">
              <a:solidFill>
                <a:schemeClr val="dk1"/>
              </a:solidFill>
            </a:endParaRPr>
          </a:p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4B732DB-64C3-BECA-C248-460619DF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052" y="2175819"/>
            <a:ext cx="3623973" cy="26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3566B-08A0-363D-E81C-57493DCAB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1567" y="3633712"/>
            <a:ext cx="2132704" cy="3248475"/>
          </a:xfrm>
          <a:prstGeom prst="rect">
            <a:avLst/>
          </a:prstGeom>
        </p:spPr>
      </p:pic>
      <p:pic>
        <p:nvPicPr>
          <p:cNvPr id="8" name="Picture 7" descr="A blue cloud with a black background&#10;&#10;Description automatically generated">
            <a:extLst>
              <a:ext uri="{FF2B5EF4-FFF2-40B4-BE49-F238E27FC236}">
                <a16:creationId xmlns:a16="http://schemas.microsoft.com/office/drawing/2014/main" id="{7B84A799-5BAE-1884-F595-06168F808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59979" flipH="1">
            <a:off x="329179" y="1520407"/>
            <a:ext cx="1990146" cy="3004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A43279-57F6-6E57-3292-84187D78CD5D}"/>
              </a:ext>
            </a:extLst>
          </p:cNvPr>
          <p:cNvSpPr txBox="1"/>
          <p:nvPr/>
        </p:nvSpPr>
        <p:spPr>
          <a:xfrm rot="352743">
            <a:off x="686324" y="1693397"/>
            <a:ext cx="13188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Century Schoolbook" panose="02040604050505020304" pitchFamily="18" charset="0"/>
              </a:rPr>
              <a:t>What norms have I learned?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hand drawn notes&#10;&#10;Description automatically generated with medium confidence">
            <a:extLst>
              <a:ext uri="{FF2B5EF4-FFF2-40B4-BE49-F238E27FC236}">
                <a16:creationId xmlns:a16="http://schemas.microsoft.com/office/drawing/2014/main" id="{E32AAFE9-DD33-2023-9793-C3953BDAE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3289" y="354189"/>
            <a:ext cx="8669867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6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/>
        </p:nvSpPr>
        <p:spPr>
          <a:xfrm>
            <a:off x="2707759" y="1588100"/>
            <a:ext cx="3880725" cy="2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65655">
              <a:buClr>
                <a:srgbClr val="1F497D"/>
              </a:buClr>
              <a:buSzPts val="1900"/>
              <a:buFont typeface="Proxima Nova"/>
              <a:buAutoNum type="arabicPeriod"/>
            </a:pPr>
            <a:r>
              <a:rPr lang="en" sz="2533" b="1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Engage in the work</a:t>
            </a:r>
            <a:endParaRPr sz="2533" b="1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65655">
              <a:buClr>
                <a:srgbClr val="1F497D"/>
              </a:buClr>
              <a:buSzPts val="1900"/>
              <a:buFont typeface="Proxima Nova"/>
              <a:buAutoNum type="arabicPeriod"/>
            </a:pPr>
            <a:r>
              <a:rPr lang="en" sz="2533" b="1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Adopt a beginner’s mindset</a:t>
            </a:r>
            <a:endParaRPr sz="2533" b="1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65655">
              <a:buClr>
                <a:srgbClr val="1F497D"/>
              </a:buClr>
              <a:buSzPts val="1900"/>
              <a:buFont typeface="Proxima Nova"/>
              <a:buAutoNum type="arabicPeriod"/>
            </a:pPr>
            <a:r>
              <a:rPr lang="en" sz="2533" b="1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Give and expect dignity and respect</a:t>
            </a:r>
            <a:endParaRPr sz="2533" b="1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65655">
              <a:buClr>
                <a:srgbClr val="1F497D"/>
              </a:buClr>
              <a:buSzPts val="1900"/>
              <a:buFont typeface="Proxima Nova"/>
              <a:buAutoNum type="arabicPeriod"/>
            </a:pPr>
            <a:r>
              <a:rPr lang="en" sz="2533" b="1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Appreciate non-closure</a:t>
            </a:r>
            <a:endParaRPr sz="2533" b="1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65655">
              <a:buClr>
                <a:srgbClr val="1F497D"/>
              </a:buClr>
              <a:buSzPts val="1900"/>
              <a:buFont typeface="Proxima Nova"/>
              <a:buAutoNum type="arabicPeriod"/>
            </a:pPr>
            <a:r>
              <a:rPr lang="en" sz="2533" b="1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Welcome curiosity</a:t>
            </a:r>
            <a:endParaRPr sz="2533" b="1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endParaRPr sz="2800" b="1">
              <a:solidFill>
                <a:srgbClr val="1C458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" name="Google Shape;128;p22"/>
          <p:cNvSpPr txBox="1"/>
          <p:nvPr/>
        </p:nvSpPr>
        <p:spPr>
          <a:xfrm>
            <a:off x="607651" y="131601"/>
            <a:ext cx="9756400" cy="8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3333" b="1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Group Agreements</a:t>
            </a:r>
            <a:r>
              <a:rPr lang="en" sz="3333" b="1">
                <a:solidFill>
                  <a:srgbClr val="1C4587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  <a:p>
            <a:pPr algn="ctr">
              <a:buClr>
                <a:srgbClr val="000000"/>
              </a:buClr>
              <a:buSzPts val="1100"/>
            </a:pPr>
            <a:r>
              <a:rPr lang="en" sz="3333" b="1">
                <a:solidFill>
                  <a:srgbClr val="1C4587"/>
                </a:solidFill>
                <a:latin typeface="Proxima Nova"/>
                <a:ea typeface="Proxima Nova"/>
                <a:cs typeface="Proxima Nova"/>
                <a:sym typeface="Proxima Nova"/>
              </a:rPr>
              <a:t>Pick the top 3 that are the most important to you</a:t>
            </a:r>
          </a:p>
          <a:p>
            <a:pPr algn="ctr">
              <a:buClr>
                <a:srgbClr val="000000"/>
              </a:buClr>
              <a:buSzPts val="1100"/>
            </a:pPr>
            <a:endParaRPr sz="3333" b="1">
              <a:solidFill>
                <a:srgbClr val="1C458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9" name="Google Shape;129;p22"/>
          <p:cNvSpPr txBox="1"/>
          <p:nvPr/>
        </p:nvSpPr>
        <p:spPr>
          <a:xfrm>
            <a:off x="1013997" y="4909101"/>
            <a:ext cx="9395600" cy="1805326"/>
          </a:xfrm>
          <a:prstGeom prst="rect">
            <a:avLst/>
          </a:prstGeom>
          <a:noFill/>
          <a:ln w="19050" cap="flat" cmpd="sng">
            <a:solidFill>
              <a:srgbClr val="31A8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2533" b="1">
                <a:solidFill>
                  <a:srgbClr val="31A8AD"/>
                </a:solidFill>
                <a:latin typeface="Proxima Nova"/>
                <a:ea typeface="Proxima Nova"/>
                <a:cs typeface="Proxima Nova"/>
                <a:sym typeface="Proxima Nova"/>
              </a:rPr>
              <a:t>Facilitator Agreements:</a:t>
            </a:r>
            <a:endParaRPr sz="2533" b="1">
              <a:solidFill>
                <a:srgbClr val="31A8A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65655">
              <a:buClr>
                <a:srgbClr val="1C4587"/>
              </a:buClr>
              <a:buSzPts val="1900"/>
              <a:buFont typeface="Proxima Nova"/>
              <a:buAutoNum type="arabicPeriod"/>
            </a:pPr>
            <a:r>
              <a:rPr lang="en" sz="2533" b="1">
                <a:solidFill>
                  <a:srgbClr val="1C4587"/>
                </a:solidFill>
                <a:latin typeface="Proxima Nova"/>
                <a:ea typeface="Proxima Nova"/>
                <a:cs typeface="Proxima Nova"/>
                <a:sym typeface="Proxima Nova"/>
              </a:rPr>
              <a:t>Offer clear expectations and examples</a:t>
            </a:r>
            <a:endParaRPr sz="2533" b="1">
              <a:solidFill>
                <a:srgbClr val="1C458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65655">
              <a:buClr>
                <a:srgbClr val="1C4587"/>
              </a:buClr>
              <a:buSzPts val="1900"/>
              <a:buFont typeface="Proxima Nova"/>
              <a:buAutoNum type="arabicPeriod"/>
            </a:pPr>
            <a:r>
              <a:rPr lang="en" sz="2533" b="1">
                <a:solidFill>
                  <a:srgbClr val="1C4587"/>
                </a:solidFill>
                <a:latin typeface="Proxima Nova"/>
                <a:ea typeface="Proxima Nova"/>
                <a:cs typeface="Proxima Nova"/>
                <a:sym typeface="Proxima Nova"/>
              </a:rPr>
              <a:t>Provide and </a:t>
            </a:r>
            <a:r>
              <a:rPr lang="en" sz="2533" b="1">
                <a:solidFill>
                  <a:srgbClr val="31A8AD"/>
                </a:solidFill>
                <a:latin typeface="Proxima Nova"/>
                <a:ea typeface="Proxima Nova"/>
                <a:cs typeface="Proxima Nova"/>
                <a:sym typeface="Proxima Nova"/>
              </a:rPr>
              <a:t>protect</a:t>
            </a:r>
            <a:r>
              <a:rPr lang="en" sz="2533" b="1">
                <a:solidFill>
                  <a:srgbClr val="1C4587"/>
                </a:solidFill>
                <a:latin typeface="Proxima Nova"/>
                <a:ea typeface="Proxima Nova"/>
                <a:cs typeface="Proxima Nova"/>
                <a:sym typeface="Proxima Nova"/>
              </a:rPr>
              <a:t> time for you to work, reflect, and take care of your needs</a:t>
            </a:r>
            <a:endParaRPr sz="2400"/>
          </a:p>
        </p:txBody>
      </p:sp>
      <p:sp>
        <p:nvSpPr>
          <p:cNvPr id="130" name="Google Shape;130;p22"/>
          <p:cNvSpPr txBox="1"/>
          <p:nvPr/>
        </p:nvSpPr>
        <p:spPr>
          <a:xfrm>
            <a:off x="7569679" y="1588100"/>
            <a:ext cx="4055251" cy="20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533" b="1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6. Expect and learn from failure</a:t>
            </a:r>
            <a:endParaRPr sz="2533" b="1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r>
              <a:rPr lang="en" sz="2533" b="1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7. Listen to learn</a:t>
            </a:r>
            <a:endParaRPr sz="2533" b="1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r>
              <a:rPr lang="en" sz="2533" b="1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8. Lean into discomfort</a:t>
            </a:r>
            <a:endParaRPr sz="2533" b="1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r>
              <a:rPr lang="en" sz="2533" b="1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9. Encourage constructive silence</a:t>
            </a:r>
            <a:endParaRPr sz="2533" b="1">
              <a:solidFill>
                <a:srgbClr val="1F497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r>
              <a:rPr lang="en" sz="2533" b="1">
                <a:solidFill>
                  <a:srgbClr val="1F497D"/>
                </a:solidFill>
                <a:latin typeface="Proxima Nova"/>
                <a:ea typeface="Proxima Nova"/>
                <a:cs typeface="Proxima Nova"/>
                <a:sym typeface="Proxima Nova"/>
              </a:rPr>
              <a:t>10.  Discourage Distractions</a:t>
            </a:r>
            <a:endParaRPr sz="2667" b="1">
              <a:solidFill>
                <a:srgbClr val="4BACC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endParaRPr sz="2800" b="1">
              <a:solidFill>
                <a:srgbClr val="1C458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431" y="1807801"/>
            <a:ext cx="1425133" cy="14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618" y="3069900"/>
            <a:ext cx="1466933" cy="1466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DB96D-5468-A7D4-FF4B-6C9FA000E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Norms Poll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A5F62-D7F1-52EC-A976-F1547ADA40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1765" indent="0">
              <a:buNone/>
            </a:pPr>
            <a:endParaRPr lang="en-US">
              <a:ea typeface="Calibri"/>
              <a:cs typeface="Calibri"/>
            </a:endParaRPr>
          </a:p>
          <a:p>
            <a:pPr marL="151765" indent="0">
              <a:buNone/>
            </a:pPr>
            <a:r>
              <a:rPr lang="en-US"/>
              <a:t>Our top 5 Norms:</a:t>
            </a:r>
            <a:endParaRPr lang="en-US">
              <a:ea typeface="Calibri"/>
              <a:cs typeface="Calibri"/>
            </a:endParaRPr>
          </a:p>
          <a:p>
            <a:pPr marL="151765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564D2-2D56-0A99-2F20-7D5555F01A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36</a:t>
            </a:fld>
            <a:endParaRPr lang="en"/>
          </a:p>
        </p:txBody>
      </p:sp>
      <p:pic>
        <p:nvPicPr>
          <p:cNvPr id="6" name="Picture 5" descr="A qr code with people and a few paper cut out figures&#10;&#10;AI-generated content may be incorrect.">
            <a:extLst>
              <a:ext uri="{FF2B5EF4-FFF2-40B4-BE49-F238E27FC236}">
                <a16:creationId xmlns:a16="http://schemas.microsoft.com/office/drawing/2014/main" id="{8FC3DFA5-067E-B8F0-B92E-7F5BAB8E0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144" y="1539711"/>
            <a:ext cx="5082619" cy="51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38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"/>
              <a:t>Norm Building</a:t>
            </a:r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/>
          </a:bodyPr>
          <a:lstStyle/>
          <a:p>
            <a:pPr marL="0" indent="0" algn="l"/>
            <a:r>
              <a:rPr lang="en" sz="3467"/>
              <a:t>In Previous classes what has interfered with your learning?</a:t>
            </a:r>
            <a:endParaRPr sz="8666"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2"/>
          </p:nvPr>
        </p:nvSpPr>
        <p:spPr>
          <a:xfrm>
            <a:off x="6748400" y="1377867"/>
            <a:ext cx="4953600" cy="451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25000" lnSpcReduction="20000"/>
          </a:bodyPr>
          <a:lstStyle/>
          <a:p>
            <a:pPr marL="0" indent="0">
              <a:buNone/>
            </a:pPr>
            <a:endParaRPr sz="133" b="1"/>
          </a:p>
          <a:p>
            <a:pPr marL="0" indent="0">
              <a:spcBef>
                <a:spcPts val="1600"/>
              </a:spcBef>
              <a:buNone/>
            </a:pPr>
            <a:r>
              <a:rPr lang="en" sz="6667" b="1"/>
              <a:t>POTENTIAL PROBLEM AREAS</a:t>
            </a:r>
            <a:endParaRPr sz="6667" b="1"/>
          </a:p>
          <a:p>
            <a:pPr marL="0" indent="0">
              <a:spcBef>
                <a:spcPts val="1600"/>
              </a:spcBef>
              <a:buNone/>
            </a:pPr>
            <a:r>
              <a:rPr lang="en" sz="6667" b="1"/>
              <a:t>What (if any) norms are needed to address these areas?</a:t>
            </a:r>
            <a:endParaRPr sz="6667" b="1"/>
          </a:p>
          <a:p>
            <a:pPr marL="0" indent="0">
              <a:spcBef>
                <a:spcPts val="1600"/>
              </a:spcBef>
              <a:buNone/>
            </a:pPr>
            <a:r>
              <a:rPr lang="en" sz="6133"/>
              <a:t>Student-to-student interactions</a:t>
            </a:r>
            <a:endParaRPr sz="6133"/>
          </a:p>
          <a:p>
            <a:pPr marL="0" indent="0">
              <a:spcBef>
                <a:spcPts val="1600"/>
              </a:spcBef>
              <a:buNone/>
            </a:pPr>
            <a:r>
              <a:rPr lang="en" sz="6133"/>
              <a:t>The physical space and/or personal property</a:t>
            </a:r>
            <a:endParaRPr sz="6133"/>
          </a:p>
          <a:p>
            <a:pPr marL="0" indent="0">
              <a:spcBef>
                <a:spcPts val="1600"/>
              </a:spcBef>
              <a:buNone/>
            </a:pPr>
            <a:r>
              <a:rPr lang="en" sz="6133"/>
              <a:t>Sensitive topics</a:t>
            </a:r>
            <a:endParaRPr sz="6133"/>
          </a:p>
          <a:p>
            <a:pPr marL="0" indent="0">
              <a:spcBef>
                <a:spcPts val="1600"/>
              </a:spcBef>
              <a:buNone/>
            </a:pPr>
            <a:r>
              <a:rPr lang="en" sz="6133"/>
              <a:t>Transitions</a:t>
            </a:r>
            <a:endParaRPr sz="6133"/>
          </a:p>
          <a:p>
            <a:pPr marL="0" indent="0">
              <a:spcBef>
                <a:spcPts val="1600"/>
              </a:spcBef>
              <a:buNone/>
            </a:pPr>
            <a:r>
              <a:rPr lang="en" sz="6133"/>
              <a:t>When the instructor leaves/is absent from the room</a:t>
            </a:r>
            <a:endParaRPr sz="6133"/>
          </a:p>
          <a:p>
            <a:pPr marL="0" indent="0">
              <a:spcBef>
                <a:spcPts val="1600"/>
              </a:spcBef>
              <a:buNone/>
            </a:pPr>
            <a:r>
              <a:rPr lang="en" sz="6133"/>
              <a:t>Communication</a:t>
            </a:r>
            <a:endParaRPr sz="6133"/>
          </a:p>
          <a:p>
            <a:pPr marL="0" indent="0">
              <a:spcBef>
                <a:spcPts val="1600"/>
              </a:spcBef>
              <a:buNone/>
            </a:pPr>
            <a:r>
              <a:rPr lang="en" sz="6133"/>
              <a:t>Using the pencil sharpener, drinking fountain, and/or restroom</a:t>
            </a:r>
            <a:endParaRPr sz="6133"/>
          </a:p>
          <a:p>
            <a:pPr marL="0" indent="0">
              <a:spcBef>
                <a:spcPts val="1600"/>
              </a:spcBef>
              <a:buNone/>
            </a:pPr>
            <a:r>
              <a:rPr lang="en" sz="6133"/>
              <a:t>When tasks are finished early</a:t>
            </a:r>
            <a:endParaRPr sz="6133"/>
          </a:p>
          <a:p>
            <a:pPr marL="0" indent="0">
              <a:spcBef>
                <a:spcPts val="1600"/>
              </a:spcBef>
              <a:buNone/>
            </a:pPr>
            <a:r>
              <a:rPr lang="en" sz="6133"/>
              <a:t>Smart phones</a:t>
            </a:r>
            <a:endParaRPr sz="6133"/>
          </a:p>
          <a:p>
            <a:pPr marL="0" indent="0">
              <a:spcBef>
                <a:spcPts val="1600"/>
              </a:spcBef>
              <a:buNone/>
            </a:pPr>
            <a:r>
              <a:rPr lang="en" sz="6133"/>
              <a:t>Confusion or frustration</a:t>
            </a:r>
            <a:endParaRPr sz="6133"/>
          </a:p>
          <a:p>
            <a:pPr marL="0" indent="0">
              <a:spcBef>
                <a:spcPts val="1600"/>
              </a:spcBef>
              <a:buNone/>
            </a:pPr>
            <a:r>
              <a:rPr lang="en" sz="6133"/>
              <a:t>Intolerance</a:t>
            </a:r>
            <a:endParaRPr sz="6133"/>
          </a:p>
          <a:p>
            <a:pPr marL="0" indent="0">
              <a:spcBef>
                <a:spcPts val="1600"/>
              </a:spcBef>
              <a:buNone/>
            </a:pPr>
            <a:r>
              <a:rPr lang="en" sz="6133"/>
              <a:t>When needed materials are missing</a:t>
            </a:r>
            <a:endParaRPr sz="6133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4201" y="203200"/>
            <a:ext cx="902082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6F273C-7E1D-392A-EA7D-5D54392BB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86530-C7C4-8712-72C3-2F5B5634B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56610"/>
            <a:ext cx="7772400" cy="53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2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Certificate Requirements &amp; Materials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To earn professional development hours for webinars, you must:</a:t>
            </a:r>
          </a:p>
          <a:p>
            <a:pPr marL="0" indent="0">
              <a:buNone/>
            </a:pPr>
            <a:endParaRPr lang="en-US" sz="2600">
              <a:latin typeface="Calibri Light"/>
              <a:ea typeface="Calibri Light"/>
              <a:cs typeface="Calibri Light"/>
            </a:endParaRPr>
          </a:p>
          <a:p>
            <a:pPr marL="457200" indent="-457200">
              <a:buFont typeface="Arial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Watch a minimum of 75% for our longer sessions and the full 45 minutes for our 45 minute sessions. </a:t>
            </a:r>
          </a:p>
          <a:p>
            <a:pPr marL="457200" indent="-457200">
              <a:buFont typeface="Arial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You will automatically receive a professional development certificate via e-mail within 24 to 48 hours.</a:t>
            </a:r>
          </a:p>
          <a:p>
            <a:pPr marL="457200" indent="-457200">
              <a:buFont typeface="Arial"/>
              <a:buChar char="•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Want to revisit today’s content? All session materials and recordings will be available on EconEdLink.org within the following day (10am EST)</a:t>
            </a:r>
          </a:p>
          <a:p>
            <a:pPr marL="457200" indent="-457200">
              <a:buFont typeface="Arial"/>
              <a:buChar char="•"/>
            </a:pPr>
            <a:endParaRPr lang="en-US" sz="2600">
              <a:latin typeface="Calibri Light" panose="020F0302020204030204" pitchFamily="34" charset="0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073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8A79B-B03B-2442-308C-21524BE14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FAF26-31CB-1AD6-827F-EDED18FC3FD7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Empowering Classroom Routines</a:t>
            </a:r>
            <a:endParaRPr lang="en-US">
              <a:solidFill>
                <a:srgbClr val="414A5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88ECD8-01F5-8F17-8B5C-0CAD6C553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EB24FC-2DEC-5EDF-6DDD-A795FF8B9E62}"/>
              </a:ext>
            </a:extLst>
          </p:cNvPr>
          <p:cNvGraphicFramePr>
            <a:graphicFrameLocks noGrp="1"/>
          </p:cNvGraphicFramePr>
          <p:nvPr/>
        </p:nvGraphicFramePr>
        <p:xfrm>
          <a:off x="1075225" y="2506662"/>
          <a:ext cx="10041550" cy="4351338"/>
        </p:xfrm>
        <a:graphic>
          <a:graphicData uri="http://schemas.openxmlformats.org/drawingml/2006/table">
            <a:tbl>
              <a:tblPr/>
              <a:tblGrid>
                <a:gridCol w="5020775">
                  <a:extLst>
                    <a:ext uri="{9D8B030D-6E8A-4147-A177-3AD203B41FA5}">
                      <a16:colId xmlns:a16="http://schemas.microsoft.com/office/drawing/2014/main" val="3446717193"/>
                    </a:ext>
                  </a:extLst>
                </a:gridCol>
                <a:gridCol w="5020775">
                  <a:extLst>
                    <a:ext uri="{9D8B030D-6E8A-4147-A177-3AD203B41FA5}">
                      <a16:colId xmlns:a16="http://schemas.microsoft.com/office/drawing/2014/main" val="2992885463"/>
                    </a:ext>
                  </a:extLst>
                </a:gridCol>
              </a:tblGrid>
              <a:tr h="39838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700" b="0">
                          <a:effectLst/>
                        </a:rPr>
                        <a:t>Routine</a:t>
                      </a:r>
                    </a:p>
                  </a:txBody>
                  <a:tcPr marL="109147" marR="72765" marT="72765" marB="63669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700" b="0">
                          <a:effectLst/>
                        </a:rPr>
                        <a:t>Description</a:t>
                      </a:r>
                    </a:p>
                  </a:txBody>
                  <a:tcPr marL="109147" marR="72765" marT="72765" marB="63669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830055"/>
                  </a:ext>
                </a:extLst>
              </a:tr>
              <a:tr h="66034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700" b="1">
                          <a:effectLst/>
                        </a:rPr>
                        <a:t>Morning Meetings or Daily Check-ins</a:t>
                      </a:r>
                      <a:endParaRPr lang="en-US" sz="1700">
                        <a:effectLst/>
                      </a:endParaRPr>
                    </a:p>
                  </a:txBody>
                  <a:tcPr marL="109147" marR="72765" marT="72765" marB="63669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700">
                          <a:effectLst/>
                        </a:rPr>
                        <a:t>Students share goals, questions, or news to build community.</a:t>
                      </a:r>
                    </a:p>
                  </a:txBody>
                  <a:tcPr marL="109147" marR="72765" marT="72765" marB="63669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4981539"/>
                  </a:ext>
                </a:extLst>
              </a:tr>
              <a:tr h="66034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700" b="1">
                          <a:effectLst/>
                        </a:rPr>
                        <a:t>Student-Led Warm-Ups</a:t>
                      </a:r>
                      <a:endParaRPr lang="en-US" sz="1700">
                        <a:effectLst/>
                      </a:endParaRPr>
                    </a:p>
                  </a:txBody>
                  <a:tcPr marL="109147" marR="72765" marT="72765" marB="63669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700">
                          <a:effectLst/>
                        </a:rPr>
                        <a:t>Each day, a different student leads a short activity or question.</a:t>
                      </a:r>
                    </a:p>
                  </a:txBody>
                  <a:tcPr marL="109147" marR="72765" marT="72765" marB="63669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3654153"/>
                  </a:ext>
                </a:extLst>
              </a:tr>
              <a:tr h="66034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700" b="1">
                          <a:effectLst/>
                        </a:rPr>
                        <a:t>Classroom Jobs or Roles</a:t>
                      </a:r>
                      <a:endParaRPr lang="en-US" sz="1700">
                        <a:effectLst/>
                      </a:endParaRPr>
                    </a:p>
                  </a:txBody>
                  <a:tcPr marL="109147" marR="72765" marT="72765" marB="63669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700">
                          <a:effectLst/>
                        </a:rPr>
                        <a:t>Students rotate roles like facilitator, timekeeper, or tech manager.</a:t>
                      </a:r>
                    </a:p>
                  </a:txBody>
                  <a:tcPr marL="109147" marR="72765" marT="72765" marB="63669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8236535"/>
                  </a:ext>
                </a:extLst>
              </a:tr>
              <a:tr h="66034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700" b="1">
                          <a:effectLst/>
                        </a:rPr>
                        <a:t>Reflection Journals</a:t>
                      </a:r>
                      <a:endParaRPr lang="en-US" sz="1700">
                        <a:effectLst/>
                      </a:endParaRPr>
                    </a:p>
                  </a:txBody>
                  <a:tcPr marL="109147" marR="72765" marT="72765" marB="63669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700">
                          <a:effectLst/>
                        </a:rPr>
                        <a:t>Daily or weekly reflections on learning, challenges, and goals.</a:t>
                      </a:r>
                    </a:p>
                  </a:txBody>
                  <a:tcPr marL="109147" marR="72765" marT="72765" marB="63669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9940580"/>
                  </a:ext>
                </a:extLst>
              </a:tr>
              <a:tr h="66034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700" b="1">
                          <a:effectLst/>
                        </a:rPr>
                        <a:t>Exit Tickets</a:t>
                      </a:r>
                      <a:endParaRPr lang="en-US" sz="1700">
                        <a:effectLst/>
                      </a:endParaRPr>
                    </a:p>
                  </a:txBody>
                  <a:tcPr marL="109147" marR="72765" marT="72765" marB="63669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700">
                          <a:effectLst/>
                        </a:rPr>
                        <a:t>Students answer a prompt or question before leaving class.</a:t>
                      </a:r>
                    </a:p>
                  </a:txBody>
                  <a:tcPr marL="109147" marR="72765" marT="72765" marB="63669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6333035"/>
                  </a:ext>
                </a:extLst>
              </a:tr>
              <a:tr h="65124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700" b="1">
                          <a:effectLst/>
                        </a:rPr>
                        <a:t>Goal-Setting Mondays / Feedback Fridays</a:t>
                      </a:r>
                      <a:endParaRPr lang="en-US" sz="1700">
                        <a:effectLst/>
                      </a:endParaRPr>
                    </a:p>
                  </a:txBody>
                  <a:tcPr marL="109147" marR="72765" marT="72765" marB="54574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700">
                          <a:effectLst/>
                        </a:rPr>
                        <a:t>Students set intentions and reflect on progress weekly.</a:t>
                      </a:r>
                    </a:p>
                  </a:txBody>
                  <a:tcPr marL="109147" marR="72765" marT="72765" marB="54574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2224414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896D1219-CCD1-77B3-C7F2-A743BE931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25" y="1574465"/>
            <a:ext cx="12627428" cy="814287"/>
          </a:xfrm>
          <a:prstGeom prst="rect">
            <a:avLst/>
          </a:prstGeom>
          <a:solidFill>
            <a:srgbClr val="FAFA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8394" rIns="0" bIns="2221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424242"/>
                </a:solidFill>
                <a:effectLst/>
                <a:latin typeface="Segoe Sans"/>
              </a:rPr>
              <a:t>Examples of Empowering Classroom Routines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424242"/>
                </a:solidFill>
                <a:effectLst/>
                <a:latin typeface="Segoe Sans"/>
              </a:rPr>
              <a:t>Here are some routines you can introduce early in the year: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817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621F9-509C-D4D8-6380-B79FB859F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E3B1E-E0F1-09EE-DC9B-CFEBBA9B0D46}"/>
              </a:ext>
            </a:extLst>
          </p:cNvPr>
          <p:cNvSpPr txBox="1">
            <a:spLocks/>
          </p:cNvSpPr>
          <p:nvPr/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25"/>
              </a:spcAft>
            </a:pPr>
            <a:r>
              <a:rPr lang="en-US" b="1" kern="1200">
                <a:latin typeface="+mj-lt"/>
                <a:ea typeface="+mj-ea"/>
                <a:cs typeface="+mj-cs"/>
              </a:rPr>
              <a:t>Routines and Responsibilities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F20809-96B0-4A06-63BB-1FA219483632}"/>
              </a:ext>
            </a:extLst>
          </p:cNvPr>
          <p:cNvSpPr txBox="1"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US" sz="2800" b="1"/>
              <a:t>Classroom Leadership Roles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DB972-1D86-834A-F842-88142B88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graphicFrame>
        <p:nvGraphicFramePr>
          <p:cNvPr id="8" name="Text Placeholder 2">
            <a:extLst>
              <a:ext uri="{FF2B5EF4-FFF2-40B4-BE49-F238E27FC236}">
                <a16:creationId xmlns:a16="http://schemas.microsoft.com/office/drawing/2014/main" id="{DA7AA43B-D368-D4BB-FEC6-7CE4A6155C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971720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780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The Importance of Routines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7E22C0-0CD2-1FD7-9D56-F0852118B6B7}"/>
              </a:ext>
            </a:extLst>
          </p:cNvPr>
          <p:cNvSpPr txBox="1"/>
          <p:nvPr/>
        </p:nvSpPr>
        <p:spPr>
          <a:xfrm>
            <a:off x="3409858" y="62039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</a:t>
            </a:r>
            <a:r>
              <a:rPr lang="en-US" err="1"/>
              <a:t>www.youtube.com</a:t>
            </a:r>
            <a:r>
              <a:rPr lang="en-US"/>
              <a:t>/</a:t>
            </a:r>
            <a:r>
              <a:rPr lang="en-US" err="1"/>
              <a:t>watch?v</a:t>
            </a:r>
            <a:r>
              <a:rPr lang="en-US"/>
              <a:t>=VA39LsP4_ao&amp;t=148s</a:t>
            </a:r>
          </a:p>
        </p:txBody>
      </p:sp>
      <p:pic>
        <p:nvPicPr>
          <p:cNvPr id="8" name="Online Media 7" descr="How to Establish Routines &amp; Procedures in the Classroom | Kathleen Jasper">
            <a:hlinkClick r:id="" action="ppaction://media"/>
            <a:extLst>
              <a:ext uri="{FF2B5EF4-FFF2-40B4-BE49-F238E27FC236}">
                <a16:creationId xmlns:a16="http://schemas.microsoft.com/office/drawing/2014/main" id="{6C0010A9-0996-20E1-E54E-E0AEE68D52F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92258" y="1424836"/>
            <a:ext cx="8331200" cy="47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6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What Respect Means to You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dirty="0" smtClean="0"/>
              <a:pPr/>
              <a:t>43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7D6AFC-1B5C-888B-F90C-E340EA57F69A}"/>
              </a:ext>
            </a:extLst>
          </p:cNvPr>
          <p:cNvSpPr txBox="1">
            <a:spLocks/>
          </p:cNvSpPr>
          <p:nvPr/>
        </p:nvSpPr>
        <p:spPr>
          <a:xfrm>
            <a:off x="770959" y="2019149"/>
            <a:ext cx="6211288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>
                <a:latin typeface="Calibri Light"/>
                <a:ea typeface="+mn-lt"/>
                <a:cs typeface="+mn-lt"/>
              </a:rPr>
              <a:t>Lesson Plan</a:t>
            </a:r>
            <a:endParaRPr lang="en-US">
              <a:latin typeface="Calibri Light"/>
              <a:ea typeface="+mn-lt"/>
              <a:cs typeface="+mn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600">
              <a:latin typeface="Calibri Light"/>
              <a:ea typeface="+mn-lt"/>
              <a:cs typeface="+mn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600">
                <a:latin typeface="Calibri Light"/>
                <a:ea typeface="Calibri" panose="020F0502020204030204"/>
                <a:cs typeface="Calibri" panose="020F0502020204030204"/>
              </a:rPr>
              <a:t>Students come from different backgrounds and what is respectful may look different: Use this lesson to develop a common definition of RESPECT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848586-371D-A558-44DD-86806209C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995" y="1460565"/>
            <a:ext cx="3851046" cy="52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343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1DCA8-93C6-3D71-B277-858258AB7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9E5E1-725D-84FB-81DA-A6BA342C6DB9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Examples of Norms and Routines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4DBAE-070C-5757-B752-BEDD3317C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dirty="0" smtClean="0"/>
              <a:pPr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4E7BC-C09D-26EC-CCF5-7150B57EB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45423">
            <a:off x="838818" y="2385992"/>
            <a:ext cx="2938082" cy="3619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2FE8F6-CCFD-3B4A-EC3C-326191261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469" y="1814286"/>
            <a:ext cx="3408537" cy="4220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D87CBF-6C3B-440F-56DA-3D3DA763F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19209">
            <a:off x="7486011" y="2412237"/>
            <a:ext cx="3044302" cy="383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168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A3CDE6-EA65-4EFE-B9A7-1352DBDF2F5B}"/>
              </a:ext>
            </a:extLst>
          </p:cNvPr>
          <p:cNvSpPr txBox="1"/>
          <p:nvPr/>
        </p:nvSpPr>
        <p:spPr>
          <a:xfrm>
            <a:off x="160512" y="3726"/>
            <a:ext cx="7031050" cy="6850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</a:rPr>
              <a:t>Small Group Norms and Expectations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Work together to accomplish a task.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Divide up the work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Pull your weight</a:t>
            </a:r>
            <a:endParaRPr lang="en-US" sz="170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Everyone has a voice and should be heard.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Each person should present ideas/answers to the group.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Take turns speaking.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Allow others to talk and share ideas. There’s no “I” in Team.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Actively listen.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Listen without interrupting. Be focused on the speaker.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Politely disagree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You don’t have to agree with everything but be respectful of other’s views and opinions</a:t>
            </a:r>
          </a:p>
        </p:txBody>
      </p:sp>
      <p:pic>
        <p:nvPicPr>
          <p:cNvPr id="6" name="Graphic 5" descr="Users">
            <a:extLst>
              <a:ext uri="{FF2B5EF4-FFF2-40B4-BE49-F238E27FC236}">
                <a16:creationId xmlns:a16="http://schemas.microsoft.com/office/drawing/2014/main" id="{5E36A875-0409-4764-BAEB-23CDA683A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68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2FB4-EDBD-4523-37F5-659EDA092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2684" y="1342268"/>
            <a:ext cx="3627544" cy="1273921"/>
          </a:xfrm>
        </p:spPr>
        <p:txBody>
          <a:bodyPr>
            <a:normAutofit/>
          </a:bodyPr>
          <a:lstStyle/>
          <a:p>
            <a:r>
              <a:rPr lang="en-US" sz="3600" b="1">
                <a:latin typeface="Amasis MT Pro Black" panose="02040A04050005020304" pitchFamily="18" charset="0"/>
                <a:cs typeface="Calibri Light"/>
              </a:rPr>
              <a:t>Collaboration Norms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8645E-3E50-DFF2-AD38-629E5F2E30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5323" y="2884360"/>
            <a:ext cx="3526464" cy="2985763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Seven Norms of Collaboration</a:t>
            </a:r>
            <a:endParaRPr lang="en-US" sz="280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Norms for Collaboration from Center for Adaptive Schools</a:t>
            </a:r>
            <a:endParaRPr lang="en-US" sz="280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D3C4CA-B3ED-A980-F087-AC82B069AEDA}"/>
              </a:ext>
            </a:extLst>
          </p:cNvPr>
          <p:cNvSpPr/>
          <p:nvPr/>
        </p:nvSpPr>
        <p:spPr>
          <a:xfrm>
            <a:off x="0" y="-1"/>
            <a:ext cx="866568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CE2ACA6-E913-1B54-4ED8-1ABBE0D3C283}"/>
              </a:ext>
            </a:extLst>
          </p:cNvPr>
          <p:cNvGraphicFramePr/>
          <p:nvPr/>
        </p:nvGraphicFramePr>
        <p:xfrm>
          <a:off x="-196774" y="316248"/>
          <a:ext cx="8862461" cy="6541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162349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4438" y="2219105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"/>
              </a:rPr>
              <a:t>Manage Collaborative Structures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8" name="Picture 7" descr="A group of students working on a wire structure&#10;&#10;AI-generated content may be incorrect.">
            <a:extLst>
              <a:ext uri="{FF2B5EF4-FFF2-40B4-BE49-F238E27FC236}">
                <a16:creationId xmlns:a16="http://schemas.microsoft.com/office/drawing/2014/main" id="{B8175B4E-1816-587A-F09A-280D5A593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10192" y="1308800"/>
            <a:ext cx="535737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734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009" y="1304705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/>
              <a:t>How to make student worktime productive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8" name="Picture 7" descr="A group of people using devices&#10;&#10;AI-generated content may be incorrect.">
            <a:extLst>
              <a:ext uri="{FF2B5EF4-FFF2-40B4-BE49-F238E27FC236}">
                <a16:creationId xmlns:a16="http://schemas.microsoft.com/office/drawing/2014/main" id="{9300A9D1-D98E-C89C-B916-D01F27C63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02431" y="2219105"/>
            <a:ext cx="4981494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102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6262DB-D29F-E041-CEF2-ED7795AF9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E7CC2-4CE2-BA5B-2C14-4847248C3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487" y="1478410"/>
            <a:ext cx="8361026" cy="5261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676D30-DC5A-1DD4-607A-45AFC7D959F6}"/>
              </a:ext>
            </a:extLst>
          </p:cNvPr>
          <p:cNvSpPr txBox="1"/>
          <p:nvPr/>
        </p:nvSpPr>
        <p:spPr>
          <a:xfrm>
            <a:off x="889000" y="119944"/>
            <a:ext cx="27431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ea typeface="Calibri"/>
                <a:cs typeface="Calibri"/>
              </a:rPr>
              <a:t>Role of the Teacher</a:t>
            </a:r>
            <a:endParaRPr lang="en-US" sz="280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3495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54846-6CDB-3B11-BF0A-AD7210568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ea typeface="+mj-lt"/>
                <a:cs typeface="+mj-lt"/>
              </a:rPr>
              <a:t>Virtual Engagement &amp; Etiquette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B262C0-8DE4-55D6-2E8A-59A0A1121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BB92A-20ED-C8B9-F4D2-91CC472F9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V="1">
            <a:off x="10976928" y="6343650"/>
            <a:ext cx="465772" cy="291603"/>
          </a:xfrm>
        </p:spPr>
        <p:txBody>
          <a:bodyPr lIns="91440" tIns="45720" rIns="91440" bIns="45720" numCol="4" anchor="t"/>
          <a:lstStyle/>
          <a:p>
            <a:endParaRPr lang="en-US">
              <a:latin typeface="Calibri Light"/>
              <a:ea typeface="Calibri Light"/>
              <a:cs typeface="Calibri Light"/>
            </a:endParaRPr>
          </a:p>
          <a:p>
            <a:endParaRPr lang="en-US">
              <a:ea typeface="Calibri Light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C6366-5A12-C8C9-177D-431515167D29}"/>
              </a:ext>
            </a:extLst>
          </p:cNvPr>
          <p:cNvSpPr txBox="1"/>
          <p:nvPr/>
        </p:nvSpPr>
        <p:spPr>
          <a:xfrm>
            <a:off x="857250" y="1587500"/>
            <a:ext cx="1003300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 Light"/>
                <a:ea typeface="+mn-lt"/>
                <a:cs typeface="+mn-lt"/>
              </a:rPr>
              <a:t>We encourage you to engage actively throughout the session!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Calibri Light"/>
                <a:ea typeface="+mn-lt"/>
                <a:cs typeface="+mn-lt"/>
              </a:rPr>
              <a:t>Feel free to use the chat to ask questions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Calibri Light"/>
                <a:ea typeface="+mn-lt"/>
                <a:cs typeface="+mn-lt"/>
              </a:rPr>
              <a:t>Share ideas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Calibri Light"/>
                <a:ea typeface="+mn-lt"/>
                <a:cs typeface="+mn-lt"/>
              </a:rPr>
              <a:t>Or let us know if you need support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Calibri Light"/>
                <a:ea typeface="+mn-lt"/>
                <a:cs typeface="+mn-lt"/>
              </a:rPr>
              <a:t>We’d love for you to turn on your camera and join the conversation to help create a more connected and collaborative environment.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Calibri Light"/>
                <a:ea typeface="+mn-lt"/>
                <a:cs typeface="+mn-lt"/>
              </a:rPr>
              <a:t>To minimize distractions, please make sure your microphone is muted unless you're speaking.</a:t>
            </a:r>
            <a:endParaRPr lang="en-US" sz="2400">
              <a:latin typeface="Calibri Light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latin typeface="Calibri Light"/>
              <a:ea typeface="+mn-lt"/>
              <a:cs typeface="+mn-lt"/>
            </a:endParaRPr>
          </a:p>
          <a:p>
            <a:endParaRPr lang="en-US" sz="2400">
              <a:latin typeface="Calibri Light"/>
              <a:ea typeface="+mn-lt"/>
              <a:cs typeface="+mn-lt"/>
            </a:endParaRPr>
          </a:p>
          <a:p>
            <a:r>
              <a:rPr lang="en-US" sz="2400">
                <a:latin typeface="Calibri Light"/>
                <a:ea typeface="+mn-lt"/>
                <a:cs typeface="+mn-lt"/>
              </a:rPr>
              <a:t>At the end of the session, an evaluation form will appear. Your feedback is incredibly valuable and helps us improve future programming.</a:t>
            </a:r>
            <a:endParaRPr lang="en-US" sz="2400">
              <a:latin typeface="Calibri Light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36410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Intentional Planning: Levels of Inquiry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86EEA4-1B5B-847F-12E6-CC6B6DEA7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105" y="1383779"/>
            <a:ext cx="7298961" cy="547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463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C9C2F7C-7328-202C-682B-60EF3FB7497D}"/>
              </a:ext>
            </a:extLst>
          </p:cNvPr>
          <p:cNvSpPr txBox="1"/>
          <p:nvPr/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225"/>
              </a:spcAft>
            </a:pPr>
            <a:r>
              <a:rPr lang="en-US" sz="4400" b="1" i="0" kern="1200">
                <a:effectLst/>
                <a:latin typeface="+mj-lt"/>
                <a:ea typeface="+mj-ea"/>
                <a:cs typeface="+mj-cs"/>
              </a:rPr>
              <a:t>Structured Inquiry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82BE2-90B4-480A-A6B6-8334D044D10D}"/>
              </a:ext>
            </a:extLst>
          </p:cNvPr>
          <p:cNvSpPr txBox="1"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US" sz="2200" b="1" i="0">
                <a:effectLst/>
              </a:rPr>
              <a:t>Definition</a:t>
            </a:r>
            <a:r>
              <a:rPr lang="en-US" sz="2200" b="0" i="0">
                <a:effectLst/>
              </a:rPr>
              <a:t>: Teacher provides the question, method, and materials. Students follow directions to reach a conclusion.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US" sz="2200" b="1" i="0">
                <a:effectLst/>
              </a:rPr>
              <a:t>Example</a:t>
            </a:r>
            <a:r>
              <a:rPr lang="en-US" sz="2200"/>
              <a:t> </a:t>
            </a:r>
            <a:r>
              <a:rPr lang="en-US" sz="2200" b="1" i="0">
                <a:effectLst/>
              </a:rPr>
              <a:t>Activity</a:t>
            </a:r>
            <a:r>
              <a:rPr lang="en-US" sz="2200" b="0" i="0">
                <a:effectLst/>
              </a:rPr>
              <a:t>: Budgeting Simulation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US" sz="2200" b="0" i="0">
                <a:effectLst/>
              </a:rPr>
              <a:t>Students are given a fixed income and a list of expenses (housing, food, transportation, etc.).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US" sz="2200" b="0" i="0">
                <a:effectLst/>
              </a:rPr>
              <a:t>They follow a step-by-step worksheet to create a monthly budget.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US" sz="2200" b="0" i="0">
                <a:effectLst/>
              </a:rPr>
              <a:t>The goal is to understand how to balance needs vs. wants.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EEC644-08C4-BEAD-D91C-8281DF964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058194"/>
            <a:ext cx="5181600" cy="388619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442392-5E72-9D2B-DE0B-F4B314ACA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mtClean="0"/>
              <a:pPr>
                <a:spcAft>
                  <a:spcPts val="600"/>
                </a:spcAft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382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097E27-9E35-D20F-4568-2FC5D0963B46}"/>
              </a:ext>
            </a:extLst>
          </p:cNvPr>
          <p:cNvSpPr txBox="1"/>
          <p:nvPr/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225"/>
              </a:spcAft>
            </a:pPr>
            <a:r>
              <a:rPr lang="en-US" sz="4400" b="1" i="0" kern="1200">
                <a:effectLst/>
                <a:latin typeface="+mj-lt"/>
                <a:ea typeface="+mj-ea"/>
                <a:cs typeface="+mj-cs"/>
              </a:rPr>
              <a:t>Controlled Inquiry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A993A2-E6A1-BBB3-4E81-6118E2B3C53F}"/>
              </a:ext>
            </a:extLst>
          </p:cNvPr>
          <p:cNvSpPr txBox="1"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US" sz="2200" b="1" i="0">
                <a:effectLst/>
              </a:rPr>
              <a:t>Definition</a:t>
            </a:r>
            <a:r>
              <a:rPr lang="en-US" sz="2200" b="0" i="0">
                <a:effectLst/>
              </a:rPr>
              <a:t>: Teacher provides the question and materials, but students determine how to analyze or interpret the data.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US" sz="2200" b="1" i="0">
                <a:effectLst/>
              </a:rPr>
              <a:t>Example</a:t>
            </a:r>
            <a:r>
              <a:rPr lang="en-US" sz="2200"/>
              <a:t> </a:t>
            </a:r>
            <a:r>
              <a:rPr lang="en-US" sz="2200" b="1" i="0">
                <a:effectLst/>
              </a:rPr>
              <a:t>Activity</a:t>
            </a:r>
            <a:r>
              <a:rPr lang="en-US" sz="2200" b="0" i="0">
                <a:effectLst/>
              </a:rPr>
              <a:t>: Credit Card Comparison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US" sz="2200" b="0" i="0">
                <a:effectLst/>
              </a:rPr>
              <a:t>Students are given 3–4 credit card offers with different interest rates, fees, and rewards.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US" sz="2200" b="0" i="0">
                <a:effectLst/>
              </a:rPr>
              <a:t>The teacher asks: “Which credit card is the best option for a college student?”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US" sz="2200" b="0" i="0">
                <a:effectLst/>
              </a:rPr>
              <a:t>Students analyze the data and justify their choice using a decision matrix.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9E26E-478B-29C2-B644-54214FD02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058194"/>
            <a:ext cx="5181600" cy="388619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C5499B-3A55-3BD8-C3CF-8F22F6C08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mtClean="0"/>
              <a:pPr>
                <a:spcAft>
                  <a:spcPts val="600"/>
                </a:spcAft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401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7E43AC1-10A1-EEAC-9408-862325CE7889}"/>
              </a:ext>
            </a:extLst>
          </p:cNvPr>
          <p:cNvSpPr txBox="1"/>
          <p:nvPr/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225"/>
              </a:spcAft>
            </a:pPr>
            <a:r>
              <a:rPr lang="en-US" sz="4400" b="1" i="0" kern="1200">
                <a:effectLst/>
                <a:latin typeface="+mj-lt"/>
                <a:ea typeface="+mj-ea"/>
                <a:cs typeface="+mj-cs"/>
              </a:rPr>
              <a:t>Guided Inquiry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F412C-837C-C11A-18EA-154EDDF42683}"/>
              </a:ext>
            </a:extLst>
          </p:cNvPr>
          <p:cNvSpPr txBox="1"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US" sz="2000" b="1" i="0">
                <a:effectLst/>
              </a:rPr>
              <a:t>Definition</a:t>
            </a:r>
            <a:r>
              <a:rPr lang="en-US" sz="2000" b="0" i="0">
                <a:effectLst/>
              </a:rPr>
              <a:t>: Teacher provides the question, but students choose their own methods and resources to investigate.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US" sz="2000" b="1" i="0">
                <a:effectLst/>
              </a:rPr>
              <a:t>Example</a:t>
            </a:r>
            <a:r>
              <a:rPr lang="en-US" sz="2000"/>
              <a:t> </a:t>
            </a:r>
            <a:r>
              <a:rPr lang="en-US" sz="2000" b="1" i="0">
                <a:effectLst/>
              </a:rPr>
              <a:t>Activity</a:t>
            </a:r>
            <a:r>
              <a:rPr lang="en-US" sz="2000" b="0" i="0">
                <a:effectLst/>
              </a:rPr>
              <a:t>: “How can I afford my first car?”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US" sz="2000" b="0" i="0">
                <a:effectLst/>
              </a:rPr>
              <a:t>Students research car prices, insurance, maintenance, and financing options.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US" sz="2000" b="0" i="0">
                <a:effectLst/>
              </a:rPr>
              <a:t>They create a financial plan and present their findings.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US" sz="2000" b="0" i="0">
                <a:effectLst/>
              </a:rPr>
              <a:t>They choose their own sources (e.g., Kelley Blue Book, insurance sites) and tools (e.g., spreadsheets, infographics).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F67FFF-51EC-1687-3533-349ADB6E9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058194"/>
            <a:ext cx="5181600" cy="388619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36FB89-93B9-FC4C-0765-47B0BF56B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mtClean="0"/>
              <a:pPr>
                <a:spcAft>
                  <a:spcPts val="600"/>
                </a:spcAft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586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73729-5C5F-384E-2E91-4E3CC2A6E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ECC835-2218-C9DA-22E0-719D145D1B7D}"/>
              </a:ext>
            </a:extLst>
          </p:cNvPr>
          <p:cNvSpPr txBox="1"/>
          <p:nvPr/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latin typeface="+mj-lt"/>
                <a:ea typeface="+mj-ea"/>
                <a:cs typeface="+mj-cs"/>
              </a:rPr>
              <a:t>Free Inquiry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3D65E7-A35F-DA48-D8BC-D4FA2A377727}"/>
              </a:ext>
            </a:extLst>
          </p:cNvPr>
          <p:cNvSpPr txBox="1"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/>
              <a:t>Definition</a:t>
            </a:r>
            <a:r>
              <a:rPr lang="en-US"/>
              <a:t>: Students generate their own questions and design their own investigations.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b="1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/>
              <a:t>Example Activity</a:t>
            </a:r>
            <a:r>
              <a:rPr lang="en-US"/>
              <a:t>: Personal Finance Passion Project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/>
              <a:t>Students choose a topic of interest (e.g., investing in crypto, starting a small business, saving for college).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/>
              <a:t>They develop a driving question (e.g., “Is it smarter to invest in a Roth IRA or a 529 plan for college?”).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/>
              <a:t>They research, analyze, and present their findings in a format of their choice (video, blog, presentation, etc.).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135D64-F40E-4A8B-35D6-B6905CC04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058194"/>
            <a:ext cx="5181600" cy="388619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C309E-9309-A192-15EF-A56CAC2B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mtClean="0"/>
              <a:pPr>
                <a:spcAft>
                  <a:spcPts val="600"/>
                </a:spcAft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646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F7B3D-2445-5F9A-4A3D-F7AFAEC9F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768C0-C09A-263A-D736-DD2A472109BA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Levels of Inquiry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9D374-80E7-3428-0804-2E40ADF6D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4EFEC-8EDE-4059-DB8E-22226436C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105" y="1383779"/>
            <a:ext cx="7298961" cy="547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622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5C9209-1FD6-8FE3-FF30-4A83536DC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 with Intention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472E1-C57A-BD11-E03C-F4E4AEC69F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600" b="1"/>
              <a:t>1. High Support (Teacher-Directed)</a:t>
            </a:r>
          </a:p>
          <a:p>
            <a:r>
              <a:rPr lang="en-US" sz="1600" b="1"/>
              <a:t>Who it's for</a:t>
            </a:r>
            <a:r>
              <a:rPr lang="en-US" sz="1600"/>
              <a:t>: Students who are new to a concept or need significant help.</a:t>
            </a:r>
          </a:p>
          <a:p>
            <a:r>
              <a:rPr lang="en-US" sz="1600" b="1"/>
              <a:t>Examples</a:t>
            </a:r>
            <a:r>
              <a:rPr lang="en-US" sz="1600"/>
              <a:t>:</a:t>
            </a:r>
          </a:p>
          <a:p>
            <a:pPr lvl="1"/>
            <a:r>
              <a:rPr lang="en-US" sz="1600"/>
              <a:t>Step-by-step modeling</a:t>
            </a:r>
          </a:p>
          <a:p>
            <a:pPr lvl="1"/>
            <a:r>
              <a:rPr lang="en-US" sz="1600"/>
              <a:t>Think-</a:t>
            </a:r>
            <a:r>
              <a:rPr lang="en-US" sz="1600" err="1"/>
              <a:t>alouds</a:t>
            </a:r>
            <a:endParaRPr lang="en-US" sz="1600"/>
          </a:p>
          <a:p>
            <a:pPr lvl="1"/>
            <a:r>
              <a:rPr lang="en-US" sz="1600"/>
              <a:t>Sentence starters or graphic organizers</a:t>
            </a:r>
          </a:p>
          <a:p>
            <a:pPr lvl="1"/>
            <a:r>
              <a:rPr lang="en-US" sz="1600"/>
              <a:t>Frequent check-ins or proximity support</a:t>
            </a:r>
          </a:p>
          <a:p>
            <a:r>
              <a:rPr lang="en-US" sz="1600" b="1"/>
              <a:t> 2. Moderate Support (Guided Practice)</a:t>
            </a:r>
          </a:p>
          <a:p>
            <a:r>
              <a:rPr lang="en-US" sz="1600" b="1"/>
              <a:t>Who it's for</a:t>
            </a:r>
            <a:r>
              <a:rPr lang="en-US" sz="1600"/>
              <a:t>: Students who have some understanding but still need scaffolding.</a:t>
            </a:r>
          </a:p>
          <a:p>
            <a:r>
              <a:rPr lang="en-US" sz="1600" b="1"/>
              <a:t>Examples</a:t>
            </a:r>
            <a:r>
              <a:rPr lang="en-US" sz="1600"/>
              <a:t>:</a:t>
            </a:r>
          </a:p>
          <a:p>
            <a:pPr lvl="1"/>
            <a:r>
              <a:rPr lang="en-US" sz="1600"/>
              <a:t>Small group instruction</a:t>
            </a:r>
          </a:p>
          <a:p>
            <a:pPr lvl="1"/>
            <a:r>
              <a:rPr lang="en-US" sz="1600"/>
              <a:t>Guided questions or prompts</a:t>
            </a:r>
          </a:p>
          <a:p>
            <a:pPr lvl="1"/>
            <a:r>
              <a:rPr lang="en-US" sz="1600"/>
              <a:t>Peer collaboration with teacher monitoring</a:t>
            </a:r>
          </a:p>
          <a:p>
            <a:pPr lvl="1"/>
            <a:r>
              <a:rPr lang="en-US" sz="1600"/>
              <a:t>Checklists or partially completed tasks</a:t>
            </a:r>
          </a:p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625E96-E69C-D80E-AC9E-A5AEE3DAB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1582" y="1687799"/>
            <a:ext cx="5181600" cy="4351338"/>
          </a:xfrm>
        </p:spPr>
        <p:txBody>
          <a:bodyPr/>
          <a:lstStyle/>
          <a:p>
            <a:r>
              <a:rPr lang="en-US" b="1"/>
              <a:t> </a:t>
            </a:r>
            <a:r>
              <a:rPr lang="en-US" sz="1600" b="1"/>
              <a:t>3. Low Support (Independent Practice)</a:t>
            </a:r>
          </a:p>
          <a:p>
            <a:r>
              <a:rPr lang="en-US" sz="1600" b="1"/>
              <a:t>Who it's for</a:t>
            </a:r>
            <a:r>
              <a:rPr lang="en-US" sz="1600"/>
              <a:t>: Students who are ready to apply knowledge on their own.</a:t>
            </a:r>
          </a:p>
          <a:p>
            <a:r>
              <a:rPr lang="en-US" sz="1600" b="1"/>
              <a:t>Examples</a:t>
            </a:r>
            <a:r>
              <a:rPr lang="en-US" sz="1600"/>
              <a:t>:</a:t>
            </a:r>
          </a:p>
          <a:p>
            <a:pPr lvl="1"/>
            <a:r>
              <a:rPr lang="en-US" sz="1600"/>
              <a:t>Independent projects</a:t>
            </a:r>
          </a:p>
          <a:p>
            <a:pPr lvl="1"/>
            <a:r>
              <a:rPr lang="en-US" sz="1600"/>
              <a:t>Choice boards or menus</a:t>
            </a:r>
          </a:p>
          <a:p>
            <a:pPr lvl="1"/>
            <a:r>
              <a:rPr lang="en-US" sz="1600"/>
              <a:t>Self-assessment tools</a:t>
            </a:r>
          </a:p>
          <a:p>
            <a:pPr lvl="1"/>
            <a:r>
              <a:rPr lang="en-US" sz="1600"/>
              <a:t>Teacher as a coach or observer</a:t>
            </a:r>
          </a:p>
          <a:p>
            <a:r>
              <a:rPr lang="en-US" sz="1600" b="1"/>
              <a:t> 4. Strategic Support (Responsive Intervention)</a:t>
            </a:r>
          </a:p>
          <a:p>
            <a:r>
              <a:rPr lang="en-US" sz="1600" b="1"/>
              <a:t>Who it's for</a:t>
            </a:r>
            <a:r>
              <a:rPr lang="en-US" sz="1600"/>
              <a:t>: Students who need targeted help based on formative assessment.</a:t>
            </a:r>
          </a:p>
          <a:p>
            <a:r>
              <a:rPr lang="en-US" sz="1600" b="1"/>
              <a:t>Examples</a:t>
            </a:r>
            <a:r>
              <a:rPr lang="en-US" sz="1600"/>
              <a:t>:</a:t>
            </a:r>
          </a:p>
          <a:p>
            <a:pPr lvl="1"/>
            <a:r>
              <a:rPr lang="en-US" sz="1600"/>
              <a:t>One-on-one conferencing</a:t>
            </a:r>
          </a:p>
          <a:p>
            <a:pPr lvl="1"/>
            <a:r>
              <a:rPr lang="en-US" sz="1600"/>
              <a:t>Reteaching or enrichment groups</a:t>
            </a:r>
          </a:p>
          <a:p>
            <a:pPr lvl="1"/>
            <a:r>
              <a:rPr lang="en-US" sz="1600"/>
              <a:t>Use of accommodations or modifications</a:t>
            </a:r>
          </a:p>
          <a:p>
            <a:pPr lvl="1"/>
            <a:r>
              <a:rPr lang="en-US" sz="1600"/>
              <a:t>Personalized learning plans</a:t>
            </a:r>
          </a:p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F9BC90-34C4-432A-1E67-1030AE9B8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252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ea typeface="Calibri"/>
                <a:cs typeface="Calibri"/>
              </a:rPr>
              <a:t>Productive Collaborative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0130DE2-C692-AAF5-5D7C-1D78E2E223E3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>
                <a:latin typeface="Calibri Light"/>
                <a:ea typeface="Calibri Light"/>
                <a:cs typeface="Calibri Light"/>
              </a:rPr>
              <a:t>1. Set Clear Goals and Milestones</a:t>
            </a:r>
          </a:p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Break the project into benchmarks (e.g., interview prep, design drafts, final product).</a:t>
            </a:r>
          </a:p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Use a visual project calendar (like the one in your unit) to help students see what’s due and when.</a:t>
            </a:r>
          </a:p>
          <a:p>
            <a:pPr marL="0" indent="0">
              <a:buNone/>
            </a:pPr>
            <a:r>
              <a:rPr lang="en-US" sz="2600" b="1">
                <a:latin typeface="Calibri Light"/>
                <a:ea typeface="Calibri Light"/>
                <a:cs typeface="Calibri Light"/>
              </a:rPr>
              <a:t>2. Assign Roles and Responsibilities</a:t>
            </a:r>
          </a:p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Use your group contract to define roles (Project Manager, Research Lead, etc.).</a:t>
            </a:r>
          </a:p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Rotate roles weekly to build diverse skills and accountability.</a:t>
            </a:r>
          </a:p>
          <a:p>
            <a:pPr marL="514350" indent="-514350"/>
            <a:endParaRPr lang="en-US" sz="2600"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656599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FC23A8-7A3E-67BA-3FEA-0AC40B1A8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0B710-5FB9-4AD5-86A1-3143FA4B605A}" type="slidenum">
              <a:rPr lang="en-US" smtClean="0"/>
              <a:t>58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7857DC-84DF-2CC1-2475-003ED845B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340" y="1386068"/>
            <a:ext cx="4343848" cy="547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299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CBD222B-2069-3677-BF9C-63B08BE0B452}"/>
              </a:ext>
            </a:extLst>
          </p:cNvPr>
          <p:cNvSpPr txBox="1"/>
          <p:nvPr/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latin typeface="+mj-lt"/>
                <a:ea typeface="+mj-ea"/>
                <a:cs typeface="+mj-cs"/>
              </a:rPr>
              <a:t>Assign Roles and Responsibilities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8D981D-559C-F033-0D61-8673C2A4A0E7}"/>
              </a:ext>
            </a:extLst>
          </p:cNvPr>
          <p:cNvSpPr txBox="1"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i="0" u="none" strike="noStrike">
                <a:effectLst/>
              </a:rPr>
              <a:t>🗣️ Communication Lead</a:t>
            </a:r>
            <a:endParaRPr lang="en-US" sz="2000" b="1">
              <a:effectLst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i="0" u="none" strike="noStrike">
                <a:effectLst/>
              </a:rPr>
              <a:t>Manages how the group communicates its message to the public and stakeholders. This includes writing slogans, preparing presentations, and ensuring the message is clear, persuasive, and audience-appropriate.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i="0" u="none" strike="noStrike">
                <a:effectLst/>
              </a:rPr>
              <a:t>📋 Project Manager</a:t>
            </a:r>
            <a:endParaRPr lang="en-US" sz="2000" b="1">
              <a:effectLst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i="0" u="none" strike="noStrike">
                <a:effectLst/>
              </a:rPr>
              <a:t>Keeps the team organized and on track. Sets deadlines, monitors progress, facilitates meetings, and ensures that all team members are contributing and collaborating effectively.</a:t>
            </a:r>
            <a:endParaRPr lang="en-US" sz="2000" b="1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845B0-A1A1-287F-34CC-9EC1CD6FFFC2}"/>
              </a:ext>
            </a:extLst>
          </p:cNvPr>
          <p:cNvSpPr txBox="1"/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i="0" u="none" strike="noStrike">
                <a:effectLst/>
              </a:rPr>
              <a:t>🧠 Research Lead</a:t>
            </a:r>
            <a:endParaRPr lang="en-US" sz="2000" b="1">
              <a:effectLst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i="0" u="none" strike="noStrike">
                <a:effectLst/>
              </a:rPr>
              <a:t>Responsible for gathering accurate, credible information. Ensures that all information used in the project is fact-checked and clearly understood by the team.</a:t>
            </a:r>
            <a:endParaRPr lang="en-US" sz="2000" b="1">
              <a:effectLst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i="0" u="none" strike="noStrike">
                <a:effectLst/>
              </a:rPr>
              <a:t>🎨 Design Lead</a:t>
            </a:r>
            <a:endParaRPr lang="en-US" sz="2000" b="1">
              <a:effectLst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i="0" u="none" strike="noStrike">
                <a:effectLst/>
              </a:rPr>
              <a:t>Oversees the visual and creative aspects of the project design. Works closely with the team to develop engaging, informative, and visually appealing designs that effectively communicate the overall message.</a:t>
            </a:r>
            <a:endParaRPr lang="en-US" sz="2000" b="1">
              <a:effectLst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br>
              <a:rPr lang="en-US" sz="2000"/>
            </a:br>
            <a:endParaRPr lang="en-US" sz="2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C30088-55C9-F676-03AB-4982A71D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mtClean="0"/>
              <a:pPr>
                <a:spcAft>
                  <a:spcPts val="600"/>
                </a:spcAft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7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Presenter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3050184" y="1711105"/>
            <a:ext cx="7630354" cy="10354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latin typeface="Calibri Light"/>
                <a:cs typeface="Calibri Light"/>
              </a:rPr>
              <a:t>Dr. Amanda Price</a:t>
            </a:r>
            <a:endParaRPr lang="en-US" sz="240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r>
              <a:rPr lang="en-US" sz="2400">
                <a:latin typeface="Calibri"/>
                <a:ea typeface="Calibri"/>
                <a:cs typeface="Calibri"/>
                <a:hlinkClick r:id="rId2"/>
              </a:rPr>
              <a:t>priceaj@calvertnet.k12.md.us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>
                <a:latin typeface="Calibri"/>
                <a:ea typeface="Calibri"/>
                <a:cs typeface="Calibri"/>
              </a:rPr>
              <a:t>https://</a:t>
            </a:r>
            <a:r>
              <a:rPr lang="en-US" sz="2400" err="1">
                <a:latin typeface="Calibri"/>
                <a:ea typeface="Calibri"/>
                <a:cs typeface="Calibri"/>
              </a:rPr>
              <a:t>www.linkedin.com</a:t>
            </a:r>
            <a:r>
              <a:rPr lang="en-US" sz="2400">
                <a:latin typeface="Calibri"/>
                <a:ea typeface="Calibri"/>
                <a:cs typeface="Calibri"/>
              </a:rPr>
              <a:t>/in/amanda-price-ph-d-72b887ab/</a:t>
            </a:r>
          </a:p>
          <a:p>
            <a:pPr marL="0" indent="0">
              <a:buNone/>
            </a:pPr>
            <a:endParaRPr lang="en-US" sz="24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7D443-4765-CF0A-3426-9F5D52CBC3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72" b="2672"/>
          <a:stretch/>
        </p:blipFill>
        <p:spPr>
          <a:xfrm>
            <a:off x="1608566" y="1695708"/>
            <a:ext cx="1000171" cy="10608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3CE008A-1223-DE28-3131-6053184B7286}"/>
              </a:ext>
            </a:extLst>
          </p:cNvPr>
          <p:cNvSpPr txBox="1">
            <a:spLocks/>
          </p:cNvSpPr>
          <p:nvPr/>
        </p:nvSpPr>
        <p:spPr>
          <a:xfrm>
            <a:off x="3050183" y="3428628"/>
            <a:ext cx="7630354" cy="10354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E3998C7-9D29-A8E2-5C5F-E3DAA32E1ED2}"/>
              </a:ext>
            </a:extLst>
          </p:cNvPr>
          <p:cNvSpPr txBox="1">
            <a:spLocks/>
          </p:cNvSpPr>
          <p:nvPr/>
        </p:nvSpPr>
        <p:spPr>
          <a:xfrm>
            <a:off x="3050183" y="5025200"/>
            <a:ext cx="7630354" cy="10354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742748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61038-26EE-C4CF-0D57-1B31D1EEF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Have a group contract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214644-3543-72D6-B17E-F865BA754C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68803" y="1825625"/>
            <a:ext cx="3720393" cy="435133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FA1542-6001-43DB-758F-C7F6DA910F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48124" y="1825625"/>
            <a:ext cx="322975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2F26A-7429-98F0-C3EC-76D5F539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60</a:t>
            </a:fld>
            <a:endParaRPr lang="en-US"/>
          </a:p>
        </p:txBody>
      </p:sp>
      <p:pic>
        <p:nvPicPr>
          <p:cNvPr id="9" name="Graphic 8" descr="Arrow Right with solid fill">
            <a:extLst>
              <a:ext uri="{FF2B5EF4-FFF2-40B4-BE49-F238E27FC236}">
                <a16:creationId xmlns:a16="http://schemas.microsoft.com/office/drawing/2014/main" id="{11C07965-A4FE-452E-0F5D-D1413FC3E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224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FD580-DAAA-66C9-66FC-ED7DE6538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04DAD-CF01-CEB0-4697-6430999CE953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Productive Collaborative Time Cont.</a:t>
            </a:r>
            <a:endParaRPr lang="en-US">
              <a:solidFill>
                <a:srgbClr val="414A5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83458-BEC2-4AC5-06A7-E023D1A94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8EF7668-EA69-C4B9-E18D-0B113D5DD631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>
                <a:latin typeface="Calibri Light"/>
                <a:ea typeface="Calibri Light"/>
                <a:cs typeface="Calibri Light"/>
              </a:rPr>
              <a:t>3. Use Time-Boxed Work Sessions</a:t>
            </a:r>
          </a:p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Structure collaborative time with clear start and end goals (e.g., “By the end of this session, your team should finalize your slogan and sketch your design.”).</a:t>
            </a:r>
          </a:p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Use timers or visual cues to keep students on track.</a:t>
            </a:r>
          </a:p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 </a:t>
            </a:r>
            <a:r>
              <a:rPr lang="en-US" sz="2600" b="1">
                <a:latin typeface="Calibri Light"/>
                <a:ea typeface="Calibri Light"/>
                <a:cs typeface="Calibri Light"/>
              </a:rPr>
              <a:t>4. Implement Daily or Weekly Check-ins</a:t>
            </a:r>
          </a:p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Quick stand-up meetings (5–10 minutes) where each group shares:</a:t>
            </a:r>
          </a:p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What they accomplished</a:t>
            </a:r>
          </a:p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What they’re working on next</a:t>
            </a:r>
          </a:p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Any blockers or questions</a:t>
            </a:r>
          </a:p>
          <a:p>
            <a:pPr marL="0" indent="0">
              <a:buNone/>
            </a:pPr>
            <a:endParaRPr lang="en-US" sz="2600"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762458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3F79A-B5D2-2082-78E1-50BF87D31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</p:spPr>
        <p:txBody>
          <a:bodyPr>
            <a:normAutofit/>
          </a:bodyPr>
          <a:lstStyle/>
          <a:p>
            <a:r>
              <a:rPr lang="en-US"/>
              <a:t>Structure time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5486B3-29DB-ADE0-AD1F-2091AF354D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579418"/>
            <a:ext cx="5191916" cy="5229027"/>
          </a:xfrm>
          <a:prstGeom prst="rect">
            <a:avLst/>
          </a:prstGeom>
          <a:noFill/>
        </p:spPr>
      </p:pic>
      <p:pic>
        <p:nvPicPr>
          <p:cNvPr id="8" name="Content Placeholder 7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D1BA70CF-F310-06A3-51E0-A72289F63A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72200" y="2151027"/>
            <a:ext cx="5181600" cy="370053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5D69FA-159D-0C99-D932-376F98485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mtClean="0"/>
              <a:pPr>
                <a:spcAft>
                  <a:spcPts val="600"/>
                </a:spcAft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07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AEAA3-9F6E-35FE-E411-35BBEE9D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Individual/Group Conferences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75FA05-CACE-ED6C-C37A-E4EAD17DFB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00004" y="1609494"/>
            <a:ext cx="3593962" cy="435133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4CCA0E-BF12-F403-94FA-388A5F45F7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96000" y="1609494"/>
            <a:ext cx="4361411" cy="509662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CA0EC-5A14-AD49-F29B-6B9132465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201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6ABA2-BEE6-03C1-DEAF-080DE8356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E7768-8761-4E7F-F200-A461BC34C715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Productive Collaborative Time Cont.</a:t>
            </a:r>
            <a:endParaRPr lang="en-US">
              <a:solidFill>
                <a:srgbClr val="414A5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79CABF-2234-360F-5F12-FC36A3C81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6DB0CC4-89BD-DA68-F0DF-E9E7641BD821}"/>
              </a:ext>
            </a:extLst>
          </p:cNvPr>
          <p:cNvSpPr txBox="1">
            <a:spLocks/>
          </p:cNvSpPr>
          <p:nvPr/>
        </p:nvSpPr>
        <p:spPr>
          <a:xfrm>
            <a:off x="739047" y="1480851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>
                <a:latin typeface="Calibri Light"/>
                <a:ea typeface="Calibri Light"/>
                <a:cs typeface="Calibri Light"/>
              </a:rPr>
              <a:t>5. Use Collaboration Tools</a:t>
            </a:r>
          </a:p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Microsoft Loop (already in your unit) is great for tracking tasks and communication.</a:t>
            </a:r>
          </a:p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Shared Google Docs or Slides for co-editing and feedback.</a:t>
            </a:r>
          </a:p>
          <a:p>
            <a:pPr marL="0" indent="0">
              <a:buNone/>
            </a:pPr>
            <a:r>
              <a:rPr lang="en-US" sz="2600" b="1">
                <a:latin typeface="Calibri Light"/>
                <a:ea typeface="Calibri Light"/>
                <a:cs typeface="Calibri Light"/>
              </a:rPr>
              <a:t>6. Build in Reflection Time</a:t>
            </a:r>
          </a:p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Use Delta Plus or journal prompts to reflect on how collaboration is going.</a:t>
            </a:r>
          </a:p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Ask: “What did your team do well today?” and “What could we improve next time?”</a:t>
            </a:r>
          </a:p>
          <a:p>
            <a:pPr marL="0" indent="0">
              <a:buNone/>
            </a:pPr>
            <a:r>
              <a:rPr lang="en-US" sz="2600" b="1">
                <a:latin typeface="Calibri Light"/>
                <a:ea typeface="Calibri Light"/>
                <a:cs typeface="Calibri Light"/>
              </a:rPr>
              <a:t>7. Monitor and Support</a:t>
            </a:r>
          </a:p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Circulate during group time to observe, coach, and redirect as needed.</a:t>
            </a:r>
          </a:p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Use a collaboration rubric to assess and guide team dynamics.</a:t>
            </a:r>
          </a:p>
          <a:p>
            <a:pPr marL="0" indent="0">
              <a:buNone/>
            </a:pPr>
            <a:endParaRPr lang="en-US" sz="2600"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8441070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82B3E2-0C41-432E-966A-A2427AD52888}"/>
              </a:ext>
            </a:extLst>
          </p:cNvPr>
          <p:cNvSpPr txBox="1"/>
          <p:nvPr/>
        </p:nvSpPr>
        <p:spPr>
          <a:xfrm>
            <a:off x="713894" y="510897"/>
            <a:ext cx="10515600" cy="98659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latin typeface="+mj-lt"/>
                <a:ea typeface="+mj-ea"/>
                <a:cs typeface="+mj-cs"/>
              </a:rPr>
              <a:t>Protocol Examples</a:t>
            </a:r>
          </a:p>
        </p:txBody>
      </p:sp>
      <p:sp>
        <p:nvSpPr>
          <p:cNvPr id="1033" name="Text Placeholder 2">
            <a:extLst>
              <a:ext uri="{FF2B5EF4-FFF2-40B4-BE49-F238E27FC236}">
                <a16:creationId xmlns:a16="http://schemas.microsoft.com/office/drawing/2014/main" id="{04A3F12C-E93C-1F2E-CA95-BA5C07BC7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/>
          <a:lstStyle/>
          <a:p>
            <a:r>
              <a:rPr lang="en-US"/>
              <a:t>Delta Plus</a:t>
            </a:r>
          </a:p>
        </p:txBody>
      </p:sp>
      <p:pic>
        <p:nvPicPr>
          <p:cNvPr id="1026" name="Picture 2" descr="Plus Delta Template">
            <a:extLst>
              <a:ext uri="{FF2B5EF4-FFF2-40B4-BE49-F238E27FC236}">
                <a16:creationId xmlns:a16="http://schemas.microsoft.com/office/drawing/2014/main" id="{4C6078E2-8523-78D4-ECC7-6B6A4D30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r="3817" b="1"/>
          <a:stretch>
            <a:fillRect/>
          </a:stretch>
        </p:blipFill>
        <p:spPr bwMode="auto">
          <a:xfrm>
            <a:off x="839788" y="2505075"/>
            <a:ext cx="5157787" cy="3684588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6"/>
            </a:solidFill>
          </a:ln>
        </p:spPr>
      </p:pic>
      <p:sp>
        <p:nvSpPr>
          <p:cNvPr id="1035" name="Text Placeholder 4">
            <a:extLst>
              <a:ext uri="{FF2B5EF4-FFF2-40B4-BE49-F238E27FC236}">
                <a16:creationId xmlns:a16="http://schemas.microsoft.com/office/drawing/2014/main" id="{4C5568DE-DEE3-4903-8A54-E036F69A19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/>
          <a:lstStyle/>
          <a:p>
            <a:r>
              <a:rPr lang="en-US"/>
              <a:t>Scrum</a:t>
            </a:r>
          </a:p>
        </p:txBody>
      </p:sp>
      <p:pic>
        <p:nvPicPr>
          <p:cNvPr id="1028" name="Picture 4" descr="Scrum Template">
            <a:extLst>
              <a:ext uri="{FF2B5EF4-FFF2-40B4-BE49-F238E27FC236}">
                <a16:creationId xmlns:a16="http://schemas.microsoft.com/office/drawing/2014/main" id="{F9941EA5-5004-3F27-4A26-98B94479D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" r="2" b="2"/>
          <a:stretch>
            <a:fillRect/>
          </a:stretch>
        </p:blipFill>
        <p:spPr bwMode="auto">
          <a:xfrm>
            <a:off x="6172200" y="2505075"/>
            <a:ext cx="5183188" cy="3684588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6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795305-F5BF-ED36-D3CB-D3EA61798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mtClean="0"/>
              <a:pPr>
                <a:spcAft>
                  <a:spcPts val="600"/>
                </a:spcAft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635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4800"/>
              <a:t>Student Led Activities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8" name="Picture 7" descr="A group of students looking at laptops&#10;&#10;AI-generated content may be incorrect.">
            <a:extLst>
              <a:ext uri="{FF2B5EF4-FFF2-40B4-BE49-F238E27FC236}">
                <a16:creationId xmlns:a16="http://schemas.microsoft.com/office/drawing/2014/main" id="{126F310F-98BC-F3F8-F69D-9CEA91BB2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67796" y="1563139"/>
            <a:ext cx="5707842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002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43203" y="275771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516" y="1761905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"/>
              </a:rPr>
              <a:t> </a:t>
            </a:r>
            <a:r>
              <a:rPr lang="en-US" sz="5000">
                <a:solidFill>
                  <a:srgbClr val="414A58"/>
                </a:solidFill>
                <a:latin typeface="+mj-lt"/>
                <a:cs typeface="Calibri Light"/>
              </a:rPr>
              <a:t>Give Voice and Choice through Student-Led Learning Activities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8" name="Picture 7" descr="A diagram of a diagram of a variety of people&#10;&#10;AI-generated content may be incorrect.">
            <a:extLst>
              <a:ext uri="{FF2B5EF4-FFF2-40B4-BE49-F238E27FC236}">
                <a16:creationId xmlns:a16="http://schemas.microsoft.com/office/drawing/2014/main" id="{F84476BD-52E6-478E-9BC1-774102C46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36831" y="2219105"/>
            <a:ext cx="5091578" cy="38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097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D7621-4FC0-4800-7D16-1CDC1AB81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06CB1E-B14B-9F7A-CB3B-EE5E9D66B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16287" y="188685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AEEED-FA47-B16E-88BE-082BBA967D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516" y="623798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2800"/>
              <a:t>Giving students voice and choice in education can lead to: </a:t>
            </a:r>
            <a:endParaRPr lang="en-US" sz="2800" u="sng">
              <a:hlinkClick r:id="rId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Increased likelihood that students will experience self-worth, engagement, and purpose in school.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Greater motivation and engagement.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Empowerment to become self-directed learners.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Opportunities to find and develop unassessed or unknown voices and skills.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Better preparation to make responsible decisions, advocate for themselves, and decide their own course of action.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4D0F0-84DA-94DF-3D7E-1D6E8C102E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8" name="Picture 7" descr="A diagram of a diagram of a variety of people&#10;&#10;AI-generated content may be incorrect.">
            <a:extLst>
              <a:ext uri="{FF2B5EF4-FFF2-40B4-BE49-F238E27FC236}">
                <a16:creationId xmlns:a16="http://schemas.microsoft.com/office/drawing/2014/main" id="{9CD2CE6E-D911-4BDF-3282-5E621433B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36831" y="2219105"/>
            <a:ext cx="5091578" cy="38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132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>
                <a:latin typeface="+mj-lt"/>
                <a:ea typeface="+mj-ea"/>
                <a:cs typeface="+mj-cs"/>
              </a:rPr>
              <a:t>Student-Led Learning Activities</a:t>
            </a:r>
          </a:p>
          <a:p>
            <a:pPr>
              <a:spcAft>
                <a:spcPts val="600"/>
              </a:spcAft>
            </a:pPr>
            <a:endParaRPr lang="en-US" kern="1200"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0130DE2-C692-AAF5-5D7C-1D78E2E223E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None/>
            </a:pPr>
            <a:r>
              <a:rPr lang="en-US" b="1"/>
              <a:t>Student-Led Discussions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n-US" b="1"/>
              <a:t>Socratic Seminars</a:t>
            </a:r>
            <a:r>
              <a:rPr lang="en-US"/>
              <a:t>: Students prepare and lead a discussion around a key economic issue or ethical dilemma.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n-US" b="1"/>
              <a:t>Fishbowl Debates</a:t>
            </a:r>
            <a:r>
              <a:rPr lang="en-US"/>
              <a:t>: Inner circle debates while outer circle observes and gives feedback.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2" descr="Thumbnail Image A colorful, poster-style classroom graphic titled 'Discussion Strategies for Voice &amp; Engagement'. The layout should be clean and student-friendly, with five illustrated sections: 1) Socratic Seminar – students in a circle discussing, 2) Fishbowl Discussion – inner and outer circles of students, 3) Think-Pair-Share – students talking in pairs, 4) Four Corners – students standing in different corners of a room with signs like 'Agree' and 'Disagree', 5) Debate Carousel – students rotating between stations. Include icons or illustrations for each strategy, with brief labels. Use a modern, engaging design suitable for middle and high school classrooms.">
            <a:extLst>
              <a:ext uri="{FF2B5EF4-FFF2-40B4-BE49-F238E27FC236}">
                <a16:creationId xmlns:a16="http://schemas.microsoft.com/office/drawing/2014/main" id="{C3CB663D-BEE4-C251-3782-C58BDD37A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mtClean="0"/>
              <a:pPr>
                <a:spcAft>
                  <a:spcPts val="600"/>
                </a:spcAft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89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latin typeface="Calibri Light"/>
                <a:ea typeface="+mn-lt"/>
                <a:cs typeface="Calibri Light"/>
              </a:rPr>
              <a:t>You will be able to:</a:t>
            </a:r>
          </a:p>
          <a:p>
            <a:pPr marL="0" indent="0">
              <a:buNone/>
            </a:pPr>
            <a:endParaRPr lang="en-US" sz="2400">
              <a:latin typeface="Calibri Light"/>
              <a:ea typeface="+mn-lt"/>
              <a:cs typeface="Calibri Light"/>
            </a:endParaRPr>
          </a:p>
          <a:p>
            <a:pPr fontAlgn="base"/>
            <a:r>
              <a:rPr lang="en-US"/>
              <a:t>Prioritize student voice and ownership</a:t>
            </a:r>
            <a:endParaRPr lang="en-US">
              <a:ea typeface="Calibri"/>
              <a:cs typeface="Calibri"/>
            </a:endParaRPr>
          </a:p>
          <a:p>
            <a:pPr fontAlgn="base"/>
            <a:r>
              <a:rPr lang="en-US"/>
              <a:t>Build purposeful classroom routines</a:t>
            </a:r>
            <a:endParaRPr lang="en-US">
              <a:ea typeface="Calibri"/>
              <a:cs typeface="Calibri"/>
            </a:endParaRPr>
          </a:p>
          <a:p>
            <a:pPr fontAlgn="base"/>
            <a:r>
              <a:rPr lang="en-US"/>
              <a:t>Use Econ and Personal Finance as leadership platforms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203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F5F35-6921-26D0-C8F3-129FACFD3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EFAFD-FCC2-B266-5DBA-D7BF214C4080}"/>
              </a:ext>
            </a:extLst>
          </p:cNvPr>
          <p:cNvSpPr txBox="1">
            <a:spLocks/>
          </p:cNvSpPr>
          <p:nvPr/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>
                <a:latin typeface="+mj-lt"/>
                <a:ea typeface="+mj-ea"/>
                <a:cs typeface="+mj-cs"/>
              </a:rPr>
              <a:t>Student-Led Learning Activities: </a:t>
            </a:r>
          </a:p>
          <a:p>
            <a:pPr>
              <a:spcAft>
                <a:spcPts val="600"/>
              </a:spcAft>
            </a:pPr>
            <a:endParaRPr lang="en-US" kern="1200"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D08D65-6710-DADB-5ABA-73D58395F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B1660-5B6D-3E9E-0D89-4AE26FAB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mtClean="0"/>
              <a:pPr>
                <a:spcAft>
                  <a:spcPts val="600"/>
                </a:spcAft>
              </a:pPr>
              <a:t>70</a:t>
            </a:fld>
            <a:endParaRPr lang="en-US"/>
          </a:p>
        </p:txBody>
      </p:sp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F232FCE8-6C37-8876-53AB-DF15C4DFF2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6578820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E3A112F-D1D4-A98E-2D17-1C936B939811}"/>
              </a:ext>
            </a:extLst>
          </p:cNvPr>
          <p:cNvSpPr txBox="1"/>
          <p:nvPr/>
        </p:nvSpPr>
        <p:spPr>
          <a:xfrm>
            <a:off x="1553028" y="137058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b="1"/>
              <a:t>Student-Designed Projects</a:t>
            </a:r>
            <a:endParaRPr lang="en-US"/>
          </a:p>
        </p:txBody>
      </p:sp>
      <p:pic>
        <p:nvPicPr>
          <p:cNvPr id="9218" name="Picture 2" descr="Thumbnail Image A colorful, classroom-friendly infographic titled 'Student-Designed Projects in Personal Finance'. The graphic should be divided into three illustrated sections: 1) Budget Challenges – students working with spreadsheets or calculators, managing a budget, 2) Entrepreneurship Projects – students designing a product, pitching ideas, or presenting a business plan, 3) Financial Literacy Campaigns – students creating posters or digital content about saving, credit, or investing. Use modern, engaging visuals and icons suitable for middle and high school students. Include brief labels for each section.">
            <a:extLst>
              <a:ext uri="{FF2B5EF4-FFF2-40B4-BE49-F238E27FC236}">
                <a16:creationId xmlns:a16="http://schemas.microsoft.com/office/drawing/2014/main" id="{C19AF52F-4844-04F5-E6F2-387973F94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518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1697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408D6-D708-1771-D685-69717CDDD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2793-5D88-B957-358B-380DE8C98AB3}"/>
              </a:ext>
            </a:extLst>
          </p:cNvPr>
          <p:cNvSpPr txBox="1">
            <a:spLocks/>
          </p:cNvSpPr>
          <p:nvPr/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1" kern="1200">
                <a:latin typeface="+mj-lt"/>
                <a:ea typeface="+mj-ea"/>
                <a:cs typeface="+mj-cs"/>
              </a:rPr>
              <a:t>Student-Led Learning Activities: </a:t>
            </a:r>
          </a:p>
          <a:p>
            <a:pPr>
              <a:spcAft>
                <a:spcPts val="600"/>
              </a:spcAft>
            </a:pPr>
            <a:r>
              <a:rPr lang="en-US" sz="2400" kern="1200">
                <a:latin typeface="+mj-lt"/>
                <a:ea typeface="+mj-ea"/>
                <a:cs typeface="+mj-cs"/>
              </a:rPr>
              <a:t>										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FA83A-EEF6-86EC-4500-C18945A3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mtClean="0"/>
              <a:pPr>
                <a:spcAft>
                  <a:spcPts val="600"/>
                </a:spcAft>
              </a:pPr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2275B-EF06-597B-F8AD-173D58B7EBFD}"/>
              </a:ext>
            </a:extLst>
          </p:cNvPr>
          <p:cNvSpPr txBox="1"/>
          <p:nvPr/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b="0" i="0" kern="1200" spc="-100" baseline="0">
                <a:latin typeface="+mj-lt"/>
                <a:ea typeface="Calibri Light" panose="020F0302020204030204" pitchFamily="34" charset="0"/>
                <a:cs typeface="+mn-cs"/>
              </a:rPr>
              <a:t>Peer Teaching</a:t>
            </a:r>
          </a:p>
        </p:txBody>
      </p:sp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5C7B09EC-48EA-D689-2EE6-3FD6C6731B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8016598"/>
              </p:ext>
            </p:extLst>
          </p:nvPr>
        </p:nvGraphicFramePr>
        <p:xfrm>
          <a:off x="699053" y="2290418"/>
          <a:ext cx="10830339" cy="3363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738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FA891-7F5A-1CB0-FE09-73CD4D327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B5C1D-DC50-A060-B9F0-3278675FB31B}"/>
              </a:ext>
            </a:extLst>
          </p:cNvPr>
          <p:cNvSpPr txBox="1">
            <a:spLocks/>
          </p:cNvSpPr>
          <p:nvPr/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25"/>
              </a:spcAft>
            </a:pPr>
            <a:r>
              <a:rPr lang="en-US" b="1" kern="1200">
                <a:latin typeface="+mj-lt"/>
                <a:ea typeface="+mj-ea"/>
                <a:cs typeface="+mj-cs"/>
              </a:rPr>
              <a:t>Student-Led Learning Activities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0F938B-814D-6F18-CCE5-D9269B2BD2F6}"/>
              </a:ext>
            </a:extLst>
          </p:cNvPr>
          <p:cNvSpPr txBox="1"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US" sz="2800" b="1"/>
              <a:t>Choice-Based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0E2A5-C51B-4714-0FFD-94074E809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mtClean="0"/>
              <a:pPr>
                <a:spcAft>
                  <a:spcPts val="600"/>
                </a:spcAft>
              </a:pPr>
              <a:t>72</a:t>
            </a:fld>
            <a:endParaRPr lang="en-US"/>
          </a:p>
        </p:txBody>
      </p:sp>
      <p:graphicFrame>
        <p:nvGraphicFramePr>
          <p:cNvPr id="8" name="Text Placeholder 2">
            <a:extLst>
              <a:ext uri="{FF2B5EF4-FFF2-40B4-BE49-F238E27FC236}">
                <a16:creationId xmlns:a16="http://schemas.microsoft.com/office/drawing/2014/main" id="{F616A09C-99B7-F43A-FBF0-4FD36C9E2E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5042730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4199F06-4A3C-1D13-D2FC-29E1942731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2371500"/>
            <a:ext cx="5163892" cy="380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608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F5CDE-2CC7-8C6B-6714-C851D936F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1E7DD-4AFF-6CBD-F679-C4FDA15F36BB}"/>
              </a:ext>
            </a:extLst>
          </p:cNvPr>
          <p:cNvSpPr txBox="1">
            <a:spLocks/>
          </p:cNvSpPr>
          <p:nvPr/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25"/>
              </a:spcAft>
            </a:pPr>
            <a:r>
              <a:rPr lang="en-US" b="1" kern="1200">
                <a:latin typeface="+mj-lt"/>
                <a:ea typeface="+mj-ea"/>
                <a:cs typeface="+mj-cs"/>
              </a:rPr>
              <a:t>Student-Led Learning Activities</a:t>
            </a:r>
          </a:p>
        </p:txBody>
      </p:sp>
      <p:pic>
        <p:nvPicPr>
          <p:cNvPr id="8" name="Content Placeholder 7">
            <a:hlinkClick r:id="rId3"/>
            <a:extLst>
              <a:ext uri="{FF2B5EF4-FFF2-40B4-BE49-F238E27FC236}">
                <a16:creationId xmlns:a16="http://schemas.microsoft.com/office/drawing/2014/main" id="{58C84AAB-9012-1455-490A-9A0AD8852D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89113" y="3429000"/>
            <a:ext cx="5150034" cy="93072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FFC031-5D58-842B-370F-49F3B7DE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mtClean="0"/>
              <a:pPr>
                <a:spcAft>
                  <a:spcPts val="600"/>
                </a:spcAft>
              </a:pPr>
              <a:t>73</a:t>
            </a:fld>
            <a:endParaRPr lang="en-US"/>
          </a:p>
        </p:txBody>
      </p:sp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13BD3E19-B9D0-A7BB-CC4E-8E26580D85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150866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4D542DC-DCC3-1871-11F2-C98B4082705A}"/>
              </a:ext>
            </a:extLst>
          </p:cNvPr>
          <p:cNvSpPr txBox="1"/>
          <p:nvPr/>
        </p:nvSpPr>
        <p:spPr>
          <a:xfrm>
            <a:off x="7808686" y="1825625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800" b="1">
                <a:solidFill>
                  <a:srgbClr val="424242"/>
                </a:solidFill>
                <a:latin typeface="Segoe Sans"/>
              </a:rPr>
              <a:t>Simulations</a:t>
            </a:r>
          </a:p>
        </p:txBody>
      </p:sp>
    </p:spTree>
    <p:extLst>
      <p:ext uri="{BB962C8B-B14F-4D97-AF65-F5344CB8AC3E}">
        <p14:creationId xmlns:p14="http://schemas.microsoft.com/office/powerpoint/2010/main" val="26076220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688C07-F9A8-ECE4-5421-8F4207618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D10D7-1325-B739-F012-B531DF035C32}"/>
              </a:ext>
            </a:extLst>
          </p:cNvPr>
          <p:cNvSpPr txBox="1"/>
          <p:nvPr/>
        </p:nvSpPr>
        <p:spPr>
          <a:xfrm>
            <a:off x="595085" y="2202137"/>
            <a:ext cx="5428343" cy="4019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US" b="1" i="0">
                <a:solidFill>
                  <a:srgbClr val="424242"/>
                </a:solidFill>
                <a:effectLst/>
                <a:latin typeface="Segoe Sans"/>
              </a:rPr>
              <a:t>💸 1. “You Just Turned 18” Simulation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b="1" i="0">
                <a:solidFill>
                  <a:srgbClr val="424242"/>
                </a:solidFill>
                <a:effectLst/>
                <a:latin typeface="Segoe Sans"/>
              </a:rPr>
              <a:t>Scenario:</a:t>
            </a:r>
            <a:br>
              <a:rPr lang="en-US" b="0" i="0">
                <a:solidFill>
                  <a:srgbClr val="424242"/>
                </a:solidFill>
                <a:effectLst/>
                <a:latin typeface="Segoe Sans"/>
              </a:rPr>
            </a:br>
            <a:r>
              <a:rPr lang="en-US" b="0" i="0">
                <a:solidFill>
                  <a:srgbClr val="424242"/>
                </a:solidFill>
                <a:effectLst/>
                <a:latin typeface="Segoe Sans"/>
              </a:rPr>
              <a:t>“You just turned 18. You have a part-time job, a checking account, and a credit card offer in the mail. What do you do next?”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b="1" i="0">
                <a:solidFill>
                  <a:srgbClr val="424242"/>
                </a:solidFill>
                <a:effectLst/>
                <a:latin typeface="Segoe Sans"/>
              </a:rPr>
              <a:t>Activity:</a:t>
            </a:r>
            <a:br>
              <a:rPr lang="en-US" b="0" i="0">
                <a:solidFill>
                  <a:srgbClr val="424242"/>
                </a:solidFill>
                <a:effectLst/>
                <a:latin typeface="Segoe Sans"/>
              </a:rPr>
            </a:br>
            <a:r>
              <a:rPr lang="en-US" b="0" i="0">
                <a:solidFill>
                  <a:srgbClr val="424242"/>
                </a:solidFill>
                <a:effectLst/>
                <a:latin typeface="Segoe Sans"/>
              </a:rPr>
              <a:t>Students receive a “starter pack” with a fictional income, expenses, and financial choices. They must make decisions about rent, transportation, savings, and credit.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b="1" i="0">
                <a:solidFill>
                  <a:srgbClr val="424242"/>
                </a:solidFill>
                <a:effectLst/>
                <a:latin typeface="Segoe Sans"/>
              </a:rPr>
              <a:t>Why it works:</a:t>
            </a:r>
            <a:br>
              <a:rPr lang="en-US" b="0" i="0">
                <a:solidFill>
                  <a:srgbClr val="424242"/>
                </a:solidFill>
                <a:effectLst/>
                <a:latin typeface="Segoe Sans"/>
              </a:rPr>
            </a:br>
            <a:r>
              <a:rPr lang="en-US" b="0" i="0">
                <a:solidFill>
                  <a:srgbClr val="424242"/>
                </a:solidFill>
                <a:effectLst/>
                <a:latin typeface="Segoe Sans"/>
              </a:rPr>
              <a:t>It’s personal, realistic, and immediately gets them thinking about financial responsibility.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A4EAE6-8ED2-7419-1B30-32810D7BB59D}"/>
              </a:ext>
            </a:extLst>
          </p:cNvPr>
          <p:cNvSpPr txBox="1"/>
          <p:nvPr/>
        </p:nvSpPr>
        <p:spPr>
          <a:xfrm>
            <a:off x="6908799" y="2202137"/>
            <a:ext cx="5428343" cy="2795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US" b="1" i="0">
                <a:solidFill>
                  <a:srgbClr val="424242"/>
                </a:solidFill>
                <a:effectLst/>
                <a:latin typeface="Segoe Sans"/>
              </a:rPr>
              <a:t>🏠 2. Budget Breakdown Mystery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b="1" i="0">
                <a:solidFill>
                  <a:srgbClr val="424242"/>
                </a:solidFill>
                <a:effectLst/>
                <a:latin typeface="Segoe Sans"/>
              </a:rPr>
              <a:t>Scenario:</a:t>
            </a:r>
            <a:br>
              <a:rPr lang="en-US" b="0" i="0">
                <a:solidFill>
                  <a:srgbClr val="424242"/>
                </a:solidFill>
                <a:effectLst/>
                <a:latin typeface="Segoe Sans"/>
              </a:rPr>
            </a:br>
            <a:r>
              <a:rPr lang="en-US" b="0" i="0">
                <a:solidFill>
                  <a:srgbClr val="424242"/>
                </a:solidFill>
                <a:effectLst/>
                <a:latin typeface="Segoe Sans"/>
              </a:rPr>
              <a:t>“Why can’t this person make ends meet?”</a:t>
            </a:r>
            <a:br>
              <a:rPr lang="en-US" b="0" i="0">
                <a:solidFill>
                  <a:srgbClr val="424242"/>
                </a:solidFill>
                <a:effectLst/>
                <a:latin typeface="Segoe Sans"/>
              </a:rPr>
            </a:br>
            <a:r>
              <a:rPr lang="en-US" b="0" i="0">
                <a:solidFill>
                  <a:srgbClr val="424242"/>
                </a:solidFill>
                <a:effectLst/>
                <a:latin typeface="Segoe Sans"/>
              </a:rPr>
              <a:t>Present a fictional monthly budget that doesn’t balance. Students work in teams to identify the problem and propose solutions.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b="1" i="0">
                <a:solidFill>
                  <a:srgbClr val="424242"/>
                </a:solidFill>
                <a:effectLst/>
                <a:latin typeface="Segoe Sans"/>
              </a:rPr>
              <a:t>Why it works:</a:t>
            </a:r>
            <a:br>
              <a:rPr lang="en-US" b="0" i="0">
                <a:solidFill>
                  <a:srgbClr val="424242"/>
                </a:solidFill>
                <a:effectLst/>
                <a:latin typeface="Segoe Sans"/>
              </a:rPr>
            </a:br>
            <a:r>
              <a:rPr lang="en-US" b="0" i="0">
                <a:solidFill>
                  <a:srgbClr val="424242"/>
                </a:solidFill>
                <a:effectLst/>
                <a:latin typeface="Segoe Sans"/>
              </a:rPr>
              <a:t>It introduces budgeting, critical thinking, and teamwork right away.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968259-9251-BBD0-AABE-702B17E4D519}"/>
              </a:ext>
            </a:extLst>
          </p:cNvPr>
          <p:cNvSpPr txBox="1"/>
          <p:nvPr/>
        </p:nvSpPr>
        <p:spPr>
          <a:xfrm>
            <a:off x="725715" y="377372"/>
            <a:ext cx="41031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Lesson Examples</a:t>
            </a:r>
          </a:p>
        </p:txBody>
      </p:sp>
      <p:pic>
        <p:nvPicPr>
          <p:cNvPr id="8" name="Content Placeholder 7">
            <a:hlinkClick r:id="rId2"/>
            <a:extLst>
              <a:ext uri="{FF2B5EF4-FFF2-40B4-BE49-F238E27FC236}">
                <a16:creationId xmlns:a16="http://schemas.microsoft.com/office/drawing/2014/main" id="{86E14565-C966-878B-DC37-6B6CFBDD7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457" y="5644941"/>
            <a:ext cx="5150034" cy="93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70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Why Voice and Choice is Important?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B607C-CADA-BCFB-5D5D-665A604C5C76}"/>
              </a:ext>
            </a:extLst>
          </p:cNvPr>
          <p:cNvSpPr txBox="1"/>
          <p:nvPr/>
        </p:nvSpPr>
        <p:spPr>
          <a:xfrm>
            <a:off x="1464733" y="6174910"/>
            <a:ext cx="926253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u="sng">
                <a:solidFill>
                  <a:srgbClr val="0000FF"/>
                </a:solidFill>
                <a:cs typeface="Segoe UI"/>
                <a:hlinkClick r:id="rId3"/>
              </a:rPr>
              <a:t>https://www.youtube.com/watch?v=xBGGAQsHG8E&amp;t=13s</a:t>
            </a:r>
            <a:endParaRPr lang="en-US">
              <a:hlinkClick r:id="rId3"/>
            </a:endParaRPr>
          </a:p>
        </p:txBody>
      </p:sp>
      <p:pic>
        <p:nvPicPr>
          <p:cNvPr id="3" name="Online Media 2" descr="Voice and Choice in the Classroom: Freedom and Responsibility">
            <a:hlinkClick r:id="" action="ppaction://media"/>
            <a:extLst>
              <a:ext uri="{FF2B5EF4-FFF2-40B4-BE49-F238E27FC236}">
                <a16:creationId xmlns:a16="http://schemas.microsoft.com/office/drawing/2014/main" id="{12CAC123-A050-FC05-4D2C-FAB64970F2D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59314" y="1600272"/>
            <a:ext cx="7804544" cy="44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1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44736" y="1377621"/>
            <a:ext cx="7479728" cy="548037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"/>
              </a:rPr>
              <a:t>Bonus: Using PBL to Shift Your Classroom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8194" name="Picture 2" descr="Thumbnail Image A colorful, classroom-friendly infographic titled 'Putting Students in the Lead on Day One with PBL'. The poster should be divided into six illustrated sections: 1) Provocation or Entry Event – a mystery box or guest speaker, 2) Student Questions – students brainstorming with sticky notes, 3) Team Roles – students working in groups with labels like 'researcher' and 'designer', 4) Mini-Project – students presenting a classroom design, 5) Reflection – students journaling or in a circle discussion, 6) Co-Creating Norms – students writing on a poster together. Use modern, engaging visuals and icons suitable for middle and high school classrooms.">
            <a:extLst>
              <a:ext uri="{FF2B5EF4-FFF2-40B4-BE49-F238E27FC236}">
                <a16:creationId xmlns:a16="http://schemas.microsoft.com/office/drawing/2014/main" id="{829A7950-52AE-4144-6AF1-627444ABC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906" y="1712686"/>
            <a:ext cx="4811485" cy="481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0310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"/>
              </a:rPr>
              <a:t>How PBL can shift your classroom?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335" r="6335"/>
          <a:stretch/>
        </p:blipFill>
        <p:spPr>
          <a:xfrm>
            <a:off x="6568680" y="-10220"/>
            <a:ext cx="5623320" cy="627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895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What is PBL?</a:t>
            </a:r>
            <a:endParaRPr lang="en-US">
              <a:solidFill>
                <a:srgbClr val="414A5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0130DE2-C692-AAF5-5D7C-1D78E2E223E3}"/>
              </a:ext>
            </a:extLst>
          </p:cNvPr>
          <p:cNvSpPr txBox="1">
            <a:spLocks/>
          </p:cNvSpPr>
          <p:nvPr/>
        </p:nvSpPr>
        <p:spPr>
          <a:xfrm>
            <a:off x="705310" y="1567543"/>
            <a:ext cx="10582841" cy="46094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PBL</a:t>
            </a:r>
            <a:r>
              <a:rPr lang="en-US"/>
              <a:t> stands for </a:t>
            </a:r>
            <a:r>
              <a:rPr lang="en-US" b="1"/>
              <a:t>Project-Based Learning</a:t>
            </a:r>
          </a:p>
          <a:p>
            <a:pPr marL="0" indent="0">
              <a:buNone/>
            </a:pPr>
            <a:r>
              <a:rPr lang="en-US" i="1"/>
              <a:t>teaching method where students learn by actively engaging in real-world and meaningful projects.</a:t>
            </a:r>
            <a:endParaRPr lang="en-US" sz="2600" i="1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In PBL, students:</a:t>
            </a:r>
          </a:p>
          <a:p>
            <a:r>
              <a:rPr lang="en-US" sz="2400"/>
              <a:t>Explore </a:t>
            </a:r>
            <a:r>
              <a:rPr lang="en-US" sz="2400" b="1"/>
              <a:t>authentic problems or challenges</a:t>
            </a:r>
            <a:endParaRPr lang="en-US" sz="2400"/>
          </a:p>
          <a:p>
            <a:r>
              <a:rPr lang="en-US" sz="2400"/>
              <a:t>Work over an extended period of time</a:t>
            </a:r>
          </a:p>
          <a:p>
            <a:r>
              <a:rPr lang="en-US" sz="2400"/>
              <a:t>Collaborate in teams or individually</a:t>
            </a:r>
          </a:p>
          <a:p>
            <a:r>
              <a:rPr lang="en-US" sz="2400"/>
              <a:t>Create a </a:t>
            </a:r>
            <a:r>
              <a:rPr lang="en-US" sz="2400" b="1"/>
              <a:t>public product or presentation</a:t>
            </a:r>
            <a:endParaRPr lang="en-US" sz="2400"/>
          </a:p>
          <a:p>
            <a:r>
              <a:rPr lang="en-US" sz="2400"/>
              <a:t>Reflect on their learning and process</a:t>
            </a:r>
          </a:p>
          <a:p>
            <a:pPr marL="0" indent="0">
              <a:buNone/>
            </a:pPr>
            <a:endParaRPr lang="en-US" sz="2600">
              <a:latin typeface="Calibri Light"/>
              <a:ea typeface="Calibri Light"/>
              <a:cs typeface="Calibri Light"/>
            </a:endParaRPr>
          </a:p>
          <a:p>
            <a:pPr marL="514350" indent="-514350"/>
            <a:endParaRPr lang="en-US" sz="2600"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1650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C2DC0-E75A-A350-2623-AEE1EFA95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001A1-0A86-8097-8225-3B1DF2A44046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414A58"/>
                </a:solidFill>
                <a:latin typeface="Calibri"/>
                <a:cs typeface="Calibri"/>
              </a:rPr>
              <a:t>What is the difference between PBL and </a:t>
            </a:r>
            <a:r>
              <a:rPr lang="en-US" sz="3600" err="1">
                <a:solidFill>
                  <a:srgbClr val="414A58"/>
                </a:solidFill>
                <a:latin typeface="Calibri"/>
                <a:cs typeface="Calibri"/>
              </a:rPr>
              <a:t>PrBL</a:t>
            </a:r>
            <a:r>
              <a:rPr lang="en-US" sz="3600">
                <a:solidFill>
                  <a:srgbClr val="414A58"/>
                </a:solidFill>
                <a:latin typeface="Calibri"/>
                <a:cs typeface="Calibri"/>
              </a:rPr>
              <a:t>?</a:t>
            </a:r>
            <a:endParaRPr lang="en-US" sz="3600">
              <a:solidFill>
                <a:srgbClr val="414A5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EF164B-5C36-218B-AB6F-7C7C3C235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79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5AB250D-C5CE-AE72-C3AB-037D6AA5C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953686"/>
              </p:ext>
            </p:extLst>
          </p:nvPr>
        </p:nvGraphicFramePr>
        <p:xfrm>
          <a:off x="1736764" y="1816915"/>
          <a:ext cx="9177153" cy="4948589"/>
        </p:xfrm>
        <a:graphic>
          <a:graphicData uri="http://schemas.openxmlformats.org/drawingml/2006/table">
            <a:tbl>
              <a:tblPr/>
              <a:tblGrid>
                <a:gridCol w="3059051">
                  <a:extLst>
                    <a:ext uri="{9D8B030D-6E8A-4147-A177-3AD203B41FA5}">
                      <a16:colId xmlns:a16="http://schemas.microsoft.com/office/drawing/2014/main" val="566705722"/>
                    </a:ext>
                  </a:extLst>
                </a:gridCol>
                <a:gridCol w="3059051">
                  <a:extLst>
                    <a:ext uri="{9D8B030D-6E8A-4147-A177-3AD203B41FA5}">
                      <a16:colId xmlns:a16="http://schemas.microsoft.com/office/drawing/2014/main" val="4036965814"/>
                    </a:ext>
                  </a:extLst>
                </a:gridCol>
                <a:gridCol w="3059051">
                  <a:extLst>
                    <a:ext uri="{9D8B030D-6E8A-4147-A177-3AD203B41FA5}">
                      <a16:colId xmlns:a16="http://schemas.microsoft.com/office/drawing/2014/main" val="3985431479"/>
                    </a:ext>
                  </a:extLst>
                </a:gridCol>
              </a:tblGrid>
              <a:tr h="39247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b="0">
                          <a:effectLst/>
                        </a:rPr>
                        <a:t>Feature</a:t>
                      </a: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b="1">
                          <a:effectLst/>
                        </a:rPr>
                        <a:t>Project-Based Learning (PBL)</a:t>
                      </a:r>
                      <a:endParaRPr lang="en-US" sz="1500" b="0">
                        <a:effectLst/>
                      </a:endParaRP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b="1">
                          <a:effectLst/>
                        </a:rPr>
                        <a:t>Problem-Based Learning (</a:t>
                      </a:r>
                      <a:r>
                        <a:rPr lang="en-US" sz="1500" b="1" err="1">
                          <a:effectLst/>
                        </a:rPr>
                        <a:t>PrBL</a:t>
                      </a:r>
                      <a:r>
                        <a:rPr lang="en-US" sz="1500" b="1">
                          <a:effectLst/>
                        </a:rPr>
                        <a:t>)</a:t>
                      </a:r>
                      <a:endParaRPr lang="en-US" sz="1500" b="0">
                        <a:effectLst/>
                      </a:endParaRP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788899"/>
                  </a:ext>
                </a:extLst>
              </a:tr>
              <a:tr h="39247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b="1">
                          <a:effectLst/>
                        </a:rPr>
                        <a:t>Focus</a:t>
                      </a:r>
                      <a:endParaRPr lang="en-US" sz="1500">
                        <a:effectLst/>
                      </a:endParaRP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Creating a product or presentation</a:t>
                      </a: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Solving a specific problem</a:t>
                      </a: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8452775"/>
                  </a:ext>
                </a:extLst>
              </a:tr>
              <a:tr h="64843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b="1">
                          <a:effectLst/>
                        </a:rPr>
                        <a:t>Driving Force</a:t>
                      </a:r>
                      <a:endParaRPr lang="en-US" sz="1500">
                        <a:effectLst/>
                      </a:endParaRP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A </a:t>
                      </a:r>
                      <a:r>
                        <a:rPr lang="en-US" sz="1500" b="1">
                          <a:effectLst/>
                        </a:rPr>
                        <a:t>driving question</a:t>
                      </a:r>
                      <a:r>
                        <a:rPr lang="en-US" sz="1500">
                          <a:effectLst/>
                        </a:rPr>
                        <a:t> that leads to a </a:t>
                      </a:r>
                      <a:r>
                        <a:rPr lang="en-US" sz="1500" b="1">
                          <a:effectLst/>
                        </a:rPr>
                        <a:t>project</a:t>
                      </a:r>
                      <a:endParaRPr lang="en-US" sz="1500">
                        <a:effectLst/>
                      </a:endParaRP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A </a:t>
                      </a:r>
                      <a:r>
                        <a:rPr lang="en-US" sz="1500" b="1">
                          <a:effectLst/>
                        </a:rPr>
                        <a:t>complex, real-world problem</a:t>
                      </a:r>
                      <a:r>
                        <a:rPr lang="en-US" sz="1500">
                          <a:effectLst/>
                        </a:rPr>
                        <a:t> that needs a solution</a:t>
                      </a: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6133446"/>
                  </a:ext>
                </a:extLst>
              </a:tr>
              <a:tr h="64843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b="1">
                          <a:effectLst/>
                        </a:rPr>
                        <a:t>End Goal</a:t>
                      </a:r>
                      <a:endParaRPr lang="en-US" sz="1500">
                        <a:effectLst/>
                      </a:endParaRP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A </a:t>
                      </a:r>
                      <a:r>
                        <a:rPr lang="en-US" sz="1500" b="1">
                          <a:effectLst/>
                        </a:rPr>
                        <a:t>public product</a:t>
                      </a:r>
                      <a:r>
                        <a:rPr lang="en-US" sz="1500">
                          <a:effectLst/>
                        </a:rPr>
                        <a:t> shared with an audience</a:t>
                      </a: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A </a:t>
                      </a:r>
                      <a:r>
                        <a:rPr lang="en-US" sz="1500" b="1">
                          <a:effectLst/>
                        </a:rPr>
                        <a:t>solution</a:t>
                      </a:r>
                      <a:r>
                        <a:rPr lang="en-US" sz="1500">
                          <a:effectLst/>
                        </a:rPr>
                        <a:t> or explanation, often shared in discussion</a:t>
                      </a: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150043"/>
                  </a:ext>
                </a:extLst>
              </a:tr>
              <a:tr h="64843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b="1">
                          <a:effectLst/>
                        </a:rPr>
                        <a:t>Duration</a:t>
                      </a:r>
                      <a:endParaRPr lang="en-US" sz="1500">
                        <a:effectLst/>
                      </a:endParaRP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Often </a:t>
                      </a:r>
                      <a:r>
                        <a:rPr lang="en-US" sz="1500" b="1">
                          <a:effectLst/>
                        </a:rPr>
                        <a:t>longer-term</a:t>
                      </a:r>
                      <a:r>
                        <a:rPr lang="en-US" sz="1500">
                          <a:effectLst/>
                        </a:rPr>
                        <a:t> (1–4 weeks or more)</a:t>
                      </a: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Often </a:t>
                      </a:r>
                      <a:r>
                        <a:rPr lang="en-US" sz="1500" b="1">
                          <a:effectLst/>
                        </a:rPr>
                        <a:t>shorter-term</a:t>
                      </a:r>
                      <a:r>
                        <a:rPr lang="en-US" sz="1500">
                          <a:effectLst/>
                        </a:rPr>
                        <a:t> (a few days to a week)</a:t>
                      </a: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5444412"/>
                  </a:ext>
                </a:extLst>
              </a:tr>
              <a:tr h="92146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b="1">
                          <a:effectLst/>
                        </a:rPr>
                        <a:t>Student Role</a:t>
                      </a:r>
                      <a:endParaRPr lang="en-US" sz="1500">
                        <a:effectLst/>
                      </a:endParaRP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Students manage the project, make choices, and create something tangible</a:t>
                      </a: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Students investigate, analyze, and propose solutions</a:t>
                      </a: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730367"/>
                  </a:ext>
                </a:extLst>
              </a:tr>
              <a:tr h="64843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b="1">
                          <a:effectLst/>
                        </a:rPr>
                        <a:t>Assessment</a:t>
                      </a:r>
                      <a:endParaRPr lang="en-US" sz="1500">
                        <a:effectLst/>
                      </a:endParaRP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Based on process, product, collaboration, and presentation</a:t>
                      </a: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Based on reasoning, research, and problem-solving process</a:t>
                      </a:r>
                    </a:p>
                  </a:txBody>
                  <a:tcPr marL="94766" marR="63177" marT="63177" marB="55280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1730986"/>
                  </a:ext>
                </a:extLst>
              </a:tr>
              <a:tr h="64843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b="1">
                          <a:effectLst/>
                        </a:rPr>
                        <a:t>Teacher Role</a:t>
                      </a:r>
                      <a:endParaRPr lang="en-US" sz="1500">
                        <a:effectLst/>
                      </a:endParaRPr>
                    </a:p>
                  </a:txBody>
                  <a:tcPr marL="94766" marR="63177" marT="63177" marB="47383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Facilitator and coach throughout the project</a:t>
                      </a:r>
                    </a:p>
                  </a:txBody>
                  <a:tcPr marL="94766" marR="63177" marT="63177" marB="47383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Guide who supports inquiry and reflection</a:t>
                      </a:r>
                    </a:p>
                  </a:txBody>
                  <a:tcPr marL="94766" marR="63177" marT="63177" marB="47383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05361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4F635053-0FED-0BCA-BEFD-23B3B2129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725" y="1817688"/>
            <a:ext cx="12192000" cy="457200"/>
          </a:xfrm>
          <a:prstGeom prst="rect">
            <a:avLst/>
          </a:prstGeom>
          <a:solidFill>
            <a:srgbClr val="FAFA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98394" rIns="0" bIns="2221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424242"/>
                </a:solidFill>
                <a:effectLst/>
                <a:latin typeface="Segoe Sans"/>
              </a:rPr>
              <a:t>Key Differences Between PBL and PrBL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263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>
                <a:latin typeface="+mj-lt"/>
                <a:ea typeface="+mj-ea"/>
                <a:cs typeface="+mj-cs"/>
              </a:rPr>
              <a:t>Session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/>
              <a:t>Co-Setting Norms and Establishing Routines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Manage Collaborative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Student Led Activities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Bonus Material: How PBL can shift Your classroom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F451A-6F82-3B20-20CE-77171E9EC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/>
        </p:blipFill>
        <p:spPr>
          <a:xfrm>
            <a:off x="6172200" y="2278412"/>
            <a:ext cx="5181600" cy="3445764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dirty="0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461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CABDA-70D7-DBC1-FD84-DAF9D44C5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F927-C828-A686-85CC-CD8EA0FCE760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What is PBL?</a:t>
            </a:r>
            <a:endParaRPr lang="en-US">
              <a:solidFill>
                <a:srgbClr val="414A5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8B15D-6DD1-71B5-3043-F2201F3D7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5FA6A-1EE8-9C3F-7C70-E0689A2EA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028" y="1837532"/>
            <a:ext cx="7772400" cy="43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876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BDE522-3B0B-D169-4B60-3008035553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0" y="243512"/>
            <a:ext cx="8282346" cy="5901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998035-BC12-F927-DF45-DE9148EA031A}"/>
              </a:ext>
            </a:extLst>
          </p:cNvPr>
          <p:cNvSpPr txBox="1"/>
          <p:nvPr/>
        </p:nvSpPr>
        <p:spPr>
          <a:xfrm>
            <a:off x="8585200" y="0"/>
            <a:ext cx="3606800" cy="68580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To Learn More about the PBL Difference:</a:t>
            </a: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Video: 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PBL Explained from PBLWorks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Video: 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PBL? from Magnify Learning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Video: 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the difference between Project Based Learning and a project? from Magnify Learning 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Article: 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“Doing a Project” vs. Project-Based Learning from PBLWorks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Article: 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“What is Project-Based Learning?” from Magnify Learning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\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768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CDB1-5EF9-DB1D-3927-A41385866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masis MT Pro Black" panose="02040A04050005020304" pitchFamily="18" charset="0"/>
              </a:rPr>
              <a:t>Keys to Rigorous Project-Based Learning </a:t>
            </a:r>
          </a:p>
        </p:txBody>
      </p:sp>
      <p:pic>
        <p:nvPicPr>
          <p:cNvPr id="3" name="Online Media 2" title="5 Keys to Rigorous Project-Based Learning">
            <a:hlinkClick r:id="" action="ppaction://media"/>
            <a:extLst>
              <a:ext uri="{FF2B5EF4-FFF2-40B4-BE49-F238E27FC236}">
                <a16:creationId xmlns:a16="http://schemas.microsoft.com/office/drawing/2014/main" id="{29BD0AB1-CA48-0B2B-5232-88FEDAD6B8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0743" y="1388303"/>
            <a:ext cx="8270509" cy="4672838"/>
          </a:xfrm>
          <a:prstGeom prst="rect">
            <a:avLst/>
          </a:prstGeom>
        </p:spPr>
      </p:pic>
      <p:pic>
        <p:nvPicPr>
          <p:cNvPr id="2050" name="Picture 2" descr="Edutopia Lesson Plans &amp; Resources | Share My Lesson">
            <a:extLst>
              <a:ext uri="{FF2B5EF4-FFF2-40B4-BE49-F238E27FC236}">
                <a16:creationId xmlns:a16="http://schemas.microsoft.com/office/drawing/2014/main" id="{CFBEC872-58B7-E079-BFF6-034F3F181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0" y="97459"/>
            <a:ext cx="1836852" cy="183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F127E8-ADED-64B3-AD01-B817083DBC5E}"/>
              </a:ext>
            </a:extLst>
          </p:cNvPr>
          <p:cNvSpPr txBox="1"/>
          <p:nvPr/>
        </p:nvSpPr>
        <p:spPr>
          <a:xfrm>
            <a:off x="8749341" y="1802093"/>
            <a:ext cx="317350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34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Real-world connections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34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Core to Learning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34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Structured Collaboration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34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Driven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34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Multifaceted Assessment</a:t>
            </a:r>
          </a:p>
        </p:txBody>
      </p:sp>
    </p:spTree>
    <p:extLst>
      <p:ext uri="{BB962C8B-B14F-4D97-AF65-F5344CB8AC3E}">
        <p14:creationId xmlns:p14="http://schemas.microsoft.com/office/powerpoint/2010/main" val="321659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5FDB846-3EC5-A34C-57FE-BBFA18666E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5435" cy="685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05E11B-D46D-05B9-8B7D-A4E08DD458A4}"/>
              </a:ext>
            </a:extLst>
          </p:cNvPr>
          <p:cNvSpPr txBox="1"/>
          <p:nvPr/>
        </p:nvSpPr>
        <p:spPr>
          <a:xfrm>
            <a:off x="9464697" y="0"/>
            <a:ext cx="2606565" cy="8309967"/>
          </a:xfrm>
          <a:prstGeom prst="rect">
            <a:avLst/>
          </a:prstGeom>
          <a:solidFill>
            <a:srgbClr val="002A7E"/>
          </a:solidFill>
        </p:spPr>
        <p:txBody>
          <a:bodyPr wrap="square" rtlCol="0">
            <a:spAutoFit/>
          </a:bodyPr>
          <a:lstStyle/>
          <a:p>
            <a:endParaRPr lang="en-US" sz="2400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 b="1">
                <a:solidFill>
                  <a:schemeClr val="bg1"/>
                </a:solidFill>
              </a:rPr>
              <a:t>To Learn More About the PBL Components: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Web Article: </a:t>
            </a:r>
            <a:r>
              <a:rPr lang="en-US">
                <a:solidFill>
                  <a:srgbClr val="9454C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 </a:t>
            </a:r>
            <a:r>
              <a:rPr lang="en-US">
                <a:solidFill>
                  <a:schemeClr val="bg2">
                    <a:lumMod val="9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Essential Elements of Project-Based Learning - Literacy in Focus</a:t>
            </a:r>
            <a:endParaRPr lang="en-US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Web Article:  </a:t>
            </a:r>
            <a:r>
              <a:rPr lang="en-US">
                <a:solidFill>
                  <a:schemeClr val="bg2">
                    <a:lumMod val="9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Essential Project Design Elements PBLWorks</a:t>
            </a:r>
            <a:endParaRPr lang="en-US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Video: </a:t>
            </a:r>
            <a:r>
              <a:rPr lang="en-US">
                <a:solidFill>
                  <a:schemeClr val="bg2">
                    <a:lumMod val="9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PBL by Design from John Spencer</a:t>
            </a:r>
            <a:endParaRPr lang="en-US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Article:  </a:t>
            </a:r>
            <a:r>
              <a:rPr lang="en-US">
                <a:solidFill>
                  <a:schemeClr val="bg2">
                    <a:lumMod val="9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Key Elements of PBL Education World</a:t>
            </a:r>
            <a:endParaRPr lang="en-US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652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/>
            <a:extLst>
              <a:ext uri="{FF2B5EF4-FFF2-40B4-BE49-F238E27FC236}">
                <a16:creationId xmlns:a16="http://schemas.microsoft.com/office/drawing/2014/main" id="{7E6BC532-1C12-03F4-9758-652D4E77C0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42197" y="346167"/>
            <a:ext cx="2379919" cy="15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dutopia-logo - Out Teach">
            <a:hlinkClick r:id="rId4"/>
            <a:extLst>
              <a:ext uri="{FF2B5EF4-FFF2-40B4-BE49-F238E27FC236}">
                <a16:creationId xmlns:a16="http://schemas.microsoft.com/office/drawing/2014/main" id="{F98D2190-1156-C2DD-5500-B5FA8DB65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4208" y="612165"/>
            <a:ext cx="3251032" cy="101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John Spencer">
            <a:hlinkClick r:id="rId6"/>
            <a:extLst>
              <a:ext uri="{FF2B5EF4-FFF2-40B4-BE49-F238E27FC236}">
                <a16:creationId xmlns:a16="http://schemas.microsoft.com/office/drawing/2014/main" id="{0998C4EF-06AF-9151-5CB1-F63200B2D8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0636" y="779099"/>
            <a:ext cx="3520438" cy="68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Podcast 73: How Can Teachers Create A Cult of Pedagogy? - TeacherToolkit">
            <a:hlinkClick r:id="rId8"/>
            <a:extLst>
              <a:ext uri="{FF2B5EF4-FFF2-40B4-BE49-F238E27FC236}">
                <a16:creationId xmlns:a16="http://schemas.microsoft.com/office/drawing/2014/main" id="{36FC3F6C-4ED7-EF02-A3FD-03DD00CD80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11257" r="3754" b="11649"/>
          <a:stretch/>
        </p:blipFill>
        <p:spPr bwMode="auto">
          <a:xfrm>
            <a:off x="444882" y="2639045"/>
            <a:ext cx="3174548" cy="158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chool district recognized for Project Based Learning work | Manchester Ink  Link">
            <a:hlinkClick r:id="rId10"/>
            <a:extLst>
              <a:ext uri="{FF2B5EF4-FFF2-40B4-BE49-F238E27FC236}">
                <a16:creationId xmlns:a16="http://schemas.microsoft.com/office/drawing/2014/main" id="{65F24ECA-BF21-35DA-723D-31264D422F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7" t="14084" r="10070" b="31997"/>
          <a:stretch/>
        </p:blipFill>
        <p:spPr bwMode="auto">
          <a:xfrm>
            <a:off x="417689" y="5248994"/>
            <a:ext cx="3225770" cy="94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0B23AB-AB67-545E-A582-749056DE39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4657256" y="2916520"/>
            <a:ext cx="6465287" cy="2309364"/>
          </a:xfrm>
        </p:spPr>
        <p:txBody>
          <a:bodyPr>
            <a:normAutofit/>
          </a:bodyPr>
          <a:lstStyle/>
          <a:p>
            <a:pPr algn="l"/>
            <a:r>
              <a:rPr lang="en-US" sz="4100" b="1">
                <a:latin typeface="Amasis MT Pro Medium" panose="02040604050005020304" pitchFamily="18" charset="0"/>
              </a:rPr>
              <a:t>Go-</a:t>
            </a:r>
            <a:r>
              <a:rPr lang="en-US"/>
              <a:t> </a:t>
            </a:r>
            <a:r>
              <a:rPr lang="en-US" sz="4100" b="1">
                <a:latin typeface="Amasis MT Pro Medium" panose="02040604050005020304" pitchFamily="18" charset="0"/>
              </a:rPr>
              <a:t>To Resources for PBL</a:t>
            </a:r>
            <a:br>
              <a:rPr lang="en-US" sz="4100" b="1">
                <a:latin typeface="Amasis MT Pro Medium" panose="02040604050005020304" pitchFamily="18" charset="0"/>
              </a:rPr>
            </a:br>
            <a:r>
              <a:rPr lang="en-US" sz="3600" i="1">
                <a:latin typeface="Arial Narrow" panose="020B0606020202030204" pitchFamily="34" charset="0"/>
              </a:rPr>
              <a:t>Click on Each Icon to Learn </a:t>
            </a:r>
            <a:r>
              <a:rPr lang="en-US" sz="3600" i="1">
                <a:solidFill>
                  <a:srgbClr val="FFFFFF"/>
                </a:solidFill>
                <a:latin typeface="Arial Narrow" panose="020B0606020202030204" pitchFamily="34" charset="0"/>
              </a:rPr>
              <a:t>More</a:t>
            </a:r>
          </a:p>
        </p:txBody>
      </p:sp>
    </p:spTree>
    <p:extLst>
      <p:ext uri="{BB962C8B-B14F-4D97-AF65-F5344CB8AC3E}">
        <p14:creationId xmlns:p14="http://schemas.microsoft.com/office/powerpoint/2010/main" val="27880652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Project Based Learning: Explained.">
            <a:hlinkClick r:id="" action="ppaction://media"/>
            <a:extLst>
              <a:ext uri="{FF2B5EF4-FFF2-40B4-BE49-F238E27FC236}">
                <a16:creationId xmlns:a16="http://schemas.microsoft.com/office/drawing/2014/main" id="{4E556726-F16A-40C3-E29A-8D4AC1FEE5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343" y="0"/>
            <a:ext cx="5961818" cy="3368427"/>
          </a:xfrm>
          <a:prstGeom prst="rect">
            <a:avLst/>
          </a:prstGeom>
        </p:spPr>
      </p:pic>
      <p:pic>
        <p:nvPicPr>
          <p:cNvPr id="3" name="Picture 14">
            <a:hlinkClick r:id="rId5"/>
            <a:extLst>
              <a:ext uri="{FF2B5EF4-FFF2-40B4-BE49-F238E27FC236}">
                <a16:creationId xmlns:a16="http://schemas.microsoft.com/office/drawing/2014/main" id="{0618F0E0-7D3C-9116-7A77-22251A8290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4778740"/>
            <a:ext cx="2845447" cy="743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PBL Simplified: 6 Steps to Move Project Based Learning from Idea to  Reality: Steuer, Ryan, Miller, Dan: 9781631959394: Amazon.com: Books">
            <a:hlinkClick r:id="rId7"/>
            <a:extLst>
              <a:ext uri="{FF2B5EF4-FFF2-40B4-BE49-F238E27FC236}">
                <a16:creationId xmlns:a16="http://schemas.microsoft.com/office/drawing/2014/main" id="{1A9509FB-2FF4-FDAD-9DEE-FECBF3551D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817" y="1976938"/>
            <a:ext cx="739160" cy="118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0F587E-6A64-FD8C-96B0-D4CC0723A1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86161" y="1316333"/>
            <a:ext cx="6181496" cy="523220"/>
          </a:xfrm>
          <a:prstGeom prst="rect">
            <a:avLst/>
          </a:prstGeom>
          <a:solidFill>
            <a:srgbClr val="C00000"/>
          </a:solidFill>
          <a:ln w="28575">
            <a:noFill/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Click on Images To Learn More</a:t>
            </a:r>
          </a:p>
        </p:txBody>
      </p:sp>
      <p:pic>
        <p:nvPicPr>
          <p:cNvPr id="1028" name="Picture 4">
            <a:hlinkClick r:id="rId9"/>
            <a:extLst>
              <a:ext uri="{FF2B5EF4-FFF2-40B4-BE49-F238E27FC236}">
                <a16:creationId xmlns:a16="http://schemas.microsoft.com/office/drawing/2014/main" id="{32F2C3C0-0866-E012-87AD-2E3CB7F70C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790" y="2094566"/>
            <a:ext cx="1061320" cy="1061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Impactful PBL Podcast | Podcast on Spotify">
            <a:hlinkClick r:id="rId11"/>
            <a:extLst>
              <a:ext uri="{FF2B5EF4-FFF2-40B4-BE49-F238E27FC236}">
                <a16:creationId xmlns:a16="http://schemas.microsoft.com/office/drawing/2014/main" id="{A10E4B1D-A56C-B27E-6120-180B06E0E9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12" y="2098843"/>
            <a:ext cx="1057043" cy="1057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9DE3C8-5B37-77F2-9866-0B866C5ED2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07912" y="3293767"/>
            <a:ext cx="1351621" cy="461665"/>
          </a:xfrm>
          <a:prstGeom prst="rect">
            <a:avLst/>
          </a:prstGeom>
          <a:solidFill>
            <a:srgbClr val="C00000"/>
          </a:solidFill>
          <a:ln w="28575">
            <a:noFill/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Podcasts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4749C3-651B-1022-6B60-9DECB0DE66F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88755" y="3227964"/>
            <a:ext cx="1497406" cy="523220"/>
          </a:xfrm>
          <a:prstGeom prst="rect">
            <a:avLst/>
          </a:prstGeom>
          <a:solidFill>
            <a:srgbClr val="C00000"/>
          </a:solidFill>
          <a:ln w="28575">
            <a:noFill/>
            <a:prstDash val="sys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Videos</a:t>
            </a:r>
          </a:p>
        </p:txBody>
      </p:sp>
      <p:pic>
        <p:nvPicPr>
          <p:cNvPr id="1032" name="Picture 8" descr="book covers of each handbook">
            <a:hlinkClick r:id="rId13"/>
            <a:extLst>
              <a:ext uri="{FF2B5EF4-FFF2-40B4-BE49-F238E27FC236}">
                <a16:creationId xmlns:a16="http://schemas.microsoft.com/office/drawing/2014/main" id="{CBBE02F4-8B31-8E52-1D36-7561A3DEAC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750" b="94000" l="7000" r="96750">
                        <a14:foregroundMark x1="8625" y1="12875" x2="8625" y2="12875"/>
                        <a14:foregroundMark x1="11250" y1="12875" x2="25500" y2="31750"/>
                        <a14:foregroundMark x1="25500" y1="31750" x2="30500" y2="57750"/>
                        <a14:foregroundMark x1="30500" y1="57750" x2="25125" y2="70125"/>
                        <a14:foregroundMark x1="25125" y1="70125" x2="14125" y2="53750"/>
                        <a14:foregroundMark x1="14125" y1="53750" x2="27875" y2="30125"/>
                        <a14:foregroundMark x1="27875" y1="30125" x2="39375" y2="26625"/>
                        <a14:foregroundMark x1="17250" y1="18375" x2="37250" y2="17500"/>
                        <a14:foregroundMark x1="37250" y1="17500" x2="54125" y2="30500"/>
                        <a14:foregroundMark x1="54125" y1="30500" x2="61375" y2="44250"/>
                        <a14:foregroundMark x1="61375" y1="44250" x2="81375" y2="40375"/>
                        <a14:foregroundMark x1="81375" y1="40375" x2="90250" y2="51250"/>
                        <a14:foregroundMark x1="90250" y1="51250" x2="91625" y2="75250"/>
                        <a14:foregroundMark x1="91625" y1="75250" x2="76000" y2="82625"/>
                        <a14:foregroundMark x1="76000" y1="82625" x2="56250" y2="84250"/>
                        <a14:foregroundMark x1="56250" y1="84250" x2="17375" y2="70875"/>
                        <a14:foregroundMark x1="17375" y1="70875" x2="17000" y2="16125"/>
                        <a14:foregroundMark x1="6125" y1="15125" x2="7125" y2="81625"/>
                        <a14:foregroundMark x1="7125" y1="81625" x2="23375" y2="86000"/>
                        <a14:foregroundMark x1="23375" y1="86000" x2="49625" y2="80750"/>
                        <a14:foregroundMark x1="45125" y1="85000" x2="52241" y2="94524"/>
                        <a14:foregroundMark x1="87588" y1="89545" x2="93750" y2="72125"/>
                        <a14:foregroundMark x1="93750" y1="72125" x2="93250" y2="21000"/>
                        <a14:foregroundMark x1="93250" y1="21000" x2="79000" y2="17750"/>
                        <a14:foregroundMark x1="79000" y1="17750" x2="48875" y2="22500"/>
                        <a14:foregroundMark x1="48875" y1="22500" x2="40625" y2="26375"/>
                        <a14:foregroundMark x1="17625" y1="13500" x2="46875" y2="11625"/>
                        <a14:foregroundMark x1="46875" y1="11625" x2="54125" y2="23750"/>
                        <a14:foregroundMark x1="51484" y1="8662" x2="54500" y2="8375"/>
                        <a14:foregroundMark x1="13750" y1="12250" x2="22472" y2="11421"/>
                        <a14:foregroundMark x1="58137" y1="16375" x2="59500" y2="19375"/>
                        <a14:foregroundMark x1="58023" y1="16125" x2="58137" y2="16375"/>
                        <a14:foregroundMark x1="55807" y1="11251" x2="58023" y2="16125"/>
                        <a14:foregroundMark x1="54500" y1="8375" x2="54725" y2="8869"/>
                        <a14:foregroundMark x1="94500" y1="16375" x2="82625" y2="17125"/>
                        <a14:foregroundMark x1="83875" y1="14875" x2="95436" y2="18579"/>
                        <a14:foregroundMark x1="90250" y1="13250" x2="86125" y2="15750"/>
                        <a14:foregroundMark x1="93750" y1="87875" x2="66561" y2="92078"/>
                        <a14:foregroundMark x1="54125" y1="94000" x2="44125" y2="91375"/>
                        <a14:foregroundMark x1="7375" y1="12875" x2="7375" y2="12875"/>
                        <a14:foregroundMark x1="56999" y1="11423" x2="58625" y2="12625"/>
                        <a14:foregroundMark x1="52875" y1="8375" x2="54248" y2="9390"/>
                        <a14:foregroundMark x1="51263" y1="8341" x2="55375" y2="8125"/>
                        <a14:foregroundMark x1="48000" y1="8750" x2="54750" y2="7750"/>
                        <a14:backgroundMark x1="13125" y1="5875" x2="13125" y2="5875"/>
                        <a14:backgroundMark x1="7375" y1="6250" x2="82000" y2="4250"/>
                        <a14:backgroundMark x1="60250" y1="11000" x2="61125" y2="11375"/>
                        <a14:backgroundMark x1="61750" y1="14500" x2="61750" y2="14500"/>
                        <a14:backgroundMark x1="61125" y1="16125" x2="61125" y2="16125"/>
                        <a14:backgroundMark x1="59250" y1="16375" x2="59250" y2="16375"/>
                        <a14:backgroundMark x1="56375" y1="8375" x2="56375" y2="8375"/>
                        <a14:backgroundMark x1="57250" y1="8375" x2="57250" y2="8375"/>
                        <a14:backgroundMark x1="55750" y1="7750" x2="58875" y2="9375"/>
                        <a14:backgroundMark x1="98625" y1="17375" x2="98625" y2="92000"/>
                        <a14:backgroundMark x1="54125" y1="96125" x2="88375" y2="92000"/>
                        <a14:backgroundMark x1="53500" y1="95875" x2="53500" y2="95875"/>
                        <a14:backgroundMark x1="53750" y1="95875" x2="55375" y2="95875"/>
                        <a14:backgroundMark x1="50875" y1="96750" x2="55125" y2="96500"/>
                        <a14:backgroundMark x1="49002" y1="7028" x2="21750" y2="1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79" y="1991794"/>
            <a:ext cx="1224391" cy="122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A0203A-5227-7E02-96EF-6FBC1D574C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58072" y="3334694"/>
            <a:ext cx="1038632" cy="461665"/>
          </a:xfrm>
          <a:prstGeom prst="rect">
            <a:avLst/>
          </a:prstGeom>
          <a:solidFill>
            <a:srgbClr val="C00000"/>
          </a:solidFill>
          <a:ln w="28575">
            <a:noFill/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Books</a:t>
            </a:r>
          </a:p>
        </p:txBody>
      </p:sp>
      <p:pic>
        <p:nvPicPr>
          <p:cNvPr id="1038" name="Picture 14" descr="Leveraging Online Learning Tools During School Closures - Teach 2 Inspire ®">
            <a:hlinkClick r:id="rId16"/>
            <a:extLst>
              <a:ext uri="{FF2B5EF4-FFF2-40B4-BE49-F238E27FC236}">
                <a16:creationId xmlns:a16="http://schemas.microsoft.com/office/drawing/2014/main" id="{07D7ADCF-CE47-A1FD-3564-38AE75F1B6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t="20088" r="12705" b="44170"/>
          <a:stretch/>
        </p:blipFill>
        <p:spPr bwMode="auto">
          <a:xfrm>
            <a:off x="9291725" y="4766133"/>
            <a:ext cx="2666503" cy="720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71DE7C-52FC-2DE8-5E6D-754606BC9E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94705" y="4110182"/>
            <a:ext cx="2896760" cy="461665"/>
          </a:xfrm>
          <a:prstGeom prst="rect">
            <a:avLst/>
          </a:prstGeom>
          <a:solidFill>
            <a:srgbClr val="C00000"/>
          </a:solidFill>
          <a:ln w="28575">
            <a:noFill/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Web Articles &amp; Blogs</a:t>
            </a:r>
          </a:p>
        </p:txBody>
      </p:sp>
      <p:pic>
        <p:nvPicPr>
          <p:cNvPr id="1042" name="Picture 18" descr="Counter-Thoughts on Grading Policies ...">
            <a:hlinkClick r:id="rId18"/>
            <a:extLst>
              <a:ext uri="{FF2B5EF4-FFF2-40B4-BE49-F238E27FC236}">
                <a16:creationId xmlns:a16="http://schemas.microsoft.com/office/drawing/2014/main" id="{4D45E082-D7D8-FE7B-868B-24C6D4251A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/>
          <a:stretch/>
        </p:blipFill>
        <p:spPr bwMode="auto">
          <a:xfrm>
            <a:off x="6402259" y="5818496"/>
            <a:ext cx="2539188" cy="876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44" name="Picture 20" descr="Back-to-School Resources for Parents, by edutopia – HFEC">
            <a:hlinkClick r:id="rId20"/>
            <a:extLst>
              <a:ext uri="{FF2B5EF4-FFF2-40B4-BE49-F238E27FC236}">
                <a16:creationId xmlns:a16="http://schemas.microsoft.com/office/drawing/2014/main" id="{1480CC2C-9ED2-1501-AF69-BE3BD043C2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725" y="5237859"/>
            <a:ext cx="2716528" cy="2037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5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BCCE7-2FBC-4EB4-0DC2-481E9FB1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3C863-4179-E943-B90F-62C8E491B7C2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Presenter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08213-43E5-912C-F7AC-B0E6080593A7}"/>
              </a:ext>
            </a:extLst>
          </p:cNvPr>
          <p:cNvSpPr txBox="1">
            <a:spLocks/>
          </p:cNvSpPr>
          <p:nvPr/>
        </p:nvSpPr>
        <p:spPr>
          <a:xfrm>
            <a:off x="3050184" y="1711105"/>
            <a:ext cx="7630354" cy="10354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latin typeface="Calibri Light"/>
                <a:cs typeface="Calibri Light"/>
              </a:rPr>
              <a:t>Dr. Amanda Price</a:t>
            </a:r>
            <a:endParaRPr lang="en-US" sz="240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r>
              <a:rPr lang="en-US" sz="2400">
                <a:latin typeface="Calibri"/>
                <a:ea typeface="Calibri"/>
                <a:cs typeface="Calibri"/>
                <a:hlinkClick r:id="rId2"/>
              </a:rPr>
              <a:t>priceaj@calvertnet.k12.md.us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>
                <a:latin typeface="Calibri"/>
                <a:ea typeface="Calibri"/>
                <a:cs typeface="Calibri"/>
              </a:rPr>
              <a:t>https://</a:t>
            </a:r>
            <a:r>
              <a:rPr lang="en-US" sz="2400" err="1">
                <a:latin typeface="Calibri"/>
                <a:ea typeface="Calibri"/>
                <a:cs typeface="Calibri"/>
              </a:rPr>
              <a:t>www.linkedin.com</a:t>
            </a:r>
            <a:r>
              <a:rPr lang="en-US" sz="2400">
                <a:latin typeface="Calibri"/>
                <a:ea typeface="Calibri"/>
                <a:cs typeface="Calibri"/>
              </a:rPr>
              <a:t>/in/amanda-price-ph-d-72b887ab/</a:t>
            </a:r>
          </a:p>
          <a:p>
            <a:pPr marL="0" indent="0">
              <a:buNone/>
            </a:pPr>
            <a:endParaRPr lang="en-US" sz="24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4DA38-B093-0B2E-4B27-DC713D029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AEE485-A10D-4D23-616E-781C9EE542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72" b="2672"/>
          <a:stretch/>
        </p:blipFill>
        <p:spPr>
          <a:xfrm>
            <a:off x="1608566" y="1695708"/>
            <a:ext cx="1000171" cy="10608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AEE3D91-C89A-FC00-21B6-F49D37F0027B}"/>
              </a:ext>
            </a:extLst>
          </p:cNvPr>
          <p:cNvSpPr txBox="1">
            <a:spLocks/>
          </p:cNvSpPr>
          <p:nvPr/>
        </p:nvSpPr>
        <p:spPr>
          <a:xfrm>
            <a:off x="3050183" y="3428628"/>
            <a:ext cx="7630354" cy="10354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3B13C5-BE6F-D843-9580-6F6F555E08BE}"/>
              </a:ext>
            </a:extLst>
          </p:cNvPr>
          <p:cNvSpPr txBox="1">
            <a:spLocks/>
          </p:cNvSpPr>
          <p:nvPr/>
        </p:nvSpPr>
        <p:spPr>
          <a:xfrm>
            <a:off x="3050183" y="5025200"/>
            <a:ext cx="7630354" cy="10354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187859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6E3E84-3E42-FA02-E9D2-013DB7A69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3" name="Picture 2" descr="A purple flyer with a qr code and images of people&#10;&#10;AI-generated content may be incorrect.">
            <a:extLst>
              <a:ext uri="{FF2B5EF4-FFF2-40B4-BE49-F238E27FC236}">
                <a16:creationId xmlns:a16="http://schemas.microsoft.com/office/drawing/2014/main" id="{AB3D4E1C-D077-761E-08D2-1D3E34C4A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650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-188204" y="-35435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890" y="1026075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latin typeface="+mj-lt"/>
                <a:cs typeface="Calibri"/>
              </a:rPr>
              <a:t>Thank you</a:t>
            </a:r>
          </a:p>
          <a:p>
            <a:r>
              <a:rPr lang="en-US" sz="2400" b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Dr. Amanda Price</a:t>
            </a:r>
            <a:endParaRPr lang="en-US" sz="24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priceaj@calvertnet.k12.md.us</a:t>
            </a:r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5"/>
              </a:rPr>
              <a:t>https://www.linkedin.com/in/amanda-price-ph-d-72b887ab/</a:t>
            </a:r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7" name="Picture 6" descr="A whiteboard with text and images&#10;&#10;AI-generated content may be incorrect.">
            <a:extLst>
              <a:ext uri="{FF2B5EF4-FFF2-40B4-BE49-F238E27FC236}">
                <a16:creationId xmlns:a16="http://schemas.microsoft.com/office/drawing/2014/main" id="{585ECB2C-54DD-6D59-A82F-9B40412C88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238865" y="1555866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41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National Standards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 descr="A yellow and blue cover&#10;&#10;Description automatically generated">
            <a:extLst>
              <a:ext uri="{FF2B5EF4-FFF2-40B4-BE49-F238E27FC236}">
                <a16:creationId xmlns:a16="http://schemas.microsoft.com/office/drawing/2014/main" id="{539E6AF9-19EA-77C4-5F75-616593205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23" y="1491014"/>
            <a:ext cx="3388478" cy="4356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03E373-6FFD-668B-D71F-5A61CF69A3F8}"/>
              </a:ext>
            </a:extLst>
          </p:cNvPr>
          <p:cNvSpPr txBox="1"/>
          <p:nvPr/>
        </p:nvSpPr>
        <p:spPr>
          <a:xfrm>
            <a:off x="1451571" y="6183833"/>
            <a:ext cx="81668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 Light"/>
                <a:ea typeface="Calibri Light"/>
                <a:cs typeface="Calibri Light"/>
                <a:hlinkClick r:id="rId4"/>
              </a:rPr>
              <a:t>https://www.councilforeconed.org/policy-advocacy/k-12-standards/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8A12E36-739F-5F97-B070-7C71BEE2D5AA}"/>
              </a:ext>
            </a:extLst>
          </p:cNvPr>
          <p:cNvSpPr txBox="1">
            <a:spLocks/>
          </p:cNvSpPr>
          <p:nvPr/>
        </p:nvSpPr>
        <p:spPr>
          <a:xfrm>
            <a:off x="5634312" y="1713566"/>
            <a:ext cx="5653840" cy="43625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7" name="Picture 6" descr="The Voluntary National Content Standard Doc">
            <a:extLst>
              <a:ext uri="{FF2B5EF4-FFF2-40B4-BE49-F238E27FC236}">
                <a16:creationId xmlns:a16="http://schemas.microsoft.com/office/drawing/2014/main" id="{F4CED35F-6F21-1747-3211-971B47CF9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006" y="1488888"/>
            <a:ext cx="3359523" cy="4367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38787741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CEE colors">
      <a:dk1>
        <a:srgbClr val="000000"/>
      </a:dk1>
      <a:lt1>
        <a:srgbClr val="FFFFFF"/>
      </a:lt1>
      <a:dk2>
        <a:srgbClr val="2C3842"/>
      </a:dk2>
      <a:lt2>
        <a:srgbClr val="E7E6E6"/>
      </a:lt2>
      <a:accent1>
        <a:srgbClr val="7B8186"/>
      </a:accent1>
      <a:accent2>
        <a:srgbClr val="5AB890"/>
      </a:accent2>
      <a:accent3>
        <a:srgbClr val="A6CD6F"/>
      </a:accent3>
      <a:accent4>
        <a:srgbClr val="1C8F53"/>
      </a:accent4>
      <a:accent5>
        <a:srgbClr val="85C17A"/>
      </a:accent5>
      <a:accent6>
        <a:srgbClr val="2C3842"/>
      </a:accent6>
      <a:hlink>
        <a:srgbClr val="7B8186"/>
      </a:hlink>
      <a:folHlink>
        <a:srgbClr val="E1E2D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0c1190-56bd-4797-9cf7-4990489609e0">
      <Terms xmlns="http://schemas.microsoft.com/office/infopath/2007/PartnerControls"/>
    </lcf76f155ced4ddcb4097134ff3c332f>
    <TaxCatchAll xmlns="e475455f-c69b-4ff8-acf7-75612f4dc18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C4E6640BF8E4684BB0AD888238BAB" ma:contentTypeVersion="19" ma:contentTypeDescription="Create a new document." ma:contentTypeScope="" ma:versionID="7f4a9f3bcf37a5f53ccf66f591a2842b">
  <xsd:schema xmlns:xsd="http://www.w3.org/2001/XMLSchema" xmlns:xs="http://www.w3.org/2001/XMLSchema" xmlns:p="http://schemas.microsoft.com/office/2006/metadata/properties" xmlns:ns2="aa0c1190-56bd-4797-9cf7-4990489609e0" xmlns:ns3="e475455f-c69b-4ff8-acf7-75612f4dc189" targetNamespace="http://schemas.microsoft.com/office/2006/metadata/properties" ma:root="true" ma:fieldsID="9c31c30715bd807f3c42f561d7994115" ns2:_="" ns3:_="">
    <xsd:import namespace="aa0c1190-56bd-4797-9cf7-4990489609e0"/>
    <xsd:import namespace="e475455f-c69b-4ff8-acf7-75612f4dc1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1190-56bd-4797-9cf7-4990489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05ee66a-9dd0-4897-bf8b-a3237da4ae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5455f-c69b-4ff8-acf7-75612f4dc1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5e9271-f96f-4ada-b0c2-5ccfd23e6c7e}" ma:internalName="TaxCatchAll" ma:showField="CatchAllData" ma:web="e475455f-c69b-4ff8-acf7-75612f4dc1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11EF54-CA8B-47BA-91A0-3C52EC8195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51F743-C0A0-4E7E-B51E-35DF69ECFFB2}">
  <ds:schemaRefs>
    <ds:schemaRef ds:uri="aa0c1190-56bd-4797-9cf7-4990489609e0"/>
    <ds:schemaRef ds:uri="e475455f-c69b-4ff8-acf7-75612f4dc1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F9C90F1-365D-4E89-9D7F-960AC1ED1359}">
  <ds:schemaRefs>
    <ds:schemaRef ds:uri="aa0c1190-56bd-4797-9cf7-4990489609e0"/>
    <ds:schemaRef ds:uri="e475455f-c69b-4ff8-acf7-75612f4dc1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88</Slides>
  <Notes>38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3_Office Theme</vt:lpstr>
      <vt:lpstr>PowerPoint Presentation</vt:lpstr>
      <vt:lpstr>PowerPoint Presentation</vt:lpstr>
      <vt:lpstr>EconEdLink Membership Perks</vt:lpstr>
      <vt:lpstr>PowerPoint Presentation</vt:lpstr>
      <vt:lpstr>Virtual Engagement &amp; Etiquette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 because I want to go to St. Croix, the whole ship does not shift off its path to St. Thomas just for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Non-Negotiables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Developing Norms</vt:lpstr>
      <vt:lpstr>PowerPoint Presentation</vt:lpstr>
      <vt:lpstr>PowerPoint Presentation</vt:lpstr>
      <vt:lpstr>Norms Poll</vt:lpstr>
      <vt:lpstr>Norm Building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Collaboration Norms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 with Intention</vt:lpstr>
      <vt:lpstr>PowerPoint Presentation</vt:lpstr>
      <vt:lpstr>PowerPoint Presentation</vt:lpstr>
      <vt:lpstr>PowerPoint Presentation</vt:lpstr>
      <vt:lpstr>Have a group contract</vt:lpstr>
      <vt:lpstr>PowerPoint Presentation</vt:lpstr>
      <vt:lpstr>Structure time</vt:lpstr>
      <vt:lpstr>Individual/Group Conferences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Keys to Rigorous Project-Based Learning </vt:lpstr>
      <vt:lpstr>PowerPoint Presentation</vt:lpstr>
      <vt:lpstr>Go- To Resources for PBL Click on Each Icon to Learn More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3</cp:revision>
  <dcterms:created xsi:type="dcterms:W3CDTF">2022-05-10T21:20:13Z</dcterms:created>
  <dcterms:modified xsi:type="dcterms:W3CDTF">2025-07-24T15:32:52Z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0x0101006DFC4E6640BF8E4684BB0AD888238BAB</vt:lpwstr>
  </property>
  <property fmtid="{D5CDD505-2E9C-101B-9397-08002B2CF9AE}" pid="3" name="MediaServiceImageTags">
    <vt:lpwstr/>
  </property>
</Properties>
</file>