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Tr8yf3w7DK24eIV0xlVWdnvQw7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0C10EB-EC55-4691-9FF4-3D05AE22ABAE}">
  <a:tblStyle styleId="{4F0C10EB-EC55-4691-9FF4-3D05AE22AB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711cda5d5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711cda5d5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3711cda5d5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711cda5d5f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711cda5d5f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3711cda5d5f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711cda5d5f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711cda5d5f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3711cda5d5f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711cda5d5f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711cda5d5f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3711cda5d5f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711cda5d5f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711cda5d5f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3711cda5d5f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711cda5d5f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711cda5d5f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3711cda5d5f_0_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711cda5d5f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711cda5d5f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3711cda5d5f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711cda5d5f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711cda5d5f_0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3711cda5d5f_0_1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711cda5d5f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711cda5d5f_0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3711cda5d5f_0_1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711cda5d5f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711cda5d5f_0_1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3711cda5d5f_0_1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711cda5d5f_0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711cda5d5f_0_2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3711cda5d5f_0_2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711cda5d5f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711cda5d5f_0_1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3711cda5d5f_0_1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711cda5d5f_0_1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3711cda5d5f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711cda5d5f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711cda5d5f_0_2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3711cda5d5f_0_2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and Text">
  <p:cSld name="2_Title and Text">
    <p:spTree>
      <p:nvGrpSpPr>
        <p:cNvPr id="1" name="Shape 13"/>
        <p:cNvGrpSpPr/>
        <p:nvPr/>
      </p:nvGrpSpPr>
      <p:grpSpPr>
        <a:xfrm>
          <a:off x="0" y="0"/>
          <a:ext cx="0" cy="0"/>
          <a:chOff x="0" y="0"/>
          <a:chExt cx="0" cy="0"/>
        </a:xfrm>
      </p:grpSpPr>
      <p:sp>
        <p:nvSpPr>
          <p:cNvPr id="14" name="Google Shape;14;p21"/>
          <p:cNvSpPr txBox="1">
            <a:spLocks noGrp="1"/>
          </p:cNvSpPr>
          <p:nvPr>
            <p:ph type="title"/>
          </p:nvPr>
        </p:nvSpPr>
        <p:spPr>
          <a:xfrm>
            <a:off x="812800" y="5066783"/>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400"/>
              <a:buFont typeface="Calibri"/>
              <a:buNone/>
              <a:defRPr sz="3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1"/>
          <p:cNvSpPr txBox="1">
            <a:spLocks noGrp="1"/>
          </p:cNvSpPr>
          <p:nvPr>
            <p:ph type="body" idx="1"/>
          </p:nvPr>
        </p:nvSpPr>
        <p:spPr>
          <a:xfrm>
            <a:off x="812800" y="4146550"/>
            <a:ext cx="105156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1"/>
        <p:cNvGrpSpPr/>
        <p:nvPr/>
      </p:nvGrpSpPr>
      <p:grpSpPr>
        <a:xfrm>
          <a:off x="0" y="0"/>
          <a:ext cx="0" cy="0"/>
          <a:chOff x="0" y="0"/>
          <a:chExt cx="0" cy="0"/>
        </a:xfrm>
      </p:grpSpPr>
      <p:sp>
        <p:nvSpPr>
          <p:cNvPr id="52" name="Google Shape;52;p30"/>
          <p:cNvSpPr txBox="1">
            <a:spLocks noGrp="1"/>
          </p:cNvSpPr>
          <p:nvPr>
            <p:ph type="ctrTitle"/>
          </p:nvPr>
        </p:nvSpPr>
        <p:spPr>
          <a:xfrm>
            <a:off x="699053" y="274224"/>
            <a:ext cx="9144000" cy="6799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30"/>
          <p:cNvSpPr txBox="1">
            <a:spLocks noGrp="1"/>
          </p:cNvSpPr>
          <p:nvPr>
            <p:ph type="subTitle" idx="1"/>
          </p:nvPr>
        </p:nvSpPr>
        <p:spPr>
          <a:xfrm>
            <a:off x="732183" y="861391"/>
            <a:ext cx="9144000" cy="61622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4" name="Google Shape;54;p30"/>
          <p:cNvSpPr txBox="1">
            <a:spLocks noGrp="1"/>
          </p:cNvSpPr>
          <p:nvPr>
            <p:ph type="sldNum" idx="12"/>
          </p:nvPr>
        </p:nvSpPr>
        <p:spPr>
          <a:xfrm>
            <a:off x="8610599" y="6356350"/>
            <a:ext cx="33892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30"/>
          <p:cNvSpPr txBox="1">
            <a:spLocks noGrp="1"/>
          </p:cNvSpPr>
          <p:nvPr>
            <p:ph type="body" idx="2"/>
          </p:nvPr>
        </p:nvSpPr>
        <p:spPr>
          <a:xfrm>
            <a:off x="699053" y="2290418"/>
            <a:ext cx="10830339" cy="336363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0"/>
          <p:cNvSpPr txBox="1">
            <a:spLocks noGrp="1"/>
          </p:cNvSpPr>
          <p:nvPr>
            <p:ph type="body" idx="3"/>
          </p:nvPr>
        </p:nvSpPr>
        <p:spPr>
          <a:xfrm>
            <a:off x="699053" y="1477618"/>
            <a:ext cx="10830339" cy="10350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Inter Light"/>
                <a:ea typeface="Inter Light"/>
                <a:cs typeface="Inter Light"/>
                <a:sym typeface="Inter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nter Light"/>
                <a:ea typeface="Inter Light"/>
                <a:cs typeface="Inter Light"/>
                <a:sym typeface="Inter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Light"/>
                <a:ea typeface="Inter Light"/>
                <a:cs typeface="Inter Light"/>
                <a:sym typeface="Inter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Light"/>
                <a:ea typeface="Inter Light"/>
                <a:cs typeface="Inter Light"/>
                <a:sym typeface="Inter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31"/>
          <p:cNvSpPr txBox="1">
            <a:spLocks noGrp="1"/>
          </p:cNvSpPr>
          <p:nvPr>
            <p:ph type="title"/>
          </p:nvPr>
        </p:nvSpPr>
        <p:spPr>
          <a:xfrm>
            <a:off x="689113" y="543339"/>
            <a:ext cx="10664687" cy="82724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1"/>
          <p:cNvSpPr txBox="1">
            <a:spLocks noGrp="1"/>
          </p:cNvSpPr>
          <p:nvPr>
            <p:ph type="sldNum" idx="12"/>
          </p:nvPr>
        </p:nvSpPr>
        <p:spPr>
          <a:xfrm>
            <a:off x="8610599" y="6356350"/>
            <a:ext cx="33892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a:off x="689113" y="543339"/>
            <a:ext cx="10664687" cy="82724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32"/>
          <p:cNvSpPr txBox="1">
            <a:spLocks noGrp="1"/>
          </p:cNvSpPr>
          <p:nvPr>
            <p:ph type="sldNum" idx="12"/>
          </p:nvPr>
        </p:nvSpPr>
        <p:spPr>
          <a:xfrm>
            <a:off x="8610599" y="6356350"/>
            <a:ext cx="33892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Text">
  <p:cSld name="1_Title and Text">
    <p:spTree>
      <p:nvGrpSpPr>
        <p:cNvPr id="1" name="Shape 16"/>
        <p:cNvGrpSpPr/>
        <p:nvPr/>
      </p:nvGrpSpPr>
      <p:grpSpPr>
        <a:xfrm>
          <a:off x="0" y="0"/>
          <a:ext cx="0" cy="0"/>
          <a:chOff x="0" y="0"/>
          <a:chExt cx="0" cy="0"/>
        </a:xfrm>
      </p:grpSpPr>
      <p:sp>
        <p:nvSpPr>
          <p:cNvPr id="17" name="Google Shape;17;p22"/>
          <p:cNvSpPr txBox="1">
            <a:spLocks noGrp="1"/>
          </p:cNvSpPr>
          <p:nvPr>
            <p:ph type="sldNum" idx="12"/>
          </p:nvPr>
        </p:nvSpPr>
        <p:spPr>
          <a:xfrm>
            <a:off x="8604226" y="6374965"/>
            <a:ext cx="32633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414A58"/>
                </a:solidFill>
                <a:latin typeface="Calibri"/>
                <a:ea typeface="Calibri"/>
                <a:cs typeface="Calibri"/>
                <a:sym typeface="Calibri"/>
              </a:defRPr>
            </a:lvl1pPr>
            <a:lvl2pPr marL="0" lvl="1" indent="0" algn="r">
              <a:spcBef>
                <a:spcPts val="0"/>
              </a:spcBef>
              <a:buNone/>
              <a:defRPr sz="1000" b="0" i="0" u="none" strike="noStrike" cap="none">
                <a:solidFill>
                  <a:srgbClr val="414A58"/>
                </a:solidFill>
                <a:latin typeface="Calibri"/>
                <a:ea typeface="Calibri"/>
                <a:cs typeface="Calibri"/>
                <a:sym typeface="Calibri"/>
              </a:defRPr>
            </a:lvl2pPr>
            <a:lvl3pPr marL="0" lvl="2" indent="0" algn="r">
              <a:spcBef>
                <a:spcPts val="0"/>
              </a:spcBef>
              <a:buNone/>
              <a:defRPr sz="1000" b="0" i="0" u="none" strike="noStrike" cap="none">
                <a:solidFill>
                  <a:srgbClr val="414A58"/>
                </a:solidFill>
                <a:latin typeface="Calibri"/>
                <a:ea typeface="Calibri"/>
                <a:cs typeface="Calibri"/>
                <a:sym typeface="Calibri"/>
              </a:defRPr>
            </a:lvl3pPr>
            <a:lvl4pPr marL="0" lvl="3" indent="0" algn="r">
              <a:spcBef>
                <a:spcPts val="0"/>
              </a:spcBef>
              <a:buNone/>
              <a:defRPr sz="1000" b="0" i="0" u="none" strike="noStrike" cap="none">
                <a:solidFill>
                  <a:srgbClr val="414A58"/>
                </a:solidFill>
                <a:latin typeface="Calibri"/>
                <a:ea typeface="Calibri"/>
                <a:cs typeface="Calibri"/>
                <a:sym typeface="Calibri"/>
              </a:defRPr>
            </a:lvl4pPr>
            <a:lvl5pPr marL="0" lvl="4" indent="0" algn="r">
              <a:spcBef>
                <a:spcPts val="0"/>
              </a:spcBef>
              <a:buNone/>
              <a:defRPr sz="1000" b="0" i="0" u="none" strike="noStrike" cap="none">
                <a:solidFill>
                  <a:srgbClr val="414A58"/>
                </a:solidFill>
                <a:latin typeface="Calibri"/>
                <a:ea typeface="Calibri"/>
                <a:cs typeface="Calibri"/>
                <a:sym typeface="Calibri"/>
              </a:defRPr>
            </a:lvl5pPr>
            <a:lvl6pPr marL="0" lvl="5" indent="0" algn="r">
              <a:spcBef>
                <a:spcPts val="0"/>
              </a:spcBef>
              <a:buNone/>
              <a:defRPr sz="1000" b="0" i="0" u="none" strike="noStrike" cap="none">
                <a:solidFill>
                  <a:srgbClr val="414A58"/>
                </a:solidFill>
                <a:latin typeface="Calibri"/>
                <a:ea typeface="Calibri"/>
                <a:cs typeface="Calibri"/>
                <a:sym typeface="Calibri"/>
              </a:defRPr>
            </a:lvl6pPr>
            <a:lvl7pPr marL="0" lvl="6" indent="0" algn="r">
              <a:spcBef>
                <a:spcPts val="0"/>
              </a:spcBef>
              <a:buNone/>
              <a:defRPr sz="1000" b="0" i="0" u="none" strike="noStrike" cap="none">
                <a:solidFill>
                  <a:srgbClr val="414A58"/>
                </a:solidFill>
                <a:latin typeface="Calibri"/>
                <a:ea typeface="Calibri"/>
                <a:cs typeface="Calibri"/>
                <a:sym typeface="Calibri"/>
              </a:defRPr>
            </a:lvl7pPr>
            <a:lvl8pPr marL="0" lvl="7" indent="0" algn="r">
              <a:spcBef>
                <a:spcPts val="0"/>
              </a:spcBef>
              <a:buNone/>
              <a:defRPr sz="1000" b="0" i="0" u="none" strike="noStrike" cap="none">
                <a:solidFill>
                  <a:srgbClr val="414A58"/>
                </a:solidFill>
                <a:latin typeface="Calibri"/>
                <a:ea typeface="Calibri"/>
                <a:cs typeface="Calibri"/>
                <a:sym typeface="Calibri"/>
              </a:defRPr>
            </a:lvl8pPr>
            <a:lvl9pPr marL="0" lvl="8" indent="0" algn="r">
              <a:spcBef>
                <a:spcPts val="0"/>
              </a:spcBef>
              <a:buNone/>
              <a:defRPr sz="1000" b="0" i="0" u="none" strike="noStrike" cap="none">
                <a:solidFill>
                  <a:srgbClr val="414A5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8"/>
        <p:cNvGrpSpPr/>
        <p:nvPr/>
      </p:nvGrpSpPr>
      <p:grpSpPr>
        <a:xfrm>
          <a:off x="0" y="0"/>
          <a:ext cx="0" cy="0"/>
          <a:chOff x="0" y="0"/>
          <a:chExt cx="0" cy="0"/>
        </a:xfrm>
      </p:grpSpPr>
      <p:sp>
        <p:nvSpPr>
          <p:cNvPr id="19" name="Google Shape;19;p23"/>
          <p:cNvSpPr txBox="1">
            <a:spLocks noGrp="1"/>
          </p:cNvSpPr>
          <p:nvPr>
            <p:ph type="sldNum" idx="12"/>
          </p:nvPr>
        </p:nvSpPr>
        <p:spPr>
          <a:xfrm>
            <a:off x="8604226" y="6374965"/>
            <a:ext cx="32633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414A58"/>
                </a:solidFill>
                <a:latin typeface="Calibri"/>
                <a:ea typeface="Calibri"/>
                <a:cs typeface="Calibri"/>
                <a:sym typeface="Calibri"/>
              </a:defRPr>
            </a:lvl1pPr>
            <a:lvl2pPr marL="0" lvl="1" indent="0" algn="r">
              <a:spcBef>
                <a:spcPts val="0"/>
              </a:spcBef>
              <a:buNone/>
              <a:defRPr sz="1000" b="0" i="0" u="none" strike="noStrike" cap="none">
                <a:solidFill>
                  <a:srgbClr val="414A58"/>
                </a:solidFill>
                <a:latin typeface="Calibri"/>
                <a:ea typeface="Calibri"/>
                <a:cs typeface="Calibri"/>
                <a:sym typeface="Calibri"/>
              </a:defRPr>
            </a:lvl2pPr>
            <a:lvl3pPr marL="0" lvl="2" indent="0" algn="r">
              <a:spcBef>
                <a:spcPts val="0"/>
              </a:spcBef>
              <a:buNone/>
              <a:defRPr sz="1000" b="0" i="0" u="none" strike="noStrike" cap="none">
                <a:solidFill>
                  <a:srgbClr val="414A58"/>
                </a:solidFill>
                <a:latin typeface="Calibri"/>
                <a:ea typeface="Calibri"/>
                <a:cs typeface="Calibri"/>
                <a:sym typeface="Calibri"/>
              </a:defRPr>
            </a:lvl3pPr>
            <a:lvl4pPr marL="0" lvl="3" indent="0" algn="r">
              <a:spcBef>
                <a:spcPts val="0"/>
              </a:spcBef>
              <a:buNone/>
              <a:defRPr sz="1000" b="0" i="0" u="none" strike="noStrike" cap="none">
                <a:solidFill>
                  <a:srgbClr val="414A58"/>
                </a:solidFill>
                <a:latin typeface="Calibri"/>
                <a:ea typeface="Calibri"/>
                <a:cs typeface="Calibri"/>
                <a:sym typeface="Calibri"/>
              </a:defRPr>
            </a:lvl4pPr>
            <a:lvl5pPr marL="0" lvl="4" indent="0" algn="r">
              <a:spcBef>
                <a:spcPts val="0"/>
              </a:spcBef>
              <a:buNone/>
              <a:defRPr sz="1000" b="0" i="0" u="none" strike="noStrike" cap="none">
                <a:solidFill>
                  <a:srgbClr val="414A58"/>
                </a:solidFill>
                <a:latin typeface="Calibri"/>
                <a:ea typeface="Calibri"/>
                <a:cs typeface="Calibri"/>
                <a:sym typeface="Calibri"/>
              </a:defRPr>
            </a:lvl5pPr>
            <a:lvl6pPr marL="0" lvl="5" indent="0" algn="r">
              <a:spcBef>
                <a:spcPts val="0"/>
              </a:spcBef>
              <a:buNone/>
              <a:defRPr sz="1000" b="0" i="0" u="none" strike="noStrike" cap="none">
                <a:solidFill>
                  <a:srgbClr val="414A58"/>
                </a:solidFill>
                <a:latin typeface="Calibri"/>
                <a:ea typeface="Calibri"/>
                <a:cs typeface="Calibri"/>
                <a:sym typeface="Calibri"/>
              </a:defRPr>
            </a:lvl6pPr>
            <a:lvl7pPr marL="0" lvl="6" indent="0" algn="r">
              <a:spcBef>
                <a:spcPts val="0"/>
              </a:spcBef>
              <a:buNone/>
              <a:defRPr sz="1000" b="0" i="0" u="none" strike="noStrike" cap="none">
                <a:solidFill>
                  <a:srgbClr val="414A58"/>
                </a:solidFill>
                <a:latin typeface="Calibri"/>
                <a:ea typeface="Calibri"/>
                <a:cs typeface="Calibri"/>
                <a:sym typeface="Calibri"/>
              </a:defRPr>
            </a:lvl7pPr>
            <a:lvl8pPr marL="0" lvl="7" indent="0" algn="r">
              <a:spcBef>
                <a:spcPts val="0"/>
              </a:spcBef>
              <a:buNone/>
              <a:defRPr sz="1000" b="0" i="0" u="none" strike="noStrike" cap="none">
                <a:solidFill>
                  <a:srgbClr val="414A58"/>
                </a:solidFill>
                <a:latin typeface="Calibri"/>
                <a:ea typeface="Calibri"/>
                <a:cs typeface="Calibri"/>
                <a:sym typeface="Calibri"/>
              </a:defRPr>
            </a:lvl8pPr>
            <a:lvl9pPr marL="0" lvl="8" indent="0" algn="r">
              <a:spcBef>
                <a:spcPts val="0"/>
              </a:spcBef>
              <a:buNone/>
              <a:defRPr sz="1000" b="0" i="0" u="none" strike="noStrike" cap="none">
                <a:solidFill>
                  <a:srgbClr val="414A5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
        <p:nvSpPr>
          <p:cNvPr id="21" name="Google Shape;21;p24"/>
          <p:cNvSpPr txBox="1">
            <a:spLocks noGrp="1"/>
          </p:cNvSpPr>
          <p:nvPr>
            <p:ph type="title"/>
          </p:nvPr>
        </p:nvSpPr>
        <p:spPr>
          <a:xfrm>
            <a:off x="686076" y="529881"/>
            <a:ext cx="9213298" cy="8417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4"/>
          <p:cNvSpPr txBox="1">
            <a:spLocks noGrp="1"/>
          </p:cNvSpPr>
          <p:nvPr>
            <p:ph type="sldNum" idx="12"/>
          </p:nvPr>
        </p:nvSpPr>
        <p:spPr>
          <a:xfrm>
            <a:off x="8610599" y="6356350"/>
            <a:ext cx="33892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4"/>
          <p:cNvSpPr txBox="1">
            <a:spLocks noGrp="1"/>
          </p:cNvSpPr>
          <p:nvPr>
            <p:ph type="body" idx="1"/>
          </p:nvPr>
        </p:nvSpPr>
        <p:spPr>
          <a:xfrm>
            <a:off x="750888" y="1552713"/>
            <a:ext cx="10691812" cy="47528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686076" y="529881"/>
            <a:ext cx="9213298" cy="8417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25"/>
          <p:cNvSpPr txBox="1">
            <a:spLocks noGrp="1"/>
          </p:cNvSpPr>
          <p:nvPr>
            <p:ph type="sldNum" idx="12"/>
          </p:nvPr>
        </p:nvSpPr>
        <p:spPr>
          <a:xfrm>
            <a:off x="8610599" y="6356350"/>
            <a:ext cx="33892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25"/>
          <p:cNvSpPr txBox="1">
            <a:spLocks noGrp="1"/>
          </p:cNvSpPr>
          <p:nvPr>
            <p:ph type="body" idx="1"/>
          </p:nvPr>
        </p:nvSpPr>
        <p:spPr>
          <a:xfrm>
            <a:off x="750888" y="1552713"/>
            <a:ext cx="10691812" cy="47528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
        <p:cNvGrpSpPr/>
        <p:nvPr/>
      </p:nvGrpSpPr>
      <p:grpSpPr>
        <a:xfrm>
          <a:off x="0" y="0"/>
          <a:ext cx="0" cy="0"/>
          <a:chOff x="0" y="0"/>
          <a:chExt cx="0" cy="0"/>
        </a:xfrm>
      </p:grpSpPr>
      <p:sp>
        <p:nvSpPr>
          <p:cNvPr id="29" name="Google Shape;29;p26"/>
          <p:cNvSpPr txBox="1">
            <a:spLocks noGrp="1"/>
          </p:cNvSpPr>
          <p:nvPr>
            <p:ph type="title"/>
          </p:nvPr>
        </p:nvSpPr>
        <p:spPr>
          <a:xfrm>
            <a:off x="689113" y="470452"/>
            <a:ext cx="10664687" cy="90013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26"/>
          <p:cNvSpPr txBox="1">
            <a:spLocks noGrp="1"/>
          </p:cNvSpPr>
          <p:nvPr>
            <p:ph type="sldNum" idx="12"/>
          </p:nvPr>
        </p:nvSpPr>
        <p:spPr>
          <a:xfrm>
            <a:off x="8610599" y="6356350"/>
            <a:ext cx="33892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26"/>
          <p:cNvSpPr txBox="1">
            <a:spLocks noGrp="1"/>
          </p:cNvSpPr>
          <p:nvPr>
            <p:ph type="body" idx="1"/>
          </p:nvPr>
        </p:nvSpPr>
        <p:spPr>
          <a:xfrm>
            <a:off x="699053" y="2290418"/>
            <a:ext cx="10830339" cy="336363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26"/>
          <p:cNvSpPr txBox="1">
            <a:spLocks noGrp="1"/>
          </p:cNvSpPr>
          <p:nvPr>
            <p:ph type="body" idx="2"/>
          </p:nvPr>
        </p:nvSpPr>
        <p:spPr>
          <a:xfrm>
            <a:off x="699053" y="1477618"/>
            <a:ext cx="10830339" cy="10350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Inter Light"/>
                <a:ea typeface="Inter Light"/>
                <a:cs typeface="Inter Light"/>
                <a:sym typeface="Inter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nter Light"/>
                <a:ea typeface="Inter Light"/>
                <a:cs typeface="Inter Light"/>
                <a:sym typeface="Inter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Light"/>
                <a:ea typeface="Inter Light"/>
                <a:cs typeface="Inter Light"/>
                <a:sym typeface="Inter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Light"/>
                <a:ea typeface="Inter Light"/>
                <a:cs typeface="Inter Light"/>
                <a:sym typeface="Inter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689113" y="470452"/>
            <a:ext cx="10664687" cy="90013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7"/>
          <p:cNvSpPr txBox="1">
            <a:spLocks noGrp="1"/>
          </p:cNvSpPr>
          <p:nvPr>
            <p:ph type="sldNum" idx="12"/>
          </p:nvPr>
        </p:nvSpPr>
        <p:spPr>
          <a:xfrm>
            <a:off x="8610599" y="6356350"/>
            <a:ext cx="33892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27"/>
          <p:cNvSpPr txBox="1">
            <a:spLocks noGrp="1"/>
          </p:cNvSpPr>
          <p:nvPr>
            <p:ph type="body" idx="1"/>
          </p:nvPr>
        </p:nvSpPr>
        <p:spPr>
          <a:xfrm>
            <a:off x="699053" y="2290418"/>
            <a:ext cx="10830339" cy="336363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27"/>
          <p:cNvSpPr txBox="1">
            <a:spLocks noGrp="1"/>
          </p:cNvSpPr>
          <p:nvPr>
            <p:ph type="body" idx="2"/>
          </p:nvPr>
        </p:nvSpPr>
        <p:spPr>
          <a:xfrm>
            <a:off x="699053" y="1477618"/>
            <a:ext cx="10830339" cy="10350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Inter Light"/>
                <a:ea typeface="Inter Light"/>
                <a:cs typeface="Inter Light"/>
                <a:sym typeface="Inter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nter Light"/>
                <a:ea typeface="Inter Light"/>
                <a:cs typeface="Inter Light"/>
                <a:sym typeface="Inter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Light"/>
                <a:ea typeface="Inter Light"/>
                <a:cs typeface="Inter Light"/>
                <a:sym typeface="Inter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Light"/>
                <a:ea typeface="Inter Light"/>
                <a:cs typeface="Inter Light"/>
                <a:sym typeface="Inter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713894" y="510897"/>
            <a:ext cx="10515600" cy="98659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8"/>
          <p:cNvSpPr txBox="1">
            <a:spLocks noGrp="1"/>
          </p:cNvSpPr>
          <p:nvPr>
            <p:ph type="body" idx="1"/>
          </p:nvPr>
        </p:nvSpPr>
        <p:spPr>
          <a:xfrm>
            <a:off x="839788" y="1681163"/>
            <a:ext cx="5157787" cy="823912"/>
          </a:xfrm>
          <a:prstGeom prst="rect">
            <a:avLst/>
          </a:prstGeom>
          <a:solidFill>
            <a:schemeClr val="accent6"/>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28"/>
          <p:cNvSpPr txBox="1">
            <a:spLocks noGrp="1"/>
          </p:cNvSpPr>
          <p:nvPr>
            <p:ph type="body" idx="2"/>
          </p:nvPr>
        </p:nvSpPr>
        <p:spPr>
          <a:xfrm>
            <a:off x="839788" y="2505075"/>
            <a:ext cx="5157787" cy="3684588"/>
          </a:xfrm>
          <a:prstGeom prst="rect">
            <a:avLst/>
          </a:prstGeom>
          <a:solidFill>
            <a:schemeClr val="lt1">
              <a:alpha val="20000"/>
            </a:schemeClr>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28"/>
          <p:cNvSpPr txBox="1">
            <a:spLocks noGrp="1"/>
          </p:cNvSpPr>
          <p:nvPr>
            <p:ph type="body" idx="3"/>
          </p:nvPr>
        </p:nvSpPr>
        <p:spPr>
          <a:xfrm>
            <a:off x="6172200" y="1681163"/>
            <a:ext cx="5183188" cy="823912"/>
          </a:xfrm>
          <a:prstGeom prst="rect">
            <a:avLst/>
          </a:prstGeom>
          <a:solidFill>
            <a:schemeClr val="accent6"/>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28"/>
          <p:cNvSpPr txBox="1">
            <a:spLocks noGrp="1"/>
          </p:cNvSpPr>
          <p:nvPr>
            <p:ph type="body" idx="4"/>
          </p:nvPr>
        </p:nvSpPr>
        <p:spPr>
          <a:xfrm>
            <a:off x="6172200" y="2505075"/>
            <a:ext cx="5183188" cy="3684588"/>
          </a:xfrm>
          <a:prstGeom prst="rect">
            <a:avLst/>
          </a:prstGeom>
          <a:solidFill>
            <a:schemeClr val="lt1">
              <a:alpha val="20000"/>
            </a:schemeClr>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28"/>
          <p:cNvSpPr txBox="1">
            <a:spLocks noGrp="1"/>
          </p:cNvSpPr>
          <p:nvPr>
            <p:ph type="sldNum" idx="12"/>
          </p:nvPr>
        </p:nvSpPr>
        <p:spPr>
          <a:xfrm>
            <a:off x="8610599" y="6356350"/>
            <a:ext cx="33892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5"/>
        <p:cNvGrpSpPr/>
        <p:nvPr/>
      </p:nvGrpSpPr>
      <p:grpSpPr>
        <a:xfrm>
          <a:off x="0" y="0"/>
          <a:ext cx="0" cy="0"/>
          <a:chOff x="0" y="0"/>
          <a:chExt cx="0" cy="0"/>
        </a:xfrm>
      </p:grpSpPr>
      <p:sp>
        <p:nvSpPr>
          <p:cNvPr id="46" name="Google Shape;46;p29"/>
          <p:cNvSpPr txBox="1">
            <a:spLocks noGrp="1"/>
          </p:cNvSpPr>
          <p:nvPr>
            <p:ph type="ctrTitle"/>
          </p:nvPr>
        </p:nvSpPr>
        <p:spPr>
          <a:xfrm>
            <a:off x="699053" y="274224"/>
            <a:ext cx="9144000" cy="6799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29"/>
          <p:cNvSpPr txBox="1">
            <a:spLocks noGrp="1"/>
          </p:cNvSpPr>
          <p:nvPr>
            <p:ph type="subTitle" idx="1"/>
          </p:nvPr>
        </p:nvSpPr>
        <p:spPr>
          <a:xfrm>
            <a:off x="732183" y="861391"/>
            <a:ext cx="9144000" cy="61622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8" name="Google Shape;48;p29"/>
          <p:cNvSpPr txBox="1">
            <a:spLocks noGrp="1"/>
          </p:cNvSpPr>
          <p:nvPr>
            <p:ph type="sldNum" idx="12"/>
          </p:nvPr>
        </p:nvSpPr>
        <p:spPr>
          <a:xfrm>
            <a:off x="8610599" y="6356350"/>
            <a:ext cx="33892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29"/>
          <p:cNvSpPr txBox="1">
            <a:spLocks noGrp="1"/>
          </p:cNvSpPr>
          <p:nvPr>
            <p:ph type="body" idx="2"/>
          </p:nvPr>
        </p:nvSpPr>
        <p:spPr>
          <a:xfrm>
            <a:off x="699053" y="2290418"/>
            <a:ext cx="10830339" cy="336363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29"/>
          <p:cNvSpPr txBox="1">
            <a:spLocks noGrp="1"/>
          </p:cNvSpPr>
          <p:nvPr>
            <p:ph type="body" idx="3"/>
          </p:nvPr>
        </p:nvSpPr>
        <p:spPr>
          <a:xfrm>
            <a:off x="699053" y="1477618"/>
            <a:ext cx="10830339" cy="103504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Inter Light"/>
                <a:ea typeface="Inter Light"/>
                <a:cs typeface="Inter Light"/>
                <a:sym typeface="Inter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nter Light"/>
                <a:ea typeface="Inter Light"/>
                <a:cs typeface="Inter Light"/>
                <a:sym typeface="Inter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Light"/>
                <a:ea typeface="Inter Light"/>
                <a:cs typeface="Inter Light"/>
                <a:sym typeface="Inter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Light"/>
                <a:ea typeface="Inter Light"/>
                <a:cs typeface="Inter Light"/>
                <a:sym typeface="Inter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p:nvPr/>
        </p:nvSpPr>
        <p:spPr>
          <a:xfrm rot="10800000" flipH="1">
            <a:off x="790414" y="1291710"/>
            <a:ext cx="10611172" cy="45719"/>
          </a:xfrm>
          <a:prstGeom prst="rect">
            <a:avLst/>
          </a:prstGeom>
          <a:solidFill>
            <a:srgbClr val="A7CE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0"/>
          <p:cNvSpPr txBox="1">
            <a:spLocks noGrp="1"/>
          </p:cNvSpPr>
          <p:nvPr>
            <p:ph type="sldNum" idx="12"/>
          </p:nvPr>
        </p:nvSpPr>
        <p:spPr>
          <a:xfrm>
            <a:off x="8610599" y="6356350"/>
            <a:ext cx="338924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414A58"/>
                </a:solidFill>
                <a:latin typeface="Calibri"/>
                <a:ea typeface="Calibri"/>
                <a:cs typeface="Calibri"/>
                <a:sym typeface="Calibri"/>
              </a:defRPr>
            </a:lvl1pPr>
            <a:lvl2pPr marL="0" marR="0" lvl="1" indent="0" algn="r" rtl="0">
              <a:spcBef>
                <a:spcPts val="0"/>
              </a:spcBef>
              <a:buNone/>
              <a:defRPr sz="1000" b="0" i="0" u="none" strike="noStrike" cap="none">
                <a:solidFill>
                  <a:srgbClr val="414A58"/>
                </a:solidFill>
                <a:latin typeface="Calibri"/>
                <a:ea typeface="Calibri"/>
                <a:cs typeface="Calibri"/>
                <a:sym typeface="Calibri"/>
              </a:defRPr>
            </a:lvl2pPr>
            <a:lvl3pPr marL="0" marR="0" lvl="2" indent="0" algn="r" rtl="0">
              <a:spcBef>
                <a:spcPts val="0"/>
              </a:spcBef>
              <a:buNone/>
              <a:defRPr sz="1000" b="0" i="0" u="none" strike="noStrike" cap="none">
                <a:solidFill>
                  <a:srgbClr val="414A58"/>
                </a:solidFill>
                <a:latin typeface="Calibri"/>
                <a:ea typeface="Calibri"/>
                <a:cs typeface="Calibri"/>
                <a:sym typeface="Calibri"/>
              </a:defRPr>
            </a:lvl3pPr>
            <a:lvl4pPr marL="0" marR="0" lvl="3" indent="0" algn="r" rtl="0">
              <a:spcBef>
                <a:spcPts val="0"/>
              </a:spcBef>
              <a:buNone/>
              <a:defRPr sz="1000" b="0" i="0" u="none" strike="noStrike" cap="none">
                <a:solidFill>
                  <a:srgbClr val="414A58"/>
                </a:solidFill>
                <a:latin typeface="Calibri"/>
                <a:ea typeface="Calibri"/>
                <a:cs typeface="Calibri"/>
                <a:sym typeface="Calibri"/>
              </a:defRPr>
            </a:lvl4pPr>
            <a:lvl5pPr marL="0" marR="0" lvl="4" indent="0" algn="r" rtl="0">
              <a:spcBef>
                <a:spcPts val="0"/>
              </a:spcBef>
              <a:buNone/>
              <a:defRPr sz="1000" b="0" i="0" u="none" strike="noStrike" cap="none">
                <a:solidFill>
                  <a:srgbClr val="414A58"/>
                </a:solidFill>
                <a:latin typeface="Calibri"/>
                <a:ea typeface="Calibri"/>
                <a:cs typeface="Calibri"/>
                <a:sym typeface="Calibri"/>
              </a:defRPr>
            </a:lvl5pPr>
            <a:lvl6pPr marL="0" marR="0" lvl="5" indent="0" algn="r" rtl="0">
              <a:spcBef>
                <a:spcPts val="0"/>
              </a:spcBef>
              <a:buNone/>
              <a:defRPr sz="1000" b="0" i="0" u="none" strike="noStrike" cap="none">
                <a:solidFill>
                  <a:srgbClr val="414A58"/>
                </a:solidFill>
                <a:latin typeface="Calibri"/>
                <a:ea typeface="Calibri"/>
                <a:cs typeface="Calibri"/>
                <a:sym typeface="Calibri"/>
              </a:defRPr>
            </a:lvl6pPr>
            <a:lvl7pPr marL="0" marR="0" lvl="6" indent="0" algn="r" rtl="0">
              <a:spcBef>
                <a:spcPts val="0"/>
              </a:spcBef>
              <a:buNone/>
              <a:defRPr sz="1000" b="0" i="0" u="none" strike="noStrike" cap="none">
                <a:solidFill>
                  <a:srgbClr val="414A58"/>
                </a:solidFill>
                <a:latin typeface="Calibri"/>
                <a:ea typeface="Calibri"/>
                <a:cs typeface="Calibri"/>
                <a:sym typeface="Calibri"/>
              </a:defRPr>
            </a:lvl7pPr>
            <a:lvl8pPr marL="0" marR="0" lvl="7" indent="0" algn="r" rtl="0">
              <a:spcBef>
                <a:spcPts val="0"/>
              </a:spcBef>
              <a:buNone/>
              <a:defRPr sz="1000" b="0" i="0" u="none" strike="noStrike" cap="none">
                <a:solidFill>
                  <a:srgbClr val="414A58"/>
                </a:solidFill>
                <a:latin typeface="Calibri"/>
                <a:ea typeface="Calibri"/>
                <a:cs typeface="Calibri"/>
                <a:sym typeface="Calibri"/>
              </a:defRPr>
            </a:lvl8pPr>
            <a:lvl9pPr marL="0" marR="0" lvl="8" indent="0" algn="r" rtl="0">
              <a:spcBef>
                <a:spcPts val="0"/>
              </a:spcBef>
              <a:buNone/>
              <a:defRPr sz="1000" b="0" i="0" u="none" strike="noStrike" cap="none">
                <a:solidFill>
                  <a:srgbClr val="414A5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 name="Google Shape;12;p20"/>
          <p:cNvPicPr preferRelativeResize="0"/>
          <p:nvPr/>
        </p:nvPicPr>
        <p:blipFill rotWithShape="1">
          <a:blip r:embed="rId14">
            <a:alphaModFix/>
          </a:blip>
          <a:srcRect/>
          <a:stretch/>
        </p:blipFill>
        <p:spPr>
          <a:xfrm>
            <a:off x="9909313" y="324519"/>
            <a:ext cx="1452594" cy="74142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wpMLYh-UIs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www.youtube.com/watch?v=wpMLYh-UIsA"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ocs.google.com/document/d/1HAsf-m2UdRTFr8UQB7l6XsP6TMrGOGsn/edit?usp=sharing&amp;ouid=103472260737657258629&amp;rtpof=true&amp;sd=tru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alculator.net/dice-roller.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SsaFFG85Bq4"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xGy4TeXQxYEC02jYE1xQTj8dKiAh_IGP84OhTD4AwTY/edit?usp=sharing" TargetMode="External"/><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ocs.google.com/document/d/1IhOIt7BQcouF3rmyxVi2Rl0kWxFy2Vue/edit?usp=sharing&amp;ouid=103472260737657258629&amp;rtpof=true&amp;sd=true" TargetMode="External"/><Relationship Id="rId5" Type="http://schemas.openxmlformats.org/officeDocument/2006/relationships/image" Target="../media/image17.jpg"/><Relationship Id="rId4" Type="http://schemas.openxmlformats.org/officeDocument/2006/relationships/hyperlink" Target="http://www.youtube.com/watch?v=cr5KZEqBJA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xOhb4LwAaJ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Ip5jG3djdy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document/d/1filpOi6oh5yuPcqNKejyu556KKAYl-7u/edit?usp=sharing&amp;ouid=103472260737657258629&amp;rtpof=true&amp;sd=tru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hyperlink" Target="http://www.youtube.com/watch?v=u-dWRVS-vVg" TargetMode="External"/><Relationship Id="rId3" Type="http://schemas.openxmlformats.org/officeDocument/2006/relationships/hyperlink" Target="http://www.youtube.com/watch?v=VZv--sm9XXU" TargetMode="External"/><Relationship Id="rId7" Type="http://schemas.openxmlformats.org/officeDocument/2006/relationships/hyperlink" Target="http://www.youtube.com/watch?v=KzfHhfiwsDs" TargetMode="External"/><Relationship Id="rId12"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6.jpg"/><Relationship Id="rId11" Type="http://schemas.openxmlformats.org/officeDocument/2006/relationships/hyperlink" Target="http://www.youtube.com/watch?v=DIIAPrICwF8" TargetMode="External"/><Relationship Id="rId5" Type="http://schemas.openxmlformats.org/officeDocument/2006/relationships/hyperlink" Target="http://www.youtube.com/watch?v=dqxQ3E1bubI" TargetMode="External"/><Relationship Id="rId10" Type="http://schemas.openxmlformats.org/officeDocument/2006/relationships/image" Target="../media/image28.jpg"/><Relationship Id="rId4" Type="http://schemas.openxmlformats.org/officeDocument/2006/relationships/image" Target="../media/image25.jpg"/><Relationship Id="rId9" Type="http://schemas.openxmlformats.org/officeDocument/2006/relationships/hyperlink" Target="http://www.youtube.com/watch?v=ordixI8HIew" TargetMode="External"/><Relationship Id="rId14"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ouncilforeconed.regfox.com/2024-morton-award-application-for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councilforeconed.org/events/cee-educator-conferenc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ouncilforeconed.org/policy-advocacy/k-12-standard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ouncilforeconed.org/policy-advocacy/k-12-standard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
          <p:cNvPicPr preferRelativeResize="0"/>
          <p:nvPr/>
        </p:nvPicPr>
        <p:blipFill rotWithShape="1">
          <a:blip r:embed="rId3">
            <a:alphaModFix/>
          </a:blip>
          <a:srcRect l="29" r="28"/>
          <a:stretch/>
        </p:blipFill>
        <p:spPr>
          <a:xfrm>
            <a:off x="0" y="1304700"/>
            <a:ext cx="6249800" cy="4880899"/>
          </a:xfrm>
          <a:prstGeom prst="rect">
            <a:avLst/>
          </a:prstGeom>
          <a:noFill/>
          <a:ln>
            <a:noFill/>
          </a:ln>
        </p:spPr>
      </p:pic>
      <p:sp>
        <p:nvSpPr>
          <p:cNvPr id="72" name="Google Shape;72;p1"/>
          <p:cNvSpPr txBox="1">
            <a:spLocks noGrp="1"/>
          </p:cNvSpPr>
          <p:nvPr>
            <p:ph type="body" idx="1"/>
          </p:nvPr>
        </p:nvSpPr>
        <p:spPr>
          <a:xfrm>
            <a:off x="708075" y="1425175"/>
            <a:ext cx="4521900" cy="3435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14A58"/>
              </a:buClr>
              <a:buSzPts val="5000"/>
              <a:buFont typeface="Calibri"/>
              <a:buNone/>
            </a:pPr>
            <a:r>
              <a:rPr lang="en-US" sz="5000">
                <a:solidFill>
                  <a:srgbClr val="414A58"/>
                </a:solidFill>
              </a:rPr>
              <a:t>Teaching</a:t>
            </a:r>
            <a:endParaRPr sz="5000">
              <a:solidFill>
                <a:srgbClr val="414A58"/>
              </a:solidFill>
            </a:endParaRPr>
          </a:p>
          <a:p>
            <a:pPr marL="0" lvl="0" indent="0" algn="ctr" rtl="0">
              <a:lnSpc>
                <a:spcPct val="90000"/>
              </a:lnSpc>
              <a:spcBef>
                <a:spcPts val="0"/>
              </a:spcBef>
              <a:spcAft>
                <a:spcPts val="0"/>
              </a:spcAft>
              <a:buClr>
                <a:srgbClr val="414A58"/>
              </a:buClr>
              <a:buSzPts val="5000"/>
              <a:buFont typeface="Calibri"/>
              <a:buNone/>
            </a:pPr>
            <a:r>
              <a:rPr lang="en-US" sz="5000" b="1">
                <a:solidFill>
                  <a:srgbClr val="414A58"/>
                </a:solidFill>
              </a:rPr>
              <a:t>BEHAVIORAL ECONOMICS </a:t>
            </a:r>
            <a:endParaRPr sz="5000" b="1">
              <a:solidFill>
                <a:srgbClr val="414A58"/>
              </a:solidFill>
            </a:endParaRPr>
          </a:p>
          <a:p>
            <a:pPr marL="0" lvl="0" indent="0" algn="ctr" rtl="0">
              <a:lnSpc>
                <a:spcPct val="90000"/>
              </a:lnSpc>
              <a:spcBef>
                <a:spcPts val="0"/>
              </a:spcBef>
              <a:spcAft>
                <a:spcPts val="0"/>
              </a:spcAft>
              <a:buClr>
                <a:srgbClr val="414A58"/>
              </a:buClr>
              <a:buSzPts val="5000"/>
              <a:buFont typeface="Calibri"/>
              <a:buNone/>
            </a:pPr>
            <a:r>
              <a:rPr lang="en-US" sz="5000">
                <a:solidFill>
                  <a:srgbClr val="414A58"/>
                </a:solidFill>
              </a:rPr>
              <a:t>in your </a:t>
            </a:r>
            <a:endParaRPr sz="5000">
              <a:solidFill>
                <a:srgbClr val="414A58"/>
              </a:solidFill>
            </a:endParaRPr>
          </a:p>
          <a:p>
            <a:pPr marL="0" lvl="0" indent="0" algn="ctr" rtl="0">
              <a:lnSpc>
                <a:spcPct val="90000"/>
              </a:lnSpc>
              <a:spcBef>
                <a:spcPts val="0"/>
              </a:spcBef>
              <a:spcAft>
                <a:spcPts val="0"/>
              </a:spcAft>
              <a:buClr>
                <a:srgbClr val="414A58"/>
              </a:buClr>
              <a:buSzPts val="5000"/>
              <a:buFont typeface="Calibri"/>
              <a:buNone/>
            </a:pPr>
            <a:r>
              <a:rPr lang="en-US" sz="5000">
                <a:solidFill>
                  <a:srgbClr val="414A58"/>
                </a:solidFill>
              </a:rPr>
              <a:t>Classroom</a:t>
            </a:r>
            <a:endParaRPr/>
          </a:p>
        </p:txBody>
      </p:sp>
      <p:pic>
        <p:nvPicPr>
          <p:cNvPr id="73" name="Google Shape;73;p1"/>
          <p:cNvPicPr preferRelativeResize="0"/>
          <p:nvPr/>
        </p:nvPicPr>
        <p:blipFill rotWithShape="1">
          <a:blip r:embed="rId4">
            <a:alphaModFix/>
          </a:blip>
          <a:srcRect/>
          <a:stretch/>
        </p:blipFill>
        <p:spPr>
          <a:xfrm>
            <a:off x="708075" y="4860038"/>
            <a:ext cx="2597021" cy="1325562"/>
          </a:xfrm>
          <a:prstGeom prst="rect">
            <a:avLst/>
          </a:prstGeom>
          <a:noFill/>
          <a:ln>
            <a:noFill/>
          </a:ln>
        </p:spPr>
      </p:pic>
      <p:pic>
        <p:nvPicPr>
          <p:cNvPr id="74" name="Google Shape;74;p1" title="Screen Shot 2025-07-16 at 3.47.51 PM.png"/>
          <p:cNvPicPr preferRelativeResize="0"/>
          <p:nvPr/>
        </p:nvPicPr>
        <p:blipFill>
          <a:blip r:embed="rId5">
            <a:alphaModFix/>
          </a:blip>
          <a:stretch>
            <a:fillRect/>
          </a:stretch>
        </p:blipFill>
        <p:spPr>
          <a:xfrm>
            <a:off x="6249798" y="1425175"/>
            <a:ext cx="5503591" cy="4639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p:nvPr/>
        </p:nvSpPr>
        <p:spPr>
          <a:xfrm>
            <a:off x="706223" y="469339"/>
            <a:ext cx="10582841" cy="12213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14A58"/>
              </a:buClr>
              <a:buSzPts val="4400"/>
              <a:buFont typeface="Calibri"/>
              <a:buNone/>
            </a:pPr>
            <a:r>
              <a:rPr lang="en-US" sz="4400">
                <a:solidFill>
                  <a:srgbClr val="414A58"/>
                </a:solidFill>
                <a:latin typeface="Calibri"/>
                <a:ea typeface="Calibri"/>
                <a:cs typeface="Calibri"/>
                <a:sym typeface="Calibri"/>
              </a:rPr>
              <a:t>What is Behavioral Economics? </a:t>
            </a:r>
            <a:endParaRPr sz="4400" b="0" i="0" u="none" strike="noStrike" cap="none">
              <a:solidFill>
                <a:srgbClr val="414A58"/>
              </a:solidFill>
              <a:latin typeface="Calibri"/>
              <a:ea typeface="Calibri"/>
              <a:cs typeface="Calibri"/>
              <a:sym typeface="Calibri"/>
            </a:endParaRPr>
          </a:p>
        </p:txBody>
      </p:sp>
      <p:sp>
        <p:nvSpPr>
          <p:cNvPr id="143" name="Google Shape;143;p9"/>
          <p:cNvSpPr txBox="1">
            <a:spLocks noGrp="1"/>
          </p:cNvSpPr>
          <p:nvPr>
            <p:ph type="sldNum" idx="12"/>
          </p:nvPr>
        </p:nvSpPr>
        <p:spPr>
          <a:xfrm>
            <a:off x="8604226" y="6374965"/>
            <a:ext cx="32633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44" name="Google Shape;144;p9"/>
          <p:cNvSpPr txBox="1"/>
          <p:nvPr/>
        </p:nvSpPr>
        <p:spPr>
          <a:xfrm>
            <a:off x="998600" y="1906400"/>
            <a:ext cx="10582800" cy="12213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US" sz="2400"/>
              <a:t>Behavioral economics uses an understanding of human psychology to account for why people deviate from rational action when they’re making decisions.</a:t>
            </a:r>
            <a:endParaRPr sz="2400"/>
          </a:p>
        </p:txBody>
      </p:sp>
      <p:sp>
        <p:nvSpPr>
          <p:cNvPr id="145" name="Google Shape;145;p9"/>
          <p:cNvSpPr txBox="1"/>
          <p:nvPr/>
        </p:nvSpPr>
        <p:spPr>
          <a:xfrm>
            <a:off x="998600" y="3343400"/>
            <a:ext cx="10582800" cy="9231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US" sz="2400"/>
              <a:t>Behavioral economics believes psychology can offer assistance as to why rational economic projections and outcomes do not always occur.</a:t>
            </a:r>
            <a:endParaRPr sz="2400"/>
          </a:p>
        </p:txBody>
      </p:sp>
      <p:sp>
        <p:nvSpPr>
          <p:cNvPr id="146" name="Google Shape;146;p9"/>
          <p:cNvSpPr txBox="1"/>
          <p:nvPr/>
        </p:nvSpPr>
        <p:spPr>
          <a:xfrm>
            <a:off x="998600" y="4677000"/>
            <a:ext cx="10582800" cy="9231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US" sz="2400"/>
              <a:t>Introduces cognitive biases that show explains irrational behavior and bounded rationality.</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711cda5d5f_0_0"/>
          <p:cNvSpPr txBox="1">
            <a:spLocks noGrp="1"/>
          </p:cNvSpPr>
          <p:nvPr>
            <p:ph type="sldNum" idx="12"/>
          </p:nvPr>
        </p:nvSpPr>
        <p:spPr>
          <a:xfrm>
            <a:off x="8604226" y="6374965"/>
            <a:ext cx="326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153" name="Google Shape;153;g3711cda5d5f_0_0"/>
          <p:cNvSpPr txBox="1"/>
          <p:nvPr/>
        </p:nvSpPr>
        <p:spPr>
          <a:xfrm>
            <a:off x="617050" y="370225"/>
            <a:ext cx="8621100" cy="846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414A58"/>
              </a:buClr>
              <a:buSzPts val="4400"/>
              <a:buFont typeface="Calibri"/>
              <a:buNone/>
            </a:pPr>
            <a:r>
              <a:rPr lang="en-US" sz="4400">
                <a:solidFill>
                  <a:srgbClr val="414A58"/>
                </a:solidFill>
                <a:latin typeface="Calibri"/>
                <a:ea typeface="Calibri"/>
                <a:cs typeface="Calibri"/>
                <a:sym typeface="Calibri"/>
              </a:rPr>
              <a:t>Traditional vs. Behavioral Economics </a:t>
            </a:r>
            <a:endParaRPr/>
          </a:p>
        </p:txBody>
      </p:sp>
      <p:pic>
        <p:nvPicPr>
          <p:cNvPr id="154" name="Google Shape;154;g3711cda5d5f_0_0" title="Screen Shot 2025-07-22 at 10.35.08 PM.png"/>
          <p:cNvPicPr preferRelativeResize="0"/>
          <p:nvPr/>
        </p:nvPicPr>
        <p:blipFill>
          <a:blip r:embed="rId3">
            <a:alphaModFix/>
          </a:blip>
          <a:stretch>
            <a:fillRect/>
          </a:stretch>
        </p:blipFill>
        <p:spPr>
          <a:xfrm>
            <a:off x="472875" y="2679725"/>
            <a:ext cx="4185300" cy="4060350"/>
          </a:xfrm>
          <a:prstGeom prst="rect">
            <a:avLst/>
          </a:prstGeom>
          <a:noFill/>
          <a:ln>
            <a:noFill/>
          </a:ln>
        </p:spPr>
      </p:pic>
      <p:pic>
        <p:nvPicPr>
          <p:cNvPr id="155" name="Google Shape;155;g3711cda5d5f_0_0" title="Screen Shot 2025-07-22 at 10.35.42 PM.png"/>
          <p:cNvPicPr preferRelativeResize="0"/>
          <p:nvPr/>
        </p:nvPicPr>
        <p:blipFill>
          <a:blip r:embed="rId4">
            <a:alphaModFix/>
          </a:blip>
          <a:stretch>
            <a:fillRect/>
          </a:stretch>
        </p:blipFill>
        <p:spPr>
          <a:xfrm>
            <a:off x="7351650" y="2679725"/>
            <a:ext cx="3923256" cy="3958675"/>
          </a:xfrm>
          <a:prstGeom prst="rect">
            <a:avLst/>
          </a:prstGeom>
          <a:noFill/>
          <a:ln>
            <a:noFill/>
          </a:ln>
        </p:spPr>
      </p:pic>
      <p:sp>
        <p:nvSpPr>
          <p:cNvPr id="156" name="Google Shape;156;g3711cda5d5f_0_0"/>
          <p:cNvSpPr txBox="1"/>
          <p:nvPr/>
        </p:nvSpPr>
        <p:spPr>
          <a:xfrm>
            <a:off x="677625" y="1480900"/>
            <a:ext cx="3775800" cy="13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a:t>TRADITIONAL ECONOMICS</a:t>
            </a:r>
            <a:endParaRPr sz="3600" b="1"/>
          </a:p>
          <a:p>
            <a:pPr marL="0" lvl="0" indent="0" algn="ctr" rtl="0">
              <a:spcBef>
                <a:spcPts val="0"/>
              </a:spcBef>
              <a:spcAft>
                <a:spcPts val="0"/>
              </a:spcAft>
              <a:buNone/>
            </a:pPr>
            <a:endParaRPr sz="3600" b="1"/>
          </a:p>
        </p:txBody>
      </p:sp>
      <p:sp>
        <p:nvSpPr>
          <p:cNvPr id="157" name="Google Shape;157;g3711cda5d5f_0_0"/>
          <p:cNvSpPr txBox="1"/>
          <p:nvPr/>
        </p:nvSpPr>
        <p:spPr>
          <a:xfrm>
            <a:off x="7439750" y="1480863"/>
            <a:ext cx="3524700" cy="133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a:t>BEHAVIORAL</a:t>
            </a:r>
            <a:endParaRPr sz="3600" b="1"/>
          </a:p>
          <a:p>
            <a:pPr marL="0" lvl="0" indent="0" algn="ctr" rtl="0">
              <a:spcBef>
                <a:spcPts val="0"/>
              </a:spcBef>
              <a:spcAft>
                <a:spcPts val="0"/>
              </a:spcAft>
              <a:buNone/>
            </a:pPr>
            <a:r>
              <a:rPr lang="en-US" sz="3600" b="1"/>
              <a:t>ECONOMICS</a:t>
            </a:r>
            <a:endParaRPr sz="3600" b="1"/>
          </a:p>
        </p:txBody>
      </p:sp>
      <p:sp>
        <p:nvSpPr>
          <p:cNvPr id="158" name="Google Shape;158;g3711cda5d5f_0_0"/>
          <p:cNvSpPr txBox="1"/>
          <p:nvPr/>
        </p:nvSpPr>
        <p:spPr>
          <a:xfrm>
            <a:off x="4658175" y="2675775"/>
            <a:ext cx="2693400" cy="395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t>Simply put....</a:t>
            </a:r>
            <a:endParaRPr sz="3600"/>
          </a:p>
          <a:p>
            <a:pPr marL="0" lvl="0" indent="0" algn="ctr" rtl="0">
              <a:spcBef>
                <a:spcPts val="0"/>
              </a:spcBef>
              <a:spcAft>
                <a:spcPts val="0"/>
              </a:spcAft>
              <a:buNone/>
            </a:pPr>
            <a:r>
              <a:rPr lang="en-US" sz="3600"/>
              <a:t>Sometimes we aren't always rational creatures!</a:t>
            </a: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711cda5d5f_0_26"/>
          <p:cNvSpPr txBox="1">
            <a:spLocks noGrp="1"/>
          </p:cNvSpPr>
          <p:nvPr>
            <p:ph type="sldNum" idx="12"/>
          </p:nvPr>
        </p:nvSpPr>
        <p:spPr>
          <a:xfrm>
            <a:off x="8604226" y="6374965"/>
            <a:ext cx="326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165" name="Google Shape;165;g3711cda5d5f_0_26"/>
          <p:cNvSpPr txBox="1"/>
          <p:nvPr/>
        </p:nvSpPr>
        <p:spPr>
          <a:xfrm>
            <a:off x="558150" y="5805000"/>
            <a:ext cx="11075700" cy="105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200" b="1" u="sng">
                <a:solidFill>
                  <a:srgbClr val="0000FF"/>
                </a:solidFill>
                <a:hlinkClick r:id="rId3">
                  <a:extLst>
                    <a:ext uri="{A12FA001-AC4F-418D-AE19-62706E023703}">
                      <ahyp:hlinkClr xmlns:ahyp="http://schemas.microsoft.com/office/drawing/2018/hyperlinkcolor" val="tx"/>
                    </a:ext>
                  </a:extLst>
                </a:hlinkClick>
              </a:rPr>
              <a:t>DAN ARIELY</a:t>
            </a:r>
            <a:endParaRPr sz="1200" b="1">
              <a:solidFill>
                <a:srgbClr val="0000FF"/>
              </a:solidFill>
            </a:endParaRPr>
          </a:p>
          <a:p>
            <a:pPr marL="0" lvl="0" indent="0" algn="l" rtl="0">
              <a:spcBef>
                <a:spcPts val="0"/>
              </a:spcBef>
              <a:spcAft>
                <a:spcPts val="0"/>
              </a:spcAft>
              <a:buNone/>
            </a:pPr>
            <a:r>
              <a:rPr lang="en-US" sz="1200" b="1">
                <a:solidFill>
                  <a:schemeClr val="dk1"/>
                </a:solidFill>
              </a:rPr>
              <a:t>Professor of Psychology and Behavioral Economics at Duke University and a founding member of the Center for Advanced Hindsight.</a:t>
            </a:r>
            <a:endParaRPr sz="1200"/>
          </a:p>
        </p:txBody>
      </p:sp>
      <p:pic>
        <p:nvPicPr>
          <p:cNvPr id="166" name="Google Shape;166;g3711cda5d5f_0_26" descr="New videos DAILY: https://bigth.ink/youtube&#10;Join Big Think Edge for exclusive videos: https://bigth.ink/Edge&#10;---------------------------------------------------------------------------------- &#10;&#10;---------------------------------------------------------------------------------- &#10;ABOUT BIG THINK:&#10;&#10;Smarter Faster™&#10;Big Think is the leading source of expert-driven, actionable, educational content -- with thousands of videos, featuring experts ranging from Bill Clinton to Bill Nye, we help you get smarter, faster. S​ubscribe to learn from top minds like these daily. Get actionable lessons from the world’s greatest thinkers &amp; doers. Our experts are either disrupting or leading their respective fields. ​We aim to help you explore the big ideas and core skills that define knowledge in the 21st century, so you can apply them to the questions and challenges in your own life.&#10;&#10;Other Frequent contributors include Michio Kaku &amp; Neil DeGrasse Tyson.&#10;&#10;Michio Kaku Playlist: https://bigth.ink/kaku&#10;Bill Nye Playlist: https://bigth.ink/BillNye&#10;Neil DeGrasse Tyson Playlist: https://bigth.ink/deGrasseTyson&#10;&#10;Read more at Bigthink.com for a multitude of articles just as informative and satisfying as our videos. New articles posted daily on a range of intellectual topics.&#10;&#10;Join Big Think Edge, to gain access to a world-class learning platform focused on building the soft skills essential to 21st century success. It features insight from many of the most celebrated and intelligent individuals in the world today. Topics on the platform are focused on: emotional intelligence, digital fluency, health and wellness, critical thinking, creativity, communication, career development, lifelong learning, management, problem solving &amp; self-motivation.&#10;&#10;BIG THINK EDGE: https://bigth.ink/Edge&#10;&#10;If you're interested in licensing this or any other Big Think clip for commercial or private use, contact our licensing partner, Executive Interviews: https://bigth.ink/licensing&#10;----------------------------------------------------------------------------------&#10;Follow Big Think here:&#10;&#10;📰BigThink.com: https://bigth.ink&#10;🧔Facebook: https://bigth.ink/facebook&#10;🐦Twitter: https://bigth.ink/twitter&#10;📸Instagram: https://bigth.ink/Instragram&#10;📹YouTube: https://bigth.ink/youtube&#10;✉ E-mail: info@bigthink.com &#10; ----------------------------------------------------------------------------------" title="Dan Ariely: What Is Behavioral Economics?">
            <a:hlinkClick r:id="rId4"/>
          </p:cNvPr>
          <p:cNvPicPr preferRelativeResize="0"/>
          <p:nvPr/>
        </p:nvPicPr>
        <p:blipFill>
          <a:blip r:embed="rId5">
            <a:alphaModFix/>
          </a:blip>
          <a:stretch>
            <a:fillRect/>
          </a:stretch>
        </p:blipFill>
        <p:spPr>
          <a:xfrm>
            <a:off x="2030300" y="1334175"/>
            <a:ext cx="7948150" cy="4470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711cda5d5f_0_35"/>
          <p:cNvSpPr txBox="1">
            <a:spLocks noGrp="1"/>
          </p:cNvSpPr>
          <p:nvPr>
            <p:ph type="sldNum" idx="12"/>
          </p:nvPr>
        </p:nvSpPr>
        <p:spPr>
          <a:xfrm>
            <a:off x="8604226" y="6374965"/>
            <a:ext cx="326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173" name="Google Shape;173;g3711cda5d5f_0_35"/>
          <p:cNvSpPr txBox="1"/>
          <p:nvPr/>
        </p:nvSpPr>
        <p:spPr>
          <a:xfrm>
            <a:off x="2274225" y="352600"/>
            <a:ext cx="7157700" cy="79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4400">
                <a:solidFill>
                  <a:srgbClr val="414A58"/>
                </a:solidFill>
                <a:latin typeface="Calibri"/>
                <a:ea typeface="Calibri"/>
                <a:cs typeface="Calibri"/>
                <a:sym typeface="Calibri"/>
              </a:rPr>
              <a:t>Behavioral Economics Biases</a:t>
            </a:r>
            <a:endParaRPr/>
          </a:p>
        </p:txBody>
      </p:sp>
      <p:sp>
        <p:nvSpPr>
          <p:cNvPr id="174" name="Google Shape;174;g3711cda5d5f_0_35"/>
          <p:cNvSpPr txBox="1"/>
          <p:nvPr/>
        </p:nvSpPr>
        <p:spPr>
          <a:xfrm>
            <a:off x="634675" y="1780600"/>
            <a:ext cx="10771800" cy="41958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SzPts val="3200"/>
              <a:buChar char="●"/>
            </a:pPr>
            <a:r>
              <a:rPr lang="en-US" sz="3200"/>
              <a:t>Behavioral Economics studies “biases” or flaws that cause irrational behavior and decision-making. </a:t>
            </a:r>
            <a:endParaRPr sz="3200"/>
          </a:p>
          <a:p>
            <a:pPr marL="457200" lvl="0" indent="-431800" algn="l" rtl="0">
              <a:spcBef>
                <a:spcPts val="0"/>
              </a:spcBef>
              <a:spcAft>
                <a:spcPts val="0"/>
              </a:spcAft>
              <a:buSzPts val="3200"/>
              <a:buChar char="●"/>
            </a:pPr>
            <a:r>
              <a:rPr lang="en-US" sz="3200"/>
              <a:t>These biases can help economist explain failed policies and laws.</a:t>
            </a:r>
            <a:endParaRPr sz="3200"/>
          </a:p>
          <a:p>
            <a:pPr marL="457200" lvl="0" indent="-431800" algn="l" rtl="0">
              <a:spcBef>
                <a:spcPts val="0"/>
              </a:spcBef>
              <a:spcAft>
                <a:spcPts val="0"/>
              </a:spcAft>
              <a:buSzPts val="3200"/>
              <a:buChar char="●"/>
            </a:pPr>
            <a:r>
              <a:rPr lang="en-US" sz="3200"/>
              <a:t>Introducing these biases in class through fun experiments can help students understand why economic predictions and policies are not always absolute</a:t>
            </a:r>
            <a:endParaRPr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1" title="download-1.png"/>
          <p:cNvPicPr preferRelativeResize="0"/>
          <p:nvPr/>
        </p:nvPicPr>
        <p:blipFill rotWithShape="1">
          <a:blip r:embed="rId3">
            <a:alphaModFix/>
          </a:blip>
          <a:srcRect l="11300" r="11300"/>
          <a:stretch/>
        </p:blipFill>
        <p:spPr>
          <a:xfrm>
            <a:off x="5510300" y="1533775"/>
            <a:ext cx="6592875" cy="4830575"/>
          </a:xfrm>
          <a:prstGeom prst="rect">
            <a:avLst/>
          </a:prstGeom>
          <a:noFill/>
          <a:ln>
            <a:noFill/>
          </a:ln>
        </p:spPr>
      </p:pic>
      <p:sp>
        <p:nvSpPr>
          <p:cNvPr id="180" name="Google Shape;180;p11"/>
          <p:cNvSpPr txBox="1">
            <a:spLocks noGrp="1"/>
          </p:cNvSpPr>
          <p:nvPr>
            <p:ph type="body" idx="1"/>
          </p:nvPr>
        </p:nvSpPr>
        <p:spPr>
          <a:xfrm>
            <a:off x="584675" y="2731875"/>
            <a:ext cx="5043300" cy="156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14A58"/>
              </a:buClr>
              <a:buSzPts val="5000"/>
              <a:buFont typeface="Calibri"/>
              <a:buNone/>
            </a:pPr>
            <a:r>
              <a:rPr lang="en-US" sz="5000">
                <a:solidFill>
                  <a:srgbClr val="414A58"/>
                </a:solidFill>
                <a:latin typeface="Calibri"/>
                <a:ea typeface="Calibri"/>
                <a:cs typeface="Calibri"/>
                <a:sym typeface="Calibri"/>
              </a:rPr>
              <a:t>2 - </a:t>
            </a:r>
            <a:r>
              <a:rPr lang="en-US" sz="5000">
                <a:solidFill>
                  <a:srgbClr val="414A58"/>
                </a:solidFill>
              </a:rPr>
              <a:t>Classroom </a:t>
            </a:r>
            <a:endParaRPr sz="5000">
              <a:solidFill>
                <a:srgbClr val="414A58"/>
              </a:solidFill>
            </a:endParaRPr>
          </a:p>
          <a:p>
            <a:pPr marL="0" lvl="0" indent="0" algn="l" rtl="0">
              <a:lnSpc>
                <a:spcPct val="90000"/>
              </a:lnSpc>
              <a:spcBef>
                <a:spcPts val="0"/>
              </a:spcBef>
              <a:spcAft>
                <a:spcPts val="0"/>
              </a:spcAft>
              <a:buClr>
                <a:srgbClr val="414A58"/>
              </a:buClr>
              <a:buSzPts val="5000"/>
              <a:buFont typeface="Calibri"/>
              <a:buNone/>
            </a:pPr>
            <a:r>
              <a:rPr lang="en-US" sz="5000">
                <a:solidFill>
                  <a:srgbClr val="414A58"/>
                </a:solidFill>
              </a:rPr>
              <a:t>      Experiments</a:t>
            </a:r>
            <a:endParaRPr sz="5000">
              <a:solidFill>
                <a:srgbClr val="414A58"/>
              </a:solidFill>
            </a:endParaRPr>
          </a:p>
          <a:p>
            <a:pPr marL="0" lvl="0" indent="0" algn="l" rtl="0">
              <a:lnSpc>
                <a:spcPct val="90000"/>
              </a:lnSpc>
              <a:spcBef>
                <a:spcPts val="0"/>
              </a:spcBef>
              <a:spcAft>
                <a:spcPts val="0"/>
              </a:spcAft>
              <a:buClr>
                <a:srgbClr val="414A58"/>
              </a:buClr>
              <a:buSzPts val="5000"/>
              <a:buFont typeface="Calibri"/>
              <a:buNone/>
            </a:pPr>
            <a:endParaRPr sz="5000">
              <a:solidFill>
                <a:srgbClr val="414A58"/>
              </a:solidFill>
            </a:endParaRPr>
          </a:p>
        </p:txBody>
      </p:sp>
      <p:pic>
        <p:nvPicPr>
          <p:cNvPr id="181" name="Google Shape;181;p11"/>
          <p:cNvPicPr preferRelativeResize="0"/>
          <p:nvPr/>
        </p:nvPicPr>
        <p:blipFill rotWithShape="1">
          <a:blip r:embed="rId4">
            <a:alphaModFix/>
          </a:blip>
          <a:srcRect/>
          <a:stretch/>
        </p:blipFill>
        <p:spPr>
          <a:xfrm>
            <a:off x="708075" y="4860038"/>
            <a:ext cx="2597021" cy="1325562"/>
          </a:xfrm>
          <a:prstGeom prst="rect">
            <a:avLst/>
          </a:prstGeom>
          <a:noFill/>
          <a:ln>
            <a:noFill/>
          </a:ln>
        </p:spPr>
      </p:pic>
      <p:sp>
        <p:nvSpPr>
          <p:cNvPr id="182" name="Google Shape;182;p11"/>
          <p:cNvSpPr txBox="1"/>
          <p:nvPr/>
        </p:nvSpPr>
        <p:spPr>
          <a:xfrm>
            <a:off x="6038375" y="5465950"/>
            <a:ext cx="6064800" cy="13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7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p:nvPr/>
        </p:nvSpPr>
        <p:spPr>
          <a:xfrm>
            <a:off x="706225" y="469346"/>
            <a:ext cx="10582800" cy="800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14A58"/>
              </a:buClr>
              <a:buSzPts val="4400"/>
              <a:buFont typeface="Calibri"/>
              <a:buNone/>
            </a:pPr>
            <a:r>
              <a:rPr lang="en-US" sz="4400">
                <a:solidFill>
                  <a:schemeClr val="dk1"/>
                </a:solidFill>
                <a:latin typeface="Calibri"/>
                <a:ea typeface="Calibri"/>
                <a:cs typeface="Calibri"/>
                <a:sym typeface="Calibri"/>
              </a:rPr>
              <a:t>Lesson #1 - Anchoring Bias Experiment</a:t>
            </a:r>
            <a:endParaRPr sz="4400" b="0" i="0" u="none" strike="noStrike" cap="none">
              <a:solidFill>
                <a:schemeClr val="dk1"/>
              </a:solidFill>
              <a:latin typeface="Calibri"/>
              <a:ea typeface="Calibri"/>
              <a:cs typeface="Calibri"/>
              <a:sym typeface="Calibri"/>
            </a:endParaRPr>
          </a:p>
        </p:txBody>
      </p:sp>
      <p:sp>
        <p:nvSpPr>
          <p:cNvPr id="188" name="Google Shape;188;p13"/>
          <p:cNvSpPr txBox="1">
            <a:spLocks noGrp="1"/>
          </p:cNvSpPr>
          <p:nvPr>
            <p:ph type="sldNum" idx="12"/>
          </p:nvPr>
        </p:nvSpPr>
        <p:spPr>
          <a:xfrm>
            <a:off x="8604226" y="6374965"/>
            <a:ext cx="32633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89" name="Google Shape;189;p13"/>
          <p:cNvSpPr txBox="1"/>
          <p:nvPr/>
        </p:nvSpPr>
        <p:spPr>
          <a:xfrm>
            <a:off x="171750" y="1514025"/>
            <a:ext cx="11181900" cy="800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Arial"/>
              <a:buNone/>
            </a:pPr>
            <a:r>
              <a:rPr lang="en-US" sz="2900">
                <a:solidFill>
                  <a:schemeClr val="dk1"/>
                </a:solidFill>
                <a:latin typeface="Calibri"/>
                <a:ea typeface="Calibri"/>
                <a:cs typeface="Calibri"/>
                <a:sym typeface="Calibri"/>
              </a:rPr>
              <a:t>1. Make any 3-digit number out of these three digits, using each one only one time.   </a:t>
            </a:r>
            <a:r>
              <a:rPr lang="en-US" sz="2900" b="1">
                <a:solidFill>
                  <a:srgbClr val="FF0000"/>
                </a:solidFill>
                <a:latin typeface="Calibri"/>
                <a:ea typeface="Calibri"/>
                <a:cs typeface="Calibri"/>
                <a:sym typeface="Calibri"/>
              </a:rPr>
              <a:t> 1   5   9</a:t>
            </a:r>
            <a:endParaRPr sz="29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p:txBody>
      </p:sp>
      <p:pic>
        <p:nvPicPr>
          <p:cNvPr id="190" name="Google Shape;190;p13" title="Screen Shot 2025-07-23 at 11.44.43 AM.png"/>
          <p:cNvPicPr preferRelativeResize="0"/>
          <p:nvPr/>
        </p:nvPicPr>
        <p:blipFill rotWithShape="1">
          <a:blip r:embed="rId3">
            <a:alphaModFix/>
          </a:blip>
          <a:srcRect l="11601" r="18848"/>
          <a:stretch/>
        </p:blipFill>
        <p:spPr>
          <a:xfrm>
            <a:off x="8709900" y="2134300"/>
            <a:ext cx="3482099" cy="4240675"/>
          </a:xfrm>
          <a:prstGeom prst="rect">
            <a:avLst/>
          </a:prstGeom>
          <a:noFill/>
          <a:ln>
            <a:noFill/>
          </a:ln>
        </p:spPr>
      </p:pic>
      <p:sp>
        <p:nvSpPr>
          <p:cNvPr id="191" name="Google Shape;191;p13"/>
          <p:cNvSpPr txBox="1"/>
          <p:nvPr/>
        </p:nvSpPr>
        <p:spPr>
          <a:xfrm>
            <a:off x="171750" y="2341500"/>
            <a:ext cx="8332500" cy="1656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2600"/>
              <a:buFont typeface="Arial"/>
              <a:buNone/>
            </a:pPr>
            <a:r>
              <a:rPr lang="en-US" sz="2900">
                <a:solidFill>
                  <a:schemeClr val="dk1"/>
                </a:solidFill>
                <a:latin typeface="Calibri"/>
                <a:ea typeface="Calibri"/>
                <a:cs typeface="Calibri"/>
                <a:sym typeface="Calibri"/>
              </a:rPr>
              <a:t>2.  Convert your created number into dollars by adding $$.  Write that dollar value number down 15 times on a piece of paper.</a:t>
            </a:r>
            <a:endParaRPr sz="2900">
              <a:solidFill>
                <a:schemeClr val="dk1"/>
              </a:solidFill>
              <a:latin typeface="Calibri"/>
              <a:ea typeface="Calibri"/>
              <a:cs typeface="Calibri"/>
              <a:sym typeface="Calibri"/>
            </a:endParaRPr>
          </a:p>
        </p:txBody>
      </p:sp>
      <p:sp>
        <p:nvSpPr>
          <p:cNvPr id="192" name="Google Shape;192;p13"/>
          <p:cNvSpPr txBox="1"/>
          <p:nvPr/>
        </p:nvSpPr>
        <p:spPr>
          <a:xfrm>
            <a:off x="171750" y="3585650"/>
            <a:ext cx="8332500" cy="671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2900">
                <a:solidFill>
                  <a:schemeClr val="dk1"/>
                </a:solidFill>
                <a:latin typeface="Calibri"/>
                <a:ea typeface="Calibri"/>
                <a:cs typeface="Calibri"/>
                <a:sym typeface="Calibri"/>
              </a:rPr>
              <a:t>3. Now say the dollar value number to yourself 15-20 times in a row.</a:t>
            </a:r>
            <a:endParaRPr/>
          </a:p>
        </p:txBody>
      </p:sp>
      <p:sp>
        <p:nvSpPr>
          <p:cNvPr id="193" name="Google Shape;193;p13"/>
          <p:cNvSpPr txBox="1"/>
          <p:nvPr/>
        </p:nvSpPr>
        <p:spPr>
          <a:xfrm>
            <a:off x="171750" y="4496075"/>
            <a:ext cx="8332500" cy="800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2600"/>
              <a:buFont typeface="Arial"/>
              <a:buNone/>
            </a:pPr>
            <a:r>
              <a:rPr lang="en-US" sz="2900">
                <a:solidFill>
                  <a:schemeClr val="dk1"/>
                </a:solidFill>
                <a:latin typeface="Calibri"/>
                <a:ea typeface="Calibri"/>
                <a:cs typeface="Calibri"/>
                <a:sym typeface="Calibri"/>
              </a:rPr>
              <a:t>4. Make a quick jingle or song that mentions that dollar value</a:t>
            </a:r>
            <a:endParaRPr/>
          </a:p>
        </p:txBody>
      </p:sp>
      <p:sp>
        <p:nvSpPr>
          <p:cNvPr id="194" name="Google Shape;194;p13"/>
          <p:cNvSpPr txBox="1"/>
          <p:nvPr/>
        </p:nvSpPr>
        <p:spPr>
          <a:xfrm>
            <a:off x="171750" y="5410275"/>
            <a:ext cx="8910300" cy="1042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2600"/>
              <a:buFont typeface="Arial"/>
              <a:buNone/>
            </a:pPr>
            <a:r>
              <a:rPr lang="en-US" sz="2900">
                <a:solidFill>
                  <a:schemeClr val="dk1"/>
                </a:solidFill>
                <a:latin typeface="Calibri"/>
                <a:ea typeface="Calibri"/>
                <a:cs typeface="Calibri"/>
                <a:sym typeface="Calibri"/>
              </a:rPr>
              <a:t>5. Now write down how much you think the retail price is of this product (based on Amazon price)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711cda5d5f_0_54"/>
          <p:cNvSpPr txBox="1">
            <a:spLocks noGrp="1"/>
          </p:cNvSpPr>
          <p:nvPr>
            <p:ph type="sldNum" idx="12"/>
          </p:nvPr>
        </p:nvSpPr>
        <p:spPr>
          <a:xfrm>
            <a:off x="8604226" y="6374965"/>
            <a:ext cx="326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graphicFrame>
        <p:nvGraphicFramePr>
          <p:cNvPr id="201" name="Google Shape;201;g3711cda5d5f_0_54"/>
          <p:cNvGraphicFramePr/>
          <p:nvPr/>
        </p:nvGraphicFramePr>
        <p:xfrm>
          <a:off x="826950" y="2242550"/>
          <a:ext cx="3000000" cy="3000000"/>
        </p:xfrm>
        <a:graphic>
          <a:graphicData uri="http://schemas.openxmlformats.org/drawingml/2006/table">
            <a:tbl>
              <a:tblPr>
                <a:noFill/>
                <a:tableStyleId>{4F0C10EB-EC55-4691-9FF4-3D05AE22ABAE}</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sz="1900" b="1"/>
                        <a:t>1</a:t>
                      </a:r>
                      <a:endParaRPr sz="1900" b="1"/>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b="1"/>
                        <a:t>5</a:t>
                      </a:r>
                      <a:endParaRPr sz="1900" b="1"/>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b="1"/>
                        <a:t>9</a:t>
                      </a:r>
                      <a:endParaRPr sz="1900" b="1"/>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02" name="Google Shape;202;g3711cda5d5f_0_54"/>
          <p:cNvSpPr txBox="1"/>
          <p:nvPr/>
        </p:nvSpPr>
        <p:spPr>
          <a:xfrm>
            <a:off x="1051450" y="345250"/>
            <a:ext cx="8317500" cy="8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t>Lesson #1 - Collecting the Data  </a:t>
            </a:r>
            <a:endParaRPr sz="3600"/>
          </a:p>
        </p:txBody>
      </p:sp>
      <p:sp>
        <p:nvSpPr>
          <p:cNvPr id="203" name="Google Shape;203;g3711cda5d5f_0_54"/>
          <p:cNvSpPr txBox="1"/>
          <p:nvPr/>
        </p:nvSpPr>
        <p:spPr>
          <a:xfrm>
            <a:off x="344400" y="2714950"/>
            <a:ext cx="11252100" cy="10986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US" sz="3000"/>
              <a:t>Any of you who created a 3-digit number </a:t>
            </a:r>
            <a:r>
              <a:rPr lang="en-US" sz="3000" b="1"/>
              <a:t>beginning with #1</a:t>
            </a:r>
            <a:r>
              <a:rPr lang="en-US" sz="3000"/>
              <a:t>, please </a:t>
            </a:r>
            <a:r>
              <a:rPr lang="en-US" sz="3000" b="1"/>
              <a:t>write in the chat </a:t>
            </a:r>
            <a:r>
              <a:rPr lang="en-US" sz="3000"/>
              <a:t>how much you believe the float costs.</a:t>
            </a:r>
            <a:endParaRPr sz="3000"/>
          </a:p>
        </p:txBody>
      </p:sp>
      <p:sp>
        <p:nvSpPr>
          <p:cNvPr id="204" name="Google Shape;204;g3711cda5d5f_0_54"/>
          <p:cNvSpPr txBox="1"/>
          <p:nvPr/>
        </p:nvSpPr>
        <p:spPr>
          <a:xfrm>
            <a:off x="470800" y="1386600"/>
            <a:ext cx="11596500" cy="6465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3000">
                <a:solidFill>
                  <a:schemeClr val="dk1"/>
                </a:solidFill>
              </a:rPr>
              <a:t>(In a classroom, we would record the data on a chart below)</a:t>
            </a:r>
            <a:endParaRPr/>
          </a:p>
        </p:txBody>
      </p:sp>
      <p:sp>
        <p:nvSpPr>
          <p:cNvPr id="205" name="Google Shape;205;g3711cda5d5f_0_54"/>
          <p:cNvSpPr txBox="1"/>
          <p:nvPr/>
        </p:nvSpPr>
        <p:spPr>
          <a:xfrm>
            <a:off x="344400" y="3780350"/>
            <a:ext cx="11252100" cy="11082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chemeClr val="dk1"/>
              </a:buClr>
              <a:buSzPts val="3000"/>
              <a:buChar char="●"/>
            </a:pPr>
            <a:r>
              <a:rPr lang="en-US" sz="3000">
                <a:solidFill>
                  <a:schemeClr val="dk1"/>
                </a:solidFill>
              </a:rPr>
              <a:t>Any of you who created a 3-digit number </a:t>
            </a:r>
            <a:r>
              <a:rPr lang="en-US" sz="3000" b="1">
                <a:solidFill>
                  <a:schemeClr val="dk1"/>
                </a:solidFill>
              </a:rPr>
              <a:t>beginning with #5,</a:t>
            </a:r>
            <a:r>
              <a:rPr lang="en-US" sz="3000">
                <a:solidFill>
                  <a:schemeClr val="dk1"/>
                </a:solidFill>
              </a:rPr>
              <a:t> please </a:t>
            </a:r>
            <a:r>
              <a:rPr lang="en-US" sz="3000" b="1">
                <a:solidFill>
                  <a:schemeClr val="dk1"/>
                </a:solidFill>
              </a:rPr>
              <a:t>write in the chat</a:t>
            </a:r>
            <a:r>
              <a:rPr lang="en-US" sz="3000">
                <a:solidFill>
                  <a:schemeClr val="dk1"/>
                </a:solidFill>
              </a:rPr>
              <a:t> how much you believe the float costs.</a:t>
            </a:r>
            <a:endParaRPr/>
          </a:p>
        </p:txBody>
      </p:sp>
      <p:sp>
        <p:nvSpPr>
          <p:cNvPr id="206" name="Google Shape;206;g3711cda5d5f_0_54"/>
          <p:cNvSpPr txBox="1"/>
          <p:nvPr/>
        </p:nvSpPr>
        <p:spPr>
          <a:xfrm>
            <a:off x="297750" y="4936963"/>
            <a:ext cx="11596500" cy="11082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chemeClr val="dk1"/>
              </a:buClr>
              <a:buSzPts val="3000"/>
              <a:buChar char="●"/>
            </a:pPr>
            <a:r>
              <a:rPr lang="en-US" sz="3000">
                <a:solidFill>
                  <a:schemeClr val="dk1"/>
                </a:solidFill>
              </a:rPr>
              <a:t>Any of you who created a 3-digit number </a:t>
            </a:r>
            <a:r>
              <a:rPr lang="en-US" sz="3000" b="1">
                <a:solidFill>
                  <a:schemeClr val="dk1"/>
                </a:solidFill>
              </a:rPr>
              <a:t>beginning with #9</a:t>
            </a:r>
            <a:r>
              <a:rPr lang="en-US" sz="3000">
                <a:solidFill>
                  <a:schemeClr val="dk1"/>
                </a:solidFill>
              </a:rPr>
              <a:t>, please </a:t>
            </a:r>
            <a:r>
              <a:rPr lang="en-US" sz="3000" b="1">
                <a:solidFill>
                  <a:schemeClr val="dk1"/>
                </a:solidFill>
              </a:rPr>
              <a:t>write in the chat</a:t>
            </a:r>
            <a:r>
              <a:rPr lang="en-US" sz="3000">
                <a:solidFill>
                  <a:schemeClr val="dk1"/>
                </a:solidFill>
              </a:rPr>
              <a:t> how much you believe the float costs.</a:t>
            </a:r>
            <a:endParaRPr>
              <a:solidFill>
                <a:schemeClr val="dk1"/>
              </a:solidFill>
            </a:endParaRPr>
          </a:p>
        </p:txBody>
      </p:sp>
      <p:sp>
        <p:nvSpPr>
          <p:cNvPr id="207" name="Google Shape;207;g3711cda5d5f_0_54"/>
          <p:cNvSpPr txBox="1"/>
          <p:nvPr/>
        </p:nvSpPr>
        <p:spPr>
          <a:xfrm>
            <a:off x="4503150" y="6093600"/>
            <a:ext cx="2260800" cy="6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t>Retail Price</a:t>
            </a:r>
            <a:endParaRPr sz="3000"/>
          </a:p>
        </p:txBody>
      </p:sp>
      <p:sp>
        <p:nvSpPr>
          <p:cNvPr id="208" name="Google Shape;208;g3711cda5d5f_0_54"/>
          <p:cNvSpPr/>
          <p:nvPr/>
        </p:nvSpPr>
        <p:spPr>
          <a:xfrm>
            <a:off x="6858000" y="6230275"/>
            <a:ext cx="827100" cy="298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9" name="Google Shape;209;g3711cda5d5f_0_54" title="Screen Shot 2025-07-23 at 12.01.16 PM.png"/>
          <p:cNvPicPr preferRelativeResize="0"/>
          <p:nvPr/>
        </p:nvPicPr>
        <p:blipFill>
          <a:blip r:embed="rId3">
            <a:alphaModFix/>
          </a:blip>
          <a:stretch>
            <a:fillRect/>
          </a:stretch>
        </p:blipFill>
        <p:spPr>
          <a:xfrm>
            <a:off x="5426748" y="2714950"/>
            <a:ext cx="6312429" cy="3762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711cda5d5f_0_71"/>
          <p:cNvSpPr txBox="1">
            <a:spLocks noGrp="1"/>
          </p:cNvSpPr>
          <p:nvPr>
            <p:ph type="sldNum" idx="12"/>
          </p:nvPr>
        </p:nvSpPr>
        <p:spPr>
          <a:xfrm>
            <a:off x="8604226" y="6374965"/>
            <a:ext cx="326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216" name="Google Shape;216;g3711cda5d5f_0_71"/>
          <p:cNvSpPr txBox="1"/>
          <p:nvPr/>
        </p:nvSpPr>
        <p:spPr>
          <a:xfrm>
            <a:off x="1051450" y="408025"/>
            <a:ext cx="8615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a:solidFill>
                  <a:schemeClr val="dk1"/>
                </a:solidFill>
              </a:rPr>
              <a:t>Lesson #1 - Interpreting the Data &amp; Bias</a:t>
            </a:r>
            <a:endParaRPr/>
          </a:p>
        </p:txBody>
      </p:sp>
      <p:sp>
        <p:nvSpPr>
          <p:cNvPr id="217" name="Google Shape;217;g3711cda5d5f_0_71"/>
          <p:cNvSpPr txBox="1"/>
          <p:nvPr/>
        </p:nvSpPr>
        <p:spPr>
          <a:xfrm>
            <a:off x="3719325" y="1490875"/>
            <a:ext cx="5853600" cy="47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t>SAMPLE DATA RESULTS FROM CLASSROOM</a:t>
            </a:r>
            <a:endParaRPr sz="1800" b="1"/>
          </a:p>
        </p:txBody>
      </p:sp>
      <p:graphicFrame>
        <p:nvGraphicFramePr>
          <p:cNvPr id="218" name="Google Shape;218;g3711cda5d5f_0_71"/>
          <p:cNvGraphicFramePr/>
          <p:nvPr/>
        </p:nvGraphicFramePr>
        <p:xfrm>
          <a:off x="826950" y="2242550"/>
          <a:ext cx="3000000" cy="3000000"/>
        </p:xfrm>
        <a:graphic>
          <a:graphicData uri="http://schemas.openxmlformats.org/drawingml/2006/table">
            <a:tbl>
              <a:tblPr>
                <a:noFill/>
                <a:tableStyleId>{4F0C10EB-EC55-4691-9FF4-3D05AE22ABAE}</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550875">
                <a:tc>
                  <a:txBody>
                    <a:bodyPr/>
                    <a:lstStyle/>
                    <a:p>
                      <a:pPr marL="0" lvl="0" indent="0" algn="ctr" rtl="0">
                        <a:spcBef>
                          <a:spcPts val="0"/>
                        </a:spcBef>
                        <a:spcAft>
                          <a:spcPts val="0"/>
                        </a:spcAft>
                        <a:buNone/>
                      </a:pPr>
                      <a:r>
                        <a:rPr lang="en-US" sz="1900" b="1"/>
                        <a:t>1</a:t>
                      </a:r>
                      <a:endParaRPr sz="1900" b="1"/>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b="1"/>
                        <a:t>5</a:t>
                      </a:r>
                      <a:endParaRPr sz="1900" b="1"/>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900" b="1"/>
                        <a:t>9</a:t>
                      </a:r>
                      <a:endParaRPr sz="1900" b="1"/>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cxnSp>
        <p:nvCxnSpPr>
          <p:cNvPr id="219" name="Google Shape;219;g3711cda5d5f_0_71"/>
          <p:cNvCxnSpPr/>
          <p:nvPr/>
        </p:nvCxnSpPr>
        <p:spPr>
          <a:xfrm>
            <a:off x="4252900" y="2699250"/>
            <a:ext cx="15600" cy="1600800"/>
          </a:xfrm>
          <a:prstGeom prst="straightConnector1">
            <a:avLst/>
          </a:prstGeom>
          <a:noFill/>
          <a:ln w="38100" cap="flat" cmpd="sng">
            <a:solidFill>
              <a:schemeClr val="dk2"/>
            </a:solidFill>
            <a:prstDash val="solid"/>
            <a:round/>
            <a:headEnd type="none" w="med" len="med"/>
            <a:tailEnd type="none" w="med" len="med"/>
          </a:ln>
        </p:spPr>
      </p:cxnSp>
      <p:cxnSp>
        <p:nvCxnSpPr>
          <p:cNvPr id="220" name="Google Shape;220;g3711cda5d5f_0_71"/>
          <p:cNvCxnSpPr/>
          <p:nvPr/>
        </p:nvCxnSpPr>
        <p:spPr>
          <a:xfrm>
            <a:off x="7684950" y="2793425"/>
            <a:ext cx="0" cy="1459500"/>
          </a:xfrm>
          <a:prstGeom prst="straightConnector1">
            <a:avLst/>
          </a:prstGeom>
          <a:noFill/>
          <a:ln w="38100" cap="flat" cmpd="sng">
            <a:solidFill>
              <a:schemeClr val="dk2"/>
            </a:solidFill>
            <a:prstDash val="solid"/>
            <a:round/>
            <a:headEnd type="none" w="med" len="med"/>
            <a:tailEnd type="none" w="med" len="med"/>
          </a:ln>
        </p:spPr>
      </p:cxnSp>
      <p:cxnSp>
        <p:nvCxnSpPr>
          <p:cNvPr id="221" name="Google Shape;221;g3711cda5d5f_0_71"/>
          <p:cNvCxnSpPr/>
          <p:nvPr/>
        </p:nvCxnSpPr>
        <p:spPr>
          <a:xfrm>
            <a:off x="820850" y="2793425"/>
            <a:ext cx="15600" cy="1600800"/>
          </a:xfrm>
          <a:prstGeom prst="straightConnector1">
            <a:avLst/>
          </a:prstGeom>
          <a:noFill/>
          <a:ln w="38100" cap="flat" cmpd="sng">
            <a:solidFill>
              <a:schemeClr val="dk2"/>
            </a:solidFill>
            <a:prstDash val="solid"/>
            <a:round/>
            <a:headEnd type="none" w="med" len="med"/>
            <a:tailEnd type="none" w="med" len="med"/>
          </a:ln>
        </p:spPr>
      </p:cxnSp>
      <p:cxnSp>
        <p:nvCxnSpPr>
          <p:cNvPr id="222" name="Google Shape;222;g3711cda5d5f_0_71"/>
          <p:cNvCxnSpPr/>
          <p:nvPr/>
        </p:nvCxnSpPr>
        <p:spPr>
          <a:xfrm>
            <a:off x="11101400" y="2793425"/>
            <a:ext cx="15600" cy="1600800"/>
          </a:xfrm>
          <a:prstGeom prst="straightConnector1">
            <a:avLst/>
          </a:prstGeom>
          <a:noFill/>
          <a:ln w="38100" cap="flat" cmpd="sng">
            <a:solidFill>
              <a:schemeClr val="dk2"/>
            </a:solidFill>
            <a:prstDash val="solid"/>
            <a:round/>
            <a:headEnd type="none" w="med" len="med"/>
            <a:tailEnd type="none" w="med" len="med"/>
          </a:ln>
        </p:spPr>
      </p:cxnSp>
      <p:sp>
        <p:nvSpPr>
          <p:cNvPr id="223" name="Google Shape;223;g3711cda5d5f_0_71"/>
          <p:cNvSpPr txBox="1"/>
          <p:nvPr/>
        </p:nvSpPr>
        <p:spPr>
          <a:xfrm>
            <a:off x="1040775" y="2864075"/>
            <a:ext cx="3007800" cy="145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t>$29.00</a:t>
            </a:r>
            <a:endParaRPr sz="3000"/>
          </a:p>
          <a:p>
            <a:pPr marL="0" lvl="0" indent="0" algn="ctr" rtl="0">
              <a:spcBef>
                <a:spcPts val="0"/>
              </a:spcBef>
              <a:spcAft>
                <a:spcPts val="0"/>
              </a:spcAft>
              <a:buNone/>
            </a:pPr>
            <a:r>
              <a:rPr lang="en-US" sz="3000"/>
              <a:t>$40.00</a:t>
            </a:r>
            <a:endParaRPr sz="3000"/>
          </a:p>
          <a:p>
            <a:pPr marL="0" lvl="0" indent="0" algn="ctr" rtl="0">
              <a:spcBef>
                <a:spcPts val="0"/>
              </a:spcBef>
              <a:spcAft>
                <a:spcPts val="0"/>
              </a:spcAft>
              <a:buNone/>
            </a:pPr>
            <a:r>
              <a:rPr lang="en-US" sz="3000"/>
              <a:t>$85.00</a:t>
            </a:r>
            <a:endParaRPr sz="3000"/>
          </a:p>
        </p:txBody>
      </p:sp>
      <p:sp>
        <p:nvSpPr>
          <p:cNvPr id="224" name="Google Shape;224;g3711cda5d5f_0_71"/>
          <p:cNvSpPr txBox="1"/>
          <p:nvPr/>
        </p:nvSpPr>
        <p:spPr>
          <a:xfrm>
            <a:off x="4472825" y="2793425"/>
            <a:ext cx="3007800" cy="145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t>$49.50</a:t>
            </a:r>
            <a:endParaRPr sz="3000"/>
          </a:p>
          <a:p>
            <a:pPr marL="0" lvl="0" indent="0" algn="ctr" rtl="0">
              <a:spcBef>
                <a:spcPts val="0"/>
              </a:spcBef>
              <a:spcAft>
                <a:spcPts val="0"/>
              </a:spcAft>
              <a:buNone/>
            </a:pPr>
            <a:r>
              <a:rPr lang="en-US" sz="3000"/>
              <a:t>$50.00</a:t>
            </a:r>
            <a:endParaRPr sz="3000"/>
          </a:p>
          <a:p>
            <a:pPr marL="0" lvl="0" indent="0" algn="ctr" rtl="0">
              <a:spcBef>
                <a:spcPts val="0"/>
              </a:spcBef>
              <a:spcAft>
                <a:spcPts val="0"/>
              </a:spcAft>
              <a:buNone/>
            </a:pPr>
            <a:r>
              <a:rPr lang="en-US" sz="3000"/>
              <a:t>$25.00</a:t>
            </a:r>
            <a:endParaRPr sz="3000"/>
          </a:p>
        </p:txBody>
      </p:sp>
      <p:sp>
        <p:nvSpPr>
          <p:cNvPr id="225" name="Google Shape;225;g3711cda5d5f_0_71"/>
          <p:cNvSpPr txBox="1"/>
          <p:nvPr/>
        </p:nvSpPr>
        <p:spPr>
          <a:xfrm>
            <a:off x="7889275" y="2793425"/>
            <a:ext cx="3007800" cy="145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t>$99.00</a:t>
            </a:r>
            <a:endParaRPr sz="3000"/>
          </a:p>
          <a:p>
            <a:pPr marL="0" lvl="0" indent="0" algn="ctr" rtl="0">
              <a:spcBef>
                <a:spcPts val="0"/>
              </a:spcBef>
              <a:spcAft>
                <a:spcPts val="0"/>
              </a:spcAft>
              <a:buNone/>
            </a:pPr>
            <a:r>
              <a:rPr lang="en-US" sz="3000"/>
              <a:t>$74.99</a:t>
            </a:r>
            <a:endParaRPr sz="3000"/>
          </a:p>
          <a:p>
            <a:pPr marL="0" lvl="0" indent="0" algn="ctr" rtl="0">
              <a:spcBef>
                <a:spcPts val="0"/>
              </a:spcBef>
              <a:spcAft>
                <a:spcPts val="0"/>
              </a:spcAft>
              <a:buNone/>
            </a:pPr>
            <a:r>
              <a:rPr lang="en-US" sz="3000"/>
              <a:t>$68.00</a:t>
            </a:r>
            <a:endParaRPr sz="3000"/>
          </a:p>
        </p:txBody>
      </p:sp>
      <p:sp>
        <p:nvSpPr>
          <p:cNvPr id="226" name="Google Shape;226;g3711cda5d5f_0_71"/>
          <p:cNvSpPr/>
          <p:nvPr/>
        </p:nvSpPr>
        <p:spPr>
          <a:xfrm>
            <a:off x="8458725" y="2887575"/>
            <a:ext cx="1860300" cy="1459500"/>
          </a:xfrm>
          <a:prstGeom prst="flowChartAlternateProcess">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7" name="Google Shape;227;g3711cda5d5f_0_71"/>
          <p:cNvSpPr txBox="1"/>
          <p:nvPr/>
        </p:nvSpPr>
        <p:spPr>
          <a:xfrm>
            <a:off x="947075" y="4598150"/>
            <a:ext cx="10059300" cy="1969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F0000"/>
                </a:solidFill>
              </a:rPr>
              <a:t>ANCHORING EFFECT: </a:t>
            </a:r>
            <a:r>
              <a:rPr lang="en-US" sz="3000"/>
              <a:t> People placing more weight or importance in a decision </a:t>
            </a:r>
            <a:r>
              <a:rPr lang="en-US" sz="3000" b="1"/>
              <a:t>on the first piece of information they are exposed to seeing</a:t>
            </a:r>
            <a:r>
              <a:rPr lang="en-US" sz="3000"/>
              <a:t>.  Those with larger numbers in their head estimated highest price.</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p:nvPr/>
        </p:nvSpPr>
        <p:spPr>
          <a:xfrm>
            <a:off x="706223" y="469339"/>
            <a:ext cx="10582841" cy="12213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14A58"/>
              </a:buClr>
              <a:buSzPts val="4400"/>
              <a:buFont typeface="Calibri"/>
              <a:buNone/>
            </a:pPr>
            <a:r>
              <a:rPr lang="en-US" sz="4400">
                <a:solidFill>
                  <a:srgbClr val="414A58"/>
                </a:solidFill>
                <a:latin typeface="Calibri"/>
                <a:ea typeface="Calibri"/>
                <a:cs typeface="Calibri"/>
                <a:sym typeface="Calibri"/>
              </a:rPr>
              <a:t>Lesson #1 - Anchoring Bias Assessment </a:t>
            </a:r>
            <a:endParaRPr sz="4400" b="0" i="0" u="none" strike="noStrike" cap="none">
              <a:solidFill>
                <a:schemeClr val="dk1"/>
              </a:solidFill>
              <a:latin typeface="Calibri"/>
              <a:ea typeface="Calibri"/>
              <a:cs typeface="Calibri"/>
              <a:sym typeface="Calibri"/>
            </a:endParaRPr>
          </a:p>
        </p:txBody>
      </p:sp>
      <p:sp>
        <p:nvSpPr>
          <p:cNvPr id="233" name="Google Shape;233;p14"/>
          <p:cNvSpPr txBox="1">
            <a:spLocks noGrp="1"/>
          </p:cNvSpPr>
          <p:nvPr>
            <p:ph type="sldNum" idx="12"/>
          </p:nvPr>
        </p:nvSpPr>
        <p:spPr>
          <a:xfrm>
            <a:off x="8604226" y="6374965"/>
            <a:ext cx="32633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34" name="Google Shape;234;p14"/>
          <p:cNvSpPr txBox="1"/>
          <p:nvPr/>
        </p:nvSpPr>
        <p:spPr>
          <a:xfrm>
            <a:off x="585174" y="1690700"/>
            <a:ext cx="7010400" cy="4351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600"/>
              <a:buFont typeface="Arial"/>
              <a:buNone/>
            </a:pPr>
            <a:r>
              <a:rPr lang="en-US" sz="2600" b="1" u="sng">
                <a:solidFill>
                  <a:schemeClr val="dk1"/>
                </a:solidFill>
                <a:latin typeface="Calibri"/>
                <a:ea typeface="Calibri"/>
                <a:cs typeface="Calibri"/>
                <a:sym typeface="Calibri"/>
              </a:rPr>
              <a:t>Lesson Assessment Assignment</a:t>
            </a:r>
            <a:endParaRPr sz="2600" b="1" u="sng">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600"/>
              <a:buFont typeface="Arial"/>
              <a:buNone/>
            </a:pPr>
            <a:endParaRPr sz="2600" b="1" u="sng">
              <a:solidFill>
                <a:schemeClr val="dk1"/>
              </a:solidFill>
              <a:latin typeface="Calibri"/>
              <a:ea typeface="Calibri"/>
              <a:cs typeface="Calibri"/>
              <a:sym typeface="Calibri"/>
            </a:endParaRPr>
          </a:p>
          <a:p>
            <a:pPr marL="457200" marR="0" lvl="0" indent="-393700" algn="l" rtl="0">
              <a:lnSpc>
                <a:spcPct val="90000"/>
              </a:lnSpc>
              <a:spcBef>
                <a:spcPts val="0"/>
              </a:spcBef>
              <a:spcAft>
                <a:spcPts val="0"/>
              </a:spcAft>
              <a:buClr>
                <a:schemeClr val="dk1"/>
              </a:buClr>
              <a:buSzPts val="2600"/>
              <a:buFont typeface="Calibri"/>
              <a:buAutoNum type="arabicPeriod"/>
            </a:pPr>
            <a:r>
              <a:rPr lang="en-US" sz="2600" b="1">
                <a:solidFill>
                  <a:schemeClr val="dk1"/>
                </a:solidFill>
                <a:latin typeface="Calibri"/>
                <a:ea typeface="Calibri"/>
                <a:cs typeface="Calibri"/>
                <a:sym typeface="Calibri"/>
              </a:rPr>
              <a:t>Discussion or Written Response:</a:t>
            </a:r>
            <a:r>
              <a:rPr lang="en-US" sz="2600">
                <a:solidFill>
                  <a:schemeClr val="dk1"/>
                </a:solidFill>
                <a:latin typeface="Calibri"/>
                <a:ea typeface="Calibri"/>
                <a:cs typeface="Calibri"/>
                <a:sym typeface="Calibri"/>
              </a:rPr>
              <a:t> Provide two examples of Anchoring tactics used in retail sales or marketing and explain how the bias is being used to increase sales</a:t>
            </a:r>
            <a:endParaRPr sz="2600">
              <a:solidFill>
                <a:schemeClr val="dk1"/>
              </a:solidFill>
              <a:latin typeface="Calibri"/>
              <a:ea typeface="Calibri"/>
              <a:cs typeface="Calibri"/>
              <a:sym typeface="Calibri"/>
            </a:endParaRPr>
          </a:p>
          <a:p>
            <a:pPr marL="457200" marR="0" lvl="0" indent="0" algn="l" rtl="0">
              <a:lnSpc>
                <a:spcPct val="90000"/>
              </a:lnSpc>
              <a:spcBef>
                <a:spcPts val="0"/>
              </a:spcBef>
              <a:spcAft>
                <a:spcPts val="0"/>
              </a:spcAft>
              <a:buNone/>
            </a:pPr>
            <a:endParaRPr sz="2600">
              <a:solidFill>
                <a:schemeClr val="dk1"/>
              </a:solidFill>
              <a:latin typeface="Calibri"/>
              <a:ea typeface="Calibri"/>
              <a:cs typeface="Calibri"/>
              <a:sym typeface="Calibri"/>
            </a:endParaRPr>
          </a:p>
          <a:p>
            <a:pPr marL="457200" marR="0" lvl="0" indent="-393700" algn="l" rtl="0">
              <a:lnSpc>
                <a:spcPct val="90000"/>
              </a:lnSpc>
              <a:spcBef>
                <a:spcPts val="1000"/>
              </a:spcBef>
              <a:spcAft>
                <a:spcPts val="0"/>
              </a:spcAft>
              <a:buClr>
                <a:schemeClr val="dk1"/>
              </a:buClr>
              <a:buSzPts val="2600"/>
              <a:buFont typeface="Calibri"/>
              <a:buAutoNum type="arabicPeriod"/>
            </a:pPr>
            <a:r>
              <a:rPr lang="en-US" sz="2600" b="1">
                <a:solidFill>
                  <a:schemeClr val="dk1"/>
                </a:solidFill>
                <a:latin typeface="Calibri"/>
                <a:ea typeface="Calibri"/>
                <a:cs typeface="Calibri"/>
                <a:sym typeface="Calibri"/>
              </a:rPr>
              <a:t>Pair and Share:</a:t>
            </a:r>
            <a:r>
              <a:rPr lang="en-US" sz="2600">
                <a:solidFill>
                  <a:schemeClr val="dk1"/>
                </a:solidFill>
                <a:latin typeface="Calibri"/>
                <a:ea typeface="Calibri"/>
                <a:cs typeface="Calibri"/>
                <a:sym typeface="Calibri"/>
              </a:rPr>
              <a:t> Share out with a partner a time in which you believe you allowed the anchoring bias impact your economic decisions.</a:t>
            </a:r>
            <a:endParaRPr sz="2600">
              <a:solidFill>
                <a:schemeClr val="dk1"/>
              </a:solidFill>
              <a:latin typeface="Calibri"/>
              <a:ea typeface="Calibri"/>
              <a:cs typeface="Calibri"/>
              <a:sym typeface="Calibri"/>
            </a:endParaRPr>
          </a:p>
        </p:txBody>
      </p:sp>
      <p:pic>
        <p:nvPicPr>
          <p:cNvPr id="235" name="Google Shape;235;p14" title="Screen Shot 2025-07-23 at 12.24.56 PM.png"/>
          <p:cNvPicPr preferRelativeResize="0"/>
          <p:nvPr/>
        </p:nvPicPr>
        <p:blipFill rotWithShape="1">
          <a:blip r:embed="rId3">
            <a:alphaModFix/>
          </a:blip>
          <a:srcRect l="10096"/>
          <a:stretch/>
        </p:blipFill>
        <p:spPr>
          <a:xfrm>
            <a:off x="7956525" y="1690700"/>
            <a:ext cx="3332550" cy="4351200"/>
          </a:xfrm>
          <a:prstGeom prst="rect">
            <a:avLst/>
          </a:prstGeom>
          <a:noFill/>
          <a:ln>
            <a:noFill/>
          </a:ln>
        </p:spPr>
      </p:pic>
      <p:sp>
        <p:nvSpPr>
          <p:cNvPr id="236" name="Google Shape;236;p14">
            <a:hlinkClick r:id="rId4"/>
          </p:cNvPr>
          <p:cNvSpPr txBox="1"/>
          <p:nvPr/>
        </p:nvSpPr>
        <p:spPr>
          <a:xfrm>
            <a:off x="2255575" y="5871150"/>
            <a:ext cx="3669600" cy="5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b="1" u="sng">
                <a:solidFill>
                  <a:srgbClr val="0000FF"/>
                </a:solidFill>
                <a:hlinkClick r:id="rId4">
                  <a:extLst>
                    <a:ext uri="{A12FA001-AC4F-418D-AE19-62706E023703}">
                      <ahyp:hlinkClr xmlns:ahyp="http://schemas.microsoft.com/office/drawing/2018/hyperlinkcolor" val="tx"/>
                    </a:ext>
                  </a:extLst>
                </a:hlinkClick>
              </a:rPr>
              <a:t>EconEdLink Full Lesson Plan</a:t>
            </a:r>
            <a:endParaRPr sz="1900" b="1">
              <a:solidFill>
                <a:srgbClr val="00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711cda5d5f_0_94"/>
          <p:cNvSpPr txBox="1">
            <a:spLocks noGrp="1"/>
          </p:cNvSpPr>
          <p:nvPr>
            <p:ph type="sldNum" idx="12"/>
          </p:nvPr>
        </p:nvSpPr>
        <p:spPr>
          <a:xfrm>
            <a:off x="8604226" y="6374965"/>
            <a:ext cx="326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243" name="Google Shape;243;g3711cda5d5f_0_94"/>
          <p:cNvSpPr txBox="1"/>
          <p:nvPr/>
        </p:nvSpPr>
        <p:spPr>
          <a:xfrm>
            <a:off x="941600" y="408025"/>
            <a:ext cx="8741100" cy="79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4400">
                <a:solidFill>
                  <a:srgbClr val="414A58"/>
                </a:solidFill>
                <a:latin typeface="Calibri"/>
                <a:ea typeface="Calibri"/>
                <a:cs typeface="Calibri"/>
                <a:sym typeface="Calibri"/>
              </a:rPr>
              <a:t>Lesson #2 - Loss Aversion Experiment </a:t>
            </a:r>
            <a:endParaRPr/>
          </a:p>
        </p:txBody>
      </p:sp>
      <p:sp>
        <p:nvSpPr>
          <p:cNvPr id="244" name="Google Shape;244;g3711cda5d5f_0_94"/>
          <p:cNvSpPr txBox="1"/>
          <p:nvPr/>
        </p:nvSpPr>
        <p:spPr>
          <a:xfrm>
            <a:off x="1333050" y="1710575"/>
            <a:ext cx="9525900" cy="6591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AutoNum type="arabicPeriod"/>
            </a:pPr>
            <a:r>
              <a:rPr lang="en-US" sz="3000"/>
              <a:t> Select a student volunteer.</a:t>
            </a:r>
            <a:endParaRPr sz="3000"/>
          </a:p>
        </p:txBody>
      </p:sp>
      <p:sp>
        <p:nvSpPr>
          <p:cNvPr id="245" name="Google Shape;245;g3711cda5d5f_0_94"/>
          <p:cNvSpPr txBox="1"/>
          <p:nvPr/>
        </p:nvSpPr>
        <p:spPr>
          <a:xfrm>
            <a:off x="1208400" y="2463850"/>
            <a:ext cx="10530300" cy="31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t>2.  Present the following directions and choices:</a:t>
            </a:r>
            <a:endParaRPr sz="3000"/>
          </a:p>
          <a:p>
            <a:pPr marL="457200" lvl="0" indent="457200" algn="l" rtl="0">
              <a:spcBef>
                <a:spcPts val="0"/>
              </a:spcBef>
              <a:spcAft>
                <a:spcPts val="0"/>
              </a:spcAft>
              <a:buNone/>
            </a:pPr>
            <a:r>
              <a:rPr lang="en-US" sz="3000"/>
              <a:t>A) roll one die. </a:t>
            </a:r>
            <a:endParaRPr sz="3000"/>
          </a:p>
          <a:p>
            <a:pPr marL="457200" lvl="0" indent="457200" algn="l" rtl="0">
              <a:spcBef>
                <a:spcPts val="0"/>
              </a:spcBef>
              <a:spcAft>
                <a:spcPts val="0"/>
              </a:spcAft>
              <a:buNone/>
            </a:pPr>
            <a:r>
              <a:rPr lang="en-US" sz="3000"/>
              <a:t>B)  If it landed odd (1,3,5) they received $20.</a:t>
            </a:r>
            <a:endParaRPr sz="3000"/>
          </a:p>
          <a:p>
            <a:pPr marL="914400" lvl="0" indent="0" algn="l" rtl="0">
              <a:spcBef>
                <a:spcPts val="0"/>
              </a:spcBef>
              <a:spcAft>
                <a:spcPts val="0"/>
              </a:spcAft>
              <a:buNone/>
            </a:pPr>
            <a:r>
              <a:rPr lang="en-US" sz="3000"/>
              <a:t>C)  If it landed even (2,4,6) they would need to pay $10. D)  </a:t>
            </a:r>
            <a:r>
              <a:rPr lang="en-US" sz="3000" b="1"/>
              <a:t>Or</a:t>
            </a:r>
            <a:r>
              <a:rPr lang="en-US" sz="3000"/>
              <a:t> they choose not to play and receive $2 for simply</a:t>
            </a:r>
            <a:endParaRPr sz="3000"/>
          </a:p>
          <a:p>
            <a:pPr marL="914400" lvl="0" indent="0" algn="l" rtl="0">
              <a:spcBef>
                <a:spcPts val="0"/>
              </a:spcBef>
              <a:spcAft>
                <a:spcPts val="0"/>
              </a:spcAft>
              <a:buNone/>
            </a:pPr>
            <a:r>
              <a:rPr lang="en-US" sz="3000"/>
              <a:t>      listening to the offer. </a:t>
            </a:r>
            <a:endParaRPr sz="3000"/>
          </a:p>
        </p:txBody>
      </p:sp>
      <p:sp>
        <p:nvSpPr>
          <p:cNvPr id="246" name="Google Shape;246;g3711cda5d5f_0_94"/>
          <p:cNvSpPr txBox="1"/>
          <p:nvPr/>
        </p:nvSpPr>
        <p:spPr>
          <a:xfrm>
            <a:off x="1208400" y="5571250"/>
            <a:ext cx="7281600" cy="1023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t>By show of hands, how many would roll the die?</a:t>
            </a:r>
            <a:endParaRPr sz="2400" b="1"/>
          </a:p>
          <a:p>
            <a:pPr marL="0" lvl="0" indent="0" algn="l" rtl="0">
              <a:spcBef>
                <a:spcPts val="0"/>
              </a:spcBef>
              <a:spcAft>
                <a:spcPts val="0"/>
              </a:spcAft>
              <a:buNone/>
            </a:pPr>
            <a:r>
              <a:rPr lang="en-US" sz="2400" b="1"/>
              <a:t>How many of you would decline and take the $2?</a:t>
            </a:r>
            <a:endParaRPr sz="2400" b="1"/>
          </a:p>
        </p:txBody>
      </p:sp>
      <p:sp>
        <p:nvSpPr>
          <p:cNvPr id="247" name="Google Shape;247;g3711cda5d5f_0_94"/>
          <p:cNvSpPr txBox="1"/>
          <p:nvPr/>
        </p:nvSpPr>
        <p:spPr>
          <a:xfrm>
            <a:off x="9197100" y="5571238"/>
            <a:ext cx="2279700" cy="7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a:solidFill>
                  <a:srgbClr val="0000FF"/>
                </a:solidFill>
                <a:hlinkClick r:id="rId3">
                  <a:extLst>
                    <a:ext uri="{A12FA001-AC4F-418D-AE19-62706E023703}">
                      <ahyp:hlinkClr xmlns:ahyp="http://schemas.microsoft.com/office/drawing/2018/hyperlinkcolor" val="tx"/>
                    </a:ext>
                  </a:extLst>
                </a:hlinkClick>
              </a:rPr>
              <a:t>Dice Roll Simulator</a:t>
            </a:r>
            <a:endParaRPr sz="24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p:nvPr/>
        </p:nvSpPr>
        <p:spPr>
          <a:xfrm>
            <a:off x="706223" y="469339"/>
            <a:ext cx="10582841" cy="12213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14A58"/>
              </a:buClr>
              <a:buSzPts val="4400"/>
              <a:buFont typeface="Calibri"/>
              <a:buNone/>
            </a:pPr>
            <a:r>
              <a:rPr lang="en-US" sz="4400" b="0" i="0" u="none" strike="noStrike" cap="none">
                <a:solidFill>
                  <a:srgbClr val="414A58"/>
                </a:solidFill>
                <a:latin typeface="Calibri"/>
                <a:ea typeface="Calibri"/>
                <a:cs typeface="Calibri"/>
                <a:sym typeface="Calibri"/>
              </a:rPr>
              <a:t>Certificate Requirements</a:t>
            </a:r>
            <a:endParaRPr/>
          </a:p>
        </p:txBody>
      </p:sp>
      <p:sp>
        <p:nvSpPr>
          <p:cNvPr id="80" name="Google Shape;80;p2"/>
          <p:cNvSpPr txBox="1"/>
          <p:nvPr/>
        </p:nvSpPr>
        <p:spPr>
          <a:xfrm>
            <a:off x="770959" y="1825625"/>
            <a:ext cx="10517192"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Arial"/>
              <a:buNone/>
            </a:pPr>
            <a:r>
              <a:rPr lang="en-US" sz="2600" b="0" i="0" u="none" strike="noStrike" cap="none">
                <a:solidFill>
                  <a:schemeClr val="dk1"/>
                </a:solidFill>
                <a:latin typeface="Calibri"/>
                <a:ea typeface="Calibri"/>
                <a:cs typeface="Calibri"/>
                <a:sym typeface="Calibri"/>
              </a:rPr>
              <a:t>To earn professional development hours for webinars, you must:</a:t>
            </a: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600"/>
              <a:buFont typeface="Arial"/>
              <a:buNone/>
            </a:pPr>
            <a:endParaRPr sz="2600" b="0" i="0" u="none" strike="noStrike" cap="none">
              <a:solidFill>
                <a:schemeClr val="dk1"/>
              </a:solidFill>
              <a:latin typeface="Calibri"/>
              <a:ea typeface="Calibri"/>
              <a:cs typeface="Calibri"/>
              <a:sym typeface="Calibri"/>
            </a:endParaRPr>
          </a:p>
          <a:p>
            <a:pPr marL="457200" marR="0" lvl="0" indent="-457200" algn="l" rtl="0">
              <a:lnSpc>
                <a:spcPct val="90000"/>
              </a:lnSpc>
              <a:spcBef>
                <a:spcPts val="100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Watch a minimum of 45-minutes and you will automatically receive a professional development certificate via e-mail within 24 to 48 hours.</a:t>
            </a:r>
            <a:endParaRPr/>
          </a:p>
          <a:p>
            <a:pPr marL="0" marR="0" lvl="0" indent="0" algn="l" rtl="0">
              <a:lnSpc>
                <a:spcPct val="90000"/>
              </a:lnSpc>
              <a:spcBef>
                <a:spcPts val="1000"/>
              </a:spcBef>
              <a:spcAft>
                <a:spcPts val="0"/>
              </a:spcAft>
              <a:buClr>
                <a:schemeClr val="dk1"/>
              </a:buClr>
              <a:buSzPts val="2600"/>
              <a:buFont typeface="Arial"/>
              <a:buNone/>
            </a:pPr>
            <a:endParaRPr sz="2600" b="0" i="0" u="none" strike="noStrike" cap="none">
              <a:solidFill>
                <a:schemeClr val="dk1"/>
              </a:solidFill>
              <a:latin typeface="Calibri"/>
              <a:ea typeface="Calibri"/>
              <a:cs typeface="Calibri"/>
              <a:sym typeface="Calibri"/>
            </a:endParaRPr>
          </a:p>
        </p:txBody>
      </p:sp>
      <p:sp>
        <p:nvSpPr>
          <p:cNvPr id="81" name="Google Shape;81;p2"/>
          <p:cNvSpPr txBox="1">
            <a:spLocks noGrp="1"/>
          </p:cNvSpPr>
          <p:nvPr>
            <p:ph type="sldNum" idx="12"/>
          </p:nvPr>
        </p:nvSpPr>
        <p:spPr>
          <a:xfrm>
            <a:off x="8604226" y="6374965"/>
            <a:ext cx="32633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3711cda5d5f_0_105"/>
          <p:cNvSpPr txBox="1">
            <a:spLocks noGrp="1"/>
          </p:cNvSpPr>
          <p:nvPr>
            <p:ph type="sldNum" idx="12"/>
          </p:nvPr>
        </p:nvSpPr>
        <p:spPr>
          <a:xfrm>
            <a:off x="8604226" y="6374965"/>
            <a:ext cx="326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254" name="Google Shape;254;g3711cda5d5f_0_105"/>
          <p:cNvSpPr txBox="1"/>
          <p:nvPr/>
        </p:nvSpPr>
        <p:spPr>
          <a:xfrm>
            <a:off x="266775" y="345250"/>
            <a:ext cx="9635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a:solidFill>
                  <a:schemeClr val="dk1"/>
                </a:solidFill>
              </a:rPr>
              <a:t>Lesson #2 - Collecting &amp; Interpreting the Data </a:t>
            </a:r>
            <a:endParaRPr/>
          </a:p>
        </p:txBody>
      </p:sp>
      <p:sp>
        <p:nvSpPr>
          <p:cNvPr id="255" name="Google Shape;255;g3711cda5d5f_0_105"/>
          <p:cNvSpPr txBox="1"/>
          <p:nvPr/>
        </p:nvSpPr>
        <p:spPr>
          <a:xfrm>
            <a:off x="239950" y="1428100"/>
            <a:ext cx="7026000" cy="34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t>Have students record the data and interpret the bias as follows.</a:t>
            </a:r>
            <a:endParaRPr sz="2400" b="1"/>
          </a:p>
          <a:p>
            <a:pPr marL="457200" lvl="0" indent="-381000" algn="l" rtl="0">
              <a:spcBef>
                <a:spcPts val="0"/>
              </a:spcBef>
              <a:spcAft>
                <a:spcPts val="0"/>
              </a:spcAft>
              <a:buSzPts val="2400"/>
              <a:buAutoNum type="arabicPeriod"/>
            </a:pPr>
            <a:r>
              <a:rPr lang="en-US" sz="2400"/>
              <a:t>Have students manipulate the odds by adding a second die or adding best 2 out of 3 rolls</a:t>
            </a:r>
            <a:endParaRPr sz="2400"/>
          </a:p>
          <a:p>
            <a:pPr marL="457200" lvl="0" indent="-381000" algn="l" rtl="0">
              <a:spcBef>
                <a:spcPts val="0"/>
              </a:spcBef>
              <a:spcAft>
                <a:spcPts val="0"/>
              </a:spcAft>
              <a:buSzPts val="2400"/>
              <a:buAutoNum type="arabicPeriod"/>
            </a:pPr>
            <a:r>
              <a:rPr lang="en-US" sz="2400"/>
              <a:t>Have students change the payout amount keeping the same risk from $20 to $30.</a:t>
            </a:r>
            <a:endParaRPr sz="2400"/>
          </a:p>
          <a:p>
            <a:pPr marL="457200" lvl="0" indent="-381000" algn="l" rtl="0">
              <a:spcBef>
                <a:spcPts val="0"/>
              </a:spcBef>
              <a:spcAft>
                <a:spcPts val="0"/>
              </a:spcAft>
              <a:buSzPts val="2400"/>
              <a:buAutoNum type="arabicPeriod"/>
            </a:pPr>
            <a:r>
              <a:rPr lang="en-US" sz="2400"/>
              <a:t>Have students make subgroups by age or gender to see if the bias is more prevelant in one group over another.</a:t>
            </a:r>
            <a:endParaRPr sz="2400"/>
          </a:p>
        </p:txBody>
      </p:sp>
      <p:sp>
        <p:nvSpPr>
          <p:cNvPr id="256" name="Google Shape;256;g3711cda5d5f_0_105"/>
          <p:cNvSpPr txBox="1"/>
          <p:nvPr/>
        </p:nvSpPr>
        <p:spPr>
          <a:xfrm>
            <a:off x="455100" y="4974775"/>
            <a:ext cx="6638400" cy="16791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FF0000"/>
                </a:solidFill>
              </a:rPr>
              <a:t>LOSS AVERSION</a:t>
            </a:r>
            <a:endParaRPr sz="2400" b="1">
              <a:solidFill>
                <a:srgbClr val="FF0000"/>
              </a:solidFill>
            </a:endParaRPr>
          </a:p>
          <a:p>
            <a:pPr marL="0" lvl="0" indent="0" algn="ctr" rtl="0">
              <a:spcBef>
                <a:spcPts val="0"/>
              </a:spcBef>
              <a:spcAft>
                <a:spcPts val="0"/>
              </a:spcAft>
              <a:buNone/>
            </a:pPr>
            <a:r>
              <a:rPr lang="en-US" sz="2400" i="1">
                <a:solidFill>
                  <a:schemeClr val="dk1"/>
                </a:solidFill>
              </a:rPr>
              <a:t>We tend to </a:t>
            </a:r>
            <a:r>
              <a:rPr lang="en-US" sz="2400" b="1" i="1">
                <a:solidFill>
                  <a:schemeClr val="dk1"/>
                </a:solidFill>
              </a:rPr>
              <a:t>hate losing something </a:t>
            </a:r>
            <a:r>
              <a:rPr lang="en-US" sz="2400" i="1">
                <a:solidFill>
                  <a:schemeClr val="dk1"/>
                </a:solidFill>
              </a:rPr>
              <a:t>we have more than we enjoy gaining something new.  We hate to lose more than we like to win.</a:t>
            </a:r>
            <a:endParaRPr sz="2400" i="1">
              <a:solidFill>
                <a:schemeClr val="dk1"/>
              </a:solidFill>
            </a:endParaRPr>
          </a:p>
        </p:txBody>
      </p:sp>
      <p:pic>
        <p:nvPicPr>
          <p:cNvPr id="257" name="Google Shape;257;g3711cda5d5f_0_105" descr="&quot;Moneyball&quot; (2011 movie)&#10;* Movie Quote Playlist&#10;https://www.youtube.com/playlist?list=PLJJWD3W3zo_GtOEp-3ybgte-IjhTMGzZM&#10;&#10;* Quote Reference:&#10;https://qtmp.com/quote/2D0" title="Hate to Lose?">
            <a:hlinkClick r:id="rId3"/>
          </p:cNvPr>
          <p:cNvPicPr preferRelativeResize="0"/>
          <p:nvPr/>
        </p:nvPicPr>
        <p:blipFill>
          <a:blip r:embed="rId4">
            <a:alphaModFix/>
          </a:blip>
          <a:stretch>
            <a:fillRect/>
          </a:stretch>
        </p:blipFill>
        <p:spPr>
          <a:xfrm>
            <a:off x="7198700" y="1869050"/>
            <a:ext cx="4907525" cy="3309750"/>
          </a:xfrm>
          <a:prstGeom prst="rect">
            <a:avLst/>
          </a:prstGeom>
          <a:noFill/>
          <a:ln>
            <a:noFill/>
          </a:ln>
        </p:spPr>
      </p:pic>
      <p:sp>
        <p:nvSpPr>
          <p:cNvPr id="258" name="Google Shape;258;g3711cda5d5f_0_105"/>
          <p:cNvSpPr txBox="1"/>
          <p:nvPr/>
        </p:nvSpPr>
        <p:spPr>
          <a:xfrm>
            <a:off x="8207625" y="5241575"/>
            <a:ext cx="32634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Moneyball - 2011</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3711cda5d5f_0_120"/>
          <p:cNvSpPr txBox="1">
            <a:spLocks noGrp="1"/>
          </p:cNvSpPr>
          <p:nvPr>
            <p:ph type="sldNum" idx="12"/>
          </p:nvPr>
        </p:nvSpPr>
        <p:spPr>
          <a:xfrm>
            <a:off x="8604226" y="6374965"/>
            <a:ext cx="326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265" name="Google Shape;265;g3711cda5d5f_0_120"/>
          <p:cNvSpPr txBox="1"/>
          <p:nvPr/>
        </p:nvSpPr>
        <p:spPr>
          <a:xfrm>
            <a:off x="753250" y="376625"/>
            <a:ext cx="8772600" cy="79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4400">
                <a:solidFill>
                  <a:srgbClr val="414A58"/>
                </a:solidFill>
                <a:latin typeface="Calibri"/>
                <a:ea typeface="Calibri"/>
                <a:cs typeface="Calibri"/>
                <a:sym typeface="Calibri"/>
              </a:rPr>
              <a:t>Lesson #2 - Loss Aversion Assessment</a:t>
            </a:r>
            <a:endParaRPr/>
          </a:p>
        </p:txBody>
      </p:sp>
      <p:sp>
        <p:nvSpPr>
          <p:cNvPr id="266" name="Google Shape;266;g3711cda5d5f_0_120"/>
          <p:cNvSpPr txBox="1"/>
          <p:nvPr/>
        </p:nvSpPr>
        <p:spPr>
          <a:xfrm>
            <a:off x="2197075" y="1572725"/>
            <a:ext cx="6701100" cy="922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600" b="1" u="sng">
                <a:solidFill>
                  <a:schemeClr val="dk1"/>
                </a:solidFill>
                <a:latin typeface="Calibri"/>
                <a:ea typeface="Calibri"/>
                <a:cs typeface="Calibri"/>
                <a:sym typeface="Calibri"/>
              </a:rPr>
              <a:t>Lesson Assessment Assignment</a:t>
            </a:r>
            <a:endParaRPr sz="2600" b="1" u="sng">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1800">
                <a:solidFill>
                  <a:schemeClr val="dk1"/>
                </a:solidFill>
                <a:latin typeface="Calibri"/>
                <a:ea typeface="Calibri"/>
                <a:cs typeface="Calibri"/>
                <a:sym typeface="Calibri"/>
              </a:rPr>
              <a:t>								</a:t>
            </a:r>
            <a:endParaRPr sz="2400" b="1">
              <a:solidFill>
                <a:srgbClr val="0000FF"/>
              </a:solidFill>
              <a:latin typeface="Calibri"/>
              <a:ea typeface="Calibri"/>
              <a:cs typeface="Calibri"/>
              <a:sym typeface="Calibri"/>
            </a:endParaRPr>
          </a:p>
        </p:txBody>
      </p:sp>
      <p:sp>
        <p:nvSpPr>
          <p:cNvPr id="267" name="Google Shape;267;g3711cda5d5f_0_120"/>
          <p:cNvSpPr txBox="1"/>
          <p:nvPr/>
        </p:nvSpPr>
        <p:spPr>
          <a:xfrm>
            <a:off x="518200" y="4966900"/>
            <a:ext cx="4456800" cy="794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400" b="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Critical Thinking Worksheet</a:t>
            </a:r>
            <a:endParaRPr sz="2400" b="1">
              <a:solidFill>
                <a:srgbClr val="0000FF"/>
              </a:solidFill>
              <a:latin typeface="Calibri"/>
              <a:ea typeface="Calibri"/>
              <a:cs typeface="Calibri"/>
              <a:sym typeface="Calibri"/>
            </a:endParaRPr>
          </a:p>
          <a:p>
            <a:pPr marL="0" lvl="0" indent="0" algn="l" rtl="0">
              <a:spcBef>
                <a:spcPts val="0"/>
              </a:spcBef>
              <a:spcAft>
                <a:spcPts val="0"/>
              </a:spcAft>
              <a:buNone/>
            </a:pPr>
            <a:endParaRPr/>
          </a:p>
        </p:txBody>
      </p:sp>
      <p:pic>
        <p:nvPicPr>
          <p:cNvPr id="268" name="Google Shape;268;g3711cda5d5f_0_120" descr="www.drmarcmilstein.com" title="Loss Aversion:  A Trick Our Brains Play On Us In Gambling and Life">
            <a:hlinkClick r:id="rId4"/>
          </p:cNvPr>
          <p:cNvPicPr preferRelativeResize="0"/>
          <p:nvPr/>
        </p:nvPicPr>
        <p:blipFill>
          <a:blip r:embed="rId5">
            <a:alphaModFix/>
          </a:blip>
          <a:stretch>
            <a:fillRect/>
          </a:stretch>
        </p:blipFill>
        <p:spPr>
          <a:xfrm>
            <a:off x="4817752" y="2149300"/>
            <a:ext cx="7049875" cy="3965550"/>
          </a:xfrm>
          <a:prstGeom prst="rect">
            <a:avLst/>
          </a:prstGeom>
          <a:noFill/>
          <a:ln>
            <a:noFill/>
          </a:ln>
        </p:spPr>
      </p:pic>
      <p:sp>
        <p:nvSpPr>
          <p:cNvPr id="269" name="Google Shape;269;g3711cda5d5f_0_120"/>
          <p:cNvSpPr txBox="1"/>
          <p:nvPr/>
        </p:nvSpPr>
        <p:spPr>
          <a:xfrm>
            <a:off x="4633675" y="6263075"/>
            <a:ext cx="42645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u="sng">
                <a:solidFill>
                  <a:srgbClr val="0000FF"/>
                </a:solidFill>
                <a:hlinkClick r:id="rId6">
                  <a:extLst>
                    <a:ext uri="{A12FA001-AC4F-418D-AE19-62706E023703}">
                      <ahyp:hlinkClr xmlns:ahyp="http://schemas.microsoft.com/office/drawing/2018/hyperlinkcolor" val="tx"/>
                    </a:ext>
                  </a:extLst>
                </a:hlinkClick>
              </a:rPr>
              <a:t>EconEdLink Full Lesson Plan</a:t>
            </a:r>
            <a:endParaRPr>
              <a:solidFill>
                <a:srgbClr val="0000FF"/>
              </a:solidFill>
            </a:endParaRPr>
          </a:p>
        </p:txBody>
      </p:sp>
      <p:pic>
        <p:nvPicPr>
          <p:cNvPr id="270" name="Google Shape;270;g3711cda5d5f_0_120" title="images.png"/>
          <p:cNvPicPr preferRelativeResize="0"/>
          <p:nvPr/>
        </p:nvPicPr>
        <p:blipFill rotWithShape="1">
          <a:blip r:embed="rId7">
            <a:alphaModFix/>
          </a:blip>
          <a:srcRect b="16569"/>
          <a:stretch/>
        </p:blipFill>
        <p:spPr>
          <a:xfrm>
            <a:off x="753250" y="2366825"/>
            <a:ext cx="3116400" cy="2600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3711cda5d5f_0_133"/>
          <p:cNvSpPr txBox="1"/>
          <p:nvPr/>
        </p:nvSpPr>
        <p:spPr>
          <a:xfrm>
            <a:off x="627750" y="408025"/>
            <a:ext cx="9243300" cy="79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4400">
                <a:solidFill>
                  <a:srgbClr val="414A58"/>
                </a:solidFill>
                <a:latin typeface="Calibri"/>
                <a:ea typeface="Calibri"/>
                <a:cs typeface="Calibri"/>
                <a:sym typeface="Calibri"/>
              </a:rPr>
              <a:t>Lesson #3 - Decoy/Nudge Experiment </a:t>
            </a:r>
            <a:endParaRPr>
              <a:solidFill>
                <a:schemeClr val="dk1"/>
              </a:solidFill>
            </a:endParaRPr>
          </a:p>
        </p:txBody>
      </p:sp>
      <p:sp>
        <p:nvSpPr>
          <p:cNvPr id="277" name="Google Shape;277;g3711cda5d5f_0_133"/>
          <p:cNvSpPr txBox="1"/>
          <p:nvPr/>
        </p:nvSpPr>
        <p:spPr>
          <a:xfrm>
            <a:off x="627750" y="1836125"/>
            <a:ext cx="5335800" cy="15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1. Take a look at the two options. </a:t>
            </a:r>
            <a:r>
              <a:rPr lang="en-US" sz="2400" b="1"/>
              <a:t>Write in the chat which would you choose if you had to purchase one of them.</a:t>
            </a:r>
            <a:endParaRPr sz="2400" b="1"/>
          </a:p>
        </p:txBody>
      </p:sp>
      <p:sp>
        <p:nvSpPr>
          <p:cNvPr id="278" name="Google Shape;278;g3711cda5d5f_0_133"/>
          <p:cNvSpPr txBox="1"/>
          <p:nvPr/>
        </p:nvSpPr>
        <p:spPr>
          <a:xfrm>
            <a:off x="627750" y="4394150"/>
            <a:ext cx="54456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t>2 Now take a look at the three options below. </a:t>
            </a:r>
            <a:r>
              <a:rPr lang="en-US" sz="2400" b="1"/>
              <a:t>Write in the chat which would you choose if you had to purchase one of them.</a:t>
            </a:r>
            <a:endParaRPr sz="2400"/>
          </a:p>
        </p:txBody>
      </p:sp>
      <p:pic>
        <p:nvPicPr>
          <p:cNvPr id="279" name="Google Shape;279;g3711cda5d5f_0_133" title="Screen Shot 2025-07-23 at 1.19.26 PM.png"/>
          <p:cNvPicPr preferRelativeResize="0"/>
          <p:nvPr/>
        </p:nvPicPr>
        <p:blipFill rotWithShape="1">
          <a:blip r:embed="rId3">
            <a:alphaModFix/>
          </a:blip>
          <a:srcRect t="10254" b="20363"/>
          <a:stretch/>
        </p:blipFill>
        <p:spPr>
          <a:xfrm>
            <a:off x="7104575" y="1412425"/>
            <a:ext cx="3582600" cy="2197050"/>
          </a:xfrm>
          <a:prstGeom prst="rect">
            <a:avLst/>
          </a:prstGeom>
          <a:noFill/>
          <a:ln>
            <a:noFill/>
          </a:ln>
        </p:spPr>
      </p:pic>
      <p:sp>
        <p:nvSpPr>
          <p:cNvPr id="280" name="Google Shape;280;g3711cda5d5f_0_133"/>
          <p:cNvSpPr/>
          <p:nvPr/>
        </p:nvSpPr>
        <p:spPr>
          <a:xfrm>
            <a:off x="6104725" y="2369700"/>
            <a:ext cx="894600" cy="470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1" name="Google Shape;281;g3711cda5d5f_0_133"/>
          <p:cNvSpPr/>
          <p:nvPr/>
        </p:nvSpPr>
        <p:spPr>
          <a:xfrm>
            <a:off x="6209975" y="4989950"/>
            <a:ext cx="894600" cy="470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2" name="Google Shape;282;g3711cda5d5f_0_133" title="Screen Shot 2025-07-23 at 1.21.54 PM.png"/>
          <p:cNvPicPr preferRelativeResize="0"/>
          <p:nvPr/>
        </p:nvPicPr>
        <p:blipFill rotWithShape="1">
          <a:blip r:embed="rId4">
            <a:alphaModFix/>
          </a:blip>
          <a:srcRect b="12960"/>
          <a:stretch/>
        </p:blipFill>
        <p:spPr>
          <a:xfrm>
            <a:off x="7256975" y="4022973"/>
            <a:ext cx="3430200" cy="2033475"/>
          </a:xfrm>
          <a:prstGeom prst="rect">
            <a:avLst/>
          </a:prstGeom>
          <a:noFill/>
          <a:ln>
            <a:noFill/>
          </a:ln>
        </p:spPr>
      </p:pic>
      <p:sp>
        <p:nvSpPr>
          <p:cNvPr id="283" name="Google Shape;283;g3711cda5d5f_0_133"/>
          <p:cNvSpPr txBox="1"/>
          <p:nvPr/>
        </p:nvSpPr>
        <p:spPr>
          <a:xfrm>
            <a:off x="7625825" y="3609475"/>
            <a:ext cx="2692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t>  $2.50	          $5.00</a:t>
            </a:r>
            <a:endParaRPr sz="1800" b="1"/>
          </a:p>
        </p:txBody>
      </p:sp>
      <p:sp>
        <p:nvSpPr>
          <p:cNvPr id="284" name="Google Shape;284;g3711cda5d5f_0_133"/>
          <p:cNvSpPr txBox="1"/>
          <p:nvPr/>
        </p:nvSpPr>
        <p:spPr>
          <a:xfrm>
            <a:off x="7472075" y="6056450"/>
            <a:ext cx="376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1"/>
                </a:solidFill>
              </a:rPr>
              <a:t>$2.50	  $4.50           $5.00</a:t>
            </a:r>
            <a:endParaRPr/>
          </a:p>
        </p:txBody>
      </p:sp>
      <p:sp>
        <p:nvSpPr>
          <p:cNvPr id="285" name="Google Shape;285;g3711cda5d5f_0_133"/>
          <p:cNvSpPr/>
          <p:nvPr/>
        </p:nvSpPr>
        <p:spPr>
          <a:xfrm>
            <a:off x="7789550" y="2526625"/>
            <a:ext cx="612000" cy="612000"/>
          </a:xfrm>
          <a:prstGeom prst="ellipse">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6" name="Google Shape;286;g3711cda5d5f_0_133"/>
          <p:cNvSpPr/>
          <p:nvPr/>
        </p:nvSpPr>
        <p:spPr>
          <a:xfrm>
            <a:off x="9119025" y="2306550"/>
            <a:ext cx="751800" cy="619200"/>
          </a:xfrm>
          <a:prstGeom prst="ellipse">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7" name="Google Shape;287;g3711cda5d5f_0_133"/>
          <p:cNvSpPr txBox="1"/>
          <p:nvPr/>
        </p:nvSpPr>
        <p:spPr>
          <a:xfrm>
            <a:off x="7896500" y="2526625"/>
            <a:ext cx="398100" cy="39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t>S</a:t>
            </a:r>
            <a:endParaRPr sz="2400" b="1"/>
          </a:p>
        </p:txBody>
      </p:sp>
      <p:sp>
        <p:nvSpPr>
          <p:cNvPr id="288" name="Google Shape;288;g3711cda5d5f_0_133"/>
          <p:cNvSpPr txBox="1"/>
          <p:nvPr/>
        </p:nvSpPr>
        <p:spPr>
          <a:xfrm>
            <a:off x="9298725" y="2335500"/>
            <a:ext cx="179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dk1"/>
                </a:solidFill>
              </a:rPr>
              <a:t>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3711cda5d5f_0_163"/>
          <p:cNvSpPr txBox="1">
            <a:spLocks noGrp="1"/>
          </p:cNvSpPr>
          <p:nvPr>
            <p:ph type="sldNum" idx="12"/>
          </p:nvPr>
        </p:nvSpPr>
        <p:spPr>
          <a:xfrm>
            <a:off x="8604226" y="6374965"/>
            <a:ext cx="326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295" name="Google Shape;295;g3711cda5d5f_0_163"/>
          <p:cNvSpPr txBox="1"/>
          <p:nvPr/>
        </p:nvSpPr>
        <p:spPr>
          <a:xfrm>
            <a:off x="1014975" y="437225"/>
            <a:ext cx="8822400" cy="79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4400">
                <a:solidFill>
                  <a:srgbClr val="414A58"/>
                </a:solidFill>
                <a:latin typeface="Calibri"/>
                <a:ea typeface="Calibri"/>
                <a:cs typeface="Calibri"/>
                <a:sym typeface="Calibri"/>
              </a:rPr>
              <a:t>Lesson #3 - Decoy/Nudge Experiment </a:t>
            </a:r>
            <a:endParaRPr>
              <a:solidFill>
                <a:schemeClr val="dk1"/>
              </a:solidFill>
            </a:endParaRPr>
          </a:p>
        </p:txBody>
      </p:sp>
      <p:sp>
        <p:nvSpPr>
          <p:cNvPr id="296" name="Google Shape;296;g3711cda5d5f_0_163"/>
          <p:cNvSpPr txBox="1"/>
          <p:nvPr/>
        </p:nvSpPr>
        <p:spPr>
          <a:xfrm>
            <a:off x="357550" y="1648950"/>
            <a:ext cx="4779600" cy="3738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u="sng">
                <a:solidFill>
                  <a:srgbClr val="FF0000"/>
                </a:solidFill>
              </a:rPr>
              <a:t>Decoy Principle / Nudge Theory</a:t>
            </a:r>
            <a:endParaRPr sz="3000">
              <a:solidFill>
                <a:srgbClr val="FF0000"/>
              </a:solidFill>
            </a:endParaRPr>
          </a:p>
          <a:p>
            <a:pPr marL="0" lvl="0" indent="0" algn="ctr" rtl="0">
              <a:spcBef>
                <a:spcPts val="0"/>
              </a:spcBef>
              <a:spcAft>
                <a:spcPts val="0"/>
              </a:spcAft>
              <a:buNone/>
            </a:pPr>
            <a:r>
              <a:rPr lang="en-US" sz="3000"/>
              <a:t>A third unappealing option can </a:t>
            </a:r>
            <a:r>
              <a:rPr lang="en-US" sz="3000" b="1"/>
              <a:t>nudge</a:t>
            </a:r>
            <a:r>
              <a:rPr lang="en-US" sz="3000"/>
              <a:t> or persuade us into choosing a certain choice by making it look more appealing.</a:t>
            </a:r>
            <a:endParaRPr sz="3000"/>
          </a:p>
        </p:txBody>
      </p:sp>
      <p:pic>
        <p:nvPicPr>
          <p:cNvPr id="297" name="Google Shape;297;g3711cda5d5f_0_163" descr="A snippet from Dan Ariel's TED talk. This is a great illustration on the psychological effects of options pricing." title="Dan Ariely-Pricing the Economist">
            <a:hlinkClick r:id="rId3"/>
          </p:cNvPr>
          <p:cNvPicPr preferRelativeResize="0"/>
          <p:nvPr/>
        </p:nvPicPr>
        <p:blipFill>
          <a:blip r:embed="rId4">
            <a:alphaModFix/>
          </a:blip>
          <a:stretch>
            <a:fillRect/>
          </a:stretch>
        </p:blipFill>
        <p:spPr>
          <a:xfrm>
            <a:off x="5367650" y="1648950"/>
            <a:ext cx="6645150" cy="3737900"/>
          </a:xfrm>
          <a:prstGeom prst="rect">
            <a:avLst/>
          </a:prstGeom>
          <a:noFill/>
          <a:ln>
            <a:noFill/>
          </a:ln>
        </p:spPr>
      </p:pic>
      <p:sp>
        <p:nvSpPr>
          <p:cNvPr id="298" name="Google Shape;298;g3711cda5d5f_0_163"/>
          <p:cNvSpPr txBox="1"/>
          <p:nvPr/>
        </p:nvSpPr>
        <p:spPr>
          <a:xfrm>
            <a:off x="6261525" y="5386950"/>
            <a:ext cx="5277900" cy="59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t>Dan Ariely-Pricing the Economist TED Talk</a:t>
            </a:r>
            <a:endParaRPr sz="1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3711cda5d5f_0_227"/>
          <p:cNvSpPr txBox="1">
            <a:spLocks noGrp="1"/>
          </p:cNvSpPr>
          <p:nvPr>
            <p:ph type="sldNum" idx="12"/>
          </p:nvPr>
        </p:nvSpPr>
        <p:spPr>
          <a:xfrm>
            <a:off x="8604226" y="6374965"/>
            <a:ext cx="326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305" name="Google Shape;305;g3711cda5d5f_0_227"/>
          <p:cNvSpPr txBox="1"/>
          <p:nvPr/>
        </p:nvSpPr>
        <p:spPr>
          <a:xfrm>
            <a:off x="640200" y="421600"/>
            <a:ext cx="9134400" cy="79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4400">
                <a:solidFill>
                  <a:srgbClr val="414A58"/>
                </a:solidFill>
                <a:latin typeface="Calibri"/>
                <a:ea typeface="Calibri"/>
                <a:cs typeface="Calibri"/>
                <a:sym typeface="Calibri"/>
              </a:rPr>
              <a:t>Lesson #3 - Decoy/Nudge Assessment</a:t>
            </a:r>
            <a:endParaRPr/>
          </a:p>
        </p:txBody>
      </p:sp>
      <p:pic>
        <p:nvPicPr>
          <p:cNvPr id="306" name="Google Shape;306;g3711cda5d5f_0_227" title="Brain Games- Decoy Effect (Sales)">
            <a:hlinkClick r:id="rId3"/>
          </p:cNvPr>
          <p:cNvPicPr preferRelativeResize="0"/>
          <p:nvPr/>
        </p:nvPicPr>
        <p:blipFill>
          <a:blip r:embed="rId4">
            <a:alphaModFix/>
          </a:blip>
          <a:stretch>
            <a:fillRect/>
          </a:stretch>
        </p:blipFill>
        <p:spPr>
          <a:xfrm>
            <a:off x="4965500" y="1571075"/>
            <a:ext cx="6432650" cy="4460175"/>
          </a:xfrm>
          <a:prstGeom prst="rect">
            <a:avLst/>
          </a:prstGeom>
          <a:noFill/>
          <a:ln>
            <a:noFill/>
          </a:ln>
        </p:spPr>
      </p:pic>
      <p:sp>
        <p:nvSpPr>
          <p:cNvPr id="307" name="Google Shape;307;g3711cda5d5f_0_227"/>
          <p:cNvSpPr txBox="1"/>
          <p:nvPr/>
        </p:nvSpPr>
        <p:spPr>
          <a:xfrm>
            <a:off x="733875" y="1717625"/>
            <a:ext cx="3482100" cy="89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p>
        </p:txBody>
      </p:sp>
      <p:sp>
        <p:nvSpPr>
          <p:cNvPr id="308" name="Google Shape;308;g3711cda5d5f_0_227"/>
          <p:cNvSpPr txBox="1"/>
          <p:nvPr/>
        </p:nvSpPr>
        <p:spPr>
          <a:xfrm>
            <a:off x="452825" y="1717625"/>
            <a:ext cx="4075500" cy="42162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b="1">
                <a:solidFill>
                  <a:schemeClr val="dk1"/>
                </a:solidFill>
              </a:rPr>
              <a:t>CLASS DISCUSSION</a:t>
            </a:r>
            <a:endParaRPr sz="2400" b="1">
              <a:solidFill>
                <a:schemeClr val="dk1"/>
              </a:solidFill>
            </a:endParaRPr>
          </a:p>
          <a:p>
            <a:pPr marL="0" lvl="0" indent="0" algn="l" rtl="0">
              <a:spcBef>
                <a:spcPts val="0"/>
              </a:spcBef>
              <a:spcAft>
                <a:spcPts val="0"/>
              </a:spcAft>
              <a:buClr>
                <a:schemeClr val="dk1"/>
              </a:buClr>
              <a:buSzPts val="1100"/>
              <a:buFont typeface="Arial"/>
              <a:buNone/>
            </a:pPr>
            <a:r>
              <a:rPr lang="en-US" sz="2400" b="1">
                <a:solidFill>
                  <a:schemeClr val="dk1"/>
                </a:solidFill>
              </a:rPr>
              <a:t>or WRITTEN PROMPT</a:t>
            </a:r>
            <a:endParaRPr sz="2400" b="1"/>
          </a:p>
          <a:p>
            <a:pPr marL="0" lvl="0" indent="0" algn="l" rtl="0">
              <a:spcBef>
                <a:spcPts val="0"/>
              </a:spcBef>
              <a:spcAft>
                <a:spcPts val="0"/>
              </a:spcAft>
              <a:buNone/>
            </a:pPr>
            <a:endParaRPr sz="2400" b="1"/>
          </a:p>
          <a:p>
            <a:pPr marL="0" lvl="0" indent="0" algn="l" rtl="0">
              <a:spcBef>
                <a:spcPts val="0"/>
              </a:spcBef>
              <a:spcAft>
                <a:spcPts val="0"/>
              </a:spcAft>
              <a:buNone/>
            </a:pPr>
            <a:r>
              <a:rPr lang="en-US" sz="2400" b="1"/>
              <a:t>First watch the “Brain Games- Decoy Effect” video.</a:t>
            </a:r>
            <a:endParaRPr sz="2400" b="1"/>
          </a:p>
          <a:p>
            <a:pPr marL="0" lvl="0" indent="0" algn="l" rtl="0">
              <a:spcBef>
                <a:spcPts val="0"/>
              </a:spcBef>
              <a:spcAft>
                <a:spcPts val="0"/>
              </a:spcAft>
              <a:buNone/>
            </a:pPr>
            <a:endParaRPr sz="2400" b="1"/>
          </a:p>
          <a:p>
            <a:pPr marL="0" lvl="0" indent="0" algn="l" rtl="0">
              <a:spcBef>
                <a:spcPts val="0"/>
              </a:spcBef>
              <a:spcAft>
                <a:spcPts val="0"/>
              </a:spcAft>
              <a:buNone/>
            </a:pPr>
            <a:r>
              <a:rPr lang="en-US" sz="2400" b="1"/>
              <a:t>Discuss or write about a time in which you feel you were prone to give into nudge or decoy theory.</a:t>
            </a:r>
            <a:endParaRPr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5"/>
          <p:cNvPicPr preferRelativeResize="0"/>
          <p:nvPr/>
        </p:nvPicPr>
        <p:blipFill rotWithShape="1">
          <a:blip r:embed="rId3">
            <a:alphaModFix/>
          </a:blip>
          <a:srcRect l="29" r="28"/>
          <a:stretch/>
        </p:blipFill>
        <p:spPr>
          <a:xfrm>
            <a:off x="0" y="0"/>
            <a:ext cx="9411909" cy="6896083"/>
          </a:xfrm>
          <a:prstGeom prst="rect">
            <a:avLst/>
          </a:prstGeom>
          <a:noFill/>
          <a:ln>
            <a:noFill/>
          </a:ln>
        </p:spPr>
      </p:pic>
      <p:sp>
        <p:nvSpPr>
          <p:cNvPr id="314" name="Google Shape;314;p15"/>
          <p:cNvSpPr txBox="1">
            <a:spLocks noGrp="1"/>
          </p:cNvSpPr>
          <p:nvPr>
            <p:ph type="body" idx="1"/>
          </p:nvPr>
        </p:nvSpPr>
        <p:spPr>
          <a:xfrm>
            <a:off x="703950" y="2449789"/>
            <a:ext cx="6161400" cy="1734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14A58"/>
              </a:buClr>
              <a:buSzPts val="5000"/>
              <a:buFont typeface="Calibri"/>
              <a:buNone/>
            </a:pPr>
            <a:r>
              <a:rPr lang="en-US" sz="5000">
                <a:solidFill>
                  <a:srgbClr val="414A58"/>
                </a:solidFill>
              </a:rPr>
              <a:t>3 - End-of -Unit</a:t>
            </a:r>
            <a:endParaRPr sz="5000">
              <a:solidFill>
                <a:srgbClr val="414A58"/>
              </a:solidFill>
            </a:endParaRPr>
          </a:p>
          <a:p>
            <a:pPr marL="0" lvl="0" indent="0" algn="l" rtl="0">
              <a:lnSpc>
                <a:spcPct val="90000"/>
              </a:lnSpc>
              <a:spcBef>
                <a:spcPts val="0"/>
              </a:spcBef>
              <a:spcAft>
                <a:spcPts val="0"/>
              </a:spcAft>
              <a:buClr>
                <a:srgbClr val="414A58"/>
              </a:buClr>
              <a:buSzPts val="5000"/>
              <a:buFont typeface="Calibri"/>
              <a:buNone/>
            </a:pPr>
            <a:r>
              <a:rPr lang="en-US" sz="5000">
                <a:solidFill>
                  <a:srgbClr val="414A58"/>
                </a:solidFill>
              </a:rPr>
              <a:t>      Assessments</a:t>
            </a:r>
            <a:endParaRPr/>
          </a:p>
        </p:txBody>
      </p:sp>
      <p:pic>
        <p:nvPicPr>
          <p:cNvPr id="315" name="Google Shape;315;p15"/>
          <p:cNvPicPr preferRelativeResize="0"/>
          <p:nvPr/>
        </p:nvPicPr>
        <p:blipFill rotWithShape="1">
          <a:blip r:embed="rId4">
            <a:alphaModFix/>
          </a:blip>
          <a:srcRect/>
          <a:stretch/>
        </p:blipFill>
        <p:spPr>
          <a:xfrm>
            <a:off x="708075" y="4860038"/>
            <a:ext cx="2597021" cy="1325562"/>
          </a:xfrm>
          <a:prstGeom prst="rect">
            <a:avLst/>
          </a:prstGeom>
          <a:noFill/>
          <a:ln>
            <a:noFill/>
          </a:ln>
        </p:spPr>
      </p:pic>
      <p:pic>
        <p:nvPicPr>
          <p:cNvPr id="316" name="Google Shape;316;p15" title="images.jpg"/>
          <p:cNvPicPr preferRelativeResize="0"/>
          <p:nvPr/>
        </p:nvPicPr>
        <p:blipFill>
          <a:blip r:embed="rId5">
            <a:alphaModFix/>
          </a:blip>
          <a:stretch>
            <a:fillRect/>
          </a:stretch>
        </p:blipFill>
        <p:spPr>
          <a:xfrm>
            <a:off x="6865337" y="1718950"/>
            <a:ext cx="4973657" cy="5177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3711cda5d5f_0_177"/>
          <p:cNvSpPr txBox="1">
            <a:spLocks noGrp="1"/>
          </p:cNvSpPr>
          <p:nvPr>
            <p:ph type="sldNum" idx="12"/>
          </p:nvPr>
        </p:nvSpPr>
        <p:spPr>
          <a:xfrm>
            <a:off x="8604226" y="6374965"/>
            <a:ext cx="326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323" name="Google Shape;323;g3711cda5d5f_0_177"/>
          <p:cNvSpPr txBox="1"/>
          <p:nvPr/>
        </p:nvSpPr>
        <p:spPr>
          <a:xfrm>
            <a:off x="905675" y="343500"/>
            <a:ext cx="8791200" cy="79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4400">
                <a:solidFill>
                  <a:srgbClr val="414A58"/>
                </a:solidFill>
                <a:latin typeface="Calibri"/>
                <a:ea typeface="Calibri"/>
                <a:cs typeface="Calibri"/>
                <a:sym typeface="Calibri"/>
              </a:rPr>
              <a:t>Group Assessment - Cognitive Biases</a:t>
            </a:r>
            <a:endParaRPr/>
          </a:p>
        </p:txBody>
      </p:sp>
      <p:sp>
        <p:nvSpPr>
          <p:cNvPr id="324" name="Google Shape;324;g3711cda5d5f_0_177"/>
          <p:cNvSpPr txBox="1"/>
          <p:nvPr/>
        </p:nvSpPr>
        <p:spPr>
          <a:xfrm>
            <a:off x="1349100" y="2772588"/>
            <a:ext cx="9493800" cy="19674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US" sz="2400"/>
              <a:t>Use this assignment for a </a:t>
            </a:r>
            <a:r>
              <a:rPr lang="en-US" sz="2400" b="1"/>
              <a:t>short </a:t>
            </a:r>
            <a:r>
              <a:rPr lang="en-US" sz="2400"/>
              <a:t>end-of-the-unit group formative assessment that uses critical thinking, collaboration and real world application:</a:t>
            </a:r>
            <a:endParaRPr sz="2400"/>
          </a:p>
          <a:p>
            <a:pPr marL="0" lvl="0" indent="0" algn="l" rtl="0">
              <a:spcBef>
                <a:spcPts val="0"/>
              </a:spcBef>
              <a:spcAft>
                <a:spcPts val="0"/>
              </a:spcAft>
              <a:buNone/>
            </a:pPr>
            <a:endParaRPr sz="2400"/>
          </a:p>
          <a:p>
            <a:pPr marL="0" lvl="0" indent="0" algn="ctr" rtl="0">
              <a:spcBef>
                <a:spcPts val="0"/>
              </a:spcBef>
              <a:spcAft>
                <a:spcPts val="0"/>
              </a:spcAft>
              <a:buNone/>
            </a:pPr>
            <a:r>
              <a:rPr lang="en-US" sz="3000" b="1" u="sng">
                <a:solidFill>
                  <a:srgbClr val="0000FF"/>
                </a:solidFill>
                <a:hlinkClick r:id="rId3">
                  <a:extLst>
                    <a:ext uri="{A12FA001-AC4F-418D-AE19-62706E023703}">
                      <ahyp:hlinkClr xmlns:ahyp="http://schemas.microsoft.com/office/drawing/2018/hyperlinkcolor" val="tx"/>
                    </a:ext>
                  </a:extLst>
                </a:hlinkClick>
              </a:rPr>
              <a:t>IT’S YOUR STORE!</a:t>
            </a:r>
            <a:endParaRPr sz="3000" b="1">
              <a:solidFill>
                <a:srgbClr val="0000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g3711cda5d5f_0_194"/>
          <p:cNvPicPr preferRelativeResize="0"/>
          <p:nvPr/>
        </p:nvPicPr>
        <p:blipFill rotWithShape="1">
          <a:blip r:embed="rId3">
            <a:alphaModFix/>
          </a:blip>
          <a:srcRect l="29" r="29"/>
          <a:stretch/>
        </p:blipFill>
        <p:spPr>
          <a:xfrm>
            <a:off x="0" y="0"/>
            <a:ext cx="9411910" cy="6896084"/>
          </a:xfrm>
          <a:prstGeom prst="rect">
            <a:avLst/>
          </a:prstGeom>
          <a:noFill/>
          <a:ln>
            <a:noFill/>
          </a:ln>
        </p:spPr>
      </p:pic>
      <p:sp>
        <p:nvSpPr>
          <p:cNvPr id="330" name="Google Shape;330;g3711cda5d5f_0_194"/>
          <p:cNvSpPr txBox="1">
            <a:spLocks noGrp="1"/>
          </p:cNvSpPr>
          <p:nvPr>
            <p:ph type="body" idx="1"/>
          </p:nvPr>
        </p:nvSpPr>
        <p:spPr>
          <a:xfrm>
            <a:off x="703943" y="2449812"/>
            <a:ext cx="6161400" cy="91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14A58"/>
              </a:buClr>
              <a:buSzPts val="5000"/>
              <a:buFont typeface="Calibri"/>
              <a:buNone/>
            </a:pPr>
            <a:r>
              <a:rPr lang="en-US" sz="5000">
                <a:solidFill>
                  <a:srgbClr val="414A58"/>
                </a:solidFill>
              </a:rPr>
              <a:t>4 - Video Resources</a:t>
            </a:r>
            <a:endParaRPr/>
          </a:p>
        </p:txBody>
      </p:sp>
      <p:pic>
        <p:nvPicPr>
          <p:cNvPr id="331" name="Google Shape;331;g3711cda5d5f_0_194"/>
          <p:cNvPicPr preferRelativeResize="0"/>
          <p:nvPr/>
        </p:nvPicPr>
        <p:blipFill rotWithShape="1">
          <a:blip r:embed="rId4">
            <a:alphaModFix/>
          </a:blip>
          <a:srcRect/>
          <a:stretch/>
        </p:blipFill>
        <p:spPr>
          <a:xfrm>
            <a:off x="708075" y="4860038"/>
            <a:ext cx="2597020" cy="1325562"/>
          </a:xfrm>
          <a:prstGeom prst="rect">
            <a:avLst/>
          </a:prstGeom>
          <a:noFill/>
          <a:ln>
            <a:noFill/>
          </a:ln>
        </p:spPr>
      </p:pic>
      <p:pic>
        <p:nvPicPr>
          <p:cNvPr id="332" name="Google Shape;332;g3711cda5d5f_0_194" title="images.png"/>
          <p:cNvPicPr preferRelativeResize="0"/>
          <p:nvPr/>
        </p:nvPicPr>
        <p:blipFill rotWithShape="1">
          <a:blip r:embed="rId5">
            <a:alphaModFix/>
          </a:blip>
          <a:srcRect l="24441" t="12968" r="11957" b="14541"/>
          <a:stretch/>
        </p:blipFill>
        <p:spPr>
          <a:xfrm>
            <a:off x="6770975" y="1827625"/>
            <a:ext cx="3986000" cy="4543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3711cda5d5f_0_203"/>
          <p:cNvSpPr txBox="1">
            <a:spLocks noGrp="1"/>
          </p:cNvSpPr>
          <p:nvPr>
            <p:ph type="body" idx="1"/>
          </p:nvPr>
        </p:nvSpPr>
        <p:spPr>
          <a:xfrm>
            <a:off x="2186900" y="523900"/>
            <a:ext cx="6167100" cy="631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600"/>
              <a:t>Helpful Videos for the lessons</a:t>
            </a:r>
            <a:endParaRPr sz="3600"/>
          </a:p>
        </p:txBody>
      </p:sp>
      <p:pic>
        <p:nvPicPr>
          <p:cNvPr id="339" name="Google Shape;339;g3711cda5d5f_0_203" descr="Professor Dan Ariely visits Google's Mountain View, CA headquarters to discuss his book &quot;Predictably Irrational: The Hidden Forces That Shape Our Decisions.&quot; This event took place on July 1, 2008, as part of the Authors@Google series. &#10; &#10;In a series of illuminating, often surprising experiments, MIT behavioral economist Dan Ariely refutes the common assumption that we behave in fundamentally rational ways. Blending everyday experience with groundbreaking research, Ariely explains how expectations, emotions, social norms, and other invisible, seemingly illogical forces skew our reasoning abilities. Not only do we make astonishingly simple mistakes every day, but we make the same types of mistakes, Ariely discovers. We consistently overpay, underestimate, and procrastinate. We fail to understand the profound effects of our emotions on what we want, and we overvalue what we already own. Yet these misguided behaviors are neither random nor senseless. They're systematic and predictable—making us predictably irrational. &#10; &#10;Dan Ariely is the Alfred P. Sloan Professor of Behavioral Economics at MIT, where he holds a joint appointment between MIT's Media Laboratory and the Sloan School of Management. He is also a researcher at the Federal Reserve Bank of Boston and a visiting professor at Duke University. Ariely wrote this book while he was a fellow at the Institute for Advance Study at Princeton." title="Predictabily Irrational | Dan Ariely | Talks at Google">
            <a:hlinkClick r:id="rId3"/>
          </p:cNvPr>
          <p:cNvPicPr preferRelativeResize="0"/>
          <p:nvPr/>
        </p:nvPicPr>
        <p:blipFill>
          <a:blip r:embed="rId4">
            <a:alphaModFix/>
          </a:blip>
          <a:stretch>
            <a:fillRect/>
          </a:stretch>
        </p:blipFill>
        <p:spPr>
          <a:xfrm>
            <a:off x="620850" y="1495175"/>
            <a:ext cx="3048000" cy="1714500"/>
          </a:xfrm>
          <a:prstGeom prst="rect">
            <a:avLst/>
          </a:prstGeom>
          <a:noFill/>
          <a:ln>
            <a:noFill/>
          </a:ln>
        </p:spPr>
      </p:pic>
      <p:sp>
        <p:nvSpPr>
          <p:cNvPr id="340" name="Google Shape;340;g3711cda5d5f_0_203"/>
          <p:cNvSpPr txBox="1"/>
          <p:nvPr/>
        </p:nvSpPr>
        <p:spPr>
          <a:xfrm>
            <a:off x="620850" y="3209675"/>
            <a:ext cx="3173400" cy="10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Predictabily Irrational | Dan Ariely |</a:t>
            </a: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 Talks at Google</a:t>
            </a:r>
            <a:endParaRPr b="1"/>
          </a:p>
        </p:txBody>
      </p:sp>
      <p:pic>
        <p:nvPicPr>
          <p:cNvPr id="341" name="Google Shape;341;g3711cda5d5f_0_203" descr="Why do people buy the stuff they buy? In classical economics, most models assume that consumers behave rationally. As you've probably noticed in your real life, in case after case, people don't actually make rational decisions. There can be emotional or social reasons for all this irrationality, and behavioral economics tries to address this. We'll talk about risk, nudge theory, prices and perception, and the ultimatum game. So, let's get irrational, in a logical way, of course.&#10;&#10;Crash Course is on Patreon! You can support us directly by signing up at http://www.patreon.com/crashcourse&#10;&#10;Thanks to the following Patrons for their generous monthly contributions that help keep Crash Course free for everyone forever:&#10;&#10;Mark, Eric Kitchen, Jessica Wode, Jeffrey Thompson, Steve Marshall, Moritz Schmidt, Robert Kunz, Tim Curwick, Jason A Saslow, SR Foxley, Elliot Beter, Jacob Ash, Christian, Jan Schmid, Jirat, Christy Huddleston, Daniel Baulig, Chris Peters, Anna-Ester Volozh, Ian Dundore, Caleb Weeks&#10;&#10;--&#10;&#10;Want to find Crash Course elsewhere on the internet?&#10;Facebook - http://www.facebook.com/YouTubeCrashCourse&#10;Twitter - http://www.twitter.com/TheCrashCourse&#10;Tumblr - http://thecrashcourse.tumblr.com &#10;Support Crash Course on Patreon: http://patreon.com/crashcourse&#10;&#10;CC Kids: http://www.youtube.com/crashcoursekids" title="Behavioral Economics: Crash Course Economics #27">
            <a:hlinkClick r:id="rId5"/>
          </p:cNvPr>
          <p:cNvPicPr preferRelativeResize="0"/>
          <p:nvPr/>
        </p:nvPicPr>
        <p:blipFill>
          <a:blip r:embed="rId6">
            <a:alphaModFix/>
          </a:blip>
          <a:stretch>
            <a:fillRect/>
          </a:stretch>
        </p:blipFill>
        <p:spPr>
          <a:xfrm>
            <a:off x="4055950" y="1495175"/>
            <a:ext cx="3048000" cy="1714500"/>
          </a:xfrm>
          <a:prstGeom prst="rect">
            <a:avLst/>
          </a:prstGeom>
          <a:noFill/>
          <a:ln>
            <a:noFill/>
          </a:ln>
        </p:spPr>
      </p:pic>
      <p:sp>
        <p:nvSpPr>
          <p:cNvPr id="342" name="Google Shape;342;g3711cda5d5f_0_203"/>
          <p:cNvSpPr txBox="1"/>
          <p:nvPr/>
        </p:nvSpPr>
        <p:spPr>
          <a:xfrm>
            <a:off x="4103950" y="32289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dk1"/>
                </a:solidFill>
              </a:rPr>
              <a:t>Crash Course Economics</a:t>
            </a:r>
            <a:endParaRPr/>
          </a:p>
        </p:txBody>
      </p:sp>
      <p:pic>
        <p:nvPicPr>
          <p:cNvPr id="343" name="Google Shape;343;g3711cda5d5f_0_203" descr="How can you impress clients by using behavioral economics to shape the briefs you write?&#10;&#10;In this video I show you 3 different ways to use Behavioural Economics techniques 'Social Proofing, Choice Architecture and Ikea Effect'. &#10;&#10;Thanks to Strategy Finishing School member, Zac Martin for helping out with this video.&#10;—————————&#10;&#10;⚡️STRATEGY MATE  - https://strategyfinishingschool.com/lm-strategy-mate&#10;&#10;📙100 CREATIVE IDEAS ON TINY BUDGETS  - https://strategyfinishingschool.com/lm-100-creative-ideas&#10;&#10;💡10 BEST STRATEGY PAGES - https://strategyfinishingschool.com/strategy-papers&#10;&#10;—————————&#10;&#10;🔴 SUBSCRIBE FOR MORE STRATEGY TIPS: https://www.youtube.com/c/JulianCole?...&#10;&#10;—————————&#10;&#10;🔥 Follow me on &#10;INSTAGRAM: https://instagram.com/byjuliancole&#10;TWITTER: https://twitter.com/juliancole&#10;TIK TOK: https://www.tiktok.com/@strategytips&#10;&#10;—————————&#10;&#10;ABOUT ME: I’m Julian Cole, a strategy trainer at the Strategy Finishing School. &#10;&#10;I’ve helped over 3,000+ strategists gain confidence in their skills with classical training in strategy. &#10;&#10;Previously; &#10;Strategy Consultant (Uber, Disney, Facebook, Apple, and Snap)&#10;Head of Comms Planning at BBH and BBDO New York&#10;Won over 100+ creative and strategy awards. &#10;&#10;WEBSITE:  https://strategyfinishingschool.com/" title="3 Examples Of Behavioral Economics In Strategy">
            <a:hlinkClick r:id="rId7"/>
          </p:cNvPr>
          <p:cNvPicPr preferRelativeResize="0"/>
          <p:nvPr/>
        </p:nvPicPr>
        <p:blipFill>
          <a:blip r:embed="rId8">
            <a:alphaModFix/>
          </a:blip>
          <a:stretch>
            <a:fillRect/>
          </a:stretch>
        </p:blipFill>
        <p:spPr>
          <a:xfrm>
            <a:off x="7491050" y="1495175"/>
            <a:ext cx="3048000" cy="1714500"/>
          </a:xfrm>
          <a:prstGeom prst="rect">
            <a:avLst/>
          </a:prstGeom>
          <a:noFill/>
          <a:ln>
            <a:noFill/>
          </a:ln>
        </p:spPr>
      </p:pic>
      <p:sp>
        <p:nvSpPr>
          <p:cNvPr id="344" name="Google Shape;344;g3711cda5d5f_0_203"/>
          <p:cNvSpPr txBox="1"/>
          <p:nvPr/>
        </p:nvSpPr>
        <p:spPr>
          <a:xfrm>
            <a:off x="7651225" y="3357175"/>
            <a:ext cx="2701500" cy="54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3 Examples Of Behavioral </a:t>
            </a:r>
            <a:endParaRPr b="1"/>
          </a:p>
          <a:p>
            <a:pPr marL="0" lvl="0" indent="0" algn="l" rtl="0">
              <a:spcBef>
                <a:spcPts val="0"/>
              </a:spcBef>
              <a:spcAft>
                <a:spcPts val="0"/>
              </a:spcAft>
              <a:buNone/>
            </a:pPr>
            <a:r>
              <a:rPr lang="en-US" b="1"/>
              <a:t>Economics In Strategy</a:t>
            </a:r>
            <a:endParaRPr b="1"/>
          </a:p>
        </p:txBody>
      </p:sp>
      <p:pic>
        <p:nvPicPr>
          <p:cNvPr id="345" name="Google Shape;345;g3711cda5d5f_0_203" descr="We hate losses about twice as much as we enjoy gains, meaning we are more likely to act unethically to avoid a “loss” than to secure a “gain.” This phenomenon is known as loss aversion. For free teaching and learning resources related to this topic, visit http://bit.ly/1QE93Dy.&#10;&#10;This video is a part of Ethics Unwrapped, a free online educational video series about ethics produced by the Center for Leadership and Ethics at The University of Texas at Austin. Ethics Unwrapped offers an innovative approach to introducing complex ethics topics and behavioral ethics ideas in a way that is accessible to both students and instructors. For more videos and teaching materials covering other ethics concepts, visit http://ethicsunwrapped.utexas.edu/&#10;&#10;A complete playlist of Ethics Unwrapped videos available on YouTube may be found at https://www.youtube.com/playlist?list=PL32TobLoKLYrTk4TB4w-kuOf_dEEmAvOg&#10;&#10;© 2019 The University of Texas at Austin. All Rights Reserved." title="Loss Aversion | Concepts Unwrapped">
            <a:hlinkClick r:id="rId9"/>
          </p:cNvPr>
          <p:cNvPicPr preferRelativeResize="0"/>
          <p:nvPr/>
        </p:nvPicPr>
        <p:blipFill>
          <a:blip r:embed="rId10">
            <a:alphaModFix/>
          </a:blip>
          <a:stretch>
            <a:fillRect/>
          </a:stretch>
        </p:blipFill>
        <p:spPr>
          <a:xfrm>
            <a:off x="620850" y="3903775"/>
            <a:ext cx="3048000" cy="1714500"/>
          </a:xfrm>
          <a:prstGeom prst="rect">
            <a:avLst/>
          </a:prstGeom>
          <a:noFill/>
          <a:ln>
            <a:noFill/>
          </a:ln>
        </p:spPr>
      </p:pic>
      <p:sp>
        <p:nvSpPr>
          <p:cNvPr id="346" name="Google Shape;346;g3711cda5d5f_0_203"/>
          <p:cNvSpPr txBox="1"/>
          <p:nvPr/>
        </p:nvSpPr>
        <p:spPr>
          <a:xfrm>
            <a:off x="644850" y="561827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dk1"/>
                </a:solidFill>
              </a:rPr>
              <a:t>Loss Aversion: Concepts Unwrapped - Univ. of Texas</a:t>
            </a:r>
            <a:endParaRPr/>
          </a:p>
        </p:txBody>
      </p:sp>
      <p:pic>
        <p:nvPicPr>
          <p:cNvPr id="347" name="Google Shape;347;g3711cda5d5f_0_203" descr="We overvalue the things we own. This is fine when it’s a family keepsake or memento – but how does this influence decisions we make about our homes, investments, and more?&#10;&#10;For references and related material, visit https://outsmartingimplicitbias.org/module/the-endowment-effect&#10;&#10;------------------------&#10;Irrational Attachment was created and developed by Mahzarin Banaji and Olivia Kang with funding from PwC and Harvard University.&#10;&#10;Narration by Olivia Kang, featuring Professor Santosh Anagol (The Wharton School at the University of Pennsylvania)&#10;&#10;Sound Editing &amp; Mixing by Evan Younger&#10;&#10;Music by @miraclesofmodernscience &#10;&#10;Artwork by Olivia Kang&#10;&#10;Research Assistant: Timothy Carroll&#10;&#10;© 2017 President and Fellows of Harvard College" title="The Endowment Effect (Podcast)">
            <a:hlinkClick r:id="rId11"/>
          </p:cNvPr>
          <p:cNvPicPr preferRelativeResize="0"/>
          <p:nvPr/>
        </p:nvPicPr>
        <p:blipFill>
          <a:blip r:embed="rId12">
            <a:alphaModFix/>
          </a:blip>
          <a:stretch>
            <a:fillRect/>
          </a:stretch>
        </p:blipFill>
        <p:spPr>
          <a:xfrm>
            <a:off x="3996225" y="3903775"/>
            <a:ext cx="3048000" cy="1714500"/>
          </a:xfrm>
          <a:prstGeom prst="rect">
            <a:avLst/>
          </a:prstGeom>
          <a:noFill/>
          <a:ln>
            <a:noFill/>
          </a:ln>
        </p:spPr>
      </p:pic>
      <p:sp>
        <p:nvSpPr>
          <p:cNvPr id="348" name="Google Shape;348;g3711cda5d5f_0_203"/>
          <p:cNvSpPr txBox="1"/>
          <p:nvPr/>
        </p:nvSpPr>
        <p:spPr>
          <a:xfrm>
            <a:off x="4044225" y="5808700"/>
            <a:ext cx="30000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The Endowment Effect (Podcast)</a:t>
            </a:r>
            <a:endParaRPr b="1"/>
          </a:p>
        </p:txBody>
      </p:sp>
      <p:pic>
        <p:nvPicPr>
          <p:cNvPr id="349" name="Google Shape;349;g3711cda5d5f_0_203" descr="IN THEATERS AND ON VOD MAY 22&#10;&#10;It’s human nature to lie; we all do it! From scandalous headlines to little white lies, (Dis)Honesty – The Truth About Lies explores the complex impact dishonesty has on our lives and everyday society. Interweaving groundbreaking experiments from celebrated behavioral economist Dan Ariely with personal stories from individuals affected by the unraveling of their lies, Ariely and a team of scientists uncover our propensity to be dishonest—sometimes even unknowingly. What’s revealed is a fascinating look at the forces behind our collective behavior and the many truths behind lies.&#10;&#10;For more visit: www.thedishonestyproject.com" title="&quot;(Dis)Honesty - The Truth About Lies&quot; - Official Trailer">
            <a:hlinkClick r:id="rId13"/>
          </p:cNvPr>
          <p:cNvPicPr preferRelativeResize="0"/>
          <p:nvPr/>
        </p:nvPicPr>
        <p:blipFill>
          <a:blip r:embed="rId14">
            <a:alphaModFix/>
          </a:blip>
          <a:stretch>
            <a:fillRect/>
          </a:stretch>
        </p:blipFill>
        <p:spPr>
          <a:xfrm>
            <a:off x="7491050" y="4051275"/>
            <a:ext cx="3048000" cy="1714500"/>
          </a:xfrm>
          <a:prstGeom prst="rect">
            <a:avLst/>
          </a:prstGeom>
          <a:noFill/>
          <a:ln>
            <a:noFill/>
          </a:ln>
        </p:spPr>
      </p:pic>
      <p:sp>
        <p:nvSpPr>
          <p:cNvPr id="350" name="Google Shape;350;g3711cda5d5f_0_203"/>
          <p:cNvSpPr txBox="1"/>
          <p:nvPr/>
        </p:nvSpPr>
        <p:spPr>
          <a:xfrm>
            <a:off x="7515050" y="5808700"/>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dk1"/>
                </a:solidFill>
              </a:rPr>
              <a:t>Dishonesty: The Truth About Lies (trailer) - Full documentary on Amazon Prime and Netflix</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1000"/>
                                        <p:tgtEl>
                                          <p:spTgt spid="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1"/>
                                        </p:tgtEl>
                                        <p:attrNameLst>
                                          <p:attrName>style.visibility</p:attrName>
                                        </p:attrNameLst>
                                      </p:cBhvr>
                                      <p:to>
                                        <p:strVal val="visible"/>
                                      </p:to>
                                    </p:set>
                                    <p:animEffect transition="in" filter="fade">
                                      <p:cBhvr>
                                        <p:cTn id="12" dur="1000"/>
                                        <p:tgtEl>
                                          <p:spTgt spid="3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
                                        </p:tgtEl>
                                        <p:attrNameLst>
                                          <p:attrName>style.visibility</p:attrName>
                                        </p:attrNameLst>
                                      </p:cBhvr>
                                      <p:to>
                                        <p:strVal val="visible"/>
                                      </p:to>
                                    </p:set>
                                    <p:animEffect transition="in" filter="fade">
                                      <p:cBhvr>
                                        <p:cTn id="17" dur="1000"/>
                                        <p:tgtEl>
                                          <p:spTgt spid="3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5"/>
                                        </p:tgtEl>
                                        <p:attrNameLst>
                                          <p:attrName>style.visibility</p:attrName>
                                        </p:attrNameLst>
                                      </p:cBhvr>
                                      <p:to>
                                        <p:strVal val="visible"/>
                                      </p:to>
                                    </p:set>
                                    <p:animEffect transition="in" filter="fade">
                                      <p:cBhvr>
                                        <p:cTn id="22" dur="1000"/>
                                        <p:tgtEl>
                                          <p:spTgt spid="3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7"/>
                                        </p:tgtEl>
                                        <p:attrNameLst>
                                          <p:attrName>style.visibility</p:attrName>
                                        </p:attrNameLst>
                                      </p:cBhvr>
                                      <p:to>
                                        <p:strVal val="visible"/>
                                      </p:to>
                                    </p:set>
                                    <p:animEffect transition="in" filter="fade">
                                      <p:cBhvr>
                                        <p:cTn id="27" dur="1000"/>
                                        <p:tgtEl>
                                          <p:spTgt spid="3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9"/>
                                        </p:tgtEl>
                                        <p:attrNameLst>
                                          <p:attrName>style.visibility</p:attrName>
                                        </p:attrNameLst>
                                      </p:cBhvr>
                                      <p:to>
                                        <p:strVal val="visible"/>
                                      </p:to>
                                    </p:set>
                                    <p:animEffect transition="in" filter="fade">
                                      <p:cBhvr>
                                        <p:cTn id="32"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6"/>
          <p:cNvSpPr txBox="1"/>
          <p:nvPr/>
        </p:nvSpPr>
        <p:spPr>
          <a:xfrm>
            <a:off x="706223" y="469339"/>
            <a:ext cx="10582841" cy="12213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14A58"/>
              </a:buClr>
              <a:buSzPts val="4400"/>
              <a:buFont typeface="Calibri"/>
              <a:buNone/>
            </a:pPr>
            <a:r>
              <a:rPr lang="en-US" sz="4400" b="0" i="0" u="none" strike="noStrike" cap="none">
                <a:solidFill>
                  <a:srgbClr val="414A58"/>
                </a:solidFill>
                <a:latin typeface="Calibri"/>
                <a:ea typeface="Calibri"/>
                <a:cs typeface="Calibri"/>
                <a:sym typeface="Calibri"/>
              </a:rPr>
              <a:t>Contact Us</a:t>
            </a:r>
            <a:endParaRPr sz="4400" b="0" i="0" u="none" strike="noStrike" cap="none">
              <a:solidFill>
                <a:schemeClr val="dk1"/>
              </a:solidFill>
              <a:latin typeface="Calibri"/>
              <a:ea typeface="Calibri"/>
              <a:cs typeface="Calibri"/>
              <a:sym typeface="Calibri"/>
            </a:endParaRPr>
          </a:p>
        </p:txBody>
      </p:sp>
      <p:sp>
        <p:nvSpPr>
          <p:cNvPr id="356" name="Google Shape;356;p16"/>
          <p:cNvSpPr txBox="1">
            <a:spLocks noGrp="1"/>
          </p:cNvSpPr>
          <p:nvPr>
            <p:ph type="sldNum" idx="12"/>
          </p:nvPr>
        </p:nvSpPr>
        <p:spPr>
          <a:xfrm>
            <a:off x="8604226" y="6374965"/>
            <a:ext cx="32633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357" name="Google Shape;357;p16"/>
          <p:cNvSpPr txBox="1"/>
          <p:nvPr/>
        </p:nvSpPr>
        <p:spPr>
          <a:xfrm>
            <a:off x="4127609" y="3271680"/>
            <a:ext cx="7630500" cy="1035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1">
                <a:solidFill>
                  <a:schemeClr val="dk1"/>
                </a:solidFill>
                <a:latin typeface="Calibri"/>
                <a:ea typeface="Calibri"/>
                <a:cs typeface="Calibri"/>
                <a:sym typeface="Calibri"/>
              </a:rPr>
              <a:t>Kevin Magnani</a:t>
            </a: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US" sz="2400">
                <a:solidFill>
                  <a:schemeClr val="dk1"/>
                </a:solidFill>
                <a:latin typeface="Calibri"/>
                <a:ea typeface="Calibri"/>
                <a:cs typeface="Calibri"/>
                <a:sym typeface="Calibri"/>
              </a:rPr>
              <a:t>Kevin_Magnani@wrsd.net</a:t>
            </a:r>
            <a:endParaRPr/>
          </a:p>
          <a:p>
            <a:pPr marL="0" marR="0" lvl="0" indent="0" algn="l" rtl="0">
              <a:lnSpc>
                <a:spcPct val="90000"/>
              </a:lnSpc>
              <a:spcBef>
                <a:spcPts val="1000"/>
              </a:spcBef>
              <a:spcAft>
                <a:spcPts val="0"/>
              </a:spcAft>
              <a:buClr>
                <a:schemeClr val="dk1"/>
              </a:buClr>
              <a:buSzPts val="2400"/>
              <a:buFont typeface="Arial"/>
              <a:buNone/>
            </a:pPr>
            <a:endParaRPr/>
          </a:p>
          <a:p>
            <a:pPr marL="0" marR="0" lvl="0" indent="0" algn="l" rtl="0">
              <a:lnSpc>
                <a:spcPct val="90000"/>
              </a:lnSpc>
              <a:spcBef>
                <a:spcPts val="1000"/>
              </a:spcBef>
              <a:spcAft>
                <a:spcPts val="0"/>
              </a:spcAft>
              <a:buClr>
                <a:schemeClr val="dk1"/>
              </a:buClr>
              <a:buSzPts val="2600"/>
              <a:buFont typeface="Arial"/>
              <a:buNone/>
            </a:pPr>
            <a:endParaRPr sz="2600" b="0" i="0" u="none" strike="noStrike" cap="none">
              <a:solidFill>
                <a:schemeClr val="dk1"/>
              </a:solidFill>
              <a:latin typeface="Calibri"/>
              <a:ea typeface="Calibri"/>
              <a:cs typeface="Calibri"/>
              <a:sym typeface="Calibri"/>
            </a:endParaRPr>
          </a:p>
        </p:txBody>
      </p:sp>
      <p:pic>
        <p:nvPicPr>
          <p:cNvPr id="358" name="Google Shape;358;p16" title="Screen Shot 2025-07-16 at 3.57.15 PM.png"/>
          <p:cNvPicPr preferRelativeResize="0"/>
          <p:nvPr/>
        </p:nvPicPr>
        <p:blipFill>
          <a:blip r:embed="rId3">
            <a:alphaModFix/>
          </a:blip>
          <a:stretch>
            <a:fillRect/>
          </a:stretch>
        </p:blipFill>
        <p:spPr>
          <a:xfrm>
            <a:off x="1847125" y="2766950"/>
            <a:ext cx="2044900" cy="2044900"/>
          </a:xfrm>
          <a:prstGeom prst="rect">
            <a:avLst/>
          </a:prstGeom>
          <a:noFill/>
          <a:ln>
            <a:noFill/>
          </a:ln>
          <a:effectLst>
            <a:outerShdw blurRad="381000" dist="292100" dir="5400000" sx="-80000" sy="-18000" rotWithShape="0">
              <a:srgbClr val="000000">
                <a:alpha val="2196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p:nvPr/>
        </p:nvSpPr>
        <p:spPr>
          <a:xfrm>
            <a:off x="706223" y="469339"/>
            <a:ext cx="10582841" cy="12213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14A58"/>
              </a:buClr>
              <a:buSzPts val="4400"/>
              <a:buFont typeface="Calibri"/>
              <a:buNone/>
            </a:pPr>
            <a:r>
              <a:rPr lang="en-US" sz="4400" b="0" i="0" u="none" strike="noStrike" cap="none">
                <a:solidFill>
                  <a:srgbClr val="414A58"/>
                </a:solidFill>
                <a:latin typeface="Calibri"/>
                <a:ea typeface="Calibri"/>
                <a:cs typeface="Calibri"/>
                <a:sym typeface="Calibri"/>
              </a:rPr>
              <a:t>Objectives</a:t>
            </a:r>
            <a:endParaRPr/>
          </a:p>
        </p:txBody>
      </p:sp>
      <p:sp>
        <p:nvSpPr>
          <p:cNvPr id="87" name="Google Shape;87;p3"/>
          <p:cNvSpPr txBox="1"/>
          <p:nvPr/>
        </p:nvSpPr>
        <p:spPr>
          <a:xfrm>
            <a:off x="770959" y="1825625"/>
            <a:ext cx="10517192"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0" i="1" u="none" strike="noStrike" cap="none">
                <a:solidFill>
                  <a:schemeClr val="dk1"/>
                </a:solidFill>
                <a:latin typeface="Calibri"/>
                <a:ea typeface="Calibri"/>
                <a:cs typeface="Calibri"/>
                <a:sym typeface="Calibri"/>
              </a:rPr>
              <a:t>You will be able to</a:t>
            </a:r>
            <a:r>
              <a:rPr lang="en-US" sz="2400" b="0" i="0" u="none" strike="noStrike" cap="none">
                <a:solidFill>
                  <a:schemeClr val="dk1"/>
                </a:solidFill>
                <a:latin typeface="Calibri"/>
                <a:ea typeface="Calibri"/>
                <a:cs typeface="Calibri"/>
                <a:sym typeface="Calibri"/>
              </a:rPr>
              <a:t>:</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Understand how behavioral economics can offer answers to the limitations of traditional economics thinking.</a:t>
            </a:r>
            <a:endParaRPr sz="2400">
              <a:solidFill>
                <a:schemeClr val="dk1"/>
              </a:solidFill>
              <a:latin typeface="Calibri"/>
              <a:ea typeface="Calibri"/>
              <a:cs typeface="Calibri"/>
              <a:sym typeface="Calibri"/>
            </a:endParaRPr>
          </a:p>
          <a:p>
            <a:pPr marL="457200" marR="0" lvl="0" indent="0" algn="l" rtl="0">
              <a:lnSpc>
                <a:spcPct val="90000"/>
              </a:lnSpc>
              <a:spcBef>
                <a:spcPts val="1000"/>
              </a:spcBef>
              <a:spcAft>
                <a:spcPts val="0"/>
              </a:spcAft>
              <a:buNone/>
            </a:pPr>
            <a:endParaRPr sz="800">
              <a:solidFill>
                <a:schemeClr val="dk1"/>
              </a:solidFill>
              <a:latin typeface="Calibri"/>
              <a:ea typeface="Calibri"/>
              <a:cs typeface="Calibri"/>
              <a:sym typeface="Calibri"/>
            </a:endParaRPr>
          </a:p>
          <a:p>
            <a:pPr marL="457200" marR="0" lvl="0" indent="-381000" algn="l" rtl="0">
              <a:lnSpc>
                <a:spcPct val="9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Show how cognitive biases create irrationality in human choice-making.</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endParaRPr sz="800">
              <a:solidFill>
                <a:schemeClr val="dk1"/>
              </a:solidFill>
              <a:latin typeface="Calibri"/>
              <a:ea typeface="Calibri"/>
              <a:cs typeface="Calibri"/>
              <a:sym typeface="Calibri"/>
            </a:endParaRPr>
          </a:p>
          <a:p>
            <a:pPr marL="457200" marR="0" lvl="0" indent="-381000" algn="l" rtl="0">
              <a:lnSpc>
                <a:spcPct val="9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Implement various classroom experiments in behavioral economics to demonstrate specific biases.</a:t>
            </a:r>
            <a:endParaRPr sz="24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endParaRPr sz="800">
              <a:solidFill>
                <a:schemeClr val="dk1"/>
              </a:solidFill>
              <a:latin typeface="Calibri"/>
              <a:ea typeface="Calibri"/>
              <a:cs typeface="Calibri"/>
              <a:sym typeface="Calibri"/>
            </a:endParaRPr>
          </a:p>
          <a:p>
            <a:pPr marL="457200" marR="0" lvl="0" indent="-381000" algn="l" rtl="0">
              <a:lnSpc>
                <a:spcPct val="9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Implement classroom assessment projects that incorporate behavioral economics into their economics courses.</a:t>
            </a:r>
            <a:endParaRPr sz="2600" b="0" i="0" u="none" strike="noStrike" cap="none">
              <a:solidFill>
                <a:schemeClr val="dk1"/>
              </a:solidFill>
              <a:latin typeface="Calibri"/>
              <a:ea typeface="Calibri"/>
              <a:cs typeface="Calibri"/>
              <a:sym typeface="Calibri"/>
            </a:endParaRPr>
          </a:p>
        </p:txBody>
      </p:sp>
      <p:sp>
        <p:nvSpPr>
          <p:cNvPr id="88" name="Google Shape;88;p3"/>
          <p:cNvSpPr txBox="1">
            <a:spLocks noGrp="1"/>
          </p:cNvSpPr>
          <p:nvPr>
            <p:ph type="sldNum" idx="12"/>
          </p:nvPr>
        </p:nvSpPr>
        <p:spPr>
          <a:xfrm>
            <a:off x="8604226" y="6374965"/>
            <a:ext cx="32633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7"/>
          <p:cNvSpPr txBox="1">
            <a:spLocks noGrp="1"/>
          </p:cNvSpPr>
          <p:nvPr>
            <p:ph type="sldNum" idx="12"/>
          </p:nvPr>
        </p:nvSpPr>
        <p:spPr>
          <a:xfrm>
            <a:off x="8604226" y="6374965"/>
            <a:ext cx="32633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364" name="Google Shape;364;p17"/>
          <p:cNvSpPr txBox="1"/>
          <p:nvPr/>
        </p:nvSpPr>
        <p:spPr>
          <a:xfrm>
            <a:off x="830108" y="117910"/>
            <a:ext cx="8195209" cy="10057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0" i="0" u="none" strike="noStrike" cap="none">
                <a:solidFill>
                  <a:srgbClr val="414A58"/>
                </a:solidFill>
                <a:latin typeface="Calibri"/>
                <a:ea typeface="Calibri"/>
                <a:cs typeface="Calibri"/>
                <a:sym typeface="Calibri"/>
              </a:rPr>
              <a:t>The 2024 John Morton Excellence in the Teaching of Economics Awards</a:t>
            </a:r>
            <a:endParaRPr sz="1800" b="0" i="0" u="none" strike="noStrike" cap="none">
              <a:solidFill>
                <a:srgbClr val="414A58"/>
              </a:solidFill>
              <a:latin typeface="Calibri"/>
              <a:ea typeface="Calibri"/>
              <a:cs typeface="Calibri"/>
              <a:sym typeface="Calibri"/>
            </a:endParaRPr>
          </a:p>
        </p:txBody>
      </p:sp>
      <p:sp>
        <p:nvSpPr>
          <p:cNvPr id="365" name="Google Shape;365;p17"/>
          <p:cNvSpPr/>
          <p:nvPr/>
        </p:nvSpPr>
        <p:spPr>
          <a:xfrm>
            <a:off x="2908153" y="5200664"/>
            <a:ext cx="6085406" cy="1021556"/>
          </a:xfrm>
          <a:prstGeom prst="roundRect">
            <a:avLst>
              <a:gd name="adj" fmla="val 16667"/>
            </a:avLst>
          </a:prstGeom>
          <a:solidFill>
            <a:schemeClr val="accent2"/>
          </a:solidFill>
          <a:ln w="12700" cap="flat" cmpd="sng">
            <a:solidFill>
              <a:srgbClr val="254D3C"/>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1800" b="1"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APPLY OR NOMINATE SOMEONE TODAY!</a:t>
            </a:r>
            <a:endParaRPr/>
          </a:p>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366" name="Google Shape;366;p17"/>
          <p:cNvSpPr txBox="1"/>
          <p:nvPr/>
        </p:nvSpPr>
        <p:spPr>
          <a:xfrm>
            <a:off x="710483" y="1469384"/>
            <a:ext cx="10727984" cy="4910577"/>
          </a:xfrm>
          <a:prstGeom prst="rect">
            <a:avLst/>
          </a:prstGeom>
          <a:noFill/>
          <a:ln>
            <a:noFill/>
          </a:ln>
        </p:spPr>
        <p:txBody>
          <a:bodyPr spcFirstLastPara="1" wrap="square" lIns="91425" tIns="45700" rIns="91425" bIns="45700" anchor="t" anchorCtr="0">
            <a:noAutofit/>
          </a:bodyPr>
          <a:lstStyle/>
          <a:p>
            <a:pPr marL="228600" marR="0" lvl="1" indent="0" algn="l" rtl="0">
              <a:spcBef>
                <a:spcPts val="0"/>
              </a:spcBef>
              <a:spcAft>
                <a:spcPts val="0"/>
              </a:spcAft>
              <a:buNone/>
            </a:pPr>
            <a:r>
              <a:rPr lang="en-US" sz="1400" b="0" i="0" u="none" strike="noStrike" cap="none">
                <a:solidFill>
                  <a:schemeClr val="dk1"/>
                </a:solidFill>
                <a:latin typeface="Calibri"/>
                <a:ea typeface="Calibri"/>
                <a:cs typeface="Calibri"/>
                <a:sym typeface="Calibri"/>
              </a:rPr>
              <a:t>This prestigious award </a:t>
            </a:r>
            <a:r>
              <a:rPr lang="en-US" sz="1400" b="1" i="0" u="none" strike="noStrike" cap="none">
                <a:solidFill>
                  <a:schemeClr val="dk1"/>
                </a:solidFill>
                <a:latin typeface="Calibri"/>
                <a:ea typeface="Calibri"/>
                <a:cs typeface="Calibri"/>
                <a:sym typeface="Calibri"/>
              </a:rPr>
              <a:t>honors K-12 teachers of any subject </a:t>
            </a:r>
            <a:r>
              <a:rPr lang="en-US" sz="1400" b="0" i="0" u="none" strike="noStrike" cap="none">
                <a:solidFill>
                  <a:schemeClr val="dk1"/>
                </a:solidFill>
                <a:latin typeface="Calibri"/>
                <a:ea typeface="Calibri"/>
                <a:cs typeface="Calibri"/>
                <a:sym typeface="Calibri"/>
              </a:rPr>
              <a:t>who use exemplary teaching techniques</a:t>
            </a:r>
            <a:r>
              <a:rPr lang="en-US" sz="1400" b="1" i="0" u="none" strike="noStrike" cap="none">
                <a:solidFill>
                  <a:schemeClr val="dk1"/>
                </a:solidFill>
                <a:latin typeface="Calibri"/>
                <a:ea typeface="Calibri"/>
                <a:cs typeface="Calibri"/>
                <a:sym typeface="Calibri"/>
              </a:rPr>
              <a:t> that improve their students’ economic understanding</a:t>
            </a:r>
            <a:r>
              <a:rPr lang="en-US" sz="1400" b="0" i="0" u="none" strike="noStrike" cap="none">
                <a:solidFill>
                  <a:schemeClr val="dk1"/>
                </a:solidFill>
                <a:latin typeface="Calibri"/>
                <a:ea typeface="Calibri"/>
                <a:cs typeface="Calibri"/>
                <a:sym typeface="Calibri"/>
              </a:rPr>
              <a:t>, in and out of the classroom. Each year CEE awards one teacher for Elementary School (Grades K-5), Middle/Junior High School (Grades 6-8), and High School (Grades 9-12)</a:t>
            </a:r>
            <a:endParaRPr sz="1800" b="0" i="0" u="none" strike="noStrike" cap="none">
              <a:solidFill>
                <a:schemeClr val="dk1"/>
              </a:solidFill>
              <a:latin typeface="Calibri"/>
              <a:ea typeface="Calibri"/>
              <a:cs typeface="Calibri"/>
              <a:sym typeface="Calibri"/>
            </a:endParaRPr>
          </a:p>
          <a:p>
            <a:pPr marL="685800" marR="0" lvl="2" indent="0" algn="l" rtl="0">
              <a:spcBef>
                <a:spcPts val="600"/>
              </a:spcBef>
              <a:spcAft>
                <a:spcPts val="0"/>
              </a:spcAft>
              <a:buNone/>
            </a:pPr>
            <a:endParaRPr sz="1400" b="0" i="0" u="none" strike="noStrike" cap="none">
              <a:solidFill>
                <a:schemeClr val="dk1"/>
              </a:solidFill>
              <a:latin typeface="Calibri"/>
              <a:ea typeface="Calibri"/>
              <a:cs typeface="Calibri"/>
              <a:sym typeface="Calibri"/>
            </a:endParaRPr>
          </a:p>
          <a:p>
            <a:pPr marL="228600" marR="0" lvl="1" indent="0" algn="l" rtl="0">
              <a:lnSpc>
                <a:spcPct val="100000"/>
              </a:lnSpc>
              <a:spcBef>
                <a:spcPts val="400"/>
              </a:spcBef>
              <a:spcAft>
                <a:spcPts val="0"/>
              </a:spcAft>
              <a:buClr>
                <a:schemeClr val="dk1"/>
              </a:buClr>
              <a:buSzPts val="1400"/>
              <a:buFont typeface="Calibri"/>
              <a:buNone/>
            </a:pPr>
            <a:r>
              <a:rPr lang="en-US" sz="1400" b="1" i="0" u="none" strike="noStrike" cap="none">
                <a:solidFill>
                  <a:schemeClr val="dk1"/>
                </a:solidFill>
                <a:latin typeface="Calibri"/>
                <a:ea typeface="Calibri"/>
                <a:cs typeface="Calibri"/>
                <a:sym typeface="Calibri"/>
              </a:rPr>
              <a:t>Each winner will receive</a:t>
            </a:r>
            <a:r>
              <a:rPr lang="en-US" sz="1400" b="0" i="0" u="none" strike="noStrike" cap="none">
                <a:solidFill>
                  <a:schemeClr val="dk1"/>
                </a:solidFill>
                <a:latin typeface="Calibri"/>
                <a:ea typeface="Calibri"/>
                <a:cs typeface="Calibri"/>
                <a:sym typeface="Calibri"/>
              </a:rPr>
              <a:t>:</a:t>
            </a:r>
            <a:endParaRPr/>
          </a:p>
          <a:p>
            <a:pPr marL="971550" marR="0" lvl="2" indent="-285750" algn="l" rtl="0">
              <a:lnSpc>
                <a:spcPct val="100000"/>
              </a:lnSpc>
              <a:spcBef>
                <a:spcPts val="60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$1,000 cash prize </a:t>
            </a:r>
            <a:endParaRPr/>
          </a:p>
          <a:p>
            <a:pPr marL="971550" marR="0" lvl="2" indent="-285750" algn="l" rtl="0">
              <a:spcBef>
                <a:spcPts val="40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An opportunity to co-facilitate a session at CEE’s </a:t>
            </a:r>
            <a:r>
              <a:rPr lang="en-US" sz="1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63rd Financial Literacy &amp; Economic Education Conference </a:t>
            </a:r>
            <a:r>
              <a:rPr lang="en-US" sz="1400" b="0" i="0" u="none" strike="noStrike" cap="none">
                <a:solidFill>
                  <a:schemeClr val="dk1"/>
                </a:solidFill>
                <a:latin typeface="Calibri"/>
                <a:ea typeface="Calibri"/>
                <a:cs typeface="Calibri"/>
                <a:sym typeface="Calibri"/>
              </a:rPr>
              <a:t>on September 27-28, 2024 in Cleveland, Ohio &amp; recognition of your achievement during the Awards Luncheon (Registration, travel, and accommodation expenses covered by CEE) </a:t>
            </a:r>
            <a:endParaRPr/>
          </a:p>
          <a:p>
            <a:pPr marL="971550" marR="0" lvl="2" indent="-285750" algn="l" rtl="0">
              <a:lnSpc>
                <a:spcPct val="100000"/>
              </a:lnSpc>
              <a:spcBef>
                <a:spcPts val="40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Recognition on the CEE website and in CEE’s EconEdLink November newsletter</a:t>
            </a:r>
            <a:endParaRPr/>
          </a:p>
          <a:p>
            <a:pPr marL="685800" marR="0" lvl="2" indent="0" algn="l" rtl="0">
              <a:lnSpc>
                <a:spcPct val="100000"/>
              </a:lnSpc>
              <a:spcBef>
                <a:spcPts val="400"/>
              </a:spcBef>
              <a:spcAft>
                <a:spcPts val="0"/>
              </a:spcAft>
              <a:buNone/>
            </a:pPr>
            <a:endParaRPr sz="1400" b="0" i="0" u="none" strike="noStrike" cap="none">
              <a:solidFill>
                <a:schemeClr val="dk1"/>
              </a:solidFill>
              <a:latin typeface="Calibri"/>
              <a:ea typeface="Calibri"/>
              <a:cs typeface="Calibri"/>
              <a:sym typeface="Calibri"/>
            </a:endParaRPr>
          </a:p>
          <a:p>
            <a:pPr marL="228600" marR="0" lvl="1" indent="0" algn="l" rtl="0">
              <a:spcBef>
                <a:spcPts val="400"/>
              </a:spcBef>
              <a:spcAft>
                <a:spcPts val="0"/>
              </a:spcAft>
              <a:buNone/>
            </a:pPr>
            <a:r>
              <a:rPr lang="en-US" sz="1400" b="0" i="0" u="none" strike="noStrike" cap="none">
                <a:solidFill>
                  <a:schemeClr val="dk1"/>
                </a:solidFill>
                <a:latin typeface="Calibri"/>
                <a:ea typeface="Calibri"/>
                <a:cs typeface="Calibri"/>
                <a:sym typeface="Calibri"/>
              </a:rPr>
              <a:t>Teachers can apply themselves or be nominated for this award by a teaching colleague, department chair, principal, superintendent, or CEE state affiliate (state council or university-based center for economic education). </a:t>
            </a:r>
            <a:r>
              <a:rPr lang="en-US" sz="1400" b="0" i="1" u="none" strike="noStrike" cap="none">
                <a:solidFill>
                  <a:schemeClr val="dk1"/>
                </a:solidFill>
                <a:latin typeface="Calibri"/>
                <a:ea typeface="Calibri"/>
                <a:cs typeface="Calibri"/>
                <a:sym typeface="Calibri"/>
              </a:rPr>
              <a:t>Applications and nominations for 2024 awards will be accepted until </a:t>
            </a:r>
            <a:r>
              <a:rPr lang="en-US" sz="1400" b="1" i="1" u="none" strike="noStrike" cap="none">
                <a:solidFill>
                  <a:schemeClr val="dk1"/>
                </a:solidFill>
                <a:latin typeface="Calibri"/>
                <a:ea typeface="Calibri"/>
                <a:cs typeface="Calibri"/>
                <a:sym typeface="Calibri"/>
              </a:rPr>
              <a:t>Friday, June 21, 2024 at 11:59 PM EST.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8"/>
          <p:cNvSpPr txBox="1">
            <a:spLocks noGrp="1"/>
          </p:cNvSpPr>
          <p:nvPr>
            <p:ph type="sldNum" idx="12"/>
          </p:nvPr>
        </p:nvSpPr>
        <p:spPr>
          <a:xfrm>
            <a:off x="8604226" y="6374965"/>
            <a:ext cx="32633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72" name="Google Shape;372;p18" descr="A screen shot of a flyer&#10;&#10;Description automatically generated"/>
          <p:cNvPicPr preferRelativeResize="0"/>
          <p:nvPr/>
        </p:nvPicPr>
        <p:blipFill rotWithShape="1">
          <a:blip r:embed="rId3">
            <a:alphaModFix/>
          </a:blip>
          <a:srcRect/>
          <a:stretch/>
        </p:blipFill>
        <p:spPr>
          <a:xfrm>
            <a:off x="0" y="1058"/>
            <a:ext cx="12191999" cy="686797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19"/>
          <p:cNvPicPr preferRelativeResize="0"/>
          <p:nvPr/>
        </p:nvPicPr>
        <p:blipFill rotWithShape="1">
          <a:blip r:embed="rId3">
            <a:alphaModFix/>
          </a:blip>
          <a:srcRect l="29" r="28"/>
          <a:stretch/>
        </p:blipFill>
        <p:spPr>
          <a:xfrm>
            <a:off x="0" y="0"/>
            <a:ext cx="9411909" cy="6896083"/>
          </a:xfrm>
          <a:prstGeom prst="rect">
            <a:avLst/>
          </a:prstGeom>
          <a:noFill/>
          <a:ln>
            <a:noFill/>
          </a:ln>
        </p:spPr>
      </p:pic>
      <p:sp>
        <p:nvSpPr>
          <p:cNvPr id="378" name="Google Shape;378;p19"/>
          <p:cNvSpPr txBox="1">
            <a:spLocks noGrp="1"/>
          </p:cNvSpPr>
          <p:nvPr>
            <p:ph type="body" idx="1"/>
          </p:nvPr>
        </p:nvSpPr>
        <p:spPr>
          <a:xfrm>
            <a:off x="703943" y="2449812"/>
            <a:ext cx="6161315" cy="91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14A58"/>
              </a:buClr>
              <a:buSzPts val="5000"/>
              <a:buFont typeface="Calibri"/>
              <a:buNone/>
            </a:pPr>
            <a:r>
              <a:rPr lang="en-US" sz="5000">
                <a:solidFill>
                  <a:srgbClr val="414A58"/>
                </a:solidFill>
                <a:latin typeface="Calibri"/>
                <a:ea typeface="Calibri"/>
                <a:cs typeface="Calibri"/>
                <a:sym typeface="Calibri"/>
              </a:rPr>
              <a:t>Thank you</a:t>
            </a:r>
            <a:endParaRPr/>
          </a:p>
        </p:txBody>
      </p:sp>
      <p:pic>
        <p:nvPicPr>
          <p:cNvPr id="379" name="Google Shape;379;p19"/>
          <p:cNvPicPr preferRelativeResize="0"/>
          <p:nvPr/>
        </p:nvPicPr>
        <p:blipFill rotWithShape="1">
          <a:blip r:embed="rId4">
            <a:alphaModFix/>
          </a:blip>
          <a:srcRect/>
          <a:stretch/>
        </p:blipFill>
        <p:spPr>
          <a:xfrm>
            <a:off x="708075" y="4860038"/>
            <a:ext cx="2597021" cy="1325562"/>
          </a:xfrm>
          <a:prstGeom prst="rect">
            <a:avLst/>
          </a:prstGeom>
          <a:noFill/>
          <a:ln>
            <a:noFill/>
          </a:ln>
        </p:spPr>
      </p:pic>
      <p:pic>
        <p:nvPicPr>
          <p:cNvPr id="380" name="Google Shape;380;p19" title="images.jpg"/>
          <p:cNvPicPr preferRelativeResize="0"/>
          <p:nvPr/>
        </p:nvPicPr>
        <p:blipFill>
          <a:blip r:embed="rId5">
            <a:alphaModFix/>
          </a:blip>
          <a:stretch>
            <a:fillRect/>
          </a:stretch>
        </p:blipFill>
        <p:spPr>
          <a:xfrm>
            <a:off x="4967925" y="1655175"/>
            <a:ext cx="7114400" cy="4530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
          <p:cNvSpPr txBox="1"/>
          <p:nvPr/>
        </p:nvSpPr>
        <p:spPr>
          <a:xfrm>
            <a:off x="706223" y="469339"/>
            <a:ext cx="10582841" cy="12213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14A58"/>
              </a:buClr>
              <a:buSzPts val="4400"/>
              <a:buFont typeface="Calibri"/>
              <a:buNone/>
            </a:pPr>
            <a:r>
              <a:rPr lang="en-US" sz="4400" b="0" i="0" u="none" strike="noStrike" cap="none">
                <a:solidFill>
                  <a:srgbClr val="414A58"/>
                </a:solidFill>
                <a:latin typeface="Calibri"/>
                <a:ea typeface="Calibri"/>
                <a:cs typeface="Calibri"/>
                <a:sym typeface="Calibri"/>
              </a:rPr>
              <a:t>Presenter</a:t>
            </a:r>
            <a:endParaRPr sz="4400" b="0" i="0" u="none" strike="noStrike" cap="none">
              <a:solidFill>
                <a:schemeClr val="dk1"/>
              </a:solidFill>
              <a:latin typeface="Calibri"/>
              <a:ea typeface="Calibri"/>
              <a:cs typeface="Calibri"/>
              <a:sym typeface="Calibri"/>
            </a:endParaRPr>
          </a:p>
        </p:txBody>
      </p:sp>
      <p:sp>
        <p:nvSpPr>
          <p:cNvPr id="94" name="Google Shape;94;p4"/>
          <p:cNvSpPr txBox="1"/>
          <p:nvPr/>
        </p:nvSpPr>
        <p:spPr>
          <a:xfrm>
            <a:off x="5306774" y="3195850"/>
            <a:ext cx="5764800" cy="1035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1">
                <a:solidFill>
                  <a:schemeClr val="dk1"/>
                </a:solidFill>
                <a:latin typeface="Calibri"/>
                <a:ea typeface="Calibri"/>
                <a:cs typeface="Calibri"/>
                <a:sym typeface="Calibri"/>
              </a:rPr>
              <a:t>Kevin Magnani</a:t>
            </a: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400"/>
              <a:buFont typeface="Arial"/>
              <a:buNone/>
            </a:pPr>
            <a:r>
              <a:rPr lang="en-US" sz="2400">
                <a:solidFill>
                  <a:schemeClr val="dk1"/>
                </a:solidFill>
                <a:latin typeface="Calibri"/>
                <a:ea typeface="Calibri"/>
                <a:cs typeface="Calibri"/>
                <a:sym typeface="Calibri"/>
              </a:rPr>
              <a:t>Kevin_Magnani@wrsd.net</a:t>
            </a:r>
            <a:endParaRPr/>
          </a:p>
          <a:p>
            <a:pPr marL="0" marR="0" lvl="0" indent="0" algn="l" rtl="0">
              <a:lnSpc>
                <a:spcPct val="90000"/>
              </a:lnSpc>
              <a:spcBef>
                <a:spcPts val="1000"/>
              </a:spcBef>
              <a:spcAft>
                <a:spcPts val="0"/>
              </a:spcAft>
              <a:buClr>
                <a:schemeClr val="dk1"/>
              </a:buClr>
              <a:buSzPts val="2400"/>
              <a:buFont typeface="Arial"/>
              <a:buNone/>
            </a:pPr>
            <a:endParaRPr/>
          </a:p>
          <a:p>
            <a:pPr marL="0" marR="0" lvl="0" indent="0" algn="l" rtl="0">
              <a:lnSpc>
                <a:spcPct val="90000"/>
              </a:lnSpc>
              <a:spcBef>
                <a:spcPts val="1000"/>
              </a:spcBef>
              <a:spcAft>
                <a:spcPts val="0"/>
              </a:spcAft>
              <a:buClr>
                <a:schemeClr val="dk1"/>
              </a:buClr>
              <a:buSzPts val="2600"/>
              <a:buFont typeface="Arial"/>
              <a:buNone/>
            </a:pPr>
            <a:endParaRPr sz="2600" b="0" i="0" u="none" strike="noStrike" cap="none">
              <a:solidFill>
                <a:schemeClr val="dk1"/>
              </a:solidFill>
              <a:latin typeface="Calibri"/>
              <a:ea typeface="Calibri"/>
              <a:cs typeface="Calibri"/>
              <a:sym typeface="Calibri"/>
            </a:endParaRPr>
          </a:p>
        </p:txBody>
      </p:sp>
      <p:sp>
        <p:nvSpPr>
          <p:cNvPr id="95" name="Google Shape;95;p4"/>
          <p:cNvSpPr txBox="1">
            <a:spLocks noGrp="1"/>
          </p:cNvSpPr>
          <p:nvPr>
            <p:ph type="sldNum" idx="12"/>
          </p:nvPr>
        </p:nvSpPr>
        <p:spPr>
          <a:xfrm>
            <a:off x="8604226" y="6374965"/>
            <a:ext cx="32633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96" name="Google Shape;96;p4" title="Screen Shot 2025-07-16 at 3.57.15 PM.png"/>
          <p:cNvPicPr preferRelativeResize="0"/>
          <p:nvPr/>
        </p:nvPicPr>
        <p:blipFill>
          <a:blip r:embed="rId3">
            <a:alphaModFix/>
          </a:blip>
          <a:stretch>
            <a:fillRect/>
          </a:stretch>
        </p:blipFill>
        <p:spPr>
          <a:xfrm>
            <a:off x="2627875" y="2691050"/>
            <a:ext cx="2044900" cy="2044900"/>
          </a:xfrm>
          <a:prstGeom prst="rect">
            <a:avLst/>
          </a:prstGeom>
          <a:noFill/>
          <a:ln>
            <a:noFill/>
          </a:ln>
          <a:effectLst>
            <a:outerShdw blurRad="381000" dist="292100" dir="5400000" sx="-80000" sy="-18000" rotWithShape="0">
              <a:srgbClr val="000000">
                <a:alpha val="2196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p:nvPr/>
        </p:nvSpPr>
        <p:spPr>
          <a:xfrm>
            <a:off x="706223" y="469339"/>
            <a:ext cx="10582841" cy="12213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14A58"/>
              </a:buClr>
              <a:buSzPts val="4400"/>
              <a:buFont typeface="Calibri"/>
              <a:buNone/>
            </a:pPr>
            <a:r>
              <a:rPr lang="en-US" sz="4400" b="0" i="0" u="none" strike="noStrike" cap="none">
                <a:solidFill>
                  <a:srgbClr val="414A58"/>
                </a:solidFill>
                <a:latin typeface="Calibri"/>
                <a:ea typeface="Calibri"/>
                <a:cs typeface="Calibri"/>
                <a:sym typeface="Calibri"/>
              </a:rPr>
              <a:t>Session Agenda</a:t>
            </a:r>
            <a:endParaRPr/>
          </a:p>
        </p:txBody>
      </p:sp>
      <p:sp>
        <p:nvSpPr>
          <p:cNvPr id="102" name="Google Shape;102;p5"/>
          <p:cNvSpPr txBox="1"/>
          <p:nvPr/>
        </p:nvSpPr>
        <p:spPr>
          <a:xfrm>
            <a:off x="770953" y="1825625"/>
            <a:ext cx="7391700" cy="43512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90000"/>
              </a:lnSpc>
              <a:spcBef>
                <a:spcPts val="0"/>
              </a:spcBef>
              <a:spcAft>
                <a:spcPts val="0"/>
              </a:spcAft>
              <a:buClr>
                <a:schemeClr val="dk1"/>
              </a:buClr>
              <a:buSzPts val="2600"/>
              <a:buFont typeface="Arial"/>
              <a:buAutoNum type="arabicPeriod"/>
            </a:pPr>
            <a:r>
              <a:rPr lang="en-US" sz="2600">
                <a:solidFill>
                  <a:schemeClr val="dk1"/>
                </a:solidFill>
                <a:latin typeface="Calibri"/>
                <a:ea typeface="Calibri"/>
                <a:cs typeface="Calibri"/>
                <a:sym typeface="Calibri"/>
              </a:rPr>
              <a:t>Brief overview of the study of Behavioral Economics</a:t>
            </a:r>
            <a:endParaRPr/>
          </a:p>
          <a:p>
            <a:pPr marL="514350" marR="0" lvl="0" indent="-514350" algn="l" rtl="0">
              <a:lnSpc>
                <a:spcPct val="90000"/>
              </a:lnSpc>
              <a:spcBef>
                <a:spcPts val="1000"/>
              </a:spcBef>
              <a:spcAft>
                <a:spcPts val="0"/>
              </a:spcAft>
              <a:buClr>
                <a:schemeClr val="dk1"/>
              </a:buClr>
              <a:buSzPts val="2600"/>
              <a:buFont typeface="Arial"/>
              <a:buAutoNum type="arabicPeriod"/>
            </a:pPr>
            <a:r>
              <a:rPr lang="en-US" sz="2600">
                <a:solidFill>
                  <a:schemeClr val="dk1"/>
                </a:solidFill>
                <a:latin typeface="Calibri"/>
                <a:ea typeface="Calibri"/>
                <a:cs typeface="Calibri"/>
                <a:sym typeface="Calibri"/>
              </a:rPr>
              <a:t>Samples of cognitive behavioral bias experiments you can conduct in the classroom</a:t>
            </a:r>
            <a:endParaRPr/>
          </a:p>
          <a:p>
            <a:pPr marL="514350" marR="0" lvl="0" indent="-514350" algn="l" rtl="0">
              <a:lnSpc>
                <a:spcPct val="90000"/>
              </a:lnSpc>
              <a:spcBef>
                <a:spcPts val="1000"/>
              </a:spcBef>
              <a:spcAft>
                <a:spcPts val="0"/>
              </a:spcAft>
              <a:buClr>
                <a:schemeClr val="dk1"/>
              </a:buClr>
              <a:buSzPts val="2600"/>
              <a:buFont typeface="Arial"/>
              <a:buAutoNum type="arabicPeriod"/>
            </a:pPr>
            <a:r>
              <a:rPr lang="en-US" sz="2600">
                <a:solidFill>
                  <a:schemeClr val="dk1"/>
                </a:solidFill>
                <a:latin typeface="Calibri"/>
                <a:ea typeface="Calibri"/>
                <a:cs typeface="Calibri"/>
                <a:sym typeface="Calibri"/>
              </a:rPr>
              <a:t>How to relate and connect these biases to solving economic issues in the real world.</a:t>
            </a:r>
            <a:endParaRPr/>
          </a:p>
          <a:p>
            <a:pPr marL="514350" marR="0" lvl="0" indent="-514350" algn="l" rtl="0">
              <a:lnSpc>
                <a:spcPct val="90000"/>
              </a:lnSpc>
              <a:spcBef>
                <a:spcPts val="1000"/>
              </a:spcBef>
              <a:spcAft>
                <a:spcPts val="0"/>
              </a:spcAft>
              <a:buClr>
                <a:schemeClr val="dk1"/>
              </a:buClr>
              <a:buSzPts val="2600"/>
              <a:buFont typeface="Arial"/>
              <a:buAutoNum type="arabicPeriod"/>
            </a:pPr>
            <a:r>
              <a:rPr lang="en-US" sz="2600">
                <a:solidFill>
                  <a:schemeClr val="dk1"/>
                </a:solidFill>
                <a:latin typeface="Calibri"/>
                <a:ea typeface="Calibri"/>
                <a:cs typeface="Calibri"/>
                <a:sym typeface="Calibri"/>
              </a:rPr>
              <a:t>Sample lesson plans and assessment assignment to use in your classroom</a:t>
            </a:r>
            <a:endParaRPr sz="2600">
              <a:solidFill>
                <a:schemeClr val="dk1"/>
              </a:solidFill>
              <a:latin typeface="Calibri"/>
              <a:ea typeface="Calibri"/>
              <a:cs typeface="Calibri"/>
              <a:sym typeface="Calibri"/>
            </a:endParaRPr>
          </a:p>
          <a:p>
            <a:pPr marL="514350" marR="0" lvl="0" indent="-514350" algn="l" rtl="0">
              <a:lnSpc>
                <a:spcPct val="90000"/>
              </a:lnSpc>
              <a:spcBef>
                <a:spcPts val="100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Video resources to view in your classroom.</a:t>
            </a:r>
            <a:endParaRPr sz="2600">
              <a:solidFill>
                <a:schemeClr val="dk1"/>
              </a:solidFill>
              <a:latin typeface="Calibri"/>
              <a:ea typeface="Calibri"/>
              <a:cs typeface="Calibri"/>
              <a:sym typeface="Calibri"/>
            </a:endParaRPr>
          </a:p>
          <a:p>
            <a:pPr marL="514350" marR="0" lvl="0" indent="-349250" algn="l" rtl="0">
              <a:lnSpc>
                <a:spcPct val="90000"/>
              </a:lnSpc>
              <a:spcBef>
                <a:spcPts val="1000"/>
              </a:spcBef>
              <a:spcAft>
                <a:spcPts val="0"/>
              </a:spcAft>
              <a:buClr>
                <a:schemeClr val="dk1"/>
              </a:buClr>
              <a:buSzPts val="2600"/>
              <a:buFont typeface="Arial"/>
              <a:buNone/>
            </a:pPr>
            <a:endParaRPr sz="2600" b="0" i="0" u="none" strike="noStrike" cap="none">
              <a:solidFill>
                <a:schemeClr val="dk1"/>
              </a:solidFill>
              <a:latin typeface="Calibri"/>
              <a:ea typeface="Calibri"/>
              <a:cs typeface="Calibri"/>
              <a:sym typeface="Calibri"/>
            </a:endParaRPr>
          </a:p>
          <a:p>
            <a:pPr marL="514350" marR="0" lvl="0" indent="-349250" algn="l" rtl="0">
              <a:lnSpc>
                <a:spcPct val="90000"/>
              </a:lnSpc>
              <a:spcBef>
                <a:spcPts val="1000"/>
              </a:spcBef>
              <a:spcAft>
                <a:spcPts val="0"/>
              </a:spcAft>
              <a:buClr>
                <a:schemeClr val="dk1"/>
              </a:buClr>
              <a:buSzPts val="2600"/>
              <a:buFont typeface="Arial"/>
              <a:buNone/>
            </a:pPr>
            <a:endParaRPr sz="2600" b="0" i="0" u="none" strike="noStrike" cap="none">
              <a:solidFill>
                <a:schemeClr val="dk1"/>
              </a:solidFill>
              <a:latin typeface="Calibri"/>
              <a:ea typeface="Calibri"/>
              <a:cs typeface="Calibri"/>
              <a:sym typeface="Calibri"/>
            </a:endParaRPr>
          </a:p>
        </p:txBody>
      </p:sp>
      <p:sp>
        <p:nvSpPr>
          <p:cNvPr id="103" name="Google Shape;103;p5"/>
          <p:cNvSpPr txBox="1">
            <a:spLocks noGrp="1"/>
          </p:cNvSpPr>
          <p:nvPr>
            <p:ph type="sldNum" idx="12"/>
          </p:nvPr>
        </p:nvSpPr>
        <p:spPr>
          <a:xfrm>
            <a:off x="8604226" y="6374965"/>
            <a:ext cx="32633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04" name="Google Shape;104;p5" title="Screen Shot 2025-07-16 at 4.05.00 PM.png"/>
          <p:cNvPicPr preferRelativeResize="0"/>
          <p:nvPr/>
        </p:nvPicPr>
        <p:blipFill>
          <a:blip r:embed="rId3">
            <a:alphaModFix/>
          </a:blip>
          <a:stretch>
            <a:fillRect/>
          </a:stretch>
        </p:blipFill>
        <p:spPr>
          <a:xfrm>
            <a:off x="8162651" y="1690698"/>
            <a:ext cx="3851025" cy="3875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p:nvPr/>
        </p:nvSpPr>
        <p:spPr>
          <a:xfrm>
            <a:off x="706223" y="469339"/>
            <a:ext cx="10582841" cy="12213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14A58"/>
              </a:buClr>
              <a:buSzPts val="4400"/>
              <a:buFont typeface="Calibri"/>
              <a:buNone/>
            </a:pPr>
            <a:r>
              <a:rPr lang="en-US" sz="4400" b="0" i="0" u="none" strike="noStrike" cap="none">
                <a:solidFill>
                  <a:srgbClr val="414A58"/>
                </a:solidFill>
                <a:latin typeface="Calibri"/>
                <a:ea typeface="Calibri"/>
                <a:cs typeface="Calibri"/>
                <a:sym typeface="Calibri"/>
              </a:rPr>
              <a:t>National Standards</a:t>
            </a:r>
            <a:endParaRPr sz="4400" b="0" i="0" u="none" strike="noStrike" cap="none">
              <a:solidFill>
                <a:schemeClr val="dk1"/>
              </a:solidFill>
              <a:latin typeface="Calibri"/>
              <a:ea typeface="Calibri"/>
              <a:cs typeface="Calibri"/>
              <a:sym typeface="Calibri"/>
            </a:endParaRPr>
          </a:p>
        </p:txBody>
      </p:sp>
      <p:sp>
        <p:nvSpPr>
          <p:cNvPr id="110" name="Google Shape;110;p6"/>
          <p:cNvSpPr txBox="1">
            <a:spLocks noGrp="1"/>
          </p:cNvSpPr>
          <p:nvPr>
            <p:ph type="sldNum" idx="12"/>
          </p:nvPr>
        </p:nvSpPr>
        <p:spPr>
          <a:xfrm>
            <a:off x="8604226" y="6374965"/>
            <a:ext cx="32633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11" name="Google Shape;111;p6" descr="A yellow and blue cover&#10;&#10;Description automatically generated"/>
          <p:cNvPicPr preferRelativeResize="0"/>
          <p:nvPr/>
        </p:nvPicPr>
        <p:blipFill rotWithShape="1">
          <a:blip r:embed="rId3">
            <a:alphaModFix/>
          </a:blip>
          <a:srcRect/>
          <a:stretch/>
        </p:blipFill>
        <p:spPr>
          <a:xfrm>
            <a:off x="1519328" y="1613648"/>
            <a:ext cx="3388478" cy="4356847"/>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12" name="Google Shape;112;p6"/>
          <p:cNvSpPr txBox="1"/>
          <p:nvPr/>
        </p:nvSpPr>
        <p:spPr>
          <a:xfrm>
            <a:off x="1451571" y="6183833"/>
            <a:ext cx="816684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https://www.councilforeconed.org/policy-advocacy/k-12-standards/</a:t>
            </a:r>
            <a:endParaRPr sz="1800" b="0" i="0" u="none" strike="noStrike" cap="none">
              <a:solidFill>
                <a:schemeClr val="dk1"/>
              </a:solidFill>
              <a:latin typeface="Calibri"/>
              <a:ea typeface="Calibri"/>
              <a:cs typeface="Calibri"/>
              <a:sym typeface="Calibri"/>
            </a:endParaRPr>
          </a:p>
        </p:txBody>
      </p:sp>
      <p:sp>
        <p:nvSpPr>
          <p:cNvPr id="113" name="Google Shape;113;p6"/>
          <p:cNvSpPr txBox="1"/>
          <p:nvPr/>
        </p:nvSpPr>
        <p:spPr>
          <a:xfrm>
            <a:off x="5635275" y="2418771"/>
            <a:ext cx="5653800" cy="2588100"/>
          </a:xfrm>
          <a:prstGeom prst="rect">
            <a:avLst/>
          </a:prstGeom>
          <a:noFill/>
          <a:ln>
            <a:noFill/>
          </a:ln>
        </p:spPr>
        <p:txBody>
          <a:bodyPr spcFirstLastPara="1" wrap="square" lIns="91425" tIns="45700" rIns="91425" bIns="45700" anchor="t" anchorCtr="0">
            <a:noAutofit/>
          </a:bodyPr>
          <a:lstStyle/>
          <a:p>
            <a:pPr marL="457200" lvl="0" indent="-393700" algn="l" rtl="0">
              <a:lnSpc>
                <a:spcPct val="9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STANDARD 3: SAVING</a:t>
            </a:r>
            <a:endParaRPr sz="26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2600">
              <a:solidFill>
                <a:schemeClr val="dk1"/>
              </a:solidFill>
              <a:latin typeface="Calibri"/>
              <a:ea typeface="Calibri"/>
              <a:cs typeface="Calibri"/>
              <a:sym typeface="Calibri"/>
            </a:endParaRPr>
          </a:p>
          <a:p>
            <a:pPr marL="457200" lvl="0" indent="-393700" algn="l" rtl="0">
              <a:lnSpc>
                <a:spcPct val="9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STANDARD 4: INVESTING </a:t>
            </a:r>
            <a:endParaRPr sz="26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2600">
              <a:solidFill>
                <a:schemeClr val="dk1"/>
              </a:solidFill>
              <a:latin typeface="Calibri"/>
              <a:ea typeface="Calibri"/>
              <a:cs typeface="Calibri"/>
              <a:sym typeface="Calibri"/>
            </a:endParaRPr>
          </a:p>
          <a:p>
            <a:pPr marL="457200" marR="0" lvl="0" indent="-393700" algn="l" rtl="0">
              <a:lnSpc>
                <a:spcPct val="90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STANDARD 6: MANAGING RISK</a:t>
            </a:r>
            <a:endParaRPr sz="2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endParaRPr sz="2600">
              <a:solidFill>
                <a:schemeClr val="dk1"/>
              </a:solidFill>
              <a:latin typeface="Calibri"/>
              <a:ea typeface="Calibri"/>
              <a:cs typeface="Calibri"/>
              <a:sym typeface="Calibri"/>
            </a:endParaRPr>
          </a:p>
          <a:p>
            <a:pPr marL="514350" marR="0" lvl="0" indent="-349250" algn="l" rtl="0">
              <a:lnSpc>
                <a:spcPct val="90000"/>
              </a:lnSpc>
              <a:spcBef>
                <a:spcPts val="1000"/>
              </a:spcBef>
              <a:spcAft>
                <a:spcPts val="0"/>
              </a:spcAft>
              <a:buClr>
                <a:schemeClr val="dk1"/>
              </a:buClr>
              <a:buSzPts val="2600"/>
              <a:buFont typeface="Arial"/>
              <a:buNone/>
            </a:pPr>
            <a:endParaRPr sz="26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p:nvPr/>
        </p:nvSpPr>
        <p:spPr>
          <a:xfrm>
            <a:off x="706223" y="469339"/>
            <a:ext cx="10582841" cy="12213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14A58"/>
              </a:buClr>
              <a:buSzPts val="4400"/>
              <a:buFont typeface="Calibri"/>
              <a:buNone/>
            </a:pPr>
            <a:r>
              <a:rPr lang="en-US" sz="4400" b="0" i="0" u="none" strike="noStrike" cap="none">
                <a:solidFill>
                  <a:srgbClr val="414A58"/>
                </a:solidFill>
                <a:latin typeface="Calibri"/>
                <a:ea typeface="Calibri"/>
                <a:cs typeface="Calibri"/>
                <a:sym typeface="Calibri"/>
              </a:rPr>
              <a:t>National Standards</a:t>
            </a:r>
            <a:endParaRPr sz="4400" b="0" i="0" u="none" strike="noStrike" cap="none">
              <a:solidFill>
                <a:schemeClr val="dk1"/>
              </a:solidFill>
              <a:latin typeface="Calibri"/>
              <a:ea typeface="Calibri"/>
              <a:cs typeface="Calibri"/>
              <a:sym typeface="Calibri"/>
            </a:endParaRPr>
          </a:p>
        </p:txBody>
      </p:sp>
      <p:sp>
        <p:nvSpPr>
          <p:cNvPr id="119" name="Google Shape;119;p7"/>
          <p:cNvSpPr txBox="1">
            <a:spLocks noGrp="1"/>
          </p:cNvSpPr>
          <p:nvPr>
            <p:ph type="sldNum" idx="12"/>
          </p:nvPr>
        </p:nvSpPr>
        <p:spPr>
          <a:xfrm>
            <a:off x="8604226" y="6374965"/>
            <a:ext cx="32633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20" name="Google Shape;120;p7" descr="The Voluntary National Content Standard Doc"/>
          <p:cNvPicPr preferRelativeResize="0"/>
          <p:nvPr/>
        </p:nvPicPr>
        <p:blipFill rotWithShape="1">
          <a:blip r:embed="rId3">
            <a:alphaModFix/>
          </a:blip>
          <a:srcRect/>
          <a:stretch/>
        </p:blipFill>
        <p:spPr>
          <a:xfrm>
            <a:off x="1743635" y="1548022"/>
            <a:ext cx="3359523" cy="4367072"/>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21" name="Google Shape;121;p7"/>
          <p:cNvSpPr txBox="1"/>
          <p:nvPr/>
        </p:nvSpPr>
        <p:spPr>
          <a:xfrm>
            <a:off x="1451571" y="6183833"/>
            <a:ext cx="816684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https://www.councilforeconed.org/policy-advocacy/k-12-standards/</a:t>
            </a:r>
            <a:endParaRPr sz="1800" b="0" i="0" u="none" strike="noStrike" cap="none">
              <a:solidFill>
                <a:schemeClr val="dk1"/>
              </a:solidFill>
              <a:latin typeface="Calibri"/>
              <a:ea typeface="Calibri"/>
              <a:cs typeface="Calibri"/>
              <a:sym typeface="Calibri"/>
            </a:endParaRPr>
          </a:p>
        </p:txBody>
      </p:sp>
      <p:sp>
        <p:nvSpPr>
          <p:cNvPr id="122" name="Google Shape;122;p7"/>
          <p:cNvSpPr txBox="1"/>
          <p:nvPr/>
        </p:nvSpPr>
        <p:spPr>
          <a:xfrm>
            <a:off x="5634312" y="1713566"/>
            <a:ext cx="5653840" cy="4362543"/>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1000"/>
              </a:spcBef>
              <a:spcAft>
                <a:spcPts val="0"/>
              </a:spcAft>
              <a:buNone/>
            </a:pPr>
            <a:endParaRPr/>
          </a:p>
          <a:p>
            <a:pPr marL="457200" lvl="0" indent="-393700" algn="l" rtl="0">
              <a:lnSpc>
                <a:spcPct val="9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STANDARD 1: SCARCITY </a:t>
            </a:r>
            <a:endParaRPr sz="26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2600">
              <a:solidFill>
                <a:schemeClr val="dk1"/>
              </a:solidFill>
              <a:latin typeface="Calibri"/>
              <a:ea typeface="Calibri"/>
              <a:cs typeface="Calibri"/>
              <a:sym typeface="Calibri"/>
            </a:endParaRPr>
          </a:p>
          <a:p>
            <a:pPr marL="457200" lvl="0" indent="-393700" algn="l" rtl="0">
              <a:lnSpc>
                <a:spcPct val="9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STANDARD 2: DECISION MAKING </a:t>
            </a:r>
            <a:endParaRPr sz="26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2600">
              <a:solidFill>
                <a:schemeClr val="dk1"/>
              </a:solidFill>
              <a:latin typeface="Calibri"/>
              <a:ea typeface="Calibri"/>
              <a:cs typeface="Calibri"/>
              <a:sym typeface="Calibri"/>
            </a:endParaRPr>
          </a:p>
          <a:p>
            <a:pPr marL="457200" lvl="0" indent="-393700" algn="l" rtl="0">
              <a:lnSpc>
                <a:spcPct val="90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STANDARD 4: INCENTIVES</a:t>
            </a:r>
            <a:endParaRPr sz="26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2600">
              <a:solidFill>
                <a:schemeClr val="dk1"/>
              </a:solidFill>
              <a:latin typeface="Calibri"/>
              <a:ea typeface="Calibri"/>
              <a:cs typeface="Calibri"/>
              <a:sym typeface="Calibri"/>
            </a:endParaRPr>
          </a:p>
          <a:p>
            <a:pPr marL="457200" lvl="0" indent="-393700" algn="l" rtl="0">
              <a:lnSpc>
                <a:spcPct val="90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STANDARD 8: ROLE OF PRICES</a:t>
            </a:r>
            <a:endParaRPr>
              <a:solidFill>
                <a:schemeClr val="dk1"/>
              </a:solidFill>
            </a:endParaRPr>
          </a:p>
          <a:p>
            <a:pPr marL="514350" marR="0" lvl="0" indent="-34925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8"/>
          <p:cNvPicPr preferRelativeResize="0"/>
          <p:nvPr/>
        </p:nvPicPr>
        <p:blipFill rotWithShape="1">
          <a:blip r:embed="rId3">
            <a:alphaModFix/>
          </a:blip>
          <a:srcRect l="29" r="28"/>
          <a:stretch/>
        </p:blipFill>
        <p:spPr>
          <a:xfrm>
            <a:off x="0" y="-144279"/>
            <a:ext cx="6417400" cy="4702012"/>
          </a:xfrm>
          <a:prstGeom prst="rect">
            <a:avLst/>
          </a:prstGeom>
          <a:noFill/>
          <a:ln>
            <a:noFill/>
          </a:ln>
        </p:spPr>
      </p:pic>
      <p:sp>
        <p:nvSpPr>
          <p:cNvPr id="128" name="Google Shape;128;p8"/>
          <p:cNvSpPr txBox="1">
            <a:spLocks noGrp="1"/>
          </p:cNvSpPr>
          <p:nvPr>
            <p:ph type="body" idx="1"/>
          </p:nvPr>
        </p:nvSpPr>
        <p:spPr>
          <a:xfrm>
            <a:off x="872750" y="2183825"/>
            <a:ext cx="4671900" cy="216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14A58"/>
              </a:buClr>
              <a:buSzPts val="5000"/>
              <a:buFont typeface="Calibri"/>
              <a:buNone/>
            </a:pPr>
            <a:r>
              <a:rPr lang="en-US" sz="5000">
                <a:solidFill>
                  <a:srgbClr val="414A58"/>
                </a:solidFill>
                <a:latin typeface="Calibri"/>
                <a:ea typeface="Calibri"/>
                <a:cs typeface="Calibri"/>
                <a:sym typeface="Calibri"/>
              </a:rPr>
              <a:t>1  - </a:t>
            </a:r>
            <a:r>
              <a:rPr lang="en-US" sz="5000">
                <a:solidFill>
                  <a:srgbClr val="414A58"/>
                </a:solidFill>
              </a:rPr>
              <a:t>What is </a:t>
            </a:r>
            <a:endParaRPr sz="5000">
              <a:solidFill>
                <a:srgbClr val="414A58"/>
              </a:solidFill>
            </a:endParaRPr>
          </a:p>
          <a:p>
            <a:pPr marL="457200" lvl="0" indent="457200" algn="l" rtl="0">
              <a:lnSpc>
                <a:spcPct val="90000"/>
              </a:lnSpc>
              <a:spcBef>
                <a:spcPts val="0"/>
              </a:spcBef>
              <a:spcAft>
                <a:spcPts val="0"/>
              </a:spcAft>
              <a:buClr>
                <a:srgbClr val="414A58"/>
              </a:buClr>
              <a:buSzPts val="5000"/>
              <a:buFont typeface="Calibri"/>
              <a:buNone/>
            </a:pPr>
            <a:r>
              <a:rPr lang="en-US" sz="5000">
                <a:solidFill>
                  <a:srgbClr val="414A58"/>
                </a:solidFill>
              </a:rPr>
              <a:t>Behavioral </a:t>
            </a:r>
            <a:endParaRPr sz="5000">
              <a:solidFill>
                <a:srgbClr val="414A58"/>
              </a:solidFill>
            </a:endParaRPr>
          </a:p>
          <a:p>
            <a:pPr marL="457200" lvl="0" indent="457200" algn="l" rtl="0">
              <a:lnSpc>
                <a:spcPct val="90000"/>
              </a:lnSpc>
              <a:spcBef>
                <a:spcPts val="0"/>
              </a:spcBef>
              <a:spcAft>
                <a:spcPts val="0"/>
              </a:spcAft>
              <a:buClr>
                <a:srgbClr val="414A58"/>
              </a:buClr>
              <a:buSzPts val="5000"/>
              <a:buFont typeface="Calibri"/>
              <a:buNone/>
            </a:pPr>
            <a:r>
              <a:rPr lang="en-US" sz="5000">
                <a:solidFill>
                  <a:srgbClr val="414A58"/>
                </a:solidFill>
              </a:rPr>
              <a:t>Economics?</a:t>
            </a:r>
            <a:endParaRPr sz="5000">
              <a:solidFill>
                <a:srgbClr val="414A58"/>
              </a:solidFill>
            </a:endParaRPr>
          </a:p>
        </p:txBody>
      </p:sp>
      <p:pic>
        <p:nvPicPr>
          <p:cNvPr id="129" name="Google Shape;129;p8"/>
          <p:cNvPicPr preferRelativeResize="0"/>
          <p:nvPr/>
        </p:nvPicPr>
        <p:blipFill rotWithShape="1">
          <a:blip r:embed="rId4">
            <a:alphaModFix/>
          </a:blip>
          <a:srcRect/>
          <a:stretch/>
        </p:blipFill>
        <p:spPr>
          <a:xfrm>
            <a:off x="708075" y="4860038"/>
            <a:ext cx="2597021" cy="1325562"/>
          </a:xfrm>
          <a:prstGeom prst="rect">
            <a:avLst/>
          </a:prstGeom>
          <a:noFill/>
          <a:ln>
            <a:noFill/>
          </a:ln>
        </p:spPr>
      </p:pic>
      <p:pic>
        <p:nvPicPr>
          <p:cNvPr id="130" name="Google Shape;130;p8" title="Screen Shot 2025-07-16 at 3.47.51 PM.png"/>
          <p:cNvPicPr preferRelativeResize="0"/>
          <p:nvPr/>
        </p:nvPicPr>
        <p:blipFill>
          <a:blip r:embed="rId5">
            <a:alphaModFix/>
          </a:blip>
          <a:stretch>
            <a:fillRect/>
          </a:stretch>
        </p:blipFill>
        <p:spPr>
          <a:xfrm>
            <a:off x="6249798" y="1425175"/>
            <a:ext cx="5503591" cy="4639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p:nvPr/>
        </p:nvSpPr>
        <p:spPr>
          <a:xfrm>
            <a:off x="706223" y="469339"/>
            <a:ext cx="10582841" cy="12213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14A58"/>
              </a:buClr>
              <a:buSzPts val="4400"/>
              <a:buFont typeface="Calibri"/>
              <a:buNone/>
            </a:pPr>
            <a:r>
              <a:rPr lang="en-US" sz="4400">
                <a:solidFill>
                  <a:srgbClr val="414A58"/>
                </a:solidFill>
                <a:latin typeface="Calibri"/>
                <a:ea typeface="Calibri"/>
                <a:cs typeface="Calibri"/>
                <a:sym typeface="Calibri"/>
              </a:rPr>
              <a:t>Behavioral Economics - Defined</a:t>
            </a:r>
            <a:endParaRPr sz="4400" b="0" i="0" u="none" strike="noStrike" cap="none">
              <a:solidFill>
                <a:schemeClr val="dk1"/>
              </a:solidFill>
              <a:latin typeface="Calibri"/>
              <a:ea typeface="Calibri"/>
              <a:cs typeface="Calibri"/>
              <a:sym typeface="Calibri"/>
            </a:endParaRPr>
          </a:p>
        </p:txBody>
      </p:sp>
      <p:sp>
        <p:nvSpPr>
          <p:cNvPr id="136" name="Google Shape;136;p10"/>
          <p:cNvSpPr txBox="1">
            <a:spLocks noGrp="1"/>
          </p:cNvSpPr>
          <p:nvPr>
            <p:ph type="sldNum" idx="12"/>
          </p:nvPr>
        </p:nvSpPr>
        <p:spPr>
          <a:xfrm>
            <a:off x="8604226" y="6374965"/>
            <a:ext cx="32633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37" name="Google Shape;137;p10"/>
          <p:cNvSpPr txBox="1"/>
          <p:nvPr/>
        </p:nvSpPr>
        <p:spPr>
          <a:xfrm>
            <a:off x="732950" y="2494175"/>
            <a:ext cx="10529400" cy="3880800"/>
          </a:xfrm>
          <a:prstGeom prst="rect">
            <a:avLst/>
          </a:prstGeom>
          <a:noFill/>
          <a:ln>
            <a:noFill/>
          </a:ln>
        </p:spPr>
        <p:txBody>
          <a:bodyPr spcFirstLastPara="1" wrap="square" lIns="91425" tIns="45700" rIns="91425" bIns="45700" anchor="t" anchorCtr="0">
            <a:noAutofit/>
          </a:bodyPr>
          <a:lstStyle/>
          <a:p>
            <a:pPr marL="514350" marR="0" lvl="0" indent="-349250" algn="ctr" rtl="0">
              <a:lnSpc>
                <a:spcPct val="90000"/>
              </a:lnSpc>
              <a:spcBef>
                <a:spcPts val="1000"/>
              </a:spcBef>
              <a:spcAft>
                <a:spcPts val="0"/>
              </a:spcAft>
              <a:buClr>
                <a:schemeClr val="dk1"/>
              </a:buClr>
              <a:buSzPts val="2600"/>
              <a:buFont typeface="Arial"/>
              <a:buNone/>
            </a:pPr>
            <a:r>
              <a:rPr lang="en-US" sz="3000" b="1" u="sng">
                <a:solidFill>
                  <a:schemeClr val="dk1"/>
                </a:solidFill>
                <a:latin typeface="Calibri"/>
                <a:ea typeface="Calibri"/>
                <a:cs typeface="Calibri"/>
                <a:sym typeface="Calibri"/>
              </a:rPr>
              <a:t>Warm-Up PLC Discussion:</a:t>
            </a:r>
            <a:endParaRPr sz="3000" b="1" u="sng">
              <a:solidFill>
                <a:schemeClr val="dk1"/>
              </a:solidFill>
              <a:latin typeface="Calibri"/>
              <a:ea typeface="Calibri"/>
              <a:cs typeface="Calibri"/>
              <a:sym typeface="Calibri"/>
            </a:endParaRPr>
          </a:p>
          <a:p>
            <a:pPr marL="514350" marR="0" lvl="0" indent="-349250" algn="l" rtl="0">
              <a:lnSpc>
                <a:spcPct val="90000"/>
              </a:lnSpc>
              <a:spcBef>
                <a:spcPts val="1000"/>
              </a:spcBef>
              <a:spcAft>
                <a:spcPts val="0"/>
              </a:spcAft>
              <a:buClr>
                <a:schemeClr val="dk1"/>
              </a:buClr>
              <a:buSzPts val="2600"/>
              <a:buFont typeface="Arial"/>
              <a:buNone/>
            </a:pPr>
            <a:r>
              <a:rPr lang="en-US" sz="3000" b="1" i="1">
                <a:solidFill>
                  <a:schemeClr val="dk1"/>
                </a:solidFill>
                <a:latin typeface="Calibri"/>
                <a:ea typeface="Calibri"/>
                <a:cs typeface="Calibri"/>
                <a:sym typeface="Calibri"/>
              </a:rPr>
              <a:t>In the Breakout Room, discuss two educational questions about economics:</a:t>
            </a:r>
            <a:endParaRPr sz="3000" b="1" i="1">
              <a:solidFill>
                <a:schemeClr val="dk1"/>
              </a:solidFill>
              <a:latin typeface="Calibri"/>
              <a:ea typeface="Calibri"/>
              <a:cs typeface="Calibri"/>
              <a:sym typeface="Calibri"/>
            </a:endParaRPr>
          </a:p>
          <a:p>
            <a:pPr marL="457200" marR="0" lvl="0" indent="-419100" algn="l" rtl="0">
              <a:lnSpc>
                <a:spcPct val="90000"/>
              </a:lnSpc>
              <a:spcBef>
                <a:spcPts val="1000"/>
              </a:spcBef>
              <a:spcAft>
                <a:spcPts val="0"/>
              </a:spcAft>
              <a:buClr>
                <a:srgbClr val="FF0000"/>
              </a:buClr>
              <a:buSzPts val="3000"/>
              <a:buFont typeface="Calibri"/>
              <a:buAutoNum type="arabicPeriod"/>
            </a:pPr>
            <a:r>
              <a:rPr lang="en-US" sz="3000" b="1">
                <a:solidFill>
                  <a:srgbClr val="FF0000"/>
                </a:solidFill>
                <a:latin typeface="Calibri"/>
                <a:ea typeface="Calibri"/>
                <a:cs typeface="Calibri"/>
                <a:sym typeface="Calibri"/>
              </a:rPr>
              <a:t>How do you teach your students to “Think Like An Economist” at the beginning of the year?  What do you tell them it entails?”</a:t>
            </a:r>
            <a:endParaRPr sz="3000" b="1">
              <a:solidFill>
                <a:srgbClr val="FF0000"/>
              </a:solidFill>
              <a:latin typeface="Calibri"/>
              <a:ea typeface="Calibri"/>
              <a:cs typeface="Calibri"/>
              <a:sym typeface="Calibri"/>
            </a:endParaRPr>
          </a:p>
          <a:p>
            <a:pPr marL="457200" marR="0" lvl="0" indent="-419100" algn="l" rtl="0">
              <a:lnSpc>
                <a:spcPct val="90000"/>
              </a:lnSpc>
              <a:spcBef>
                <a:spcPts val="0"/>
              </a:spcBef>
              <a:spcAft>
                <a:spcPts val="0"/>
              </a:spcAft>
              <a:buClr>
                <a:srgbClr val="FF0000"/>
              </a:buClr>
              <a:buSzPts val="3000"/>
              <a:buFont typeface="Calibri"/>
              <a:buAutoNum type="arabicPeriod"/>
            </a:pPr>
            <a:r>
              <a:rPr lang="en-US" sz="3000" b="1">
                <a:solidFill>
                  <a:srgbClr val="FF0000"/>
                </a:solidFill>
                <a:latin typeface="Calibri"/>
                <a:ea typeface="Calibri"/>
                <a:cs typeface="Calibri"/>
                <a:sym typeface="Calibri"/>
              </a:rPr>
              <a:t>What would you provide to your students as a working definition for BEHAVIORAL ECONOMICS?</a:t>
            </a:r>
            <a:endParaRPr sz="3000" b="1">
              <a:solidFill>
                <a:srgbClr val="FF0000"/>
              </a:solidFill>
              <a:latin typeface="Calibri"/>
              <a:ea typeface="Calibri"/>
              <a:cs typeface="Calibri"/>
              <a:sym typeface="Calibri"/>
            </a:endParaRPr>
          </a:p>
          <a:p>
            <a:pPr marL="514350" marR="0" lvl="0" indent="-349250" algn="l" rtl="0">
              <a:lnSpc>
                <a:spcPct val="90000"/>
              </a:lnSpc>
              <a:spcBef>
                <a:spcPts val="1000"/>
              </a:spcBef>
              <a:spcAft>
                <a:spcPts val="0"/>
              </a:spcAft>
              <a:buClr>
                <a:schemeClr val="dk1"/>
              </a:buClr>
              <a:buSzPts val="2600"/>
              <a:buFont typeface="Arial"/>
              <a:buNone/>
            </a:pPr>
            <a:endParaRPr sz="26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32</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revision>1</cp:revision>
  <dcterms:created xsi:type="dcterms:W3CDTF">2022-05-10T21:20:13Z</dcterms:created>
  <dcterms:modified xsi:type="dcterms:W3CDTF">2025-08-18T19:42:21Z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MediaServiceImageTags">
    <vt:lpwstr/>
  </property>
</Properties>
</file>