
<file path=[Content_Types].xml><?xml version="1.0" encoding="utf-8"?>
<Types xmlns="http://schemas.openxmlformats.org/package/2006/content-types">
  <Default Extension="jfif" ContentType="image/jpeg"/>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6" r:id="rId4"/>
    <p:sldMasterId id="2147483660" r:id="rId5"/>
  </p:sldMasterIdLst>
  <p:notesMasterIdLst>
    <p:notesMasterId r:id="rId43"/>
  </p:notesMasterIdLst>
  <p:sldIdLst>
    <p:sldId id="257" r:id="rId6"/>
    <p:sldId id="321" r:id="rId7"/>
    <p:sldId id="442" r:id="rId8"/>
    <p:sldId id="344" r:id="rId9"/>
    <p:sldId id="382" r:id="rId10"/>
    <p:sldId id="374" r:id="rId11"/>
    <p:sldId id="375" r:id="rId12"/>
    <p:sldId id="376" r:id="rId13"/>
    <p:sldId id="441" r:id="rId14"/>
    <p:sldId id="377" r:id="rId15"/>
    <p:sldId id="373" r:id="rId16"/>
    <p:sldId id="378" r:id="rId17"/>
    <p:sldId id="380" r:id="rId18"/>
    <p:sldId id="384" r:id="rId19"/>
    <p:sldId id="385" r:id="rId20"/>
    <p:sldId id="386" r:id="rId21"/>
    <p:sldId id="387" r:id="rId22"/>
    <p:sldId id="388" r:id="rId23"/>
    <p:sldId id="390" r:id="rId24"/>
    <p:sldId id="391" r:id="rId25"/>
    <p:sldId id="392" r:id="rId26"/>
    <p:sldId id="405" r:id="rId27"/>
    <p:sldId id="406" r:id="rId28"/>
    <p:sldId id="412" r:id="rId29"/>
    <p:sldId id="429" r:id="rId30"/>
    <p:sldId id="432" r:id="rId31"/>
    <p:sldId id="433" r:id="rId32"/>
    <p:sldId id="435" r:id="rId33"/>
    <p:sldId id="436" r:id="rId34"/>
    <p:sldId id="428" r:id="rId35"/>
    <p:sldId id="408" r:id="rId36"/>
    <p:sldId id="439" r:id="rId37"/>
    <p:sldId id="440" r:id="rId38"/>
    <p:sldId id="431" r:id="rId39"/>
    <p:sldId id="443" r:id="rId40"/>
    <p:sldId id="314" r:id="rId41"/>
    <p:sldId id="286"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5A50A080-A15A-4C2F-B755-3202B1542601}">
          <p14:sldIdLst>
            <p14:sldId id="257"/>
            <p14:sldId id="321"/>
            <p14:sldId id="442"/>
          </p14:sldIdLst>
        </p14:section>
        <p14:section name="Module 1" id="{41E6D371-12E6-4F83-BD77-90CABC265FA9}">
          <p14:sldIdLst>
            <p14:sldId id="344"/>
            <p14:sldId id="382"/>
            <p14:sldId id="374"/>
            <p14:sldId id="375"/>
            <p14:sldId id="376"/>
            <p14:sldId id="441"/>
            <p14:sldId id="377"/>
            <p14:sldId id="373"/>
            <p14:sldId id="378"/>
            <p14:sldId id="380"/>
            <p14:sldId id="384"/>
            <p14:sldId id="385"/>
            <p14:sldId id="386"/>
            <p14:sldId id="387"/>
            <p14:sldId id="388"/>
            <p14:sldId id="390"/>
            <p14:sldId id="391"/>
            <p14:sldId id="392"/>
          </p14:sldIdLst>
        </p14:section>
        <p14:section name="Module 2" id="{78D723D3-40E2-4F02-B53D-EEE4F882FD0F}">
          <p14:sldIdLst>
            <p14:sldId id="405"/>
            <p14:sldId id="406"/>
            <p14:sldId id="412"/>
            <p14:sldId id="429"/>
          </p14:sldIdLst>
        </p14:section>
        <p14:section name="Module 5" id="{529ACF86-92DC-41CC-9D47-AB08BD0C8A05}">
          <p14:sldIdLst>
            <p14:sldId id="432"/>
            <p14:sldId id="433"/>
            <p14:sldId id="435"/>
            <p14:sldId id="436"/>
            <p14:sldId id="428"/>
            <p14:sldId id="408"/>
            <p14:sldId id="439"/>
            <p14:sldId id="440"/>
            <p14:sldId id="431"/>
            <p14:sldId id="443"/>
            <p14:sldId id="314"/>
            <p14:sldId id="286"/>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639D55C-1B0C-3054-84D1-994017B33C45}" name="Hannah Eckstein" initials="HE" userId="S::heckstein@councilforeconed.org::bf487cbf-8928-4d1c-9868-e31d1819342b" providerId="AD"/>
  <p188:author id="{0988636A-E8E8-79EF-C834-51AB967AFA8F}" name="Ruben Rivera" initials="RR" userId="S::rrivera@councilforeconed.org::8fad7a45-b744-4787-91b8-3942cc67532d" providerId="AD"/>
  <p188:author id="{92C92DA3-15F2-8E00-7045-6FF7E7072437}" name="Rosanna Castillo" initials="RC" userId="S::rcastillo@councilforeconed.org::12209b77-0369-48a1-961b-a35951aa1208"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C0650D6-449D-9506-998F-25DA6A0D2EF6}" v="6" dt="2025-08-13T15:54:04.730"/>
    <p1510:client id="{8084A760-80EA-08BE-9BC6-34AD95E22154}" v="4" dt="2025-08-14T16:38:19.341"/>
    <p1510:client id="{C56743B3-91A7-7271-F99A-84707E2C6E05}" v="39" dt="2025-08-13T15:49:46.13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6797" autoAdjust="0"/>
  </p:normalViewPr>
  <p:slideViewPr>
    <p:cSldViewPr snapToGrid="0">
      <p:cViewPr varScale="1">
        <p:scale>
          <a:sx n="63" d="100"/>
          <a:sy n="63" d="100"/>
        </p:scale>
        <p:origin x="1426" y="2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microsoft.com/office/2018/10/relationships/authors" Target="author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notesMaster" Target="notesMasters/notesMaster1.xml"/><Relationship Id="rId48" Type="http://schemas.microsoft.com/office/2015/10/relationships/revisionInfo" Target="revisionInfo.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theme" Target="theme/theme1.xml"/><Relationship Id="rId20" Type="http://schemas.openxmlformats.org/officeDocument/2006/relationships/slide" Target="slides/slide15.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s>
</file>

<file path=ppt/diagrams/_rels/data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svg"/><Relationship Id="rId1" Type="http://schemas.openxmlformats.org/officeDocument/2006/relationships/image" Target="../media/image22.png"/><Relationship Id="rId4" Type="http://schemas.openxmlformats.org/officeDocument/2006/relationships/image" Target="../media/image25.svg"/></Relationships>
</file>

<file path=ppt/diagrams/_rels/drawing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svg"/><Relationship Id="rId1" Type="http://schemas.openxmlformats.org/officeDocument/2006/relationships/image" Target="../media/image22.png"/><Relationship Id="rId4" Type="http://schemas.openxmlformats.org/officeDocument/2006/relationships/image" Target="../media/image25.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0E562E1-E2EF-42EB-9E3F-0B1D120A0DD6}"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BD6D6B62-CF6F-4499-BAAB-A3D9007732D4}">
      <dgm:prSet/>
      <dgm:spPr/>
      <dgm:t>
        <a:bodyPr/>
        <a:lstStyle/>
        <a:p>
          <a:pPr>
            <a:lnSpc>
              <a:spcPct val="100000"/>
            </a:lnSpc>
          </a:pPr>
          <a:r>
            <a:rPr lang="en-US"/>
            <a:t>I am using CEE Resources for the purpose of meeting the new PA State Standards</a:t>
          </a:r>
        </a:p>
      </dgm:t>
    </dgm:pt>
    <dgm:pt modelId="{D789BE4A-1694-4F84-8BD9-8C4209429D30}" type="parTrans" cxnId="{5B6E6A92-8EC7-46B6-B9CB-C5774F5E5F5C}">
      <dgm:prSet/>
      <dgm:spPr/>
      <dgm:t>
        <a:bodyPr/>
        <a:lstStyle/>
        <a:p>
          <a:endParaRPr lang="en-US"/>
        </a:p>
      </dgm:t>
    </dgm:pt>
    <dgm:pt modelId="{651ED970-2509-443A-BCA0-C244BEE7684B}" type="sibTrans" cxnId="{5B6E6A92-8EC7-46B6-B9CB-C5774F5E5F5C}">
      <dgm:prSet/>
      <dgm:spPr/>
      <dgm:t>
        <a:bodyPr/>
        <a:lstStyle/>
        <a:p>
          <a:endParaRPr lang="en-US"/>
        </a:p>
      </dgm:t>
    </dgm:pt>
    <dgm:pt modelId="{CA1520DF-7A77-4988-A964-08C1E71ECE78}">
      <dgm:prSet/>
      <dgm:spPr/>
      <dgm:t>
        <a:bodyPr/>
        <a:lstStyle/>
        <a:p>
          <a:pPr>
            <a:lnSpc>
              <a:spcPct val="100000"/>
            </a:lnSpc>
          </a:pPr>
          <a:r>
            <a:rPr lang="en-US"/>
            <a:t>EconEdLink:  K-12 Resources</a:t>
          </a:r>
        </a:p>
      </dgm:t>
    </dgm:pt>
    <dgm:pt modelId="{82654676-E40F-41BD-A8A7-D6E84D0EDD1C}" type="parTrans" cxnId="{D6FA38A3-638B-461B-A63D-6BC4101531B3}">
      <dgm:prSet/>
      <dgm:spPr/>
      <dgm:t>
        <a:bodyPr/>
        <a:lstStyle/>
        <a:p>
          <a:endParaRPr lang="en-US"/>
        </a:p>
      </dgm:t>
    </dgm:pt>
    <dgm:pt modelId="{434FCA75-1F42-438C-B101-98E79E0A2E7D}" type="sibTrans" cxnId="{D6FA38A3-638B-461B-A63D-6BC4101531B3}">
      <dgm:prSet/>
      <dgm:spPr/>
      <dgm:t>
        <a:bodyPr/>
        <a:lstStyle/>
        <a:p>
          <a:endParaRPr lang="en-US"/>
        </a:p>
      </dgm:t>
    </dgm:pt>
    <dgm:pt modelId="{F58240EB-6A07-4F9D-9644-9287F9209F06}">
      <dgm:prSet/>
      <dgm:spPr/>
      <dgm:t>
        <a:bodyPr/>
        <a:lstStyle/>
        <a:p>
          <a:pPr>
            <a:lnSpc>
              <a:spcPct val="100000"/>
            </a:lnSpc>
          </a:pPr>
          <a:r>
            <a:rPr lang="en-US"/>
            <a:t>CEE Personal Finance Course:  9-12</a:t>
          </a:r>
        </a:p>
      </dgm:t>
    </dgm:pt>
    <dgm:pt modelId="{20B38F53-320F-4D13-A195-83F64451FB98}" type="parTrans" cxnId="{27180D1B-0F36-454C-9367-5C00EDB54611}">
      <dgm:prSet/>
      <dgm:spPr/>
      <dgm:t>
        <a:bodyPr/>
        <a:lstStyle/>
        <a:p>
          <a:endParaRPr lang="en-US"/>
        </a:p>
      </dgm:t>
    </dgm:pt>
    <dgm:pt modelId="{391B4CA4-8511-43E2-9E51-21917540C584}" type="sibTrans" cxnId="{27180D1B-0F36-454C-9367-5C00EDB54611}">
      <dgm:prSet/>
      <dgm:spPr/>
      <dgm:t>
        <a:bodyPr/>
        <a:lstStyle/>
        <a:p>
          <a:endParaRPr lang="en-US"/>
        </a:p>
      </dgm:t>
    </dgm:pt>
    <dgm:pt modelId="{F3BFA8B1-96CC-48A2-9CAA-B6BED863CDC4}">
      <dgm:prSet/>
      <dgm:spPr/>
      <dgm:t>
        <a:bodyPr/>
        <a:lstStyle/>
        <a:p>
          <a:pPr>
            <a:lnSpc>
              <a:spcPct val="100000"/>
            </a:lnSpc>
          </a:pPr>
          <a:r>
            <a:rPr lang="en-US"/>
            <a:t>Financial Fitness for Life:  K-12</a:t>
          </a:r>
        </a:p>
      </dgm:t>
    </dgm:pt>
    <dgm:pt modelId="{598891E3-80CD-4FF1-8E17-07099CDB4E80}" type="parTrans" cxnId="{D3823732-8D10-4FE4-B02F-8F305EAB5845}">
      <dgm:prSet/>
      <dgm:spPr/>
      <dgm:t>
        <a:bodyPr/>
        <a:lstStyle/>
        <a:p>
          <a:endParaRPr lang="en-US"/>
        </a:p>
      </dgm:t>
    </dgm:pt>
    <dgm:pt modelId="{E222643E-B45D-418F-9776-20FC79A0AD9E}" type="sibTrans" cxnId="{D3823732-8D10-4FE4-B02F-8F305EAB5845}">
      <dgm:prSet/>
      <dgm:spPr/>
      <dgm:t>
        <a:bodyPr/>
        <a:lstStyle/>
        <a:p>
          <a:endParaRPr lang="en-US"/>
        </a:p>
      </dgm:t>
    </dgm:pt>
    <dgm:pt modelId="{EBD6EB38-D527-40D6-8D6E-528D70262F0B}">
      <dgm:prSet/>
      <dgm:spPr/>
      <dgm:t>
        <a:bodyPr/>
        <a:lstStyle/>
        <a:p>
          <a:pPr>
            <a:lnSpc>
              <a:spcPct val="100000"/>
            </a:lnSpc>
          </a:pPr>
          <a:r>
            <a:rPr lang="en-US"/>
            <a:t>I am using current resources for the purpose of meeting the new PA State Standards</a:t>
          </a:r>
        </a:p>
      </dgm:t>
    </dgm:pt>
    <dgm:pt modelId="{7577E8FC-5C18-44F6-A08B-DCCE381B8D6E}" type="parTrans" cxnId="{FFBDC0A8-5E80-48C3-9406-19AEE4091673}">
      <dgm:prSet/>
      <dgm:spPr/>
      <dgm:t>
        <a:bodyPr/>
        <a:lstStyle/>
        <a:p>
          <a:endParaRPr lang="en-US"/>
        </a:p>
      </dgm:t>
    </dgm:pt>
    <dgm:pt modelId="{86961345-96DC-47C9-9698-F6A9E99599CD}" type="sibTrans" cxnId="{FFBDC0A8-5E80-48C3-9406-19AEE4091673}">
      <dgm:prSet/>
      <dgm:spPr/>
      <dgm:t>
        <a:bodyPr/>
        <a:lstStyle/>
        <a:p>
          <a:endParaRPr lang="en-US"/>
        </a:p>
      </dgm:t>
    </dgm:pt>
    <dgm:pt modelId="{6B6FE7C0-C018-4350-AFE6-E9CD0B4DF49A}" type="pres">
      <dgm:prSet presAssocID="{A0E562E1-E2EF-42EB-9E3F-0B1D120A0DD6}" presName="root" presStyleCnt="0">
        <dgm:presLayoutVars>
          <dgm:dir/>
          <dgm:resizeHandles val="exact"/>
        </dgm:presLayoutVars>
      </dgm:prSet>
      <dgm:spPr/>
    </dgm:pt>
    <dgm:pt modelId="{D6EB3F0D-FAA9-4945-84C1-6819D848CA6E}" type="pres">
      <dgm:prSet presAssocID="{BD6D6B62-CF6F-4499-BAAB-A3D9007732D4}" presName="compNode" presStyleCnt="0"/>
      <dgm:spPr/>
    </dgm:pt>
    <dgm:pt modelId="{7B8FC769-F3F4-4AD1-8576-BD8A7619722C}" type="pres">
      <dgm:prSet presAssocID="{BD6D6B62-CF6F-4499-BAAB-A3D9007732D4}" presName="bgRect" presStyleLbl="bgShp" presStyleIdx="0" presStyleCnt="2"/>
      <dgm:spPr/>
    </dgm:pt>
    <dgm:pt modelId="{B3CF8614-7963-42B2-9651-D1F42ABE0248}" type="pres">
      <dgm:prSet presAssocID="{BD6D6B62-CF6F-4499-BAAB-A3D9007732D4}"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choolhouse"/>
        </a:ext>
      </dgm:extLst>
    </dgm:pt>
    <dgm:pt modelId="{87461FA3-A014-4DB3-83C6-14A69F4BBA7F}" type="pres">
      <dgm:prSet presAssocID="{BD6D6B62-CF6F-4499-BAAB-A3D9007732D4}" presName="spaceRect" presStyleCnt="0"/>
      <dgm:spPr/>
    </dgm:pt>
    <dgm:pt modelId="{109DC62C-73EA-4E05-8CD9-4F725E99898E}" type="pres">
      <dgm:prSet presAssocID="{BD6D6B62-CF6F-4499-BAAB-A3D9007732D4}" presName="parTx" presStyleLbl="revTx" presStyleIdx="0" presStyleCnt="3">
        <dgm:presLayoutVars>
          <dgm:chMax val="0"/>
          <dgm:chPref val="0"/>
        </dgm:presLayoutVars>
      </dgm:prSet>
      <dgm:spPr/>
    </dgm:pt>
    <dgm:pt modelId="{5FCAF8A9-432E-4092-8CCB-1E0F5A9581BB}" type="pres">
      <dgm:prSet presAssocID="{BD6D6B62-CF6F-4499-BAAB-A3D9007732D4}" presName="desTx" presStyleLbl="revTx" presStyleIdx="1" presStyleCnt="3">
        <dgm:presLayoutVars/>
      </dgm:prSet>
      <dgm:spPr/>
    </dgm:pt>
    <dgm:pt modelId="{E6984B71-46FC-419D-A848-2A5347CCFAEF}" type="pres">
      <dgm:prSet presAssocID="{651ED970-2509-443A-BCA0-C244BEE7684B}" presName="sibTrans" presStyleCnt="0"/>
      <dgm:spPr/>
    </dgm:pt>
    <dgm:pt modelId="{F3DDD639-2A31-4FC3-9E66-4CB08E05193C}" type="pres">
      <dgm:prSet presAssocID="{EBD6EB38-D527-40D6-8D6E-528D70262F0B}" presName="compNode" presStyleCnt="0"/>
      <dgm:spPr/>
    </dgm:pt>
    <dgm:pt modelId="{D8807E0F-1261-447C-B5CA-BB85EF88D64E}" type="pres">
      <dgm:prSet presAssocID="{EBD6EB38-D527-40D6-8D6E-528D70262F0B}" presName="bgRect" presStyleLbl="bgShp" presStyleIdx="1" presStyleCnt="2"/>
      <dgm:spPr/>
    </dgm:pt>
    <dgm:pt modelId="{2FD0DEEF-3A3D-41C3-B767-0A3C7BD5C6EC}" type="pres">
      <dgm:prSet presAssocID="{EBD6EB38-D527-40D6-8D6E-528D70262F0B}"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eckmark"/>
        </a:ext>
      </dgm:extLst>
    </dgm:pt>
    <dgm:pt modelId="{F2D52C0C-23FD-4F46-973F-A765D0D10C7B}" type="pres">
      <dgm:prSet presAssocID="{EBD6EB38-D527-40D6-8D6E-528D70262F0B}" presName="spaceRect" presStyleCnt="0"/>
      <dgm:spPr/>
    </dgm:pt>
    <dgm:pt modelId="{A4AF29B3-E96A-49B6-A234-351CF011F557}" type="pres">
      <dgm:prSet presAssocID="{EBD6EB38-D527-40D6-8D6E-528D70262F0B}" presName="parTx" presStyleLbl="revTx" presStyleIdx="2" presStyleCnt="3">
        <dgm:presLayoutVars>
          <dgm:chMax val="0"/>
          <dgm:chPref val="0"/>
        </dgm:presLayoutVars>
      </dgm:prSet>
      <dgm:spPr/>
    </dgm:pt>
  </dgm:ptLst>
  <dgm:cxnLst>
    <dgm:cxn modelId="{27180D1B-0F36-454C-9367-5C00EDB54611}" srcId="{BD6D6B62-CF6F-4499-BAAB-A3D9007732D4}" destId="{F58240EB-6A07-4F9D-9644-9287F9209F06}" srcOrd="1" destOrd="0" parTransId="{20B38F53-320F-4D13-A195-83F64451FB98}" sibTransId="{391B4CA4-8511-43E2-9E51-21917540C584}"/>
    <dgm:cxn modelId="{D3823732-8D10-4FE4-B02F-8F305EAB5845}" srcId="{BD6D6B62-CF6F-4499-BAAB-A3D9007732D4}" destId="{F3BFA8B1-96CC-48A2-9CAA-B6BED863CDC4}" srcOrd="2" destOrd="0" parTransId="{598891E3-80CD-4FF1-8E17-07099CDB4E80}" sibTransId="{E222643E-B45D-418F-9776-20FC79A0AD9E}"/>
    <dgm:cxn modelId="{3E50895F-A2CB-4D8F-8C8D-799DCBD3002D}" type="presOf" srcId="{EBD6EB38-D527-40D6-8D6E-528D70262F0B}" destId="{A4AF29B3-E96A-49B6-A234-351CF011F557}" srcOrd="0" destOrd="0" presId="urn:microsoft.com/office/officeart/2018/2/layout/IconVerticalSolidList"/>
    <dgm:cxn modelId="{A99E0E90-DD3D-41F5-91B8-13747C705786}" type="presOf" srcId="{BD6D6B62-CF6F-4499-BAAB-A3D9007732D4}" destId="{109DC62C-73EA-4E05-8CD9-4F725E99898E}" srcOrd="0" destOrd="0" presId="urn:microsoft.com/office/officeart/2018/2/layout/IconVerticalSolidList"/>
    <dgm:cxn modelId="{5B6E6A92-8EC7-46B6-B9CB-C5774F5E5F5C}" srcId="{A0E562E1-E2EF-42EB-9E3F-0B1D120A0DD6}" destId="{BD6D6B62-CF6F-4499-BAAB-A3D9007732D4}" srcOrd="0" destOrd="0" parTransId="{D789BE4A-1694-4F84-8BD9-8C4209429D30}" sibTransId="{651ED970-2509-443A-BCA0-C244BEE7684B}"/>
    <dgm:cxn modelId="{D6FA38A3-638B-461B-A63D-6BC4101531B3}" srcId="{BD6D6B62-CF6F-4499-BAAB-A3D9007732D4}" destId="{CA1520DF-7A77-4988-A964-08C1E71ECE78}" srcOrd="0" destOrd="0" parTransId="{82654676-E40F-41BD-A8A7-D6E84D0EDD1C}" sibTransId="{434FCA75-1F42-438C-B101-98E79E0A2E7D}"/>
    <dgm:cxn modelId="{FFBDC0A8-5E80-48C3-9406-19AEE4091673}" srcId="{A0E562E1-E2EF-42EB-9E3F-0B1D120A0DD6}" destId="{EBD6EB38-D527-40D6-8D6E-528D70262F0B}" srcOrd="1" destOrd="0" parTransId="{7577E8FC-5C18-44F6-A08B-DCCE381B8D6E}" sibTransId="{86961345-96DC-47C9-9698-F6A9E99599CD}"/>
    <dgm:cxn modelId="{F9AF38D4-9E83-4C39-B4E1-745051435008}" type="presOf" srcId="{A0E562E1-E2EF-42EB-9E3F-0B1D120A0DD6}" destId="{6B6FE7C0-C018-4350-AFE6-E9CD0B4DF49A}" srcOrd="0" destOrd="0" presId="urn:microsoft.com/office/officeart/2018/2/layout/IconVerticalSolidList"/>
    <dgm:cxn modelId="{885379D6-1B72-4709-B126-82E11F86FE70}" type="presOf" srcId="{F58240EB-6A07-4F9D-9644-9287F9209F06}" destId="{5FCAF8A9-432E-4092-8CCB-1E0F5A9581BB}" srcOrd="0" destOrd="1" presId="urn:microsoft.com/office/officeart/2018/2/layout/IconVerticalSolidList"/>
    <dgm:cxn modelId="{28AAAADF-88B1-423D-9349-A047197F2BB4}" type="presOf" srcId="{F3BFA8B1-96CC-48A2-9CAA-B6BED863CDC4}" destId="{5FCAF8A9-432E-4092-8CCB-1E0F5A9581BB}" srcOrd="0" destOrd="2" presId="urn:microsoft.com/office/officeart/2018/2/layout/IconVerticalSolidList"/>
    <dgm:cxn modelId="{F09FC2F8-B94F-4534-A1BF-1D316755CDE9}" type="presOf" srcId="{CA1520DF-7A77-4988-A964-08C1E71ECE78}" destId="{5FCAF8A9-432E-4092-8CCB-1E0F5A9581BB}" srcOrd="0" destOrd="0" presId="urn:microsoft.com/office/officeart/2018/2/layout/IconVerticalSolidList"/>
    <dgm:cxn modelId="{E74A4B97-2940-48C3-BB3B-4850FDDC7C3B}" type="presParOf" srcId="{6B6FE7C0-C018-4350-AFE6-E9CD0B4DF49A}" destId="{D6EB3F0D-FAA9-4945-84C1-6819D848CA6E}" srcOrd="0" destOrd="0" presId="urn:microsoft.com/office/officeart/2018/2/layout/IconVerticalSolidList"/>
    <dgm:cxn modelId="{81B5AC0A-6E75-4150-83E4-FAEBB93AFDC2}" type="presParOf" srcId="{D6EB3F0D-FAA9-4945-84C1-6819D848CA6E}" destId="{7B8FC769-F3F4-4AD1-8576-BD8A7619722C}" srcOrd="0" destOrd="0" presId="urn:microsoft.com/office/officeart/2018/2/layout/IconVerticalSolidList"/>
    <dgm:cxn modelId="{AB89F080-ADEB-43F7-91FD-FC56DE5E0BFB}" type="presParOf" srcId="{D6EB3F0D-FAA9-4945-84C1-6819D848CA6E}" destId="{B3CF8614-7963-42B2-9651-D1F42ABE0248}" srcOrd="1" destOrd="0" presId="urn:microsoft.com/office/officeart/2018/2/layout/IconVerticalSolidList"/>
    <dgm:cxn modelId="{6F3751D7-D5AE-41E4-8595-394A86B4C32F}" type="presParOf" srcId="{D6EB3F0D-FAA9-4945-84C1-6819D848CA6E}" destId="{87461FA3-A014-4DB3-83C6-14A69F4BBA7F}" srcOrd="2" destOrd="0" presId="urn:microsoft.com/office/officeart/2018/2/layout/IconVerticalSolidList"/>
    <dgm:cxn modelId="{0C164A52-F3A5-4C3C-A274-5E2CDB016D76}" type="presParOf" srcId="{D6EB3F0D-FAA9-4945-84C1-6819D848CA6E}" destId="{109DC62C-73EA-4E05-8CD9-4F725E99898E}" srcOrd="3" destOrd="0" presId="urn:microsoft.com/office/officeart/2018/2/layout/IconVerticalSolidList"/>
    <dgm:cxn modelId="{D88C57A4-2B07-4D09-86F8-E377B7C6757B}" type="presParOf" srcId="{D6EB3F0D-FAA9-4945-84C1-6819D848CA6E}" destId="{5FCAF8A9-432E-4092-8CCB-1E0F5A9581BB}" srcOrd="4" destOrd="0" presId="urn:microsoft.com/office/officeart/2018/2/layout/IconVerticalSolidList"/>
    <dgm:cxn modelId="{6B5982FA-DBE5-4152-834A-7311EF917BCD}" type="presParOf" srcId="{6B6FE7C0-C018-4350-AFE6-E9CD0B4DF49A}" destId="{E6984B71-46FC-419D-A848-2A5347CCFAEF}" srcOrd="1" destOrd="0" presId="urn:microsoft.com/office/officeart/2018/2/layout/IconVerticalSolidList"/>
    <dgm:cxn modelId="{9ED1E12C-912C-4E16-A083-E8533057BF40}" type="presParOf" srcId="{6B6FE7C0-C018-4350-AFE6-E9CD0B4DF49A}" destId="{F3DDD639-2A31-4FC3-9E66-4CB08E05193C}" srcOrd="2" destOrd="0" presId="urn:microsoft.com/office/officeart/2018/2/layout/IconVerticalSolidList"/>
    <dgm:cxn modelId="{1FDD8932-72D6-4F4E-B81C-1A06AE936D30}" type="presParOf" srcId="{F3DDD639-2A31-4FC3-9E66-4CB08E05193C}" destId="{D8807E0F-1261-447C-B5CA-BB85EF88D64E}" srcOrd="0" destOrd="0" presId="urn:microsoft.com/office/officeart/2018/2/layout/IconVerticalSolidList"/>
    <dgm:cxn modelId="{871A9830-2DDB-4867-96F3-80E7675B99BD}" type="presParOf" srcId="{F3DDD639-2A31-4FC3-9E66-4CB08E05193C}" destId="{2FD0DEEF-3A3D-41C3-B767-0A3C7BD5C6EC}" srcOrd="1" destOrd="0" presId="urn:microsoft.com/office/officeart/2018/2/layout/IconVerticalSolidList"/>
    <dgm:cxn modelId="{F08E884E-CE26-4957-97DA-15AEF4F630FA}" type="presParOf" srcId="{F3DDD639-2A31-4FC3-9E66-4CB08E05193C}" destId="{F2D52C0C-23FD-4F46-973F-A765D0D10C7B}" srcOrd="2" destOrd="0" presId="urn:microsoft.com/office/officeart/2018/2/layout/IconVerticalSolidList"/>
    <dgm:cxn modelId="{26BC9AB5-538D-45B4-864C-20EF227E0F08}" type="presParOf" srcId="{F3DDD639-2A31-4FC3-9E66-4CB08E05193C}" destId="{A4AF29B3-E96A-49B6-A234-351CF011F557}"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8FC769-F3F4-4AD1-8576-BD8A7619722C}">
      <dsp:nvSpPr>
        <dsp:cNvPr id="0" name=""/>
        <dsp:cNvSpPr/>
      </dsp:nvSpPr>
      <dsp:spPr>
        <a:xfrm>
          <a:off x="0" y="833895"/>
          <a:ext cx="7412193" cy="153949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3CF8614-7963-42B2-9651-D1F42ABE0248}">
      <dsp:nvSpPr>
        <dsp:cNvPr id="0" name=""/>
        <dsp:cNvSpPr/>
      </dsp:nvSpPr>
      <dsp:spPr>
        <a:xfrm>
          <a:off x="465698" y="1180282"/>
          <a:ext cx="846724" cy="84672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109DC62C-73EA-4E05-8CD9-4F725E99898E}">
      <dsp:nvSpPr>
        <dsp:cNvPr id="0" name=""/>
        <dsp:cNvSpPr/>
      </dsp:nvSpPr>
      <dsp:spPr>
        <a:xfrm>
          <a:off x="1778121" y="833895"/>
          <a:ext cx="3335486" cy="15394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2930" tIns="162930" rIns="162930" bIns="162930" numCol="1" spcCol="1270" anchor="ctr" anchorCtr="0">
          <a:noAutofit/>
        </a:bodyPr>
        <a:lstStyle/>
        <a:p>
          <a:pPr marL="0" lvl="0" indent="0" algn="l" defTabSz="889000">
            <a:lnSpc>
              <a:spcPct val="100000"/>
            </a:lnSpc>
            <a:spcBef>
              <a:spcPct val="0"/>
            </a:spcBef>
            <a:spcAft>
              <a:spcPct val="35000"/>
            </a:spcAft>
            <a:buNone/>
          </a:pPr>
          <a:r>
            <a:rPr lang="en-US" sz="2000" kern="1200"/>
            <a:t>I am using CEE Resources for the purpose of meeting the new PA State Standards</a:t>
          </a:r>
        </a:p>
      </dsp:txBody>
      <dsp:txXfrm>
        <a:off x="1778121" y="833895"/>
        <a:ext cx="3335486" cy="1539499"/>
      </dsp:txXfrm>
    </dsp:sp>
    <dsp:sp modelId="{5FCAF8A9-432E-4092-8CCB-1E0F5A9581BB}">
      <dsp:nvSpPr>
        <dsp:cNvPr id="0" name=""/>
        <dsp:cNvSpPr/>
      </dsp:nvSpPr>
      <dsp:spPr>
        <a:xfrm>
          <a:off x="5113608" y="833895"/>
          <a:ext cx="2298584" cy="15394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2930" tIns="162930" rIns="162930" bIns="162930" numCol="1" spcCol="1270" anchor="ctr" anchorCtr="0">
          <a:noAutofit/>
        </a:bodyPr>
        <a:lstStyle/>
        <a:p>
          <a:pPr marL="0" lvl="0" indent="0" algn="l" defTabSz="533400">
            <a:lnSpc>
              <a:spcPct val="100000"/>
            </a:lnSpc>
            <a:spcBef>
              <a:spcPct val="0"/>
            </a:spcBef>
            <a:spcAft>
              <a:spcPct val="35000"/>
            </a:spcAft>
            <a:buNone/>
          </a:pPr>
          <a:r>
            <a:rPr lang="en-US" sz="1200" kern="1200"/>
            <a:t>EconEdLink:  K-12 Resources</a:t>
          </a:r>
        </a:p>
        <a:p>
          <a:pPr marL="0" lvl="0" indent="0" algn="l" defTabSz="533400">
            <a:lnSpc>
              <a:spcPct val="100000"/>
            </a:lnSpc>
            <a:spcBef>
              <a:spcPct val="0"/>
            </a:spcBef>
            <a:spcAft>
              <a:spcPct val="35000"/>
            </a:spcAft>
            <a:buNone/>
          </a:pPr>
          <a:r>
            <a:rPr lang="en-US" sz="1200" kern="1200"/>
            <a:t>CEE Personal Finance Course:  9-12</a:t>
          </a:r>
        </a:p>
        <a:p>
          <a:pPr marL="0" lvl="0" indent="0" algn="l" defTabSz="533400">
            <a:lnSpc>
              <a:spcPct val="100000"/>
            </a:lnSpc>
            <a:spcBef>
              <a:spcPct val="0"/>
            </a:spcBef>
            <a:spcAft>
              <a:spcPct val="35000"/>
            </a:spcAft>
            <a:buNone/>
          </a:pPr>
          <a:r>
            <a:rPr lang="en-US" sz="1200" kern="1200"/>
            <a:t>Financial Fitness for Life:  K-12</a:t>
          </a:r>
        </a:p>
      </dsp:txBody>
      <dsp:txXfrm>
        <a:off x="5113608" y="833895"/>
        <a:ext cx="2298584" cy="1539499"/>
      </dsp:txXfrm>
    </dsp:sp>
    <dsp:sp modelId="{D8807E0F-1261-447C-B5CA-BB85EF88D64E}">
      <dsp:nvSpPr>
        <dsp:cNvPr id="0" name=""/>
        <dsp:cNvSpPr/>
      </dsp:nvSpPr>
      <dsp:spPr>
        <a:xfrm>
          <a:off x="0" y="2758269"/>
          <a:ext cx="7412193" cy="153949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FD0DEEF-3A3D-41C3-B767-0A3C7BD5C6EC}">
      <dsp:nvSpPr>
        <dsp:cNvPr id="0" name=""/>
        <dsp:cNvSpPr/>
      </dsp:nvSpPr>
      <dsp:spPr>
        <a:xfrm>
          <a:off x="465698" y="3104657"/>
          <a:ext cx="846724" cy="84672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A4AF29B3-E96A-49B6-A234-351CF011F557}">
      <dsp:nvSpPr>
        <dsp:cNvPr id="0" name=""/>
        <dsp:cNvSpPr/>
      </dsp:nvSpPr>
      <dsp:spPr>
        <a:xfrm>
          <a:off x="1778121" y="2758269"/>
          <a:ext cx="5634071" cy="15394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2930" tIns="162930" rIns="162930" bIns="162930" numCol="1" spcCol="1270" anchor="ctr" anchorCtr="0">
          <a:noAutofit/>
        </a:bodyPr>
        <a:lstStyle/>
        <a:p>
          <a:pPr marL="0" lvl="0" indent="0" algn="l" defTabSz="889000">
            <a:lnSpc>
              <a:spcPct val="100000"/>
            </a:lnSpc>
            <a:spcBef>
              <a:spcPct val="0"/>
            </a:spcBef>
            <a:spcAft>
              <a:spcPct val="35000"/>
            </a:spcAft>
            <a:buNone/>
          </a:pPr>
          <a:r>
            <a:rPr lang="en-US" sz="2000" kern="1200"/>
            <a:t>I am using current resources for the purpose of meeting the new PA State Standards</a:t>
          </a:r>
        </a:p>
      </dsp:txBody>
      <dsp:txXfrm>
        <a:off x="1778121" y="2758269"/>
        <a:ext cx="5634071" cy="1539499"/>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000ADB3-13DA-4D6E-9C37-7E0198B3910A}" type="datetimeFigureOut">
              <a:t>8/14/2025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DEA5392-FEB4-4D8A-A895-647DAF7D7C0F}" type="slidenum">
              <a:t>‹#›</a:t>
            </a:fld>
            <a:endParaRPr lang="en-US"/>
          </a:p>
        </p:txBody>
      </p:sp>
    </p:spTree>
    <p:extLst>
      <p:ext uri="{BB962C8B-B14F-4D97-AF65-F5344CB8AC3E}">
        <p14:creationId xmlns:p14="http://schemas.microsoft.com/office/powerpoint/2010/main" val="18416829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cnbc.com/video/2024/06/03/national-economics-challenge-here-are-some-of-the-questions-in-this-years-contest.html"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councilforeconed.org/programs/for-families/"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E2F65729-8763-497F-A2AB-C182C6CEDBAA}" type="slidenum">
              <a:rPr lang="en-US"/>
              <a:t>1</a:t>
            </a:fld>
            <a:endParaRPr lang="en-US"/>
          </a:p>
        </p:txBody>
      </p:sp>
    </p:spTree>
    <p:extLst>
      <p:ext uri="{BB962C8B-B14F-4D97-AF65-F5344CB8AC3E}">
        <p14:creationId xmlns:p14="http://schemas.microsoft.com/office/powerpoint/2010/main" val="14310740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8DD782-8B98-1CA2-CD26-EC7EDAD52CB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75B721C-086E-3B68-9DFA-460AAF6F8BC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C15CDF7-E6DF-B284-9597-1076D8621B97}"/>
              </a:ext>
            </a:extLst>
          </p:cNvPr>
          <p:cNvSpPr>
            <a:spLocks noGrp="1"/>
          </p:cNvSpPr>
          <p:nvPr>
            <p:ph type="body" idx="1"/>
          </p:nvPr>
        </p:nvSpPr>
        <p:spPr/>
        <p:txBody>
          <a:bodyPr/>
          <a:lstStyle/>
          <a:p>
            <a:r>
              <a:rPr lang="en-US" dirty="0"/>
              <a:t>Next, take participants into the standards document.  First, ensure that everyone can access the site.  Begin by going over the way the standards are organized and let participants know that they will next have an opportunity to dive in and explore the standards on their own.  </a:t>
            </a:r>
          </a:p>
          <a:p>
            <a:r>
              <a:rPr lang="en-US" dirty="0"/>
              <a:t>Ask participants:  Are these items that you are already teaching in your own classes?  </a:t>
            </a:r>
          </a:p>
          <a:p>
            <a:r>
              <a:rPr lang="en-US" dirty="0"/>
              <a:t>What do you suppose the standards will say about what students are supposed to know at your particular grade level.</a:t>
            </a:r>
          </a:p>
        </p:txBody>
      </p:sp>
      <p:sp>
        <p:nvSpPr>
          <p:cNvPr id="4" name="Slide Number Placeholder 3">
            <a:extLst>
              <a:ext uri="{FF2B5EF4-FFF2-40B4-BE49-F238E27FC236}">
                <a16:creationId xmlns:a16="http://schemas.microsoft.com/office/drawing/2014/main" id="{52CD8654-459B-DE17-3C2F-EB2E6BE4D670}"/>
              </a:ext>
            </a:extLst>
          </p:cNvPr>
          <p:cNvSpPr>
            <a:spLocks noGrp="1"/>
          </p:cNvSpPr>
          <p:nvPr>
            <p:ph type="sldNum" sz="quarter" idx="5"/>
          </p:nvPr>
        </p:nvSpPr>
        <p:spPr/>
        <p:txBody>
          <a:bodyPr/>
          <a:lstStyle/>
          <a:p>
            <a:fld id="{0DEA5392-FEB4-4D8A-A895-647DAF7D7C0F}" type="slidenum">
              <a:rPr lang="en-US" smtClean="0"/>
              <a:t>12</a:t>
            </a:fld>
            <a:endParaRPr lang="en-US"/>
          </a:p>
        </p:txBody>
      </p:sp>
    </p:spTree>
    <p:extLst>
      <p:ext uri="{BB962C8B-B14F-4D97-AF65-F5344CB8AC3E}">
        <p14:creationId xmlns:p14="http://schemas.microsoft.com/office/powerpoint/2010/main" val="2497375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Ask participants to go to the start of the standards.  Use the Financial goal setting and decision making standards as an example and have participants look at just that standard.  Give participants five minutes to work with a partner to review those standards.</a:t>
            </a:r>
          </a:p>
          <a:p>
            <a:r>
              <a:rPr lang="en-US" dirty="0"/>
              <a:t>What do you notice?</a:t>
            </a:r>
          </a:p>
          <a:p>
            <a:r>
              <a:rPr lang="en-US" dirty="0"/>
              <a:t>How does and knowledge and skills increase for students throughout the progression?</a:t>
            </a:r>
          </a:p>
          <a:p>
            <a:r>
              <a:rPr lang="en-US" dirty="0"/>
              <a:t>Is this something that you are already teaching in your class?</a:t>
            </a:r>
          </a:p>
          <a:p>
            <a:r>
              <a:rPr lang="en-US" dirty="0"/>
              <a:t>Where would this concept fit if you were to cover this in your class?</a:t>
            </a:r>
          </a:p>
          <a:p>
            <a:r>
              <a:rPr lang="en-US" dirty="0"/>
              <a:t>What will the implications be of ensuring that you cover this topic at some point during the year?</a:t>
            </a:r>
          </a:p>
          <a:p>
            <a:r>
              <a:rPr lang="en-US" dirty="0"/>
              <a:t>Allow groups to share out their answers to these questions.  Be prepared for discussing on what grade level something will fit as well as what subject fits best.</a:t>
            </a:r>
          </a:p>
        </p:txBody>
      </p:sp>
      <p:sp>
        <p:nvSpPr>
          <p:cNvPr id="4" name="Slide Number Placeholder 3"/>
          <p:cNvSpPr>
            <a:spLocks noGrp="1"/>
          </p:cNvSpPr>
          <p:nvPr>
            <p:ph type="sldNum" sz="quarter" idx="5"/>
          </p:nvPr>
        </p:nvSpPr>
        <p:spPr/>
        <p:txBody>
          <a:bodyPr/>
          <a:lstStyle/>
          <a:p>
            <a:fld id="{0DEA5392-FEB4-4D8A-A895-647DAF7D7C0F}" type="slidenum">
              <a:rPr lang="en-US" smtClean="0"/>
              <a:t>13</a:t>
            </a:fld>
            <a:endParaRPr lang="en-US"/>
          </a:p>
        </p:txBody>
      </p:sp>
    </p:spTree>
    <p:extLst>
      <p:ext uri="{BB962C8B-B14F-4D97-AF65-F5344CB8AC3E}">
        <p14:creationId xmlns:p14="http://schemas.microsoft.com/office/powerpoint/2010/main" val="9748551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D239A6-61E8-E65D-E681-6ED817A46C0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DB006F5-A475-C056-2DD2-501AF5281B0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35E9E1D-B599-F8C7-C528-C2176E7AB2A5}"/>
              </a:ext>
            </a:extLst>
          </p:cNvPr>
          <p:cNvSpPr>
            <a:spLocks noGrp="1"/>
          </p:cNvSpPr>
          <p:nvPr>
            <p:ph type="body" idx="1"/>
          </p:nvPr>
        </p:nvSpPr>
        <p:spPr/>
        <p:txBody>
          <a:bodyPr/>
          <a:lstStyle/>
          <a:p>
            <a:r>
              <a:rPr lang="en-US" dirty="0"/>
              <a:t>After the debrief, transition to some terms found within the standards that participants might not be as familiar with.  Use this to check on participant level of comfort with these terms.  Does anything jump out at you as not being a term that you are familiar with?  The next slide continues with the same terms for grades 6-12.  Hide this slide if it is not applicable to the grade level of your participants.</a:t>
            </a:r>
          </a:p>
        </p:txBody>
      </p:sp>
      <p:sp>
        <p:nvSpPr>
          <p:cNvPr id="4" name="Slide Number Placeholder 3">
            <a:extLst>
              <a:ext uri="{FF2B5EF4-FFF2-40B4-BE49-F238E27FC236}">
                <a16:creationId xmlns:a16="http://schemas.microsoft.com/office/drawing/2014/main" id="{F5DD2AB4-F915-6278-BAAB-0032D9F27C68}"/>
              </a:ext>
            </a:extLst>
          </p:cNvPr>
          <p:cNvSpPr>
            <a:spLocks noGrp="1"/>
          </p:cNvSpPr>
          <p:nvPr>
            <p:ph type="sldNum" sz="quarter" idx="5"/>
          </p:nvPr>
        </p:nvSpPr>
        <p:spPr/>
        <p:txBody>
          <a:bodyPr/>
          <a:lstStyle/>
          <a:p>
            <a:fld id="{0DEA5392-FEB4-4D8A-A895-647DAF7D7C0F}" type="slidenum">
              <a:rPr lang="en-US" smtClean="0"/>
              <a:t>14</a:t>
            </a:fld>
            <a:endParaRPr lang="en-US"/>
          </a:p>
        </p:txBody>
      </p:sp>
    </p:spTree>
    <p:extLst>
      <p:ext uri="{BB962C8B-B14F-4D97-AF65-F5344CB8AC3E}">
        <p14:creationId xmlns:p14="http://schemas.microsoft.com/office/powerpoint/2010/main" val="21078439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0799DE-262C-368A-6D81-F7AFE8C15F5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D88F037-7625-6E65-9473-E51EC0911E5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045508D-F4E2-4DF0-AE02-3634B4BDC9BB}"/>
              </a:ext>
            </a:extLst>
          </p:cNvPr>
          <p:cNvSpPr>
            <a:spLocks noGrp="1"/>
          </p:cNvSpPr>
          <p:nvPr>
            <p:ph type="body" idx="1"/>
          </p:nvPr>
        </p:nvSpPr>
        <p:spPr/>
        <p:txBody>
          <a:bodyPr/>
          <a:lstStyle/>
          <a:p>
            <a:r>
              <a:rPr lang="en-US" dirty="0"/>
              <a:t>Only use this page is grades 6-8 are in the session.  Hide if not needed.</a:t>
            </a:r>
          </a:p>
        </p:txBody>
      </p:sp>
      <p:sp>
        <p:nvSpPr>
          <p:cNvPr id="4" name="Slide Number Placeholder 3">
            <a:extLst>
              <a:ext uri="{FF2B5EF4-FFF2-40B4-BE49-F238E27FC236}">
                <a16:creationId xmlns:a16="http://schemas.microsoft.com/office/drawing/2014/main" id="{51BE3223-1082-FA76-E80D-6F4C851B3D57}"/>
              </a:ext>
            </a:extLst>
          </p:cNvPr>
          <p:cNvSpPr>
            <a:spLocks noGrp="1"/>
          </p:cNvSpPr>
          <p:nvPr>
            <p:ph type="sldNum" sz="quarter" idx="5"/>
          </p:nvPr>
        </p:nvSpPr>
        <p:spPr/>
        <p:txBody>
          <a:bodyPr/>
          <a:lstStyle/>
          <a:p>
            <a:fld id="{0DEA5392-FEB4-4D8A-A895-647DAF7D7C0F}" type="slidenum">
              <a:rPr lang="en-US" smtClean="0"/>
              <a:t>15</a:t>
            </a:fld>
            <a:endParaRPr lang="en-US"/>
          </a:p>
        </p:txBody>
      </p:sp>
    </p:spTree>
    <p:extLst>
      <p:ext uri="{BB962C8B-B14F-4D97-AF65-F5344CB8AC3E}">
        <p14:creationId xmlns:p14="http://schemas.microsoft.com/office/powerpoint/2010/main" val="705323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23C52A-257D-892F-6898-CC885C2244C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2D4DC2B-F0A9-F059-B40C-C6B510B7E4F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2E67F37-DFCB-3C7B-2E69-4128D9BD49AF}"/>
              </a:ext>
            </a:extLst>
          </p:cNvPr>
          <p:cNvSpPr>
            <a:spLocks noGrp="1"/>
          </p:cNvSpPr>
          <p:nvPr>
            <p:ph type="body" idx="1"/>
          </p:nvPr>
        </p:nvSpPr>
        <p:spPr/>
        <p:txBody>
          <a:bodyPr/>
          <a:lstStyle/>
          <a:p>
            <a:r>
              <a:rPr lang="en-US" dirty="0"/>
              <a:t>Note that you would only use this page in grades 9-12 are in the sessions.  Hide if not needed.</a:t>
            </a:r>
          </a:p>
        </p:txBody>
      </p:sp>
      <p:sp>
        <p:nvSpPr>
          <p:cNvPr id="4" name="Slide Number Placeholder 3">
            <a:extLst>
              <a:ext uri="{FF2B5EF4-FFF2-40B4-BE49-F238E27FC236}">
                <a16:creationId xmlns:a16="http://schemas.microsoft.com/office/drawing/2014/main" id="{3D0FB869-93B1-E319-93EC-0C1D30CBC1B1}"/>
              </a:ext>
            </a:extLst>
          </p:cNvPr>
          <p:cNvSpPr>
            <a:spLocks noGrp="1"/>
          </p:cNvSpPr>
          <p:nvPr>
            <p:ph type="sldNum" sz="quarter" idx="5"/>
          </p:nvPr>
        </p:nvSpPr>
        <p:spPr/>
        <p:txBody>
          <a:bodyPr/>
          <a:lstStyle/>
          <a:p>
            <a:fld id="{0DEA5392-FEB4-4D8A-A895-647DAF7D7C0F}" type="slidenum">
              <a:rPr lang="en-US" smtClean="0"/>
              <a:t>16</a:t>
            </a:fld>
            <a:endParaRPr lang="en-US"/>
          </a:p>
        </p:txBody>
      </p:sp>
    </p:spTree>
    <p:extLst>
      <p:ext uri="{BB962C8B-B14F-4D97-AF65-F5344CB8AC3E}">
        <p14:creationId xmlns:p14="http://schemas.microsoft.com/office/powerpoint/2010/main" val="31497633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49DD0E-7163-728D-A06D-A199F585749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829A53B-3DE7-2DFD-8B51-A7124299543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37292E3-858C-077D-B4D7-13FE4A35D9CC}"/>
              </a:ext>
            </a:extLst>
          </p:cNvPr>
          <p:cNvSpPr>
            <a:spLocks noGrp="1"/>
          </p:cNvSpPr>
          <p:nvPr>
            <p:ph type="body" idx="1"/>
          </p:nvPr>
        </p:nvSpPr>
        <p:spPr/>
        <p:txBody>
          <a:bodyPr/>
          <a:lstStyle/>
          <a:p>
            <a:r>
              <a:rPr lang="en-US" dirty="0"/>
              <a:t>Note that which programs are shared with participants will depend upon the grade levels represented in the training.  Hide any slides that are not needed.</a:t>
            </a:r>
          </a:p>
        </p:txBody>
      </p:sp>
      <p:sp>
        <p:nvSpPr>
          <p:cNvPr id="4" name="Slide Number Placeholder 3">
            <a:extLst>
              <a:ext uri="{FF2B5EF4-FFF2-40B4-BE49-F238E27FC236}">
                <a16:creationId xmlns:a16="http://schemas.microsoft.com/office/drawing/2014/main" id="{31733069-96E8-5119-6A87-3DD6571F2927}"/>
              </a:ext>
            </a:extLst>
          </p:cNvPr>
          <p:cNvSpPr>
            <a:spLocks noGrp="1"/>
          </p:cNvSpPr>
          <p:nvPr>
            <p:ph type="sldNum" sz="quarter" idx="5"/>
          </p:nvPr>
        </p:nvSpPr>
        <p:spPr/>
        <p:txBody>
          <a:bodyPr/>
          <a:lstStyle/>
          <a:p>
            <a:fld id="{0DEA5392-FEB4-4D8A-A895-647DAF7D7C0F}" type="slidenum">
              <a:rPr lang="en-US" smtClean="0"/>
              <a:t>17</a:t>
            </a:fld>
            <a:endParaRPr lang="en-US"/>
          </a:p>
        </p:txBody>
      </p:sp>
    </p:spTree>
    <p:extLst>
      <p:ext uri="{BB962C8B-B14F-4D97-AF65-F5344CB8AC3E}">
        <p14:creationId xmlns:p14="http://schemas.microsoft.com/office/powerpoint/2010/main" val="6077672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190386-30F3-BB8F-7EA0-50BD235D048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39D81C7-212A-ED49-254C-72DA7C49047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C2128F0-0D05-3DAC-CAC1-9012FA561F06}"/>
              </a:ext>
            </a:extLst>
          </p:cNvPr>
          <p:cNvSpPr>
            <a:spLocks noGrp="1"/>
          </p:cNvSpPr>
          <p:nvPr>
            <p:ph type="body" idx="1"/>
          </p:nvPr>
        </p:nvSpPr>
        <p:spPr/>
        <p:txBody>
          <a:bodyPr/>
          <a:lstStyle/>
          <a:p>
            <a:r>
              <a:rPr lang="en-US" dirty="0"/>
              <a:t>You have the option here to share the slide as well as going live to the site.  Feel free to have teachers navigate to the site as well.  Make sure that participants know that you can be a resource for them with any questions that they have about the challenge.  If time allows – share the video from CNBC on the last competition. </a:t>
            </a:r>
            <a:r>
              <a:rPr lang="en-US" dirty="0">
                <a:hlinkClick r:id="rId3"/>
              </a:rPr>
              <a:t>National Economics Challenge: Here are some of the questions in this year's contest</a:t>
            </a:r>
            <a:r>
              <a:rPr lang="en-US" dirty="0"/>
              <a:t> </a:t>
            </a:r>
          </a:p>
          <a:p>
            <a:r>
              <a:rPr lang="en-US" dirty="0"/>
              <a:t>Note to swap out slide with new dates when available</a:t>
            </a:r>
          </a:p>
          <a:p>
            <a:r>
              <a:rPr lang="en-US" dirty="0"/>
              <a:t>Note that this is for grades 9-12 only.</a:t>
            </a:r>
          </a:p>
        </p:txBody>
      </p:sp>
      <p:sp>
        <p:nvSpPr>
          <p:cNvPr id="4" name="Slide Number Placeholder 3">
            <a:extLst>
              <a:ext uri="{FF2B5EF4-FFF2-40B4-BE49-F238E27FC236}">
                <a16:creationId xmlns:a16="http://schemas.microsoft.com/office/drawing/2014/main" id="{4348BBE0-97E4-25C7-03C9-7AED7D7F87A2}"/>
              </a:ext>
            </a:extLst>
          </p:cNvPr>
          <p:cNvSpPr>
            <a:spLocks noGrp="1"/>
          </p:cNvSpPr>
          <p:nvPr>
            <p:ph type="sldNum" sz="quarter" idx="5"/>
          </p:nvPr>
        </p:nvSpPr>
        <p:spPr/>
        <p:txBody>
          <a:bodyPr/>
          <a:lstStyle/>
          <a:p>
            <a:fld id="{0DEA5392-FEB4-4D8A-A895-647DAF7D7C0F}" type="slidenum">
              <a:rPr lang="en-US" smtClean="0"/>
              <a:t>18</a:t>
            </a:fld>
            <a:endParaRPr lang="en-US"/>
          </a:p>
        </p:txBody>
      </p:sp>
    </p:spTree>
    <p:extLst>
      <p:ext uri="{BB962C8B-B14F-4D97-AF65-F5344CB8AC3E}">
        <p14:creationId xmlns:p14="http://schemas.microsoft.com/office/powerpoint/2010/main" val="4646791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101C65-5140-D228-FD6B-29E726E492D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32F2575-16A1-39A8-64DA-98B2997ECAB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E55C496-DD0C-ECE8-3577-28F6BFDC5DC9}"/>
              </a:ext>
            </a:extLst>
          </p:cNvPr>
          <p:cNvSpPr>
            <a:spLocks noGrp="1"/>
          </p:cNvSpPr>
          <p:nvPr>
            <p:ph type="body" idx="1"/>
          </p:nvPr>
        </p:nvSpPr>
        <p:spPr/>
        <p:txBody>
          <a:bodyPr/>
          <a:lstStyle/>
          <a:p>
            <a:r>
              <a:rPr lang="en-US" dirty="0"/>
              <a:t>You have the option here to share the slide as well as going live to the site.  Feel free to have teachers navigate to the site as well.  Make sure that participants know that you can be a resource for them with any questions that they have about the challenge.  </a:t>
            </a:r>
          </a:p>
          <a:p>
            <a:r>
              <a:rPr lang="en-US" dirty="0"/>
              <a:t>If you have time, this is a short video about the challenge:  https://youtu.be/Zznbm8uutCk</a:t>
            </a:r>
          </a:p>
          <a:p>
            <a:r>
              <a:rPr lang="en-US" dirty="0"/>
              <a:t>Use this time to briefly go over the challenge.  Share dates for participants if they are available yet.</a:t>
            </a:r>
          </a:p>
          <a:p>
            <a:r>
              <a:rPr lang="en-US" dirty="0"/>
              <a:t>Note that this is for grades 9-12 as well</a:t>
            </a:r>
          </a:p>
          <a:p>
            <a:endParaRPr lang="en-US" dirty="0"/>
          </a:p>
          <a:p>
            <a:endParaRPr lang="en-US" dirty="0"/>
          </a:p>
        </p:txBody>
      </p:sp>
      <p:sp>
        <p:nvSpPr>
          <p:cNvPr id="4" name="Slide Number Placeholder 3">
            <a:extLst>
              <a:ext uri="{FF2B5EF4-FFF2-40B4-BE49-F238E27FC236}">
                <a16:creationId xmlns:a16="http://schemas.microsoft.com/office/drawing/2014/main" id="{D022C4DF-F992-163D-F30F-5F20E6F5E89E}"/>
              </a:ext>
            </a:extLst>
          </p:cNvPr>
          <p:cNvSpPr>
            <a:spLocks noGrp="1"/>
          </p:cNvSpPr>
          <p:nvPr>
            <p:ph type="sldNum" sz="quarter" idx="5"/>
          </p:nvPr>
        </p:nvSpPr>
        <p:spPr/>
        <p:txBody>
          <a:bodyPr/>
          <a:lstStyle/>
          <a:p>
            <a:fld id="{0DEA5392-FEB4-4D8A-A895-647DAF7D7C0F}" type="slidenum">
              <a:rPr lang="en-US" smtClean="0"/>
              <a:t>19</a:t>
            </a:fld>
            <a:endParaRPr lang="en-US"/>
          </a:p>
        </p:txBody>
      </p:sp>
    </p:spTree>
    <p:extLst>
      <p:ext uri="{BB962C8B-B14F-4D97-AF65-F5344CB8AC3E}">
        <p14:creationId xmlns:p14="http://schemas.microsoft.com/office/powerpoint/2010/main" val="41653817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FC8FA8-F371-2327-F0A6-1ADAD590B8B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155629F-D29A-C26A-C1AF-80D5CDF4F17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49007DF-4546-0353-D12C-722B4A2398FC}"/>
              </a:ext>
            </a:extLst>
          </p:cNvPr>
          <p:cNvSpPr>
            <a:spLocks noGrp="1"/>
          </p:cNvSpPr>
          <p:nvPr>
            <p:ph type="body" idx="1"/>
          </p:nvPr>
        </p:nvSpPr>
        <p:spPr/>
        <p:txBody>
          <a:bodyPr/>
          <a:lstStyle/>
          <a:p>
            <a:r>
              <a:rPr lang="en-US" dirty="0"/>
              <a:t>Use this slide to briefly discuss the Invest in Girls Program.  This is high school as well so hide if not needed.  Encourage participants if they are interested to explore the program further on the website and reach out to you with additional questions:  Link to site:  https://www.councilforeconed.org/programs/for-students/invest-in-girls/</a:t>
            </a:r>
          </a:p>
          <a:p>
            <a:endParaRPr lang="en-US" dirty="0"/>
          </a:p>
        </p:txBody>
      </p:sp>
      <p:sp>
        <p:nvSpPr>
          <p:cNvPr id="4" name="Slide Number Placeholder 3">
            <a:extLst>
              <a:ext uri="{FF2B5EF4-FFF2-40B4-BE49-F238E27FC236}">
                <a16:creationId xmlns:a16="http://schemas.microsoft.com/office/drawing/2014/main" id="{C5B54D84-8271-3A4F-CED9-A9884F1091B8}"/>
              </a:ext>
            </a:extLst>
          </p:cNvPr>
          <p:cNvSpPr>
            <a:spLocks noGrp="1"/>
          </p:cNvSpPr>
          <p:nvPr>
            <p:ph type="sldNum" sz="quarter" idx="5"/>
          </p:nvPr>
        </p:nvSpPr>
        <p:spPr/>
        <p:txBody>
          <a:bodyPr/>
          <a:lstStyle/>
          <a:p>
            <a:fld id="{0DEA5392-FEB4-4D8A-A895-647DAF7D7C0F}" type="slidenum">
              <a:rPr lang="en-US" smtClean="0"/>
              <a:t>20</a:t>
            </a:fld>
            <a:endParaRPr lang="en-US"/>
          </a:p>
        </p:txBody>
      </p:sp>
    </p:spTree>
    <p:extLst>
      <p:ext uri="{BB962C8B-B14F-4D97-AF65-F5344CB8AC3E}">
        <p14:creationId xmlns:p14="http://schemas.microsoft.com/office/powerpoint/2010/main" val="28284900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98FDD6-812E-38B6-7AB4-BCAF909521C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358788B-D18B-37CB-535B-AB304C30152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B241BA4-BFCF-7930-5E91-0BAC44FF9485}"/>
              </a:ext>
            </a:extLst>
          </p:cNvPr>
          <p:cNvSpPr>
            <a:spLocks noGrp="1"/>
          </p:cNvSpPr>
          <p:nvPr>
            <p:ph type="body" idx="1"/>
          </p:nvPr>
        </p:nvSpPr>
        <p:spPr/>
        <p:txBody>
          <a:bodyPr/>
          <a:lstStyle/>
          <a:p>
            <a:r>
              <a:rPr lang="en-US" dirty="0"/>
              <a:t>Use this slide to briefly discuss the Family Fun Night.  This is K-8 so hide if not needed.  Encourage participants if they are interested to explore the program further on the website and reach out to you with additional questions:  Link to site:  </a:t>
            </a:r>
            <a:r>
              <a:rPr lang="en-US" dirty="0">
                <a:hlinkClick r:id="rId3"/>
              </a:rPr>
              <a:t>Family Financial Education Resources &amp; Activities | CEE</a:t>
            </a:r>
            <a:endParaRPr lang="en-US" dirty="0"/>
          </a:p>
          <a:p>
            <a:r>
              <a:rPr lang="en-US" dirty="0"/>
              <a:t>It would be good to show the video from the site because it is very short and sums up the value of the program.</a:t>
            </a:r>
          </a:p>
          <a:p>
            <a:endParaRPr lang="en-US" dirty="0"/>
          </a:p>
        </p:txBody>
      </p:sp>
      <p:sp>
        <p:nvSpPr>
          <p:cNvPr id="4" name="Slide Number Placeholder 3">
            <a:extLst>
              <a:ext uri="{FF2B5EF4-FFF2-40B4-BE49-F238E27FC236}">
                <a16:creationId xmlns:a16="http://schemas.microsoft.com/office/drawing/2014/main" id="{C55F091A-1AAC-DA0F-9A78-96551ABE41A7}"/>
              </a:ext>
            </a:extLst>
          </p:cNvPr>
          <p:cNvSpPr>
            <a:spLocks noGrp="1"/>
          </p:cNvSpPr>
          <p:nvPr>
            <p:ph type="sldNum" sz="quarter" idx="5"/>
          </p:nvPr>
        </p:nvSpPr>
        <p:spPr/>
        <p:txBody>
          <a:bodyPr/>
          <a:lstStyle/>
          <a:p>
            <a:fld id="{0DEA5392-FEB4-4D8A-A895-647DAF7D7C0F}" type="slidenum">
              <a:rPr lang="en-US" smtClean="0"/>
              <a:t>21</a:t>
            </a:fld>
            <a:endParaRPr lang="en-US"/>
          </a:p>
        </p:txBody>
      </p:sp>
    </p:spTree>
    <p:extLst>
      <p:ext uri="{BB962C8B-B14F-4D97-AF65-F5344CB8AC3E}">
        <p14:creationId xmlns:p14="http://schemas.microsoft.com/office/powerpoint/2010/main" val="33818740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2BAAF1-E9C2-F5AD-0B4A-022B88E7115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037C166-6292-2A54-419B-B0800503718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264C944-EF37-AF35-622D-5424B61CF742}"/>
              </a:ext>
            </a:extLst>
          </p:cNvPr>
          <p:cNvSpPr>
            <a:spLocks noGrp="1"/>
          </p:cNvSpPr>
          <p:nvPr>
            <p:ph type="body" idx="1"/>
          </p:nvPr>
        </p:nvSpPr>
        <p:spPr/>
        <p:txBody>
          <a:bodyPr/>
          <a:lstStyle/>
          <a:p>
            <a:r>
              <a:rPr lang="en-US" dirty="0"/>
              <a:t>Review the agenda.  Ensure that the agenda is customized for your group.  Feel free to add times for each module to lay out the entire day.</a:t>
            </a:r>
          </a:p>
        </p:txBody>
      </p:sp>
      <p:sp>
        <p:nvSpPr>
          <p:cNvPr id="4" name="Slide Number Placeholder 3">
            <a:extLst>
              <a:ext uri="{FF2B5EF4-FFF2-40B4-BE49-F238E27FC236}">
                <a16:creationId xmlns:a16="http://schemas.microsoft.com/office/drawing/2014/main" id="{16E2A344-530E-ED22-784C-F141246CD10E}"/>
              </a:ext>
            </a:extLst>
          </p:cNvPr>
          <p:cNvSpPr>
            <a:spLocks noGrp="1"/>
          </p:cNvSpPr>
          <p:nvPr>
            <p:ph type="sldNum" sz="quarter" idx="5"/>
          </p:nvPr>
        </p:nvSpPr>
        <p:spPr/>
        <p:txBody>
          <a:bodyPr/>
          <a:lstStyle/>
          <a:p>
            <a:fld id="{0DEA5392-FEB4-4D8A-A895-647DAF7D7C0F}" type="slidenum">
              <a:rPr lang="en-US" smtClean="0"/>
              <a:t>3</a:t>
            </a:fld>
            <a:endParaRPr lang="en-US"/>
          </a:p>
        </p:txBody>
      </p:sp>
    </p:spTree>
    <p:extLst>
      <p:ext uri="{BB962C8B-B14F-4D97-AF65-F5344CB8AC3E}">
        <p14:creationId xmlns:p14="http://schemas.microsoft.com/office/powerpoint/2010/main" val="28452562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B2B334-925B-4B2A-E8BD-975625EE7AE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538E79E-8F8C-13F4-D144-869E81A8EBB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FC29986-F7E4-4464-28AF-3698B9C32615}"/>
              </a:ext>
            </a:extLst>
          </p:cNvPr>
          <p:cNvSpPr>
            <a:spLocks noGrp="1"/>
          </p:cNvSpPr>
          <p:nvPr>
            <p:ph type="body" idx="1"/>
          </p:nvPr>
        </p:nvSpPr>
        <p:spPr/>
        <p:txBody>
          <a:bodyPr/>
          <a:lstStyle/>
          <a:p>
            <a:r>
              <a:rPr lang="en-US" dirty="0"/>
              <a:t>EconEdLink site.  K-12 resource.  Give teachers a chance to navigate live to the site</a:t>
            </a:r>
          </a:p>
          <a:p>
            <a:endParaRPr lang="en-US" dirty="0"/>
          </a:p>
        </p:txBody>
      </p:sp>
      <p:sp>
        <p:nvSpPr>
          <p:cNvPr id="4" name="Slide Number Placeholder 3">
            <a:extLst>
              <a:ext uri="{FF2B5EF4-FFF2-40B4-BE49-F238E27FC236}">
                <a16:creationId xmlns:a16="http://schemas.microsoft.com/office/drawing/2014/main" id="{4863E071-C951-6799-DE3B-69F41313ABBC}"/>
              </a:ext>
            </a:extLst>
          </p:cNvPr>
          <p:cNvSpPr>
            <a:spLocks noGrp="1"/>
          </p:cNvSpPr>
          <p:nvPr>
            <p:ph type="sldNum" sz="quarter" idx="5"/>
          </p:nvPr>
        </p:nvSpPr>
        <p:spPr/>
        <p:txBody>
          <a:bodyPr/>
          <a:lstStyle/>
          <a:p>
            <a:fld id="{0DEA5392-FEB4-4D8A-A895-647DAF7D7C0F}" type="slidenum">
              <a:rPr lang="en-US" smtClean="0"/>
              <a:t>22</a:t>
            </a:fld>
            <a:endParaRPr lang="en-US"/>
          </a:p>
        </p:txBody>
      </p:sp>
    </p:spTree>
    <p:extLst>
      <p:ext uri="{BB962C8B-B14F-4D97-AF65-F5344CB8AC3E}">
        <p14:creationId xmlns:p14="http://schemas.microsoft.com/office/powerpoint/2010/main" val="25276006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your opportunity to walk through how to use the filters live on the site.  </a:t>
            </a:r>
          </a:p>
          <a:p>
            <a:pPr marL="228600" indent="-228600">
              <a:buAutoNum type="arabicPeriod"/>
            </a:pPr>
            <a:r>
              <a:rPr lang="en-US" dirty="0"/>
              <a:t>Start by briefly going through each of the filters</a:t>
            </a:r>
          </a:p>
          <a:p>
            <a:pPr marL="228600" indent="-228600">
              <a:buAutoNum type="arabicPeriod"/>
            </a:pPr>
            <a:r>
              <a:rPr lang="en-US" dirty="0"/>
              <a:t>Review each of the options for each filter</a:t>
            </a:r>
          </a:p>
          <a:p>
            <a:pPr marL="228600" indent="-228600">
              <a:buAutoNum type="arabicPeriod"/>
            </a:pPr>
            <a:r>
              <a:rPr lang="en-US" dirty="0"/>
              <a:t>Ask a teacher for a topic or standard that they would like to find a lesson for</a:t>
            </a:r>
          </a:p>
          <a:p>
            <a:pPr marL="228600" indent="-228600">
              <a:buAutoNum type="arabicPeriod"/>
            </a:pPr>
            <a:r>
              <a:rPr lang="en-US" dirty="0"/>
              <a:t>Walk the teachers through the process of finding a lesson – Let them know that on the next slide they will have an opportunity to practice themselves</a:t>
            </a:r>
          </a:p>
          <a:p>
            <a:pPr marL="228600" indent="-228600">
              <a:buAutoNum type="arabicPeriod"/>
            </a:pPr>
            <a:r>
              <a:rPr lang="en-US" dirty="0"/>
              <a:t>Demonstrate taking a specific standard from the new PA standards and walk through the process to show the participants the options available in EconEdLink to cover the standard.</a:t>
            </a:r>
          </a:p>
        </p:txBody>
      </p:sp>
      <p:sp>
        <p:nvSpPr>
          <p:cNvPr id="4" name="Slide Number Placeholder 3"/>
          <p:cNvSpPr>
            <a:spLocks noGrp="1"/>
          </p:cNvSpPr>
          <p:nvPr>
            <p:ph type="sldNum" sz="quarter" idx="5"/>
          </p:nvPr>
        </p:nvSpPr>
        <p:spPr/>
        <p:txBody>
          <a:bodyPr/>
          <a:lstStyle/>
          <a:p>
            <a:fld id="{0DEA5392-FEB4-4D8A-A895-647DAF7D7C0F}" type="slidenum">
              <a:rPr lang="en-US" smtClean="0"/>
              <a:t>23</a:t>
            </a:fld>
            <a:endParaRPr lang="en-US"/>
          </a:p>
        </p:txBody>
      </p:sp>
    </p:spTree>
    <p:extLst>
      <p:ext uri="{BB962C8B-B14F-4D97-AF65-F5344CB8AC3E}">
        <p14:creationId xmlns:p14="http://schemas.microsoft.com/office/powerpoint/2010/main" val="9045667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636106-CDEA-7B5A-E0AD-FCAC7C0AE1C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6781862-6F9A-F7B2-EFD9-8354FB20FB9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73A1E69-BC1F-653E-06B2-2598E6EED167}"/>
              </a:ext>
            </a:extLst>
          </p:cNvPr>
          <p:cNvSpPr>
            <a:spLocks noGrp="1"/>
          </p:cNvSpPr>
          <p:nvPr>
            <p:ph type="body" idx="1"/>
          </p:nvPr>
        </p:nvSpPr>
        <p:spPr/>
        <p:txBody>
          <a:bodyPr/>
          <a:lstStyle/>
          <a:p>
            <a:r>
              <a:rPr lang="en-US" dirty="0"/>
              <a:t>Placeholder to add the link to get into the course.  Give teachers a chance to navigate live to the site</a:t>
            </a:r>
          </a:p>
          <a:p>
            <a:endParaRPr lang="en-US" dirty="0"/>
          </a:p>
        </p:txBody>
      </p:sp>
      <p:sp>
        <p:nvSpPr>
          <p:cNvPr id="4" name="Slide Number Placeholder 3">
            <a:extLst>
              <a:ext uri="{FF2B5EF4-FFF2-40B4-BE49-F238E27FC236}">
                <a16:creationId xmlns:a16="http://schemas.microsoft.com/office/drawing/2014/main" id="{D3F2DD32-C08B-C6DE-5A4B-27A2275F8204}"/>
              </a:ext>
            </a:extLst>
          </p:cNvPr>
          <p:cNvSpPr>
            <a:spLocks noGrp="1"/>
          </p:cNvSpPr>
          <p:nvPr>
            <p:ph type="sldNum" sz="quarter" idx="5"/>
          </p:nvPr>
        </p:nvSpPr>
        <p:spPr/>
        <p:txBody>
          <a:bodyPr/>
          <a:lstStyle/>
          <a:p>
            <a:fld id="{0DEA5392-FEB4-4D8A-A895-647DAF7D7C0F}" type="slidenum">
              <a:rPr lang="en-US" smtClean="0"/>
              <a:t>24</a:t>
            </a:fld>
            <a:endParaRPr lang="en-US"/>
          </a:p>
        </p:txBody>
      </p:sp>
    </p:spTree>
    <p:extLst>
      <p:ext uri="{BB962C8B-B14F-4D97-AF65-F5344CB8AC3E}">
        <p14:creationId xmlns:p14="http://schemas.microsoft.com/office/powerpoint/2010/main" val="37296081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Present the Financial Fitness for Life Resources.  You can also navigate to the page to show the options.  If hard copy materials are available, you can distribute these at the same time.  If time allows, give participants up to 15 minutes to peruse the resources.  Suggest that they use the PA standards to help make connections</a:t>
            </a:r>
          </a:p>
        </p:txBody>
      </p:sp>
      <p:sp>
        <p:nvSpPr>
          <p:cNvPr id="4" name="Slide Number Placeholder 3"/>
          <p:cNvSpPr>
            <a:spLocks noGrp="1"/>
          </p:cNvSpPr>
          <p:nvPr>
            <p:ph type="sldNum" sz="quarter" idx="5"/>
          </p:nvPr>
        </p:nvSpPr>
        <p:spPr/>
        <p:txBody>
          <a:bodyPr/>
          <a:lstStyle/>
          <a:p>
            <a:fld id="{0DEA5392-FEB4-4D8A-A895-647DAF7D7C0F}" type="slidenum">
              <a:rPr lang="en-US" smtClean="0"/>
              <a:t>25</a:t>
            </a:fld>
            <a:endParaRPr lang="en-US"/>
          </a:p>
        </p:txBody>
      </p:sp>
    </p:spTree>
    <p:extLst>
      <p:ext uri="{BB962C8B-B14F-4D97-AF65-F5344CB8AC3E}">
        <p14:creationId xmlns:p14="http://schemas.microsoft.com/office/powerpoint/2010/main" val="212311708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9081AE-7EBD-35CD-6EBC-94DF6E13388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27A48AA-765D-5926-AAF8-E23B55A654C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0B3AE67-6BCC-4401-621E-23EDC28FF796}"/>
              </a:ext>
            </a:extLst>
          </p:cNvPr>
          <p:cNvSpPr>
            <a:spLocks noGrp="1"/>
          </p:cNvSpPr>
          <p:nvPr>
            <p:ph type="body" idx="1"/>
          </p:nvPr>
        </p:nvSpPr>
        <p:spPr/>
        <p:txBody>
          <a:bodyPr/>
          <a:lstStyle/>
          <a:p>
            <a:r>
              <a:rPr lang="en-US" dirty="0"/>
              <a:t>Teams should break up the lesson into three parts.  It’s helpful to have the team work together in planning the lesson, however, it is fine if you want to use the option of each person planning their part individually.  Stress for participants that 20 minutes is not a lot of time, but not to panic as it is not meant to be perfect and more about the strategies that are used, how they will engage students and how they are addressing the standard.</a:t>
            </a:r>
          </a:p>
        </p:txBody>
      </p:sp>
      <p:sp>
        <p:nvSpPr>
          <p:cNvPr id="4" name="Slide Number Placeholder 3">
            <a:extLst>
              <a:ext uri="{FF2B5EF4-FFF2-40B4-BE49-F238E27FC236}">
                <a16:creationId xmlns:a16="http://schemas.microsoft.com/office/drawing/2014/main" id="{1603A23F-1771-0CA7-CE93-28859E9D9380}"/>
              </a:ext>
            </a:extLst>
          </p:cNvPr>
          <p:cNvSpPr>
            <a:spLocks noGrp="1"/>
          </p:cNvSpPr>
          <p:nvPr>
            <p:ph type="sldNum" sz="quarter" idx="5"/>
          </p:nvPr>
        </p:nvSpPr>
        <p:spPr/>
        <p:txBody>
          <a:bodyPr/>
          <a:lstStyle/>
          <a:p>
            <a:fld id="{0DEA5392-FEB4-4D8A-A895-647DAF7D7C0F}" type="slidenum">
              <a:rPr lang="en-US" smtClean="0"/>
              <a:t>26</a:t>
            </a:fld>
            <a:endParaRPr lang="en-US"/>
          </a:p>
        </p:txBody>
      </p:sp>
    </p:spTree>
    <p:extLst>
      <p:ext uri="{BB962C8B-B14F-4D97-AF65-F5344CB8AC3E}">
        <p14:creationId xmlns:p14="http://schemas.microsoft.com/office/powerpoint/2010/main" val="127311679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E3D5D6-29D9-CB62-6B4A-CE8A0F045CB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4C9F3C1-3E20-C92E-5BD8-296C5B2CF9E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9073A7D-1F0D-90E6-04F5-739A282EF5A3}"/>
              </a:ext>
            </a:extLst>
          </p:cNvPr>
          <p:cNvSpPr>
            <a:spLocks noGrp="1"/>
          </p:cNvSpPr>
          <p:nvPr>
            <p:ph type="body" idx="1"/>
          </p:nvPr>
        </p:nvSpPr>
        <p:spPr/>
        <p:txBody>
          <a:bodyPr/>
          <a:lstStyle/>
          <a:p>
            <a:r>
              <a:rPr lang="en-US" dirty="0"/>
              <a:t>Pose this question for the group as it will help guide the activity.  Have a discussion to ensure that you have an understanding of what their plan is before they start.  Be prepared for a group that is planning a hybrid approach where they are using some of our materials and some of their own.  </a:t>
            </a:r>
          </a:p>
          <a:p>
            <a:r>
              <a:rPr lang="en-US" dirty="0"/>
              <a:t>Also, be prepared for a mixed group from different schools that may take differing approaches to this activity and module.</a:t>
            </a:r>
          </a:p>
        </p:txBody>
      </p:sp>
      <p:sp>
        <p:nvSpPr>
          <p:cNvPr id="4" name="Slide Number Placeholder 3">
            <a:extLst>
              <a:ext uri="{FF2B5EF4-FFF2-40B4-BE49-F238E27FC236}">
                <a16:creationId xmlns:a16="http://schemas.microsoft.com/office/drawing/2014/main" id="{B2FCCD3D-1AEC-4DB2-7E72-EA3E76F49656}"/>
              </a:ext>
            </a:extLst>
          </p:cNvPr>
          <p:cNvSpPr>
            <a:spLocks noGrp="1"/>
          </p:cNvSpPr>
          <p:nvPr>
            <p:ph type="sldNum" sz="quarter" idx="5"/>
          </p:nvPr>
        </p:nvSpPr>
        <p:spPr/>
        <p:txBody>
          <a:bodyPr/>
          <a:lstStyle/>
          <a:p>
            <a:fld id="{0DEA5392-FEB4-4D8A-A895-647DAF7D7C0F}" type="slidenum">
              <a:rPr lang="en-US" smtClean="0"/>
              <a:t>27</a:t>
            </a:fld>
            <a:endParaRPr lang="en-US"/>
          </a:p>
        </p:txBody>
      </p:sp>
    </p:spTree>
    <p:extLst>
      <p:ext uri="{BB962C8B-B14F-4D97-AF65-F5344CB8AC3E}">
        <p14:creationId xmlns:p14="http://schemas.microsoft.com/office/powerpoint/2010/main" val="154549222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E3078C-47C9-0B68-12A5-3D7ED85F082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D6962C1-E138-9A95-1A22-A97188C023B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F34848B-5D49-0BA6-CB3B-9090D212D397}"/>
              </a:ext>
            </a:extLst>
          </p:cNvPr>
          <p:cNvSpPr>
            <a:spLocks noGrp="1"/>
          </p:cNvSpPr>
          <p:nvPr>
            <p:ph type="body" idx="1"/>
          </p:nvPr>
        </p:nvSpPr>
        <p:spPr/>
        <p:txBody>
          <a:bodyPr/>
          <a:lstStyle/>
          <a:p>
            <a:r>
              <a:rPr lang="en-US" dirty="0"/>
              <a:t>For this next part, you are going to want to talk to your participants about if they already have a plan for where these standards will be addressed.  You may need to be flexible here if they do not know yet – You may need to facilitate a group planning session first to go through the PA Standards to make this determination.  Making this determination will be a key before starting to make alignment decisions.</a:t>
            </a:r>
          </a:p>
        </p:txBody>
      </p:sp>
      <p:sp>
        <p:nvSpPr>
          <p:cNvPr id="4" name="Slide Number Placeholder 3">
            <a:extLst>
              <a:ext uri="{FF2B5EF4-FFF2-40B4-BE49-F238E27FC236}">
                <a16:creationId xmlns:a16="http://schemas.microsoft.com/office/drawing/2014/main" id="{355E64FD-ED48-CADF-07AA-6A7FFCE07AED}"/>
              </a:ext>
            </a:extLst>
          </p:cNvPr>
          <p:cNvSpPr>
            <a:spLocks noGrp="1"/>
          </p:cNvSpPr>
          <p:nvPr>
            <p:ph type="sldNum" sz="quarter" idx="5"/>
          </p:nvPr>
        </p:nvSpPr>
        <p:spPr/>
        <p:txBody>
          <a:bodyPr/>
          <a:lstStyle/>
          <a:p>
            <a:fld id="{0DEA5392-FEB4-4D8A-A895-647DAF7D7C0F}" type="slidenum">
              <a:rPr lang="en-US" smtClean="0"/>
              <a:t>28</a:t>
            </a:fld>
            <a:endParaRPr lang="en-US"/>
          </a:p>
        </p:txBody>
      </p:sp>
    </p:spTree>
    <p:extLst>
      <p:ext uri="{BB962C8B-B14F-4D97-AF65-F5344CB8AC3E}">
        <p14:creationId xmlns:p14="http://schemas.microsoft.com/office/powerpoint/2010/main" val="190062109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DE19C8-4928-3F73-CA50-1B6D33EF7BE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B5E8321-A044-5B2E-B454-9572C3D8755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47CB0B4-AF69-F8B3-DE4C-4EB4D16FA787}"/>
              </a:ext>
            </a:extLst>
          </p:cNvPr>
          <p:cNvSpPr>
            <a:spLocks noGrp="1"/>
          </p:cNvSpPr>
          <p:nvPr>
            <p:ph type="body" idx="1"/>
          </p:nvPr>
        </p:nvSpPr>
        <p:spPr/>
        <p:txBody>
          <a:bodyPr/>
          <a:lstStyle/>
          <a:p>
            <a:r>
              <a:rPr lang="en-US" dirty="0"/>
              <a:t>This activity is listed as being an hour but could be longer or shorter if needed.  Realistically the group should have at least an hour to do this work.  Remember that different groups may have different approaches to align their curriculum.  </a:t>
            </a:r>
          </a:p>
        </p:txBody>
      </p:sp>
      <p:sp>
        <p:nvSpPr>
          <p:cNvPr id="4" name="Slide Number Placeholder 3">
            <a:extLst>
              <a:ext uri="{FF2B5EF4-FFF2-40B4-BE49-F238E27FC236}">
                <a16:creationId xmlns:a16="http://schemas.microsoft.com/office/drawing/2014/main" id="{FA716ED8-2415-F32F-AB49-3980C8505277}"/>
              </a:ext>
            </a:extLst>
          </p:cNvPr>
          <p:cNvSpPr>
            <a:spLocks noGrp="1"/>
          </p:cNvSpPr>
          <p:nvPr>
            <p:ph type="sldNum" sz="quarter" idx="5"/>
          </p:nvPr>
        </p:nvSpPr>
        <p:spPr/>
        <p:txBody>
          <a:bodyPr/>
          <a:lstStyle/>
          <a:p>
            <a:fld id="{0DEA5392-FEB4-4D8A-A895-647DAF7D7C0F}" type="slidenum">
              <a:rPr lang="en-US" smtClean="0"/>
              <a:t>29</a:t>
            </a:fld>
            <a:endParaRPr lang="en-US"/>
          </a:p>
        </p:txBody>
      </p:sp>
    </p:spTree>
    <p:extLst>
      <p:ext uri="{BB962C8B-B14F-4D97-AF65-F5344CB8AC3E}">
        <p14:creationId xmlns:p14="http://schemas.microsoft.com/office/powerpoint/2010/main" val="248280591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4AE101-D2C1-F7D7-3CF6-429C21179F6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F5A0BEC-D7E7-6F6E-F2DC-EB4CE12269B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BB099BA-C058-8A94-F892-6C63D2CA407C}"/>
              </a:ext>
            </a:extLst>
          </p:cNvPr>
          <p:cNvSpPr>
            <a:spLocks noGrp="1"/>
          </p:cNvSpPr>
          <p:nvPr>
            <p:ph type="body" idx="1"/>
          </p:nvPr>
        </p:nvSpPr>
        <p:spPr/>
        <p:txBody>
          <a:bodyPr/>
          <a:lstStyle/>
          <a:p>
            <a:r>
              <a:rPr lang="en-US" dirty="0"/>
              <a:t>Show the graphic organizer to demonstrate what this should look like before letting participants start</a:t>
            </a:r>
          </a:p>
          <a:p>
            <a:r>
              <a:rPr lang="en-US" dirty="0"/>
              <a:t>Give 20 minutes for this activity or if you have more you can have participants work on more than one standard.</a:t>
            </a:r>
          </a:p>
        </p:txBody>
      </p:sp>
      <p:sp>
        <p:nvSpPr>
          <p:cNvPr id="4" name="Slide Number Placeholder 3">
            <a:extLst>
              <a:ext uri="{FF2B5EF4-FFF2-40B4-BE49-F238E27FC236}">
                <a16:creationId xmlns:a16="http://schemas.microsoft.com/office/drawing/2014/main" id="{F91FB6B6-B665-1261-A55A-D46D145AC5B7}"/>
              </a:ext>
            </a:extLst>
          </p:cNvPr>
          <p:cNvSpPr>
            <a:spLocks noGrp="1"/>
          </p:cNvSpPr>
          <p:nvPr>
            <p:ph type="sldNum" sz="quarter" idx="5"/>
          </p:nvPr>
        </p:nvSpPr>
        <p:spPr/>
        <p:txBody>
          <a:bodyPr/>
          <a:lstStyle/>
          <a:p>
            <a:fld id="{0DEA5392-FEB4-4D8A-A895-647DAF7D7C0F}" type="slidenum">
              <a:rPr lang="en-US" smtClean="0"/>
              <a:t>30</a:t>
            </a:fld>
            <a:endParaRPr lang="en-US"/>
          </a:p>
        </p:txBody>
      </p:sp>
    </p:spTree>
    <p:extLst>
      <p:ext uri="{BB962C8B-B14F-4D97-AF65-F5344CB8AC3E}">
        <p14:creationId xmlns:p14="http://schemas.microsoft.com/office/powerpoint/2010/main" val="295395523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Show the graphic organizer to demonstrate what this should look like before letting participants start.  A great question here might be about unit rate because a school may specifically want to have this lesson taught and standard covered at the same time and during the same grade level with Unit Rate is taught.  PA says unit rate is 6</a:t>
            </a:r>
            <a:r>
              <a:rPr lang="en-US" baseline="30000" dirty="0"/>
              <a:t>th</a:t>
            </a:r>
            <a:r>
              <a:rPr lang="en-US" dirty="0"/>
              <a:t> and 7</a:t>
            </a:r>
            <a:r>
              <a:rPr lang="en-US" baseline="30000" dirty="0"/>
              <a:t>th</a:t>
            </a:r>
            <a:r>
              <a:rPr lang="en-US" dirty="0"/>
              <a:t> grade</a:t>
            </a:r>
          </a:p>
          <a:p>
            <a:r>
              <a:rPr lang="en-US" dirty="0"/>
              <a:t>Give 20 minutes for this activity or if you have more you can have participants work on more than one standard.</a:t>
            </a:r>
          </a:p>
        </p:txBody>
      </p:sp>
      <p:sp>
        <p:nvSpPr>
          <p:cNvPr id="4" name="Slide Number Placeholder 3"/>
          <p:cNvSpPr>
            <a:spLocks noGrp="1"/>
          </p:cNvSpPr>
          <p:nvPr>
            <p:ph type="sldNum" sz="quarter" idx="5"/>
          </p:nvPr>
        </p:nvSpPr>
        <p:spPr/>
        <p:txBody>
          <a:bodyPr/>
          <a:lstStyle/>
          <a:p>
            <a:fld id="{0DEA5392-FEB4-4D8A-A895-647DAF7D7C0F}" type="slidenum">
              <a:rPr lang="en-US" smtClean="0"/>
              <a:t>31</a:t>
            </a:fld>
            <a:endParaRPr lang="en-US"/>
          </a:p>
        </p:txBody>
      </p:sp>
    </p:spTree>
    <p:extLst>
      <p:ext uri="{BB962C8B-B14F-4D97-AF65-F5344CB8AC3E}">
        <p14:creationId xmlns:p14="http://schemas.microsoft.com/office/powerpoint/2010/main" val="19579331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great place to start out by getting teachers talking to each other and the share out and debrief will be valuable because it gives the presenter a good idea of what prior knowledge participants have about the standards.  Give three minutes for collaboration before sharing out.</a:t>
            </a:r>
          </a:p>
        </p:txBody>
      </p:sp>
      <p:sp>
        <p:nvSpPr>
          <p:cNvPr id="4" name="Slide Number Placeholder 3"/>
          <p:cNvSpPr>
            <a:spLocks noGrp="1"/>
          </p:cNvSpPr>
          <p:nvPr>
            <p:ph type="sldNum" sz="quarter" idx="5"/>
          </p:nvPr>
        </p:nvSpPr>
        <p:spPr/>
        <p:txBody>
          <a:bodyPr/>
          <a:lstStyle/>
          <a:p>
            <a:fld id="{0DEA5392-FEB4-4D8A-A895-647DAF7D7C0F}" type="slidenum">
              <a:rPr lang="en-US" smtClean="0"/>
              <a:t>5</a:t>
            </a:fld>
            <a:endParaRPr lang="en-US"/>
          </a:p>
        </p:txBody>
      </p:sp>
    </p:spTree>
    <p:extLst>
      <p:ext uri="{BB962C8B-B14F-4D97-AF65-F5344CB8AC3E}">
        <p14:creationId xmlns:p14="http://schemas.microsoft.com/office/powerpoint/2010/main" val="133178527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Introduce participants to the upcoming conference in New Orleans.  Let them know about the possibility of a scholarship for the event.</a:t>
            </a:r>
          </a:p>
        </p:txBody>
      </p:sp>
      <p:sp>
        <p:nvSpPr>
          <p:cNvPr id="4" name="Slide Number Placeholder 3"/>
          <p:cNvSpPr>
            <a:spLocks noGrp="1"/>
          </p:cNvSpPr>
          <p:nvPr>
            <p:ph type="sldNum" sz="quarter" idx="5"/>
          </p:nvPr>
        </p:nvSpPr>
        <p:spPr/>
        <p:txBody>
          <a:bodyPr/>
          <a:lstStyle/>
          <a:p>
            <a:fld id="{0DEA5392-FEB4-4D8A-A895-647DAF7D7C0F}" type="slidenum">
              <a:rPr lang="en-US" smtClean="0"/>
              <a:t>34</a:t>
            </a:fld>
            <a:endParaRPr lang="en-US"/>
          </a:p>
        </p:txBody>
      </p:sp>
    </p:spTree>
    <p:extLst>
      <p:ext uri="{BB962C8B-B14F-4D97-AF65-F5344CB8AC3E}">
        <p14:creationId xmlns:p14="http://schemas.microsoft.com/office/powerpoint/2010/main" val="291914865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Use this opportunity for questions.  Alternatively, this slide can be used to go around and have participants share one thing that they have learned from today’s training.</a:t>
            </a:r>
          </a:p>
        </p:txBody>
      </p:sp>
      <p:sp>
        <p:nvSpPr>
          <p:cNvPr id="4" name="Slide Number Placeholder 3"/>
          <p:cNvSpPr>
            <a:spLocks noGrp="1"/>
          </p:cNvSpPr>
          <p:nvPr>
            <p:ph type="sldNum" sz="quarter" idx="5"/>
          </p:nvPr>
        </p:nvSpPr>
        <p:spPr/>
        <p:txBody>
          <a:bodyPr/>
          <a:lstStyle/>
          <a:p>
            <a:fld id="{0DEA5392-FEB4-4D8A-A895-647DAF7D7C0F}" type="slidenum">
              <a:rPr lang="en-US" smtClean="0"/>
              <a:t>36</a:t>
            </a:fld>
            <a:endParaRPr lang="en-US"/>
          </a:p>
        </p:txBody>
      </p:sp>
    </p:spTree>
    <p:extLst>
      <p:ext uri="{BB962C8B-B14F-4D97-AF65-F5344CB8AC3E}">
        <p14:creationId xmlns:p14="http://schemas.microsoft.com/office/powerpoint/2010/main" val="14053271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Leave this slide up as participants leave to ensure that they have an opportunity to record your contact information if they haven’t done so already.</a:t>
            </a:r>
          </a:p>
        </p:txBody>
      </p:sp>
      <p:sp>
        <p:nvSpPr>
          <p:cNvPr id="4" name="Slide Number Placeholder 3"/>
          <p:cNvSpPr>
            <a:spLocks noGrp="1"/>
          </p:cNvSpPr>
          <p:nvPr>
            <p:ph type="sldNum" sz="quarter" idx="5"/>
          </p:nvPr>
        </p:nvSpPr>
        <p:spPr/>
        <p:txBody>
          <a:bodyPr/>
          <a:lstStyle/>
          <a:p>
            <a:fld id="{E2F65729-8763-497F-A2AB-C182C6CEDBAA}" type="slidenum">
              <a:rPr lang="en-US"/>
              <a:t>37</a:t>
            </a:fld>
            <a:endParaRPr lang="en-US"/>
          </a:p>
        </p:txBody>
      </p:sp>
    </p:spTree>
    <p:extLst>
      <p:ext uri="{BB962C8B-B14F-4D97-AF65-F5344CB8AC3E}">
        <p14:creationId xmlns:p14="http://schemas.microsoft.com/office/powerpoint/2010/main" val="28174589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Share the mission of the organization.  Feel free to tie the mission directly into the specifics of the needs of the group of educators that are being trained in order to increase the value of the training session.</a:t>
            </a:r>
          </a:p>
        </p:txBody>
      </p:sp>
      <p:sp>
        <p:nvSpPr>
          <p:cNvPr id="4" name="Slide Number Placeholder 3"/>
          <p:cNvSpPr>
            <a:spLocks noGrp="1"/>
          </p:cNvSpPr>
          <p:nvPr>
            <p:ph type="sldNum" sz="quarter" idx="5"/>
          </p:nvPr>
        </p:nvSpPr>
        <p:spPr/>
        <p:txBody>
          <a:bodyPr/>
          <a:lstStyle/>
          <a:p>
            <a:fld id="{0DEA5392-FEB4-4D8A-A895-647DAF7D7C0F}" type="slidenum">
              <a:rPr lang="en-US" smtClean="0"/>
              <a:t>6</a:t>
            </a:fld>
            <a:endParaRPr lang="en-US"/>
          </a:p>
        </p:txBody>
      </p:sp>
    </p:spTree>
    <p:extLst>
      <p:ext uri="{BB962C8B-B14F-4D97-AF65-F5344CB8AC3E}">
        <p14:creationId xmlns:p14="http://schemas.microsoft.com/office/powerpoint/2010/main" val="640690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845B0F-8D93-38D1-F998-E7EB2941458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F4365FB-ECDE-BC79-8B4A-EB142487C20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6728AD9-4500-85FD-7353-B9750C7D2DB8}"/>
              </a:ext>
            </a:extLst>
          </p:cNvPr>
          <p:cNvSpPr>
            <a:spLocks noGrp="1"/>
          </p:cNvSpPr>
          <p:nvPr>
            <p:ph type="body" idx="1"/>
          </p:nvPr>
        </p:nvSpPr>
        <p:spPr/>
        <p:txBody>
          <a:bodyPr/>
          <a:lstStyle/>
          <a:p>
            <a:r>
              <a:rPr lang="en-US" dirty="0"/>
              <a:t>Share the Challenge of the organization.  This is a good place to dig into that because of this challenge, the state of PA has enacted new standards and we are here to help schools to meet those new standards.</a:t>
            </a:r>
          </a:p>
        </p:txBody>
      </p:sp>
      <p:sp>
        <p:nvSpPr>
          <p:cNvPr id="4" name="Slide Number Placeholder 3">
            <a:extLst>
              <a:ext uri="{FF2B5EF4-FFF2-40B4-BE49-F238E27FC236}">
                <a16:creationId xmlns:a16="http://schemas.microsoft.com/office/drawing/2014/main" id="{D760770E-D3C1-FFF3-2559-DB3A4CF0C8D2}"/>
              </a:ext>
            </a:extLst>
          </p:cNvPr>
          <p:cNvSpPr>
            <a:spLocks noGrp="1"/>
          </p:cNvSpPr>
          <p:nvPr>
            <p:ph type="sldNum" sz="quarter" idx="5"/>
          </p:nvPr>
        </p:nvSpPr>
        <p:spPr/>
        <p:txBody>
          <a:bodyPr/>
          <a:lstStyle/>
          <a:p>
            <a:fld id="{0DEA5392-FEB4-4D8A-A895-647DAF7D7C0F}" type="slidenum">
              <a:rPr lang="en-US" smtClean="0"/>
              <a:t>7</a:t>
            </a:fld>
            <a:endParaRPr lang="en-US"/>
          </a:p>
        </p:txBody>
      </p:sp>
    </p:spTree>
    <p:extLst>
      <p:ext uri="{BB962C8B-B14F-4D97-AF65-F5344CB8AC3E}">
        <p14:creationId xmlns:p14="http://schemas.microsoft.com/office/powerpoint/2010/main" val="34884433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859AC5-5091-EBC6-C0B4-EA6096BAE6E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997D050-FEEC-AAAE-6D30-419C5A26BFC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662A34D-DC70-2E78-4865-147CC72B251E}"/>
              </a:ext>
            </a:extLst>
          </p:cNvPr>
          <p:cNvSpPr>
            <a:spLocks noGrp="1"/>
          </p:cNvSpPr>
          <p:nvPr>
            <p:ph type="body" idx="1"/>
          </p:nvPr>
        </p:nvSpPr>
        <p:spPr/>
        <p:txBody>
          <a:bodyPr/>
          <a:lstStyle/>
          <a:p>
            <a:r>
              <a:rPr lang="en-US" dirty="0"/>
              <a:t>https://youtu.be/8fdC9fv9lq4</a:t>
            </a:r>
          </a:p>
          <a:p>
            <a:endParaRPr lang="en-US" dirty="0"/>
          </a:p>
          <a:p>
            <a:r>
              <a:rPr lang="en-US" dirty="0"/>
              <a:t>Let participants know that we are going to come back to some of the competitions and other opportunities that exist after discussing the new standards.  Leave this video with the fact that we will review these, but we just want you to be aware of all of our great work to get students involved and excited about personal finance and economics.</a:t>
            </a:r>
          </a:p>
        </p:txBody>
      </p:sp>
      <p:sp>
        <p:nvSpPr>
          <p:cNvPr id="4" name="Slide Number Placeholder 3">
            <a:extLst>
              <a:ext uri="{FF2B5EF4-FFF2-40B4-BE49-F238E27FC236}">
                <a16:creationId xmlns:a16="http://schemas.microsoft.com/office/drawing/2014/main" id="{41C28811-91FF-C2C8-19B2-93F7108F2D26}"/>
              </a:ext>
            </a:extLst>
          </p:cNvPr>
          <p:cNvSpPr>
            <a:spLocks noGrp="1"/>
          </p:cNvSpPr>
          <p:nvPr>
            <p:ph type="sldNum" sz="quarter" idx="5"/>
          </p:nvPr>
        </p:nvSpPr>
        <p:spPr/>
        <p:txBody>
          <a:bodyPr/>
          <a:lstStyle/>
          <a:p>
            <a:fld id="{0DEA5392-FEB4-4D8A-A895-647DAF7D7C0F}" type="slidenum">
              <a:rPr lang="en-US" smtClean="0"/>
              <a:t>8</a:t>
            </a:fld>
            <a:endParaRPr lang="en-US"/>
          </a:p>
        </p:txBody>
      </p:sp>
    </p:spTree>
    <p:extLst>
      <p:ext uri="{BB962C8B-B14F-4D97-AF65-F5344CB8AC3E}">
        <p14:creationId xmlns:p14="http://schemas.microsoft.com/office/powerpoint/2010/main" val="13099654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093540-0F68-2750-A551-F65E07619CA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88BF384-C094-E824-862D-DEFF0E306EC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6ABCCF1-B380-8535-2B53-59DB21F3A9AF}"/>
              </a:ext>
            </a:extLst>
          </p:cNvPr>
          <p:cNvSpPr>
            <a:spLocks noGrp="1"/>
          </p:cNvSpPr>
          <p:nvPr>
            <p:ph type="body" idx="1"/>
          </p:nvPr>
        </p:nvSpPr>
        <p:spPr/>
        <p:txBody>
          <a:bodyPr/>
          <a:lstStyle/>
          <a:p>
            <a:r>
              <a:rPr lang="en-US" dirty="0"/>
              <a:t>Link to Standards:  https://www.pa.gov/content/dam/copapwp-pagov/en/stateboard/documents/about-the-board/board-actions/2024/personal%20finance%20standards.pdf</a:t>
            </a:r>
          </a:p>
          <a:p>
            <a:r>
              <a:rPr lang="en-US" dirty="0"/>
              <a:t>Link to SAS Portal:  https://www.pdesas.org/Page/Viewer/ViewPage/81/#:~:text=The%20new%20Pennsylvania%20Academic%20Standards%20for%20Personal%20Finance%20describe%20personal,can%20manage%20their%20personal%20finances.</a:t>
            </a:r>
          </a:p>
          <a:p>
            <a:r>
              <a:rPr lang="en-US" dirty="0"/>
              <a:t>There is a lot of information to share here.  Start by taking participants to the SAS Portal Page.  On the next slide, you will go live and discuss the FAQs so teachers know the expectations for the standards</a:t>
            </a:r>
          </a:p>
          <a:p>
            <a:endParaRPr lang="en-US" dirty="0"/>
          </a:p>
        </p:txBody>
      </p:sp>
      <p:sp>
        <p:nvSpPr>
          <p:cNvPr id="4" name="Slide Number Placeholder 3">
            <a:extLst>
              <a:ext uri="{FF2B5EF4-FFF2-40B4-BE49-F238E27FC236}">
                <a16:creationId xmlns:a16="http://schemas.microsoft.com/office/drawing/2014/main" id="{100C1672-54E6-2DE4-7492-38C4D00C74FC}"/>
              </a:ext>
            </a:extLst>
          </p:cNvPr>
          <p:cNvSpPr>
            <a:spLocks noGrp="1"/>
          </p:cNvSpPr>
          <p:nvPr>
            <p:ph type="sldNum" sz="quarter" idx="5"/>
          </p:nvPr>
        </p:nvSpPr>
        <p:spPr/>
        <p:txBody>
          <a:bodyPr/>
          <a:lstStyle/>
          <a:p>
            <a:fld id="{0DEA5392-FEB4-4D8A-A895-647DAF7D7C0F}" type="slidenum">
              <a:rPr lang="en-US" smtClean="0"/>
              <a:t>9</a:t>
            </a:fld>
            <a:endParaRPr lang="en-US"/>
          </a:p>
        </p:txBody>
      </p:sp>
    </p:spTree>
    <p:extLst>
      <p:ext uri="{BB962C8B-B14F-4D97-AF65-F5344CB8AC3E}">
        <p14:creationId xmlns:p14="http://schemas.microsoft.com/office/powerpoint/2010/main" val="26708045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196D0F-A99D-D3D9-3E31-872DF3B7B3C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A2FF59B-3ED5-60C8-246A-C64ECB929B6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8D0F6CC-35B2-5C86-879A-BAFAA1DFD2BC}"/>
              </a:ext>
            </a:extLst>
          </p:cNvPr>
          <p:cNvSpPr>
            <a:spLocks noGrp="1"/>
          </p:cNvSpPr>
          <p:nvPr>
            <p:ph type="body" idx="1"/>
          </p:nvPr>
        </p:nvSpPr>
        <p:spPr/>
        <p:txBody>
          <a:bodyPr/>
          <a:lstStyle/>
          <a:p>
            <a:r>
              <a:rPr lang="en-US" dirty="0"/>
              <a:t>Link to Standards:  https://www.pa.gov/content/dam/copapwp-pagov/en/stateboard/documents/about-the-board/board-actions/2024/personal%20finance%20standards.pdf</a:t>
            </a:r>
          </a:p>
          <a:p>
            <a:r>
              <a:rPr lang="en-US" dirty="0"/>
              <a:t>Link to SAS Portal:  https://www.pdesas.org/Page/Viewer/ViewPage/81/#:~:text=The%20new%20Pennsylvania%20Academic%20Standards%20for%20Personal%20Finance%20describe%20personal,can%20manage%20their%20personal%20finances.</a:t>
            </a:r>
          </a:p>
          <a:p>
            <a:r>
              <a:rPr lang="en-US" dirty="0"/>
              <a:t>There is a lot of information to share here.  Start by taking participants to the SAS Portal Page.  On the next slide, you will go live and discuss the FAQs so teachers know the expectations for the standards</a:t>
            </a:r>
          </a:p>
          <a:p>
            <a:endParaRPr lang="en-US" dirty="0"/>
          </a:p>
        </p:txBody>
      </p:sp>
      <p:sp>
        <p:nvSpPr>
          <p:cNvPr id="4" name="Slide Number Placeholder 3">
            <a:extLst>
              <a:ext uri="{FF2B5EF4-FFF2-40B4-BE49-F238E27FC236}">
                <a16:creationId xmlns:a16="http://schemas.microsoft.com/office/drawing/2014/main" id="{1A026FFD-6CF9-B3FA-2DE5-4E28EBDAEC0F}"/>
              </a:ext>
            </a:extLst>
          </p:cNvPr>
          <p:cNvSpPr>
            <a:spLocks noGrp="1"/>
          </p:cNvSpPr>
          <p:nvPr>
            <p:ph type="sldNum" sz="quarter" idx="5"/>
          </p:nvPr>
        </p:nvSpPr>
        <p:spPr/>
        <p:txBody>
          <a:bodyPr/>
          <a:lstStyle/>
          <a:p>
            <a:fld id="{0DEA5392-FEB4-4D8A-A895-647DAF7D7C0F}" type="slidenum">
              <a:rPr lang="en-US" smtClean="0"/>
              <a:t>10</a:t>
            </a:fld>
            <a:endParaRPr lang="en-US"/>
          </a:p>
        </p:txBody>
      </p:sp>
    </p:spTree>
    <p:extLst>
      <p:ext uri="{BB962C8B-B14F-4D97-AF65-F5344CB8AC3E}">
        <p14:creationId xmlns:p14="http://schemas.microsoft.com/office/powerpoint/2010/main" val="11614502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Take teachers live to the personal finance toolkit and go through each of the five tabs – please note that depending on your participants, you may not cover one or more of the tabs.  Make sure to cover the FAQs thoroughly because they have a profound impact on who can teach the course as well as what a high school course looks like.  Please give time for questions as you work your way through the resources and ensure that teachers can access this page as well to follow along.</a:t>
            </a:r>
          </a:p>
        </p:txBody>
      </p:sp>
      <p:sp>
        <p:nvSpPr>
          <p:cNvPr id="4" name="Slide Number Placeholder 3"/>
          <p:cNvSpPr>
            <a:spLocks noGrp="1"/>
          </p:cNvSpPr>
          <p:nvPr>
            <p:ph type="sldNum" sz="quarter" idx="5"/>
          </p:nvPr>
        </p:nvSpPr>
        <p:spPr/>
        <p:txBody>
          <a:bodyPr/>
          <a:lstStyle/>
          <a:p>
            <a:fld id="{0DEA5392-FEB4-4D8A-A895-647DAF7D7C0F}" type="slidenum">
              <a:rPr lang="en-US" smtClean="0"/>
              <a:t>11</a:t>
            </a:fld>
            <a:endParaRPr lang="en-US"/>
          </a:p>
        </p:txBody>
      </p:sp>
    </p:spTree>
    <p:extLst>
      <p:ext uri="{BB962C8B-B14F-4D97-AF65-F5344CB8AC3E}">
        <p14:creationId xmlns:p14="http://schemas.microsoft.com/office/powerpoint/2010/main" val="19224727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1_Custom Layout">
    <p:spTree>
      <p:nvGrpSpPr>
        <p:cNvPr id="1" name=""/>
        <p:cNvGrpSpPr/>
        <p:nvPr/>
      </p:nvGrpSpPr>
      <p:grpSpPr>
        <a:xfrm>
          <a:off x="0" y="0"/>
          <a:ext cx="0" cy="0"/>
          <a:chOff x="0" y="0"/>
          <a:chExt cx="0" cy="0"/>
        </a:xfrm>
      </p:grpSpPr>
      <p:sp>
        <p:nvSpPr>
          <p:cNvPr id="2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x">
  <p:cSld name="Two Content">
    <p:spTree>
      <p:nvGrpSpPr>
        <p:cNvPr id="1" name=""/>
        <p:cNvGrpSpPr/>
        <p:nvPr/>
      </p:nvGrpSpPr>
      <p:grpSpPr>
        <a:xfrm>
          <a:off x="0" y="0"/>
          <a:ext cx="0" cy="0"/>
          <a:chOff x="0" y="0"/>
          <a:chExt cx="0" cy="0"/>
        </a:xfrm>
      </p:grpSpPr>
      <p:pic>
        <p:nvPicPr>
          <p:cNvPr id="154" name="Picture 1" descr="Picture 1"/>
          <p:cNvPicPr>
            <a:picLocks noChangeAspect="1"/>
          </p:cNvPicPr>
          <p:nvPr/>
        </p:nvPicPr>
        <p:blipFill>
          <a:blip r:embed="rId2"/>
          <a:stretch>
            <a:fillRect/>
          </a:stretch>
        </p:blipFill>
        <p:spPr>
          <a:xfrm>
            <a:off x="9942454" y="70363"/>
            <a:ext cx="1465619" cy="1221346"/>
          </a:xfrm>
          <a:prstGeom prst="rect">
            <a:avLst/>
          </a:prstGeom>
          <a:ln w="12700">
            <a:miter lim="400000"/>
          </a:ln>
        </p:spPr>
      </p:pic>
      <p:sp>
        <p:nvSpPr>
          <p:cNvPr id="155" name="Rectangle 2"/>
          <p:cNvSpPr/>
          <p:nvPr/>
        </p:nvSpPr>
        <p:spPr>
          <a:xfrm flipV="1">
            <a:off x="790415" y="1291707"/>
            <a:ext cx="10611175" cy="45721"/>
          </a:xfrm>
          <a:prstGeom prst="rect">
            <a:avLst/>
          </a:prstGeom>
          <a:solidFill>
            <a:srgbClr val="A7CE6F"/>
          </a:solidFill>
          <a:ln w="12700">
            <a:miter lim="400000"/>
          </a:ln>
        </p:spPr>
        <p:txBody>
          <a:bodyPr lIns="45719" rIns="45719" anchor="ctr"/>
          <a:lstStyle/>
          <a:p>
            <a:pPr algn="ctr">
              <a:defRPr>
                <a:solidFill>
                  <a:srgbClr val="FFFFFF"/>
                </a:solidFill>
              </a:defRPr>
            </a:pPr>
            <a:endParaRPr/>
          </a:p>
        </p:txBody>
      </p:sp>
      <p:sp>
        <p:nvSpPr>
          <p:cNvPr id="156" name="Body Level One…"/>
          <p:cNvSpPr txBox="1">
            <a:spLocks noGrp="1"/>
          </p:cNvSpPr>
          <p:nvPr>
            <p:ph type="body" sz="half" idx="1"/>
          </p:nvPr>
        </p:nvSpPr>
        <p:spPr>
          <a:xfrm>
            <a:off x="6172200" y="1825626"/>
            <a:ext cx="5181604" cy="4351337"/>
          </a:xfrm>
          <a:prstGeom prst="rect">
            <a:avLst/>
          </a:prstGeom>
        </p:spPr>
        <p:txBody>
          <a:bodyPr>
            <a:normAutofit/>
          </a:bodyPr>
          <a:lstStyle>
            <a:lvl1pPr marL="0" indent="0">
              <a:buSzTx/>
              <a:buFontTx/>
              <a:buNone/>
            </a:lvl1pPr>
            <a:lvl2pPr>
              <a:buFontTx/>
            </a:lvl2pPr>
            <a:lvl3pPr>
              <a:buFontTx/>
            </a:lvl3pPr>
            <a:lvl4pPr>
              <a:buFontTx/>
            </a:lvl4pPr>
            <a:lvl5pPr>
              <a:buFontTx/>
            </a:lvl5pPr>
          </a:lstStyle>
          <a:p>
            <a:r>
              <a:t>Body Level One</a:t>
            </a:r>
          </a:p>
          <a:p>
            <a:pPr lvl="1"/>
            <a:r>
              <a:t>Body Level Two</a:t>
            </a:r>
          </a:p>
          <a:p>
            <a:pPr lvl="2"/>
            <a:r>
              <a:t>Body Level Three</a:t>
            </a:r>
          </a:p>
          <a:p>
            <a:pPr lvl="3"/>
            <a:r>
              <a:t>Body Level Four</a:t>
            </a:r>
          </a:p>
          <a:p>
            <a:pPr lvl="4"/>
            <a:r>
              <a:t>Body Level Five</a:t>
            </a:r>
          </a:p>
        </p:txBody>
      </p:sp>
      <p:sp>
        <p:nvSpPr>
          <p:cNvPr id="157" name="Slide Number"/>
          <p:cNvSpPr txBox="1">
            <a:spLocks noGrp="1"/>
          </p:cNvSpPr>
          <p:nvPr>
            <p:ph type="sldNum" sz="quarter" idx="2"/>
          </p:nvPr>
        </p:nvSpPr>
        <p:spPr>
          <a:xfrm>
            <a:off x="11754441" y="6416995"/>
            <a:ext cx="245404" cy="243841"/>
          </a:xfrm>
          <a:prstGeom prst="rect">
            <a:avLst/>
          </a:prstGeom>
        </p:spPr>
        <p:txBody>
          <a:bodyPr/>
          <a:lstStyle>
            <a:lvl1pPr>
              <a:defRPr sz="1000">
                <a:solidFill>
                  <a:srgbClr val="414A58"/>
                </a:solidFill>
                <a:latin typeface="Inter"/>
                <a:ea typeface="Inter"/>
                <a:cs typeface="Inter"/>
                <a:sym typeface="Inter"/>
              </a:defRPr>
            </a:lvl1pPr>
          </a:lstStyle>
          <a:p>
            <a:fld id="{86CB4B4D-7CA3-9044-876B-883B54F8677D}" type="slidenum">
              <a:t>‹#›</a:t>
            </a:fld>
            <a:endParaRPr/>
          </a:p>
        </p:txBody>
      </p:sp>
    </p:spTree>
  </p:cSld>
  <p:clrMapOvr>
    <a:masterClrMapping/>
  </p:clrMapOvr>
  <p:transition spd="med"/>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x">
  <p:cSld name="1_Two Content">
    <p:spTree>
      <p:nvGrpSpPr>
        <p:cNvPr id="1" name=""/>
        <p:cNvGrpSpPr/>
        <p:nvPr/>
      </p:nvGrpSpPr>
      <p:grpSpPr>
        <a:xfrm>
          <a:off x="0" y="0"/>
          <a:ext cx="0" cy="0"/>
          <a:chOff x="0" y="0"/>
          <a:chExt cx="0" cy="0"/>
        </a:xfrm>
      </p:grpSpPr>
      <p:pic>
        <p:nvPicPr>
          <p:cNvPr id="164" name="Picture 1" descr="Picture 1"/>
          <p:cNvPicPr>
            <a:picLocks noChangeAspect="1"/>
          </p:cNvPicPr>
          <p:nvPr/>
        </p:nvPicPr>
        <p:blipFill>
          <a:blip r:embed="rId2"/>
          <a:stretch>
            <a:fillRect/>
          </a:stretch>
        </p:blipFill>
        <p:spPr>
          <a:xfrm>
            <a:off x="9942454" y="70363"/>
            <a:ext cx="1465619" cy="1221346"/>
          </a:xfrm>
          <a:prstGeom prst="rect">
            <a:avLst/>
          </a:prstGeom>
          <a:ln w="12700">
            <a:miter lim="400000"/>
          </a:ln>
        </p:spPr>
      </p:pic>
      <p:sp>
        <p:nvSpPr>
          <p:cNvPr id="165" name="Rectangle 2"/>
          <p:cNvSpPr/>
          <p:nvPr/>
        </p:nvSpPr>
        <p:spPr>
          <a:xfrm flipV="1">
            <a:off x="790415" y="1291707"/>
            <a:ext cx="10611175" cy="45721"/>
          </a:xfrm>
          <a:prstGeom prst="rect">
            <a:avLst/>
          </a:prstGeom>
          <a:solidFill>
            <a:srgbClr val="A7CE6F"/>
          </a:solidFill>
          <a:ln w="12700">
            <a:miter lim="400000"/>
          </a:ln>
        </p:spPr>
        <p:txBody>
          <a:bodyPr lIns="45719" rIns="45719" anchor="ctr"/>
          <a:lstStyle/>
          <a:p>
            <a:pPr algn="ctr">
              <a:defRPr>
                <a:solidFill>
                  <a:srgbClr val="FFFFFF"/>
                </a:solidFill>
              </a:defRPr>
            </a:pPr>
            <a:endParaRPr/>
          </a:p>
        </p:txBody>
      </p:sp>
      <p:sp>
        <p:nvSpPr>
          <p:cNvPr id="166" name="Body Level One…"/>
          <p:cNvSpPr txBox="1">
            <a:spLocks noGrp="1"/>
          </p:cNvSpPr>
          <p:nvPr>
            <p:ph type="body" sz="half" idx="1"/>
          </p:nvPr>
        </p:nvSpPr>
        <p:spPr>
          <a:xfrm>
            <a:off x="838203" y="1825626"/>
            <a:ext cx="5181604" cy="4351337"/>
          </a:xfrm>
          <a:prstGeom prst="rect">
            <a:avLst/>
          </a:prstGeom>
        </p:spPr>
        <p:txBody>
          <a:bodyPr>
            <a:normAutofit/>
          </a:bodyPr>
          <a:lstStyle>
            <a:lvl1pPr marL="0" indent="0">
              <a:buSzTx/>
              <a:buFontTx/>
              <a:buNone/>
            </a:lvl1pPr>
            <a:lvl2pPr>
              <a:buFontTx/>
            </a:lvl2pPr>
            <a:lvl3pPr>
              <a:buFontTx/>
            </a:lvl3pPr>
            <a:lvl4pPr>
              <a:buFontTx/>
            </a:lvl4pPr>
            <a:lvl5pPr>
              <a:buFontTx/>
            </a:lvl5pPr>
          </a:lstStyle>
          <a:p>
            <a:r>
              <a:t>Body Level One</a:t>
            </a:r>
          </a:p>
          <a:p>
            <a:pPr lvl="1"/>
            <a:r>
              <a:t>Body Level Two</a:t>
            </a:r>
          </a:p>
          <a:p>
            <a:pPr lvl="2"/>
            <a:r>
              <a:t>Body Level Three</a:t>
            </a:r>
          </a:p>
          <a:p>
            <a:pPr lvl="3"/>
            <a:r>
              <a:t>Body Level Four</a:t>
            </a:r>
          </a:p>
          <a:p>
            <a:pPr lvl="4"/>
            <a:r>
              <a:t>Body Level Five</a:t>
            </a:r>
          </a:p>
        </p:txBody>
      </p:sp>
      <p:sp>
        <p:nvSpPr>
          <p:cNvPr id="167" name="Slide Number"/>
          <p:cNvSpPr txBox="1">
            <a:spLocks noGrp="1"/>
          </p:cNvSpPr>
          <p:nvPr>
            <p:ph type="sldNum" sz="quarter" idx="2"/>
          </p:nvPr>
        </p:nvSpPr>
        <p:spPr>
          <a:xfrm>
            <a:off x="11754441" y="6416995"/>
            <a:ext cx="245404" cy="243841"/>
          </a:xfrm>
          <a:prstGeom prst="rect">
            <a:avLst/>
          </a:prstGeom>
        </p:spPr>
        <p:txBody>
          <a:bodyPr/>
          <a:lstStyle>
            <a:lvl1pPr>
              <a:defRPr sz="1000">
                <a:solidFill>
                  <a:srgbClr val="414A58"/>
                </a:solidFill>
                <a:latin typeface="Inter"/>
                <a:ea typeface="Inter"/>
                <a:cs typeface="Inter"/>
                <a:sym typeface="Inter"/>
              </a:defRPr>
            </a:lvl1pPr>
          </a:lstStyle>
          <a:p>
            <a:fld id="{86CB4B4D-7CA3-9044-876B-883B54F8677D}" type="slidenum">
              <a:t>‹#›</a:t>
            </a:fld>
            <a:endParaRPr/>
          </a:p>
        </p:txBody>
      </p:sp>
    </p:spTree>
  </p:cSld>
  <p:clrMapOvr>
    <a:masterClrMapping/>
  </p:clrMapOvr>
  <p:transition spd="med"/>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D5D0C9D-5338-A987-2897-E2CA36B429B6}"/>
              </a:ext>
            </a:extLst>
          </p:cNvPr>
          <p:cNvSpPr>
            <a:spLocks noGrp="1"/>
          </p:cNvSpPr>
          <p:nvPr>
            <p:ph type="dt" sz="half" idx="10"/>
          </p:nvPr>
        </p:nvSpPr>
        <p:spPr/>
        <p:txBody>
          <a:bodyPr/>
          <a:lstStyle/>
          <a:p>
            <a:endParaRPr lang="en-IN"/>
          </a:p>
        </p:txBody>
      </p:sp>
      <p:sp>
        <p:nvSpPr>
          <p:cNvPr id="3" name="Footer Placeholder 2">
            <a:extLst>
              <a:ext uri="{FF2B5EF4-FFF2-40B4-BE49-F238E27FC236}">
                <a16:creationId xmlns:a16="http://schemas.microsoft.com/office/drawing/2014/main" id="{F9C2DE9D-5DE9-236D-525F-700B839F3098}"/>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93F275E2-58E5-19D7-DA6E-2C0BD0E6BFE6}"/>
              </a:ext>
            </a:extLst>
          </p:cNvPr>
          <p:cNvSpPr>
            <a:spLocks noGrp="1"/>
          </p:cNvSpPr>
          <p:nvPr>
            <p:ph type="sldNum" sz="quarter" idx="12"/>
          </p:nvPr>
        </p:nvSpPr>
        <p:spPr/>
        <p:txBody>
          <a:bodyPr/>
          <a:lstStyle/>
          <a:p>
            <a:fld id="{CF731C05-F5F7-4DA2-AECB-B99D9E1058A8}" type="slidenum">
              <a:rPr lang="en-IN" smtClean="0"/>
              <a:t>‹#›</a:t>
            </a:fld>
            <a:endParaRPr lang="en-IN"/>
          </a:p>
        </p:txBody>
      </p:sp>
    </p:spTree>
    <p:extLst>
      <p:ext uri="{BB962C8B-B14F-4D97-AF65-F5344CB8AC3E}">
        <p14:creationId xmlns:p14="http://schemas.microsoft.com/office/powerpoint/2010/main" val="3424262172"/>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E3DBF3A-0400-4397-9D4B-928A4104743E}" type="datetimeFigureOut">
              <a:rPr lang="en-US" smtClean="0"/>
              <a:t>8/14/2025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6D7290-B8A1-4BB1-B834-8C505CEA2CCA}" type="slidenum">
              <a:rPr lang="en-US" smtClean="0"/>
              <a:t>‹#›</a:t>
            </a:fld>
            <a:endParaRPr lang="en-US"/>
          </a:p>
        </p:txBody>
      </p:sp>
    </p:spTree>
    <p:extLst>
      <p:ext uri="{BB962C8B-B14F-4D97-AF65-F5344CB8AC3E}">
        <p14:creationId xmlns:p14="http://schemas.microsoft.com/office/powerpoint/2010/main" val="5862464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E3DBF3A-0400-4397-9D4B-928A4104743E}" type="datetimeFigureOut">
              <a:rPr lang="en-US" smtClean="0"/>
              <a:t>8/14/2025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6D7290-B8A1-4BB1-B834-8C505CEA2CCA}" type="slidenum">
              <a:rPr lang="en-US" smtClean="0"/>
              <a:t>‹#›</a:t>
            </a:fld>
            <a:endParaRPr lang="en-US"/>
          </a:p>
        </p:txBody>
      </p:sp>
    </p:spTree>
    <p:extLst>
      <p:ext uri="{BB962C8B-B14F-4D97-AF65-F5344CB8AC3E}">
        <p14:creationId xmlns:p14="http://schemas.microsoft.com/office/powerpoint/2010/main" val="22831623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E3DBF3A-0400-4397-9D4B-928A4104743E}" type="datetimeFigureOut">
              <a:rPr lang="en-US" smtClean="0"/>
              <a:t>8/14/2025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6D7290-B8A1-4BB1-B834-8C505CEA2CCA}" type="slidenum">
              <a:rPr lang="en-US" smtClean="0"/>
              <a:t>‹#›</a:t>
            </a:fld>
            <a:endParaRPr lang="en-US"/>
          </a:p>
        </p:txBody>
      </p:sp>
    </p:spTree>
    <p:extLst>
      <p:ext uri="{BB962C8B-B14F-4D97-AF65-F5344CB8AC3E}">
        <p14:creationId xmlns:p14="http://schemas.microsoft.com/office/powerpoint/2010/main" val="398992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E3DBF3A-0400-4397-9D4B-928A4104743E}" type="datetimeFigureOut">
              <a:rPr lang="en-US" smtClean="0"/>
              <a:t>8/14/2025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6D7290-B8A1-4BB1-B834-8C505CEA2CCA}" type="slidenum">
              <a:rPr lang="en-US" smtClean="0"/>
              <a:t>‹#›</a:t>
            </a:fld>
            <a:endParaRPr lang="en-US"/>
          </a:p>
        </p:txBody>
      </p:sp>
    </p:spTree>
    <p:extLst>
      <p:ext uri="{BB962C8B-B14F-4D97-AF65-F5344CB8AC3E}">
        <p14:creationId xmlns:p14="http://schemas.microsoft.com/office/powerpoint/2010/main" val="29398544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E3DBF3A-0400-4397-9D4B-928A4104743E}" type="datetimeFigureOut">
              <a:rPr lang="en-US" smtClean="0"/>
              <a:t>8/14/2025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46D7290-B8A1-4BB1-B834-8C505CEA2CCA}" type="slidenum">
              <a:rPr lang="en-US" smtClean="0"/>
              <a:t>‹#›</a:t>
            </a:fld>
            <a:endParaRPr lang="en-US"/>
          </a:p>
        </p:txBody>
      </p:sp>
    </p:spTree>
    <p:extLst>
      <p:ext uri="{BB962C8B-B14F-4D97-AF65-F5344CB8AC3E}">
        <p14:creationId xmlns:p14="http://schemas.microsoft.com/office/powerpoint/2010/main" val="20717980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p>
        </p:txBody>
      </p:sp>
      <p:sp>
        <p:nvSpPr>
          <p:cNvPr id="3" name="Date Placeholder 2"/>
          <p:cNvSpPr>
            <a:spLocks noGrp="1"/>
          </p:cNvSpPr>
          <p:nvPr>
            <p:ph type="dt" sz="half" idx="10"/>
          </p:nvPr>
        </p:nvSpPr>
        <p:spPr/>
        <p:txBody>
          <a:bodyPr/>
          <a:lstStyle/>
          <a:p>
            <a:fld id="{3E3DBF3A-0400-4397-9D4B-928A4104743E}" type="datetimeFigureOut">
              <a:rPr lang="en-US" smtClean="0"/>
              <a:t>8/14/2025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46D7290-B8A1-4BB1-B834-8C505CEA2CCA}" type="slidenum">
              <a:rPr lang="en-US" smtClean="0"/>
              <a:t>‹#›</a:t>
            </a:fld>
            <a:endParaRPr lang="en-US"/>
          </a:p>
        </p:txBody>
      </p:sp>
    </p:spTree>
    <p:extLst>
      <p:ext uri="{BB962C8B-B14F-4D97-AF65-F5344CB8AC3E}">
        <p14:creationId xmlns:p14="http://schemas.microsoft.com/office/powerpoint/2010/main" val="7224451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3DBF3A-0400-4397-9D4B-928A4104743E}" type="datetimeFigureOut">
              <a:rPr lang="en-US" smtClean="0"/>
              <a:t>8/14/2025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46D7290-B8A1-4BB1-B834-8C505CEA2CCA}" type="slidenum">
              <a:rPr lang="en-US" smtClean="0"/>
              <a:t>‹#›</a:t>
            </a:fld>
            <a:endParaRPr lang="en-US"/>
          </a:p>
        </p:txBody>
      </p:sp>
    </p:spTree>
    <p:extLst>
      <p:ext uri="{BB962C8B-B14F-4D97-AF65-F5344CB8AC3E}">
        <p14:creationId xmlns:p14="http://schemas.microsoft.com/office/powerpoint/2010/main" val="31315075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2_Title and Content">
    <p:spTree>
      <p:nvGrpSpPr>
        <p:cNvPr id="1" name=""/>
        <p:cNvGrpSpPr/>
        <p:nvPr/>
      </p:nvGrpSpPr>
      <p:grpSpPr>
        <a:xfrm>
          <a:off x="0" y="0"/>
          <a:ext cx="0" cy="0"/>
          <a:chOff x="0" y="0"/>
          <a:chExt cx="0" cy="0"/>
        </a:xfrm>
      </p:grpSpPr>
      <p:pic>
        <p:nvPicPr>
          <p:cNvPr id="28" name="Picture 1" descr="Picture 1"/>
          <p:cNvPicPr>
            <a:picLocks noChangeAspect="1"/>
          </p:cNvPicPr>
          <p:nvPr/>
        </p:nvPicPr>
        <p:blipFill>
          <a:blip r:embed="rId2"/>
          <a:srcRect t="8823" r="19682"/>
          <a:stretch>
            <a:fillRect/>
          </a:stretch>
        </p:blipFill>
        <p:spPr>
          <a:xfrm>
            <a:off x="-1" y="-1"/>
            <a:ext cx="12191998" cy="6858002"/>
          </a:xfrm>
          <a:prstGeom prst="rect">
            <a:avLst/>
          </a:prstGeom>
          <a:ln w="12700">
            <a:miter lim="400000"/>
          </a:ln>
        </p:spPr>
      </p:pic>
      <p:pic>
        <p:nvPicPr>
          <p:cNvPr id="29" name="Picture 3" descr="Picture 3"/>
          <p:cNvPicPr>
            <a:picLocks noChangeAspect="1"/>
          </p:cNvPicPr>
          <p:nvPr/>
        </p:nvPicPr>
        <p:blipFill>
          <a:blip r:embed="rId3"/>
          <a:srcRect t="805" b="1138"/>
          <a:stretch>
            <a:fillRect/>
          </a:stretch>
        </p:blipFill>
        <p:spPr>
          <a:xfrm>
            <a:off x="0" y="0"/>
            <a:ext cx="9290963" cy="6858000"/>
          </a:xfrm>
          <a:prstGeom prst="rect">
            <a:avLst/>
          </a:prstGeom>
          <a:ln w="12700">
            <a:miter lim="400000"/>
          </a:ln>
        </p:spPr>
      </p:pic>
      <p:pic>
        <p:nvPicPr>
          <p:cNvPr id="30" name="Picture 4" descr="Picture 4"/>
          <p:cNvPicPr>
            <a:picLocks noChangeAspect="1"/>
          </p:cNvPicPr>
          <p:nvPr/>
        </p:nvPicPr>
        <p:blipFill>
          <a:blip r:embed="rId4"/>
          <a:srcRect l="21989" t="16064" r="31320" b="13139"/>
          <a:stretch>
            <a:fillRect/>
          </a:stretch>
        </p:blipFill>
        <p:spPr>
          <a:xfrm>
            <a:off x="4644766" y="0"/>
            <a:ext cx="5387005" cy="6858000"/>
          </a:xfrm>
          <a:prstGeom prst="rect">
            <a:avLst/>
          </a:prstGeom>
          <a:ln w="12700">
            <a:miter lim="400000"/>
          </a:ln>
        </p:spPr>
      </p:pic>
      <p:pic>
        <p:nvPicPr>
          <p:cNvPr id="31" name="Picture 6" descr="Picture 6"/>
          <p:cNvPicPr>
            <a:picLocks noChangeAspect="1"/>
          </p:cNvPicPr>
          <p:nvPr/>
        </p:nvPicPr>
        <p:blipFill>
          <a:blip r:embed="rId5"/>
          <a:stretch>
            <a:fillRect/>
          </a:stretch>
        </p:blipFill>
        <p:spPr>
          <a:xfrm>
            <a:off x="558916" y="4896473"/>
            <a:ext cx="1270002" cy="888998"/>
          </a:xfrm>
          <a:prstGeom prst="rect">
            <a:avLst/>
          </a:prstGeom>
          <a:ln w="12700">
            <a:miter lim="400000"/>
          </a:ln>
        </p:spPr>
      </p:pic>
      <p:sp>
        <p:nvSpPr>
          <p:cNvPr id="32" name="Slide Number"/>
          <p:cNvSpPr txBox="1">
            <a:spLocks noGrp="1"/>
          </p:cNvSpPr>
          <p:nvPr>
            <p:ph type="sldNum" sz="quarter" idx="2"/>
          </p:nvPr>
        </p:nvSpPr>
        <p:spPr>
          <a:xfrm>
            <a:off x="0" y="0"/>
            <a:ext cx="335866" cy="333088"/>
          </a:xfrm>
          <a:prstGeom prst="rect">
            <a:avLst/>
          </a:prstGeom>
        </p:spPr>
        <p:txBody>
          <a:bodyPr anchor="t"/>
          <a:lstStyle>
            <a:lvl1pPr algn="l">
              <a:defRPr sz="1800"/>
            </a:lvl1pPr>
          </a:lstStyle>
          <a:p>
            <a:fld id="{86CB4B4D-7CA3-9044-876B-883B54F8677D}" type="slidenum">
              <a:t>‹#›</a:t>
            </a:fld>
            <a:endParaRPr/>
          </a:p>
        </p:txBody>
      </p:sp>
    </p:spTree>
  </p:cSld>
  <p:clrMapOvr>
    <a:masterClrMapping/>
  </p:clrMapOvr>
  <p:transition spd="med"/>
  <p:hf sldNum="0"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E3DBF3A-0400-4397-9D4B-928A4104743E}" type="datetimeFigureOut">
              <a:rPr lang="en-US" smtClean="0"/>
              <a:t>8/14/2025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6D7290-B8A1-4BB1-B834-8C505CEA2CCA}" type="slidenum">
              <a:rPr lang="en-US" smtClean="0"/>
              <a:t>‹#›</a:t>
            </a:fld>
            <a:endParaRPr lang="en-US"/>
          </a:p>
        </p:txBody>
      </p:sp>
    </p:spTree>
    <p:extLst>
      <p:ext uri="{BB962C8B-B14F-4D97-AF65-F5344CB8AC3E}">
        <p14:creationId xmlns:p14="http://schemas.microsoft.com/office/powerpoint/2010/main" val="386692378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E3DBF3A-0400-4397-9D4B-928A4104743E}" type="datetimeFigureOut">
              <a:rPr lang="en-US" smtClean="0"/>
              <a:t>8/14/2025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6D7290-B8A1-4BB1-B834-8C505CEA2CCA}" type="slidenum">
              <a:rPr lang="en-US" smtClean="0"/>
              <a:t>‹#›</a:t>
            </a:fld>
            <a:endParaRPr lang="en-US"/>
          </a:p>
        </p:txBody>
      </p:sp>
    </p:spTree>
    <p:extLst>
      <p:ext uri="{BB962C8B-B14F-4D97-AF65-F5344CB8AC3E}">
        <p14:creationId xmlns:p14="http://schemas.microsoft.com/office/powerpoint/2010/main" val="10351653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E3DBF3A-0400-4397-9D4B-928A4104743E}" type="datetimeFigureOut">
              <a:rPr lang="en-US" smtClean="0"/>
              <a:t>8/14/2025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6D7290-B8A1-4BB1-B834-8C505CEA2CCA}" type="slidenum">
              <a:rPr lang="en-US" smtClean="0"/>
              <a:t>‹#›</a:t>
            </a:fld>
            <a:endParaRPr lang="en-US"/>
          </a:p>
        </p:txBody>
      </p:sp>
    </p:spTree>
    <p:extLst>
      <p:ext uri="{BB962C8B-B14F-4D97-AF65-F5344CB8AC3E}">
        <p14:creationId xmlns:p14="http://schemas.microsoft.com/office/powerpoint/2010/main" val="300069196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E3DBF3A-0400-4397-9D4B-928A4104743E}" type="datetimeFigureOut">
              <a:rPr lang="en-US" smtClean="0"/>
              <a:t>8/14/2025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6D7290-B8A1-4BB1-B834-8C505CEA2CCA}"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latin typeface="Arial"/>
              </a:rPr>
              <a:t>”</a:t>
            </a:r>
            <a:endParaRPr lang="en-US">
              <a:solidFill>
                <a:schemeClr val="accent1">
                  <a:lumMod val="60000"/>
                  <a:lumOff val="40000"/>
                </a:schemeClr>
              </a:solidFill>
              <a:latin typeface="Arial"/>
            </a:endParaRPr>
          </a:p>
        </p:txBody>
      </p:sp>
    </p:spTree>
    <p:extLst>
      <p:ext uri="{BB962C8B-B14F-4D97-AF65-F5344CB8AC3E}">
        <p14:creationId xmlns:p14="http://schemas.microsoft.com/office/powerpoint/2010/main" val="80476269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E3DBF3A-0400-4397-9D4B-928A4104743E}" type="datetimeFigureOut">
              <a:rPr lang="en-US" smtClean="0"/>
              <a:t>8/14/2025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6D7290-B8A1-4BB1-B834-8C505CEA2CCA}" type="slidenum">
              <a:rPr lang="en-US" smtClean="0"/>
              <a:t>‹#›</a:t>
            </a:fld>
            <a:endParaRPr lang="en-US"/>
          </a:p>
        </p:txBody>
      </p:sp>
    </p:spTree>
    <p:extLst>
      <p:ext uri="{BB962C8B-B14F-4D97-AF65-F5344CB8AC3E}">
        <p14:creationId xmlns:p14="http://schemas.microsoft.com/office/powerpoint/2010/main" val="66732162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E3DBF3A-0400-4397-9D4B-928A4104743E}" type="datetimeFigureOut">
              <a:rPr lang="en-US" smtClean="0"/>
              <a:t>8/14/2025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6D7290-B8A1-4BB1-B834-8C505CEA2CCA}"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22721079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E3DBF3A-0400-4397-9D4B-928A4104743E}" type="datetimeFigureOut">
              <a:rPr lang="en-US" smtClean="0"/>
              <a:t>8/14/2025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6D7290-B8A1-4BB1-B834-8C505CEA2CCA}" type="slidenum">
              <a:rPr lang="en-US" smtClean="0"/>
              <a:t>‹#›</a:t>
            </a:fld>
            <a:endParaRPr lang="en-US"/>
          </a:p>
        </p:txBody>
      </p:sp>
    </p:spTree>
    <p:extLst>
      <p:ext uri="{BB962C8B-B14F-4D97-AF65-F5344CB8AC3E}">
        <p14:creationId xmlns:p14="http://schemas.microsoft.com/office/powerpoint/2010/main" val="167955764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E3DBF3A-0400-4397-9D4B-928A4104743E}" type="datetimeFigureOut">
              <a:rPr lang="en-US" smtClean="0"/>
              <a:t>8/14/2025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6D7290-B8A1-4BB1-B834-8C505CEA2CCA}" type="slidenum">
              <a:rPr lang="en-US" smtClean="0"/>
              <a:t>‹#›</a:t>
            </a:fld>
            <a:endParaRPr lang="en-US"/>
          </a:p>
        </p:txBody>
      </p:sp>
    </p:spTree>
    <p:extLst>
      <p:ext uri="{BB962C8B-B14F-4D97-AF65-F5344CB8AC3E}">
        <p14:creationId xmlns:p14="http://schemas.microsoft.com/office/powerpoint/2010/main" val="100910599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E3DBF3A-0400-4397-9D4B-928A4104743E}" type="datetimeFigureOut">
              <a:rPr lang="en-US" smtClean="0"/>
              <a:t>8/14/2025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6D7290-B8A1-4BB1-B834-8C505CEA2CCA}" type="slidenum">
              <a:rPr lang="en-US" smtClean="0"/>
              <a:t>‹#›</a:t>
            </a:fld>
            <a:endParaRPr lang="en-US"/>
          </a:p>
        </p:txBody>
      </p:sp>
    </p:spTree>
    <p:extLst>
      <p:ext uri="{BB962C8B-B14F-4D97-AF65-F5344CB8AC3E}">
        <p14:creationId xmlns:p14="http://schemas.microsoft.com/office/powerpoint/2010/main" val="21764634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2_Title and Text">
    <p:spTree>
      <p:nvGrpSpPr>
        <p:cNvPr id="1" name=""/>
        <p:cNvGrpSpPr/>
        <p:nvPr/>
      </p:nvGrpSpPr>
      <p:grpSpPr>
        <a:xfrm>
          <a:off x="0" y="0"/>
          <a:ext cx="0" cy="0"/>
          <a:chOff x="0" y="0"/>
          <a:chExt cx="0" cy="0"/>
        </a:xfrm>
      </p:grpSpPr>
      <p:pic>
        <p:nvPicPr>
          <p:cNvPr id="39" name="Picture 2" descr="Picture 2"/>
          <p:cNvPicPr>
            <a:picLocks noChangeAspect="1"/>
          </p:cNvPicPr>
          <p:nvPr/>
        </p:nvPicPr>
        <p:blipFill>
          <a:blip r:embed="rId2"/>
          <a:stretch>
            <a:fillRect/>
          </a:stretch>
        </p:blipFill>
        <p:spPr>
          <a:xfrm>
            <a:off x="-59638" y="-636103"/>
            <a:ext cx="15259261" cy="7533862"/>
          </a:xfrm>
          <a:prstGeom prst="rect">
            <a:avLst/>
          </a:prstGeom>
          <a:ln w="12700">
            <a:miter lim="400000"/>
          </a:ln>
        </p:spPr>
      </p:pic>
      <p:sp>
        <p:nvSpPr>
          <p:cNvPr id="40" name="Body Level One…"/>
          <p:cNvSpPr txBox="1">
            <a:spLocks noGrp="1"/>
          </p:cNvSpPr>
          <p:nvPr>
            <p:ph type="body" sz="quarter" idx="1"/>
          </p:nvPr>
        </p:nvSpPr>
        <p:spPr>
          <a:xfrm>
            <a:off x="812800" y="4146546"/>
            <a:ext cx="10515601" cy="914401"/>
          </a:xfrm>
          <a:prstGeom prst="rect">
            <a:avLst/>
          </a:prstGeom>
        </p:spPr>
        <p:txBody>
          <a:bodyPr>
            <a:normAutofit/>
          </a:bodyPr>
          <a:lstStyle>
            <a:lvl1pPr marL="0" indent="0">
              <a:buSzTx/>
              <a:buFontTx/>
              <a:buNone/>
              <a:defRPr sz="5400" spc="-150"/>
            </a:lvl1pPr>
            <a:lvl2pPr marL="971550" indent="-514350">
              <a:buFontTx/>
              <a:defRPr sz="5400" spc="-150"/>
            </a:lvl2pPr>
            <a:lvl3pPr marL="1531619" indent="-617219">
              <a:buFontTx/>
              <a:defRPr sz="5400" spc="-150"/>
            </a:lvl3pPr>
            <a:lvl4pPr marL="2057400" indent="-685800">
              <a:buFontTx/>
              <a:defRPr sz="5400" spc="-150"/>
            </a:lvl4pPr>
            <a:lvl5pPr marL="2514600" indent="-685800">
              <a:buFontTx/>
              <a:defRPr sz="5400" spc="-150"/>
            </a:lvl5pPr>
          </a:lstStyle>
          <a:p>
            <a:r>
              <a:t>Body Level One</a:t>
            </a:r>
          </a:p>
          <a:p>
            <a:pPr lvl="1"/>
            <a:r>
              <a:t>Body Level Two</a:t>
            </a:r>
          </a:p>
          <a:p>
            <a:pPr lvl="2"/>
            <a:r>
              <a:t>Body Level Three</a:t>
            </a:r>
          </a:p>
          <a:p>
            <a:pPr lvl="3"/>
            <a:r>
              <a:t>Body Level Four</a:t>
            </a:r>
          </a:p>
          <a:p>
            <a:pPr lvl="4"/>
            <a:r>
              <a:t>Body Level Five</a:t>
            </a:r>
          </a:p>
        </p:txBody>
      </p:sp>
      <p:sp>
        <p:nvSpPr>
          <p:cNvPr id="4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Custom Layout">
    <p:spTree>
      <p:nvGrpSpPr>
        <p:cNvPr id="1" name=""/>
        <p:cNvGrpSpPr/>
        <p:nvPr/>
      </p:nvGrpSpPr>
      <p:grpSpPr>
        <a:xfrm>
          <a:off x="0" y="0"/>
          <a:ext cx="0" cy="0"/>
          <a:chOff x="0" y="0"/>
          <a:chExt cx="0" cy="0"/>
        </a:xfrm>
      </p:grpSpPr>
      <p:pic>
        <p:nvPicPr>
          <p:cNvPr id="48" name="Picture 2" descr="Picture 2"/>
          <p:cNvPicPr>
            <a:picLocks noChangeAspect="1"/>
          </p:cNvPicPr>
          <p:nvPr/>
        </p:nvPicPr>
        <p:blipFill>
          <a:blip r:embed="rId2"/>
          <a:stretch>
            <a:fillRect/>
          </a:stretch>
        </p:blipFill>
        <p:spPr>
          <a:xfrm>
            <a:off x="-59638" y="-636103"/>
            <a:ext cx="15259261" cy="7533862"/>
          </a:xfrm>
          <a:prstGeom prst="rect">
            <a:avLst/>
          </a:prstGeom>
          <a:ln w="12700">
            <a:miter lim="400000"/>
          </a:ln>
        </p:spPr>
      </p:pic>
      <p:sp>
        <p:nvSpPr>
          <p:cNvPr id="4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Title and Text 0">
    <p:bg>
      <p:bgPr>
        <a:solidFill>
          <a:srgbClr val="414141"/>
        </a:solidFill>
        <a:effectLst/>
      </p:bgPr>
    </p:bg>
    <p:spTree>
      <p:nvGrpSpPr>
        <p:cNvPr id="1" name=""/>
        <p:cNvGrpSpPr/>
        <p:nvPr/>
      </p:nvGrpSpPr>
      <p:grpSpPr>
        <a:xfrm>
          <a:off x="0" y="0"/>
          <a:ext cx="0" cy="0"/>
          <a:chOff x="0" y="0"/>
          <a:chExt cx="0" cy="0"/>
        </a:xfrm>
      </p:grpSpPr>
      <p:pic>
        <p:nvPicPr>
          <p:cNvPr id="65" name="Picture 1" descr="Picture 1"/>
          <p:cNvPicPr>
            <a:picLocks noChangeAspect="1"/>
          </p:cNvPicPr>
          <p:nvPr/>
        </p:nvPicPr>
        <p:blipFill>
          <a:blip r:embed="rId2"/>
          <a:stretch>
            <a:fillRect/>
          </a:stretch>
        </p:blipFill>
        <p:spPr>
          <a:xfrm>
            <a:off x="9942454" y="70363"/>
            <a:ext cx="1465619" cy="1221346"/>
          </a:xfrm>
          <a:prstGeom prst="rect">
            <a:avLst/>
          </a:prstGeom>
          <a:ln w="12700">
            <a:miter lim="400000"/>
          </a:ln>
        </p:spPr>
      </p:pic>
      <p:sp>
        <p:nvSpPr>
          <p:cNvPr id="66" name="Rectangle 2"/>
          <p:cNvSpPr/>
          <p:nvPr/>
        </p:nvSpPr>
        <p:spPr>
          <a:xfrm flipV="1">
            <a:off x="790415" y="1291707"/>
            <a:ext cx="10611175" cy="45721"/>
          </a:xfrm>
          <a:prstGeom prst="rect">
            <a:avLst/>
          </a:prstGeom>
          <a:solidFill>
            <a:srgbClr val="A7CE6F"/>
          </a:solidFill>
          <a:ln w="12700">
            <a:miter lim="400000"/>
          </a:ln>
        </p:spPr>
        <p:txBody>
          <a:bodyPr lIns="45719" rIns="45719" anchor="ctr"/>
          <a:lstStyle/>
          <a:p>
            <a:pPr algn="ctr">
              <a:defRPr>
                <a:solidFill>
                  <a:srgbClr val="FFFFFF"/>
                </a:solidFill>
              </a:defRPr>
            </a:pPr>
            <a:endParaRPr/>
          </a:p>
        </p:txBody>
      </p:sp>
      <p:sp>
        <p:nvSpPr>
          <p:cNvPr id="6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x">
  <p:cSld name="Title and Content">
    <p:spTree>
      <p:nvGrpSpPr>
        <p:cNvPr id="1" name=""/>
        <p:cNvGrpSpPr/>
        <p:nvPr/>
      </p:nvGrpSpPr>
      <p:grpSpPr>
        <a:xfrm>
          <a:off x="0" y="0"/>
          <a:ext cx="0" cy="0"/>
          <a:chOff x="0" y="0"/>
          <a:chExt cx="0" cy="0"/>
        </a:xfrm>
      </p:grpSpPr>
      <p:pic>
        <p:nvPicPr>
          <p:cNvPr id="103" name="Picture 1" descr="Picture 1"/>
          <p:cNvPicPr>
            <a:picLocks noChangeAspect="1"/>
          </p:cNvPicPr>
          <p:nvPr/>
        </p:nvPicPr>
        <p:blipFill>
          <a:blip r:embed="rId2"/>
          <a:stretch>
            <a:fillRect/>
          </a:stretch>
        </p:blipFill>
        <p:spPr>
          <a:xfrm>
            <a:off x="9942454" y="70363"/>
            <a:ext cx="1465619" cy="1221346"/>
          </a:xfrm>
          <a:prstGeom prst="rect">
            <a:avLst/>
          </a:prstGeom>
          <a:ln w="12700">
            <a:miter lim="400000"/>
          </a:ln>
        </p:spPr>
      </p:pic>
      <p:sp>
        <p:nvSpPr>
          <p:cNvPr id="104" name="Rectangle 2"/>
          <p:cNvSpPr/>
          <p:nvPr/>
        </p:nvSpPr>
        <p:spPr>
          <a:xfrm flipV="1">
            <a:off x="790415" y="1291707"/>
            <a:ext cx="10611175" cy="45721"/>
          </a:xfrm>
          <a:prstGeom prst="rect">
            <a:avLst/>
          </a:prstGeom>
          <a:solidFill>
            <a:srgbClr val="A7CE6F"/>
          </a:solidFill>
          <a:ln w="12700">
            <a:miter lim="400000"/>
          </a:ln>
        </p:spPr>
        <p:txBody>
          <a:bodyPr lIns="45719" rIns="45719" anchor="ctr"/>
          <a:lstStyle/>
          <a:p>
            <a:pPr algn="ctr">
              <a:defRPr>
                <a:solidFill>
                  <a:srgbClr val="FFFFFF"/>
                </a:solidFill>
              </a:defRPr>
            </a:pPr>
            <a:endParaRPr/>
          </a:p>
        </p:txBody>
      </p:sp>
      <p:sp>
        <p:nvSpPr>
          <p:cNvPr id="105" name="Body Level One…"/>
          <p:cNvSpPr txBox="1">
            <a:spLocks noGrp="1"/>
          </p:cNvSpPr>
          <p:nvPr>
            <p:ph type="body" idx="1"/>
          </p:nvPr>
        </p:nvSpPr>
        <p:spPr>
          <a:xfrm>
            <a:off x="699048" y="2290416"/>
            <a:ext cx="10830337" cy="3363639"/>
          </a:xfrm>
          <a:prstGeom prst="rect">
            <a:avLst/>
          </a:prstGeom>
        </p:spPr>
        <p:txBody>
          <a:bodyPr>
            <a:normAutofit/>
          </a:bodyPr>
          <a:lstStyle>
            <a:lvl1pPr>
              <a:defRPr sz="2400" spc="-100">
                <a:latin typeface="Inter Light"/>
                <a:ea typeface="Inter Light"/>
                <a:cs typeface="Inter Light"/>
                <a:sym typeface="Inter Light"/>
              </a:defRPr>
            </a:lvl1pPr>
            <a:lvl2pPr marL="731519" indent="-274319">
              <a:defRPr sz="2400" spc="-100">
                <a:latin typeface="Inter Light"/>
                <a:ea typeface="Inter Light"/>
                <a:cs typeface="Inter Light"/>
                <a:sym typeface="Inter Light"/>
              </a:defRPr>
            </a:lvl2pPr>
            <a:lvl3pPr marL="1219200" indent="-304800">
              <a:buChar char="o"/>
              <a:defRPr sz="2400" spc="-100">
                <a:latin typeface="Inter Light"/>
                <a:ea typeface="Inter Light"/>
                <a:cs typeface="Inter Light"/>
                <a:sym typeface="Inter Light"/>
              </a:defRPr>
            </a:lvl3pPr>
            <a:lvl4pPr marL="1676400" indent="-304800">
              <a:defRPr sz="2400" spc="-100">
                <a:latin typeface="Inter Light"/>
                <a:ea typeface="Inter Light"/>
                <a:cs typeface="Inter Light"/>
                <a:sym typeface="Inter Light"/>
              </a:defRPr>
            </a:lvl4pPr>
            <a:lvl5pPr marL="2133600" indent="-304800">
              <a:defRPr sz="2400" spc="-100">
                <a:latin typeface="Inter Light"/>
                <a:ea typeface="Inter Light"/>
                <a:cs typeface="Inter Light"/>
                <a:sym typeface="Inter Light"/>
              </a:defRPr>
            </a:lvl5pPr>
          </a:lstStyle>
          <a:p>
            <a:r>
              <a:t>Body Level One</a:t>
            </a:r>
          </a:p>
          <a:p>
            <a:pPr lvl="1"/>
            <a:r>
              <a:t>Body Level Two</a:t>
            </a:r>
          </a:p>
          <a:p>
            <a:pPr lvl="2"/>
            <a:r>
              <a:t>Body Level Three</a:t>
            </a:r>
          </a:p>
          <a:p>
            <a:pPr lvl="3"/>
            <a:r>
              <a:t>Body Level Four</a:t>
            </a:r>
          </a:p>
          <a:p>
            <a:pPr lvl="4"/>
            <a:r>
              <a:t>Body Level Five</a:t>
            </a:r>
          </a:p>
        </p:txBody>
      </p:sp>
      <p:sp>
        <p:nvSpPr>
          <p:cNvPr id="10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
  <p:cSld name="1_Title and Content">
    <p:spTree>
      <p:nvGrpSpPr>
        <p:cNvPr id="1" name=""/>
        <p:cNvGrpSpPr/>
        <p:nvPr/>
      </p:nvGrpSpPr>
      <p:grpSpPr>
        <a:xfrm>
          <a:off x="0" y="0"/>
          <a:ext cx="0" cy="0"/>
          <a:chOff x="0" y="0"/>
          <a:chExt cx="0" cy="0"/>
        </a:xfrm>
      </p:grpSpPr>
      <p:pic>
        <p:nvPicPr>
          <p:cNvPr id="113" name="Picture 1" descr="Picture 1"/>
          <p:cNvPicPr>
            <a:picLocks noChangeAspect="1"/>
          </p:cNvPicPr>
          <p:nvPr/>
        </p:nvPicPr>
        <p:blipFill>
          <a:blip r:embed="rId2"/>
          <a:stretch>
            <a:fillRect/>
          </a:stretch>
        </p:blipFill>
        <p:spPr>
          <a:xfrm>
            <a:off x="9942454" y="70363"/>
            <a:ext cx="1465619" cy="1221346"/>
          </a:xfrm>
          <a:prstGeom prst="rect">
            <a:avLst/>
          </a:prstGeom>
          <a:ln w="12700">
            <a:miter lim="400000"/>
          </a:ln>
        </p:spPr>
      </p:pic>
      <p:sp>
        <p:nvSpPr>
          <p:cNvPr id="114" name="Rectangle 2"/>
          <p:cNvSpPr/>
          <p:nvPr/>
        </p:nvSpPr>
        <p:spPr>
          <a:xfrm flipV="1">
            <a:off x="790415" y="1291707"/>
            <a:ext cx="10611175" cy="45721"/>
          </a:xfrm>
          <a:prstGeom prst="rect">
            <a:avLst/>
          </a:prstGeom>
          <a:solidFill>
            <a:srgbClr val="A7CE6F"/>
          </a:solidFill>
          <a:ln w="12700">
            <a:miter lim="400000"/>
          </a:ln>
        </p:spPr>
        <p:txBody>
          <a:bodyPr lIns="45719" rIns="45719" anchor="ctr"/>
          <a:lstStyle/>
          <a:p>
            <a:pPr algn="ctr">
              <a:defRPr>
                <a:solidFill>
                  <a:srgbClr val="FFFFFF"/>
                </a:solidFill>
              </a:defRPr>
            </a:pPr>
            <a:endParaRPr/>
          </a:p>
        </p:txBody>
      </p:sp>
      <p:sp>
        <p:nvSpPr>
          <p:cNvPr id="115" name="Body Level One…"/>
          <p:cNvSpPr txBox="1">
            <a:spLocks noGrp="1"/>
          </p:cNvSpPr>
          <p:nvPr>
            <p:ph type="body" idx="1"/>
          </p:nvPr>
        </p:nvSpPr>
        <p:spPr>
          <a:xfrm>
            <a:off x="699048" y="2290416"/>
            <a:ext cx="10830337" cy="3363639"/>
          </a:xfrm>
          <a:prstGeom prst="rect">
            <a:avLst/>
          </a:prstGeom>
        </p:spPr>
        <p:txBody>
          <a:bodyPr>
            <a:normAutofit/>
          </a:bodyPr>
          <a:lstStyle>
            <a:lvl1pPr>
              <a:defRPr sz="2400" spc="-100">
                <a:latin typeface="Inter Light"/>
                <a:ea typeface="Inter Light"/>
                <a:cs typeface="Inter Light"/>
                <a:sym typeface="Inter Light"/>
              </a:defRPr>
            </a:lvl1pPr>
            <a:lvl2pPr marL="731519" indent="-274319">
              <a:defRPr sz="2400" spc="-100">
                <a:latin typeface="Inter Light"/>
                <a:ea typeface="Inter Light"/>
                <a:cs typeface="Inter Light"/>
                <a:sym typeface="Inter Light"/>
              </a:defRPr>
            </a:lvl2pPr>
            <a:lvl3pPr marL="1219200" indent="-304800">
              <a:buChar char="o"/>
              <a:defRPr sz="2400" spc="-100">
                <a:latin typeface="Inter Light"/>
                <a:ea typeface="Inter Light"/>
                <a:cs typeface="Inter Light"/>
                <a:sym typeface="Inter Light"/>
              </a:defRPr>
            </a:lvl3pPr>
            <a:lvl4pPr marL="1676400" indent="-304800">
              <a:defRPr sz="2400" spc="-100">
                <a:latin typeface="Inter Light"/>
                <a:ea typeface="Inter Light"/>
                <a:cs typeface="Inter Light"/>
                <a:sym typeface="Inter Light"/>
              </a:defRPr>
            </a:lvl4pPr>
            <a:lvl5pPr marL="2133600" indent="-304800">
              <a:defRPr sz="2400" spc="-100">
                <a:latin typeface="Inter Light"/>
                <a:ea typeface="Inter Light"/>
                <a:cs typeface="Inter Light"/>
                <a:sym typeface="Inter Light"/>
              </a:defRPr>
            </a:lvl5pPr>
          </a:lstStyle>
          <a:p>
            <a:r>
              <a:t>Body Level One</a:t>
            </a:r>
          </a:p>
          <a:p>
            <a:pPr lvl="1"/>
            <a:r>
              <a:t>Body Level Two</a:t>
            </a:r>
          </a:p>
          <a:p>
            <a:pPr lvl="2"/>
            <a:r>
              <a:t>Body Level Three</a:t>
            </a:r>
          </a:p>
          <a:p>
            <a:pPr lvl="3"/>
            <a:r>
              <a:t>Body Level Four</a:t>
            </a:r>
          </a:p>
          <a:p>
            <a:pPr lvl="4"/>
            <a:r>
              <a:t>Body Level Five</a:t>
            </a:r>
          </a:p>
        </p:txBody>
      </p:sp>
      <p:sp>
        <p:nvSpPr>
          <p:cNvPr id="116" name="Slide Number"/>
          <p:cNvSpPr txBox="1">
            <a:spLocks noGrp="1"/>
          </p:cNvSpPr>
          <p:nvPr>
            <p:ph type="sldNum" sz="quarter" idx="2"/>
          </p:nvPr>
        </p:nvSpPr>
        <p:spPr>
          <a:xfrm>
            <a:off x="11754441" y="6416995"/>
            <a:ext cx="245404" cy="243841"/>
          </a:xfrm>
          <a:prstGeom prst="rect">
            <a:avLst/>
          </a:prstGeom>
        </p:spPr>
        <p:txBody>
          <a:bodyPr/>
          <a:lstStyle>
            <a:lvl1pPr>
              <a:defRPr sz="1000">
                <a:solidFill>
                  <a:srgbClr val="414A58"/>
                </a:solidFill>
                <a:latin typeface="Inter"/>
                <a:ea typeface="Inter"/>
                <a:cs typeface="Inter"/>
                <a:sym typeface="Inter"/>
              </a:defRPr>
            </a:lvl1pPr>
          </a:lstStyle>
          <a:p>
            <a:fld id="{86CB4B4D-7CA3-9044-876B-883B54F8677D}" type="slidenum">
              <a:t>‹#›</a:t>
            </a:fld>
            <a:endParaRPr/>
          </a:p>
        </p:txBody>
      </p:sp>
    </p:spTree>
  </p:cSld>
  <p:clrMapOvr>
    <a:masterClrMapping/>
  </p:clrMapOvr>
  <p:transition spd="med"/>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x">
  <p:cSld name="Title Slide">
    <p:spTree>
      <p:nvGrpSpPr>
        <p:cNvPr id="1" name=""/>
        <p:cNvGrpSpPr/>
        <p:nvPr/>
      </p:nvGrpSpPr>
      <p:grpSpPr>
        <a:xfrm>
          <a:off x="0" y="0"/>
          <a:ext cx="0" cy="0"/>
          <a:chOff x="0" y="0"/>
          <a:chExt cx="0" cy="0"/>
        </a:xfrm>
      </p:grpSpPr>
      <p:pic>
        <p:nvPicPr>
          <p:cNvPr id="134" name="Picture 1" descr="Picture 1"/>
          <p:cNvPicPr>
            <a:picLocks noChangeAspect="1"/>
          </p:cNvPicPr>
          <p:nvPr/>
        </p:nvPicPr>
        <p:blipFill>
          <a:blip r:embed="rId2"/>
          <a:stretch>
            <a:fillRect/>
          </a:stretch>
        </p:blipFill>
        <p:spPr>
          <a:xfrm>
            <a:off x="9942454" y="70363"/>
            <a:ext cx="1465619" cy="1221346"/>
          </a:xfrm>
          <a:prstGeom prst="rect">
            <a:avLst/>
          </a:prstGeom>
          <a:ln w="12700">
            <a:miter lim="400000"/>
          </a:ln>
        </p:spPr>
      </p:pic>
      <p:sp>
        <p:nvSpPr>
          <p:cNvPr id="135" name="Rectangle 2"/>
          <p:cNvSpPr/>
          <p:nvPr/>
        </p:nvSpPr>
        <p:spPr>
          <a:xfrm flipV="1">
            <a:off x="790415" y="1291707"/>
            <a:ext cx="10611175" cy="45721"/>
          </a:xfrm>
          <a:prstGeom prst="rect">
            <a:avLst/>
          </a:prstGeom>
          <a:solidFill>
            <a:srgbClr val="A7CE6F"/>
          </a:solidFill>
          <a:ln w="12700">
            <a:miter lim="400000"/>
          </a:ln>
        </p:spPr>
        <p:txBody>
          <a:bodyPr lIns="45719" rIns="45719" anchor="ctr"/>
          <a:lstStyle/>
          <a:p>
            <a:pPr algn="ctr">
              <a:defRPr>
                <a:solidFill>
                  <a:srgbClr val="FFFFFF"/>
                </a:solidFill>
              </a:defRPr>
            </a:pPr>
            <a:endParaRPr/>
          </a:p>
        </p:txBody>
      </p:sp>
      <p:sp>
        <p:nvSpPr>
          <p:cNvPr id="136" name="Body Level One…"/>
          <p:cNvSpPr txBox="1">
            <a:spLocks noGrp="1"/>
          </p:cNvSpPr>
          <p:nvPr>
            <p:ph type="body" idx="1"/>
          </p:nvPr>
        </p:nvSpPr>
        <p:spPr>
          <a:xfrm>
            <a:off x="699048" y="2290416"/>
            <a:ext cx="10830337" cy="3363639"/>
          </a:xfrm>
          <a:prstGeom prst="rect">
            <a:avLst/>
          </a:prstGeom>
        </p:spPr>
        <p:txBody>
          <a:bodyPr>
            <a:normAutofit/>
          </a:bodyPr>
          <a:lstStyle>
            <a:lvl1pPr>
              <a:defRPr sz="2400" spc="-100">
                <a:latin typeface="Inter Light"/>
                <a:ea typeface="Inter Light"/>
                <a:cs typeface="Inter Light"/>
                <a:sym typeface="Inter Light"/>
              </a:defRPr>
            </a:lvl1pPr>
            <a:lvl2pPr marL="731519" indent="-274319">
              <a:defRPr sz="2400" spc="-100">
                <a:latin typeface="Inter Light"/>
                <a:ea typeface="Inter Light"/>
                <a:cs typeface="Inter Light"/>
                <a:sym typeface="Inter Light"/>
              </a:defRPr>
            </a:lvl2pPr>
            <a:lvl3pPr marL="1219200" indent="-304800">
              <a:buChar char="o"/>
              <a:defRPr sz="2400" spc="-100">
                <a:latin typeface="Inter Light"/>
                <a:ea typeface="Inter Light"/>
                <a:cs typeface="Inter Light"/>
                <a:sym typeface="Inter Light"/>
              </a:defRPr>
            </a:lvl3pPr>
            <a:lvl4pPr marL="1676400" indent="-304800">
              <a:defRPr sz="2400" spc="-100">
                <a:latin typeface="Inter Light"/>
                <a:ea typeface="Inter Light"/>
                <a:cs typeface="Inter Light"/>
                <a:sym typeface="Inter Light"/>
              </a:defRPr>
            </a:lvl4pPr>
            <a:lvl5pPr marL="2133600" indent="-304800">
              <a:defRPr sz="2400" spc="-100">
                <a:latin typeface="Inter Light"/>
                <a:ea typeface="Inter Light"/>
                <a:cs typeface="Inter Light"/>
                <a:sym typeface="Inter Light"/>
              </a:defRPr>
            </a:lvl5pPr>
          </a:lstStyle>
          <a:p>
            <a:r>
              <a:t>Body Level One</a:t>
            </a:r>
          </a:p>
          <a:p>
            <a:pPr lvl="1"/>
            <a:r>
              <a:t>Body Level Two</a:t>
            </a:r>
          </a:p>
          <a:p>
            <a:pPr lvl="2"/>
            <a:r>
              <a:t>Body Level Three</a:t>
            </a:r>
          </a:p>
          <a:p>
            <a:pPr lvl="3"/>
            <a:r>
              <a:t>Body Level Four</a:t>
            </a:r>
          </a:p>
          <a:p>
            <a:pPr lvl="4"/>
            <a:r>
              <a:t>Body Level Five</a:t>
            </a:r>
          </a:p>
        </p:txBody>
      </p:sp>
      <p:sp>
        <p:nvSpPr>
          <p:cNvPr id="137" name="Slide Number"/>
          <p:cNvSpPr txBox="1">
            <a:spLocks noGrp="1"/>
          </p:cNvSpPr>
          <p:nvPr>
            <p:ph type="sldNum" sz="quarter" idx="2"/>
          </p:nvPr>
        </p:nvSpPr>
        <p:spPr>
          <a:xfrm>
            <a:off x="11754441" y="6416995"/>
            <a:ext cx="245404" cy="243841"/>
          </a:xfrm>
          <a:prstGeom prst="rect">
            <a:avLst/>
          </a:prstGeom>
        </p:spPr>
        <p:txBody>
          <a:bodyPr/>
          <a:lstStyle>
            <a:lvl1pPr>
              <a:defRPr sz="1000">
                <a:solidFill>
                  <a:srgbClr val="414A58"/>
                </a:solidFill>
                <a:latin typeface="Inter"/>
                <a:ea typeface="Inter"/>
                <a:cs typeface="Inter"/>
                <a:sym typeface="Inter"/>
              </a:defRPr>
            </a:lvl1pPr>
          </a:lstStyle>
          <a:p>
            <a:fld id="{86CB4B4D-7CA3-9044-876B-883B54F8677D}" type="slidenum">
              <a:t>‹#›</a:t>
            </a:fld>
            <a:endParaRPr/>
          </a:p>
        </p:txBody>
      </p:sp>
    </p:spTree>
  </p:cSld>
  <p:clrMapOvr>
    <a:masterClrMapping/>
  </p:clrMapOvr>
  <p:transition spd="med"/>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x">
  <p:cSld name="1_Title Slide">
    <p:spTree>
      <p:nvGrpSpPr>
        <p:cNvPr id="1" name=""/>
        <p:cNvGrpSpPr/>
        <p:nvPr/>
      </p:nvGrpSpPr>
      <p:grpSpPr>
        <a:xfrm>
          <a:off x="0" y="0"/>
          <a:ext cx="0" cy="0"/>
          <a:chOff x="0" y="0"/>
          <a:chExt cx="0" cy="0"/>
        </a:xfrm>
      </p:grpSpPr>
      <p:pic>
        <p:nvPicPr>
          <p:cNvPr id="144" name="Picture 1" descr="Picture 1"/>
          <p:cNvPicPr>
            <a:picLocks noChangeAspect="1"/>
          </p:cNvPicPr>
          <p:nvPr/>
        </p:nvPicPr>
        <p:blipFill>
          <a:blip r:embed="rId2"/>
          <a:stretch>
            <a:fillRect/>
          </a:stretch>
        </p:blipFill>
        <p:spPr>
          <a:xfrm>
            <a:off x="9942454" y="70363"/>
            <a:ext cx="1465619" cy="1221346"/>
          </a:xfrm>
          <a:prstGeom prst="rect">
            <a:avLst/>
          </a:prstGeom>
          <a:ln w="12700">
            <a:miter lim="400000"/>
          </a:ln>
        </p:spPr>
      </p:pic>
      <p:sp>
        <p:nvSpPr>
          <p:cNvPr id="145" name="Rectangle 2"/>
          <p:cNvSpPr/>
          <p:nvPr/>
        </p:nvSpPr>
        <p:spPr>
          <a:xfrm flipV="1">
            <a:off x="790415" y="1291707"/>
            <a:ext cx="10611175" cy="45721"/>
          </a:xfrm>
          <a:prstGeom prst="rect">
            <a:avLst/>
          </a:prstGeom>
          <a:solidFill>
            <a:srgbClr val="A7CE6F"/>
          </a:solidFill>
          <a:ln w="12700">
            <a:miter lim="400000"/>
          </a:ln>
        </p:spPr>
        <p:txBody>
          <a:bodyPr lIns="45719" rIns="45719" anchor="ctr"/>
          <a:lstStyle/>
          <a:p>
            <a:pPr algn="ctr">
              <a:defRPr>
                <a:solidFill>
                  <a:srgbClr val="FFFFFF"/>
                </a:solidFill>
              </a:defRPr>
            </a:pPr>
            <a:endParaRPr/>
          </a:p>
        </p:txBody>
      </p:sp>
      <p:sp>
        <p:nvSpPr>
          <p:cNvPr id="146" name="Body Level One…"/>
          <p:cNvSpPr txBox="1">
            <a:spLocks noGrp="1"/>
          </p:cNvSpPr>
          <p:nvPr>
            <p:ph type="body" sz="quarter" idx="1"/>
          </p:nvPr>
        </p:nvSpPr>
        <p:spPr>
          <a:xfrm>
            <a:off x="732186" y="861391"/>
            <a:ext cx="9144001" cy="616224"/>
          </a:xfrm>
          <a:prstGeom prst="rect">
            <a:avLst/>
          </a:prstGeom>
        </p:spPr>
        <p:txBody>
          <a:bodyPr>
            <a:normAutofit/>
          </a:bodyPr>
          <a:lstStyle>
            <a:lvl1pPr marL="0" indent="0">
              <a:buSzTx/>
              <a:buFontTx/>
              <a:buNone/>
              <a:defRPr sz="2000"/>
            </a:lvl1pPr>
            <a:lvl2pPr marL="647700" indent="-190500">
              <a:buFontTx/>
              <a:defRPr sz="2000"/>
            </a:lvl2pPr>
            <a:lvl3pPr marL="1143000" indent="-228600">
              <a:buFontTx/>
              <a:defRPr sz="2000"/>
            </a:lvl3pPr>
            <a:lvl4pPr marL="1625600" indent="-254000">
              <a:buFontTx/>
              <a:defRPr sz="2000"/>
            </a:lvl4pPr>
            <a:lvl5pPr marL="2082800" indent="-254000">
              <a:buFontTx/>
              <a:defRPr sz="2000"/>
            </a:lvl5pPr>
          </a:lstStyle>
          <a:p>
            <a:r>
              <a:t>Body Level One</a:t>
            </a:r>
          </a:p>
          <a:p>
            <a:pPr lvl="1"/>
            <a:r>
              <a:t>Body Level Two</a:t>
            </a:r>
          </a:p>
          <a:p>
            <a:pPr lvl="2"/>
            <a:r>
              <a:t>Body Level Three</a:t>
            </a:r>
          </a:p>
          <a:p>
            <a:pPr lvl="3"/>
            <a:r>
              <a:t>Body Level Four</a:t>
            </a:r>
          </a:p>
          <a:p>
            <a:pPr lvl="4"/>
            <a:r>
              <a:t>Body Level Five</a:t>
            </a:r>
          </a:p>
        </p:txBody>
      </p:sp>
      <p:sp>
        <p:nvSpPr>
          <p:cNvPr id="147" name="Slide Number"/>
          <p:cNvSpPr txBox="1">
            <a:spLocks noGrp="1"/>
          </p:cNvSpPr>
          <p:nvPr>
            <p:ph type="sldNum" sz="quarter" idx="2"/>
          </p:nvPr>
        </p:nvSpPr>
        <p:spPr>
          <a:xfrm>
            <a:off x="11754441" y="6416995"/>
            <a:ext cx="245404" cy="243841"/>
          </a:xfrm>
          <a:prstGeom prst="rect">
            <a:avLst/>
          </a:prstGeom>
        </p:spPr>
        <p:txBody>
          <a:bodyPr/>
          <a:lstStyle>
            <a:lvl1pPr>
              <a:defRPr sz="1000">
                <a:solidFill>
                  <a:srgbClr val="414A58"/>
                </a:solidFill>
                <a:latin typeface="Inter"/>
                <a:ea typeface="Inter"/>
                <a:cs typeface="Inter"/>
                <a:sym typeface="Inter"/>
              </a:defRPr>
            </a:lvl1pPr>
          </a:lstStyle>
          <a:p>
            <a:fld id="{86CB4B4D-7CA3-9044-876B-883B54F8677D}" type="slidenum">
              <a:t>‹#›</a:t>
            </a:fld>
            <a:endParaRPr/>
          </a:p>
        </p:txBody>
      </p:sp>
    </p:spTree>
  </p:cSld>
  <p:clrMapOvr>
    <a:masterClrMapping/>
  </p:clrMapOvr>
  <p:transition spd="med"/>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theme" Target="../theme/theme2.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1" descr="Picture 1"/>
          <p:cNvPicPr>
            <a:picLocks noChangeAspect="1"/>
          </p:cNvPicPr>
          <p:nvPr/>
        </p:nvPicPr>
        <p:blipFill>
          <a:blip r:embed="rId14"/>
          <a:srcRect t="8823" r="19682"/>
          <a:stretch>
            <a:fillRect/>
          </a:stretch>
        </p:blipFill>
        <p:spPr>
          <a:xfrm>
            <a:off x="-1" y="-1"/>
            <a:ext cx="12191998" cy="6858002"/>
          </a:xfrm>
          <a:prstGeom prst="rect">
            <a:avLst/>
          </a:prstGeom>
          <a:ln w="12700">
            <a:miter lim="400000"/>
          </a:ln>
        </p:spPr>
      </p:pic>
      <p:sp>
        <p:nvSpPr>
          <p:cNvPr id="3" name="Title Text"/>
          <p:cNvSpPr txBox="1">
            <a:spLocks noGrp="1"/>
          </p:cNvSpPr>
          <p:nvPr>
            <p:ph type="title"/>
          </p:nvPr>
        </p:nvSpPr>
        <p:spPr>
          <a:xfrm>
            <a:off x="609600" y="92074"/>
            <a:ext cx="10972800" cy="150812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lstStyle/>
          <a:p>
            <a:r>
              <a:t>Title Text</a:t>
            </a:r>
          </a:p>
        </p:txBody>
      </p:sp>
      <p:sp>
        <p:nvSpPr>
          <p:cNvPr id="4" name="Body Level One…"/>
          <p:cNvSpPr txBox="1">
            <a:spLocks noGrp="1"/>
          </p:cNvSpPr>
          <p:nvPr>
            <p:ph type="body" idx="1"/>
          </p:nvPr>
        </p:nvSpPr>
        <p:spPr>
          <a:xfrm>
            <a:off x="609600" y="1600200"/>
            <a:ext cx="10972800" cy="52578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lstStyle/>
          <a:p>
            <a:r>
              <a:t>Body Level One</a:t>
            </a:r>
          </a:p>
          <a:p>
            <a:pPr lvl="1"/>
            <a:r>
              <a:t>Body Level Two</a:t>
            </a:r>
          </a:p>
          <a:p>
            <a:pPr lvl="2"/>
            <a:r>
              <a:t>Body Level Three</a:t>
            </a:r>
          </a:p>
          <a:p>
            <a:pPr lvl="3"/>
            <a:r>
              <a:t>Body Level Four</a:t>
            </a:r>
          </a:p>
          <a:p>
            <a:pPr lvl="4"/>
            <a:r>
              <a:t>Body Level Five</a:t>
            </a:r>
          </a:p>
        </p:txBody>
      </p:sp>
      <p:sp>
        <p:nvSpPr>
          <p:cNvPr id="5" name="Slide Number"/>
          <p:cNvSpPr txBox="1">
            <a:spLocks noGrp="1"/>
          </p:cNvSpPr>
          <p:nvPr>
            <p:ph type="sldNum" sz="quarter" idx="2"/>
          </p:nvPr>
        </p:nvSpPr>
        <p:spPr>
          <a:xfrm>
            <a:off x="5892800" y="6172200"/>
            <a:ext cx="2844800" cy="368301"/>
          </a:xfrm>
          <a:prstGeom prst="rect">
            <a:avLst/>
          </a:prstGeom>
          <a:ln w="12700">
            <a:miter lim="400000"/>
          </a:ln>
        </p:spPr>
        <p:txBody>
          <a:bodyPr wrap="none" lIns="45719" rIns="45719" anchor="ctr">
            <a:spAutoFit/>
          </a:bodyPr>
          <a:lstStyle>
            <a:lvl1pPr algn="r">
              <a:defRPr sz="1200"/>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1" r:id="rId5"/>
    <p:sldLayoutId id="2147483695" r:id="rId6"/>
    <p:sldLayoutId id="2147483737" r:id="rId7"/>
    <p:sldLayoutId id="2147483739" r:id="rId8"/>
    <p:sldLayoutId id="2147483740" r:id="rId9"/>
    <p:sldLayoutId id="2147483741" r:id="rId10"/>
    <p:sldLayoutId id="2147483697" r:id="rId11"/>
    <p:sldLayoutId id="2147483735" r:id="rId12"/>
  </p:sldLayoutIdLst>
  <p:transition spd="med"/>
  <p:hf sldNum="0" hdr="0" ftr="0" dt="0"/>
  <p:txStyles>
    <p:titleStyle>
      <a:lvl1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9pPr>
    </p:titleStyle>
    <p:bodyStyle>
      <a:lvl1pPr marL="228600" marR="0" indent="-228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1pPr>
      <a:lvl2pPr marL="723900" marR="0" indent="-2667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2pPr>
      <a:lvl3pPr marL="1234439" marR="0" indent="-320039"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3pPr>
      <a:lvl4pPr marL="1727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4pPr>
      <a:lvl5pPr marL="21844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1pPr>
      <a:lvl2pPr marL="0" marR="0" indent="4572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2pPr>
      <a:lvl3pPr marL="0" marR="0" indent="9144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3pPr>
      <a:lvl4pPr marL="0" marR="0" indent="13716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4pPr>
      <a:lvl5pPr marL="0" marR="0" indent="18288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5pPr>
      <a:lvl6pPr marL="0" marR="0" indent="22860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6pPr>
      <a:lvl7pPr marL="0" marR="0" indent="27432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7pPr>
      <a:lvl8pPr marL="0" marR="0" indent="32004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8pPr>
      <a:lvl9pPr marL="0" marR="0" indent="36576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3E3DBF3A-0400-4397-9D4B-928A4104743E}" type="datetimeFigureOut">
              <a:rPr lang="en-US" smtClean="0"/>
              <a:t>8/14/2025</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246D7290-B8A1-4BB1-B834-8C505CEA2CCA}" type="slidenum">
              <a:rPr lang="en-US" smtClean="0"/>
              <a:t>‹#›</a:t>
            </a:fld>
            <a:endParaRPr lang="en-US"/>
          </a:p>
        </p:txBody>
      </p:sp>
    </p:spTree>
    <p:extLst>
      <p:ext uri="{BB962C8B-B14F-4D97-AF65-F5344CB8AC3E}">
        <p14:creationId xmlns:p14="http://schemas.microsoft.com/office/powerpoint/2010/main" val="323575352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tinyurl.com/4mrj8thj" TargetMode="External"/><Relationship Id="rId2" Type="http://schemas.openxmlformats.org/officeDocument/2006/relationships/notesSlide" Target="../notesSlides/notesSlide8.xml"/><Relationship Id="rId1" Type="http://schemas.openxmlformats.org/officeDocument/2006/relationships/slideLayout" Target="../slideLayouts/slideLayout16.xml"/><Relationship Id="rId4" Type="http://schemas.openxmlformats.org/officeDocument/2006/relationships/hyperlink" Target="https://tinyurl.com/3uckcs8k"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7.jfif"/><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3" Type="http://schemas.openxmlformats.org/officeDocument/2006/relationships/hyperlink" Target="https://econedlink.org/resources/" TargetMode="External"/><Relationship Id="rId2" Type="http://schemas.openxmlformats.org/officeDocument/2006/relationships/notesSlide" Target="../notesSlides/notesSlide20.xml"/><Relationship Id="rId1" Type="http://schemas.openxmlformats.org/officeDocument/2006/relationships/slideLayout" Target="../slideLayouts/slideLayout14.xml"/><Relationship Id="rId4" Type="http://schemas.openxmlformats.org/officeDocument/2006/relationships/image" Target="../media/image18.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3.xml"/><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4.xml"/><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5.xml"/><Relationship Id="rId1" Type="http://schemas.openxmlformats.org/officeDocument/2006/relationships/slideLayout" Target="../slideLayouts/slideLayout1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9.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8.xml"/><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9.xml"/><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0.xml"/><Relationship Id="rId1" Type="http://schemas.openxmlformats.org/officeDocument/2006/relationships/slideLayout" Target="../slideLayouts/slideLayout19.xml"/></Relationships>
</file>

<file path=ppt/slides/_rels/slide3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9.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6.xml"/><Relationship Id="rId1" Type="http://schemas.openxmlformats.org/officeDocument/2006/relationships/video" Target="https://www.youtube.com/embed/8fdC9fv9lq4?feature=oembed" TargetMode="External"/><Relationship Id="rId5" Type="http://schemas.openxmlformats.org/officeDocument/2006/relationships/image" Target="../media/image10.jpeg"/><Relationship Id="rId4" Type="http://schemas.openxmlformats.org/officeDocument/2006/relationships/hyperlink" Target="https://youtu.be/8fdC9fv9lq4"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77" name="Text Placeholder 2"/>
          <p:cNvSpPr txBox="1">
            <a:spLocks noGrp="1"/>
          </p:cNvSpPr>
          <p:nvPr>
            <p:ph type="body" sz="quarter" idx="4294967295"/>
          </p:nvPr>
        </p:nvSpPr>
        <p:spPr>
          <a:xfrm>
            <a:off x="0" y="2112963"/>
            <a:ext cx="7195457" cy="1435780"/>
          </a:xfrm>
          <a:prstGeom prst="rect">
            <a:avLst/>
          </a:prstGeom>
        </p:spPr>
        <p:txBody>
          <a:bodyPr lIns="45719" tIns="45720" rIns="45719" bIns="45720" anchor="t">
            <a:normAutofit lnSpcReduction="10000"/>
          </a:bodyPr>
          <a:lstStyle/>
          <a:p>
            <a:pPr algn="ctr" defTabSz="384047">
              <a:spcBef>
                <a:spcPts val="400"/>
              </a:spcBef>
              <a:defRPr sz="2267" spc="-84">
                <a:solidFill>
                  <a:srgbClr val="414A58"/>
                </a:solidFill>
                <a:latin typeface="Inter"/>
                <a:ea typeface="Inter"/>
                <a:cs typeface="Inter"/>
                <a:sym typeface="Inter"/>
              </a:defRPr>
            </a:pPr>
            <a:endParaRPr lang="en-US" sz="2250" dirty="0">
              <a:ea typeface="+mn-lt"/>
              <a:cs typeface="+mn-lt"/>
            </a:endParaRPr>
          </a:p>
          <a:p>
            <a:pPr marL="0" indent="0" algn="ctr" defTabSz="384047">
              <a:spcBef>
                <a:spcPts val="400"/>
              </a:spcBef>
              <a:buNone/>
              <a:defRPr sz="2267" spc="-84">
                <a:solidFill>
                  <a:srgbClr val="414A58"/>
                </a:solidFill>
                <a:latin typeface="Inter"/>
                <a:ea typeface="Inter"/>
                <a:cs typeface="Inter"/>
                <a:sym typeface="Inter"/>
              </a:defRPr>
            </a:pPr>
            <a:r>
              <a:rPr lang="en-US" sz="4000" dirty="0">
                <a:solidFill>
                  <a:schemeClr val="bg1">
                    <a:lumMod val="95000"/>
                  </a:schemeClr>
                </a:solidFill>
                <a:ea typeface="+mn-lt"/>
                <a:cs typeface="+mn-lt"/>
              </a:rPr>
              <a:t>Pennsylvania Personal Finance Standards</a:t>
            </a:r>
            <a:endParaRPr lang="en-US" sz="4000" dirty="0">
              <a:solidFill>
                <a:schemeClr val="bg1">
                  <a:lumMod val="95000"/>
                </a:schemeClr>
              </a:solidFill>
            </a:endParaRPr>
          </a:p>
        </p:txBody>
      </p:sp>
      <p:sp>
        <p:nvSpPr>
          <p:cNvPr id="176" name="Title 1"/>
          <p:cNvSpPr txBox="1">
            <a:spLocks noGrp="1"/>
          </p:cNvSpPr>
          <p:nvPr>
            <p:ph type="title" idx="4294967295"/>
          </p:nvPr>
        </p:nvSpPr>
        <p:spPr>
          <a:xfrm>
            <a:off x="86265" y="4114800"/>
            <a:ext cx="7882078" cy="2520801"/>
          </a:xfrm>
          <a:prstGeom prst="rect">
            <a:avLst/>
          </a:prstGeom>
        </p:spPr>
        <p:txBody>
          <a:bodyPr lIns="45719" tIns="45720" rIns="45719" bIns="45720" anchor="t">
            <a:normAutofit/>
          </a:bodyPr>
          <a:lstStyle/>
          <a:p>
            <a:pPr algn="ctr" defTabSz="886968">
              <a:defRPr sz="1746" spc="-194">
                <a:solidFill>
                  <a:srgbClr val="414A58"/>
                </a:solidFill>
                <a:latin typeface="Inter"/>
                <a:ea typeface="Inter"/>
                <a:cs typeface="Inter"/>
                <a:sym typeface="Inter"/>
              </a:defRPr>
            </a:pPr>
            <a:br>
              <a:rPr lang="en-US" sz="2000" dirty="0"/>
            </a:br>
            <a:br>
              <a:rPr lang="en-US" sz="2000" dirty="0"/>
            </a:br>
            <a:r>
              <a:rPr lang="en-US" sz="4800" dirty="0">
                <a:solidFill>
                  <a:schemeClr val="bg1">
                    <a:lumMod val="95000"/>
                  </a:schemeClr>
                </a:solidFill>
              </a:rPr>
              <a:t>Scott Campbell</a:t>
            </a:r>
            <a:br>
              <a:rPr lang="en-US" sz="4800" dirty="0">
                <a:solidFill>
                  <a:schemeClr val="bg1">
                    <a:lumMod val="95000"/>
                  </a:schemeClr>
                </a:solidFill>
              </a:rPr>
            </a:br>
            <a:r>
              <a:rPr lang="en-US" sz="4800" dirty="0">
                <a:solidFill>
                  <a:schemeClr val="bg1">
                    <a:lumMod val="95000"/>
                  </a:schemeClr>
                </a:solidFill>
              </a:rPr>
              <a:t>SCampbell@councilforeconed.org</a:t>
            </a:r>
            <a:endParaRPr lang="en-US" sz="4800" dirty="0"/>
          </a:p>
        </p:txBody>
      </p:sp>
    </p:spTree>
    <p:extLst>
      <p:ext uri="{BB962C8B-B14F-4D97-AF65-F5344CB8AC3E}">
        <p14:creationId xmlns:p14="http://schemas.microsoft.com/office/powerpoint/2010/main" val="3953115765"/>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06FCA6-9FA4-5365-E4A4-D5814BEEF2E2}"/>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5065D950-18C2-15BB-BE98-46300E47FF37}"/>
              </a:ext>
            </a:extLst>
          </p:cNvPr>
          <p:cNvSpPr>
            <a:spLocks noGrp="1"/>
          </p:cNvSpPr>
          <p:nvPr>
            <p:ph type="title"/>
          </p:nvPr>
        </p:nvSpPr>
        <p:spPr/>
        <p:txBody>
          <a:bodyPr/>
          <a:lstStyle/>
          <a:p>
            <a:endParaRPr lang="en-US" dirty="0"/>
          </a:p>
        </p:txBody>
      </p:sp>
      <p:sp>
        <p:nvSpPr>
          <p:cNvPr id="4" name="Text Placeholder 3">
            <a:extLst>
              <a:ext uri="{FF2B5EF4-FFF2-40B4-BE49-F238E27FC236}">
                <a16:creationId xmlns:a16="http://schemas.microsoft.com/office/drawing/2014/main" id="{E1A934F1-759C-E023-B26B-5D363FF31F44}"/>
              </a:ext>
            </a:extLst>
          </p:cNvPr>
          <p:cNvSpPr>
            <a:spLocks noGrp="1"/>
          </p:cNvSpPr>
          <p:nvPr>
            <p:ph sz="half" idx="1"/>
          </p:nvPr>
        </p:nvSpPr>
        <p:spPr>
          <a:xfrm>
            <a:off x="677334" y="2160588"/>
            <a:ext cx="4047066" cy="4265493"/>
          </a:xfrm>
        </p:spPr>
        <p:txBody>
          <a:bodyPr/>
          <a:lstStyle/>
          <a:p>
            <a:r>
              <a:rPr lang="en-US" sz="4000" dirty="0"/>
              <a:t>When – Starting the 2026-2027 School Year</a:t>
            </a:r>
          </a:p>
          <a:p>
            <a:r>
              <a:rPr lang="en-US" sz="4000" dirty="0"/>
              <a:t>K-12 Standards</a:t>
            </a:r>
          </a:p>
          <a:p>
            <a:endParaRPr lang="en-US" dirty="0"/>
          </a:p>
          <a:p>
            <a:endParaRPr lang="en-US" dirty="0"/>
          </a:p>
        </p:txBody>
      </p:sp>
      <p:sp>
        <p:nvSpPr>
          <p:cNvPr id="8" name="Content Placeholder 7">
            <a:extLst>
              <a:ext uri="{FF2B5EF4-FFF2-40B4-BE49-F238E27FC236}">
                <a16:creationId xmlns:a16="http://schemas.microsoft.com/office/drawing/2014/main" id="{F4A58118-DAF2-8384-86E2-E7381A2A6032}"/>
              </a:ext>
            </a:extLst>
          </p:cNvPr>
          <p:cNvSpPr>
            <a:spLocks noGrp="1"/>
          </p:cNvSpPr>
          <p:nvPr>
            <p:ph sz="half" idx="2"/>
          </p:nvPr>
        </p:nvSpPr>
        <p:spPr>
          <a:xfrm>
            <a:off x="4626429" y="2160589"/>
            <a:ext cx="5159827" cy="4265492"/>
          </a:xfrm>
        </p:spPr>
        <p:txBody>
          <a:bodyPr/>
          <a:lstStyle/>
          <a:p>
            <a:r>
              <a:rPr lang="en-US" sz="2400" dirty="0"/>
              <a:t>Link to Standards:  </a:t>
            </a:r>
            <a:r>
              <a:rPr lang="en-US" sz="2400" dirty="0">
                <a:hlinkClick r:id="rId3"/>
              </a:rPr>
              <a:t>https://tinyurl.com/4mrj8thj</a:t>
            </a:r>
            <a:endParaRPr lang="en-US" sz="2400" dirty="0"/>
          </a:p>
          <a:p>
            <a:r>
              <a:rPr lang="en-US" sz="2400" dirty="0"/>
              <a:t>Link to SAS Portal:  </a:t>
            </a:r>
            <a:r>
              <a:rPr lang="en-US" sz="2400" dirty="0">
                <a:hlinkClick r:id="rId4"/>
              </a:rPr>
              <a:t>https://tinyurl.com/3uckcs8k</a:t>
            </a:r>
            <a:endParaRPr lang="en-US" sz="2400" dirty="0"/>
          </a:p>
          <a:p>
            <a:endParaRPr lang="en-US" dirty="0"/>
          </a:p>
        </p:txBody>
      </p:sp>
      <p:sp>
        <p:nvSpPr>
          <p:cNvPr id="3" name="TextBox 2">
            <a:extLst>
              <a:ext uri="{FF2B5EF4-FFF2-40B4-BE49-F238E27FC236}">
                <a16:creationId xmlns:a16="http://schemas.microsoft.com/office/drawing/2014/main" id="{4ECAA982-041E-BB5D-BE48-26CBDC080209}"/>
              </a:ext>
            </a:extLst>
          </p:cNvPr>
          <p:cNvSpPr txBox="1"/>
          <p:nvPr/>
        </p:nvSpPr>
        <p:spPr>
          <a:xfrm>
            <a:off x="772886" y="431918"/>
            <a:ext cx="8765418" cy="144654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fromWordArt="0" anchor="t" anchorCtr="0" forceAA="0" compatLnSpc="1">
            <a:prstTxWarp prst="textNoShape">
              <a:avLst/>
            </a:prstTxWarp>
            <a:spAutoFit/>
          </a:bodyPr>
          <a:lstStyle/>
          <a:p>
            <a:pPr hangingPunct="0"/>
            <a:r>
              <a:rPr lang="en-US" sz="4400" dirty="0">
                <a:solidFill>
                  <a:srgbClr val="535353"/>
                </a:solidFill>
                <a:latin typeface="Inter"/>
              </a:rPr>
              <a:t>​Pennsylvania Personal Finance Standards</a:t>
            </a:r>
            <a:endParaRPr lang="en-US" sz="4400" dirty="0">
              <a:latin typeface="Inter"/>
            </a:endParaRPr>
          </a:p>
        </p:txBody>
      </p:sp>
    </p:spTree>
    <p:extLst>
      <p:ext uri="{BB962C8B-B14F-4D97-AF65-F5344CB8AC3E}">
        <p14:creationId xmlns:p14="http://schemas.microsoft.com/office/powerpoint/2010/main" val="8473710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B4DE830A-B531-4A3B-96F6-0ECE88B0855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5" name="Straight Connector 14">
              <a:extLst>
                <a:ext uri="{FF2B5EF4-FFF2-40B4-BE49-F238E27FC236}">
                  <a16:creationId xmlns:a16="http://schemas.microsoft.com/office/drawing/2014/main" id="{2813DF2C-461A-4A8F-9679-A172790D1F3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54CD3A85-C039-4249-86E4-1EB9318B549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7" name="Rectangle 23">
              <a:extLst>
                <a:ext uri="{FF2B5EF4-FFF2-40B4-BE49-F238E27FC236}">
                  <a16:creationId xmlns:a16="http://schemas.microsoft.com/office/drawing/2014/main" id="{887EA6D2-2883-42C2-993D-094CA6D65D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Rectangle 25">
              <a:extLst>
                <a:ext uri="{FF2B5EF4-FFF2-40B4-BE49-F238E27FC236}">
                  <a16:creationId xmlns:a16="http://schemas.microsoft.com/office/drawing/2014/main" id="{3B895046-636F-4D1B-ACA4-29AA0CB332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9" name="Isosceles Triangle 18">
              <a:extLst>
                <a:ext uri="{FF2B5EF4-FFF2-40B4-BE49-F238E27FC236}">
                  <a16:creationId xmlns:a16="http://schemas.microsoft.com/office/drawing/2014/main" id="{C6B0CDE3-E054-4EDD-A43B-F96843D8BF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 name="Rectangle 27">
              <a:extLst>
                <a:ext uri="{FF2B5EF4-FFF2-40B4-BE49-F238E27FC236}">
                  <a16:creationId xmlns:a16="http://schemas.microsoft.com/office/drawing/2014/main" id="{3B66B1A2-F145-4C9B-85CC-4BF30D58CB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1" name="Rectangle 28">
              <a:extLst>
                <a:ext uri="{FF2B5EF4-FFF2-40B4-BE49-F238E27FC236}">
                  <a16:creationId xmlns:a16="http://schemas.microsoft.com/office/drawing/2014/main" id="{5D4FC972-94B3-4035-8D31-E668C132B4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2" name="Rectangle 29">
              <a:extLst>
                <a:ext uri="{FF2B5EF4-FFF2-40B4-BE49-F238E27FC236}">
                  <a16:creationId xmlns:a16="http://schemas.microsoft.com/office/drawing/2014/main" id="{374B9941-AFBE-4A77-A50E-B6EA04A746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3" name="Isosceles Triangle 22">
              <a:extLst>
                <a:ext uri="{FF2B5EF4-FFF2-40B4-BE49-F238E27FC236}">
                  <a16:creationId xmlns:a16="http://schemas.microsoft.com/office/drawing/2014/main" id="{27A982C5-2C38-4CE9-BC18-94697AD657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4" name="Isosceles Triangle 23">
              <a:extLst>
                <a:ext uri="{FF2B5EF4-FFF2-40B4-BE49-F238E27FC236}">
                  <a16:creationId xmlns:a16="http://schemas.microsoft.com/office/drawing/2014/main" id="{0060D8D1-7BB1-498F-AFBB-ADAC130A9E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8" name="Title 7">
            <a:extLst>
              <a:ext uri="{FF2B5EF4-FFF2-40B4-BE49-F238E27FC236}">
                <a16:creationId xmlns:a16="http://schemas.microsoft.com/office/drawing/2014/main" id="{B22D4873-59F1-9595-1F5A-F04A672F35A0}"/>
              </a:ext>
            </a:extLst>
          </p:cNvPr>
          <p:cNvSpPr>
            <a:spLocks noGrp="1"/>
          </p:cNvSpPr>
          <p:nvPr>
            <p:ph type="title"/>
          </p:nvPr>
        </p:nvSpPr>
        <p:spPr>
          <a:xfrm>
            <a:off x="985969" y="4867084"/>
            <a:ext cx="8288032" cy="782943"/>
          </a:xfrm>
        </p:spPr>
        <p:txBody>
          <a:bodyPr vert="horz" lIns="91440" tIns="45720" rIns="91440" bIns="45720" rtlCol="0" anchor="b">
            <a:normAutofit fontScale="90000"/>
          </a:bodyPr>
          <a:lstStyle/>
          <a:p>
            <a:pPr algn="ctr"/>
            <a:r>
              <a:rPr lang="en-US" sz="4800" kern="1200" dirty="0">
                <a:solidFill>
                  <a:schemeClr val="accent1"/>
                </a:solidFill>
                <a:latin typeface="+mj-lt"/>
                <a:ea typeface="+mj-ea"/>
                <a:cs typeface="+mj-cs"/>
              </a:rPr>
              <a:t>SAS – Personal Finance Toolkit</a:t>
            </a:r>
          </a:p>
        </p:txBody>
      </p:sp>
      <p:sp>
        <p:nvSpPr>
          <p:cNvPr id="9" name="Text Placeholder 8">
            <a:extLst>
              <a:ext uri="{FF2B5EF4-FFF2-40B4-BE49-F238E27FC236}">
                <a16:creationId xmlns:a16="http://schemas.microsoft.com/office/drawing/2014/main" id="{BBFD9C87-55F3-F957-F829-B0146ABCF4BE}"/>
              </a:ext>
            </a:extLst>
          </p:cNvPr>
          <p:cNvSpPr>
            <a:spLocks noGrp="1"/>
          </p:cNvSpPr>
          <p:nvPr>
            <p:ph type="body" idx="1"/>
          </p:nvPr>
        </p:nvSpPr>
        <p:spPr>
          <a:xfrm>
            <a:off x="985969" y="5650029"/>
            <a:ext cx="8288032" cy="469122"/>
          </a:xfrm>
        </p:spPr>
        <p:txBody>
          <a:bodyPr vert="horz" lIns="91440" tIns="45720" rIns="91440" bIns="45720" rtlCol="0" anchor="t">
            <a:normAutofit/>
          </a:bodyPr>
          <a:lstStyle/>
          <a:p>
            <a:pPr algn="ctr"/>
            <a:endParaRPr lang="en-US" sz="1800"/>
          </a:p>
        </p:txBody>
      </p:sp>
      <p:pic>
        <p:nvPicPr>
          <p:cNvPr id="6" name="Picture 5">
            <a:extLst>
              <a:ext uri="{FF2B5EF4-FFF2-40B4-BE49-F238E27FC236}">
                <a16:creationId xmlns:a16="http://schemas.microsoft.com/office/drawing/2014/main" id="{EE39D319-7612-1DED-4701-B9B838484167}"/>
              </a:ext>
            </a:extLst>
          </p:cNvPr>
          <p:cNvPicPr>
            <a:picLocks noChangeAspect="1"/>
          </p:cNvPicPr>
          <p:nvPr/>
        </p:nvPicPr>
        <p:blipFill>
          <a:blip r:embed="rId3"/>
          <a:stretch>
            <a:fillRect/>
          </a:stretch>
        </p:blipFill>
        <p:spPr>
          <a:xfrm>
            <a:off x="971077" y="738850"/>
            <a:ext cx="8357094" cy="3886048"/>
          </a:xfrm>
          <a:prstGeom prst="rect">
            <a:avLst/>
          </a:prstGeom>
        </p:spPr>
      </p:pic>
    </p:spTree>
    <p:extLst>
      <p:ext uri="{BB962C8B-B14F-4D97-AF65-F5344CB8AC3E}">
        <p14:creationId xmlns:p14="http://schemas.microsoft.com/office/powerpoint/2010/main" val="27071207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E3140B3-0181-0718-39CD-FE69A72BF964}"/>
            </a:ext>
          </a:extLst>
        </p:cNvPr>
        <p:cNvGrpSpPr/>
        <p:nvPr/>
      </p:nvGrpSpPr>
      <p:grpSpPr>
        <a:xfrm>
          <a:off x="0" y="0"/>
          <a:ext cx="0" cy="0"/>
          <a:chOff x="0" y="0"/>
          <a:chExt cx="0" cy="0"/>
        </a:xfrm>
      </p:grpSpPr>
      <p:grpSp>
        <p:nvGrpSpPr>
          <p:cNvPr id="44" name="Group 43">
            <a:extLst>
              <a:ext uri="{FF2B5EF4-FFF2-40B4-BE49-F238E27FC236}">
                <a16:creationId xmlns:a16="http://schemas.microsoft.com/office/drawing/2014/main" id="{B4DE830A-B531-4A3B-96F6-0ECE88B0855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45" name="Straight Connector 44">
              <a:extLst>
                <a:ext uri="{FF2B5EF4-FFF2-40B4-BE49-F238E27FC236}">
                  <a16:creationId xmlns:a16="http://schemas.microsoft.com/office/drawing/2014/main" id="{2813DF2C-461A-4A8F-9679-A172790D1F3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46" name="Straight Connector 45">
              <a:extLst>
                <a:ext uri="{FF2B5EF4-FFF2-40B4-BE49-F238E27FC236}">
                  <a16:creationId xmlns:a16="http://schemas.microsoft.com/office/drawing/2014/main" id="{54CD3A85-C039-4249-86E4-1EB9318B549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47" name="Rectangle 23">
              <a:extLst>
                <a:ext uri="{FF2B5EF4-FFF2-40B4-BE49-F238E27FC236}">
                  <a16:creationId xmlns:a16="http://schemas.microsoft.com/office/drawing/2014/main" id="{887EA6D2-2883-42C2-993D-094CA6D65D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8" name="Rectangle 25">
              <a:extLst>
                <a:ext uri="{FF2B5EF4-FFF2-40B4-BE49-F238E27FC236}">
                  <a16:creationId xmlns:a16="http://schemas.microsoft.com/office/drawing/2014/main" id="{3B895046-636F-4D1B-ACA4-29AA0CB332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9" name="Isosceles Triangle 48">
              <a:extLst>
                <a:ext uri="{FF2B5EF4-FFF2-40B4-BE49-F238E27FC236}">
                  <a16:creationId xmlns:a16="http://schemas.microsoft.com/office/drawing/2014/main" id="{C6B0CDE3-E054-4EDD-A43B-F96843D8BF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0" name="Rectangle 27">
              <a:extLst>
                <a:ext uri="{FF2B5EF4-FFF2-40B4-BE49-F238E27FC236}">
                  <a16:creationId xmlns:a16="http://schemas.microsoft.com/office/drawing/2014/main" id="{3B66B1A2-F145-4C9B-85CC-4BF30D58CB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1" name="Rectangle 28">
              <a:extLst>
                <a:ext uri="{FF2B5EF4-FFF2-40B4-BE49-F238E27FC236}">
                  <a16:creationId xmlns:a16="http://schemas.microsoft.com/office/drawing/2014/main" id="{5D4FC972-94B3-4035-8D31-E668C132B4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2" name="Rectangle 29">
              <a:extLst>
                <a:ext uri="{FF2B5EF4-FFF2-40B4-BE49-F238E27FC236}">
                  <a16:creationId xmlns:a16="http://schemas.microsoft.com/office/drawing/2014/main" id="{374B9941-AFBE-4A77-A50E-B6EA04A746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3" name="Isosceles Triangle 52">
              <a:extLst>
                <a:ext uri="{FF2B5EF4-FFF2-40B4-BE49-F238E27FC236}">
                  <a16:creationId xmlns:a16="http://schemas.microsoft.com/office/drawing/2014/main" id="{27A982C5-2C38-4CE9-BC18-94697AD657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4" name="Isosceles Triangle 53">
              <a:extLst>
                <a:ext uri="{FF2B5EF4-FFF2-40B4-BE49-F238E27FC236}">
                  <a16:creationId xmlns:a16="http://schemas.microsoft.com/office/drawing/2014/main" id="{0060D8D1-7BB1-498F-AFBB-ADAC130A9E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8" name="Title 7">
            <a:extLst>
              <a:ext uri="{FF2B5EF4-FFF2-40B4-BE49-F238E27FC236}">
                <a16:creationId xmlns:a16="http://schemas.microsoft.com/office/drawing/2014/main" id="{4A6ACAE4-4E84-2FFE-A198-C0F5750A4046}"/>
              </a:ext>
            </a:extLst>
          </p:cNvPr>
          <p:cNvSpPr>
            <a:spLocks noGrp="1"/>
          </p:cNvSpPr>
          <p:nvPr>
            <p:ph type="title"/>
          </p:nvPr>
        </p:nvSpPr>
        <p:spPr>
          <a:xfrm>
            <a:off x="985968" y="4553712"/>
            <a:ext cx="8500931" cy="1652778"/>
          </a:xfrm>
        </p:spPr>
        <p:txBody>
          <a:bodyPr vert="horz" lIns="91440" tIns="45720" rIns="91440" bIns="45720" rtlCol="0" anchor="b">
            <a:normAutofit/>
          </a:bodyPr>
          <a:lstStyle/>
          <a:p>
            <a:pPr algn="ctr">
              <a:lnSpc>
                <a:spcPct val="90000"/>
              </a:lnSpc>
            </a:pPr>
            <a:r>
              <a:rPr lang="en-US" sz="3400" kern="1200" dirty="0">
                <a:solidFill>
                  <a:schemeClr val="accent1"/>
                </a:solidFill>
                <a:latin typeface="+mj-lt"/>
                <a:ea typeface="+mj-ea"/>
                <a:cs typeface="+mj-cs"/>
              </a:rPr>
              <a:t>Overview of the Personal Finance Standards</a:t>
            </a:r>
          </a:p>
        </p:txBody>
      </p:sp>
      <p:sp>
        <p:nvSpPr>
          <p:cNvPr id="9" name="Text Placeholder 8">
            <a:extLst>
              <a:ext uri="{FF2B5EF4-FFF2-40B4-BE49-F238E27FC236}">
                <a16:creationId xmlns:a16="http://schemas.microsoft.com/office/drawing/2014/main" id="{8C9516CB-3D87-A7C0-C793-B315F50DC29E}"/>
              </a:ext>
            </a:extLst>
          </p:cNvPr>
          <p:cNvSpPr>
            <a:spLocks noGrp="1"/>
          </p:cNvSpPr>
          <p:nvPr>
            <p:ph type="body" idx="1"/>
          </p:nvPr>
        </p:nvSpPr>
        <p:spPr>
          <a:xfrm>
            <a:off x="985969" y="5650029"/>
            <a:ext cx="8288032" cy="469122"/>
          </a:xfrm>
        </p:spPr>
        <p:txBody>
          <a:bodyPr vert="horz" lIns="91440" tIns="45720" rIns="91440" bIns="45720" rtlCol="0" anchor="t">
            <a:normAutofit/>
          </a:bodyPr>
          <a:lstStyle/>
          <a:p>
            <a:pPr algn="ctr"/>
            <a:endParaRPr lang="en-US" sz="1800"/>
          </a:p>
        </p:txBody>
      </p:sp>
      <p:pic>
        <p:nvPicPr>
          <p:cNvPr id="3" name="Picture 2">
            <a:extLst>
              <a:ext uri="{FF2B5EF4-FFF2-40B4-BE49-F238E27FC236}">
                <a16:creationId xmlns:a16="http://schemas.microsoft.com/office/drawing/2014/main" id="{459B421D-EBB4-727D-7EA5-C489936237C2}"/>
              </a:ext>
            </a:extLst>
          </p:cNvPr>
          <p:cNvPicPr>
            <a:picLocks noChangeAspect="1"/>
          </p:cNvPicPr>
          <p:nvPr/>
        </p:nvPicPr>
        <p:blipFill>
          <a:blip r:embed="rId3"/>
          <a:stretch>
            <a:fillRect/>
          </a:stretch>
        </p:blipFill>
        <p:spPr>
          <a:xfrm>
            <a:off x="813426" y="232782"/>
            <a:ext cx="8959223" cy="4636398"/>
          </a:xfrm>
          <a:prstGeom prst="rect">
            <a:avLst/>
          </a:prstGeom>
        </p:spPr>
      </p:pic>
    </p:spTree>
    <p:extLst>
      <p:ext uri="{BB962C8B-B14F-4D97-AF65-F5344CB8AC3E}">
        <p14:creationId xmlns:p14="http://schemas.microsoft.com/office/powerpoint/2010/main" val="5814199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A4FCC7-E682-885F-3309-AE3606732F79}"/>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B5B62218-0FDA-0CE4-752E-C363881A56C8}"/>
              </a:ext>
            </a:extLst>
          </p:cNvPr>
          <p:cNvSpPr>
            <a:spLocks noGrp="1"/>
          </p:cNvSpPr>
          <p:nvPr>
            <p:ph type="body" idx="1"/>
          </p:nvPr>
        </p:nvSpPr>
        <p:spPr>
          <a:xfrm>
            <a:off x="684937" y="1556638"/>
            <a:ext cx="11020836" cy="5018331"/>
          </a:xfrm>
        </p:spPr>
        <p:txBody>
          <a:bodyPr lIns="45719" tIns="45720" rIns="45719" bIns="45720" anchor="t">
            <a:normAutofit/>
          </a:bodyPr>
          <a:lstStyle/>
          <a:p>
            <a:pPr marL="0" indent="0">
              <a:buNone/>
            </a:pPr>
            <a:endParaRPr lang="en-US" sz="3200" dirty="0">
              <a:latin typeface="Calibri"/>
              <a:cs typeface="Calibri Light"/>
            </a:endParaRPr>
          </a:p>
          <a:p>
            <a:endParaRPr lang="en-US" sz="3200" dirty="0">
              <a:latin typeface="Calibri"/>
              <a:cs typeface="Calibri Light"/>
            </a:endParaRPr>
          </a:p>
        </p:txBody>
      </p:sp>
      <p:sp>
        <p:nvSpPr>
          <p:cNvPr id="3" name="TextBox 2">
            <a:extLst>
              <a:ext uri="{FF2B5EF4-FFF2-40B4-BE49-F238E27FC236}">
                <a16:creationId xmlns:a16="http://schemas.microsoft.com/office/drawing/2014/main" id="{9A854792-1248-5188-21F4-4CC98354ED8A}"/>
              </a:ext>
            </a:extLst>
          </p:cNvPr>
          <p:cNvSpPr txBox="1"/>
          <p:nvPr/>
        </p:nvSpPr>
        <p:spPr>
          <a:xfrm>
            <a:off x="758218" y="440951"/>
            <a:ext cx="8493918" cy="76943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fromWordArt="0" anchor="t" anchorCtr="0" forceAA="0" compatLnSpc="1">
            <a:prstTxWarp prst="textNoShape">
              <a:avLst/>
            </a:prstTxWarp>
            <a:spAutoFit/>
          </a:bodyPr>
          <a:lstStyle/>
          <a:p>
            <a:pPr hangingPunct="0"/>
            <a:r>
              <a:rPr lang="en-US" sz="4400" dirty="0">
                <a:solidFill>
                  <a:srgbClr val="535353"/>
                </a:solidFill>
                <a:latin typeface="Inter"/>
              </a:rPr>
              <a:t>The Standards​</a:t>
            </a:r>
            <a:endParaRPr lang="en-US" sz="4400" dirty="0">
              <a:latin typeface="Inter"/>
            </a:endParaRPr>
          </a:p>
        </p:txBody>
      </p:sp>
      <p:pic>
        <p:nvPicPr>
          <p:cNvPr id="6" name="Picture 5">
            <a:extLst>
              <a:ext uri="{FF2B5EF4-FFF2-40B4-BE49-F238E27FC236}">
                <a16:creationId xmlns:a16="http://schemas.microsoft.com/office/drawing/2014/main" id="{E2A77FD2-B0C6-3137-2AFB-226D0E360528}"/>
              </a:ext>
            </a:extLst>
          </p:cNvPr>
          <p:cNvPicPr>
            <a:picLocks noChangeAspect="1"/>
          </p:cNvPicPr>
          <p:nvPr/>
        </p:nvPicPr>
        <p:blipFill>
          <a:blip r:embed="rId3"/>
          <a:stretch>
            <a:fillRect/>
          </a:stretch>
        </p:blipFill>
        <p:spPr>
          <a:xfrm>
            <a:off x="170952" y="1086871"/>
            <a:ext cx="9081184" cy="5673157"/>
          </a:xfrm>
          <a:prstGeom prst="rect">
            <a:avLst/>
          </a:prstGeom>
        </p:spPr>
      </p:pic>
    </p:spTree>
    <p:extLst>
      <p:ext uri="{BB962C8B-B14F-4D97-AF65-F5344CB8AC3E}">
        <p14:creationId xmlns:p14="http://schemas.microsoft.com/office/powerpoint/2010/main" val="4043819539"/>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535B74-D00F-0948-E2F4-9ECFAFDA43DA}"/>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1053D5E9-2ECF-61B9-D9BB-2F3165B29D18}"/>
              </a:ext>
            </a:extLst>
          </p:cNvPr>
          <p:cNvSpPr>
            <a:spLocks noGrp="1"/>
          </p:cNvSpPr>
          <p:nvPr>
            <p:ph type="body" idx="1"/>
          </p:nvPr>
        </p:nvSpPr>
        <p:spPr>
          <a:xfrm>
            <a:off x="684937" y="1556638"/>
            <a:ext cx="11020836" cy="5018331"/>
          </a:xfrm>
        </p:spPr>
        <p:txBody>
          <a:bodyPr lIns="45719" tIns="45720" rIns="45719" bIns="45720" anchor="t">
            <a:normAutofit/>
          </a:bodyPr>
          <a:lstStyle/>
          <a:p>
            <a:pPr marL="0" indent="0">
              <a:buNone/>
            </a:pPr>
            <a:endParaRPr lang="en-US" sz="3200" dirty="0">
              <a:latin typeface="Calibri"/>
              <a:cs typeface="Calibri Light"/>
            </a:endParaRPr>
          </a:p>
          <a:p>
            <a:pPr marL="0" indent="0">
              <a:buNone/>
            </a:pPr>
            <a:r>
              <a:rPr lang="en-US" sz="3200" dirty="0">
                <a:latin typeface="Calibri"/>
                <a:cs typeface="Calibri Light"/>
              </a:rPr>
              <a:t>Grades K-2 – Financial Resources, Financial Goals, Financial Institution, Deposit, Income, Entrepreneurship, Saving Money, Charity,  Borrowing, Private Information, Spending</a:t>
            </a:r>
          </a:p>
          <a:p>
            <a:pPr marL="0" indent="0">
              <a:buNone/>
            </a:pPr>
            <a:endParaRPr lang="en-US" sz="3200" dirty="0">
              <a:latin typeface="Calibri"/>
              <a:cs typeface="Calibri Light"/>
            </a:endParaRPr>
          </a:p>
          <a:p>
            <a:pPr marL="0" indent="0">
              <a:buNone/>
            </a:pPr>
            <a:r>
              <a:rPr lang="en-US" sz="3200" dirty="0">
                <a:latin typeface="Calibri"/>
                <a:cs typeface="Calibri Light"/>
              </a:rPr>
              <a:t>Grades 3-5 – Earning, Spending, Saving, Financial Goals, Financial Decisions, Income, Financial Institutions, Entrepreneurship, Supplemental Income, Household Spending, Budget, Payment, Credit Cards, Debit Cards, Cash, Checks, Gift Cards, Taxes, Fundraising, Types of Insurance, Credit, Interest, Fees</a:t>
            </a:r>
          </a:p>
        </p:txBody>
      </p:sp>
      <p:sp>
        <p:nvSpPr>
          <p:cNvPr id="3" name="TextBox 2">
            <a:extLst>
              <a:ext uri="{FF2B5EF4-FFF2-40B4-BE49-F238E27FC236}">
                <a16:creationId xmlns:a16="http://schemas.microsoft.com/office/drawing/2014/main" id="{A2549628-B1A3-4403-C37D-406DF39455BF}"/>
              </a:ext>
            </a:extLst>
          </p:cNvPr>
          <p:cNvSpPr txBox="1"/>
          <p:nvPr/>
        </p:nvSpPr>
        <p:spPr>
          <a:xfrm>
            <a:off x="243840" y="440951"/>
            <a:ext cx="9863328" cy="64632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fromWordArt="0" anchor="t" anchorCtr="0" forceAA="0" compatLnSpc="1">
            <a:prstTxWarp prst="textNoShape">
              <a:avLst/>
            </a:prstTxWarp>
            <a:spAutoFit/>
          </a:bodyPr>
          <a:lstStyle/>
          <a:p>
            <a:pPr hangingPunct="0"/>
            <a:r>
              <a:rPr lang="en-US" sz="3600" dirty="0">
                <a:solidFill>
                  <a:srgbClr val="535353"/>
                </a:solidFill>
                <a:latin typeface="Inter"/>
              </a:rPr>
              <a:t>New or important vocab found within the standards</a:t>
            </a:r>
          </a:p>
        </p:txBody>
      </p:sp>
    </p:spTree>
    <p:extLst>
      <p:ext uri="{BB962C8B-B14F-4D97-AF65-F5344CB8AC3E}">
        <p14:creationId xmlns:p14="http://schemas.microsoft.com/office/powerpoint/2010/main" val="1508190875"/>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165AF2-6300-4B46-A11A-13421EC8E6CF}"/>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ABD684A1-6B5A-6EA9-8E2A-0C62DD2D1329}"/>
              </a:ext>
            </a:extLst>
          </p:cNvPr>
          <p:cNvSpPr>
            <a:spLocks noGrp="1"/>
          </p:cNvSpPr>
          <p:nvPr>
            <p:ph type="body" idx="1"/>
          </p:nvPr>
        </p:nvSpPr>
        <p:spPr>
          <a:xfrm>
            <a:off x="684937" y="1556638"/>
            <a:ext cx="11020836" cy="5018331"/>
          </a:xfrm>
        </p:spPr>
        <p:txBody>
          <a:bodyPr lIns="45719" tIns="45720" rIns="45719" bIns="45720" anchor="t">
            <a:normAutofit/>
          </a:bodyPr>
          <a:lstStyle/>
          <a:p>
            <a:pPr marL="0" indent="0">
              <a:buNone/>
            </a:pPr>
            <a:r>
              <a:rPr lang="en-US" sz="3200" dirty="0">
                <a:latin typeface="Calibri"/>
                <a:cs typeface="Calibri Light"/>
              </a:rPr>
              <a:t>Grades 6-8:  Financial Goals, Opportunity Cost, Mental Accounting, Anchoring, Confirmation Bias, Personal Finances, Hourly Wage, Salary, Commission, tips, piecework, Scholarships, Grants, Savings, Military Service, Apprenticeships, Self-Employment, Gross Pay, Net Pay, Payroll Deductions, Product Claim, Unit Price, Personal Budget, Gift Card, Debit Card, Credit Card, Mobile Payments, Sales Tax, Personal Savings Plan, Interest Rates, Simple and Compound Interest, Investing, Stocks, Dividends, Assets, Debt, Risk Tolerance, Insurance, Warranties, Service Contracts, Premiums, Policyholders, Annual Percentage Rate, Personally Identifiable Information</a:t>
            </a:r>
          </a:p>
        </p:txBody>
      </p:sp>
      <p:sp>
        <p:nvSpPr>
          <p:cNvPr id="3" name="TextBox 2">
            <a:extLst>
              <a:ext uri="{FF2B5EF4-FFF2-40B4-BE49-F238E27FC236}">
                <a16:creationId xmlns:a16="http://schemas.microsoft.com/office/drawing/2014/main" id="{9252F0E3-151D-48D2-9280-9D7FB9D815E6}"/>
              </a:ext>
            </a:extLst>
          </p:cNvPr>
          <p:cNvSpPr txBox="1"/>
          <p:nvPr/>
        </p:nvSpPr>
        <p:spPr>
          <a:xfrm>
            <a:off x="158496" y="440951"/>
            <a:ext cx="9093640" cy="76943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fromWordArt="0" anchor="t" anchorCtr="0" forceAA="0" compatLnSpc="1">
            <a:prstTxWarp prst="textNoShape">
              <a:avLst/>
            </a:prstTxWarp>
            <a:spAutoFit/>
          </a:bodyPr>
          <a:lstStyle/>
          <a:p>
            <a:pPr hangingPunct="0"/>
            <a:r>
              <a:rPr lang="en-US" sz="4400" dirty="0">
                <a:solidFill>
                  <a:srgbClr val="535353"/>
                </a:solidFill>
                <a:latin typeface="Inter"/>
              </a:rPr>
              <a:t>Important terms for the new standards​</a:t>
            </a:r>
            <a:endParaRPr lang="en-US" sz="4400" dirty="0">
              <a:latin typeface="Inter"/>
            </a:endParaRPr>
          </a:p>
        </p:txBody>
      </p:sp>
    </p:spTree>
    <p:extLst>
      <p:ext uri="{BB962C8B-B14F-4D97-AF65-F5344CB8AC3E}">
        <p14:creationId xmlns:p14="http://schemas.microsoft.com/office/powerpoint/2010/main" val="3201265220"/>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38EC37-6300-1FAA-8002-FBD8E2D8B172}"/>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32E4841F-BA84-5A29-2533-71F9589A41A1}"/>
              </a:ext>
            </a:extLst>
          </p:cNvPr>
          <p:cNvSpPr>
            <a:spLocks noGrp="1"/>
          </p:cNvSpPr>
          <p:nvPr>
            <p:ph type="body" idx="1"/>
          </p:nvPr>
        </p:nvSpPr>
        <p:spPr>
          <a:xfrm>
            <a:off x="684937" y="1556638"/>
            <a:ext cx="11020836" cy="5018331"/>
          </a:xfrm>
        </p:spPr>
        <p:txBody>
          <a:bodyPr lIns="45719" tIns="45720" rIns="45719" bIns="45720" anchor="t">
            <a:normAutofit lnSpcReduction="10000"/>
          </a:bodyPr>
          <a:lstStyle/>
          <a:p>
            <a:pPr marL="0" indent="0">
              <a:buNone/>
            </a:pPr>
            <a:r>
              <a:rPr lang="en-US" sz="3200" dirty="0">
                <a:latin typeface="Calibri"/>
                <a:cs typeface="Calibri Light"/>
              </a:rPr>
              <a:t>Grades 9-12:  Opportunity Costs, Loss Aversion, Experiential Bias, Mental Accounting, Credit Unions, Brokerage Firms, Financial Technology, Wills, Power of Attorney, Beneficiaries, Consumer Protection Agencies, Federal Financial Regulators, Passive and Active Income, Investments, Retirement Plans, Financial Aid, Labor Markets, Independent Contractor, Taxes, Payroll Deductions, Budgeting Approaches, Mortgages, Leases, Assets, Liabilities, Excise and Property Taxes, Money Market Accounts, Certificates of Deposit, Stocks, Bonds, Mutual Funds, Financial Advisors, Investment Portfolio, Benchmark Indices, IRA Roth, Herding, Choice Overload, Insurance, Medicaid, Medicare, Unemployment, Identity Theft, Credit Cards, Secured and Unsecured Loans, Credit Reports</a:t>
            </a:r>
          </a:p>
        </p:txBody>
      </p:sp>
      <p:sp>
        <p:nvSpPr>
          <p:cNvPr id="3" name="TextBox 2">
            <a:extLst>
              <a:ext uri="{FF2B5EF4-FFF2-40B4-BE49-F238E27FC236}">
                <a16:creationId xmlns:a16="http://schemas.microsoft.com/office/drawing/2014/main" id="{0557C369-7285-14F6-B0D7-1A818A23B21B}"/>
              </a:ext>
            </a:extLst>
          </p:cNvPr>
          <p:cNvSpPr txBox="1"/>
          <p:nvPr/>
        </p:nvSpPr>
        <p:spPr>
          <a:xfrm>
            <a:off x="292608" y="440951"/>
            <a:ext cx="9570720" cy="76943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fromWordArt="0" anchor="t" anchorCtr="0" forceAA="0" compatLnSpc="1">
            <a:prstTxWarp prst="textNoShape">
              <a:avLst/>
            </a:prstTxWarp>
            <a:spAutoFit/>
          </a:bodyPr>
          <a:lstStyle/>
          <a:p>
            <a:pPr hangingPunct="0"/>
            <a:r>
              <a:rPr lang="en-US" sz="4400" dirty="0">
                <a:solidFill>
                  <a:srgbClr val="535353"/>
                </a:solidFill>
                <a:latin typeface="Inter"/>
              </a:rPr>
              <a:t>Important Terms for the New Standards​</a:t>
            </a:r>
            <a:endParaRPr lang="en-US" sz="4400" dirty="0">
              <a:latin typeface="Inter"/>
            </a:endParaRPr>
          </a:p>
        </p:txBody>
      </p:sp>
    </p:spTree>
    <p:extLst>
      <p:ext uri="{BB962C8B-B14F-4D97-AF65-F5344CB8AC3E}">
        <p14:creationId xmlns:p14="http://schemas.microsoft.com/office/powerpoint/2010/main" val="3909857095"/>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3D4ED8-3E59-907B-D331-EA2F137CA72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D578EA2-CD12-7986-4D3F-212028794F58}"/>
              </a:ext>
            </a:extLst>
          </p:cNvPr>
          <p:cNvSpPr>
            <a:spLocks noGrp="1"/>
          </p:cNvSpPr>
          <p:nvPr>
            <p:ph type="ctrTitle"/>
          </p:nvPr>
        </p:nvSpPr>
        <p:spPr/>
        <p:txBody>
          <a:bodyPr/>
          <a:lstStyle/>
          <a:p>
            <a:r>
              <a:rPr lang="en-US" dirty="0"/>
              <a:t>Programs Sponsored by CEE for Students</a:t>
            </a:r>
          </a:p>
        </p:txBody>
      </p:sp>
      <p:sp>
        <p:nvSpPr>
          <p:cNvPr id="3" name="Subtitle 2">
            <a:extLst>
              <a:ext uri="{FF2B5EF4-FFF2-40B4-BE49-F238E27FC236}">
                <a16:creationId xmlns:a16="http://schemas.microsoft.com/office/drawing/2014/main" id="{D5EF0116-1B28-C55E-53C2-BD707B0C145D}"/>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6800122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8B70678-D8E0-5C24-B542-B351EC2AE2A9}"/>
            </a:ext>
          </a:extLst>
        </p:cNvPr>
        <p:cNvGrpSpPr/>
        <p:nvPr/>
      </p:nvGrpSpPr>
      <p:grpSpPr>
        <a:xfrm>
          <a:off x="0" y="0"/>
          <a:ext cx="0" cy="0"/>
          <a:chOff x="0" y="0"/>
          <a:chExt cx="0" cy="0"/>
        </a:xfrm>
      </p:grpSpPr>
      <p:grpSp>
        <p:nvGrpSpPr>
          <p:cNvPr id="11" name="Group 10">
            <a:extLst>
              <a:ext uri="{FF2B5EF4-FFF2-40B4-BE49-F238E27FC236}">
                <a16:creationId xmlns:a16="http://schemas.microsoft.com/office/drawing/2014/main" id="{B4DE830A-B531-4A3B-96F6-0ECE88B0855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2" name="Straight Connector 11">
              <a:extLst>
                <a:ext uri="{FF2B5EF4-FFF2-40B4-BE49-F238E27FC236}">
                  <a16:creationId xmlns:a16="http://schemas.microsoft.com/office/drawing/2014/main" id="{2813DF2C-461A-4A8F-9679-A172790D1F3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54CD3A85-C039-4249-86E4-1EB9318B549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4" name="Rectangle 23">
              <a:extLst>
                <a:ext uri="{FF2B5EF4-FFF2-40B4-BE49-F238E27FC236}">
                  <a16:creationId xmlns:a16="http://schemas.microsoft.com/office/drawing/2014/main" id="{887EA6D2-2883-42C2-993D-094CA6D65D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Rectangle 25">
              <a:extLst>
                <a:ext uri="{FF2B5EF4-FFF2-40B4-BE49-F238E27FC236}">
                  <a16:creationId xmlns:a16="http://schemas.microsoft.com/office/drawing/2014/main" id="{3B895046-636F-4D1B-ACA4-29AA0CB332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 name="Isosceles Triangle 15">
              <a:extLst>
                <a:ext uri="{FF2B5EF4-FFF2-40B4-BE49-F238E27FC236}">
                  <a16:creationId xmlns:a16="http://schemas.microsoft.com/office/drawing/2014/main" id="{C6B0CDE3-E054-4EDD-A43B-F96843D8BF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Rectangle 27">
              <a:extLst>
                <a:ext uri="{FF2B5EF4-FFF2-40B4-BE49-F238E27FC236}">
                  <a16:creationId xmlns:a16="http://schemas.microsoft.com/office/drawing/2014/main" id="{3B66B1A2-F145-4C9B-85CC-4BF30D58CB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Rectangle 28">
              <a:extLst>
                <a:ext uri="{FF2B5EF4-FFF2-40B4-BE49-F238E27FC236}">
                  <a16:creationId xmlns:a16="http://schemas.microsoft.com/office/drawing/2014/main" id="{5D4FC972-94B3-4035-8D31-E668C132B4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9" name="Rectangle 29">
              <a:extLst>
                <a:ext uri="{FF2B5EF4-FFF2-40B4-BE49-F238E27FC236}">
                  <a16:creationId xmlns:a16="http://schemas.microsoft.com/office/drawing/2014/main" id="{374B9941-AFBE-4A77-A50E-B6EA04A746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 name="Isosceles Triangle 19">
              <a:extLst>
                <a:ext uri="{FF2B5EF4-FFF2-40B4-BE49-F238E27FC236}">
                  <a16:creationId xmlns:a16="http://schemas.microsoft.com/office/drawing/2014/main" id="{27A982C5-2C38-4CE9-BC18-94697AD657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1" name="Isosceles Triangle 20">
              <a:extLst>
                <a:ext uri="{FF2B5EF4-FFF2-40B4-BE49-F238E27FC236}">
                  <a16:creationId xmlns:a16="http://schemas.microsoft.com/office/drawing/2014/main" id="{0060D8D1-7BB1-498F-AFBB-ADAC130A9E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2" name="Title 1">
            <a:extLst>
              <a:ext uri="{FF2B5EF4-FFF2-40B4-BE49-F238E27FC236}">
                <a16:creationId xmlns:a16="http://schemas.microsoft.com/office/drawing/2014/main" id="{04A7A00B-4AFA-DF3D-453E-CD3BE8C73CEB}"/>
              </a:ext>
            </a:extLst>
          </p:cNvPr>
          <p:cNvSpPr>
            <a:spLocks noGrp="1"/>
          </p:cNvSpPr>
          <p:nvPr>
            <p:ph type="title"/>
          </p:nvPr>
        </p:nvSpPr>
        <p:spPr>
          <a:xfrm>
            <a:off x="6778688" y="670560"/>
            <a:ext cx="3499168" cy="4279391"/>
          </a:xfrm>
        </p:spPr>
        <p:txBody>
          <a:bodyPr vert="horz" lIns="91440" tIns="45720" rIns="91440" bIns="45720" rtlCol="0" anchor="b">
            <a:normAutofit/>
          </a:bodyPr>
          <a:lstStyle/>
          <a:p>
            <a:r>
              <a:rPr lang="en-US" sz="4400" kern="1200" dirty="0">
                <a:solidFill>
                  <a:schemeClr val="accent1"/>
                </a:solidFill>
                <a:latin typeface="+mj-lt"/>
                <a:ea typeface="+mj-ea"/>
                <a:cs typeface="+mj-cs"/>
              </a:rPr>
              <a:t>The National Economics Challenge</a:t>
            </a:r>
          </a:p>
        </p:txBody>
      </p:sp>
      <p:sp>
        <p:nvSpPr>
          <p:cNvPr id="23" name="Isosceles Triangle 22">
            <a:extLst>
              <a:ext uri="{FF2B5EF4-FFF2-40B4-BE49-F238E27FC236}">
                <a16:creationId xmlns:a16="http://schemas.microsoft.com/office/drawing/2014/main" id="{AA330523-F25B-4007-B3E5-ABB5637D16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174" y="1270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6" name="Content Placeholder 5" descr="A poster for a national economics challenge&#10;&#10;AI-generated content may be incorrect.">
            <a:extLst>
              <a:ext uri="{FF2B5EF4-FFF2-40B4-BE49-F238E27FC236}">
                <a16:creationId xmlns:a16="http://schemas.microsoft.com/office/drawing/2014/main" id="{F06D6266-500F-F970-D405-3705D7AE184D}"/>
              </a:ext>
            </a:extLst>
          </p:cNvPr>
          <p:cNvPicPr>
            <a:picLocks noGrp="1" noChangeAspect="1"/>
          </p:cNvPicPr>
          <p:nvPr>
            <p:ph idx="1"/>
          </p:nvPr>
        </p:nvPicPr>
        <p:blipFill>
          <a:blip r:embed="rId3"/>
          <a:stretch>
            <a:fillRect/>
          </a:stretch>
        </p:blipFill>
        <p:spPr>
          <a:xfrm>
            <a:off x="791844" y="545766"/>
            <a:ext cx="5950332" cy="5474306"/>
          </a:xfrm>
          <a:prstGeom prst="rect">
            <a:avLst/>
          </a:prstGeom>
        </p:spPr>
      </p:pic>
    </p:spTree>
    <p:extLst>
      <p:ext uri="{BB962C8B-B14F-4D97-AF65-F5344CB8AC3E}">
        <p14:creationId xmlns:p14="http://schemas.microsoft.com/office/powerpoint/2010/main" val="7487607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8250468-4687-D071-090F-F44CF1124316}"/>
            </a:ext>
          </a:extLst>
        </p:cNvPr>
        <p:cNvGrpSpPr/>
        <p:nvPr/>
      </p:nvGrpSpPr>
      <p:grpSpPr>
        <a:xfrm>
          <a:off x="0" y="0"/>
          <a:ext cx="0" cy="0"/>
          <a:chOff x="0" y="0"/>
          <a:chExt cx="0" cy="0"/>
        </a:xfrm>
      </p:grpSpPr>
      <p:grpSp>
        <p:nvGrpSpPr>
          <p:cNvPr id="28" name="Group 27">
            <a:extLst>
              <a:ext uri="{FF2B5EF4-FFF2-40B4-BE49-F238E27FC236}">
                <a16:creationId xmlns:a16="http://schemas.microsoft.com/office/drawing/2014/main" id="{F12DA9E4-76D9-B9E4-85FC-7E69A9FAC26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9" name="Straight Connector 28">
              <a:extLst>
                <a:ext uri="{FF2B5EF4-FFF2-40B4-BE49-F238E27FC236}">
                  <a16:creationId xmlns:a16="http://schemas.microsoft.com/office/drawing/2014/main" id="{CB1666C9-E032-57C8-7913-3241FC03078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id="{34533064-1651-47AB-B601-843FD03F757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31" name="Rectangle 23">
              <a:extLst>
                <a:ext uri="{FF2B5EF4-FFF2-40B4-BE49-F238E27FC236}">
                  <a16:creationId xmlns:a16="http://schemas.microsoft.com/office/drawing/2014/main" id="{9B3CF4A3-7BC8-DDA9-2AB3-E38DE1C723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2" name="Rectangle 25">
              <a:extLst>
                <a:ext uri="{FF2B5EF4-FFF2-40B4-BE49-F238E27FC236}">
                  <a16:creationId xmlns:a16="http://schemas.microsoft.com/office/drawing/2014/main" id="{08AD7BC3-6DF7-FF8C-8E9C-967CF4A05F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3" name="Isosceles Triangle 32">
              <a:extLst>
                <a:ext uri="{FF2B5EF4-FFF2-40B4-BE49-F238E27FC236}">
                  <a16:creationId xmlns:a16="http://schemas.microsoft.com/office/drawing/2014/main" id="{50E2A7EC-D75E-8473-2BA5-16E79CA3CD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4" name="Rectangle 27">
              <a:extLst>
                <a:ext uri="{FF2B5EF4-FFF2-40B4-BE49-F238E27FC236}">
                  <a16:creationId xmlns:a16="http://schemas.microsoft.com/office/drawing/2014/main" id="{E1123018-BE09-31C7-6004-24BD773FA2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5" name="Rectangle 28">
              <a:extLst>
                <a:ext uri="{FF2B5EF4-FFF2-40B4-BE49-F238E27FC236}">
                  <a16:creationId xmlns:a16="http://schemas.microsoft.com/office/drawing/2014/main" id="{52CDB33D-C509-C477-60F9-A9BB7227E7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6" name="Rectangle 29">
              <a:extLst>
                <a:ext uri="{FF2B5EF4-FFF2-40B4-BE49-F238E27FC236}">
                  <a16:creationId xmlns:a16="http://schemas.microsoft.com/office/drawing/2014/main" id="{9ED8B047-C67D-F7B1-7B74-B95789BA97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7" name="Isosceles Triangle 36">
              <a:extLst>
                <a:ext uri="{FF2B5EF4-FFF2-40B4-BE49-F238E27FC236}">
                  <a16:creationId xmlns:a16="http://schemas.microsoft.com/office/drawing/2014/main" id="{38B79A52-296E-2E43-07FF-0746E80735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8" name="Isosceles Triangle 37">
              <a:extLst>
                <a:ext uri="{FF2B5EF4-FFF2-40B4-BE49-F238E27FC236}">
                  <a16:creationId xmlns:a16="http://schemas.microsoft.com/office/drawing/2014/main" id="{6611E26A-145C-FDD6-D4F3-19E16E07DD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2" name="Title 1">
            <a:extLst>
              <a:ext uri="{FF2B5EF4-FFF2-40B4-BE49-F238E27FC236}">
                <a16:creationId xmlns:a16="http://schemas.microsoft.com/office/drawing/2014/main" id="{FF3FF18D-CB9C-6098-3CAC-CF01E969222C}"/>
              </a:ext>
            </a:extLst>
          </p:cNvPr>
          <p:cNvSpPr>
            <a:spLocks noGrp="1"/>
          </p:cNvSpPr>
          <p:nvPr>
            <p:ph type="title"/>
          </p:nvPr>
        </p:nvSpPr>
        <p:spPr>
          <a:xfrm>
            <a:off x="985969" y="5254752"/>
            <a:ext cx="8288032" cy="969834"/>
          </a:xfrm>
        </p:spPr>
        <p:txBody>
          <a:bodyPr vert="horz" lIns="91440" tIns="45720" rIns="91440" bIns="45720" rtlCol="0" anchor="b">
            <a:noAutofit/>
          </a:bodyPr>
          <a:lstStyle/>
          <a:p>
            <a:pPr algn="ctr">
              <a:lnSpc>
                <a:spcPct val="90000"/>
              </a:lnSpc>
            </a:pPr>
            <a:r>
              <a:rPr lang="en-US" sz="4800" kern="1200" dirty="0">
                <a:solidFill>
                  <a:schemeClr val="accent1"/>
                </a:solidFill>
                <a:latin typeface="+mj-lt"/>
                <a:ea typeface="+mj-ea"/>
                <a:cs typeface="+mj-cs"/>
              </a:rPr>
              <a:t>The National Personal Finance Challenge</a:t>
            </a:r>
          </a:p>
        </p:txBody>
      </p:sp>
      <p:pic>
        <p:nvPicPr>
          <p:cNvPr id="7" name="Content Placeholder 6">
            <a:extLst>
              <a:ext uri="{FF2B5EF4-FFF2-40B4-BE49-F238E27FC236}">
                <a16:creationId xmlns:a16="http://schemas.microsoft.com/office/drawing/2014/main" id="{4E71E8FD-CFAB-E5D2-5882-FD31F99DF4F5}"/>
              </a:ext>
            </a:extLst>
          </p:cNvPr>
          <p:cNvPicPr>
            <a:picLocks noGrp="1" noChangeAspect="1"/>
          </p:cNvPicPr>
          <p:nvPr>
            <p:ph idx="1"/>
          </p:nvPr>
        </p:nvPicPr>
        <p:blipFill>
          <a:blip r:embed="rId3"/>
          <a:stretch>
            <a:fillRect/>
          </a:stretch>
        </p:blipFill>
        <p:spPr>
          <a:xfrm>
            <a:off x="385671" y="1244783"/>
            <a:ext cx="9716707" cy="3376555"/>
          </a:xfrm>
          <a:prstGeom prst="rect">
            <a:avLst/>
          </a:prstGeom>
        </p:spPr>
      </p:pic>
    </p:spTree>
    <p:extLst>
      <p:ext uri="{BB962C8B-B14F-4D97-AF65-F5344CB8AC3E}">
        <p14:creationId xmlns:p14="http://schemas.microsoft.com/office/powerpoint/2010/main" val="18577046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EC499A5-3986-3D2A-952E-E19ADD877F1C}"/>
              </a:ext>
            </a:extLst>
          </p:cNvPr>
          <p:cNvSpPr>
            <a:spLocks noGrp="1"/>
          </p:cNvSpPr>
          <p:nvPr>
            <p:ph type="body" idx="1"/>
          </p:nvPr>
        </p:nvSpPr>
        <p:spPr>
          <a:xfrm>
            <a:off x="684937" y="1556638"/>
            <a:ext cx="11020836" cy="5018331"/>
          </a:xfrm>
        </p:spPr>
        <p:txBody>
          <a:bodyPr lIns="45719" tIns="45720" rIns="45719" bIns="45720" anchor="t">
            <a:normAutofit/>
          </a:bodyPr>
          <a:lstStyle/>
          <a:p>
            <a:r>
              <a:rPr lang="en-US" sz="3200" dirty="0">
                <a:latin typeface="Calibri"/>
                <a:cs typeface="Calibri Light"/>
              </a:rPr>
              <a:t>Scott Campbell, Pennsylvania Director, CEE</a:t>
            </a:r>
          </a:p>
          <a:p>
            <a:r>
              <a:rPr lang="en-US" sz="3200" dirty="0">
                <a:latin typeface="Calibri"/>
                <a:cs typeface="Calibri Light"/>
              </a:rPr>
              <a:t>15 years combined as a classroom teacher and principal</a:t>
            </a:r>
          </a:p>
          <a:p>
            <a:r>
              <a:rPr lang="en-US" sz="3200" dirty="0">
                <a:latin typeface="Calibri"/>
                <a:cs typeface="Calibri Light"/>
              </a:rPr>
              <a:t>13 years combined in educational consulting roles</a:t>
            </a:r>
          </a:p>
          <a:p>
            <a:r>
              <a:rPr lang="en-US" sz="3200" dirty="0">
                <a:latin typeface="Calibri"/>
                <a:cs typeface="Calibri Light"/>
              </a:rPr>
              <a:t>6 years as an adjunct faculty member at Penn State University</a:t>
            </a:r>
            <a:endParaRPr lang="en-US" sz="3200" dirty="0">
              <a:latin typeface="Calibri"/>
            </a:endParaRPr>
          </a:p>
          <a:p>
            <a:endParaRPr lang="en-US" sz="3200" dirty="0">
              <a:latin typeface="Calibri"/>
              <a:cs typeface="Calibri Light"/>
            </a:endParaRPr>
          </a:p>
          <a:p>
            <a:pPr marL="0" indent="0">
              <a:buNone/>
            </a:pPr>
            <a:endParaRPr lang="en-US" sz="3200" dirty="0">
              <a:latin typeface="Calibri"/>
              <a:cs typeface="Calibri Light"/>
            </a:endParaRPr>
          </a:p>
          <a:p>
            <a:endParaRPr lang="en-US" sz="3200" dirty="0">
              <a:latin typeface="Calibri"/>
              <a:cs typeface="Calibri Light"/>
            </a:endParaRPr>
          </a:p>
        </p:txBody>
      </p:sp>
      <p:sp>
        <p:nvSpPr>
          <p:cNvPr id="3" name="TextBox 2">
            <a:extLst>
              <a:ext uri="{FF2B5EF4-FFF2-40B4-BE49-F238E27FC236}">
                <a16:creationId xmlns:a16="http://schemas.microsoft.com/office/drawing/2014/main" id="{A8C40765-A8DC-5A2A-C128-0D31EF955711}"/>
              </a:ext>
            </a:extLst>
          </p:cNvPr>
          <p:cNvSpPr txBox="1"/>
          <p:nvPr/>
        </p:nvSpPr>
        <p:spPr>
          <a:xfrm>
            <a:off x="758218" y="440951"/>
            <a:ext cx="8493918" cy="76943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fromWordArt="0" anchor="t" anchorCtr="0" forceAA="0" compatLnSpc="1">
            <a:prstTxWarp prst="textNoShape">
              <a:avLst/>
            </a:prstTxWarp>
            <a:spAutoFit/>
          </a:bodyPr>
          <a:lstStyle/>
          <a:p>
            <a:pPr hangingPunct="0"/>
            <a:r>
              <a:rPr lang="en-US" sz="4400">
                <a:solidFill>
                  <a:srgbClr val="535353"/>
                </a:solidFill>
                <a:latin typeface="Inter"/>
              </a:rPr>
              <a:t>Welcome and Introductions​</a:t>
            </a:r>
            <a:endParaRPr lang="en-US" sz="4400">
              <a:latin typeface="Inter"/>
            </a:endParaRPr>
          </a:p>
        </p:txBody>
      </p:sp>
      <p:pic>
        <p:nvPicPr>
          <p:cNvPr id="5" name="Picture 4" descr="A person in a suit&#10;&#10;AI-generated content may be incorrect.">
            <a:extLst>
              <a:ext uri="{FF2B5EF4-FFF2-40B4-BE49-F238E27FC236}">
                <a16:creationId xmlns:a16="http://schemas.microsoft.com/office/drawing/2014/main" id="{4801512F-0183-8C70-8780-2BDCE54B3B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03915" y="3897085"/>
            <a:ext cx="2677885" cy="2677885"/>
          </a:xfrm>
          <a:prstGeom prst="rect">
            <a:avLst/>
          </a:prstGeom>
        </p:spPr>
      </p:pic>
    </p:spTree>
    <p:extLst>
      <p:ext uri="{BB962C8B-B14F-4D97-AF65-F5344CB8AC3E}">
        <p14:creationId xmlns:p14="http://schemas.microsoft.com/office/powerpoint/2010/main" val="3277191705"/>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9A1E44-DC8A-F69D-2445-3A8DB7BE994F}"/>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B180533F-C25E-DE19-754B-7BE73EFB7EC5}"/>
              </a:ext>
            </a:extLst>
          </p:cNvPr>
          <p:cNvSpPr>
            <a:spLocks noGrp="1"/>
          </p:cNvSpPr>
          <p:nvPr>
            <p:ph type="body" sz="half" idx="1"/>
          </p:nvPr>
        </p:nvSpPr>
        <p:spPr>
          <a:xfrm>
            <a:off x="243840" y="1534886"/>
            <a:ext cx="6876288" cy="5000026"/>
          </a:xfrm>
        </p:spPr>
        <p:txBody>
          <a:bodyPr lIns="45719" tIns="45720" rIns="45719" bIns="45720" anchor="t">
            <a:noAutofit/>
          </a:bodyPr>
          <a:lstStyle/>
          <a:p>
            <a:pPr marL="0" indent="0">
              <a:buNone/>
            </a:pPr>
            <a:r>
              <a:rPr lang="en-US" dirty="0">
                <a:latin typeface="Calibri"/>
                <a:cs typeface="Calibri Light"/>
              </a:rPr>
              <a:t>Financial knowledge is for everyone – and girls are no exception</a:t>
            </a:r>
          </a:p>
          <a:p>
            <a:pPr marL="0" indent="0">
              <a:buNone/>
            </a:pPr>
            <a:r>
              <a:rPr lang="en-US" dirty="0">
                <a:latin typeface="Calibri"/>
                <a:cs typeface="Calibri Light"/>
              </a:rPr>
              <a:t>The mission of Invest in Girls is to usher in the next generation of financially literate girls and increase the number of women working in finance and financially related fields.</a:t>
            </a:r>
          </a:p>
          <a:p>
            <a:pPr marL="0" indent="0">
              <a:buNone/>
            </a:pPr>
            <a:r>
              <a:rPr lang="en-US" dirty="0">
                <a:latin typeface="Calibri"/>
                <a:cs typeface="Calibri Light"/>
              </a:rPr>
              <a:t>IIG’s innovative model combines personal finance education with career exploration in a supportive environment—and it works. After participating in the Invest in Girls program, survey results show that girls’ confidence in personal finance topics more than doubled.</a:t>
            </a:r>
          </a:p>
        </p:txBody>
      </p:sp>
      <p:sp>
        <p:nvSpPr>
          <p:cNvPr id="3" name="TextBox 2">
            <a:extLst>
              <a:ext uri="{FF2B5EF4-FFF2-40B4-BE49-F238E27FC236}">
                <a16:creationId xmlns:a16="http://schemas.microsoft.com/office/drawing/2014/main" id="{7A68E51F-B55B-D78D-C15F-98D0EC2F23A2}"/>
              </a:ext>
            </a:extLst>
          </p:cNvPr>
          <p:cNvSpPr txBox="1"/>
          <p:nvPr/>
        </p:nvSpPr>
        <p:spPr>
          <a:xfrm>
            <a:off x="758218" y="440951"/>
            <a:ext cx="8493918" cy="76943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fromWordArt="0" anchor="t" anchorCtr="0" forceAA="0" compatLnSpc="1">
            <a:prstTxWarp prst="textNoShape">
              <a:avLst/>
            </a:prstTxWarp>
            <a:spAutoFit/>
          </a:bodyPr>
          <a:lstStyle/>
          <a:p>
            <a:pPr hangingPunct="0"/>
            <a:r>
              <a:rPr lang="en-US" sz="4400" dirty="0">
                <a:solidFill>
                  <a:srgbClr val="535353"/>
                </a:solidFill>
                <a:latin typeface="Inter"/>
              </a:rPr>
              <a:t>​Invest In Girls</a:t>
            </a:r>
            <a:endParaRPr lang="en-US" sz="4400" dirty="0">
              <a:latin typeface="Inter"/>
            </a:endParaRPr>
          </a:p>
        </p:txBody>
      </p:sp>
      <p:pic>
        <p:nvPicPr>
          <p:cNvPr id="5" name="Picture 4">
            <a:extLst>
              <a:ext uri="{FF2B5EF4-FFF2-40B4-BE49-F238E27FC236}">
                <a16:creationId xmlns:a16="http://schemas.microsoft.com/office/drawing/2014/main" id="{51B3B0A6-42ED-331E-BE41-4B91D906A89E}"/>
              </a:ext>
            </a:extLst>
          </p:cNvPr>
          <p:cNvPicPr>
            <a:picLocks noChangeAspect="1"/>
          </p:cNvPicPr>
          <p:nvPr/>
        </p:nvPicPr>
        <p:blipFill>
          <a:blip r:embed="rId3"/>
          <a:stretch>
            <a:fillRect/>
          </a:stretch>
        </p:blipFill>
        <p:spPr>
          <a:xfrm>
            <a:off x="7002067" y="1729958"/>
            <a:ext cx="4763214" cy="4122202"/>
          </a:xfrm>
          <a:prstGeom prst="rect">
            <a:avLst/>
          </a:prstGeom>
        </p:spPr>
      </p:pic>
    </p:spTree>
    <p:extLst>
      <p:ext uri="{BB962C8B-B14F-4D97-AF65-F5344CB8AC3E}">
        <p14:creationId xmlns:p14="http://schemas.microsoft.com/office/powerpoint/2010/main" val="2160601486"/>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E7237A-B3A3-F086-2352-ED33B978FD01}"/>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1DFD47E4-7542-6868-08B4-3E0360238DBD}"/>
              </a:ext>
            </a:extLst>
          </p:cNvPr>
          <p:cNvSpPr>
            <a:spLocks noGrp="1"/>
          </p:cNvSpPr>
          <p:nvPr>
            <p:ph type="body" sz="half" idx="1"/>
          </p:nvPr>
        </p:nvSpPr>
        <p:spPr>
          <a:xfrm>
            <a:off x="243840" y="1534886"/>
            <a:ext cx="6876288" cy="5000026"/>
          </a:xfrm>
        </p:spPr>
        <p:txBody>
          <a:bodyPr lIns="45719" tIns="45720" rIns="45719" bIns="45720" anchor="t">
            <a:noAutofit/>
          </a:bodyPr>
          <a:lstStyle/>
          <a:p>
            <a:pPr marL="0" indent="0">
              <a:buNone/>
            </a:pPr>
            <a:endParaRPr lang="en-US" dirty="0">
              <a:latin typeface="Calibri"/>
              <a:cs typeface="Calibri Light"/>
            </a:endParaRPr>
          </a:p>
        </p:txBody>
      </p:sp>
      <p:sp>
        <p:nvSpPr>
          <p:cNvPr id="3" name="TextBox 2">
            <a:extLst>
              <a:ext uri="{FF2B5EF4-FFF2-40B4-BE49-F238E27FC236}">
                <a16:creationId xmlns:a16="http://schemas.microsoft.com/office/drawing/2014/main" id="{095A6549-73EF-79BC-01CA-6FB876C9BFF9}"/>
              </a:ext>
            </a:extLst>
          </p:cNvPr>
          <p:cNvSpPr txBox="1"/>
          <p:nvPr/>
        </p:nvSpPr>
        <p:spPr>
          <a:xfrm>
            <a:off x="758218" y="440951"/>
            <a:ext cx="8493918" cy="76943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fromWordArt="0" anchor="t" anchorCtr="0" forceAA="0" compatLnSpc="1">
            <a:prstTxWarp prst="textNoShape">
              <a:avLst/>
            </a:prstTxWarp>
            <a:spAutoFit/>
          </a:bodyPr>
          <a:lstStyle/>
          <a:p>
            <a:pPr hangingPunct="0"/>
            <a:r>
              <a:rPr lang="en-US" sz="4400" dirty="0">
                <a:solidFill>
                  <a:srgbClr val="535353"/>
                </a:solidFill>
                <a:latin typeface="Inter"/>
              </a:rPr>
              <a:t>​Family Fun Night</a:t>
            </a:r>
            <a:endParaRPr lang="en-US" sz="4400" dirty="0">
              <a:latin typeface="Inter"/>
            </a:endParaRPr>
          </a:p>
        </p:txBody>
      </p:sp>
      <p:pic>
        <p:nvPicPr>
          <p:cNvPr id="6" name="Picture 5">
            <a:extLst>
              <a:ext uri="{FF2B5EF4-FFF2-40B4-BE49-F238E27FC236}">
                <a16:creationId xmlns:a16="http://schemas.microsoft.com/office/drawing/2014/main" id="{E6AB69F5-1F76-C45C-4843-590C218ED110}"/>
              </a:ext>
            </a:extLst>
          </p:cNvPr>
          <p:cNvPicPr>
            <a:picLocks noChangeAspect="1"/>
          </p:cNvPicPr>
          <p:nvPr/>
        </p:nvPicPr>
        <p:blipFill>
          <a:blip r:embed="rId3"/>
          <a:stretch>
            <a:fillRect/>
          </a:stretch>
        </p:blipFill>
        <p:spPr>
          <a:xfrm>
            <a:off x="1278755" y="1534886"/>
            <a:ext cx="9389245" cy="5185921"/>
          </a:xfrm>
          <a:prstGeom prst="rect">
            <a:avLst/>
          </a:prstGeom>
        </p:spPr>
      </p:pic>
    </p:spTree>
    <p:extLst>
      <p:ext uri="{BB962C8B-B14F-4D97-AF65-F5344CB8AC3E}">
        <p14:creationId xmlns:p14="http://schemas.microsoft.com/office/powerpoint/2010/main" val="815868779"/>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EEF014A-2174-300F-133E-F3DE9B1379A7}"/>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2423CA5-E2E1-4789-B759-9906C1C940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
            <a:ext cx="4660126"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1" name="Isosceles Triangle 10">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660127" y="-3"/>
            <a:ext cx="1056745" cy="6858001"/>
          </a:xfrm>
          <a:prstGeom prst="triangle">
            <a:avLst>
              <a:gd name="adj" fmla="val 100000"/>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7" name="Title 6">
            <a:extLst>
              <a:ext uri="{FF2B5EF4-FFF2-40B4-BE49-F238E27FC236}">
                <a16:creationId xmlns:a16="http://schemas.microsoft.com/office/drawing/2014/main" id="{EFAEDB1F-3142-53B4-6ABB-C10314B5FC12}"/>
              </a:ext>
            </a:extLst>
          </p:cNvPr>
          <p:cNvSpPr>
            <a:spLocks noGrp="1"/>
          </p:cNvSpPr>
          <p:nvPr>
            <p:ph type="title"/>
          </p:nvPr>
        </p:nvSpPr>
        <p:spPr>
          <a:xfrm>
            <a:off x="673754" y="643467"/>
            <a:ext cx="4203045" cy="1375608"/>
          </a:xfrm>
        </p:spPr>
        <p:txBody>
          <a:bodyPr anchor="ctr">
            <a:normAutofit/>
          </a:bodyPr>
          <a:lstStyle/>
          <a:p>
            <a:pPr hangingPunct="0"/>
            <a:r>
              <a:rPr lang="en-US" dirty="0">
                <a:solidFill>
                  <a:schemeClr val="bg1"/>
                </a:solidFill>
                <a:latin typeface="Inter"/>
              </a:rPr>
              <a:t>​EconEdLink Resources</a:t>
            </a:r>
          </a:p>
        </p:txBody>
      </p:sp>
      <p:sp>
        <p:nvSpPr>
          <p:cNvPr id="2" name="Text Placeholder 1">
            <a:extLst>
              <a:ext uri="{FF2B5EF4-FFF2-40B4-BE49-F238E27FC236}">
                <a16:creationId xmlns:a16="http://schemas.microsoft.com/office/drawing/2014/main" id="{FC1B4CF8-748B-7E9F-044C-47FFE8E0DEA1}"/>
              </a:ext>
            </a:extLst>
          </p:cNvPr>
          <p:cNvSpPr>
            <a:spLocks noGrp="1"/>
          </p:cNvSpPr>
          <p:nvPr>
            <p:ph idx="1"/>
          </p:nvPr>
        </p:nvSpPr>
        <p:spPr>
          <a:xfrm>
            <a:off x="673754" y="2160589"/>
            <a:ext cx="3973943" cy="4053943"/>
          </a:xfrm>
        </p:spPr>
        <p:txBody>
          <a:bodyPr lIns="45719" tIns="45720" rIns="45719" bIns="45720">
            <a:normAutofit/>
          </a:bodyPr>
          <a:lstStyle/>
          <a:p>
            <a:pPr marL="0" indent="0">
              <a:buNone/>
            </a:pPr>
            <a:r>
              <a:rPr lang="en-US" sz="3200" dirty="0">
                <a:solidFill>
                  <a:schemeClr val="bg1"/>
                </a:solidFill>
                <a:latin typeface="Calibri"/>
                <a:cs typeface="Calibri Light"/>
              </a:rPr>
              <a:t>Let’s take a look at the K-12 resources and activities found on the EconEdLink Site!</a:t>
            </a:r>
          </a:p>
          <a:p>
            <a:pPr marL="0" indent="0">
              <a:buNone/>
            </a:pPr>
            <a:endParaRPr lang="en-US" sz="3200" dirty="0">
              <a:solidFill>
                <a:schemeClr val="bg1"/>
              </a:solidFill>
              <a:latin typeface="Calibri"/>
              <a:cs typeface="Calibri Light"/>
            </a:endParaRPr>
          </a:p>
          <a:p>
            <a:pPr marL="0" indent="0">
              <a:buNone/>
            </a:pPr>
            <a:r>
              <a:rPr lang="en-US" sz="3200" dirty="0">
                <a:solidFill>
                  <a:schemeClr val="bg1"/>
                </a:solidFill>
                <a:latin typeface="Calibri"/>
                <a:cs typeface="Calibri Light"/>
                <a:hlinkClick r:id="rId3"/>
              </a:rPr>
              <a:t>https://econedlink.org/resources/</a:t>
            </a:r>
            <a:endParaRPr lang="en-US" sz="3200" dirty="0">
              <a:solidFill>
                <a:schemeClr val="bg1"/>
              </a:solidFill>
              <a:latin typeface="Calibri"/>
              <a:cs typeface="Calibri Light"/>
            </a:endParaRPr>
          </a:p>
          <a:p>
            <a:pPr marL="0" indent="0">
              <a:buNone/>
            </a:pPr>
            <a:endParaRPr lang="en-US" dirty="0">
              <a:solidFill>
                <a:schemeClr val="bg1"/>
              </a:solidFill>
              <a:latin typeface="Calibri"/>
              <a:cs typeface="Calibri Light"/>
            </a:endParaRPr>
          </a:p>
        </p:txBody>
      </p:sp>
      <p:pic>
        <p:nvPicPr>
          <p:cNvPr id="6" name="Picture 5">
            <a:extLst>
              <a:ext uri="{FF2B5EF4-FFF2-40B4-BE49-F238E27FC236}">
                <a16:creationId xmlns:a16="http://schemas.microsoft.com/office/drawing/2014/main" id="{F9C071D1-4D26-4772-8281-ACC640230965}"/>
              </a:ext>
            </a:extLst>
          </p:cNvPr>
          <p:cNvPicPr>
            <a:picLocks noChangeAspect="1"/>
          </p:cNvPicPr>
          <p:nvPr/>
        </p:nvPicPr>
        <p:blipFill>
          <a:blip r:embed="rId4"/>
          <a:stretch>
            <a:fillRect/>
          </a:stretch>
        </p:blipFill>
        <p:spPr>
          <a:xfrm>
            <a:off x="5462016" y="1870247"/>
            <a:ext cx="6395390" cy="2989845"/>
          </a:xfrm>
          <a:prstGeom prst="rect">
            <a:avLst/>
          </a:prstGeom>
        </p:spPr>
      </p:pic>
      <p:sp>
        <p:nvSpPr>
          <p:cNvPr id="13" name="Isosceles Triangle 12">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55696"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Tree>
    <p:extLst>
      <p:ext uri="{BB962C8B-B14F-4D97-AF65-F5344CB8AC3E}">
        <p14:creationId xmlns:p14="http://schemas.microsoft.com/office/powerpoint/2010/main" val="38562327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8AFD6C-C468-0A03-DBD2-99941474F2B0}"/>
              </a:ext>
            </a:extLst>
          </p:cNvPr>
          <p:cNvSpPr>
            <a:spLocks noGrp="1"/>
          </p:cNvSpPr>
          <p:nvPr>
            <p:ph type="title"/>
          </p:nvPr>
        </p:nvSpPr>
        <p:spPr/>
        <p:txBody>
          <a:bodyPr/>
          <a:lstStyle/>
          <a:p>
            <a:r>
              <a:rPr lang="en-US" dirty="0"/>
              <a:t>Find Your Perfect Lesson</a:t>
            </a:r>
          </a:p>
        </p:txBody>
      </p:sp>
      <p:sp>
        <p:nvSpPr>
          <p:cNvPr id="3" name="Content Placeholder 2">
            <a:extLst>
              <a:ext uri="{FF2B5EF4-FFF2-40B4-BE49-F238E27FC236}">
                <a16:creationId xmlns:a16="http://schemas.microsoft.com/office/drawing/2014/main" id="{1FA885CA-2B87-4554-8937-A7C58637C7DF}"/>
              </a:ext>
            </a:extLst>
          </p:cNvPr>
          <p:cNvSpPr>
            <a:spLocks noGrp="1"/>
          </p:cNvSpPr>
          <p:nvPr>
            <p:ph idx="1"/>
          </p:nvPr>
        </p:nvSpPr>
        <p:spPr>
          <a:xfrm>
            <a:off x="677334" y="1463040"/>
            <a:ext cx="9100650" cy="5205983"/>
          </a:xfrm>
        </p:spPr>
        <p:txBody>
          <a:bodyPr>
            <a:noAutofit/>
          </a:bodyPr>
          <a:lstStyle/>
          <a:p>
            <a:r>
              <a:rPr lang="en-US" sz="3600" dirty="0"/>
              <a:t>Filters for Lessons Include:</a:t>
            </a:r>
          </a:p>
          <a:p>
            <a:pPr lvl="1"/>
            <a:r>
              <a:rPr lang="en-US" sz="3600" dirty="0"/>
              <a:t>Topic</a:t>
            </a:r>
          </a:p>
          <a:p>
            <a:pPr lvl="1"/>
            <a:r>
              <a:rPr lang="en-US" sz="3600" dirty="0"/>
              <a:t>Grade</a:t>
            </a:r>
          </a:p>
          <a:p>
            <a:pPr lvl="1"/>
            <a:r>
              <a:rPr lang="en-US" sz="3600" dirty="0"/>
              <a:t>Resource Type</a:t>
            </a:r>
          </a:p>
          <a:p>
            <a:pPr lvl="1"/>
            <a:r>
              <a:rPr lang="en-US" sz="3600" dirty="0"/>
              <a:t>Subject</a:t>
            </a:r>
          </a:p>
          <a:p>
            <a:pPr lvl="1"/>
            <a:r>
              <a:rPr lang="en-US" sz="3600" dirty="0"/>
              <a:t>Standard (Please note that the new PA standards alignment is not available yet on the site)</a:t>
            </a:r>
          </a:p>
        </p:txBody>
      </p:sp>
    </p:spTree>
    <p:extLst>
      <p:ext uri="{BB962C8B-B14F-4D97-AF65-F5344CB8AC3E}">
        <p14:creationId xmlns:p14="http://schemas.microsoft.com/office/powerpoint/2010/main" val="14780543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EAEB114-9A8B-1A8D-2F7D-757F16D07CEC}"/>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E190A5FE-B1CC-D07B-96A6-0D49138931AD}"/>
              </a:ext>
            </a:extLst>
          </p:cNvPr>
          <p:cNvSpPr>
            <a:spLocks noGrp="1"/>
          </p:cNvSpPr>
          <p:nvPr>
            <p:ph type="title"/>
          </p:nvPr>
        </p:nvSpPr>
        <p:spPr>
          <a:xfrm>
            <a:off x="677334" y="609600"/>
            <a:ext cx="8596668" cy="1320800"/>
          </a:xfrm>
        </p:spPr>
        <p:txBody>
          <a:bodyPr anchor="t">
            <a:normAutofit/>
          </a:bodyPr>
          <a:lstStyle/>
          <a:p>
            <a:pPr hangingPunct="0"/>
            <a:r>
              <a:rPr lang="en-US">
                <a:latin typeface="Inter"/>
              </a:rPr>
              <a:t>​CEE Personal Finance Course</a:t>
            </a:r>
          </a:p>
        </p:txBody>
      </p:sp>
      <p:sp>
        <p:nvSpPr>
          <p:cNvPr id="2" name="Text Placeholder 1">
            <a:extLst>
              <a:ext uri="{FF2B5EF4-FFF2-40B4-BE49-F238E27FC236}">
                <a16:creationId xmlns:a16="http://schemas.microsoft.com/office/drawing/2014/main" id="{41CA0ECB-4371-43A6-8BB2-4FD57ABAE346}"/>
              </a:ext>
            </a:extLst>
          </p:cNvPr>
          <p:cNvSpPr>
            <a:spLocks noGrp="1"/>
          </p:cNvSpPr>
          <p:nvPr>
            <p:ph idx="1"/>
          </p:nvPr>
        </p:nvSpPr>
        <p:spPr>
          <a:xfrm>
            <a:off x="6336287" y="1930401"/>
            <a:ext cx="2934714" cy="4110962"/>
          </a:xfrm>
        </p:spPr>
        <p:txBody>
          <a:bodyPr lIns="45719" tIns="45720" rIns="45719" bIns="45720">
            <a:noAutofit/>
          </a:bodyPr>
          <a:lstStyle/>
          <a:p>
            <a:pPr marL="0" indent="0">
              <a:buNone/>
            </a:pPr>
            <a:r>
              <a:rPr lang="en-US" sz="2800" dirty="0">
                <a:latin typeface="Calibri"/>
                <a:cs typeface="Calibri Light"/>
              </a:rPr>
              <a:t>Let’s take a look at the resources and activities found within the CEE Personal Finance Course</a:t>
            </a:r>
          </a:p>
          <a:p>
            <a:pPr marL="0" indent="0">
              <a:buNone/>
            </a:pPr>
            <a:endParaRPr lang="en-US" sz="2800" dirty="0">
              <a:latin typeface="Calibri"/>
              <a:cs typeface="Calibri Light"/>
            </a:endParaRPr>
          </a:p>
        </p:txBody>
      </p:sp>
      <p:pic>
        <p:nvPicPr>
          <p:cNvPr id="4" name="Picture 3">
            <a:extLst>
              <a:ext uri="{FF2B5EF4-FFF2-40B4-BE49-F238E27FC236}">
                <a16:creationId xmlns:a16="http://schemas.microsoft.com/office/drawing/2014/main" id="{5D898BF8-E3B0-9909-CF5E-9410A6F19DCC}"/>
              </a:ext>
            </a:extLst>
          </p:cNvPr>
          <p:cNvPicPr>
            <a:picLocks noChangeAspect="1"/>
          </p:cNvPicPr>
          <p:nvPr/>
        </p:nvPicPr>
        <p:blipFill>
          <a:blip r:embed="rId3"/>
          <a:srcRect l="1784" r="19638"/>
          <a:stretch>
            <a:fillRect/>
          </a:stretch>
        </p:blipFill>
        <p:spPr>
          <a:xfrm>
            <a:off x="215602" y="1828800"/>
            <a:ext cx="5885161" cy="4212893"/>
          </a:xfrm>
          <a:prstGeom prst="rect">
            <a:avLst/>
          </a:prstGeom>
        </p:spPr>
      </p:pic>
    </p:spTree>
    <p:extLst>
      <p:ext uri="{BB962C8B-B14F-4D97-AF65-F5344CB8AC3E}">
        <p14:creationId xmlns:p14="http://schemas.microsoft.com/office/powerpoint/2010/main" val="21553772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10BE40E3-5550-4CDD-B4FD-387C33EBF1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3" name="Straight Connector 12">
              <a:extLst>
                <a:ext uri="{FF2B5EF4-FFF2-40B4-BE49-F238E27FC236}">
                  <a16:creationId xmlns:a16="http://schemas.microsoft.com/office/drawing/2014/main" id="{71A6B738-E50C-4653-B343-B9D6A5EA277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498768D6-B28C-40A3-B381-39306F5816D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5" name="Rectangle 23">
              <a:extLst>
                <a:ext uri="{FF2B5EF4-FFF2-40B4-BE49-F238E27FC236}">
                  <a16:creationId xmlns:a16="http://schemas.microsoft.com/office/drawing/2014/main" id="{B27C15B9-7795-4321-AB30-DF1DEF65C1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 name="Rectangle 25">
              <a:extLst>
                <a:ext uri="{FF2B5EF4-FFF2-40B4-BE49-F238E27FC236}">
                  <a16:creationId xmlns:a16="http://schemas.microsoft.com/office/drawing/2014/main" id="{578EC957-1F3F-4C00-B023-C8725C2171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Isosceles Triangle 16">
              <a:extLst>
                <a:ext uri="{FF2B5EF4-FFF2-40B4-BE49-F238E27FC236}">
                  <a16:creationId xmlns:a16="http://schemas.microsoft.com/office/drawing/2014/main" id="{3D642632-BBD5-46D6-A91D-9B2BF68219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Rectangle 27">
              <a:extLst>
                <a:ext uri="{FF2B5EF4-FFF2-40B4-BE49-F238E27FC236}">
                  <a16:creationId xmlns:a16="http://schemas.microsoft.com/office/drawing/2014/main" id="{BF9D518D-AFF5-4DE2-AEE2-0EC15479A9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9" name="Rectangle 28">
              <a:extLst>
                <a:ext uri="{FF2B5EF4-FFF2-40B4-BE49-F238E27FC236}">
                  <a16:creationId xmlns:a16="http://schemas.microsoft.com/office/drawing/2014/main" id="{14EF979B-B00D-460C-BD56-7EEAFB7E0F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 name="Rectangle 29">
              <a:extLst>
                <a:ext uri="{FF2B5EF4-FFF2-40B4-BE49-F238E27FC236}">
                  <a16:creationId xmlns:a16="http://schemas.microsoft.com/office/drawing/2014/main" id="{3E40F9A1-6B82-400F-9397-26D1D36F1F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1" name="Isosceles Triangle 20">
              <a:extLst>
                <a:ext uri="{FF2B5EF4-FFF2-40B4-BE49-F238E27FC236}">
                  <a16:creationId xmlns:a16="http://schemas.microsoft.com/office/drawing/2014/main" id="{2EF7DDF1-FF86-4CA4-B08B-8939557EBD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2" name="Isosceles Triangle 21">
              <a:extLst>
                <a:ext uri="{FF2B5EF4-FFF2-40B4-BE49-F238E27FC236}">
                  <a16:creationId xmlns:a16="http://schemas.microsoft.com/office/drawing/2014/main" id="{6D7C1F89-72B2-4FDC-B9E2-04F52D5C50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3" name="Title 2">
            <a:extLst>
              <a:ext uri="{FF2B5EF4-FFF2-40B4-BE49-F238E27FC236}">
                <a16:creationId xmlns:a16="http://schemas.microsoft.com/office/drawing/2014/main" id="{A0D1C1D5-69FA-77CA-FF12-17C367E5628A}"/>
              </a:ext>
            </a:extLst>
          </p:cNvPr>
          <p:cNvSpPr>
            <a:spLocks noGrp="1"/>
          </p:cNvSpPr>
          <p:nvPr>
            <p:ph type="title"/>
          </p:nvPr>
        </p:nvSpPr>
        <p:spPr>
          <a:xfrm>
            <a:off x="5536734" y="609600"/>
            <a:ext cx="3737268" cy="1320800"/>
          </a:xfrm>
        </p:spPr>
        <p:txBody>
          <a:bodyPr vert="horz" lIns="91440" tIns="45720" rIns="91440" bIns="45720" rtlCol="0" anchor="t">
            <a:normAutofit/>
          </a:bodyPr>
          <a:lstStyle/>
          <a:p>
            <a:r>
              <a:rPr lang="en-US" dirty="0"/>
              <a:t>Financial Fitness for Life</a:t>
            </a:r>
          </a:p>
        </p:txBody>
      </p:sp>
      <p:sp>
        <p:nvSpPr>
          <p:cNvPr id="4" name="Content Placeholder 3">
            <a:extLst>
              <a:ext uri="{FF2B5EF4-FFF2-40B4-BE49-F238E27FC236}">
                <a16:creationId xmlns:a16="http://schemas.microsoft.com/office/drawing/2014/main" id="{E3502959-6049-E6A9-E3BE-411CC505E486}"/>
              </a:ext>
            </a:extLst>
          </p:cNvPr>
          <p:cNvSpPr>
            <a:spLocks noGrp="1"/>
          </p:cNvSpPr>
          <p:nvPr>
            <p:ph sz="half" idx="1"/>
          </p:nvPr>
        </p:nvSpPr>
        <p:spPr>
          <a:xfrm>
            <a:off x="5209563" y="2160589"/>
            <a:ext cx="4064439" cy="3880773"/>
          </a:xfrm>
        </p:spPr>
        <p:txBody>
          <a:bodyPr vert="horz" lIns="91440" tIns="45720" rIns="91440" bIns="45720" rtlCol="0">
            <a:normAutofit/>
          </a:bodyPr>
          <a:lstStyle/>
          <a:p>
            <a:r>
              <a:rPr lang="en-US" sz="2000" dirty="0"/>
              <a:t>Resources available K-12</a:t>
            </a:r>
          </a:p>
          <a:p>
            <a:r>
              <a:rPr lang="en-US" sz="2000" dirty="0"/>
              <a:t>Use the workbook and spend the next few minutes perusing the lessons and activities</a:t>
            </a:r>
          </a:p>
          <a:p>
            <a:r>
              <a:rPr lang="en-US" sz="2000" dirty="0"/>
              <a:t>Use your new PA State Standards to make connections between the FFFL lessons and the standards</a:t>
            </a:r>
          </a:p>
          <a:p>
            <a:r>
              <a:rPr lang="en-US" sz="2000" dirty="0"/>
              <a:t>Be prepared to discuss how you could use this resource for your own classroom</a:t>
            </a:r>
          </a:p>
        </p:txBody>
      </p:sp>
      <p:pic>
        <p:nvPicPr>
          <p:cNvPr id="7" name="Content Placeholder 6">
            <a:extLst>
              <a:ext uri="{FF2B5EF4-FFF2-40B4-BE49-F238E27FC236}">
                <a16:creationId xmlns:a16="http://schemas.microsoft.com/office/drawing/2014/main" id="{2CF2B408-8434-AFF8-5E11-5D426A099B76}"/>
              </a:ext>
            </a:extLst>
          </p:cNvPr>
          <p:cNvPicPr>
            <a:picLocks noGrp="1" noChangeAspect="1"/>
          </p:cNvPicPr>
          <p:nvPr>
            <p:ph sz="half" idx="2"/>
          </p:nvPr>
        </p:nvPicPr>
        <p:blipFill>
          <a:blip r:embed="rId3"/>
          <a:srcRect b="2118"/>
          <a:stretch>
            <a:fillRect/>
          </a:stretch>
        </p:blipFill>
        <p:spPr>
          <a:xfrm>
            <a:off x="20" y="-1"/>
            <a:ext cx="5394940"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p:spPr>
      </p:pic>
      <p:sp>
        <p:nvSpPr>
          <p:cNvPr id="24" name="Isosceles Triangle 23">
            <a:extLst>
              <a:ext uri="{FF2B5EF4-FFF2-40B4-BE49-F238E27FC236}">
                <a16:creationId xmlns:a16="http://schemas.microsoft.com/office/drawing/2014/main" id="{3BCB5F6A-9EB0-40B0-9D13-3023E9A20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15980695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DCD85F-8749-5313-45E8-0ACE35010BA5}"/>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FBA05F73-F136-59BF-F3D2-F540CB92857F}"/>
              </a:ext>
            </a:extLst>
          </p:cNvPr>
          <p:cNvSpPr>
            <a:spLocks noGrp="1"/>
          </p:cNvSpPr>
          <p:nvPr>
            <p:ph type="body" sz="half" idx="1"/>
          </p:nvPr>
        </p:nvSpPr>
        <p:spPr>
          <a:xfrm>
            <a:off x="838203" y="1534886"/>
            <a:ext cx="5181604" cy="4642077"/>
          </a:xfrm>
        </p:spPr>
        <p:txBody>
          <a:bodyPr lIns="45719" tIns="45720" rIns="45719" bIns="45720" anchor="t">
            <a:normAutofit/>
          </a:bodyPr>
          <a:lstStyle/>
          <a:p>
            <a:r>
              <a:rPr lang="en-US" sz="3200" dirty="0">
                <a:latin typeface="Calibri"/>
                <a:cs typeface="Calibri Light"/>
              </a:rPr>
              <a:t>Work with your team to align your curriculum and prepare a plan for how you will address the PA Standards in Personal Finance.  </a:t>
            </a:r>
          </a:p>
          <a:p>
            <a:r>
              <a:rPr lang="en-US" sz="3200" dirty="0">
                <a:latin typeface="Calibri"/>
                <a:cs typeface="Calibri Light"/>
              </a:rPr>
              <a:t>Be prepared to share at the end of the session to present your plan to the group.</a:t>
            </a:r>
          </a:p>
        </p:txBody>
      </p:sp>
      <p:sp>
        <p:nvSpPr>
          <p:cNvPr id="3" name="TextBox 2">
            <a:extLst>
              <a:ext uri="{FF2B5EF4-FFF2-40B4-BE49-F238E27FC236}">
                <a16:creationId xmlns:a16="http://schemas.microsoft.com/office/drawing/2014/main" id="{AED3BB21-8FB4-EB0B-CC88-824B57BA5735}"/>
              </a:ext>
            </a:extLst>
          </p:cNvPr>
          <p:cNvSpPr txBox="1"/>
          <p:nvPr/>
        </p:nvSpPr>
        <p:spPr>
          <a:xfrm>
            <a:off x="758218" y="440951"/>
            <a:ext cx="8493918" cy="76943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fromWordArt="0" anchor="t" anchorCtr="0" forceAA="0" compatLnSpc="1">
            <a:prstTxWarp prst="textNoShape">
              <a:avLst/>
            </a:prstTxWarp>
            <a:spAutoFit/>
          </a:bodyPr>
          <a:lstStyle/>
          <a:p>
            <a:pPr hangingPunct="0"/>
            <a:r>
              <a:rPr lang="en-US" sz="4400" dirty="0">
                <a:solidFill>
                  <a:srgbClr val="535353"/>
                </a:solidFill>
                <a:latin typeface="Inter"/>
              </a:rPr>
              <a:t>​Your Task</a:t>
            </a:r>
            <a:endParaRPr lang="en-US" sz="4000" dirty="0">
              <a:latin typeface="Inter"/>
            </a:endParaRPr>
          </a:p>
        </p:txBody>
      </p:sp>
      <p:pic>
        <p:nvPicPr>
          <p:cNvPr id="5" name="Picture 4">
            <a:extLst>
              <a:ext uri="{FF2B5EF4-FFF2-40B4-BE49-F238E27FC236}">
                <a16:creationId xmlns:a16="http://schemas.microsoft.com/office/drawing/2014/main" id="{FE856D5A-3D62-C9AB-72FC-981228CCA712}"/>
              </a:ext>
            </a:extLst>
          </p:cNvPr>
          <p:cNvPicPr>
            <a:picLocks noChangeAspect="1"/>
          </p:cNvPicPr>
          <p:nvPr/>
        </p:nvPicPr>
        <p:blipFill>
          <a:blip r:embed="rId3"/>
          <a:stretch>
            <a:fillRect/>
          </a:stretch>
        </p:blipFill>
        <p:spPr>
          <a:xfrm>
            <a:off x="6648388" y="1401629"/>
            <a:ext cx="4848667" cy="5292641"/>
          </a:xfrm>
          <a:prstGeom prst="rect">
            <a:avLst/>
          </a:prstGeom>
        </p:spPr>
      </p:pic>
    </p:spTree>
    <p:extLst>
      <p:ext uri="{BB962C8B-B14F-4D97-AF65-F5344CB8AC3E}">
        <p14:creationId xmlns:p14="http://schemas.microsoft.com/office/powerpoint/2010/main" val="3646025718"/>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F3B7CF2-EE2E-AF4E-E616-0F0BCFB435F0}"/>
            </a:ext>
          </a:extLst>
        </p:cNvPr>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655AE6B0-AC9E-4167-806F-E9DB135FC4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a:extLst>
              <a:ext uri="{FF2B5EF4-FFF2-40B4-BE49-F238E27FC236}">
                <a16:creationId xmlns:a16="http://schemas.microsoft.com/office/drawing/2014/main" id="{EE80956A-8E14-4846-776C-C505BDC464FF}"/>
              </a:ext>
            </a:extLst>
          </p:cNvPr>
          <p:cNvSpPr>
            <a:spLocks noGrp="1"/>
          </p:cNvSpPr>
          <p:nvPr>
            <p:ph type="title"/>
          </p:nvPr>
        </p:nvSpPr>
        <p:spPr>
          <a:xfrm>
            <a:off x="652481" y="1382486"/>
            <a:ext cx="3547581" cy="4093028"/>
          </a:xfrm>
        </p:spPr>
        <p:txBody>
          <a:bodyPr anchor="ctr">
            <a:normAutofit/>
          </a:bodyPr>
          <a:lstStyle/>
          <a:p>
            <a:pPr hangingPunct="0"/>
            <a:r>
              <a:rPr lang="en-US" sz="4400">
                <a:latin typeface="Inter"/>
              </a:rPr>
              <a:t>​Step 1 – What Resources are You Using?</a:t>
            </a:r>
          </a:p>
        </p:txBody>
      </p:sp>
      <p:grpSp>
        <p:nvGrpSpPr>
          <p:cNvPr id="24" name="Group 23">
            <a:extLst>
              <a:ext uri="{FF2B5EF4-FFF2-40B4-BE49-F238E27FC236}">
                <a16:creationId xmlns:a16="http://schemas.microsoft.com/office/drawing/2014/main" id="{3523416A-383B-4FDC-B4C9-D8EDDFE9C04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29267" y="-8467"/>
            <a:ext cx="4766733" cy="6866467"/>
            <a:chOff x="7425267" y="-8467"/>
            <a:chExt cx="4766733" cy="6866467"/>
          </a:xfrm>
        </p:grpSpPr>
        <p:cxnSp>
          <p:nvCxnSpPr>
            <p:cNvPr id="25" name="Straight Connector 24">
              <a:extLst>
                <a:ext uri="{FF2B5EF4-FFF2-40B4-BE49-F238E27FC236}">
                  <a16:creationId xmlns:a16="http://schemas.microsoft.com/office/drawing/2014/main" id="{CB0D29D5-3F7C-4197-821B-6D60A66CC04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BFBFBF">
                  <a:alpha val="75000"/>
                </a:srgbClr>
              </a:solidFill>
            </a:ln>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347FB49A-3541-428A-AADE-682A3C5056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rgbClr val="BFBFBF">
                  <a:alpha val="80000"/>
                </a:srgbClr>
              </a:solidFill>
            </a:ln>
          </p:spPr>
          <p:style>
            <a:lnRef idx="2">
              <a:schemeClr val="accent1"/>
            </a:lnRef>
            <a:fillRef idx="0">
              <a:schemeClr val="accent1"/>
            </a:fillRef>
            <a:effectRef idx="1">
              <a:schemeClr val="accent1"/>
            </a:effectRef>
            <a:fontRef idx="minor">
              <a:schemeClr val="tx1"/>
            </a:fontRef>
          </p:style>
        </p:cxnSp>
        <p:sp>
          <p:nvSpPr>
            <p:cNvPr id="27" name="Rectangle 23">
              <a:extLst>
                <a:ext uri="{FF2B5EF4-FFF2-40B4-BE49-F238E27FC236}">
                  <a16:creationId xmlns:a16="http://schemas.microsoft.com/office/drawing/2014/main" id="{D96F53DC-08F1-42C6-B558-B83D54B276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8" name="Rectangle 25">
              <a:extLst>
                <a:ext uri="{FF2B5EF4-FFF2-40B4-BE49-F238E27FC236}">
                  <a16:creationId xmlns:a16="http://schemas.microsoft.com/office/drawing/2014/main" id="{AFE48CAF-A51C-463F-A570-ED99439A5C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9" name="Isosceles Triangle 28">
              <a:extLst>
                <a:ext uri="{FF2B5EF4-FFF2-40B4-BE49-F238E27FC236}">
                  <a16:creationId xmlns:a16="http://schemas.microsoft.com/office/drawing/2014/main" id="{01F0C48B-50FF-4351-8207-16D0960483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0" name="Rectangle 27">
              <a:extLst>
                <a:ext uri="{FF2B5EF4-FFF2-40B4-BE49-F238E27FC236}">
                  <a16:creationId xmlns:a16="http://schemas.microsoft.com/office/drawing/2014/main" id="{300384B6-5ED6-4F91-A548-B706D83751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1" name="Rectangle 28">
              <a:extLst>
                <a:ext uri="{FF2B5EF4-FFF2-40B4-BE49-F238E27FC236}">
                  <a16:creationId xmlns:a16="http://schemas.microsoft.com/office/drawing/2014/main" id="{337AFFAE-C182-463C-9459-8AB3C69D9A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2" name="Rectangle 29">
              <a:extLst>
                <a:ext uri="{FF2B5EF4-FFF2-40B4-BE49-F238E27FC236}">
                  <a16:creationId xmlns:a16="http://schemas.microsoft.com/office/drawing/2014/main" id="{510ACF17-C3F0-42BF-BDEB-D079277121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3" name="Isosceles Triangle 32">
              <a:extLst>
                <a:ext uri="{FF2B5EF4-FFF2-40B4-BE49-F238E27FC236}">
                  <a16:creationId xmlns:a16="http://schemas.microsoft.com/office/drawing/2014/main" id="{E804EFD0-B84E-476F-9FC6-6C4A42EA00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35" name="Rectangle 34">
            <a:extLst>
              <a:ext uri="{FF2B5EF4-FFF2-40B4-BE49-F238E27FC236}">
                <a16:creationId xmlns:a16="http://schemas.microsoft.com/office/drawing/2014/main" id="{87BD1F4E-A66D-4C06-86DA-8D56CA7A3B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77719" y="0"/>
            <a:ext cx="621428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9" name="Text Placeholder 1">
            <a:extLst>
              <a:ext uri="{FF2B5EF4-FFF2-40B4-BE49-F238E27FC236}">
                <a16:creationId xmlns:a16="http://schemas.microsoft.com/office/drawing/2014/main" id="{8E846AB8-DEB1-4843-3385-336B17AB9863}"/>
              </a:ext>
            </a:extLst>
          </p:cNvPr>
          <p:cNvGraphicFramePr>
            <a:graphicFrameLocks noGrp="1"/>
          </p:cNvGraphicFramePr>
          <p:nvPr>
            <p:ph idx="1"/>
            <p:extLst>
              <p:ext uri="{D42A27DB-BD31-4B8C-83A1-F6EECF244321}">
                <p14:modId xmlns:p14="http://schemas.microsoft.com/office/powerpoint/2010/main" val="3157676074"/>
              </p:ext>
            </p:extLst>
          </p:nvPr>
        </p:nvGraphicFramePr>
        <p:xfrm>
          <a:off x="4353086" y="792480"/>
          <a:ext cx="7412193" cy="513166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639905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DFF25D-2475-4D5B-8F4D-C11C21EF3652}"/>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B22AB493-1229-DAE4-F1BA-6C6D5643DD23}"/>
              </a:ext>
            </a:extLst>
          </p:cNvPr>
          <p:cNvSpPr>
            <a:spLocks noGrp="1"/>
          </p:cNvSpPr>
          <p:nvPr>
            <p:ph sz="half" idx="4294967295"/>
          </p:nvPr>
        </p:nvSpPr>
        <p:spPr>
          <a:xfrm>
            <a:off x="4462272" y="2218944"/>
            <a:ext cx="5205984" cy="4315967"/>
          </a:xfrm>
        </p:spPr>
        <p:txBody>
          <a:bodyPr lIns="45719" tIns="45720" rIns="45719" bIns="45720" anchor="t">
            <a:normAutofit fontScale="85000" lnSpcReduction="20000"/>
          </a:bodyPr>
          <a:lstStyle/>
          <a:p>
            <a:pPr marL="0" indent="0">
              <a:buNone/>
            </a:pPr>
            <a:r>
              <a:rPr lang="en-US" sz="3200" dirty="0">
                <a:latin typeface="Calibri"/>
                <a:cs typeface="Calibri Light"/>
              </a:rPr>
              <a:t>	</a:t>
            </a:r>
            <a:r>
              <a:rPr lang="en-US" sz="2800" dirty="0">
                <a:latin typeface="Calibri"/>
                <a:cs typeface="Calibri Light"/>
              </a:rPr>
              <a:t>I do not know what courses and grade levels are teaching each of the new PA Standards</a:t>
            </a:r>
          </a:p>
          <a:p>
            <a:r>
              <a:rPr lang="en-US" sz="2800" dirty="0">
                <a:latin typeface="Calibri"/>
                <a:cs typeface="Calibri Light"/>
              </a:rPr>
              <a:t>High School Economics – 9-12</a:t>
            </a:r>
          </a:p>
          <a:p>
            <a:r>
              <a:rPr lang="en-US" sz="2800" dirty="0">
                <a:latin typeface="Calibri"/>
                <a:cs typeface="Calibri Light"/>
              </a:rPr>
              <a:t>High School Professional Finance – 9-12</a:t>
            </a:r>
          </a:p>
          <a:p>
            <a:r>
              <a:rPr lang="en-US" sz="2800" dirty="0">
                <a:latin typeface="Calibri"/>
                <a:cs typeface="Calibri Light"/>
              </a:rPr>
              <a:t>Elementary and Middle School Math – K-8</a:t>
            </a:r>
          </a:p>
          <a:p>
            <a:r>
              <a:rPr lang="en-US" sz="2800" dirty="0">
                <a:latin typeface="Calibri"/>
                <a:cs typeface="Calibri Light"/>
              </a:rPr>
              <a:t>Elementary and Middle School Social Studies – K-8</a:t>
            </a:r>
          </a:p>
          <a:p>
            <a:r>
              <a:rPr lang="en-US" sz="2800" dirty="0">
                <a:latin typeface="Calibri"/>
                <a:cs typeface="Calibri Light"/>
              </a:rPr>
              <a:t>Other	</a:t>
            </a:r>
          </a:p>
          <a:p>
            <a:pPr marL="0" indent="0">
              <a:buNone/>
            </a:pPr>
            <a:endParaRPr lang="en-US" sz="3200" dirty="0">
              <a:latin typeface="Calibri"/>
              <a:cs typeface="Calibri Light"/>
            </a:endParaRPr>
          </a:p>
        </p:txBody>
      </p:sp>
      <p:sp>
        <p:nvSpPr>
          <p:cNvPr id="6" name="Content Placeholder 5">
            <a:extLst>
              <a:ext uri="{FF2B5EF4-FFF2-40B4-BE49-F238E27FC236}">
                <a16:creationId xmlns:a16="http://schemas.microsoft.com/office/drawing/2014/main" id="{CEC4D30B-B796-7306-F8CC-7F718457247C}"/>
              </a:ext>
            </a:extLst>
          </p:cNvPr>
          <p:cNvSpPr>
            <a:spLocks noGrp="1"/>
          </p:cNvSpPr>
          <p:nvPr>
            <p:ph sz="half" idx="4294967295"/>
          </p:nvPr>
        </p:nvSpPr>
        <p:spPr>
          <a:xfrm>
            <a:off x="0" y="2218944"/>
            <a:ext cx="4608576" cy="3823081"/>
          </a:xfrm>
        </p:spPr>
        <p:txBody>
          <a:bodyPr>
            <a:normAutofit/>
          </a:bodyPr>
          <a:lstStyle/>
          <a:p>
            <a:pPr marL="0" indent="0">
              <a:buNone/>
            </a:pPr>
            <a:r>
              <a:rPr lang="en-US" sz="2400" dirty="0"/>
              <a:t>I know what courses and grade levels are teaching each of the new PA Standards</a:t>
            </a:r>
          </a:p>
        </p:txBody>
      </p:sp>
      <p:sp>
        <p:nvSpPr>
          <p:cNvPr id="3" name="TextBox 2">
            <a:extLst>
              <a:ext uri="{FF2B5EF4-FFF2-40B4-BE49-F238E27FC236}">
                <a16:creationId xmlns:a16="http://schemas.microsoft.com/office/drawing/2014/main" id="{B5AAC3E5-3681-CEB6-A31E-47EC428C2A90}"/>
              </a:ext>
            </a:extLst>
          </p:cNvPr>
          <p:cNvSpPr txBox="1"/>
          <p:nvPr/>
        </p:nvSpPr>
        <p:spPr>
          <a:xfrm>
            <a:off x="170688" y="440951"/>
            <a:ext cx="9960864" cy="212365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fromWordArt="0" anchor="t" anchorCtr="0" forceAA="0" compatLnSpc="1">
            <a:prstTxWarp prst="textNoShape">
              <a:avLst/>
            </a:prstTxWarp>
            <a:spAutoFit/>
          </a:bodyPr>
          <a:lstStyle/>
          <a:p>
            <a:pPr hangingPunct="0"/>
            <a:r>
              <a:rPr lang="en-US" sz="4400" dirty="0">
                <a:solidFill>
                  <a:srgbClr val="535353"/>
                </a:solidFill>
                <a:latin typeface="Inter"/>
              </a:rPr>
              <a:t>​Step 2 – What Grades and Courses Will You Be Using to Address the New PA Standards	</a:t>
            </a:r>
            <a:endParaRPr lang="en-US" sz="4000" dirty="0">
              <a:latin typeface="Inter"/>
            </a:endParaRPr>
          </a:p>
        </p:txBody>
      </p:sp>
    </p:spTree>
    <p:extLst>
      <p:ext uri="{BB962C8B-B14F-4D97-AF65-F5344CB8AC3E}">
        <p14:creationId xmlns:p14="http://schemas.microsoft.com/office/powerpoint/2010/main" val="10428650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EB9E04-6168-4129-9D44-FB99C20E6A1D}"/>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BD7DBE41-76A2-BD00-53E2-FC0C889E3CAD}"/>
              </a:ext>
            </a:extLst>
          </p:cNvPr>
          <p:cNvSpPr>
            <a:spLocks noGrp="1"/>
          </p:cNvSpPr>
          <p:nvPr>
            <p:ph type="body" idx="1"/>
          </p:nvPr>
        </p:nvSpPr>
        <p:spPr>
          <a:xfrm>
            <a:off x="280416" y="1804416"/>
            <a:ext cx="11248969" cy="3849639"/>
          </a:xfrm>
        </p:spPr>
        <p:txBody>
          <a:bodyPr lIns="45719" tIns="45720" rIns="45719" bIns="45720" anchor="t">
            <a:noAutofit/>
          </a:bodyPr>
          <a:lstStyle/>
          <a:p>
            <a:pPr>
              <a:buFont typeface="Arial" panose="020B0604020202020204" pitchFamily="34" charset="0"/>
              <a:buChar char="•"/>
            </a:pPr>
            <a:r>
              <a:rPr lang="en-US" sz="3200" dirty="0">
                <a:latin typeface="Calibri"/>
                <a:cs typeface="Calibri Light"/>
              </a:rPr>
              <a:t>Work with your team to align your curriculum </a:t>
            </a:r>
          </a:p>
          <a:p>
            <a:pPr>
              <a:buFont typeface="Arial" panose="020B0604020202020204" pitchFamily="34" charset="0"/>
              <a:buChar char="•"/>
            </a:pPr>
            <a:r>
              <a:rPr lang="en-US" sz="3200" dirty="0">
                <a:latin typeface="Calibri"/>
                <a:cs typeface="Calibri Light"/>
              </a:rPr>
              <a:t>You have the option to use our graphic organizer or a document of your choice – Note that the document is in word form in case you want to make any adjustments to the layout</a:t>
            </a:r>
          </a:p>
          <a:p>
            <a:pPr>
              <a:buFont typeface="Arial" panose="020B0604020202020204" pitchFamily="34" charset="0"/>
              <a:buChar char="•"/>
            </a:pPr>
            <a:r>
              <a:rPr lang="en-US" sz="3200" dirty="0">
                <a:latin typeface="Calibri"/>
                <a:cs typeface="Calibri Light"/>
              </a:rPr>
              <a:t>I am available to answer any questions throughout the planning process</a:t>
            </a:r>
          </a:p>
          <a:p>
            <a:pPr>
              <a:buFont typeface="Arial" panose="020B0604020202020204" pitchFamily="34" charset="0"/>
              <a:buChar char="•"/>
            </a:pPr>
            <a:r>
              <a:rPr lang="en-US" sz="3200" dirty="0">
                <a:latin typeface="Calibri"/>
                <a:cs typeface="Calibri Light"/>
              </a:rPr>
              <a:t>You have one hour for this activity</a:t>
            </a:r>
          </a:p>
          <a:p>
            <a:pPr>
              <a:buFont typeface="Arial" panose="020B0604020202020204" pitchFamily="34" charset="0"/>
              <a:buChar char="•"/>
            </a:pPr>
            <a:r>
              <a:rPr lang="en-US" sz="3200" dirty="0">
                <a:latin typeface="Calibri"/>
                <a:cs typeface="Calibri Light"/>
              </a:rPr>
              <a:t>Be prepared to share with the whole group at the end of the planning session key take-aways from your work</a:t>
            </a:r>
          </a:p>
        </p:txBody>
      </p:sp>
      <p:sp>
        <p:nvSpPr>
          <p:cNvPr id="3" name="TextBox 2">
            <a:extLst>
              <a:ext uri="{FF2B5EF4-FFF2-40B4-BE49-F238E27FC236}">
                <a16:creationId xmlns:a16="http://schemas.microsoft.com/office/drawing/2014/main" id="{B2666338-2195-2DD3-4A70-C4CC3589BC93}"/>
              </a:ext>
            </a:extLst>
          </p:cNvPr>
          <p:cNvSpPr txBox="1"/>
          <p:nvPr/>
        </p:nvSpPr>
        <p:spPr>
          <a:xfrm>
            <a:off x="758218" y="440951"/>
            <a:ext cx="8493918" cy="76943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fromWordArt="0" anchor="t" anchorCtr="0" forceAA="0" compatLnSpc="1">
            <a:prstTxWarp prst="textNoShape">
              <a:avLst/>
            </a:prstTxWarp>
            <a:spAutoFit/>
          </a:bodyPr>
          <a:lstStyle/>
          <a:p>
            <a:pPr hangingPunct="0"/>
            <a:r>
              <a:rPr lang="en-US" sz="4400" dirty="0">
                <a:solidFill>
                  <a:srgbClr val="535353"/>
                </a:solidFill>
                <a:latin typeface="Inter"/>
              </a:rPr>
              <a:t>​Step 3 – It’s Planning Time!</a:t>
            </a:r>
            <a:endParaRPr lang="en-US" sz="4400" dirty="0">
              <a:latin typeface="Inter"/>
            </a:endParaRPr>
          </a:p>
        </p:txBody>
      </p:sp>
    </p:spTree>
    <p:extLst>
      <p:ext uri="{BB962C8B-B14F-4D97-AF65-F5344CB8AC3E}">
        <p14:creationId xmlns:p14="http://schemas.microsoft.com/office/powerpoint/2010/main" val="490409252"/>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358235-2BD2-572D-A06E-88575EB6D392}"/>
            </a:ext>
          </a:extLst>
        </p:cNvPr>
        <p:cNvGrpSpPr/>
        <p:nvPr/>
      </p:nvGrpSpPr>
      <p:grpSpPr>
        <a:xfrm>
          <a:off x="0" y="0"/>
          <a:ext cx="0" cy="0"/>
          <a:chOff x="0" y="0"/>
          <a:chExt cx="0" cy="0"/>
        </a:xfrm>
      </p:grpSpPr>
      <p:sp>
        <p:nvSpPr>
          <p:cNvPr id="6" name="Text Placeholder 1">
            <a:extLst>
              <a:ext uri="{FF2B5EF4-FFF2-40B4-BE49-F238E27FC236}">
                <a16:creationId xmlns:a16="http://schemas.microsoft.com/office/drawing/2014/main" id="{EA4461EB-5455-F25D-930B-3927C0E2DD03}"/>
              </a:ext>
            </a:extLst>
          </p:cNvPr>
          <p:cNvSpPr>
            <a:spLocks noGrp="1"/>
          </p:cNvSpPr>
          <p:nvPr>
            <p:ph type="body" idx="1"/>
          </p:nvPr>
        </p:nvSpPr>
        <p:spPr>
          <a:xfrm>
            <a:off x="786971" y="1519310"/>
            <a:ext cx="10429799" cy="5023910"/>
          </a:xfrm>
        </p:spPr>
        <p:txBody>
          <a:bodyPr lIns="45719" tIns="45720" rIns="45719" bIns="45720" anchor="t">
            <a:normAutofit/>
          </a:bodyPr>
          <a:lstStyle/>
          <a:p>
            <a:pPr marL="0" indent="0">
              <a:buNone/>
            </a:pPr>
            <a:endParaRPr lang="en-US" sz="3200" dirty="0">
              <a:latin typeface="Calibri"/>
              <a:cs typeface="Calibri"/>
            </a:endParaRPr>
          </a:p>
          <a:p>
            <a:pPr>
              <a:buAutoNum type="arabicPeriod"/>
            </a:pPr>
            <a:r>
              <a:rPr lang="en-US" sz="4400" dirty="0">
                <a:latin typeface="Calibri"/>
                <a:cs typeface="Calibri"/>
              </a:rPr>
              <a:t> What is CEE and the New PA Standards for Personal Finance? </a:t>
            </a:r>
            <a:endParaRPr lang="en-US" sz="4400" dirty="0"/>
          </a:p>
          <a:p>
            <a:pPr>
              <a:buAutoNum type="arabicPeriod"/>
            </a:pPr>
            <a:r>
              <a:rPr lang="en-US" sz="4400" dirty="0">
                <a:latin typeface="Calibri"/>
                <a:cs typeface="Calibri"/>
              </a:rPr>
              <a:t> How CEE can help support schools with resources?</a:t>
            </a:r>
          </a:p>
          <a:p>
            <a:pPr marL="0" indent="0">
              <a:buNone/>
            </a:pPr>
            <a:endParaRPr lang="en-US" dirty="0"/>
          </a:p>
        </p:txBody>
      </p:sp>
      <p:sp>
        <p:nvSpPr>
          <p:cNvPr id="5" name="Title 1">
            <a:extLst>
              <a:ext uri="{FF2B5EF4-FFF2-40B4-BE49-F238E27FC236}">
                <a16:creationId xmlns:a16="http://schemas.microsoft.com/office/drawing/2014/main" id="{D093AFAE-32CA-8ADD-3A2E-31B79737CFE5}"/>
              </a:ext>
            </a:extLst>
          </p:cNvPr>
          <p:cNvSpPr txBox="1"/>
          <p:nvPr/>
        </p:nvSpPr>
        <p:spPr>
          <a:xfrm>
            <a:off x="785560" y="469343"/>
            <a:ext cx="10424161" cy="70173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tIns="45720" rIns="45719" bIns="45720" anchor="t">
            <a:spAutoFit/>
          </a:bodyPr>
          <a:lstStyle>
            <a:lvl1pPr algn="ctr">
              <a:lnSpc>
                <a:spcPct val="90000"/>
              </a:lnSpc>
              <a:defRPr sz="3200">
                <a:latin typeface="Calibri Light"/>
                <a:ea typeface="Calibri Light"/>
                <a:cs typeface="Calibri Light"/>
                <a:sym typeface="Calibri Light"/>
              </a:defRPr>
            </a:lvl1pPr>
          </a:lstStyle>
          <a:p>
            <a:pPr algn="l"/>
            <a:r>
              <a:rPr lang="en-US" sz="4400" b="1">
                <a:solidFill>
                  <a:srgbClr val="535353"/>
                </a:solidFill>
                <a:latin typeface="Inter"/>
              </a:rPr>
              <a:t>Agenda</a:t>
            </a:r>
            <a:endParaRPr lang="en-US"/>
          </a:p>
        </p:txBody>
      </p:sp>
    </p:spTree>
    <p:extLst>
      <p:ext uri="{BB962C8B-B14F-4D97-AF65-F5344CB8AC3E}">
        <p14:creationId xmlns:p14="http://schemas.microsoft.com/office/powerpoint/2010/main" val="1128336489"/>
      </p:ext>
    </p:extLst>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67AC444-589C-D27A-6D85-7EC41CA99910}"/>
            </a:ext>
          </a:extLst>
        </p:cNvPr>
        <p:cNvGrpSpPr/>
        <p:nvPr/>
      </p:nvGrpSpPr>
      <p:grpSpPr>
        <a:xfrm>
          <a:off x="0" y="0"/>
          <a:ext cx="0" cy="0"/>
          <a:chOff x="0" y="0"/>
          <a:chExt cx="0" cy="0"/>
        </a:xfrm>
      </p:grpSpPr>
      <p:grpSp>
        <p:nvGrpSpPr>
          <p:cNvPr id="61" name="Group 60">
            <a:extLst>
              <a:ext uri="{FF2B5EF4-FFF2-40B4-BE49-F238E27FC236}">
                <a16:creationId xmlns:a16="http://schemas.microsoft.com/office/drawing/2014/main" id="{DDE8DE2B-61C1-46D5-BEB8-521321C182C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62" name="Straight Connector 61">
              <a:extLst>
                <a:ext uri="{FF2B5EF4-FFF2-40B4-BE49-F238E27FC236}">
                  <a16:creationId xmlns:a16="http://schemas.microsoft.com/office/drawing/2014/main" id="{E012C92A-B902-4B69-BDCF-CCA3021FCB4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63" name="Straight Connector 62">
              <a:extLst>
                <a:ext uri="{FF2B5EF4-FFF2-40B4-BE49-F238E27FC236}">
                  <a16:creationId xmlns:a16="http://schemas.microsoft.com/office/drawing/2014/main" id="{A2BDBC14-42A0-4182-BFBA-0751F6350CB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64" name="Rectangle 23">
              <a:extLst>
                <a:ext uri="{FF2B5EF4-FFF2-40B4-BE49-F238E27FC236}">
                  <a16:creationId xmlns:a16="http://schemas.microsoft.com/office/drawing/2014/main" id="{902DC474-5BCC-4188-ACDC-AD63E6B187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65" name="Rectangle 25">
              <a:extLst>
                <a:ext uri="{FF2B5EF4-FFF2-40B4-BE49-F238E27FC236}">
                  <a16:creationId xmlns:a16="http://schemas.microsoft.com/office/drawing/2014/main" id="{7B427019-8592-4032-931B-4F27104C9D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66" name="Isosceles Triangle 65">
              <a:extLst>
                <a:ext uri="{FF2B5EF4-FFF2-40B4-BE49-F238E27FC236}">
                  <a16:creationId xmlns:a16="http://schemas.microsoft.com/office/drawing/2014/main" id="{1D6E2CEA-A5BB-4CF7-B907-AE4DBF6748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67" name="Rectangle 27">
              <a:extLst>
                <a:ext uri="{FF2B5EF4-FFF2-40B4-BE49-F238E27FC236}">
                  <a16:creationId xmlns:a16="http://schemas.microsoft.com/office/drawing/2014/main" id="{78D09D5A-29CC-4B32-9CE1-72E607558A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68" name="Rectangle 28">
              <a:extLst>
                <a:ext uri="{FF2B5EF4-FFF2-40B4-BE49-F238E27FC236}">
                  <a16:creationId xmlns:a16="http://schemas.microsoft.com/office/drawing/2014/main" id="{6DF3A3FC-950B-40B0-923D-0F0BC1A542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69" name="Rectangle 29">
              <a:extLst>
                <a:ext uri="{FF2B5EF4-FFF2-40B4-BE49-F238E27FC236}">
                  <a16:creationId xmlns:a16="http://schemas.microsoft.com/office/drawing/2014/main" id="{BCA0F2E1-CD3D-4521-9CCB-41A5CC6C54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70" name="Isosceles Triangle 69">
              <a:extLst>
                <a:ext uri="{FF2B5EF4-FFF2-40B4-BE49-F238E27FC236}">
                  <a16:creationId xmlns:a16="http://schemas.microsoft.com/office/drawing/2014/main" id="{9BA4F16A-21DC-462A-AD37-0A93C8B79E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71" name="Isosceles Triangle 70">
              <a:extLst>
                <a:ext uri="{FF2B5EF4-FFF2-40B4-BE49-F238E27FC236}">
                  <a16:creationId xmlns:a16="http://schemas.microsoft.com/office/drawing/2014/main" id="{FB75EBDD-038D-4572-A372-1149382957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pic>
        <p:nvPicPr>
          <p:cNvPr id="8" name="Content Placeholder 7" descr="A white grid with black text&#10;&#10;AI-generated content may be incorrect.">
            <a:extLst>
              <a:ext uri="{FF2B5EF4-FFF2-40B4-BE49-F238E27FC236}">
                <a16:creationId xmlns:a16="http://schemas.microsoft.com/office/drawing/2014/main" id="{D04BC67B-B5A4-181E-F79C-D9F4DDA336F7}"/>
              </a:ext>
            </a:extLst>
          </p:cNvPr>
          <p:cNvPicPr>
            <a:picLocks noGrp="1" noChangeAspect="1"/>
          </p:cNvPicPr>
          <p:nvPr>
            <p:ph idx="1"/>
          </p:nvPr>
        </p:nvPicPr>
        <p:blipFill>
          <a:blip r:embed="rId3"/>
          <a:srcRect b="6639"/>
          <a:stretch>
            <a:fillRect/>
          </a:stretch>
        </p:blipFill>
        <p:spPr>
          <a:xfrm>
            <a:off x="20" y="10"/>
            <a:ext cx="12191980" cy="6857990"/>
          </a:xfrm>
          <a:prstGeom prst="rect">
            <a:avLst/>
          </a:prstGeom>
        </p:spPr>
      </p:pic>
    </p:spTree>
    <p:extLst>
      <p:ext uri="{BB962C8B-B14F-4D97-AF65-F5344CB8AC3E}">
        <p14:creationId xmlns:p14="http://schemas.microsoft.com/office/powerpoint/2010/main" val="132300129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7" name="Group 36">
            <a:extLst>
              <a:ext uri="{FF2B5EF4-FFF2-40B4-BE49-F238E27FC236}">
                <a16:creationId xmlns:a16="http://schemas.microsoft.com/office/drawing/2014/main" id="{DDE8DE2B-61C1-46D5-BEB8-521321C182C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1" name="Straight Connector 10">
              <a:extLst>
                <a:ext uri="{FF2B5EF4-FFF2-40B4-BE49-F238E27FC236}">
                  <a16:creationId xmlns:a16="http://schemas.microsoft.com/office/drawing/2014/main" id="{E012C92A-B902-4B69-BDCF-CCA3021FCB4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A2BDBC14-42A0-4182-BFBA-0751F6350CB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38" name="Rectangle 23">
              <a:extLst>
                <a:ext uri="{FF2B5EF4-FFF2-40B4-BE49-F238E27FC236}">
                  <a16:creationId xmlns:a16="http://schemas.microsoft.com/office/drawing/2014/main" id="{902DC474-5BCC-4188-ACDC-AD63E6B187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9" name="Rectangle 25">
              <a:extLst>
                <a:ext uri="{FF2B5EF4-FFF2-40B4-BE49-F238E27FC236}">
                  <a16:creationId xmlns:a16="http://schemas.microsoft.com/office/drawing/2014/main" id="{7B427019-8592-4032-931B-4F27104C9D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0" name="Isosceles Triangle 39">
              <a:extLst>
                <a:ext uri="{FF2B5EF4-FFF2-40B4-BE49-F238E27FC236}">
                  <a16:creationId xmlns:a16="http://schemas.microsoft.com/office/drawing/2014/main" id="{1D6E2CEA-A5BB-4CF7-B907-AE4DBF6748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1" name="Rectangle 27">
              <a:extLst>
                <a:ext uri="{FF2B5EF4-FFF2-40B4-BE49-F238E27FC236}">
                  <a16:creationId xmlns:a16="http://schemas.microsoft.com/office/drawing/2014/main" id="{78D09D5A-29CC-4B32-9CE1-72E607558A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2" name="Rectangle 28">
              <a:extLst>
                <a:ext uri="{FF2B5EF4-FFF2-40B4-BE49-F238E27FC236}">
                  <a16:creationId xmlns:a16="http://schemas.microsoft.com/office/drawing/2014/main" id="{6DF3A3FC-950B-40B0-923D-0F0BC1A542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3" name="Rectangle 29">
              <a:extLst>
                <a:ext uri="{FF2B5EF4-FFF2-40B4-BE49-F238E27FC236}">
                  <a16:creationId xmlns:a16="http://schemas.microsoft.com/office/drawing/2014/main" id="{BCA0F2E1-CD3D-4521-9CCB-41A5CC6C54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4" name="Isosceles Triangle 43">
              <a:extLst>
                <a:ext uri="{FF2B5EF4-FFF2-40B4-BE49-F238E27FC236}">
                  <a16:creationId xmlns:a16="http://schemas.microsoft.com/office/drawing/2014/main" id="{9BA4F16A-21DC-462A-AD37-0A93C8B79E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5" name="Isosceles Triangle 44">
              <a:extLst>
                <a:ext uri="{FF2B5EF4-FFF2-40B4-BE49-F238E27FC236}">
                  <a16:creationId xmlns:a16="http://schemas.microsoft.com/office/drawing/2014/main" id="{FB75EBDD-038D-4572-A372-1149382957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46" name="Rectangle 45">
            <a:extLst>
              <a:ext uri="{FF2B5EF4-FFF2-40B4-BE49-F238E27FC236}">
                <a16:creationId xmlns:a16="http://schemas.microsoft.com/office/drawing/2014/main" id="{21029ED5-F105-4DD2-99C8-1E44228179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2D621E68-BF28-4A1C-B1A2-4E55E139E79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5" name="Straight Connector 24">
              <a:extLst>
                <a:ext uri="{FF2B5EF4-FFF2-40B4-BE49-F238E27FC236}">
                  <a16:creationId xmlns:a16="http://schemas.microsoft.com/office/drawing/2014/main" id="{BE8BBE4D-F0DF-49B9-B75A-99DAC53ACA7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48" name="Rectangle 23">
              <a:extLst>
                <a:ext uri="{FF2B5EF4-FFF2-40B4-BE49-F238E27FC236}">
                  <a16:creationId xmlns:a16="http://schemas.microsoft.com/office/drawing/2014/main" id="{E0F07DDC-34A6-46A1-9DE9-2BBE2931A5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9" name="Rectangle 25">
              <a:extLst>
                <a:ext uri="{FF2B5EF4-FFF2-40B4-BE49-F238E27FC236}">
                  <a16:creationId xmlns:a16="http://schemas.microsoft.com/office/drawing/2014/main" id="{2CEB2BF9-B8DB-45B9-86EA-D197B5B1AE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0" name="Isosceles Triangle 49">
              <a:extLst>
                <a:ext uri="{FF2B5EF4-FFF2-40B4-BE49-F238E27FC236}">
                  <a16:creationId xmlns:a16="http://schemas.microsoft.com/office/drawing/2014/main" id="{08B5BB34-3801-4E70-A981-FE007635E1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1" name="Rectangle 27">
              <a:extLst>
                <a:ext uri="{FF2B5EF4-FFF2-40B4-BE49-F238E27FC236}">
                  <a16:creationId xmlns:a16="http://schemas.microsoft.com/office/drawing/2014/main" id="{38432A75-2CEB-463C-A8F2-ABB50A79F4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2" name="Rectangle 28">
              <a:extLst>
                <a:ext uri="{FF2B5EF4-FFF2-40B4-BE49-F238E27FC236}">
                  <a16:creationId xmlns:a16="http://schemas.microsoft.com/office/drawing/2014/main" id="{E7E850B8-C050-4597-8BEB-113FEC9A27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3" name="Rectangle 29">
              <a:extLst>
                <a:ext uri="{FF2B5EF4-FFF2-40B4-BE49-F238E27FC236}">
                  <a16:creationId xmlns:a16="http://schemas.microsoft.com/office/drawing/2014/main" id="{24ACC798-9CEC-4B6F-A8DD-F8E6FCCCF1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4" name="Isosceles Triangle 53">
              <a:extLst>
                <a:ext uri="{FF2B5EF4-FFF2-40B4-BE49-F238E27FC236}">
                  <a16:creationId xmlns:a16="http://schemas.microsoft.com/office/drawing/2014/main" id="{1D58A8C6-1294-4CD9-89BC-F1E981A524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5" name="Isosceles Triangle 54">
              <a:extLst>
                <a:ext uri="{FF2B5EF4-FFF2-40B4-BE49-F238E27FC236}">
                  <a16:creationId xmlns:a16="http://schemas.microsoft.com/office/drawing/2014/main" id="{F32F2ED6-6143-46C4-A641-72D42732B6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56" name="Rectangle 55">
            <a:extLst>
              <a:ext uri="{FF2B5EF4-FFF2-40B4-BE49-F238E27FC236}">
                <a16:creationId xmlns:a16="http://schemas.microsoft.com/office/drawing/2014/main" id="{5C9652B3-A450-4ED6-8FBF-F536BA60B4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2222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white rectangular object with black text&#10;&#10;AI-generated content may be incorrect.">
            <a:extLst>
              <a:ext uri="{FF2B5EF4-FFF2-40B4-BE49-F238E27FC236}">
                <a16:creationId xmlns:a16="http://schemas.microsoft.com/office/drawing/2014/main" id="{6E1A839C-5A30-D7E6-E001-2C58F4F660DA}"/>
              </a:ext>
            </a:extLst>
          </p:cNvPr>
          <p:cNvPicPr>
            <a:picLocks noGrp="1" noChangeAspect="1"/>
          </p:cNvPicPr>
          <p:nvPr>
            <p:ph idx="1"/>
          </p:nvPr>
        </p:nvPicPr>
        <p:blipFill>
          <a:blip r:embed="rId3"/>
          <a:srcRect t="9896" r="1" b="21177"/>
          <a:stretch>
            <a:fillRect/>
          </a:stretch>
        </p:blipFill>
        <p:spPr>
          <a:xfrm>
            <a:off x="568452" y="571500"/>
            <a:ext cx="11055096" cy="5715000"/>
          </a:xfrm>
          <a:prstGeom prst="rect">
            <a:avLst/>
          </a:prstGeom>
        </p:spPr>
      </p:pic>
    </p:spTree>
    <p:extLst>
      <p:ext uri="{BB962C8B-B14F-4D97-AF65-F5344CB8AC3E}">
        <p14:creationId xmlns:p14="http://schemas.microsoft.com/office/powerpoint/2010/main" val="150849277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2" name="Straight Connector 11">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3"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Isosceles Triangle 14">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9" name="Isosceles Triangle 18">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 name="Isosceles Triangle 19">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8" name="Rectangle 7">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A4A89593-1DB1-1C51-02B5-1D25EBECAE83}"/>
              </a:ext>
            </a:extLst>
          </p:cNvPr>
          <p:cNvPicPr>
            <a:picLocks noChangeAspect="1"/>
          </p:cNvPicPr>
          <p:nvPr/>
        </p:nvPicPr>
        <p:blipFill>
          <a:blip r:embed="rId2"/>
          <a:stretch>
            <a:fillRect/>
          </a:stretch>
        </p:blipFill>
        <p:spPr>
          <a:xfrm>
            <a:off x="2420752" y="612403"/>
            <a:ext cx="7687382" cy="5765537"/>
          </a:xfrm>
          <a:prstGeom prst="rect">
            <a:avLst/>
          </a:prstGeom>
        </p:spPr>
      </p:pic>
    </p:spTree>
    <p:extLst>
      <p:ext uri="{BB962C8B-B14F-4D97-AF65-F5344CB8AC3E}">
        <p14:creationId xmlns:p14="http://schemas.microsoft.com/office/powerpoint/2010/main" val="364855854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Calculator on a notebook">
            <a:extLst>
              <a:ext uri="{FF2B5EF4-FFF2-40B4-BE49-F238E27FC236}">
                <a16:creationId xmlns:a16="http://schemas.microsoft.com/office/drawing/2014/main" id="{A0DBE04E-5EE8-9E00-06E0-5A639291B9DF}"/>
              </a:ext>
            </a:extLst>
          </p:cNvPr>
          <p:cNvPicPr>
            <a:picLocks noChangeAspect="1"/>
          </p:cNvPicPr>
          <p:nvPr/>
        </p:nvPicPr>
        <p:blipFill>
          <a:blip r:embed="rId2"/>
          <a:srcRect l="14422" r="8469" b="-2"/>
          <a:stretch>
            <a:fillRect/>
          </a:stretch>
        </p:blipFill>
        <p:spPr>
          <a:xfrm>
            <a:off x="4269854" y="-1"/>
            <a:ext cx="7922146"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sp>
        <p:nvSpPr>
          <p:cNvPr id="2" name="Title 1">
            <a:extLst>
              <a:ext uri="{FF2B5EF4-FFF2-40B4-BE49-F238E27FC236}">
                <a16:creationId xmlns:a16="http://schemas.microsoft.com/office/drawing/2014/main" id="{78E2B6EC-452A-8EAD-9796-E4A7E8284139}"/>
              </a:ext>
            </a:extLst>
          </p:cNvPr>
          <p:cNvSpPr>
            <a:spLocks noGrp="1"/>
          </p:cNvSpPr>
          <p:nvPr>
            <p:ph type="title"/>
          </p:nvPr>
        </p:nvSpPr>
        <p:spPr>
          <a:xfrm>
            <a:off x="677333" y="609600"/>
            <a:ext cx="3851123" cy="1320800"/>
          </a:xfrm>
        </p:spPr>
        <p:txBody>
          <a:bodyPr>
            <a:normAutofit/>
          </a:bodyPr>
          <a:lstStyle/>
          <a:p>
            <a:r>
              <a:rPr lang="en-US" dirty="0"/>
              <a:t>Before You Go</a:t>
            </a:r>
          </a:p>
        </p:txBody>
      </p:sp>
      <p:sp>
        <p:nvSpPr>
          <p:cNvPr id="3" name="Content Placeholder 2">
            <a:extLst>
              <a:ext uri="{FF2B5EF4-FFF2-40B4-BE49-F238E27FC236}">
                <a16:creationId xmlns:a16="http://schemas.microsoft.com/office/drawing/2014/main" id="{B560A26A-B9E7-7832-71D8-59EF9C449256}"/>
              </a:ext>
            </a:extLst>
          </p:cNvPr>
          <p:cNvSpPr>
            <a:spLocks noGrp="1"/>
          </p:cNvSpPr>
          <p:nvPr>
            <p:ph idx="1"/>
          </p:nvPr>
        </p:nvSpPr>
        <p:spPr>
          <a:xfrm>
            <a:off x="677334" y="1438657"/>
            <a:ext cx="4321386" cy="4602706"/>
          </a:xfrm>
        </p:spPr>
        <p:txBody>
          <a:bodyPr>
            <a:noAutofit/>
          </a:bodyPr>
          <a:lstStyle/>
          <a:p>
            <a:r>
              <a:rPr lang="en-US" sz="2800" dirty="0"/>
              <a:t>Share one thing that you learned from today</a:t>
            </a:r>
          </a:p>
          <a:p>
            <a:r>
              <a:rPr lang="en-US" sz="2800" dirty="0"/>
              <a:t>Where is your comfort level now with teaching the new PA Standards for Personal Finance?</a:t>
            </a:r>
          </a:p>
          <a:p>
            <a:r>
              <a:rPr lang="en-US" sz="2800" dirty="0"/>
              <a:t>What additional information or support do you need?</a:t>
            </a:r>
          </a:p>
        </p:txBody>
      </p:sp>
      <p:cxnSp>
        <p:nvCxnSpPr>
          <p:cNvPr id="9" name="Straight Connector 8">
            <a:extLst>
              <a:ext uri="{FF2B5EF4-FFF2-40B4-BE49-F238E27FC236}">
                <a16:creationId xmlns:a16="http://schemas.microsoft.com/office/drawing/2014/main" id="{64FA5DFF-7FE6-4855-84E6-DFA78EE978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2AFD8CBA-54A3-4363-991B-B9C631BBFA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3" name="Rectangle 23">
            <a:extLst>
              <a:ext uri="{FF2B5EF4-FFF2-40B4-BE49-F238E27FC236}">
                <a16:creationId xmlns:a16="http://schemas.microsoft.com/office/drawing/2014/main" id="{3F088236-D655-4F88-B238-E167623580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Rectangle 25">
            <a:extLst>
              <a:ext uri="{FF2B5EF4-FFF2-40B4-BE49-F238E27FC236}">
                <a16:creationId xmlns:a16="http://schemas.microsoft.com/office/drawing/2014/main" id="{3DAC0C92-199E-475C-9390-119A9B027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Isosceles Triangle 24">
            <a:extLst>
              <a:ext uri="{FF2B5EF4-FFF2-40B4-BE49-F238E27FC236}">
                <a16:creationId xmlns:a16="http://schemas.microsoft.com/office/drawing/2014/main" id="{C4CFB339-0ED8-4FE2-9EF1-6D1375B849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9" name="Rectangle 27">
            <a:extLst>
              <a:ext uri="{FF2B5EF4-FFF2-40B4-BE49-F238E27FC236}">
                <a16:creationId xmlns:a16="http://schemas.microsoft.com/office/drawing/2014/main" id="{31896C80-2069-4431-9C19-83B9137344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1" name="Rectangle 28">
            <a:extLst>
              <a:ext uri="{FF2B5EF4-FFF2-40B4-BE49-F238E27FC236}">
                <a16:creationId xmlns:a16="http://schemas.microsoft.com/office/drawing/2014/main" id="{BF120A21-0841-4823-B0C4-28AEBCEF9B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3" name="Rectangle 29">
            <a:extLst>
              <a:ext uri="{FF2B5EF4-FFF2-40B4-BE49-F238E27FC236}">
                <a16:creationId xmlns:a16="http://schemas.microsoft.com/office/drawing/2014/main" id="{DBB05BAE-BBD3-4289-899F-A6851503C6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5" name="Isosceles Triangle 29">
            <a:extLst>
              <a:ext uri="{FF2B5EF4-FFF2-40B4-BE49-F238E27FC236}">
                <a16:creationId xmlns:a16="http://schemas.microsoft.com/office/drawing/2014/main" id="{9874D11C-36F5-4BBE-A490-019A54E95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31725917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2" name="Straight Connector 11">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3"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Isosceles Triangle 14">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9" name="Isosceles Triangle 18">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 name="Isosceles Triangle 19">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38" name="Rectangle 37">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purple and yellow text on a purple background&#10;&#10;AI-generated content may be incorrect.">
            <a:extLst>
              <a:ext uri="{FF2B5EF4-FFF2-40B4-BE49-F238E27FC236}">
                <a16:creationId xmlns:a16="http://schemas.microsoft.com/office/drawing/2014/main" id="{08573265-D3CF-680C-2C44-A6BB47C56C0F}"/>
              </a:ext>
            </a:extLst>
          </p:cNvPr>
          <p:cNvPicPr>
            <a:picLocks noChangeAspect="1"/>
          </p:cNvPicPr>
          <p:nvPr/>
        </p:nvPicPr>
        <p:blipFill>
          <a:blip r:embed="rId3"/>
          <a:stretch>
            <a:fillRect/>
          </a:stretch>
        </p:blipFill>
        <p:spPr>
          <a:xfrm>
            <a:off x="562038" y="933957"/>
            <a:ext cx="11064876" cy="4619585"/>
          </a:xfrm>
          <a:prstGeom prst="rect">
            <a:avLst/>
          </a:prstGeom>
        </p:spPr>
      </p:pic>
    </p:spTree>
    <p:extLst>
      <p:ext uri="{BB962C8B-B14F-4D97-AF65-F5344CB8AC3E}">
        <p14:creationId xmlns:p14="http://schemas.microsoft.com/office/powerpoint/2010/main" val="16121868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3" name="Straight Connector 12">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4"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 name="Isosceles Triangle 15">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9"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 name="Isosceles Triangle 19">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1" name="Isosceles Triangle 20">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23" name="Rectangle 22">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qr code with black squares&#10;&#10;AI-generated content may be incorrect.">
            <a:extLst>
              <a:ext uri="{FF2B5EF4-FFF2-40B4-BE49-F238E27FC236}">
                <a16:creationId xmlns:a16="http://schemas.microsoft.com/office/drawing/2014/main" id="{2247921F-A882-0208-250C-59308624F9F3}"/>
              </a:ext>
            </a:extLst>
          </p:cNvPr>
          <p:cNvPicPr>
            <a:picLocks noChangeAspect="1"/>
          </p:cNvPicPr>
          <p:nvPr/>
        </p:nvPicPr>
        <p:blipFill>
          <a:blip r:embed="rId2"/>
          <a:stretch>
            <a:fillRect/>
          </a:stretch>
        </p:blipFill>
        <p:spPr>
          <a:xfrm>
            <a:off x="3801745" y="1131994"/>
            <a:ext cx="4590386" cy="4590386"/>
          </a:xfrm>
          <a:prstGeom prst="rect">
            <a:avLst/>
          </a:prstGeom>
        </p:spPr>
      </p:pic>
    </p:spTree>
    <p:extLst>
      <p:ext uri="{BB962C8B-B14F-4D97-AF65-F5344CB8AC3E}">
        <p14:creationId xmlns:p14="http://schemas.microsoft.com/office/powerpoint/2010/main" val="11704919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6DA146E-6E7C-A6F3-624B-641E7F4881FE}"/>
              </a:ext>
            </a:extLst>
          </p:cNvPr>
          <p:cNvSpPr>
            <a:spLocks noGrp="1"/>
          </p:cNvSpPr>
          <p:nvPr>
            <p:ph type="body" sz="quarter" idx="1"/>
          </p:nvPr>
        </p:nvSpPr>
        <p:spPr>
          <a:xfrm>
            <a:off x="851546" y="3022919"/>
            <a:ext cx="6333025" cy="914401"/>
          </a:xfrm>
        </p:spPr>
        <p:txBody>
          <a:bodyPr lIns="45719" tIns="45720" rIns="45719" bIns="45720" anchor="t">
            <a:noAutofit/>
          </a:bodyPr>
          <a:lstStyle/>
          <a:p>
            <a:pPr algn="ctr"/>
            <a:r>
              <a:rPr lang="en-US" sz="6600" dirty="0"/>
              <a:t>Questions?</a:t>
            </a:r>
          </a:p>
        </p:txBody>
      </p:sp>
    </p:spTree>
    <p:extLst>
      <p:ext uri="{BB962C8B-B14F-4D97-AF65-F5344CB8AC3E}">
        <p14:creationId xmlns:p14="http://schemas.microsoft.com/office/powerpoint/2010/main" val="2215559202"/>
      </p:ext>
    </p:extLst>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7380C39-9ACE-0486-68F2-655B2354196F}"/>
              </a:ext>
            </a:extLst>
          </p:cNvPr>
          <p:cNvSpPr txBox="1"/>
          <p:nvPr/>
        </p:nvSpPr>
        <p:spPr>
          <a:xfrm>
            <a:off x="195943" y="3225800"/>
            <a:ext cx="7184571" cy="255454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fromWordArt="0" anchor="t" anchorCtr="0" forceAA="0" compatLnSpc="1">
            <a:prstTxWarp prst="textNoShape">
              <a:avLst/>
            </a:prstTxWarp>
            <a:spAutoFit/>
          </a:bodyPr>
          <a:lstStyle/>
          <a:p>
            <a:pPr algn="ctr"/>
            <a:r>
              <a:rPr lang="en-US" sz="4000" dirty="0">
                <a:solidFill>
                  <a:schemeClr val="bg1">
                    <a:lumMod val="95000"/>
                  </a:schemeClr>
                </a:solidFill>
              </a:rPr>
              <a:t>Thank You!</a:t>
            </a:r>
          </a:p>
          <a:p>
            <a:pPr algn="ctr"/>
            <a:endParaRPr lang="en-US" sz="4000" dirty="0">
              <a:solidFill>
                <a:schemeClr val="bg1">
                  <a:lumMod val="95000"/>
                </a:schemeClr>
              </a:solidFill>
            </a:endParaRPr>
          </a:p>
          <a:p>
            <a:pPr algn="ctr"/>
            <a:r>
              <a:rPr lang="en-US" sz="4000" dirty="0">
                <a:solidFill>
                  <a:schemeClr val="bg1">
                    <a:lumMod val="95000"/>
                  </a:schemeClr>
                </a:solidFill>
              </a:rPr>
              <a:t> SCampbell@councilforeconed.org</a:t>
            </a:r>
            <a:endParaRPr lang="en-US" dirty="0"/>
          </a:p>
        </p:txBody>
      </p:sp>
    </p:spTree>
    <p:extLst>
      <p:ext uri="{BB962C8B-B14F-4D97-AF65-F5344CB8AC3E}">
        <p14:creationId xmlns:p14="http://schemas.microsoft.com/office/powerpoint/2010/main" val="869800241"/>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6DA146E-6E7C-A6F3-624B-641E7F4881FE}"/>
              </a:ext>
            </a:extLst>
          </p:cNvPr>
          <p:cNvSpPr>
            <a:spLocks noGrp="1"/>
          </p:cNvSpPr>
          <p:nvPr>
            <p:ph type="body" sz="quarter" idx="1"/>
          </p:nvPr>
        </p:nvSpPr>
        <p:spPr>
          <a:xfrm>
            <a:off x="89546" y="2721429"/>
            <a:ext cx="7029711" cy="3091541"/>
          </a:xfrm>
        </p:spPr>
        <p:txBody>
          <a:bodyPr lIns="45719" tIns="45720" rIns="45719" bIns="45720" anchor="t">
            <a:normAutofit/>
          </a:bodyPr>
          <a:lstStyle/>
          <a:p>
            <a:pPr algn="ctr"/>
            <a:r>
              <a:rPr lang="en-US" dirty="0"/>
              <a:t>What is CEE and the New Pennsylvania Standards for Personal Finance?</a:t>
            </a:r>
          </a:p>
          <a:p>
            <a:pPr algn="ctr"/>
            <a:endParaRPr lang="en-US" dirty="0"/>
          </a:p>
        </p:txBody>
      </p:sp>
    </p:spTree>
    <p:extLst>
      <p:ext uri="{BB962C8B-B14F-4D97-AF65-F5344CB8AC3E}">
        <p14:creationId xmlns:p14="http://schemas.microsoft.com/office/powerpoint/2010/main" val="2386077053"/>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29B62A-983B-85B0-8E42-B0191AB207F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F1D9BBF-BBEB-6BBF-9D9E-3FFB373FC408}"/>
              </a:ext>
            </a:extLst>
          </p:cNvPr>
          <p:cNvSpPr>
            <a:spLocks noGrp="1"/>
          </p:cNvSpPr>
          <p:nvPr>
            <p:ph type="title"/>
          </p:nvPr>
        </p:nvSpPr>
        <p:spPr>
          <a:xfrm>
            <a:off x="677335" y="2700867"/>
            <a:ext cx="8945636" cy="3395133"/>
          </a:xfrm>
        </p:spPr>
        <p:txBody>
          <a:bodyPr>
            <a:noAutofit/>
          </a:bodyPr>
          <a:lstStyle/>
          <a:p>
            <a:r>
              <a:rPr lang="en-US" sz="4800" dirty="0"/>
              <a:t>What do you already know about the new Pennsylvania Standards for Personal Finance?</a:t>
            </a:r>
            <a:br>
              <a:rPr lang="en-US" sz="4800" dirty="0"/>
            </a:br>
            <a:br>
              <a:rPr lang="en-US" sz="4800" dirty="0"/>
            </a:br>
            <a:r>
              <a:rPr lang="en-US" sz="4800" dirty="0"/>
              <a:t>Why do you think that these new standards were created?</a:t>
            </a:r>
          </a:p>
        </p:txBody>
      </p:sp>
      <p:sp>
        <p:nvSpPr>
          <p:cNvPr id="2" name="Text Placeholder 1">
            <a:extLst>
              <a:ext uri="{FF2B5EF4-FFF2-40B4-BE49-F238E27FC236}">
                <a16:creationId xmlns:a16="http://schemas.microsoft.com/office/drawing/2014/main" id="{05D0C6A8-C32E-285D-0C52-05952D8E76C9}"/>
              </a:ext>
            </a:extLst>
          </p:cNvPr>
          <p:cNvSpPr>
            <a:spLocks noGrp="1"/>
          </p:cNvSpPr>
          <p:nvPr>
            <p:ph type="body" idx="1"/>
          </p:nvPr>
        </p:nvSpPr>
        <p:spPr/>
        <p:txBody>
          <a:bodyPr lIns="45719" tIns="45720" rIns="45719" bIns="45720" anchor="t">
            <a:normAutofit/>
          </a:bodyPr>
          <a:lstStyle/>
          <a:p>
            <a:pPr marL="0" indent="0">
              <a:buNone/>
            </a:pPr>
            <a:endParaRPr lang="en-US" sz="3200" dirty="0">
              <a:latin typeface="Calibri"/>
              <a:cs typeface="Calibri Light"/>
            </a:endParaRPr>
          </a:p>
          <a:p>
            <a:endParaRPr lang="en-US" sz="3200" dirty="0">
              <a:latin typeface="Calibri"/>
              <a:cs typeface="Calibri Light"/>
            </a:endParaRPr>
          </a:p>
        </p:txBody>
      </p:sp>
      <p:sp>
        <p:nvSpPr>
          <p:cNvPr id="3" name="TextBox 2">
            <a:extLst>
              <a:ext uri="{FF2B5EF4-FFF2-40B4-BE49-F238E27FC236}">
                <a16:creationId xmlns:a16="http://schemas.microsoft.com/office/drawing/2014/main" id="{7115997A-84FF-84F8-1AF6-AEFD54DF6BA2}"/>
              </a:ext>
            </a:extLst>
          </p:cNvPr>
          <p:cNvSpPr txBox="1"/>
          <p:nvPr/>
        </p:nvSpPr>
        <p:spPr>
          <a:xfrm>
            <a:off x="758218" y="440951"/>
            <a:ext cx="8493918" cy="76943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fromWordArt="0" anchor="t" anchorCtr="0" forceAA="0" compatLnSpc="1">
            <a:prstTxWarp prst="textNoShape">
              <a:avLst/>
            </a:prstTxWarp>
            <a:spAutoFit/>
          </a:bodyPr>
          <a:lstStyle/>
          <a:p>
            <a:pPr hangingPunct="0"/>
            <a:r>
              <a:rPr lang="en-US" sz="4400" dirty="0">
                <a:solidFill>
                  <a:srgbClr val="535353"/>
                </a:solidFill>
                <a:latin typeface="Inter"/>
              </a:rPr>
              <a:t>​</a:t>
            </a:r>
            <a:endParaRPr lang="en-US" sz="4400" dirty="0">
              <a:latin typeface="Inter"/>
            </a:endParaRPr>
          </a:p>
        </p:txBody>
      </p:sp>
    </p:spTree>
    <p:extLst>
      <p:ext uri="{BB962C8B-B14F-4D97-AF65-F5344CB8AC3E}">
        <p14:creationId xmlns:p14="http://schemas.microsoft.com/office/powerpoint/2010/main" val="36230833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6E4F38-F73B-25AD-8875-FB355C5CD633}"/>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ED46646D-8A53-9C1C-85BB-94B760D6E880}"/>
              </a:ext>
            </a:extLst>
          </p:cNvPr>
          <p:cNvSpPr>
            <a:spLocks noGrp="1"/>
          </p:cNvSpPr>
          <p:nvPr>
            <p:ph type="body" sz="half" idx="1"/>
          </p:nvPr>
        </p:nvSpPr>
        <p:spPr>
          <a:xfrm>
            <a:off x="838203" y="1534886"/>
            <a:ext cx="5181604" cy="4642077"/>
          </a:xfrm>
        </p:spPr>
        <p:txBody>
          <a:bodyPr lIns="45719" tIns="45720" rIns="45719" bIns="45720" anchor="t">
            <a:normAutofit fontScale="92500"/>
          </a:bodyPr>
          <a:lstStyle/>
          <a:p>
            <a:pPr marL="0" indent="0">
              <a:buNone/>
            </a:pPr>
            <a:endParaRPr lang="en-US" sz="3200" dirty="0">
              <a:latin typeface="Calibri"/>
              <a:cs typeface="Calibri Light"/>
            </a:endParaRPr>
          </a:p>
          <a:p>
            <a:r>
              <a:rPr lang="en-US" sz="3600" dirty="0">
                <a:latin typeface="Calibri"/>
                <a:cs typeface="Calibri Light"/>
              </a:rPr>
              <a:t>Our Mission</a:t>
            </a:r>
          </a:p>
          <a:p>
            <a:r>
              <a:rPr lang="en-US" sz="3600" dirty="0">
                <a:latin typeface="Calibri"/>
                <a:cs typeface="Calibri Light"/>
              </a:rPr>
              <a:t>To equip K-12 students with the tools and knowledge of personal finance and economics so that they can make better decisions for themselves, their families, and their communities.</a:t>
            </a:r>
          </a:p>
        </p:txBody>
      </p:sp>
      <p:sp>
        <p:nvSpPr>
          <p:cNvPr id="3" name="TextBox 2">
            <a:extLst>
              <a:ext uri="{FF2B5EF4-FFF2-40B4-BE49-F238E27FC236}">
                <a16:creationId xmlns:a16="http://schemas.microsoft.com/office/drawing/2014/main" id="{B229C43A-913E-2055-C328-4372026A41F3}"/>
              </a:ext>
            </a:extLst>
          </p:cNvPr>
          <p:cNvSpPr txBox="1"/>
          <p:nvPr/>
        </p:nvSpPr>
        <p:spPr>
          <a:xfrm>
            <a:off x="758218" y="440951"/>
            <a:ext cx="8493918" cy="76943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fromWordArt="0" anchor="t" anchorCtr="0" forceAA="0" compatLnSpc="1">
            <a:prstTxWarp prst="textNoShape">
              <a:avLst/>
            </a:prstTxWarp>
            <a:spAutoFit/>
          </a:bodyPr>
          <a:lstStyle/>
          <a:p>
            <a:pPr hangingPunct="0"/>
            <a:r>
              <a:rPr lang="en-US" sz="4400" dirty="0">
                <a:solidFill>
                  <a:srgbClr val="535353"/>
                </a:solidFill>
                <a:latin typeface="Inter"/>
              </a:rPr>
              <a:t>​Council for Economic Education</a:t>
            </a:r>
            <a:endParaRPr lang="en-US" sz="4400" dirty="0">
              <a:latin typeface="Inter"/>
            </a:endParaRPr>
          </a:p>
        </p:txBody>
      </p:sp>
      <p:pic>
        <p:nvPicPr>
          <p:cNvPr id="8" name="Picture 7">
            <a:extLst>
              <a:ext uri="{FF2B5EF4-FFF2-40B4-BE49-F238E27FC236}">
                <a16:creationId xmlns:a16="http://schemas.microsoft.com/office/drawing/2014/main" id="{F763E940-245B-FE55-876F-15C271C225EB}"/>
              </a:ext>
            </a:extLst>
          </p:cNvPr>
          <p:cNvPicPr>
            <a:picLocks noChangeAspect="1"/>
          </p:cNvPicPr>
          <p:nvPr/>
        </p:nvPicPr>
        <p:blipFill>
          <a:blip r:embed="rId3"/>
          <a:stretch>
            <a:fillRect/>
          </a:stretch>
        </p:blipFill>
        <p:spPr>
          <a:xfrm>
            <a:off x="6096000" y="1354803"/>
            <a:ext cx="5573479" cy="5251578"/>
          </a:xfrm>
          <a:prstGeom prst="rect">
            <a:avLst/>
          </a:prstGeom>
        </p:spPr>
      </p:pic>
    </p:spTree>
    <p:extLst>
      <p:ext uri="{BB962C8B-B14F-4D97-AF65-F5344CB8AC3E}">
        <p14:creationId xmlns:p14="http://schemas.microsoft.com/office/powerpoint/2010/main" val="2190333733"/>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082768-D971-5E88-B38D-63C6B75DFB97}"/>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03FE32BE-8B88-8D49-2E49-6A1DB93699DE}"/>
              </a:ext>
            </a:extLst>
          </p:cNvPr>
          <p:cNvSpPr>
            <a:spLocks noGrp="1"/>
          </p:cNvSpPr>
          <p:nvPr>
            <p:ph type="body" sz="half" idx="1"/>
          </p:nvPr>
        </p:nvSpPr>
        <p:spPr>
          <a:xfrm>
            <a:off x="293914" y="1534886"/>
            <a:ext cx="6422572" cy="5058481"/>
          </a:xfrm>
        </p:spPr>
        <p:txBody>
          <a:bodyPr lIns="45719" tIns="45720" rIns="45719" bIns="45720" anchor="t">
            <a:noAutofit/>
          </a:bodyPr>
          <a:lstStyle/>
          <a:p>
            <a:pPr marL="0" indent="0">
              <a:buNone/>
            </a:pPr>
            <a:r>
              <a:rPr lang="en-US" sz="2000" dirty="0">
                <a:latin typeface="Calibri"/>
                <a:cs typeface="Calibri Light"/>
              </a:rPr>
              <a:t>Our Challenge</a:t>
            </a:r>
          </a:p>
          <a:p>
            <a:pPr marL="0" indent="0">
              <a:buNone/>
            </a:pPr>
            <a:r>
              <a:rPr lang="en-US" sz="2000" dirty="0">
                <a:latin typeface="Calibri"/>
                <a:cs typeface="Calibri Light"/>
              </a:rPr>
              <a:t>In America we spend billions of dollars helping our children master reading, writing and arithmetic, but teaching financial literacy is often overlooked. We send them out into the world lacking the basic skills to prosper in life: understanding personal finance and economics.</a:t>
            </a:r>
          </a:p>
          <a:p>
            <a:pPr marL="0" indent="0">
              <a:buNone/>
            </a:pPr>
            <a:r>
              <a:rPr lang="en-US" sz="2000" dirty="0">
                <a:latin typeface="Calibri"/>
                <a:cs typeface="Calibri Light"/>
              </a:rPr>
              <a:t>DID YOU KNOW…</a:t>
            </a:r>
          </a:p>
          <a:p>
            <a:pPr marL="0" indent="0">
              <a:buNone/>
            </a:pPr>
            <a:r>
              <a:rPr lang="en-US" sz="2000" dirty="0">
                <a:latin typeface="Calibri"/>
                <a:cs typeface="Calibri Light"/>
              </a:rPr>
              <a:t>Those with low levels of financial literacy were 5X more likely to be unable to cover one month of living expenses than people with high financial literacy levels.</a:t>
            </a:r>
          </a:p>
          <a:p>
            <a:pPr marL="0" indent="0">
              <a:buNone/>
            </a:pPr>
            <a:r>
              <a:rPr lang="en-US" sz="2000" dirty="0">
                <a:latin typeface="Calibri"/>
                <a:cs typeface="Calibri Light"/>
              </a:rPr>
              <a:t>And yet only 22.7% of high school students are guaranteed to receive a personal finance education.</a:t>
            </a:r>
          </a:p>
          <a:p>
            <a:pPr marL="0" indent="0">
              <a:buNone/>
            </a:pPr>
            <a:r>
              <a:rPr lang="en-US" sz="2000" dirty="0">
                <a:latin typeface="Calibri"/>
                <a:cs typeface="Calibri Light"/>
              </a:rPr>
              <a:t>Nearly ¼ of millennials spend more money than they earn</a:t>
            </a:r>
          </a:p>
          <a:p>
            <a:pPr marL="0" indent="0">
              <a:buNone/>
            </a:pPr>
            <a:r>
              <a:rPr lang="en-US" sz="2000" dirty="0">
                <a:latin typeface="Calibri"/>
                <a:cs typeface="Calibri Light"/>
              </a:rPr>
              <a:t>67% of Gen Y have less than 3 months worth of emergency funding</a:t>
            </a:r>
          </a:p>
        </p:txBody>
      </p:sp>
      <p:sp>
        <p:nvSpPr>
          <p:cNvPr id="3" name="TextBox 2">
            <a:extLst>
              <a:ext uri="{FF2B5EF4-FFF2-40B4-BE49-F238E27FC236}">
                <a16:creationId xmlns:a16="http://schemas.microsoft.com/office/drawing/2014/main" id="{B6CE8B86-39D2-0E18-86DF-5528144AD58A}"/>
              </a:ext>
            </a:extLst>
          </p:cNvPr>
          <p:cNvSpPr txBox="1"/>
          <p:nvPr/>
        </p:nvSpPr>
        <p:spPr>
          <a:xfrm>
            <a:off x="758218" y="440951"/>
            <a:ext cx="8493918" cy="76943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fromWordArt="0" anchor="t" anchorCtr="0" forceAA="0" compatLnSpc="1">
            <a:prstTxWarp prst="textNoShape">
              <a:avLst/>
            </a:prstTxWarp>
            <a:spAutoFit/>
          </a:bodyPr>
          <a:lstStyle/>
          <a:p>
            <a:pPr hangingPunct="0"/>
            <a:r>
              <a:rPr lang="en-US" sz="4400" dirty="0">
                <a:solidFill>
                  <a:srgbClr val="535353"/>
                </a:solidFill>
                <a:latin typeface="Inter"/>
              </a:rPr>
              <a:t>​Council for Economic Education</a:t>
            </a:r>
            <a:endParaRPr lang="en-US" sz="4400" dirty="0">
              <a:latin typeface="Inter"/>
            </a:endParaRPr>
          </a:p>
        </p:txBody>
      </p:sp>
      <p:pic>
        <p:nvPicPr>
          <p:cNvPr id="5" name="Picture 4">
            <a:extLst>
              <a:ext uri="{FF2B5EF4-FFF2-40B4-BE49-F238E27FC236}">
                <a16:creationId xmlns:a16="http://schemas.microsoft.com/office/drawing/2014/main" id="{4AD46713-41A5-65CA-AED4-B072BEE6E262}"/>
              </a:ext>
            </a:extLst>
          </p:cNvPr>
          <p:cNvPicPr>
            <a:picLocks noChangeAspect="1"/>
          </p:cNvPicPr>
          <p:nvPr/>
        </p:nvPicPr>
        <p:blipFill>
          <a:blip r:embed="rId3"/>
          <a:stretch>
            <a:fillRect/>
          </a:stretch>
        </p:blipFill>
        <p:spPr>
          <a:xfrm>
            <a:off x="6906289" y="1534886"/>
            <a:ext cx="4991797" cy="5058481"/>
          </a:xfrm>
          <a:prstGeom prst="rect">
            <a:avLst/>
          </a:prstGeom>
        </p:spPr>
      </p:pic>
    </p:spTree>
    <p:extLst>
      <p:ext uri="{BB962C8B-B14F-4D97-AF65-F5344CB8AC3E}">
        <p14:creationId xmlns:p14="http://schemas.microsoft.com/office/powerpoint/2010/main" val="1160540930"/>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C9784D-A1B0-D169-AD82-4BBD1D92B9FD}"/>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816945DC-3EBF-53B6-A3C4-9A909058DEBD}"/>
              </a:ext>
            </a:extLst>
          </p:cNvPr>
          <p:cNvSpPr>
            <a:spLocks noGrp="1"/>
          </p:cNvSpPr>
          <p:nvPr>
            <p:ph type="body" idx="1"/>
          </p:nvPr>
        </p:nvSpPr>
        <p:spPr>
          <a:xfrm>
            <a:off x="206830" y="2290416"/>
            <a:ext cx="11322556" cy="3363639"/>
          </a:xfrm>
        </p:spPr>
        <p:txBody>
          <a:bodyPr lIns="45719" tIns="45720" rIns="45719" bIns="45720" anchor="t">
            <a:normAutofit/>
          </a:bodyPr>
          <a:lstStyle/>
          <a:p>
            <a:r>
              <a:rPr lang="en-US" sz="3600" dirty="0"/>
              <a:t>Our Impact!   </a:t>
            </a:r>
          </a:p>
          <a:p>
            <a:r>
              <a:rPr lang="en-US" dirty="0">
                <a:hlinkClick r:id="rId4"/>
              </a:rPr>
              <a:t>https://youtu.be/8fdC9fv9lq4</a:t>
            </a:r>
            <a:endParaRPr lang="en-US" dirty="0"/>
          </a:p>
          <a:p>
            <a:endParaRPr lang="en-US" dirty="0"/>
          </a:p>
          <a:p>
            <a:endParaRPr lang="en-US" dirty="0"/>
          </a:p>
        </p:txBody>
      </p:sp>
      <p:sp>
        <p:nvSpPr>
          <p:cNvPr id="3" name="TextBox 2">
            <a:extLst>
              <a:ext uri="{FF2B5EF4-FFF2-40B4-BE49-F238E27FC236}">
                <a16:creationId xmlns:a16="http://schemas.microsoft.com/office/drawing/2014/main" id="{F7CD65A9-05CF-385B-EEAC-B9695B298ED4}"/>
              </a:ext>
            </a:extLst>
          </p:cNvPr>
          <p:cNvSpPr txBox="1"/>
          <p:nvPr/>
        </p:nvSpPr>
        <p:spPr>
          <a:xfrm>
            <a:off x="758218" y="440951"/>
            <a:ext cx="8493918" cy="76943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fromWordArt="0" anchor="t" anchorCtr="0" forceAA="0" compatLnSpc="1">
            <a:prstTxWarp prst="textNoShape">
              <a:avLst/>
            </a:prstTxWarp>
            <a:spAutoFit/>
          </a:bodyPr>
          <a:lstStyle/>
          <a:p>
            <a:pPr hangingPunct="0"/>
            <a:r>
              <a:rPr lang="en-US" sz="4400" dirty="0">
                <a:solidFill>
                  <a:srgbClr val="535353"/>
                </a:solidFill>
                <a:latin typeface="Inter"/>
              </a:rPr>
              <a:t>​Council for Economic Education</a:t>
            </a:r>
            <a:endParaRPr lang="en-US" sz="4400" dirty="0">
              <a:latin typeface="Inter"/>
            </a:endParaRPr>
          </a:p>
        </p:txBody>
      </p:sp>
      <p:pic>
        <p:nvPicPr>
          <p:cNvPr id="2" name="Online Media 1" title="About CEE">
            <a:hlinkClick r:id="" action="ppaction://media"/>
            <a:extLst>
              <a:ext uri="{FF2B5EF4-FFF2-40B4-BE49-F238E27FC236}">
                <a16:creationId xmlns:a16="http://schemas.microsoft.com/office/drawing/2014/main" id="{C5DB2FCF-4893-75BA-7C25-5F5466192927}"/>
              </a:ext>
            </a:extLst>
          </p:cNvPr>
          <p:cNvPicPr>
            <a:picLocks noRot="1" noChangeAspect="1"/>
          </p:cNvPicPr>
          <p:nvPr>
            <a:videoFile r:link="rId1"/>
          </p:nvPr>
        </p:nvPicPr>
        <p:blipFill>
          <a:blip r:embed="rId5"/>
          <a:stretch>
            <a:fillRect/>
          </a:stretch>
        </p:blipFill>
        <p:spPr>
          <a:xfrm>
            <a:off x="3868320" y="1838827"/>
            <a:ext cx="7765633" cy="4433637"/>
          </a:xfrm>
          <a:prstGeom prst="rect">
            <a:avLst/>
          </a:prstGeom>
        </p:spPr>
      </p:pic>
    </p:spTree>
    <p:extLst>
      <p:ext uri="{BB962C8B-B14F-4D97-AF65-F5344CB8AC3E}">
        <p14:creationId xmlns:p14="http://schemas.microsoft.com/office/powerpoint/2010/main" val="2310486072"/>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482895-0EC4-CA33-5D0D-A4F4A19B6D72}"/>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96BBD0BC-26BF-30B2-E5B6-13BB275D1165}"/>
              </a:ext>
            </a:extLst>
          </p:cNvPr>
          <p:cNvSpPr>
            <a:spLocks noGrp="1"/>
          </p:cNvSpPr>
          <p:nvPr>
            <p:ph type="title"/>
          </p:nvPr>
        </p:nvSpPr>
        <p:spPr>
          <a:xfrm>
            <a:off x="677334" y="609600"/>
            <a:ext cx="8596668" cy="769439"/>
          </a:xfrm>
        </p:spPr>
        <p:txBody>
          <a:bodyPr/>
          <a:lstStyle/>
          <a:p>
            <a:endParaRPr lang="en-US" dirty="0"/>
          </a:p>
        </p:txBody>
      </p:sp>
      <p:sp>
        <p:nvSpPr>
          <p:cNvPr id="4" name="Text Placeholder 3">
            <a:extLst>
              <a:ext uri="{FF2B5EF4-FFF2-40B4-BE49-F238E27FC236}">
                <a16:creationId xmlns:a16="http://schemas.microsoft.com/office/drawing/2014/main" id="{F3B9DDF4-309F-75A0-FA94-37D806349E6E}"/>
              </a:ext>
            </a:extLst>
          </p:cNvPr>
          <p:cNvSpPr>
            <a:spLocks noGrp="1"/>
          </p:cNvSpPr>
          <p:nvPr>
            <p:ph sz="half" idx="1"/>
          </p:nvPr>
        </p:nvSpPr>
        <p:spPr>
          <a:xfrm>
            <a:off x="292608" y="1556722"/>
            <a:ext cx="4742688" cy="4869360"/>
          </a:xfrm>
        </p:spPr>
        <p:txBody>
          <a:bodyPr>
            <a:normAutofit fontScale="92500" lnSpcReduction="20000"/>
          </a:bodyPr>
          <a:lstStyle/>
          <a:p>
            <a:endParaRPr lang="en-US" dirty="0"/>
          </a:p>
          <a:p>
            <a:r>
              <a:rPr lang="en-US" sz="3000" dirty="0"/>
              <a:t>Provide Training to Teachers and Leaders across Pennsylvania to help them to understand the new standards and how they can meet them.</a:t>
            </a:r>
          </a:p>
          <a:p>
            <a:r>
              <a:rPr lang="en-US" sz="3000" dirty="0"/>
              <a:t>Provide Resources to Teachers and Leaders across Pennsylvania to meet all the requirements of the new standards</a:t>
            </a:r>
          </a:p>
          <a:p>
            <a:endParaRPr lang="en-US" dirty="0"/>
          </a:p>
        </p:txBody>
      </p:sp>
      <p:sp>
        <p:nvSpPr>
          <p:cNvPr id="8" name="Content Placeholder 7">
            <a:extLst>
              <a:ext uri="{FF2B5EF4-FFF2-40B4-BE49-F238E27FC236}">
                <a16:creationId xmlns:a16="http://schemas.microsoft.com/office/drawing/2014/main" id="{A0DD2D78-DF6A-13E6-7F57-1BC0BC7EC9BE}"/>
              </a:ext>
            </a:extLst>
          </p:cNvPr>
          <p:cNvSpPr>
            <a:spLocks noGrp="1"/>
          </p:cNvSpPr>
          <p:nvPr>
            <p:ph sz="half" idx="2"/>
          </p:nvPr>
        </p:nvSpPr>
        <p:spPr>
          <a:xfrm>
            <a:off x="5208838" y="1670304"/>
            <a:ext cx="4577418" cy="4755777"/>
          </a:xfrm>
        </p:spPr>
        <p:txBody>
          <a:bodyPr>
            <a:normAutofit fontScale="92500" lnSpcReduction="20000"/>
          </a:bodyPr>
          <a:lstStyle/>
          <a:p>
            <a:r>
              <a:rPr lang="en-US" sz="2400" dirty="0"/>
              <a:t>Current Discussions for Upcoming PD</a:t>
            </a:r>
          </a:p>
          <a:p>
            <a:r>
              <a:rPr lang="en-US" sz="2400" dirty="0"/>
              <a:t>IU 18 – Luzerne IU – Currently Planning on specific dates for professional development</a:t>
            </a:r>
          </a:p>
          <a:p>
            <a:r>
              <a:rPr lang="en-US" sz="2400" dirty="0"/>
              <a:t>IU 6 – Riverside IU – Initial meeting next week to determine PD needs</a:t>
            </a:r>
          </a:p>
          <a:p>
            <a:r>
              <a:rPr lang="en-US" sz="2400" dirty="0"/>
              <a:t>IU 17 Blast IU – Initial meeting next week to determine PD needs</a:t>
            </a:r>
          </a:p>
          <a:p>
            <a:r>
              <a:rPr lang="en-US" sz="2400" dirty="0"/>
              <a:t>IU 3 – Allegheny IU – Initial meeting on Friday to determine PD needs</a:t>
            </a:r>
          </a:p>
          <a:p>
            <a:pPr marL="0" indent="0">
              <a:buNone/>
            </a:pPr>
            <a:endParaRPr lang="en-US" dirty="0"/>
          </a:p>
        </p:txBody>
      </p:sp>
      <p:sp>
        <p:nvSpPr>
          <p:cNvPr id="3" name="TextBox 2">
            <a:extLst>
              <a:ext uri="{FF2B5EF4-FFF2-40B4-BE49-F238E27FC236}">
                <a16:creationId xmlns:a16="http://schemas.microsoft.com/office/drawing/2014/main" id="{34176D21-4E76-E9B3-5C7B-DE290B1F87AA}"/>
              </a:ext>
            </a:extLst>
          </p:cNvPr>
          <p:cNvSpPr txBox="1"/>
          <p:nvPr/>
        </p:nvSpPr>
        <p:spPr>
          <a:xfrm>
            <a:off x="772886" y="431918"/>
            <a:ext cx="8765418" cy="76943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fromWordArt="0" anchor="t" anchorCtr="0" forceAA="0" compatLnSpc="1">
            <a:prstTxWarp prst="textNoShape">
              <a:avLst/>
            </a:prstTxWarp>
            <a:spAutoFit/>
          </a:bodyPr>
          <a:lstStyle/>
          <a:p>
            <a:pPr hangingPunct="0"/>
            <a:r>
              <a:rPr lang="en-US" sz="4400" dirty="0">
                <a:latin typeface="Inter"/>
              </a:rPr>
              <a:t>2025-2026 School Year – The Goal</a:t>
            </a:r>
          </a:p>
        </p:txBody>
      </p:sp>
    </p:spTree>
    <p:extLst>
      <p:ext uri="{BB962C8B-B14F-4D97-AF65-F5344CB8AC3E}">
        <p14:creationId xmlns:p14="http://schemas.microsoft.com/office/powerpoint/2010/main" val="1108305260"/>
      </p:ext>
    </p:extLst>
  </p:cSld>
  <p:clrMapOvr>
    <a:masterClrMapping/>
  </p:clrMapOvr>
</p:sld>
</file>

<file path=ppt/theme/theme1.xml><?xml version="1.0" encoding="utf-8"?>
<a:theme xmlns:a="http://schemas.openxmlformats.org/drawingml/2006/main" name="1_Office Theme">
  <a:themeElements>
    <a:clrScheme name="1_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1_Office Theme">
      <a:majorFont>
        <a:latin typeface="Helvetica"/>
        <a:ea typeface="Helvetica"/>
        <a:cs typeface="Helvetica"/>
      </a:majorFont>
      <a:minorFont>
        <a:latin typeface="Calibri"/>
        <a:ea typeface="Calibri"/>
        <a:cs typeface="Calibri"/>
      </a:minorFont>
    </a:fontScheme>
    <a:fmtScheme name="1_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aa0c1190-56bd-4797-9cf7-4990489609e0">
      <Terms xmlns="http://schemas.microsoft.com/office/infopath/2007/PartnerControls"/>
    </lcf76f155ced4ddcb4097134ff3c332f>
    <TaxCatchAll xmlns="e475455f-c69b-4ff8-acf7-75612f4dc189" xsi:nil="true"/>
    <SharedWithUsers xmlns="e475455f-c69b-4ff8-acf7-75612f4dc189">
      <UserInfo>
        <DisplayName/>
        <AccountId xsi:nil="true"/>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DFC4E6640BF8E4684BB0AD888238BAB" ma:contentTypeVersion="19" ma:contentTypeDescription="Create a new document." ma:contentTypeScope="" ma:versionID="7f4a9f3bcf37a5f53ccf66f591a2842b">
  <xsd:schema xmlns:xsd="http://www.w3.org/2001/XMLSchema" xmlns:xs="http://www.w3.org/2001/XMLSchema" xmlns:p="http://schemas.microsoft.com/office/2006/metadata/properties" xmlns:ns2="aa0c1190-56bd-4797-9cf7-4990489609e0" xmlns:ns3="e475455f-c69b-4ff8-acf7-75612f4dc189" targetNamespace="http://schemas.microsoft.com/office/2006/metadata/properties" ma:root="true" ma:fieldsID="9c31c30715bd807f3c42f561d7994115" ns2:_="" ns3:_="">
    <xsd:import namespace="aa0c1190-56bd-4797-9cf7-4990489609e0"/>
    <xsd:import namespace="e475455f-c69b-4ff8-acf7-75612f4dc189"/>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OCR" minOccurs="0"/>
                <xsd:element ref="ns2:MediaServiceEventHashCode" minOccurs="0"/>
                <xsd:element ref="ns2:MediaServiceGenerationTime" minOccurs="0"/>
                <xsd:element ref="ns2:MediaServiceLocation"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a0c1190-56bd-4797-9cf7-4990489609e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MediaServiceAutoTags"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305ee66a-9dd0-4897-bf8b-a3237da4aeb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475455f-c69b-4ff8-acf7-75612f4dc189"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ba5e9271-f96f-4ada-b0c2-5ccfd23e6c7e}" ma:internalName="TaxCatchAll" ma:showField="CatchAllData" ma:web="e475455f-c69b-4ff8-acf7-75612f4dc18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E58F8DB-ECA2-4096-8EAA-E45648512431}">
  <ds:schemaRefs>
    <ds:schemaRef ds:uri="a451c3ce-f764-4a78-9456-3eb3d35834ea"/>
    <ds:schemaRef ds:uri="d56931ec-8083-43be-aeb7-d2a640fbe574"/>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 ds:uri="aa0c1190-56bd-4797-9cf7-4990489609e0"/>
    <ds:schemaRef ds:uri="e475455f-c69b-4ff8-acf7-75612f4dc189"/>
  </ds:schemaRefs>
</ds:datastoreItem>
</file>

<file path=customXml/itemProps2.xml><?xml version="1.0" encoding="utf-8"?>
<ds:datastoreItem xmlns:ds="http://schemas.openxmlformats.org/officeDocument/2006/customXml" ds:itemID="{F584E8FD-9A9D-4A54-9BBD-EEA08CFC611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a0c1190-56bd-4797-9cf7-4990489609e0"/>
    <ds:schemaRef ds:uri="e475455f-c69b-4ff8-acf7-75612f4dc18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C96D4DB-6FB8-4B0F-9926-80FFD7A06F7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761</TotalTime>
  <Words>3409</Words>
  <Application>Microsoft Office PowerPoint</Application>
  <PresentationFormat>Widescreen</PresentationFormat>
  <Paragraphs>206</Paragraphs>
  <Slides>37</Slides>
  <Notes>32</Notes>
  <HiddenSlides>0</HiddenSlides>
  <MMClips>0</MMClips>
  <ScaleCrop>false</ScaleCrop>
  <HeadingPairs>
    <vt:vector size="4" baseType="variant">
      <vt:variant>
        <vt:lpstr>Theme</vt:lpstr>
      </vt:variant>
      <vt:variant>
        <vt:i4>2</vt:i4>
      </vt:variant>
      <vt:variant>
        <vt:lpstr>Slide Titles</vt:lpstr>
      </vt:variant>
      <vt:variant>
        <vt:i4>37</vt:i4>
      </vt:variant>
    </vt:vector>
  </HeadingPairs>
  <TitlesOfParts>
    <vt:vector size="39" baseType="lpstr">
      <vt:lpstr>1_Office Theme</vt:lpstr>
      <vt:lpstr>Facet</vt:lpstr>
      <vt:lpstr>  Scott Campbell SCampbell@councilforeconed.org</vt:lpstr>
      <vt:lpstr>PowerPoint Presentation</vt:lpstr>
      <vt:lpstr>PowerPoint Presentation</vt:lpstr>
      <vt:lpstr>PowerPoint Presentation</vt:lpstr>
      <vt:lpstr>What do you already know about the new Pennsylvania Standards for Personal Finance?  Why do you think that these new standards were created?</vt:lpstr>
      <vt:lpstr>PowerPoint Presentation</vt:lpstr>
      <vt:lpstr>PowerPoint Presentation</vt:lpstr>
      <vt:lpstr>PowerPoint Presentation</vt:lpstr>
      <vt:lpstr>PowerPoint Presentation</vt:lpstr>
      <vt:lpstr>PowerPoint Presentation</vt:lpstr>
      <vt:lpstr>SAS – Personal Finance Toolkit</vt:lpstr>
      <vt:lpstr>Overview of the Personal Finance Standards</vt:lpstr>
      <vt:lpstr>PowerPoint Presentation</vt:lpstr>
      <vt:lpstr>PowerPoint Presentation</vt:lpstr>
      <vt:lpstr>PowerPoint Presentation</vt:lpstr>
      <vt:lpstr>PowerPoint Presentation</vt:lpstr>
      <vt:lpstr>Programs Sponsored by CEE for Students</vt:lpstr>
      <vt:lpstr>The National Economics Challenge</vt:lpstr>
      <vt:lpstr>The National Personal Finance Challenge</vt:lpstr>
      <vt:lpstr>PowerPoint Presentation</vt:lpstr>
      <vt:lpstr>PowerPoint Presentation</vt:lpstr>
      <vt:lpstr>​EconEdLink Resources</vt:lpstr>
      <vt:lpstr>Find Your Perfect Lesson</vt:lpstr>
      <vt:lpstr>​CEE Personal Finance Course</vt:lpstr>
      <vt:lpstr>Financial Fitness for Life</vt:lpstr>
      <vt:lpstr>PowerPoint Presentation</vt:lpstr>
      <vt:lpstr>​Step 1 – What Resources are You Using?</vt:lpstr>
      <vt:lpstr>PowerPoint Presentation</vt:lpstr>
      <vt:lpstr>PowerPoint Presentation</vt:lpstr>
      <vt:lpstr>PowerPoint Presentation</vt:lpstr>
      <vt:lpstr>PowerPoint Presentation</vt:lpstr>
      <vt:lpstr>PowerPoint Presentation</vt:lpstr>
      <vt:lpstr>Before You Go</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Scott Campbell</cp:lastModifiedBy>
  <cp:revision>34</cp:revision>
  <dcterms:created xsi:type="dcterms:W3CDTF">2023-09-12T19:57:04Z</dcterms:created>
  <dcterms:modified xsi:type="dcterms:W3CDTF">2025-08-14T23:54:19Z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0x0101006DFC4E6640BF8E4684BB0AD888238BAB</vt:lpwstr>
  </property>
  <property fmtid="{D5CDD505-2E9C-101B-9397-08002B2CF9AE}" pid="3" name="MediaServiceImageTags">
    <vt:lpwstr/>
  </property>
  <property fmtid="{D5CDD505-2E9C-101B-9397-08002B2CF9AE}" pid="4" name="Order">
    <vt:r8>179500</vt:r8>
  </property>
  <property fmtid="{D5CDD505-2E9C-101B-9397-08002B2CF9AE}" pid="5" name="_SourceUrl">
    <vt:lpwstr/>
  </property>
  <property fmtid="{D5CDD505-2E9C-101B-9397-08002B2CF9AE}" pid="6" name="_SharedFileIndex">
    <vt:lpwstr/>
  </property>
  <property fmtid="{D5CDD505-2E9C-101B-9397-08002B2CF9AE}" pid="7" name="ComplianceAssetId">
    <vt:lpwstr/>
  </property>
  <property fmtid="{D5CDD505-2E9C-101B-9397-08002B2CF9AE}" pid="8" name="_ExtendedDescription">
    <vt:lpwstr/>
  </property>
  <property fmtid="{D5CDD505-2E9C-101B-9397-08002B2CF9AE}" pid="9" name="TriggerFlowInfo">
    <vt:lpwstr/>
  </property>
</Properties>
</file>