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Inter Light"/>
      <p:regular r:id="rId24"/>
      <p:bold r:id="rId25"/>
      <p:italic r:id="rId26"/>
      <p:boldItalic r:id="rId27"/>
    </p:embeddedFont>
    <p:embeddedFont>
      <p:font typeface="Montserrat"/>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InterLigh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InterLight-italic.fntdata"/><Relationship Id="rId25" Type="http://schemas.openxmlformats.org/officeDocument/2006/relationships/font" Target="fonts/InterLight-bold.fntdata"/><Relationship Id="rId28" Type="http://schemas.openxmlformats.org/officeDocument/2006/relationships/font" Target="fonts/Montserrat-regular.fntdata"/><Relationship Id="rId27" Type="http://schemas.openxmlformats.org/officeDocument/2006/relationships/font" Target="fonts/InterLigh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was the meat of the work for me. I wanted students to explore and hear about as many careers as possible. There were three main online sources we used for this research which I will review in the next few slides. Let’s start with the Bureau of Labor Statistics</a:t>
            </a:r>
            <a:endParaRPr/>
          </a:p>
        </p:txBody>
      </p:sp>
      <p:sp>
        <p:nvSpPr>
          <p:cNvPr id="138" name="Google Shape;1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Provide link to Bureau of labor statistics—put in the chat-- and have participants peruse the site a bit on their 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a few minutes ask folks to identify 4 or 5 data points that would be important for our students to consider--pop them in the chat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Breakout groups: If you were going to create a graphic organizer for students using this site, what would be the categories/data points you would want students to capture?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Return back and share out</a:t>
            </a:r>
            <a:endParaRPr/>
          </a:p>
        </p:txBody>
      </p:sp>
      <p:sp>
        <p:nvSpPr>
          <p:cNvPr id="146" name="Google Shape;14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the big ones I went with were Occupation groups, job </a:t>
            </a:r>
            <a:r>
              <a:rPr lang="en-US"/>
              <a:t>description</a:t>
            </a:r>
            <a:r>
              <a:rPr lang="en-US"/>
              <a:t>, </a:t>
            </a:r>
            <a:r>
              <a:rPr lang="en-US"/>
              <a:t>education/training/certs, job outlook, salaries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212529"/>
                </a:solidFill>
              </a:rPr>
              <a:t>Ask participants to take a few minutes and review these two sites: post these two links in the chat</a:t>
            </a:r>
            <a:endParaRPr>
              <a:solidFill>
                <a:srgbClr val="212529"/>
              </a:solidFill>
            </a:endParaRPr>
          </a:p>
          <a:p>
            <a:pPr indent="0" lvl="0" marL="0" rtl="0" algn="l">
              <a:spcBef>
                <a:spcPts val="0"/>
              </a:spcBef>
              <a:spcAft>
                <a:spcPts val="0"/>
              </a:spcAft>
              <a:buNone/>
            </a:pPr>
            <a:r>
              <a:t/>
            </a:r>
            <a:endParaRPr>
              <a:solidFill>
                <a:srgbClr val="212529"/>
              </a:solidFill>
            </a:endParaRPr>
          </a:p>
          <a:p>
            <a:pPr indent="0" lvl="0" marL="0" rtl="0" algn="l">
              <a:spcBef>
                <a:spcPts val="0"/>
              </a:spcBef>
              <a:spcAft>
                <a:spcPts val="0"/>
              </a:spcAft>
              <a:buNone/>
            </a:pPr>
            <a:r>
              <a:rPr lang="en-US">
                <a:solidFill>
                  <a:srgbClr val="212529"/>
                </a:solidFill>
              </a:rPr>
              <a:t>after some time for participants to check the sites out, ask question: which one do they prefer and why--call on a few </a:t>
            </a:r>
            <a:r>
              <a:rPr lang="en-US">
                <a:solidFill>
                  <a:srgbClr val="212529"/>
                </a:solidFill>
              </a:rPr>
              <a:t>participants</a:t>
            </a:r>
            <a:r>
              <a:rPr lang="en-US">
                <a:solidFill>
                  <a:srgbClr val="212529"/>
                </a:solidFill>
              </a:rPr>
              <a:t> to share out what they liked or disliked about the sites</a:t>
            </a:r>
            <a:endParaRPr>
              <a:solidFill>
                <a:srgbClr val="212529"/>
              </a:solidFill>
            </a:endParaRPr>
          </a:p>
          <a:p>
            <a:pPr indent="0" lvl="0" marL="0" rtl="0" algn="l">
              <a:spcBef>
                <a:spcPts val="0"/>
              </a:spcBef>
              <a:spcAft>
                <a:spcPts val="0"/>
              </a:spcAft>
              <a:buNone/>
            </a:pPr>
            <a:r>
              <a:t/>
            </a:r>
            <a:endParaRPr>
              <a:solidFill>
                <a:srgbClr val="212529"/>
              </a:solidFill>
            </a:endParaRPr>
          </a:p>
          <a:p>
            <a:pPr indent="0" lvl="0" marL="0" rtl="0" algn="l">
              <a:spcBef>
                <a:spcPts val="0"/>
              </a:spcBef>
              <a:spcAft>
                <a:spcPts val="0"/>
              </a:spcAft>
              <a:buNone/>
            </a:pPr>
            <a:r>
              <a:rPr lang="en-US">
                <a:solidFill>
                  <a:srgbClr val="212529"/>
                </a:solidFill>
              </a:rPr>
              <a:t>My Next Move is developed and maintained by the National Center for O*NET Development, under the sponsorship of the US Department of Labor/Employment and Training Administration (USDOL/ETA) through a grant to the North Carolina Department of Commerce.</a:t>
            </a:r>
            <a:endParaRPr/>
          </a:p>
          <a:p>
            <a:pPr indent="0" lvl="0" marL="0" rtl="0" algn="l">
              <a:spcBef>
                <a:spcPts val="0"/>
              </a:spcBef>
              <a:spcAft>
                <a:spcPts val="0"/>
              </a:spcAft>
              <a:buNone/>
            </a:pPr>
            <a:r>
              <a:t/>
            </a:r>
            <a:endParaRPr>
              <a:solidFill>
                <a:srgbClr val="212529"/>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212529"/>
              </a:solidFill>
            </a:endParaRPr>
          </a:p>
          <a:p>
            <a:pPr indent="0" lvl="0" marL="0" rtl="0" algn="l">
              <a:spcBef>
                <a:spcPts val="0"/>
              </a:spcBef>
              <a:spcAft>
                <a:spcPts val="0"/>
              </a:spcAft>
              <a:buNone/>
            </a:pPr>
            <a:r>
              <a:t/>
            </a:r>
            <a:endParaRPr/>
          </a:p>
        </p:txBody>
      </p:sp>
      <p:sp>
        <p:nvSpPr>
          <p:cNvPr id="169" name="Google Shape;16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cbc9bc4c7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6cbc9bc4c7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me, time and resources are limited--it is not a stand alone personal finance class. the demonstration of understanding for this changes from year to year. Last year I did a small scale fair in the library and invited a few 11th grade classes in to view. This year I missed a few days with COVID so I had to adjust and we did small group presentation in class. </a:t>
            </a:r>
            <a:endParaRPr/>
          </a:p>
        </p:txBody>
      </p:sp>
      <p:sp>
        <p:nvSpPr>
          <p:cNvPr id="188" name="Google Shape;188;g36cbc9bc4c7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cbc9bc4c7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cbc9bc4c7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Because</a:t>
            </a:r>
            <a:r>
              <a:rPr lang="en-US"/>
              <a:t> I have about 80 students in my three Economics class, the groups would be easier to manage for the career fair itself AND you would not have repeats</a:t>
            </a:r>
            <a:endParaRPr/>
          </a:p>
          <a:p>
            <a:pPr indent="-317500" lvl="0" marL="457200" rtl="0" algn="l">
              <a:spcBef>
                <a:spcPts val="0"/>
              </a:spcBef>
              <a:spcAft>
                <a:spcPts val="0"/>
              </a:spcAft>
              <a:buSzPts val="1400"/>
              <a:buChar char="●"/>
            </a:pPr>
            <a:r>
              <a:rPr lang="en-US"/>
              <a:t>I like Occupation Groups b/c it allows for more exposure to different careers and even if two groups have the same occupation group their poster will look different</a:t>
            </a:r>
            <a:endParaRPr/>
          </a:p>
          <a:p>
            <a:pPr indent="-317500" lvl="1" marL="914400" rtl="0" algn="l">
              <a:spcBef>
                <a:spcPts val="0"/>
              </a:spcBef>
              <a:spcAft>
                <a:spcPts val="0"/>
              </a:spcAft>
              <a:buSzPts val="1400"/>
              <a:buChar char="○"/>
            </a:pPr>
            <a:r>
              <a:rPr lang="en-US"/>
              <a:t>a note on career selection--because some careers are very popular with our students you would need to figure out how they can select their careers; with small groups you can </a:t>
            </a:r>
            <a:r>
              <a:rPr lang="en-US"/>
              <a:t>have</a:t>
            </a:r>
            <a:r>
              <a:rPr lang="en-US"/>
              <a:t> the groups select </a:t>
            </a:r>
            <a:r>
              <a:rPr lang="en-US"/>
              <a:t>their</a:t>
            </a:r>
            <a:r>
              <a:rPr lang="en-US"/>
              <a:t> top three choices and then assign them one of their top three so there is a nice mix for the career fair. </a:t>
            </a:r>
            <a:endParaRPr/>
          </a:p>
          <a:p>
            <a:pPr indent="-317500" lvl="0" marL="457200" rtl="0" algn="l">
              <a:spcBef>
                <a:spcPts val="0"/>
              </a:spcBef>
              <a:spcAft>
                <a:spcPts val="0"/>
              </a:spcAft>
              <a:buSzPts val="1400"/>
              <a:buChar char="●"/>
            </a:pPr>
            <a:r>
              <a:rPr lang="en-US"/>
              <a:t>Remember, whatever you are doing works. Any exposure to careers is a positive thing for students so do not shy away from this because you do not want to do the big fair. That’s fine, just do a day or two where they are researching careers and sharing out with groups. The bottom line is getting student curious about </a:t>
            </a:r>
            <a:r>
              <a:rPr lang="en-US"/>
              <a:t>potential</a:t>
            </a:r>
            <a:r>
              <a:rPr lang="en-US"/>
              <a:t> careers and understanding the path to get there. </a:t>
            </a:r>
            <a:endParaRPr/>
          </a:p>
        </p:txBody>
      </p:sp>
      <p:sp>
        <p:nvSpPr>
          <p:cNvPr id="195" name="Google Shape;195;g36cbc9bc4c7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a </a:t>
            </a:r>
            <a:r>
              <a:rPr lang="en-US"/>
              <a:t>resume</a:t>
            </a:r>
            <a:r>
              <a:rPr lang="en-US"/>
              <a:t> workshop I </a:t>
            </a:r>
            <a:r>
              <a:rPr lang="en-US"/>
              <a:t>have</a:t>
            </a:r>
            <a:r>
              <a:rPr lang="en-US"/>
              <a:t> our building’s career specialist lead us through a resume building workshop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Interview workshop, I reached out to the Chamber of Commerce for a volunteer from a local business--HR department might be best to talk about interview questions and job benefits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a lot you can do with this; it can be as big or small as you want. Any of it will be beneficial to your students. </a:t>
            </a:r>
            <a:endParaRPr/>
          </a:p>
        </p:txBody>
      </p:sp>
      <p:sp>
        <p:nvSpPr>
          <p:cNvPr id="202" name="Google Shape;20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6cbc9bc4c7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6cbc9bc4c7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put all links here to make it handy</a:t>
            </a:r>
            <a:endParaRPr/>
          </a:p>
        </p:txBody>
      </p:sp>
      <p:sp>
        <p:nvSpPr>
          <p:cNvPr id="209" name="Google Shape;209;g36cbc9bc4c7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Post thoughts in comments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Having taught this a few times now I think the biggest takeaway is having students think about transferable skills that will give them the option of transitioning from one profession to another throughout their working lives—things change, interests change—what you like now you may not be that into five, ten, fifteen years from now </a:t>
            </a:r>
            <a:endParaRPr/>
          </a:p>
        </p:txBody>
      </p:sp>
      <p:sp>
        <p:nvSpPr>
          <p:cNvPr id="131" name="Google Shape;1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Text">
  <p:cSld name="2_Title and Text">
    <p:spTree>
      <p:nvGrpSpPr>
        <p:cNvPr id="13" name="Shape 13"/>
        <p:cNvGrpSpPr/>
        <p:nvPr/>
      </p:nvGrpSpPr>
      <p:grpSpPr>
        <a:xfrm>
          <a:off x="0" y="0"/>
          <a:ext cx="0" cy="0"/>
          <a:chOff x="0" y="0"/>
          <a:chExt cx="0" cy="0"/>
        </a:xfrm>
      </p:grpSpPr>
      <p:sp>
        <p:nvSpPr>
          <p:cNvPr id="14" name="Google Shape;14;p2"/>
          <p:cNvSpPr txBox="1"/>
          <p:nvPr>
            <p:ph type="title"/>
          </p:nvPr>
        </p:nvSpPr>
        <p:spPr>
          <a:xfrm>
            <a:off x="812800" y="5066783"/>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400"/>
              <a:buFont typeface="Calibri"/>
              <a:buNone/>
              <a:defRPr b="0" i="0" sz="3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1" type="body"/>
          </p:nvPr>
        </p:nvSpPr>
        <p:spPr>
          <a:xfrm>
            <a:off x="812800" y="4146550"/>
            <a:ext cx="10515600"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1" name="Shape 51"/>
        <p:cNvGrpSpPr/>
        <p:nvPr/>
      </p:nvGrpSpPr>
      <p:grpSpPr>
        <a:xfrm>
          <a:off x="0" y="0"/>
          <a:ext cx="0" cy="0"/>
          <a:chOff x="0" y="0"/>
          <a:chExt cx="0" cy="0"/>
        </a:xfrm>
      </p:grpSpPr>
      <p:sp>
        <p:nvSpPr>
          <p:cNvPr id="52" name="Google Shape;52;p11"/>
          <p:cNvSpPr txBox="1"/>
          <p:nvPr>
            <p:ph type="ctrTitle"/>
          </p:nvPr>
        </p:nvSpPr>
        <p:spPr>
          <a:xfrm>
            <a:off x="699053" y="274224"/>
            <a:ext cx="9144000" cy="6799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1"/>
          <p:cNvSpPr txBox="1"/>
          <p:nvPr>
            <p:ph idx="1" type="subTitle"/>
          </p:nvPr>
        </p:nvSpPr>
        <p:spPr>
          <a:xfrm>
            <a:off x="732183" y="861391"/>
            <a:ext cx="9144000" cy="6162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4" name="Google Shape;54;p11"/>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11"/>
          <p:cNvSpPr txBox="1"/>
          <p:nvPr>
            <p:ph idx="2" type="body"/>
          </p:nvPr>
        </p:nvSpPr>
        <p:spPr>
          <a:xfrm>
            <a:off x="699053" y="2290418"/>
            <a:ext cx="10830339" cy="336363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11"/>
          <p:cNvSpPr txBox="1"/>
          <p:nvPr>
            <p:ph idx="3" type="body"/>
          </p:nvPr>
        </p:nvSpPr>
        <p:spPr>
          <a:xfrm>
            <a:off x="699053" y="1477618"/>
            <a:ext cx="10830339" cy="1035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Inter Light"/>
                <a:ea typeface="Inter Light"/>
                <a:cs typeface="Inter Light"/>
                <a:sym typeface="Inter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2"/>
          <p:cNvSpPr txBox="1"/>
          <p:nvPr>
            <p:ph type="title"/>
          </p:nvPr>
        </p:nvSpPr>
        <p:spPr>
          <a:xfrm>
            <a:off x="689113" y="543339"/>
            <a:ext cx="10664687" cy="8272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2"/>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62" name="Shape 62"/>
        <p:cNvGrpSpPr/>
        <p:nvPr/>
      </p:nvGrpSpPr>
      <p:grpSpPr>
        <a:xfrm>
          <a:off x="0" y="0"/>
          <a:ext cx="0" cy="0"/>
          <a:chOff x="0" y="0"/>
          <a:chExt cx="0" cy="0"/>
        </a:xfrm>
      </p:grpSpPr>
      <p:sp>
        <p:nvSpPr>
          <p:cNvPr id="63" name="Google Shape;63;p13"/>
          <p:cNvSpPr txBox="1"/>
          <p:nvPr>
            <p:ph type="title"/>
          </p:nvPr>
        </p:nvSpPr>
        <p:spPr>
          <a:xfrm>
            <a:off x="689113" y="543339"/>
            <a:ext cx="10664687" cy="82724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Google Shape;64;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13"/>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p:cSld name="1_Title and Text">
    <p:spTree>
      <p:nvGrpSpPr>
        <p:cNvPr id="16" name="Shape 16"/>
        <p:cNvGrpSpPr/>
        <p:nvPr/>
      </p:nvGrpSpPr>
      <p:grpSpPr>
        <a:xfrm>
          <a:off x="0" y="0"/>
          <a:ext cx="0" cy="0"/>
          <a:chOff x="0" y="0"/>
          <a:chExt cx="0" cy="0"/>
        </a:xfrm>
      </p:grpSpPr>
      <p:sp>
        <p:nvSpPr>
          <p:cNvPr id="17" name="Google Shape;17;p3"/>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414A58"/>
                </a:solidFill>
                <a:latin typeface="Calibri"/>
                <a:ea typeface="Calibri"/>
                <a:cs typeface="Calibri"/>
                <a:sym typeface="Calibri"/>
              </a:defRPr>
            </a:lvl1pPr>
            <a:lvl2pPr indent="0" lvl="1" marL="0" algn="r">
              <a:spcBef>
                <a:spcPts val="0"/>
              </a:spcBef>
              <a:buNone/>
              <a:defRPr b="0" i="0" sz="1000" u="none" cap="none" strike="noStrike">
                <a:solidFill>
                  <a:srgbClr val="414A58"/>
                </a:solidFill>
                <a:latin typeface="Calibri"/>
                <a:ea typeface="Calibri"/>
                <a:cs typeface="Calibri"/>
                <a:sym typeface="Calibri"/>
              </a:defRPr>
            </a:lvl2pPr>
            <a:lvl3pPr indent="0" lvl="2" marL="0" algn="r">
              <a:spcBef>
                <a:spcPts val="0"/>
              </a:spcBef>
              <a:buNone/>
              <a:defRPr b="0" i="0" sz="1000" u="none" cap="none" strike="noStrike">
                <a:solidFill>
                  <a:srgbClr val="414A58"/>
                </a:solidFill>
                <a:latin typeface="Calibri"/>
                <a:ea typeface="Calibri"/>
                <a:cs typeface="Calibri"/>
                <a:sym typeface="Calibri"/>
              </a:defRPr>
            </a:lvl3pPr>
            <a:lvl4pPr indent="0" lvl="3" marL="0" algn="r">
              <a:spcBef>
                <a:spcPts val="0"/>
              </a:spcBef>
              <a:buNone/>
              <a:defRPr b="0" i="0" sz="1000" u="none" cap="none" strike="noStrike">
                <a:solidFill>
                  <a:srgbClr val="414A58"/>
                </a:solidFill>
                <a:latin typeface="Calibri"/>
                <a:ea typeface="Calibri"/>
                <a:cs typeface="Calibri"/>
                <a:sym typeface="Calibri"/>
              </a:defRPr>
            </a:lvl4pPr>
            <a:lvl5pPr indent="0" lvl="4" marL="0" algn="r">
              <a:spcBef>
                <a:spcPts val="0"/>
              </a:spcBef>
              <a:buNone/>
              <a:defRPr b="0" i="0" sz="1000" u="none" cap="none" strike="noStrike">
                <a:solidFill>
                  <a:srgbClr val="414A58"/>
                </a:solidFill>
                <a:latin typeface="Calibri"/>
                <a:ea typeface="Calibri"/>
                <a:cs typeface="Calibri"/>
                <a:sym typeface="Calibri"/>
              </a:defRPr>
            </a:lvl5pPr>
            <a:lvl6pPr indent="0" lvl="5" marL="0" algn="r">
              <a:spcBef>
                <a:spcPts val="0"/>
              </a:spcBef>
              <a:buNone/>
              <a:defRPr b="0" i="0" sz="1000" u="none" cap="none" strike="noStrike">
                <a:solidFill>
                  <a:srgbClr val="414A58"/>
                </a:solidFill>
                <a:latin typeface="Calibri"/>
                <a:ea typeface="Calibri"/>
                <a:cs typeface="Calibri"/>
                <a:sym typeface="Calibri"/>
              </a:defRPr>
            </a:lvl6pPr>
            <a:lvl7pPr indent="0" lvl="6" marL="0" algn="r">
              <a:spcBef>
                <a:spcPts val="0"/>
              </a:spcBef>
              <a:buNone/>
              <a:defRPr b="0" i="0" sz="1000" u="none" cap="none" strike="noStrike">
                <a:solidFill>
                  <a:srgbClr val="414A58"/>
                </a:solidFill>
                <a:latin typeface="Calibri"/>
                <a:ea typeface="Calibri"/>
                <a:cs typeface="Calibri"/>
                <a:sym typeface="Calibri"/>
              </a:defRPr>
            </a:lvl7pPr>
            <a:lvl8pPr indent="0" lvl="7" marL="0" algn="r">
              <a:spcBef>
                <a:spcPts val="0"/>
              </a:spcBef>
              <a:buNone/>
              <a:defRPr b="0" i="0" sz="1000" u="none" cap="none" strike="noStrike">
                <a:solidFill>
                  <a:srgbClr val="414A58"/>
                </a:solidFill>
                <a:latin typeface="Calibri"/>
                <a:ea typeface="Calibri"/>
                <a:cs typeface="Calibri"/>
                <a:sym typeface="Calibri"/>
              </a:defRPr>
            </a:lvl8pPr>
            <a:lvl9pPr indent="0" lvl="8" marL="0" algn="r">
              <a:spcBef>
                <a:spcPts val="0"/>
              </a:spcBef>
              <a:buNone/>
              <a:defRPr b="0" i="0" sz="1000" u="none" cap="none" strike="noStrike">
                <a:solidFill>
                  <a:srgbClr val="414A5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8" name="Shape 18"/>
        <p:cNvGrpSpPr/>
        <p:nvPr/>
      </p:nvGrpSpPr>
      <p:grpSpPr>
        <a:xfrm>
          <a:off x="0" y="0"/>
          <a:ext cx="0" cy="0"/>
          <a:chOff x="0" y="0"/>
          <a:chExt cx="0" cy="0"/>
        </a:xfrm>
      </p:grpSpPr>
      <p:sp>
        <p:nvSpPr>
          <p:cNvPr id="19" name="Google Shape;19;p4"/>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a:solidFill>
                  <a:srgbClr val="414A58"/>
                </a:solidFill>
                <a:latin typeface="Calibri"/>
                <a:ea typeface="Calibri"/>
                <a:cs typeface="Calibri"/>
                <a:sym typeface="Calibri"/>
              </a:defRPr>
            </a:lvl1pPr>
            <a:lvl2pPr indent="0" lvl="1" marL="0" algn="r">
              <a:spcBef>
                <a:spcPts val="0"/>
              </a:spcBef>
              <a:buNone/>
              <a:defRPr b="0" i="0" sz="1000">
                <a:solidFill>
                  <a:srgbClr val="414A58"/>
                </a:solidFill>
                <a:latin typeface="Calibri"/>
                <a:ea typeface="Calibri"/>
                <a:cs typeface="Calibri"/>
                <a:sym typeface="Calibri"/>
              </a:defRPr>
            </a:lvl2pPr>
            <a:lvl3pPr indent="0" lvl="2" marL="0" algn="r">
              <a:spcBef>
                <a:spcPts val="0"/>
              </a:spcBef>
              <a:buNone/>
              <a:defRPr b="0" i="0" sz="1000">
                <a:solidFill>
                  <a:srgbClr val="414A58"/>
                </a:solidFill>
                <a:latin typeface="Calibri"/>
                <a:ea typeface="Calibri"/>
                <a:cs typeface="Calibri"/>
                <a:sym typeface="Calibri"/>
              </a:defRPr>
            </a:lvl3pPr>
            <a:lvl4pPr indent="0" lvl="3" marL="0" algn="r">
              <a:spcBef>
                <a:spcPts val="0"/>
              </a:spcBef>
              <a:buNone/>
              <a:defRPr b="0" i="0" sz="1000">
                <a:solidFill>
                  <a:srgbClr val="414A58"/>
                </a:solidFill>
                <a:latin typeface="Calibri"/>
                <a:ea typeface="Calibri"/>
                <a:cs typeface="Calibri"/>
                <a:sym typeface="Calibri"/>
              </a:defRPr>
            </a:lvl4pPr>
            <a:lvl5pPr indent="0" lvl="4" marL="0" algn="r">
              <a:spcBef>
                <a:spcPts val="0"/>
              </a:spcBef>
              <a:buNone/>
              <a:defRPr b="0" i="0" sz="1000">
                <a:solidFill>
                  <a:srgbClr val="414A58"/>
                </a:solidFill>
                <a:latin typeface="Calibri"/>
                <a:ea typeface="Calibri"/>
                <a:cs typeface="Calibri"/>
                <a:sym typeface="Calibri"/>
              </a:defRPr>
            </a:lvl5pPr>
            <a:lvl6pPr indent="0" lvl="5" marL="0" algn="r">
              <a:spcBef>
                <a:spcPts val="0"/>
              </a:spcBef>
              <a:buNone/>
              <a:defRPr b="0" i="0" sz="1000">
                <a:solidFill>
                  <a:srgbClr val="414A58"/>
                </a:solidFill>
                <a:latin typeface="Calibri"/>
                <a:ea typeface="Calibri"/>
                <a:cs typeface="Calibri"/>
                <a:sym typeface="Calibri"/>
              </a:defRPr>
            </a:lvl6pPr>
            <a:lvl7pPr indent="0" lvl="6" marL="0" algn="r">
              <a:spcBef>
                <a:spcPts val="0"/>
              </a:spcBef>
              <a:buNone/>
              <a:defRPr b="0" i="0" sz="1000">
                <a:solidFill>
                  <a:srgbClr val="414A58"/>
                </a:solidFill>
                <a:latin typeface="Calibri"/>
                <a:ea typeface="Calibri"/>
                <a:cs typeface="Calibri"/>
                <a:sym typeface="Calibri"/>
              </a:defRPr>
            </a:lvl7pPr>
            <a:lvl8pPr indent="0" lvl="7" marL="0" algn="r">
              <a:spcBef>
                <a:spcPts val="0"/>
              </a:spcBef>
              <a:buNone/>
              <a:defRPr b="0" i="0" sz="1000">
                <a:solidFill>
                  <a:srgbClr val="414A58"/>
                </a:solidFill>
                <a:latin typeface="Calibri"/>
                <a:ea typeface="Calibri"/>
                <a:cs typeface="Calibri"/>
                <a:sym typeface="Calibri"/>
              </a:defRPr>
            </a:lvl8pPr>
            <a:lvl9pPr indent="0" lvl="8" marL="0" algn="r">
              <a:spcBef>
                <a:spcPts val="0"/>
              </a:spcBef>
              <a:buNone/>
              <a:defRPr b="0" i="0" sz="1000">
                <a:solidFill>
                  <a:srgbClr val="414A5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
        <p:nvSpPr>
          <p:cNvPr id="21" name="Google Shape;21;p5"/>
          <p:cNvSpPr txBox="1"/>
          <p:nvPr>
            <p:ph type="title"/>
          </p:nvPr>
        </p:nvSpPr>
        <p:spPr>
          <a:xfrm>
            <a:off x="686076" y="529881"/>
            <a:ext cx="9213298" cy="8417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5"/>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 name="Google Shape;23;p5"/>
          <p:cNvSpPr txBox="1"/>
          <p:nvPr>
            <p:ph idx="1" type="body"/>
          </p:nvPr>
        </p:nvSpPr>
        <p:spPr>
          <a:xfrm>
            <a:off x="750888" y="1552713"/>
            <a:ext cx="10691812" cy="4752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chemeClr val="dk1"/>
              </a:buClr>
              <a:buSzPts val="2600"/>
              <a:buFont typeface="Arial"/>
              <a:buNone/>
              <a:defRPr b="0" i="0" sz="2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24" name="Shape 24"/>
        <p:cNvGrpSpPr/>
        <p:nvPr/>
      </p:nvGrpSpPr>
      <p:grpSpPr>
        <a:xfrm>
          <a:off x="0" y="0"/>
          <a:ext cx="0" cy="0"/>
          <a:chOff x="0" y="0"/>
          <a:chExt cx="0" cy="0"/>
        </a:xfrm>
      </p:grpSpPr>
      <p:sp>
        <p:nvSpPr>
          <p:cNvPr id="25" name="Google Shape;25;p6"/>
          <p:cNvSpPr txBox="1"/>
          <p:nvPr>
            <p:ph type="title"/>
          </p:nvPr>
        </p:nvSpPr>
        <p:spPr>
          <a:xfrm>
            <a:off x="686076" y="529881"/>
            <a:ext cx="9213298" cy="8417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6"/>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6"/>
          <p:cNvSpPr txBox="1"/>
          <p:nvPr>
            <p:ph idx="1" type="body"/>
          </p:nvPr>
        </p:nvSpPr>
        <p:spPr>
          <a:xfrm>
            <a:off x="750888" y="1552713"/>
            <a:ext cx="10691812" cy="47528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7"/>
          <p:cNvSpPr txBox="1"/>
          <p:nvPr>
            <p:ph type="title"/>
          </p:nvPr>
        </p:nvSpPr>
        <p:spPr>
          <a:xfrm>
            <a:off x="689113" y="470452"/>
            <a:ext cx="10664687" cy="90013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7"/>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7"/>
          <p:cNvSpPr txBox="1"/>
          <p:nvPr>
            <p:ph idx="1" type="body"/>
          </p:nvPr>
        </p:nvSpPr>
        <p:spPr>
          <a:xfrm>
            <a:off x="699053" y="2290418"/>
            <a:ext cx="10830339" cy="336363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7"/>
          <p:cNvSpPr txBox="1"/>
          <p:nvPr>
            <p:ph idx="2" type="body"/>
          </p:nvPr>
        </p:nvSpPr>
        <p:spPr>
          <a:xfrm>
            <a:off x="699053" y="1477618"/>
            <a:ext cx="10830339" cy="1035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Inter Light"/>
                <a:ea typeface="Inter Light"/>
                <a:cs typeface="Inter Light"/>
                <a:sym typeface="Inter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3" name="Shape 33"/>
        <p:cNvGrpSpPr/>
        <p:nvPr/>
      </p:nvGrpSpPr>
      <p:grpSpPr>
        <a:xfrm>
          <a:off x="0" y="0"/>
          <a:ext cx="0" cy="0"/>
          <a:chOff x="0" y="0"/>
          <a:chExt cx="0" cy="0"/>
        </a:xfrm>
      </p:grpSpPr>
      <p:sp>
        <p:nvSpPr>
          <p:cNvPr id="34" name="Google Shape;34;p8"/>
          <p:cNvSpPr txBox="1"/>
          <p:nvPr>
            <p:ph type="title"/>
          </p:nvPr>
        </p:nvSpPr>
        <p:spPr>
          <a:xfrm>
            <a:off x="689113" y="470452"/>
            <a:ext cx="10664687" cy="90013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8"/>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8"/>
          <p:cNvSpPr txBox="1"/>
          <p:nvPr>
            <p:ph idx="1" type="body"/>
          </p:nvPr>
        </p:nvSpPr>
        <p:spPr>
          <a:xfrm>
            <a:off x="699053" y="2290418"/>
            <a:ext cx="10830339" cy="336363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8"/>
          <p:cNvSpPr txBox="1"/>
          <p:nvPr>
            <p:ph idx="2" type="body"/>
          </p:nvPr>
        </p:nvSpPr>
        <p:spPr>
          <a:xfrm>
            <a:off x="699053" y="1477618"/>
            <a:ext cx="10830339" cy="1035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Inter Light"/>
                <a:ea typeface="Inter Light"/>
                <a:cs typeface="Inter Light"/>
                <a:sym typeface="Inter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9"/>
          <p:cNvSpPr txBox="1"/>
          <p:nvPr>
            <p:ph type="title"/>
          </p:nvPr>
        </p:nvSpPr>
        <p:spPr>
          <a:xfrm>
            <a:off x="713894" y="510897"/>
            <a:ext cx="10515600" cy="98659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9"/>
          <p:cNvSpPr txBox="1"/>
          <p:nvPr>
            <p:ph idx="1" type="body"/>
          </p:nvPr>
        </p:nvSpPr>
        <p:spPr>
          <a:xfrm>
            <a:off x="839788" y="1681163"/>
            <a:ext cx="5157787" cy="823912"/>
          </a:xfrm>
          <a:prstGeom prst="rect">
            <a:avLst/>
          </a:prstGeom>
          <a:solidFill>
            <a:schemeClr val="accent6"/>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9"/>
          <p:cNvSpPr txBox="1"/>
          <p:nvPr>
            <p:ph idx="2" type="body"/>
          </p:nvPr>
        </p:nvSpPr>
        <p:spPr>
          <a:xfrm>
            <a:off x="839788" y="2505075"/>
            <a:ext cx="5157787" cy="3684588"/>
          </a:xfrm>
          <a:prstGeom prst="rect">
            <a:avLst/>
          </a:prstGeom>
          <a:solidFill>
            <a:schemeClr val="lt1">
              <a:alpha val="20000"/>
            </a:schemeClr>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9"/>
          <p:cNvSpPr txBox="1"/>
          <p:nvPr>
            <p:ph idx="3" type="body"/>
          </p:nvPr>
        </p:nvSpPr>
        <p:spPr>
          <a:xfrm>
            <a:off x="6172200" y="1681163"/>
            <a:ext cx="5183188" cy="823912"/>
          </a:xfrm>
          <a:prstGeom prst="rect">
            <a:avLst/>
          </a:prstGeom>
          <a:solidFill>
            <a:schemeClr val="accent6"/>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9"/>
          <p:cNvSpPr txBox="1"/>
          <p:nvPr>
            <p:ph idx="4" type="body"/>
          </p:nvPr>
        </p:nvSpPr>
        <p:spPr>
          <a:xfrm>
            <a:off x="6172200" y="2505075"/>
            <a:ext cx="5183188" cy="3684588"/>
          </a:xfrm>
          <a:prstGeom prst="rect">
            <a:avLst/>
          </a:prstGeom>
          <a:solidFill>
            <a:schemeClr val="lt1">
              <a:alpha val="20000"/>
            </a:schemeClr>
          </a:solidFill>
          <a:ln cap="flat" cmpd="sng" w="12700">
            <a:solidFill>
              <a:schemeClr val="accent6"/>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9"/>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5" name="Shape 45"/>
        <p:cNvGrpSpPr/>
        <p:nvPr/>
      </p:nvGrpSpPr>
      <p:grpSpPr>
        <a:xfrm>
          <a:off x="0" y="0"/>
          <a:ext cx="0" cy="0"/>
          <a:chOff x="0" y="0"/>
          <a:chExt cx="0" cy="0"/>
        </a:xfrm>
      </p:grpSpPr>
      <p:sp>
        <p:nvSpPr>
          <p:cNvPr id="46" name="Google Shape;46;p10"/>
          <p:cNvSpPr txBox="1"/>
          <p:nvPr>
            <p:ph type="ctrTitle"/>
          </p:nvPr>
        </p:nvSpPr>
        <p:spPr>
          <a:xfrm>
            <a:off x="699053" y="274224"/>
            <a:ext cx="9144000" cy="67993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10"/>
          <p:cNvSpPr txBox="1"/>
          <p:nvPr>
            <p:ph idx="1" type="subTitle"/>
          </p:nvPr>
        </p:nvSpPr>
        <p:spPr>
          <a:xfrm>
            <a:off x="732183" y="861391"/>
            <a:ext cx="9144000" cy="61622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8" name="Google Shape;48;p10"/>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0"/>
          <p:cNvSpPr txBox="1"/>
          <p:nvPr>
            <p:ph idx="2" type="body"/>
          </p:nvPr>
        </p:nvSpPr>
        <p:spPr>
          <a:xfrm>
            <a:off x="699053" y="2290418"/>
            <a:ext cx="10830339" cy="3363636"/>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chemeClr val="dk1"/>
              </a:buClr>
              <a:buSzPts val="1800"/>
              <a:buFont typeface="Courier New"/>
              <a:buChar char="o"/>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0"/>
          <p:cNvSpPr txBox="1"/>
          <p:nvPr>
            <p:ph idx="3" type="body"/>
          </p:nvPr>
        </p:nvSpPr>
        <p:spPr>
          <a:xfrm>
            <a:off x="699053" y="1477618"/>
            <a:ext cx="10830339" cy="10350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Inter Light"/>
                <a:ea typeface="Inter Light"/>
                <a:cs typeface="Inter Light"/>
                <a:sym typeface="Inter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flipH="1" rot="10800000">
            <a:off x="790414" y="1291710"/>
            <a:ext cx="10611172" cy="45719"/>
          </a:xfrm>
          <a:prstGeom prst="rect">
            <a:avLst/>
          </a:prstGeom>
          <a:solidFill>
            <a:srgbClr val="A7CE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idx="12" type="sldNum"/>
          </p:nvPr>
        </p:nvSpPr>
        <p:spPr>
          <a:xfrm>
            <a:off x="8610599" y="6356350"/>
            <a:ext cx="338924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414A58"/>
                </a:solidFill>
                <a:latin typeface="Calibri"/>
                <a:ea typeface="Calibri"/>
                <a:cs typeface="Calibri"/>
                <a:sym typeface="Calibri"/>
              </a:defRPr>
            </a:lvl1pPr>
            <a:lvl2pPr indent="0" lvl="1" marL="0" marR="0" rtl="0" algn="r">
              <a:spcBef>
                <a:spcPts val="0"/>
              </a:spcBef>
              <a:buNone/>
              <a:defRPr b="0" i="0" sz="1000" u="none" cap="none" strike="noStrike">
                <a:solidFill>
                  <a:srgbClr val="414A58"/>
                </a:solidFill>
                <a:latin typeface="Calibri"/>
                <a:ea typeface="Calibri"/>
                <a:cs typeface="Calibri"/>
                <a:sym typeface="Calibri"/>
              </a:defRPr>
            </a:lvl2pPr>
            <a:lvl3pPr indent="0" lvl="2" marL="0" marR="0" rtl="0" algn="r">
              <a:spcBef>
                <a:spcPts val="0"/>
              </a:spcBef>
              <a:buNone/>
              <a:defRPr b="0" i="0" sz="1000" u="none" cap="none" strike="noStrike">
                <a:solidFill>
                  <a:srgbClr val="414A58"/>
                </a:solidFill>
                <a:latin typeface="Calibri"/>
                <a:ea typeface="Calibri"/>
                <a:cs typeface="Calibri"/>
                <a:sym typeface="Calibri"/>
              </a:defRPr>
            </a:lvl3pPr>
            <a:lvl4pPr indent="0" lvl="3" marL="0" marR="0" rtl="0" algn="r">
              <a:spcBef>
                <a:spcPts val="0"/>
              </a:spcBef>
              <a:buNone/>
              <a:defRPr b="0" i="0" sz="1000" u="none" cap="none" strike="noStrike">
                <a:solidFill>
                  <a:srgbClr val="414A58"/>
                </a:solidFill>
                <a:latin typeface="Calibri"/>
                <a:ea typeface="Calibri"/>
                <a:cs typeface="Calibri"/>
                <a:sym typeface="Calibri"/>
              </a:defRPr>
            </a:lvl4pPr>
            <a:lvl5pPr indent="0" lvl="4" marL="0" marR="0" rtl="0" algn="r">
              <a:spcBef>
                <a:spcPts val="0"/>
              </a:spcBef>
              <a:buNone/>
              <a:defRPr b="0" i="0" sz="1000" u="none" cap="none" strike="noStrike">
                <a:solidFill>
                  <a:srgbClr val="414A58"/>
                </a:solidFill>
                <a:latin typeface="Calibri"/>
                <a:ea typeface="Calibri"/>
                <a:cs typeface="Calibri"/>
                <a:sym typeface="Calibri"/>
              </a:defRPr>
            </a:lvl5pPr>
            <a:lvl6pPr indent="0" lvl="5" marL="0" marR="0" rtl="0" algn="r">
              <a:spcBef>
                <a:spcPts val="0"/>
              </a:spcBef>
              <a:buNone/>
              <a:defRPr b="0" i="0" sz="1000" u="none" cap="none" strike="noStrike">
                <a:solidFill>
                  <a:srgbClr val="414A58"/>
                </a:solidFill>
                <a:latin typeface="Calibri"/>
                <a:ea typeface="Calibri"/>
                <a:cs typeface="Calibri"/>
                <a:sym typeface="Calibri"/>
              </a:defRPr>
            </a:lvl6pPr>
            <a:lvl7pPr indent="0" lvl="6" marL="0" marR="0" rtl="0" algn="r">
              <a:spcBef>
                <a:spcPts val="0"/>
              </a:spcBef>
              <a:buNone/>
              <a:defRPr b="0" i="0" sz="1000" u="none" cap="none" strike="noStrike">
                <a:solidFill>
                  <a:srgbClr val="414A58"/>
                </a:solidFill>
                <a:latin typeface="Calibri"/>
                <a:ea typeface="Calibri"/>
                <a:cs typeface="Calibri"/>
                <a:sym typeface="Calibri"/>
              </a:defRPr>
            </a:lvl7pPr>
            <a:lvl8pPr indent="0" lvl="7" marL="0" marR="0" rtl="0" algn="r">
              <a:spcBef>
                <a:spcPts val="0"/>
              </a:spcBef>
              <a:buNone/>
              <a:defRPr b="0" i="0" sz="1000" u="none" cap="none" strike="noStrike">
                <a:solidFill>
                  <a:srgbClr val="414A58"/>
                </a:solidFill>
                <a:latin typeface="Calibri"/>
                <a:ea typeface="Calibri"/>
                <a:cs typeface="Calibri"/>
                <a:sym typeface="Calibri"/>
              </a:defRPr>
            </a:lvl8pPr>
            <a:lvl9pPr indent="0" lvl="8" marL="0" marR="0" rtl="0" algn="r">
              <a:spcBef>
                <a:spcPts val="0"/>
              </a:spcBef>
              <a:buNone/>
              <a:defRPr b="0" i="0" sz="1000" u="none" cap="none" strike="noStrike">
                <a:solidFill>
                  <a:srgbClr val="414A5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1"/>
          <p:cNvPicPr preferRelativeResize="0"/>
          <p:nvPr/>
        </p:nvPicPr>
        <p:blipFill rotWithShape="1">
          <a:blip r:embed="rId1">
            <a:alphaModFix/>
          </a:blip>
          <a:srcRect b="0" l="0" r="0" t="0"/>
          <a:stretch/>
        </p:blipFill>
        <p:spPr>
          <a:xfrm>
            <a:off x="9909313" y="324519"/>
            <a:ext cx="1452594" cy="7414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s://econedlink.org/webinar/career-exploration-using-a-career-fair-format/" TargetMode="Externa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s://www.bls.gov/oo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hyperlink" Target="https://docs.google.com/document/d/1h6RmIsxumBN22BNCPU1zR_SlXpOBk40ejLNYmATwQwE/edit?tab=t.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mynextmove.org/find/browse?c=0" TargetMode="External"/><Relationship Id="rId4" Type="http://schemas.openxmlformats.org/officeDocument/2006/relationships/image" Target="../media/image6.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linkedin.com/in/james-heffron-b54499a9" TargetMode="Externa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s://www.councilforeconed.org/policy-advocacy/k-12-standar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hyperlink" Target="https://www.councilforeconed.org/policy-advocacy/k-12-standard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4"/>
          <p:cNvPicPr preferRelativeResize="0"/>
          <p:nvPr/>
        </p:nvPicPr>
        <p:blipFill rotWithShape="1">
          <a:blip r:embed="rId3">
            <a:alphaModFix/>
          </a:blip>
          <a:srcRect b="0" l="29" r="28" t="0"/>
          <a:stretch/>
        </p:blipFill>
        <p:spPr>
          <a:xfrm>
            <a:off x="0" y="0"/>
            <a:ext cx="9411909" cy="6896083"/>
          </a:xfrm>
          <a:prstGeom prst="rect">
            <a:avLst/>
          </a:prstGeom>
          <a:noFill/>
          <a:ln>
            <a:noFill/>
          </a:ln>
        </p:spPr>
      </p:pic>
      <p:sp>
        <p:nvSpPr>
          <p:cNvPr id="72" name="Google Shape;72;p14"/>
          <p:cNvSpPr txBox="1"/>
          <p:nvPr>
            <p:ph idx="1" type="body"/>
          </p:nvPr>
        </p:nvSpPr>
        <p:spPr>
          <a:xfrm>
            <a:off x="717424" y="1563075"/>
            <a:ext cx="6196215" cy="26768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5400"/>
              <a:buFont typeface="Calibri"/>
              <a:buNone/>
            </a:pPr>
            <a:r>
              <a:rPr lang="en-US" u="sng">
                <a:solidFill>
                  <a:srgbClr val="000000"/>
                </a:solidFill>
                <a:hlinkClick r:id="rId4">
                  <a:extLst>
                    <a:ext uri="{A12FA001-AC4F-418D-AE19-62706E023703}">
                      <ahyp:hlinkClr val="tx"/>
                    </a:ext>
                  </a:extLst>
                </a:hlinkClick>
              </a:rPr>
              <a:t>Career Exploration Using a Career Fair Format</a:t>
            </a:r>
            <a:endParaRPr/>
          </a:p>
          <a:p>
            <a:pPr indent="0" lvl="0" marL="0" rtl="0" algn="l">
              <a:lnSpc>
                <a:spcPct val="90000"/>
              </a:lnSpc>
              <a:spcBef>
                <a:spcPts val="1000"/>
              </a:spcBef>
              <a:spcAft>
                <a:spcPts val="0"/>
              </a:spcAft>
              <a:buClr>
                <a:schemeClr val="dk1"/>
              </a:buClr>
              <a:buSzPts val="5000"/>
              <a:buFont typeface="Calibri"/>
              <a:buNone/>
            </a:pPr>
            <a:r>
              <a:t/>
            </a:r>
            <a:endParaRPr sz="5000">
              <a:solidFill>
                <a:srgbClr val="414A58"/>
              </a:solidFill>
              <a:latin typeface="Calibri"/>
              <a:ea typeface="Calibri"/>
              <a:cs typeface="Calibri"/>
              <a:sym typeface="Calibri"/>
            </a:endParaRPr>
          </a:p>
        </p:txBody>
      </p:sp>
      <p:pic>
        <p:nvPicPr>
          <p:cNvPr id="73" name="Google Shape;73;p14"/>
          <p:cNvPicPr preferRelativeResize="0"/>
          <p:nvPr/>
        </p:nvPicPr>
        <p:blipFill rotWithShape="1">
          <a:blip r:embed="rId5">
            <a:alphaModFix/>
          </a:blip>
          <a:srcRect b="0" l="0" r="0" t="0"/>
          <a:stretch/>
        </p:blipFill>
        <p:spPr>
          <a:xfrm>
            <a:off x="708075" y="4860038"/>
            <a:ext cx="2597021" cy="13255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3"/>
          <p:cNvPicPr preferRelativeResize="0"/>
          <p:nvPr/>
        </p:nvPicPr>
        <p:blipFill rotWithShape="1">
          <a:blip r:embed="rId3">
            <a:alphaModFix/>
          </a:blip>
          <a:srcRect b="0" l="29" r="28" t="0"/>
          <a:stretch/>
        </p:blipFill>
        <p:spPr>
          <a:xfrm>
            <a:off x="0" y="0"/>
            <a:ext cx="9411909" cy="6896083"/>
          </a:xfrm>
          <a:prstGeom prst="rect">
            <a:avLst/>
          </a:prstGeom>
          <a:noFill/>
          <a:ln>
            <a:noFill/>
          </a:ln>
        </p:spPr>
      </p:pic>
      <p:sp>
        <p:nvSpPr>
          <p:cNvPr id="141" name="Google Shape;141;p23"/>
          <p:cNvSpPr txBox="1"/>
          <p:nvPr>
            <p:ph idx="1" type="body"/>
          </p:nvPr>
        </p:nvSpPr>
        <p:spPr>
          <a:xfrm>
            <a:off x="703943" y="2449812"/>
            <a:ext cx="6161315" cy="9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2 – Career Research</a:t>
            </a:r>
            <a:endParaRPr sz="5000">
              <a:solidFill>
                <a:srgbClr val="414A58"/>
              </a:solidFill>
              <a:latin typeface="Calibri"/>
              <a:ea typeface="Calibri"/>
              <a:cs typeface="Calibri"/>
              <a:sym typeface="Calibri"/>
            </a:endParaRPr>
          </a:p>
        </p:txBody>
      </p:sp>
      <p:pic>
        <p:nvPicPr>
          <p:cNvPr id="142" name="Google Shape;142;p23"/>
          <p:cNvPicPr preferRelativeResize="0"/>
          <p:nvPr/>
        </p:nvPicPr>
        <p:blipFill rotWithShape="1">
          <a:blip r:embed="rId4">
            <a:alphaModFix/>
          </a:blip>
          <a:srcRect b="0" l="0" r="0" t="0"/>
          <a:stretch/>
        </p:blipFill>
        <p:spPr>
          <a:xfrm>
            <a:off x="708075" y="4860038"/>
            <a:ext cx="2597021" cy="13255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2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9" name="Google Shape;149;p24"/>
          <p:cNvSpPr txBox="1"/>
          <p:nvPr/>
        </p:nvSpPr>
        <p:spPr>
          <a:xfrm>
            <a:off x="517889" y="4883544"/>
            <a:ext cx="3876086" cy="1556907"/>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200" u="none" cap="none" strike="noStrike">
                <a:solidFill>
                  <a:schemeClr val="dk1"/>
                </a:solidFill>
                <a:latin typeface="Calibri"/>
                <a:ea typeface="Calibri"/>
                <a:cs typeface="Calibri"/>
                <a:sym typeface="Calibri"/>
              </a:rPr>
              <a:t>Bureau of Labor Statistics (BLS)</a:t>
            </a:r>
            <a:endParaRPr/>
          </a:p>
        </p:txBody>
      </p:sp>
      <p:sp>
        <p:nvSpPr>
          <p:cNvPr id="150" name="Google Shape;150;p24"/>
          <p:cNvSpPr/>
          <p:nvPr/>
        </p:nvSpPr>
        <p:spPr>
          <a:xfrm>
            <a:off x="0" y="0"/>
            <a:ext cx="12192000" cy="86584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24"/>
          <p:cNvSpPr/>
          <p:nvPr/>
        </p:nvSpPr>
        <p:spPr>
          <a:xfrm>
            <a:off x="517889" y="0"/>
            <a:ext cx="11231745" cy="4588184"/>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screenshot of a manual&#10;&#10;AI-generated content may be incorrect." id="152" name="Google Shape;152;p24"/>
          <p:cNvPicPr preferRelativeResize="0"/>
          <p:nvPr/>
        </p:nvPicPr>
        <p:blipFill rotWithShape="1">
          <a:blip r:embed="rId3">
            <a:alphaModFix/>
          </a:blip>
          <a:srcRect b="0" l="0" r="0" t="0"/>
          <a:stretch/>
        </p:blipFill>
        <p:spPr>
          <a:xfrm>
            <a:off x="959200" y="392723"/>
            <a:ext cx="7852473" cy="2891824"/>
          </a:xfrm>
          <a:prstGeom prst="rect">
            <a:avLst/>
          </a:prstGeom>
          <a:noFill/>
          <a:ln>
            <a:noFill/>
          </a:ln>
        </p:spPr>
      </p:pic>
      <p:sp>
        <p:nvSpPr>
          <p:cNvPr id="153" name="Google Shape;153;p24"/>
          <p:cNvSpPr/>
          <p:nvPr/>
        </p:nvSpPr>
        <p:spPr>
          <a:xfrm flipH="1" rot="5400000">
            <a:off x="4001107" y="5661132"/>
            <a:ext cx="1463040" cy="457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24"/>
          <p:cNvSpPr txBox="1"/>
          <p:nvPr/>
        </p:nvSpPr>
        <p:spPr>
          <a:xfrm>
            <a:off x="5162719" y="4883544"/>
            <a:ext cx="6586915" cy="1556907"/>
          </a:xfrm>
          <a:prstGeom prst="rect">
            <a:avLst/>
          </a:prstGeom>
          <a:noFill/>
          <a:ln>
            <a:noFill/>
          </a:ln>
        </p:spPr>
        <p:txBody>
          <a:bodyPr anchorCtr="0" anchor="ctr" bIns="45700" lIns="91425" spcFirstLastPara="1" rIns="91425" wrap="square" tIns="45700">
            <a:normAutofit lnSpcReduction="20000"/>
          </a:bodyPr>
          <a:lstStyle/>
          <a:p>
            <a:pPr indent="0" lvl="0" marL="0" marR="0" rtl="0" algn="l">
              <a:lnSpc>
                <a:spcPct val="90000"/>
              </a:lnSpc>
              <a:spcBef>
                <a:spcPts val="0"/>
              </a:spcBef>
              <a:spcAft>
                <a:spcPts val="0"/>
              </a:spcAft>
              <a:buNone/>
            </a:pPr>
            <a:r>
              <a:rPr b="0" i="0" lang="en-US" sz="23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https://www.bls.gov/ooh/</a:t>
            </a:r>
            <a:endParaRPr b="0" i="0" sz="2300" u="none" cap="none" strike="noStrike">
              <a:solidFill>
                <a:schemeClr val="dk1"/>
              </a:solidFill>
              <a:latin typeface="Calibri"/>
              <a:ea typeface="Calibri"/>
              <a:cs typeface="Calibri"/>
              <a:sym typeface="Calibri"/>
            </a:endParaRPr>
          </a:p>
          <a:p>
            <a:pPr indent="114300" lvl="0" marL="0" marR="0" rtl="0" algn="l">
              <a:lnSpc>
                <a:spcPct val="90000"/>
              </a:lnSpc>
              <a:spcBef>
                <a:spcPts val="600"/>
              </a:spcBef>
              <a:spcAft>
                <a:spcPts val="0"/>
              </a:spcAft>
              <a:buClr>
                <a:schemeClr val="dk1"/>
              </a:buClr>
              <a:buSzPts val="1800"/>
              <a:buFont typeface="Arial"/>
              <a:buNone/>
            </a:pPr>
            <a:r>
              <a:t/>
            </a:r>
            <a:endParaRPr b="0" i="0" sz="2300" u="none" cap="none" strike="noStrike">
              <a:solidFill>
                <a:schemeClr val="dk1"/>
              </a:solidFill>
              <a:latin typeface="Calibri"/>
              <a:ea typeface="Calibri"/>
              <a:cs typeface="Calibri"/>
              <a:sym typeface="Calibri"/>
            </a:endParaRPr>
          </a:p>
          <a:p>
            <a:pPr indent="-374650" lvl="0" marL="457200" rtl="0" algn="l">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identify 4 or 5 data points that would be important for our students to consider.</a:t>
            </a:r>
            <a:endParaRPr b="0" i="0" sz="2300" u="none" cap="none" strike="noStrike">
              <a:solidFill>
                <a:schemeClr val="dk1"/>
              </a:solidFill>
              <a:latin typeface="Calibri"/>
              <a:ea typeface="Calibri"/>
              <a:cs typeface="Calibri"/>
              <a:sym typeface="Calibri"/>
            </a:endParaRPr>
          </a:p>
          <a:p>
            <a:pPr indent="114300" lvl="0" marL="0" marR="0" rtl="0" algn="l">
              <a:lnSpc>
                <a:spcPct val="90000"/>
              </a:lnSpc>
              <a:spcBef>
                <a:spcPts val="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24"/>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Student Organizer</a:t>
            </a:r>
            <a:endParaRPr/>
          </a:p>
        </p:txBody>
      </p:sp>
      <p:sp>
        <p:nvSpPr>
          <p:cNvPr id="162" name="Google Shape;162;p25"/>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3" name="Google Shape;163;p25"/>
          <p:cNvSpPr txBox="1"/>
          <p:nvPr/>
        </p:nvSpPr>
        <p:spPr>
          <a:xfrm>
            <a:off x="275900" y="1690700"/>
            <a:ext cx="5536500" cy="5167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600"/>
              <a:buFont typeface="Arial"/>
              <a:buNone/>
            </a:pPr>
            <a:r>
              <a:rPr b="1" i="0" lang="en-US" sz="2600" u="none" cap="none" strike="noStrike">
                <a:solidFill>
                  <a:schemeClr val="dk1"/>
                </a:solidFill>
                <a:latin typeface="Calibri"/>
                <a:ea typeface="Calibri"/>
                <a:cs typeface="Calibri"/>
                <a:sym typeface="Calibri"/>
              </a:rPr>
              <a:t>Career Exploration Organizer for Students:</a:t>
            </a:r>
            <a:endParaRPr b="0" i="0" sz="2800" u="none" cap="none" strike="noStrike">
              <a:solidFill>
                <a:schemeClr val="dk1"/>
              </a:solidFill>
              <a:latin typeface="Calibri"/>
              <a:ea typeface="Calibri"/>
              <a:cs typeface="Calibri"/>
              <a:sym typeface="Calibri"/>
            </a:endParaRPr>
          </a:p>
          <a:p>
            <a:pPr indent="-355600" lvl="0" marL="457200" marR="0" rtl="0" algn="l">
              <a:lnSpc>
                <a:spcPct val="90000"/>
              </a:lnSpc>
              <a:spcBef>
                <a:spcPts val="100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In class I handed out this form two-sided and wrote down an </a:t>
            </a:r>
            <a:r>
              <a:rPr b="1" lang="en-US" sz="2000">
                <a:solidFill>
                  <a:schemeClr val="dk1"/>
                </a:solidFill>
                <a:latin typeface="Calibri"/>
                <a:ea typeface="Calibri"/>
                <a:cs typeface="Calibri"/>
                <a:sym typeface="Calibri"/>
              </a:rPr>
              <a:t>occupation</a:t>
            </a:r>
            <a:r>
              <a:rPr b="1" lang="en-US" sz="2000">
                <a:solidFill>
                  <a:schemeClr val="dk1"/>
                </a:solidFill>
                <a:latin typeface="Calibri"/>
                <a:ea typeface="Calibri"/>
                <a:cs typeface="Calibri"/>
                <a:sym typeface="Calibri"/>
              </a:rPr>
              <a:t> for them to research--I wanted to expose them to one that may not choose on their own.</a:t>
            </a:r>
            <a:endParaRPr b="1" sz="2000">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They were then placed in groups with classmates who had different careers and they shared out</a:t>
            </a:r>
            <a:endParaRPr b="1" sz="2000">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In the same groups they researched a 2nd career of their choice as long as it wasn’t the same as someone else in their group</a:t>
            </a:r>
            <a:endParaRPr b="1" sz="2000">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after researching this 2nd career, they shared out to the group--at this point they would have been </a:t>
            </a:r>
            <a:r>
              <a:rPr b="1" lang="en-US" sz="2000">
                <a:solidFill>
                  <a:schemeClr val="dk1"/>
                </a:solidFill>
                <a:latin typeface="Calibri"/>
                <a:ea typeface="Calibri"/>
                <a:cs typeface="Calibri"/>
                <a:sym typeface="Calibri"/>
              </a:rPr>
              <a:t>exposed</a:t>
            </a:r>
            <a:r>
              <a:rPr b="1" lang="en-US" sz="2000">
                <a:solidFill>
                  <a:schemeClr val="dk1"/>
                </a:solidFill>
                <a:latin typeface="Calibri"/>
                <a:ea typeface="Calibri"/>
                <a:cs typeface="Calibri"/>
                <a:sym typeface="Calibri"/>
              </a:rPr>
              <a:t> to 8 different careers</a:t>
            </a:r>
            <a:endParaRPr b="1" sz="2000">
              <a:solidFill>
                <a:schemeClr val="dk1"/>
              </a:solidFill>
              <a:latin typeface="Calibri"/>
              <a:ea typeface="Calibri"/>
              <a:cs typeface="Calibri"/>
              <a:sym typeface="Calibri"/>
            </a:endParaRPr>
          </a:p>
          <a:p>
            <a:pPr indent="-355600" lvl="0" marL="457200" marR="0" rtl="0" algn="l">
              <a:lnSpc>
                <a:spcPct val="90000"/>
              </a:lnSpc>
              <a:spcBef>
                <a:spcPts val="0"/>
              </a:spcBef>
              <a:spcAft>
                <a:spcPts val="0"/>
              </a:spcAft>
              <a:buClr>
                <a:schemeClr val="dk1"/>
              </a:buClr>
              <a:buSzPts val="2000"/>
              <a:buFont typeface="Calibri"/>
              <a:buChar char="●"/>
            </a:pPr>
            <a:r>
              <a:rPr b="1" lang="en-US" sz="2000">
                <a:solidFill>
                  <a:schemeClr val="dk1"/>
                </a:solidFill>
                <a:latin typeface="Calibri"/>
                <a:ea typeface="Calibri"/>
                <a:cs typeface="Calibri"/>
                <a:sym typeface="Calibri"/>
              </a:rPr>
              <a:t>I also posted this on google classroom for them to research another career for HW</a:t>
            </a:r>
            <a:endParaRPr b="1" sz="2000">
              <a:solidFill>
                <a:schemeClr val="dk1"/>
              </a:solidFill>
              <a:latin typeface="Calibri"/>
              <a:ea typeface="Calibri"/>
              <a:cs typeface="Calibri"/>
              <a:sym typeface="Calibri"/>
            </a:endParaRPr>
          </a:p>
        </p:txBody>
      </p:sp>
      <p:pic>
        <p:nvPicPr>
          <p:cNvPr descr="A white sheet of paper with black text&#10;&#10;AI-generated content may be incorrect." id="164" name="Google Shape;164;p25"/>
          <p:cNvPicPr preferRelativeResize="0"/>
          <p:nvPr/>
        </p:nvPicPr>
        <p:blipFill rotWithShape="1">
          <a:blip r:embed="rId3">
            <a:alphaModFix/>
          </a:blip>
          <a:srcRect b="0" l="0" r="0" t="0"/>
          <a:stretch/>
        </p:blipFill>
        <p:spPr>
          <a:xfrm>
            <a:off x="5843500" y="1208699"/>
            <a:ext cx="6022951" cy="4897624"/>
          </a:xfrm>
          <a:prstGeom prst="rect">
            <a:avLst/>
          </a:prstGeom>
          <a:noFill/>
          <a:ln>
            <a:noFill/>
          </a:ln>
        </p:spPr>
      </p:pic>
      <p:sp>
        <p:nvSpPr>
          <p:cNvPr id="165" name="Google Shape;165;p25"/>
          <p:cNvSpPr txBox="1"/>
          <p:nvPr/>
        </p:nvSpPr>
        <p:spPr>
          <a:xfrm>
            <a:off x="5901600" y="6284925"/>
            <a:ext cx="5536500" cy="455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2600"/>
              <a:buFont typeface="Arial"/>
              <a:buNone/>
            </a:pPr>
            <a:r>
              <a:rPr b="1" lang="en-US" sz="1500">
                <a:solidFill>
                  <a:schemeClr val="dk1"/>
                </a:solidFill>
                <a:latin typeface="Calibri"/>
                <a:ea typeface="Calibri"/>
                <a:cs typeface="Calibri"/>
                <a:sym typeface="Calibri"/>
              </a:rPr>
              <a:t> </a:t>
            </a:r>
            <a:r>
              <a:rPr lang="en-US" sz="1500" u="sng">
                <a:solidFill>
                  <a:schemeClr val="dk1"/>
                </a:solidFill>
                <a:latin typeface="Calibri"/>
                <a:ea typeface="Calibri"/>
                <a:cs typeface="Calibri"/>
                <a:sym typeface="Calibri"/>
                <a:hlinkClick r:id="rId4">
                  <a:extLst>
                    <a:ext uri="{A12FA001-AC4F-418D-AE19-62706E023703}">
                      <ahyp:hlinkClr val="tx"/>
                    </a:ext>
                  </a:extLst>
                </a:hlinkClick>
              </a:rPr>
              <a:t>https://docs.google.com/document/d/1h6RmIsxumBN22BNCPU1zR_SlXpOBk40ejLNYmATwQwE/edit?tab=t.0</a:t>
            </a:r>
            <a:r>
              <a:rPr lang="en-US" sz="15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6"/>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Other Sources for Career Searches</a:t>
            </a:r>
            <a:endParaRPr/>
          </a:p>
        </p:txBody>
      </p:sp>
      <p:sp>
        <p:nvSpPr>
          <p:cNvPr id="172" name="Google Shape;172;p26"/>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73" name="Google Shape;173;p26"/>
          <p:cNvSpPr txBox="1"/>
          <p:nvPr/>
        </p:nvSpPr>
        <p:spPr>
          <a:xfrm>
            <a:off x="718704" y="1731817"/>
            <a:ext cx="1054677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https://www.mynextmove.org/find/browse?c=0</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26"/>
          <p:cNvSpPr txBox="1"/>
          <p:nvPr/>
        </p:nvSpPr>
        <p:spPr>
          <a:xfrm>
            <a:off x="692725" y="3584875"/>
            <a:ext cx="61377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Khan Academy: https://www.khanacademy.org/college-careers-more/career-content</a:t>
            </a:r>
            <a:endParaRPr sz="1800">
              <a:solidFill>
                <a:schemeClr val="dk1"/>
              </a:solidFill>
              <a:latin typeface="Calibri"/>
              <a:ea typeface="Calibri"/>
              <a:cs typeface="Calibri"/>
              <a:sym typeface="Calibri"/>
            </a:endParaRPr>
          </a:p>
        </p:txBody>
      </p:sp>
      <p:pic>
        <p:nvPicPr>
          <p:cNvPr descr="A screenshot of a video call&#10;&#10;AI-generated content may be incorrect." id="175" name="Google Shape;175;p26"/>
          <p:cNvPicPr preferRelativeResize="0"/>
          <p:nvPr/>
        </p:nvPicPr>
        <p:blipFill rotWithShape="1">
          <a:blip r:embed="rId4">
            <a:alphaModFix/>
          </a:blip>
          <a:srcRect b="0" l="0" r="0" t="0"/>
          <a:stretch/>
        </p:blipFill>
        <p:spPr>
          <a:xfrm>
            <a:off x="7078249" y="4054164"/>
            <a:ext cx="4398820" cy="2685939"/>
          </a:xfrm>
          <a:prstGeom prst="rect">
            <a:avLst/>
          </a:prstGeom>
          <a:noFill/>
          <a:ln>
            <a:noFill/>
          </a:ln>
        </p:spPr>
      </p:pic>
      <p:pic>
        <p:nvPicPr>
          <p:cNvPr descr="A screenshot of a computer&#10;&#10;AI-generated content may be incorrect." id="176" name="Google Shape;176;p26"/>
          <p:cNvPicPr preferRelativeResize="0"/>
          <p:nvPr/>
        </p:nvPicPr>
        <p:blipFill rotWithShape="1">
          <a:blip r:embed="rId5">
            <a:alphaModFix/>
          </a:blip>
          <a:srcRect b="0" l="0" r="0" t="0"/>
          <a:stretch/>
        </p:blipFill>
        <p:spPr>
          <a:xfrm>
            <a:off x="5957454" y="1702143"/>
            <a:ext cx="6234546" cy="1869101"/>
          </a:xfrm>
          <a:prstGeom prst="rect">
            <a:avLst/>
          </a:prstGeom>
          <a:noFill/>
          <a:ln>
            <a:noFill/>
          </a:ln>
        </p:spPr>
      </p:pic>
      <p:sp>
        <p:nvSpPr>
          <p:cNvPr id="177" name="Google Shape;177;p26"/>
          <p:cNvSpPr txBox="1"/>
          <p:nvPr/>
        </p:nvSpPr>
        <p:spPr>
          <a:xfrm>
            <a:off x="293750" y="5159775"/>
            <a:ext cx="6536700" cy="15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t>Rank the three sites in order of preference (in the chat)</a:t>
            </a:r>
            <a:endParaRPr b="1"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27"/>
          <p:cNvPicPr preferRelativeResize="0"/>
          <p:nvPr/>
        </p:nvPicPr>
        <p:blipFill rotWithShape="1">
          <a:blip r:embed="rId3">
            <a:alphaModFix/>
          </a:blip>
          <a:srcRect b="0" l="29" r="28" t="0"/>
          <a:stretch/>
        </p:blipFill>
        <p:spPr>
          <a:xfrm>
            <a:off x="0" y="0"/>
            <a:ext cx="9411909" cy="6896083"/>
          </a:xfrm>
          <a:prstGeom prst="rect">
            <a:avLst/>
          </a:prstGeom>
          <a:noFill/>
          <a:ln>
            <a:noFill/>
          </a:ln>
        </p:spPr>
      </p:pic>
      <p:sp>
        <p:nvSpPr>
          <p:cNvPr id="183" name="Google Shape;183;p27"/>
          <p:cNvSpPr txBox="1"/>
          <p:nvPr>
            <p:ph idx="1" type="body"/>
          </p:nvPr>
        </p:nvSpPr>
        <p:spPr>
          <a:xfrm>
            <a:off x="703943" y="2449812"/>
            <a:ext cx="6161315" cy="15512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Career Fair/Student Presentations</a:t>
            </a:r>
            <a:endParaRPr/>
          </a:p>
        </p:txBody>
      </p:sp>
      <p:pic>
        <p:nvPicPr>
          <p:cNvPr id="184" name="Google Shape;184;p27"/>
          <p:cNvPicPr preferRelativeResize="0"/>
          <p:nvPr/>
        </p:nvPicPr>
        <p:blipFill rotWithShape="1">
          <a:blip r:embed="rId4">
            <a:alphaModFix/>
          </a:blip>
          <a:srcRect b="0" l="0" r="0" t="0"/>
          <a:stretch/>
        </p:blipFill>
        <p:spPr>
          <a:xfrm>
            <a:off x="708075" y="4860038"/>
            <a:ext cx="2597021" cy="13255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417150" y="1456058"/>
            <a:ext cx="10515600" cy="4071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can be as big or small as you want</a:t>
            </a:r>
            <a:endParaRPr/>
          </a:p>
          <a:p>
            <a:pPr indent="-444500" lvl="0" marL="457200" rtl="0" algn="l">
              <a:spcBef>
                <a:spcPts val="0"/>
              </a:spcBef>
              <a:spcAft>
                <a:spcPts val="0"/>
              </a:spcAft>
              <a:buSzPts val="3400"/>
              <a:buChar char="●"/>
            </a:pPr>
            <a:r>
              <a:rPr lang="en-US"/>
              <a:t>present your slide deck to a small group of classmates</a:t>
            </a:r>
            <a:endParaRPr/>
          </a:p>
          <a:p>
            <a:pPr indent="-444500" lvl="0" marL="457200" rtl="0" algn="l">
              <a:spcBef>
                <a:spcPts val="0"/>
              </a:spcBef>
              <a:spcAft>
                <a:spcPts val="0"/>
              </a:spcAft>
              <a:buSzPts val="3400"/>
              <a:buChar char="●"/>
            </a:pPr>
            <a:r>
              <a:rPr lang="en-US"/>
              <a:t>present in a career fair format during their class period; invite other classes in to view the careers</a:t>
            </a:r>
            <a:endParaRPr/>
          </a:p>
          <a:p>
            <a:pPr indent="-444500" lvl="0" marL="457200" rtl="0" algn="l">
              <a:spcBef>
                <a:spcPts val="0"/>
              </a:spcBef>
              <a:spcAft>
                <a:spcPts val="0"/>
              </a:spcAft>
              <a:buSzPts val="3400"/>
              <a:buChar char="●"/>
            </a:pPr>
            <a:r>
              <a:rPr lang="en-US"/>
              <a:t>full scale career fair; in a large space for a few hours where the student body can file through</a:t>
            </a:r>
            <a:endParaRPr/>
          </a:p>
        </p:txBody>
      </p:sp>
      <p:sp>
        <p:nvSpPr>
          <p:cNvPr id="191" name="Google Shape;191;p28"/>
          <p:cNvSpPr txBox="1"/>
          <p:nvPr>
            <p:ph idx="1" type="body"/>
          </p:nvPr>
        </p:nvSpPr>
        <p:spPr>
          <a:xfrm>
            <a:off x="314550" y="233975"/>
            <a:ext cx="10515600" cy="91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Size and Scope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153100" y="2194600"/>
            <a:ext cx="11591100" cy="4398300"/>
          </a:xfrm>
          <a:prstGeom prst="rect">
            <a:avLst/>
          </a:prstGeom>
        </p:spPr>
        <p:txBody>
          <a:bodyPr anchorCtr="0" anchor="t" bIns="45700" lIns="91425" spcFirstLastPara="1" rIns="91425" wrap="square" tIns="45700">
            <a:noAutofit/>
          </a:bodyPr>
          <a:lstStyle/>
          <a:p>
            <a:pPr indent="-444500" lvl="0" marL="457200" rtl="0" algn="l">
              <a:spcBef>
                <a:spcPts val="0"/>
              </a:spcBef>
              <a:spcAft>
                <a:spcPts val="0"/>
              </a:spcAft>
              <a:buSzPts val="3400"/>
              <a:buChar char="●"/>
            </a:pPr>
            <a:r>
              <a:rPr lang="en-US"/>
              <a:t>Students</a:t>
            </a:r>
            <a:r>
              <a:rPr lang="en-US"/>
              <a:t> work in teams of 3-4</a:t>
            </a:r>
            <a:endParaRPr/>
          </a:p>
          <a:p>
            <a:pPr indent="-444500" lvl="0" marL="457200" rtl="0" algn="l">
              <a:spcBef>
                <a:spcPts val="0"/>
              </a:spcBef>
              <a:spcAft>
                <a:spcPts val="0"/>
              </a:spcAft>
              <a:buSzPts val="3400"/>
              <a:buChar char="●"/>
            </a:pPr>
            <a:r>
              <a:rPr lang="en-US"/>
              <a:t>The presentations are focused on an “Occupation Group” instead of a single career</a:t>
            </a:r>
            <a:endParaRPr/>
          </a:p>
          <a:p>
            <a:pPr indent="-444500" lvl="0" marL="457200" rtl="0" algn="l">
              <a:spcBef>
                <a:spcPts val="0"/>
              </a:spcBef>
              <a:spcAft>
                <a:spcPts val="0"/>
              </a:spcAft>
              <a:buSzPts val="3400"/>
              <a:buChar char="●"/>
            </a:pPr>
            <a:r>
              <a:rPr lang="en-US"/>
              <a:t>groups have ample time to create a tri-fold board, a one-page informational sheet and an informative slide deck</a:t>
            </a:r>
            <a:endParaRPr/>
          </a:p>
          <a:p>
            <a:pPr indent="-444500" lvl="0" marL="457200" rtl="0" algn="l">
              <a:spcBef>
                <a:spcPts val="0"/>
              </a:spcBef>
              <a:spcAft>
                <a:spcPts val="0"/>
              </a:spcAft>
              <a:buSzPts val="3400"/>
              <a:buChar char="●"/>
            </a:pPr>
            <a:r>
              <a:rPr lang="en-US"/>
              <a:t>groups</a:t>
            </a:r>
            <a:r>
              <a:rPr lang="en-US"/>
              <a:t> have time to reach out to adults in that career field and ask for them to stand at their table during the fair</a:t>
            </a:r>
            <a:endParaRPr/>
          </a:p>
          <a:p>
            <a:pPr indent="-444500" lvl="0" marL="457200" rtl="0" algn="l">
              <a:spcBef>
                <a:spcPts val="0"/>
              </a:spcBef>
              <a:spcAft>
                <a:spcPts val="0"/>
              </a:spcAft>
              <a:buSzPts val="3400"/>
              <a:buChar char="●"/>
            </a:pPr>
            <a:r>
              <a:rPr lang="en-US"/>
              <a:t>Have all 11th/12th graders </a:t>
            </a:r>
            <a:r>
              <a:rPr lang="en-US"/>
              <a:t>visit</a:t>
            </a:r>
            <a:r>
              <a:rPr lang="en-US"/>
              <a:t> the career fair </a:t>
            </a:r>
            <a:endParaRPr/>
          </a:p>
        </p:txBody>
      </p:sp>
      <p:sp>
        <p:nvSpPr>
          <p:cNvPr id="198" name="Google Shape;198;p29"/>
          <p:cNvSpPr txBox="1"/>
          <p:nvPr>
            <p:ph idx="1" type="body"/>
          </p:nvPr>
        </p:nvSpPr>
        <p:spPr>
          <a:xfrm>
            <a:off x="153100" y="277950"/>
            <a:ext cx="10515600" cy="91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My Ideal Career Fair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224975" y="1236100"/>
            <a:ext cx="11501400" cy="5405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400"/>
              <a:buFont typeface="Calibri"/>
              <a:buNone/>
            </a:pPr>
            <a:r>
              <a:rPr lang="en-US"/>
              <a:t>Guest Speaker Opportunities:</a:t>
            </a:r>
            <a:endParaRPr/>
          </a:p>
          <a:p>
            <a:pPr indent="0" lvl="0" marL="0" rtl="0" algn="l">
              <a:lnSpc>
                <a:spcPct val="90000"/>
              </a:lnSpc>
              <a:spcBef>
                <a:spcPts val="0"/>
              </a:spcBef>
              <a:spcAft>
                <a:spcPts val="0"/>
              </a:spcAft>
              <a:buClr>
                <a:schemeClr val="dk1"/>
              </a:buClr>
              <a:buSzPts val="3400"/>
              <a:buFont typeface="Calibri"/>
              <a:buNone/>
            </a:pPr>
            <a:r>
              <a:t/>
            </a:r>
            <a:endParaRPr/>
          </a:p>
          <a:p>
            <a:pPr indent="0" lvl="0" marL="0" rtl="0" algn="l">
              <a:lnSpc>
                <a:spcPct val="90000"/>
              </a:lnSpc>
              <a:spcBef>
                <a:spcPts val="0"/>
              </a:spcBef>
              <a:spcAft>
                <a:spcPts val="0"/>
              </a:spcAft>
              <a:buClr>
                <a:schemeClr val="dk1"/>
              </a:buClr>
              <a:buSzPts val="3400"/>
              <a:buFont typeface="Calibri"/>
              <a:buNone/>
            </a:pPr>
            <a:r>
              <a:rPr lang="en-US"/>
              <a:t>Resume Building Workshop--does your building or district  have a career specialist? Reach out to them!</a:t>
            </a:r>
            <a:endParaRPr/>
          </a:p>
          <a:p>
            <a:pPr indent="0" lvl="0" marL="0" rtl="0" algn="l">
              <a:lnSpc>
                <a:spcPct val="90000"/>
              </a:lnSpc>
              <a:spcBef>
                <a:spcPts val="0"/>
              </a:spcBef>
              <a:spcAft>
                <a:spcPts val="0"/>
              </a:spcAft>
              <a:buClr>
                <a:schemeClr val="dk1"/>
              </a:buClr>
              <a:buSzPts val="3400"/>
              <a:buFont typeface="Calibri"/>
              <a:buNone/>
            </a:pPr>
            <a:r>
              <a:t/>
            </a:r>
            <a:endParaRPr/>
          </a:p>
          <a:p>
            <a:pPr indent="0" lvl="0" marL="0" rtl="0" algn="l">
              <a:lnSpc>
                <a:spcPct val="90000"/>
              </a:lnSpc>
              <a:spcBef>
                <a:spcPts val="0"/>
              </a:spcBef>
              <a:spcAft>
                <a:spcPts val="0"/>
              </a:spcAft>
              <a:buClr>
                <a:schemeClr val="dk1"/>
              </a:buClr>
              <a:buSzPts val="3400"/>
              <a:buFont typeface="Calibri"/>
              <a:buNone/>
            </a:pPr>
            <a:r>
              <a:rPr lang="en-US"/>
              <a:t>Interview Workshop--Reach out to your local Chamber of Commerce for volunteers from local businesses</a:t>
            </a:r>
            <a:endParaRPr/>
          </a:p>
          <a:p>
            <a:pPr indent="0" lvl="0" marL="0" rtl="0" algn="l">
              <a:lnSpc>
                <a:spcPct val="90000"/>
              </a:lnSpc>
              <a:spcBef>
                <a:spcPts val="0"/>
              </a:spcBef>
              <a:spcAft>
                <a:spcPts val="0"/>
              </a:spcAft>
              <a:buClr>
                <a:schemeClr val="dk1"/>
              </a:buClr>
              <a:buSzPts val="3400"/>
              <a:buFont typeface="Calibri"/>
              <a:buNone/>
            </a:pPr>
            <a:r>
              <a:t/>
            </a:r>
            <a:endParaRPr/>
          </a:p>
          <a:p>
            <a:pPr indent="0" lvl="0" marL="0" rtl="0" algn="l">
              <a:lnSpc>
                <a:spcPct val="90000"/>
              </a:lnSpc>
              <a:spcBef>
                <a:spcPts val="0"/>
              </a:spcBef>
              <a:spcAft>
                <a:spcPts val="0"/>
              </a:spcAft>
              <a:buClr>
                <a:schemeClr val="dk1"/>
              </a:buClr>
              <a:buSzPts val="3400"/>
              <a:buFont typeface="Calibri"/>
              <a:buNone/>
            </a:pPr>
            <a:r>
              <a:rPr lang="en-US"/>
              <a:t>Myriad of Career lessons--check out CEE and NGPF</a:t>
            </a:r>
            <a:endParaRPr/>
          </a:p>
          <a:p>
            <a:pPr indent="-444500" lvl="0" marL="457200" rtl="0" algn="l">
              <a:lnSpc>
                <a:spcPct val="90000"/>
              </a:lnSpc>
              <a:spcBef>
                <a:spcPts val="0"/>
              </a:spcBef>
              <a:spcAft>
                <a:spcPts val="0"/>
              </a:spcAft>
              <a:buSzPts val="3400"/>
              <a:buChar char="●"/>
            </a:pPr>
            <a:r>
              <a:rPr lang="en-US"/>
              <a:t>NGPF has a whole curriculum unit that you can pick and </a:t>
            </a:r>
            <a:r>
              <a:rPr lang="en-US"/>
              <a:t>choose</a:t>
            </a:r>
            <a:r>
              <a:rPr lang="en-US"/>
              <a:t> from(I used the career offer lesson from this site)</a:t>
            </a:r>
            <a:endParaRPr/>
          </a:p>
        </p:txBody>
      </p:sp>
      <p:sp>
        <p:nvSpPr>
          <p:cNvPr id="205" name="Google Shape;205;p30"/>
          <p:cNvSpPr txBox="1"/>
          <p:nvPr>
            <p:ph idx="1" type="body"/>
          </p:nvPr>
        </p:nvSpPr>
        <p:spPr>
          <a:xfrm>
            <a:off x="812800" y="228175"/>
            <a:ext cx="8835300" cy="117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5400"/>
              <a:buFont typeface="Calibri"/>
              <a:buNone/>
            </a:pPr>
            <a:r>
              <a:rPr lang="en-US"/>
              <a:t>Extension Ideas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224975" y="1521825"/>
            <a:ext cx="11103300" cy="4870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31"/>
          <p:cNvSpPr txBox="1"/>
          <p:nvPr>
            <p:ph idx="1" type="body"/>
          </p:nvPr>
        </p:nvSpPr>
        <p:spPr>
          <a:xfrm>
            <a:off x="0" y="265100"/>
            <a:ext cx="9559500" cy="91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32"/>
          <p:cNvPicPr preferRelativeResize="0"/>
          <p:nvPr/>
        </p:nvPicPr>
        <p:blipFill rotWithShape="1">
          <a:blip r:embed="rId3">
            <a:alphaModFix/>
          </a:blip>
          <a:srcRect b="0" l="29" r="28" t="0"/>
          <a:stretch/>
        </p:blipFill>
        <p:spPr>
          <a:xfrm>
            <a:off x="0" y="0"/>
            <a:ext cx="9411909" cy="6896083"/>
          </a:xfrm>
          <a:prstGeom prst="rect">
            <a:avLst/>
          </a:prstGeom>
          <a:noFill/>
          <a:ln>
            <a:noFill/>
          </a:ln>
        </p:spPr>
      </p:pic>
      <p:sp>
        <p:nvSpPr>
          <p:cNvPr id="218" name="Google Shape;218;p32"/>
          <p:cNvSpPr txBox="1"/>
          <p:nvPr>
            <p:ph idx="1" type="body"/>
          </p:nvPr>
        </p:nvSpPr>
        <p:spPr>
          <a:xfrm>
            <a:off x="703943" y="2449812"/>
            <a:ext cx="6161315" cy="9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Thank you</a:t>
            </a:r>
            <a:endParaRPr/>
          </a:p>
        </p:txBody>
      </p:sp>
      <p:pic>
        <p:nvPicPr>
          <p:cNvPr id="219" name="Google Shape;219;p32"/>
          <p:cNvPicPr preferRelativeResize="0"/>
          <p:nvPr/>
        </p:nvPicPr>
        <p:blipFill rotWithShape="1">
          <a:blip r:embed="rId4">
            <a:alphaModFix/>
          </a:blip>
          <a:srcRect b="0" l="0" r="0" t="0"/>
          <a:stretch/>
        </p:blipFill>
        <p:spPr>
          <a:xfrm>
            <a:off x="708075" y="4860038"/>
            <a:ext cx="2597021" cy="13255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Certificate Requirements</a:t>
            </a:r>
            <a:endParaRPr/>
          </a:p>
        </p:txBody>
      </p:sp>
      <p:sp>
        <p:nvSpPr>
          <p:cNvPr id="79" name="Google Shape;79;p15"/>
          <p:cNvSpPr txBox="1"/>
          <p:nvPr/>
        </p:nvSpPr>
        <p:spPr>
          <a:xfrm>
            <a:off x="770959" y="1825625"/>
            <a:ext cx="10517192"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To earn professional development hours for webinars, you must:</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a:p>
            <a:pPr indent="-457200" lvl="0" marL="457200" marR="0" rtl="0" algn="l">
              <a:lnSpc>
                <a:spcPct val="90000"/>
              </a:lnSpc>
              <a:spcBef>
                <a:spcPts val="100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Watch a minimum of 45-minutes and you will automatically receive a professional development certificate via e-mail within 24 to 48 hours.</a:t>
            </a:r>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80" name="Google Shape;80;p15"/>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Objectives</a:t>
            </a:r>
            <a:endParaRPr/>
          </a:p>
        </p:txBody>
      </p:sp>
      <p:sp>
        <p:nvSpPr>
          <p:cNvPr id="86" name="Google Shape;86;p16"/>
          <p:cNvSpPr txBox="1"/>
          <p:nvPr/>
        </p:nvSpPr>
        <p:spPr>
          <a:xfrm>
            <a:off x="770959" y="1825625"/>
            <a:ext cx="10517192"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You will be able to:</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Identify several ways for your students to research and explore careers </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Explore methods in which to support students with resume building, interview skills, and job offer analysis </a:t>
            </a:r>
            <a:endParaRPr/>
          </a:p>
          <a:p>
            <a:pPr indent="-133350" lvl="0" marL="28575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Consider a myriad of ways students can connect and share about the career research and interests</a:t>
            </a:r>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87" name="Google Shape;87;p16"/>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Presenter(s)</a:t>
            </a:r>
            <a:endParaRPr b="0" i="0" sz="4400" u="none" cap="none" strike="noStrike">
              <a:solidFill>
                <a:schemeClr val="dk1"/>
              </a:solidFill>
              <a:latin typeface="Calibri"/>
              <a:ea typeface="Calibri"/>
              <a:cs typeface="Calibri"/>
              <a:sym typeface="Calibri"/>
            </a:endParaRPr>
          </a:p>
        </p:txBody>
      </p:sp>
      <p:sp>
        <p:nvSpPr>
          <p:cNvPr id="93" name="Google Shape;93;p17"/>
          <p:cNvSpPr txBox="1"/>
          <p:nvPr/>
        </p:nvSpPr>
        <p:spPr>
          <a:xfrm>
            <a:off x="3050184" y="1711105"/>
            <a:ext cx="7630354" cy="140772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cap="none" strike="noStrike">
                <a:solidFill>
                  <a:schemeClr val="dk1"/>
                </a:solidFill>
                <a:latin typeface="Calibri"/>
                <a:ea typeface="Calibri"/>
                <a:cs typeface="Calibri"/>
                <a:sym typeface="Calibri"/>
              </a:rPr>
              <a:t>James Heffron</a:t>
            </a:r>
            <a:endParaRPr/>
          </a:p>
          <a:p>
            <a:pPr indent="0" lvl="0" marL="0" marR="0" rtl="0" algn="l">
              <a:lnSpc>
                <a:spcPct val="90000"/>
              </a:lnSpc>
              <a:spcBef>
                <a:spcPts val="1000"/>
              </a:spcBef>
              <a:spcAft>
                <a:spcPts val="0"/>
              </a:spcAft>
              <a:buClr>
                <a:schemeClr val="dk1"/>
              </a:buClr>
              <a:buSzPts val="2400"/>
              <a:buFont typeface="Arial"/>
              <a:buNone/>
            </a:pPr>
            <a:r>
              <a:rPr b="0" i="0" lang="en-US" sz="2400" u="none" cap="none" strike="noStrike">
                <a:solidFill>
                  <a:schemeClr val="dk1"/>
                </a:solidFill>
                <a:latin typeface="Calibri"/>
                <a:ea typeface="Calibri"/>
                <a:cs typeface="Calibri"/>
                <a:sym typeface="Calibri"/>
              </a:rPr>
              <a:t>Jheffron@bostonpublicschools.org</a:t>
            </a:r>
            <a:endParaRPr/>
          </a:p>
          <a:p>
            <a:pPr indent="0" lvl="0" marL="0" marR="0" rtl="0" algn="l">
              <a:lnSpc>
                <a:spcPct val="90000"/>
              </a:lnSpc>
              <a:spcBef>
                <a:spcPts val="1000"/>
              </a:spcBef>
              <a:spcAft>
                <a:spcPts val="0"/>
              </a:spcAft>
              <a:buClr>
                <a:schemeClr val="dk1"/>
              </a:buClr>
              <a:buSzPts val="1400"/>
              <a:buFont typeface="Arial"/>
              <a:buNone/>
            </a:pPr>
            <a:r>
              <a:rPr b="0" i="0" lang="en-US" sz="1400" u="sng" cap="none" strike="noStrike">
                <a:solidFill>
                  <a:schemeClr val="dk1"/>
                </a:solidFill>
                <a:latin typeface="Calibri"/>
                <a:ea typeface="Calibri"/>
                <a:cs typeface="Calibri"/>
                <a:sym typeface="Calibri"/>
                <a:hlinkClick r:id="rId3">
                  <a:extLst>
                    <a:ext uri="{A12FA001-AC4F-418D-AE19-62706E023703}">
                      <ahyp:hlinkClr val="tx"/>
                    </a:ext>
                  </a:extLst>
                </a:hlinkClick>
              </a:rPr>
              <a:t>www.linkedin.com/in/james-heffron-b54499a9</a:t>
            </a: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94" name="Google Shape;94;p17"/>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screenshot of a qr code&#10;&#10;AI-generated content may be incorrect." id="95" name="Google Shape;95;p17"/>
          <p:cNvPicPr preferRelativeResize="0"/>
          <p:nvPr/>
        </p:nvPicPr>
        <p:blipFill rotWithShape="1">
          <a:blip r:embed="rId4">
            <a:alphaModFix/>
          </a:blip>
          <a:srcRect b="0" l="0" r="0" t="0"/>
          <a:stretch/>
        </p:blipFill>
        <p:spPr>
          <a:xfrm>
            <a:off x="3053574" y="2890946"/>
            <a:ext cx="3518578" cy="29247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Session Agenda</a:t>
            </a:r>
            <a:endParaRPr/>
          </a:p>
        </p:txBody>
      </p:sp>
      <p:sp>
        <p:nvSpPr>
          <p:cNvPr id="101" name="Google Shape;101;p18"/>
          <p:cNvSpPr txBox="1"/>
          <p:nvPr/>
        </p:nvSpPr>
        <p:spPr>
          <a:xfrm>
            <a:off x="770959" y="1825625"/>
            <a:ext cx="10517192" cy="4351338"/>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600"/>
              <a:buFont typeface="Arial"/>
              <a:buAutoNum type="arabicPeriod"/>
            </a:pPr>
            <a:r>
              <a:rPr b="0" i="0" lang="en-US" sz="2600" u="none" cap="none" strike="noStrike">
                <a:solidFill>
                  <a:schemeClr val="dk1"/>
                </a:solidFill>
                <a:latin typeface="Calibri"/>
                <a:ea typeface="Calibri"/>
                <a:cs typeface="Calibri"/>
                <a:sym typeface="Calibri"/>
              </a:rPr>
              <a:t>Do Now and Intro</a:t>
            </a:r>
            <a:endParaRPr/>
          </a:p>
          <a:p>
            <a:pPr indent="-514350" lvl="0" marL="514350" marR="0" rtl="0" algn="l">
              <a:lnSpc>
                <a:spcPct val="90000"/>
              </a:lnSpc>
              <a:spcBef>
                <a:spcPts val="1000"/>
              </a:spcBef>
              <a:spcAft>
                <a:spcPts val="0"/>
              </a:spcAft>
              <a:buClr>
                <a:schemeClr val="dk1"/>
              </a:buClr>
              <a:buSzPts val="2600"/>
              <a:buFont typeface="Arial"/>
              <a:buAutoNum type="arabicPeriod"/>
            </a:pPr>
            <a:r>
              <a:rPr b="0" i="0" lang="en-US" sz="2600" u="none" cap="none" strike="noStrike">
                <a:solidFill>
                  <a:schemeClr val="dk1"/>
                </a:solidFill>
                <a:latin typeface="Calibri"/>
                <a:ea typeface="Calibri"/>
                <a:cs typeface="Calibri"/>
                <a:sym typeface="Calibri"/>
              </a:rPr>
              <a:t>Career Search and Breakout Room</a:t>
            </a:r>
            <a:endParaRPr/>
          </a:p>
          <a:p>
            <a:pPr indent="-514350" lvl="0" marL="514350" marR="0" rtl="0" algn="l">
              <a:lnSpc>
                <a:spcPct val="90000"/>
              </a:lnSpc>
              <a:spcBef>
                <a:spcPts val="1000"/>
              </a:spcBef>
              <a:spcAft>
                <a:spcPts val="0"/>
              </a:spcAft>
              <a:buClr>
                <a:schemeClr val="dk1"/>
              </a:buClr>
              <a:buSzPts val="2600"/>
              <a:buFont typeface="Arial"/>
              <a:buAutoNum type="arabicPeriod"/>
            </a:pPr>
            <a:r>
              <a:rPr b="0" i="0" lang="en-US" sz="2600" u="none" cap="none" strike="noStrike">
                <a:solidFill>
                  <a:schemeClr val="dk1"/>
                </a:solidFill>
                <a:latin typeface="Calibri"/>
                <a:ea typeface="Calibri"/>
                <a:cs typeface="Calibri"/>
                <a:sym typeface="Calibri"/>
              </a:rPr>
              <a:t>Career Fair/Presentation Options</a:t>
            </a:r>
            <a:endParaRPr/>
          </a:p>
          <a:p>
            <a:pPr indent="-514350" lvl="0" marL="514350" marR="0" rtl="0" algn="l">
              <a:lnSpc>
                <a:spcPct val="90000"/>
              </a:lnSpc>
              <a:spcBef>
                <a:spcPts val="1000"/>
              </a:spcBef>
              <a:spcAft>
                <a:spcPts val="0"/>
              </a:spcAft>
              <a:buClr>
                <a:schemeClr val="dk1"/>
              </a:buClr>
              <a:buSzPts val="2600"/>
              <a:buFont typeface="Arial"/>
              <a:buAutoNum type="arabicPeriod"/>
            </a:pPr>
            <a:r>
              <a:rPr b="0" i="0" lang="en-US" sz="2600" u="none" cap="none" strike="noStrike">
                <a:solidFill>
                  <a:schemeClr val="dk1"/>
                </a:solidFill>
                <a:latin typeface="Calibri"/>
                <a:ea typeface="Calibri"/>
                <a:cs typeface="Calibri"/>
                <a:sym typeface="Calibri"/>
              </a:rPr>
              <a:t>Extension Options</a:t>
            </a:r>
            <a:endParaRPr/>
          </a:p>
          <a:p>
            <a:pPr indent="-349250" lvl="0" marL="51435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a:p>
            <a:pPr indent="-349250" lvl="0" marL="51435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102" name="Google Shape;102;p18"/>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National Standards</a:t>
            </a:r>
            <a:endParaRPr b="0" i="0" sz="4400" u="none" cap="none" strike="noStrike">
              <a:solidFill>
                <a:schemeClr val="dk1"/>
              </a:solidFill>
              <a:latin typeface="Calibri"/>
              <a:ea typeface="Calibri"/>
              <a:cs typeface="Calibri"/>
              <a:sym typeface="Calibri"/>
            </a:endParaRPr>
          </a:p>
        </p:txBody>
      </p:sp>
      <p:sp>
        <p:nvSpPr>
          <p:cNvPr id="108" name="Google Shape;108;p19"/>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yellow and blue cover&#10;&#10;Description automatically generated" id="109" name="Google Shape;109;p19"/>
          <p:cNvPicPr preferRelativeResize="0"/>
          <p:nvPr/>
        </p:nvPicPr>
        <p:blipFill rotWithShape="1">
          <a:blip r:embed="rId3">
            <a:alphaModFix/>
          </a:blip>
          <a:srcRect b="0" l="0" r="0" t="0"/>
          <a:stretch/>
        </p:blipFill>
        <p:spPr>
          <a:xfrm>
            <a:off x="1519328" y="1613648"/>
            <a:ext cx="3388478" cy="4356847"/>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0" name="Google Shape;110;p19"/>
          <p:cNvSpPr txBox="1"/>
          <p:nvPr/>
        </p:nvSpPr>
        <p:spPr>
          <a:xfrm>
            <a:off x="1451571" y="6183833"/>
            <a:ext cx="81668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https://www.councilforeconed.org/policy-advocacy/k-12-standards/</a:t>
            </a:r>
            <a:endParaRPr b="0" i="0" sz="1800" u="none" cap="none" strike="noStrike">
              <a:solidFill>
                <a:schemeClr val="dk1"/>
              </a:solidFill>
              <a:latin typeface="Calibri"/>
              <a:ea typeface="Calibri"/>
              <a:cs typeface="Calibri"/>
              <a:sym typeface="Calibri"/>
            </a:endParaRPr>
          </a:p>
        </p:txBody>
      </p:sp>
      <p:sp>
        <p:nvSpPr>
          <p:cNvPr id="111" name="Google Shape;111;p19"/>
          <p:cNvSpPr txBox="1"/>
          <p:nvPr/>
        </p:nvSpPr>
        <p:spPr>
          <a:xfrm>
            <a:off x="5634312" y="1713566"/>
            <a:ext cx="5653840" cy="436254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100"/>
              <a:buFont typeface="Arial"/>
              <a:buChar char="•"/>
            </a:pPr>
            <a:r>
              <a:rPr b="0" i="0" lang="en-US" sz="2100" u="none" cap="none" strike="noStrike">
                <a:solidFill>
                  <a:schemeClr val="dk1"/>
                </a:solidFill>
                <a:latin typeface="Montserrat"/>
                <a:ea typeface="Montserrat"/>
                <a:cs typeface="Montserrat"/>
                <a:sym typeface="Montserrat"/>
              </a:rPr>
              <a:t>Evaluate the costs and benefits of investing in additional education or training</a:t>
            </a:r>
            <a:endParaRPr b="0" i="0" sz="26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100"/>
              <a:buFont typeface="Arial"/>
              <a:buChar char="•"/>
            </a:pPr>
            <a:r>
              <a:rPr b="0" i="0" lang="en-US" sz="2100" u="none" cap="none" strike="noStrike">
                <a:solidFill>
                  <a:schemeClr val="dk1"/>
                </a:solidFill>
                <a:latin typeface="Montserrat"/>
                <a:ea typeface="Montserrat"/>
                <a:cs typeface="Montserrat"/>
                <a:sym typeface="Montserrat"/>
              </a:rPr>
              <a:t>Identify different types of jobs and careers where wages and salaries depend on a worker’s productivity and skills</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100"/>
              <a:buFont typeface="Arial"/>
              <a:buChar char="•"/>
            </a:pPr>
            <a:r>
              <a:rPr b="0" i="0" lang="en-US" sz="2100" u="none" cap="none" strike="noStrike">
                <a:solidFill>
                  <a:schemeClr val="dk1"/>
                </a:solidFill>
                <a:latin typeface="Montserrat"/>
                <a:ea typeface="Montserrat"/>
                <a:cs typeface="Montserrat"/>
                <a:sym typeface="Montserrat"/>
              </a:rPr>
              <a:t>Explain why wages or salaries vary among employees in different types of jobs and among workers in the same jobs</a:t>
            </a:r>
            <a:endParaRPr b="0" i="0" sz="2800" u="none" cap="none" strike="noStrike">
              <a:solidFill>
                <a:schemeClr val="dk1"/>
              </a:solidFill>
              <a:latin typeface="Calibri"/>
              <a:ea typeface="Calibri"/>
              <a:cs typeface="Calibri"/>
              <a:sym typeface="Calibri"/>
            </a:endParaRPr>
          </a:p>
          <a:p>
            <a:pPr indent="-349250" lvl="0" marL="51435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National Standards</a:t>
            </a:r>
            <a:endParaRPr b="0" i="0" sz="4400" u="none" cap="none" strike="noStrike">
              <a:solidFill>
                <a:schemeClr val="dk1"/>
              </a:solidFill>
              <a:latin typeface="Calibri"/>
              <a:ea typeface="Calibri"/>
              <a:cs typeface="Calibri"/>
              <a:sym typeface="Calibri"/>
            </a:endParaRPr>
          </a:p>
        </p:txBody>
      </p:sp>
      <p:sp>
        <p:nvSpPr>
          <p:cNvPr id="117" name="Google Shape;117;p20"/>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The Voluntary National Content Standard Doc" id="118" name="Google Shape;118;p20"/>
          <p:cNvPicPr preferRelativeResize="0"/>
          <p:nvPr/>
        </p:nvPicPr>
        <p:blipFill rotWithShape="1">
          <a:blip r:embed="rId3">
            <a:alphaModFix/>
          </a:blip>
          <a:srcRect b="0" l="0" r="0" t="0"/>
          <a:stretch/>
        </p:blipFill>
        <p:spPr>
          <a:xfrm>
            <a:off x="1743635" y="1548022"/>
            <a:ext cx="3359523" cy="4367072"/>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19" name="Google Shape;119;p20"/>
          <p:cNvSpPr txBox="1"/>
          <p:nvPr/>
        </p:nvSpPr>
        <p:spPr>
          <a:xfrm>
            <a:off x="1451571" y="6183833"/>
            <a:ext cx="81668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https://www.councilforeconed.org/policy-advocacy/k-12-standards/</a:t>
            </a:r>
            <a:endParaRPr b="0" i="0" sz="1800" u="none" cap="none" strike="noStrike">
              <a:solidFill>
                <a:schemeClr val="dk1"/>
              </a:solidFill>
              <a:latin typeface="Calibri"/>
              <a:ea typeface="Calibri"/>
              <a:cs typeface="Calibri"/>
              <a:sym typeface="Calibri"/>
            </a:endParaRPr>
          </a:p>
        </p:txBody>
      </p:sp>
      <p:sp>
        <p:nvSpPr>
          <p:cNvPr id="120" name="Google Shape;120;p20"/>
          <p:cNvSpPr txBox="1"/>
          <p:nvPr/>
        </p:nvSpPr>
        <p:spPr>
          <a:xfrm>
            <a:off x="5634312" y="1713566"/>
            <a:ext cx="5653840" cy="4362543"/>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8.M.4 Workers allocate their time, a scarce resource, between work (earning income) and leisure (enjoying activities). People have different preferences over their “work-life balance” choices.</a:t>
            </a:r>
            <a:endParaRPr b="0" i="0" sz="20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514350" lvl="0" marL="5143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8.M.5 People’s incomes are influenced by the choices they make about education, training, skill development, careers, and other things that impact their productivity. People with lower levels of education and skills face fewer employment options and reduced earnings potential.</a:t>
            </a:r>
            <a:endParaRPr b="0" i="0" sz="2000" u="none" cap="none" strike="noStrike">
              <a:solidFill>
                <a:schemeClr val="dk1"/>
              </a:solidFill>
              <a:latin typeface="Calibri"/>
              <a:ea typeface="Calibri"/>
              <a:cs typeface="Calibri"/>
              <a:sym typeface="Calibri"/>
            </a:endParaRPr>
          </a:p>
          <a:p>
            <a:pPr indent="-349250" lvl="0" marL="51435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29" r="28" t="0"/>
          <a:stretch/>
        </p:blipFill>
        <p:spPr>
          <a:xfrm>
            <a:off x="0" y="0"/>
            <a:ext cx="9411909" cy="6896083"/>
          </a:xfrm>
          <a:prstGeom prst="rect">
            <a:avLst/>
          </a:prstGeom>
          <a:noFill/>
          <a:ln>
            <a:noFill/>
          </a:ln>
        </p:spPr>
      </p:pic>
      <p:sp>
        <p:nvSpPr>
          <p:cNvPr id="126" name="Google Shape;126;p21"/>
          <p:cNvSpPr txBox="1"/>
          <p:nvPr>
            <p:ph idx="1" type="body"/>
          </p:nvPr>
        </p:nvSpPr>
        <p:spPr>
          <a:xfrm>
            <a:off x="703943" y="2449812"/>
            <a:ext cx="6161315" cy="9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414A58"/>
              </a:buClr>
              <a:buSzPts val="5000"/>
              <a:buFont typeface="Calibri"/>
              <a:buNone/>
            </a:pPr>
            <a:r>
              <a:rPr lang="en-US" sz="5000">
                <a:solidFill>
                  <a:srgbClr val="414A58"/>
                </a:solidFill>
                <a:latin typeface="Calibri"/>
                <a:ea typeface="Calibri"/>
                <a:cs typeface="Calibri"/>
                <a:sym typeface="Calibri"/>
              </a:rPr>
              <a:t>Do Now and Intro</a:t>
            </a:r>
            <a:endParaRPr/>
          </a:p>
        </p:txBody>
      </p:sp>
      <p:pic>
        <p:nvPicPr>
          <p:cNvPr id="127" name="Google Shape;127;p21"/>
          <p:cNvPicPr preferRelativeResize="0"/>
          <p:nvPr/>
        </p:nvPicPr>
        <p:blipFill rotWithShape="1">
          <a:blip r:embed="rId4">
            <a:alphaModFix/>
          </a:blip>
          <a:srcRect b="0" l="0" r="0" t="0"/>
          <a:stretch/>
        </p:blipFill>
        <p:spPr>
          <a:xfrm>
            <a:off x="708075" y="4860038"/>
            <a:ext cx="2597021" cy="13255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nvSpPr>
        <p:spPr>
          <a:xfrm>
            <a:off x="706223" y="469339"/>
            <a:ext cx="10582841" cy="1221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Calibri"/>
              <a:buNone/>
            </a:pPr>
            <a:r>
              <a:rPr b="0" i="0" lang="en-US" sz="4400" u="none" cap="none" strike="noStrike">
                <a:solidFill>
                  <a:srgbClr val="414A58"/>
                </a:solidFill>
                <a:latin typeface="Calibri"/>
                <a:ea typeface="Calibri"/>
                <a:cs typeface="Calibri"/>
                <a:sym typeface="Calibri"/>
              </a:rPr>
              <a:t>Do Now</a:t>
            </a:r>
            <a:endParaRPr/>
          </a:p>
        </p:txBody>
      </p:sp>
      <p:sp>
        <p:nvSpPr>
          <p:cNvPr id="134" name="Google Shape;134;p22"/>
          <p:cNvSpPr txBox="1"/>
          <p:nvPr>
            <p:ph idx="12" type="sldNum"/>
          </p:nvPr>
        </p:nvSpPr>
        <p:spPr>
          <a:xfrm>
            <a:off x="8604226" y="6374965"/>
            <a:ext cx="3263348"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35" name="Google Shape;135;p22"/>
          <p:cNvSpPr txBox="1"/>
          <p:nvPr/>
        </p:nvSpPr>
        <p:spPr>
          <a:xfrm>
            <a:off x="770959" y="1825625"/>
            <a:ext cx="10517192"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Think back to when you were 18 years old, what did you want to be when you grew up?</a:t>
            </a:r>
            <a:endParaRPr/>
          </a:p>
          <a:p>
            <a:pPr indent="0" lvl="0" marL="0" marR="0" rtl="0" algn="l">
              <a:lnSpc>
                <a:spcPct val="90000"/>
              </a:lnSpc>
              <a:spcBef>
                <a:spcPts val="1000"/>
              </a:spcBef>
              <a:spcAft>
                <a:spcPts val="0"/>
              </a:spcAft>
              <a:buClr>
                <a:schemeClr val="dk1"/>
              </a:buClr>
              <a:buSzPts val="3200"/>
              <a:buFont typeface="Arial"/>
              <a:buNone/>
            </a:pPr>
            <a:r>
              <a:t/>
            </a:r>
            <a:endParaRPr b="1" i="0" sz="3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rPr b="1" i="0" lang="en-US" sz="3200" u="none" cap="none" strike="noStrike">
                <a:solidFill>
                  <a:schemeClr val="dk1"/>
                </a:solidFill>
                <a:latin typeface="Calibri"/>
                <a:ea typeface="Calibri"/>
                <a:cs typeface="Calibri"/>
                <a:sym typeface="Calibri"/>
              </a:rPr>
              <a:t>Perhaps based on your own experiences, or not, what is the most important thing you would want students taking away from a mini-unit on career exploration?</a:t>
            </a:r>
            <a:endParaRPr b="1" i="0" sz="3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