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y="6858000" cx="12192000"/>
  <p:notesSz cx="6858000" cy="9144000"/>
  <p:embeddedFontLst>
    <p:embeddedFont>
      <p:font typeface="Inter Light"/>
      <p:regular r:id="rId77"/>
      <p:bold r:id="rId78"/>
      <p:italic r:id="rId79"/>
      <p:boldItalic r:id="rId80"/>
    </p:embeddedFont>
    <p:embeddedFont>
      <p:font typeface="Constantia"/>
      <p:regular r:id="rId81"/>
      <p:bold r:id="rId82"/>
      <p:italic r:id="rId83"/>
      <p:boldItalic r:id="rId84"/>
    </p:embeddedFont>
    <p:embeddedFont>
      <p:font typeface="Book Antiqua"/>
      <p:regular r:id="rId85"/>
      <p:bold r:id="rId86"/>
      <p:italic r:id="rId87"/>
      <p:boldItalic r:id="rId88"/>
    </p:embeddedFont>
    <p:embeddedFont>
      <p:font typeface="Dancing Script"/>
      <p:regular r:id="rId89"/>
      <p:bold r:id="rId9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AC8803-40B5-4349-AFA4-CA7EC192F2E9}">
  <a:tblStyle styleId="{D8AC8803-40B5-4349-AFA4-CA7EC192F2E9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Constantia-boldItalic.fntdata"/><Relationship Id="rId83" Type="http://schemas.openxmlformats.org/officeDocument/2006/relationships/font" Target="fonts/Constantia-italic.fntdata"/><Relationship Id="rId42" Type="http://schemas.openxmlformats.org/officeDocument/2006/relationships/slide" Target="slides/slide37.xml"/><Relationship Id="rId86" Type="http://schemas.openxmlformats.org/officeDocument/2006/relationships/font" Target="fonts/BookAntiqua-bold.fntdata"/><Relationship Id="rId41" Type="http://schemas.openxmlformats.org/officeDocument/2006/relationships/slide" Target="slides/slide36.xml"/><Relationship Id="rId85" Type="http://schemas.openxmlformats.org/officeDocument/2006/relationships/font" Target="fonts/BookAntiqua-regular.fntdata"/><Relationship Id="rId44" Type="http://schemas.openxmlformats.org/officeDocument/2006/relationships/slide" Target="slides/slide39.xml"/><Relationship Id="rId88" Type="http://schemas.openxmlformats.org/officeDocument/2006/relationships/font" Target="fonts/BookAntiqua-boldItalic.fntdata"/><Relationship Id="rId43" Type="http://schemas.openxmlformats.org/officeDocument/2006/relationships/slide" Target="slides/slide38.xml"/><Relationship Id="rId87" Type="http://schemas.openxmlformats.org/officeDocument/2006/relationships/font" Target="fonts/BookAntiqua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DancingScript-regular.fntdata"/><Relationship Id="rId80" Type="http://schemas.openxmlformats.org/officeDocument/2006/relationships/font" Target="fonts/InterLight-boldItalic.fntdata"/><Relationship Id="rId82" Type="http://schemas.openxmlformats.org/officeDocument/2006/relationships/font" Target="fonts/Constantia-bold.fntdata"/><Relationship Id="rId81" Type="http://schemas.openxmlformats.org/officeDocument/2006/relationships/font" Target="fonts/Constanti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InterLight-regular.fntdata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InterLight-italic.fntdata"/><Relationship Id="rId34" Type="http://schemas.openxmlformats.org/officeDocument/2006/relationships/slide" Target="slides/slide29.xml"/><Relationship Id="rId78" Type="http://schemas.openxmlformats.org/officeDocument/2006/relationships/font" Target="fonts/InterLight-bold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0" Type="http://schemas.openxmlformats.org/officeDocument/2006/relationships/font" Target="fonts/DancingScript-bold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969d129b0_2_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7969d129b0_2_1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969d129b0_2_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7969d129b0_2_1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969d129b0_2_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7969d129b0_2_2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969d129b0_2_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7969d129b0_2_30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969d129b0_2_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7969d129b0_2_3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969d129b0_2_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7969d129b0_2_40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969d129b0_2_4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37969d129b0_2_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1" name="Google Shape;241;g37969d129b0_2_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969d129b0_2_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7969d129b0_2_5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969d129b0_2_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7969d129b0_2_63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969d129b0_2_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7969d129b0_2_68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7969d129b0_2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7969d129b0_2_8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969d129b0_2_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7969d129b0_2_90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969d129b0_2_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7969d129b0_2_9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969d129b0_2_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7969d129b0_2_9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969d129b0_2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7969d129b0_2_10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969d129b0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7969d129b0_2_10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969d129b0_2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7969d129b0_2_11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969d129b0_2_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7969d129b0_2_11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7969d129b0_2_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7969d129b0_2_12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969d129b0_2_1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7969d129b0_2_130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969d129b0_2_142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g37969d129b0_2_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7969d129b0_2_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7969d129b0_2_15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969d129b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7969d129b0_0_5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7969d129b0_2_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7969d129b0_2_157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7969d129b0_2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7969d129b0_2_16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969d129b0_2_16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7969d129b0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9" name="Google Shape;359;g37969d129b0_2_1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969d129b0_2_18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7969d129b0_2_1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68" name="Google Shape;368;g37969d129b0_2_1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969d129b0_2_19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37969d129b0_2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76" name="Google Shape;376;g37969d129b0_2_1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969d129b0_2_198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7969d129b0_2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4" name="Google Shape;384;g37969d129b0_2_19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969d129b0_2_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7969d129b0_2_205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969d129b0_2_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7969d129b0_2_212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7969d129b0_2_225:notes"/>
          <p:cNvSpPr txBox="1"/>
          <p:nvPr>
            <p:ph idx="1" type="body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7969d129b0_2_225:notes"/>
          <p:cNvSpPr/>
          <p:nvPr>
            <p:ph idx="2" type="sldImg"/>
          </p:nvPr>
        </p:nvSpPr>
        <p:spPr>
          <a:xfrm>
            <a:off x="701964" y="1143000"/>
            <a:ext cx="5454000" cy="308537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7969d129b0_2_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7969d129b0_2_24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7969d129b0_2_259:notes"/>
          <p:cNvSpPr txBox="1"/>
          <p:nvPr>
            <p:ph idx="1" type="body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7969d129b0_2_259:notes"/>
          <p:cNvSpPr/>
          <p:nvPr>
            <p:ph idx="2" type="sldImg"/>
          </p:nvPr>
        </p:nvSpPr>
        <p:spPr>
          <a:xfrm>
            <a:off x="701964" y="1143000"/>
            <a:ext cx="5454000" cy="308537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969d129b0_2_277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37969d129b0_2_2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City Data</a:t>
            </a:r>
            <a:endParaRPr sz="1400"/>
          </a:p>
        </p:txBody>
      </p:sp>
      <p:sp>
        <p:nvSpPr>
          <p:cNvPr id="469" name="Google Shape;469;g37969d129b0_2_2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7969d129b0_2_2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76" name="Google Shape;476;g37969d129b0_2_28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g37969d129b0_2_2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7969d129b0_2_297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4" name="Google Shape;484;g37969d129b0_2_2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7969d129b0_2_308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37969d129b0_2_3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Big city – a large university with over 30,000 students with graduate and undergraduate programs but Some undergraduate classes have over 200 students. Tuition is reasonable Close to hometown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Small Private College – ony has 3,000 students,  200 miles from home.  Classes are small, students get a lot of attention.  Business school and economics program are highly ranked nationaly.   Tuition is expensive, but small private college is giving me a scholarship so the cost would be the same as Big City U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Elite U – dream school,  favorite nobel winning economist teaches here,  2000 miles from home,  prestigious but with the price tag to match.  I will need to take out loans to go here.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1" name="Google Shape;491;g37969d129b0_2_3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7969d129b0_2_327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" name="Google Shape;503;g37969d129b0_2_3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7969d129b0_2_333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g37969d129b0_2_3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1" name="Google Shape;511;g37969d129b0_2_3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969d129b0_2_3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17" name="Google Shape;517;g37969d129b0_2_33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g37969d129b0_2_3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7969d129b0_2_3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25" name="Google Shape;525;g37969d129b0_2_35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g37969d129b0_2_3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7969d129b0_2_3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36" name="Google Shape;536;g37969d129b0_2_36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Google Shape;537;g37969d129b0_2_3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 stop and ask what is important in deciding what college they want to go to.. And then I explain that this is my criteria – yours will be different. 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Low cost tuition because family is not wealthy and don’t want loans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High quality education particularily in the field of economics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Close to home because you would miss your family and friends if you were far away</a:t>
            </a:r>
            <a:endParaRPr sz="1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7969d129b0_2_3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50" name="Google Shape;550;g37969d129b0_2_374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Google Shape;551;g37969d129b0_2_3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My numbers are different than your numbers.  What you think is important in making the decision is different than what I think is important.   You can’t grade students on getting the correct numbers… its about the process.  Stress that – its’ about the process.   </a:t>
            </a:r>
            <a:endParaRPr sz="14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969d129b0_2_3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73" name="Google Shape;573;g37969d129b0_2_396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g37969d129b0_2_3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7969d129b0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99" name="Google Shape;599;g37969d129b0_0_63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Google Shape;600;g37969d129b0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7969d129b0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27" name="Google Shape;627;g37969d129b0_0_92:notes"/>
          <p:cNvSpPr/>
          <p:nvPr>
            <p:ph idx="2" type="sldImg"/>
          </p:nvPr>
        </p:nvSpPr>
        <p:spPr>
          <a:xfrm>
            <a:off x="701952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8" name="Google Shape;628;g37969d129b0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7969d129b0_2_4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655" name="Google Shape;655;g37969d129b0_2_479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Google Shape;656;g37969d129b0_2_4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7969d129b0_2_506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g37969d129b0_2_5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84" name="Google Shape;684;g37969d129b0_2_50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</a:r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7969d129b0_2_5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37969d129b0_2_513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7969d129b0_2_5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37969d129b0_2_521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7969d129b0_2_541:notes"/>
          <p:cNvSpPr/>
          <p:nvPr>
            <p:ph idx="2" type="sldImg"/>
          </p:nvPr>
        </p:nvSpPr>
        <p:spPr>
          <a:xfrm>
            <a:off x="701964" y="1143000"/>
            <a:ext cx="5454000" cy="308537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7969d129b0_2_541:notes"/>
          <p:cNvSpPr txBox="1"/>
          <p:nvPr>
            <p:ph idx="1" type="body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18" name="Google Shape;718;g37969d129b0_2_541:notes"/>
          <p:cNvSpPr txBox="1"/>
          <p:nvPr>
            <p:ph idx="12" type="sldNum"/>
          </p:nvPr>
        </p:nvSpPr>
        <p:spPr>
          <a:xfrm>
            <a:off x="3884613" y="8685213"/>
            <a:ext cx="2971761" cy="458852"/>
          </a:xfrm>
          <a:prstGeom prst="rect">
            <a:avLst/>
          </a:prstGeom>
        </p:spPr>
        <p:txBody>
          <a:bodyPr anchorCtr="0" anchor="b" bIns="89600" lIns="89600" spcFirstLastPara="1" rIns="89600" wrap="square" tIns="89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7969d129b0_2_5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37969d129b0_2_547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7969d129b0_2_5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37969d129b0_2_552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7969d129b0_2_5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37969d129b0_2_556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969d129b0_2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7969d129b0_2_0:notes"/>
          <p:cNvSpPr/>
          <p:nvPr>
            <p:ph idx="2" type="sldImg"/>
          </p:nvPr>
        </p:nvSpPr>
        <p:spPr>
          <a:xfrm>
            <a:off x="701952" y="1143000"/>
            <a:ext cx="5454098" cy="3085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Text">
  <p:cSld name="2_Title and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732183" y="861391"/>
            <a:ext cx="9144000" cy="616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indent="-342900" lvl="1" marL="914400" algn="l">
              <a:spcBef>
                <a:spcPts val="325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8970433" y="6408738"/>
            <a:ext cx="25590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5839884" y="6408738"/>
            <a:ext cx="31347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11529484" y="6408738"/>
            <a:ext cx="4889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81" name="Google Shape;81;p16"/>
          <p:cNvGrpSpPr/>
          <p:nvPr/>
        </p:nvGrpSpPr>
        <p:grpSpPr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82" name="Google Shape;82;p16"/>
            <p:cNvSpPr/>
            <p:nvPr/>
          </p:nvSpPr>
          <p:spPr>
            <a:xfrm>
              <a:off x="1687032" y="4832896"/>
              <a:ext cx="7456968" cy="51817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85" name="Google Shape;85;p16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6" name="Google Shape;86;p16"/>
          <p:cNvSpPr txBox="1"/>
          <p:nvPr>
            <p:ph type="ctrTitle"/>
          </p:nvPr>
        </p:nvSpPr>
        <p:spPr>
          <a:xfrm>
            <a:off x="914400" y="1752601"/>
            <a:ext cx="103632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4400" y="3611607"/>
            <a:ext cx="103632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0" type="dt"/>
          </p:nvPr>
        </p:nvSpPr>
        <p:spPr>
          <a:xfrm>
            <a:off x="8970433" y="6408738"/>
            <a:ext cx="25590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5839884" y="6408738"/>
            <a:ext cx="31347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11529484" y="6408738"/>
            <a:ext cx="4889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03200" y="15240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rgbClr val="99003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03200" y="1447800"/>
            <a:ext cx="116840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algn="l">
              <a:spcBef>
                <a:spcPts val="330"/>
              </a:spcBef>
              <a:spcAft>
                <a:spcPts val="0"/>
              </a:spcAft>
              <a:buClr>
                <a:srgbClr val="1A3CE6"/>
              </a:buClr>
              <a:buSzPts val="1650"/>
              <a:buFont typeface="Arial"/>
              <a:buChar char="•"/>
              <a:defRPr b="1" sz="1650">
                <a:solidFill>
                  <a:srgbClr val="1A3CE6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4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●"/>
              <a:defRPr/>
            </a:lvl1pPr>
            <a:lvl2pPr indent="-342900" lvl="1" marL="914400" algn="l">
              <a:spcBef>
                <a:spcPts val="325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8970433" y="6408738"/>
            <a:ext cx="25590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5839884" y="6408738"/>
            <a:ext cx="31347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529484" y="6408738"/>
            <a:ext cx="4889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Text">
  <p:cSld name="1_Title and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5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6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○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35C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>
              <a:alpha val="20000"/>
            </a:schemeClr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>
              <a:alpha val="20000"/>
            </a:schemeClr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732183" y="861391"/>
            <a:ext cx="9144000" cy="616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flipH="1" rot="10800000">
            <a:off x="790414" y="1291710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09313" y="324519"/>
            <a:ext cx="1452594" cy="7414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nickj@fpsct.org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visualcapitalist.com/ranked-the-25-most-affordable-cities-in-america/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s://varlyproject.blog/category/ressources/infographies-data-visualisation/" TargetMode="External"/><Relationship Id="rId6" Type="http://schemas.openxmlformats.org/officeDocument/2006/relationships/hyperlink" Target="https://creativecommons.org/licenses/by-sa/3.0/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2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councilforeconed.org/policy-advocacy/k-12-standards/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www.councilforeconed.org/" TargetMode="External"/><Relationship Id="rId4" Type="http://schemas.openxmlformats.org/officeDocument/2006/relationships/hyperlink" Target="https://fee.org/" TargetMode="External"/><Relationship Id="rId5" Type="http://schemas.openxmlformats.org/officeDocument/2006/relationships/hyperlink" Target="https://www.federalreserveeducation.org/newsletter?gad_source=1&amp;gad_campaignid=22855954528&amp;gbraid=0AAAAAD1aYxhJKw73clBcYzTO6eFu38PBj&amp;gclid=EAIaIQobChMI6Pie2oGkjwMVoVBHAR1R5iY-EAAYASAAEgLES_D_BwE" TargetMode="External"/><Relationship Id="rId6" Type="http://schemas.openxmlformats.org/officeDocument/2006/relationships/hyperlink" Target="https://www.visualcapitalist.com/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7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councilforeconed.regfox.com/2024-morton-award-application-form" TargetMode="External"/><Relationship Id="rId4" Type="http://schemas.openxmlformats.org/officeDocument/2006/relationships/hyperlink" Target="https://www.councilforeconed.org/events/cee-educator-conferenc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www.councilforeconed.org/policy-advocacy/k-12-standards/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29" r="28" t="0"/>
          <a:stretch/>
        </p:blipFill>
        <p:spPr>
          <a:xfrm>
            <a:off x="0" y="0"/>
            <a:ext cx="9411909" cy="689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229023" y="560624"/>
            <a:ext cx="616131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Book Antiqua"/>
              <a:buNone/>
            </a:pPr>
            <a:r>
              <a:rPr b="1" i="1" lang="en-US" sz="400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Cost, Benefit, and Beyond: Strengthening Critical Thinking Through Decision-Making Models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/>
            </a:b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8629880" y="3953449"/>
            <a:ext cx="2304361" cy="75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Photo by PhotoAuthor is licensed under CCYYSA.</a:t>
            </a:r>
            <a:endParaRPr/>
          </a:p>
        </p:txBody>
      </p:sp>
      <p:pic>
        <p:nvPicPr>
          <p:cNvPr descr="A group of people raising their hands&#10;&#10;AI-generated content may be incorrect." id="139" name="Google Shape;13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8529" y="1808601"/>
            <a:ext cx="5234242" cy="35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45825" y="1570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#2 Is this closer to a definition of Economics? </a:t>
            </a:r>
            <a:endParaRPr/>
          </a:p>
        </p:txBody>
      </p:sp>
      <p:pic>
        <p:nvPicPr>
          <p:cNvPr descr="A person and person shopping in a grocery store&#10;&#10;AI-generated content may be incorrect." id="206" name="Google Shape;20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79898"/>
            <a:ext cx="10972800" cy="429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Which pic fits economics better?</a:t>
            </a:r>
            <a:br>
              <a:rPr lang="en-US"/>
            </a:br>
            <a:r>
              <a:rPr lang="en-US"/>
              <a:t>                                          </a:t>
            </a:r>
            <a:r>
              <a:rPr lang="en-US" sz="3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1                                            2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descr="A stack of money on a table&#10;&#10;AI-generated content may be incorrect." id="212" name="Google Shape;212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54347"/>
            <a:ext cx="4860428" cy="4370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and person shopping in a grocery store&#10;&#10;AI-generated content may be incorrect." id="213" name="Google Shape;21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600" y="1979898"/>
            <a:ext cx="5892800" cy="429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609600" y="1472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#2 WINNER!?!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A person and person shopping in a grocery store&#10;&#10;AI-generated content may be incorrect." id="219" name="Google Shape;21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79898"/>
            <a:ext cx="10972800" cy="429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609600" y="1570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latin typeface="Book Antiqua"/>
                <a:ea typeface="Book Antiqua"/>
                <a:cs typeface="Book Antiqua"/>
                <a:sym typeface="Book Antiqua"/>
              </a:rPr>
              <a:t>D</a:t>
            </a: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efinition of Economics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609600" y="1935480"/>
            <a:ext cx="10972800" cy="32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</a:pP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The study of how individuals, institutions and society </a:t>
            </a:r>
            <a:endParaRPr/>
          </a:p>
          <a:p>
            <a:pPr indent="-274320" lvl="0" marL="274320" rtl="0" algn="ctr">
              <a:spcBef>
                <a:spcPts val="800"/>
              </a:spcBef>
              <a:spcAft>
                <a:spcPts val="0"/>
              </a:spcAft>
              <a:buSzPts val="38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make decisions </a:t>
            </a: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when faced </a:t>
            </a:r>
            <a:endParaRPr/>
          </a:p>
          <a:p>
            <a:pPr indent="-274320" lvl="0" marL="274320" rtl="0" algn="ctr">
              <a:spcBef>
                <a:spcPts val="800"/>
              </a:spcBef>
              <a:spcAft>
                <a:spcPts val="0"/>
              </a:spcAft>
              <a:buSzPts val="3800"/>
              <a:buFont typeface="Arial"/>
              <a:buNone/>
            </a:pP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with a </a:t>
            </a:r>
            <a:r>
              <a:rPr lang="en-US" sz="40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scarcity</a:t>
            </a: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 of resources.  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492350" y="1765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Decision making when faced with scarcity!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A person and person shopping in a grocery store&#10;&#10;AI-generated content may be incorrect." id="231" name="Google Shape;231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79898"/>
            <a:ext cx="10972800" cy="429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531450" y="10816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Scarcity – Possible Class DQ’</a:t>
            </a:r>
            <a:r>
              <a:rPr lang="en-US"/>
              <a:t>s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040"/>
              <a:buFont typeface="Constantia"/>
              <a:buChar char="●"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What do you want?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3040"/>
              <a:buFont typeface="Constantia"/>
              <a:buChar char="●"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Why don’t you have it right now?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3040"/>
              <a:buChar char="●"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What are you willing to give up to get what you want?</a:t>
            </a:r>
            <a:r>
              <a:rPr lang="en-US" sz="3200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203200" y="-101600"/>
            <a:ext cx="11785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What is scarcity? </a:t>
            </a:r>
            <a:br>
              <a:rPr lang="en-US" sz="4000"/>
            </a:b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1117600" y="1295400"/>
            <a:ext cx="91440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85750" lvl="0" marL="274320" rtl="0" algn="l">
              <a:spcBef>
                <a:spcPts val="720"/>
              </a:spcBef>
              <a:spcAft>
                <a:spcPts val="0"/>
              </a:spcAft>
              <a:buSzPts val="36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Scarcity exists when resources are limited and people’s wants are unlimited.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420"/>
              <a:buNone/>
            </a:pPr>
            <a:r>
              <a:t/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74320" rtl="0" algn="l">
              <a:spcBef>
                <a:spcPts val="720"/>
              </a:spcBef>
              <a:spcAft>
                <a:spcPts val="0"/>
              </a:spcAft>
              <a:buSzPts val="36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Scarcity forces people to make choices about the use of resources.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1219200" y="2466474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457200" lvl="0" marL="45720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0" i="1" lang="en-US"/>
              <a:t>	</a:t>
            </a:r>
            <a:endParaRPr/>
          </a:p>
        </p:txBody>
      </p:sp>
      <p:sp>
        <p:nvSpPr>
          <p:cNvPr id="250" name="Google Shape;250;p41"/>
          <p:cNvSpPr txBox="1"/>
          <p:nvPr>
            <p:ph type="title"/>
          </p:nvPr>
        </p:nvSpPr>
        <p:spPr>
          <a:xfrm>
            <a:off x="609600" y="28995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>
                <a:solidFill>
                  <a:srgbClr val="FF0000"/>
                </a:solidFill>
              </a:rPr>
            </a:br>
            <a: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ECONOMIC </a:t>
            </a:r>
            <a:b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DECISION MAKING</a:t>
            </a:r>
            <a:b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MODELS</a:t>
            </a: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609600" y="838200"/>
            <a:ext cx="11176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rtl="0" algn="l"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904"/>
              <a:buChar char="●"/>
            </a:pPr>
            <a:r>
              <a:rPr lang="en-US" sz="2800"/>
              <a:t>	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to </a:t>
            </a:r>
            <a:r>
              <a:rPr b="1" lang="en-US" sz="2800">
                <a:latin typeface="Book Antiqua"/>
                <a:ea typeface="Book Antiqua"/>
                <a:cs typeface="Book Antiqua"/>
                <a:sym typeface="Book Antiqua"/>
              </a:rPr>
              <a:t>better understand 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the choices people </a:t>
            </a:r>
            <a:endParaRPr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	faced in the past</a:t>
            </a:r>
            <a:endParaRPr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904"/>
              <a:buChar char="●"/>
            </a:pP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	to </a:t>
            </a:r>
            <a:r>
              <a:rPr b="1" lang="en-US" sz="2800">
                <a:latin typeface="Book Antiqua"/>
                <a:ea typeface="Book Antiqua"/>
                <a:cs typeface="Book Antiqua"/>
                <a:sym typeface="Book Antiqua"/>
              </a:rPr>
              <a:t>analyze the outcomes 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of the decisions </a:t>
            </a:r>
            <a:endParaRPr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	that people have already made</a:t>
            </a:r>
            <a:endParaRPr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904"/>
              <a:buChar char="●"/>
            </a:pP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 to </a:t>
            </a:r>
            <a:r>
              <a:rPr b="1" lang="en-US" sz="2800">
                <a:latin typeface="Book Antiqua"/>
                <a:ea typeface="Book Antiqua"/>
                <a:cs typeface="Book Antiqua"/>
                <a:sym typeface="Book Antiqua"/>
              </a:rPr>
              <a:t>see a problem from a variety of perspectives 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and </a:t>
            </a:r>
            <a:r>
              <a:rPr b="1" lang="en-US" sz="2800">
                <a:latin typeface="Book Antiqua"/>
                <a:ea typeface="Book Antiqua"/>
                <a:cs typeface="Book Antiqua"/>
                <a:sym typeface="Book Antiqua"/>
              </a:rPr>
              <a:t>consider the 		consequences 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before a choice is made</a:t>
            </a:r>
            <a:endParaRPr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/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169228" lvl="0" marL="365125" rtl="0" algn="l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256" name="Google Shape;256;p42"/>
          <p:cNvSpPr txBox="1"/>
          <p:nvPr>
            <p:ph type="title"/>
          </p:nvPr>
        </p:nvSpPr>
        <p:spPr>
          <a:xfrm>
            <a:off x="304800" y="304800"/>
            <a:ext cx="10972800" cy="425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109537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ook Antiqua"/>
              <a:buNone/>
            </a:pPr>
            <a:r>
              <a:rPr lang="en-US" sz="32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Purpose of a Decision-Making model</a:t>
            </a:r>
            <a:r>
              <a:rPr lang="en-US" sz="2800">
                <a:latin typeface="Book Antiqua"/>
                <a:ea typeface="Book Antiqua"/>
                <a:cs typeface="Book Antiqua"/>
                <a:sym typeface="Book Antiqua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ctrTitle"/>
          </p:nvPr>
        </p:nvSpPr>
        <p:spPr>
          <a:xfrm>
            <a:off x="812800" y="76200"/>
            <a:ext cx="85461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Certificate Requirements</a:t>
            </a: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770959" y="1825625"/>
            <a:ext cx="10517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earn professional development hours for webinars, you must: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a minimum of 45-minutes and you will automatically receive a professional development certificate via e-mail within 24 to 48 hours.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idx="1" type="body"/>
          </p:nvPr>
        </p:nvSpPr>
        <p:spPr>
          <a:xfrm>
            <a:off x="8128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rtl="0" algn="l">
              <a:spcBef>
                <a:spcPts val="0"/>
              </a:spcBef>
              <a:spcAft>
                <a:spcPts val="0"/>
              </a:spcAft>
              <a:buSzPts val="2448"/>
              <a:buNone/>
            </a:pPr>
            <a:r>
              <a:rPr lang="en-US" sz="36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Cost: </a:t>
            </a: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A cost is what you give up when you decide to do something.  Costs are the </a:t>
            </a:r>
            <a:r>
              <a:rPr b="1" lang="en-US" sz="3600">
                <a:latin typeface="Constantia"/>
                <a:ea typeface="Constantia"/>
                <a:cs typeface="Constantia"/>
                <a:sym typeface="Constantia"/>
              </a:rPr>
              <a:t>effort, loss, or sacrifice necessary to achieve or obtain something.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109537" rtl="0" algn="l">
              <a:spcBef>
                <a:spcPts val="400"/>
              </a:spcBef>
              <a:spcAft>
                <a:spcPts val="0"/>
              </a:spcAft>
              <a:buSzPts val="2448"/>
              <a:buNone/>
            </a:pPr>
            <a:r>
              <a:t/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267" name="Google Shape;267;p44"/>
          <p:cNvSpPr txBox="1"/>
          <p:nvPr>
            <p:ph type="title"/>
          </p:nvPr>
        </p:nvSpPr>
        <p:spPr>
          <a:xfrm>
            <a:off x="455081" y="381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Vocabulary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8128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b="1" lang="en-US" sz="4000">
                <a:solidFill>
                  <a:srgbClr val="006600"/>
                </a:solidFill>
                <a:latin typeface="Constantia"/>
                <a:ea typeface="Constantia"/>
                <a:cs typeface="Constantia"/>
                <a:sym typeface="Constantia"/>
              </a:rPr>
              <a:t>Benefit: </a:t>
            </a: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A benefit is what satisfies your wants. Benefits are what is gained when an action is taken or a choice is made.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415" lvl="0" marL="365125" rtl="0" algn="l">
              <a:spcBef>
                <a:spcPts val="400"/>
              </a:spcBef>
              <a:spcAft>
                <a:spcPts val="0"/>
              </a:spcAft>
              <a:buSzPts val="3672"/>
              <a:buNone/>
            </a:pPr>
            <a:r>
              <a:t/>
            </a:r>
            <a:endParaRPr b="1" sz="5400">
              <a:solidFill>
                <a:srgbClr val="006600"/>
              </a:solidFill>
            </a:endParaRPr>
          </a:p>
          <a:p>
            <a:pPr indent="-117411" lvl="0" marL="365125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/>
          </a:p>
          <a:p>
            <a:pPr indent="-117411" lvl="0" marL="365125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/>
          </a:p>
          <a:p>
            <a:pPr indent="-139001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73" name="Google Shape;273;p45"/>
          <p:cNvSpPr txBox="1"/>
          <p:nvPr>
            <p:ph type="title"/>
          </p:nvPr>
        </p:nvSpPr>
        <p:spPr>
          <a:xfrm>
            <a:off x="455081" y="381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Vocabulary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812800" y="1621700"/>
            <a:ext cx="115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b="1" lang="en-US" sz="400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Incentives</a:t>
            </a: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- actions or rewards that encourage people to act.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When incentives change, behavior changes in predictable ways.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b="1" sz="4000">
              <a:solidFill>
                <a:srgbClr val="7030A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b="1" lang="en-US" sz="400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Consequences – </a:t>
            </a: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the outcome of an action. Some consequences are unintended! </a:t>
            </a:r>
            <a:endParaRPr b="1" sz="4000">
              <a:solidFill>
                <a:srgbClr val="0066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72"/>
              <a:buNone/>
            </a:pPr>
            <a:r>
              <a:t/>
            </a:r>
            <a:endParaRPr b="1" sz="5400">
              <a:solidFill>
                <a:srgbClr val="006600"/>
              </a:solidFill>
            </a:endParaRPr>
          </a:p>
          <a:p>
            <a:pPr indent="-117411" lvl="0" marL="365125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/>
          </a:p>
          <a:p>
            <a:pPr indent="-117411" lvl="0" marL="365125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/>
          </a:p>
          <a:p>
            <a:pPr indent="-139001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1" type="body"/>
          </p:nvPr>
        </p:nvSpPr>
        <p:spPr>
          <a:xfrm>
            <a:off x="711200" y="24384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48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Economic decision-making focuses on considering the costs and benefits of a choice BEFORE the decision is made.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4" name="Google Shape;284;p47"/>
          <p:cNvSpPr txBox="1"/>
          <p:nvPr>
            <p:ph type="title"/>
          </p:nvPr>
        </p:nvSpPr>
        <p:spPr>
          <a:xfrm>
            <a:off x="390775" y="2051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Why are these concepts and skills important?</a:t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idx="1" type="body"/>
          </p:nvPr>
        </p:nvSpPr>
        <p:spPr>
          <a:xfrm>
            <a:off x="812800" y="1981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They can help our students to think about ALL the possibilities and consequences </a:t>
            </a:r>
            <a:r>
              <a:rPr b="1" lang="en-US" sz="4000">
                <a:latin typeface="Book Antiqua"/>
                <a:ea typeface="Book Antiqua"/>
                <a:cs typeface="Book Antiqua"/>
                <a:sym typeface="Book Antiqua"/>
              </a:rPr>
              <a:t>before</a:t>
            </a:r>
            <a:r>
              <a:rPr lang="en-US" sz="4000">
                <a:latin typeface="Book Antiqua"/>
                <a:ea typeface="Book Antiqua"/>
                <a:cs typeface="Book Antiqua"/>
                <a:sym typeface="Book Antiqua"/>
              </a:rPr>
              <a:t> they make their choice. Or they can evaluate past choices more clearly.</a:t>
            </a:r>
            <a:endParaRPr/>
          </a:p>
        </p:txBody>
      </p:sp>
      <p:sp>
        <p:nvSpPr>
          <p:cNvPr id="290" name="Google Shape;290;p48"/>
          <p:cNvSpPr txBox="1"/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Why are these concepts and skills important?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1" type="body"/>
          </p:nvPr>
        </p:nvSpPr>
        <p:spPr>
          <a:xfrm>
            <a:off x="381000" y="173697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3200"/>
              <a:t>Thinking critically – </a:t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analyzing </a:t>
            </a:r>
            <a:r>
              <a:rPr b="1" lang="en-US" sz="3200">
                <a:latin typeface="Book Antiqua"/>
                <a:ea typeface="Book Antiqua"/>
                <a:cs typeface="Book Antiqua"/>
                <a:sym typeface="Book Antiqua"/>
              </a:rPr>
              <a:t>why a choice was made </a:t>
            </a: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in the past </a:t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or considering the costs and benefits </a:t>
            </a:r>
            <a:r>
              <a:rPr b="1" lang="en-US" sz="3200">
                <a:latin typeface="Book Antiqua"/>
                <a:ea typeface="Book Antiqua"/>
                <a:cs typeface="Book Antiqua"/>
                <a:sym typeface="Book Antiqua"/>
              </a:rPr>
              <a:t>before a choice is made in the future </a:t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teaches our students an important life skill.   </a:t>
            </a:r>
            <a:endParaRPr/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3048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Why are these skills important?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>
            <p:ph idx="1" type="body"/>
          </p:nvPr>
        </p:nvSpPr>
        <p:spPr>
          <a:xfrm>
            <a:off x="1219200" y="2466474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  <a:p>
            <a:pPr indent="-354140" lvl="0" marL="365125" rtl="0" algn="l">
              <a:spcBef>
                <a:spcPts val="400"/>
              </a:spcBef>
              <a:spcAft>
                <a:spcPts val="0"/>
              </a:spcAft>
              <a:buSzPts val="4000"/>
              <a:buFont typeface="Constantia"/>
              <a:buChar char="●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Cost – Benefit Analysis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354140" lvl="0" marL="365125" rtl="0" algn="l">
              <a:spcBef>
                <a:spcPts val="400"/>
              </a:spcBef>
              <a:spcAft>
                <a:spcPts val="0"/>
              </a:spcAft>
              <a:buSzPts val="4000"/>
              <a:buFont typeface="Constantia"/>
              <a:buChar char="●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PACED Decision Making Model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457200" lvl="0" marL="457200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0" i="1" lang="en-US"/>
              <a:t>	</a:t>
            </a:r>
            <a:endParaRPr/>
          </a:p>
        </p:txBody>
      </p:sp>
      <p:sp>
        <p:nvSpPr>
          <p:cNvPr id="302" name="Google Shape;302;p50"/>
          <p:cNvSpPr txBox="1"/>
          <p:nvPr>
            <p:ph type="title"/>
          </p:nvPr>
        </p:nvSpPr>
        <p:spPr>
          <a:xfrm>
            <a:off x="101700" y="140700"/>
            <a:ext cx="120903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54D3C"/>
                </a:solidFill>
                <a:latin typeface="Constantia"/>
                <a:ea typeface="Constantia"/>
                <a:cs typeface="Constantia"/>
                <a:sym typeface="Constantia"/>
              </a:rPr>
              <a:t>TOOLS FOR ECONOMIC DECISION-MAKING</a:t>
            </a:r>
            <a:endParaRPr sz="3600">
              <a:solidFill>
                <a:srgbClr val="254D3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Opportunity Cost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8" name="Google Shape;308;p51"/>
          <p:cNvSpPr txBox="1"/>
          <p:nvPr>
            <p:ph idx="1" type="body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ctr">
              <a:spcBef>
                <a:spcPts val="0"/>
              </a:spcBef>
              <a:spcAft>
                <a:spcPts val="0"/>
              </a:spcAft>
              <a:buSzPts val="2448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All tools must include an intentional analysis of </a:t>
            </a:r>
            <a:r>
              <a:rPr b="1" lang="en-US" sz="3600" u="sng">
                <a:latin typeface="Constantia"/>
                <a:ea typeface="Constantia"/>
                <a:cs typeface="Constantia"/>
                <a:sym typeface="Constantia"/>
              </a:rPr>
              <a:t>what is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ctr">
              <a:spcBef>
                <a:spcPts val="400"/>
              </a:spcBef>
              <a:spcAft>
                <a:spcPts val="0"/>
              </a:spcAft>
              <a:buSzPts val="2448"/>
              <a:buNone/>
            </a:pPr>
            <a:r>
              <a:rPr b="1" lang="en-US" sz="3600" u="sng">
                <a:latin typeface="Constantia"/>
                <a:ea typeface="Constantia"/>
                <a:cs typeface="Constantia"/>
                <a:sym typeface="Constantia"/>
              </a:rPr>
              <a:t>given up</a:t>
            </a: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 when making a choice!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Documents and Settings\ayers_c\Local Settings\Temporary Internet Files\Content.IE5\PA8OZ04D\MCj04347500000[1].png" id="309" name="Google Shape;30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352800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idx="1" type="body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Whenever you make a choice, you are actually making </a:t>
            </a:r>
            <a:r>
              <a:rPr b="1" i="1" lang="en-US" sz="3200">
                <a:latin typeface="Book Antiqua"/>
                <a:ea typeface="Book Antiqua"/>
                <a:cs typeface="Book Antiqua"/>
                <a:sym typeface="Book Antiqua"/>
              </a:rPr>
              <a:t>two choices</a:t>
            </a: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This is because whenever you choose to do one thing, you are also choosing </a:t>
            </a:r>
            <a:r>
              <a:rPr b="1" i="1" lang="en-US" sz="3200">
                <a:latin typeface="Book Antiqua"/>
                <a:ea typeface="Book Antiqua"/>
                <a:cs typeface="Book Antiqua"/>
                <a:sym typeface="Book Antiqua"/>
              </a:rPr>
              <a:t>not</a:t>
            </a: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 to do something else. 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76"/>
              <a:buChar char="●"/>
            </a:pP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What you choose </a:t>
            </a:r>
            <a:r>
              <a:rPr i="1" lang="en-US" sz="3200">
                <a:latin typeface="Book Antiqua"/>
                <a:ea typeface="Book Antiqua"/>
                <a:cs typeface="Book Antiqua"/>
                <a:sym typeface="Book Antiqua"/>
              </a:rPr>
              <a:t>not to do </a:t>
            </a:r>
            <a:r>
              <a:rPr lang="en-US" sz="3200">
                <a:latin typeface="Book Antiqua"/>
                <a:ea typeface="Book Antiqua"/>
                <a:cs typeface="Book Antiqua"/>
                <a:sym typeface="Book Antiqua"/>
              </a:rPr>
              <a:t>is your </a:t>
            </a:r>
            <a:r>
              <a:rPr b="1" lang="en-US" sz="3200">
                <a:latin typeface="Book Antiqua"/>
                <a:ea typeface="Book Antiqua"/>
                <a:cs typeface="Book Antiqua"/>
                <a:sym typeface="Book Antiqua"/>
              </a:rPr>
              <a:t>opportunity cost.</a:t>
            </a:r>
            <a:endParaRPr b="1" sz="40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39001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315" name="Google Shape;315;p5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Opportunity Cost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type="title"/>
          </p:nvPr>
        </p:nvSpPr>
        <p:spPr>
          <a:xfrm>
            <a:off x="269625" y="566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Tool #1:  Cost – Benefit Analysis</a:t>
            </a:r>
            <a:br>
              <a:rPr lang="en-US" sz="3600"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Personal Example - Any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21" name="Google Shape;321;p53"/>
          <p:cNvGraphicFramePr/>
          <p:nvPr/>
        </p:nvGraphicFramePr>
        <p:xfrm>
          <a:off x="2032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842000"/>
                <a:gridCol w="584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Costs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Benefits</a:t>
                      </a:r>
                      <a:endParaRPr/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0000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0000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770959" y="1825625"/>
            <a:ext cx="10517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able to: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•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Introduce economic vocabulary and concepts to your students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•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a cost benefit model to 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strengthen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critical thinking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•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a PACED Decision making model to strengthen critical thinking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type="title"/>
          </p:nvPr>
        </p:nvSpPr>
        <p:spPr>
          <a:xfrm>
            <a:off x="5080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onstantia"/>
                <a:ea typeface="Constantia"/>
                <a:cs typeface="Constantia"/>
                <a:sym typeface="Constantia"/>
              </a:rPr>
              <a:t>Cost – Benefit Decision Grid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7" name="Google Shape;327;p54"/>
          <p:cNvSpPr txBox="1"/>
          <p:nvPr>
            <p:ph idx="1" type="body"/>
          </p:nvPr>
        </p:nvSpPr>
        <p:spPr>
          <a:xfrm>
            <a:off x="304800" y="1457575"/>
            <a:ext cx="11277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ctr">
              <a:spcBef>
                <a:spcPts val="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Tool used for deciding </a:t>
            </a:r>
            <a:r>
              <a:rPr lang="en-US" sz="2400" u="sng">
                <a:latin typeface="Constantia"/>
                <a:ea typeface="Constantia"/>
                <a:cs typeface="Constantia"/>
                <a:sym typeface="Constantia"/>
              </a:rPr>
              <a:t>whether or not</a:t>
            </a: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 an action should be taken by comparing its benefits and costs.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48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Use when a “Yes or No” decision needs to be made.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48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t/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48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rPr lang="en-US" sz="2400">
                <a:latin typeface="Constantia"/>
                <a:ea typeface="Constantia"/>
                <a:cs typeface="Constantia"/>
                <a:sym typeface="Constantia"/>
              </a:rPr>
              <a:t>Importance of Tool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48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rPr i="1" lang="en-US" sz="2400" u="sng">
                <a:latin typeface="Constantia"/>
                <a:ea typeface="Constantia"/>
                <a:cs typeface="Constantia"/>
                <a:sym typeface="Constantia"/>
              </a:rPr>
              <a:t>For Future Decisions </a:t>
            </a:r>
            <a:r>
              <a:rPr b="0" i="1" lang="en-US" sz="2400">
                <a:latin typeface="Constantia"/>
                <a:ea typeface="Constantia"/>
                <a:cs typeface="Constantia"/>
                <a:sym typeface="Constantia"/>
              </a:rPr>
              <a:t>– gives you time to consider less obvious factors  that may be important to the outcome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48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t/>
            </a:r>
            <a:endParaRPr b="0" i="1" sz="2400"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560"/>
              </a:spcBef>
              <a:spcAft>
                <a:spcPts val="0"/>
              </a:spcAft>
              <a:buClr>
                <a:srgbClr val="1A3CE6"/>
              </a:buClr>
              <a:buSzPts val="2400"/>
              <a:buNone/>
            </a:pPr>
            <a:r>
              <a:rPr i="1" lang="en-US" sz="2400" u="sng">
                <a:latin typeface="Constantia"/>
                <a:ea typeface="Constantia"/>
                <a:cs typeface="Constantia"/>
                <a:sym typeface="Constantia"/>
              </a:rPr>
              <a:t>For Past Decisions </a:t>
            </a:r>
            <a:r>
              <a:rPr b="0" i="1" lang="en-US" sz="2400">
                <a:latin typeface="Constantia"/>
                <a:ea typeface="Constantia"/>
                <a:cs typeface="Constantia"/>
                <a:sym typeface="Constantia"/>
              </a:rPr>
              <a:t>– provides context for the decision - helping to understand why the action was taken and evaluate whether the best decision was made</a:t>
            </a:r>
            <a:r>
              <a:rPr b="0" i="1" lang="en-US" sz="2800"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7175" lvl="0" marL="257175" rtl="0" algn="ctr">
              <a:spcBef>
                <a:spcPts val="330"/>
              </a:spcBef>
              <a:spcAft>
                <a:spcPts val="0"/>
              </a:spcAft>
              <a:buClr>
                <a:srgbClr val="1A3CE6"/>
              </a:buClr>
              <a:buSzPts val="165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type="title"/>
          </p:nvPr>
        </p:nvSpPr>
        <p:spPr>
          <a:xfrm>
            <a:off x="406400" y="228601"/>
            <a:ext cx="109728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888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Tool #1:  Cost – Benefit Analysis Example</a:t>
            </a:r>
            <a:br>
              <a:rPr lang="en-US"/>
            </a:br>
            <a:endParaRPr sz="2400"/>
          </a:p>
        </p:txBody>
      </p:sp>
      <p:graphicFrame>
        <p:nvGraphicFramePr>
          <p:cNvPr id="333" name="Google Shape;333;p55"/>
          <p:cNvGraphicFramePr/>
          <p:nvPr/>
        </p:nvGraphicFramePr>
        <p:xfrm>
          <a:off x="2032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842000"/>
                <a:gridCol w="5842000"/>
              </a:tblGrid>
              <a:tr h="771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10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34" name="Google Shape;334;p55"/>
          <p:cNvSpPr txBox="1"/>
          <p:nvPr/>
        </p:nvSpPr>
        <p:spPr>
          <a:xfrm>
            <a:off x="101600" y="722925"/>
            <a:ext cx="1209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Should I attend this College?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Weigh the Costs and Benefits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type="title"/>
          </p:nvPr>
        </p:nvSpPr>
        <p:spPr>
          <a:xfrm>
            <a:off x="406400" y="228601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888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Tool #1:  Cost – Benefit Analysis Example</a:t>
            </a:r>
            <a:br>
              <a:rPr lang="en-US"/>
            </a:br>
            <a:endParaRPr sz="2400"/>
          </a:p>
        </p:txBody>
      </p:sp>
      <p:graphicFrame>
        <p:nvGraphicFramePr>
          <p:cNvPr id="340" name="Google Shape;340;p56"/>
          <p:cNvGraphicFramePr/>
          <p:nvPr/>
        </p:nvGraphicFramePr>
        <p:xfrm>
          <a:off x="2032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842000"/>
                <a:gridCol w="5842000"/>
              </a:tblGrid>
              <a:tr h="771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10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41" name="Google Shape;341;p56"/>
          <p:cNvSpPr txBox="1"/>
          <p:nvPr/>
        </p:nvSpPr>
        <p:spPr>
          <a:xfrm>
            <a:off x="101600" y="722925"/>
            <a:ext cx="12090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Should I attend this College?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Add a benefit ( +) or a cost ( – ) in the chat.</a:t>
            </a:r>
            <a:r>
              <a:rPr b="1" lang="en-US" sz="18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		</a:t>
            </a: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type="title"/>
          </p:nvPr>
        </p:nvSpPr>
        <p:spPr>
          <a:xfrm>
            <a:off x="406400" y="228601"/>
            <a:ext cx="109728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08333"/>
              <a:buFont typeface="Calibri"/>
              <a:buNone/>
            </a:pPr>
            <a:r>
              <a:rPr lang="en-US"/>
              <a:t>Tool #1:  Cost – Benefit Analysis</a:t>
            </a:r>
            <a:br>
              <a:rPr lang="en-US"/>
            </a:br>
            <a:endParaRPr sz="2400"/>
          </a:p>
        </p:txBody>
      </p:sp>
      <p:graphicFrame>
        <p:nvGraphicFramePr>
          <p:cNvPr id="347" name="Google Shape;347;p57"/>
          <p:cNvGraphicFramePr/>
          <p:nvPr/>
        </p:nvGraphicFramePr>
        <p:xfrm>
          <a:off x="203200" y="228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842000"/>
                <a:gridCol w="5842000"/>
              </a:tblGrid>
              <a:tr h="771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10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675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39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48" name="Google Shape;348;p57"/>
          <p:cNvSpPr txBox="1"/>
          <p:nvPr/>
        </p:nvSpPr>
        <p:spPr>
          <a:xfrm>
            <a:off x="406400" y="884639"/>
            <a:ext cx="1158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Attend college</a:t>
            </a:r>
            <a:r>
              <a:rPr b="1" lang="en-US" sz="24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A3CE6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Weigh the Costs and Benefits</a:t>
            </a:r>
            <a:endParaRPr/>
          </a:p>
        </p:txBody>
      </p:sp>
      <p:sp>
        <p:nvSpPr>
          <p:cNvPr id="349" name="Google Shape;349;p57"/>
          <p:cNvSpPr txBox="1"/>
          <p:nvPr/>
        </p:nvSpPr>
        <p:spPr>
          <a:xfrm rot="-1349238">
            <a:off x="1394068" y="2989833"/>
            <a:ext cx="8997459" cy="769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  <a:t>Did the benefits of my choice outweigh the costs?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  <a:t>What was given up when I made my choice?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type="title"/>
          </p:nvPr>
        </p:nvSpPr>
        <p:spPr>
          <a:xfrm>
            <a:off x="195450" y="-332150"/>
            <a:ext cx="118011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Tool #1:  Cost – Benefit Analysis 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Content Examples -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5" name="Google Shape;355;p58"/>
          <p:cNvSpPr txBox="1"/>
          <p:nvPr>
            <p:ph idx="1" type="body"/>
          </p:nvPr>
        </p:nvSpPr>
        <p:spPr>
          <a:xfrm>
            <a:off x="457197" y="1609975"/>
            <a:ext cx="11277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294640" lvl="0" marL="274320" rtl="0" algn="l">
              <a:spcBef>
                <a:spcPts val="0"/>
              </a:spcBef>
              <a:spcAft>
                <a:spcPts val="0"/>
              </a:spcAft>
              <a:buSzPct val="1000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Describe how effective decision-making requires comparing the additional costs and additional benefits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94640" lvl="0" marL="274320" rtl="0" algn="l">
              <a:spcBef>
                <a:spcPts val="520"/>
              </a:spcBef>
              <a:spcAft>
                <a:spcPts val="0"/>
              </a:spcAft>
              <a:buSzPct val="1000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Comparing the costs and benefits of different forms of business organizations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94640" lvl="0" marL="274320" rtl="0" algn="l">
              <a:spcBef>
                <a:spcPts val="520"/>
              </a:spcBef>
              <a:spcAft>
                <a:spcPts val="0"/>
              </a:spcAft>
              <a:buSzPct val="1000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Compare the costs and benefits of purchasing vs. leasing a vehicle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94640" lvl="0" marL="274320" rtl="0" algn="l">
              <a:spcBef>
                <a:spcPts val="520"/>
              </a:spcBef>
              <a:spcAft>
                <a:spcPts val="0"/>
              </a:spcAft>
              <a:buSzPct val="100000"/>
              <a:buFont typeface="Constantia"/>
              <a:buChar char="●"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Compare the advantages and disadvantages of renting vs. purchasing a home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ct val="68611"/>
              <a:buNone/>
            </a:pPr>
            <a:r>
              <a:t/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ct val="176428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ct val="176428"/>
              <a:buNone/>
            </a:pPr>
            <a:r>
              <a:t/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ct val="176428"/>
              <a:buNone/>
            </a:pPr>
            <a:r>
              <a:t/>
            </a:r>
            <a:endParaRPr i="1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ct val="176428"/>
              <a:buNone/>
            </a:pPr>
            <a:r>
              <a:t/>
            </a:r>
            <a:endParaRPr i="1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ct val="176428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9"/>
          <p:cNvSpPr txBox="1"/>
          <p:nvPr>
            <p:ph type="title"/>
          </p:nvPr>
        </p:nvSpPr>
        <p:spPr>
          <a:xfrm>
            <a:off x="203200" y="152400"/>
            <a:ext cx="1178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Cost – Benefit Decision Grid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362" name="Google Shape;362;p59"/>
          <p:cNvGraphicFramePr/>
          <p:nvPr/>
        </p:nvGraphicFramePr>
        <p:xfrm>
          <a:off x="508000" y="23989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280125"/>
                <a:gridCol w="5387850"/>
              </a:tblGrid>
              <a:tr h="85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Costs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Negative Incentives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Benefits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Positive Incentives</a:t>
                      </a:r>
                      <a:endParaRPr sz="1800" u="none" cap="none" strike="noStrike"/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63" name="Google Shape;363;p59"/>
          <p:cNvSpPr txBox="1"/>
          <p:nvPr/>
        </p:nvSpPr>
        <p:spPr>
          <a:xfrm rot="-914084">
            <a:off x="1305773" y="2479407"/>
            <a:ext cx="8026509" cy="10446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Should Jayden rent an apartment?</a:t>
            </a:r>
            <a:r>
              <a:rPr b="1" lang="en-US" sz="18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pic>
        <p:nvPicPr>
          <p:cNvPr descr="C:\Documents and Settings\RCookson.ODUNET\Local Settings\Temporary Internet Files\Content.IE5\14MZEMPY\MC900332192[1].wmf" id="364" name="Google Shape;36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4280" y="899337"/>
            <a:ext cx="1815220" cy="168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>
            <p:ph type="title"/>
          </p:nvPr>
        </p:nvSpPr>
        <p:spPr>
          <a:xfrm>
            <a:off x="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Cost – Benefit Decision Grid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1" name="Google Shape;371;p60"/>
          <p:cNvSpPr txBox="1"/>
          <p:nvPr>
            <p:ph idx="1" type="body"/>
          </p:nvPr>
        </p:nvSpPr>
        <p:spPr>
          <a:xfrm>
            <a:off x="203200" y="990600"/>
            <a:ext cx="1168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Jayden needs your advice.  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She is graduating in June and wants to move out of the house and get her own apartment.  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372" name="Google Shape;37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4075" y="4329700"/>
            <a:ext cx="2420269" cy="224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1"/>
          <p:cNvSpPr txBox="1"/>
          <p:nvPr>
            <p:ph type="title"/>
          </p:nvPr>
        </p:nvSpPr>
        <p:spPr>
          <a:xfrm>
            <a:off x="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Cost – Benefit Decision Grid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9" name="Google Shape;379;p61"/>
          <p:cNvSpPr txBox="1"/>
          <p:nvPr>
            <p:ph idx="1" type="body"/>
          </p:nvPr>
        </p:nvSpPr>
        <p:spPr>
          <a:xfrm>
            <a:off x="203200" y="990600"/>
            <a:ext cx="1168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She has a full-time job lined up and is going to community college part-time. 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She is looking forward to being on her own, away from her 3 younger siblings and isn’t interested in sharing a place.  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The rent is not a problem but she is worried about all the responsibility that comes with moving out on her own. </a:t>
            </a:r>
            <a:r>
              <a:rPr lang="en-US">
                <a:latin typeface="Constantia"/>
                <a:ea typeface="Constantia"/>
                <a:cs typeface="Constantia"/>
                <a:sym typeface="Constantia"/>
              </a:rPr>
              <a:t>	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80" name="Google Shape;38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400" y="4876800"/>
            <a:ext cx="1788536" cy="1660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"/>
          <p:cNvSpPr txBox="1"/>
          <p:nvPr>
            <p:ph type="title"/>
          </p:nvPr>
        </p:nvSpPr>
        <p:spPr>
          <a:xfrm>
            <a:off x="0" y="0"/>
            <a:ext cx="1178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Cost – Benefit Decision Grid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7" name="Google Shape;387;p62"/>
          <p:cNvSpPr txBox="1"/>
          <p:nvPr>
            <p:ph idx="1" type="body"/>
          </p:nvPr>
        </p:nvSpPr>
        <p:spPr>
          <a:xfrm>
            <a:off x="203200" y="990600"/>
            <a:ext cx="1168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Help Jayden fill out a cost-benefit decision grid, making sure to weigh the costs and benefits.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en-US" sz="3000">
                <a:latin typeface="Constantia"/>
                <a:ea typeface="Constantia"/>
                <a:cs typeface="Constantia"/>
                <a:sym typeface="Constantia"/>
              </a:rPr>
              <a:t>Should she get her own apartment? 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55587" lvl="0" marL="365125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388" name="Google Shape;38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7825" y="4230075"/>
            <a:ext cx="2732579" cy="206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>
            <p:ph type="title"/>
          </p:nvPr>
        </p:nvSpPr>
        <p:spPr>
          <a:xfrm>
            <a:off x="203200" y="152400"/>
            <a:ext cx="1178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– Benefit Decision Grid</a:t>
            </a:r>
            <a:endParaRPr sz="2400"/>
          </a:p>
        </p:txBody>
      </p:sp>
      <p:graphicFrame>
        <p:nvGraphicFramePr>
          <p:cNvPr id="394" name="Google Shape;394;p63"/>
          <p:cNvGraphicFramePr/>
          <p:nvPr/>
        </p:nvGraphicFramePr>
        <p:xfrm>
          <a:off x="508000" y="23989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280125"/>
                <a:gridCol w="5387850"/>
              </a:tblGrid>
              <a:tr h="85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Negative Incentives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Positive</a:t>
                      </a:r>
                      <a:r>
                        <a:rPr lang="en-US" sz="1800"/>
                        <a:t> Incentives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395" name="Google Shape;395;p63"/>
          <p:cNvSpPr txBox="1"/>
          <p:nvPr/>
        </p:nvSpPr>
        <p:spPr>
          <a:xfrm>
            <a:off x="464900" y="972250"/>
            <a:ext cx="9184500" cy="121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Should Jayden rent an apartment? Add a benefit ( +) or a cost ( – ) in the chat.</a:t>
            </a:r>
            <a:r>
              <a:rPr b="1" lang="en-US" sz="18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pic>
        <p:nvPicPr>
          <p:cNvPr descr="C:\Documents and Settings\RCookson.ODUNET\Local Settings\Temporary Internet Files\Content.IE5\14MZEMPY\MC900332192[1].wmf" id="396" name="Google Shape;39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4220" y="760964"/>
            <a:ext cx="1815220" cy="168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Presenter(s)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1477334" y="1690705"/>
            <a:ext cx="76305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Joel Nick - Farmington High School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nickj@fpsct.org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1" lang="en-US" sz="4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 the chat – write your </a:t>
            </a:r>
            <a:r>
              <a:rPr b="1" i="1" lang="en-US" sz="4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name</a:t>
            </a:r>
            <a:r>
              <a:rPr b="1" i="1" lang="en-US" sz="4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and indicate </a:t>
            </a:r>
            <a:r>
              <a:rPr b="1" i="1" lang="en-US" sz="4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what and where you teach </a:t>
            </a:r>
            <a:r>
              <a:rPr b="1" i="1" lang="en-US" sz="4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and </a:t>
            </a:r>
            <a:r>
              <a:rPr b="1" i="1" lang="en-US" sz="40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if you have started school yet</a:t>
            </a:r>
            <a:endParaRPr b="1" sz="40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type="title"/>
          </p:nvPr>
        </p:nvSpPr>
        <p:spPr>
          <a:xfrm>
            <a:off x="203200" y="152400"/>
            <a:ext cx="1178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– Benefit Decision Grid</a:t>
            </a:r>
            <a:endParaRPr sz="2400"/>
          </a:p>
        </p:txBody>
      </p:sp>
      <p:graphicFrame>
        <p:nvGraphicFramePr>
          <p:cNvPr id="402" name="Google Shape;402;p64"/>
          <p:cNvGraphicFramePr/>
          <p:nvPr/>
        </p:nvGraphicFramePr>
        <p:xfrm>
          <a:off x="508000" y="23989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280125"/>
                <a:gridCol w="5387850"/>
              </a:tblGrid>
              <a:tr h="85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Negative Incentives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Positive</a:t>
                      </a:r>
                      <a:r>
                        <a:rPr lang="en-US" sz="1800"/>
                        <a:t> Incentives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403" name="Google Shape;403;p64"/>
          <p:cNvSpPr txBox="1"/>
          <p:nvPr/>
        </p:nvSpPr>
        <p:spPr>
          <a:xfrm>
            <a:off x="503188" y="976893"/>
            <a:ext cx="8239200" cy="72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Should Jayden rent an apartment?</a:t>
            </a:r>
            <a:r>
              <a:rPr b="1" lang="en-US" sz="1800">
                <a:solidFill>
                  <a:srgbClr val="1A3CE6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r>
              <a:rPr b="1" lang="en-US" sz="18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descr="C:\Documents and Settings\RCookson.ODUNET\Local Settings\Temporary Internet Files\Content.IE5\14MZEMPY\MC900332192[1].wmf" id="404" name="Google Shape;40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4220" y="760964"/>
            <a:ext cx="1815220" cy="168394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4"/>
          <p:cNvSpPr txBox="1"/>
          <p:nvPr/>
        </p:nvSpPr>
        <p:spPr>
          <a:xfrm>
            <a:off x="711200" y="3352800"/>
            <a:ext cx="4298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Must do </a:t>
            </a:r>
            <a:r>
              <a:rPr i="1"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all</a:t>
            </a: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chores, bill paying, etc.</a:t>
            </a:r>
            <a:endParaRPr/>
          </a:p>
        </p:txBody>
      </p:sp>
      <p:sp>
        <p:nvSpPr>
          <p:cNvPr id="406" name="Google Shape;406;p64"/>
          <p:cNvSpPr txBox="1"/>
          <p:nvPr/>
        </p:nvSpPr>
        <p:spPr>
          <a:xfrm>
            <a:off x="716548" y="3750698"/>
            <a:ext cx="32983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Lonely, might miss  family</a:t>
            </a:r>
            <a:endParaRPr/>
          </a:p>
        </p:txBody>
      </p:sp>
      <p:sp>
        <p:nvSpPr>
          <p:cNvPr id="407" name="Google Shape;407;p64"/>
          <p:cNvSpPr txBox="1"/>
          <p:nvPr/>
        </p:nvSpPr>
        <p:spPr>
          <a:xfrm>
            <a:off x="673769" y="4182550"/>
            <a:ext cx="4334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What happens if she loses her job? </a:t>
            </a:r>
            <a:endParaRPr/>
          </a:p>
        </p:txBody>
      </p:sp>
      <p:sp>
        <p:nvSpPr>
          <p:cNvPr id="408" name="Google Shape;408;p64"/>
          <p:cNvSpPr txBox="1"/>
          <p:nvPr/>
        </p:nvSpPr>
        <p:spPr>
          <a:xfrm>
            <a:off x="6096000" y="4182549"/>
            <a:ext cx="46854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Quiet place to study, no interruptions </a:t>
            </a:r>
            <a:endParaRPr/>
          </a:p>
        </p:txBody>
      </p:sp>
      <p:sp>
        <p:nvSpPr>
          <p:cNvPr id="409" name="Google Shape;409;p64"/>
          <p:cNvSpPr txBox="1"/>
          <p:nvPr/>
        </p:nvSpPr>
        <p:spPr>
          <a:xfrm>
            <a:off x="6228717" y="4563350"/>
            <a:ext cx="33688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She can do what she wants</a:t>
            </a:r>
            <a:endParaRPr/>
          </a:p>
        </p:txBody>
      </p:sp>
      <p:sp>
        <p:nvSpPr>
          <p:cNvPr id="410" name="Google Shape;410;p64"/>
          <p:cNvSpPr txBox="1"/>
          <p:nvPr/>
        </p:nvSpPr>
        <p:spPr>
          <a:xfrm>
            <a:off x="6096000" y="3262676"/>
            <a:ext cx="49034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She’s looking forward to being an adult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and all the responsibilities that come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with being on her own.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/>
          <p:nvPr>
            <p:ph type="title"/>
          </p:nvPr>
        </p:nvSpPr>
        <p:spPr>
          <a:xfrm>
            <a:off x="203200" y="152400"/>
            <a:ext cx="11785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– Benefit Decision Grid</a:t>
            </a:r>
            <a:br>
              <a:rPr lang="en-US"/>
            </a:br>
            <a:endParaRPr sz="2400"/>
          </a:p>
        </p:txBody>
      </p:sp>
      <p:graphicFrame>
        <p:nvGraphicFramePr>
          <p:cNvPr id="416" name="Google Shape;416;p65"/>
          <p:cNvGraphicFramePr/>
          <p:nvPr/>
        </p:nvGraphicFramePr>
        <p:xfrm>
          <a:off x="508000" y="23989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{D8AC8803-40B5-4349-AFA4-CA7EC192F2E9}</a:tableStyleId>
              </a:tblPr>
              <a:tblGrid>
                <a:gridCol w="5280125"/>
                <a:gridCol w="5387850"/>
              </a:tblGrid>
              <a:tr h="85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Costs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Negative Incentives</a:t>
                      </a:r>
                      <a:endParaRPr/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Benefits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Positive</a:t>
                      </a:r>
                      <a:r>
                        <a:rPr lang="en-US" sz="1800"/>
                        <a:t> Incentives</a:t>
                      </a:r>
                      <a:endParaRPr sz="1800"/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Dancing Script"/>
                        <a:ea typeface="Dancing Script"/>
                        <a:cs typeface="Dancing Script"/>
                        <a:sym typeface="Dancing Script"/>
                      </a:endParaRPr>
                    </a:p>
                  </a:txBody>
                  <a:tcPr marT="45725" marB="45725" marR="121925" marL="121925"/>
                </a:tc>
              </a:tr>
              <a:tr h="4318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45725" marB="45725" marR="121925" marL="121925"/>
                </a:tc>
              </a:tr>
            </a:tbl>
          </a:graphicData>
        </a:graphic>
      </p:graphicFrame>
      <p:sp>
        <p:nvSpPr>
          <p:cNvPr id="417" name="Google Shape;417;p65"/>
          <p:cNvSpPr txBox="1"/>
          <p:nvPr/>
        </p:nvSpPr>
        <p:spPr>
          <a:xfrm>
            <a:off x="503188" y="976893"/>
            <a:ext cx="8239200" cy="10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1828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Should Jayden rent an apartment?</a:t>
            </a:r>
            <a:r>
              <a:rPr b="1" lang="en-US" sz="1800">
                <a:solidFill>
                  <a:srgbClr val="1A3CE6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pic>
        <p:nvPicPr>
          <p:cNvPr descr="C:\Documents and Settings\RCookson.ODUNET\Local Settings\Temporary Internet Files\Content.IE5\14MZEMPY\MC900332192[1].wmf" id="418" name="Google Shape;41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2400" y="381000"/>
            <a:ext cx="1815221" cy="168394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5"/>
          <p:cNvSpPr txBox="1"/>
          <p:nvPr/>
        </p:nvSpPr>
        <p:spPr>
          <a:xfrm>
            <a:off x="711200" y="3352800"/>
            <a:ext cx="447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Has to do </a:t>
            </a:r>
            <a:r>
              <a:rPr i="1"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all</a:t>
            </a: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chores, bill paying, etc</a:t>
            </a:r>
            <a:endParaRPr sz="14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0" name="Google Shape;420;p65"/>
          <p:cNvSpPr txBox="1"/>
          <p:nvPr/>
        </p:nvSpPr>
        <p:spPr>
          <a:xfrm>
            <a:off x="716548" y="3750698"/>
            <a:ext cx="367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Lonely, might miss her family</a:t>
            </a:r>
            <a:endParaRPr/>
          </a:p>
        </p:txBody>
      </p:sp>
      <p:sp>
        <p:nvSpPr>
          <p:cNvPr id="421" name="Google Shape;421;p65"/>
          <p:cNvSpPr txBox="1"/>
          <p:nvPr/>
        </p:nvSpPr>
        <p:spPr>
          <a:xfrm>
            <a:off x="673769" y="4182550"/>
            <a:ext cx="433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What happens if she loses her job? </a:t>
            </a:r>
            <a:endParaRPr/>
          </a:p>
        </p:txBody>
      </p:sp>
      <p:sp>
        <p:nvSpPr>
          <p:cNvPr id="422" name="Google Shape;422;p65"/>
          <p:cNvSpPr txBox="1"/>
          <p:nvPr/>
        </p:nvSpPr>
        <p:spPr>
          <a:xfrm>
            <a:off x="6096000" y="4182549"/>
            <a:ext cx="468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Quiet place to study, no interruptions </a:t>
            </a:r>
            <a:endParaRPr/>
          </a:p>
        </p:txBody>
      </p:sp>
      <p:sp>
        <p:nvSpPr>
          <p:cNvPr id="423" name="Google Shape;423;p65"/>
          <p:cNvSpPr txBox="1"/>
          <p:nvPr/>
        </p:nvSpPr>
        <p:spPr>
          <a:xfrm>
            <a:off x="6228717" y="4563350"/>
            <a:ext cx="336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She can do what she wants</a:t>
            </a:r>
            <a:endParaRPr/>
          </a:p>
        </p:txBody>
      </p:sp>
      <p:sp>
        <p:nvSpPr>
          <p:cNvPr id="424" name="Google Shape;424;p65"/>
          <p:cNvSpPr txBox="1"/>
          <p:nvPr/>
        </p:nvSpPr>
        <p:spPr>
          <a:xfrm>
            <a:off x="6096000" y="3262676"/>
            <a:ext cx="490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She’s looking forward to being an adult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and all the responsibilities that come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with being on her own.</a:t>
            </a:r>
            <a:endParaRPr/>
          </a:p>
        </p:txBody>
      </p:sp>
      <p:sp>
        <p:nvSpPr>
          <p:cNvPr id="425" name="Google Shape;425;p65"/>
          <p:cNvSpPr txBox="1"/>
          <p:nvPr/>
        </p:nvSpPr>
        <p:spPr>
          <a:xfrm>
            <a:off x="287924" y="2975545"/>
            <a:ext cx="11271600" cy="10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205725" lIns="274300" spcFirstLastPara="1" rIns="274300" wrap="square" tIns="20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JAYDEN SHOULD EXAMINE THE COSTS AND BENEFITS OF EACH CHOICE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CHOOSE THE ONE THAT WOULD MAKE HER HAPPIER.</a:t>
            </a:r>
            <a:endParaRPr/>
          </a:p>
        </p:txBody>
      </p:sp>
      <p:sp>
        <p:nvSpPr>
          <p:cNvPr id="426" name="Google Shape;426;p65"/>
          <p:cNvSpPr txBox="1"/>
          <p:nvPr/>
        </p:nvSpPr>
        <p:spPr>
          <a:xfrm>
            <a:off x="1433223" y="1544842"/>
            <a:ext cx="9162400" cy="738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b" bIns="205725" lIns="274300" spcFirstLastPara="1" rIns="274300" wrap="square" tIns="20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THE CHART TELL YOU WHAT THE RIGHT CHOICE IS?</a:t>
            </a:r>
            <a:endParaRPr/>
          </a:p>
        </p:txBody>
      </p:sp>
      <p:sp>
        <p:nvSpPr>
          <p:cNvPr id="427" name="Google Shape;427;p65"/>
          <p:cNvSpPr txBox="1"/>
          <p:nvPr/>
        </p:nvSpPr>
        <p:spPr>
          <a:xfrm rot="-685326">
            <a:off x="1803694" y="2558615"/>
            <a:ext cx="8284883" cy="7264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What was given up when I made my choice?  (Opportunity Cost)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 of a woman" id="432" name="Google Shape;432;p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397249"/>
            <a:ext cx="5384800" cy="269373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6"/>
          <p:cNvSpPr txBox="1"/>
          <p:nvPr>
            <p:ph type="title"/>
          </p:nvPr>
        </p:nvSpPr>
        <p:spPr>
          <a:xfrm>
            <a:off x="39592" y="230714"/>
            <a:ext cx="14219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onstantia"/>
                <a:ea typeface="Constantia"/>
                <a:cs typeface="Constantia"/>
                <a:sym typeface="Constantia"/>
              </a:rPr>
              <a:t>Which</a:t>
            </a:r>
            <a:r>
              <a:rPr lang="en-US" sz="3500">
                <a:latin typeface="Constantia"/>
                <a:ea typeface="Constantia"/>
                <a:cs typeface="Constantia"/>
                <a:sym typeface="Constantia"/>
              </a:rPr>
              <a:t> US city listed is the MOST affordable </a:t>
            </a:r>
            <a:endParaRPr sz="35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onstantia"/>
                <a:ea typeface="Constantia"/>
                <a:cs typeface="Constantia"/>
                <a:sym typeface="Constantia"/>
              </a:rPr>
              <a:t>(has the LOWEST cost of living?)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34" name="Google Shape;434;p66"/>
          <p:cNvGrpSpPr/>
          <p:nvPr/>
        </p:nvGrpSpPr>
        <p:grpSpPr>
          <a:xfrm>
            <a:off x="6197600" y="1481328"/>
            <a:ext cx="5384800" cy="4525962"/>
            <a:chOff x="0" y="0"/>
            <a:chExt cx="4038600" cy="4525962"/>
          </a:xfrm>
        </p:grpSpPr>
        <p:cxnSp>
          <p:nvCxnSpPr>
            <p:cNvPr id="435" name="Google Shape;435;p66"/>
            <p:cNvCxnSpPr/>
            <p:nvPr/>
          </p:nvCxnSpPr>
          <p:spPr>
            <a:xfrm>
              <a:off x="0" y="0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6" name="Google Shape;436;p66"/>
            <p:cNvSpPr/>
            <p:nvPr/>
          </p:nvSpPr>
          <p:spPr>
            <a:xfrm>
              <a:off x="0" y="0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6"/>
            <p:cNvSpPr txBox="1"/>
            <p:nvPr/>
          </p:nvSpPr>
          <p:spPr>
            <a:xfrm>
              <a:off x="0" y="0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A. New Orleans</a:t>
              </a:r>
              <a:endParaRPr/>
            </a:p>
          </p:txBody>
        </p:sp>
        <p:cxnSp>
          <p:nvCxnSpPr>
            <p:cNvPr id="438" name="Google Shape;438;p66"/>
            <p:cNvCxnSpPr/>
            <p:nvPr/>
          </p:nvCxnSpPr>
          <p:spPr>
            <a:xfrm>
              <a:off x="0" y="1131490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9" name="Google Shape;439;p66"/>
            <p:cNvSpPr/>
            <p:nvPr/>
          </p:nvSpPr>
          <p:spPr>
            <a:xfrm>
              <a:off x="0" y="1131490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6"/>
            <p:cNvSpPr txBox="1"/>
            <p:nvPr/>
          </p:nvSpPr>
          <p:spPr>
            <a:xfrm>
              <a:off x="0" y="1131490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B. Detroit</a:t>
              </a:r>
              <a:endParaRPr/>
            </a:p>
          </p:txBody>
        </p:sp>
        <p:cxnSp>
          <p:nvCxnSpPr>
            <p:cNvPr id="441" name="Google Shape;441;p66"/>
            <p:cNvCxnSpPr/>
            <p:nvPr/>
          </p:nvCxnSpPr>
          <p:spPr>
            <a:xfrm>
              <a:off x="0" y="2262981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2" name="Google Shape;442;p66"/>
            <p:cNvSpPr/>
            <p:nvPr/>
          </p:nvSpPr>
          <p:spPr>
            <a:xfrm>
              <a:off x="0" y="2262981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6"/>
            <p:cNvSpPr txBox="1"/>
            <p:nvPr/>
          </p:nvSpPr>
          <p:spPr>
            <a:xfrm>
              <a:off x="0" y="2262981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C. Cleveland</a:t>
              </a:r>
              <a:endParaRPr/>
            </a:p>
          </p:txBody>
        </p:sp>
        <p:cxnSp>
          <p:nvCxnSpPr>
            <p:cNvPr id="444" name="Google Shape;444;p66"/>
            <p:cNvCxnSpPr/>
            <p:nvPr/>
          </p:nvCxnSpPr>
          <p:spPr>
            <a:xfrm>
              <a:off x="0" y="3394472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5" name="Google Shape;445;p66"/>
            <p:cNvSpPr/>
            <p:nvPr/>
          </p:nvSpPr>
          <p:spPr>
            <a:xfrm>
              <a:off x="0" y="3394472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6"/>
            <p:cNvSpPr txBox="1"/>
            <p:nvPr/>
          </p:nvSpPr>
          <p:spPr>
            <a:xfrm>
              <a:off x="0" y="3394472"/>
              <a:ext cx="4038600" cy="1131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D. Chicago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 of a woman" id="451" name="Google Shape;451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397249"/>
            <a:ext cx="5384800" cy="26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7"/>
          <p:cNvSpPr txBox="1"/>
          <p:nvPr>
            <p:ph type="title"/>
          </p:nvPr>
        </p:nvSpPr>
        <p:spPr>
          <a:xfrm>
            <a:off x="918817" y="543339"/>
            <a:ext cx="14219583" cy="827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Which US city listed is the MOST affordable 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(has the LOWEST cost of living?)</a:t>
            </a:r>
            <a:endParaRPr/>
          </a:p>
        </p:txBody>
      </p:sp>
      <p:grpSp>
        <p:nvGrpSpPr>
          <p:cNvPr id="453" name="Google Shape;453;p67"/>
          <p:cNvGrpSpPr/>
          <p:nvPr/>
        </p:nvGrpSpPr>
        <p:grpSpPr>
          <a:xfrm>
            <a:off x="6197600" y="1481328"/>
            <a:ext cx="5384800" cy="4526072"/>
            <a:chOff x="0" y="0"/>
            <a:chExt cx="4038600" cy="4526072"/>
          </a:xfrm>
        </p:grpSpPr>
        <p:cxnSp>
          <p:nvCxnSpPr>
            <p:cNvPr id="454" name="Google Shape;454;p67"/>
            <p:cNvCxnSpPr/>
            <p:nvPr/>
          </p:nvCxnSpPr>
          <p:spPr>
            <a:xfrm>
              <a:off x="0" y="0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5" name="Google Shape;455;p67"/>
            <p:cNvSpPr/>
            <p:nvPr/>
          </p:nvSpPr>
          <p:spPr>
            <a:xfrm>
              <a:off x="0" y="0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7"/>
            <p:cNvSpPr txBox="1"/>
            <p:nvPr/>
          </p:nvSpPr>
          <p:spPr>
            <a:xfrm>
              <a:off x="0" y="0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A. New Orleans</a:t>
              </a:r>
              <a:endParaRPr/>
            </a:p>
          </p:txBody>
        </p:sp>
        <p:cxnSp>
          <p:nvCxnSpPr>
            <p:cNvPr id="457" name="Google Shape;457;p67"/>
            <p:cNvCxnSpPr/>
            <p:nvPr/>
          </p:nvCxnSpPr>
          <p:spPr>
            <a:xfrm>
              <a:off x="0" y="1131490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8" name="Google Shape;458;p67"/>
            <p:cNvSpPr/>
            <p:nvPr/>
          </p:nvSpPr>
          <p:spPr>
            <a:xfrm>
              <a:off x="0" y="1131490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7"/>
            <p:cNvSpPr txBox="1"/>
            <p:nvPr/>
          </p:nvSpPr>
          <p:spPr>
            <a:xfrm>
              <a:off x="0" y="1131490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B. </a:t>
              </a:r>
              <a:r>
                <a:rPr lang="en-US" sz="3900">
                  <a:solidFill>
                    <a:schemeClr val="dk1"/>
                  </a:solidFill>
                  <a:highlight>
                    <a:srgbClr val="FFFF99"/>
                  </a:highlight>
                  <a:latin typeface="Lucida Sans"/>
                  <a:ea typeface="Lucida Sans"/>
                  <a:cs typeface="Lucida Sans"/>
                  <a:sym typeface="Lucida Sans"/>
                </a:rPr>
                <a:t>Detroit</a:t>
              </a:r>
              <a:endParaRPr>
                <a:highlight>
                  <a:srgbClr val="FFFF99"/>
                </a:highlight>
              </a:endParaRPr>
            </a:p>
          </p:txBody>
        </p:sp>
        <p:cxnSp>
          <p:nvCxnSpPr>
            <p:cNvPr id="460" name="Google Shape;460;p67"/>
            <p:cNvCxnSpPr/>
            <p:nvPr/>
          </p:nvCxnSpPr>
          <p:spPr>
            <a:xfrm>
              <a:off x="0" y="2262981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1" name="Google Shape;461;p67"/>
            <p:cNvSpPr/>
            <p:nvPr/>
          </p:nvSpPr>
          <p:spPr>
            <a:xfrm>
              <a:off x="0" y="2262981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7"/>
            <p:cNvSpPr txBox="1"/>
            <p:nvPr/>
          </p:nvSpPr>
          <p:spPr>
            <a:xfrm>
              <a:off x="0" y="2262981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C. Cleveland</a:t>
              </a:r>
              <a:endParaRPr/>
            </a:p>
          </p:txBody>
        </p:sp>
        <p:cxnSp>
          <p:nvCxnSpPr>
            <p:cNvPr id="463" name="Google Shape;463;p67"/>
            <p:cNvCxnSpPr/>
            <p:nvPr/>
          </p:nvCxnSpPr>
          <p:spPr>
            <a:xfrm>
              <a:off x="0" y="3394472"/>
              <a:ext cx="4038600" cy="0"/>
            </a:xfrm>
            <a:prstGeom prst="straightConnector1">
              <a:avLst/>
            </a:prstGeom>
            <a:solidFill>
              <a:srgbClr val="2AA2BF"/>
            </a:solidFill>
            <a:ln cap="flat" cmpd="thickThin" w="55000">
              <a:solidFill>
                <a:srgbClr val="2AA2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4" name="Google Shape;464;p67"/>
            <p:cNvSpPr/>
            <p:nvPr/>
          </p:nvSpPr>
          <p:spPr>
            <a:xfrm>
              <a:off x="0" y="3394472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7"/>
            <p:cNvSpPr txBox="1"/>
            <p:nvPr/>
          </p:nvSpPr>
          <p:spPr>
            <a:xfrm>
              <a:off x="0" y="3394472"/>
              <a:ext cx="40386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Lucida Sans"/>
                <a:buNone/>
              </a:pPr>
              <a:r>
                <a:rPr lang="en-US" sz="39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D. Chicago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8"/>
          <p:cNvSpPr txBox="1"/>
          <p:nvPr>
            <p:ph type="title"/>
          </p:nvPr>
        </p:nvSpPr>
        <p:spPr>
          <a:xfrm>
            <a:off x="918817" y="543339"/>
            <a:ext cx="14219583" cy="827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 Capitalist has great, current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data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use their visuals to have fun in class.</a:t>
            </a:r>
            <a:endParaRPr/>
          </a:p>
        </p:txBody>
      </p:sp>
      <p:pic>
        <p:nvPicPr>
          <p:cNvPr descr="A logo for a company&#10;&#10;AI-generated content may be incorrect." id="472" name="Google Shape;472;p6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31536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8"/>
          <p:cNvSpPr txBox="1"/>
          <p:nvPr/>
        </p:nvSpPr>
        <p:spPr>
          <a:xfrm>
            <a:off x="4191000" y="5172869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055" y="1524000"/>
            <a:ext cx="6249988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9"/>
          <p:cNvSpPr txBox="1"/>
          <p:nvPr/>
        </p:nvSpPr>
        <p:spPr>
          <a:xfrm>
            <a:off x="2235200" y="1600200"/>
            <a:ext cx="14965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69"/>
          <p:cNvSpPr txBox="1"/>
          <p:nvPr/>
        </p:nvSpPr>
        <p:spPr>
          <a:xfrm rot="-908867">
            <a:off x="733104" y="2500281"/>
            <a:ext cx="10935621" cy="1445748"/>
          </a:xfrm>
          <a:prstGeom prst="rect">
            <a:avLst/>
          </a:prstGeom>
          <a:solidFill>
            <a:srgbClr val="B2E9F2"/>
          </a:solidFill>
          <a:ln>
            <a:noFill/>
          </a:ln>
        </p:spPr>
        <p:txBody>
          <a:bodyPr anchorCtr="0" anchor="ctr" bIns="45700" lIns="91425" spcFirstLastPara="1" rIns="91425" wrap="square" tIns="274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PACED Decision-Making Model </a:t>
            </a:r>
            <a:br>
              <a:rPr lang="en-US" sz="4500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0"/>
          <p:cNvSpPr txBox="1"/>
          <p:nvPr>
            <p:ph type="title"/>
          </p:nvPr>
        </p:nvSpPr>
        <p:spPr>
          <a:xfrm>
            <a:off x="-152375" y="430538"/>
            <a:ext cx="109728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8888"/>
              <a:buFont typeface="Calibri"/>
              <a:buNone/>
            </a:pPr>
            <a:br>
              <a:rPr lang="en-US"/>
            </a:b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PACED Decision-Making Model</a:t>
            </a:r>
            <a:br>
              <a:rPr lang="en-US" sz="3600">
                <a:latin typeface="Constantia"/>
                <a:ea typeface="Constantia"/>
                <a:cs typeface="Constantia"/>
                <a:sym typeface="Constantia"/>
              </a:rPr>
            </a:b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7" name="Google Shape;487;p70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Tool to use when deciding among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</a:pPr>
            <a:r>
              <a:rPr i="1" lang="en-US" sz="4000">
                <a:latin typeface="Constantia"/>
                <a:ea typeface="Constantia"/>
                <a:cs typeface="Constantia"/>
                <a:sym typeface="Constantia"/>
              </a:rPr>
              <a:t>various choices or alternatives</a:t>
            </a:r>
            <a:r>
              <a:rPr i="1" lang="en-US" sz="3600"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710"/>
              <a:buFont typeface="Arial"/>
              <a:buNone/>
            </a:pPr>
            <a:r>
              <a:t/>
            </a:r>
            <a:endParaRPr sz="1800"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ctr">
              <a:spcBef>
                <a:spcPts val="320"/>
              </a:spcBef>
              <a:spcAft>
                <a:spcPts val="0"/>
              </a:spcAft>
              <a:buSzPts val="1520"/>
              <a:buFont typeface="Arial"/>
              <a:buNone/>
            </a:pPr>
            <a:r>
              <a:t/>
            </a:r>
            <a:endParaRPr sz="16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420"/>
              <a:buFont typeface="Arial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Use this tool to consider the costs and benefits of each alternative using the factors (criteria) that are most important to you.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Font typeface="Arial"/>
              <a:buNone/>
            </a:pPr>
            <a:r>
              <a:t/>
            </a:r>
            <a:endParaRPr sz="2800" u="sng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 txBox="1"/>
          <p:nvPr>
            <p:ph type="title"/>
          </p:nvPr>
        </p:nvSpPr>
        <p:spPr>
          <a:xfrm>
            <a:off x="160225" y="2305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Which college should you attend?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4" name="Google Shape;494;p71"/>
          <p:cNvSpPr txBox="1"/>
          <p:nvPr>
            <p:ph idx="1" type="body"/>
          </p:nvPr>
        </p:nvSpPr>
        <p:spPr>
          <a:xfrm>
            <a:off x="606392" y="18288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9075" lvl="0" marL="274320" rtl="0" algn="l">
              <a:spcBef>
                <a:spcPts val="0"/>
              </a:spcBef>
              <a:spcAft>
                <a:spcPts val="0"/>
              </a:spcAft>
              <a:buSzPts val="1600"/>
              <a:buFont typeface="Constantia"/>
              <a:buChar char="●"/>
            </a:pPr>
            <a:r>
              <a:rPr lang="en-US" sz="1600">
                <a:latin typeface="Constantia"/>
                <a:ea typeface="Constantia"/>
                <a:cs typeface="Constantia"/>
                <a:sym typeface="Constantia"/>
              </a:rPr>
              <a:t>You’ve decided on an economics major, filled out your applications and been accepted at your top three choices for college.</a:t>
            </a:r>
            <a:endParaRPr sz="16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sz="1600">
              <a:latin typeface="Constantia"/>
              <a:ea typeface="Constantia"/>
              <a:cs typeface="Constantia"/>
              <a:sym typeface="Constantia"/>
            </a:endParaRPr>
          </a:p>
          <a:p>
            <a:pPr indent="-219075" lvl="0" marL="274320" rtl="0" algn="l">
              <a:spcBef>
                <a:spcPts val="520"/>
              </a:spcBef>
              <a:spcAft>
                <a:spcPts val="0"/>
              </a:spcAft>
              <a:buSzPts val="1600"/>
              <a:buFont typeface="Constantia"/>
              <a:buChar char="●"/>
            </a:pPr>
            <a:r>
              <a:rPr lang="en-US" sz="1600">
                <a:latin typeface="Constantia"/>
                <a:ea typeface="Constantia"/>
                <a:cs typeface="Constantia"/>
                <a:sym typeface="Constantia"/>
              </a:rPr>
              <a:t>But you’re having a very difficult time making a choice and need some help making this decision.</a:t>
            </a:r>
            <a:endParaRPr sz="1600">
              <a:latin typeface="Constantia"/>
              <a:ea typeface="Constantia"/>
              <a:cs typeface="Constantia"/>
              <a:sym typeface="Constantia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495" name="Google Shape;49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127329"/>
            <a:ext cx="1883456" cy="169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600" y="3127329"/>
            <a:ext cx="3107369" cy="16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6400" y="3132658"/>
            <a:ext cx="2485984" cy="165939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1"/>
          <p:cNvSpPr txBox="1"/>
          <p:nvPr/>
        </p:nvSpPr>
        <p:spPr>
          <a:xfrm>
            <a:off x="1422400" y="4806765"/>
            <a:ext cx="1695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Big City U</a:t>
            </a:r>
            <a:endParaRPr/>
          </a:p>
        </p:txBody>
      </p:sp>
      <p:sp>
        <p:nvSpPr>
          <p:cNvPr id="499" name="Google Shape;499;p71"/>
          <p:cNvSpPr txBox="1"/>
          <p:nvPr/>
        </p:nvSpPr>
        <p:spPr>
          <a:xfrm>
            <a:off x="4131377" y="4786724"/>
            <a:ext cx="33667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Small Private College</a:t>
            </a:r>
            <a:endParaRPr/>
          </a:p>
        </p:txBody>
      </p:sp>
      <p:sp>
        <p:nvSpPr>
          <p:cNvPr id="500" name="Google Shape;500;p71"/>
          <p:cNvSpPr txBox="1"/>
          <p:nvPr/>
        </p:nvSpPr>
        <p:spPr>
          <a:xfrm>
            <a:off x="8830619" y="4786724"/>
            <a:ext cx="11909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Elite 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2"/>
          <p:cNvSpPr txBox="1"/>
          <p:nvPr>
            <p:ph type="title"/>
          </p:nvPr>
        </p:nvSpPr>
        <p:spPr>
          <a:xfrm>
            <a:off x="0" y="203200"/>
            <a:ext cx="10972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7142"/>
              <a:buFont typeface="Calibri"/>
              <a:buNone/>
            </a:pPr>
            <a:br>
              <a:rPr lang="en-US"/>
            </a:br>
            <a:r>
              <a:rPr lang="en-US" sz="7300">
                <a:latin typeface="Constantia"/>
                <a:ea typeface="Constantia"/>
                <a:cs typeface="Constantia"/>
                <a:sym typeface="Constantia"/>
              </a:rPr>
              <a:t>How do you decide?</a:t>
            </a:r>
            <a:br>
              <a:rPr lang="en-US">
                <a:latin typeface="Constantia"/>
                <a:ea typeface="Constantia"/>
                <a:cs typeface="Constantia"/>
                <a:sym typeface="Constantia"/>
              </a:rPr>
            </a:b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6" name="Google Shape;506;p72"/>
          <p:cNvSpPr txBox="1"/>
          <p:nvPr>
            <p:ph idx="1" type="body"/>
          </p:nvPr>
        </p:nvSpPr>
        <p:spPr>
          <a:xfrm>
            <a:off x="609600" y="2362200"/>
            <a:ext cx="1158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5130"/>
              <a:buFont typeface="Arial"/>
              <a:buNone/>
            </a:pPr>
            <a:r>
              <a:rPr lang="en-US" sz="5400">
                <a:latin typeface="Constantia"/>
                <a:ea typeface="Constantia"/>
                <a:cs typeface="Constantia"/>
                <a:sym typeface="Constantia"/>
              </a:rPr>
              <a:t>PACED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46887" lvl="2" marL="914400" rtl="0" algn="l">
              <a:spcBef>
                <a:spcPts val="64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Identify the </a:t>
            </a:r>
            <a:r>
              <a:rPr lang="en-US" sz="320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-US" sz="3200" u="sng">
                <a:latin typeface="Constantia"/>
                <a:ea typeface="Constantia"/>
                <a:cs typeface="Constantia"/>
                <a:sym typeface="Constantia"/>
              </a:rPr>
              <a:t>roblem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46887" lvl="2" marL="914400" rtl="0" algn="l">
              <a:spcBef>
                <a:spcPts val="64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List </a:t>
            </a:r>
            <a:r>
              <a:rPr lang="en-US" sz="320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A</a:t>
            </a:r>
            <a:r>
              <a:rPr lang="en-US" sz="3200" u="sng">
                <a:latin typeface="Constantia"/>
                <a:ea typeface="Constantia"/>
                <a:cs typeface="Constantia"/>
                <a:sym typeface="Constantia"/>
              </a:rPr>
              <a:t>lternatives</a:t>
            </a: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 or choices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46887" lvl="2" marL="914400" rtl="0" algn="l">
              <a:spcBef>
                <a:spcPts val="64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State the </a:t>
            </a:r>
            <a:r>
              <a:rPr lang="en-US" sz="320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C</a:t>
            </a:r>
            <a:r>
              <a:rPr lang="en-US" sz="3200" u="sng">
                <a:latin typeface="Constantia"/>
                <a:ea typeface="Constantia"/>
                <a:cs typeface="Constantia"/>
                <a:sym typeface="Constantia"/>
              </a:rPr>
              <a:t>riteria</a:t>
            </a: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 – What’s most important?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46887" lvl="2" marL="914400" rtl="0" algn="l">
              <a:spcBef>
                <a:spcPts val="64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320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 sz="3200" u="sng">
                <a:latin typeface="Constantia"/>
                <a:ea typeface="Constantia"/>
                <a:cs typeface="Constantia"/>
                <a:sym typeface="Constantia"/>
              </a:rPr>
              <a:t>valuate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46887" lvl="2" marL="914400" rtl="0" algn="l">
              <a:spcBef>
                <a:spcPts val="640"/>
              </a:spcBef>
              <a:spcAft>
                <a:spcPts val="0"/>
              </a:spcAft>
              <a:buSzPts val="2240"/>
              <a:buFont typeface="Arial"/>
              <a:buNone/>
            </a:pPr>
            <a:r>
              <a:rPr lang="en-US" sz="3200" u="sng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D</a:t>
            </a:r>
            <a:r>
              <a:rPr lang="en-US" sz="3200" u="sng">
                <a:latin typeface="Constantia"/>
                <a:ea typeface="Constantia"/>
                <a:cs typeface="Constantia"/>
                <a:sym typeface="Constantia"/>
              </a:rPr>
              <a:t>ecide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IEsettings\Temporary Internet Files\Content.IE5\D8E8R445\MCj04344110000[1].wmf" id="507" name="Google Shape;50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715" y="1600200"/>
            <a:ext cx="2757488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3"/>
          <p:cNvSpPr txBox="1"/>
          <p:nvPr>
            <p:ph type="title"/>
          </p:nvPr>
        </p:nvSpPr>
        <p:spPr>
          <a:xfrm>
            <a:off x="306750" y="1863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Opportunity Cost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4" name="Google Shape;514;p73"/>
          <p:cNvSpPr txBox="1"/>
          <p:nvPr>
            <p:ph idx="1" type="body"/>
          </p:nvPr>
        </p:nvSpPr>
        <p:spPr>
          <a:xfrm>
            <a:off x="1168400" y="2057400"/>
            <a:ext cx="949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3420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All tools must include an intentional analysis of </a:t>
            </a:r>
            <a:r>
              <a:rPr b="1" lang="en-US" sz="3600" u="sng">
                <a:latin typeface="Constantia"/>
                <a:ea typeface="Constantia"/>
                <a:cs typeface="Constantia"/>
                <a:sym typeface="Constantia"/>
              </a:rPr>
              <a:t>what is given up</a:t>
            </a: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 when making a choice!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ctr">
              <a:spcBef>
                <a:spcPts val="720"/>
              </a:spcBef>
              <a:spcAft>
                <a:spcPts val="0"/>
              </a:spcAft>
              <a:buSzPts val="3420"/>
              <a:buNone/>
            </a:pPr>
            <a:r>
              <a:t/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ctr">
              <a:spcBef>
                <a:spcPts val="720"/>
              </a:spcBef>
              <a:spcAft>
                <a:spcPts val="0"/>
              </a:spcAft>
              <a:buSzPts val="3420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After each decision ask: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74320" lvl="0" marL="274320" rtl="0" algn="ctr">
              <a:spcBef>
                <a:spcPts val="720"/>
              </a:spcBef>
              <a:spcAft>
                <a:spcPts val="0"/>
              </a:spcAft>
              <a:buSzPts val="3420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What is my </a:t>
            </a:r>
            <a:r>
              <a:rPr b="1" lang="en-US" sz="3600">
                <a:latin typeface="Constantia"/>
                <a:ea typeface="Constantia"/>
                <a:cs typeface="Constantia"/>
                <a:sym typeface="Constantia"/>
              </a:rPr>
              <a:t>opportunity cost</a:t>
            </a: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?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Session Agenda</a:t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770959" y="1825625"/>
            <a:ext cx="10517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Introduction of Economics Terms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Introduction of Decision-Making Model: Cost - Benefit Analysis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Introduction of PACED Decision-Making Model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artoon character holding a book&#10;&#10;Description automatically generated"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5833" y="3716306"/>
            <a:ext cx="2181786" cy="223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599" y="1475473"/>
            <a:ext cx="6506157" cy="510312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4"/>
          <p:cNvSpPr txBox="1"/>
          <p:nvPr/>
        </p:nvSpPr>
        <p:spPr>
          <a:xfrm>
            <a:off x="2235200" y="1532563"/>
            <a:ext cx="63079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74"/>
          <p:cNvSpPr txBox="1"/>
          <p:nvPr/>
        </p:nvSpPr>
        <p:spPr>
          <a:xfrm>
            <a:off x="1625599" y="279400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College to Attend?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1752600"/>
            <a:ext cx="6249988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5"/>
          <p:cNvSpPr txBox="1"/>
          <p:nvPr/>
        </p:nvSpPr>
        <p:spPr>
          <a:xfrm>
            <a:off x="2770472" y="1058506"/>
            <a:ext cx="61315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  LIST THE ALTERNATIVES</a:t>
            </a:r>
            <a:endParaRPr/>
          </a:p>
        </p:txBody>
      </p:sp>
      <p:sp>
        <p:nvSpPr>
          <p:cNvPr id="530" name="Google Shape;530;p75"/>
          <p:cNvSpPr txBox="1"/>
          <p:nvPr/>
        </p:nvSpPr>
        <p:spPr>
          <a:xfrm>
            <a:off x="2032000" y="1752600"/>
            <a:ext cx="63934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75"/>
          <p:cNvSpPr txBox="1"/>
          <p:nvPr/>
        </p:nvSpPr>
        <p:spPr>
          <a:xfrm>
            <a:off x="1828800" y="3586550"/>
            <a:ext cx="14709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532" name="Google Shape;532;p75"/>
          <p:cNvSpPr txBox="1"/>
          <p:nvPr/>
        </p:nvSpPr>
        <p:spPr>
          <a:xfrm>
            <a:off x="1805275" y="4464550"/>
            <a:ext cx="155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533" name="Google Shape;533;p75"/>
          <p:cNvSpPr txBox="1"/>
          <p:nvPr/>
        </p:nvSpPr>
        <p:spPr>
          <a:xfrm>
            <a:off x="1762799" y="5420500"/>
            <a:ext cx="1073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165" y="1517362"/>
            <a:ext cx="6249988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6"/>
          <p:cNvSpPr/>
          <p:nvPr/>
        </p:nvSpPr>
        <p:spPr>
          <a:xfrm>
            <a:off x="4492098" y="2313671"/>
            <a:ext cx="169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541" name="Google Shape;541;p76"/>
          <p:cNvSpPr/>
          <p:nvPr/>
        </p:nvSpPr>
        <p:spPr>
          <a:xfrm>
            <a:off x="5854091" y="2264810"/>
            <a:ext cx="122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  <p:sp>
        <p:nvSpPr>
          <p:cNvPr id="542" name="Google Shape;542;p76"/>
          <p:cNvSpPr txBox="1"/>
          <p:nvPr/>
        </p:nvSpPr>
        <p:spPr>
          <a:xfrm>
            <a:off x="2972073" y="952692"/>
            <a:ext cx="53930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  STATE THE CRITERIA</a:t>
            </a:r>
            <a:endParaRPr/>
          </a:p>
        </p:txBody>
      </p:sp>
      <p:sp>
        <p:nvSpPr>
          <p:cNvPr id="543" name="Google Shape;543;p76"/>
          <p:cNvSpPr txBox="1"/>
          <p:nvPr/>
        </p:nvSpPr>
        <p:spPr>
          <a:xfrm>
            <a:off x="3244140" y="2372542"/>
            <a:ext cx="14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544" name="Google Shape;544;p76"/>
          <p:cNvSpPr txBox="1"/>
          <p:nvPr/>
        </p:nvSpPr>
        <p:spPr>
          <a:xfrm>
            <a:off x="2783091" y="1540861"/>
            <a:ext cx="63934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76"/>
          <p:cNvSpPr txBox="1"/>
          <p:nvPr/>
        </p:nvSpPr>
        <p:spPr>
          <a:xfrm>
            <a:off x="2047632" y="3284320"/>
            <a:ext cx="14709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546" name="Google Shape;546;p76"/>
          <p:cNvSpPr txBox="1"/>
          <p:nvPr/>
        </p:nvSpPr>
        <p:spPr>
          <a:xfrm>
            <a:off x="2047632" y="4139391"/>
            <a:ext cx="193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547" name="Google Shape;547;p76"/>
          <p:cNvSpPr txBox="1"/>
          <p:nvPr/>
        </p:nvSpPr>
        <p:spPr>
          <a:xfrm>
            <a:off x="2103565" y="5181831"/>
            <a:ext cx="1073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8017" y="1047275"/>
            <a:ext cx="6249989" cy="49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7"/>
          <p:cNvSpPr txBox="1"/>
          <p:nvPr/>
        </p:nvSpPr>
        <p:spPr>
          <a:xfrm>
            <a:off x="3627950" y="2735363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77"/>
          <p:cNvSpPr txBox="1"/>
          <p:nvPr/>
        </p:nvSpPr>
        <p:spPr>
          <a:xfrm>
            <a:off x="5871638" y="27988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77"/>
          <p:cNvSpPr txBox="1"/>
          <p:nvPr/>
        </p:nvSpPr>
        <p:spPr>
          <a:xfrm>
            <a:off x="3716875" y="35990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77"/>
          <p:cNvSpPr txBox="1"/>
          <p:nvPr/>
        </p:nvSpPr>
        <p:spPr>
          <a:xfrm>
            <a:off x="6029575" y="4560763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77"/>
          <p:cNvSpPr txBox="1"/>
          <p:nvPr/>
        </p:nvSpPr>
        <p:spPr>
          <a:xfrm>
            <a:off x="3765075" y="4560750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77"/>
          <p:cNvSpPr txBox="1"/>
          <p:nvPr/>
        </p:nvSpPr>
        <p:spPr>
          <a:xfrm>
            <a:off x="6101850" y="3747338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77"/>
          <p:cNvSpPr txBox="1"/>
          <p:nvPr/>
        </p:nvSpPr>
        <p:spPr>
          <a:xfrm>
            <a:off x="4931525" y="2737631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77"/>
          <p:cNvSpPr txBox="1"/>
          <p:nvPr/>
        </p:nvSpPr>
        <p:spPr>
          <a:xfrm>
            <a:off x="4748640" y="38133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77"/>
          <p:cNvSpPr txBox="1"/>
          <p:nvPr/>
        </p:nvSpPr>
        <p:spPr>
          <a:xfrm>
            <a:off x="4931563" y="46625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77"/>
          <p:cNvSpPr txBox="1"/>
          <p:nvPr/>
        </p:nvSpPr>
        <p:spPr>
          <a:xfrm>
            <a:off x="1198033" y="193675"/>
            <a:ext cx="73957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 EVALUATE THE ALTERNATIVES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Rate On A Scale From 3 (Best) to 1 (Worst)</a:t>
            </a:r>
            <a:endParaRPr/>
          </a:p>
        </p:txBody>
      </p:sp>
      <p:sp>
        <p:nvSpPr>
          <p:cNvPr id="564" name="Google Shape;564;p77"/>
          <p:cNvSpPr txBox="1"/>
          <p:nvPr/>
        </p:nvSpPr>
        <p:spPr>
          <a:xfrm>
            <a:off x="3096926" y="1872797"/>
            <a:ext cx="14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565" name="Google Shape;565;p77"/>
          <p:cNvSpPr txBox="1"/>
          <p:nvPr/>
        </p:nvSpPr>
        <p:spPr>
          <a:xfrm>
            <a:off x="2013326" y="971490"/>
            <a:ext cx="63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2157051" y="2886774"/>
            <a:ext cx="14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567" name="Google Shape;567;p77"/>
          <p:cNvSpPr txBox="1"/>
          <p:nvPr/>
        </p:nvSpPr>
        <p:spPr>
          <a:xfrm>
            <a:off x="2080767" y="3685836"/>
            <a:ext cx="193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568" name="Google Shape;568;p77"/>
          <p:cNvSpPr txBox="1"/>
          <p:nvPr/>
        </p:nvSpPr>
        <p:spPr>
          <a:xfrm>
            <a:off x="2228761" y="4750473"/>
            <a:ext cx="10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  <p:sp>
        <p:nvSpPr>
          <p:cNvPr id="569" name="Google Shape;569;p77"/>
          <p:cNvSpPr/>
          <p:nvPr/>
        </p:nvSpPr>
        <p:spPr>
          <a:xfrm>
            <a:off x="4408661" y="1872812"/>
            <a:ext cx="169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570" name="Google Shape;570;p77"/>
          <p:cNvSpPr/>
          <p:nvPr/>
        </p:nvSpPr>
        <p:spPr>
          <a:xfrm>
            <a:off x="5828304" y="1832456"/>
            <a:ext cx="122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729" y="1105800"/>
            <a:ext cx="6249989" cy="49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8"/>
          <p:cNvSpPr txBox="1"/>
          <p:nvPr/>
        </p:nvSpPr>
        <p:spPr>
          <a:xfrm>
            <a:off x="2999150" y="2779988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78"/>
          <p:cNvSpPr txBox="1"/>
          <p:nvPr/>
        </p:nvSpPr>
        <p:spPr>
          <a:xfrm>
            <a:off x="542907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78"/>
          <p:cNvSpPr txBox="1"/>
          <p:nvPr/>
        </p:nvSpPr>
        <p:spPr>
          <a:xfrm>
            <a:off x="30519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78"/>
          <p:cNvSpPr txBox="1"/>
          <p:nvPr/>
        </p:nvSpPr>
        <p:spPr>
          <a:xfrm>
            <a:off x="5503425" y="46400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78"/>
          <p:cNvSpPr txBox="1"/>
          <p:nvPr/>
        </p:nvSpPr>
        <p:spPr>
          <a:xfrm>
            <a:off x="3051931" y="4596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78"/>
          <p:cNvSpPr txBox="1"/>
          <p:nvPr/>
        </p:nvSpPr>
        <p:spPr>
          <a:xfrm>
            <a:off x="53457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78"/>
          <p:cNvSpPr txBox="1"/>
          <p:nvPr/>
        </p:nvSpPr>
        <p:spPr>
          <a:xfrm>
            <a:off x="434302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78"/>
          <p:cNvSpPr txBox="1"/>
          <p:nvPr/>
        </p:nvSpPr>
        <p:spPr>
          <a:xfrm>
            <a:off x="4285450" y="3672525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Google Shape;585;p78"/>
          <p:cNvSpPr txBox="1"/>
          <p:nvPr/>
        </p:nvSpPr>
        <p:spPr>
          <a:xfrm>
            <a:off x="4286788" y="46862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113633" y="186625"/>
            <a:ext cx="602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THE ALTERNATIVES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UP THE NUMBERS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78"/>
          <p:cNvSpPr txBox="1"/>
          <p:nvPr/>
        </p:nvSpPr>
        <p:spPr>
          <a:xfrm>
            <a:off x="8057675" y="2819388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7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78"/>
          <p:cNvSpPr txBox="1"/>
          <p:nvPr/>
        </p:nvSpPr>
        <p:spPr>
          <a:xfrm>
            <a:off x="8057638" y="35989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7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78"/>
          <p:cNvSpPr txBox="1"/>
          <p:nvPr/>
        </p:nvSpPr>
        <p:spPr>
          <a:xfrm>
            <a:off x="7979500" y="45945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2693796" y="1910574"/>
            <a:ext cx="14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591" name="Google Shape;591;p78"/>
          <p:cNvSpPr txBox="1"/>
          <p:nvPr/>
        </p:nvSpPr>
        <p:spPr>
          <a:xfrm>
            <a:off x="4653501" y="525337"/>
            <a:ext cx="63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1641301" y="2911395"/>
            <a:ext cx="14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593" name="Google Shape;593;p78"/>
          <p:cNvSpPr txBox="1"/>
          <p:nvPr/>
        </p:nvSpPr>
        <p:spPr>
          <a:xfrm>
            <a:off x="1517369" y="3737289"/>
            <a:ext cx="193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594" name="Google Shape;594;p78"/>
          <p:cNvSpPr txBox="1"/>
          <p:nvPr/>
        </p:nvSpPr>
        <p:spPr>
          <a:xfrm>
            <a:off x="1641293" y="4686201"/>
            <a:ext cx="10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  <p:sp>
        <p:nvSpPr>
          <p:cNvPr id="595" name="Google Shape;595;p78"/>
          <p:cNvSpPr/>
          <p:nvPr/>
        </p:nvSpPr>
        <p:spPr>
          <a:xfrm>
            <a:off x="3843477" y="1910565"/>
            <a:ext cx="169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596" name="Google Shape;596;p78"/>
          <p:cNvSpPr/>
          <p:nvPr/>
        </p:nvSpPr>
        <p:spPr>
          <a:xfrm>
            <a:off x="5117476" y="1870302"/>
            <a:ext cx="122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729" y="1105800"/>
            <a:ext cx="6249989" cy="49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9"/>
          <p:cNvSpPr txBox="1"/>
          <p:nvPr/>
        </p:nvSpPr>
        <p:spPr>
          <a:xfrm>
            <a:off x="2999150" y="2779988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79"/>
          <p:cNvSpPr txBox="1"/>
          <p:nvPr/>
        </p:nvSpPr>
        <p:spPr>
          <a:xfrm>
            <a:off x="542907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79"/>
          <p:cNvSpPr txBox="1"/>
          <p:nvPr/>
        </p:nvSpPr>
        <p:spPr>
          <a:xfrm>
            <a:off x="30519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79"/>
          <p:cNvSpPr txBox="1"/>
          <p:nvPr/>
        </p:nvSpPr>
        <p:spPr>
          <a:xfrm>
            <a:off x="5503425" y="46400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79"/>
          <p:cNvSpPr txBox="1"/>
          <p:nvPr/>
        </p:nvSpPr>
        <p:spPr>
          <a:xfrm>
            <a:off x="3051931" y="4596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79"/>
          <p:cNvSpPr txBox="1"/>
          <p:nvPr/>
        </p:nvSpPr>
        <p:spPr>
          <a:xfrm>
            <a:off x="53457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79"/>
          <p:cNvSpPr txBox="1"/>
          <p:nvPr/>
        </p:nvSpPr>
        <p:spPr>
          <a:xfrm>
            <a:off x="434302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79"/>
          <p:cNvSpPr txBox="1"/>
          <p:nvPr/>
        </p:nvSpPr>
        <p:spPr>
          <a:xfrm>
            <a:off x="4285450" y="3672525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79"/>
          <p:cNvSpPr txBox="1"/>
          <p:nvPr/>
        </p:nvSpPr>
        <p:spPr>
          <a:xfrm>
            <a:off x="4286788" y="46862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79"/>
          <p:cNvSpPr txBox="1"/>
          <p:nvPr/>
        </p:nvSpPr>
        <p:spPr>
          <a:xfrm>
            <a:off x="113633" y="186625"/>
            <a:ext cx="602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THE ALTERNATIVES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UP THE NUMBERS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Google Shape;613;p79"/>
          <p:cNvSpPr txBox="1"/>
          <p:nvPr/>
        </p:nvSpPr>
        <p:spPr>
          <a:xfrm>
            <a:off x="8057675" y="2819388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7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79"/>
          <p:cNvSpPr txBox="1"/>
          <p:nvPr/>
        </p:nvSpPr>
        <p:spPr>
          <a:xfrm>
            <a:off x="8057638" y="35989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7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5" name="Google Shape;615;p79"/>
          <p:cNvSpPr txBox="1"/>
          <p:nvPr/>
        </p:nvSpPr>
        <p:spPr>
          <a:xfrm>
            <a:off x="7979500" y="45945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79"/>
          <p:cNvSpPr txBox="1"/>
          <p:nvPr/>
        </p:nvSpPr>
        <p:spPr>
          <a:xfrm>
            <a:off x="2693796" y="1910574"/>
            <a:ext cx="14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617" name="Google Shape;617;p79"/>
          <p:cNvSpPr txBox="1"/>
          <p:nvPr/>
        </p:nvSpPr>
        <p:spPr>
          <a:xfrm>
            <a:off x="4653501" y="525337"/>
            <a:ext cx="63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79"/>
          <p:cNvSpPr txBox="1"/>
          <p:nvPr/>
        </p:nvSpPr>
        <p:spPr>
          <a:xfrm>
            <a:off x="1641301" y="2911395"/>
            <a:ext cx="14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619" name="Google Shape;619;p79"/>
          <p:cNvSpPr txBox="1"/>
          <p:nvPr/>
        </p:nvSpPr>
        <p:spPr>
          <a:xfrm>
            <a:off x="1517369" y="3737289"/>
            <a:ext cx="193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620" name="Google Shape;620;p79"/>
          <p:cNvSpPr txBox="1"/>
          <p:nvPr/>
        </p:nvSpPr>
        <p:spPr>
          <a:xfrm>
            <a:off x="1641293" y="4686201"/>
            <a:ext cx="10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  <p:sp>
        <p:nvSpPr>
          <p:cNvPr id="621" name="Google Shape;621;p79"/>
          <p:cNvSpPr/>
          <p:nvPr/>
        </p:nvSpPr>
        <p:spPr>
          <a:xfrm>
            <a:off x="3843477" y="1910565"/>
            <a:ext cx="169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622" name="Google Shape;622;p79"/>
          <p:cNvSpPr/>
          <p:nvPr/>
        </p:nvSpPr>
        <p:spPr>
          <a:xfrm>
            <a:off x="5117476" y="1870302"/>
            <a:ext cx="122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  <p:sp>
        <p:nvSpPr>
          <p:cNvPr id="623" name="Google Shape;623;p79"/>
          <p:cNvSpPr txBox="1"/>
          <p:nvPr/>
        </p:nvSpPr>
        <p:spPr>
          <a:xfrm>
            <a:off x="8489450" y="15409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 if one criteria is more important than the others?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624" name="Google Shape;624;p79"/>
          <p:cNvSpPr txBox="1"/>
          <p:nvPr/>
        </p:nvSpPr>
        <p:spPr>
          <a:xfrm>
            <a:off x="4063975" y="1377700"/>
            <a:ext cx="1152900" cy="492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729" y="1105800"/>
            <a:ext cx="6249989" cy="49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0"/>
          <p:cNvSpPr txBox="1"/>
          <p:nvPr/>
        </p:nvSpPr>
        <p:spPr>
          <a:xfrm>
            <a:off x="2999150" y="2779988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80"/>
          <p:cNvSpPr txBox="1"/>
          <p:nvPr/>
        </p:nvSpPr>
        <p:spPr>
          <a:xfrm>
            <a:off x="542907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80"/>
          <p:cNvSpPr txBox="1"/>
          <p:nvPr/>
        </p:nvSpPr>
        <p:spPr>
          <a:xfrm>
            <a:off x="30519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80"/>
          <p:cNvSpPr txBox="1"/>
          <p:nvPr/>
        </p:nvSpPr>
        <p:spPr>
          <a:xfrm>
            <a:off x="5503425" y="46400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p80"/>
          <p:cNvSpPr txBox="1"/>
          <p:nvPr/>
        </p:nvSpPr>
        <p:spPr>
          <a:xfrm>
            <a:off x="3051931" y="4596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6" name="Google Shape;636;p80"/>
          <p:cNvSpPr txBox="1"/>
          <p:nvPr/>
        </p:nvSpPr>
        <p:spPr>
          <a:xfrm>
            <a:off x="5345700" y="374182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80"/>
          <p:cNvSpPr txBox="1"/>
          <p:nvPr/>
        </p:nvSpPr>
        <p:spPr>
          <a:xfrm>
            <a:off x="4343025" y="2819375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80"/>
          <p:cNvSpPr txBox="1"/>
          <p:nvPr/>
        </p:nvSpPr>
        <p:spPr>
          <a:xfrm>
            <a:off x="4285450" y="3672525"/>
            <a:ext cx="4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80"/>
          <p:cNvSpPr txBox="1"/>
          <p:nvPr/>
        </p:nvSpPr>
        <p:spPr>
          <a:xfrm>
            <a:off x="4286788" y="4686200"/>
            <a:ext cx="448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80"/>
          <p:cNvSpPr txBox="1"/>
          <p:nvPr/>
        </p:nvSpPr>
        <p:spPr>
          <a:xfrm>
            <a:off x="113633" y="186625"/>
            <a:ext cx="602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THE ALTERNATIVES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UP THE NUMBERS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80"/>
          <p:cNvSpPr txBox="1"/>
          <p:nvPr/>
        </p:nvSpPr>
        <p:spPr>
          <a:xfrm>
            <a:off x="8057675" y="2819388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80"/>
          <p:cNvSpPr txBox="1"/>
          <p:nvPr/>
        </p:nvSpPr>
        <p:spPr>
          <a:xfrm>
            <a:off x="8057638" y="35989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10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Google Shape;643;p80"/>
          <p:cNvSpPr txBox="1"/>
          <p:nvPr/>
        </p:nvSpPr>
        <p:spPr>
          <a:xfrm>
            <a:off x="7979500" y="4594575"/>
            <a:ext cx="7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10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80"/>
          <p:cNvSpPr txBox="1"/>
          <p:nvPr/>
        </p:nvSpPr>
        <p:spPr>
          <a:xfrm>
            <a:off x="2693796" y="1910574"/>
            <a:ext cx="14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645" name="Google Shape;645;p80"/>
          <p:cNvSpPr txBox="1"/>
          <p:nvPr/>
        </p:nvSpPr>
        <p:spPr>
          <a:xfrm>
            <a:off x="4653501" y="525337"/>
            <a:ext cx="63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6" name="Google Shape;646;p80"/>
          <p:cNvSpPr txBox="1"/>
          <p:nvPr/>
        </p:nvSpPr>
        <p:spPr>
          <a:xfrm>
            <a:off x="1641301" y="2911395"/>
            <a:ext cx="14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647" name="Google Shape;647;p80"/>
          <p:cNvSpPr txBox="1"/>
          <p:nvPr/>
        </p:nvSpPr>
        <p:spPr>
          <a:xfrm>
            <a:off x="1517369" y="3737289"/>
            <a:ext cx="193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648" name="Google Shape;648;p80"/>
          <p:cNvSpPr txBox="1"/>
          <p:nvPr/>
        </p:nvSpPr>
        <p:spPr>
          <a:xfrm>
            <a:off x="1641293" y="4686201"/>
            <a:ext cx="107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  <p:sp>
        <p:nvSpPr>
          <p:cNvPr id="649" name="Google Shape;649;p80"/>
          <p:cNvSpPr/>
          <p:nvPr/>
        </p:nvSpPr>
        <p:spPr>
          <a:xfrm>
            <a:off x="3843477" y="1910565"/>
            <a:ext cx="169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650" name="Google Shape;650;p80"/>
          <p:cNvSpPr/>
          <p:nvPr/>
        </p:nvSpPr>
        <p:spPr>
          <a:xfrm>
            <a:off x="5117476" y="1870302"/>
            <a:ext cx="122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  <p:sp>
        <p:nvSpPr>
          <p:cNvPr id="651" name="Google Shape;651;p80"/>
          <p:cNvSpPr txBox="1"/>
          <p:nvPr/>
        </p:nvSpPr>
        <p:spPr>
          <a:xfrm>
            <a:off x="8489450" y="15409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What if one criteria is more important than the others?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652" name="Google Shape;652;p80"/>
          <p:cNvSpPr txBox="1"/>
          <p:nvPr/>
        </p:nvSpPr>
        <p:spPr>
          <a:xfrm>
            <a:off x="4063975" y="1377700"/>
            <a:ext cx="1152900" cy="492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2496" y="1118187"/>
            <a:ext cx="6249988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81"/>
          <p:cNvSpPr txBox="1"/>
          <p:nvPr/>
        </p:nvSpPr>
        <p:spPr>
          <a:xfrm>
            <a:off x="4165600" y="2743200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81"/>
          <p:cNvSpPr txBox="1"/>
          <p:nvPr/>
        </p:nvSpPr>
        <p:spPr>
          <a:xfrm>
            <a:off x="4165600" y="3657600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Google Shape;661;p81"/>
          <p:cNvSpPr txBox="1"/>
          <p:nvPr/>
        </p:nvSpPr>
        <p:spPr>
          <a:xfrm>
            <a:off x="4206356" y="4572000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81"/>
          <p:cNvSpPr txBox="1"/>
          <p:nvPr/>
        </p:nvSpPr>
        <p:spPr>
          <a:xfrm>
            <a:off x="5791200" y="2819400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81"/>
          <p:cNvSpPr txBox="1"/>
          <p:nvPr/>
        </p:nvSpPr>
        <p:spPr>
          <a:xfrm>
            <a:off x="5892800" y="3733800"/>
            <a:ext cx="451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81"/>
          <p:cNvSpPr txBox="1"/>
          <p:nvPr/>
        </p:nvSpPr>
        <p:spPr>
          <a:xfrm>
            <a:off x="5990989" y="4577700"/>
            <a:ext cx="4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81"/>
          <p:cNvSpPr txBox="1"/>
          <p:nvPr/>
        </p:nvSpPr>
        <p:spPr>
          <a:xfrm>
            <a:off x="10363200" y="2743200"/>
            <a:ext cx="786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0363200" y="3657600"/>
            <a:ext cx="9921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10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81"/>
          <p:cNvSpPr txBox="1"/>
          <p:nvPr/>
        </p:nvSpPr>
        <p:spPr>
          <a:xfrm>
            <a:off x="10363200" y="4572000"/>
            <a:ext cx="786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81"/>
          <p:cNvSpPr txBox="1"/>
          <p:nvPr/>
        </p:nvSpPr>
        <p:spPr>
          <a:xfrm>
            <a:off x="3680532" y="2014045"/>
            <a:ext cx="14717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</a:t>
            </a:r>
            <a:endParaRPr/>
          </a:p>
        </p:txBody>
      </p:sp>
      <p:sp>
        <p:nvSpPr>
          <p:cNvPr id="669" name="Google Shape;669;p81"/>
          <p:cNvSpPr txBox="1"/>
          <p:nvPr/>
        </p:nvSpPr>
        <p:spPr>
          <a:xfrm>
            <a:off x="6062601" y="1580672"/>
            <a:ext cx="594608" cy="40011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x2</a:t>
            </a:r>
            <a:endParaRPr/>
          </a:p>
        </p:txBody>
      </p:sp>
      <p:sp>
        <p:nvSpPr>
          <p:cNvPr id="670" name="Google Shape;670;p81"/>
          <p:cNvSpPr txBox="1"/>
          <p:nvPr/>
        </p:nvSpPr>
        <p:spPr>
          <a:xfrm>
            <a:off x="2410452" y="1118187"/>
            <a:ext cx="63934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 Which college should you attend?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81"/>
          <p:cNvSpPr txBox="1"/>
          <p:nvPr/>
        </p:nvSpPr>
        <p:spPr>
          <a:xfrm>
            <a:off x="7514773" y="2819400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81"/>
          <p:cNvSpPr txBox="1"/>
          <p:nvPr/>
        </p:nvSpPr>
        <p:spPr>
          <a:xfrm>
            <a:off x="7526656" y="3809562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81"/>
          <p:cNvSpPr txBox="1"/>
          <p:nvPr/>
        </p:nvSpPr>
        <p:spPr>
          <a:xfrm>
            <a:off x="7576608" y="4631017"/>
            <a:ext cx="4487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p81"/>
          <p:cNvSpPr txBox="1"/>
          <p:nvPr/>
        </p:nvSpPr>
        <p:spPr>
          <a:xfrm>
            <a:off x="1891473" y="477318"/>
            <a:ext cx="45482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b="1" lang="en-US" sz="24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DECISION</a:t>
            </a:r>
            <a:endParaRPr/>
          </a:p>
        </p:txBody>
      </p:sp>
      <p:sp>
        <p:nvSpPr>
          <p:cNvPr id="675" name="Google Shape;675;p81"/>
          <p:cNvSpPr txBox="1"/>
          <p:nvPr/>
        </p:nvSpPr>
        <p:spPr>
          <a:xfrm>
            <a:off x="2096793" y="2867472"/>
            <a:ext cx="14709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 City U</a:t>
            </a:r>
            <a:endParaRPr/>
          </a:p>
        </p:txBody>
      </p:sp>
      <p:sp>
        <p:nvSpPr>
          <p:cNvPr id="676" name="Google Shape;676;p81"/>
          <p:cNvSpPr txBox="1"/>
          <p:nvPr/>
        </p:nvSpPr>
        <p:spPr>
          <a:xfrm>
            <a:off x="1976576" y="3714638"/>
            <a:ext cx="193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Private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  <a:endParaRPr/>
          </a:p>
        </p:txBody>
      </p:sp>
      <p:sp>
        <p:nvSpPr>
          <p:cNvPr id="677" name="Google Shape;677;p81"/>
          <p:cNvSpPr txBox="1"/>
          <p:nvPr/>
        </p:nvSpPr>
        <p:spPr>
          <a:xfrm>
            <a:off x="2161565" y="4778782"/>
            <a:ext cx="1073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Elite U</a:t>
            </a:r>
            <a:endParaRPr/>
          </a:p>
        </p:txBody>
      </p:sp>
      <p:sp>
        <p:nvSpPr>
          <p:cNvPr id="678" name="Google Shape;678;p81"/>
          <p:cNvSpPr/>
          <p:nvPr/>
        </p:nvSpPr>
        <p:spPr>
          <a:xfrm>
            <a:off x="5202100" y="1915296"/>
            <a:ext cx="16931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</a:t>
            </a:r>
            <a:endParaRPr/>
          </a:p>
        </p:txBody>
      </p:sp>
      <p:sp>
        <p:nvSpPr>
          <p:cNvPr id="679" name="Google Shape;679;p81"/>
          <p:cNvSpPr/>
          <p:nvPr/>
        </p:nvSpPr>
        <p:spPr>
          <a:xfrm>
            <a:off x="6966184" y="1903274"/>
            <a:ext cx="12208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99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/>
          </a:p>
        </p:txBody>
      </p:sp>
      <p:pic>
        <p:nvPicPr>
          <p:cNvPr id="680" name="Google Shape;68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580" y="182300"/>
            <a:ext cx="7443861" cy="117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2"/>
          <p:cNvSpPr txBox="1"/>
          <p:nvPr>
            <p:ph type="title"/>
          </p:nvPr>
        </p:nvSpPr>
        <p:spPr>
          <a:xfrm>
            <a:off x="215900" y="130926"/>
            <a:ext cx="115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PACED  Decision Grid</a:t>
            </a:r>
            <a:br>
              <a:rPr lang="en-US"/>
            </a:br>
            <a:r>
              <a:rPr b="1"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Content Examples (Economics, Personal Finance)</a:t>
            </a:r>
            <a:endParaRPr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87" name="Google Shape;687;p82"/>
          <p:cNvSpPr txBox="1"/>
          <p:nvPr>
            <p:ph idx="1" type="body"/>
          </p:nvPr>
        </p:nvSpPr>
        <p:spPr>
          <a:xfrm>
            <a:off x="609600" y="33528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 i="1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i="1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i="1"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i="1"/>
          </a:p>
        </p:txBody>
      </p:sp>
      <p:sp>
        <p:nvSpPr>
          <p:cNvPr id="688" name="Google Shape;688;p82"/>
          <p:cNvSpPr txBox="1"/>
          <p:nvPr/>
        </p:nvSpPr>
        <p:spPr>
          <a:xfrm>
            <a:off x="406400" y="1676400"/>
            <a:ext cx="11176000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How should we spend a budget surplus in our town?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What are the costs and benefits of different forms of business organizations?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Which car should I buy?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should I invest my money? </a:t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3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Franklin’s Decision</a:t>
            </a:r>
            <a:endParaRPr/>
          </a:p>
        </p:txBody>
      </p:sp>
      <p:sp>
        <p:nvSpPr>
          <p:cNvPr id="694" name="Google Shape;694;p83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lang="en-US" sz="2800"/>
              <a:t>Franklin is an 11</a:t>
            </a:r>
            <a:r>
              <a:rPr baseline="30000" lang="en-US" sz="2800"/>
              <a:t>th</a:t>
            </a:r>
            <a:r>
              <a:rPr lang="en-US" sz="2800"/>
              <a:t> grade student who has to make a decision about what to do after school.</a:t>
            </a:r>
            <a:endParaRPr/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/>
              <a:t>Help him make a decision that would make him </a:t>
            </a:r>
            <a:endParaRPr/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/>
              <a:t>and his mother happy.</a:t>
            </a:r>
            <a:endParaRPr/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  <a:p>
            <a:pPr indent="-274320" lvl="0" marL="274320" rtl="0" algn="ctr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/>
          </a:p>
        </p:txBody>
      </p:sp>
      <p:pic>
        <p:nvPicPr>
          <p:cNvPr descr="C:\Documents and Settings\RCookson.ODUNET\Local Settings\Temporary Internet Files\Content.IE5\EVA59AEP\MC900352319[1].wmf" id="695" name="Google Shape;69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4114800"/>
            <a:ext cx="1783533" cy="1600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Cookson.ODUNET\Local Settings\Temporary Internet Files\Content.IE5\5UW6QN34\MC900071176[1].wmf" id="696" name="Google Shape;69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8000" y="3886200"/>
            <a:ext cx="2589291" cy="1825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Cookson.ODUNET\Local Settings\Temporary Internet Files\Content.IE5\N3JIE83C\MC900269000[1].wmf" id="697" name="Google Shape;69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7200" y="3733800"/>
            <a:ext cx="1115820" cy="187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yellow and blue cover&#10;&#10;Description automatically generated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328" y="1613648"/>
            <a:ext cx="3388478" cy="435684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76" name="Google Shape;176;p30"/>
          <p:cNvSpPr txBox="1"/>
          <p:nvPr/>
        </p:nvSpPr>
        <p:spPr>
          <a:xfrm>
            <a:off x="1451571" y="6183833"/>
            <a:ext cx="8166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https://www.councilforeconed.org/policy-advocacy/k-12-standards/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634312" y="1713566"/>
            <a:ext cx="5653840" cy="436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Decision-making is integrated throughout the standards. Factual content is presented as Standards, while the Learning Outcomes include a progression of learning levels designed to encourage critical thinking and application of the knowledge content to specific age-appropriate decisions. 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 incur costs and realize benefits when searching for information related to the purchase of goods and services.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(CS 2 Spending 12-5)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7600" y="-609600"/>
            <a:ext cx="195072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4"/>
          <p:cNvSpPr txBox="1"/>
          <p:nvPr/>
        </p:nvSpPr>
        <p:spPr>
          <a:xfrm>
            <a:off x="4368800" y="381000"/>
            <a:ext cx="50808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What should Franklin do after school?</a:t>
            </a:r>
            <a:endParaRPr/>
          </a:p>
        </p:txBody>
      </p:sp>
      <p:pic>
        <p:nvPicPr>
          <p:cNvPr descr="C:\Documents and Settings\RCookson.ODUNET\Local Settings\Temporary Internet Files\Content.IE5\N3JIE83C\MC900269000[1].wmf" id="704" name="Google Shape;70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3429000"/>
            <a:ext cx="9144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Cookson.ODUNET\Local Settings\Temporary Internet Files\Content.IE5\EVA59AEP\MC900352319[1].wmf" id="705" name="Google Shape;70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5600" y="4191000"/>
            <a:ext cx="914400" cy="820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RCookson.ODUNET\Local Settings\Temporary Internet Files\Content.IE5\5UW6QN34\MC900071176[1].wmf" id="706" name="Google Shape;706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2400" y="4800600"/>
            <a:ext cx="1508204" cy="106305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84"/>
          <p:cNvSpPr txBox="1"/>
          <p:nvPr/>
        </p:nvSpPr>
        <p:spPr>
          <a:xfrm>
            <a:off x="3251200" y="2743200"/>
            <a:ext cx="145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SAFE</a:t>
            </a:r>
            <a:endParaRPr sz="1300"/>
          </a:p>
        </p:txBody>
      </p:sp>
      <p:sp>
        <p:nvSpPr>
          <p:cNvPr id="708" name="Google Shape;708;p84"/>
          <p:cNvSpPr txBox="1"/>
          <p:nvPr/>
        </p:nvSpPr>
        <p:spPr>
          <a:xfrm>
            <a:off x="4876800" y="2667000"/>
            <a:ext cx="11176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369E1A"/>
                </a:solidFill>
                <a:latin typeface="Lucida Sans"/>
                <a:ea typeface="Lucida Sans"/>
                <a:cs typeface="Lucida Sans"/>
                <a:sym typeface="Lucida Sans"/>
              </a:rPr>
              <a:t>$$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69E1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09" name="Google Shape;709;p84"/>
          <p:cNvSpPr txBox="1"/>
          <p:nvPr/>
        </p:nvSpPr>
        <p:spPr>
          <a:xfrm>
            <a:off x="6197600" y="2590800"/>
            <a:ext cx="172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0" name="Google Shape;710;p84"/>
          <p:cNvSpPr txBox="1"/>
          <p:nvPr/>
        </p:nvSpPr>
        <p:spPr>
          <a:xfrm>
            <a:off x="6502400" y="2971800"/>
            <a:ext cx="246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Documents and Settings\RCookson.ODUNET\Local Settings\Temporary Internet Files\Content.IE5\K1OAM3NC\MC900030677[1].wmf" id="711" name="Google Shape;711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97600" y="2743200"/>
            <a:ext cx="1092397" cy="6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84"/>
          <p:cNvSpPr txBox="1"/>
          <p:nvPr/>
        </p:nvSpPr>
        <p:spPr>
          <a:xfrm>
            <a:off x="5283200" y="3810000"/>
            <a:ext cx="2032000" cy="238760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84"/>
          <p:cNvSpPr txBox="1"/>
          <p:nvPr/>
        </p:nvSpPr>
        <p:spPr>
          <a:xfrm>
            <a:off x="7924800" y="2743200"/>
            <a:ext cx="9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FUN</a:t>
            </a:r>
            <a:endParaRPr sz="900"/>
          </a:p>
        </p:txBody>
      </p:sp>
      <p:sp>
        <p:nvSpPr>
          <p:cNvPr id="714" name="Google Shape;714;p84"/>
          <p:cNvSpPr txBox="1"/>
          <p:nvPr/>
        </p:nvSpPr>
        <p:spPr>
          <a:xfrm>
            <a:off x="4446080" y="3914001"/>
            <a:ext cx="3755729" cy="369332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rgbClr val="DA1F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ucida Sans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Use as writing prompt.</a:t>
            </a:r>
            <a:r>
              <a:rPr b="1" i="0" lang="en-US" sz="18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b="1" i="0" sz="18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5"/>
          <p:cNvSpPr txBox="1"/>
          <p:nvPr/>
        </p:nvSpPr>
        <p:spPr>
          <a:xfrm>
            <a:off x="690333" y="1250475"/>
            <a:ext cx="1045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Clarifications or questions?</a:t>
            </a:r>
            <a:endParaRPr sz="4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With Glass-like Clarity | This was taken a while back in Oct… | Flickr" id="721" name="Google Shape;72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326275"/>
            <a:ext cx="6565780" cy="437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6"/>
          <p:cNvSpPr txBox="1"/>
          <p:nvPr/>
        </p:nvSpPr>
        <p:spPr>
          <a:xfrm>
            <a:off x="1524000" y="838200"/>
            <a:ext cx="944880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Thank you and enjoy your school year!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A person writing on a book&#10;&#10;AI-generated content may be incorrect." id="727" name="Google Shape;72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514600"/>
            <a:ext cx="624840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7"/>
          <p:cNvSpPr txBox="1"/>
          <p:nvPr/>
        </p:nvSpPr>
        <p:spPr>
          <a:xfrm>
            <a:off x="1524000" y="838200"/>
            <a:ext cx="944880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Thank you to Erin Heald and the CEE.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Thank you to Arley Pekrul, my Department Leader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8"/>
          <p:cNvSpPr txBox="1"/>
          <p:nvPr/>
        </p:nvSpPr>
        <p:spPr>
          <a:xfrm>
            <a:off x="508000" y="990600"/>
            <a:ext cx="113792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Resources: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r>
              <a:rPr lang="en-US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Council for Economic Education </a:t>
            </a: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(CEE)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r>
              <a:rPr lang="en-US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Foundation for Economic Education </a:t>
            </a: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(FEE)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r>
              <a:rPr lang="en-US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Federal Reserve Education 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</a:t>
            </a:r>
            <a:r>
              <a:rPr lang="en-US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 Capitalist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If we have a bit of time, I would like to browse through the CEE website</a:t>
            </a:r>
            <a:endParaRPr sz="3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9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89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4" name="Google Shape;744;p89"/>
          <p:cNvSpPr txBox="1"/>
          <p:nvPr/>
        </p:nvSpPr>
        <p:spPr>
          <a:xfrm>
            <a:off x="770959" y="2019149"/>
            <a:ext cx="62112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Plan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[Describe the lesson]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computer screen&#10;&#10;Description automatically generated" id="745" name="Google Shape;74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575" y="1514022"/>
            <a:ext cx="3169708" cy="3696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black and white images of a pickle&#10;&#10;Description automatically generated" id="746" name="Google Shape;74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8734274" y="2735035"/>
            <a:ext cx="2853117" cy="341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0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90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3" name="Google Shape;753;p90"/>
          <p:cNvSpPr txBox="1"/>
          <p:nvPr/>
        </p:nvSpPr>
        <p:spPr>
          <a:xfrm>
            <a:off x="770959" y="2019149"/>
            <a:ext cx="62112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[Describe types of assessments]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paper&#10;&#10;Description automatically generated" id="754" name="Google Shape;75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465" y="1636788"/>
            <a:ext cx="4199164" cy="443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ok cover with a sloth and squirrel in a pickle jar&#10;&#10;Description automatically generated" id="759" name="Google Shape;759;p91"/>
          <p:cNvPicPr preferRelativeResize="0"/>
          <p:nvPr/>
        </p:nvPicPr>
        <p:blipFill rotWithShape="1">
          <a:blip r:embed="rId3">
            <a:alphaModFix/>
          </a:blip>
          <a:srcRect b="0" l="21640" r="26788" t="0"/>
          <a:stretch/>
        </p:blipFill>
        <p:spPr>
          <a:xfrm>
            <a:off x="6193218" y="0"/>
            <a:ext cx="6083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91"/>
          <p:cNvPicPr preferRelativeResize="0"/>
          <p:nvPr/>
        </p:nvPicPr>
        <p:blipFill rotWithShape="1">
          <a:blip r:embed="rId4">
            <a:alphaModFix/>
          </a:blip>
          <a:srcRect b="0" l="29" r="28" t="0"/>
          <a:stretch/>
        </p:blipFill>
        <p:spPr>
          <a:xfrm>
            <a:off x="0" y="0"/>
            <a:ext cx="9411909" cy="6896083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91"/>
          <p:cNvSpPr txBox="1"/>
          <p:nvPr>
            <p:ph idx="1" type="body"/>
          </p:nvPr>
        </p:nvSpPr>
        <p:spPr>
          <a:xfrm>
            <a:off x="703943" y="2449812"/>
            <a:ext cx="616131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2 - Agenda Title</a:t>
            </a:r>
            <a:endParaRPr/>
          </a:p>
        </p:txBody>
      </p:sp>
      <p:pic>
        <p:nvPicPr>
          <p:cNvPr id="762" name="Google Shape;76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1"/>
          <p:cNvSpPr txBox="1"/>
          <p:nvPr/>
        </p:nvSpPr>
        <p:spPr>
          <a:xfrm>
            <a:off x="7343994" y="2219105"/>
            <a:ext cx="4521878" cy="1724875"/>
          </a:xfrm>
          <a:prstGeom prst="rect">
            <a:avLst/>
          </a:prstGeom>
          <a:solidFill>
            <a:srgbClr val="D8FEE4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FEATURED IMAGE OF WEBINAR SESSION]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2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92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0" name="Google Shape;770;p92"/>
          <p:cNvSpPr txBox="1"/>
          <p:nvPr/>
        </p:nvSpPr>
        <p:spPr>
          <a:xfrm>
            <a:off x="3050184" y="1711105"/>
            <a:ext cx="7630354" cy="1035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Address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Handles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ort-haired woman in glasses and suit looking at camera and standing in front of seated colleagues in conference hall" id="771" name="Google Shape;771;p92"/>
          <p:cNvPicPr preferRelativeResize="0"/>
          <p:nvPr/>
        </p:nvPicPr>
        <p:blipFill rotWithShape="1">
          <a:blip r:embed="rId3">
            <a:alphaModFix/>
          </a:blip>
          <a:srcRect b="-4706" l="10853" r="24806" t="2353"/>
          <a:stretch/>
        </p:blipFill>
        <p:spPr>
          <a:xfrm>
            <a:off x="1608566" y="1695708"/>
            <a:ext cx="1000171" cy="1060805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Person wearing blazer" id="772" name="Google Shape;772;p92"/>
          <p:cNvPicPr preferRelativeResize="0"/>
          <p:nvPr/>
        </p:nvPicPr>
        <p:blipFill rotWithShape="1">
          <a:blip r:embed="rId4">
            <a:alphaModFix/>
          </a:blip>
          <a:srcRect b="1163" l="33594" r="9375" t="-1163"/>
          <a:stretch/>
        </p:blipFill>
        <p:spPr>
          <a:xfrm>
            <a:off x="1606249" y="3311482"/>
            <a:ext cx="888182" cy="103822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Person on busy street" id="773" name="Google Shape;773;p92"/>
          <p:cNvPicPr preferRelativeResize="0"/>
          <p:nvPr/>
        </p:nvPicPr>
        <p:blipFill rotWithShape="1">
          <a:blip r:embed="rId5">
            <a:alphaModFix/>
          </a:blip>
          <a:srcRect b="0" l="21362" r="21362" t="0"/>
          <a:stretch/>
        </p:blipFill>
        <p:spPr>
          <a:xfrm>
            <a:off x="1603933" y="5141183"/>
            <a:ext cx="931647" cy="108585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774" name="Google Shape;774;p92"/>
          <p:cNvSpPr txBox="1"/>
          <p:nvPr/>
        </p:nvSpPr>
        <p:spPr>
          <a:xfrm>
            <a:off x="3050183" y="3428628"/>
            <a:ext cx="7630354" cy="1035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Address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Handles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92"/>
          <p:cNvSpPr txBox="1"/>
          <p:nvPr/>
        </p:nvSpPr>
        <p:spPr>
          <a:xfrm>
            <a:off x="3050183" y="5025200"/>
            <a:ext cx="7630354" cy="1035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Address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Handles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3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1" name="Google Shape;781;p93"/>
          <p:cNvSpPr txBox="1"/>
          <p:nvPr/>
        </p:nvSpPr>
        <p:spPr>
          <a:xfrm>
            <a:off x="830108" y="117910"/>
            <a:ext cx="8195209" cy="1005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The 2024 John Morton Excellence in the Teaching of Economics Awards</a:t>
            </a:r>
            <a:endParaRPr sz="1800" cap="none">
              <a:solidFill>
                <a:srgbClr val="414A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93"/>
          <p:cNvSpPr/>
          <p:nvPr/>
        </p:nvSpPr>
        <p:spPr>
          <a:xfrm>
            <a:off x="2908153" y="5200664"/>
            <a:ext cx="6085406" cy="102155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54D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APPLY OR NOMINATE SOMEONE TODAY!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93"/>
          <p:cNvSpPr txBox="1"/>
          <p:nvPr/>
        </p:nvSpPr>
        <p:spPr>
          <a:xfrm>
            <a:off x="710483" y="1469384"/>
            <a:ext cx="10727984" cy="4910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prestigious award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K-12 teachers of any subject 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use exemplary teaching techniques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improve their students’ economic understanding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and out of the classroom. Each year CEE awards one teacher for Elementary School (Grades K-5), Middle/Junior High School (Grades 6-8), and High School (Grades 9-12)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6858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22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winner will receive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2" marL="9715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$1,000 cash prize </a:t>
            </a:r>
            <a:endParaRPr/>
          </a:p>
          <a:p>
            <a:pPr indent="-285750" lvl="2" marL="9715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opportunity to co-facilitate a session at CEE’s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63rd Financial Literacy &amp; Economic Education Conference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September 27-28, 2024 in Cleveland, Ohio &amp; recognition of your achievement during the Awards Luncheon (Registration, travel, and accommodation expenses covered by CEE) </a:t>
            </a:r>
            <a:endParaRPr/>
          </a:p>
          <a:p>
            <a:pPr indent="-285750" lvl="2" marL="9715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on the CEE website and in CEE’s EconEdLink November newsletter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2286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can apply themselves or be nominated for this award by a teaching colleague, department chair, principal, superintendent, or CEE state affiliate (state council or university-based center for economic education). </a:t>
            </a: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and nominations for 2024 awards will be accepted until </a:t>
            </a:r>
            <a:r>
              <a:rPr b="1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June 21, 2024 at 11:59 PM EST.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706223" y="469339"/>
            <a:ext cx="10582841" cy="12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he Voluntary National Content Standard Doc"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635" y="1548022"/>
            <a:ext cx="3359523" cy="436707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85" name="Google Shape;185;p31"/>
          <p:cNvSpPr txBox="1"/>
          <p:nvPr/>
        </p:nvSpPr>
        <p:spPr>
          <a:xfrm>
            <a:off x="1451571" y="6183833"/>
            <a:ext cx="8166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https://www.councilforeconed.org/policy-advocacy/k-12-standards/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5634312" y="1713566"/>
            <a:ext cx="5653840" cy="436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produce the profit-maximizing level of output and hire the optimal number of workers, and other resources, producers must compare the marginal benefits and marginal costs of producing a little more with the marginal benefits and marginal costs of producing a little less.  (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Standard 2 - Decision - Making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 - 12)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4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 shot of a flyer&#10;&#10;Description automatically generated" id="789" name="Google Shape;78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8"/>
            <a:ext cx="12191999" cy="686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ok cover with a sloth and squirrel in a pickle jar&#10;&#10;Description automatically generated" id="794" name="Google Shape;794;p95"/>
          <p:cNvPicPr preferRelativeResize="0"/>
          <p:nvPr/>
        </p:nvPicPr>
        <p:blipFill rotWithShape="1">
          <a:blip r:embed="rId3">
            <a:alphaModFix/>
          </a:blip>
          <a:srcRect b="0" l="21640" r="26788" t="0"/>
          <a:stretch/>
        </p:blipFill>
        <p:spPr>
          <a:xfrm>
            <a:off x="6193218" y="0"/>
            <a:ext cx="6083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5"/>
          <p:cNvPicPr preferRelativeResize="0"/>
          <p:nvPr/>
        </p:nvPicPr>
        <p:blipFill rotWithShape="1">
          <a:blip r:embed="rId4">
            <a:alphaModFix/>
          </a:blip>
          <a:srcRect b="0" l="29" r="28" t="0"/>
          <a:stretch/>
        </p:blipFill>
        <p:spPr>
          <a:xfrm>
            <a:off x="0" y="0"/>
            <a:ext cx="9411909" cy="6896083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5"/>
          <p:cNvSpPr txBox="1"/>
          <p:nvPr>
            <p:ph idx="1" type="body"/>
          </p:nvPr>
        </p:nvSpPr>
        <p:spPr>
          <a:xfrm>
            <a:off x="703943" y="2449812"/>
            <a:ext cx="616131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414A58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797" name="Google Shape;79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75" y="4860038"/>
            <a:ext cx="2597021" cy="1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95"/>
          <p:cNvSpPr txBox="1"/>
          <p:nvPr/>
        </p:nvSpPr>
        <p:spPr>
          <a:xfrm>
            <a:off x="7343994" y="2219105"/>
            <a:ext cx="4521878" cy="1724875"/>
          </a:xfrm>
          <a:prstGeom prst="rect">
            <a:avLst/>
          </a:prstGeom>
          <a:solidFill>
            <a:srgbClr val="D8FEE4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FEATURED IMAGE OF WEBINAR SESSION]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/>
        </p:nvSpPr>
        <p:spPr>
          <a:xfrm>
            <a:off x="608523" y="1866339"/>
            <a:ext cx="105828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414A58"/>
                </a:solidFill>
                <a:latin typeface="Constantia"/>
                <a:ea typeface="Constantia"/>
                <a:cs typeface="Constantia"/>
                <a:sym typeface="Constantia"/>
              </a:rPr>
              <a:t>Which of these next two pictures relates more closely to economics? </a:t>
            </a:r>
            <a:endParaRPr sz="4400">
              <a:solidFill>
                <a:srgbClr val="414A58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t/>
            </a:r>
            <a:endParaRPr sz="4400" u="sng">
              <a:solidFill>
                <a:srgbClr val="414A58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Calibri"/>
              <a:buNone/>
            </a:pPr>
            <a:r>
              <a:rPr lang="en-US" sz="4400" u="sng">
                <a:solidFill>
                  <a:srgbClr val="414A58"/>
                </a:solidFill>
                <a:latin typeface="Constantia"/>
                <a:ea typeface="Constantia"/>
                <a:cs typeface="Constantia"/>
                <a:sym typeface="Constantia"/>
              </a:rPr>
              <a:t>In the chat</a:t>
            </a:r>
            <a:r>
              <a:rPr lang="en-US" sz="4400">
                <a:solidFill>
                  <a:srgbClr val="414A58"/>
                </a:solidFill>
                <a:latin typeface="Constantia"/>
                <a:ea typeface="Constantia"/>
                <a:cs typeface="Constantia"/>
                <a:sym typeface="Constantia"/>
              </a:rPr>
              <a:t>, indicate your answer by </a:t>
            </a:r>
            <a:r>
              <a:rPr lang="en-US" sz="4400">
                <a:solidFill>
                  <a:srgbClr val="414A58"/>
                </a:solidFill>
                <a:latin typeface="Constantia"/>
                <a:ea typeface="Constantia"/>
                <a:cs typeface="Constantia"/>
                <a:sym typeface="Constantia"/>
              </a:rPr>
              <a:t>typing</a:t>
            </a:r>
            <a:r>
              <a:rPr lang="en-US" sz="4400">
                <a:solidFill>
                  <a:srgbClr val="414A58"/>
                </a:solidFill>
                <a:latin typeface="Constantia"/>
                <a:ea typeface="Constantia"/>
                <a:cs typeface="Constantia"/>
                <a:sym typeface="Constantia"/>
              </a:rPr>
              <a:t> #1 or #2.</a:t>
            </a:r>
            <a:endParaRPr sz="4400">
              <a:solidFill>
                <a:srgbClr val="414A5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1074625" y="478700"/>
            <a:ext cx="562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onstantia"/>
                <a:ea typeface="Constantia"/>
                <a:cs typeface="Constantia"/>
                <a:sym typeface="Constantia"/>
              </a:rPr>
              <a:t>Economics Starter</a:t>
            </a:r>
            <a:endParaRPr sz="32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224700" y="137500"/>
            <a:ext cx="11357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Book Antiqua"/>
              <a:buNone/>
            </a:pPr>
            <a:r>
              <a:rPr lang="en-US" sz="3600">
                <a:latin typeface="Constantia"/>
                <a:ea typeface="Constantia"/>
                <a:cs typeface="Constantia"/>
                <a:sym typeface="Constantia"/>
              </a:rPr>
              <a:t>#1 Is this closer to a definition of Economics? </a:t>
            </a:r>
            <a:endParaRPr sz="36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5700"/>
              <a:buFont typeface="Arial"/>
              <a:buNone/>
            </a:pPr>
            <a:r>
              <a:t/>
            </a:r>
            <a:endParaRPr sz="6000">
              <a:solidFill>
                <a:srgbClr val="C00000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stack of money on a table&#10;&#10;AI-generated content may be incorrect."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96324"/>
            <a:ext cx="6324600" cy="355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