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4"/>
  </p:sldMasterIdLst>
  <p:notesMasterIdLst>
    <p:notesMasterId r:id="rId36"/>
  </p:notesMasterIdLst>
  <p:handoutMasterIdLst>
    <p:handoutMasterId r:id="rId37"/>
  </p:handoutMasterIdLst>
  <p:sldIdLst>
    <p:sldId id="699" r:id="rId5"/>
    <p:sldId id="773" r:id="rId6"/>
    <p:sldId id="767" r:id="rId7"/>
    <p:sldId id="724" r:id="rId8"/>
    <p:sldId id="727" r:id="rId9"/>
    <p:sldId id="725" r:id="rId10"/>
    <p:sldId id="749" r:id="rId11"/>
    <p:sldId id="728" r:id="rId12"/>
    <p:sldId id="751" r:id="rId13"/>
    <p:sldId id="768" r:id="rId14"/>
    <p:sldId id="764" r:id="rId15"/>
    <p:sldId id="774" r:id="rId16"/>
    <p:sldId id="775" r:id="rId17"/>
    <p:sldId id="776" r:id="rId18"/>
    <p:sldId id="777" r:id="rId19"/>
    <p:sldId id="778" r:id="rId20"/>
    <p:sldId id="779" r:id="rId21"/>
    <p:sldId id="780" r:id="rId22"/>
    <p:sldId id="781" r:id="rId23"/>
    <p:sldId id="782" r:id="rId24"/>
    <p:sldId id="783" r:id="rId25"/>
    <p:sldId id="784" r:id="rId26"/>
    <p:sldId id="785" r:id="rId27"/>
    <p:sldId id="786" r:id="rId28"/>
    <p:sldId id="787" r:id="rId29"/>
    <p:sldId id="788" r:id="rId30"/>
    <p:sldId id="770" r:id="rId31"/>
    <p:sldId id="771" r:id="rId32"/>
    <p:sldId id="758" r:id="rId33"/>
    <p:sldId id="759" r:id="rId34"/>
    <p:sldId id="772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FEE4"/>
    <a:srgbClr val="DDF2F7"/>
    <a:srgbClr val="414A58"/>
    <a:srgbClr val="5DBF9A"/>
    <a:srgbClr val="79BFB8"/>
    <a:srgbClr val="86C17B"/>
    <a:srgbClr val="A7C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69C7AE-8996-0046-AA5C-7794C4A4693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3D7849-3040-054B-AA6B-4869B4CF38B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3ED1ED-05C6-9642-A613-B52D9CF231EE}" type="datetimeFigureOut">
              <a:rPr lang="en-US" smtClean="0"/>
              <a:t>8/18/2025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7E81D-860E-D943-8C3B-1AAD2A47568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20F9BB-B3F0-1944-85CF-3ED0A12319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6EB40F-773B-FC4B-8DAB-7A099FDE67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603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5DA19-45A3-9C4D-A0BD-48E5752966F4}" type="datetimeFigureOut">
              <a:rPr lang="en-US" smtClean="0"/>
              <a:t>8/18/2025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A09D57-1EB1-314F-BB6D-C17464656B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663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https://financialwellness.utah.edu/blog/posts/2022/aug-blog-budget.php. Financial Wellness Center, Student Affairs, The University of Utah. </a:t>
            </a:r>
            <a:r>
              <a:rPr lang="en-US" i="1" dirty="0"/>
              <a:t>Budgeting for the Upcoming School Year. </a:t>
            </a:r>
            <a:r>
              <a:rPr lang="en-US" i="0" dirty="0"/>
              <a:t>Jackson Lunt, August 10, 2022.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126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https://www.youtube.com/watch?v=rZN2N9lH9K0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A09D57-1EB1-314F-BB6D-C17464656B8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8338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0AECEC67-45A8-8A4A-9C85-5CEA41F7BA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3866772"/>
      </p:ext>
    </p:extLst>
  </p:cSld>
  <p:clrMapOvr>
    <a:masterClrMapping/>
  </p:clrMapOvr>
  <p:transition spd="med">
    <p:pull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863953"/>
      </p:ext>
    </p:extLst>
  </p:cSld>
  <p:clrMapOvr>
    <a:masterClrMapping/>
  </p:clrMapOvr>
  <p:transition spd="med">
    <p:pull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F460A-1594-573A-6C2D-93036DB45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543339"/>
            <a:ext cx="10664687" cy="82724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1DDA1-EEE8-6151-AF63-C6DD44C6B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A3DC7-9CE9-5714-D4C2-AD13EB8196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FB01A-698C-118C-A7BB-AA904F53B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891741"/>
      </p:ext>
    </p:extLst>
  </p:cSld>
  <p:clrMapOvr>
    <a:masterClrMapping/>
  </p:clrMapOvr>
  <p:transition spd="med">
    <p:pull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55238-D472-B506-C6C3-A31529133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800" y="5066783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3400" b="0" i="0" spc="-100" baseline="0">
                <a:solidFill>
                  <a:schemeClr val="tx1"/>
                </a:solidFill>
                <a:latin typeface="+mj-lt"/>
                <a:ea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5B7508F-85EB-1F5B-D91C-D2D4F929AA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2800" y="4146550"/>
            <a:ext cx="10515600" cy="9144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5400" spc="-150">
                <a:solidFill>
                  <a:schemeClr val="tx1"/>
                </a:solidFill>
              </a:defRPr>
            </a:lvl1pPr>
            <a:lvl3pPr marL="914400" indent="0">
              <a:buNone/>
              <a:defRPr/>
            </a:lvl3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2808516"/>
      </p:ext>
    </p:extLst>
  </p:cSld>
  <p:clrMapOvr>
    <a:masterClrMapping/>
  </p:clrMapOvr>
  <p:transition spd="med">
    <p:pull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AA85F9E-F7DD-424A-A243-848E478BD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4226" y="6374965"/>
            <a:ext cx="32633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FAEE96CF-4053-2149-B5F9-FD566E7161C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749645"/>
      </p:ext>
    </p:extLst>
  </p:cSld>
  <p:clrMapOvr>
    <a:masterClrMapping/>
  </p:clrMapOvr>
  <p:transition spd="med">
    <p:pull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6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3775114"/>
      </p:ext>
    </p:extLst>
  </p:cSld>
  <p:clrMapOvr>
    <a:masterClrMapping/>
  </p:clrMapOvr>
  <p:transition spd="med">
    <p:pull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DA97E-7376-4DE9-EF59-F60409DF4A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076" y="529881"/>
            <a:ext cx="9213298" cy="841719"/>
          </a:xfrm>
          <a:prstGeom prst="rect">
            <a:avLst/>
          </a:prstGeo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DDE901-EF18-EB4D-C55F-6B6691CE5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D8604-1A03-0540-DE81-25443C2422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0888" y="1552713"/>
            <a:ext cx="10691812" cy="4752837"/>
          </a:xfrm>
          <a:prstGeom prst="rect">
            <a:avLst/>
          </a:prstGeom>
        </p:spPr>
        <p:txBody>
          <a:bodyPr numCol="4"/>
          <a:lstStyle>
            <a:lvl1pPr marL="0" indent="0" algn="l">
              <a:spcBef>
                <a:spcPts val="400"/>
              </a:spcBef>
              <a:buNone/>
              <a:defRPr sz="2800" baseline="0"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8330710"/>
      </p:ext>
    </p:extLst>
  </p:cSld>
  <p:clrMapOvr>
    <a:masterClrMapping/>
  </p:clrMapOvr>
  <p:transition spd="med">
    <p:pull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34386211"/>
      </p:ext>
    </p:extLst>
  </p:cSld>
  <p:clrMapOvr>
    <a:masterClrMapping/>
  </p:clrMapOvr>
  <p:transition spd="med">
    <p:pull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EE58E-2333-6544-C5BD-2C8545307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113" y="470452"/>
            <a:ext cx="10664687" cy="900134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7BB54-B965-79EA-6C53-F8E4DC183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A766BAD-79DD-9BDE-760A-6AEAAE212B5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E2297DC-432C-8227-DE5E-7744B607039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56132"/>
      </p:ext>
    </p:extLst>
  </p:cSld>
  <p:clrMapOvr>
    <a:masterClrMapping/>
  </p:clrMapOvr>
  <p:transition spd="med">
    <p:pull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13DB2-4AD0-5F7B-FC1D-1AF24980A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894" y="510897"/>
            <a:ext cx="10515600" cy="98659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A14BE4-D728-0426-4416-4934FD59D3F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89443F-A02B-85D9-286B-FA2BE883B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2CFE18-72C0-A86F-FCAA-0255E42A6DE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+mn-lt"/>
                <a:ea typeface="Inter SemiBold" panose="02000503000000020004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85C0A-E3F4-C527-3169-013E164323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solidFill>
            <a:schemeClr val="bg1">
              <a:alpha val="20004"/>
            </a:schemeClr>
          </a:solidFill>
          <a:ln w="12700">
            <a:solidFill>
              <a:schemeClr val="accent6"/>
            </a:solidFill>
          </a:ln>
        </p:spPr>
        <p:txBody>
          <a:bodyPr anchor="ctr"/>
          <a:lstStyle>
            <a:lvl1pPr marL="182880" indent="0">
              <a:buFontTx/>
              <a:buNone/>
              <a:defRPr sz="1800"/>
            </a:lvl1pPr>
            <a:lvl2pPr marL="182880" indent="0">
              <a:buFontTx/>
              <a:buNone/>
              <a:defRPr sz="1800"/>
            </a:lvl2pPr>
            <a:lvl3pPr marL="182880" indent="0">
              <a:buFontTx/>
              <a:buNone/>
              <a:defRPr sz="1800"/>
            </a:lvl3pPr>
            <a:lvl4pPr marL="182880" indent="0">
              <a:buFontTx/>
              <a:buNone/>
              <a:defRPr sz="1800"/>
            </a:lvl4pPr>
            <a:lvl5pPr marL="182880" indent="0">
              <a:buFontTx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1EE331-0DC5-4C93-19BA-70C475B9A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261338"/>
      </p:ext>
    </p:extLst>
  </p:cSld>
  <p:clrMapOvr>
    <a:masterClrMapping/>
  </p:clrMapOvr>
  <p:transition spd="med">
    <p:pull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Calibri Light" panose="020F0302020204030204" pitchFamily="34" charset="0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6915214"/>
      </p:ext>
    </p:extLst>
  </p:cSld>
  <p:clrMapOvr>
    <a:masterClrMapping/>
  </p:clrMapOvr>
  <p:transition spd="med">
    <p:pull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10D3-16A4-38B5-6E13-2E2FD3F9C2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053" y="274224"/>
            <a:ext cx="9144000" cy="679932"/>
          </a:xfrm>
          <a:prstGeom prst="rect">
            <a:avLst/>
          </a:prstGeom>
        </p:spPr>
        <p:txBody>
          <a:bodyPr anchor="t"/>
          <a:lstStyle>
            <a:lvl1pPr algn="l">
              <a:defRPr sz="4000" spc="-250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FAF815-7FD2-A1A9-3CA7-21C807E8D1C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183" y="861391"/>
            <a:ext cx="9144000" cy="6162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26661-4707-BCF8-89DC-036A14FF0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32085CA-BB43-10D6-EBC9-07C094ACD2F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99053" y="2290418"/>
            <a:ext cx="10830339" cy="3363636"/>
          </a:xfrm>
          <a:prstGeom prst="rect">
            <a:avLst/>
          </a:prstGeom>
        </p:spPr>
        <p:txBody>
          <a:bodyPr/>
          <a:lstStyle>
            <a:lvl1pPr>
              <a:defRPr sz="2400" b="0" i="0" spc="-100" baseline="0">
                <a:latin typeface="+mj-lt"/>
                <a:ea typeface="Calibri Light" panose="020F0302020204030204" pitchFamily="34" charset="0"/>
              </a:defRPr>
            </a:lvl1pPr>
            <a:lvl2pPr>
              <a:defRPr sz="2000" b="0" i="0" spc="-100" baseline="0">
                <a:latin typeface="+mj-lt"/>
                <a:ea typeface="Calibri Light" panose="020F0302020204030204" pitchFamily="34" charset="0"/>
              </a:defRPr>
            </a:lvl2pPr>
            <a:lvl3pPr marL="1143000" indent="-228600">
              <a:buFont typeface="Courier New" panose="02070309020205020404" pitchFamily="49" charset="0"/>
              <a:buChar char="o"/>
              <a:defRPr sz="1800" b="0" i="0" spc="-100" baseline="0">
                <a:latin typeface="+mj-lt"/>
                <a:ea typeface="Calibri Light" panose="020F0302020204030204" pitchFamily="34" charset="0"/>
              </a:defRPr>
            </a:lvl3pPr>
            <a:lvl4pPr marL="1600200" indent="-228600">
              <a:buFont typeface="Arial" panose="020B0604020202020204" pitchFamily="34" charset="0"/>
              <a:buChar char="•"/>
              <a:defRPr b="0" i="0" spc="-100" baseline="0">
                <a:latin typeface="+mj-lt"/>
                <a:ea typeface="Calibri Light" panose="020F0302020204030204" pitchFamily="34" charset="0"/>
              </a:defRPr>
            </a:lvl4pPr>
            <a:lvl5pPr>
              <a:defRPr b="0" i="0" spc="-100" baseline="0">
                <a:latin typeface="+mj-lt"/>
                <a:ea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5CDB2D7-ABD9-F2B8-A049-66466A86D67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99053" y="1477618"/>
            <a:ext cx="10830339" cy="103504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0" i="0" spc="-100" baseline="0">
                <a:latin typeface="+mj-lt"/>
                <a:ea typeface="Calibri Light" panose="020F0302020204030204" pitchFamily="34" charset="0"/>
              </a:defRPr>
            </a:lvl1pPr>
            <a:lvl2pPr marL="457200" indent="0">
              <a:buNone/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2pPr>
            <a:lvl3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3pPr>
            <a:lvl4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4pPr>
            <a:lvl5pPr>
              <a:defRPr b="0" i="0" spc="-100" baseline="0">
                <a:latin typeface="Inter Light" panose="02000503000000020004" pitchFamily="2" charset="0"/>
                <a:ea typeface="Inter Light" panose="02000503000000020004" pitchFamily="2" charset="0"/>
              </a:defRPr>
            </a:lvl5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1863603"/>
      </p:ext>
    </p:extLst>
  </p:cSld>
  <p:clrMapOvr>
    <a:masterClrMapping/>
  </p:clrMapOvr>
  <p:transition spd="med">
    <p:pull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552492-3CC3-CB45-8DBD-0628ADDBE06F}"/>
              </a:ext>
            </a:extLst>
          </p:cNvPr>
          <p:cNvSpPr/>
          <p:nvPr userDrawn="1"/>
        </p:nvSpPr>
        <p:spPr>
          <a:xfrm flipV="1">
            <a:off x="790414" y="1291710"/>
            <a:ext cx="10611172" cy="45719"/>
          </a:xfrm>
          <a:prstGeom prst="rect">
            <a:avLst/>
          </a:prstGeom>
          <a:solidFill>
            <a:srgbClr val="A7C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3B496CD-2279-CD4F-8D0A-FDDFF8C868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599" y="6356350"/>
            <a:ext cx="33892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 baseline="0">
                <a:solidFill>
                  <a:srgbClr val="414A58"/>
                </a:solidFill>
                <a:latin typeface="Calibri" panose="020F0502020204030204" pitchFamily="34" charset="0"/>
                <a:ea typeface="Calibri" panose="020F0502020204030204" pitchFamily="34" charset="0"/>
              </a:defRPr>
            </a:lvl1pPr>
          </a:lstStyle>
          <a:p>
            <a:fld id="{6C37F40D-BF86-6F43-B998-BE81C530D25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829DBB-6882-9F19-DFA1-5C6C44AF50E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909313" y="324519"/>
            <a:ext cx="1452594" cy="74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564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3" r:id="rId2"/>
    <p:sldLayoutId id="2147483686" r:id="rId3"/>
    <p:sldLayoutId id="2147483694" r:id="rId4"/>
    <p:sldLayoutId id="2147483666" r:id="rId5"/>
    <p:sldLayoutId id="2147483695" r:id="rId6"/>
    <p:sldLayoutId id="2147483669" r:id="rId7"/>
    <p:sldLayoutId id="2147483665" r:id="rId8"/>
    <p:sldLayoutId id="2147483696" r:id="rId9"/>
    <p:sldLayoutId id="2147483668" r:id="rId10"/>
    <p:sldLayoutId id="2147483697" r:id="rId11"/>
    <p:sldLayoutId id="2147483715" r:id="rId12"/>
  </p:sldLayoutIdLst>
  <p:transition spd="med">
    <p:pull dir="u"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ncilforeconed.org/policy-advocacy/k-12-standards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52324" y="2534479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 dirty="0">
                <a:solidFill>
                  <a:srgbClr val="414A58"/>
                </a:solidFill>
                <a:latin typeface="+mj-lt"/>
                <a:cs typeface="Calibri"/>
              </a:rPr>
              <a:t>Spending on a Budget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10" name="Picture 9" descr="Piggy bank with different types of cuts on it&#10;&#10;AI-generated content may be incorrect.">
            <a:extLst>
              <a:ext uri="{FF2B5EF4-FFF2-40B4-BE49-F238E27FC236}">
                <a16:creationId xmlns:a16="http://schemas.microsoft.com/office/drawing/2014/main" id="{C0F58E61-A4B5-3060-4F9B-DCBDC40814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3176" y="2534479"/>
            <a:ext cx="5303606" cy="353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12192"/>
      </p:ext>
    </p:extLst>
  </p:cSld>
  <p:clrMapOvr>
    <a:masterClrMapping/>
  </p:clrMapOvr>
  <p:transition spd="med">
    <p:pull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4AEEC-74A0-41C6-95ED-292B11DD1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 of a Budget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91627E-6E2F-3648-CBAD-682E15D1F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10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81494F-6841-6FB1-707E-4DE3A6F6F43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You tell your money where it’s going …</a:t>
            </a:r>
          </a:p>
          <a:p>
            <a:r>
              <a:rPr lang="en-US" dirty="0"/>
              <a:t>Instead of your money telling you where it went.</a:t>
            </a:r>
          </a:p>
          <a:p>
            <a:endParaRPr lang="en-US" dirty="0"/>
          </a:p>
          <a:p>
            <a:r>
              <a:rPr lang="en-US" dirty="0"/>
              <a:t>Your thoughts?</a:t>
            </a:r>
          </a:p>
          <a:p>
            <a:endParaRPr lang="en-US" dirty="0"/>
          </a:p>
          <a:p>
            <a:r>
              <a:rPr lang="en-US" dirty="0"/>
              <a:t>Money management</a:t>
            </a:r>
          </a:p>
          <a:p>
            <a:r>
              <a:rPr lang="en-US" dirty="0"/>
              <a:t>Scarcity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5E1E3C-10F6-323A-6453-4C4DEB5A0DB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Plan for your money</a:t>
            </a:r>
          </a:p>
        </p:txBody>
      </p:sp>
    </p:spTree>
    <p:extLst>
      <p:ext uri="{BB962C8B-B14F-4D97-AF65-F5344CB8AC3E}">
        <p14:creationId xmlns:p14="http://schemas.microsoft.com/office/powerpoint/2010/main" val="3119283708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4" y="2449812"/>
            <a:ext cx="4772932" cy="1494168"/>
          </a:xfrm>
        </p:spPr>
        <p:txBody>
          <a:bodyPr lIns="91440" tIns="45720" rIns="91440" bIns="45720" anchor="t"/>
          <a:lstStyle/>
          <a:p>
            <a:r>
              <a:rPr lang="en-US" sz="5000" dirty="0">
                <a:solidFill>
                  <a:srgbClr val="414A58"/>
                </a:solidFill>
                <a:latin typeface="+mj-lt"/>
                <a:cs typeface="Calibri"/>
              </a:rPr>
              <a:t>3 – </a:t>
            </a:r>
            <a:r>
              <a:rPr lang="en-US" sz="5000" dirty="0">
                <a:solidFill>
                  <a:srgbClr val="414A58"/>
                </a:solidFill>
                <a:latin typeface="+mj-lt"/>
                <a:cs typeface="Calibri Light"/>
              </a:rPr>
              <a:t>Income and Expenses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EE3770E-CCA0-4C8C-C0EF-4CA9263C8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820" y="1832448"/>
            <a:ext cx="530398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31051"/>
      </p:ext>
    </p:extLst>
  </p:cSld>
  <p:clrMapOvr>
    <a:masterClrMapping/>
  </p:clrMapOvr>
  <p:transition spd="med">
    <p:pull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662A5D-CB00-1706-2581-FE2AAE935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and Expenses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DB0814-C90D-69DB-C7F2-64ABD212F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12</a:t>
            </a:fld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1C5090-2162-4020-21CA-FE79DD9E007A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4456001" y="2311415"/>
            <a:ext cx="3316511" cy="332260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0F584D-49F4-94C6-BAF1-C154F70531EC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Two Elements of a Budget</a:t>
            </a:r>
          </a:p>
        </p:txBody>
      </p:sp>
    </p:spTree>
    <p:extLst>
      <p:ext uri="{BB962C8B-B14F-4D97-AF65-F5344CB8AC3E}">
        <p14:creationId xmlns:p14="http://schemas.microsoft.com/office/powerpoint/2010/main" val="1300985455"/>
      </p:ext>
    </p:extLst>
  </p:cSld>
  <p:clrMapOvr>
    <a:masterClrMapping/>
  </p:clrMapOvr>
  <p:transition spd="med">
    <p:pull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4A5F9-1E44-6BAF-1311-C59F345967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C13B9-D893-AD37-8237-CB2428A4E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and Expenses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9022AB-B22D-1BFD-3945-AC9F19B41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6F042E7-9A9B-D5F5-5DFE-91B76E701715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Income = Money coming in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76025D1-F863-4B09-2E45-4CCBCF11E6A6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Wages from employment</a:t>
            </a:r>
          </a:p>
          <a:p>
            <a:r>
              <a:rPr lang="en-US" dirty="0"/>
              <a:t>Gifts</a:t>
            </a:r>
          </a:p>
          <a:p>
            <a:r>
              <a:rPr lang="en-US" dirty="0"/>
              <a:t>Student Financial Aid</a:t>
            </a:r>
          </a:p>
          <a:p>
            <a:r>
              <a:rPr lang="en-US" dirty="0"/>
              <a:t>Interest / Dividends from financial investments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238C172-B633-44FA-549E-6703AAA31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198" y="2290418"/>
            <a:ext cx="214597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63291"/>
      </p:ext>
    </p:extLst>
  </p:cSld>
  <p:clrMapOvr>
    <a:masterClrMapping/>
  </p:clrMapOvr>
  <p:transition spd="med">
    <p:pull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C073B-FE78-37EC-25B9-EA322F408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03E8C-0328-56B6-5B45-286FD7CA24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and Expenses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0155191-AACA-104B-558C-0E72113DA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5A48DAA-3BDE-F549-2591-5ED987F0708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Income from wages (employment)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DB44E07-CFFE-CD1F-A268-2F2ECC4C2CD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Gross Income</a:t>
            </a:r>
          </a:p>
          <a:p>
            <a:r>
              <a:rPr lang="en-US" dirty="0"/>
              <a:t>Net Income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2C8A2A-E16F-47F9-872D-02B5577D8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53" y="3508076"/>
            <a:ext cx="2139881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17962"/>
      </p:ext>
    </p:extLst>
  </p:cSld>
  <p:clrMapOvr>
    <a:masterClrMapping/>
  </p:clrMapOvr>
  <p:transition spd="med">
    <p:pull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E08AD4-2047-8ADB-9FD4-03651724D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228D8-EA7C-C8A7-DD99-DE3B8396D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and Expenses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2C2A6D-355D-1637-0BD5-C7FCAAC7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13EDDFF-808D-ABDD-EFF2-93312B6CC9C8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Net Income = Gross Income - Deductions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E56A9F-125D-6E06-BECC-1127E642D6D6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2"/>
          <a:stretch>
            <a:fillRect/>
          </a:stretch>
        </p:blipFill>
        <p:spPr>
          <a:xfrm>
            <a:off x="3544570" y="2634531"/>
            <a:ext cx="5139373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760767"/>
      </p:ext>
    </p:extLst>
  </p:cSld>
  <p:clrMapOvr>
    <a:masterClrMapping/>
  </p:clrMapOvr>
  <p:transition spd="med">
    <p:pull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2754F-B0C2-2869-750C-414FE35BAA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476EC-CB16-F1B4-F758-C6498843B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and Expenses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5BC762-5E5C-E348-B0C5-6627052C8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B54F634-91BB-27C6-E632-48410A06EA4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Expenses = Money going out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1CB0B69B-252A-20FE-C0A5-2FB3047FC9A9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School Supplies</a:t>
            </a:r>
          </a:p>
          <a:p>
            <a:r>
              <a:rPr lang="en-US" dirty="0"/>
              <a:t>Activities</a:t>
            </a:r>
          </a:p>
          <a:p>
            <a:r>
              <a:rPr lang="en-US" dirty="0"/>
              <a:t>Bills</a:t>
            </a:r>
          </a:p>
          <a:p>
            <a:r>
              <a:rPr lang="en-US" dirty="0"/>
              <a:t>Entertainment</a:t>
            </a:r>
          </a:p>
          <a:p>
            <a:r>
              <a:rPr lang="en-US" dirty="0"/>
              <a:t>Food / Restaurants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C13E4C1-B785-BE0B-4C32-879C26D021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4198" y="2290418"/>
            <a:ext cx="2145978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82691"/>
      </p:ext>
    </p:extLst>
  </p:cSld>
  <p:clrMapOvr>
    <a:masterClrMapping/>
  </p:clrMapOvr>
  <p:transition spd="med">
    <p:pull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6416E-84E0-C992-69B2-A919CA14CA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Expenses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628B6F-2BCE-7C18-2C5D-15C8AC0EA2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Fixed Expenses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D16CA3-8CFD-5E5B-561F-0BE76DA4CE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Constant</a:t>
            </a:r>
          </a:p>
          <a:p>
            <a:pPr marL="468630" indent="-285750">
              <a:buFont typeface="Arial" panose="020B0604020202020204" pitchFamily="34" charset="0"/>
              <a:buChar char="•"/>
            </a:pPr>
            <a:r>
              <a:rPr lang="en-US" dirty="0"/>
              <a:t>Don’t change or don’t change often</a:t>
            </a:r>
          </a:p>
          <a:p>
            <a:pPr marL="468630" indent="-285750">
              <a:buFont typeface="Arial" panose="020B0604020202020204" pitchFamily="34" charset="0"/>
              <a:buChar char="•"/>
            </a:pPr>
            <a:r>
              <a:rPr lang="en-US" dirty="0"/>
              <a:t>An expense that is easy to predict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5131A8-8B1E-69F2-DBDA-1B91C0E960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Variable Expenses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CDE0C9-D0FE-43BE-B3BC-39A79F47AE3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Inconsistent</a:t>
            </a:r>
          </a:p>
          <a:p>
            <a:pPr marL="468630" indent="-285750">
              <a:buFont typeface="Arial" panose="020B0604020202020204" pitchFamily="34" charset="0"/>
              <a:buChar char="•"/>
            </a:pPr>
            <a:r>
              <a:rPr lang="en-US" dirty="0"/>
              <a:t>Change often</a:t>
            </a:r>
          </a:p>
          <a:p>
            <a:pPr marL="468630" indent="-285750">
              <a:buFont typeface="Arial" panose="020B0604020202020204" pitchFamily="34" charset="0"/>
              <a:buChar char="•"/>
            </a:pPr>
            <a:r>
              <a:rPr lang="en-US" dirty="0"/>
              <a:t>Hard to predict because they are irregular</a:t>
            </a:r>
          </a:p>
          <a:p>
            <a:pPr marL="46863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19AD1F-343D-AFD3-B8F5-C454F7DF9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37480"/>
      </p:ext>
    </p:extLst>
  </p:cSld>
  <p:clrMapOvr>
    <a:masterClrMapping/>
  </p:clrMapOvr>
  <p:transition spd="med">
    <p:pull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18A8E7-6080-DF26-2C8F-69F25372BB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439A-EE67-69A7-03ED-19D9DF306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Expenses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69E5B1-BD8A-67F6-AD9A-211AA28525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Fixed Expenses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8C783B-BD7C-E6E6-115F-587D5A98F5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12923" y="3222559"/>
            <a:ext cx="2015668" cy="1130367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980C15-E31C-C22D-C801-854E095505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Variable Expenses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3A3D4-F992-2E25-60A7-28D2B8164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18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DA1199A-265B-7D06-2C6F-C44FFB19D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8681" y="2951620"/>
            <a:ext cx="2444709" cy="1435733"/>
          </a:xfrm>
          <a:prstGeom prst="rect">
            <a:avLst/>
          </a:prstGeom>
        </p:spPr>
      </p:pic>
      <p:pic>
        <p:nvPicPr>
          <p:cNvPr id="11" name="Picture 10" descr="Aerial view of empty auditorium">
            <a:extLst>
              <a:ext uri="{FF2B5EF4-FFF2-40B4-BE49-F238E27FC236}">
                <a16:creationId xmlns:a16="http://schemas.microsoft.com/office/drawing/2014/main" id="{1982D7D9-F931-F900-0A16-1F95355A4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051" y="4347369"/>
            <a:ext cx="2368450" cy="1578967"/>
          </a:xfrm>
          <a:prstGeom prst="rect">
            <a:avLst/>
          </a:prstGeom>
        </p:spPr>
      </p:pic>
      <p:pic>
        <p:nvPicPr>
          <p:cNvPr id="15" name="Content Placeholder 8" descr="Bundle of raw carrots with tops, speckled with mud, laying on dark surface">
            <a:extLst>
              <a:ext uri="{FF2B5EF4-FFF2-40B4-BE49-F238E27FC236}">
                <a16:creationId xmlns:a16="http://schemas.microsoft.com/office/drawing/2014/main" id="{2A9F369A-A8D4-6C62-7688-63870337170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5"/>
          <a:stretch>
            <a:fillRect/>
          </a:stretch>
        </p:blipFill>
        <p:spPr>
          <a:xfrm>
            <a:off x="6545107" y="2910312"/>
            <a:ext cx="2153600" cy="1435733"/>
          </a:xfrm>
        </p:spPr>
      </p:pic>
      <p:pic>
        <p:nvPicPr>
          <p:cNvPr id="16" name="Picture 15" descr="Pile of credit cards">
            <a:extLst>
              <a:ext uri="{FF2B5EF4-FFF2-40B4-BE49-F238E27FC236}">
                <a16:creationId xmlns:a16="http://schemas.microsoft.com/office/drawing/2014/main" id="{225B704D-B79A-7A46-BF27-FB790C7A05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8707" y="3010053"/>
            <a:ext cx="1978782" cy="1318866"/>
          </a:xfrm>
          <a:prstGeom prst="rect">
            <a:avLst/>
          </a:prstGeom>
        </p:spPr>
      </p:pic>
      <p:pic>
        <p:nvPicPr>
          <p:cNvPr id="17" name="Content Placeholder 10" descr="Fuel pump inside car gas can">
            <a:extLst>
              <a:ext uri="{FF2B5EF4-FFF2-40B4-BE49-F238E27FC236}">
                <a16:creationId xmlns:a16="http://schemas.microsoft.com/office/drawing/2014/main" id="{30A55198-485A-8449-FE5E-541621A2D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35149" y="4347369"/>
            <a:ext cx="2223626" cy="1482417"/>
          </a:xfrm>
          <a:prstGeom prst="rect">
            <a:avLst/>
          </a:prstGeom>
          <a:solidFill>
            <a:schemeClr val="accent6"/>
          </a:solidFill>
          <a:ln w="12700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4026394759"/>
      </p:ext>
    </p:extLst>
  </p:cSld>
  <p:clrMapOvr>
    <a:masterClrMapping/>
  </p:clrMapOvr>
  <p:transition spd="med">
    <p:pull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421E1-A233-20AB-202B-D3ECD52AE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and Expenses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E3E0A91-00E5-4828-B20B-16D487399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19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A1198-C13A-A920-1B8C-068F3E00B30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Each student gets a sheet of paper with “Fixed” one side and “Variable” on the other</a:t>
            </a:r>
          </a:p>
          <a:p>
            <a:r>
              <a:rPr lang="en-US" dirty="0"/>
              <a:t>For each example, students are asked to consider whether the expense of fixed or variable</a:t>
            </a:r>
          </a:p>
          <a:p>
            <a:pPr lvl="1"/>
            <a:r>
              <a:rPr lang="en-US" dirty="0"/>
              <a:t>They then hold up their sign</a:t>
            </a:r>
          </a:p>
          <a:p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C176D0-D32A-51D5-A6A8-253526518CDA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Expenses – Your Turn</a:t>
            </a:r>
          </a:p>
        </p:txBody>
      </p:sp>
    </p:spTree>
    <p:extLst>
      <p:ext uri="{BB962C8B-B14F-4D97-AF65-F5344CB8AC3E}">
        <p14:creationId xmlns:p14="http://schemas.microsoft.com/office/powerpoint/2010/main" val="1364191039"/>
      </p:ext>
    </p:extLst>
  </p:cSld>
  <p:clrMapOvr>
    <a:masterClrMapping/>
  </p:clrMapOvr>
  <p:transition spd="med">
    <p:pull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140C5-C14D-9660-D757-3AB404176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85474-24B9-3F57-24B3-B3BFF73457D8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/>
                <a:cs typeface="Calibri"/>
              </a:rPr>
              <a:t>Presenter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5B44AC-6316-30B5-0411-589D25CD14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94E9019F-C4F0-6909-DE89-9F061156F96E}"/>
              </a:ext>
            </a:extLst>
          </p:cNvPr>
          <p:cNvSpPr txBox="1">
            <a:spLocks/>
          </p:cNvSpPr>
          <p:nvPr/>
        </p:nvSpPr>
        <p:spPr>
          <a:xfrm>
            <a:off x="3050184" y="1711105"/>
            <a:ext cx="7630354" cy="10354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Calibri Light"/>
                <a:cs typeface="Calibri Light"/>
              </a:rPr>
              <a:t>Dan Feins</a:t>
            </a:r>
            <a:endParaRPr lang="en-US" sz="2400" dirty="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r>
              <a:rPr lang="en-US" sz="2400" dirty="0">
                <a:latin typeface="Calibri"/>
                <a:ea typeface="Calibri"/>
                <a:cs typeface="Calibri"/>
              </a:rPr>
              <a:t>drdsfeins@gmail.com</a:t>
            </a:r>
          </a:p>
          <a:p>
            <a:pPr marL="0" indent="0">
              <a:buNone/>
            </a:pPr>
            <a:r>
              <a:rPr lang="en-US" sz="2400" dirty="0">
                <a:latin typeface="Calibri"/>
                <a:ea typeface="+mn-lt"/>
                <a:cs typeface="Calibri"/>
              </a:rPr>
              <a:t>linkedin.com/in/daniel-feins-69391924</a:t>
            </a:r>
          </a:p>
          <a:p>
            <a:pPr marL="0" indent="0">
              <a:buNone/>
            </a:pPr>
            <a:endParaRPr lang="en-US" sz="2600" dirty="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E7DB87-6545-446D-8AC2-287AAC77F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218" y="1440706"/>
            <a:ext cx="1639966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09841"/>
      </p:ext>
    </p:extLst>
  </p:cSld>
  <p:clrMapOvr>
    <a:masterClrMapping/>
  </p:clrMapOvr>
  <p:transition spd="med">
    <p:pull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F9D5C-4596-DB44-C064-83C48CEE87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E0C45-C396-7B4D-5A06-A5FF3EE9C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and Expenses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CA7AEB-94F7-FA10-0DC5-CE993D5E7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D995377-3FCC-6131-2871-57609724F43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Expenses – Your Turn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437469-F52E-D525-AA06-8905E9AF053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Clothing</a:t>
            </a:r>
          </a:p>
        </p:txBody>
      </p:sp>
      <p:pic>
        <p:nvPicPr>
          <p:cNvPr id="10" name="Picture Placeholder 5" descr="Jeans pants neatly folded and placed on shelves">
            <a:extLst>
              <a:ext uri="{FF2B5EF4-FFF2-40B4-BE49-F238E27FC236}">
                <a16:creationId xmlns:a16="http://schemas.microsoft.com/office/drawing/2014/main" id="{4F37E230-9FCB-0A58-FD87-EF6C0822D1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62" r="30562"/>
          <a:stretch>
            <a:fillRect/>
          </a:stretch>
        </p:blipFill>
        <p:spPr>
          <a:xfrm>
            <a:off x="4775748" y="2369076"/>
            <a:ext cx="2491415" cy="372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320220"/>
      </p:ext>
    </p:extLst>
  </p:cSld>
  <p:clrMapOvr>
    <a:masterClrMapping/>
  </p:clrMapOvr>
  <p:transition spd="med">
    <p:pull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E2807-00AD-7A0C-935A-6EE5D3BF2F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332D6-E837-43C0-C4FE-C1A700DF0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and Expenses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03658BB-B19B-A071-1F54-C37526EBE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95E08A7-8C73-D48F-BD2A-1EB18B1353A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Expenses – Your Turn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A5995C6-7E1B-A3F1-4905-EA830266ACA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Cellphone</a:t>
            </a:r>
          </a:p>
        </p:txBody>
      </p:sp>
      <p:pic>
        <p:nvPicPr>
          <p:cNvPr id="14" name="Picture 13" descr="Mobile phone and text message bubbles">
            <a:extLst>
              <a:ext uri="{FF2B5EF4-FFF2-40B4-BE49-F238E27FC236}">
                <a16:creationId xmlns:a16="http://schemas.microsoft.com/office/drawing/2014/main" id="{124C217A-55F3-5F46-9E9F-C8E7DE8416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725" y="2428571"/>
            <a:ext cx="4630994" cy="308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3388"/>
      </p:ext>
    </p:extLst>
  </p:cSld>
  <p:clrMapOvr>
    <a:masterClrMapping/>
  </p:clrMapOvr>
  <p:transition spd="med">
    <p:pull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45C462-46CA-F5C7-B02A-6CDAEC29C2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B0C20-3079-A2A8-D587-584B2F03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and Expenses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601888D-E69F-81E2-CCB2-D9A89D197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22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43F3C5-B96E-3C73-690E-A857CAF1B004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Expenses – Your Turn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0BEC7B-4852-6DB6-9ACD-B935CE71448E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Concert</a:t>
            </a:r>
          </a:p>
        </p:txBody>
      </p:sp>
      <p:pic>
        <p:nvPicPr>
          <p:cNvPr id="11" name="Picture 10" descr="View of stage from crowd">
            <a:extLst>
              <a:ext uri="{FF2B5EF4-FFF2-40B4-BE49-F238E27FC236}">
                <a16:creationId xmlns:a16="http://schemas.microsoft.com/office/drawing/2014/main" id="{50C54030-E0B9-5562-A532-369A2EE68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5372" y="2619699"/>
            <a:ext cx="2841359" cy="1877961"/>
          </a:xfrm>
          <a:prstGeom prst="rect">
            <a:avLst/>
          </a:prstGeom>
        </p:spPr>
      </p:pic>
      <p:pic>
        <p:nvPicPr>
          <p:cNvPr id="13" name="Picture 12" descr="Orchestra playing music">
            <a:extLst>
              <a:ext uri="{FF2B5EF4-FFF2-40B4-BE49-F238E27FC236}">
                <a16:creationId xmlns:a16="http://schemas.microsoft.com/office/drawing/2014/main" id="{8834B571-90F7-F492-C221-0FADEDD13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639" y="3336308"/>
            <a:ext cx="4021470" cy="18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84558"/>
      </p:ext>
    </p:extLst>
  </p:cSld>
  <p:clrMapOvr>
    <a:masterClrMapping/>
  </p:clrMapOvr>
  <p:transition spd="med">
    <p:pull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056C9-7171-80D4-E4E1-2882B9FC33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493F-0363-5118-8E39-4FB9E3901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and Expenses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564A2B8-7F97-6D13-BAFB-DE3DB231B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23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8CEA1A0-A3A3-5D83-9FE4-6D5FF54CEAA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Expenses – Your Turn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BBD5887-32E7-C74A-88F6-1A3FE0E9151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Insurance</a:t>
            </a:r>
          </a:p>
        </p:txBody>
      </p:sp>
      <p:pic>
        <p:nvPicPr>
          <p:cNvPr id="4" name="Picture Placeholder 5" descr="close up of calculator and stethoscope placed on invoice">
            <a:extLst>
              <a:ext uri="{FF2B5EF4-FFF2-40B4-BE49-F238E27FC236}">
                <a16:creationId xmlns:a16="http://schemas.microsoft.com/office/drawing/2014/main" id="{49C2FC15-6AB8-BF14-1595-385351BDB7B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511" r="28511"/>
          <a:stretch>
            <a:fillRect/>
          </a:stretch>
        </p:blipFill>
        <p:spPr>
          <a:xfrm>
            <a:off x="4371976" y="1991034"/>
            <a:ext cx="2699922" cy="403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399900"/>
      </p:ext>
    </p:extLst>
  </p:cSld>
  <p:clrMapOvr>
    <a:masterClrMapping/>
  </p:clrMapOvr>
  <p:transition spd="med">
    <p:pull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5D8E83-D695-E2AA-F1DA-1988DAC8C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2303A0-C9DF-B9DB-326C-C4A4811C4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and Expenses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28E765-D28B-208F-426C-D4688FCC2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24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D34822-47B4-3352-F61E-6128D0F6CA26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Expenses – Your Turn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A2C3EE7B-73D7-8779-2FEA-01CD619B0EB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Hospital Visit</a:t>
            </a:r>
          </a:p>
        </p:txBody>
      </p:sp>
      <p:pic>
        <p:nvPicPr>
          <p:cNvPr id="6" name="Picture Placeholder 9" descr="Surgeon examining digital brain scan on monitor with patient in the background">
            <a:extLst>
              <a:ext uri="{FF2B5EF4-FFF2-40B4-BE49-F238E27FC236}">
                <a16:creationId xmlns:a16="http://schemas.microsoft.com/office/drawing/2014/main" id="{F3C2CF36-AD67-D7AC-8C82-3D23802753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708" r="27708"/>
          <a:stretch>
            <a:fillRect/>
          </a:stretch>
        </p:blipFill>
        <p:spPr>
          <a:xfrm>
            <a:off x="3970887" y="2438710"/>
            <a:ext cx="2050569" cy="306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757701"/>
      </p:ext>
    </p:extLst>
  </p:cSld>
  <p:clrMapOvr>
    <a:masterClrMapping/>
  </p:clrMapOvr>
  <p:transition spd="med">
    <p:pull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88F912-5C49-1DD5-4263-C22685579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CCAEE-DC95-8C72-43C2-934F6A677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and Expenses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D08F96-C6A9-1E33-C6C8-CDD8626F2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25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0875632-2F71-D9C3-F30B-C10E7540EA3C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Expenses – Your Turn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D8D3510-8AC1-EC60-DCCB-05447EAA1B4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Subscriptions</a:t>
            </a:r>
          </a:p>
        </p:txBody>
      </p:sp>
      <p:pic>
        <p:nvPicPr>
          <p:cNvPr id="4" name="Picture Placeholder 7" descr="Video camera recording person baking with blueberries">
            <a:extLst>
              <a:ext uri="{FF2B5EF4-FFF2-40B4-BE49-F238E27FC236}">
                <a16:creationId xmlns:a16="http://schemas.microsoft.com/office/drawing/2014/main" id="{1B0EBDBD-31AC-10C9-D062-9193385BCA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708" r="27708"/>
          <a:stretch>
            <a:fillRect/>
          </a:stretch>
        </p:blipFill>
        <p:spPr>
          <a:xfrm>
            <a:off x="3162300" y="2419349"/>
            <a:ext cx="1924050" cy="2877815"/>
          </a:xfrm>
          <a:prstGeom prst="rect">
            <a:avLst/>
          </a:prstGeom>
        </p:spPr>
      </p:pic>
      <p:pic>
        <p:nvPicPr>
          <p:cNvPr id="8" name="Picture 7" descr="Out of focus image of indoor gym equipment">
            <a:extLst>
              <a:ext uri="{FF2B5EF4-FFF2-40B4-BE49-F238E27FC236}">
                <a16:creationId xmlns:a16="http://schemas.microsoft.com/office/drawing/2014/main" id="{9FB57978-9DE0-8ABC-749F-77A5385A2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222" y="2759706"/>
            <a:ext cx="3435627" cy="229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43262"/>
      </p:ext>
    </p:extLst>
  </p:cSld>
  <p:clrMapOvr>
    <a:masterClrMapping/>
  </p:clrMapOvr>
  <p:transition spd="med">
    <p:pull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C1FF9-61D2-7A56-DBA2-C7B4195EE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A65E0-BF24-6349-D160-F7811CA0C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Income and Expenses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0E3556A-9290-CF9D-D077-3FDE247CD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9142AC-A7B0-14BB-2600-16B7AF10D52B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Expenses – Your Turn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1F108B9-4851-B827-4602-4FBE118B8FB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School Supplies and Activities</a:t>
            </a:r>
          </a:p>
        </p:txBody>
      </p:sp>
      <p:pic>
        <p:nvPicPr>
          <p:cNvPr id="4" name="Picture Placeholder 11" descr="Students during a graduation ceremony">
            <a:extLst>
              <a:ext uri="{FF2B5EF4-FFF2-40B4-BE49-F238E27FC236}">
                <a16:creationId xmlns:a16="http://schemas.microsoft.com/office/drawing/2014/main" id="{43930B23-90D4-AEFD-A0C7-6AC9583C738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681" r="27681"/>
          <a:stretch>
            <a:fillRect/>
          </a:stretch>
        </p:blipFill>
        <p:spPr>
          <a:xfrm>
            <a:off x="4465408" y="1876442"/>
            <a:ext cx="1935941" cy="2895601"/>
          </a:xfrm>
          <a:prstGeom prst="rect">
            <a:avLst/>
          </a:prstGeom>
        </p:spPr>
      </p:pic>
      <p:pic>
        <p:nvPicPr>
          <p:cNvPr id="8" name="Picture 7" descr="Calculator and math tools on a surface">
            <a:extLst>
              <a:ext uri="{FF2B5EF4-FFF2-40B4-BE49-F238E27FC236}">
                <a16:creationId xmlns:a16="http://schemas.microsoft.com/office/drawing/2014/main" id="{D8D9F173-3CEA-11D2-0179-1704B5A83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32" y="2933699"/>
            <a:ext cx="2765504" cy="1845920"/>
          </a:xfrm>
          <a:prstGeom prst="rect">
            <a:avLst/>
          </a:prstGeom>
        </p:spPr>
      </p:pic>
      <p:pic>
        <p:nvPicPr>
          <p:cNvPr id="10" name="Picture 9" descr="Close-up of musician playing flute">
            <a:extLst>
              <a:ext uri="{FF2B5EF4-FFF2-40B4-BE49-F238E27FC236}">
                <a16:creationId xmlns:a16="http://schemas.microsoft.com/office/drawing/2014/main" id="{3220CFC8-DD35-E25B-AAE6-717FEC853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0052" y="1677040"/>
            <a:ext cx="2602328" cy="1751959"/>
          </a:xfrm>
          <a:prstGeom prst="rect">
            <a:avLst/>
          </a:prstGeom>
        </p:spPr>
      </p:pic>
      <p:pic>
        <p:nvPicPr>
          <p:cNvPr id="13" name="Picture 12" descr="Young soccer players in action">
            <a:extLst>
              <a:ext uri="{FF2B5EF4-FFF2-40B4-BE49-F238E27FC236}">
                <a16:creationId xmlns:a16="http://schemas.microsoft.com/office/drawing/2014/main" id="{CAC111B7-DD7C-BAFE-BE26-847887692A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602" y="3784669"/>
            <a:ext cx="2746414" cy="1869385"/>
          </a:xfrm>
          <a:prstGeom prst="rect">
            <a:avLst/>
          </a:prstGeom>
        </p:spPr>
      </p:pic>
      <p:pic>
        <p:nvPicPr>
          <p:cNvPr id="15" name="Picture 14" descr="Football team cheering on field">
            <a:extLst>
              <a:ext uri="{FF2B5EF4-FFF2-40B4-BE49-F238E27FC236}">
                <a16:creationId xmlns:a16="http://schemas.microsoft.com/office/drawing/2014/main" id="{DB3A8F67-F108-55E9-5772-D084A8613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0763" y="4971565"/>
            <a:ext cx="2121385" cy="141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532041"/>
      </p:ext>
    </p:extLst>
  </p:cSld>
  <p:clrMapOvr>
    <a:masterClrMapping/>
  </p:clrMapOvr>
  <p:transition spd="med">
    <p:pull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3A0AB-62B7-FE38-795E-30D99B6D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ECF001-00E7-A221-D6C8-494656ADD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A71E3-FD12-84D5-E4DB-8358BBAAC4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4" y="2449812"/>
            <a:ext cx="4772932" cy="1494168"/>
          </a:xfrm>
        </p:spPr>
        <p:txBody>
          <a:bodyPr lIns="91440" tIns="45720" rIns="91440" bIns="45720" anchor="t"/>
          <a:lstStyle/>
          <a:p>
            <a:r>
              <a:rPr lang="en-US" sz="5000" dirty="0">
                <a:solidFill>
                  <a:srgbClr val="414A58"/>
                </a:solidFill>
                <a:latin typeface="+mj-lt"/>
                <a:cs typeface="Calibri"/>
              </a:rPr>
              <a:t>4 – </a:t>
            </a:r>
            <a:r>
              <a:rPr lang="en-US" sz="5000" dirty="0">
                <a:solidFill>
                  <a:srgbClr val="414A58"/>
                </a:solidFill>
                <a:latin typeface="+mj-lt"/>
                <a:cs typeface="Calibri Light"/>
              </a:rPr>
              <a:t>Sample Budget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9A741C-1F26-1A17-70F0-10E7D661666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9A9B02-68F9-7062-C73E-A294A4C3B2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820" y="1832448"/>
            <a:ext cx="530398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625574"/>
      </p:ext>
    </p:extLst>
  </p:cSld>
  <p:clrMapOvr>
    <a:masterClrMapping/>
  </p:clrMapOvr>
  <p:transition spd="med">
    <p:pull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723427-CCB7-AB98-B141-B5DFB82528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AE5A3-3B24-1A03-4EEC-BA8320B6E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Budget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16BC33-98FA-F6F8-D699-BF7DC5830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37F40D-BF86-6F43-B998-BE81C530D250}" type="slidenum">
              <a:rPr lang="en-US" smtClean="0"/>
              <a:t>28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7071FF-06D2-BEE8-1617-EFD2FEFAAE78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en-US" dirty="0"/>
              <a:t>Break out groups</a:t>
            </a:r>
          </a:p>
          <a:p>
            <a:r>
              <a:rPr lang="en-US" dirty="0"/>
              <a:t>10 minutes to work through the budget and agree on recommendations</a:t>
            </a:r>
          </a:p>
          <a:p>
            <a:r>
              <a:rPr lang="en-US" dirty="0"/>
              <a:t>Come back together and see if we have commonality (maybe even consensus)</a:t>
            </a:r>
          </a:p>
          <a:p>
            <a:r>
              <a:rPr lang="en-US" dirty="0"/>
              <a:t>Top student answers</a:t>
            </a:r>
          </a:p>
          <a:p>
            <a:pPr lvl="1"/>
            <a:r>
              <a:rPr lang="en-US" dirty="0"/>
              <a:t>Magazines and Newspapers</a:t>
            </a:r>
          </a:p>
          <a:p>
            <a:pPr lvl="1"/>
            <a:r>
              <a:rPr lang="en-US" dirty="0"/>
              <a:t>Gifts and Contributions</a:t>
            </a:r>
          </a:p>
          <a:p>
            <a:pPr lvl="1"/>
            <a:r>
              <a:rPr lang="en-US" dirty="0"/>
              <a:t>Vacation</a:t>
            </a:r>
          </a:p>
          <a:p>
            <a:pPr lvl="1"/>
            <a:r>
              <a:rPr lang="en-US" dirty="0"/>
              <a:t>Meals (away from home)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C0E325-4A27-1E6C-498B-4182B25BA0FE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r>
              <a:rPr lang="en-US" dirty="0"/>
              <a:t>Exercise 8.3, “John and Marcia: Monthly Spending Plan.” </a:t>
            </a:r>
            <a:r>
              <a:rPr lang="en-US" u="sng" dirty="0"/>
              <a:t>Financial Fitness for Life</a:t>
            </a:r>
            <a:r>
              <a:rPr lang="en-US" dirty="0"/>
              <a:t>, 3</a:t>
            </a:r>
            <a:r>
              <a:rPr lang="en-US" baseline="30000" dirty="0"/>
              <a:t>rd</a:t>
            </a:r>
            <a:r>
              <a:rPr lang="en-US" dirty="0"/>
              <a:t> Edition, </a:t>
            </a:r>
            <a:r>
              <a:rPr lang="en-US" i="1" dirty="0"/>
              <a:t>Council for Economic Education</a:t>
            </a:r>
            <a:r>
              <a:rPr lang="en-US" dirty="0"/>
              <a:t>, 2019.</a:t>
            </a:r>
          </a:p>
        </p:txBody>
      </p:sp>
    </p:spTree>
    <p:extLst>
      <p:ext uri="{BB962C8B-B14F-4D97-AF65-F5344CB8AC3E}">
        <p14:creationId xmlns:p14="http://schemas.microsoft.com/office/powerpoint/2010/main" val="4237316185"/>
      </p:ext>
    </p:extLst>
  </p:cSld>
  <p:clrMapOvr>
    <a:masterClrMapping/>
  </p:clrMapOvr>
  <p:transition spd="med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 dirty="0">
                <a:solidFill>
                  <a:srgbClr val="414A58"/>
                </a:solidFill>
                <a:latin typeface="+mj-lt"/>
                <a:cs typeface="Calibri"/>
              </a:rPr>
              <a:t>Questions?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0452C1-EE43-D9B1-57E3-671B5BB7FA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820" y="1832448"/>
            <a:ext cx="530398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41090"/>
      </p:ext>
    </p:extLst>
  </p:cSld>
  <p:clrMapOvr>
    <a:masterClrMapping/>
  </p:clrMapOvr>
  <p:transition spd="med">
    <p:pull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D012B-4BD3-BAEE-DD3B-387C87014B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BC308-6EC6-D612-406E-2B551CC42B15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/>
                <a:ea typeface="Calibri"/>
                <a:cs typeface="Calibri"/>
              </a:rPr>
              <a:t>Poll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223DB-16E0-ED67-C534-BC4AB14938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73EDF46-8EB2-6AFC-EE49-E689018973DE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600" dirty="0">
                <a:latin typeface="Calibri Light"/>
                <a:ea typeface="Calibri Light"/>
                <a:cs typeface="Calibri Light"/>
              </a:rPr>
              <a:t>What is the number one obstacle you meet when teaching Personal Finance?</a:t>
            </a:r>
          </a:p>
          <a:p>
            <a:pPr marL="0" indent="0">
              <a:buNone/>
            </a:pPr>
            <a:endParaRPr lang="en-US" sz="2600" dirty="0">
              <a:latin typeface="Calibri Light"/>
              <a:ea typeface="Calibri Light"/>
              <a:cs typeface="Calibri Light"/>
            </a:endParaRPr>
          </a:p>
          <a:p>
            <a:pPr marL="514350" indent="-514350"/>
            <a:r>
              <a:rPr lang="en-US" sz="2600" dirty="0">
                <a:latin typeface="Calibri Light"/>
                <a:ea typeface="Calibri Light"/>
                <a:cs typeface="Calibri Light"/>
              </a:rPr>
              <a:t>Math</a:t>
            </a:r>
          </a:p>
          <a:p>
            <a:pPr marL="514350" indent="-514350"/>
            <a:r>
              <a:rPr lang="en-US" sz="2600" dirty="0">
                <a:latin typeface="Calibri Light"/>
                <a:ea typeface="Calibri Light"/>
                <a:cs typeface="Calibri Light"/>
              </a:rPr>
              <a:t>Vocabulary</a:t>
            </a:r>
          </a:p>
          <a:p>
            <a:pPr marL="514350" indent="-514350"/>
            <a:r>
              <a:rPr lang="en-US" sz="2600" dirty="0">
                <a:latin typeface="Calibri Light"/>
                <a:ea typeface="Calibri Light"/>
                <a:cs typeface="Calibri Light"/>
              </a:rPr>
              <a:t>Apathy</a:t>
            </a:r>
          </a:p>
          <a:p>
            <a:pPr marL="514350" indent="-514350"/>
            <a:r>
              <a:rPr lang="en-US" sz="2600" dirty="0">
                <a:latin typeface="Calibri Light"/>
                <a:ea typeface="Calibri Light"/>
                <a:cs typeface="Calibri Light"/>
              </a:rPr>
              <a:t>Relevance</a:t>
            </a:r>
          </a:p>
          <a:p>
            <a:pPr marL="514350" indent="-514350"/>
            <a:r>
              <a:rPr lang="en-US" sz="2600" dirty="0">
                <a:latin typeface="Calibri Light"/>
                <a:ea typeface="Calibri Light"/>
                <a:cs typeface="Calibri Light"/>
              </a:rPr>
              <a:t>Time</a:t>
            </a:r>
          </a:p>
          <a:p>
            <a:pPr marL="514350" indent="-514350"/>
            <a:endParaRPr lang="en-US" sz="2600" dirty="0">
              <a:latin typeface="Calibri Light"/>
              <a:ea typeface="Calibri Light"/>
              <a:cs typeface="Calibri Light"/>
            </a:endParaRPr>
          </a:p>
          <a:p>
            <a:pPr marL="514350" indent="-514350"/>
            <a:endParaRPr lang="en-US" sz="2600" dirty="0">
              <a:latin typeface="Calibri Light"/>
              <a:ea typeface="Calibri Light"/>
              <a:cs typeface="Calibri Light"/>
            </a:endParaRPr>
          </a:p>
          <a:p>
            <a:pPr marL="514350" indent="-514350"/>
            <a:endParaRPr lang="en-US" sz="2600" dirty="0"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659027273"/>
      </p:ext>
    </p:extLst>
  </p:cSld>
  <p:clrMapOvr>
    <a:masterClrMapping/>
  </p:clrMapOvr>
  <p:transition spd="med">
    <p:pull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/>
                <a:cs typeface="Calibri"/>
              </a:rPr>
              <a:t>Contact Me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86231821-F15C-F7B9-7F81-39C5EA2131FD}"/>
              </a:ext>
            </a:extLst>
          </p:cNvPr>
          <p:cNvSpPr txBox="1">
            <a:spLocks/>
          </p:cNvSpPr>
          <p:nvPr/>
        </p:nvSpPr>
        <p:spPr>
          <a:xfrm>
            <a:off x="3050184" y="1711105"/>
            <a:ext cx="7630354" cy="1035446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Calibri Light"/>
                <a:cs typeface="Calibri Light"/>
              </a:rPr>
              <a:t>Dan Feins</a:t>
            </a:r>
            <a:endParaRPr lang="en-US" sz="2400" dirty="0">
              <a:latin typeface="Calibri Light"/>
              <a:ea typeface="Calibri Light"/>
              <a:cs typeface="Calibri Light"/>
            </a:endParaRPr>
          </a:p>
          <a:p>
            <a:pPr marL="0" indent="0">
              <a:buNone/>
            </a:pPr>
            <a:r>
              <a:rPr lang="en-US" sz="2400" dirty="0">
                <a:latin typeface="Calibri"/>
                <a:ea typeface="Calibri"/>
                <a:cs typeface="Calibri"/>
              </a:rPr>
              <a:t>drdsfeins@gmail.com</a:t>
            </a:r>
          </a:p>
          <a:p>
            <a:pPr marL="0" indent="0">
              <a:buNone/>
            </a:pPr>
            <a:r>
              <a:rPr lang="en-US" sz="2400" dirty="0">
                <a:latin typeface="Calibri"/>
                <a:ea typeface="+mn-lt"/>
                <a:cs typeface="Calibri"/>
              </a:rPr>
              <a:t>linkedin.com/in/daniel-feins-69391924</a:t>
            </a:r>
          </a:p>
          <a:p>
            <a:pPr marL="0" indent="0">
              <a:buNone/>
            </a:pPr>
            <a:endParaRPr lang="en-US" sz="2600" dirty="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A5D645-512D-669A-BCD2-B72CFF8B9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218" y="1440706"/>
            <a:ext cx="1639966" cy="27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41342"/>
      </p:ext>
    </p:extLst>
  </p:cSld>
  <p:clrMapOvr>
    <a:masterClrMapping/>
  </p:clrMapOvr>
  <p:transition spd="med">
    <p:pull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F55844-ED42-1321-D00E-9FFC2D35F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05E167-4FFA-0EF4-CC95-F1A7A2DD3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2812B-5ACE-B4E0-4C42-B464D506640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6161315" cy="914400"/>
          </a:xfrm>
        </p:spPr>
        <p:txBody>
          <a:bodyPr lIns="91440" tIns="45720" rIns="91440" bIns="45720" anchor="t"/>
          <a:lstStyle/>
          <a:p>
            <a:r>
              <a:rPr lang="en-US" sz="5000" dirty="0">
                <a:solidFill>
                  <a:srgbClr val="414A58"/>
                </a:solidFill>
                <a:latin typeface="+mj-lt"/>
                <a:cs typeface="Calibri"/>
              </a:rPr>
              <a:t>Thank you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C0ACA3-7EE8-2F4A-505F-29114B7282E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DF087E-0E54-41BC-B037-459651954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0820" y="1832448"/>
            <a:ext cx="530398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77767"/>
      </p:ext>
    </p:extLst>
  </p:cSld>
  <p:clrMapOvr>
    <a:masterClrMapping/>
  </p:clrMapOvr>
  <p:transition spd="med">
    <p:pull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/>
                <a:cs typeface="Calibri"/>
              </a:rPr>
              <a:t>Objectives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latin typeface="Calibri Light"/>
                <a:ea typeface="+mn-lt"/>
                <a:cs typeface="Calibri Light"/>
              </a:rPr>
              <a:t>You will be able to:</a:t>
            </a:r>
          </a:p>
          <a:p>
            <a:pPr marL="0" indent="0">
              <a:buNone/>
            </a:pPr>
            <a:endParaRPr lang="en-US" sz="2400" dirty="0">
              <a:latin typeface="Calibri Light"/>
              <a:ea typeface="+mn-lt"/>
              <a:cs typeface="Calibri Light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  <a:buChar char="•"/>
            </a:pPr>
            <a:r>
              <a:rPr lang="en-US" sz="2400" dirty="0">
                <a:latin typeface="Calibri Light"/>
                <a:ea typeface="+mn-lt"/>
                <a:cs typeface="Calibri"/>
              </a:rPr>
              <a:t>Explain the purpose of a budget and key budgeting concepts.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Calibri Light"/>
              <a:ea typeface="Calibri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,Sans-Serif" panose="020B0604020202020204" pitchFamily="34" charset="0"/>
            </a:pPr>
            <a:r>
              <a:rPr lang="en-US" sz="2400" dirty="0">
                <a:latin typeface="Calibri Light"/>
                <a:ea typeface="Calibri Light"/>
                <a:cs typeface="Calibri Light"/>
              </a:rPr>
              <a:t>Differentiate between gross pay and net pay.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Calibri Light"/>
              <a:ea typeface="+mn-lt"/>
              <a:cs typeface="Calibri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Calibri Light"/>
                <a:ea typeface="Calibri Light"/>
                <a:cs typeface="Calibri Light"/>
              </a:rPr>
              <a:t>Classify fixed vs. variable expenses and analyze a sample budget.</a:t>
            </a:r>
            <a:endParaRPr lang="en-US" sz="2600" dirty="0">
              <a:latin typeface="Calibri Light" panose="020F0302020204030204" pitchFamily="34" charset="0"/>
              <a:ea typeface="+mn-l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720314"/>
      </p:ext>
    </p:extLst>
  </p:cSld>
  <p:clrMapOvr>
    <a:masterClrMapping/>
  </p:clrMapOvr>
  <p:transition spd="med">
    <p:pull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/>
                <a:cs typeface="Calibri"/>
              </a:rPr>
              <a:t>National Standards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 descr="A yellow and blue cover&#10;&#10;Description automatically generated">
            <a:extLst>
              <a:ext uri="{FF2B5EF4-FFF2-40B4-BE49-F238E27FC236}">
                <a16:creationId xmlns:a16="http://schemas.microsoft.com/office/drawing/2014/main" id="{539E6AF9-19EA-77C4-5F75-616593205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328" y="1613648"/>
            <a:ext cx="3388478" cy="4356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03E373-6FFD-668B-D71F-5A61CF69A3F8}"/>
              </a:ext>
            </a:extLst>
          </p:cNvPr>
          <p:cNvSpPr txBox="1"/>
          <p:nvPr/>
        </p:nvSpPr>
        <p:spPr>
          <a:xfrm>
            <a:off x="1451571" y="6183833"/>
            <a:ext cx="816684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latin typeface="Calibri Light"/>
                <a:ea typeface="Calibri Light"/>
                <a:cs typeface="Calibri Light"/>
                <a:hlinkClick r:id="rId3"/>
              </a:rPr>
              <a:t>https://www.councilforeconed.org/policy-advocacy/k-12-standards/</a:t>
            </a:r>
            <a:endParaRPr lang="en-US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88A12E36-739F-5F97-B070-7C71BEE2D5AA}"/>
              </a:ext>
            </a:extLst>
          </p:cNvPr>
          <p:cNvSpPr txBox="1">
            <a:spLocks/>
          </p:cNvSpPr>
          <p:nvPr/>
        </p:nvSpPr>
        <p:spPr>
          <a:xfrm>
            <a:off x="5634312" y="1713566"/>
            <a:ext cx="5653840" cy="436254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/>
            <a:r>
              <a:rPr lang="en-US" sz="2600" dirty="0">
                <a:latin typeface="Calibri Light"/>
                <a:ea typeface="Calibri Light"/>
                <a:cs typeface="Calibri Light"/>
              </a:rPr>
              <a:t>Standard I – Earning Income, 8-5a., “Differentiate between gross and net pay.”</a:t>
            </a:r>
            <a:endParaRPr lang="en-US" dirty="0">
              <a:ea typeface="Calibri" panose="020F0502020204030204"/>
              <a:cs typeface="Calibri" panose="020F0502020204030204"/>
            </a:endParaRPr>
          </a:p>
          <a:p>
            <a:pPr marL="514350" indent="-514350"/>
            <a:r>
              <a:rPr lang="en-US" sz="2600" dirty="0">
                <a:latin typeface="Calibri Light"/>
                <a:ea typeface="Calibri Light"/>
                <a:cs typeface="Calibri Light"/>
              </a:rPr>
              <a:t>Standard II – Spending, 12-1c., “Explain methods of adjusting a budget for unexpected expenses or emergencies.”</a:t>
            </a:r>
          </a:p>
        </p:txBody>
      </p:sp>
    </p:spTree>
    <p:extLst>
      <p:ext uri="{BB962C8B-B14F-4D97-AF65-F5344CB8AC3E}">
        <p14:creationId xmlns:p14="http://schemas.microsoft.com/office/powerpoint/2010/main" val="3638787741"/>
      </p:ext>
    </p:extLst>
  </p:cSld>
  <p:clrMapOvr>
    <a:masterClrMapping/>
  </p:clrMapOvr>
  <p:transition spd="med">
    <p:pull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/>
                <a:cs typeface="Calibri"/>
              </a:rPr>
              <a:t>Session Agenda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8248E-9A13-7345-BF5A-CD0E38051879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AutoNum type="arabicPeriod"/>
            </a:pPr>
            <a:r>
              <a:rPr lang="en-US" sz="2600" dirty="0">
                <a:latin typeface="Calibri Light"/>
                <a:ea typeface="Calibri Light"/>
                <a:cs typeface="Calibri Light"/>
              </a:rPr>
              <a:t>Why teach Personal Finance to High School students?</a:t>
            </a:r>
          </a:p>
          <a:p>
            <a:pPr marL="514350" indent="-514350">
              <a:buAutoNum type="arabicPeriod"/>
            </a:pPr>
            <a:r>
              <a:rPr lang="en-US" sz="2600" dirty="0">
                <a:latin typeface="Calibri Light"/>
                <a:ea typeface="Calibri Light"/>
                <a:cs typeface="Calibri Light"/>
              </a:rPr>
              <a:t>Purpose of a Budget</a:t>
            </a:r>
          </a:p>
          <a:p>
            <a:pPr marL="514350" indent="-514350">
              <a:buAutoNum type="arabicPeriod"/>
            </a:pPr>
            <a:r>
              <a:rPr lang="en-US" sz="2600" dirty="0">
                <a:latin typeface="Calibri Light"/>
                <a:ea typeface="Calibri Light"/>
                <a:cs typeface="Calibri Light"/>
              </a:rPr>
              <a:t>Income and Expenses</a:t>
            </a:r>
          </a:p>
          <a:p>
            <a:pPr marL="514350" indent="-514350">
              <a:buAutoNum type="arabicPeriod"/>
            </a:pPr>
            <a:r>
              <a:rPr lang="en-US" sz="2600" dirty="0">
                <a:latin typeface="Calibri Light"/>
                <a:ea typeface="Calibri Light"/>
                <a:cs typeface="Calibri Light"/>
              </a:rPr>
              <a:t>Sample Budget</a:t>
            </a:r>
          </a:p>
          <a:p>
            <a:pPr marL="514350" indent="-514350">
              <a:buAutoNum type="arabicPeriod"/>
            </a:pPr>
            <a:endParaRPr lang="en-US" sz="2600" dirty="0">
              <a:latin typeface="Calibri Light"/>
              <a:ea typeface="Calibri Light"/>
              <a:cs typeface="Calibri Light"/>
            </a:endParaRPr>
          </a:p>
          <a:p>
            <a:pPr marL="514350" indent="-514350">
              <a:buAutoNum type="arabicPeriod"/>
            </a:pPr>
            <a:endParaRPr lang="en-US" sz="2600" dirty="0"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0C092B-3FD0-58AB-7000-DC095F756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061" y="2510641"/>
            <a:ext cx="530398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746143"/>
      </p:ext>
    </p:extLst>
  </p:cSld>
  <p:clrMapOvr>
    <a:masterClrMapping/>
  </p:clrMapOvr>
  <p:transition spd="med">
    <p:pull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3" y="2449812"/>
            <a:ext cx="5303981" cy="1325562"/>
          </a:xfrm>
        </p:spPr>
        <p:txBody>
          <a:bodyPr lIns="91440" tIns="45720" rIns="91440" bIns="45720" anchor="t"/>
          <a:lstStyle/>
          <a:p>
            <a:r>
              <a:rPr lang="en-US" sz="5000" dirty="0">
                <a:solidFill>
                  <a:srgbClr val="414A58"/>
                </a:solidFill>
                <a:latin typeface="+mj-lt"/>
                <a:cs typeface="Calibri"/>
              </a:rPr>
              <a:t>1  - Why teach Personal Finance?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93408E-CE77-B5E3-B994-3498C5978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945" y="1880082"/>
            <a:ext cx="530398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89500"/>
      </p:ext>
    </p:extLst>
  </p:cSld>
  <p:clrMapOvr>
    <a:masterClrMapping/>
  </p:clrMapOvr>
  <p:transition spd="med">
    <p:pull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6907B-0DC9-E64D-B7CC-FD7066550EDE}"/>
              </a:ext>
            </a:extLst>
          </p:cNvPr>
          <p:cNvSpPr txBox="1">
            <a:spLocks/>
          </p:cNvSpPr>
          <p:nvPr/>
        </p:nvSpPr>
        <p:spPr>
          <a:xfrm>
            <a:off x="706223" y="469339"/>
            <a:ext cx="10582841" cy="1221350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414A58"/>
                </a:solidFill>
                <a:latin typeface="Calibri"/>
                <a:cs typeface="Calibri"/>
              </a:rPr>
              <a:t>Why teach Personal Finance?</a:t>
            </a:r>
            <a:endParaRPr lang="en-US" dirty="0">
              <a:solidFill>
                <a:srgbClr val="414A58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A261A-0029-224B-814E-E9E4A90E27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EE96CF-4053-2149-B5F9-FD566E7161C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0130DE2-C692-AAF5-5D7C-1D78E2E223E3}"/>
              </a:ext>
            </a:extLst>
          </p:cNvPr>
          <p:cNvSpPr txBox="1">
            <a:spLocks/>
          </p:cNvSpPr>
          <p:nvPr/>
        </p:nvSpPr>
        <p:spPr>
          <a:xfrm>
            <a:off x="770959" y="1825625"/>
            <a:ext cx="10517192" cy="4351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latin typeface="Calibri Light"/>
                <a:ea typeface="Calibri Light"/>
                <a:cs typeface="Calibri Light"/>
              </a:rPr>
              <a:t>“[Our students] are on the brink of adulthood … entering that phase of life where not a day will go by where they don’t think about money – how to make it, how to save it, how to spend it.”</a:t>
            </a:r>
          </a:p>
          <a:p>
            <a:pPr marL="0" indent="0">
              <a:buNone/>
            </a:pPr>
            <a:r>
              <a:rPr lang="en-US" sz="2600" dirty="0">
                <a:latin typeface="Calibri Light"/>
                <a:ea typeface="Calibri Light"/>
                <a:cs typeface="Calibri Light"/>
              </a:rPr>
              <a:t>		 – John Pelletier, Director of the Center for Financial Literacy at Champlain College, quoted in </a:t>
            </a:r>
            <a:r>
              <a:rPr lang="en-US" sz="2600" i="1" dirty="0">
                <a:latin typeface="Calibri Light"/>
                <a:ea typeface="Calibri Light"/>
                <a:cs typeface="Calibri Light"/>
              </a:rPr>
              <a:t>CBS Evening News, Eye on America</a:t>
            </a:r>
            <a:r>
              <a:rPr lang="en-US" sz="2600" dirty="0">
                <a:latin typeface="Calibri Light"/>
                <a:ea typeface="Calibri Light"/>
                <a:cs typeface="Calibri Light"/>
              </a:rPr>
              <a:t>, “Why more high schoolers are taking financial literacy classes.”</a:t>
            </a:r>
          </a:p>
          <a:p>
            <a:pPr marL="0" indent="0">
              <a:buNone/>
            </a:pPr>
            <a:endParaRPr lang="en-US" sz="2600" dirty="0">
              <a:latin typeface="Calibri Light"/>
              <a:ea typeface="Calibri Light"/>
              <a:cs typeface="Calibri Light"/>
            </a:endParaRPr>
          </a:p>
          <a:p>
            <a:pPr marL="514350" indent="-514350"/>
            <a:endParaRPr lang="en-US" sz="2600" dirty="0">
              <a:latin typeface="Calibri Light"/>
              <a:ea typeface="Calibri Light"/>
              <a:cs typeface="Calibri Light"/>
            </a:endParaRPr>
          </a:p>
          <a:p>
            <a:pPr marL="514350" indent="-514350"/>
            <a:endParaRPr lang="en-US" sz="2600" dirty="0">
              <a:latin typeface="Calibri Light"/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165024"/>
      </p:ext>
    </p:extLst>
  </p:cSld>
  <p:clrMapOvr>
    <a:masterClrMapping/>
  </p:clrMapOvr>
  <p:transition spd="med">
    <p:pull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1F6E2D-AB04-B9EB-3236-1AC86FDAEFF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" r="29"/>
          <a:stretch/>
        </p:blipFill>
        <p:spPr>
          <a:xfrm>
            <a:off x="0" y="0"/>
            <a:ext cx="9411909" cy="6896083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90555E-F5A8-A749-BA5F-C95D063E46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3944" y="2449812"/>
            <a:ext cx="4277632" cy="1550688"/>
          </a:xfrm>
        </p:spPr>
        <p:txBody>
          <a:bodyPr lIns="91440" tIns="45720" rIns="91440" bIns="45720" anchor="t"/>
          <a:lstStyle/>
          <a:p>
            <a:r>
              <a:rPr lang="en-US" sz="5000" dirty="0">
                <a:solidFill>
                  <a:srgbClr val="414A58"/>
                </a:solidFill>
                <a:latin typeface="+mj-lt"/>
                <a:cs typeface="Calibri"/>
              </a:rPr>
              <a:t>2 – </a:t>
            </a:r>
            <a:r>
              <a:rPr lang="en-US" sz="5000" dirty="0">
                <a:solidFill>
                  <a:srgbClr val="414A58"/>
                </a:solidFill>
                <a:latin typeface="+mj-lt"/>
                <a:cs typeface="Calibri Light"/>
              </a:rPr>
              <a:t>Purpose of a Budget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E388A1-8479-A276-7746-BE78447D22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08075" y="4860038"/>
            <a:ext cx="2597021" cy="13255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6A7007-665C-1D21-2F18-996BFCD18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945" y="1849621"/>
            <a:ext cx="5303980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63067"/>
      </p:ext>
    </p:extLst>
  </p:cSld>
  <p:clrMapOvr>
    <a:masterClrMapping/>
  </p:clrMapOvr>
  <p:transition spd="med">
    <p:pull dir="u"/>
  </p:transition>
</p:sld>
</file>

<file path=ppt/theme/theme1.xml><?xml version="1.0" encoding="utf-8"?>
<a:theme xmlns:a="http://schemas.openxmlformats.org/drawingml/2006/main" name="3_Office Theme">
  <a:themeElements>
    <a:clrScheme name="CEE colors">
      <a:dk1>
        <a:srgbClr val="000000"/>
      </a:dk1>
      <a:lt1>
        <a:srgbClr val="FFFFFF"/>
      </a:lt1>
      <a:dk2>
        <a:srgbClr val="2C3842"/>
      </a:dk2>
      <a:lt2>
        <a:srgbClr val="E7E6E6"/>
      </a:lt2>
      <a:accent1>
        <a:srgbClr val="7B8186"/>
      </a:accent1>
      <a:accent2>
        <a:srgbClr val="5AB890"/>
      </a:accent2>
      <a:accent3>
        <a:srgbClr val="A6CD6F"/>
      </a:accent3>
      <a:accent4>
        <a:srgbClr val="1C8F53"/>
      </a:accent4>
      <a:accent5>
        <a:srgbClr val="85C17A"/>
      </a:accent5>
      <a:accent6>
        <a:srgbClr val="2C3842"/>
      </a:accent6>
      <a:hlink>
        <a:srgbClr val="7B8186"/>
      </a:hlink>
      <a:folHlink>
        <a:srgbClr val="E1E2D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FC4E6640BF8E4684BB0AD888238BAB" ma:contentTypeVersion="18" ma:contentTypeDescription="Create a new document." ma:contentTypeScope="" ma:versionID="f6be8582c19e43aabdc72bd849ceb1d4">
  <xsd:schema xmlns:xsd="http://www.w3.org/2001/XMLSchema" xmlns:xs="http://www.w3.org/2001/XMLSchema" xmlns:p="http://schemas.microsoft.com/office/2006/metadata/properties" xmlns:ns2="aa0c1190-56bd-4797-9cf7-4990489609e0" xmlns:ns3="e475455f-c69b-4ff8-acf7-75612f4dc189" targetNamespace="http://schemas.microsoft.com/office/2006/metadata/properties" ma:root="true" ma:fieldsID="4af3f7936726ea7699b4002a52923267" ns2:_="" ns3:_="">
    <xsd:import namespace="aa0c1190-56bd-4797-9cf7-4990489609e0"/>
    <xsd:import namespace="e475455f-c69b-4ff8-acf7-75612f4dc1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c1190-56bd-4797-9cf7-4990489609e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05ee66a-9dd0-4897-bf8b-a3237da4aeb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75455f-c69b-4ff8-acf7-75612f4dc189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ba5e9271-f96f-4ada-b0c2-5ccfd23e6c7e}" ma:internalName="TaxCatchAll" ma:showField="CatchAllData" ma:web="e475455f-c69b-4ff8-acf7-75612f4dc1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0c1190-56bd-4797-9cf7-4990489609e0">
      <Terms xmlns="http://schemas.microsoft.com/office/infopath/2007/PartnerControls"/>
    </lcf76f155ced4ddcb4097134ff3c332f>
    <TaxCatchAll xmlns="e475455f-c69b-4ff8-acf7-75612f4dc189" xsi:nil="true"/>
  </documentManagement>
</p:properties>
</file>

<file path=customXml/itemProps1.xml><?xml version="1.0" encoding="utf-8"?>
<ds:datastoreItem xmlns:ds="http://schemas.openxmlformats.org/officeDocument/2006/customXml" ds:itemID="{71D51233-BD51-4731-ADE8-2AC5DB2022A3}">
  <ds:schemaRefs>
    <ds:schemaRef ds:uri="aa0c1190-56bd-4797-9cf7-4990489609e0"/>
    <ds:schemaRef ds:uri="e475455f-c69b-4ff8-acf7-75612f4dc18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711EF54-CA8B-47BA-91A0-3C52EC81951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851F743-C0A0-4E7E-B51E-35DF69ECFFB2}">
  <ds:schemaRefs>
    <ds:schemaRef ds:uri="742ad430-3572-48e8-b446-46b1d42ed47a"/>
    <ds:schemaRef ds:uri="74616181-94ba-4823-8a07-43739609fc94"/>
    <ds:schemaRef ds:uri="aa0c1190-56bd-4797-9cf7-4990489609e0"/>
    <ds:schemaRef ds:uri="e475455f-c69b-4ff8-acf7-75612f4dc189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677</Words>
  <Application>Microsoft Office PowerPoint</Application>
  <PresentationFormat>Widescreen</PresentationFormat>
  <Paragraphs>151</Paragraphs>
  <Slides>31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Purpose of a Budget</vt:lpstr>
      <vt:lpstr>PowerPoint Presentation</vt:lpstr>
      <vt:lpstr>Income and Expenses</vt:lpstr>
      <vt:lpstr>Income and Expenses</vt:lpstr>
      <vt:lpstr>Income and Expenses</vt:lpstr>
      <vt:lpstr>Income and Expenses</vt:lpstr>
      <vt:lpstr>Income and Expenses</vt:lpstr>
      <vt:lpstr>Expenses</vt:lpstr>
      <vt:lpstr>Expenses</vt:lpstr>
      <vt:lpstr>Income and Expenses</vt:lpstr>
      <vt:lpstr>Income and Expenses</vt:lpstr>
      <vt:lpstr>Income and Expenses</vt:lpstr>
      <vt:lpstr>Income and Expenses</vt:lpstr>
      <vt:lpstr>Income and Expenses</vt:lpstr>
      <vt:lpstr>Income and Expenses</vt:lpstr>
      <vt:lpstr>Income and Expenses</vt:lpstr>
      <vt:lpstr>Income and Expenses</vt:lpstr>
      <vt:lpstr>PowerPoint Presentation</vt:lpstr>
      <vt:lpstr>Sample Budget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Feins, Daniel</cp:lastModifiedBy>
  <cp:revision>48</cp:revision>
  <dcterms:created xsi:type="dcterms:W3CDTF">2022-05-10T21:20:13Z</dcterms:created>
  <dcterms:modified xsi:type="dcterms:W3CDTF">2025-08-19T04:14:54Z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0x0101006DFC4E6640BF8E4684BB0AD888238BAB</vt:lpwstr>
  </property>
  <property fmtid="{D5CDD505-2E9C-101B-9397-08002B2CF9AE}" pid="3" name="MediaServiceImageTags">
    <vt:lpwstr/>
  </property>
</Properties>
</file>