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4"/>
  </p:sldMasterIdLst>
  <p:notesMasterIdLst>
    <p:notesMasterId r:id="rId45"/>
  </p:notesMasterIdLst>
  <p:sldIdLst>
    <p:sldId id="274" r:id="rId5"/>
    <p:sldId id="975" r:id="rId6"/>
    <p:sldId id="971" r:id="rId7"/>
    <p:sldId id="961" r:id="rId8"/>
    <p:sldId id="958" r:id="rId9"/>
    <p:sldId id="965" r:id="rId10"/>
    <p:sldId id="970" r:id="rId11"/>
    <p:sldId id="960" r:id="rId12"/>
    <p:sldId id="976" r:id="rId13"/>
    <p:sldId id="259" r:id="rId14"/>
    <p:sldId id="267" r:id="rId15"/>
    <p:sldId id="261" r:id="rId16"/>
    <p:sldId id="268" r:id="rId17"/>
    <p:sldId id="265" r:id="rId18"/>
    <p:sldId id="266" r:id="rId19"/>
    <p:sldId id="263" r:id="rId20"/>
    <p:sldId id="943" r:id="rId21"/>
    <p:sldId id="946" r:id="rId22"/>
    <p:sldId id="948" r:id="rId23"/>
    <p:sldId id="949" r:id="rId24"/>
    <p:sldId id="945" r:id="rId25"/>
    <p:sldId id="944" r:id="rId26"/>
    <p:sldId id="952" r:id="rId27"/>
    <p:sldId id="256" r:id="rId28"/>
    <p:sldId id="951" r:id="rId29"/>
    <p:sldId id="953" r:id="rId30"/>
    <p:sldId id="262" r:id="rId31"/>
    <p:sldId id="968" r:id="rId32"/>
    <p:sldId id="956" r:id="rId33"/>
    <p:sldId id="938" r:id="rId34"/>
    <p:sldId id="942" r:id="rId35"/>
    <p:sldId id="935" r:id="rId36"/>
    <p:sldId id="917" r:id="rId37"/>
    <p:sldId id="963" r:id="rId38"/>
    <p:sldId id="967" r:id="rId39"/>
    <p:sldId id="966" r:id="rId40"/>
    <p:sldId id="972" r:id="rId41"/>
    <p:sldId id="555" r:id="rId42"/>
    <p:sldId id="974" r:id="rId43"/>
    <p:sldId id="271" r:id="rId4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43E41-2952-60EA-DC13-0E9E49B252A0}" v="2" dt="2025-09-16T18:27:49.294"/>
    <p1510:client id="{3D1F46C9-9EFE-882A-1494-FEB296B5D61D}" v="3" dt="2025-09-16T21:34:41.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0" d="100"/>
          <a:sy n="70" d="100"/>
        </p:scale>
        <p:origin x="466" y="278"/>
      </p:cViewPr>
      <p:guideLst/>
    </p:cSldViewPr>
  </p:slideViewPr>
  <p:notesTextViewPr>
    <p:cViewPr>
      <p:scale>
        <a:sx n="1" d="1"/>
        <a:sy n="1" d="1"/>
      </p:scale>
      <p:origin x="0" y="0"/>
    </p:cViewPr>
  </p:notesTextViewPr>
  <p:sorterViewPr>
    <p:cViewPr>
      <p:scale>
        <a:sx n="184" d="100"/>
        <a:sy n="184" d="100"/>
      </p:scale>
      <p:origin x="0" y="-5977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EFB091-6293-4562-8312-FE6008507343}"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0BE2945E-B3D6-4584-82CF-9736F5B0DA09}">
      <dgm:prSet/>
      <dgm:spPr/>
      <dgm:t>
        <a:bodyPr/>
        <a:lstStyle/>
        <a:p>
          <a:r>
            <a:rPr lang="en-US" dirty="0"/>
            <a:t>ACTION:  What do you want the AI to do? </a:t>
          </a:r>
        </a:p>
      </dgm:t>
    </dgm:pt>
    <dgm:pt modelId="{C6874E11-0D11-4A17-841A-CBA4C83D52F6}" type="parTrans" cxnId="{3D0DD342-BF3C-46EB-8577-0429632AC841}">
      <dgm:prSet/>
      <dgm:spPr/>
      <dgm:t>
        <a:bodyPr/>
        <a:lstStyle/>
        <a:p>
          <a:endParaRPr lang="en-US"/>
        </a:p>
      </dgm:t>
    </dgm:pt>
    <dgm:pt modelId="{C2B17AC7-C442-4186-8FA5-59C1978E327C}" type="sibTrans" cxnId="{3D0DD342-BF3C-46EB-8577-0429632AC841}">
      <dgm:prSet/>
      <dgm:spPr/>
      <dgm:t>
        <a:bodyPr/>
        <a:lstStyle/>
        <a:p>
          <a:endParaRPr lang="en-US"/>
        </a:p>
      </dgm:t>
    </dgm:pt>
    <dgm:pt modelId="{1DEC4005-A70B-47C4-A252-8E47B0D4C0E5}">
      <dgm:prSet/>
      <dgm:spPr/>
      <dgm:t>
        <a:bodyPr/>
        <a:lstStyle/>
        <a:p>
          <a:r>
            <a:rPr lang="en-US" dirty="0"/>
            <a:t>SUBJECT:  What is it about? </a:t>
          </a:r>
        </a:p>
      </dgm:t>
    </dgm:pt>
    <dgm:pt modelId="{9445C062-25C6-46AD-95A4-15E9D528C5BD}" type="parTrans" cxnId="{CAD4BE6C-2ED4-4AC6-98C5-59CE8EB97E50}">
      <dgm:prSet/>
      <dgm:spPr/>
      <dgm:t>
        <a:bodyPr/>
        <a:lstStyle/>
        <a:p>
          <a:endParaRPr lang="en-US"/>
        </a:p>
      </dgm:t>
    </dgm:pt>
    <dgm:pt modelId="{666D2A79-B1CA-42B8-9DAF-C82C6CFCAEF9}" type="sibTrans" cxnId="{CAD4BE6C-2ED4-4AC6-98C5-59CE8EB97E50}">
      <dgm:prSet/>
      <dgm:spPr/>
      <dgm:t>
        <a:bodyPr/>
        <a:lstStyle/>
        <a:p>
          <a:endParaRPr lang="en-US"/>
        </a:p>
      </dgm:t>
    </dgm:pt>
    <dgm:pt modelId="{46072B5F-29A7-4F87-9934-350862EB1162}">
      <dgm:prSet custT="1"/>
      <dgm:spPr/>
      <dgm:t>
        <a:bodyPr/>
        <a:lstStyle/>
        <a:p>
          <a:r>
            <a:rPr lang="en-US" sz="2900" dirty="0"/>
            <a:t>DETAILS:  	Who’s it for? How long?                              		What format?  Any limits?</a:t>
          </a:r>
        </a:p>
      </dgm:t>
    </dgm:pt>
    <dgm:pt modelId="{E858C7BA-DB18-4D35-9D21-2F6EC17BA52F}" type="parTrans" cxnId="{5D7950BC-DE81-4F05-A468-7BC9C6356B4E}">
      <dgm:prSet/>
      <dgm:spPr/>
      <dgm:t>
        <a:bodyPr/>
        <a:lstStyle/>
        <a:p>
          <a:endParaRPr lang="en-US"/>
        </a:p>
      </dgm:t>
    </dgm:pt>
    <dgm:pt modelId="{6D296B40-0EB0-4BFE-AEFF-8EC4389077D4}" type="sibTrans" cxnId="{5D7950BC-DE81-4F05-A468-7BC9C6356B4E}">
      <dgm:prSet/>
      <dgm:spPr/>
      <dgm:t>
        <a:bodyPr/>
        <a:lstStyle/>
        <a:p>
          <a:endParaRPr lang="en-US"/>
        </a:p>
      </dgm:t>
    </dgm:pt>
    <dgm:pt modelId="{BE8787CE-FA80-40B3-9511-E98EBE2E4D1E}" type="pres">
      <dgm:prSet presAssocID="{E1EFB091-6293-4562-8312-FE6008507343}" presName="outerComposite" presStyleCnt="0">
        <dgm:presLayoutVars>
          <dgm:chMax val="5"/>
          <dgm:dir/>
          <dgm:resizeHandles val="exact"/>
        </dgm:presLayoutVars>
      </dgm:prSet>
      <dgm:spPr/>
    </dgm:pt>
    <dgm:pt modelId="{FBEE8660-C62A-4592-8650-BDCC6C7FED37}" type="pres">
      <dgm:prSet presAssocID="{E1EFB091-6293-4562-8312-FE6008507343}" presName="dummyMaxCanvas" presStyleCnt="0">
        <dgm:presLayoutVars/>
      </dgm:prSet>
      <dgm:spPr/>
    </dgm:pt>
    <dgm:pt modelId="{6DB30B23-FC66-42F8-93E3-314A11C357A3}" type="pres">
      <dgm:prSet presAssocID="{E1EFB091-6293-4562-8312-FE6008507343}" presName="ThreeNodes_1" presStyleLbl="node1" presStyleIdx="0" presStyleCnt="3">
        <dgm:presLayoutVars>
          <dgm:bulletEnabled val="1"/>
        </dgm:presLayoutVars>
      </dgm:prSet>
      <dgm:spPr/>
    </dgm:pt>
    <dgm:pt modelId="{AA87D3AC-44FF-428D-B49C-5E59F66917EE}" type="pres">
      <dgm:prSet presAssocID="{E1EFB091-6293-4562-8312-FE6008507343}" presName="ThreeNodes_2" presStyleLbl="node1" presStyleIdx="1" presStyleCnt="3">
        <dgm:presLayoutVars>
          <dgm:bulletEnabled val="1"/>
        </dgm:presLayoutVars>
      </dgm:prSet>
      <dgm:spPr/>
    </dgm:pt>
    <dgm:pt modelId="{89BD5B47-7BB1-4311-801B-A72B2587BF9C}" type="pres">
      <dgm:prSet presAssocID="{E1EFB091-6293-4562-8312-FE6008507343}" presName="ThreeNodes_3" presStyleLbl="node1" presStyleIdx="2" presStyleCnt="3">
        <dgm:presLayoutVars>
          <dgm:bulletEnabled val="1"/>
        </dgm:presLayoutVars>
      </dgm:prSet>
      <dgm:spPr/>
    </dgm:pt>
    <dgm:pt modelId="{3974B595-5B9A-4E67-8E16-A4AF0625230F}" type="pres">
      <dgm:prSet presAssocID="{E1EFB091-6293-4562-8312-FE6008507343}" presName="ThreeConn_1-2" presStyleLbl="fgAccFollowNode1" presStyleIdx="0" presStyleCnt="2">
        <dgm:presLayoutVars>
          <dgm:bulletEnabled val="1"/>
        </dgm:presLayoutVars>
      </dgm:prSet>
      <dgm:spPr/>
    </dgm:pt>
    <dgm:pt modelId="{F6EFA020-EB33-473D-82D6-6A4D9504572F}" type="pres">
      <dgm:prSet presAssocID="{E1EFB091-6293-4562-8312-FE6008507343}" presName="ThreeConn_2-3" presStyleLbl="fgAccFollowNode1" presStyleIdx="1" presStyleCnt="2">
        <dgm:presLayoutVars>
          <dgm:bulletEnabled val="1"/>
        </dgm:presLayoutVars>
      </dgm:prSet>
      <dgm:spPr/>
    </dgm:pt>
    <dgm:pt modelId="{39752DEA-4014-4BF7-B497-C61C60E28379}" type="pres">
      <dgm:prSet presAssocID="{E1EFB091-6293-4562-8312-FE6008507343}" presName="ThreeNodes_1_text" presStyleLbl="node1" presStyleIdx="2" presStyleCnt="3">
        <dgm:presLayoutVars>
          <dgm:bulletEnabled val="1"/>
        </dgm:presLayoutVars>
      </dgm:prSet>
      <dgm:spPr/>
    </dgm:pt>
    <dgm:pt modelId="{56A073DD-A7DB-4601-B7E6-4EAE06EBC4B8}" type="pres">
      <dgm:prSet presAssocID="{E1EFB091-6293-4562-8312-FE6008507343}" presName="ThreeNodes_2_text" presStyleLbl="node1" presStyleIdx="2" presStyleCnt="3">
        <dgm:presLayoutVars>
          <dgm:bulletEnabled val="1"/>
        </dgm:presLayoutVars>
      </dgm:prSet>
      <dgm:spPr/>
    </dgm:pt>
    <dgm:pt modelId="{459F0339-8EBE-4BFF-BE65-E247C43520DA}" type="pres">
      <dgm:prSet presAssocID="{E1EFB091-6293-4562-8312-FE6008507343}" presName="ThreeNodes_3_text" presStyleLbl="node1" presStyleIdx="2" presStyleCnt="3">
        <dgm:presLayoutVars>
          <dgm:bulletEnabled val="1"/>
        </dgm:presLayoutVars>
      </dgm:prSet>
      <dgm:spPr/>
    </dgm:pt>
  </dgm:ptLst>
  <dgm:cxnLst>
    <dgm:cxn modelId="{5FB4C50D-00BF-44D6-9089-527265C49005}" type="presOf" srcId="{46072B5F-29A7-4F87-9934-350862EB1162}" destId="{89BD5B47-7BB1-4311-801B-A72B2587BF9C}" srcOrd="0" destOrd="0" presId="urn:microsoft.com/office/officeart/2005/8/layout/vProcess5"/>
    <dgm:cxn modelId="{2816392A-321A-4079-AC2B-DC27703FD40E}" type="presOf" srcId="{46072B5F-29A7-4F87-9934-350862EB1162}" destId="{459F0339-8EBE-4BFF-BE65-E247C43520DA}" srcOrd="1" destOrd="0" presId="urn:microsoft.com/office/officeart/2005/8/layout/vProcess5"/>
    <dgm:cxn modelId="{92844E5F-3C44-4A4E-9E0E-11B3C78D3B04}" type="presOf" srcId="{E1EFB091-6293-4562-8312-FE6008507343}" destId="{BE8787CE-FA80-40B3-9511-E98EBE2E4D1E}" srcOrd="0" destOrd="0" presId="urn:microsoft.com/office/officeart/2005/8/layout/vProcess5"/>
    <dgm:cxn modelId="{64FDBF60-ADC3-4CAD-8106-B1B5031FDB21}" type="presOf" srcId="{0BE2945E-B3D6-4584-82CF-9736F5B0DA09}" destId="{39752DEA-4014-4BF7-B497-C61C60E28379}" srcOrd="1" destOrd="0" presId="urn:microsoft.com/office/officeart/2005/8/layout/vProcess5"/>
    <dgm:cxn modelId="{3D0DD342-BF3C-46EB-8577-0429632AC841}" srcId="{E1EFB091-6293-4562-8312-FE6008507343}" destId="{0BE2945E-B3D6-4584-82CF-9736F5B0DA09}" srcOrd="0" destOrd="0" parTransId="{C6874E11-0D11-4A17-841A-CBA4C83D52F6}" sibTransId="{C2B17AC7-C442-4186-8FA5-59C1978E327C}"/>
    <dgm:cxn modelId="{CAD4BE6C-2ED4-4AC6-98C5-59CE8EB97E50}" srcId="{E1EFB091-6293-4562-8312-FE6008507343}" destId="{1DEC4005-A70B-47C4-A252-8E47B0D4C0E5}" srcOrd="1" destOrd="0" parTransId="{9445C062-25C6-46AD-95A4-15E9D528C5BD}" sibTransId="{666D2A79-B1CA-42B8-9DAF-C82C6CFCAEF9}"/>
    <dgm:cxn modelId="{EF31EF4C-FAAD-4040-96C4-AD6943F8253C}" type="presOf" srcId="{1DEC4005-A70B-47C4-A252-8E47B0D4C0E5}" destId="{AA87D3AC-44FF-428D-B49C-5E59F66917EE}" srcOrd="0" destOrd="0" presId="urn:microsoft.com/office/officeart/2005/8/layout/vProcess5"/>
    <dgm:cxn modelId="{7E434C99-90FE-4C9A-A307-3C46230488FB}" type="presOf" srcId="{0BE2945E-B3D6-4584-82CF-9736F5B0DA09}" destId="{6DB30B23-FC66-42F8-93E3-314A11C357A3}" srcOrd="0" destOrd="0" presId="urn:microsoft.com/office/officeart/2005/8/layout/vProcess5"/>
    <dgm:cxn modelId="{C71A09A7-2199-4B3F-B66D-E4DACF46FA82}" type="presOf" srcId="{C2B17AC7-C442-4186-8FA5-59C1978E327C}" destId="{3974B595-5B9A-4E67-8E16-A4AF0625230F}" srcOrd="0" destOrd="0" presId="urn:microsoft.com/office/officeart/2005/8/layout/vProcess5"/>
    <dgm:cxn modelId="{5D7950BC-DE81-4F05-A468-7BC9C6356B4E}" srcId="{E1EFB091-6293-4562-8312-FE6008507343}" destId="{46072B5F-29A7-4F87-9934-350862EB1162}" srcOrd="2" destOrd="0" parTransId="{E858C7BA-DB18-4D35-9D21-2F6EC17BA52F}" sibTransId="{6D296B40-0EB0-4BFE-AEFF-8EC4389077D4}"/>
    <dgm:cxn modelId="{87D37DC9-4220-44A6-B84A-0B28493A34C3}" type="presOf" srcId="{1DEC4005-A70B-47C4-A252-8E47B0D4C0E5}" destId="{56A073DD-A7DB-4601-B7E6-4EAE06EBC4B8}" srcOrd="1" destOrd="0" presId="urn:microsoft.com/office/officeart/2005/8/layout/vProcess5"/>
    <dgm:cxn modelId="{AA2C2DE3-F3CE-40E7-B460-285240D26D88}" type="presOf" srcId="{666D2A79-B1CA-42B8-9DAF-C82C6CFCAEF9}" destId="{F6EFA020-EB33-473D-82D6-6A4D9504572F}" srcOrd="0" destOrd="0" presId="urn:microsoft.com/office/officeart/2005/8/layout/vProcess5"/>
    <dgm:cxn modelId="{F787986B-AC84-4028-9371-004FE30D1145}" type="presParOf" srcId="{BE8787CE-FA80-40B3-9511-E98EBE2E4D1E}" destId="{FBEE8660-C62A-4592-8650-BDCC6C7FED37}" srcOrd="0" destOrd="0" presId="urn:microsoft.com/office/officeart/2005/8/layout/vProcess5"/>
    <dgm:cxn modelId="{A93DF7FC-3306-4DBE-8E58-0A25D636C388}" type="presParOf" srcId="{BE8787CE-FA80-40B3-9511-E98EBE2E4D1E}" destId="{6DB30B23-FC66-42F8-93E3-314A11C357A3}" srcOrd="1" destOrd="0" presId="urn:microsoft.com/office/officeart/2005/8/layout/vProcess5"/>
    <dgm:cxn modelId="{65B401E8-FD87-4C3A-8856-A671B0480EC8}" type="presParOf" srcId="{BE8787CE-FA80-40B3-9511-E98EBE2E4D1E}" destId="{AA87D3AC-44FF-428D-B49C-5E59F66917EE}" srcOrd="2" destOrd="0" presId="urn:microsoft.com/office/officeart/2005/8/layout/vProcess5"/>
    <dgm:cxn modelId="{B9B48B8B-3B9A-4274-8E3D-FF999419404A}" type="presParOf" srcId="{BE8787CE-FA80-40B3-9511-E98EBE2E4D1E}" destId="{89BD5B47-7BB1-4311-801B-A72B2587BF9C}" srcOrd="3" destOrd="0" presId="urn:microsoft.com/office/officeart/2005/8/layout/vProcess5"/>
    <dgm:cxn modelId="{58821203-127F-4DD9-A3FA-7695C1198F7B}" type="presParOf" srcId="{BE8787CE-FA80-40B3-9511-E98EBE2E4D1E}" destId="{3974B595-5B9A-4E67-8E16-A4AF0625230F}" srcOrd="4" destOrd="0" presId="urn:microsoft.com/office/officeart/2005/8/layout/vProcess5"/>
    <dgm:cxn modelId="{7FE00984-B11B-4A3A-BB43-1191F24830E7}" type="presParOf" srcId="{BE8787CE-FA80-40B3-9511-E98EBE2E4D1E}" destId="{F6EFA020-EB33-473D-82D6-6A4D9504572F}" srcOrd="5" destOrd="0" presId="urn:microsoft.com/office/officeart/2005/8/layout/vProcess5"/>
    <dgm:cxn modelId="{A6768F66-4F7D-40CF-AED1-9D7631EBAB84}" type="presParOf" srcId="{BE8787CE-FA80-40B3-9511-E98EBE2E4D1E}" destId="{39752DEA-4014-4BF7-B497-C61C60E28379}" srcOrd="6" destOrd="0" presId="urn:microsoft.com/office/officeart/2005/8/layout/vProcess5"/>
    <dgm:cxn modelId="{DA8816D2-B0F3-403E-8BFF-8DF2C784EF2D}" type="presParOf" srcId="{BE8787CE-FA80-40B3-9511-E98EBE2E4D1E}" destId="{56A073DD-A7DB-4601-B7E6-4EAE06EBC4B8}" srcOrd="7" destOrd="0" presId="urn:microsoft.com/office/officeart/2005/8/layout/vProcess5"/>
    <dgm:cxn modelId="{306F55A1-AABE-4809-8C76-7335CFEFADE6}" type="presParOf" srcId="{BE8787CE-FA80-40B3-9511-E98EBE2E4D1E}" destId="{459F0339-8EBE-4BFF-BE65-E247C43520D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30B23-FC66-42F8-93E3-314A11C357A3}">
      <dsp:nvSpPr>
        <dsp:cNvPr id="0" name=""/>
        <dsp:cNvSpPr/>
      </dsp:nvSpPr>
      <dsp:spPr>
        <a:xfrm>
          <a:off x="0" y="0"/>
          <a:ext cx="9197340" cy="112013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ACTION:  What do you want the AI to do? </a:t>
          </a:r>
        </a:p>
      </dsp:txBody>
      <dsp:txXfrm>
        <a:off x="32808" y="32808"/>
        <a:ext cx="7988621" cy="1054523"/>
      </dsp:txXfrm>
    </dsp:sp>
    <dsp:sp modelId="{AA87D3AC-44FF-428D-B49C-5E59F66917EE}">
      <dsp:nvSpPr>
        <dsp:cNvPr id="0" name=""/>
        <dsp:cNvSpPr/>
      </dsp:nvSpPr>
      <dsp:spPr>
        <a:xfrm>
          <a:off x="811529" y="1306829"/>
          <a:ext cx="9197340" cy="112013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SUBJECT:  What is it about? </a:t>
          </a:r>
        </a:p>
      </dsp:txBody>
      <dsp:txXfrm>
        <a:off x="844337" y="1339637"/>
        <a:ext cx="7592103" cy="1054523"/>
      </dsp:txXfrm>
    </dsp:sp>
    <dsp:sp modelId="{89BD5B47-7BB1-4311-801B-A72B2587BF9C}">
      <dsp:nvSpPr>
        <dsp:cNvPr id="0" name=""/>
        <dsp:cNvSpPr/>
      </dsp:nvSpPr>
      <dsp:spPr>
        <a:xfrm>
          <a:off x="1623059" y="2613659"/>
          <a:ext cx="9197340" cy="112013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DETAILS:  	Who’s it for? How long?                              		What format?  Any limits?</a:t>
          </a:r>
        </a:p>
      </dsp:txBody>
      <dsp:txXfrm>
        <a:off x="1655867" y="2646467"/>
        <a:ext cx="7592103" cy="1054523"/>
      </dsp:txXfrm>
    </dsp:sp>
    <dsp:sp modelId="{3974B595-5B9A-4E67-8E16-A4AF0625230F}">
      <dsp:nvSpPr>
        <dsp:cNvPr id="0" name=""/>
        <dsp:cNvSpPr/>
      </dsp:nvSpPr>
      <dsp:spPr>
        <a:xfrm>
          <a:off x="8469249" y="849439"/>
          <a:ext cx="728090" cy="728090"/>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633069" y="849439"/>
        <a:ext cx="400450" cy="547888"/>
      </dsp:txXfrm>
    </dsp:sp>
    <dsp:sp modelId="{F6EFA020-EB33-473D-82D6-6A4D9504572F}">
      <dsp:nvSpPr>
        <dsp:cNvPr id="0" name=""/>
        <dsp:cNvSpPr/>
      </dsp:nvSpPr>
      <dsp:spPr>
        <a:xfrm>
          <a:off x="9280779" y="2148801"/>
          <a:ext cx="728090" cy="728090"/>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444599" y="2148801"/>
        <a:ext cx="400450" cy="54788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CC8F5D4-0621-4DCF-B27B-FC3006DA3975}" type="datetimeFigureOut">
              <a:rPr lang="en-US" smtClean="0"/>
              <a:t>9/16/2025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BE287D9-6035-477E-ADAD-3B545FDE25F8}" type="slidenum">
              <a:rPr lang="en-US" smtClean="0"/>
              <a:t>‹#›</a:t>
            </a:fld>
            <a:endParaRPr lang="en-US"/>
          </a:p>
        </p:txBody>
      </p:sp>
    </p:spTree>
    <p:extLst>
      <p:ext uri="{BB962C8B-B14F-4D97-AF65-F5344CB8AC3E}">
        <p14:creationId xmlns:p14="http://schemas.microsoft.com/office/powerpoint/2010/main" val="3872188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287D9-6035-477E-ADAD-3B545FDE25F8}" type="slidenum">
              <a:rPr lang="en-US" smtClean="0"/>
              <a:t>26</a:t>
            </a:fld>
            <a:endParaRPr lang="en-US"/>
          </a:p>
        </p:txBody>
      </p:sp>
    </p:spTree>
    <p:extLst>
      <p:ext uri="{BB962C8B-B14F-4D97-AF65-F5344CB8AC3E}">
        <p14:creationId xmlns:p14="http://schemas.microsoft.com/office/powerpoint/2010/main" val="202431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E7A04-9A2F-4EE7-893C-7C0934FEAD6D}" type="slidenum">
              <a:rPr lang="en-US" smtClean="0"/>
              <a:t>32</a:t>
            </a:fld>
            <a:endParaRPr lang="en-US"/>
          </a:p>
        </p:txBody>
      </p:sp>
    </p:spTree>
    <p:extLst>
      <p:ext uri="{BB962C8B-B14F-4D97-AF65-F5344CB8AC3E}">
        <p14:creationId xmlns:p14="http://schemas.microsoft.com/office/powerpoint/2010/main" val="1103905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287D9-6035-477E-ADAD-3B545FDE25F8}" type="slidenum">
              <a:rPr lang="en-US" smtClean="0"/>
              <a:t>38</a:t>
            </a:fld>
            <a:endParaRPr lang="en-US"/>
          </a:p>
        </p:txBody>
      </p:sp>
    </p:spTree>
    <p:extLst>
      <p:ext uri="{BB962C8B-B14F-4D97-AF65-F5344CB8AC3E}">
        <p14:creationId xmlns:p14="http://schemas.microsoft.com/office/powerpoint/2010/main" val="1139361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E287D9-6035-477E-ADAD-3B545FDE25F8}" type="slidenum">
              <a:rPr lang="en-US" smtClean="0"/>
              <a:t>40</a:t>
            </a:fld>
            <a:endParaRPr lang="en-US"/>
          </a:p>
        </p:txBody>
      </p:sp>
    </p:spTree>
    <p:extLst>
      <p:ext uri="{BB962C8B-B14F-4D97-AF65-F5344CB8AC3E}">
        <p14:creationId xmlns:p14="http://schemas.microsoft.com/office/powerpoint/2010/main" val="4290333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1D32-8F46-992D-7541-F807819216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392124-03AD-AAF9-AD51-A83264EC5F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839BBC-E80A-4F4C-4C2F-F6991D589660}"/>
              </a:ext>
            </a:extLst>
          </p:cNvPr>
          <p:cNvSpPr>
            <a:spLocks noGrp="1"/>
          </p:cNvSpPr>
          <p:nvPr>
            <p:ph type="dt" sz="half" idx="10"/>
          </p:nvPr>
        </p:nvSpPr>
        <p:spPr/>
        <p:txBody>
          <a:bodyPr/>
          <a:lstStyle/>
          <a:p>
            <a:fld id="{4363E08B-9028-4B81-96CA-B79A8807DE9B}" type="datetimeFigureOut">
              <a:rPr lang="en-US" smtClean="0"/>
              <a:t>9/16/2025</a:t>
            </a:fld>
            <a:endParaRPr lang="en-US"/>
          </a:p>
        </p:txBody>
      </p:sp>
      <p:sp>
        <p:nvSpPr>
          <p:cNvPr id="5" name="Footer Placeholder 4">
            <a:extLst>
              <a:ext uri="{FF2B5EF4-FFF2-40B4-BE49-F238E27FC236}">
                <a16:creationId xmlns:a16="http://schemas.microsoft.com/office/drawing/2014/main" id="{93A3B18F-BC1B-EDBC-5E24-5DDCDE6D4C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765F5C-3168-546F-F221-01182FC62D18}"/>
              </a:ext>
            </a:extLst>
          </p:cNvPr>
          <p:cNvSpPr>
            <a:spLocks noGrp="1"/>
          </p:cNvSpPr>
          <p:nvPr>
            <p:ph type="sldNum" sz="quarter" idx="12"/>
          </p:nvPr>
        </p:nvSpPr>
        <p:spPr/>
        <p:txBody>
          <a:bodyPr/>
          <a:lstStyle/>
          <a:p>
            <a:fld id="{4A703574-9975-4DCE-B005-AD2A5254A958}" type="slidenum">
              <a:rPr lang="en-US" smtClean="0"/>
              <a:t>‹#›</a:t>
            </a:fld>
            <a:endParaRPr lang="en-US"/>
          </a:p>
        </p:txBody>
      </p:sp>
    </p:spTree>
    <p:extLst>
      <p:ext uri="{BB962C8B-B14F-4D97-AF65-F5344CB8AC3E}">
        <p14:creationId xmlns:p14="http://schemas.microsoft.com/office/powerpoint/2010/main" val="820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B8959-DBBC-5444-539F-7D5EA09B7C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1C9CDA-BF72-6DDC-893B-67B599E010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3EE9-AF96-D490-4B15-40B38F6DB284}"/>
              </a:ext>
            </a:extLst>
          </p:cNvPr>
          <p:cNvSpPr>
            <a:spLocks noGrp="1"/>
          </p:cNvSpPr>
          <p:nvPr>
            <p:ph type="dt" sz="half" idx="10"/>
          </p:nvPr>
        </p:nvSpPr>
        <p:spPr/>
        <p:txBody>
          <a:bodyPr/>
          <a:lstStyle/>
          <a:p>
            <a:fld id="{4363E08B-9028-4B81-96CA-B79A8807DE9B}" type="datetimeFigureOut">
              <a:rPr lang="en-US" smtClean="0"/>
              <a:t>9/16/2025</a:t>
            </a:fld>
            <a:endParaRPr lang="en-US"/>
          </a:p>
        </p:txBody>
      </p:sp>
      <p:sp>
        <p:nvSpPr>
          <p:cNvPr id="5" name="Footer Placeholder 4">
            <a:extLst>
              <a:ext uri="{FF2B5EF4-FFF2-40B4-BE49-F238E27FC236}">
                <a16:creationId xmlns:a16="http://schemas.microsoft.com/office/drawing/2014/main" id="{F916A3B0-14F6-C737-A253-9100C1BE6D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F18500-4FF0-7246-F080-3EAD8FD61DF5}"/>
              </a:ext>
            </a:extLst>
          </p:cNvPr>
          <p:cNvSpPr>
            <a:spLocks noGrp="1"/>
          </p:cNvSpPr>
          <p:nvPr>
            <p:ph type="sldNum" sz="quarter" idx="12"/>
          </p:nvPr>
        </p:nvSpPr>
        <p:spPr/>
        <p:txBody>
          <a:bodyPr/>
          <a:lstStyle/>
          <a:p>
            <a:fld id="{4A703574-9975-4DCE-B005-AD2A5254A958}" type="slidenum">
              <a:rPr lang="en-US" smtClean="0"/>
              <a:t>‹#›</a:t>
            </a:fld>
            <a:endParaRPr lang="en-US"/>
          </a:p>
        </p:txBody>
      </p:sp>
    </p:spTree>
    <p:extLst>
      <p:ext uri="{BB962C8B-B14F-4D97-AF65-F5344CB8AC3E}">
        <p14:creationId xmlns:p14="http://schemas.microsoft.com/office/powerpoint/2010/main" val="3823133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642804-8965-1500-CED6-00A94F49EA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C13693-0FED-C9A7-80EA-FEB38359AD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20A312-4612-D8DD-5D0C-4BB374D1AE26}"/>
              </a:ext>
            </a:extLst>
          </p:cNvPr>
          <p:cNvSpPr>
            <a:spLocks noGrp="1"/>
          </p:cNvSpPr>
          <p:nvPr>
            <p:ph type="dt" sz="half" idx="10"/>
          </p:nvPr>
        </p:nvSpPr>
        <p:spPr/>
        <p:txBody>
          <a:bodyPr/>
          <a:lstStyle/>
          <a:p>
            <a:fld id="{4363E08B-9028-4B81-96CA-B79A8807DE9B}" type="datetimeFigureOut">
              <a:rPr lang="en-US" smtClean="0"/>
              <a:t>9/16/2025</a:t>
            </a:fld>
            <a:endParaRPr lang="en-US"/>
          </a:p>
        </p:txBody>
      </p:sp>
      <p:sp>
        <p:nvSpPr>
          <p:cNvPr id="5" name="Footer Placeholder 4">
            <a:extLst>
              <a:ext uri="{FF2B5EF4-FFF2-40B4-BE49-F238E27FC236}">
                <a16:creationId xmlns:a16="http://schemas.microsoft.com/office/drawing/2014/main" id="{6341A8C5-03D1-075C-AF19-8E48D3ABE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756AF7-C0E9-E8DA-3CF7-4556AB8AEB32}"/>
              </a:ext>
            </a:extLst>
          </p:cNvPr>
          <p:cNvSpPr>
            <a:spLocks noGrp="1"/>
          </p:cNvSpPr>
          <p:nvPr>
            <p:ph type="sldNum" sz="quarter" idx="12"/>
          </p:nvPr>
        </p:nvSpPr>
        <p:spPr/>
        <p:txBody>
          <a:bodyPr/>
          <a:lstStyle/>
          <a:p>
            <a:fld id="{4A703574-9975-4DCE-B005-AD2A5254A958}" type="slidenum">
              <a:rPr lang="en-US" smtClean="0"/>
              <a:t>‹#›</a:t>
            </a:fld>
            <a:endParaRPr lang="en-US"/>
          </a:p>
        </p:txBody>
      </p:sp>
    </p:spTree>
    <p:extLst>
      <p:ext uri="{BB962C8B-B14F-4D97-AF65-F5344CB8AC3E}">
        <p14:creationId xmlns:p14="http://schemas.microsoft.com/office/powerpoint/2010/main" val="298653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C554-F5B7-E010-BEC7-9E6748AB5B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84399-A8A0-CA30-0BE1-C9DC78A9CD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5D7EB-36E9-5FE3-F5CC-F8FFE3638A5E}"/>
              </a:ext>
            </a:extLst>
          </p:cNvPr>
          <p:cNvSpPr>
            <a:spLocks noGrp="1"/>
          </p:cNvSpPr>
          <p:nvPr>
            <p:ph type="dt" sz="half" idx="10"/>
          </p:nvPr>
        </p:nvSpPr>
        <p:spPr/>
        <p:txBody>
          <a:bodyPr/>
          <a:lstStyle/>
          <a:p>
            <a:fld id="{4363E08B-9028-4B81-96CA-B79A8807DE9B}" type="datetimeFigureOut">
              <a:rPr lang="en-US" smtClean="0"/>
              <a:t>9/16/2025</a:t>
            </a:fld>
            <a:endParaRPr lang="en-US"/>
          </a:p>
        </p:txBody>
      </p:sp>
      <p:sp>
        <p:nvSpPr>
          <p:cNvPr id="5" name="Footer Placeholder 4">
            <a:extLst>
              <a:ext uri="{FF2B5EF4-FFF2-40B4-BE49-F238E27FC236}">
                <a16:creationId xmlns:a16="http://schemas.microsoft.com/office/drawing/2014/main" id="{93E04C30-AA14-61A4-43F9-0292B90CF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FACA8D-D627-4E14-06E3-C97EE55E161B}"/>
              </a:ext>
            </a:extLst>
          </p:cNvPr>
          <p:cNvSpPr>
            <a:spLocks noGrp="1"/>
          </p:cNvSpPr>
          <p:nvPr>
            <p:ph type="sldNum" sz="quarter" idx="12"/>
          </p:nvPr>
        </p:nvSpPr>
        <p:spPr/>
        <p:txBody>
          <a:bodyPr/>
          <a:lstStyle/>
          <a:p>
            <a:fld id="{4A703574-9975-4DCE-B005-AD2A5254A958}" type="slidenum">
              <a:rPr lang="en-US" smtClean="0"/>
              <a:t>‹#›</a:t>
            </a:fld>
            <a:endParaRPr lang="en-US"/>
          </a:p>
        </p:txBody>
      </p:sp>
    </p:spTree>
    <p:extLst>
      <p:ext uri="{BB962C8B-B14F-4D97-AF65-F5344CB8AC3E}">
        <p14:creationId xmlns:p14="http://schemas.microsoft.com/office/powerpoint/2010/main" val="1150525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FEEAC-DE04-66F4-8D14-4CCA0B1D32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2CBB9E-3702-481E-BF51-E219FD91A9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ED2D14-41E5-E40F-A992-989193497C26}"/>
              </a:ext>
            </a:extLst>
          </p:cNvPr>
          <p:cNvSpPr>
            <a:spLocks noGrp="1"/>
          </p:cNvSpPr>
          <p:nvPr>
            <p:ph type="dt" sz="half" idx="10"/>
          </p:nvPr>
        </p:nvSpPr>
        <p:spPr/>
        <p:txBody>
          <a:bodyPr/>
          <a:lstStyle/>
          <a:p>
            <a:fld id="{4363E08B-9028-4B81-96CA-B79A8807DE9B}" type="datetimeFigureOut">
              <a:rPr lang="en-US" smtClean="0"/>
              <a:t>9/16/2025</a:t>
            </a:fld>
            <a:endParaRPr lang="en-US"/>
          </a:p>
        </p:txBody>
      </p:sp>
      <p:sp>
        <p:nvSpPr>
          <p:cNvPr id="5" name="Footer Placeholder 4">
            <a:extLst>
              <a:ext uri="{FF2B5EF4-FFF2-40B4-BE49-F238E27FC236}">
                <a16:creationId xmlns:a16="http://schemas.microsoft.com/office/drawing/2014/main" id="{9AA68DD8-D699-3DEB-6F42-BF88ED9477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0733F8-5CD4-2911-7509-8673C0E6BFA1}"/>
              </a:ext>
            </a:extLst>
          </p:cNvPr>
          <p:cNvSpPr>
            <a:spLocks noGrp="1"/>
          </p:cNvSpPr>
          <p:nvPr>
            <p:ph type="sldNum" sz="quarter" idx="12"/>
          </p:nvPr>
        </p:nvSpPr>
        <p:spPr/>
        <p:txBody>
          <a:bodyPr/>
          <a:lstStyle/>
          <a:p>
            <a:fld id="{4A703574-9975-4DCE-B005-AD2A5254A958}" type="slidenum">
              <a:rPr lang="en-US" smtClean="0"/>
              <a:t>‹#›</a:t>
            </a:fld>
            <a:endParaRPr lang="en-US"/>
          </a:p>
        </p:txBody>
      </p:sp>
    </p:spTree>
    <p:extLst>
      <p:ext uri="{BB962C8B-B14F-4D97-AF65-F5344CB8AC3E}">
        <p14:creationId xmlns:p14="http://schemas.microsoft.com/office/powerpoint/2010/main" val="422054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F89DF-5FCE-41F5-7620-1F0D035333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F93619-6451-1AA7-AF32-FFA9C67214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CF64DA-3564-7D13-9CB7-B7323FE938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D0EDD9-811A-876E-0E19-4D70A3539C49}"/>
              </a:ext>
            </a:extLst>
          </p:cNvPr>
          <p:cNvSpPr>
            <a:spLocks noGrp="1"/>
          </p:cNvSpPr>
          <p:nvPr>
            <p:ph type="dt" sz="half" idx="10"/>
          </p:nvPr>
        </p:nvSpPr>
        <p:spPr/>
        <p:txBody>
          <a:bodyPr/>
          <a:lstStyle/>
          <a:p>
            <a:fld id="{4363E08B-9028-4B81-96CA-B79A8807DE9B}" type="datetimeFigureOut">
              <a:rPr lang="en-US" smtClean="0"/>
              <a:t>9/16/2025</a:t>
            </a:fld>
            <a:endParaRPr lang="en-US"/>
          </a:p>
        </p:txBody>
      </p:sp>
      <p:sp>
        <p:nvSpPr>
          <p:cNvPr id="6" name="Footer Placeholder 5">
            <a:extLst>
              <a:ext uri="{FF2B5EF4-FFF2-40B4-BE49-F238E27FC236}">
                <a16:creationId xmlns:a16="http://schemas.microsoft.com/office/drawing/2014/main" id="{0C85FEBB-A913-E644-8716-269CAA342B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D748E2-ED57-6DB6-EDC2-4408C2BFC58B}"/>
              </a:ext>
            </a:extLst>
          </p:cNvPr>
          <p:cNvSpPr>
            <a:spLocks noGrp="1"/>
          </p:cNvSpPr>
          <p:nvPr>
            <p:ph type="sldNum" sz="quarter" idx="12"/>
          </p:nvPr>
        </p:nvSpPr>
        <p:spPr/>
        <p:txBody>
          <a:bodyPr/>
          <a:lstStyle/>
          <a:p>
            <a:fld id="{4A703574-9975-4DCE-B005-AD2A5254A958}" type="slidenum">
              <a:rPr lang="en-US" smtClean="0"/>
              <a:t>‹#›</a:t>
            </a:fld>
            <a:endParaRPr lang="en-US"/>
          </a:p>
        </p:txBody>
      </p:sp>
    </p:spTree>
    <p:extLst>
      <p:ext uri="{BB962C8B-B14F-4D97-AF65-F5344CB8AC3E}">
        <p14:creationId xmlns:p14="http://schemas.microsoft.com/office/powerpoint/2010/main" val="3273493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4E7E3-7AED-0F10-22D8-FBAFBB71DD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958EE7-E3BA-51C7-41DA-082A54660D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68157D-3AA5-3662-5769-571C9AE340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A9DEC6-ED36-CB5D-75EA-4571026324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0D29B6-680C-B5AA-84D3-9760B4F422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88C292-F1DF-2D24-BEDE-AC135AC9D915}"/>
              </a:ext>
            </a:extLst>
          </p:cNvPr>
          <p:cNvSpPr>
            <a:spLocks noGrp="1"/>
          </p:cNvSpPr>
          <p:nvPr>
            <p:ph type="dt" sz="half" idx="10"/>
          </p:nvPr>
        </p:nvSpPr>
        <p:spPr/>
        <p:txBody>
          <a:bodyPr/>
          <a:lstStyle/>
          <a:p>
            <a:fld id="{4363E08B-9028-4B81-96CA-B79A8807DE9B}" type="datetimeFigureOut">
              <a:rPr lang="en-US" smtClean="0"/>
              <a:t>9/16/2025</a:t>
            </a:fld>
            <a:endParaRPr lang="en-US"/>
          </a:p>
        </p:txBody>
      </p:sp>
      <p:sp>
        <p:nvSpPr>
          <p:cNvPr id="8" name="Footer Placeholder 7">
            <a:extLst>
              <a:ext uri="{FF2B5EF4-FFF2-40B4-BE49-F238E27FC236}">
                <a16:creationId xmlns:a16="http://schemas.microsoft.com/office/drawing/2014/main" id="{A46881E8-64B5-2682-B5BA-10B4C83D22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4D0429-DE3F-A9DD-5527-CACE5FA81D88}"/>
              </a:ext>
            </a:extLst>
          </p:cNvPr>
          <p:cNvSpPr>
            <a:spLocks noGrp="1"/>
          </p:cNvSpPr>
          <p:nvPr>
            <p:ph type="sldNum" sz="quarter" idx="12"/>
          </p:nvPr>
        </p:nvSpPr>
        <p:spPr/>
        <p:txBody>
          <a:bodyPr/>
          <a:lstStyle/>
          <a:p>
            <a:fld id="{4A703574-9975-4DCE-B005-AD2A5254A958}" type="slidenum">
              <a:rPr lang="en-US" smtClean="0"/>
              <a:t>‹#›</a:t>
            </a:fld>
            <a:endParaRPr lang="en-US"/>
          </a:p>
        </p:txBody>
      </p:sp>
    </p:spTree>
    <p:extLst>
      <p:ext uri="{BB962C8B-B14F-4D97-AF65-F5344CB8AC3E}">
        <p14:creationId xmlns:p14="http://schemas.microsoft.com/office/powerpoint/2010/main" val="3293753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05425-5863-BC5B-E779-A93C8F8124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C76708-E3DE-25F2-CAA3-BAD3EDE3FA67}"/>
              </a:ext>
            </a:extLst>
          </p:cNvPr>
          <p:cNvSpPr>
            <a:spLocks noGrp="1"/>
          </p:cNvSpPr>
          <p:nvPr>
            <p:ph type="dt" sz="half" idx="10"/>
          </p:nvPr>
        </p:nvSpPr>
        <p:spPr/>
        <p:txBody>
          <a:bodyPr/>
          <a:lstStyle/>
          <a:p>
            <a:fld id="{4363E08B-9028-4B81-96CA-B79A8807DE9B}" type="datetimeFigureOut">
              <a:rPr lang="en-US" smtClean="0"/>
              <a:t>9/16/2025</a:t>
            </a:fld>
            <a:endParaRPr lang="en-US"/>
          </a:p>
        </p:txBody>
      </p:sp>
      <p:sp>
        <p:nvSpPr>
          <p:cNvPr id="4" name="Footer Placeholder 3">
            <a:extLst>
              <a:ext uri="{FF2B5EF4-FFF2-40B4-BE49-F238E27FC236}">
                <a16:creationId xmlns:a16="http://schemas.microsoft.com/office/drawing/2014/main" id="{D97C9899-BC9B-8D42-BCB2-F08FA85F17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0D1CC7-6565-74E1-61C1-E7162C49C17D}"/>
              </a:ext>
            </a:extLst>
          </p:cNvPr>
          <p:cNvSpPr>
            <a:spLocks noGrp="1"/>
          </p:cNvSpPr>
          <p:nvPr>
            <p:ph type="sldNum" sz="quarter" idx="12"/>
          </p:nvPr>
        </p:nvSpPr>
        <p:spPr/>
        <p:txBody>
          <a:bodyPr/>
          <a:lstStyle/>
          <a:p>
            <a:fld id="{4A703574-9975-4DCE-B005-AD2A5254A958}" type="slidenum">
              <a:rPr lang="en-US" smtClean="0"/>
              <a:t>‹#›</a:t>
            </a:fld>
            <a:endParaRPr lang="en-US"/>
          </a:p>
        </p:txBody>
      </p:sp>
    </p:spTree>
    <p:extLst>
      <p:ext uri="{BB962C8B-B14F-4D97-AF65-F5344CB8AC3E}">
        <p14:creationId xmlns:p14="http://schemas.microsoft.com/office/powerpoint/2010/main" val="1034353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0F948-B6C1-220D-E2D6-033F34785258}"/>
              </a:ext>
            </a:extLst>
          </p:cNvPr>
          <p:cNvSpPr>
            <a:spLocks noGrp="1"/>
          </p:cNvSpPr>
          <p:nvPr>
            <p:ph type="dt" sz="half" idx="10"/>
          </p:nvPr>
        </p:nvSpPr>
        <p:spPr/>
        <p:txBody>
          <a:bodyPr/>
          <a:lstStyle/>
          <a:p>
            <a:fld id="{4363E08B-9028-4B81-96CA-B79A8807DE9B}" type="datetimeFigureOut">
              <a:rPr lang="en-US" smtClean="0"/>
              <a:t>9/16/2025</a:t>
            </a:fld>
            <a:endParaRPr lang="en-US"/>
          </a:p>
        </p:txBody>
      </p:sp>
      <p:sp>
        <p:nvSpPr>
          <p:cNvPr id="3" name="Footer Placeholder 2">
            <a:extLst>
              <a:ext uri="{FF2B5EF4-FFF2-40B4-BE49-F238E27FC236}">
                <a16:creationId xmlns:a16="http://schemas.microsoft.com/office/drawing/2014/main" id="{0D0A80C5-5B89-2312-9078-FCA8617573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A31494-412B-EAB0-E987-E70359C36A1B}"/>
              </a:ext>
            </a:extLst>
          </p:cNvPr>
          <p:cNvSpPr>
            <a:spLocks noGrp="1"/>
          </p:cNvSpPr>
          <p:nvPr>
            <p:ph type="sldNum" sz="quarter" idx="12"/>
          </p:nvPr>
        </p:nvSpPr>
        <p:spPr/>
        <p:txBody>
          <a:bodyPr/>
          <a:lstStyle/>
          <a:p>
            <a:fld id="{4A703574-9975-4DCE-B005-AD2A5254A958}" type="slidenum">
              <a:rPr lang="en-US" smtClean="0"/>
              <a:t>‹#›</a:t>
            </a:fld>
            <a:endParaRPr lang="en-US"/>
          </a:p>
        </p:txBody>
      </p:sp>
    </p:spTree>
    <p:extLst>
      <p:ext uri="{BB962C8B-B14F-4D97-AF65-F5344CB8AC3E}">
        <p14:creationId xmlns:p14="http://schemas.microsoft.com/office/powerpoint/2010/main" val="182152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7F8B8-936C-C990-23EE-8DFAE92BB2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5C28A7-FFF4-3B65-2E16-D6941B3BB2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EBD330-45A4-3D96-1DD3-51BD474720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BE788F-9DDE-0A24-6741-0F31B0F58B47}"/>
              </a:ext>
            </a:extLst>
          </p:cNvPr>
          <p:cNvSpPr>
            <a:spLocks noGrp="1"/>
          </p:cNvSpPr>
          <p:nvPr>
            <p:ph type="dt" sz="half" idx="10"/>
          </p:nvPr>
        </p:nvSpPr>
        <p:spPr/>
        <p:txBody>
          <a:bodyPr/>
          <a:lstStyle/>
          <a:p>
            <a:fld id="{4363E08B-9028-4B81-96CA-B79A8807DE9B}" type="datetimeFigureOut">
              <a:rPr lang="en-US" smtClean="0"/>
              <a:t>9/16/2025</a:t>
            </a:fld>
            <a:endParaRPr lang="en-US"/>
          </a:p>
        </p:txBody>
      </p:sp>
      <p:sp>
        <p:nvSpPr>
          <p:cNvPr id="6" name="Footer Placeholder 5">
            <a:extLst>
              <a:ext uri="{FF2B5EF4-FFF2-40B4-BE49-F238E27FC236}">
                <a16:creationId xmlns:a16="http://schemas.microsoft.com/office/drawing/2014/main" id="{958B6C4A-343D-740C-6ADE-978549C37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518C27-26EF-5175-56E3-BD8E53AD5D65}"/>
              </a:ext>
            </a:extLst>
          </p:cNvPr>
          <p:cNvSpPr>
            <a:spLocks noGrp="1"/>
          </p:cNvSpPr>
          <p:nvPr>
            <p:ph type="sldNum" sz="quarter" idx="12"/>
          </p:nvPr>
        </p:nvSpPr>
        <p:spPr/>
        <p:txBody>
          <a:bodyPr/>
          <a:lstStyle/>
          <a:p>
            <a:fld id="{4A703574-9975-4DCE-B005-AD2A5254A958}" type="slidenum">
              <a:rPr lang="en-US" smtClean="0"/>
              <a:t>‹#›</a:t>
            </a:fld>
            <a:endParaRPr lang="en-US"/>
          </a:p>
        </p:txBody>
      </p:sp>
    </p:spTree>
    <p:extLst>
      <p:ext uri="{BB962C8B-B14F-4D97-AF65-F5344CB8AC3E}">
        <p14:creationId xmlns:p14="http://schemas.microsoft.com/office/powerpoint/2010/main" val="18222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E167B-3405-1259-9A84-C32DA70548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3CE861-FAA5-AAAB-66A7-DC8380E1A2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33DC21-C5B1-F095-CDE9-0EA539C855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E35F7F-63C8-3070-0E41-532C96831C6C}"/>
              </a:ext>
            </a:extLst>
          </p:cNvPr>
          <p:cNvSpPr>
            <a:spLocks noGrp="1"/>
          </p:cNvSpPr>
          <p:nvPr>
            <p:ph type="dt" sz="half" idx="10"/>
          </p:nvPr>
        </p:nvSpPr>
        <p:spPr/>
        <p:txBody>
          <a:bodyPr/>
          <a:lstStyle/>
          <a:p>
            <a:fld id="{4363E08B-9028-4B81-96CA-B79A8807DE9B}" type="datetimeFigureOut">
              <a:rPr lang="en-US" smtClean="0"/>
              <a:t>9/16/2025</a:t>
            </a:fld>
            <a:endParaRPr lang="en-US"/>
          </a:p>
        </p:txBody>
      </p:sp>
      <p:sp>
        <p:nvSpPr>
          <p:cNvPr id="6" name="Footer Placeholder 5">
            <a:extLst>
              <a:ext uri="{FF2B5EF4-FFF2-40B4-BE49-F238E27FC236}">
                <a16:creationId xmlns:a16="http://schemas.microsoft.com/office/drawing/2014/main" id="{FF68A5EF-8881-F4F4-E40B-9232D134C7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BCD56A-9995-A926-3F18-79B29673C3CB}"/>
              </a:ext>
            </a:extLst>
          </p:cNvPr>
          <p:cNvSpPr>
            <a:spLocks noGrp="1"/>
          </p:cNvSpPr>
          <p:nvPr>
            <p:ph type="sldNum" sz="quarter" idx="12"/>
          </p:nvPr>
        </p:nvSpPr>
        <p:spPr/>
        <p:txBody>
          <a:bodyPr/>
          <a:lstStyle/>
          <a:p>
            <a:fld id="{4A703574-9975-4DCE-B005-AD2A5254A958}" type="slidenum">
              <a:rPr lang="en-US" smtClean="0"/>
              <a:t>‹#›</a:t>
            </a:fld>
            <a:endParaRPr lang="en-US"/>
          </a:p>
        </p:txBody>
      </p:sp>
    </p:spTree>
    <p:extLst>
      <p:ext uri="{BB962C8B-B14F-4D97-AF65-F5344CB8AC3E}">
        <p14:creationId xmlns:p14="http://schemas.microsoft.com/office/powerpoint/2010/main" val="2258380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97C21B-9BA1-2DD3-9FBA-DE0C483529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14C465-B021-42AF-A0CC-71F6CB6CA6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9434B-D53C-93FE-262C-01C2422BA9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63E08B-9028-4B81-96CA-B79A8807DE9B}" type="datetimeFigureOut">
              <a:rPr lang="en-US" smtClean="0"/>
              <a:t>9/16/2025</a:t>
            </a:fld>
            <a:endParaRPr lang="en-US"/>
          </a:p>
        </p:txBody>
      </p:sp>
      <p:sp>
        <p:nvSpPr>
          <p:cNvPr id="5" name="Footer Placeholder 4">
            <a:extLst>
              <a:ext uri="{FF2B5EF4-FFF2-40B4-BE49-F238E27FC236}">
                <a16:creationId xmlns:a16="http://schemas.microsoft.com/office/drawing/2014/main" id="{4B4A2A3B-49BE-3071-B9D9-8E8C06336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3839114-A9C9-87D4-FB6E-4B8149D1D1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703574-9975-4DCE-B005-AD2A5254A958}" type="slidenum">
              <a:rPr lang="en-US" smtClean="0"/>
              <a:t>‹#›</a:t>
            </a:fld>
            <a:endParaRPr lang="en-US"/>
          </a:p>
        </p:txBody>
      </p:sp>
    </p:spTree>
    <p:extLst>
      <p:ext uri="{BB962C8B-B14F-4D97-AF65-F5344CB8AC3E}">
        <p14:creationId xmlns:p14="http://schemas.microsoft.com/office/powerpoint/2010/main" val="92206255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econedlink.org/webinar/ai-series-ai-in-personal-finance/" TargetMode="External"/><Relationship Id="rId3" Type="http://schemas.openxmlformats.org/officeDocument/2006/relationships/hyperlink" Target="https://econedlink.org/webinar/level-up-economics-engaging-students-with-edtech-ai/" TargetMode="External"/><Relationship Id="rId7" Type="http://schemas.openxmlformats.org/officeDocument/2006/relationships/hyperlink" Target="https://econedlink.org/webinar/ai-series-cant-stop-the-music-and-ai/"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econedlink.org/webinar/ai-series-rethinking-assessment-in-the-age-of-ai/" TargetMode="External"/><Relationship Id="rId11" Type="http://schemas.openxmlformats.org/officeDocument/2006/relationships/image" Target="../media/image2.png"/><Relationship Id="rId5" Type="http://schemas.openxmlformats.org/officeDocument/2006/relationships/hyperlink" Target="https://econedlink.org/webinar/ai-series-helping-students-use-ai-thoughtfully/" TargetMode="External"/><Relationship Id="rId10" Type="http://schemas.openxmlformats.org/officeDocument/2006/relationships/hyperlink" Target="https://econedlink.org/webinar/ai-series-crafting-authentic-evaluations-and-effective-rubrics/" TargetMode="External"/><Relationship Id="rId4" Type="http://schemas.openxmlformats.org/officeDocument/2006/relationships/hyperlink" Target="https://econedlink.org/webinar/your-24-7-ai-econ-sidekick/" TargetMode="External"/><Relationship Id="rId9" Type="http://schemas.openxmlformats.org/officeDocument/2006/relationships/hyperlink" Target="https://econedlink.org/webinar/ai-series-amplifying-student-learning-through-ai-powered-instruction-in-differentiated-classroom/"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doug.n.young@gmail.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21F60-38DC-42D4-25BC-356D42962B90}"/>
              </a:ext>
            </a:extLst>
          </p:cNvPr>
          <p:cNvSpPr>
            <a:spLocks noGrp="1"/>
          </p:cNvSpPr>
          <p:nvPr>
            <p:ph type="title"/>
          </p:nvPr>
        </p:nvSpPr>
        <p:spPr>
          <a:xfrm>
            <a:off x="1675726" y="-345926"/>
            <a:ext cx="10909640" cy="1065836"/>
          </a:xfrm>
        </p:spPr>
        <p:txBody>
          <a:bodyPr vert="horz" lIns="91440" tIns="45720" rIns="91440" bIns="45720" rtlCol="0" anchor="ctr">
            <a:normAutofit/>
          </a:bodyPr>
          <a:lstStyle/>
          <a:p>
            <a:pPr algn="ctr"/>
            <a:r>
              <a:rPr lang="en-US" sz="6600" b="1"/>
              <a:t>       </a:t>
            </a:r>
          </a:p>
        </p:txBody>
      </p:sp>
      <p:sp>
        <p:nvSpPr>
          <p:cNvPr id="1032" name="Content Placeholder 1031">
            <a:extLst>
              <a:ext uri="{FF2B5EF4-FFF2-40B4-BE49-F238E27FC236}">
                <a16:creationId xmlns:a16="http://schemas.microsoft.com/office/drawing/2014/main" id="{01D177F7-B796-BE7B-D038-DEF51B0C95DF}"/>
              </a:ext>
            </a:extLst>
          </p:cNvPr>
          <p:cNvSpPr>
            <a:spLocks noGrp="1"/>
          </p:cNvSpPr>
          <p:nvPr>
            <p:ph idx="1"/>
          </p:nvPr>
        </p:nvSpPr>
        <p:spPr>
          <a:xfrm>
            <a:off x="911023" y="265149"/>
            <a:ext cx="10909643" cy="552659"/>
          </a:xfrm>
        </p:spPr>
        <p:txBody>
          <a:bodyPr vert="horz" lIns="91440" tIns="45720" rIns="91440" bIns="45720" rtlCol="0" anchor="ctr">
            <a:noAutofit/>
          </a:bodyPr>
          <a:lstStyle/>
          <a:p>
            <a:pPr marL="0" indent="0" algn="ctr">
              <a:buNone/>
            </a:pPr>
            <a:endParaRPr lang="en-US" sz="3600" b="1" dirty="0"/>
          </a:p>
          <a:p>
            <a:pPr marL="0" indent="0" algn="ctr">
              <a:buNone/>
            </a:pPr>
            <a:r>
              <a:rPr lang="en-US" sz="3600" b="1" dirty="0">
                <a:latin typeface="+mj-lt"/>
              </a:rPr>
              <a:t>Integrating ChatGPT into Your     </a:t>
            </a:r>
          </a:p>
          <a:p>
            <a:pPr marL="0" indent="0" algn="ctr">
              <a:buNone/>
            </a:pPr>
            <a:r>
              <a:rPr lang="en-US" sz="3600" b="1" dirty="0">
                <a:latin typeface="+mj-lt"/>
              </a:rPr>
              <a:t>Economics and History Classroom</a:t>
            </a:r>
            <a:endParaRPr lang="en-US" sz="3600" dirty="0">
              <a:latin typeface="+mj-lt"/>
            </a:endParaRPr>
          </a:p>
        </p:txBody>
      </p:sp>
      <p:pic>
        <p:nvPicPr>
          <p:cNvPr id="1028" name="Picture 4" descr="A person standing in front of a whiteboard&#10;&#10;AI-generated content may be incorrect.">
            <a:extLst>
              <a:ext uri="{FF2B5EF4-FFF2-40B4-BE49-F238E27FC236}">
                <a16:creationId xmlns:a16="http://schemas.microsoft.com/office/drawing/2014/main" id="{DE72A9EE-E47F-4CEE-18BD-B2416B636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68" r="-1" b="-1"/>
          <a:stretch>
            <a:fillRect/>
          </a:stretch>
        </p:blipFill>
        <p:spPr bwMode="auto">
          <a:xfrm>
            <a:off x="2417031" y="1726021"/>
            <a:ext cx="7696199" cy="28608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1EB52A3-E718-E9AC-1596-B404564D7716}"/>
              </a:ext>
            </a:extLst>
          </p:cNvPr>
          <p:cNvSpPr txBox="1"/>
          <p:nvPr/>
        </p:nvSpPr>
        <p:spPr>
          <a:xfrm>
            <a:off x="3373047" y="4845258"/>
            <a:ext cx="5442857" cy="584775"/>
          </a:xfrm>
          <a:prstGeom prst="rect">
            <a:avLst/>
          </a:prstGeom>
          <a:noFill/>
        </p:spPr>
        <p:txBody>
          <a:bodyPr wrap="square" rtlCol="0">
            <a:spAutoFit/>
          </a:bodyPr>
          <a:lstStyle/>
          <a:p>
            <a:pPr algn="ctr"/>
            <a:r>
              <a:rPr lang="en-US" sz="3200" b="1" dirty="0"/>
              <a:t>What’s In Your Toolkit?</a:t>
            </a:r>
          </a:p>
        </p:txBody>
      </p:sp>
      <p:pic>
        <p:nvPicPr>
          <p:cNvPr id="1026" name="Picture 2">
            <a:extLst>
              <a:ext uri="{FF2B5EF4-FFF2-40B4-BE49-F238E27FC236}">
                <a16:creationId xmlns:a16="http://schemas.microsoft.com/office/drawing/2014/main" id="{2718BE6C-7F04-F4F8-B28F-28DC8077E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95" y="4890216"/>
            <a:ext cx="237172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8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4F0FA-8B0A-0EB6-A4C5-D067A326AFB2}"/>
              </a:ext>
            </a:extLst>
          </p:cNvPr>
          <p:cNvSpPr>
            <a:spLocks noGrp="1"/>
          </p:cNvSpPr>
          <p:nvPr>
            <p:ph type="title"/>
          </p:nvPr>
        </p:nvSpPr>
        <p:spPr>
          <a:xfrm>
            <a:off x="2487427" y="0"/>
            <a:ext cx="6881026" cy="1322887"/>
          </a:xfrm>
        </p:spPr>
        <p:txBody>
          <a:bodyPr>
            <a:normAutofit/>
          </a:bodyPr>
          <a:lstStyle/>
          <a:p>
            <a:r>
              <a:rPr lang="en-US" b="1" dirty="0"/>
              <a:t>WHAT IS A CHATBOT?</a:t>
            </a:r>
          </a:p>
        </p:txBody>
      </p:sp>
      <p:sp>
        <p:nvSpPr>
          <p:cNvPr id="3" name="Content Placeholder 2">
            <a:extLst>
              <a:ext uri="{FF2B5EF4-FFF2-40B4-BE49-F238E27FC236}">
                <a16:creationId xmlns:a16="http://schemas.microsoft.com/office/drawing/2014/main" id="{B34D753E-8A4C-5526-3549-DF86EE3D879F}"/>
              </a:ext>
            </a:extLst>
          </p:cNvPr>
          <p:cNvSpPr>
            <a:spLocks noGrp="1"/>
          </p:cNvSpPr>
          <p:nvPr>
            <p:ph idx="1"/>
          </p:nvPr>
        </p:nvSpPr>
        <p:spPr>
          <a:xfrm>
            <a:off x="1834946" y="1061718"/>
            <a:ext cx="6797425" cy="5344161"/>
          </a:xfrm>
        </p:spPr>
        <p:txBody>
          <a:bodyPr>
            <a:normAutofit/>
          </a:bodyPr>
          <a:lstStyle/>
          <a:p>
            <a:pPr>
              <a:buClr>
                <a:srgbClr val="FF0000"/>
              </a:buClr>
              <a:buFont typeface="Wingdings" panose="05000000000000000000" pitchFamily="2" charset="2"/>
              <a:buChar char="Ø"/>
            </a:pPr>
            <a:r>
              <a:rPr lang="en-US" sz="1700" dirty="0"/>
              <a:t>IT READS YOUR PROMPT  (a need)</a:t>
            </a:r>
          </a:p>
          <a:p>
            <a:pPr lvl="1">
              <a:buClr>
                <a:srgbClr val="FF0000"/>
              </a:buClr>
              <a:buFont typeface="Wingdings" panose="05000000000000000000" pitchFamily="2" charset="2"/>
              <a:buChar char="§"/>
            </a:pPr>
            <a:r>
              <a:rPr lang="en-US" sz="1700" dirty="0"/>
              <a:t>You type in a question or request, and the chatbot breaks it down to figure out what you're asking </a:t>
            </a:r>
          </a:p>
          <a:p>
            <a:endParaRPr lang="en-US" sz="1700" dirty="0"/>
          </a:p>
          <a:p>
            <a:pPr marL="0" indent="0">
              <a:buNone/>
            </a:pPr>
            <a:endParaRPr lang="en-US" sz="1700" dirty="0"/>
          </a:p>
          <a:p>
            <a:pPr>
              <a:buClr>
                <a:srgbClr val="FF0000"/>
              </a:buClr>
              <a:buFont typeface="Wingdings" panose="05000000000000000000" pitchFamily="2" charset="2"/>
              <a:buChar char="Ø"/>
            </a:pPr>
            <a:r>
              <a:rPr lang="en-US" sz="1700" dirty="0"/>
              <a:t>IT PREDICTS THE BEST RESPONSE  (a want)</a:t>
            </a:r>
          </a:p>
          <a:p>
            <a:pPr lvl="1">
              <a:buClr>
                <a:srgbClr val="FF0000"/>
              </a:buClr>
              <a:buFont typeface="Wingdings" panose="05000000000000000000" pitchFamily="2" charset="2"/>
              <a:buChar char="§"/>
            </a:pPr>
            <a:r>
              <a:rPr lang="en-US" sz="1700" dirty="0"/>
              <a:t>The chatbot uses what it has learned from tons of text (like books and websites) to predict the best next words — like a really smart version of autocomplete.</a:t>
            </a:r>
          </a:p>
          <a:p>
            <a:pPr marL="0" indent="0">
              <a:buNone/>
            </a:pPr>
            <a:endParaRPr lang="en-US" sz="1700" dirty="0"/>
          </a:p>
          <a:p>
            <a:pPr marL="0" indent="0">
              <a:buNone/>
            </a:pPr>
            <a:endParaRPr lang="en-US" sz="1700" dirty="0"/>
          </a:p>
          <a:p>
            <a:pPr>
              <a:buClr>
                <a:srgbClr val="FF0000"/>
              </a:buClr>
              <a:buFont typeface="Wingdings" panose="05000000000000000000" pitchFamily="2" charset="2"/>
              <a:buChar char="Ø"/>
            </a:pPr>
            <a:r>
              <a:rPr lang="en-US" sz="1700" dirty="0"/>
              <a:t>IT RESPONDS LIKE A HUMAN WOULD (productive and efficient)</a:t>
            </a:r>
          </a:p>
          <a:p>
            <a:pPr lvl="1">
              <a:buClr>
                <a:srgbClr val="FF0000"/>
              </a:buClr>
              <a:buFont typeface="Wingdings" panose="05000000000000000000" pitchFamily="2" charset="2"/>
              <a:buChar char="§"/>
            </a:pPr>
            <a:r>
              <a:rPr lang="en-US" sz="1700" dirty="0"/>
              <a:t>It puts together a full sentence or paragraph that sounds natural — even though it doesn’t actually understand like a person.  </a:t>
            </a:r>
          </a:p>
        </p:txBody>
      </p:sp>
      <p:pic>
        <p:nvPicPr>
          <p:cNvPr id="1026" name="Picture 2">
            <a:extLst>
              <a:ext uri="{FF2B5EF4-FFF2-40B4-BE49-F238E27FC236}">
                <a16:creationId xmlns:a16="http://schemas.microsoft.com/office/drawing/2014/main" id="{8BB5912C-4B78-2297-6A29-A20410B01CE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85197" y="583114"/>
            <a:ext cx="17145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C291736-3B92-6589-E07E-1C10D1F74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5197" y="4286249"/>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a:extLst>
              <a:ext uri="{FF2B5EF4-FFF2-40B4-BE49-F238E27FC236}">
                <a16:creationId xmlns:a16="http://schemas.microsoft.com/office/drawing/2014/main" id="{CF299C98-132C-DD5B-5D75-E583E44D30E5}"/>
              </a:ext>
            </a:extLst>
          </p:cNvPr>
          <p:cNvSpPr>
            <a:spLocks noChangeAspect="1" noChangeArrowheads="1"/>
          </p:cNvSpPr>
          <p:nvPr/>
        </p:nvSpPr>
        <p:spPr bwMode="auto">
          <a:xfrm>
            <a:off x="9551897" y="342899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a:extLst>
              <a:ext uri="{FF2B5EF4-FFF2-40B4-BE49-F238E27FC236}">
                <a16:creationId xmlns:a16="http://schemas.microsoft.com/office/drawing/2014/main" id="{24DEACB2-4C96-40CE-802C-652A32079A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5197" y="2342067"/>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CC7748A-25A1-0AFC-5AB6-552FF053B7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423" y="5499816"/>
            <a:ext cx="237172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77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91C5-31A3-BAD6-9C99-0CFE7453A09B}"/>
              </a:ext>
            </a:extLst>
          </p:cNvPr>
          <p:cNvSpPr>
            <a:spLocks noGrp="1"/>
          </p:cNvSpPr>
          <p:nvPr>
            <p:ph type="title"/>
          </p:nvPr>
        </p:nvSpPr>
        <p:spPr>
          <a:xfrm>
            <a:off x="838200" y="365125"/>
            <a:ext cx="10515600" cy="625475"/>
          </a:xfrm>
        </p:spPr>
        <p:txBody>
          <a:bodyPr>
            <a:noAutofit/>
          </a:bodyPr>
          <a:lstStyle/>
          <a:p>
            <a:pPr algn="ctr"/>
            <a:r>
              <a:rPr lang="en-US" sz="4000" b="1" dirty="0"/>
              <a:t>   STEP-BY-STEP EXAMPLE:</a:t>
            </a:r>
          </a:p>
        </p:txBody>
      </p:sp>
      <p:graphicFrame>
        <p:nvGraphicFramePr>
          <p:cNvPr id="4" name="Content Placeholder 3">
            <a:extLst>
              <a:ext uri="{FF2B5EF4-FFF2-40B4-BE49-F238E27FC236}">
                <a16:creationId xmlns:a16="http://schemas.microsoft.com/office/drawing/2014/main" id="{29535104-F959-150E-DFAC-2926E2D804E1}"/>
              </a:ext>
            </a:extLst>
          </p:cNvPr>
          <p:cNvGraphicFramePr>
            <a:graphicFrameLocks noGrp="1"/>
          </p:cNvGraphicFramePr>
          <p:nvPr>
            <p:ph idx="1"/>
            <p:extLst>
              <p:ext uri="{D42A27DB-BD31-4B8C-83A1-F6EECF244321}">
                <p14:modId xmlns:p14="http://schemas.microsoft.com/office/powerpoint/2010/main" val="3079130189"/>
              </p:ext>
            </p:extLst>
          </p:nvPr>
        </p:nvGraphicFramePr>
        <p:xfrm>
          <a:off x="838200" y="1046679"/>
          <a:ext cx="10515600" cy="4390448"/>
        </p:xfrm>
        <a:graphic>
          <a:graphicData uri="http://schemas.openxmlformats.org/drawingml/2006/table">
            <a:tbl>
              <a:tblPr firstRow="1" bandRow="1">
                <a:tableStyleId>{5C22544A-7EE6-4342-B048-85BDC9FD1C3A}</a:tableStyleId>
              </a:tblPr>
              <a:tblGrid>
                <a:gridCol w="2495550">
                  <a:extLst>
                    <a:ext uri="{9D8B030D-6E8A-4147-A177-3AD203B41FA5}">
                      <a16:colId xmlns:a16="http://schemas.microsoft.com/office/drawing/2014/main" val="2631283130"/>
                    </a:ext>
                  </a:extLst>
                </a:gridCol>
                <a:gridCol w="8020050">
                  <a:extLst>
                    <a:ext uri="{9D8B030D-6E8A-4147-A177-3AD203B41FA5}">
                      <a16:colId xmlns:a16="http://schemas.microsoft.com/office/drawing/2014/main" val="4173336121"/>
                    </a:ext>
                  </a:extLst>
                </a:gridCol>
              </a:tblGrid>
              <a:tr h="455260">
                <a:tc>
                  <a:txBody>
                    <a:bodyPr/>
                    <a:lstStyle/>
                    <a:p>
                      <a:endParaRPr lang="en-US"/>
                    </a:p>
                  </a:txBody>
                  <a:tcPr/>
                </a:tc>
                <a:tc>
                  <a:txBody>
                    <a:bodyPr/>
                    <a:lstStyle/>
                    <a:p>
                      <a:endParaRPr lang="en-US" dirty="0"/>
                    </a:p>
                  </a:txBody>
                  <a:tcPr/>
                </a:tc>
                <a:extLst>
                  <a:ext uri="{0D108BD9-81ED-4DB2-BD59-A6C34878D82A}">
                    <a16:rowId xmlns:a16="http://schemas.microsoft.com/office/drawing/2014/main" val="2794590790"/>
                  </a:ext>
                </a:extLst>
              </a:tr>
              <a:tr h="455260">
                <a:tc>
                  <a:txBody>
                    <a:bodyPr/>
                    <a:lstStyle/>
                    <a:p>
                      <a:r>
                        <a:rPr lang="en-US" sz="1600" dirty="0"/>
                        <a:t>YOU ASK A QUESTION:</a:t>
                      </a:r>
                    </a:p>
                  </a:txBody>
                  <a:tcPr/>
                </a:tc>
                <a:tc>
                  <a:txBody>
                    <a:bodyPr/>
                    <a:lstStyle/>
                    <a:p>
                      <a:r>
                        <a:rPr lang="en-US" dirty="0"/>
                        <a:t>You type: “What are the major causes of inflation.”</a:t>
                      </a:r>
                    </a:p>
                  </a:txBody>
                  <a:tcPr/>
                </a:tc>
                <a:extLst>
                  <a:ext uri="{0D108BD9-81ED-4DB2-BD59-A6C34878D82A}">
                    <a16:rowId xmlns:a16="http://schemas.microsoft.com/office/drawing/2014/main" val="3757268408"/>
                  </a:ext>
                </a:extLst>
              </a:tr>
              <a:tr h="785790">
                <a:tc>
                  <a:txBody>
                    <a:bodyPr/>
                    <a:lstStyle/>
                    <a:p>
                      <a:r>
                        <a:rPr lang="en-US" sz="1600" dirty="0"/>
                        <a:t>CHATBOT ANALYZES YOUR PROMPT</a:t>
                      </a:r>
                    </a:p>
                  </a:txBody>
                  <a:tcPr/>
                </a:tc>
                <a:tc>
                  <a:txBody>
                    <a:bodyPr/>
                    <a:lstStyle/>
                    <a:p>
                      <a:r>
                        <a:rPr lang="en-US" dirty="0"/>
                        <a:t>It breaks down your sentences into parts- it knows you want a definition, and it knows you want several causes. </a:t>
                      </a:r>
                    </a:p>
                  </a:txBody>
                  <a:tcPr/>
                </a:tc>
                <a:extLst>
                  <a:ext uri="{0D108BD9-81ED-4DB2-BD59-A6C34878D82A}">
                    <a16:rowId xmlns:a16="http://schemas.microsoft.com/office/drawing/2014/main" val="2807035698"/>
                  </a:ext>
                </a:extLst>
              </a:tr>
              <a:tr h="1122558">
                <a:tc>
                  <a:txBody>
                    <a:bodyPr/>
                    <a:lstStyle/>
                    <a:p>
                      <a:r>
                        <a:rPr lang="en-US" sz="1600" dirty="0"/>
                        <a:t>IT SEARCHES ITS TRAINING DATA (KIND OF)</a:t>
                      </a:r>
                    </a:p>
                  </a:txBody>
                  <a:tcPr/>
                </a:tc>
                <a:tc>
                  <a:txBody>
                    <a:bodyPr/>
                    <a:lstStyle/>
                    <a:p>
                      <a:r>
                        <a:rPr lang="en-US" dirty="0"/>
                        <a:t>The chatbot has read billions of words from books, websites, conversations, and more. It doesn’t search the internet, but it uses what it already learned to guess what a good response would be.</a:t>
                      </a:r>
                    </a:p>
                  </a:txBody>
                  <a:tcPr/>
                </a:tc>
                <a:extLst>
                  <a:ext uri="{0D108BD9-81ED-4DB2-BD59-A6C34878D82A}">
                    <a16:rowId xmlns:a16="http://schemas.microsoft.com/office/drawing/2014/main" val="4082961495"/>
                  </a:ext>
                </a:extLst>
              </a:tr>
              <a:tr h="785790">
                <a:tc>
                  <a:txBody>
                    <a:bodyPr/>
                    <a:lstStyle/>
                    <a:p>
                      <a:r>
                        <a:rPr lang="en-US" sz="1600" dirty="0"/>
                        <a:t>IT PREDICTS THE BEST RESPONSE</a:t>
                      </a:r>
                    </a:p>
                  </a:txBody>
                  <a:tcPr/>
                </a:tc>
                <a:tc>
                  <a:txBody>
                    <a:bodyPr/>
                    <a:lstStyle/>
                    <a:p>
                      <a:r>
                        <a:rPr lang="en-US" dirty="0"/>
                        <a:t>It doesn’t think like a person — it just predicts the most likely next words based on your question.  You have the final word.</a:t>
                      </a:r>
                    </a:p>
                  </a:txBody>
                  <a:tcPr/>
                </a:tc>
                <a:extLst>
                  <a:ext uri="{0D108BD9-81ED-4DB2-BD59-A6C34878D82A}">
                    <a16:rowId xmlns:a16="http://schemas.microsoft.com/office/drawing/2014/main" val="1212152162"/>
                  </a:ext>
                </a:extLst>
              </a:tr>
              <a:tr h="785790">
                <a:tc>
                  <a:txBody>
                    <a:bodyPr/>
                    <a:lstStyle/>
                    <a:p>
                      <a:r>
                        <a:rPr lang="en-US" sz="1600" dirty="0"/>
                        <a:t>IT WRITES THE ANSWER ONE WORD AT A TIME</a:t>
                      </a:r>
                    </a:p>
                  </a:txBody>
                  <a:tcPr/>
                </a:tc>
                <a:tc>
                  <a:txBody>
                    <a:bodyPr/>
                    <a:lstStyle/>
                    <a:p>
                      <a:r>
                        <a:rPr lang="en-US" dirty="0"/>
                        <a:t>You’ll notice it types out the response gradually. It’s literally predicting and writing one word at a time, really fast.</a:t>
                      </a:r>
                    </a:p>
                  </a:txBody>
                  <a:tcPr/>
                </a:tc>
                <a:extLst>
                  <a:ext uri="{0D108BD9-81ED-4DB2-BD59-A6C34878D82A}">
                    <a16:rowId xmlns:a16="http://schemas.microsoft.com/office/drawing/2014/main" val="506634009"/>
                  </a:ext>
                </a:extLst>
              </a:tr>
            </a:tbl>
          </a:graphicData>
        </a:graphic>
      </p:graphicFrame>
      <p:pic>
        <p:nvPicPr>
          <p:cNvPr id="3" name="Picture 2">
            <a:extLst>
              <a:ext uri="{FF2B5EF4-FFF2-40B4-BE49-F238E27FC236}">
                <a16:creationId xmlns:a16="http://schemas.microsoft.com/office/drawing/2014/main" id="{64909D48-7A13-539B-E64E-1357AF9C9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52" y="5542479"/>
            <a:ext cx="237172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935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3780E-ED40-A9D8-C492-7CE4A7C8CE7B}"/>
              </a:ext>
            </a:extLst>
          </p:cNvPr>
          <p:cNvSpPr>
            <a:spLocks noGrp="1"/>
          </p:cNvSpPr>
          <p:nvPr>
            <p:ph type="title"/>
          </p:nvPr>
        </p:nvSpPr>
        <p:spPr>
          <a:xfrm>
            <a:off x="362527" y="112751"/>
            <a:ext cx="10515600" cy="732359"/>
          </a:xfrm>
        </p:spPr>
        <p:txBody>
          <a:bodyPr>
            <a:normAutofit/>
          </a:bodyPr>
          <a:lstStyle/>
          <a:p>
            <a:pPr algn="ctr"/>
            <a:r>
              <a:rPr lang="en-US" sz="4000" b="1" dirty="0"/>
              <a:t>            What it doesn’t do!</a:t>
            </a:r>
            <a:endParaRPr lang="en-US" sz="4000" dirty="0"/>
          </a:p>
        </p:txBody>
      </p:sp>
      <p:sp>
        <p:nvSpPr>
          <p:cNvPr id="5" name="TextBox 4">
            <a:extLst>
              <a:ext uri="{FF2B5EF4-FFF2-40B4-BE49-F238E27FC236}">
                <a16:creationId xmlns:a16="http://schemas.microsoft.com/office/drawing/2014/main" id="{6B96115A-279F-AC10-C29E-9852100E838C}"/>
              </a:ext>
            </a:extLst>
          </p:cNvPr>
          <p:cNvSpPr txBox="1"/>
          <p:nvPr/>
        </p:nvSpPr>
        <p:spPr>
          <a:xfrm>
            <a:off x="1014313" y="2461320"/>
            <a:ext cx="3980873" cy="830997"/>
          </a:xfrm>
          <a:prstGeom prst="rect">
            <a:avLst/>
          </a:prstGeom>
          <a:noFill/>
        </p:spPr>
        <p:txBody>
          <a:bodyPr wrap="square">
            <a:spAutoFit/>
          </a:bodyPr>
          <a:lstStyle/>
          <a:p>
            <a:pPr algn="ctr"/>
            <a:r>
              <a:rPr lang="en-US" sz="1600" b="1" dirty="0"/>
              <a:t>DOES NOT UNDERSTAND </a:t>
            </a:r>
          </a:p>
          <a:p>
            <a:pPr algn="ctr"/>
            <a:r>
              <a:rPr lang="en-US" sz="1600" dirty="0"/>
              <a:t>A Chatbot does not understand your question the way a human does.</a:t>
            </a:r>
          </a:p>
        </p:txBody>
      </p:sp>
      <p:sp>
        <p:nvSpPr>
          <p:cNvPr id="7" name="TextBox 6">
            <a:extLst>
              <a:ext uri="{FF2B5EF4-FFF2-40B4-BE49-F238E27FC236}">
                <a16:creationId xmlns:a16="http://schemas.microsoft.com/office/drawing/2014/main" id="{3ADCD04A-771F-DFB9-3865-1499E2A9B4CD}"/>
              </a:ext>
            </a:extLst>
          </p:cNvPr>
          <p:cNvSpPr txBox="1"/>
          <p:nvPr/>
        </p:nvSpPr>
        <p:spPr>
          <a:xfrm>
            <a:off x="7139710" y="2473111"/>
            <a:ext cx="5052290" cy="830997"/>
          </a:xfrm>
          <a:prstGeom prst="rect">
            <a:avLst/>
          </a:prstGeom>
          <a:noFill/>
        </p:spPr>
        <p:txBody>
          <a:bodyPr wrap="square">
            <a:spAutoFit/>
          </a:bodyPr>
          <a:lstStyle/>
          <a:p>
            <a:pPr algn="ctr"/>
            <a:r>
              <a:rPr lang="en-US" sz="1600" b="1" dirty="0"/>
              <a:t>DOES NOT REMEMBER:</a:t>
            </a:r>
          </a:p>
          <a:p>
            <a:pPr algn="ctr"/>
            <a:r>
              <a:rPr lang="en-US" sz="1600" dirty="0"/>
              <a:t>A Chatbot does not remember past chats unless you’re in the same session or using custom instructions. </a:t>
            </a:r>
          </a:p>
        </p:txBody>
      </p:sp>
      <p:sp>
        <p:nvSpPr>
          <p:cNvPr id="9" name="TextBox 8">
            <a:extLst>
              <a:ext uri="{FF2B5EF4-FFF2-40B4-BE49-F238E27FC236}">
                <a16:creationId xmlns:a16="http://schemas.microsoft.com/office/drawing/2014/main" id="{845F5F7A-BD14-640B-D2B4-3D9C899EE955}"/>
              </a:ext>
            </a:extLst>
          </p:cNvPr>
          <p:cNvSpPr txBox="1"/>
          <p:nvPr/>
        </p:nvSpPr>
        <p:spPr>
          <a:xfrm>
            <a:off x="1131453" y="5120075"/>
            <a:ext cx="3826163" cy="830997"/>
          </a:xfrm>
          <a:prstGeom prst="rect">
            <a:avLst/>
          </a:prstGeom>
          <a:noFill/>
        </p:spPr>
        <p:txBody>
          <a:bodyPr wrap="square" rtlCol="0">
            <a:spAutoFit/>
          </a:bodyPr>
          <a:lstStyle/>
          <a:p>
            <a:r>
              <a:rPr lang="en-US" sz="1600" b="1" dirty="0"/>
              <a:t>DOES NOT KNOW THE CURRENT NEWS</a:t>
            </a:r>
          </a:p>
          <a:p>
            <a:pPr algn="ctr"/>
            <a:r>
              <a:rPr lang="en-US" sz="1600" dirty="0"/>
              <a:t>Unless you’re using a version with web access.</a:t>
            </a:r>
          </a:p>
        </p:txBody>
      </p:sp>
      <p:sp>
        <p:nvSpPr>
          <p:cNvPr id="14" name="TextBox 13">
            <a:extLst>
              <a:ext uri="{FF2B5EF4-FFF2-40B4-BE49-F238E27FC236}">
                <a16:creationId xmlns:a16="http://schemas.microsoft.com/office/drawing/2014/main" id="{C07F35B8-31F6-0285-7B16-68D3F189AB04}"/>
              </a:ext>
            </a:extLst>
          </p:cNvPr>
          <p:cNvSpPr txBox="1"/>
          <p:nvPr/>
        </p:nvSpPr>
        <p:spPr>
          <a:xfrm>
            <a:off x="7234385" y="5166504"/>
            <a:ext cx="4424218" cy="1077218"/>
          </a:xfrm>
          <a:prstGeom prst="rect">
            <a:avLst/>
          </a:prstGeom>
          <a:noFill/>
        </p:spPr>
        <p:txBody>
          <a:bodyPr wrap="square" rtlCol="0">
            <a:spAutoFit/>
          </a:bodyPr>
          <a:lstStyle/>
          <a:p>
            <a:pPr algn="ctr"/>
            <a:r>
              <a:rPr lang="en-US" sz="1600" b="1" dirty="0"/>
              <a:t>DOES NOT HAVE FEELINGS, </a:t>
            </a:r>
          </a:p>
          <a:p>
            <a:pPr algn="ctr"/>
            <a:r>
              <a:rPr lang="en-US" sz="1600" b="1" dirty="0"/>
              <a:t>OPINIONS OR BELIEFS.</a:t>
            </a:r>
          </a:p>
          <a:p>
            <a:pPr algn="ctr"/>
            <a:r>
              <a:rPr lang="en-US" sz="1600" dirty="0"/>
              <a:t>It doesn’t have a brain or a heart – but it can fake having one pretty well. </a:t>
            </a:r>
            <a:endParaRPr lang="en-US" sz="1600" b="1" dirty="0"/>
          </a:p>
        </p:txBody>
      </p:sp>
      <p:pic>
        <p:nvPicPr>
          <p:cNvPr id="2052" name="Picture 4">
            <a:extLst>
              <a:ext uri="{FF2B5EF4-FFF2-40B4-BE49-F238E27FC236}">
                <a16:creationId xmlns:a16="http://schemas.microsoft.com/office/drawing/2014/main" id="{0B7B08D7-F5FD-0781-1740-6354E2D97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733" y="853291"/>
            <a:ext cx="2598035" cy="16600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4D866EC-36B8-07A0-32A2-2DCDDBB4F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883" y="839488"/>
            <a:ext cx="2381682" cy="159361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4807FFF1-7791-989E-3DA3-7E2873E7EE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4504" y="3439886"/>
            <a:ext cx="246398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4EF0A162-1222-AF2B-74B5-D59DA4502E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2819" y="3456246"/>
            <a:ext cx="2560949" cy="16600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12AB69B-25A3-7F0A-6815-C6B7065DD2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329" y="5535574"/>
            <a:ext cx="237172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22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additive="base">
                                        <p:cTn id="19" dur="500" fill="hold"/>
                                        <p:tgtEl>
                                          <p:spTgt spid="2054"/>
                                        </p:tgtEl>
                                        <p:attrNameLst>
                                          <p:attrName>ppt_x</p:attrName>
                                        </p:attrNameLst>
                                      </p:cBhvr>
                                      <p:tavLst>
                                        <p:tav tm="0">
                                          <p:val>
                                            <p:strVal val="#ppt_x"/>
                                          </p:val>
                                        </p:tav>
                                        <p:tav tm="100000">
                                          <p:val>
                                            <p:strVal val="#ppt_x"/>
                                          </p:val>
                                        </p:tav>
                                      </p:tavLst>
                                    </p:anim>
                                    <p:anim calcmode="lin" valueType="num">
                                      <p:cBhvr additive="base">
                                        <p:cTn id="20"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8"/>
                                        </p:tgtEl>
                                        <p:attrNameLst>
                                          <p:attrName>style.visibility</p:attrName>
                                        </p:attrNameLst>
                                      </p:cBhvr>
                                      <p:to>
                                        <p:strVal val="visible"/>
                                      </p:to>
                                    </p:set>
                                    <p:anim calcmode="lin" valueType="num">
                                      <p:cBhvr additive="base">
                                        <p:cTn id="31" dur="500" fill="hold"/>
                                        <p:tgtEl>
                                          <p:spTgt spid="2058"/>
                                        </p:tgtEl>
                                        <p:attrNameLst>
                                          <p:attrName>ppt_x</p:attrName>
                                        </p:attrNameLst>
                                      </p:cBhvr>
                                      <p:tavLst>
                                        <p:tav tm="0">
                                          <p:val>
                                            <p:strVal val="#ppt_x"/>
                                          </p:val>
                                        </p:tav>
                                        <p:tav tm="100000">
                                          <p:val>
                                            <p:strVal val="#ppt_x"/>
                                          </p:val>
                                        </p:tav>
                                      </p:tavLst>
                                    </p:anim>
                                    <p:anim calcmode="lin" valueType="num">
                                      <p:cBhvr additive="base">
                                        <p:cTn id="32"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56"/>
                                        </p:tgtEl>
                                        <p:attrNameLst>
                                          <p:attrName>style.visibility</p:attrName>
                                        </p:attrNameLst>
                                      </p:cBhvr>
                                      <p:to>
                                        <p:strVal val="visible"/>
                                      </p:to>
                                    </p:set>
                                    <p:anim calcmode="lin" valueType="num">
                                      <p:cBhvr additive="base">
                                        <p:cTn id="43" dur="500" fill="hold"/>
                                        <p:tgtEl>
                                          <p:spTgt spid="2056"/>
                                        </p:tgtEl>
                                        <p:attrNameLst>
                                          <p:attrName>ppt_x</p:attrName>
                                        </p:attrNameLst>
                                      </p:cBhvr>
                                      <p:tavLst>
                                        <p:tav tm="0">
                                          <p:val>
                                            <p:strVal val="#ppt_x"/>
                                          </p:val>
                                        </p:tav>
                                        <p:tav tm="100000">
                                          <p:val>
                                            <p:strVal val="#ppt_x"/>
                                          </p:val>
                                        </p:tav>
                                      </p:tavLst>
                                    </p:anim>
                                    <p:anim calcmode="lin" valueType="num">
                                      <p:cBhvr additive="base">
                                        <p:cTn id="44"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FA69C-2145-905C-863D-3F59EC10A151}"/>
              </a:ext>
            </a:extLst>
          </p:cNvPr>
          <p:cNvSpPr>
            <a:spLocks noGrp="1"/>
          </p:cNvSpPr>
          <p:nvPr>
            <p:ph type="title"/>
          </p:nvPr>
        </p:nvSpPr>
        <p:spPr>
          <a:xfrm>
            <a:off x="939572" y="503052"/>
            <a:ext cx="4391025" cy="748806"/>
          </a:xfrm>
        </p:spPr>
        <p:txBody>
          <a:bodyPr vert="horz" lIns="91440" tIns="45720" rIns="91440" bIns="45720" rtlCol="0" anchor="t">
            <a:normAutofit/>
          </a:bodyPr>
          <a:lstStyle/>
          <a:p>
            <a:r>
              <a:rPr lang="en-US" sz="4000" b="1" kern="1200" dirty="0">
                <a:latin typeface="+mj-lt"/>
                <a:ea typeface="+mj-ea"/>
                <a:cs typeface="+mj-cs"/>
              </a:rPr>
              <a:t>What is a Prompt?</a:t>
            </a:r>
          </a:p>
        </p:txBody>
      </p:sp>
      <p:sp>
        <p:nvSpPr>
          <p:cNvPr id="4" name="TextBox 3">
            <a:extLst>
              <a:ext uri="{FF2B5EF4-FFF2-40B4-BE49-F238E27FC236}">
                <a16:creationId xmlns:a16="http://schemas.microsoft.com/office/drawing/2014/main" id="{91555D58-9B08-1B80-2AE9-A35F91B9C21B}"/>
              </a:ext>
            </a:extLst>
          </p:cNvPr>
          <p:cNvSpPr txBox="1"/>
          <p:nvPr/>
        </p:nvSpPr>
        <p:spPr>
          <a:xfrm>
            <a:off x="581891" y="1529522"/>
            <a:ext cx="4748706" cy="4000421"/>
          </a:xfrm>
          <a:prstGeom prst="rect">
            <a:avLst/>
          </a:prstGeom>
        </p:spPr>
        <p:txBody>
          <a:bodyPr vert="horz" lIns="91440" tIns="45720" rIns="91440" bIns="45720" rtlCol="0">
            <a:noAutofit/>
          </a:bodyPr>
          <a:lstStyle/>
          <a:p>
            <a:pPr marL="114300" indent="-342900">
              <a:lnSpc>
                <a:spcPct val="90000"/>
              </a:lnSpc>
              <a:spcAft>
                <a:spcPts val="600"/>
              </a:spcAft>
              <a:buClr>
                <a:srgbClr val="FF0000"/>
              </a:buClr>
              <a:buFont typeface="Wingdings" panose="05000000000000000000" pitchFamily="2" charset="2"/>
              <a:buChar char="Ø"/>
            </a:pPr>
            <a:r>
              <a:rPr lang="en-US" sz="2200" dirty="0">
                <a:solidFill>
                  <a:schemeClr val="tx1">
                    <a:alpha val="80000"/>
                  </a:schemeClr>
                </a:solidFill>
              </a:rPr>
              <a:t>Practice of crafting clear, structured, and intentional input (called a prompt) to guide a language model toward producing a relevant, accurate, or creative output. </a:t>
            </a:r>
          </a:p>
          <a:p>
            <a:pPr>
              <a:lnSpc>
                <a:spcPct val="90000"/>
              </a:lnSpc>
              <a:spcAft>
                <a:spcPts val="600"/>
              </a:spcAft>
              <a:buClr>
                <a:srgbClr val="FF0000"/>
              </a:buClr>
            </a:pPr>
            <a:endParaRPr lang="en-US" sz="2200" dirty="0">
              <a:solidFill>
                <a:schemeClr val="tx1">
                  <a:alpha val="80000"/>
                </a:schemeClr>
              </a:solidFill>
            </a:endParaRPr>
          </a:p>
          <a:p>
            <a:pPr marL="228600" indent="-457200">
              <a:lnSpc>
                <a:spcPct val="90000"/>
              </a:lnSpc>
              <a:spcAft>
                <a:spcPts val="600"/>
              </a:spcAft>
              <a:buClr>
                <a:srgbClr val="FF0000"/>
              </a:buClr>
              <a:buFont typeface="Wingdings" panose="05000000000000000000" pitchFamily="2" charset="2"/>
              <a:buChar char="Ø"/>
            </a:pPr>
            <a:r>
              <a:rPr lang="en-US" sz="2200" dirty="0">
                <a:solidFill>
                  <a:schemeClr val="tx1">
                    <a:alpha val="80000"/>
                  </a:schemeClr>
                </a:solidFill>
              </a:rPr>
              <a:t>Prompts can be questions, instructions, or contextual statements, and their effectiveness depends on clarity, specificity, structure, and context.</a:t>
            </a:r>
          </a:p>
        </p:txBody>
      </p:sp>
      <p:pic>
        <p:nvPicPr>
          <p:cNvPr id="2050" name="Picture 2">
            <a:extLst>
              <a:ext uri="{FF2B5EF4-FFF2-40B4-BE49-F238E27FC236}">
                <a16:creationId xmlns:a16="http://schemas.microsoft.com/office/drawing/2014/main" id="{40E09746-B24D-C55C-E5B4-648FC66AC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405" y="1251858"/>
            <a:ext cx="4174671" cy="41190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B510358-90B8-C414-C660-072AE5CFC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3" y="5529943"/>
            <a:ext cx="237172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55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F33AC-A04C-1F1C-A545-55F651CE3CBD}"/>
              </a:ext>
            </a:extLst>
          </p:cNvPr>
          <p:cNvSpPr>
            <a:spLocks noGrp="1"/>
          </p:cNvSpPr>
          <p:nvPr>
            <p:ph type="title"/>
          </p:nvPr>
        </p:nvSpPr>
        <p:spPr>
          <a:xfrm>
            <a:off x="2286000" y="879928"/>
            <a:ext cx="9906000" cy="685800"/>
          </a:xfrm>
        </p:spPr>
        <p:txBody>
          <a:bodyPr anchor="t">
            <a:normAutofit/>
          </a:bodyPr>
          <a:lstStyle/>
          <a:p>
            <a:r>
              <a:rPr lang="en-US" sz="4000" b="1" dirty="0"/>
              <a:t>ANATOMY OF A GOOD PROMPT</a:t>
            </a:r>
          </a:p>
        </p:txBody>
      </p:sp>
      <p:graphicFrame>
        <p:nvGraphicFramePr>
          <p:cNvPr id="21" name="Content Placeholder 2">
            <a:extLst>
              <a:ext uri="{FF2B5EF4-FFF2-40B4-BE49-F238E27FC236}">
                <a16:creationId xmlns:a16="http://schemas.microsoft.com/office/drawing/2014/main" id="{2FA7536B-C9DF-D9B7-30BC-9278CDC2EBC0}"/>
              </a:ext>
            </a:extLst>
          </p:cNvPr>
          <p:cNvGraphicFramePr>
            <a:graphicFrameLocks noGrp="1"/>
          </p:cNvGraphicFramePr>
          <p:nvPr>
            <p:ph idx="1"/>
            <p:extLst>
              <p:ext uri="{D42A27DB-BD31-4B8C-83A1-F6EECF244321}">
                <p14:modId xmlns:p14="http://schemas.microsoft.com/office/powerpoint/2010/main" val="1932312844"/>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A72965DB-BD72-62AB-2EB8-D882693DE8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452" y="5565130"/>
            <a:ext cx="237172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441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B90C-A066-E1C0-49B9-5579246783A4}"/>
              </a:ext>
            </a:extLst>
          </p:cNvPr>
          <p:cNvSpPr>
            <a:spLocks noGrp="1"/>
          </p:cNvSpPr>
          <p:nvPr>
            <p:ph type="title"/>
          </p:nvPr>
        </p:nvSpPr>
        <p:spPr>
          <a:xfrm>
            <a:off x="838200" y="231522"/>
            <a:ext cx="10515600" cy="872548"/>
          </a:xfrm>
        </p:spPr>
        <p:txBody>
          <a:bodyPr>
            <a:normAutofit/>
          </a:bodyPr>
          <a:lstStyle/>
          <a:p>
            <a:pPr algn="ctr"/>
            <a:r>
              <a:rPr lang="en-US" sz="4000" b="1" dirty="0"/>
              <a:t>EXAMPLES:</a:t>
            </a:r>
          </a:p>
        </p:txBody>
      </p:sp>
      <p:sp>
        <p:nvSpPr>
          <p:cNvPr id="3" name="Content Placeholder 2">
            <a:extLst>
              <a:ext uri="{FF2B5EF4-FFF2-40B4-BE49-F238E27FC236}">
                <a16:creationId xmlns:a16="http://schemas.microsoft.com/office/drawing/2014/main" id="{6499D7C5-AC2C-BE7D-F0EF-0AB52A336483}"/>
              </a:ext>
            </a:extLst>
          </p:cNvPr>
          <p:cNvSpPr>
            <a:spLocks noGrp="1"/>
          </p:cNvSpPr>
          <p:nvPr>
            <p:ph idx="1"/>
          </p:nvPr>
        </p:nvSpPr>
        <p:spPr>
          <a:xfrm>
            <a:off x="744188" y="2075728"/>
            <a:ext cx="3650673" cy="1477329"/>
          </a:xfrm>
        </p:spPr>
        <p:txBody>
          <a:bodyPr>
            <a:normAutofit/>
          </a:bodyPr>
          <a:lstStyle/>
          <a:p>
            <a:pPr marL="0" indent="0" algn="ctr">
              <a:buNone/>
            </a:pPr>
            <a:r>
              <a:rPr lang="en-US" sz="3600" b="1" dirty="0"/>
              <a:t>   BASIC:                </a:t>
            </a:r>
            <a:r>
              <a:rPr lang="en-US" sz="1800" dirty="0"/>
              <a:t>“Tell me about inflation.” (It’ll give you an answer, but it might be too broad).</a:t>
            </a:r>
          </a:p>
          <a:p>
            <a:pPr marL="0" indent="0" algn="ctr">
              <a:buNone/>
            </a:pPr>
            <a:endParaRPr lang="en-US" sz="2000" dirty="0"/>
          </a:p>
          <a:p>
            <a:pPr marL="0" indent="0" algn="ctr">
              <a:buNone/>
            </a:pPr>
            <a:endParaRPr lang="en-US" sz="2000" dirty="0"/>
          </a:p>
        </p:txBody>
      </p:sp>
      <p:sp>
        <p:nvSpPr>
          <p:cNvPr id="5" name="TextBox 4">
            <a:extLst>
              <a:ext uri="{FF2B5EF4-FFF2-40B4-BE49-F238E27FC236}">
                <a16:creationId xmlns:a16="http://schemas.microsoft.com/office/drawing/2014/main" id="{54C790A0-A5FD-D3E2-90FB-0AFC58C0B5E2}"/>
              </a:ext>
            </a:extLst>
          </p:cNvPr>
          <p:cNvSpPr txBox="1"/>
          <p:nvPr/>
        </p:nvSpPr>
        <p:spPr>
          <a:xfrm>
            <a:off x="7641771" y="2161399"/>
            <a:ext cx="3951515" cy="1754326"/>
          </a:xfrm>
          <a:prstGeom prst="rect">
            <a:avLst/>
          </a:prstGeom>
          <a:noFill/>
        </p:spPr>
        <p:txBody>
          <a:bodyPr wrap="square">
            <a:spAutoFit/>
          </a:bodyPr>
          <a:lstStyle/>
          <a:p>
            <a:pPr marL="0" indent="0" algn="ctr" rtl="0" eaLnBrk="1" latinLnBrk="0" hangingPunct="1">
              <a:buNone/>
            </a:pPr>
            <a:r>
              <a:rPr lang="en-US" sz="3600" b="1" dirty="0">
                <a:effectLst/>
                <a:latin typeface="Aptos" panose="020B0004020202020204" pitchFamily="34" charset="0"/>
              </a:rPr>
              <a:t>BETTER:</a:t>
            </a:r>
            <a:endParaRPr lang="en-US" sz="3600" dirty="0">
              <a:effectLst/>
              <a:latin typeface="Aptos" panose="020B0004020202020204" pitchFamily="34" charset="0"/>
            </a:endParaRPr>
          </a:p>
          <a:p>
            <a:pPr marL="0" indent="0" algn="ctr" rtl="0" eaLnBrk="1" latinLnBrk="0" hangingPunct="1">
              <a:buNone/>
            </a:pPr>
            <a:r>
              <a:rPr lang="en-US" sz="1800" dirty="0">
                <a:effectLst/>
                <a:latin typeface="Aptos" panose="020B0004020202020204" pitchFamily="34" charset="0"/>
              </a:rPr>
              <a:t>“Describe inflation fluctuations using easy-to-understand language.” (This version is clearer and more accessible for beginners).</a:t>
            </a:r>
            <a:endParaRPr lang="en-US" dirty="0"/>
          </a:p>
        </p:txBody>
      </p:sp>
      <p:sp>
        <p:nvSpPr>
          <p:cNvPr id="7" name="TextBox 6">
            <a:extLst>
              <a:ext uri="{FF2B5EF4-FFF2-40B4-BE49-F238E27FC236}">
                <a16:creationId xmlns:a16="http://schemas.microsoft.com/office/drawing/2014/main" id="{5867FDDE-1F31-8298-83A9-C792A1B58916}"/>
              </a:ext>
            </a:extLst>
          </p:cNvPr>
          <p:cNvSpPr txBox="1"/>
          <p:nvPr/>
        </p:nvSpPr>
        <p:spPr>
          <a:xfrm>
            <a:off x="2445327" y="4220839"/>
            <a:ext cx="3650673" cy="2308324"/>
          </a:xfrm>
          <a:prstGeom prst="rect">
            <a:avLst/>
          </a:prstGeom>
          <a:noFill/>
        </p:spPr>
        <p:txBody>
          <a:bodyPr wrap="square">
            <a:spAutoFit/>
          </a:bodyPr>
          <a:lstStyle/>
          <a:p>
            <a:pPr algn="ctr"/>
            <a:r>
              <a:rPr lang="en-US" sz="3600" b="1" dirty="0"/>
              <a:t>BEST: </a:t>
            </a:r>
          </a:p>
          <a:p>
            <a:pPr algn="ctr"/>
            <a:r>
              <a:rPr lang="en-US" dirty="0"/>
              <a:t>“Explain  the major concepts of inflation in 5 bullet points using simple language, as if you’re talking to a 10-year-old.” (Super clear, structured and directed at a specific audience)</a:t>
            </a:r>
          </a:p>
        </p:txBody>
      </p:sp>
      <p:pic>
        <p:nvPicPr>
          <p:cNvPr id="2056" name="Picture 8">
            <a:extLst>
              <a:ext uri="{FF2B5EF4-FFF2-40B4-BE49-F238E27FC236}">
                <a16:creationId xmlns:a16="http://schemas.microsoft.com/office/drawing/2014/main" id="{428A945D-0C89-C88A-3604-BFB6FE1EF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857" y="1104070"/>
            <a:ext cx="152400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onda PNG Images Transparent Free Download">
            <a:extLst>
              <a:ext uri="{FF2B5EF4-FFF2-40B4-BE49-F238E27FC236}">
                <a16:creationId xmlns:a16="http://schemas.microsoft.com/office/drawing/2014/main" id="{4223EB91-5268-DE6B-B832-BC74FBD75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2341" y="1018399"/>
            <a:ext cx="20574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1456E64B-4881-26B5-FF8B-605BBB8E87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653" y="4255875"/>
            <a:ext cx="3332387" cy="22382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A839F65E-3C38-8574-570A-D3BB720714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02" y="5565130"/>
            <a:ext cx="237172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58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 calcmode="lin" valueType="num">
                                      <p:cBhvr additive="base">
                                        <p:cTn id="7" dur="500" fill="hold"/>
                                        <p:tgtEl>
                                          <p:spTgt spid="2056"/>
                                        </p:tgtEl>
                                        <p:attrNameLst>
                                          <p:attrName>ppt_x</p:attrName>
                                        </p:attrNameLst>
                                      </p:cBhvr>
                                      <p:tavLst>
                                        <p:tav tm="0">
                                          <p:val>
                                            <p:strVal val="#ppt_x"/>
                                          </p:val>
                                        </p:tav>
                                        <p:tav tm="100000">
                                          <p:val>
                                            <p:strVal val="#ppt_x"/>
                                          </p:val>
                                        </p:tav>
                                      </p:tavLst>
                                    </p:anim>
                                    <p:anim calcmode="lin" valueType="num">
                                      <p:cBhvr additive="base">
                                        <p:cTn id="8"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anim calcmode="lin" valueType="num">
                                      <p:cBhvr additive="base">
                                        <p:cTn id="19" dur="500" fill="hold"/>
                                        <p:tgtEl>
                                          <p:spTgt spid="2058"/>
                                        </p:tgtEl>
                                        <p:attrNameLst>
                                          <p:attrName>ppt_x</p:attrName>
                                        </p:attrNameLst>
                                      </p:cBhvr>
                                      <p:tavLst>
                                        <p:tav tm="0">
                                          <p:val>
                                            <p:strVal val="#ppt_x"/>
                                          </p:val>
                                        </p:tav>
                                        <p:tav tm="100000">
                                          <p:val>
                                            <p:strVal val="#ppt_x"/>
                                          </p:val>
                                        </p:tav>
                                      </p:tavLst>
                                    </p:anim>
                                    <p:anim calcmode="lin" valueType="num">
                                      <p:cBhvr additive="base">
                                        <p:cTn id="20"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60"/>
                                        </p:tgtEl>
                                        <p:attrNameLst>
                                          <p:attrName>style.visibility</p:attrName>
                                        </p:attrNameLst>
                                      </p:cBhvr>
                                      <p:to>
                                        <p:strVal val="visible"/>
                                      </p:to>
                                    </p:set>
                                    <p:anim calcmode="lin" valueType="num">
                                      <p:cBhvr additive="base">
                                        <p:cTn id="31" dur="500" fill="hold"/>
                                        <p:tgtEl>
                                          <p:spTgt spid="2060"/>
                                        </p:tgtEl>
                                        <p:attrNameLst>
                                          <p:attrName>ppt_x</p:attrName>
                                        </p:attrNameLst>
                                      </p:cBhvr>
                                      <p:tavLst>
                                        <p:tav tm="0">
                                          <p:val>
                                            <p:strVal val="#ppt_x"/>
                                          </p:val>
                                        </p:tav>
                                        <p:tav tm="100000">
                                          <p:val>
                                            <p:strVal val="#ppt_x"/>
                                          </p:val>
                                        </p:tav>
                                      </p:tavLst>
                                    </p:anim>
                                    <p:anim calcmode="lin" valueType="num">
                                      <p:cBhvr additive="base">
                                        <p:cTn id="32"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611EE-03C4-5FB6-44C2-A3148E502097}"/>
              </a:ext>
            </a:extLst>
          </p:cNvPr>
          <p:cNvSpPr>
            <a:spLocks noGrp="1"/>
          </p:cNvSpPr>
          <p:nvPr>
            <p:ph type="title"/>
          </p:nvPr>
        </p:nvSpPr>
        <p:spPr>
          <a:xfrm>
            <a:off x="838200" y="365126"/>
            <a:ext cx="10515600" cy="576984"/>
          </a:xfrm>
        </p:spPr>
        <p:txBody>
          <a:bodyPr>
            <a:noAutofit/>
          </a:bodyPr>
          <a:lstStyle/>
          <a:p>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endParaRPr lang="en-US" sz="1800" dirty="0"/>
          </a:p>
        </p:txBody>
      </p:sp>
      <p:sp>
        <p:nvSpPr>
          <p:cNvPr id="3" name="Content Placeholder 2">
            <a:extLst>
              <a:ext uri="{FF2B5EF4-FFF2-40B4-BE49-F238E27FC236}">
                <a16:creationId xmlns:a16="http://schemas.microsoft.com/office/drawing/2014/main" id="{A26F3BCD-B3A7-AA4A-FB40-A1D0884B3BE7}"/>
              </a:ext>
            </a:extLst>
          </p:cNvPr>
          <p:cNvSpPr>
            <a:spLocks noGrp="1"/>
          </p:cNvSpPr>
          <p:nvPr>
            <p:ph idx="1"/>
          </p:nvPr>
        </p:nvSpPr>
        <p:spPr>
          <a:xfrm>
            <a:off x="838200" y="1612705"/>
            <a:ext cx="10515600" cy="3743066"/>
          </a:xfrm>
        </p:spPr>
        <p:txBody>
          <a:bodyPr>
            <a:noAutofit/>
          </a:bodyPr>
          <a:lstStyle/>
          <a:p>
            <a:pPr marL="0" indent="0">
              <a:buNone/>
            </a:pPr>
            <a:r>
              <a:rPr lang="en-US" sz="2400" dirty="0"/>
              <a:t>Prompting is more than just “asking a question.” It’s the key to: </a:t>
            </a:r>
          </a:p>
          <a:p>
            <a:pPr>
              <a:buClr>
                <a:srgbClr val="FF0000"/>
              </a:buClr>
              <a:buFont typeface="Wingdings" panose="05000000000000000000" pitchFamily="2" charset="2"/>
              <a:buChar char="§"/>
            </a:pPr>
            <a:r>
              <a:rPr lang="en-US" sz="2400" dirty="0"/>
              <a:t>Getting accurate, useful answers </a:t>
            </a:r>
          </a:p>
          <a:p>
            <a:pPr>
              <a:buClr>
                <a:srgbClr val="FF0000"/>
              </a:buClr>
              <a:buFont typeface="Wingdings" panose="05000000000000000000" pitchFamily="2" charset="2"/>
              <a:buChar char="§"/>
            </a:pPr>
            <a:r>
              <a:rPr lang="en-US" sz="2400" dirty="0"/>
              <a:t>Tailoring responses to your audience </a:t>
            </a:r>
          </a:p>
          <a:p>
            <a:pPr>
              <a:buClr>
                <a:srgbClr val="FF0000"/>
              </a:buClr>
              <a:buFont typeface="Wingdings" panose="05000000000000000000" pitchFamily="2" charset="2"/>
              <a:buChar char="§"/>
            </a:pPr>
            <a:r>
              <a:rPr lang="en-US" sz="2400" dirty="0"/>
              <a:t>Controlling tone, style, and length </a:t>
            </a:r>
          </a:p>
          <a:p>
            <a:pPr>
              <a:buClr>
                <a:srgbClr val="FF0000"/>
              </a:buClr>
              <a:buFont typeface="Wingdings" panose="05000000000000000000" pitchFamily="2" charset="2"/>
              <a:buChar char="§"/>
            </a:pPr>
            <a:r>
              <a:rPr lang="en-US" sz="2400" dirty="0"/>
              <a:t>Getting creative or professional content </a:t>
            </a:r>
          </a:p>
          <a:p>
            <a:pPr>
              <a:buClr>
                <a:srgbClr val="FF0000"/>
              </a:buClr>
              <a:buFont typeface="Wingdings" panose="05000000000000000000" pitchFamily="2" charset="2"/>
              <a:buChar char="§"/>
            </a:pPr>
            <a:r>
              <a:rPr lang="en-US" sz="2400" dirty="0"/>
              <a:t>Avoiding confusion or errors in the answer </a:t>
            </a:r>
          </a:p>
          <a:p>
            <a:pPr marL="0" indent="0">
              <a:buNone/>
            </a:pPr>
            <a:endParaRPr lang="en-US" sz="2400" dirty="0"/>
          </a:p>
          <a:p>
            <a:pPr marL="0" indent="0">
              <a:buNone/>
            </a:pPr>
            <a:r>
              <a:rPr lang="en-US" sz="2400" dirty="0"/>
              <a:t>Prompting is how you talk to an AI to get useful answers. </a:t>
            </a:r>
          </a:p>
          <a:p>
            <a:pPr marL="0" indent="0">
              <a:buNone/>
            </a:pPr>
            <a:endParaRPr lang="en-US" sz="1800" dirty="0"/>
          </a:p>
        </p:txBody>
      </p:sp>
      <p:sp>
        <p:nvSpPr>
          <p:cNvPr id="5" name="TextBox 4">
            <a:extLst>
              <a:ext uri="{FF2B5EF4-FFF2-40B4-BE49-F238E27FC236}">
                <a16:creationId xmlns:a16="http://schemas.microsoft.com/office/drawing/2014/main" id="{B049AA17-BB41-8E47-2BD0-82FD4DAE514A}"/>
              </a:ext>
            </a:extLst>
          </p:cNvPr>
          <p:cNvSpPr txBox="1"/>
          <p:nvPr/>
        </p:nvSpPr>
        <p:spPr>
          <a:xfrm>
            <a:off x="1879930" y="365126"/>
            <a:ext cx="7786254" cy="707886"/>
          </a:xfrm>
          <a:prstGeom prst="rect">
            <a:avLst/>
          </a:prstGeom>
          <a:noFill/>
        </p:spPr>
        <p:txBody>
          <a:bodyPr wrap="square">
            <a:spAutoFit/>
          </a:bodyPr>
          <a:lstStyle/>
          <a:p>
            <a:pPr algn="ctr"/>
            <a:r>
              <a:rPr lang="en-US" sz="4000" b="1" dirty="0">
                <a:latin typeface="+mj-lt"/>
              </a:rPr>
              <a:t>WHY PROMPTING MATTERS</a:t>
            </a:r>
            <a:r>
              <a:rPr lang="en-US" sz="4000" dirty="0"/>
              <a:t>:</a:t>
            </a:r>
          </a:p>
        </p:txBody>
      </p:sp>
      <p:pic>
        <p:nvPicPr>
          <p:cNvPr id="4" name="Picture 2">
            <a:extLst>
              <a:ext uri="{FF2B5EF4-FFF2-40B4-BE49-F238E27FC236}">
                <a16:creationId xmlns:a16="http://schemas.microsoft.com/office/drawing/2014/main" id="{5075DBD3-66EE-BFE3-30A6-DF3CE9E15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081" y="5510701"/>
            <a:ext cx="237172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01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7D8A-54EB-01F0-6218-513A57507931}"/>
              </a:ext>
            </a:extLst>
          </p:cNvPr>
          <p:cNvSpPr>
            <a:spLocks noGrp="1"/>
          </p:cNvSpPr>
          <p:nvPr>
            <p:ph type="title"/>
          </p:nvPr>
        </p:nvSpPr>
        <p:spPr>
          <a:xfrm>
            <a:off x="838200" y="218200"/>
            <a:ext cx="10515600" cy="969000"/>
          </a:xfrm>
        </p:spPr>
        <p:txBody>
          <a:bodyPr>
            <a:normAutofit/>
          </a:bodyPr>
          <a:lstStyle/>
          <a:p>
            <a:pPr algn="ctr"/>
            <a:r>
              <a:rPr lang="en-US" sz="4000" b="1" dirty="0"/>
              <a:t>      Challenges Related to </a:t>
            </a:r>
            <a:r>
              <a:rPr lang="en-US" sz="4000" b="1" dirty="0" err="1"/>
              <a:t>ChatGTP</a:t>
            </a:r>
            <a:br>
              <a:rPr lang="en-US" sz="4000" b="1" dirty="0"/>
            </a:br>
            <a:r>
              <a:rPr lang="en-US" sz="2000" dirty="0"/>
              <a:t>“Cavet Emptor”</a:t>
            </a:r>
          </a:p>
        </p:txBody>
      </p:sp>
      <p:sp>
        <p:nvSpPr>
          <p:cNvPr id="4" name="Rectangle 1">
            <a:extLst>
              <a:ext uri="{FF2B5EF4-FFF2-40B4-BE49-F238E27FC236}">
                <a16:creationId xmlns:a16="http://schemas.microsoft.com/office/drawing/2014/main" id="{3EDD3DF1-030D-3240-5C50-0C024419CC0B}"/>
              </a:ext>
            </a:extLst>
          </p:cNvPr>
          <p:cNvSpPr>
            <a:spLocks noGrp="1" noChangeArrowheads="1"/>
          </p:cNvSpPr>
          <p:nvPr>
            <p:ph idx="1"/>
          </p:nvPr>
        </p:nvSpPr>
        <p:spPr bwMode="auto">
          <a:xfrm>
            <a:off x="1409514" y="1337705"/>
            <a:ext cx="10400187"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tabLst/>
            </a:pP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a:ln>
                  <a:noFill/>
                </a:ln>
                <a:solidFill>
                  <a:schemeClr val="tx1"/>
                </a:solidFill>
                <a:effectLst/>
                <a:latin typeface="Arial" panose="020B0604020202020204" pitchFamily="34" charset="0"/>
              </a:rPr>
              <a:t>It may generate inaccurate or outdated information if not carefully checked.</a:t>
            </a:r>
          </a:p>
          <a:p>
            <a:pPr marR="0" lvl="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tabLst/>
            </a:pPr>
            <a:r>
              <a:rPr kumimoji="0" lang="en-US" altLang="en-US" sz="2000" b="0" i="0" u="none" strike="noStrike" cap="none" normalizeH="0" baseline="0" dirty="0">
                <a:ln>
                  <a:noFill/>
                </a:ln>
                <a:solidFill>
                  <a:schemeClr val="tx1"/>
                </a:solidFill>
                <a:effectLst/>
                <a:latin typeface="Arial" panose="020B0604020202020204" pitchFamily="34" charset="0"/>
              </a:rPr>
              <a:t> Responses can be overly generic or lack deeper context.</a:t>
            </a:r>
          </a:p>
          <a:p>
            <a:pPr marR="0" lvl="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tabLst/>
            </a:pPr>
            <a:r>
              <a:rPr kumimoji="0" lang="en-US" altLang="en-US" sz="2000" b="0" i="0" u="none" strike="noStrike" cap="none" normalizeH="0" baseline="0" dirty="0">
                <a:ln>
                  <a:noFill/>
                </a:ln>
                <a:solidFill>
                  <a:schemeClr val="tx1"/>
                </a:solidFill>
                <a:effectLst/>
                <a:latin typeface="Arial" panose="020B0604020202020204" pitchFamily="34" charset="0"/>
              </a:rPr>
              <a:t> Difficulty handling highly specialized, authoritative or technical tasks without sufficient 	prompting which might have a negative effect on your task.</a:t>
            </a:r>
          </a:p>
          <a:p>
            <a:pPr marR="0" lvl="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tabLst/>
            </a:pPr>
            <a:r>
              <a:rPr kumimoji="0" lang="en-US" altLang="en-US" sz="2000" b="0" i="0" u="none" strike="noStrike" cap="none" normalizeH="0" baseline="0" dirty="0">
                <a:ln>
                  <a:noFill/>
                </a:ln>
                <a:solidFill>
                  <a:schemeClr val="tx1"/>
                </a:solidFill>
                <a:effectLst/>
                <a:latin typeface="Arial" panose="020B0604020202020204" pitchFamily="34" charset="0"/>
              </a:rPr>
              <a:t> Cannot access real-time data or external databases unless explicitly provided.</a:t>
            </a:r>
          </a:p>
          <a:p>
            <a:pPr marR="0" lvl="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tabLst/>
            </a:pPr>
            <a:r>
              <a:rPr kumimoji="0" lang="en-US" altLang="en-US" sz="2000" b="0" i="0" u="none" strike="noStrike" cap="none" normalizeH="0" baseline="0" dirty="0">
                <a:ln>
                  <a:noFill/>
                </a:ln>
                <a:solidFill>
                  <a:schemeClr val="tx1"/>
                </a:solidFill>
                <a:effectLst/>
                <a:latin typeface="Arial" panose="020B0604020202020204" pitchFamily="34" charset="0"/>
              </a:rPr>
              <a:t> May misinterpret vague or ambiguous queries without clear instruction.</a:t>
            </a:r>
          </a:p>
          <a:p>
            <a:pPr marR="0" lvl="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tabLst/>
            </a:pPr>
            <a:endParaRPr lang="en-US" altLang="en-US" sz="2000" dirty="0">
              <a:latin typeface="Arial" panose="020B0604020202020204" pitchFamily="34" charset="0"/>
            </a:endParaRPr>
          </a:p>
          <a:p>
            <a:pPr marR="0" lvl="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tabLst/>
            </a:pPr>
            <a:r>
              <a:rPr kumimoji="0" lang="en-US" altLang="en-US" sz="2000" b="0" i="0" u="none" strike="noStrike" cap="none" normalizeH="0" baseline="0" dirty="0">
                <a:ln>
                  <a:noFill/>
                </a:ln>
                <a:solidFill>
                  <a:schemeClr val="tx1"/>
                </a:solidFill>
                <a:effectLst/>
                <a:latin typeface="Arial" panose="020B0604020202020204" pitchFamily="34" charset="0"/>
              </a:rPr>
              <a:t> Be careful about using it for </a:t>
            </a:r>
            <a:r>
              <a:rPr lang="en-US" altLang="en-US" sz="2000" dirty="0">
                <a:latin typeface="Arial" panose="020B0604020202020204" pitchFamily="34" charset="0"/>
              </a:rPr>
              <a:t>human </a:t>
            </a:r>
            <a:r>
              <a:rPr kumimoji="0" lang="en-US" altLang="en-US" sz="2000" b="0" i="0" u="none" strike="noStrike" cap="none" normalizeH="0" baseline="0" dirty="0">
                <a:ln>
                  <a:noFill/>
                </a:ln>
                <a:solidFill>
                  <a:schemeClr val="tx1"/>
                </a:solidFill>
                <a:effectLst/>
                <a:latin typeface="Arial" panose="020B0604020202020204" pitchFamily="34" charset="0"/>
              </a:rPr>
              <a:t>decisions like health, politics, or finance. </a:t>
            </a:r>
          </a:p>
          <a:p>
            <a:pPr marR="0" lvl="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35CACF25-E409-ED4E-6335-31B44FDD4C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52" y="5554244"/>
            <a:ext cx="237172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600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0735-61A4-DF42-8C98-B1A06C773CE6}"/>
              </a:ext>
            </a:extLst>
          </p:cNvPr>
          <p:cNvSpPr>
            <a:spLocks noGrp="1"/>
          </p:cNvSpPr>
          <p:nvPr>
            <p:ph type="title"/>
          </p:nvPr>
        </p:nvSpPr>
        <p:spPr>
          <a:xfrm>
            <a:off x="838200" y="365125"/>
            <a:ext cx="10515600" cy="854075"/>
          </a:xfrm>
        </p:spPr>
        <p:txBody>
          <a:bodyPr>
            <a:normAutofit/>
          </a:bodyPr>
          <a:lstStyle/>
          <a:p>
            <a:pPr algn="ctr"/>
            <a:r>
              <a:rPr lang="en-US" sz="4000" b="1" dirty="0"/>
              <a:t>Creating a Specific Prompt</a:t>
            </a:r>
          </a:p>
        </p:txBody>
      </p:sp>
      <p:pic>
        <p:nvPicPr>
          <p:cNvPr id="5" name="Content Placeholder 4" descr="A screenshot of a computer">
            <a:extLst>
              <a:ext uri="{FF2B5EF4-FFF2-40B4-BE49-F238E27FC236}">
                <a16:creationId xmlns:a16="http://schemas.microsoft.com/office/drawing/2014/main" id="{827A262D-4E68-0038-0503-50242D2E7D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1219200"/>
            <a:ext cx="10515600" cy="5273675"/>
          </a:xfrm>
        </p:spPr>
      </p:pic>
    </p:spTree>
    <p:extLst>
      <p:ext uri="{BB962C8B-B14F-4D97-AF65-F5344CB8AC3E}">
        <p14:creationId xmlns:p14="http://schemas.microsoft.com/office/powerpoint/2010/main" val="1251172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EEA86-7EA5-2C9D-D303-C69C867BEA0A}"/>
              </a:ext>
            </a:extLst>
          </p:cNvPr>
          <p:cNvSpPr>
            <a:spLocks noGrp="1"/>
          </p:cNvSpPr>
          <p:nvPr>
            <p:ph type="title"/>
          </p:nvPr>
        </p:nvSpPr>
        <p:spPr>
          <a:xfrm>
            <a:off x="838200" y="158296"/>
            <a:ext cx="10515600" cy="1325563"/>
          </a:xfrm>
        </p:spPr>
        <p:txBody>
          <a:bodyPr/>
          <a:lstStyle/>
          <a:p>
            <a:pPr algn="ctr"/>
            <a:r>
              <a:rPr lang="en-US" b="1" dirty="0"/>
              <a:t>Results of My Prompt</a:t>
            </a:r>
            <a:endParaRPr lang="en-US" dirty="0"/>
          </a:p>
        </p:txBody>
      </p:sp>
      <p:pic>
        <p:nvPicPr>
          <p:cNvPr id="5" name="Content Placeholder 4" descr="A screenshot of a computer&#10;&#10;AI-generated content may be incorrect.">
            <a:extLst>
              <a:ext uri="{FF2B5EF4-FFF2-40B4-BE49-F238E27FC236}">
                <a16:creationId xmlns:a16="http://schemas.microsoft.com/office/drawing/2014/main" id="{00109F37-B532-84C2-DA05-D85D19F6AB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4029" y="1483858"/>
            <a:ext cx="10515600" cy="4982255"/>
          </a:xfrm>
        </p:spPr>
      </p:pic>
    </p:spTree>
    <p:extLst>
      <p:ext uri="{BB962C8B-B14F-4D97-AF65-F5344CB8AC3E}">
        <p14:creationId xmlns:p14="http://schemas.microsoft.com/office/powerpoint/2010/main" val="63077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DC7A31-5758-4798-73D6-C97AC3C06CAF}"/>
              </a:ext>
            </a:extLst>
          </p:cNvPr>
          <p:cNvSpPr>
            <a:spLocks noGrp="1"/>
          </p:cNvSpPr>
          <p:nvPr>
            <p:ph type="title"/>
          </p:nvPr>
        </p:nvSpPr>
        <p:spPr/>
        <p:txBody>
          <a:bodyPr/>
          <a:lstStyle/>
          <a:p>
            <a:r>
              <a:rPr lang="en-US" dirty="0"/>
              <a:t>Doug Young Presenter</a:t>
            </a:r>
          </a:p>
        </p:txBody>
      </p:sp>
      <p:sp>
        <p:nvSpPr>
          <p:cNvPr id="6" name="Content Placeholder 5">
            <a:extLst>
              <a:ext uri="{FF2B5EF4-FFF2-40B4-BE49-F238E27FC236}">
                <a16:creationId xmlns:a16="http://schemas.microsoft.com/office/drawing/2014/main" id="{8CEDE7A5-C477-786F-427A-A989B6F83C44}"/>
              </a:ext>
            </a:extLst>
          </p:cNvPr>
          <p:cNvSpPr>
            <a:spLocks noGrp="1"/>
          </p:cNvSpPr>
          <p:nvPr>
            <p:ph sz="half" idx="2"/>
          </p:nvPr>
        </p:nvSpPr>
        <p:spPr/>
        <p:txBody>
          <a:bodyPr>
            <a:normAutofit lnSpcReduction="10000"/>
          </a:bodyPr>
          <a:lstStyle/>
          <a:p>
            <a:r>
              <a:rPr lang="en-US" sz="1800" dirty="0"/>
              <a:t>Head Coach of The Wiser Choice.</a:t>
            </a:r>
          </a:p>
          <a:p>
            <a:r>
              <a:rPr lang="en-US" sz="1800" dirty="0"/>
              <a:t> An award-winning N.Y. State classroom teacher, coach, and educational consultant with more than 30 years of experience.</a:t>
            </a:r>
          </a:p>
          <a:p>
            <a:r>
              <a:rPr lang="en-US" sz="1800" dirty="0"/>
              <a:t>For ten years he worked as a facilitator and trainer on school reform with the Coalition of Essential Schools at Brown University’s School of Education. </a:t>
            </a:r>
          </a:p>
          <a:p>
            <a:r>
              <a:rPr lang="en-US" sz="1800" dirty="0"/>
              <a:t>He also contributed to McDougal Littel’s Economic textbook, “Concepts and Choices”.   </a:t>
            </a:r>
          </a:p>
          <a:p>
            <a:r>
              <a:rPr lang="en-US" sz="1800" dirty="0"/>
              <a:t>He was Senior Director of Education at CEE for several years.</a:t>
            </a:r>
          </a:p>
          <a:p>
            <a:r>
              <a:rPr lang="en-US" sz="1800" dirty="0"/>
              <a:t>He has trained over 3,000 educators in personal finance, economics, and integrating economics into U.S. History and Global Studies classes. </a:t>
            </a:r>
            <a:endParaRPr lang="en-US" sz="1200" dirty="0"/>
          </a:p>
        </p:txBody>
      </p:sp>
      <p:pic>
        <p:nvPicPr>
          <p:cNvPr id="2" name="Picture 2">
            <a:extLst>
              <a:ext uri="{FF2B5EF4-FFF2-40B4-BE49-F238E27FC236}">
                <a16:creationId xmlns:a16="http://schemas.microsoft.com/office/drawing/2014/main" id="{43521275-D665-1193-5BCA-3C0C2E1CE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38" y="5572125"/>
            <a:ext cx="2371725" cy="1209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smiling at the camera">
            <a:extLst>
              <a:ext uri="{FF2B5EF4-FFF2-40B4-BE49-F238E27FC236}">
                <a16:creationId xmlns:a16="http://schemas.microsoft.com/office/drawing/2014/main" id="{3137375C-86BA-581A-BB18-29AF2DDAD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856" y="1882661"/>
            <a:ext cx="3309257" cy="3689464"/>
          </a:xfrm>
          <a:prstGeom prst="rect">
            <a:avLst/>
          </a:prstGeom>
        </p:spPr>
      </p:pic>
    </p:spTree>
    <p:extLst>
      <p:ext uri="{BB962C8B-B14F-4D97-AF65-F5344CB8AC3E}">
        <p14:creationId xmlns:p14="http://schemas.microsoft.com/office/powerpoint/2010/main" val="4023124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00E5E-C70A-B41A-1081-ED0F2EB97750}"/>
              </a:ext>
            </a:extLst>
          </p:cNvPr>
          <p:cNvSpPr>
            <a:spLocks noGrp="1"/>
          </p:cNvSpPr>
          <p:nvPr>
            <p:ph type="title"/>
          </p:nvPr>
        </p:nvSpPr>
        <p:spPr>
          <a:xfrm>
            <a:off x="838200" y="76881"/>
            <a:ext cx="10515600" cy="1055234"/>
          </a:xfrm>
        </p:spPr>
        <p:txBody>
          <a:bodyPr>
            <a:normAutofit/>
          </a:bodyPr>
          <a:lstStyle/>
          <a:p>
            <a:pPr algn="ctr"/>
            <a:r>
              <a:rPr lang="en-US" sz="4000" b="1" dirty="0"/>
              <a:t>What was “Napster”?</a:t>
            </a:r>
          </a:p>
        </p:txBody>
      </p:sp>
      <p:sp>
        <p:nvSpPr>
          <p:cNvPr id="3" name="Content Placeholder 2">
            <a:extLst>
              <a:ext uri="{FF2B5EF4-FFF2-40B4-BE49-F238E27FC236}">
                <a16:creationId xmlns:a16="http://schemas.microsoft.com/office/drawing/2014/main" id="{5730733E-D75B-DF36-3D40-7A675314DFD6}"/>
              </a:ext>
            </a:extLst>
          </p:cNvPr>
          <p:cNvSpPr>
            <a:spLocks noGrp="1"/>
          </p:cNvSpPr>
          <p:nvPr>
            <p:ph idx="1"/>
          </p:nvPr>
        </p:nvSpPr>
        <p:spPr>
          <a:xfrm>
            <a:off x="1077686" y="1219201"/>
            <a:ext cx="10515600" cy="4049485"/>
          </a:xfrm>
        </p:spPr>
        <p:txBody>
          <a:bodyPr>
            <a:normAutofit fontScale="92500" lnSpcReduction="20000"/>
          </a:bodyPr>
          <a:lstStyle/>
          <a:p>
            <a:pPr>
              <a:buClr>
                <a:srgbClr val="FF0000"/>
              </a:buClr>
              <a:buFont typeface="Wingdings" panose="05000000000000000000" pitchFamily="2" charset="2"/>
              <a:buChar char="Ø"/>
            </a:pPr>
            <a:r>
              <a:rPr lang="en-US" sz="2200" dirty="0"/>
              <a:t>  It was shut down in 2001 due to copyright lawsuits from the music industry.</a:t>
            </a:r>
          </a:p>
          <a:p>
            <a:pPr marL="0" indent="0">
              <a:buClr>
                <a:srgbClr val="FF0000"/>
              </a:buClr>
              <a:buNone/>
            </a:pPr>
            <a:endParaRPr lang="en-US" sz="2200" dirty="0"/>
          </a:p>
          <a:p>
            <a:pPr>
              <a:buClr>
                <a:srgbClr val="FF0000"/>
              </a:buClr>
              <a:buFont typeface="Wingdings" panose="05000000000000000000" pitchFamily="2" charset="2"/>
              <a:buChar char="Ø"/>
            </a:pPr>
            <a:r>
              <a:rPr lang="en-US" b="1" dirty="0"/>
              <a:t> </a:t>
            </a:r>
            <a:r>
              <a:rPr lang="en-US" sz="2200" b="1" dirty="0"/>
              <a:t>Napster</a:t>
            </a:r>
            <a:r>
              <a:rPr lang="en-US" sz="2200" dirty="0"/>
              <a:t> was a pioneering peer-to-peer (P2P) file-sharing service</a:t>
            </a:r>
          </a:p>
          <a:p>
            <a:pPr>
              <a:buClr>
                <a:srgbClr val="FF0000"/>
              </a:buClr>
              <a:buFont typeface="Wingdings" panose="05000000000000000000" pitchFamily="2" charset="2"/>
              <a:buChar char="Ø"/>
            </a:pPr>
            <a:endParaRPr lang="en-US" sz="2200" dirty="0"/>
          </a:p>
          <a:p>
            <a:pPr>
              <a:buClr>
                <a:srgbClr val="FF0000"/>
              </a:buClr>
              <a:buFont typeface="Wingdings" panose="05000000000000000000" pitchFamily="2" charset="2"/>
              <a:buChar char="Ø"/>
            </a:pPr>
            <a:r>
              <a:rPr lang="en-US" sz="2200" dirty="0"/>
              <a:t>  Launched in 1999 by Shawn Fanning and Sean Parker. </a:t>
            </a:r>
          </a:p>
          <a:p>
            <a:pPr>
              <a:buClr>
                <a:srgbClr val="FF0000"/>
              </a:buClr>
              <a:buFont typeface="Wingdings" panose="05000000000000000000" pitchFamily="2" charset="2"/>
              <a:buChar char="Ø"/>
            </a:pPr>
            <a:endParaRPr lang="en-US" sz="2200" dirty="0"/>
          </a:p>
          <a:p>
            <a:pPr>
              <a:buClr>
                <a:srgbClr val="FF0000"/>
              </a:buClr>
              <a:buFont typeface="Wingdings" panose="05000000000000000000" pitchFamily="2" charset="2"/>
              <a:buChar char="Ø"/>
            </a:pPr>
            <a:r>
              <a:rPr lang="en-US" sz="2200" dirty="0"/>
              <a:t> It allowed users to easily share and download digital music files.</a:t>
            </a:r>
          </a:p>
          <a:p>
            <a:pPr>
              <a:buClr>
                <a:srgbClr val="FF0000"/>
              </a:buClr>
              <a:buFont typeface="Wingdings" panose="05000000000000000000" pitchFamily="2" charset="2"/>
              <a:buChar char="Ø"/>
            </a:pPr>
            <a:endParaRPr lang="en-US" sz="2200" dirty="0"/>
          </a:p>
          <a:p>
            <a:pPr>
              <a:buClr>
                <a:srgbClr val="FF0000"/>
              </a:buClr>
              <a:buFont typeface="Wingdings" panose="05000000000000000000" pitchFamily="2" charset="2"/>
              <a:buChar char="Ø"/>
            </a:pPr>
            <a:r>
              <a:rPr lang="en-US" sz="2200" dirty="0"/>
              <a:t> Mainly in MP3 format, directly from one another’s computers. </a:t>
            </a:r>
          </a:p>
          <a:p>
            <a:pPr>
              <a:buClr>
                <a:srgbClr val="FF0000"/>
              </a:buClr>
              <a:buFont typeface="Wingdings" panose="05000000000000000000" pitchFamily="2" charset="2"/>
              <a:buChar char="Ø"/>
            </a:pPr>
            <a:endParaRPr lang="en-US" sz="2200" dirty="0"/>
          </a:p>
          <a:p>
            <a:pPr>
              <a:buClr>
                <a:srgbClr val="FF0000"/>
              </a:buClr>
              <a:buFont typeface="Wingdings" panose="05000000000000000000" pitchFamily="2" charset="2"/>
              <a:buChar char="Ø"/>
            </a:pPr>
            <a:r>
              <a:rPr lang="en-US" sz="2200" dirty="0"/>
              <a:t> It quickly became a cultural phenomenon.</a:t>
            </a:r>
          </a:p>
          <a:p>
            <a:pPr>
              <a:buClr>
                <a:srgbClr val="FF0000"/>
              </a:buClr>
              <a:buFont typeface="Wingdings" panose="05000000000000000000" pitchFamily="2" charset="2"/>
              <a:buChar char="Ø"/>
            </a:pPr>
            <a:endParaRPr lang="en-US" sz="2200" dirty="0"/>
          </a:p>
        </p:txBody>
      </p:sp>
      <p:pic>
        <p:nvPicPr>
          <p:cNvPr id="4" name="Picture 2">
            <a:extLst>
              <a:ext uri="{FF2B5EF4-FFF2-40B4-BE49-F238E27FC236}">
                <a16:creationId xmlns:a16="http://schemas.microsoft.com/office/drawing/2014/main" id="{EB197FEE-3CEF-CCC2-D946-167B2F00A3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38" y="5529942"/>
            <a:ext cx="237172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02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21784F-33B6-AD40-4FD7-FCAEA35D5362}"/>
              </a:ext>
            </a:extLst>
          </p:cNvPr>
          <p:cNvSpPr>
            <a:spLocks noGrp="1"/>
          </p:cNvSpPr>
          <p:nvPr>
            <p:ph idx="1"/>
          </p:nvPr>
        </p:nvSpPr>
        <p:spPr>
          <a:xfrm>
            <a:off x="408213" y="1118054"/>
            <a:ext cx="10989129" cy="4694917"/>
          </a:xfrm>
        </p:spPr>
        <p:txBody>
          <a:bodyPr>
            <a:normAutofit lnSpcReduction="10000"/>
          </a:bodyPr>
          <a:lstStyle/>
          <a:p>
            <a:pPr>
              <a:buFont typeface="Wingdings" panose="05000000000000000000" pitchFamily="2" charset="2"/>
              <a:buChar char="Ø"/>
            </a:pPr>
            <a:r>
              <a:rPr lang="en-US" sz="2000" b="1" dirty="0">
                <a:solidFill>
                  <a:srgbClr val="FF0000"/>
                </a:solidFill>
              </a:rPr>
              <a:t> </a:t>
            </a:r>
            <a:r>
              <a:rPr lang="en-US" sz="1600" b="1" dirty="0"/>
              <a:t>Good Points About Napster</a:t>
            </a:r>
          </a:p>
          <a:p>
            <a:pPr lvl="1">
              <a:buClr>
                <a:srgbClr val="FF0000"/>
              </a:buClr>
              <a:buFont typeface="Wingdings" panose="05000000000000000000" pitchFamily="2" charset="2"/>
              <a:buChar char="§"/>
            </a:pPr>
            <a:r>
              <a:rPr lang="en-US" sz="1600" b="1" dirty="0"/>
              <a:t>Revolutionized music access</a:t>
            </a:r>
            <a:r>
              <a:rPr lang="en-US" sz="1600" dirty="0"/>
              <a:t> – made millions of songs instantly available worldwide, changing how people 	discovered and consumed music.</a:t>
            </a:r>
          </a:p>
          <a:p>
            <a:pPr lvl="1">
              <a:buClr>
                <a:srgbClr val="FF0000"/>
              </a:buClr>
              <a:buFont typeface="Wingdings" panose="05000000000000000000" pitchFamily="2" charset="2"/>
              <a:buChar char="§"/>
            </a:pPr>
            <a:endParaRPr lang="en-US" sz="1600" dirty="0"/>
          </a:p>
          <a:p>
            <a:pPr lvl="1">
              <a:buClr>
                <a:srgbClr val="FF0000"/>
              </a:buClr>
              <a:buFont typeface="Wingdings" panose="05000000000000000000" pitchFamily="2" charset="2"/>
              <a:buChar char="§"/>
            </a:pPr>
            <a:r>
              <a:rPr lang="en-US" sz="1600" b="1" dirty="0"/>
              <a:t>Introduced digital music sharing</a:t>
            </a:r>
            <a:r>
              <a:rPr lang="en-US" sz="1600" dirty="0"/>
              <a:t> – helped popularize MP3s and the idea of online music communities.</a:t>
            </a:r>
          </a:p>
          <a:p>
            <a:pPr lvl="1">
              <a:buClr>
                <a:srgbClr val="FF0000"/>
              </a:buClr>
              <a:buFont typeface="Wingdings" panose="05000000000000000000" pitchFamily="2" charset="2"/>
              <a:buChar char="§"/>
            </a:pPr>
            <a:endParaRPr lang="en-US" sz="1600" dirty="0"/>
          </a:p>
          <a:p>
            <a:pPr lvl="1">
              <a:buClr>
                <a:srgbClr val="FF0000"/>
              </a:buClr>
              <a:buFont typeface="Wingdings" panose="05000000000000000000" pitchFamily="2" charset="2"/>
              <a:buChar char="§"/>
            </a:pPr>
            <a:r>
              <a:rPr lang="en-US" sz="1600" b="1" dirty="0"/>
              <a:t>Influenced future streaming services</a:t>
            </a:r>
            <a:r>
              <a:rPr lang="en-US" sz="1600" dirty="0"/>
              <a:t> – its model inspired platforms like iTunes, Spotify, and Apple Music.</a:t>
            </a:r>
          </a:p>
          <a:p>
            <a:pPr marL="457200" lvl="1" indent="0">
              <a:buNone/>
            </a:pPr>
            <a:endParaRPr lang="en-US" sz="1600" dirty="0"/>
          </a:p>
          <a:p>
            <a:pPr>
              <a:buClr>
                <a:srgbClr val="FF0000"/>
              </a:buClr>
              <a:buFont typeface="Wingdings" panose="05000000000000000000" pitchFamily="2" charset="2"/>
              <a:buChar char="Ø"/>
            </a:pPr>
            <a:r>
              <a:rPr lang="en-US" sz="1600" b="1" dirty="0"/>
              <a:t> Bad Points</a:t>
            </a:r>
          </a:p>
          <a:p>
            <a:pPr lvl="1">
              <a:buClr>
                <a:srgbClr val="FF0000"/>
              </a:buClr>
              <a:buFont typeface="Wingdings" panose="05000000000000000000" pitchFamily="2" charset="2"/>
              <a:buChar char="§"/>
            </a:pPr>
            <a:r>
              <a:rPr lang="en-US" sz="1600" b="1" dirty="0"/>
              <a:t>Copyright infringement</a:t>
            </a:r>
            <a:r>
              <a:rPr lang="en-US" sz="1600" dirty="0"/>
              <a:t> – most music was shared without permission, leading to lawsuits from artists and record companies.</a:t>
            </a:r>
          </a:p>
          <a:p>
            <a:pPr lvl="1">
              <a:buClr>
                <a:srgbClr val="FF0000"/>
              </a:buClr>
              <a:buFont typeface="Wingdings" panose="05000000000000000000" pitchFamily="2" charset="2"/>
              <a:buChar char="§"/>
            </a:pPr>
            <a:endParaRPr lang="en-US" sz="1600" dirty="0"/>
          </a:p>
          <a:p>
            <a:pPr lvl="1">
              <a:buClr>
                <a:srgbClr val="FF0000"/>
              </a:buClr>
              <a:buFont typeface="Wingdings" panose="05000000000000000000" pitchFamily="2" charset="2"/>
              <a:buChar char="§"/>
            </a:pPr>
            <a:r>
              <a:rPr lang="en-US" sz="1600" b="1" dirty="0"/>
              <a:t>Hurt music industry revenue</a:t>
            </a:r>
            <a:r>
              <a:rPr lang="en-US" sz="1600" dirty="0"/>
              <a:t> – record labels claimed massive financial losses due to free downloads 	replacing paid sales.</a:t>
            </a:r>
          </a:p>
          <a:p>
            <a:pPr lvl="1">
              <a:buClr>
                <a:srgbClr val="FF0000"/>
              </a:buClr>
              <a:buFont typeface="Wingdings" panose="05000000000000000000" pitchFamily="2" charset="2"/>
              <a:buChar char="§"/>
            </a:pPr>
            <a:endParaRPr lang="en-US" sz="1600" dirty="0"/>
          </a:p>
          <a:p>
            <a:pPr lvl="1">
              <a:buClr>
                <a:srgbClr val="FF0000"/>
              </a:buClr>
              <a:buFont typeface="Wingdings" panose="05000000000000000000" pitchFamily="2" charset="2"/>
              <a:buChar char="§"/>
            </a:pPr>
            <a:r>
              <a:rPr lang="en-US" sz="1600" b="1" dirty="0"/>
              <a:t>Short-lived service</a:t>
            </a:r>
            <a:r>
              <a:rPr lang="en-US" sz="1600" dirty="0"/>
              <a:t> – legal pressure forced Napster to shut down in 2001, frustrating users and leaving a fragmented file-sharing landscape.</a:t>
            </a:r>
          </a:p>
          <a:p>
            <a:endParaRPr lang="en-US" dirty="0"/>
          </a:p>
        </p:txBody>
      </p:sp>
      <p:sp>
        <p:nvSpPr>
          <p:cNvPr id="4" name="TextBox 3">
            <a:extLst>
              <a:ext uri="{FF2B5EF4-FFF2-40B4-BE49-F238E27FC236}">
                <a16:creationId xmlns:a16="http://schemas.microsoft.com/office/drawing/2014/main" id="{A4D39B34-94BB-2E82-3EED-A4EF5C4E8FE6}"/>
              </a:ext>
            </a:extLst>
          </p:cNvPr>
          <p:cNvSpPr txBox="1"/>
          <p:nvPr/>
        </p:nvSpPr>
        <p:spPr>
          <a:xfrm>
            <a:off x="838201" y="152401"/>
            <a:ext cx="10178143" cy="646331"/>
          </a:xfrm>
          <a:prstGeom prst="rect">
            <a:avLst/>
          </a:prstGeom>
          <a:noFill/>
        </p:spPr>
        <p:txBody>
          <a:bodyPr wrap="square" rtlCol="0">
            <a:spAutoFit/>
          </a:bodyPr>
          <a:lstStyle/>
          <a:p>
            <a:pPr algn="ctr"/>
            <a:r>
              <a:rPr lang="en-US" sz="3600" b="1" dirty="0">
                <a:latin typeface="+mj-lt"/>
              </a:rPr>
              <a:t>Napster: Pros and Cons</a:t>
            </a:r>
          </a:p>
        </p:txBody>
      </p:sp>
      <p:pic>
        <p:nvPicPr>
          <p:cNvPr id="2" name="Picture 2">
            <a:extLst>
              <a:ext uri="{FF2B5EF4-FFF2-40B4-BE49-F238E27FC236}">
                <a16:creationId xmlns:a16="http://schemas.microsoft.com/office/drawing/2014/main" id="{DBC02463-C04D-0EBB-7AA5-CF573F66F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081" y="5495924"/>
            <a:ext cx="237172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386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555C-D8B0-039A-1D35-AB1A0D5E5B8D}"/>
              </a:ext>
            </a:extLst>
          </p:cNvPr>
          <p:cNvSpPr>
            <a:spLocks noGrp="1"/>
          </p:cNvSpPr>
          <p:nvPr>
            <p:ph type="title"/>
          </p:nvPr>
        </p:nvSpPr>
        <p:spPr/>
        <p:txBody>
          <a:bodyPr>
            <a:noAutofit/>
          </a:bodyPr>
          <a:lstStyle/>
          <a:p>
            <a:pPr algn="ctr"/>
            <a:r>
              <a:rPr lang="en-US" sz="3600" b="1" dirty="0"/>
              <a:t>What was Napster?</a:t>
            </a:r>
          </a:p>
        </p:txBody>
      </p:sp>
      <p:sp>
        <p:nvSpPr>
          <p:cNvPr id="3" name="Content Placeholder 2">
            <a:extLst>
              <a:ext uri="{FF2B5EF4-FFF2-40B4-BE49-F238E27FC236}">
                <a16:creationId xmlns:a16="http://schemas.microsoft.com/office/drawing/2014/main" id="{7812A50E-DC7A-DE10-FDAD-8F4C7A00D59E}"/>
              </a:ext>
            </a:extLst>
          </p:cNvPr>
          <p:cNvSpPr>
            <a:spLocks noGrp="1"/>
          </p:cNvSpPr>
          <p:nvPr>
            <p:ph idx="1"/>
          </p:nvPr>
        </p:nvSpPr>
        <p:spPr/>
        <p:txBody>
          <a:bodyPr/>
          <a:lstStyle/>
          <a:p>
            <a:r>
              <a:rPr lang="en-US" dirty="0"/>
              <a:t>Napster was a </a:t>
            </a:r>
            <a:r>
              <a:rPr lang="en-US" b="1" dirty="0"/>
              <a:t>peer-to-peer (P2P) file-sharing service</a:t>
            </a:r>
            <a:r>
              <a:rPr lang="en-US" dirty="0"/>
              <a:t> </a:t>
            </a:r>
          </a:p>
          <a:p>
            <a:pPr lvl="1"/>
            <a:r>
              <a:rPr lang="en-US" dirty="0"/>
              <a:t>Launched in 1999.</a:t>
            </a:r>
          </a:p>
          <a:p>
            <a:pPr lvl="1"/>
            <a:r>
              <a:rPr lang="en-US" dirty="0"/>
              <a:t>It allowed users to share and download MP3 music files for free. </a:t>
            </a:r>
          </a:p>
          <a:p>
            <a:pPr lvl="1"/>
            <a:r>
              <a:rPr lang="en-US" dirty="0"/>
              <a:t>It revolutionized how people accessed music.</a:t>
            </a:r>
          </a:p>
          <a:p>
            <a:pPr lvl="1"/>
            <a:r>
              <a:rPr lang="en-US" dirty="0"/>
              <a:t>It also caused major legal battles with the recording industry.</a:t>
            </a:r>
          </a:p>
        </p:txBody>
      </p:sp>
      <p:pic>
        <p:nvPicPr>
          <p:cNvPr id="5" name="Picture 4" descr="A screenshot of a computer&#10;&#10;AI-generated content may be incorrect.">
            <a:extLst>
              <a:ext uri="{FF2B5EF4-FFF2-40B4-BE49-F238E27FC236}">
                <a16:creationId xmlns:a16="http://schemas.microsoft.com/office/drawing/2014/main" id="{FEF09461-C970-49B9-E3C4-12925B583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68413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B0359F21-5F6D-A762-4684-58D89139F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69642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sz="4000" b="1" dirty="0"/>
              <a:t>Napster: Pros and Cons</a:t>
            </a:r>
          </a:p>
        </p:txBody>
      </p:sp>
      <p:graphicFrame>
        <p:nvGraphicFramePr>
          <p:cNvPr id="3" name="Table 2"/>
          <p:cNvGraphicFramePr>
            <a:graphicFrameLocks noGrp="1"/>
          </p:cNvGraphicFramePr>
          <p:nvPr/>
        </p:nvGraphicFramePr>
        <p:xfrm>
          <a:off x="1981200" y="1828800"/>
          <a:ext cx="8229600" cy="27432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85800">
                <a:tc>
                  <a:txBody>
                    <a:bodyPr/>
                    <a:lstStyle/>
                    <a:p>
                      <a:r>
                        <a:t>Good Points (Pros)</a:t>
                      </a:r>
                    </a:p>
                  </a:txBody>
                  <a:tcPr/>
                </a:tc>
                <a:tc>
                  <a:txBody>
                    <a:bodyPr/>
                    <a:lstStyle/>
                    <a:p>
                      <a:r>
                        <a:t>Bad Points (Cons)</a:t>
                      </a:r>
                    </a:p>
                  </a:txBody>
                  <a:tcPr/>
                </a:tc>
                <a:extLst>
                  <a:ext uri="{0D108BD9-81ED-4DB2-BD59-A6C34878D82A}">
                    <a16:rowId xmlns:a16="http://schemas.microsoft.com/office/drawing/2014/main" val="10000"/>
                  </a:ext>
                </a:extLst>
              </a:tr>
              <a:tr h="685800">
                <a:tc>
                  <a:txBody>
                    <a:bodyPr/>
                    <a:lstStyle/>
                    <a:p>
                      <a:r>
                        <a:t>Revolutionized music access – instant availability of millions of songs</a:t>
                      </a:r>
                    </a:p>
                  </a:txBody>
                  <a:tcPr/>
                </a:tc>
                <a:tc>
                  <a:txBody>
                    <a:bodyPr/>
                    <a:lstStyle/>
                    <a:p>
                      <a:r>
                        <a:t>Copyright infringement led to lawsuits from artists and record companies</a:t>
                      </a:r>
                    </a:p>
                  </a:txBody>
                  <a:tcPr/>
                </a:tc>
                <a:extLst>
                  <a:ext uri="{0D108BD9-81ED-4DB2-BD59-A6C34878D82A}">
                    <a16:rowId xmlns:a16="http://schemas.microsoft.com/office/drawing/2014/main" val="10001"/>
                  </a:ext>
                </a:extLst>
              </a:tr>
              <a:tr h="685800">
                <a:tc>
                  <a:txBody>
                    <a:bodyPr/>
                    <a:lstStyle/>
                    <a:p>
                      <a:r>
                        <a:t>Introduced digital music sharing and online music communities</a:t>
                      </a:r>
                    </a:p>
                  </a:txBody>
                  <a:tcPr/>
                </a:tc>
                <a:tc>
                  <a:txBody>
                    <a:bodyPr/>
                    <a:lstStyle/>
                    <a:p>
                      <a:r>
                        <a:t>Hurt music industry revenue due to free downloads replacing sales</a:t>
                      </a:r>
                    </a:p>
                  </a:txBody>
                  <a:tcPr/>
                </a:tc>
                <a:extLst>
                  <a:ext uri="{0D108BD9-81ED-4DB2-BD59-A6C34878D82A}">
                    <a16:rowId xmlns:a16="http://schemas.microsoft.com/office/drawing/2014/main" val="10002"/>
                  </a:ext>
                </a:extLst>
              </a:tr>
              <a:tr h="685800">
                <a:tc>
                  <a:txBody>
                    <a:bodyPr/>
                    <a:lstStyle/>
                    <a:p>
                      <a:r>
                        <a:t>Influenced future streaming services like iTunes and Spotify</a:t>
                      </a:r>
                    </a:p>
                  </a:txBody>
                  <a:tcPr/>
                </a:tc>
                <a:tc>
                  <a:txBody>
                    <a:bodyPr/>
                    <a:lstStyle/>
                    <a:p>
                      <a:r>
                        <a:t>Shut down in 2001 under legal pressure, leaving fragmented file-sharing</a:t>
                      </a:r>
                    </a:p>
                  </a:txBody>
                  <a:tcPr/>
                </a:tc>
                <a:extLst>
                  <a:ext uri="{0D108BD9-81ED-4DB2-BD59-A6C34878D82A}">
                    <a16:rowId xmlns:a16="http://schemas.microsoft.com/office/drawing/2014/main" val="10003"/>
                  </a:ext>
                </a:extLst>
              </a:tr>
            </a:tbl>
          </a:graphicData>
        </a:graphic>
      </p:graphicFrame>
      <p:pic>
        <p:nvPicPr>
          <p:cNvPr id="4" name="Picture 2">
            <a:extLst>
              <a:ext uri="{FF2B5EF4-FFF2-40B4-BE49-F238E27FC236}">
                <a16:creationId xmlns:a16="http://schemas.microsoft.com/office/drawing/2014/main" id="{311BABBD-977C-1F4B-E1E0-464382CE3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38" y="5283200"/>
            <a:ext cx="2371725" cy="1209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normAutofit/>
          </a:bodyPr>
          <a:lstStyle/>
          <a:p>
            <a:pPr algn="ctr"/>
            <a:r>
              <a:rPr sz="4000" b="1" dirty="0"/>
              <a:t>Napster: Pros and Cons 🎵💻</a:t>
            </a:r>
          </a:p>
        </p:txBody>
      </p:sp>
      <p:sp>
        <p:nvSpPr>
          <p:cNvPr id="3" name="TextBox 2"/>
          <p:cNvSpPr txBox="1"/>
          <p:nvPr/>
        </p:nvSpPr>
        <p:spPr>
          <a:xfrm>
            <a:off x="326572" y="1894115"/>
            <a:ext cx="4659086" cy="3170099"/>
          </a:xfrm>
          <a:prstGeom prst="rect">
            <a:avLst/>
          </a:prstGeom>
          <a:noFill/>
        </p:spPr>
        <p:txBody>
          <a:bodyPr wrap="square">
            <a:spAutoFit/>
          </a:bodyPr>
          <a:lstStyle/>
          <a:p>
            <a:r>
              <a:rPr sz="1600" dirty="0">
                <a:latin typeface="Calibri"/>
              </a:rPr>
              <a:t>✅ </a:t>
            </a:r>
            <a:r>
              <a:rPr sz="2000" dirty="0">
                <a:latin typeface="+mj-lt"/>
              </a:rPr>
              <a:t>Pros:</a:t>
            </a:r>
          </a:p>
          <a:p>
            <a:endParaRPr sz="2000" dirty="0">
              <a:latin typeface="+mj-lt"/>
            </a:endParaRPr>
          </a:p>
          <a:p>
            <a:r>
              <a:rPr sz="2000" dirty="0">
                <a:latin typeface="+mj-lt"/>
              </a:rPr>
              <a:t>🎶 Revolutionized music access: </a:t>
            </a:r>
            <a:r>
              <a:rPr lang="en-US" sz="2000" dirty="0">
                <a:latin typeface="+mj-lt"/>
              </a:rPr>
              <a:t>	</a:t>
            </a:r>
            <a:r>
              <a:rPr sz="2000" dirty="0">
                <a:latin typeface="+mj-lt"/>
              </a:rPr>
              <a:t>free, </a:t>
            </a:r>
            <a:r>
              <a:rPr lang="en-US" sz="2000" dirty="0">
                <a:latin typeface="+mj-lt"/>
              </a:rPr>
              <a:t>	</a:t>
            </a:r>
            <a:r>
              <a:rPr sz="2000" dirty="0">
                <a:latin typeface="+mj-lt"/>
              </a:rPr>
              <a:t>instant library of songs</a:t>
            </a:r>
            <a:r>
              <a:rPr lang="en-US" sz="2000" dirty="0">
                <a:latin typeface="+mj-lt"/>
              </a:rPr>
              <a:t>.</a:t>
            </a:r>
          </a:p>
          <a:p>
            <a:endParaRPr sz="2000" dirty="0">
              <a:latin typeface="+mj-lt"/>
            </a:endParaRPr>
          </a:p>
          <a:p>
            <a:r>
              <a:rPr sz="2000" dirty="0">
                <a:latin typeface="+mj-lt"/>
              </a:rPr>
              <a:t>💿 Popularized digital music and MP3 </a:t>
            </a:r>
            <a:r>
              <a:rPr lang="en-US" sz="2000" dirty="0">
                <a:latin typeface="+mj-lt"/>
              </a:rPr>
              <a:t>	</a:t>
            </a:r>
            <a:r>
              <a:rPr sz="2000" dirty="0">
                <a:latin typeface="+mj-lt"/>
              </a:rPr>
              <a:t>culture</a:t>
            </a:r>
            <a:r>
              <a:rPr lang="en-US" sz="2000" dirty="0">
                <a:latin typeface="+mj-lt"/>
              </a:rPr>
              <a:t>.</a:t>
            </a:r>
          </a:p>
          <a:p>
            <a:endParaRPr sz="2000" dirty="0">
              <a:latin typeface="+mj-lt"/>
            </a:endParaRPr>
          </a:p>
          <a:p>
            <a:r>
              <a:rPr sz="2000" dirty="0">
                <a:latin typeface="+mj-lt"/>
              </a:rPr>
              <a:t>🌟 Helped new/independent artists gain </a:t>
            </a:r>
            <a:r>
              <a:rPr lang="en-US" sz="2000" dirty="0">
                <a:latin typeface="+mj-lt"/>
              </a:rPr>
              <a:t>	</a:t>
            </a:r>
            <a:r>
              <a:rPr sz="2000" dirty="0">
                <a:latin typeface="+mj-lt"/>
              </a:rPr>
              <a:t>exposure</a:t>
            </a:r>
            <a:r>
              <a:rPr lang="en-US" sz="2000" dirty="0">
                <a:latin typeface="+mj-lt"/>
              </a:rPr>
              <a:t>.</a:t>
            </a:r>
            <a:endParaRPr sz="2000" dirty="0">
              <a:latin typeface="+mj-lt"/>
            </a:endParaRPr>
          </a:p>
        </p:txBody>
      </p:sp>
      <p:sp>
        <p:nvSpPr>
          <p:cNvPr id="4" name="TextBox 3"/>
          <p:cNvSpPr txBox="1"/>
          <p:nvPr/>
        </p:nvSpPr>
        <p:spPr>
          <a:xfrm>
            <a:off x="5595257" y="1894115"/>
            <a:ext cx="6270171" cy="3170099"/>
          </a:xfrm>
          <a:prstGeom prst="rect">
            <a:avLst/>
          </a:prstGeom>
          <a:noFill/>
        </p:spPr>
        <p:txBody>
          <a:bodyPr wrap="square">
            <a:spAutoFit/>
          </a:bodyPr>
          <a:lstStyle/>
          <a:p>
            <a:r>
              <a:rPr sz="2000" dirty="0">
                <a:latin typeface="+mj-lt"/>
              </a:rPr>
              <a:t>❌ Cons:</a:t>
            </a:r>
          </a:p>
          <a:p>
            <a:endParaRPr sz="2000" dirty="0">
              <a:latin typeface="+mj-lt"/>
            </a:endParaRPr>
          </a:p>
          <a:p>
            <a:r>
              <a:rPr sz="2000" dirty="0">
                <a:latin typeface="+mj-lt"/>
              </a:rPr>
              <a:t>⚖️ Copyright infringement: unauthorized sharing led to </a:t>
            </a:r>
            <a:r>
              <a:rPr lang="en-US" sz="2000" dirty="0">
                <a:latin typeface="+mj-lt"/>
              </a:rPr>
              <a:t>	</a:t>
            </a:r>
            <a:r>
              <a:rPr sz="2000" dirty="0">
                <a:latin typeface="+mj-lt"/>
              </a:rPr>
              <a:t>lawsuits</a:t>
            </a:r>
            <a:r>
              <a:rPr lang="en-US" sz="2000" dirty="0">
                <a:latin typeface="+mj-lt"/>
              </a:rPr>
              <a:t>.</a:t>
            </a:r>
          </a:p>
          <a:p>
            <a:endParaRPr sz="2000" dirty="0">
              <a:latin typeface="+mj-lt"/>
            </a:endParaRPr>
          </a:p>
          <a:p>
            <a:r>
              <a:rPr sz="2000" dirty="0">
                <a:latin typeface="+mj-lt"/>
              </a:rPr>
              <a:t>📉 Hurt music sales: contributed to declining CD </a:t>
            </a:r>
            <a:r>
              <a:rPr lang="en-US" sz="2000" dirty="0">
                <a:latin typeface="+mj-lt"/>
              </a:rPr>
              <a:t>		</a:t>
            </a:r>
            <a:r>
              <a:rPr sz="2000" dirty="0">
                <a:latin typeface="+mj-lt"/>
              </a:rPr>
              <a:t>revenue</a:t>
            </a:r>
            <a:r>
              <a:rPr lang="en-US" sz="2000" dirty="0">
                <a:latin typeface="+mj-lt"/>
              </a:rPr>
              <a:t>.</a:t>
            </a:r>
          </a:p>
          <a:p>
            <a:endParaRPr sz="2000" dirty="0">
              <a:latin typeface="+mj-lt"/>
            </a:endParaRPr>
          </a:p>
          <a:p>
            <a:r>
              <a:rPr sz="2000" dirty="0">
                <a:latin typeface="+mj-lt"/>
              </a:rPr>
              <a:t>⛔ Legal shutdown: unsustainable business </a:t>
            </a:r>
            <a:r>
              <a:rPr lang="en-US" sz="2000" dirty="0">
                <a:latin typeface="+mj-lt"/>
              </a:rPr>
              <a:t>		</a:t>
            </a:r>
            <a:r>
              <a:rPr sz="2000" dirty="0">
                <a:latin typeface="+mj-lt"/>
              </a:rPr>
              <a:t>model</a:t>
            </a:r>
            <a:r>
              <a:rPr lang="en-US" sz="2000" dirty="0">
                <a:latin typeface="+mj-lt"/>
              </a:rPr>
              <a:t>.</a:t>
            </a:r>
            <a:endParaRPr sz="2000" dirty="0">
              <a:latin typeface="+mj-lt"/>
            </a:endParaRPr>
          </a:p>
        </p:txBody>
      </p:sp>
      <p:pic>
        <p:nvPicPr>
          <p:cNvPr id="5" name="Picture 2">
            <a:extLst>
              <a:ext uri="{FF2B5EF4-FFF2-40B4-BE49-F238E27FC236}">
                <a16:creationId xmlns:a16="http://schemas.microsoft.com/office/drawing/2014/main" id="{E1BB6A4A-8C4F-E9A7-DC5C-6049BD217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90" y="5445387"/>
            <a:ext cx="2371725" cy="1209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E57A-88D9-FAE4-FA9A-61D44A5C4AC2}"/>
              </a:ext>
            </a:extLst>
          </p:cNvPr>
          <p:cNvSpPr>
            <a:spLocks noGrp="1"/>
          </p:cNvSpPr>
          <p:nvPr>
            <p:ph type="title"/>
          </p:nvPr>
        </p:nvSpPr>
        <p:spPr>
          <a:xfrm>
            <a:off x="838200" y="245384"/>
            <a:ext cx="10515600" cy="886732"/>
          </a:xfrm>
        </p:spPr>
        <p:txBody>
          <a:bodyPr>
            <a:normAutofit/>
          </a:bodyPr>
          <a:lstStyle/>
          <a:p>
            <a:pPr algn="ctr"/>
            <a:r>
              <a:rPr lang="en-US" sz="4000" b="1" dirty="0"/>
              <a:t>Limits of Using the Free ChatGPT!</a:t>
            </a:r>
          </a:p>
        </p:txBody>
      </p:sp>
      <p:pic>
        <p:nvPicPr>
          <p:cNvPr id="4" name="Picture 3" descr="A screenshot of a computer">
            <a:extLst>
              <a:ext uri="{FF2B5EF4-FFF2-40B4-BE49-F238E27FC236}">
                <a16:creationId xmlns:a16="http://schemas.microsoft.com/office/drawing/2014/main" id="{0E1BE17F-4414-B3E0-89D4-DE90E1040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1858"/>
            <a:ext cx="12192000" cy="5606142"/>
          </a:xfrm>
          <a:prstGeom prst="rect">
            <a:avLst/>
          </a:prstGeom>
        </p:spPr>
      </p:pic>
    </p:spTree>
    <p:extLst>
      <p:ext uri="{BB962C8B-B14F-4D97-AF65-F5344CB8AC3E}">
        <p14:creationId xmlns:p14="http://schemas.microsoft.com/office/powerpoint/2010/main" val="1031918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D4ECC-CB40-AC2F-7D87-5B0610EC7EA4}"/>
              </a:ext>
            </a:extLst>
          </p:cNvPr>
          <p:cNvSpPr>
            <a:spLocks noGrp="1"/>
          </p:cNvSpPr>
          <p:nvPr>
            <p:ph type="title"/>
          </p:nvPr>
        </p:nvSpPr>
        <p:spPr>
          <a:xfrm>
            <a:off x="95250" y="223610"/>
            <a:ext cx="10570030" cy="1325563"/>
          </a:xfrm>
        </p:spPr>
        <p:txBody>
          <a:bodyPr>
            <a:normAutofit/>
          </a:bodyPr>
          <a:lstStyle/>
          <a:p>
            <a:pPr algn="ctr"/>
            <a:r>
              <a:rPr lang="en-US" sz="3200" b="1" dirty="0"/>
              <a:t>			Let’s create a few prompts on subjects       			and utilize the chat box below for your responses.</a:t>
            </a:r>
          </a:p>
        </p:txBody>
      </p:sp>
      <p:pic>
        <p:nvPicPr>
          <p:cNvPr id="1026" name="Picture 2">
            <a:extLst>
              <a:ext uri="{FF2B5EF4-FFF2-40B4-BE49-F238E27FC236}">
                <a16:creationId xmlns:a16="http://schemas.microsoft.com/office/drawing/2014/main" id="{BEEFB105-B5E6-DD42-DBD9-E376141DB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690688"/>
            <a:ext cx="12001500" cy="38610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1959FF0-08B5-47B3-6495-4E5158346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395" y="5551714"/>
            <a:ext cx="237172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51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369EC-6F83-AD40-59D2-9D238E247179}"/>
              </a:ext>
            </a:extLst>
          </p:cNvPr>
          <p:cNvSpPr>
            <a:spLocks noGrp="1"/>
          </p:cNvSpPr>
          <p:nvPr>
            <p:ph type="title"/>
          </p:nvPr>
        </p:nvSpPr>
        <p:spPr>
          <a:xfrm>
            <a:off x="1152524" y="1762321"/>
            <a:ext cx="2628900" cy="2547257"/>
          </a:xfrm>
          <a:noFill/>
        </p:spPr>
        <p:txBody>
          <a:bodyPr anchor="ctr">
            <a:normAutofit/>
          </a:bodyPr>
          <a:lstStyle/>
          <a:p>
            <a:pPr algn="ctr"/>
            <a:r>
              <a:rPr lang="en-US" sz="3300" b="1" dirty="0">
                <a:solidFill>
                  <a:srgbClr val="FFFFFF"/>
                </a:solidFill>
              </a:rPr>
              <a:t>ChatGPT Slides Created for a Future Webinar</a:t>
            </a:r>
            <a:endParaRPr lang="en-US" sz="3300" dirty="0">
              <a:solidFill>
                <a:srgbClr val="FFFFFF"/>
              </a:solidFill>
            </a:endParaRPr>
          </a:p>
        </p:txBody>
      </p:sp>
      <p:pic>
        <p:nvPicPr>
          <p:cNvPr id="1026" name="Picture 2">
            <a:extLst>
              <a:ext uri="{FF2B5EF4-FFF2-40B4-BE49-F238E27FC236}">
                <a16:creationId xmlns:a16="http://schemas.microsoft.com/office/drawing/2014/main" id="{C3009030-8042-DF3A-AD2B-9FB8D737B84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00174" y="1445728"/>
            <a:ext cx="6780700" cy="38141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14A5907-777B-B628-F321-F661D6EF9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395" y="5488930"/>
            <a:ext cx="237172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953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D8CE9-FA72-FA96-F0B6-5C56D2D71C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F5F35B-4C17-2E1D-BB74-5C9E904A043B}"/>
              </a:ext>
            </a:extLst>
          </p:cNvPr>
          <p:cNvSpPr>
            <a:spLocks noGrp="1"/>
          </p:cNvSpPr>
          <p:nvPr>
            <p:ph type="title"/>
          </p:nvPr>
        </p:nvSpPr>
        <p:spPr>
          <a:xfrm flipV="1">
            <a:off x="1981200" y="1016000"/>
            <a:ext cx="8229600" cy="2675890"/>
          </a:xfrm>
        </p:spPr>
        <p:txBody>
          <a:bodyPr>
            <a:normAutofit/>
          </a:bodyPr>
          <a:lstStyle/>
          <a:p>
            <a:r>
              <a:rPr sz="2800" dirty="0">
                <a:latin typeface="Roboto Slab" pitchFamily="2" charset="0"/>
                <a:ea typeface="Roboto Slab" pitchFamily="2" charset="0"/>
                <a:cs typeface="Roboto Slab" pitchFamily="2" charset="0"/>
              </a:rPr>
              <a:t>Major Artists and Publishing Companies - 1950s</a:t>
            </a:r>
          </a:p>
        </p:txBody>
      </p:sp>
      <p:graphicFrame>
        <p:nvGraphicFramePr>
          <p:cNvPr id="4" name="Table 3">
            <a:extLst>
              <a:ext uri="{FF2B5EF4-FFF2-40B4-BE49-F238E27FC236}">
                <a16:creationId xmlns:a16="http://schemas.microsoft.com/office/drawing/2014/main" id="{B1638427-68E8-7062-87AB-32C475B57722}"/>
              </a:ext>
            </a:extLst>
          </p:cNvPr>
          <p:cNvGraphicFramePr>
            <a:graphicFrameLocks noGrp="1"/>
          </p:cNvGraphicFramePr>
          <p:nvPr/>
        </p:nvGraphicFramePr>
        <p:xfrm>
          <a:off x="1136073" y="766618"/>
          <a:ext cx="9892145" cy="6016239"/>
        </p:xfrm>
        <a:graphic>
          <a:graphicData uri="http://schemas.openxmlformats.org/drawingml/2006/table">
            <a:tbl>
              <a:tblPr firstRow="1" bandRow="1">
                <a:tableStyleId>{5C22544A-7EE6-4342-B048-85BDC9FD1C3A}</a:tableStyleId>
              </a:tblPr>
              <a:tblGrid>
                <a:gridCol w="1648690">
                  <a:extLst>
                    <a:ext uri="{9D8B030D-6E8A-4147-A177-3AD203B41FA5}">
                      <a16:colId xmlns:a16="http://schemas.microsoft.com/office/drawing/2014/main" val="20000"/>
                    </a:ext>
                  </a:extLst>
                </a:gridCol>
                <a:gridCol w="2198255">
                  <a:extLst>
                    <a:ext uri="{9D8B030D-6E8A-4147-A177-3AD203B41FA5}">
                      <a16:colId xmlns:a16="http://schemas.microsoft.com/office/drawing/2014/main" val="20001"/>
                    </a:ext>
                  </a:extLst>
                </a:gridCol>
                <a:gridCol w="2198255">
                  <a:extLst>
                    <a:ext uri="{9D8B030D-6E8A-4147-A177-3AD203B41FA5}">
                      <a16:colId xmlns:a16="http://schemas.microsoft.com/office/drawing/2014/main" val="20002"/>
                    </a:ext>
                  </a:extLst>
                </a:gridCol>
                <a:gridCol w="3846945">
                  <a:extLst>
                    <a:ext uri="{9D8B030D-6E8A-4147-A177-3AD203B41FA5}">
                      <a16:colId xmlns:a16="http://schemas.microsoft.com/office/drawing/2014/main" val="20003"/>
                    </a:ext>
                  </a:extLst>
                </a:gridCol>
              </a:tblGrid>
              <a:tr h="415382">
                <a:tc>
                  <a:txBody>
                    <a:bodyPr/>
                    <a:lstStyle/>
                    <a:p>
                      <a:pPr>
                        <a:defRPr sz="1200" b="1">
                          <a:solidFill>
                            <a:srgbClr val="FFFFFF"/>
                          </a:solidFill>
                        </a:defRPr>
                      </a:pPr>
                      <a:r>
                        <a:t>Artist</a:t>
                      </a:r>
                    </a:p>
                  </a:txBody>
                  <a:tcPr>
                    <a:solidFill>
                      <a:srgbClr val="000000"/>
                    </a:solidFill>
                  </a:tcPr>
                </a:tc>
                <a:tc>
                  <a:txBody>
                    <a:bodyPr/>
                    <a:lstStyle/>
                    <a:p>
                      <a:pPr>
                        <a:defRPr sz="1200" b="1">
                          <a:solidFill>
                            <a:srgbClr val="FFFFFF"/>
                          </a:solidFill>
                        </a:defRPr>
                      </a:pPr>
                      <a:r>
                        <a:t>Key Songs / Hits</a:t>
                      </a:r>
                    </a:p>
                  </a:txBody>
                  <a:tcPr>
                    <a:solidFill>
                      <a:srgbClr val="000000"/>
                    </a:solidFill>
                  </a:tcPr>
                </a:tc>
                <a:tc>
                  <a:txBody>
                    <a:bodyPr/>
                    <a:lstStyle/>
                    <a:p>
                      <a:pPr>
                        <a:defRPr sz="1200" b="1">
                          <a:solidFill>
                            <a:srgbClr val="FFFFFF"/>
                          </a:solidFill>
                        </a:defRPr>
                      </a:pPr>
                      <a:r>
                        <a:t>Music Publisher</a:t>
                      </a:r>
                    </a:p>
                  </a:txBody>
                  <a:tcPr>
                    <a:solidFill>
                      <a:srgbClr val="000000"/>
                    </a:solidFill>
                  </a:tcPr>
                </a:tc>
                <a:tc>
                  <a:txBody>
                    <a:bodyPr/>
                    <a:lstStyle/>
                    <a:p>
                      <a:pPr>
                        <a:defRPr sz="1200" b="1">
                          <a:solidFill>
                            <a:srgbClr val="FFFFFF"/>
                          </a:solidFill>
                        </a:defRPr>
                      </a:pPr>
                      <a:r>
                        <a:t>Notes</a:t>
                      </a:r>
                    </a:p>
                  </a:txBody>
                  <a:tcPr>
                    <a:solidFill>
                      <a:srgbClr val="000000"/>
                    </a:solidFill>
                  </a:tcPr>
                </a:tc>
                <a:extLst>
                  <a:ext uri="{0D108BD9-81ED-4DB2-BD59-A6C34878D82A}">
                    <a16:rowId xmlns:a16="http://schemas.microsoft.com/office/drawing/2014/main" val="10000"/>
                  </a:ext>
                </a:extLst>
              </a:tr>
              <a:tr h="449921">
                <a:tc>
                  <a:txBody>
                    <a:bodyPr/>
                    <a:lstStyle/>
                    <a:p>
                      <a:pPr>
                        <a:defRPr sz="1200"/>
                      </a:pPr>
                      <a:r>
                        <a:t>Elvis Presley</a:t>
                      </a:r>
                    </a:p>
                  </a:txBody>
                  <a:tcPr/>
                </a:tc>
                <a:tc>
                  <a:txBody>
                    <a:bodyPr/>
                    <a:lstStyle/>
                    <a:p>
                      <a:pPr>
                        <a:defRPr sz="1200"/>
                      </a:pPr>
                      <a:r>
                        <a:t>Heartbreak Hotel, Hound Dog</a:t>
                      </a:r>
                    </a:p>
                  </a:txBody>
                  <a:tcPr/>
                </a:tc>
                <a:tc>
                  <a:txBody>
                    <a:bodyPr/>
                    <a:lstStyle/>
                    <a:p>
                      <a:pPr>
                        <a:defRPr sz="1200"/>
                      </a:pPr>
                      <a:r>
                        <a:t>Hill and Range / Gladys Music</a:t>
                      </a:r>
                    </a:p>
                  </a:txBody>
                  <a:tcPr/>
                </a:tc>
                <a:tc>
                  <a:txBody>
                    <a:bodyPr/>
                    <a:lstStyle/>
                    <a:p>
                      <a:pPr>
                        <a:defRPr sz="1200"/>
                      </a:pPr>
                      <a:r>
                        <a:t>Shared publishing via Gladys Music, but controlled by Hill and Range</a:t>
                      </a:r>
                    </a:p>
                  </a:txBody>
                  <a:tcPr/>
                </a:tc>
                <a:extLst>
                  <a:ext uri="{0D108BD9-81ED-4DB2-BD59-A6C34878D82A}">
                    <a16:rowId xmlns:a16="http://schemas.microsoft.com/office/drawing/2014/main" val="10001"/>
                  </a:ext>
                </a:extLst>
              </a:tr>
              <a:tr h="449921">
                <a:tc>
                  <a:txBody>
                    <a:bodyPr/>
                    <a:lstStyle/>
                    <a:p>
                      <a:pPr>
                        <a:defRPr sz="1200"/>
                      </a:pPr>
                      <a:r>
                        <a:t>Chuck Berry</a:t>
                      </a:r>
                    </a:p>
                  </a:txBody>
                  <a:tcPr/>
                </a:tc>
                <a:tc>
                  <a:txBody>
                    <a:bodyPr/>
                    <a:lstStyle/>
                    <a:p>
                      <a:pPr>
                        <a:defRPr sz="1200"/>
                      </a:pPr>
                      <a:r>
                        <a:t>Johnny B. Goode, Maybellene</a:t>
                      </a:r>
                    </a:p>
                  </a:txBody>
                  <a:tcPr/>
                </a:tc>
                <a:tc>
                  <a:txBody>
                    <a:bodyPr/>
                    <a:lstStyle/>
                    <a:p>
                      <a:pPr>
                        <a:defRPr sz="1200"/>
                      </a:pPr>
                      <a:r>
                        <a:t>Arc Music (Chess)</a:t>
                      </a:r>
                    </a:p>
                  </a:txBody>
                  <a:tcPr/>
                </a:tc>
                <a:tc>
                  <a:txBody>
                    <a:bodyPr/>
                    <a:lstStyle/>
                    <a:p>
                      <a:pPr>
                        <a:defRPr sz="1200"/>
                      </a:pPr>
                      <a:r>
                        <a:t>Signed away rights early on; legal disputes later</a:t>
                      </a:r>
                    </a:p>
                  </a:txBody>
                  <a:tcPr/>
                </a:tc>
                <a:extLst>
                  <a:ext uri="{0D108BD9-81ED-4DB2-BD59-A6C34878D82A}">
                    <a16:rowId xmlns:a16="http://schemas.microsoft.com/office/drawing/2014/main" val="10002"/>
                  </a:ext>
                </a:extLst>
              </a:tr>
              <a:tr h="449921">
                <a:tc>
                  <a:txBody>
                    <a:bodyPr/>
                    <a:lstStyle/>
                    <a:p>
                      <a:pPr>
                        <a:defRPr sz="1200"/>
                      </a:pPr>
                      <a:r>
                        <a:t>Fats Domino</a:t>
                      </a:r>
                    </a:p>
                  </a:txBody>
                  <a:tcPr/>
                </a:tc>
                <a:tc>
                  <a:txBody>
                    <a:bodyPr/>
                    <a:lstStyle/>
                    <a:p>
                      <a:pPr>
                        <a:defRPr sz="1200"/>
                      </a:pPr>
                      <a:r>
                        <a:t>Ain’t That a Shame</a:t>
                      </a:r>
                    </a:p>
                  </a:txBody>
                  <a:tcPr/>
                </a:tc>
                <a:tc>
                  <a:txBody>
                    <a:bodyPr/>
                    <a:lstStyle/>
                    <a:p>
                      <a:pPr>
                        <a:defRPr sz="1200"/>
                      </a:pPr>
                      <a:r>
                        <a:t>Jewel / Champion / Imperial-affiliated</a:t>
                      </a:r>
                    </a:p>
                  </a:txBody>
                  <a:tcPr/>
                </a:tc>
                <a:tc>
                  <a:txBody>
                    <a:bodyPr/>
                    <a:lstStyle/>
                    <a:p>
                      <a:pPr>
                        <a:defRPr sz="1200"/>
                      </a:pPr>
                      <a:r>
                        <a:t>Imperial Records-linked publishers held control</a:t>
                      </a:r>
                    </a:p>
                  </a:txBody>
                  <a:tcPr/>
                </a:tc>
                <a:extLst>
                  <a:ext uri="{0D108BD9-81ED-4DB2-BD59-A6C34878D82A}">
                    <a16:rowId xmlns:a16="http://schemas.microsoft.com/office/drawing/2014/main" val="10003"/>
                  </a:ext>
                </a:extLst>
              </a:tr>
              <a:tr h="449921">
                <a:tc>
                  <a:txBody>
                    <a:bodyPr/>
                    <a:lstStyle/>
                    <a:p>
                      <a:pPr>
                        <a:defRPr sz="1200"/>
                      </a:pPr>
                      <a:r>
                        <a:t>Little Richard</a:t>
                      </a:r>
                    </a:p>
                  </a:txBody>
                  <a:tcPr/>
                </a:tc>
                <a:tc>
                  <a:txBody>
                    <a:bodyPr/>
                    <a:lstStyle/>
                    <a:p>
                      <a:pPr>
                        <a:defRPr sz="1200"/>
                      </a:pPr>
                      <a:r>
                        <a:t>Tutti Frutti</a:t>
                      </a:r>
                    </a:p>
                  </a:txBody>
                  <a:tcPr/>
                </a:tc>
                <a:tc>
                  <a:txBody>
                    <a:bodyPr/>
                    <a:lstStyle/>
                    <a:p>
                      <a:pPr>
                        <a:defRPr sz="1200"/>
                      </a:pPr>
                      <a:r>
                        <a:t>Specialty Music / Venice Music</a:t>
                      </a:r>
                    </a:p>
                  </a:txBody>
                  <a:tcPr/>
                </a:tc>
                <a:tc>
                  <a:txBody>
                    <a:bodyPr/>
                    <a:lstStyle/>
                    <a:p>
                      <a:pPr>
                        <a:defRPr sz="1200"/>
                      </a:pPr>
                      <a:r>
                        <a:t>Rights controlled by Art Rupe’s Specialty Records</a:t>
                      </a:r>
                    </a:p>
                  </a:txBody>
                  <a:tcPr/>
                </a:tc>
                <a:extLst>
                  <a:ext uri="{0D108BD9-81ED-4DB2-BD59-A6C34878D82A}">
                    <a16:rowId xmlns:a16="http://schemas.microsoft.com/office/drawing/2014/main" val="10004"/>
                  </a:ext>
                </a:extLst>
              </a:tr>
              <a:tr h="329942">
                <a:tc>
                  <a:txBody>
                    <a:bodyPr/>
                    <a:lstStyle/>
                    <a:p>
                      <a:pPr>
                        <a:defRPr sz="1200"/>
                      </a:pPr>
                      <a:r>
                        <a:t>Buddy Holly</a:t>
                      </a:r>
                    </a:p>
                  </a:txBody>
                  <a:tcPr/>
                </a:tc>
                <a:tc>
                  <a:txBody>
                    <a:bodyPr/>
                    <a:lstStyle/>
                    <a:p>
                      <a:pPr>
                        <a:defRPr sz="1200"/>
                      </a:pPr>
                      <a:r>
                        <a:t>That’ll Be the Day</a:t>
                      </a:r>
                    </a:p>
                  </a:txBody>
                  <a:tcPr/>
                </a:tc>
                <a:tc>
                  <a:txBody>
                    <a:bodyPr/>
                    <a:lstStyle/>
                    <a:p>
                      <a:pPr>
                        <a:defRPr sz="1200"/>
                      </a:pPr>
                      <a:r>
                        <a:t>NorVaJak / Peer Int’l</a:t>
                      </a:r>
                    </a:p>
                  </a:txBody>
                  <a:tcPr/>
                </a:tc>
                <a:tc>
                  <a:txBody>
                    <a:bodyPr/>
                    <a:lstStyle/>
                    <a:p>
                      <a:pPr>
                        <a:defRPr sz="1200"/>
                      </a:pPr>
                      <a:r>
                        <a:t>Rare case where artist co-owned publishing</a:t>
                      </a:r>
                    </a:p>
                  </a:txBody>
                  <a:tcPr/>
                </a:tc>
                <a:extLst>
                  <a:ext uri="{0D108BD9-81ED-4DB2-BD59-A6C34878D82A}">
                    <a16:rowId xmlns:a16="http://schemas.microsoft.com/office/drawing/2014/main" val="10005"/>
                  </a:ext>
                </a:extLst>
              </a:tr>
              <a:tr h="329942">
                <a:tc>
                  <a:txBody>
                    <a:bodyPr/>
                    <a:lstStyle/>
                    <a:p>
                      <a:pPr>
                        <a:defRPr sz="1200"/>
                      </a:pPr>
                      <a:r>
                        <a:t>Everly Brothers</a:t>
                      </a:r>
                    </a:p>
                  </a:txBody>
                  <a:tcPr/>
                </a:tc>
                <a:tc>
                  <a:txBody>
                    <a:bodyPr/>
                    <a:lstStyle/>
                    <a:p>
                      <a:pPr>
                        <a:defRPr sz="1200"/>
                      </a:pPr>
                      <a:r>
                        <a:t>Bye Bye Love</a:t>
                      </a:r>
                    </a:p>
                  </a:txBody>
                  <a:tcPr/>
                </a:tc>
                <a:tc>
                  <a:txBody>
                    <a:bodyPr/>
                    <a:lstStyle/>
                    <a:p>
                      <a:pPr>
                        <a:defRPr sz="1200"/>
                      </a:pPr>
                      <a:r>
                        <a:t>Acuff-Rose Music</a:t>
                      </a:r>
                    </a:p>
                  </a:txBody>
                  <a:tcPr/>
                </a:tc>
                <a:tc>
                  <a:txBody>
                    <a:bodyPr/>
                    <a:lstStyle/>
                    <a:p>
                      <a:pPr>
                        <a:defRPr sz="1200"/>
                      </a:pPr>
                      <a:r>
                        <a:t>Signed early with respected country publisher</a:t>
                      </a:r>
                    </a:p>
                  </a:txBody>
                  <a:tcPr/>
                </a:tc>
                <a:extLst>
                  <a:ext uri="{0D108BD9-81ED-4DB2-BD59-A6C34878D82A}">
                    <a16:rowId xmlns:a16="http://schemas.microsoft.com/office/drawing/2014/main" val="10006"/>
                  </a:ext>
                </a:extLst>
              </a:tr>
              <a:tr h="329942">
                <a:tc>
                  <a:txBody>
                    <a:bodyPr/>
                    <a:lstStyle/>
                    <a:p>
                      <a:pPr>
                        <a:defRPr sz="1200"/>
                      </a:pPr>
                      <a:r>
                        <a:t>Bo Diddley</a:t>
                      </a:r>
                    </a:p>
                  </a:txBody>
                  <a:tcPr/>
                </a:tc>
                <a:tc>
                  <a:txBody>
                    <a:bodyPr/>
                    <a:lstStyle/>
                    <a:p>
                      <a:pPr>
                        <a:defRPr sz="1200"/>
                      </a:pPr>
                      <a:r>
                        <a:t>Bo Diddley</a:t>
                      </a:r>
                    </a:p>
                  </a:txBody>
                  <a:tcPr/>
                </a:tc>
                <a:tc>
                  <a:txBody>
                    <a:bodyPr/>
                    <a:lstStyle/>
                    <a:p>
                      <a:pPr>
                        <a:defRPr sz="1200"/>
                      </a:pPr>
                      <a:r>
                        <a:t>Arc Music</a:t>
                      </a:r>
                    </a:p>
                  </a:txBody>
                  <a:tcPr/>
                </a:tc>
                <a:tc>
                  <a:txBody>
                    <a:bodyPr/>
                    <a:lstStyle/>
                    <a:p>
                      <a:pPr>
                        <a:defRPr sz="1200"/>
                      </a:pPr>
                      <a:r>
                        <a:t>Published under Chess’s arm, often unfair deals</a:t>
                      </a:r>
                    </a:p>
                  </a:txBody>
                  <a:tcPr/>
                </a:tc>
                <a:extLst>
                  <a:ext uri="{0D108BD9-81ED-4DB2-BD59-A6C34878D82A}">
                    <a16:rowId xmlns:a16="http://schemas.microsoft.com/office/drawing/2014/main" val="10007"/>
                  </a:ext>
                </a:extLst>
              </a:tr>
              <a:tr h="449921">
                <a:tc>
                  <a:txBody>
                    <a:bodyPr/>
                    <a:lstStyle/>
                    <a:p>
                      <a:pPr>
                        <a:defRPr sz="1200"/>
                      </a:pPr>
                      <a:r>
                        <a:t>Ray Charles</a:t>
                      </a:r>
                    </a:p>
                  </a:txBody>
                  <a:tcPr/>
                </a:tc>
                <a:tc>
                  <a:txBody>
                    <a:bodyPr/>
                    <a:lstStyle/>
                    <a:p>
                      <a:pPr>
                        <a:defRPr sz="1200"/>
                      </a:pPr>
                      <a:r>
                        <a:t>I Got a Woman</a:t>
                      </a:r>
                    </a:p>
                  </a:txBody>
                  <a:tcPr/>
                </a:tc>
                <a:tc>
                  <a:txBody>
                    <a:bodyPr/>
                    <a:lstStyle/>
                    <a:p>
                      <a:pPr>
                        <a:defRPr sz="1200"/>
                      </a:pPr>
                      <a:r>
                        <a:t>Progressive / Tangerine (later)</a:t>
                      </a:r>
                    </a:p>
                  </a:txBody>
                  <a:tcPr/>
                </a:tc>
                <a:tc>
                  <a:txBody>
                    <a:bodyPr/>
                    <a:lstStyle/>
                    <a:p>
                      <a:pPr>
                        <a:defRPr sz="1200"/>
                      </a:pPr>
                      <a:r>
                        <a:t>Initially no rights, later formed his own company</a:t>
                      </a:r>
                    </a:p>
                  </a:txBody>
                  <a:tcPr/>
                </a:tc>
                <a:extLst>
                  <a:ext uri="{0D108BD9-81ED-4DB2-BD59-A6C34878D82A}">
                    <a16:rowId xmlns:a16="http://schemas.microsoft.com/office/drawing/2014/main" val="10008"/>
                  </a:ext>
                </a:extLst>
              </a:tr>
              <a:tr h="329942">
                <a:tc>
                  <a:txBody>
                    <a:bodyPr/>
                    <a:lstStyle/>
                    <a:p>
                      <a:pPr>
                        <a:defRPr sz="1200"/>
                      </a:pPr>
                      <a:r>
                        <a:t>Muddy Waters</a:t>
                      </a:r>
                    </a:p>
                  </a:txBody>
                  <a:tcPr/>
                </a:tc>
                <a:tc>
                  <a:txBody>
                    <a:bodyPr/>
                    <a:lstStyle/>
                    <a:p>
                      <a:pPr>
                        <a:defRPr sz="1200"/>
                      </a:pPr>
                      <a:r>
                        <a:t>Hoochie Coochie Man</a:t>
                      </a:r>
                    </a:p>
                  </a:txBody>
                  <a:tcPr/>
                </a:tc>
                <a:tc>
                  <a:txBody>
                    <a:bodyPr/>
                    <a:lstStyle/>
                    <a:p>
                      <a:pPr>
                        <a:defRPr sz="1200"/>
                      </a:pPr>
                      <a:r>
                        <a:t>Arc Music</a:t>
                      </a:r>
                    </a:p>
                  </a:txBody>
                  <a:tcPr/>
                </a:tc>
                <a:tc>
                  <a:txBody>
                    <a:bodyPr/>
                    <a:lstStyle/>
                    <a:p>
                      <a:pPr>
                        <a:defRPr sz="1200"/>
                      </a:pPr>
                      <a:r>
                        <a:t>Rights owned by Chess's publishing company</a:t>
                      </a:r>
                    </a:p>
                  </a:txBody>
                  <a:tcPr/>
                </a:tc>
                <a:extLst>
                  <a:ext uri="{0D108BD9-81ED-4DB2-BD59-A6C34878D82A}">
                    <a16:rowId xmlns:a16="http://schemas.microsoft.com/office/drawing/2014/main" val="10009"/>
                  </a:ext>
                </a:extLst>
              </a:tr>
              <a:tr h="449921">
                <a:tc>
                  <a:txBody>
                    <a:bodyPr/>
                    <a:lstStyle/>
                    <a:p>
                      <a:pPr>
                        <a:defRPr sz="1200"/>
                      </a:pPr>
                      <a:r>
                        <a:t>B.B. King</a:t>
                      </a:r>
                    </a:p>
                  </a:txBody>
                  <a:tcPr/>
                </a:tc>
                <a:tc>
                  <a:txBody>
                    <a:bodyPr/>
                    <a:lstStyle/>
                    <a:p>
                      <a:pPr>
                        <a:defRPr sz="1200"/>
                      </a:pPr>
                      <a:r>
                        <a:t>Three O’Clock Blues</a:t>
                      </a:r>
                    </a:p>
                  </a:txBody>
                  <a:tcPr/>
                </a:tc>
                <a:tc>
                  <a:txBody>
                    <a:bodyPr/>
                    <a:lstStyle/>
                    <a:p>
                      <a:pPr>
                        <a:defRPr sz="1200"/>
                      </a:pPr>
                      <a:r>
                        <a:t>Modern Music (Bihari Bros.)</a:t>
                      </a:r>
                    </a:p>
                  </a:txBody>
                  <a:tcPr/>
                </a:tc>
                <a:tc>
                  <a:txBody>
                    <a:bodyPr/>
                    <a:lstStyle/>
                    <a:p>
                      <a:pPr>
                        <a:defRPr sz="1200"/>
                      </a:pPr>
                      <a:r>
                        <a:t>Rights claimed through co-writing scams</a:t>
                      </a:r>
                    </a:p>
                  </a:txBody>
                  <a:tcPr/>
                </a:tc>
                <a:extLst>
                  <a:ext uri="{0D108BD9-81ED-4DB2-BD59-A6C34878D82A}">
                    <a16:rowId xmlns:a16="http://schemas.microsoft.com/office/drawing/2014/main" val="10010"/>
                  </a:ext>
                </a:extLst>
              </a:tr>
              <a:tr h="449921">
                <a:tc>
                  <a:txBody>
                    <a:bodyPr/>
                    <a:lstStyle/>
                    <a:p>
                      <a:pPr>
                        <a:defRPr sz="1200"/>
                      </a:pPr>
                      <a:r>
                        <a:t>Big Mama Thornton</a:t>
                      </a:r>
                    </a:p>
                  </a:txBody>
                  <a:tcPr/>
                </a:tc>
                <a:tc>
                  <a:txBody>
                    <a:bodyPr/>
                    <a:lstStyle/>
                    <a:p>
                      <a:pPr>
                        <a:defRPr sz="1200"/>
                      </a:pPr>
                      <a:r>
                        <a:t>Hound Dog</a:t>
                      </a:r>
                    </a:p>
                  </a:txBody>
                  <a:tcPr/>
                </a:tc>
                <a:tc>
                  <a:txBody>
                    <a:bodyPr/>
                    <a:lstStyle/>
                    <a:p>
                      <a:pPr>
                        <a:defRPr sz="1200"/>
                      </a:pPr>
                      <a:r>
                        <a:t>Travis Music / Leiber-Stoller</a:t>
                      </a:r>
                    </a:p>
                  </a:txBody>
                  <a:tcPr/>
                </a:tc>
                <a:tc>
                  <a:txBody>
                    <a:bodyPr/>
                    <a:lstStyle/>
                    <a:p>
                      <a:pPr>
                        <a:defRPr sz="1200"/>
                      </a:pPr>
                      <a:r>
                        <a:t>Recorded original; didn’t own publishing</a:t>
                      </a:r>
                    </a:p>
                  </a:txBody>
                  <a:tcPr/>
                </a:tc>
                <a:extLst>
                  <a:ext uri="{0D108BD9-81ED-4DB2-BD59-A6C34878D82A}">
                    <a16:rowId xmlns:a16="http://schemas.microsoft.com/office/drawing/2014/main" val="10011"/>
                  </a:ext>
                </a:extLst>
              </a:tr>
              <a:tr h="329942">
                <a:tc>
                  <a:txBody>
                    <a:bodyPr/>
                    <a:lstStyle/>
                    <a:p>
                      <a:pPr>
                        <a:defRPr sz="1200"/>
                      </a:pPr>
                      <a:r>
                        <a:t>Carl Perkins</a:t>
                      </a:r>
                    </a:p>
                  </a:txBody>
                  <a:tcPr/>
                </a:tc>
                <a:tc>
                  <a:txBody>
                    <a:bodyPr/>
                    <a:lstStyle/>
                    <a:p>
                      <a:pPr>
                        <a:defRPr sz="1200"/>
                      </a:pPr>
                      <a:r>
                        <a:t>Blue Suede Shoes</a:t>
                      </a:r>
                    </a:p>
                  </a:txBody>
                  <a:tcPr/>
                </a:tc>
                <a:tc>
                  <a:txBody>
                    <a:bodyPr/>
                    <a:lstStyle/>
                    <a:p>
                      <a:pPr>
                        <a:defRPr sz="1200"/>
                      </a:pPr>
                      <a:r>
                        <a:t>Hi-Lo / Knox Music</a:t>
                      </a:r>
                    </a:p>
                  </a:txBody>
                  <a:tcPr/>
                </a:tc>
                <a:tc>
                  <a:txBody>
                    <a:bodyPr/>
                    <a:lstStyle/>
                    <a:p>
                      <a:pPr>
                        <a:defRPr sz="1200"/>
                      </a:pPr>
                      <a:r>
                        <a:t>Published by Sun Records' affiliate</a:t>
                      </a:r>
                    </a:p>
                  </a:txBody>
                  <a:tcPr/>
                </a:tc>
                <a:extLst>
                  <a:ext uri="{0D108BD9-81ED-4DB2-BD59-A6C34878D82A}">
                    <a16:rowId xmlns:a16="http://schemas.microsoft.com/office/drawing/2014/main" val="10012"/>
                  </a:ext>
                </a:extLst>
              </a:tr>
              <a:tr h="449921">
                <a:tc>
                  <a:txBody>
                    <a:bodyPr/>
                    <a:lstStyle/>
                    <a:p>
                      <a:pPr>
                        <a:defRPr sz="1200"/>
                      </a:pPr>
                      <a:r>
                        <a:t>Jerry Lee Lewis</a:t>
                      </a:r>
                    </a:p>
                  </a:txBody>
                  <a:tcPr/>
                </a:tc>
                <a:tc>
                  <a:txBody>
                    <a:bodyPr/>
                    <a:lstStyle/>
                    <a:p>
                      <a:pPr>
                        <a:defRPr sz="1200"/>
                      </a:pPr>
                      <a:r>
                        <a:t>Great Balls of Fire</a:t>
                      </a:r>
                    </a:p>
                  </a:txBody>
                  <a:tcPr/>
                </a:tc>
                <a:tc>
                  <a:txBody>
                    <a:bodyPr/>
                    <a:lstStyle/>
                    <a:p>
                      <a:pPr>
                        <a:defRPr sz="1200"/>
                      </a:pPr>
                      <a:r>
                        <a:t>Hill and Range / Knox Music</a:t>
                      </a:r>
                    </a:p>
                  </a:txBody>
                  <a:tcPr/>
                </a:tc>
                <a:tc>
                  <a:txBody>
                    <a:bodyPr/>
                    <a:lstStyle/>
                    <a:p>
                      <a:pPr>
                        <a:defRPr sz="1200"/>
                      </a:pPr>
                      <a:r>
                        <a:t>Publishing tied to label contracts</a:t>
                      </a:r>
                    </a:p>
                  </a:txBody>
                  <a:tcPr/>
                </a:tc>
                <a:extLst>
                  <a:ext uri="{0D108BD9-81ED-4DB2-BD59-A6C34878D82A}">
                    <a16:rowId xmlns:a16="http://schemas.microsoft.com/office/drawing/2014/main" val="10013"/>
                  </a:ext>
                </a:extLst>
              </a:tr>
              <a:tr h="329942">
                <a:tc>
                  <a:txBody>
                    <a:bodyPr/>
                    <a:lstStyle/>
                    <a:p>
                      <a:pPr>
                        <a:defRPr sz="1200"/>
                      </a:pPr>
                      <a:r>
                        <a:t>Hank Williams</a:t>
                      </a:r>
                    </a:p>
                  </a:txBody>
                  <a:tcPr/>
                </a:tc>
                <a:tc>
                  <a:txBody>
                    <a:bodyPr/>
                    <a:lstStyle/>
                    <a:p>
                      <a:pPr>
                        <a:defRPr sz="1200"/>
                      </a:pPr>
                      <a:r>
                        <a:rPr dirty="0"/>
                        <a:t>Hey Good </a:t>
                      </a:r>
                      <a:r>
                        <a:rPr dirty="0" err="1"/>
                        <a:t>Lookin</a:t>
                      </a:r>
                      <a:r>
                        <a:rPr dirty="0"/>
                        <a:t>’</a:t>
                      </a:r>
                    </a:p>
                  </a:txBody>
                  <a:tcPr/>
                </a:tc>
                <a:tc>
                  <a:txBody>
                    <a:bodyPr/>
                    <a:lstStyle/>
                    <a:p>
                      <a:pPr>
                        <a:defRPr sz="1200"/>
                      </a:pPr>
                      <a:r>
                        <a:rPr dirty="0"/>
                        <a:t>Acuff-Rose Music</a:t>
                      </a:r>
                    </a:p>
                  </a:txBody>
                  <a:tcPr/>
                </a:tc>
                <a:tc>
                  <a:txBody>
                    <a:bodyPr/>
                    <a:lstStyle/>
                    <a:p>
                      <a:pPr>
                        <a:defRPr sz="1200"/>
                      </a:pPr>
                      <a:r>
                        <a:rPr dirty="0"/>
                        <a:t>Had trusted publisher relationship</a:t>
                      </a:r>
                    </a:p>
                  </a:txBody>
                  <a:tcPr/>
                </a:tc>
                <a:extLst>
                  <a:ext uri="{0D108BD9-81ED-4DB2-BD59-A6C34878D82A}">
                    <a16:rowId xmlns:a16="http://schemas.microsoft.com/office/drawing/2014/main" val="10014"/>
                  </a:ext>
                </a:extLst>
              </a:tr>
            </a:tbl>
          </a:graphicData>
        </a:graphic>
      </p:graphicFrame>
      <p:sp>
        <p:nvSpPr>
          <p:cNvPr id="3" name="TextBox 2">
            <a:extLst>
              <a:ext uri="{FF2B5EF4-FFF2-40B4-BE49-F238E27FC236}">
                <a16:creationId xmlns:a16="http://schemas.microsoft.com/office/drawing/2014/main" id="{E5CD4AFA-C005-858C-3398-C24C1B0D5FC7}"/>
              </a:ext>
            </a:extLst>
          </p:cNvPr>
          <p:cNvSpPr txBox="1"/>
          <p:nvPr/>
        </p:nvSpPr>
        <p:spPr>
          <a:xfrm>
            <a:off x="1513113" y="75143"/>
            <a:ext cx="9710057" cy="646331"/>
          </a:xfrm>
          <a:prstGeom prst="rect">
            <a:avLst/>
          </a:prstGeom>
          <a:noFill/>
        </p:spPr>
        <p:txBody>
          <a:bodyPr wrap="square" rtlCol="0">
            <a:spAutoFit/>
          </a:bodyPr>
          <a:lstStyle/>
          <a:p>
            <a:r>
              <a:rPr lang="en-US" sz="3600" b="1" dirty="0">
                <a:latin typeface="+mj-lt"/>
              </a:rPr>
              <a:t>The Secret, Dirty Dealings of the Music Industry </a:t>
            </a:r>
          </a:p>
        </p:txBody>
      </p:sp>
    </p:spTree>
    <p:extLst>
      <p:ext uri="{BB962C8B-B14F-4D97-AF65-F5344CB8AC3E}">
        <p14:creationId xmlns:p14="http://schemas.microsoft.com/office/powerpoint/2010/main" val="2065309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E8108-8793-1ED0-3DC5-F0826E78E73E}"/>
              </a:ext>
            </a:extLst>
          </p:cNvPr>
          <p:cNvSpPr>
            <a:spLocks noGrp="1"/>
          </p:cNvSpPr>
          <p:nvPr>
            <p:ph type="title"/>
          </p:nvPr>
        </p:nvSpPr>
        <p:spPr>
          <a:xfrm>
            <a:off x="838200" y="365125"/>
            <a:ext cx="10515600" cy="919389"/>
          </a:xfrm>
        </p:spPr>
        <p:txBody>
          <a:bodyPr>
            <a:normAutofit/>
          </a:bodyPr>
          <a:lstStyle/>
          <a:p>
            <a:pPr algn="ctr"/>
            <a:r>
              <a:rPr lang="en-US" sz="3600" b="1" dirty="0"/>
              <a:t>Who’s Using ChatGPT in their Classroom now?</a:t>
            </a:r>
          </a:p>
        </p:txBody>
      </p:sp>
      <p:pic>
        <p:nvPicPr>
          <p:cNvPr id="2050" name="Picture 2">
            <a:extLst>
              <a:ext uri="{FF2B5EF4-FFF2-40B4-BE49-F238E27FC236}">
                <a16:creationId xmlns:a16="http://schemas.microsoft.com/office/drawing/2014/main" id="{2E8B5FF5-E3C8-EEA7-03C1-E719981B09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2070" y="1447800"/>
            <a:ext cx="7347858" cy="32874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55CCA36-FD73-D134-C049-A760C7BCBE90}"/>
              </a:ext>
            </a:extLst>
          </p:cNvPr>
          <p:cNvSpPr txBox="1"/>
          <p:nvPr/>
        </p:nvSpPr>
        <p:spPr>
          <a:xfrm>
            <a:off x="2291442" y="5236029"/>
            <a:ext cx="7347857" cy="707886"/>
          </a:xfrm>
          <a:prstGeom prst="rect">
            <a:avLst/>
          </a:prstGeom>
          <a:noFill/>
        </p:spPr>
        <p:txBody>
          <a:bodyPr wrap="square" rtlCol="0">
            <a:spAutoFit/>
          </a:bodyPr>
          <a:lstStyle/>
          <a:p>
            <a:pPr algn="ctr"/>
            <a:r>
              <a:rPr lang="en-US" sz="2000" dirty="0"/>
              <a:t>Briefly share how you're using it.</a:t>
            </a:r>
          </a:p>
          <a:p>
            <a:pPr algn="ctr"/>
            <a:r>
              <a:rPr lang="en-US" sz="2000" dirty="0"/>
              <a:t>Please send in your response using the chat box below.  </a:t>
            </a:r>
          </a:p>
        </p:txBody>
      </p:sp>
      <p:pic>
        <p:nvPicPr>
          <p:cNvPr id="3" name="Picture 2">
            <a:extLst>
              <a:ext uri="{FF2B5EF4-FFF2-40B4-BE49-F238E27FC236}">
                <a16:creationId xmlns:a16="http://schemas.microsoft.com/office/drawing/2014/main" id="{5C216D5D-4977-17DA-F761-DE9A63E863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47" y="5499816"/>
            <a:ext cx="237172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53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330D-6E1A-FAE4-C5B4-6998E5DBFB9B}"/>
              </a:ext>
            </a:extLst>
          </p:cNvPr>
          <p:cNvSpPr>
            <a:spLocks noGrp="1"/>
          </p:cNvSpPr>
          <p:nvPr>
            <p:ph type="title"/>
          </p:nvPr>
        </p:nvSpPr>
        <p:spPr>
          <a:xfrm>
            <a:off x="2939142" y="269812"/>
            <a:ext cx="5529943" cy="817130"/>
          </a:xfrm>
        </p:spPr>
        <p:txBody>
          <a:bodyPr>
            <a:normAutofit fontScale="90000"/>
          </a:bodyPr>
          <a:lstStyle/>
          <a:p>
            <a:pPr algn="ctr"/>
            <a:r>
              <a:rPr lang="en-US" sz="4000" b="1" dirty="0">
                <a:latin typeface="Roboto Slab" pitchFamily="2" charset="0"/>
                <a:ea typeface="Roboto Slab" pitchFamily="2" charset="0"/>
                <a:cs typeface="Roboto Slab" pitchFamily="2" charset="0"/>
              </a:rPr>
              <a:t>The Great “Fats Domino" </a:t>
            </a:r>
            <a:br>
              <a:rPr lang="en-US" sz="3600" b="1" dirty="0">
                <a:latin typeface="Roboto Slab" pitchFamily="2" charset="0"/>
                <a:ea typeface="Roboto Slab" pitchFamily="2" charset="0"/>
                <a:cs typeface="Roboto Slab" pitchFamily="2" charset="0"/>
              </a:rPr>
            </a:br>
            <a:r>
              <a:rPr lang="en-US" sz="1800" b="1" dirty="0">
                <a:latin typeface="Roboto Slab" pitchFamily="2" charset="0"/>
                <a:ea typeface="Roboto Slab" pitchFamily="2" charset="0"/>
                <a:cs typeface="Roboto Slab" pitchFamily="2" charset="0"/>
              </a:rPr>
              <a:t>“</a:t>
            </a:r>
            <a:r>
              <a:rPr lang="en-US" sz="1800" dirty="0">
                <a:latin typeface="Roboto Slab" pitchFamily="2" charset="0"/>
                <a:ea typeface="Roboto Slab" pitchFamily="2" charset="0"/>
                <a:cs typeface="Roboto Slab" pitchFamily="2" charset="0"/>
              </a:rPr>
              <a:t>From Blueberry Hill to </a:t>
            </a:r>
            <a:r>
              <a:rPr lang="en-US" sz="1800" dirty="0" err="1">
                <a:latin typeface="Roboto Slab" pitchFamily="2" charset="0"/>
                <a:ea typeface="Roboto Slab" pitchFamily="2" charset="0"/>
                <a:cs typeface="Roboto Slab" pitchFamily="2" charset="0"/>
              </a:rPr>
              <a:t>Ain’t</a:t>
            </a:r>
            <a:r>
              <a:rPr lang="en-US" sz="1800" dirty="0">
                <a:latin typeface="Roboto Slab" pitchFamily="2" charset="0"/>
                <a:ea typeface="Roboto Slab" pitchFamily="2" charset="0"/>
                <a:cs typeface="Roboto Slab" pitchFamily="2" charset="0"/>
              </a:rPr>
              <a:t> That a Shame”</a:t>
            </a:r>
            <a:endParaRPr lang="en-US" sz="1800" dirty="0"/>
          </a:p>
        </p:txBody>
      </p:sp>
      <p:sp>
        <p:nvSpPr>
          <p:cNvPr id="3" name="Content Placeholder 2">
            <a:extLst>
              <a:ext uri="{FF2B5EF4-FFF2-40B4-BE49-F238E27FC236}">
                <a16:creationId xmlns:a16="http://schemas.microsoft.com/office/drawing/2014/main" id="{DBCA2176-91BF-4F9A-D61E-F562520D8D86}"/>
              </a:ext>
            </a:extLst>
          </p:cNvPr>
          <p:cNvSpPr>
            <a:spLocks noGrp="1"/>
          </p:cNvSpPr>
          <p:nvPr>
            <p:ph idx="1"/>
          </p:nvPr>
        </p:nvSpPr>
        <p:spPr>
          <a:xfrm>
            <a:off x="449696" y="2408668"/>
            <a:ext cx="11028218" cy="4380490"/>
          </a:xfrm>
        </p:spPr>
        <p:txBody>
          <a:bodyPr>
            <a:normAutofit/>
          </a:bodyPr>
          <a:lstStyle/>
          <a:p>
            <a:pPr>
              <a:buClr>
                <a:srgbClr val="FF0000"/>
              </a:buClr>
              <a:buFont typeface="Wingdings" panose="05000000000000000000" pitchFamily="2" charset="2"/>
              <a:buChar char="Ø"/>
            </a:pPr>
            <a:r>
              <a:rPr lang="en-US" sz="1400" dirty="0">
                <a:latin typeface="Roboto Slab" pitchFamily="2" charset="0"/>
                <a:ea typeface="Roboto Slab" pitchFamily="2" charset="0"/>
                <a:cs typeface="Roboto Slab" pitchFamily="2" charset="0"/>
              </a:rPr>
              <a:t>Fats was the only major pre-rock R&amp;B star to thrive and grow even bigger during the “</a:t>
            </a:r>
            <a:r>
              <a:rPr lang="en-US" sz="1400" dirty="0" err="1">
                <a:latin typeface="Roboto Slab" pitchFamily="2" charset="0"/>
                <a:ea typeface="Roboto Slab" pitchFamily="2" charset="0"/>
                <a:cs typeface="Roboto Slab" pitchFamily="2" charset="0"/>
              </a:rPr>
              <a:t>Rock’nRoll</a:t>
            </a:r>
            <a:r>
              <a:rPr lang="en-US" sz="1400" dirty="0">
                <a:latin typeface="Roboto Slab" pitchFamily="2" charset="0"/>
                <a:ea typeface="Roboto Slab" pitchFamily="2" charset="0"/>
                <a:cs typeface="Roboto Slab" pitchFamily="2" charset="0"/>
              </a:rPr>
              <a:t>” boom.</a:t>
            </a:r>
          </a:p>
          <a:p>
            <a:pPr marL="0" indent="0">
              <a:buClr>
                <a:srgbClr val="FF0000"/>
              </a:buClr>
              <a:buNone/>
            </a:pPr>
            <a:endParaRPr lang="en-US" sz="1400" dirty="0">
              <a:latin typeface="Roboto Slab" pitchFamily="2" charset="0"/>
              <a:ea typeface="Roboto Slab" pitchFamily="2" charset="0"/>
              <a:cs typeface="Roboto Slab" pitchFamily="2" charset="0"/>
            </a:endParaRPr>
          </a:p>
          <a:p>
            <a:pPr>
              <a:buClr>
                <a:srgbClr val="FF0000"/>
              </a:buClr>
              <a:buFont typeface="Wingdings" panose="05000000000000000000" pitchFamily="2" charset="2"/>
              <a:buChar char="Ø"/>
            </a:pPr>
            <a:r>
              <a:rPr lang="en-US" sz="1400" dirty="0">
                <a:latin typeface="Roboto Slab" pitchFamily="2" charset="0"/>
                <a:ea typeface="Roboto Slab" pitchFamily="2" charset="0"/>
                <a:cs typeface="Roboto Slab" pitchFamily="2" charset="0"/>
              </a:rPr>
              <a:t>He transitioned from R&amp;B hits to mainstream rock, becoming the second-best-selling artist of 1956—only behind Elvis. (Ironically, Doris Day outsold both with </a:t>
            </a:r>
            <a:r>
              <a:rPr lang="en-US" sz="1400" i="1" dirty="0">
                <a:latin typeface="Roboto Slab" pitchFamily="2" charset="0"/>
                <a:ea typeface="Roboto Slab" pitchFamily="2" charset="0"/>
                <a:cs typeface="Roboto Slab" pitchFamily="2" charset="0"/>
              </a:rPr>
              <a:t>Que Sera Sera.</a:t>
            </a:r>
            <a:r>
              <a:rPr lang="en-US" sz="1400" dirty="0">
                <a:latin typeface="Roboto Slab" pitchFamily="2" charset="0"/>
                <a:ea typeface="Roboto Slab" pitchFamily="2" charset="0"/>
                <a:cs typeface="Roboto Slab" pitchFamily="2" charset="0"/>
              </a:rPr>
              <a:t>)</a:t>
            </a:r>
          </a:p>
          <a:p>
            <a:pPr marL="0" indent="0">
              <a:buClr>
                <a:srgbClr val="FF0000"/>
              </a:buClr>
              <a:buNone/>
            </a:pPr>
            <a:endParaRPr lang="en-US" sz="1400" dirty="0">
              <a:latin typeface="Roboto Slab" pitchFamily="2" charset="0"/>
              <a:ea typeface="Roboto Slab" pitchFamily="2" charset="0"/>
              <a:cs typeface="Roboto Slab" pitchFamily="2" charset="0"/>
            </a:endParaRPr>
          </a:p>
          <a:p>
            <a:pPr>
              <a:buClr>
                <a:srgbClr val="FF0000"/>
              </a:buClr>
              <a:buFont typeface="Wingdings" panose="05000000000000000000" pitchFamily="2" charset="2"/>
              <a:buChar char="Ø"/>
            </a:pPr>
            <a:r>
              <a:rPr lang="en-US" sz="1400" dirty="0">
                <a:latin typeface="Roboto Slab" pitchFamily="2" charset="0"/>
                <a:ea typeface="Roboto Slab" pitchFamily="2" charset="0"/>
                <a:cs typeface="Roboto Slab" pitchFamily="2" charset="0"/>
              </a:rPr>
              <a:t>To survive financially, Fats toured on the “Chitlin’ Circuit”, logging over 13,000 miles, 355 shows, and releasing 60 records.</a:t>
            </a:r>
          </a:p>
          <a:p>
            <a:pPr>
              <a:buClr>
                <a:srgbClr val="FF0000"/>
              </a:buClr>
              <a:buFont typeface="Wingdings" panose="05000000000000000000" pitchFamily="2" charset="2"/>
              <a:buChar char="Ø"/>
            </a:pPr>
            <a:endParaRPr lang="en-US" sz="1400" dirty="0">
              <a:latin typeface="Roboto Slab" pitchFamily="2" charset="0"/>
              <a:ea typeface="Roboto Slab" pitchFamily="2" charset="0"/>
              <a:cs typeface="Roboto Slab" pitchFamily="2" charset="0"/>
            </a:endParaRPr>
          </a:p>
          <a:p>
            <a:pPr>
              <a:buClr>
                <a:srgbClr val="FF0000"/>
              </a:buClr>
              <a:buFont typeface="Wingdings" panose="05000000000000000000" pitchFamily="2" charset="2"/>
              <a:buChar char="Ø"/>
            </a:pPr>
            <a:r>
              <a:rPr lang="en-US" sz="1400" dirty="0">
                <a:latin typeface="Roboto Slab" pitchFamily="2" charset="0"/>
                <a:ea typeface="Roboto Slab" pitchFamily="2" charset="0"/>
                <a:cs typeface="Roboto Slab" pitchFamily="2" charset="0"/>
              </a:rPr>
              <a:t>His concerts were sometimes marred by riots in Roanoke, San Jose, Newport, and Houston—fueled by racial tensions, alcohol, segregation, and fears over his music crossing racial lines.</a:t>
            </a:r>
          </a:p>
          <a:p>
            <a:pPr marL="0" indent="0">
              <a:buClr>
                <a:srgbClr val="FF0000"/>
              </a:buClr>
              <a:buNone/>
            </a:pPr>
            <a:endParaRPr lang="en-US" sz="1400" dirty="0">
              <a:latin typeface="Roboto Slab" pitchFamily="2" charset="0"/>
              <a:ea typeface="Roboto Slab" pitchFamily="2" charset="0"/>
              <a:cs typeface="Roboto Slab" pitchFamily="2" charset="0"/>
            </a:endParaRPr>
          </a:p>
          <a:p>
            <a:pPr>
              <a:buClr>
                <a:srgbClr val="FF0000"/>
              </a:buClr>
              <a:buFont typeface="Wingdings" panose="05000000000000000000" pitchFamily="2" charset="2"/>
              <a:buChar char="Ø"/>
            </a:pPr>
            <a:r>
              <a:rPr lang="en-US" sz="1400" dirty="0">
                <a:latin typeface="Roboto Slab" pitchFamily="2" charset="0"/>
                <a:ea typeface="Roboto Slab" pitchFamily="2" charset="0"/>
                <a:cs typeface="Roboto Slab" pitchFamily="2" charset="0"/>
              </a:rPr>
              <a:t>His songs were often recorded by white artists like Pat Boone, Rocky Nelson and The Beatles outselling Fats original</a:t>
            </a:r>
          </a:p>
          <a:p>
            <a:pPr marL="0" indent="0">
              <a:buClr>
                <a:srgbClr val="FF0000"/>
              </a:buClr>
              <a:buNone/>
            </a:pPr>
            <a:endParaRPr lang="en-US" sz="1400" dirty="0">
              <a:latin typeface="Roboto Slab" pitchFamily="2" charset="0"/>
              <a:ea typeface="Roboto Slab" pitchFamily="2" charset="0"/>
              <a:cs typeface="Roboto Slab" pitchFamily="2" charset="0"/>
            </a:endParaRPr>
          </a:p>
          <a:p>
            <a:pPr>
              <a:buClr>
                <a:srgbClr val="FF0000"/>
              </a:buClr>
              <a:buFont typeface="Wingdings" panose="05000000000000000000" pitchFamily="2" charset="2"/>
              <a:buChar char="Ø"/>
            </a:pPr>
            <a:r>
              <a:rPr lang="en-US" sz="1400" dirty="0">
                <a:latin typeface="Roboto Slab" pitchFamily="2" charset="0"/>
                <a:ea typeface="Roboto Slab" pitchFamily="2" charset="0"/>
                <a:cs typeface="Roboto Slab" pitchFamily="2" charset="0"/>
              </a:rPr>
              <a:t>His career spanned from the late 1940s to 1995. A humble and introverted man, Fats remained devoted to New Orleans, was married for 61 years, and received two National Medals of Arts.</a:t>
            </a:r>
          </a:p>
          <a:p>
            <a:endParaRPr lang="en-US" dirty="0"/>
          </a:p>
        </p:txBody>
      </p:sp>
      <p:pic>
        <p:nvPicPr>
          <p:cNvPr id="1026" name="Picture 2">
            <a:extLst>
              <a:ext uri="{FF2B5EF4-FFF2-40B4-BE49-F238E27FC236}">
                <a16:creationId xmlns:a16="http://schemas.microsoft.com/office/drawing/2014/main" id="{31402DE6-BA00-2B02-EA0D-DC50D747E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2" y="173766"/>
            <a:ext cx="2574926" cy="21076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D2CDD98-5FB0-7CA4-5840-AD19853D2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828" y="118352"/>
            <a:ext cx="3338080" cy="2163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263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9AFE5-93C8-758C-39E6-EA62864BE6EA}"/>
              </a:ext>
            </a:extLst>
          </p:cNvPr>
          <p:cNvSpPr>
            <a:spLocks noGrp="1"/>
          </p:cNvSpPr>
          <p:nvPr>
            <p:ph type="title"/>
          </p:nvPr>
        </p:nvSpPr>
        <p:spPr>
          <a:xfrm>
            <a:off x="3823854" y="316089"/>
            <a:ext cx="4315691" cy="988292"/>
          </a:xfrm>
        </p:spPr>
        <p:txBody>
          <a:bodyPr>
            <a:normAutofit fontScale="90000"/>
          </a:bodyPr>
          <a:lstStyle/>
          <a:p>
            <a:pPr algn="ctr"/>
            <a:r>
              <a:rPr lang="en-US" sz="4000" b="1" dirty="0">
                <a:latin typeface="Roboto Slab" pitchFamily="2" charset="0"/>
                <a:ea typeface="Roboto Slab" pitchFamily="2" charset="0"/>
                <a:cs typeface="Roboto Slab" pitchFamily="2" charset="0"/>
              </a:rPr>
              <a:t>Fats Domino: </a:t>
            </a:r>
            <a:br>
              <a:rPr lang="en-US" sz="3200" b="1" dirty="0">
                <a:latin typeface="Roboto Slab" pitchFamily="2" charset="0"/>
                <a:ea typeface="Roboto Slab" pitchFamily="2" charset="0"/>
                <a:cs typeface="Roboto Slab" pitchFamily="2" charset="0"/>
              </a:rPr>
            </a:br>
            <a:r>
              <a:rPr lang="en-US" sz="2000" dirty="0">
                <a:latin typeface="Roboto Slab" pitchFamily="2" charset="0"/>
                <a:ea typeface="Roboto Slab" pitchFamily="2" charset="0"/>
                <a:cs typeface="Roboto Slab" pitchFamily="2" charset="0"/>
              </a:rPr>
              <a:t>R&amp;B Pioneer Turned Rock Star</a:t>
            </a:r>
            <a:br>
              <a:rPr lang="en-US" b="1" dirty="0"/>
            </a:br>
            <a:endParaRPr lang="en-US" dirty="0"/>
          </a:p>
        </p:txBody>
      </p:sp>
      <p:sp>
        <p:nvSpPr>
          <p:cNvPr id="4" name="Rectangle 1">
            <a:extLst>
              <a:ext uri="{FF2B5EF4-FFF2-40B4-BE49-F238E27FC236}">
                <a16:creationId xmlns:a16="http://schemas.microsoft.com/office/drawing/2014/main" id="{E28E8D66-FD33-83E9-B2E1-03FE590F647A}"/>
              </a:ext>
            </a:extLst>
          </p:cNvPr>
          <p:cNvSpPr>
            <a:spLocks noGrp="1" noChangeArrowheads="1"/>
          </p:cNvSpPr>
          <p:nvPr>
            <p:ph idx="1"/>
          </p:nvPr>
        </p:nvSpPr>
        <p:spPr bwMode="auto">
          <a:xfrm>
            <a:off x="1069108" y="2520699"/>
            <a:ext cx="9506527"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tabLst/>
            </a:pPr>
            <a:r>
              <a:rPr kumimoji="0" lang="en-US" altLang="en-US" sz="1800" b="0" i="0" u="none" strike="noStrike" cap="none" normalizeH="0" baseline="0" dirty="0">
                <a:ln>
                  <a:noFill/>
                </a:ln>
                <a:solidFill>
                  <a:schemeClr val="tx1"/>
                </a:solidFill>
                <a:effectLst/>
                <a:latin typeface="Roboto Slab" pitchFamily="2" charset="0"/>
                <a:ea typeface="Roboto Slab" pitchFamily="2" charset="0"/>
                <a:cs typeface="Roboto Slab" pitchFamily="2" charset="0"/>
              </a:rPr>
              <a:t>Only major pre-rock R&amp;B star to thrive during the Rock ’n’ Roll boom.</a:t>
            </a:r>
          </a:p>
          <a:p>
            <a:pPr marR="0" lvl="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tabLst/>
            </a:pPr>
            <a:endParaRPr kumimoji="0" lang="en-US" altLang="en-US" sz="1800" b="0" i="0" u="none" strike="noStrike" cap="none" normalizeH="0" baseline="0" dirty="0">
              <a:ln>
                <a:noFill/>
              </a:ln>
              <a:solidFill>
                <a:schemeClr val="tx1"/>
              </a:solidFill>
              <a:effectLst/>
              <a:latin typeface="Roboto Slab" pitchFamily="2" charset="0"/>
              <a:ea typeface="Roboto Slab" pitchFamily="2" charset="0"/>
              <a:cs typeface="Roboto Slab" pitchFamily="2" charset="0"/>
            </a:endParaRPr>
          </a:p>
          <a:p>
            <a:pPr marR="0" lvl="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tabLst/>
            </a:pPr>
            <a:r>
              <a:rPr kumimoji="0" lang="en-US" altLang="en-US" sz="1800" b="0" i="0" u="none" strike="noStrike" cap="none" normalizeH="0" baseline="0" dirty="0">
                <a:ln>
                  <a:noFill/>
                </a:ln>
                <a:solidFill>
                  <a:schemeClr val="tx1"/>
                </a:solidFill>
                <a:effectLst/>
                <a:latin typeface="Roboto Slab" pitchFamily="2" charset="0"/>
                <a:ea typeface="Roboto Slab" pitchFamily="2" charset="0"/>
                <a:cs typeface="Roboto Slab" pitchFamily="2" charset="0"/>
              </a:rPr>
              <a:t>2nd-best-selling artist of 1956 (behind Elvis; Doris Day outsold both).</a:t>
            </a:r>
          </a:p>
          <a:p>
            <a:pPr marR="0" lvl="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tabLst/>
            </a:pPr>
            <a:endParaRPr kumimoji="0" lang="en-US" altLang="en-US" sz="1800" b="0" i="0" u="none" strike="noStrike" cap="none" normalizeH="0" baseline="0" dirty="0">
              <a:ln>
                <a:noFill/>
              </a:ln>
              <a:solidFill>
                <a:schemeClr val="tx1"/>
              </a:solidFill>
              <a:effectLst/>
              <a:latin typeface="Roboto Slab" pitchFamily="2" charset="0"/>
              <a:ea typeface="Roboto Slab" pitchFamily="2" charset="0"/>
              <a:cs typeface="Roboto Slab" pitchFamily="2" charset="0"/>
            </a:endParaRPr>
          </a:p>
          <a:p>
            <a:pPr marR="0" lvl="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tabLst/>
            </a:pPr>
            <a:r>
              <a:rPr kumimoji="0" lang="en-US" altLang="en-US" sz="1800" b="0" i="0" u="none" strike="noStrike" cap="none" normalizeH="0" baseline="0" dirty="0">
                <a:ln>
                  <a:noFill/>
                </a:ln>
                <a:solidFill>
                  <a:schemeClr val="tx1"/>
                </a:solidFill>
                <a:effectLst/>
                <a:latin typeface="Roboto Slab" pitchFamily="2" charset="0"/>
                <a:ea typeface="Roboto Slab" pitchFamily="2" charset="0"/>
                <a:cs typeface="Roboto Slab" pitchFamily="2" charset="0"/>
              </a:rPr>
              <a:t>Toured the </a:t>
            </a:r>
            <a:r>
              <a:rPr kumimoji="0" lang="en-US" altLang="en-US" sz="1800" b="1" i="0" u="none" strike="noStrike" cap="none" normalizeH="0" baseline="0" dirty="0">
                <a:ln>
                  <a:noFill/>
                </a:ln>
                <a:solidFill>
                  <a:schemeClr val="tx1"/>
                </a:solidFill>
                <a:effectLst/>
                <a:latin typeface="Roboto Slab" pitchFamily="2" charset="0"/>
                <a:ea typeface="Roboto Slab" pitchFamily="2" charset="0"/>
                <a:cs typeface="Roboto Slab" pitchFamily="2" charset="0"/>
              </a:rPr>
              <a:t>Chitlin’ Circuit</a:t>
            </a:r>
            <a:r>
              <a:rPr kumimoji="0" lang="en-US" altLang="en-US" sz="1800" b="0" i="0" u="none" strike="noStrike" cap="none" normalizeH="0" baseline="0" dirty="0">
                <a:ln>
                  <a:noFill/>
                </a:ln>
                <a:solidFill>
                  <a:schemeClr val="tx1"/>
                </a:solidFill>
                <a:effectLst/>
                <a:latin typeface="Roboto Slab" pitchFamily="2" charset="0"/>
                <a:ea typeface="Roboto Slab" pitchFamily="2" charset="0"/>
                <a:cs typeface="Roboto Slab" pitchFamily="2" charset="0"/>
              </a:rPr>
              <a:t>: 13,000+ miles, 355 shows, 60 records.</a:t>
            </a:r>
          </a:p>
          <a:p>
            <a:pPr marR="0" lvl="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tabLst/>
            </a:pPr>
            <a:endParaRPr kumimoji="0" lang="en-US" altLang="en-US" sz="1800" b="0" i="0" u="none" strike="noStrike" cap="none" normalizeH="0" baseline="0" dirty="0">
              <a:ln>
                <a:noFill/>
              </a:ln>
              <a:solidFill>
                <a:schemeClr val="tx1"/>
              </a:solidFill>
              <a:effectLst/>
              <a:latin typeface="Roboto Slab" pitchFamily="2" charset="0"/>
              <a:ea typeface="Roboto Slab" pitchFamily="2" charset="0"/>
              <a:cs typeface="Roboto Slab" pitchFamily="2" charset="0"/>
            </a:endParaRPr>
          </a:p>
          <a:p>
            <a:pPr marR="0" lvl="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tabLst/>
            </a:pPr>
            <a:r>
              <a:rPr kumimoji="0" lang="en-US" altLang="en-US" sz="1800" b="0" i="0" u="none" strike="noStrike" cap="none" normalizeH="0" baseline="0" dirty="0">
                <a:ln>
                  <a:noFill/>
                </a:ln>
                <a:solidFill>
                  <a:schemeClr val="tx1"/>
                </a:solidFill>
                <a:effectLst/>
                <a:latin typeface="Roboto Slab" pitchFamily="2" charset="0"/>
                <a:ea typeface="Roboto Slab" pitchFamily="2" charset="0"/>
                <a:cs typeface="Roboto Slab" pitchFamily="2" charset="0"/>
              </a:rPr>
              <a:t>Concerts sometimes led to </a:t>
            </a:r>
            <a:r>
              <a:rPr kumimoji="0" lang="en-US" altLang="en-US" sz="1800" b="1" i="0" u="none" strike="noStrike" cap="none" normalizeH="0" baseline="0" dirty="0">
                <a:ln>
                  <a:noFill/>
                </a:ln>
                <a:solidFill>
                  <a:schemeClr val="tx1"/>
                </a:solidFill>
                <a:effectLst/>
                <a:latin typeface="Roboto Slab" pitchFamily="2" charset="0"/>
                <a:ea typeface="Roboto Slab" pitchFamily="2" charset="0"/>
                <a:cs typeface="Roboto Slab" pitchFamily="2" charset="0"/>
              </a:rPr>
              <a:t>riots</a:t>
            </a:r>
            <a:r>
              <a:rPr kumimoji="0" lang="en-US" altLang="en-US" sz="1800" b="0" i="0" u="none" strike="noStrike" cap="none" normalizeH="0" baseline="0" dirty="0">
                <a:ln>
                  <a:noFill/>
                </a:ln>
                <a:solidFill>
                  <a:schemeClr val="tx1"/>
                </a:solidFill>
                <a:effectLst/>
                <a:latin typeface="Roboto Slab" pitchFamily="2" charset="0"/>
                <a:ea typeface="Roboto Slab" pitchFamily="2" charset="0"/>
                <a:cs typeface="Roboto Slab" pitchFamily="2" charset="0"/>
              </a:rPr>
              <a:t> due to racial tensions, alcohol and integration fears.</a:t>
            </a:r>
            <a:endParaRPr lang="en-US" sz="1800" dirty="0">
              <a:latin typeface="Roboto Slab" pitchFamily="2" charset="0"/>
              <a:ea typeface="Roboto Slab" pitchFamily="2" charset="0"/>
              <a:cs typeface="Roboto Slab" pitchFamily="2" charset="0"/>
            </a:endParaRPr>
          </a:p>
          <a:p>
            <a:pPr marL="0" marR="0" lvl="0" indent="0" algn="l" defTabSz="914400" rtl="0" eaLnBrk="0" fontAlgn="base" latinLnBrk="0" hangingPunct="0">
              <a:lnSpc>
                <a:spcPct val="100000"/>
              </a:lnSpc>
              <a:spcBef>
                <a:spcPct val="0"/>
              </a:spcBef>
              <a:spcAft>
                <a:spcPct val="0"/>
              </a:spcAft>
              <a:buClr>
                <a:srgbClr val="FF0000"/>
              </a:buClr>
              <a:buSzTx/>
              <a:buNone/>
              <a:tabLst/>
            </a:pPr>
            <a:endParaRPr kumimoji="0" lang="en-US" altLang="en-US" sz="1800" b="0" i="0" u="none" strike="noStrike" cap="none" normalizeH="0" baseline="0" dirty="0">
              <a:ln>
                <a:noFill/>
              </a:ln>
              <a:solidFill>
                <a:schemeClr val="tx1"/>
              </a:solidFill>
              <a:effectLst/>
              <a:latin typeface="Roboto Slab" pitchFamily="2" charset="0"/>
              <a:ea typeface="Roboto Slab" pitchFamily="2" charset="0"/>
              <a:cs typeface="Roboto Slab" pitchFamily="2" charset="0"/>
            </a:endParaRPr>
          </a:p>
          <a:p>
            <a:pPr marR="0" lvl="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tabLst/>
            </a:pPr>
            <a:r>
              <a:rPr kumimoji="0" lang="en-US" altLang="en-US" sz="1800" b="0" i="0" u="none" strike="noStrike" cap="none" normalizeH="0" baseline="0" dirty="0">
                <a:ln>
                  <a:noFill/>
                </a:ln>
                <a:solidFill>
                  <a:schemeClr val="tx1"/>
                </a:solidFill>
                <a:effectLst/>
                <a:latin typeface="Roboto Slab" pitchFamily="2" charset="0"/>
                <a:ea typeface="Roboto Slab" pitchFamily="2" charset="0"/>
                <a:cs typeface="Roboto Slab" pitchFamily="2" charset="0"/>
              </a:rPr>
              <a:t>Many hits were </a:t>
            </a:r>
            <a:r>
              <a:rPr kumimoji="0" lang="en-US" altLang="en-US" sz="1800" b="1" i="0" u="none" strike="noStrike" cap="none" normalizeH="0" baseline="0" dirty="0">
                <a:ln>
                  <a:noFill/>
                </a:ln>
                <a:solidFill>
                  <a:schemeClr val="tx1"/>
                </a:solidFill>
                <a:effectLst/>
                <a:latin typeface="Roboto Slab" pitchFamily="2" charset="0"/>
                <a:ea typeface="Roboto Slab" pitchFamily="2" charset="0"/>
                <a:cs typeface="Roboto Slab" pitchFamily="2" charset="0"/>
              </a:rPr>
              <a:t>covered—and outsold—by white artists</a:t>
            </a:r>
            <a:r>
              <a:rPr kumimoji="0" lang="en-US" altLang="en-US" sz="1800" b="0" i="0" u="none" strike="noStrike" cap="none" normalizeH="0" baseline="0" dirty="0">
                <a:ln>
                  <a:noFill/>
                </a:ln>
                <a:solidFill>
                  <a:schemeClr val="tx1"/>
                </a:solidFill>
                <a:effectLst/>
                <a:latin typeface="Roboto Slab" pitchFamily="2" charset="0"/>
                <a:ea typeface="Roboto Slab" pitchFamily="2" charset="0"/>
                <a:cs typeface="Roboto Slab" pitchFamily="2" charset="0"/>
              </a:rPr>
              <a:t> (e.g., Pat Boone, Beatles).</a:t>
            </a:r>
          </a:p>
          <a:p>
            <a:pPr marR="0" lvl="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tabLst/>
            </a:pPr>
            <a:endParaRPr kumimoji="0" lang="en-US" altLang="en-US" sz="1800" b="0" i="0" u="none" strike="noStrike" cap="none" normalizeH="0" baseline="0" dirty="0">
              <a:ln>
                <a:noFill/>
              </a:ln>
              <a:solidFill>
                <a:schemeClr val="tx1"/>
              </a:solidFill>
              <a:effectLst/>
              <a:latin typeface="Roboto Slab" pitchFamily="2" charset="0"/>
              <a:ea typeface="Roboto Slab" pitchFamily="2" charset="0"/>
              <a:cs typeface="Roboto Slab" pitchFamily="2" charset="0"/>
            </a:endParaRPr>
          </a:p>
          <a:p>
            <a:pPr marR="0" lvl="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tabLst/>
            </a:pPr>
            <a:r>
              <a:rPr kumimoji="0" lang="en-US" altLang="en-US" sz="1800" b="0" i="0" u="none" strike="noStrike" cap="none" normalizeH="0" baseline="0" dirty="0">
                <a:ln>
                  <a:noFill/>
                </a:ln>
                <a:solidFill>
                  <a:schemeClr val="tx1"/>
                </a:solidFill>
                <a:effectLst/>
                <a:latin typeface="Roboto Slab" pitchFamily="2" charset="0"/>
                <a:ea typeface="Roboto Slab" pitchFamily="2" charset="0"/>
                <a:cs typeface="Roboto Slab" pitchFamily="2" charset="0"/>
              </a:rPr>
              <a:t>Career spanned </a:t>
            </a:r>
            <a:r>
              <a:rPr kumimoji="0" lang="en-US" altLang="en-US" sz="1800" b="1" i="0" u="none" strike="noStrike" cap="none" normalizeH="0" baseline="0" dirty="0">
                <a:ln>
                  <a:noFill/>
                </a:ln>
                <a:solidFill>
                  <a:schemeClr val="tx1"/>
                </a:solidFill>
                <a:effectLst/>
                <a:latin typeface="Roboto Slab" pitchFamily="2" charset="0"/>
                <a:ea typeface="Roboto Slab" pitchFamily="2" charset="0"/>
                <a:cs typeface="Roboto Slab" pitchFamily="2" charset="0"/>
              </a:rPr>
              <a:t>1940s to 1995</a:t>
            </a:r>
            <a:r>
              <a:rPr kumimoji="0" lang="en-US" altLang="en-US" sz="1800" b="0" i="0" u="none" strike="noStrike" cap="none" normalizeH="0" baseline="0" dirty="0">
                <a:ln>
                  <a:noFill/>
                </a:ln>
                <a:solidFill>
                  <a:schemeClr val="tx1"/>
                </a:solidFill>
                <a:effectLst/>
                <a:latin typeface="Roboto Slab" pitchFamily="2" charset="0"/>
                <a:ea typeface="Roboto Slab" pitchFamily="2" charset="0"/>
                <a:cs typeface="Roboto Slab" pitchFamily="2" charset="0"/>
              </a:rPr>
              <a:t>; known for humility and loyalty to New Orleans.</a:t>
            </a:r>
          </a:p>
          <a:p>
            <a:pPr marL="0" marR="0" lvl="0" indent="0" algn="l" defTabSz="914400" rtl="0" eaLnBrk="0" fontAlgn="base" latinLnBrk="0" hangingPunct="0">
              <a:lnSpc>
                <a:spcPct val="100000"/>
              </a:lnSpc>
              <a:spcBef>
                <a:spcPct val="0"/>
              </a:spcBef>
              <a:spcAft>
                <a:spcPct val="0"/>
              </a:spcAft>
              <a:buClr>
                <a:srgbClr val="FF0000"/>
              </a:buClr>
              <a:buSzTx/>
              <a:buNone/>
              <a:tabLst/>
            </a:pPr>
            <a:endParaRPr kumimoji="0" lang="en-US" altLang="en-US" sz="1800" b="0" i="0" u="none" strike="noStrike" cap="none" normalizeH="0" baseline="0" dirty="0">
              <a:ln>
                <a:noFill/>
              </a:ln>
              <a:solidFill>
                <a:schemeClr val="tx1"/>
              </a:solidFill>
              <a:effectLst/>
              <a:latin typeface="Roboto Slab" pitchFamily="2" charset="0"/>
              <a:ea typeface="Roboto Slab" pitchFamily="2" charset="0"/>
              <a:cs typeface="Roboto Slab" pitchFamily="2" charset="0"/>
            </a:endParaRPr>
          </a:p>
          <a:p>
            <a:pPr marR="0" lvl="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tabLst/>
            </a:pPr>
            <a:r>
              <a:rPr kumimoji="0" lang="en-US" altLang="en-US" sz="1800" b="0" i="0" u="none" strike="noStrike" cap="none" normalizeH="0" baseline="0" dirty="0">
                <a:ln>
                  <a:noFill/>
                </a:ln>
                <a:solidFill>
                  <a:schemeClr val="tx1"/>
                </a:solidFill>
                <a:effectLst/>
                <a:latin typeface="Roboto Slab" pitchFamily="2" charset="0"/>
                <a:ea typeface="Roboto Slab" pitchFamily="2" charset="0"/>
                <a:cs typeface="Roboto Slab" pitchFamily="2" charset="0"/>
              </a:rPr>
              <a:t>Married 61 years; received </a:t>
            </a:r>
            <a:r>
              <a:rPr kumimoji="0" lang="en-US" altLang="en-US" sz="1800" b="1" i="0" u="none" strike="noStrike" cap="none" normalizeH="0" baseline="0" dirty="0">
                <a:ln>
                  <a:noFill/>
                </a:ln>
                <a:solidFill>
                  <a:schemeClr val="tx1"/>
                </a:solidFill>
                <a:effectLst/>
                <a:latin typeface="Roboto Slab" pitchFamily="2" charset="0"/>
                <a:ea typeface="Roboto Slab" pitchFamily="2" charset="0"/>
                <a:cs typeface="Roboto Slab" pitchFamily="2" charset="0"/>
              </a:rPr>
              <a:t>2 National Medals of Arts.</a:t>
            </a:r>
            <a:endParaRPr kumimoji="0" lang="en-US" altLang="en-US" sz="1800" b="0" i="0" u="none" strike="noStrike" cap="none" normalizeH="0" baseline="0" dirty="0">
              <a:ln>
                <a:noFill/>
              </a:ln>
              <a:solidFill>
                <a:schemeClr val="tx1"/>
              </a:solidFill>
              <a:effectLst/>
              <a:latin typeface="Roboto Slab" pitchFamily="2" charset="0"/>
              <a:ea typeface="Roboto Slab" pitchFamily="2" charset="0"/>
              <a:cs typeface="Roboto Slab" pitchFamily="2" charset="0"/>
            </a:endParaRPr>
          </a:p>
        </p:txBody>
      </p:sp>
      <p:pic>
        <p:nvPicPr>
          <p:cNvPr id="2051" name="Picture 3">
            <a:extLst>
              <a:ext uri="{FF2B5EF4-FFF2-40B4-BE49-F238E27FC236}">
                <a16:creationId xmlns:a16="http://schemas.microsoft.com/office/drawing/2014/main" id="{102495B0-4B70-A90F-4FD4-7324C71A3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836" y="207562"/>
            <a:ext cx="2948707" cy="200916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D17DE7A7-1989-C43C-373C-83EEA337A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4457" y="316089"/>
            <a:ext cx="2948707" cy="190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674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5C933-DEF6-051F-0976-31B726433B70}"/>
              </a:ext>
            </a:extLst>
          </p:cNvPr>
          <p:cNvSpPr>
            <a:spLocks noGrp="1"/>
          </p:cNvSpPr>
          <p:nvPr>
            <p:ph type="title"/>
          </p:nvPr>
        </p:nvSpPr>
        <p:spPr>
          <a:xfrm>
            <a:off x="838200" y="155080"/>
            <a:ext cx="10515600" cy="789420"/>
          </a:xfrm>
        </p:spPr>
        <p:txBody>
          <a:bodyPr>
            <a:normAutofit/>
          </a:bodyPr>
          <a:lstStyle/>
          <a:p>
            <a:pPr algn="ctr"/>
            <a:r>
              <a:rPr lang="en-US" sz="3600" b="1" dirty="0">
                <a:latin typeface="Roboto Slab" pitchFamily="2" charset="0"/>
                <a:ea typeface="Roboto Slab" pitchFamily="2" charset="0"/>
                <a:cs typeface="Roboto Slab" pitchFamily="2" charset="0"/>
              </a:rPr>
              <a:t>Team Needed for Producing a Gold Record</a:t>
            </a:r>
            <a:endParaRPr lang="en-US" b="1" dirty="0">
              <a:latin typeface="Roboto Slab" pitchFamily="2" charset="0"/>
              <a:ea typeface="Roboto Slab" pitchFamily="2" charset="0"/>
              <a:cs typeface="Roboto Slab" pitchFamily="2" charset="0"/>
            </a:endParaRPr>
          </a:p>
        </p:txBody>
      </p:sp>
      <p:pic>
        <p:nvPicPr>
          <p:cNvPr id="5" name="Content Placeholder 4" descr="A diagram of a company">
            <a:extLst>
              <a:ext uri="{FF2B5EF4-FFF2-40B4-BE49-F238E27FC236}">
                <a16:creationId xmlns:a16="http://schemas.microsoft.com/office/drawing/2014/main" id="{14B3CDF2-A679-C8CA-2776-E40E2C9EC40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1964" y="1158820"/>
            <a:ext cx="7241309" cy="4540359"/>
          </a:xfrm>
        </p:spPr>
      </p:pic>
      <p:pic>
        <p:nvPicPr>
          <p:cNvPr id="1026" name="Picture 2">
            <a:extLst>
              <a:ext uri="{FF2B5EF4-FFF2-40B4-BE49-F238E27FC236}">
                <a16:creationId xmlns:a16="http://schemas.microsoft.com/office/drawing/2014/main" id="{0A88D8F6-06E6-427A-E6AC-0F0E5822F8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4231" y="1158820"/>
            <a:ext cx="4036292" cy="45403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6715477-3352-FC9D-F024-B168286A7D5D}"/>
              </a:ext>
            </a:extLst>
          </p:cNvPr>
          <p:cNvSpPr txBox="1"/>
          <p:nvPr/>
        </p:nvSpPr>
        <p:spPr>
          <a:xfrm>
            <a:off x="8346704" y="5784989"/>
            <a:ext cx="3491345" cy="523220"/>
          </a:xfrm>
          <a:prstGeom prst="rect">
            <a:avLst/>
          </a:prstGeom>
          <a:noFill/>
        </p:spPr>
        <p:txBody>
          <a:bodyPr wrap="square" rtlCol="0">
            <a:spAutoFit/>
          </a:bodyPr>
          <a:lstStyle/>
          <a:p>
            <a:pPr algn="ctr"/>
            <a:r>
              <a:rPr lang="en-US" sz="1400" dirty="0">
                <a:latin typeface="Roboto Slab" pitchFamily="2" charset="0"/>
                <a:ea typeface="Roboto Slab" pitchFamily="2" charset="0"/>
                <a:cs typeface="Roboto Slab" pitchFamily="2" charset="0"/>
              </a:rPr>
              <a:t>“My Girl” -   1964</a:t>
            </a:r>
          </a:p>
          <a:p>
            <a:pPr algn="ctr"/>
            <a:r>
              <a:rPr lang="en-US" sz="1400" dirty="0">
                <a:latin typeface="Roboto Slab" pitchFamily="2" charset="0"/>
                <a:ea typeface="Roboto Slab" pitchFamily="2" charset="0"/>
                <a:cs typeface="Roboto Slab" pitchFamily="2" charset="0"/>
              </a:rPr>
              <a:t>Written by Smokey Robinson</a:t>
            </a:r>
          </a:p>
        </p:txBody>
      </p:sp>
      <p:sp>
        <p:nvSpPr>
          <p:cNvPr id="4" name="TextBox 3">
            <a:extLst>
              <a:ext uri="{FF2B5EF4-FFF2-40B4-BE49-F238E27FC236}">
                <a16:creationId xmlns:a16="http://schemas.microsoft.com/office/drawing/2014/main" id="{4BD90441-4B46-A168-9308-5ABB202243A0}"/>
              </a:ext>
            </a:extLst>
          </p:cNvPr>
          <p:cNvSpPr txBox="1"/>
          <p:nvPr/>
        </p:nvSpPr>
        <p:spPr>
          <a:xfrm>
            <a:off x="701964" y="6117019"/>
            <a:ext cx="7777018" cy="307777"/>
          </a:xfrm>
          <a:prstGeom prst="rect">
            <a:avLst/>
          </a:prstGeom>
          <a:noFill/>
        </p:spPr>
        <p:txBody>
          <a:bodyPr wrap="square" rtlCol="0">
            <a:spAutoFit/>
          </a:bodyPr>
          <a:lstStyle/>
          <a:p>
            <a:r>
              <a:rPr lang="en-US" sz="1400" dirty="0"/>
              <a:t>*Most solo singers/groups either had an agent or dealt with them individually. </a:t>
            </a:r>
          </a:p>
        </p:txBody>
      </p:sp>
    </p:spTree>
    <p:extLst>
      <p:ext uri="{BB962C8B-B14F-4D97-AF65-F5344CB8AC3E}">
        <p14:creationId xmlns:p14="http://schemas.microsoft.com/office/powerpoint/2010/main" val="23766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 fill="hold"/>
                                        <p:tgtEl>
                                          <p:spTgt spid="1026"/>
                                        </p:tgtEl>
                                        <p:attrNameLst>
                                          <p:attrName>ppt_x</p:attrName>
                                        </p:attrNameLst>
                                      </p:cBhvr>
                                      <p:tavLst>
                                        <p:tav tm="0">
                                          <p:val>
                                            <p:strVal val="#ppt_x"/>
                                          </p:val>
                                        </p:tav>
                                        <p:tav tm="100000">
                                          <p:val>
                                            <p:strVal val="#ppt_x"/>
                                          </p:val>
                                        </p:tav>
                                      </p:tavLst>
                                    </p:anim>
                                    <p:anim calcmode="lin" valueType="num">
                                      <p:cBhvr additive="base">
                                        <p:cTn id="1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134216"/>
            <a:ext cx="11038114" cy="1325563"/>
          </a:xfrm>
        </p:spPr>
        <p:txBody>
          <a:bodyPr>
            <a:normAutofit/>
          </a:bodyPr>
          <a:lstStyle/>
          <a:p>
            <a:pPr algn="ctr"/>
            <a:r>
              <a:rPr sz="3600" b="1" dirty="0">
                <a:latin typeface="Roboto Slab" pitchFamily="2" charset="0"/>
                <a:ea typeface="Roboto Slab" pitchFamily="2" charset="0"/>
                <a:cs typeface="Roboto Slab" pitchFamily="2" charset="0"/>
              </a:rPr>
              <a:t>Cash Distribution of a Music Record Sale (1950</a:t>
            </a:r>
            <a:r>
              <a:rPr lang="en-US" sz="3600" b="1" dirty="0">
                <a:latin typeface="Roboto Slab" pitchFamily="2" charset="0"/>
                <a:ea typeface="Roboto Slab" pitchFamily="2" charset="0"/>
                <a:cs typeface="Roboto Slab" pitchFamily="2" charset="0"/>
              </a:rPr>
              <a:t>'</a:t>
            </a:r>
            <a:r>
              <a:rPr sz="3600" b="1" dirty="0">
                <a:latin typeface="Roboto Slab" pitchFamily="2" charset="0"/>
                <a:ea typeface="Roboto Slab" pitchFamily="2" charset="0"/>
                <a:cs typeface="Roboto Slab" pitchFamily="2" charset="0"/>
              </a:rPr>
              <a:t>s)</a:t>
            </a:r>
          </a:p>
        </p:txBody>
      </p:sp>
      <p:pic>
        <p:nvPicPr>
          <p:cNvPr id="3" name="Picture 2" descr="cash_distribution_1950s.png"/>
          <p:cNvPicPr>
            <a:picLocks noChangeAspect="1"/>
          </p:cNvPicPr>
          <p:nvPr/>
        </p:nvPicPr>
        <p:blipFill>
          <a:blip r:embed="rId2"/>
          <a:stretch>
            <a:fillRect/>
          </a:stretch>
        </p:blipFill>
        <p:spPr>
          <a:xfrm>
            <a:off x="1376218" y="1662978"/>
            <a:ext cx="9236364" cy="47285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657" y="91623"/>
            <a:ext cx="9363363" cy="792018"/>
          </a:xfrm>
        </p:spPr>
        <p:txBody>
          <a:bodyPr>
            <a:normAutofit fontScale="90000"/>
          </a:bodyPr>
          <a:lstStyle/>
          <a:p>
            <a:r>
              <a:rPr lang="en-US" sz="4000" b="1" dirty="0">
                <a:latin typeface="Roboto Slab" pitchFamily="2" charset="0"/>
                <a:ea typeface="Roboto Slab" pitchFamily="2" charset="0"/>
                <a:cs typeface="Roboto Slab" pitchFamily="2" charset="0"/>
              </a:rPr>
              <a:t>Blues vs Rhythm &amp; Blues (1880’s – 1970’s)</a:t>
            </a:r>
            <a:endParaRPr sz="4000" b="1" dirty="0">
              <a:latin typeface="Roboto Slab" pitchFamily="2" charset="0"/>
              <a:ea typeface="Roboto Slab" pitchFamily="2" charset="0"/>
              <a:cs typeface="Roboto Slab"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51457658"/>
              </p:ext>
            </p:extLst>
          </p:nvPr>
        </p:nvGraphicFramePr>
        <p:xfrm>
          <a:off x="533399" y="1099458"/>
          <a:ext cx="10951029" cy="5413450"/>
        </p:xfrm>
        <a:graphic>
          <a:graphicData uri="http://schemas.openxmlformats.org/drawingml/2006/table">
            <a:tbl>
              <a:tblPr firstRow="1" bandRow="1">
                <a:tableStyleId>{5C22544A-7EE6-4342-B048-85BDC9FD1C3A}</a:tableStyleId>
              </a:tblPr>
              <a:tblGrid>
                <a:gridCol w="2079171">
                  <a:extLst>
                    <a:ext uri="{9D8B030D-6E8A-4147-A177-3AD203B41FA5}">
                      <a16:colId xmlns:a16="http://schemas.microsoft.com/office/drawing/2014/main" val="20000"/>
                    </a:ext>
                  </a:extLst>
                </a:gridCol>
                <a:gridCol w="4201886">
                  <a:extLst>
                    <a:ext uri="{9D8B030D-6E8A-4147-A177-3AD203B41FA5}">
                      <a16:colId xmlns:a16="http://schemas.microsoft.com/office/drawing/2014/main" val="20001"/>
                    </a:ext>
                  </a:extLst>
                </a:gridCol>
                <a:gridCol w="4669972">
                  <a:extLst>
                    <a:ext uri="{9D8B030D-6E8A-4147-A177-3AD203B41FA5}">
                      <a16:colId xmlns:a16="http://schemas.microsoft.com/office/drawing/2014/main" val="20002"/>
                    </a:ext>
                  </a:extLst>
                </a:gridCol>
              </a:tblGrid>
              <a:tr h="457199">
                <a:tc>
                  <a:txBody>
                    <a:bodyPr/>
                    <a:lstStyle/>
                    <a:p>
                      <a:pPr algn="ctr">
                        <a:defRPr sz="1400" b="1">
                          <a:solidFill>
                            <a:srgbClr val="FFFFFF"/>
                          </a:solidFill>
                        </a:defRPr>
                      </a:pPr>
                      <a:r>
                        <a:rPr sz="1800" dirty="0"/>
                        <a:t>Feature</a:t>
                      </a:r>
                    </a:p>
                  </a:txBody>
                  <a:tcPr>
                    <a:solidFill>
                      <a:srgbClr val="003366"/>
                    </a:solidFill>
                  </a:tcPr>
                </a:tc>
                <a:tc>
                  <a:txBody>
                    <a:bodyPr/>
                    <a:lstStyle/>
                    <a:p>
                      <a:pPr algn="ctr">
                        <a:defRPr sz="1400" b="1">
                          <a:solidFill>
                            <a:srgbClr val="FFFFFF"/>
                          </a:solidFill>
                        </a:defRPr>
                      </a:pPr>
                      <a:r>
                        <a:rPr sz="1800" dirty="0"/>
                        <a:t>Blues</a:t>
                      </a:r>
                    </a:p>
                  </a:txBody>
                  <a:tcPr>
                    <a:solidFill>
                      <a:srgbClr val="003366"/>
                    </a:solidFill>
                  </a:tcPr>
                </a:tc>
                <a:tc>
                  <a:txBody>
                    <a:bodyPr/>
                    <a:lstStyle/>
                    <a:p>
                      <a:pPr algn="ctr">
                        <a:defRPr sz="1400" b="1">
                          <a:solidFill>
                            <a:srgbClr val="FFFFFF"/>
                          </a:solidFill>
                        </a:defRPr>
                      </a:pPr>
                      <a:r>
                        <a:rPr sz="1800" dirty="0"/>
                        <a:t>Rhythm &amp; Blues (R&amp;B)</a:t>
                      </a:r>
                    </a:p>
                  </a:txBody>
                  <a:tcPr>
                    <a:solidFill>
                      <a:srgbClr val="003366"/>
                    </a:solidFill>
                  </a:tcPr>
                </a:tc>
                <a:extLst>
                  <a:ext uri="{0D108BD9-81ED-4DB2-BD59-A6C34878D82A}">
                    <a16:rowId xmlns:a16="http://schemas.microsoft.com/office/drawing/2014/main" val="10000"/>
                  </a:ext>
                </a:extLst>
              </a:tr>
              <a:tr h="628809">
                <a:tc>
                  <a:txBody>
                    <a:bodyPr/>
                    <a:lstStyle/>
                    <a:p>
                      <a:r>
                        <a:rPr sz="1500" dirty="0"/>
                        <a:t>Origins</a:t>
                      </a:r>
                    </a:p>
                  </a:txBody>
                  <a:tcPr/>
                </a:tc>
                <a:tc>
                  <a:txBody>
                    <a:bodyPr/>
                    <a:lstStyle/>
                    <a:p>
                      <a:r>
                        <a:rPr sz="1500"/>
                        <a:t>Late 1800s–early 1900s, Deep South (African American work songs, field hollers, spirituals)</a:t>
                      </a:r>
                    </a:p>
                  </a:txBody>
                  <a:tcPr/>
                </a:tc>
                <a:tc>
                  <a:txBody>
                    <a:bodyPr/>
                    <a:lstStyle/>
                    <a:p>
                      <a:r>
                        <a:rPr sz="1500"/>
                        <a:t>Late 1940s, evolved from blues, gospel, and jazz with stronger backbeat</a:t>
                      </a:r>
                    </a:p>
                  </a:txBody>
                  <a:tcPr/>
                </a:tc>
                <a:extLst>
                  <a:ext uri="{0D108BD9-81ED-4DB2-BD59-A6C34878D82A}">
                    <a16:rowId xmlns:a16="http://schemas.microsoft.com/office/drawing/2014/main" val="10001"/>
                  </a:ext>
                </a:extLst>
              </a:tr>
              <a:tr h="603730">
                <a:tc>
                  <a:txBody>
                    <a:bodyPr/>
                    <a:lstStyle/>
                    <a:p>
                      <a:r>
                        <a:rPr sz="1500"/>
                        <a:t>Primary Style</a:t>
                      </a:r>
                    </a:p>
                  </a:txBody>
                  <a:tcPr/>
                </a:tc>
                <a:tc>
                  <a:txBody>
                    <a:bodyPr/>
                    <a:lstStyle/>
                    <a:p>
                      <a:r>
                        <a:rPr sz="1500"/>
                        <a:t>Slow to mid-tempo, emotional storytelling; often 12-bar structure</a:t>
                      </a:r>
                    </a:p>
                  </a:txBody>
                  <a:tcPr/>
                </a:tc>
                <a:tc>
                  <a:txBody>
                    <a:bodyPr/>
                    <a:lstStyle/>
                    <a:p>
                      <a:r>
                        <a:rPr sz="1500"/>
                        <a:t>Upbeat, danceable, more emphasis on rhythm and horn sections</a:t>
                      </a:r>
                    </a:p>
                  </a:txBody>
                  <a:tcPr/>
                </a:tc>
                <a:extLst>
                  <a:ext uri="{0D108BD9-81ED-4DB2-BD59-A6C34878D82A}">
                    <a16:rowId xmlns:a16="http://schemas.microsoft.com/office/drawing/2014/main" val="10002"/>
                  </a:ext>
                </a:extLst>
              </a:tr>
              <a:tr h="447207">
                <a:tc>
                  <a:txBody>
                    <a:bodyPr/>
                    <a:lstStyle/>
                    <a:p>
                      <a:r>
                        <a:rPr sz="1500" dirty="0"/>
                        <a:t>Themes</a:t>
                      </a:r>
                    </a:p>
                  </a:txBody>
                  <a:tcPr/>
                </a:tc>
                <a:tc>
                  <a:txBody>
                    <a:bodyPr/>
                    <a:lstStyle/>
                    <a:p>
                      <a:r>
                        <a:rPr sz="1500"/>
                        <a:t>Heartache, struggle, love, daily life</a:t>
                      </a:r>
                    </a:p>
                  </a:txBody>
                  <a:tcPr/>
                </a:tc>
                <a:tc>
                  <a:txBody>
                    <a:bodyPr/>
                    <a:lstStyle/>
                    <a:p>
                      <a:r>
                        <a:rPr sz="1500"/>
                        <a:t>Love, relationships, nightlife, dance</a:t>
                      </a:r>
                    </a:p>
                  </a:txBody>
                  <a:tcPr/>
                </a:tc>
                <a:extLst>
                  <a:ext uri="{0D108BD9-81ED-4DB2-BD59-A6C34878D82A}">
                    <a16:rowId xmlns:a16="http://schemas.microsoft.com/office/drawing/2014/main" val="10003"/>
                  </a:ext>
                </a:extLst>
              </a:tr>
              <a:tr h="670809">
                <a:tc>
                  <a:txBody>
                    <a:bodyPr/>
                    <a:lstStyle/>
                    <a:p>
                      <a:r>
                        <a:rPr sz="1500"/>
                        <a:t>Instrumentation</a:t>
                      </a:r>
                    </a:p>
                  </a:txBody>
                  <a:tcPr/>
                </a:tc>
                <a:tc>
                  <a:txBody>
                    <a:bodyPr/>
                    <a:lstStyle/>
                    <a:p>
                      <a:r>
                        <a:rPr sz="1500"/>
                        <a:t>Guitar (acoustic or electric), harmonica, piano, bass, drums</a:t>
                      </a:r>
                    </a:p>
                  </a:txBody>
                  <a:tcPr/>
                </a:tc>
                <a:tc>
                  <a:txBody>
                    <a:bodyPr/>
                    <a:lstStyle/>
                    <a:p>
                      <a:r>
                        <a:rPr sz="1500"/>
                        <a:t>Electric guitar, bass, drums, piano, brass/woodwind sections, saxophone</a:t>
                      </a:r>
                    </a:p>
                  </a:txBody>
                  <a:tcPr/>
                </a:tc>
                <a:extLst>
                  <a:ext uri="{0D108BD9-81ED-4DB2-BD59-A6C34878D82A}">
                    <a16:rowId xmlns:a16="http://schemas.microsoft.com/office/drawing/2014/main" val="10004"/>
                  </a:ext>
                </a:extLst>
              </a:tr>
              <a:tr h="573708">
                <a:tc>
                  <a:txBody>
                    <a:bodyPr/>
                    <a:lstStyle/>
                    <a:p>
                      <a:r>
                        <a:rPr sz="1500"/>
                        <a:t>Rhythm</a:t>
                      </a:r>
                    </a:p>
                  </a:txBody>
                  <a:tcPr/>
                </a:tc>
                <a:tc>
                  <a:txBody>
                    <a:bodyPr/>
                    <a:lstStyle/>
                    <a:p>
                      <a:r>
                        <a:rPr sz="1500"/>
                        <a:t>Shuffle rhythm or slow swing feel</a:t>
                      </a:r>
                    </a:p>
                  </a:txBody>
                  <a:tcPr/>
                </a:tc>
                <a:tc>
                  <a:txBody>
                    <a:bodyPr/>
                    <a:lstStyle/>
                    <a:p>
                      <a:r>
                        <a:rPr sz="1500"/>
                        <a:t>Strong, steady 4/4 beat; more syncopated and driving</a:t>
                      </a:r>
                    </a:p>
                  </a:txBody>
                  <a:tcPr/>
                </a:tc>
                <a:extLst>
                  <a:ext uri="{0D108BD9-81ED-4DB2-BD59-A6C34878D82A}">
                    <a16:rowId xmlns:a16="http://schemas.microsoft.com/office/drawing/2014/main" val="10005"/>
                  </a:ext>
                </a:extLst>
              </a:tr>
              <a:tr h="798651">
                <a:tc>
                  <a:txBody>
                    <a:bodyPr/>
                    <a:lstStyle/>
                    <a:p>
                      <a:r>
                        <a:rPr sz="1500" dirty="0"/>
                        <a:t>Audience in Early Days</a:t>
                      </a:r>
                    </a:p>
                  </a:txBody>
                  <a:tcPr/>
                </a:tc>
                <a:tc>
                  <a:txBody>
                    <a:bodyPr/>
                    <a:lstStyle/>
                    <a:p>
                      <a:r>
                        <a:rPr sz="1500" dirty="0"/>
                        <a:t>Southern rural African American communities</a:t>
                      </a:r>
                      <a:r>
                        <a:rPr lang="en-US" sz="1500" dirty="0"/>
                        <a:t>.</a:t>
                      </a:r>
                    </a:p>
                    <a:p>
                      <a:r>
                        <a:rPr lang="en-US" sz="1500" dirty="0"/>
                        <a:t>“Juke Joints” </a:t>
                      </a:r>
                      <a:r>
                        <a:rPr lang="en-US" sz="1500" b="0" i="0" kern="1200" dirty="0">
                          <a:solidFill>
                            <a:schemeClr val="dk1"/>
                          </a:solidFill>
                          <a:effectLst/>
                          <a:latin typeface="+mn-lt"/>
                          <a:ea typeface="+mn-ea"/>
                          <a:cs typeface="+mn-cs"/>
                        </a:rPr>
                        <a:t>informal establishments featuring music, dancing, gambling, and drinking.</a:t>
                      </a:r>
                      <a:endParaRPr sz="1500" dirty="0"/>
                    </a:p>
                  </a:txBody>
                  <a:tcPr/>
                </a:tc>
                <a:tc>
                  <a:txBody>
                    <a:bodyPr/>
                    <a:lstStyle/>
                    <a:p>
                      <a:r>
                        <a:rPr sz="1500" dirty="0"/>
                        <a:t>Broader urban African American audience, later crossover to white teens</a:t>
                      </a:r>
                    </a:p>
                  </a:txBody>
                  <a:tcPr/>
                </a:tc>
                <a:extLst>
                  <a:ext uri="{0D108BD9-81ED-4DB2-BD59-A6C34878D82A}">
                    <a16:rowId xmlns:a16="http://schemas.microsoft.com/office/drawing/2014/main" val="10006"/>
                  </a:ext>
                </a:extLst>
              </a:tr>
              <a:tr h="659629">
                <a:tc>
                  <a:txBody>
                    <a:bodyPr/>
                    <a:lstStyle/>
                    <a:p>
                      <a:r>
                        <a:rPr sz="1500"/>
                        <a:t>Famous Artists</a:t>
                      </a:r>
                    </a:p>
                  </a:txBody>
                  <a:tcPr/>
                </a:tc>
                <a:tc>
                  <a:txBody>
                    <a:bodyPr/>
                    <a:lstStyle/>
                    <a:p>
                      <a:r>
                        <a:rPr sz="1500" dirty="0"/>
                        <a:t>Robert Johnson, B.B. King, Muddy Waters, Howlin’ Wolf, John Lee Hooker</a:t>
                      </a:r>
                    </a:p>
                  </a:txBody>
                  <a:tcPr/>
                </a:tc>
                <a:tc>
                  <a:txBody>
                    <a:bodyPr/>
                    <a:lstStyle/>
                    <a:p>
                      <a:r>
                        <a:rPr sz="1500" dirty="0"/>
                        <a:t>Ray Charles</a:t>
                      </a:r>
                      <a:r>
                        <a:rPr sz="1500"/>
                        <a:t>, </a:t>
                      </a:r>
                      <a:r>
                        <a:rPr lang="en-US" sz="1500"/>
                        <a:t>"Queen” </a:t>
                      </a:r>
                      <a:r>
                        <a:rPr sz="1500"/>
                        <a:t>Ruth </a:t>
                      </a:r>
                      <a:r>
                        <a:rPr sz="1500" dirty="0"/>
                        <a:t>Brown, Fats Domino, Little Richard, Clyde McPhatter, Big Joe Turner</a:t>
                      </a:r>
                    </a:p>
                  </a:txBody>
                  <a:tcPr/>
                </a:tc>
                <a:extLst>
                  <a:ext uri="{0D108BD9-81ED-4DB2-BD59-A6C34878D82A}">
                    <a16:rowId xmlns:a16="http://schemas.microsoft.com/office/drawing/2014/main" val="10007"/>
                  </a:ext>
                </a:extLst>
              </a:tr>
              <a:tr h="573708">
                <a:tc>
                  <a:txBody>
                    <a:bodyPr/>
                    <a:lstStyle/>
                    <a:p>
                      <a:r>
                        <a:rPr sz="1500"/>
                        <a:t>Legacy</a:t>
                      </a:r>
                    </a:p>
                  </a:txBody>
                  <a:tcPr/>
                </a:tc>
                <a:tc>
                  <a:txBody>
                    <a:bodyPr/>
                    <a:lstStyle/>
                    <a:p>
                      <a:r>
                        <a:rPr sz="1500"/>
                        <a:t>Direct influence on rock, soul, and modern blues</a:t>
                      </a:r>
                    </a:p>
                  </a:txBody>
                  <a:tcPr/>
                </a:tc>
                <a:tc>
                  <a:txBody>
                    <a:bodyPr/>
                    <a:lstStyle/>
                    <a:p>
                      <a:r>
                        <a:rPr sz="1500" dirty="0"/>
                        <a:t>Precursor to soul, rock ’n’ roll, funk, and modern R&amp;B</a:t>
                      </a: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6002" y="1143771"/>
            <a:ext cx="2579915" cy="1487940"/>
          </a:xfrm>
          <a:prstGeom prst="rect">
            <a:avLst/>
          </a:prstGeom>
          <a:solidFill>
            <a:srgbClr val="90EE9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2000" b="1" dirty="0">
                <a:solidFill>
                  <a:srgbClr val="000000"/>
                </a:solidFill>
              </a:rPr>
              <a:t>Federal Reserve</a:t>
            </a:r>
          </a:p>
          <a:p>
            <a:pPr algn="ctr"/>
            <a:r>
              <a:rPr sz="2000" b="1" dirty="0">
                <a:solidFill>
                  <a:srgbClr val="000000"/>
                </a:solidFill>
              </a:rPr>
              <a:t>cuts Fed Funds Rate</a:t>
            </a:r>
          </a:p>
        </p:txBody>
      </p:sp>
      <p:sp>
        <p:nvSpPr>
          <p:cNvPr id="4" name="Rectangle 3"/>
          <p:cNvSpPr/>
          <p:nvPr/>
        </p:nvSpPr>
        <p:spPr>
          <a:xfrm>
            <a:off x="4247633" y="1143771"/>
            <a:ext cx="2579915" cy="1487939"/>
          </a:xfrm>
          <a:prstGeom prst="rect">
            <a:avLst/>
          </a:prstGeom>
          <a:solidFill>
            <a:srgbClr val="90EE9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2000" b="1" dirty="0">
                <a:solidFill>
                  <a:srgbClr val="000000"/>
                </a:solidFill>
              </a:rPr>
              <a:t>Banks lower borrowing</a:t>
            </a:r>
          </a:p>
          <a:p>
            <a:pPr algn="ctr"/>
            <a:r>
              <a:rPr sz="2000" b="1" dirty="0">
                <a:solidFill>
                  <a:srgbClr val="000000"/>
                </a:solidFill>
              </a:rPr>
              <a:t>&amp; lending costs</a:t>
            </a:r>
          </a:p>
        </p:txBody>
      </p:sp>
      <p:sp>
        <p:nvSpPr>
          <p:cNvPr id="5" name="Rectangle 4"/>
          <p:cNvSpPr/>
          <p:nvPr/>
        </p:nvSpPr>
        <p:spPr>
          <a:xfrm>
            <a:off x="7634967" y="1143771"/>
            <a:ext cx="2573112" cy="1506309"/>
          </a:xfrm>
          <a:prstGeom prst="rect">
            <a:avLst/>
          </a:prstGeom>
          <a:solidFill>
            <a:srgbClr val="90EE9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b="1" dirty="0">
                <a:solidFill>
                  <a:srgbClr val="000000"/>
                </a:solidFill>
              </a:rPr>
              <a:t>Cheaper loans for</a:t>
            </a:r>
          </a:p>
          <a:p>
            <a:pPr algn="ctr"/>
            <a:r>
              <a:rPr b="1" dirty="0">
                <a:solidFill>
                  <a:srgbClr val="000000"/>
                </a:solidFill>
              </a:rPr>
              <a:t>businesses &amp; consumers</a:t>
            </a:r>
          </a:p>
        </p:txBody>
      </p:sp>
      <p:sp>
        <p:nvSpPr>
          <p:cNvPr id="6" name="Rectangle 5"/>
          <p:cNvSpPr/>
          <p:nvPr/>
        </p:nvSpPr>
        <p:spPr>
          <a:xfrm>
            <a:off x="2323828" y="3003694"/>
            <a:ext cx="2579911" cy="1487940"/>
          </a:xfrm>
          <a:prstGeom prst="rect">
            <a:avLst/>
          </a:prstGeom>
          <a:solidFill>
            <a:srgbClr val="90EE9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2000" b="1" dirty="0">
                <a:solidFill>
                  <a:srgbClr val="000000"/>
                </a:solidFill>
              </a:rPr>
              <a:t>More investment</a:t>
            </a:r>
          </a:p>
          <a:p>
            <a:pPr algn="ctr"/>
            <a:r>
              <a:rPr sz="2000" b="1" dirty="0">
                <a:solidFill>
                  <a:srgbClr val="000000"/>
                </a:solidFill>
              </a:rPr>
              <a:t>&amp; consumer spending</a:t>
            </a:r>
          </a:p>
        </p:txBody>
      </p:sp>
      <p:sp>
        <p:nvSpPr>
          <p:cNvPr id="7" name="Rectangle 6"/>
          <p:cNvSpPr/>
          <p:nvPr/>
        </p:nvSpPr>
        <p:spPr>
          <a:xfrm>
            <a:off x="6244307" y="3001655"/>
            <a:ext cx="2579911" cy="1487937"/>
          </a:xfrm>
          <a:prstGeom prst="rect">
            <a:avLst/>
          </a:prstGeom>
          <a:solidFill>
            <a:srgbClr val="90EE9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b="1" dirty="0">
                <a:solidFill>
                  <a:srgbClr val="000000"/>
                </a:solidFill>
              </a:rPr>
              <a:t>Economic growth</a:t>
            </a:r>
          </a:p>
          <a:p>
            <a:pPr algn="ctr"/>
            <a:r>
              <a:rPr b="1" dirty="0">
                <a:solidFill>
                  <a:srgbClr val="000000"/>
                </a:solidFill>
              </a:rPr>
              <a:t>(+ jobs, possible inflation)</a:t>
            </a:r>
          </a:p>
        </p:txBody>
      </p:sp>
      <p:cxnSp>
        <p:nvCxnSpPr>
          <p:cNvPr id="8" name="Connector 7"/>
          <p:cNvCxnSpPr>
            <a:cxnSpLocks/>
          </p:cNvCxnSpPr>
          <p:nvPr/>
        </p:nvCxnSpPr>
        <p:spPr>
          <a:xfrm flipV="1">
            <a:off x="3343355" y="1887740"/>
            <a:ext cx="836839" cy="1107"/>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9" name="Connector 8"/>
          <p:cNvCxnSpPr>
            <a:cxnSpLocks/>
            <a:stCxn id="4" idx="3"/>
            <a:endCxn id="5" idx="1"/>
          </p:cNvCxnSpPr>
          <p:nvPr/>
        </p:nvCxnSpPr>
        <p:spPr>
          <a:xfrm>
            <a:off x="6827548" y="1887741"/>
            <a:ext cx="807419" cy="9185"/>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10" name="Connector 9"/>
          <p:cNvCxnSpPr>
            <a:cxnSpLocks/>
          </p:cNvCxnSpPr>
          <p:nvPr/>
        </p:nvCxnSpPr>
        <p:spPr>
          <a:xfrm>
            <a:off x="5534352" y="2693704"/>
            <a:ext cx="3238" cy="1007265"/>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11" name="Connector 10"/>
          <p:cNvCxnSpPr>
            <a:cxnSpLocks/>
            <a:stCxn id="6" idx="3"/>
            <a:endCxn id="7" idx="1"/>
          </p:cNvCxnSpPr>
          <p:nvPr/>
        </p:nvCxnSpPr>
        <p:spPr>
          <a:xfrm flipV="1">
            <a:off x="4903739" y="3745624"/>
            <a:ext cx="1340568" cy="204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705412" y="331500"/>
            <a:ext cx="9435147" cy="584775"/>
          </a:xfrm>
          <a:prstGeom prst="rect">
            <a:avLst/>
          </a:prstGeom>
          <a:noFill/>
        </p:spPr>
        <p:txBody>
          <a:bodyPr wrap="none">
            <a:spAutoFit/>
          </a:bodyPr>
          <a:lstStyle/>
          <a:p>
            <a:r>
              <a:rPr sz="3200" b="1" dirty="0"/>
              <a:t>Simplified Flow: Fed Rate Cut → Consumer Impact</a:t>
            </a:r>
          </a:p>
        </p:txBody>
      </p:sp>
      <p:sp>
        <p:nvSpPr>
          <p:cNvPr id="38" name="TextBox 37">
            <a:extLst>
              <a:ext uri="{FF2B5EF4-FFF2-40B4-BE49-F238E27FC236}">
                <a16:creationId xmlns:a16="http://schemas.microsoft.com/office/drawing/2014/main" id="{964BA492-01DD-C8FE-89A1-DB3BFA52D6F0}"/>
              </a:ext>
            </a:extLst>
          </p:cNvPr>
          <p:cNvSpPr txBox="1"/>
          <p:nvPr/>
        </p:nvSpPr>
        <p:spPr>
          <a:xfrm>
            <a:off x="2394857" y="4621622"/>
            <a:ext cx="7402286" cy="2000548"/>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t>Increases liquidity in the financial system, promoting investment.</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Can lead to a weaker dollar, boosting exports by making them cheaper abroad.</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May stimulate stock market growth as investors seek higher returns.</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Risks potential inflation if rates remain low for too long.</a:t>
            </a:r>
            <a:br>
              <a:rPr lang="en-US" sz="1600" dirty="0"/>
            </a:br>
            <a:endParaRPr lang="en-US"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9A4C3-D4E2-48C4-00E5-6A94625D0FE6}"/>
              </a:ext>
            </a:extLst>
          </p:cNvPr>
          <p:cNvSpPr>
            <a:spLocks noGrp="1"/>
          </p:cNvSpPr>
          <p:nvPr>
            <p:ph type="title"/>
          </p:nvPr>
        </p:nvSpPr>
        <p:spPr>
          <a:xfrm>
            <a:off x="680358" y="155966"/>
            <a:ext cx="10515600" cy="968827"/>
          </a:xfrm>
        </p:spPr>
        <p:txBody>
          <a:bodyPr>
            <a:normAutofit fontScale="90000"/>
          </a:bodyPr>
          <a:lstStyle/>
          <a:p>
            <a:pPr algn="ctr" fontAlgn="t"/>
            <a:r>
              <a:rPr lang="en-US" sz="3200" b="1" i="1" dirty="0"/>
              <a:t>The Travels of a T-shirt in a Global Economy</a:t>
            </a:r>
            <a:r>
              <a:rPr lang="en-US" sz="3200" b="1" dirty="0"/>
              <a:t> </a:t>
            </a:r>
            <a:br>
              <a:rPr lang="en-US" sz="3200" b="1" dirty="0"/>
            </a:br>
            <a:r>
              <a:rPr lang="en-US" sz="3200" b="1" dirty="0"/>
              <a:t>by Pietra Rivoli.</a:t>
            </a:r>
          </a:p>
        </p:txBody>
      </p:sp>
      <p:sp>
        <p:nvSpPr>
          <p:cNvPr id="4" name="TextBox 3">
            <a:extLst>
              <a:ext uri="{FF2B5EF4-FFF2-40B4-BE49-F238E27FC236}">
                <a16:creationId xmlns:a16="http://schemas.microsoft.com/office/drawing/2014/main" id="{BE7D9646-5CF1-CA07-7421-B8A06CD143E6}"/>
              </a:ext>
            </a:extLst>
          </p:cNvPr>
          <p:cNvSpPr txBox="1"/>
          <p:nvPr/>
        </p:nvSpPr>
        <p:spPr>
          <a:xfrm>
            <a:off x="718458" y="1371600"/>
            <a:ext cx="10439400" cy="369332"/>
          </a:xfrm>
          <a:prstGeom prst="rect">
            <a:avLst/>
          </a:prstGeom>
          <a:noFill/>
        </p:spPr>
        <p:txBody>
          <a:bodyPr wrap="square" rtlCol="0">
            <a:spAutoFit/>
          </a:bodyPr>
          <a:lstStyle/>
          <a:p>
            <a:r>
              <a:rPr lang="en-US" dirty="0"/>
              <a:t>c</a:t>
            </a:r>
          </a:p>
        </p:txBody>
      </p:sp>
      <p:sp>
        <p:nvSpPr>
          <p:cNvPr id="6" name="Rectangle 2">
            <a:extLst>
              <a:ext uri="{FF2B5EF4-FFF2-40B4-BE49-F238E27FC236}">
                <a16:creationId xmlns:a16="http://schemas.microsoft.com/office/drawing/2014/main" id="{E755A99A-42CC-428D-5996-B517349E70A2}"/>
              </a:ext>
            </a:extLst>
          </p:cNvPr>
          <p:cNvSpPr>
            <a:spLocks noChangeArrowheads="1"/>
          </p:cNvSpPr>
          <p:nvPr/>
        </p:nvSpPr>
        <p:spPr bwMode="auto">
          <a:xfrm>
            <a:off x="382485" y="1250877"/>
            <a:ext cx="11178144"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ü"/>
              <a:tabLst/>
            </a:pPr>
            <a:r>
              <a:rPr kumimoji="0" lang="en-US" altLang="en-US" sz="1600" b="1" i="0" u="none" strike="noStrike" cap="none" normalizeH="0" baseline="0" dirty="0">
                <a:ln>
                  <a:noFill/>
                </a:ln>
                <a:solidFill>
                  <a:schemeClr val="tx1"/>
                </a:solidFill>
                <a:effectLst/>
                <a:latin typeface="Arial" panose="020B0604020202020204" pitchFamily="34" charset="0"/>
              </a:rPr>
              <a:t>Part I: King Cotton</a:t>
            </a:r>
            <a:r>
              <a:rPr kumimoji="0" lang="en-US" altLang="en-US" sz="1600" b="0" i="0" u="none" strike="noStrike" cap="none" normalizeH="0" baseline="0" dirty="0">
                <a:ln>
                  <a:noFill/>
                </a:ln>
                <a:solidFill>
                  <a:schemeClr val="tx1"/>
                </a:solidFill>
                <a:effectLst/>
                <a:latin typeface="Arial" panose="020B0604020202020204" pitchFamily="34" charset="0"/>
              </a:rPr>
              <a:t> – </a:t>
            </a:r>
          </a:p>
          <a:p>
            <a:pPr marL="742950" lvl="1" indent="-285750" eaLnBrk="0" fontAlgn="base" hangingPunct="0">
              <a:spcBef>
                <a:spcPct val="0"/>
              </a:spcBef>
              <a:spcAft>
                <a:spcPct val="0"/>
              </a:spcAft>
              <a:buClr>
                <a:srgbClr val="FF0000"/>
              </a:buClr>
              <a:buFont typeface="Wingdings" panose="05000000000000000000" pitchFamily="2" charset="2"/>
              <a:buChar char="§"/>
            </a:pPr>
            <a:r>
              <a:rPr kumimoji="0" lang="en-US" altLang="en-US" sz="1600" b="0" i="0" u="none" strike="noStrike" cap="none" normalizeH="0" baseline="0" dirty="0">
                <a:ln>
                  <a:noFill/>
                </a:ln>
                <a:solidFill>
                  <a:schemeClr val="tx1"/>
                </a:solidFill>
                <a:effectLst/>
                <a:latin typeface="Arial" panose="020B0604020202020204" pitchFamily="34" charset="0"/>
              </a:rPr>
              <a:t>The journey begins with the raw material</a:t>
            </a:r>
            <a:r>
              <a:rPr lang="en-US" altLang="en-US" sz="1600" dirty="0">
                <a:latin typeface="Arial" panose="020B0604020202020204" pitchFamily="34" charset="0"/>
              </a:rPr>
              <a:t>:</a:t>
            </a:r>
            <a:r>
              <a:rPr kumimoji="0" lang="en-US" altLang="en-US" sz="1600" b="0" i="0" u="none" strike="noStrike" cap="none" normalizeH="0" baseline="0" dirty="0">
                <a:ln>
                  <a:noFill/>
                </a:ln>
                <a:solidFill>
                  <a:schemeClr val="tx1"/>
                </a:solidFill>
                <a:effectLst/>
                <a:latin typeface="Arial" panose="020B0604020202020204" pitchFamily="34" charset="0"/>
              </a:rPr>
              <a:t> cotton.. </a:t>
            </a:r>
            <a:endParaRPr lang="en-US" altLang="en-US" sz="1600" dirty="0">
              <a:latin typeface="Arial" panose="020B0604020202020204" pitchFamily="34" charset="0"/>
            </a:endParaRPr>
          </a:p>
          <a:p>
            <a:pPr marL="742950" lvl="1" indent="-285750" eaLnBrk="0" fontAlgn="base" hangingPunct="0">
              <a:spcBef>
                <a:spcPct val="0"/>
              </a:spcBef>
              <a:spcAft>
                <a:spcPct val="0"/>
              </a:spcAft>
              <a:buClr>
                <a:srgbClr val="FF0000"/>
              </a:buClr>
              <a:buFont typeface="Wingdings" panose="05000000000000000000" pitchFamily="2" charset="2"/>
              <a:buChar char="§"/>
            </a:pPr>
            <a:r>
              <a:rPr kumimoji="0" lang="en-US" altLang="en-US" sz="1600" b="0" i="0" u="none" strike="noStrike" cap="none" normalizeH="0" baseline="0" dirty="0">
                <a:ln>
                  <a:noFill/>
                </a:ln>
                <a:solidFill>
                  <a:schemeClr val="tx1"/>
                </a:solidFill>
                <a:effectLst/>
                <a:latin typeface="Arial" panose="020B0604020202020204" pitchFamily="34" charset="0"/>
              </a:rPr>
              <a:t>The book details how cotton is grown in the United States, often with the help of government subsidies </a:t>
            </a:r>
          </a:p>
          <a:p>
            <a:pPr lvl="2" eaLnBrk="0" fontAlgn="base" hangingPunct="0">
              <a:spcBef>
                <a:spcPct val="0"/>
              </a:spcBef>
              <a:spcAft>
                <a:spcPct val="0"/>
              </a:spcAft>
              <a:buClr>
                <a:srgbClr val="FF0000"/>
              </a:buClr>
            </a:pPr>
            <a:r>
              <a:rPr kumimoji="0" lang="en-US" altLang="en-US" sz="1600" b="0" i="0" u="none" strike="noStrike" cap="none" normalizeH="0" baseline="0" dirty="0">
                <a:ln>
                  <a:noFill/>
                </a:ln>
                <a:solidFill>
                  <a:schemeClr val="tx1"/>
                </a:solidFill>
                <a:effectLst/>
                <a:latin typeface="Arial" panose="020B0604020202020204" pitchFamily="34" charset="0"/>
              </a:rPr>
              <a:t>	and advanced agricultural technology. The cotton is harvested, bailed, and sold on the global market.</a:t>
            </a:r>
          </a:p>
          <a:p>
            <a:pPr marL="285750" marR="0" lvl="0" indent="-28575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ü"/>
              <a:tabLst/>
            </a:pPr>
            <a:endParaRPr kumimoji="0" lang="en-US" altLang="en-US" sz="1600" b="1"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ü"/>
              <a:tabLst/>
            </a:pPr>
            <a:r>
              <a:rPr kumimoji="0" lang="en-US" altLang="en-US" sz="1600" b="1" i="0" u="none" strike="noStrike" cap="none" normalizeH="0" baseline="0" dirty="0">
                <a:ln>
                  <a:noFill/>
                </a:ln>
                <a:solidFill>
                  <a:schemeClr val="tx1"/>
                </a:solidFill>
                <a:effectLst/>
                <a:latin typeface="Arial" panose="020B0604020202020204" pitchFamily="34" charset="0"/>
              </a:rPr>
              <a:t>Part II: Made in China</a:t>
            </a:r>
            <a:r>
              <a:rPr kumimoji="0" lang="en-US" altLang="en-US" sz="1600" b="0" i="0" u="none" strike="noStrike" cap="none" normalizeH="0" baseline="0" dirty="0">
                <a:ln>
                  <a:noFill/>
                </a:ln>
                <a:solidFill>
                  <a:schemeClr val="tx1"/>
                </a:solidFill>
                <a:effectLst/>
                <a:latin typeface="Arial" panose="020B0604020202020204" pitchFamily="34" charset="0"/>
              </a:rPr>
              <a:t> – </a:t>
            </a:r>
          </a:p>
          <a:p>
            <a:pPr marL="742950" lvl="1" indent="-285750" eaLnBrk="0" fontAlgn="base" hangingPunct="0">
              <a:spcBef>
                <a:spcPct val="0"/>
              </a:spcBef>
              <a:spcAft>
                <a:spcPct val="0"/>
              </a:spcAft>
              <a:buClr>
                <a:srgbClr val="FF0000"/>
              </a:buClr>
              <a:buFont typeface="Wingdings" panose="05000000000000000000" pitchFamily="2" charset="2"/>
              <a:buChar char="§"/>
            </a:pPr>
            <a:r>
              <a:rPr kumimoji="0" lang="en-US" altLang="en-US" sz="1600" b="0" i="0" u="none" strike="noStrike" cap="none" normalizeH="0" baseline="0" dirty="0">
                <a:ln>
                  <a:noFill/>
                </a:ln>
                <a:solidFill>
                  <a:schemeClr val="tx1"/>
                </a:solidFill>
                <a:effectLst/>
                <a:latin typeface="Arial" panose="020B0604020202020204" pitchFamily="34" charset="0"/>
              </a:rPr>
              <a:t>The cotton is then shipped to China, where it is spun into yarn, knitted into cloth, and then cut and sewn </a:t>
            </a:r>
          </a:p>
          <a:p>
            <a:pPr lvl="2" eaLnBrk="0" fontAlgn="base" hangingPunct="0">
              <a:spcBef>
                <a:spcPct val="0"/>
              </a:spcBef>
              <a:spcAft>
                <a:spcPct val="0"/>
              </a:spcAft>
              <a:buClr>
                <a:srgbClr val="FF0000"/>
              </a:buClr>
            </a:pPr>
            <a:r>
              <a:rPr kumimoji="0" lang="en-US" altLang="en-US" sz="1600" b="0" i="0" u="none" strike="noStrike" cap="none" normalizeH="0" baseline="0" dirty="0">
                <a:ln>
                  <a:noFill/>
                </a:ln>
                <a:solidFill>
                  <a:schemeClr val="tx1"/>
                </a:solidFill>
                <a:effectLst/>
                <a:latin typeface="Arial" panose="020B0604020202020204" pitchFamily="34" charset="0"/>
              </a:rPr>
              <a:t>	into a T-shirt in a factory. </a:t>
            </a:r>
          </a:p>
          <a:p>
            <a:pPr marL="742950" lvl="1" indent="-285750" eaLnBrk="0" fontAlgn="base" hangingPunct="0">
              <a:spcBef>
                <a:spcPct val="0"/>
              </a:spcBef>
              <a:spcAft>
                <a:spcPct val="0"/>
              </a:spcAft>
              <a:buClr>
                <a:srgbClr val="FF0000"/>
              </a:buClr>
              <a:buFont typeface="Wingdings" panose="05000000000000000000" pitchFamily="2" charset="2"/>
              <a:buChar char="§"/>
            </a:pPr>
            <a:r>
              <a:rPr kumimoji="0" lang="en-US" altLang="en-US" sz="1600" b="0" i="0" u="none" strike="noStrike" cap="none" normalizeH="0" baseline="0" dirty="0">
                <a:ln>
                  <a:noFill/>
                </a:ln>
                <a:solidFill>
                  <a:schemeClr val="tx1"/>
                </a:solidFill>
                <a:effectLst/>
                <a:latin typeface="Arial" panose="020B0604020202020204" pitchFamily="34" charset="0"/>
              </a:rPr>
              <a:t>This stage highlights the "race to the bottom," where companies seek out the lowest-cost labor </a:t>
            </a:r>
          </a:p>
          <a:p>
            <a:pPr lvl="2" eaLnBrk="0" fontAlgn="base" hangingPunct="0">
              <a:spcBef>
                <a:spcPct val="0"/>
              </a:spcBef>
              <a:spcAft>
                <a:spcPct val="0"/>
              </a:spcAft>
              <a:buClr>
                <a:srgbClr val="FF0000"/>
              </a:buClr>
            </a:pPr>
            <a:r>
              <a:rPr kumimoji="0" lang="en-US" altLang="en-US" sz="1600" b="0" i="0" u="none" strike="noStrike" cap="none" normalizeH="0" baseline="0" dirty="0">
                <a:ln>
                  <a:noFill/>
                </a:ln>
                <a:solidFill>
                  <a:schemeClr val="tx1"/>
                </a:solidFill>
                <a:effectLst/>
                <a:latin typeface="Arial" panose="020B0604020202020204" pitchFamily="34" charset="0"/>
              </a:rPr>
              <a:t>	to produce goods.</a:t>
            </a:r>
          </a:p>
          <a:p>
            <a:pPr marL="742950" lvl="1" indent="-285750" eaLnBrk="0" fontAlgn="base" hangingPunct="0">
              <a:spcBef>
                <a:spcPct val="0"/>
              </a:spcBef>
              <a:spcAft>
                <a:spcPct val="0"/>
              </a:spcAft>
              <a:buClr>
                <a:srgbClr val="FF0000"/>
              </a:buClr>
              <a:buFont typeface="Wingdings" panose="05000000000000000000" pitchFamily="2" charset="2"/>
              <a:buChar char="ü"/>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ü"/>
              <a:tabLst/>
            </a:pPr>
            <a:r>
              <a:rPr kumimoji="0" lang="en-US" altLang="en-US" sz="1600" b="1" i="0" u="none" strike="noStrike" cap="none" normalizeH="0" baseline="0" dirty="0">
                <a:ln>
                  <a:noFill/>
                </a:ln>
                <a:solidFill>
                  <a:schemeClr val="tx1"/>
                </a:solidFill>
                <a:effectLst/>
                <a:latin typeface="Arial" panose="020B0604020202020204" pitchFamily="34" charset="0"/>
              </a:rPr>
              <a:t>Part III: Trouble at the Border</a:t>
            </a:r>
            <a:r>
              <a:rPr kumimoji="0" lang="en-US" altLang="en-US" sz="1600" b="0" i="0" u="none" strike="noStrike" cap="none" normalizeH="0" baseline="0" dirty="0">
                <a:ln>
                  <a:noFill/>
                </a:ln>
                <a:solidFill>
                  <a:schemeClr val="tx1"/>
                </a:solidFill>
                <a:effectLst/>
                <a:latin typeface="Arial" panose="020B0604020202020204" pitchFamily="34" charset="0"/>
              </a:rPr>
              <a:t> – </a:t>
            </a:r>
          </a:p>
          <a:p>
            <a:pPr marL="742950" lvl="1" indent="-285750" eaLnBrk="0" fontAlgn="base" hangingPunct="0">
              <a:spcBef>
                <a:spcPct val="0"/>
              </a:spcBef>
              <a:spcAft>
                <a:spcPct val="0"/>
              </a:spcAft>
              <a:buClr>
                <a:srgbClr val="FF0000"/>
              </a:buClr>
              <a:buFont typeface="Wingdings" panose="05000000000000000000" pitchFamily="2" charset="2"/>
              <a:buChar char="§"/>
            </a:pPr>
            <a:r>
              <a:rPr kumimoji="0" lang="en-US" altLang="en-US" sz="1600" b="0" i="0" u="none" strike="noStrike" cap="none" normalizeH="0" baseline="0" dirty="0">
                <a:ln>
                  <a:noFill/>
                </a:ln>
                <a:solidFill>
                  <a:schemeClr val="tx1"/>
                </a:solidFill>
                <a:effectLst/>
                <a:latin typeface="Arial" panose="020B0604020202020204" pitchFamily="34" charset="0"/>
              </a:rPr>
              <a:t>The finished T-shirt is shipped back to the United States. </a:t>
            </a:r>
          </a:p>
          <a:p>
            <a:pPr marL="742950" lvl="1" indent="-285750" eaLnBrk="0" fontAlgn="base" hangingPunct="0">
              <a:spcBef>
                <a:spcPct val="0"/>
              </a:spcBef>
              <a:spcAft>
                <a:spcPct val="0"/>
              </a:spcAft>
              <a:buClr>
                <a:srgbClr val="FF0000"/>
              </a:buClr>
              <a:buFont typeface="Wingdings" panose="05000000000000000000" pitchFamily="2" charset="2"/>
              <a:buChar char="§"/>
            </a:pPr>
            <a:r>
              <a:rPr kumimoji="0" lang="en-US" altLang="en-US" sz="1600" b="0" i="0" u="none" strike="noStrike" cap="none" normalizeH="0" baseline="0" dirty="0">
                <a:ln>
                  <a:noFill/>
                </a:ln>
                <a:solidFill>
                  <a:schemeClr val="tx1"/>
                </a:solidFill>
                <a:effectLst/>
                <a:latin typeface="Arial" panose="020B0604020202020204" pitchFamily="34" charset="0"/>
              </a:rPr>
              <a:t>This part of the book explores the complex political landscape of global trade, including tariffs, quotas, and </a:t>
            </a:r>
          </a:p>
          <a:p>
            <a:pPr lvl="2" eaLnBrk="0" fontAlgn="base" hangingPunct="0">
              <a:spcBef>
                <a:spcPct val="0"/>
              </a:spcBef>
              <a:spcAft>
                <a:spcPct val="0"/>
              </a:spcAft>
              <a:buClr>
                <a:srgbClr val="FF0000"/>
              </a:buClr>
            </a:pPr>
            <a:r>
              <a:rPr kumimoji="0" lang="en-US" altLang="en-US" sz="1600" b="0" i="0" u="none" strike="noStrike" cap="none" normalizeH="0" baseline="0" dirty="0">
                <a:ln>
                  <a:noFill/>
                </a:ln>
                <a:solidFill>
                  <a:schemeClr val="tx1"/>
                </a:solidFill>
                <a:effectLst/>
                <a:latin typeface="Arial" panose="020B0604020202020204" pitchFamily="34" charset="0"/>
              </a:rPr>
              <a:t>	lobbying efforts by domestic industries to protect themselves from foreign competition.</a:t>
            </a:r>
          </a:p>
          <a:p>
            <a:pPr marL="1200150" lvl="2" indent="-285750" eaLnBrk="0" fontAlgn="base" hangingPunct="0">
              <a:spcBef>
                <a:spcPct val="0"/>
              </a:spcBef>
              <a:spcAft>
                <a:spcPct val="0"/>
              </a:spcAft>
              <a:buClr>
                <a:srgbClr val="FF0000"/>
              </a:buClr>
              <a:buFont typeface="Wingdings" panose="05000000000000000000" pitchFamily="2" charset="2"/>
              <a:buChar char="ü"/>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ü"/>
              <a:tabLst/>
            </a:pPr>
            <a:r>
              <a:rPr kumimoji="0" lang="en-US" altLang="en-US" sz="1600" b="1" i="0" u="none" strike="noStrike" cap="none" normalizeH="0" baseline="0" dirty="0">
                <a:ln>
                  <a:noFill/>
                </a:ln>
                <a:solidFill>
                  <a:schemeClr val="tx1"/>
                </a:solidFill>
                <a:effectLst/>
                <a:latin typeface="Arial" panose="020B0604020202020204" pitchFamily="34" charset="0"/>
              </a:rPr>
              <a:t>Part IV: My T-shirt Finally Encounters a Free Market</a:t>
            </a:r>
            <a:r>
              <a:rPr kumimoji="0" lang="en-US" altLang="en-US" sz="1600" b="0" i="0" u="none" strike="noStrike" cap="none" normalizeH="0" baseline="0" dirty="0">
                <a:ln>
                  <a:noFill/>
                </a:ln>
                <a:solidFill>
                  <a:schemeClr val="tx1"/>
                </a:solidFill>
                <a:effectLst/>
                <a:latin typeface="Arial" panose="020B0604020202020204" pitchFamily="34" charset="0"/>
              </a:rPr>
              <a:t> – </a:t>
            </a:r>
          </a:p>
          <a:p>
            <a:pPr marL="742950" lvl="1" indent="-285750" eaLnBrk="0" fontAlgn="base" hangingPunct="0">
              <a:spcBef>
                <a:spcPct val="0"/>
              </a:spcBef>
              <a:spcAft>
                <a:spcPct val="0"/>
              </a:spcAft>
              <a:buClr>
                <a:srgbClr val="FF0000"/>
              </a:buClr>
              <a:buFont typeface="Wingdings" panose="05000000000000000000" pitchFamily="2" charset="2"/>
              <a:buChar char="§"/>
            </a:pPr>
            <a:r>
              <a:rPr kumimoji="0" lang="en-US" altLang="en-US" sz="1600" b="0" i="0" u="none" strike="noStrike" cap="none" normalizeH="0" baseline="0" dirty="0">
                <a:ln>
                  <a:noFill/>
                </a:ln>
                <a:solidFill>
                  <a:schemeClr val="tx1"/>
                </a:solidFill>
                <a:effectLst/>
                <a:latin typeface="Arial" panose="020B0604020202020204" pitchFamily="34" charset="0"/>
              </a:rPr>
              <a:t>After being sold in a U.S. store, the T-shirt eventually </a:t>
            </a:r>
          </a:p>
          <a:p>
            <a:pPr lvl="2" eaLnBrk="0" fontAlgn="base" hangingPunct="0">
              <a:spcBef>
                <a:spcPct val="0"/>
              </a:spcBef>
              <a:spcAft>
                <a:spcPct val="0"/>
              </a:spcAft>
              <a:buClr>
                <a:srgbClr val="FF0000"/>
              </a:buClr>
            </a:pPr>
            <a:r>
              <a:rPr kumimoji="0" lang="en-US" altLang="en-US" sz="1600" b="0" i="0" u="none" strike="noStrike" cap="none" normalizeH="0" baseline="0" dirty="0">
                <a:ln>
                  <a:noFill/>
                </a:ln>
                <a:solidFill>
                  <a:schemeClr val="tx1"/>
                </a:solidFill>
                <a:effectLst/>
                <a:latin typeface="Arial" panose="020B0604020202020204" pitchFamily="34" charset="0"/>
              </a:rPr>
              <a:t>	ends up in the used clothing market. It is often donated and then shipped to Africa, where it is sold in	</a:t>
            </a:r>
          </a:p>
          <a:p>
            <a:pPr lvl="2" eaLnBrk="0" fontAlgn="base" hangingPunct="0">
              <a:spcBef>
                <a:spcPct val="0"/>
              </a:spcBef>
              <a:spcAft>
                <a:spcPct val="0"/>
              </a:spcAft>
              <a:buClr>
                <a:srgbClr val="FF0000"/>
              </a:buClr>
            </a:pPr>
            <a:r>
              <a:rPr kumimoji="0" lang="en-US" altLang="en-US" sz="1600" b="0" i="0" u="none" strike="noStrike" cap="none" normalizeH="0" baseline="0" dirty="0">
                <a:ln>
                  <a:noFill/>
                </a:ln>
                <a:solidFill>
                  <a:schemeClr val="tx1"/>
                </a:solidFill>
                <a:effectLst/>
                <a:latin typeface="Arial" panose="020B0604020202020204" pitchFamily="34" charset="0"/>
              </a:rPr>
              <a:t> 	open-air markets. </a:t>
            </a:r>
          </a:p>
          <a:p>
            <a:pPr marL="742950" lvl="1" indent="-285750" eaLnBrk="0" fontAlgn="base" hangingPunct="0">
              <a:spcBef>
                <a:spcPct val="0"/>
              </a:spcBef>
              <a:spcAft>
                <a:spcPct val="0"/>
              </a:spcAft>
              <a:buClr>
                <a:srgbClr val="FF0000"/>
              </a:buClr>
              <a:buFont typeface="Wingdings" panose="05000000000000000000" pitchFamily="2" charset="2"/>
              <a:buChar char="§"/>
            </a:pPr>
            <a:r>
              <a:rPr kumimoji="0" lang="en-US" altLang="en-US" sz="1600" b="0" i="0" u="none" strike="noStrike" cap="none" normalizeH="0" baseline="0" dirty="0">
                <a:ln>
                  <a:noFill/>
                </a:ln>
                <a:solidFill>
                  <a:schemeClr val="tx1"/>
                </a:solidFill>
                <a:effectLst/>
                <a:latin typeface="Arial" panose="020B0604020202020204" pitchFamily="34" charset="0"/>
              </a:rPr>
              <a:t>This final stage reveals a surprisingly vibrant and competitive free market for used goods.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71849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2A84D-6841-DFAF-EBD0-D31E06EB1B2A}"/>
              </a:ext>
            </a:extLst>
          </p:cNvPr>
          <p:cNvSpPr>
            <a:spLocks noGrp="1"/>
          </p:cNvSpPr>
          <p:nvPr>
            <p:ph type="title"/>
          </p:nvPr>
        </p:nvSpPr>
        <p:spPr>
          <a:xfrm>
            <a:off x="642258" y="260576"/>
            <a:ext cx="10515600" cy="849767"/>
          </a:xfrm>
        </p:spPr>
        <p:txBody>
          <a:bodyPr>
            <a:normAutofit/>
          </a:bodyPr>
          <a:lstStyle/>
          <a:p>
            <a:pPr algn="ctr"/>
            <a:r>
              <a:rPr lang="en-US" sz="3200" b="1" dirty="0"/>
              <a:t>    Prompts for Analyzing Economic Policies with ChatGPT</a:t>
            </a:r>
            <a:endParaRPr lang="en-US" sz="4000" dirty="0"/>
          </a:p>
        </p:txBody>
      </p:sp>
      <p:sp>
        <p:nvSpPr>
          <p:cNvPr id="3" name="Content Placeholder 2">
            <a:extLst>
              <a:ext uri="{FF2B5EF4-FFF2-40B4-BE49-F238E27FC236}">
                <a16:creationId xmlns:a16="http://schemas.microsoft.com/office/drawing/2014/main" id="{B6D2D584-10C3-9C06-CFF9-D885BAF05A69}"/>
              </a:ext>
            </a:extLst>
          </p:cNvPr>
          <p:cNvSpPr>
            <a:spLocks noGrp="1"/>
          </p:cNvSpPr>
          <p:nvPr>
            <p:ph idx="1"/>
          </p:nvPr>
        </p:nvSpPr>
        <p:spPr>
          <a:xfrm>
            <a:off x="1295400" y="1110343"/>
            <a:ext cx="10515600" cy="4354286"/>
          </a:xfrm>
        </p:spPr>
        <p:txBody>
          <a:bodyPr>
            <a:normAutofit/>
          </a:bodyPr>
          <a:lstStyle/>
          <a:p>
            <a:pPr>
              <a:buClr>
                <a:srgbClr val="FF0000"/>
              </a:buClr>
              <a:buFont typeface="Wingdings" panose="05000000000000000000" pitchFamily="2" charset="2"/>
              <a:buChar char="Ø"/>
            </a:pPr>
            <a:r>
              <a:rPr lang="en-US" dirty="0"/>
              <a:t> </a:t>
            </a:r>
            <a:r>
              <a:rPr lang="en-US" sz="2200" dirty="0"/>
              <a:t>Consider using these prompts for insightful discussions:</a:t>
            </a:r>
          </a:p>
          <a:p>
            <a:pPr lvl="1">
              <a:buClr>
                <a:srgbClr val="FF0000"/>
              </a:buClr>
              <a:buFont typeface="Wingdings" panose="05000000000000000000" pitchFamily="2" charset="2"/>
              <a:buChar char="§"/>
            </a:pPr>
            <a:r>
              <a:rPr lang="en-US" sz="2200" dirty="0"/>
              <a:t>“Evaluate the effectiveness of fiscal policy in managing economic 	downturns.”</a:t>
            </a:r>
          </a:p>
          <a:p>
            <a:pPr lvl="1">
              <a:buClr>
                <a:srgbClr val="FF0000"/>
              </a:buClr>
              <a:buFont typeface="Wingdings" panose="05000000000000000000" pitchFamily="2" charset="2"/>
              <a:buChar char="§"/>
            </a:pPr>
            <a:endParaRPr lang="en-US" sz="2200" dirty="0"/>
          </a:p>
          <a:p>
            <a:pPr lvl="1">
              <a:buClr>
                <a:srgbClr val="FF0000"/>
              </a:buClr>
              <a:buFont typeface="Wingdings" panose="05000000000000000000" pitchFamily="2" charset="2"/>
              <a:buChar char="§"/>
            </a:pPr>
            <a:r>
              <a:rPr lang="en-US" sz="2200" dirty="0"/>
              <a:t>“Discuss how monetary policy can impact inflation rates.”</a:t>
            </a:r>
          </a:p>
          <a:p>
            <a:pPr lvl="1">
              <a:buClr>
                <a:srgbClr val="FF0000"/>
              </a:buClr>
              <a:buFont typeface="Wingdings" panose="05000000000000000000" pitchFamily="2" charset="2"/>
              <a:buChar char="§"/>
            </a:pPr>
            <a:endParaRPr lang="en-US" sz="2200" dirty="0"/>
          </a:p>
          <a:p>
            <a:pPr lvl="1">
              <a:buClr>
                <a:srgbClr val="FF0000"/>
              </a:buClr>
              <a:buFont typeface="Wingdings" panose="05000000000000000000" pitchFamily="2" charset="2"/>
              <a:buChar char="§"/>
            </a:pPr>
            <a:r>
              <a:rPr lang="en-US" sz="2200" dirty="0"/>
              <a:t>“What role does government intervention play in stabilizing an economy?”</a:t>
            </a:r>
          </a:p>
          <a:p>
            <a:pPr lvl="1">
              <a:buClr>
                <a:srgbClr val="FF0000"/>
              </a:buClr>
              <a:buFont typeface="Wingdings" panose="05000000000000000000" pitchFamily="2" charset="2"/>
              <a:buChar char="§"/>
            </a:pPr>
            <a:endParaRPr lang="en-US" sz="2200" dirty="0"/>
          </a:p>
          <a:p>
            <a:pPr lvl="1">
              <a:buClr>
                <a:srgbClr val="FF0000"/>
              </a:buClr>
              <a:buFont typeface="Wingdings" panose="05000000000000000000" pitchFamily="2" charset="2"/>
              <a:buChar char="§"/>
            </a:pPr>
            <a:r>
              <a:rPr lang="en-US" sz="2200" dirty="0"/>
              <a:t>“Analyze the implications of a recent tax policy change.”</a:t>
            </a:r>
          </a:p>
          <a:p>
            <a:pPr marL="457200" lvl="1" indent="0">
              <a:buClr>
                <a:srgbClr val="FF0000"/>
              </a:buClr>
              <a:buNone/>
            </a:pPr>
            <a:endParaRPr lang="en-US" sz="2200" dirty="0"/>
          </a:p>
          <a:p>
            <a:pPr lvl="1">
              <a:buClr>
                <a:srgbClr val="FF0000"/>
              </a:buClr>
              <a:buFont typeface="Wingdings" panose="05000000000000000000" pitchFamily="2" charset="2"/>
              <a:buChar char="§"/>
            </a:pPr>
            <a:r>
              <a:rPr lang="en-US" sz="2200" dirty="0"/>
              <a:t>“How do external factors influence domestic economic policies?”</a:t>
            </a:r>
          </a:p>
          <a:p>
            <a:pPr lvl="1">
              <a:buClr>
                <a:srgbClr val="FF0000"/>
              </a:buClr>
              <a:buFont typeface="Wingdings" panose="05000000000000000000" pitchFamily="2" charset="2"/>
              <a:buChar char="§"/>
            </a:pPr>
            <a:endParaRPr lang="en-US" dirty="0"/>
          </a:p>
          <a:p>
            <a:endParaRPr lang="en-US" dirty="0"/>
          </a:p>
        </p:txBody>
      </p:sp>
      <p:pic>
        <p:nvPicPr>
          <p:cNvPr id="4" name="Picture 2">
            <a:extLst>
              <a:ext uri="{FF2B5EF4-FFF2-40B4-BE49-F238E27FC236}">
                <a16:creationId xmlns:a16="http://schemas.microsoft.com/office/drawing/2014/main" id="{5EAE043F-967B-CFE9-D422-AB9AEE980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66" y="5540829"/>
            <a:ext cx="237172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429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2FA4-0F71-658E-F181-A94BE9F61E28}"/>
              </a:ext>
            </a:extLst>
          </p:cNvPr>
          <p:cNvSpPr>
            <a:spLocks noGrp="1"/>
          </p:cNvSpPr>
          <p:nvPr>
            <p:ph type="title"/>
          </p:nvPr>
        </p:nvSpPr>
        <p:spPr>
          <a:xfrm>
            <a:off x="838199" y="217344"/>
            <a:ext cx="10515600" cy="798656"/>
          </a:xfrm>
        </p:spPr>
        <p:txBody>
          <a:bodyPr>
            <a:normAutofit/>
          </a:bodyPr>
          <a:lstStyle/>
          <a:p>
            <a:pPr algn="ctr"/>
            <a:r>
              <a:rPr lang="en-US" sz="3200" dirty="0">
                <a:latin typeface="Roboto Slab" pitchFamily="2" charset="0"/>
                <a:ea typeface="Roboto Slab" pitchFamily="2" charset="0"/>
                <a:cs typeface="Roboto Slab" pitchFamily="2" charset="0"/>
              </a:rPr>
              <a:t>Council for Economic Education Lessons</a:t>
            </a:r>
          </a:p>
        </p:txBody>
      </p:sp>
      <p:sp>
        <p:nvSpPr>
          <p:cNvPr id="3" name="TextBox 2">
            <a:extLst>
              <a:ext uri="{FF2B5EF4-FFF2-40B4-BE49-F238E27FC236}">
                <a16:creationId xmlns:a16="http://schemas.microsoft.com/office/drawing/2014/main" id="{C7B4E6EA-5365-A81E-32A6-A34543778D98}"/>
              </a:ext>
            </a:extLst>
          </p:cNvPr>
          <p:cNvSpPr txBox="1"/>
          <p:nvPr/>
        </p:nvSpPr>
        <p:spPr>
          <a:xfrm>
            <a:off x="544285" y="1041400"/>
            <a:ext cx="11495314" cy="5324535"/>
          </a:xfrm>
          <a:prstGeom prst="rect">
            <a:avLst/>
          </a:prstGeom>
          <a:noFill/>
        </p:spPr>
        <p:txBody>
          <a:bodyPr wrap="square" rtlCol="0">
            <a:spAutoFit/>
          </a:bodyPr>
          <a:lstStyle/>
          <a:p>
            <a:r>
              <a:rPr lang="en-US" sz="1400" dirty="0"/>
              <a:t>Level Up Economics: Engaging Students with EdTech &amp; AI</a:t>
            </a:r>
          </a:p>
          <a:p>
            <a:r>
              <a:rPr lang="en-US" sz="1400" dirty="0">
                <a:hlinkClick r:id="rId3"/>
              </a:rPr>
              <a:t>https://econedlink.org/webinar/level-up-economics-engaging-students-with-edtech-ai/</a:t>
            </a:r>
            <a:r>
              <a:rPr lang="en-US" sz="1400" dirty="0"/>
              <a:t> </a:t>
            </a:r>
          </a:p>
          <a:p>
            <a:r>
              <a:rPr lang="en-US" sz="1400" dirty="0">
                <a:latin typeface="+mj-lt"/>
              </a:rPr>
              <a:t> </a:t>
            </a:r>
          </a:p>
          <a:p>
            <a:r>
              <a:rPr lang="it-IT" sz="1400" dirty="0"/>
              <a:t>Your 24/7 AI Econ Sidekick</a:t>
            </a:r>
          </a:p>
          <a:p>
            <a:r>
              <a:rPr lang="en-US" sz="1400" dirty="0">
                <a:latin typeface="+mj-lt"/>
                <a:hlinkClick r:id="rId4"/>
              </a:rPr>
              <a:t>https://econedlink.org/webinar/your-24-7-ai-econ-sidekick/</a:t>
            </a:r>
            <a:r>
              <a:rPr lang="en-US" sz="1400" dirty="0">
                <a:latin typeface="+mj-lt"/>
              </a:rPr>
              <a:t> </a:t>
            </a:r>
          </a:p>
          <a:p>
            <a:endParaRPr lang="en-US" sz="1400" dirty="0">
              <a:latin typeface="+mj-lt"/>
            </a:endParaRPr>
          </a:p>
          <a:p>
            <a:r>
              <a:rPr lang="en-US" sz="1400" dirty="0"/>
              <a:t>AI Series: Helping Students Use AI Thoughtfully</a:t>
            </a:r>
          </a:p>
          <a:p>
            <a:r>
              <a:rPr lang="en-US" sz="1400" dirty="0">
                <a:latin typeface="+mj-lt"/>
                <a:hlinkClick r:id="rId5"/>
              </a:rPr>
              <a:t>https://econedlink.org/webinar/ai-series-helping-students-use-ai-thoughtfully/</a:t>
            </a:r>
            <a:endParaRPr lang="en-US" sz="1400" dirty="0">
              <a:latin typeface="+mj-lt"/>
            </a:endParaRPr>
          </a:p>
          <a:p>
            <a:endParaRPr lang="en-US" sz="1400" dirty="0">
              <a:latin typeface="+mj-lt"/>
            </a:endParaRPr>
          </a:p>
          <a:p>
            <a:r>
              <a:rPr lang="en-US" sz="1400" dirty="0"/>
              <a:t>AI Series: Rethinking Assessment in the Age of AI</a:t>
            </a:r>
          </a:p>
          <a:p>
            <a:r>
              <a:rPr lang="en-US" sz="1400" dirty="0">
                <a:latin typeface="+mj-lt"/>
                <a:hlinkClick r:id="rId6"/>
              </a:rPr>
              <a:t>https://econedlink.org/webinar/ai-series-rethinking-assessment-in-the-age-of-ai/</a:t>
            </a:r>
            <a:endParaRPr lang="en-US" sz="1400" dirty="0">
              <a:latin typeface="+mj-lt"/>
            </a:endParaRPr>
          </a:p>
          <a:p>
            <a:endParaRPr lang="en-US" sz="1400" dirty="0">
              <a:latin typeface="+mj-lt"/>
            </a:endParaRPr>
          </a:p>
          <a:p>
            <a:r>
              <a:rPr lang="en-US" sz="1400" dirty="0"/>
              <a:t>Can’t Stop the Music! Adding Music and AI into Your Classroom</a:t>
            </a:r>
          </a:p>
          <a:p>
            <a:r>
              <a:rPr lang="en-US" sz="1400" dirty="0">
                <a:hlinkClick r:id="rId7"/>
              </a:rPr>
              <a:t>https://econedlink.org/webinar/ai-series-cant-stop-the-music-and-ai/</a:t>
            </a:r>
            <a:r>
              <a:rPr lang="en-US" sz="1400" dirty="0"/>
              <a:t> </a:t>
            </a:r>
          </a:p>
          <a:p>
            <a:endParaRPr lang="en-US" sz="1400" dirty="0"/>
          </a:p>
          <a:p>
            <a:r>
              <a:rPr lang="it-IT" sz="1400" dirty="0"/>
              <a:t>AI Series: AI in Personal Finance</a:t>
            </a:r>
          </a:p>
          <a:p>
            <a:r>
              <a:rPr lang="en-US" sz="1400" dirty="0">
                <a:hlinkClick r:id="rId8"/>
              </a:rPr>
              <a:t>https://econedlink.org/webinar/ai-series-ai-in-personal-finance/</a:t>
            </a:r>
            <a:r>
              <a:rPr lang="en-US" sz="1400" dirty="0"/>
              <a:t> </a:t>
            </a:r>
          </a:p>
          <a:p>
            <a:endParaRPr lang="en-US" sz="1400" dirty="0"/>
          </a:p>
          <a:p>
            <a:r>
              <a:rPr lang="en-US" sz="1400" dirty="0"/>
              <a:t>AI Series: Customize Activities and Lesson Plans</a:t>
            </a:r>
          </a:p>
          <a:p>
            <a:r>
              <a:rPr lang="en-US" sz="1400" dirty="0">
                <a:hlinkClick r:id="rId9"/>
              </a:rPr>
              <a:t>https://econedlink.org/webinar/ai-series-amplifying-student-learning-through-ai-powered-instruction-in-differentiated-classroom/</a:t>
            </a:r>
            <a:endParaRPr lang="en-US" sz="1400" dirty="0"/>
          </a:p>
          <a:p>
            <a:endParaRPr lang="en-US" sz="1400" dirty="0"/>
          </a:p>
          <a:p>
            <a:r>
              <a:rPr lang="en-US" sz="1400" dirty="0"/>
              <a:t>AI-Enhanced Assessment Design: Crafting Authentic Evaluations and Effective Rubrics</a:t>
            </a:r>
          </a:p>
          <a:p>
            <a:r>
              <a:rPr lang="en-US" sz="1400" dirty="0">
                <a:hlinkClick r:id="rId10"/>
              </a:rPr>
              <a:t>https://econedlink.org/webinar/ai-series-crafting-authentic-evaluations-and-effective-rubrics/</a:t>
            </a:r>
            <a:r>
              <a:rPr lang="en-US" sz="1400" dirty="0"/>
              <a:t> </a:t>
            </a:r>
          </a:p>
          <a:p>
            <a:endParaRPr lang="en-US" dirty="0">
              <a:latin typeface="+mj-lt"/>
            </a:endParaRPr>
          </a:p>
        </p:txBody>
      </p:sp>
      <p:pic>
        <p:nvPicPr>
          <p:cNvPr id="4" name="Picture 2">
            <a:extLst>
              <a:ext uri="{FF2B5EF4-FFF2-40B4-BE49-F238E27FC236}">
                <a16:creationId xmlns:a16="http://schemas.microsoft.com/office/drawing/2014/main" id="{66F3C454-052E-5B67-06A3-673115A7A79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47167" y="2353845"/>
            <a:ext cx="237172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909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26A59F-4595-43F4-2954-976AD0ABEC7E}"/>
              </a:ext>
            </a:extLst>
          </p:cNvPr>
          <p:cNvSpPr txBox="1"/>
          <p:nvPr/>
        </p:nvSpPr>
        <p:spPr>
          <a:xfrm>
            <a:off x="794657" y="1239246"/>
            <a:ext cx="9677400" cy="3200876"/>
          </a:xfrm>
          <a:prstGeom prst="rect">
            <a:avLst/>
          </a:prstGeom>
          <a:noFill/>
        </p:spPr>
        <p:txBody>
          <a:bodyPr wrap="square" rtlCol="0">
            <a:spAutoFit/>
          </a:bodyPr>
          <a:lstStyle/>
          <a:p>
            <a:pPr algn="ctr"/>
            <a:r>
              <a:rPr lang="en-US" sz="3200" dirty="0"/>
              <a:t>“We must choose wisely.  We must design intentionally.  And we must keep humans at the center of this revolution.   Because the real breakthrough isn’t building machines that think like us.  It’s building a future that brings out the best in us.”</a:t>
            </a:r>
          </a:p>
          <a:p>
            <a:pPr algn="ctr"/>
            <a:r>
              <a:rPr lang="en-US" sz="2400" dirty="0"/>
              <a:t>				            </a:t>
            </a:r>
          </a:p>
          <a:p>
            <a:pPr algn="ctr"/>
            <a:r>
              <a:rPr lang="en-US" dirty="0"/>
              <a:t>Marc Benioff,  CEO of Salesforce and co-chair of TIME</a:t>
            </a:r>
            <a:endParaRPr lang="en-US" sz="2400" dirty="0"/>
          </a:p>
        </p:txBody>
      </p:sp>
      <p:pic>
        <p:nvPicPr>
          <p:cNvPr id="3" name="Picture 2">
            <a:extLst>
              <a:ext uri="{FF2B5EF4-FFF2-40B4-BE49-F238E27FC236}">
                <a16:creationId xmlns:a16="http://schemas.microsoft.com/office/drawing/2014/main" id="{6DECED5F-BFD3-78FE-D922-C2210E78C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595" y="5390959"/>
            <a:ext cx="237172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79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3868-7017-1A6F-4A7D-E7518D550AFE}"/>
              </a:ext>
            </a:extLst>
          </p:cNvPr>
          <p:cNvSpPr>
            <a:spLocks noGrp="1"/>
          </p:cNvSpPr>
          <p:nvPr>
            <p:ph type="title"/>
          </p:nvPr>
        </p:nvSpPr>
        <p:spPr>
          <a:xfrm>
            <a:off x="838200" y="365126"/>
            <a:ext cx="10515600" cy="984704"/>
          </a:xfrm>
        </p:spPr>
        <p:txBody>
          <a:bodyPr/>
          <a:lstStyle/>
          <a:p>
            <a:pPr algn="ctr"/>
            <a:r>
              <a:rPr lang="en-US" b="1" dirty="0"/>
              <a:t>TABLE OF CONTENTS</a:t>
            </a:r>
            <a:endParaRPr lang="en-US" dirty="0"/>
          </a:p>
        </p:txBody>
      </p:sp>
      <p:sp>
        <p:nvSpPr>
          <p:cNvPr id="3" name="Content Placeholder 2">
            <a:extLst>
              <a:ext uri="{FF2B5EF4-FFF2-40B4-BE49-F238E27FC236}">
                <a16:creationId xmlns:a16="http://schemas.microsoft.com/office/drawing/2014/main" id="{0241E5FD-678C-6F0F-5BA5-4649AB138066}"/>
              </a:ext>
            </a:extLst>
          </p:cNvPr>
          <p:cNvSpPr>
            <a:spLocks noGrp="1"/>
          </p:cNvSpPr>
          <p:nvPr>
            <p:ph idx="1"/>
          </p:nvPr>
        </p:nvSpPr>
        <p:spPr>
          <a:xfrm>
            <a:off x="1175657" y="1502230"/>
            <a:ext cx="9557657" cy="4093027"/>
          </a:xfrm>
        </p:spPr>
        <p:txBody>
          <a:bodyPr>
            <a:normAutofit/>
          </a:bodyPr>
          <a:lstStyle/>
          <a:p>
            <a:pPr marL="514350" indent="-514350">
              <a:buAutoNum type="arabicPeriod"/>
            </a:pPr>
            <a:r>
              <a:rPr lang="en-US" sz="2000" dirty="0"/>
              <a:t>OBJECTIVES OF THE WEBINAR.</a:t>
            </a:r>
          </a:p>
          <a:p>
            <a:pPr marL="514350" indent="-514350">
              <a:buAutoNum type="arabicPeriod"/>
            </a:pPr>
            <a:r>
              <a:rPr lang="en-US" sz="2000" dirty="0"/>
              <a:t>WHAT IS ChatGPT?</a:t>
            </a:r>
          </a:p>
          <a:p>
            <a:pPr marL="514350" indent="-514350">
              <a:buFont typeface="Arial" panose="020B0604020202020204" pitchFamily="34" charset="0"/>
              <a:buAutoNum type="arabicPeriod"/>
            </a:pPr>
            <a:r>
              <a:rPr lang="en-US" sz="2000" dirty="0"/>
              <a:t>WHY USE </a:t>
            </a:r>
            <a:r>
              <a:rPr lang="en-US" sz="2000" dirty="0" err="1"/>
              <a:t>ChatGTP</a:t>
            </a:r>
            <a:r>
              <a:rPr lang="en-US" sz="2000" dirty="0"/>
              <a:t>?</a:t>
            </a:r>
          </a:p>
          <a:p>
            <a:pPr marL="514350" indent="-514350">
              <a:buFont typeface="Arial" panose="020B0604020202020204" pitchFamily="34" charset="0"/>
              <a:buAutoNum type="arabicPeriod"/>
            </a:pPr>
            <a:r>
              <a:rPr lang="en-US" sz="2000" dirty="0"/>
              <a:t>WHAT IS A CHATBOT?</a:t>
            </a:r>
          </a:p>
          <a:p>
            <a:pPr marL="514350" indent="-514350">
              <a:buAutoNum type="arabicPeriod" startAt="3"/>
            </a:pPr>
            <a:r>
              <a:rPr lang="en-US" sz="2000" dirty="0"/>
              <a:t>WHAT IS A PROMPT?</a:t>
            </a:r>
          </a:p>
          <a:p>
            <a:pPr marL="0" indent="0">
              <a:buNone/>
            </a:pPr>
            <a:r>
              <a:rPr lang="en-US" sz="2000" dirty="0"/>
              <a:t>4.  TYPES OF PROMPTS.</a:t>
            </a:r>
          </a:p>
          <a:p>
            <a:pPr marL="0" indent="0">
              <a:buNone/>
            </a:pPr>
            <a:r>
              <a:rPr lang="en-US" sz="2000" dirty="0"/>
              <a:t>5.  ANATOMY OF A GREAT PROMPT.</a:t>
            </a:r>
          </a:p>
          <a:p>
            <a:pPr marL="0" indent="0">
              <a:buNone/>
            </a:pPr>
            <a:r>
              <a:rPr lang="en-US" sz="2000" dirty="0"/>
              <a:t>6.  CHALLENGES OF USING AI. </a:t>
            </a:r>
          </a:p>
          <a:p>
            <a:pPr marL="0" indent="0">
              <a:buNone/>
            </a:pPr>
            <a:r>
              <a:rPr lang="en-US" sz="2000" dirty="0">
                <a:latin typeface="Aptos" panose="020B0004020202020204" pitchFamily="34" charset="0"/>
              </a:rPr>
              <a:t>7.  CREATING AN AI PROMPT FOR CLASSROOM USE. </a:t>
            </a:r>
            <a:endParaRPr lang="en-US" sz="2000" dirty="0"/>
          </a:p>
          <a:p>
            <a:pPr marL="0" indent="0">
              <a:buNone/>
            </a:pPr>
            <a:r>
              <a:rPr lang="en-US" sz="2000" dirty="0"/>
              <a:t>8.  AI CREATED SLIDES, GRAPHS, AND CHARTS I CREATED  </a:t>
            </a:r>
          </a:p>
          <a:p>
            <a:endParaRPr lang="en-US" dirty="0"/>
          </a:p>
          <a:p>
            <a:endParaRPr lang="en-US" dirty="0"/>
          </a:p>
        </p:txBody>
      </p:sp>
      <p:pic>
        <p:nvPicPr>
          <p:cNvPr id="4" name="Picture 2">
            <a:extLst>
              <a:ext uri="{FF2B5EF4-FFF2-40B4-BE49-F238E27FC236}">
                <a16:creationId xmlns:a16="http://schemas.microsoft.com/office/drawing/2014/main" id="{F495CAD1-A8A2-6DC2-4D2E-74571B08A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2337" y="252640"/>
            <a:ext cx="237172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619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BDDF0A-78D5-7110-D60F-96605E473D09}"/>
              </a:ext>
            </a:extLst>
          </p:cNvPr>
          <p:cNvSpPr txBox="1"/>
          <p:nvPr/>
        </p:nvSpPr>
        <p:spPr>
          <a:xfrm>
            <a:off x="0" y="618551"/>
            <a:ext cx="6542314" cy="2677656"/>
          </a:xfrm>
          <a:prstGeom prst="rect">
            <a:avLst/>
          </a:prstGeom>
          <a:noFill/>
        </p:spPr>
        <p:txBody>
          <a:bodyPr wrap="square" rtlCol="0">
            <a:spAutoFit/>
          </a:bodyPr>
          <a:lstStyle/>
          <a:p>
            <a:pPr algn="ctr"/>
            <a:r>
              <a:rPr lang="en-US" sz="2800" dirty="0"/>
              <a:t>Doug Young</a:t>
            </a:r>
          </a:p>
          <a:p>
            <a:pPr algn="ctr"/>
            <a:r>
              <a:rPr lang="en-US" sz="2800" dirty="0"/>
              <a:t>THE WISER CHOICE</a:t>
            </a:r>
          </a:p>
          <a:p>
            <a:pPr algn="ctr"/>
            <a:r>
              <a:rPr lang="en-US" sz="2800" dirty="0"/>
              <a:t>Head Coach</a:t>
            </a:r>
          </a:p>
          <a:p>
            <a:pPr algn="ctr"/>
            <a:r>
              <a:rPr lang="en-US" sz="2800" dirty="0"/>
              <a:t>Social Studies  Educator</a:t>
            </a:r>
          </a:p>
          <a:p>
            <a:pPr algn="ctr"/>
            <a:r>
              <a:rPr lang="en-US" sz="2800" dirty="0">
                <a:hlinkClick r:id="rId3"/>
              </a:rPr>
              <a:t>doug.n.young@gmail.com</a:t>
            </a:r>
            <a:endParaRPr lang="en-US" sz="2800" dirty="0"/>
          </a:p>
          <a:p>
            <a:pPr algn="ctr"/>
            <a:endParaRPr lang="en-US" sz="2800" dirty="0"/>
          </a:p>
        </p:txBody>
      </p:sp>
      <p:pic>
        <p:nvPicPr>
          <p:cNvPr id="1026" name="Picture 2">
            <a:extLst>
              <a:ext uri="{FF2B5EF4-FFF2-40B4-BE49-F238E27FC236}">
                <a16:creationId xmlns:a16="http://schemas.microsoft.com/office/drawing/2014/main" id="{B48951A2-98EA-9578-EB22-7DACCBDC5D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4557" y="466151"/>
            <a:ext cx="3135085" cy="2536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68966E1-01A5-C90B-37F3-EA412988B9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7073" y="3429000"/>
            <a:ext cx="3288167" cy="22397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24B951A-9F21-31A8-698E-76936F576CBD}"/>
              </a:ext>
            </a:extLst>
          </p:cNvPr>
          <p:cNvSpPr txBox="1"/>
          <p:nvPr/>
        </p:nvSpPr>
        <p:spPr>
          <a:xfrm>
            <a:off x="6096000" y="3888615"/>
            <a:ext cx="6096000" cy="954107"/>
          </a:xfrm>
          <a:prstGeom prst="rect">
            <a:avLst/>
          </a:prstGeom>
          <a:noFill/>
        </p:spPr>
        <p:txBody>
          <a:bodyPr wrap="square">
            <a:spAutoFit/>
          </a:bodyPr>
          <a:lstStyle/>
          <a:p>
            <a:pPr algn="ctr"/>
            <a:r>
              <a:rPr lang="en-US" sz="2800" dirty="0"/>
              <a:t>“Doug’s my name, developing</a:t>
            </a:r>
          </a:p>
          <a:p>
            <a:pPr algn="ctr"/>
            <a:r>
              <a:rPr lang="en-US" sz="2800" dirty="0"/>
              <a:t> ‘Human Capital’  is my game.”</a:t>
            </a:r>
            <a:endParaRPr lang="en-US" sz="1800" dirty="0"/>
          </a:p>
        </p:txBody>
      </p:sp>
      <p:sp>
        <p:nvSpPr>
          <p:cNvPr id="3" name="TextBox 2">
            <a:extLst>
              <a:ext uri="{FF2B5EF4-FFF2-40B4-BE49-F238E27FC236}">
                <a16:creationId xmlns:a16="http://schemas.microsoft.com/office/drawing/2014/main" id="{DACD8B41-EF98-2C85-F2EB-AB35D3233CA9}"/>
              </a:ext>
            </a:extLst>
          </p:cNvPr>
          <p:cNvSpPr txBox="1"/>
          <p:nvPr/>
        </p:nvSpPr>
        <p:spPr>
          <a:xfrm>
            <a:off x="2416630" y="5937977"/>
            <a:ext cx="7587342" cy="646331"/>
          </a:xfrm>
          <a:prstGeom prst="rect">
            <a:avLst/>
          </a:prstGeom>
          <a:noFill/>
        </p:spPr>
        <p:txBody>
          <a:bodyPr wrap="square" rtlCol="0">
            <a:spAutoFit/>
          </a:bodyPr>
          <a:lstStyle/>
          <a:p>
            <a:pPr algn="ctr"/>
            <a:r>
              <a:rPr lang="en-US" dirty="0"/>
              <a:t>Special thanks to Brianna Tabil - Public Technology Trainer</a:t>
            </a:r>
          </a:p>
          <a:p>
            <a:pPr algn="ctr"/>
            <a:r>
              <a:rPr lang="en-US" dirty="0"/>
              <a:t>Boynton Beach City Library, Florida, FL.</a:t>
            </a:r>
          </a:p>
        </p:txBody>
      </p:sp>
    </p:spTree>
    <p:extLst>
      <p:ext uri="{BB962C8B-B14F-4D97-AF65-F5344CB8AC3E}">
        <p14:creationId xmlns:p14="http://schemas.microsoft.com/office/powerpoint/2010/main" val="309953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30"/>
                                        </p:tgtEl>
                                        <p:attrNameLst>
                                          <p:attrName>style.visibility</p:attrName>
                                        </p:attrNameLst>
                                      </p:cBhvr>
                                      <p:to>
                                        <p:strVal val="visible"/>
                                      </p:to>
                                    </p:set>
                                    <p:animEffect transition="in" filter="fade">
                                      <p:cBhvr>
                                        <p:cTn id="20" dur="1000"/>
                                        <p:tgtEl>
                                          <p:spTgt spid="1030"/>
                                        </p:tgtEl>
                                      </p:cBhvr>
                                    </p:animEffect>
                                    <p:anim calcmode="lin" valueType="num">
                                      <p:cBhvr>
                                        <p:cTn id="21" dur="1000" fill="hold"/>
                                        <p:tgtEl>
                                          <p:spTgt spid="1030"/>
                                        </p:tgtEl>
                                        <p:attrNameLst>
                                          <p:attrName>ppt_x</p:attrName>
                                        </p:attrNameLst>
                                      </p:cBhvr>
                                      <p:tavLst>
                                        <p:tav tm="0">
                                          <p:val>
                                            <p:strVal val="#ppt_x"/>
                                          </p:val>
                                        </p:tav>
                                        <p:tav tm="100000">
                                          <p:val>
                                            <p:strVal val="#ppt_x"/>
                                          </p:val>
                                        </p:tav>
                                      </p:tavLst>
                                    </p:anim>
                                    <p:anim calcmode="lin" valueType="num">
                                      <p:cBhvr>
                                        <p:cTn id="22"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2CF0-4AFD-3F00-778E-20982D68D121}"/>
              </a:ext>
            </a:extLst>
          </p:cNvPr>
          <p:cNvSpPr>
            <a:spLocks noGrp="1"/>
          </p:cNvSpPr>
          <p:nvPr>
            <p:ph type="title"/>
          </p:nvPr>
        </p:nvSpPr>
        <p:spPr>
          <a:xfrm>
            <a:off x="838200" y="18256"/>
            <a:ext cx="10515600" cy="950574"/>
          </a:xfrm>
        </p:spPr>
        <p:txBody>
          <a:bodyPr>
            <a:normAutofit/>
          </a:bodyPr>
          <a:lstStyle/>
          <a:p>
            <a:pPr algn="ctr"/>
            <a:r>
              <a:rPr lang="en-US" sz="3600" b="1" dirty="0"/>
              <a:t>OBJECTIVES</a:t>
            </a:r>
          </a:p>
        </p:txBody>
      </p:sp>
      <p:sp>
        <p:nvSpPr>
          <p:cNvPr id="3" name="Content Placeholder 2">
            <a:extLst>
              <a:ext uri="{FF2B5EF4-FFF2-40B4-BE49-F238E27FC236}">
                <a16:creationId xmlns:a16="http://schemas.microsoft.com/office/drawing/2014/main" id="{1D8F3D91-D259-29A7-006F-0480F7C129CE}"/>
              </a:ext>
            </a:extLst>
          </p:cNvPr>
          <p:cNvSpPr>
            <a:spLocks noGrp="1"/>
          </p:cNvSpPr>
          <p:nvPr>
            <p:ph idx="1"/>
          </p:nvPr>
        </p:nvSpPr>
        <p:spPr>
          <a:xfrm>
            <a:off x="696685" y="968831"/>
            <a:ext cx="10798629" cy="4724398"/>
          </a:xfrm>
        </p:spPr>
        <p:txBody>
          <a:bodyPr>
            <a:normAutofit lnSpcReduction="10000"/>
          </a:bodyPr>
          <a:lstStyle/>
          <a:p>
            <a:pPr>
              <a:buClr>
                <a:srgbClr val="FF0000"/>
              </a:buClr>
              <a:buFont typeface="Wingdings" panose="05000000000000000000" pitchFamily="2" charset="2"/>
              <a:buChar char="Ø"/>
            </a:pPr>
            <a:r>
              <a:rPr lang="en-US" dirty="0"/>
              <a:t> </a:t>
            </a:r>
            <a:r>
              <a:rPr lang="en-US" sz="2000" dirty="0"/>
              <a:t>Demonstrate how teachers can integrate Chat GPT into their classroom.  </a:t>
            </a:r>
          </a:p>
          <a:p>
            <a:pPr>
              <a:buClr>
                <a:srgbClr val="FF0000"/>
              </a:buClr>
              <a:buFont typeface="Wingdings" panose="05000000000000000000" pitchFamily="2" charset="2"/>
              <a:buChar char="Ø"/>
            </a:pPr>
            <a:endParaRPr lang="en-US" sz="2000" dirty="0"/>
          </a:p>
          <a:p>
            <a:pPr>
              <a:buClr>
                <a:srgbClr val="FF0000"/>
              </a:buClr>
              <a:buFont typeface="Wingdings" panose="05000000000000000000" pitchFamily="2" charset="2"/>
              <a:buChar char="Ø"/>
            </a:pPr>
            <a:r>
              <a:rPr lang="en-US" sz="2000" dirty="0"/>
              <a:t> Show the process of using a chatbot, how it works, and a step-by step example of using a 	chatbot to lesson workload.</a:t>
            </a:r>
          </a:p>
          <a:p>
            <a:pPr>
              <a:buClr>
                <a:srgbClr val="FF0000"/>
              </a:buClr>
              <a:buFont typeface="Wingdings" panose="05000000000000000000" pitchFamily="2" charset="2"/>
              <a:buChar char="Ø"/>
            </a:pPr>
            <a:endParaRPr lang="en-US" sz="2000" dirty="0"/>
          </a:p>
          <a:p>
            <a:pPr>
              <a:buClr>
                <a:srgbClr val="FF0000"/>
              </a:buClr>
              <a:buFont typeface="Wingdings" panose="05000000000000000000" pitchFamily="2" charset="2"/>
              <a:buChar char="Ø"/>
            </a:pPr>
            <a:r>
              <a:rPr lang="en-US" sz="2000" dirty="0"/>
              <a:t> Explain how a well-defined prompt is the key to get the in-depth and precise outcome from a 	question to a final response that a teacher wants.</a:t>
            </a:r>
          </a:p>
          <a:p>
            <a:pPr>
              <a:buClr>
                <a:srgbClr val="FF0000"/>
              </a:buClr>
              <a:buFont typeface="Wingdings" panose="05000000000000000000" pitchFamily="2" charset="2"/>
              <a:buChar char="Ø"/>
            </a:pPr>
            <a:endParaRPr lang="en-US" sz="2000" dirty="0"/>
          </a:p>
          <a:p>
            <a:pPr>
              <a:buClr>
                <a:srgbClr val="FF0000"/>
              </a:buClr>
              <a:buFont typeface="Wingdings" panose="05000000000000000000" pitchFamily="2" charset="2"/>
              <a:buChar char="Ø"/>
            </a:pPr>
            <a:r>
              <a:rPr lang="en-US" sz="2000" dirty="0"/>
              <a:t> Using screen shots, show examples of how you can create a prompt and how the information is 	sent to you to improve classroom teaching.</a:t>
            </a:r>
          </a:p>
          <a:p>
            <a:pPr>
              <a:buClr>
                <a:srgbClr val="FF0000"/>
              </a:buClr>
              <a:buFont typeface="Wingdings" panose="05000000000000000000" pitchFamily="2" charset="2"/>
              <a:buChar char="Ø"/>
            </a:pPr>
            <a:endParaRPr lang="en-US" sz="2000" dirty="0"/>
          </a:p>
          <a:p>
            <a:pPr>
              <a:buClr>
                <a:srgbClr val="FF0000"/>
              </a:buClr>
              <a:buFont typeface="Wingdings" panose="05000000000000000000" pitchFamily="2" charset="2"/>
              <a:buChar char="Ø"/>
            </a:pPr>
            <a:r>
              <a:rPr lang="en-US" sz="2000" dirty="0"/>
              <a:t> Examples of charts, graphs and content slides which can be integrated into a 	lesson, a 	slide as a bell ringer or conclusion for an upcoming assessment.</a:t>
            </a:r>
          </a:p>
        </p:txBody>
      </p:sp>
      <p:pic>
        <p:nvPicPr>
          <p:cNvPr id="4" name="Picture 2">
            <a:extLst>
              <a:ext uri="{FF2B5EF4-FFF2-40B4-BE49-F238E27FC236}">
                <a16:creationId xmlns:a16="http://schemas.microsoft.com/office/drawing/2014/main" id="{C11BFF96-0717-FAD8-8D1A-0282688773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081" y="5521588"/>
            <a:ext cx="237172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703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4DC8-B264-6328-25F5-31FE3B7DF80B}"/>
              </a:ext>
            </a:extLst>
          </p:cNvPr>
          <p:cNvSpPr>
            <a:spLocks noGrp="1"/>
          </p:cNvSpPr>
          <p:nvPr>
            <p:ph type="title"/>
          </p:nvPr>
        </p:nvSpPr>
        <p:spPr>
          <a:xfrm>
            <a:off x="838200" y="278039"/>
            <a:ext cx="10515600" cy="1325563"/>
          </a:xfrm>
        </p:spPr>
        <p:txBody>
          <a:bodyPr/>
          <a:lstStyle/>
          <a:p>
            <a:pPr algn="ctr"/>
            <a:r>
              <a:rPr lang="en-US" b="1" dirty="0"/>
              <a:t>Economic Concepts</a:t>
            </a:r>
            <a:endParaRPr lang="en-US" dirty="0"/>
          </a:p>
        </p:txBody>
      </p:sp>
      <p:sp>
        <p:nvSpPr>
          <p:cNvPr id="3" name="Content Placeholder 2">
            <a:extLst>
              <a:ext uri="{FF2B5EF4-FFF2-40B4-BE49-F238E27FC236}">
                <a16:creationId xmlns:a16="http://schemas.microsoft.com/office/drawing/2014/main" id="{B686990C-816E-A638-3891-F5E3E66FAB73}"/>
              </a:ext>
            </a:extLst>
          </p:cNvPr>
          <p:cNvSpPr>
            <a:spLocks noGrp="1"/>
          </p:cNvSpPr>
          <p:nvPr>
            <p:ph sz="half" idx="1"/>
          </p:nvPr>
        </p:nvSpPr>
        <p:spPr>
          <a:xfrm>
            <a:off x="979716" y="1811564"/>
            <a:ext cx="4920342" cy="4351338"/>
          </a:xfrm>
        </p:spPr>
        <p:txBody>
          <a:bodyPr>
            <a:normAutofit/>
          </a:bodyPr>
          <a:lstStyle/>
          <a:p>
            <a:pPr>
              <a:buClr>
                <a:srgbClr val="FF0000"/>
              </a:buClr>
              <a:buFont typeface="Wingdings" panose="05000000000000000000" pitchFamily="2" charset="2"/>
              <a:buChar char="Ø"/>
            </a:pPr>
            <a:r>
              <a:rPr lang="en-US" sz="2400" dirty="0"/>
              <a:t> Scarcity			</a:t>
            </a:r>
          </a:p>
          <a:p>
            <a:pPr>
              <a:buClr>
                <a:srgbClr val="FF0000"/>
              </a:buClr>
              <a:buFont typeface="Wingdings" panose="05000000000000000000" pitchFamily="2" charset="2"/>
              <a:buChar char="Ø"/>
            </a:pPr>
            <a:r>
              <a:rPr lang="en-US" sz="2400" dirty="0"/>
              <a:t> Choices				</a:t>
            </a:r>
          </a:p>
          <a:p>
            <a:pPr>
              <a:buClr>
                <a:srgbClr val="FF0000"/>
              </a:buClr>
              <a:buFont typeface="Wingdings" panose="05000000000000000000" pitchFamily="2" charset="2"/>
              <a:buChar char="Ø"/>
            </a:pPr>
            <a:r>
              <a:rPr lang="en-US" sz="2400" dirty="0"/>
              <a:t> Trade-offs		</a:t>
            </a:r>
          </a:p>
          <a:p>
            <a:pPr>
              <a:buClr>
                <a:srgbClr val="FF0000"/>
              </a:buClr>
              <a:buFont typeface="Wingdings" panose="05000000000000000000" pitchFamily="2" charset="2"/>
              <a:buChar char="Ø"/>
            </a:pPr>
            <a:r>
              <a:rPr lang="en-US" sz="2400" dirty="0"/>
              <a:t> Decision-Making</a:t>
            </a:r>
          </a:p>
          <a:p>
            <a:pPr>
              <a:buClr>
                <a:srgbClr val="FF0000"/>
              </a:buClr>
              <a:buFont typeface="Wingdings" panose="05000000000000000000" pitchFamily="2" charset="2"/>
              <a:buChar char="Ø"/>
            </a:pPr>
            <a:r>
              <a:rPr lang="en-US" sz="2400" dirty="0"/>
              <a:t> Opportunity Costs	</a:t>
            </a:r>
          </a:p>
          <a:p>
            <a:pPr>
              <a:buClr>
                <a:srgbClr val="FF0000"/>
              </a:buClr>
              <a:buFont typeface="Wingdings" panose="05000000000000000000" pitchFamily="2" charset="2"/>
              <a:buChar char="Ø"/>
            </a:pPr>
            <a:r>
              <a:rPr lang="en-US" sz="2400" dirty="0"/>
              <a:t> Goods and Services</a:t>
            </a:r>
          </a:p>
          <a:p>
            <a:pPr>
              <a:buClr>
                <a:srgbClr val="FF0000"/>
              </a:buClr>
              <a:buFont typeface="Wingdings" panose="05000000000000000000" pitchFamily="2" charset="2"/>
              <a:buChar char="Ø"/>
            </a:pPr>
            <a:r>
              <a:rPr lang="en-US" sz="2400" dirty="0"/>
              <a:t> Capital Resources</a:t>
            </a:r>
          </a:p>
          <a:p>
            <a:pPr>
              <a:buClr>
                <a:srgbClr val="FF0000"/>
              </a:buClr>
              <a:buFont typeface="Wingdings" panose="05000000000000000000" pitchFamily="2" charset="2"/>
              <a:buChar char="Ø"/>
            </a:pPr>
            <a:r>
              <a:rPr lang="en-US" sz="2400" dirty="0"/>
              <a:t> Risk-Return</a:t>
            </a:r>
          </a:p>
        </p:txBody>
      </p:sp>
      <p:sp>
        <p:nvSpPr>
          <p:cNvPr id="4" name="Content Placeholder 3">
            <a:extLst>
              <a:ext uri="{FF2B5EF4-FFF2-40B4-BE49-F238E27FC236}">
                <a16:creationId xmlns:a16="http://schemas.microsoft.com/office/drawing/2014/main" id="{D1259CDD-FF5A-D6E7-539A-AE5BFB839DA1}"/>
              </a:ext>
            </a:extLst>
          </p:cNvPr>
          <p:cNvSpPr>
            <a:spLocks noGrp="1"/>
          </p:cNvSpPr>
          <p:nvPr>
            <p:ph sz="half" idx="2"/>
          </p:nvPr>
        </p:nvSpPr>
        <p:spPr>
          <a:xfrm>
            <a:off x="6291943" y="1811564"/>
            <a:ext cx="5181600" cy="4351338"/>
          </a:xfrm>
        </p:spPr>
        <p:txBody>
          <a:bodyPr/>
          <a:lstStyle/>
          <a:p>
            <a:pPr>
              <a:buClr>
                <a:srgbClr val="FF0000"/>
              </a:buClr>
              <a:buFont typeface="Wingdings" panose="05000000000000000000" pitchFamily="2" charset="2"/>
              <a:buChar char="Ø"/>
            </a:pPr>
            <a:r>
              <a:rPr lang="en-US" sz="2400" dirty="0"/>
              <a:t> Incentives</a:t>
            </a:r>
          </a:p>
          <a:p>
            <a:pPr>
              <a:buClr>
                <a:srgbClr val="FF0000"/>
              </a:buClr>
              <a:buFont typeface="Wingdings" panose="05000000000000000000" pitchFamily="2" charset="2"/>
              <a:buChar char="Ø"/>
            </a:pPr>
            <a:r>
              <a:rPr lang="en-US" sz="2400" dirty="0"/>
              <a:t> Intended Consequences</a:t>
            </a:r>
          </a:p>
          <a:p>
            <a:pPr>
              <a:buClr>
                <a:srgbClr val="FF0000"/>
              </a:buClr>
              <a:buFont typeface="Wingdings" panose="05000000000000000000" pitchFamily="2" charset="2"/>
              <a:buChar char="Ø"/>
            </a:pPr>
            <a:r>
              <a:rPr lang="en-US" sz="2400" dirty="0"/>
              <a:t> Unintended </a:t>
            </a:r>
            <a:r>
              <a:rPr lang="en-US" sz="2400" dirty="0" err="1"/>
              <a:t>Consequemces</a:t>
            </a:r>
            <a:endParaRPr lang="en-US" sz="2400" dirty="0"/>
          </a:p>
          <a:p>
            <a:pPr>
              <a:buClr>
                <a:srgbClr val="FF0000"/>
              </a:buClr>
              <a:buFont typeface="Wingdings" panose="05000000000000000000" pitchFamily="2" charset="2"/>
              <a:buChar char="Ø"/>
            </a:pPr>
            <a:r>
              <a:rPr lang="en-US" sz="2400" dirty="0"/>
              <a:t> Human Capital</a:t>
            </a:r>
          </a:p>
          <a:p>
            <a:pPr>
              <a:buClr>
                <a:srgbClr val="FF0000"/>
              </a:buClr>
              <a:buFont typeface="Wingdings" panose="05000000000000000000" pitchFamily="2" charset="2"/>
              <a:buChar char="Ø"/>
            </a:pPr>
            <a:r>
              <a:rPr lang="en-US" sz="2400" dirty="0"/>
              <a:t> Supply</a:t>
            </a:r>
          </a:p>
          <a:p>
            <a:pPr>
              <a:buClr>
                <a:srgbClr val="FF0000"/>
              </a:buClr>
              <a:buFont typeface="Wingdings" panose="05000000000000000000" pitchFamily="2" charset="2"/>
              <a:buChar char="Ø"/>
            </a:pPr>
            <a:r>
              <a:rPr lang="en-US" sz="2400" dirty="0"/>
              <a:t> Demand</a:t>
            </a:r>
          </a:p>
          <a:p>
            <a:pPr>
              <a:buClr>
                <a:srgbClr val="FF0000"/>
              </a:buClr>
              <a:buFont typeface="Wingdings" panose="05000000000000000000" pitchFamily="2" charset="2"/>
              <a:buChar char="Ø"/>
            </a:pPr>
            <a:r>
              <a:rPr lang="en-US" sz="2400" dirty="0"/>
              <a:t> Productivity</a:t>
            </a:r>
          </a:p>
          <a:p>
            <a:pPr>
              <a:buClr>
                <a:srgbClr val="FF0000"/>
              </a:buClr>
              <a:buFont typeface="Wingdings" panose="05000000000000000000" pitchFamily="2" charset="2"/>
              <a:buChar char="Ø"/>
            </a:pPr>
            <a:r>
              <a:rPr lang="en-US" sz="2400" dirty="0"/>
              <a:t> Efficiency</a:t>
            </a:r>
          </a:p>
          <a:p>
            <a:endParaRPr lang="en-US" dirty="0"/>
          </a:p>
        </p:txBody>
      </p:sp>
      <p:pic>
        <p:nvPicPr>
          <p:cNvPr id="5" name="Picture 2">
            <a:extLst>
              <a:ext uri="{FF2B5EF4-FFF2-40B4-BE49-F238E27FC236}">
                <a16:creationId xmlns:a16="http://schemas.microsoft.com/office/drawing/2014/main" id="{FB33F6D5-D003-FDF0-57F8-01FBF9018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10" y="5558064"/>
            <a:ext cx="237172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657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46FD8D-5D8A-284E-E2E0-78BB28EFA402}"/>
              </a:ext>
            </a:extLst>
          </p:cNvPr>
          <p:cNvSpPr txBox="1"/>
          <p:nvPr/>
        </p:nvSpPr>
        <p:spPr>
          <a:xfrm>
            <a:off x="2579915" y="1522551"/>
            <a:ext cx="6096000" cy="1261884"/>
          </a:xfrm>
          <a:prstGeom prst="rect">
            <a:avLst/>
          </a:prstGeom>
          <a:noFill/>
        </p:spPr>
        <p:txBody>
          <a:bodyPr wrap="square">
            <a:spAutoFit/>
          </a:bodyPr>
          <a:lstStyle/>
          <a:p>
            <a:pPr algn="ctr"/>
            <a:r>
              <a:rPr lang="en-US" sz="4000" b="1" dirty="0"/>
              <a:t>National Standards</a:t>
            </a:r>
            <a:endParaRPr lang="en-US" sz="4000" dirty="0"/>
          </a:p>
          <a:p>
            <a:pPr algn="ctr"/>
            <a:r>
              <a:rPr lang="en-US" sz="1800" dirty="0"/>
              <a:t>STANDARD 1: SCARCITY</a:t>
            </a:r>
          </a:p>
          <a:p>
            <a:pPr algn="ctr"/>
            <a:r>
              <a:rPr lang="en-US" sz="1800" dirty="0"/>
              <a:t>STANDARD 2: DECISION MAKING</a:t>
            </a:r>
          </a:p>
        </p:txBody>
      </p:sp>
      <p:sp>
        <p:nvSpPr>
          <p:cNvPr id="5" name="TextBox 4">
            <a:extLst>
              <a:ext uri="{FF2B5EF4-FFF2-40B4-BE49-F238E27FC236}">
                <a16:creationId xmlns:a16="http://schemas.microsoft.com/office/drawing/2014/main" id="{ACBE3082-2A7E-C629-B193-D0C42D658938}"/>
              </a:ext>
            </a:extLst>
          </p:cNvPr>
          <p:cNvSpPr txBox="1"/>
          <p:nvPr/>
        </p:nvSpPr>
        <p:spPr>
          <a:xfrm>
            <a:off x="2275114" y="3450771"/>
            <a:ext cx="7086600" cy="1538883"/>
          </a:xfrm>
          <a:prstGeom prst="rect">
            <a:avLst/>
          </a:prstGeom>
          <a:noFill/>
        </p:spPr>
        <p:txBody>
          <a:bodyPr wrap="square">
            <a:spAutoFit/>
          </a:bodyPr>
          <a:lstStyle/>
          <a:p>
            <a:pPr algn="ctr"/>
            <a:r>
              <a:rPr lang="en-US" sz="4000" b="1" dirty="0"/>
              <a:t>New York State Standards</a:t>
            </a:r>
          </a:p>
          <a:p>
            <a:pPr algn="ctr"/>
            <a:r>
              <a:rPr lang="en-US" sz="1800" dirty="0"/>
              <a:t>E1 INDIVIDUAL RESPONSIBILITY AND THE ECONOMY</a:t>
            </a:r>
          </a:p>
          <a:p>
            <a:pPr algn="ctr"/>
            <a:r>
              <a:rPr lang="en-US" sz="1800" dirty="0"/>
              <a:t>E2 INDIVIDUALS AND BUSINESSES IN THE PRODUCT AND FACTOR MARKET</a:t>
            </a:r>
          </a:p>
        </p:txBody>
      </p:sp>
      <p:pic>
        <p:nvPicPr>
          <p:cNvPr id="2" name="Picture 2">
            <a:extLst>
              <a:ext uri="{FF2B5EF4-FFF2-40B4-BE49-F238E27FC236}">
                <a16:creationId xmlns:a16="http://schemas.microsoft.com/office/drawing/2014/main" id="{B1064B0B-A572-9D4A-BA9D-F773054F9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66" y="5335449"/>
            <a:ext cx="237172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293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068"/>
            <a:ext cx="10515600" cy="1017361"/>
          </a:xfrm>
        </p:spPr>
        <p:txBody>
          <a:bodyPr>
            <a:normAutofit/>
          </a:bodyPr>
          <a:lstStyle/>
          <a:p>
            <a:pPr algn="ctr"/>
            <a:r>
              <a:rPr sz="4000" b="1" dirty="0"/>
              <a:t>Why Teachers Should Learn to Use ChatGPT</a:t>
            </a:r>
          </a:p>
        </p:txBody>
      </p:sp>
      <p:sp>
        <p:nvSpPr>
          <p:cNvPr id="3" name="TextBox 2"/>
          <p:cNvSpPr txBox="1"/>
          <p:nvPr/>
        </p:nvSpPr>
        <p:spPr>
          <a:xfrm>
            <a:off x="304800" y="1371601"/>
            <a:ext cx="11408228" cy="2857192"/>
          </a:xfrm>
          <a:prstGeom prst="rect">
            <a:avLst/>
          </a:prstGeom>
          <a:noFill/>
        </p:spPr>
        <p:txBody>
          <a:bodyPr wrap="square">
            <a:spAutoFit/>
          </a:bodyPr>
          <a:lstStyle/>
          <a:p>
            <a:endParaRPr dirty="0">
              <a:solidFill>
                <a:schemeClr val="tx1">
                  <a:lumMod val="95000"/>
                </a:schemeClr>
              </a:solidFill>
            </a:endParaRPr>
          </a:p>
          <a:p>
            <a:pPr>
              <a:spcAft>
                <a:spcPts val="1000"/>
              </a:spcAft>
              <a:defRPr sz="2000">
                <a:solidFill>
                  <a:srgbClr val="323232"/>
                </a:solidFill>
              </a:defRPr>
            </a:pPr>
            <a:r>
              <a:rPr sz="2000" dirty="0">
                <a:solidFill>
                  <a:schemeClr val="tx1">
                    <a:lumMod val="95000"/>
                  </a:schemeClr>
                </a:solidFill>
              </a:rPr>
              <a:t>⏳ </a:t>
            </a:r>
            <a:r>
              <a:rPr lang="en-US" sz="2000" b="1" dirty="0">
                <a:solidFill>
                  <a:schemeClr val="tx1">
                    <a:lumMod val="95000"/>
                  </a:schemeClr>
                </a:solidFill>
              </a:rPr>
              <a:t>Charts</a:t>
            </a:r>
            <a:r>
              <a:rPr sz="2000" b="1" dirty="0">
                <a:solidFill>
                  <a:schemeClr val="tx1">
                    <a:lumMod val="95000"/>
                  </a:schemeClr>
                </a:solidFill>
              </a:rPr>
              <a:t> Time → Drafts lesson plans, rubrics, quizzes, and parent letters quickly</a:t>
            </a:r>
            <a:r>
              <a:rPr lang="en-US" sz="2000" b="1" dirty="0">
                <a:solidFill>
                  <a:schemeClr val="tx1">
                    <a:lumMod val="95000"/>
                  </a:schemeClr>
                </a:solidFill>
              </a:rPr>
              <a:t>.</a:t>
            </a:r>
            <a:endParaRPr sz="2000" b="1" dirty="0">
              <a:solidFill>
                <a:schemeClr val="tx1">
                  <a:lumMod val="95000"/>
                </a:schemeClr>
              </a:solidFill>
            </a:endParaRPr>
          </a:p>
          <a:p>
            <a:pPr>
              <a:spcAft>
                <a:spcPts val="1000"/>
              </a:spcAft>
              <a:defRPr sz="2000">
                <a:solidFill>
                  <a:srgbClr val="323232"/>
                </a:solidFill>
              </a:defRPr>
            </a:pPr>
            <a:r>
              <a:rPr sz="2000" b="1" dirty="0">
                <a:solidFill>
                  <a:schemeClr val="tx1">
                    <a:lumMod val="95000"/>
                  </a:schemeClr>
                </a:solidFill>
              </a:rPr>
              <a:t>📚 Differentiation Needs → Adjusts reading levels, simplifies texts, and creates enrichment tasks</a:t>
            </a:r>
            <a:r>
              <a:rPr lang="en-US" sz="2000" b="1" dirty="0">
                <a:solidFill>
                  <a:schemeClr val="tx1">
                    <a:lumMod val="95000"/>
                  </a:schemeClr>
                </a:solidFill>
              </a:rPr>
              <a:t>.</a:t>
            </a:r>
            <a:endParaRPr sz="2000" b="1" dirty="0">
              <a:solidFill>
                <a:schemeClr val="tx1">
                  <a:lumMod val="95000"/>
                </a:schemeClr>
              </a:solidFill>
            </a:endParaRPr>
          </a:p>
          <a:p>
            <a:pPr>
              <a:spcAft>
                <a:spcPts val="1000"/>
              </a:spcAft>
              <a:defRPr sz="2000">
                <a:solidFill>
                  <a:srgbClr val="323232"/>
                </a:solidFill>
              </a:defRPr>
            </a:pPr>
            <a:r>
              <a:rPr sz="2000" b="1" dirty="0">
                <a:solidFill>
                  <a:schemeClr val="tx1">
                    <a:lumMod val="95000"/>
                  </a:schemeClr>
                </a:solidFill>
              </a:rPr>
              <a:t>💡 Need for Fresh Ideas → Generates engaging activities, projects, and discussion </a:t>
            </a:r>
            <a:r>
              <a:rPr sz="2000" b="1" dirty="0" err="1">
                <a:solidFill>
                  <a:schemeClr val="tx1">
                    <a:lumMod val="95000"/>
                  </a:schemeClr>
                </a:solidFill>
              </a:rPr>
              <a:t>prompts</a:t>
            </a:r>
            <a:r>
              <a:rPr lang="en-US" sz="2000" b="1" dirty="0" err="1">
                <a:solidFill>
                  <a:schemeClr val="tx1">
                    <a:lumMod val="95000"/>
                  </a:schemeClr>
                </a:solidFill>
              </a:rPr>
              <a:t>.</a:t>
            </a:r>
            <a:r>
              <a:rPr lang="en-US" sz="2000" b="1" dirty="0" err="1"/>
              <a:t>C</a:t>
            </a:r>
            <a:endParaRPr sz="2000" b="1" dirty="0"/>
          </a:p>
          <a:p>
            <a:pPr>
              <a:spcAft>
                <a:spcPts val="1000"/>
              </a:spcAft>
              <a:defRPr sz="2000">
                <a:solidFill>
                  <a:srgbClr val="323232"/>
                </a:solidFill>
              </a:defRPr>
            </a:pPr>
            <a:r>
              <a:rPr sz="2000" b="1" dirty="0">
                <a:solidFill>
                  <a:schemeClr val="tx1">
                    <a:lumMod val="95000"/>
                  </a:schemeClr>
                </a:solidFill>
              </a:rPr>
              <a:t>📝 Feedback Takes Time → Models clear, constructive feedback for writing and presentations</a:t>
            </a:r>
            <a:r>
              <a:rPr lang="en-US" sz="2000" b="1" dirty="0">
                <a:solidFill>
                  <a:schemeClr val="tx1">
                    <a:lumMod val="95000"/>
                  </a:schemeClr>
                </a:solidFill>
              </a:rPr>
              <a:t>.</a:t>
            </a:r>
            <a:endParaRPr sz="2000" b="1" dirty="0">
              <a:solidFill>
                <a:schemeClr val="tx1">
                  <a:lumMod val="95000"/>
                </a:schemeClr>
              </a:solidFill>
            </a:endParaRPr>
          </a:p>
          <a:p>
            <a:pPr>
              <a:spcAft>
                <a:spcPts val="1000"/>
              </a:spcAft>
              <a:defRPr sz="2000">
                <a:solidFill>
                  <a:srgbClr val="323232"/>
                </a:solidFill>
              </a:defRPr>
            </a:pPr>
            <a:r>
              <a:rPr sz="2000" b="1" dirty="0">
                <a:solidFill>
                  <a:schemeClr val="tx1">
                    <a:lumMod val="95000"/>
                  </a:schemeClr>
                </a:solidFill>
              </a:rPr>
              <a:t>🌐 Resource Overload → Summarizes articles, curates text sets, and finds multimedia resources</a:t>
            </a:r>
            <a:r>
              <a:rPr lang="en-US" sz="2000" b="1" dirty="0">
                <a:solidFill>
                  <a:schemeClr val="tx1">
                    <a:lumMod val="95000"/>
                  </a:schemeClr>
                </a:solidFill>
              </a:rPr>
              <a:t>.</a:t>
            </a:r>
            <a:endParaRPr sz="2000" b="1" dirty="0">
              <a:solidFill>
                <a:schemeClr val="tx1">
                  <a:lumMod val="95000"/>
                </a:schemeClr>
              </a:solidFill>
            </a:endParaRPr>
          </a:p>
          <a:p>
            <a:pPr>
              <a:spcAft>
                <a:spcPts val="1000"/>
              </a:spcAft>
              <a:defRPr sz="2000">
                <a:solidFill>
                  <a:srgbClr val="323232"/>
                </a:solidFill>
              </a:defRPr>
            </a:pPr>
            <a:r>
              <a:rPr sz="2000" b="1" dirty="0">
                <a:solidFill>
                  <a:schemeClr val="tx1">
                    <a:lumMod val="95000"/>
                  </a:schemeClr>
                </a:solidFill>
              </a:rPr>
              <a:t>🎯 Building Student Skills → Supports questioning, research, and critical thinking practice</a:t>
            </a:r>
            <a:r>
              <a:rPr lang="en-US" sz="2000" b="1" dirty="0">
                <a:solidFill>
                  <a:schemeClr val="tx1">
                    <a:lumMod val="95000"/>
                  </a:schemeClr>
                </a:solidFill>
              </a:rPr>
              <a:t>.</a:t>
            </a:r>
            <a:endParaRPr sz="2000" b="1" dirty="0">
              <a:solidFill>
                <a:schemeClr val="tx1">
                  <a:lumMod val="95000"/>
                </a:schemeClr>
              </a:solidFill>
            </a:endParaRPr>
          </a:p>
        </p:txBody>
      </p:sp>
      <p:pic>
        <p:nvPicPr>
          <p:cNvPr id="5" name="Picture 2">
            <a:extLst>
              <a:ext uri="{FF2B5EF4-FFF2-40B4-BE49-F238E27FC236}">
                <a16:creationId xmlns:a16="http://schemas.microsoft.com/office/drawing/2014/main" id="{6356E682-24C0-EB60-718F-E961BED20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468257"/>
            <a:ext cx="2371725" cy="1209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93F05-B912-71EA-543B-DDA9D02E47B1}"/>
              </a:ext>
            </a:extLst>
          </p:cNvPr>
          <p:cNvSpPr>
            <a:spLocks noGrp="1"/>
          </p:cNvSpPr>
          <p:nvPr>
            <p:ph type="title"/>
          </p:nvPr>
        </p:nvSpPr>
        <p:spPr>
          <a:xfrm>
            <a:off x="489867" y="275081"/>
            <a:ext cx="9392421" cy="870738"/>
          </a:xfrm>
        </p:spPr>
        <p:txBody>
          <a:bodyPr>
            <a:normAutofit/>
          </a:bodyPr>
          <a:lstStyle/>
          <a:p>
            <a:pPr algn="ctr"/>
            <a:r>
              <a:rPr lang="en-US" dirty="0"/>
              <a:t>        WHAT IS ChatGPT (AI)?</a:t>
            </a:r>
          </a:p>
        </p:txBody>
      </p:sp>
      <p:sp>
        <p:nvSpPr>
          <p:cNvPr id="3" name="Content Placeholder 2">
            <a:extLst>
              <a:ext uri="{FF2B5EF4-FFF2-40B4-BE49-F238E27FC236}">
                <a16:creationId xmlns:a16="http://schemas.microsoft.com/office/drawing/2014/main" id="{26459262-E66E-3BFE-D20D-8BE7E940D7B3}"/>
              </a:ext>
            </a:extLst>
          </p:cNvPr>
          <p:cNvSpPr>
            <a:spLocks noGrp="1"/>
          </p:cNvSpPr>
          <p:nvPr>
            <p:ph idx="1"/>
          </p:nvPr>
        </p:nvSpPr>
        <p:spPr>
          <a:xfrm>
            <a:off x="489866" y="1991077"/>
            <a:ext cx="5659623" cy="3281963"/>
          </a:xfrm>
        </p:spPr>
        <p:txBody>
          <a:bodyPr>
            <a:normAutofit/>
          </a:bodyPr>
          <a:lstStyle/>
          <a:p>
            <a:pPr>
              <a:buClr>
                <a:srgbClr val="FF0000"/>
              </a:buClr>
              <a:buFont typeface="Wingdings" panose="05000000000000000000" pitchFamily="2" charset="2"/>
              <a:buChar char="Ø"/>
            </a:pPr>
            <a:r>
              <a:rPr lang="en-US" sz="2200" dirty="0"/>
              <a:t>ChatGPT is a tool that uses:</a:t>
            </a:r>
          </a:p>
          <a:p>
            <a:pPr lvl="1">
              <a:buClr>
                <a:srgbClr val="FF0000"/>
              </a:buClr>
              <a:buFont typeface="Wingdings" panose="05000000000000000000" pitchFamily="2" charset="2"/>
              <a:buChar char="§"/>
            </a:pPr>
            <a:r>
              <a:rPr lang="en-US" sz="2200" dirty="0"/>
              <a:t>7.5+ million books.</a:t>
            </a:r>
          </a:p>
          <a:p>
            <a:pPr lvl="1">
              <a:buClr>
                <a:srgbClr val="FF0000"/>
              </a:buClr>
              <a:buFont typeface="Wingdings" panose="05000000000000000000" pitchFamily="2" charset="2"/>
              <a:buChar char="§"/>
            </a:pPr>
            <a:r>
              <a:rPr lang="en-US" sz="2200" dirty="0"/>
              <a:t>81 million research articles.</a:t>
            </a:r>
          </a:p>
          <a:p>
            <a:pPr lvl="1">
              <a:buClr>
                <a:srgbClr val="FF0000"/>
              </a:buClr>
              <a:buFont typeface="Wingdings" panose="05000000000000000000" pitchFamily="2" charset="2"/>
              <a:buChar char="§"/>
            </a:pPr>
            <a:r>
              <a:rPr lang="en-US" sz="2200" dirty="0"/>
              <a:t>15 million “YouTube” videos.</a:t>
            </a:r>
          </a:p>
          <a:p>
            <a:pPr lvl="1">
              <a:buClr>
                <a:srgbClr val="FF0000"/>
              </a:buClr>
              <a:buFont typeface="Wingdings" panose="05000000000000000000" pitchFamily="2" charset="2"/>
              <a:buChar char="§"/>
            </a:pPr>
            <a:r>
              <a:rPr lang="en-US" sz="2200" dirty="0"/>
              <a:t>Writing from tens of thousands of movies and Tv programs.</a:t>
            </a:r>
          </a:p>
          <a:p>
            <a:pPr>
              <a:buClr>
                <a:srgbClr val="FF0000"/>
              </a:buClr>
              <a:buFont typeface="Wingdings" panose="05000000000000000000" pitchFamily="2" charset="2"/>
              <a:buChar char="Ø"/>
            </a:pPr>
            <a:r>
              <a:rPr lang="en-US" sz="2200" dirty="0"/>
              <a:t>AI takes the information from these                sources, scans, analyzes, and then responds to your question.</a:t>
            </a:r>
          </a:p>
          <a:p>
            <a:pPr>
              <a:buClr>
                <a:srgbClr val="FF0000"/>
              </a:buClr>
              <a:buFont typeface="Wingdings" panose="05000000000000000000" pitchFamily="2" charset="2"/>
              <a:buChar char="§"/>
            </a:pPr>
            <a:endParaRPr lang="en-US" dirty="0"/>
          </a:p>
        </p:txBody>
      </p:sp>
      <p:pic>
        <p:nvPicPr>
          <p:cNvPr id="2054" name="Picture 6">
            <a:extLst>
              <a:ext uri="{FF2B5EF4-FFF2-40B4-BE49-F238E27FC236}">
                <a16:creationId xmlns:a16="http://schemas.microsoft.com/office/drawing/2014/main" id="{E0E44A71-C7FF-258A-6DC7-58A225058F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5003" y="1431786"/>
            <a:ext cx="5659623" cy="49098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9AA128A3-3DE4-8CE6-A22D-294FCAF1D6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081" y="5581271"/>
            <a:ext cx="237172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127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9" ma:contentTypeDescription="Create a new document." ma:contentTypeScope="" ma:versionID="7f4a9f3bcf37a5f53ccf66f591a2842b">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9c31c30715bd807f3c42f561d7994115"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5ee66a-9dd0-4897-bf8b-a3237da4ae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5e9271-f96f-4ada-b0c2-5ccfd23e6c7e}" ma:internalName="TaxCatchAll" ma:showField="CatchAllData" ma:web="e475455f-c69b-4ff8-acf7-75612f4dc1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475455f-c69b-4ff8-acf7-75612f4dc189" xsi:nil="true"/>
    <lcf76f155ced4ddcb4097134ff3c332f xmlns="aa0c1190-56bd-4797-9cf7-4990489609e0">
      <Terms xmlns="http://schemas.microsoft.com/office/infopath/2007/PartnerControls"/>
    </lcf76f155ced4ddcb4097134ff3c332f>
    <SharedWithUsers xmlns="e475455f-c69b-4ff8-acf7-75612f4dc189">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11ECE1-24E0-46DE-A30A-9550573BCF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0c1190-56bd-4797-9cf7-4990489609e0"/>
    <ds:schemaRef ds:uri="e475455f-c69b-4ff8-acf7-75612f4dc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50AD7A-138A-452C-9D4C-39E2DC6DFD05}">
  <ds:schemaRefs>
    <ds:schemaRef ds:uri="http://schemas.microsoft.com/office/2006/metadata/properties"/>
    <ds:schemaRef ds:uri="http://schemas.microsoft.com/office/infopath/2007/PartnerControls"/>
    <ds:schemaRef ds:uri="e475455f-c69b-4ff8-acf7-75612f4dc189"/>
    <ds:schemaRef ds:uri="aa0c1190-56bd-4797-9cf7-4990489609e0"/>
  </ds:schemaRefs>
</ds:datastoreItem>
</file>

<file path=customXml/itemProps3.xml><?xml version="1.0" encoding="utf-8"?>
<ds:datastoreItem xmlns:ds="http://schemas.openxmlformats.org/officeDocument/2006/customXml" ds:itemID="{DEE5BC0C-CD5C-4528-8209-E6AF9BD845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1575</TotalTime>
  <Words>3434</Words>
  <Application>Microsoft Office PowerPoint</Application>
  <PresentationFormat>Widescreen</PresentationFormat>
  <Paragraphs>440</Paragraphs>
  <Slides>40</Slides>
  <Notes>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       </vt:lpstr>
      <vt:lpstr>Doug Young Presenter</vt:lpstr>
      <vt:lpstr>Who’s Using ChatGPT in their Classroom now?</vt:lpstr>
      <vt:lpstr>TABLE OF CONTENTS</vt:lpstr>
      <vt:lpstr>OBJECTIVES</vt:lpstr>
      <vt:lpstr>Economic Concepts</vt:lpstr>
      <vt:lpstr>PowerPoint Presentation</vt:lpstr>
      <vt:lpstr>Why Teachers Should Learn to Use ChatGPT</vt:lpstr>
      <vt:lpstr>        WHAT IS ChatGPT (AI)?</vt:lpstr>
      <vt:lpstr>WHAT IS A CHATBOT?</vt:lpstr>
      <vt:lpstr>   STEP-BY-STEP EXAMPLE:</vt:lpstr>
      <vt:lpstr>            What it doesn’t do!</vt:lpstr>
      <vt:lpstr>What is a Prompt?</vt:lpstr>
      <vt:lpstr>ANATOMY OF A GOOD PROMPT</vt:lpstr>
      <vt:lpstr>EXAMPLES:</vt:lpstr>
      <vt:lpstr>                  </vt:lpstr>
      <vt:lpstr>      Challenges Related to ChatGTP “Cavet Emptor”</vt:lpstr>
      <vt:lpstr>Creating a Specific Prompt</vt:lpstr>
      <vt:lpstr>Results of My Prompt</vt:lpstr>
      <vt:lpstr>What was “Napster”?</vt:lpstr>
      <vt:lpstr>PowerPoint Presentation</vt:lpstr>
      <vt:lpstr>What was Napster?</vt:lpstr>
      <vt:lpstr>PowerPoint Presentation</vt:lpstr>
      <vt:lpstr>Napster: Pros and Cons</vt:lpstr>
      <vt:lpstr>Napster: Pros and Cons 🎵💻</vt:lpstr>
      <vt:lpstr>Limits of Using the Free ChatGPT!</vt:lpstr>
      <vt:lpstr>   Let’s create a few prompts on subjects          and utilize the chat box below for your responses.</vt:lpstr>
      <vt:lpstr>ChatGPT Slides Created for a Future Webinar</vt:lpstr>
      <vt:lpstr>Major Artists and Publishing Companies - 1950s</vt:lpstr>
      <vt:lpstr>The Great “Fats Domino"  “From Blueberry Hill to Ain’t That a Shame”</vt:lpstr>
      <vt:lpstr>Fats Domino:  R&amp;B Pioneer Turned Rock Star </vt:lpstr>
      <vt:lpstr>Team Needed for Producing a Gold Record</vt:lpstr>
      <vt:lpstr>Cash Distribution of a Music Record Sale (1950's)</vt:lpstr>
      <vt:lpstr>Blues vs Rhythm &amp; Blues (1880’s – 1970’s)</vt:lpstr>
      <vt:lpstr>PowerPoint Presentation</vt:lpstr>
      <vt:lpstr>The Travels of a T-shirt in a Global Economy  by Pietra Rivoli.</vt:lpstr>
      <vt:lpstr>    Prompts for Analyzing Economic Policies with ChatGPT</vt:lpstr>
      <vt:lpstr>Council for Economic Education Lessons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Douglas Young</dc:creator>
  <cp:lastModifiedBy>Douglas Young</cp:lastModifiedBy>
  <cp:revision>54</cp:revision>
  <cp:lastPrinted>2025-09-01T16:52:09Z</cp:lastPrinted>
  <dcterms:created xsi:type="dcterms:W3CDTF">2025-08-09T01:18:52Z</dcterms:created>
  <dcterms:modified xsi:type="dcterms:W3CDTF">2025-09-17T03:58:53Z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Order">
    <vt:r8>181500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