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44"/>
  </p:notesMasterIdLst>
  <p:handoutMasterIdLst>
    <p:handoutMasterId r:id="rId45"/>
  </p:handoutMasterIdLst>
  <p:sldIdLst>
    <p:sldId id="699" r:id="rId5"/>
    <p:sldId id="722" r:id="rId6"/>
    <p:sldId id="766" r:id="rId7"/>
    <p:sldId id="760" r:id="rId8"/>
    <p:sldId id="725" r:id="rId9"/>
    <p:sldId id="726" r:id="rId10"/>
    <p:sldId id="767" r:id="rId11"/>
    <p:sldId id="777" r:id="rId12"/>
    <p:sldId id="773" r:id="rId13"/>
    <p:sldId id="749" r:id="rId14"/>
    <p:sldId id="775" r:id="rId15"/>
    <p:sldId id="778" r:id="rId16"/>
    <p:sldId id="728" r:id="rId17"/>
    <p:sldId id="768" r:id="rId18"/>
    <p:sldId id="751" r:id="rId19"/>
    <p:sldId id="769" r:id="rId20"/>
    <p:sldId id="770" r:id="rId21"/>
    <p:sldId id="772" r:id="rId22"/>
    <p:sldId id="774" r:id="rId23"/>
    <p:sldId id="781" r:id="rId24"/>
    <p:sldId id="786" r:id="rId25"/>
    <p:sldId id="787" r:id="rId26"/>
    <p:sldId id="780" r:id="rId27"/>
    <p:sldId id="782" r:id="rId28"/>
    <p:sldId id="784" r:id="rId29"/>
    <p:sldId id="779" r:id="rId30"/>
    <p:sldId id="783" r:id="rId31"/>
    <p:sldId id="789" r:id="rId32"/>
    <p:sldId id="776" r:id="rId33"/>
    <p:sldId id="791" r:id="rId34"/>
    <p:sldId id="792" r:id="rId35"/>
    <p:sldId id="785" r:id="rId36"/>
    <p:sldId id="738" r:id="rId37"/>
    <p:sldId id="796" r:id="rId38"/>
    <p:sldId id="765" r:id="rId39"/>
    <p:sldId id="793" r:id="rId40"/>
    <p:sldId id="794" r:id="rId41"/>
    <p:sldId id="795" r:id="rId42"/>
    <p:sldId id="75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D99FA-D9D1-24BE-7F0A-102A98EDB416}" v="78" dt="2025-10-07T16:09:10.037"/>
    <p1510:client id="{437032C1-F290-A6DB-6C9F-CA15541B471E}" v="32" dt="2025-10-07T16:19:25.082"/>
    <p1510:client id="{8220BF81-50F5-D594-4864-FF806ADC242F}" v="315" dt="2025-10-06T03:59:38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metalheart.es/index.php/contactar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uceclay.com/eu/seo/optimize-multimedia-content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basuraandtv.blogspot.com/2011/01/bobs-burguer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eidicohen.com/images-how-to-tell-your-brand-story-example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83633410@N07/7658298768/" TargetMode="Externa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dtech4beginners.com/2016/10/12/6-awesome-and-free-video-editing-apps/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21/01/clipchamp-video-editor-review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21/01/clipchamp-video-editor-review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rendizajeenred.es/5-mejores-plataformas-lms-elearnin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cs.usu.ac.id/friendlycityconferences/index/pages/view/IOP%20Author%20Guidelin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techtoolsforteaching/chapter/05-increasing-engagement-with-nearpod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ldescontrols.blogspot.com/2021/01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ticyl.blogspot.com/2018/11/este-curso-muy-amablemente-un-nutrido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learnersway.net/ideas/2015/9/13/making-the-most-of-blooms-taxonomy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limitsonlearning.com/2018/01/retrieval-practice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.video/" TargetMode="External"/><Relationship Id="rId2" Type="http://schemas.openxmlformats.org/officeDocument/2006/relationships/hyperlink" Target="https://criticalcommons.org/search?t=econom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wnloads.journalofeconomicsteaching.org/2024/2024-25.pdf" TargetMode="External"/><Relationship Id="rId4" Type="http://schemas.openxmlformats.org/officeDocument/2006/relationships/hyperlink" Target="https://teachingwithsuperstore.com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policy-advocacy/k-12-standard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324" y="2534479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Calibri"/>
                <a:ea typeface="Calibri"/>
                <a:cs typeface="Calibri"/>
              </a:rPr>
              <a:t>Economics</a:t>
            </a:r>
            <a:r>
              <a:rPr lang="en-US" sz="5000" dirty="0">
                <a:solidFill>
                  <a:srgbClr val="414A58"/>
                </a:solidFill>
                <a:ea typeface="+mn-lt"/>
                <a:cs typeface="+mn-lt"/>
              </a:rPr>
              <a:t> in the Everyday: Pop Culture as a Learning Tool</a:t>
            </a:r>
          </a:p>
          <a:p>
            <a:endParaRPr lang="en-US" sz="5000" dirty="0">
              <a:solidFill>
                <a:srgbClr val="414A58"/>
              </a:solidFill>
              <a:latin typeface="Calibri Light"/>
              <a:ea typeface="Calibri Ligh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0CC539-05C1-1FD2-7774-C13D8DA86458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832C0-2DF0-0113-99C4-51A2AA6C2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8"/>
            <a:ext cx="9525" cy="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BA53B-EE81-AF38-8BBB-D07B30ADF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8"/>
            <a:ext cx="9525" cy="9525"/>
          </a:xfrm>
          <a:prstGeom prst="rect">
            <a:avLst/>
          </a:prstGeom>
        </p:spPr>
      </p:pic>
      <p:pic>
        <p:nvPicPr>
          <p:cNvPr id="9" name="Picture 8" descr="A person running on a graph">
            <a:extLst>
              <a:ext uri="{FF2B5EF4-FFF2-40B4-BE49-F238E27FC236}">
                <a16:creationId xmlns:a16="http://schemas.microsoft.com/office/drawing/2014/main" id="{507BD279-E3E0-71AE-B4DA-36971C9D5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226" y="1956660"/>
            <a:ext cx="4728381" cy="26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-93945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MS PMincho"/>
                <a:ea typeface="+mn-lt"/>
                <a:cs typeface="+mn-lt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 descr="A green circle with black lines in it&#10;&#10;AI-generated content may be incorrect.">
            <a:extLst>
              <a:ext uri="{FF2B5EF4-FFF2-40B4-BE49-F238E27FC236}">
                <a16:creationId xmlns:a16="http://schemas.microsoft.com/office/drawing/2014/main" id="{03E11D28-39EA-BFA6-4EF5-740D24939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94695" y="1384619"/>
            <a:ext cx="3839457" cy="4702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FA2201-DA11-AC15-99A1-E144B54FBE99}"/>
              </a:ext>
            </a:extLst>
          </p:cNvPr>
          <p:cNvSpPr txBox="1"/>
          <p:nvPr/>
        </p:nvSpPr>
        <p:spPr>
          <a:xfrm>
            <a:off x="3570288" y="6515100"/>
            <a:ext cx="5051425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46808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E94F5-4CBE-0699-919B-E2114FCED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2DA3B-0704-CA2F-9696-D26AF89DB910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 are with them for the year</a:t>
            </a:r>
          </a:p>
        </p:txBody>
      </p:sp>
      <p:pic>
        <p:nvPicPr>
          <p:cNvPr id="11" name="Picture 10" descr="Premium AI Image | Group of students standing in a huddle and sticking ...">
            <a:extLst>
              <a:ext uri="{FF2B5EF4-FFF2-40B4-BE49-F238E27FC236}">
                <a16:creationId xmlns:a16="http://schemas.microsoft.com/office/drawing/2014/main" id="{B28E8717-62F0-A074-4371-E5944686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173253"/>
            <a:ext cx="6780700" cy="45091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10D9F-145D-2A8E-3C59-5358A55B6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EE694-BC19-1293-D0A5-A7DE3D83DEB0}"/>
              </a:ext>
            </a:extLst>
          </p:cNvPr>
          <p:cNvSpPr txBox="1"/>
          <p:nvPr/>
        </p:nvSpPr>
        <p:spPr>
          <a:xfrm>
            <a:off x="7456901" y="7027298"/>
            <a:ext cx="40005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211450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68309-4FC1-0450-4FC1-652DEC8F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8286-793D-ACC8-5B7C-D91D66519767}"/>
              </a:ext>
            </a:extLst>
          </p:cNvPr>
          <p:cNvSpPr txBox="1">
            <a:spLocks/>
          </p:cNvSpPr>
          <p:nvPr/>
        </p:nvSpPr>
        <p:spPr>
          <a:xfrm>
            <a:off x="7910283" y="741391"/>
            <a:ext cx="3397017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latin typeface="MS PMincho"/>
                <a:ea typeface="+mn-lt"/>
                <a:cs typeface="+mn-lt"/>
              </a:rPr>
              <a:t>Background</a:t>
            </a:r>
          </a:p>
        </p:txBody>
      </p:sp>
      <p:pic>
        <p:nvPicPr>
          <p:cNvPr id="7" name="Picture 6" descr="Top 40 Popular Songs - Top Song This Week (Vevo Hot This Week ...">
            <a:extLst>
              <a:ext uri="{FF2B5EF4-FFF2-40B4-BE49-F238E27FC236}">
                <a16:creationId xmlns:a16="http://schemas.microsoft.com/office/drawing/2014/main" id="{AD0F2418-F93A-BDB8-B552-ACB387BE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4" y="1579743"/>
            <a:ext cx="6449549" cy="362787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0DB884-9BEB-4CC8-3B17-1672579F9BE2}"/>
              </a:ext>
            </a:extLst>
          </p:cNvPr>
          <p:cNvSpPr txBox="1">
            <a:spLocks/>
          </p:cNvSpPr>
          <p:nvPr/>
        </p:nvSpPr>
        <p:spPr>
          <a:xfrm>
            <a:off x="7910284" y="25334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What songs do they want to walk into class with?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What songs do they want to leave class with?</a:t>
            </a:r>
          </a:p>
          <a:p>
            <a:pPr marL="514350"/>
            <a:endParaRPr lang="en-US" sz="2000"/>
          </a:p>
          <a:p>
            <a:pPr marL="51435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F51A3-613A-C34A-7D24-88551805A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22691E-1B20-85C3-0B7D-4B11FEA58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3DADA4-A324-F9F9-C00F-FFB261066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BA6988-6963-13B5-F970-D6671975C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445C75-EAF9-2FF0-6CE0-318DC572A158}"/>
              </a:ext>
            </a:extLst>
          </p:cNvPr>
          <p:cNvSpPr txBox="1"/>
          <p:nvPr/>
        </p:nvSpPr>
        <p:spPr>
          <a:xfrm>
            <a:off x="7456901" y="7027298"/>
            <a:ext cx="40005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70321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910283" y="741391"/>
            <a:ext cx="3397017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latin typeface="MS PMincho"/>
                <a:ea typeface="+mn-lt"/>
                <a:cs typeface="+mn-lt"/>
              </a:rPr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804B8-DE37-830F-CCC3-0CF9B5661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2" r="4004" b="-2"/>
          <a:stretch>
            <a:fillRect/>
          </a:stretch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7910284" y="25334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We lecture more than most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Why do we do this?</a:t>
            </a:r>
          </a:p>
          <a:p>
            <a:endParaRPr lang="en-US" sz="2000"/>
          </a:p>
          <a:p>
            <a:pPr marL="514350"/>
            <a:endParaRPr lang="en-US" sz="2000"/>
          </a:p>
          <a:p>
            <a:pPr marL="51435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D5C1E-EF3A-412D-342C-33FFBB846D66}"/>
              </a:ext>
            </a:extLst>
          </p:cNvPr>
          <p:cNvSpPr txBox="1"/>
          <p:nvPr/>
        </p:nvSpPr>
        <p:spPr>
          <a:xfrm>
            <a:off x="7456901" y="7027298"/>
            <a:ext cx="40005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FA4642-AFE6-C211-A683-374BFD4E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D8F5-3D36-364F-8D55-0D7A85D65B78}"/>
              </a:ext>
            </a:extLst>
          </p:cNvPr>
          <p:cNvSpPr txBox="1">
            <a:spLocks/>
          </p:cNvSpPr>
          <p:nvPr/>
        </p:nvSpPr>
        <p:spPr>
          <a:xfrm>
            <a:off x="6417733" y="490537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/>
              <a:t>Background</a:t>
            </a:r>
          </a:p>
        </p:txBody>
      </p:sp>
      <p:pic>
        <p:nvPicPr>
          <p:cNvPr id="3" name="Picture 2" descr="Free Images : sea, ocean, wave, underwater, swimming pool, blue, coral ...">
            <a:extLst>
              <a:ext uri="{FF2B5EF4-FFF2-40B4-BE49-F238E27FC236}">
                <a16:creationId xmlns:a16="http://schemas.microsoft.com/office/drawing/2014/main" id="{CE8D2F7B-9E61-7747-D6BD-38D5724B60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4" r="36848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6C64-847F-7DB2-A0B4-DA0371D37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1013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 algn="l">
                <a:spcAft>
                  <a:spcPts val="600"/>
                </a:spcAft>
                <a:defRPr/>
              </a:pPr>
              <a:t>14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ABB96C-563C-B16A-5584-9D6B204A4A7F}"/>
              </a:ext>
            </a:extLst>
          </p:cNvPr>
          <p:cNvSpPr txBox="1">
            <a:spLocks/>
          </p:cNvSpPr>
          <p:nvPr/>
        </p:nvSpPr>
        <p:spPr>
          <a:xfrm>
            <a:off x="6417734" y="2614612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>
                <a:latin typeface="MS PMincho"/>
                <a:ea typeface="+mn-lt"/>
                <a:cs typeface="+mn-lt"/>
              </a:rPr>
              <a:t>Untapped reserves</a:t>
            </a:r>
          </a:p>
          <a:p>
            <a:r>
              <a:rPr lang="en-US" dirty="0">
                <a:latin typeface="MS PMincho"/>
                <a:ea typeface="+mn-lt"/>
                <a:cs typeface="+mn-lt"/>
              </a:rPr>
              <a:t>516 original, scripted television programs aired in the US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94966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957" y="1719127"/>
            <a:ext cx="6161315" cy="914400"/>
          </a:xfrm>
        </p:spPr>
        <p:txBody>
          <a:bodyPr lIns="91440" tIns="45720" rIns="91440" bIns="45720" anchor="t"/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414A58"/>
                </a:solidFill>
                <a:latin typeface="Calibri"/>
                <a:ea typeface="Calibri"/>
                <a:cs typeface="Calibri"/>
              </a:rPr>
              <a:t>2.</a:t>
            </a:r>
            <a:r>
              <a:rPr lang="en-US" sz="2800" dirty="0">
                <a:latin typeface="MS PMincho"/>
                <a:ea typeface="+mn-lt"/>
                <a:cs typeface="+mn-lt"/>
              </a:rPr>
              <a:t>Why pop culture</a:t>
            </a:r>
          </a:p>
          <a:p>
            <a:endParaRPr lang="en-US" sz="5000" dirty="0">
              <a:solidFill>
                <a:srgbClr val="414A58"/>
              </a:solidFill>
              <a:latin typeface="Calibri Light"/>
              <a:ea typeface="Calibri Ligh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 descr="Cartoon of a group of people&#10;&#10;AI-generated content may be incorrect.">
            <a:extLst>
              <a:ext uri="{FF2B5EF4-FFF2-40B4-BE49-F238E27FC236}">
                <a16:creationId xmlns:a16="http://schemas.microsoft.com/office/drawing/2014/main" id="{2790A2D0-9C07-CB47-F3D9-7A45C2E7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56137" y="2714290"/>
            <a:ext cx="5055973" cy="2888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C25A15-17A6-334F-DE49-B6DBD8C8BC55}"/>
              </a:ext>
            </a:extLst>
          </p:cNvPr>
          <p:cNvSpPr txBox="1"/>
          <p:nvPr/>
        </p:nvSpPr>
        <p:spPr>
          <a:xfrm>
            <a:off x="1524000" y="6000750"/>
            <a:ext cx="91440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59346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27D0-16C3-63E4-E126-13069819C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6428-2F49-27CB-A0B3-A90052DB8EC6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MS PMincho"/>
                <a:ea typeface="+mn-lt"/>
                <a:cs typeface="+mn-lt"/>
              </a:rPr>
              <a:t>Why pop culture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84FF9-3BD7-9B94-2E80-2BA3ED029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A3A043-5E91-8670-A257-0715896A643F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We need to keep things fresh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A6F17-B467-A81B-4255-C127B1A663B2}"/>
              </a:ext>
            </a:extLst>
          </p:cNvPr>
          <p:cNvSpPr txBox="1"/>
          <p:nvPr/>
        </p:nvSpPr>
        <p:spPr>
          <a:xfrm>
            <a:off x="4064000" y="4959350"/>
            <a:ext cx="4064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/>
          <a:p>
            <a:r>
              <a:rPr lang="en-US" dirty="0" err="1"/>
              <a:t>ThePhoto</a:t>
            </a:r>
            <a:r>
              <a:rPr lang="en-US" dirty="0"/>
              <a:t> by </a:t>
            </a:r>
            <a:r>
              <a:rPr lang="en-US" dirty="0" err="1"/>
              <a:t>PhotoAthor</a:t>
            </a:r>
            <a:r>
              <a:rPr lang="en-US" dirty="0"/>
              <a:t> is licensed under CCYYSA.</a:t>
            </a:r>
          </a:p>
        </p:txBody>
      </p:sp>
      <p:pic>
        <p:nvPicPr>
          <p:cNvPr id="8" name="Picture 7" descr="Salad with eggs and meats image - Free stock photo - Public Domain ...">
            <a:extLst>
              <a:ext uri="{FF2B5EF4-FFF2-40B4-BE49-F238E27FC236}">
                <a16:creationId xmlns:a16="http://schemas.microsoft.com/office/drawing/2014/main" id="{4C3533CE-A68F-F843-A310-9B0ABD63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04" y="2490059"/>
            <a:ext cx="6184341" cy="35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62DF5-FF59-4A0A-B1B4-1589E9303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9DF5-0AAE-F7DA-6F77-ECCD215500FC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200" dirty="0">
                <a:latin typeface="MS PMincho"/>
                <a:ea typeface="+mn-lt"/>
                <a:cs typeface="+mn-lt"/>
              </a:rPr>
              <a:t>Why pop culture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4C0D5-802D-8260-22E7-E2AA03B57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89D1280-E290-2B26-7543-97F79DB42E5F}"/>
              </a:ext>
            </a:extLst>
          </p:cNvPr>
          <p:cNvSpPr txBox="1">
            <a:spLocks/>
          </p:cNvSpPr>
          <p:nvPr/>
        </p:nvSpPr>
        <p:spPr>
          <a:xfrm>
            <a:off x="699072" y="1696229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Storytelling - literacy targeted approach</a:t>
            </a:r>
            <a:endParaRPr lang="en-US">
              <a:latin typeface="MS PMincho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When did we stop involving students?</a:t>
            </a:r>
            <a:endParaRPr lang="en-US">
              <a:latin typeface="MS PMincho"/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person reading a book to children&#10;&#10;AI-generated content may be incorrect.">
            <a:extLst>
              <a:ext uri="{FF2B5EF4-FFF2-40B4-BE49-F238E27FC236}">
                <a16:creationId xmlns:a16="http://schemas.microsoft.com/office/drawing/2014/main" id="{D8964785-C85F-00F8-9E63-539A1989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5401" y="2768810"/>
            <a:ext cx="4841575" cy="3290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7F24F-9A1A-2A53-CD28-C0D7C5F017A7}"/>
              </a:ext>
            </a:extLst>
          </p:cNvPr>
          <p:cNvSpPr txBox="1"/>
          <p:nvPr/>
        </p:nvSpPr>
        <p:spPr>
          <a:xfrm>
            <a:off x="4667250" y="4376738"/>
            <a:ext cx="28575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1" name="Picture 10" descr="A person holding her head and looking at a book&#10;&#10;AI-generated content may be incorrect.">
            <a:extLst>
              <a:ext uri="{FF2B5EF4-FFF2-40B4-BE49-F238E27FC236}">
                <a16:creationId xmlns:a16="http://schemas.microsoft.com/office/drawing/2014/main" id="{DE5D4CA6-6249-5DD0-302E-51C9EEC1F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51583" y="2723018"/>
            <a:ext cx="5434643" cy="36548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36DE7E-F0AB-8D69-AED2-74B5FF12AFF6}"/>
              </a:ext>
            </a:extLst>
          </p:cNvPr>
          <p:cNvSpPr txBox="1"/>
          <p:nvPr/>
        </p:nvSpPr>
        <p:spPr>
          <a:xfrm>
            <a:off x="2918603" y="6665493"/>
            <a:ext cx="4270076" cy="188104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09281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C9A39-1AFD-A3A0-7D3E-03E574D6F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4949D-9E50-629A-F449-D321A3EC2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FCA8C-1A04-500D-A978-F322D7762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1948771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MS PMincho"/>
                <a:ea typeface="+mn-lt"/>
                <a:cs typeface="+mn-lt"/>
              </a:rPr>
              <a:t>3.Creating videos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80866-8C8D-AB1B-6CFE-012A75FC5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46ABEA-B09B-7926-D81F-3E43F64442FD}"/>
              </a:ext>
            </a:extLst>
          </p:cNvPr>
          <p:cNvSpPr txBox="1"/>
          <p:nvPr/>
        </p:nvSpPr>
        <p:spPr>
          <a:xfrm>
            <a:off x="3570288" y="6515100"/>
            <a:ext cx="5051425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4" name="Picture 3" descr="A movie reel and film strip&#10;&#10;AI-generated content may be incorrect.">
            <a:extLst>
              <a:ext uri="{FF2B5EF4-FFF2-40B4-BE49-F238E27FC236}">
                <a16:creationId xmlns:a16="http://schemas.microsoft.com/office/drawing/2014/main" id="{7F209992-54E9-C30C-0279-EC86F5EB3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34685" y="1949278"/>
            <a:ext cx="4806304" cy="3947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75628C-A862-6028-F554-5AF8BC66CB5B}"/>
              </a:ext>
            </a:extLst>
          </p:cNvPr>
          <p:cNvSpPr txBox="1"/>
          <p:nvPr/>
        </p:nvSpPr>
        <p:spPr>
          <a:xfrm>
            <a:off x="2343150" y="6515100"/>
            <a:ext cx="75057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817016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EC257E-0F69-8A29-77C0-FF87DA97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10C0-2467-C5E7-4AC9-5B32486904B6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Creating videos</a:t>
            </a:r>
          </a:p>
        </p:txBody>
      </p:sp>
      <p:pic>
        <p:nvPicPr>
          <p:cNvPr id="3" name="Picture 2" descr="A screenshot of a video editing&#10;&#10;AI-generated content may be incorrect.">
            <a:extLst>
              <a:ext uri="{FF2B5EF4-FFF2-40B4-BE49-F238E27FC236}">
                <a16:creationId xmlns:a16="http://schemas.microsoft.com/office/drawing/2014/main" id="{B40449EE-5AA4-8E10-CB43-E02C2F413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413" r="21743" b="-1"/>
          <a:stretch>
            <a:fillRect/>
          </a:stretch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E805217-E057-C31D-C6D4-BB7FFB4527FC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Can edit it and make clips seamless</a:t>
            </a:r>
            <a:endParaRPr lang="en-US"/>
          </a:p>
          <a:p>
            <a:r>
              <a:rPr lang="en-US" sz="3200" spc="-150" dirty="0">
                <a:latin typeface="MS PMincho"/>
                <a:ea typeface="+mn-lt"/>
                <a:cs typeface="+mn-lt"/>
              </a:rPr>
              <a:t>Use existing clips</a:t>
            </a:r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F7A81-740E-03CA-E582-9FB6BF358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860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To earn professional development hours for webinars, you must:</a:t>
            </a:r>
          </a:p>
          <a:p>
            <a:pPr marL="0" indent="0">
              <a:buNone/>
            </a:pPr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Watch a minimum of 45 minutes of this 60 minute session </a:t>
            </a: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You will automatically receive a professional development certificate via e-mail within 24 to 48 hours.</a:t>
            </a:r>
            <a:endParaRPr lang="en-US">
              <a:ea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28E51-D79E-4D59-8C47-9C50FEB55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033E-CD1F-E150-34F5-855E7909A5A7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Creating videos</a:t>
            </a:r>
          </a:p>
        </p:txBody>
      </p:sp>
      <p:pic>
        <p:nvPicPr>
          <p:cNvPr id="3" name="Picture 2" descr="A screenshot of a video editing&#10;&#10;AI-generated content may be incorrect.">
            <a:extLst>
              <a:ext uri="{FF2B5EF4-FFF2-40B4-BE49-F238E27FC236}">
                <a16:creationId xmlns:a16="http://schemas.microsoft.com/office/drawing/2014/main" id="{8EDFE81F-64BB-0A3E-9009-69987584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413" r="21743" b="-1"/>
          <a:stretch>
            <a:fillRect/>
          </a:stretch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1E5B32-C011-85C8-C97C-DE8099124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147D85-AC6C-642E-CED5-C2FCE1BC1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1B5B40-05D4-0A1E-E704-BD0597EEA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C6B365-5FF7-9637-A9BB-9AE5342F5DD5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User-friendly</a:t>
            </a:r>
            <a:endParaRPr lang="en-US" dirty="0">
              <a:ea typeface="Calibri"/>
              <a:cs typeface="Calibri"/>
            </a:endParaRPr>
          </a:p>
          <a:p>
            <a:r>
              <a:rPr lang="en-US" sz="3200" spc="-150" dirty="0">
                <a:latin typeface="MS PMincho"/>
                <a:ea typeface="+mn-lt"/>
                <a:cs typeface="+mn-lt"/>
              </a:rPr>
              <a:t>Creates mp4 files</a:t>
            </a:r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928FC-A4F7-755D-8769-FEB5622AD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347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0CA76-6E1A-208A-B48A-5BE70EBD5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9684-BB24-31BD-6518-2B2FA7D21C1C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Creating videos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96952-1FE1-926A-B438-5B57F038E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BC47AB-86B8-C0D8-CEA9-229E6891E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1E02C-A4C8-0A46-3F6E-2534ACC51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295828F-A4EF-9B24-BDC1-A0DB13E1B722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Creates mp4 files</a:t>
            </a:r>
            <a:endParaRPr lang="en-US" dirty="0"/>
          </a:p>
          <a:p>
            <a:r>
              <a:rPr lang="en-US" sz="3200" spc="-150" dirty="0">
                <a:latin typeface="MS PMincho"/>
                <a:ea typeface="Calibri"/>
                <a:cs typeface="Calibri"/>
              </a:rPr>
              <a:t>In house</a:t>
            </a: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0"/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75380-8343-9AB9-9366-B052D61A3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89CAC091-7D2F-FC91-0BDE-F0B86247C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320980" y="1843870"/>
            <a:ext cx="7708726" cy="2752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612CC-E4E4-38A7-E841-CCB648A84A2C}"/>
              </a:ext>
            </a:extLst>
          </p:cNvPr>
          <p:cNvSpPr txBox="1"/>
          <p:nvPr/>
        </p:nvSpPr>
        <p:spPr>
          <a:xfrm>
            <a:off x="2048527" y="3343993"/>
            <a:ext cx="57150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4172653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1E67B-1CF0-D66E-EF6D-B5D3FBAF5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0A73-803C-A069-130B-1826EA4ABB07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Creating videos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6DE6C-1BF9-C3A7-79E2-A22BCCA4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9BA6C3-07A0-8B9D-B035-646E5A383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D4EC2-833F-29EC-B7A6-F564A067A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4FD0009-A5A7-8BB6-65B3-D6D4E66916EA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Creates mp4 files</a:t>
            </a:r>
            <a:endParaRPr lang="en-US" dirty="0"/>
          </a:p>
          <a:p>
            <a:r>
              <a:rPr lang="en-US" sz="3200" spc="-150" dirty="0">
                <a:latin typeface="MS PMincho"/>
                <a:ea typeface="Calibri"/>
                <a:cs typeface="Calibri"/>
              </a:rPr>
              <a:t>Clunky?</a:t>
            </a: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0"/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094B0-F395-E463-7222-E08132D7B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55BC2-782D-C14A-7319-6EA46902AB5F}"/>
              </a:ext>
            </a:extLst>
          </p:cNvPr>
          <p:cNvSpPr txBox="1"/>
          <p:nvPr/>
        </p:nvSpPr>
        <p:spPr>
          <a:xfrm>
            <a:off x="2048527" y="3343993"/>
            <a:ext cx="57150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3" name="Picture 2" descr="A screen shot of a video conference&#10;&#10;AI-generated content may be incorrect.">
            <a:extLst>
              <a:ext uri="{FF2B5EF4-FFF2-40B4-BE49-F238E27FC236}">
                <a16:creationId xmlns:a16="http://schemas.microsoft.com/office/drawing/2014/main" id="{13A5B201-E83B-2671-A049-4F6661178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2906" y="1076145"/>
            <a:ext cx="5644300" cy="5438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1415C-0CDA-92EB-7BD3-75865BCFEBFF}"/>
              </a:ext>
            </a:extLst>
          </p:cNvPr>
          <p:cNvSpPr txBox="1"/>
          <p:nvPr/>
        </p:nvSpPr>
        <p:spPr>
          <a:xfrm>
            <a:off x="2900363" y="6515100"/>
            <a:ext cx="6391275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741746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1805A-ADFD-68BD-F700-D0FB0412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60A7-513D-2F00-6CE5-B2EB3BCA3E61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Creating videos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3EAD8B-BA5F-430B-F761-5B5126A18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90A95F-E189-0D8D-12AA-9F2EF039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5C9-370E-B59F-96C4-C82E18005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071A71E-1432-9778-2D66-AAD5864D2446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Can edit it and make clips seamless</a:t>
            </a:r>
            <a:endParaRPr lang="en-US"/>
          </a:p>
          <a:p>
            <a:r>
              <a:rPr lang="en-US" sz="3200" spc="-150" dirty="0">
                <a:latin typeface="MS PMincho"/>
                <a:ea typeface="+mn-lt"/>
                <a:cs typeface="+mn-lt"/>
              </a:rPr>
              <a:t>Use existing clips</a:t>
            </a:r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06B0B-F300-4DAB-1926-DC58D91F1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0BB02-91D0-E4E3-4092-027784AB4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38378" y="5484243"/>
            <a:ext cx="6052868" cy="23123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CDD8C2-5396-2805-12FE-1F8A22592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9277" y="1271199"/>
            <a:ext cx="6967419" cy="3449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C578D-0248-E7E2-D7C0-130FFABB28F0}"/>
              </a:ext>
            </a:extLst>
          </p:cNvPr>
          <p:cNvSpPr txBox="1"/>
          <p:nvPr/>
        </p:nvSpPr>
        <p:spPr>
          <a:xfrm>
            <a:off x="1965325" y="5492750"/>
            <a:ext cx="826135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907345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73793-B34A-E0AF-B782-5010F2968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F687B-94EA-5E5F-F6ED-47F7D0F11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22B20-9ED8-05AD-F308-B25489D4F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1948771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MS PMincho"/>
                <a:ea typeface="+mn-lt"/>
                <a:cs typeface="+mn-lt"/>
              </a:rPr>
              <a:t>4. Assessment tools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C352B-BFFF-2CF0-F60F-9B792DFE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 descr="Quiz Puzzels Brieven - Gratis afbeelding op Pixabay">
            <a:extLst>
              <a:ext uri="{FF2B5EF4-FFF2-40B4-BE49-F238E27FC236}">
                <a16:creationId xmlns:a16="http://schemas.microsoft.com/office/drawing/2014/main" id="{64CB94A0-8D37-34DC-2E79-4E327FA72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730" y="1708749"/>
            <a:ext cx="4073106" cy="4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52B75-35AF-EC6D-6CF4-75D1671C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C30C-57BB-225D-9369-9DCEB3A5710F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Assessment tools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0CC7E-F22C-C928-1A7C-8680BC179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89D49-9E5A-D78A-FAF8-292AD5B45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A737E4-4EB2-83BF-8528-C2BA1D0AA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25986BC-E0C1-6623-5F29-C14A3E21B075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Pause clips</a:t>
            </a:r>
            <a:endParaRPr lang="en-US" sz="3200" spc="-150" dirty="0">
              <a:latin typeface="MS PMincho"/>
              <a:ea typeface="MS PMincho"/>
            </a:endParaRPr>
          </a:p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Create questions</a:t>
            </a:r>
          </a:p>
          <a:p>
            <a:endParaRPr lang="en-US" sz="3200" spc="-150" dirty="0">
              <a:latin typeface="MS PMincho"/>
              <a:ea typeface="+mn-lt"/>
              <a:cs typeface="+mn-lt"/>
            </a:endParaRPr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90C72-78BB-C585-686B-8190EFB69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C791C-A4AC-5690-F863-82BB7EC87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38378" y="5484243"/>
            <a:ext cx="6052868" cy="23123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574D3-3928-35A7-ADAC-8C397CD10977}"/>
              </a:ext>
            </a:extLst>
          </p:cNvPr>
          <p:cNvSpPr txBox="1"/>
          <p:nvPr/>
        </p:nvSpPr>
        <p:spPr>
          <a:xfrm>
            <a:off x="1965325" y="5492750"/>
            <a:ext cx="826135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7A321-45F4-407B-845E-40100DA7A883}"/>
              </a:ext>
            </a:extLst>
          </p:cNvPr>
          <p:cNvSpPr txBox="1"/>
          <p:nvPr/>
        </p:nvSpPr>
        <p:spPr>
          <a:xfrm>
            <a:off x="5530850" y="3683000"/>
            <a:ext cx="15875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08D25-7513-B694-BB3A-8754D59634C2}"/>
              </a:ext>
            </a:extLst>
          </p:cNvPr>
          <p:cNvSpPr txBox="1"/>
          <p:nvPr/>
        </p:nvSpPr>
        <p:spPr>
          <a:xfrm>
            <a:off x="5530850" y="3683000"/>
            <a:ext cx="15875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3" name="Picture 12" descr="EdTech Books">
            <a:extLst>
              <a:ext uri="{FF2B5EF4-FFF2-40B4-BE49-F238E27FC236}">
                <a16:creationId xmlns:a16="http://schemas.microsoft.com/office/drawing/2014/main" id="{DBB4A5B3-FF85-4155-259D-5A6351EB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18" y="1464476"/>
            <a:ext cx="6627963" cy="43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21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38403-58F2-4098-1DBF-8EB22CB55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3A67-CAB4-7462-3A95-5B1A4FC66F5E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Assessment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C0A38F-F49A-3FEF-F7AC-1AE6DC51E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8DEEE6-DD62-115C-D900-41A37E57C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4B20EA-4526-5E39-DF01-C39BF56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AA2331A-B5BA-D33B-817B-92D4507F63A6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Pause clips</a:t>
            </a:r>
            <a:endParaRPr lang="en-US">
              <a:ea typeface="Calibri"/>
              <a:cs typeface="Calibri"/>
            </a:endParaRPr>
          </a:p>
          <a:p>
            <a:r>
              <a:rPr lang="en-US" sz="3200" spc="-150" dirty="0">
                <a:latin typeface="MS PMincho"/>
                <a:ea typeface="+mn-lt"/>
                <a:cs typeface="+mn-lt"/>
              </a:rPr>
              <a:t>Create questions</a:t>
            </a:r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BC864-FAA0-34EC-0FB2-BC88BF7B7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9A186-1438-5F76-E96A-5DE0AFFCB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5735" y="1546284"/>
            <a:ext cx="6714227" cy="3521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D3DD6-7903-48F0-84E8-8BE559A51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38378" y="5484243"/>
            <a:ext cx="6052868" cy="23123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413607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C4651-2D9F-25A7-8261-CD2C59947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22C7-BD65-C175-30AA-079FA908A4F3}"/>
              </a:ext>
            </a:extLst>
          </p:cNvPr>
          <p:cNvSpPr txBox="1">
            <a:spLocks/>
          </p:cNvSpPr>
          <p:nvPr/>
        </p:nvSpPr>
        <p:spPr>
          <a:xfrm>
            <a:off x="8079978" y="741391"/>
            <a:ext cx="33692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+mn-lt"/>
                <a:cs typeface="+mn-lt"/>
              </a:rPr>
              <a:t>Assessment tools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EFDB2-62EA-BE59-F4FA-E451E1145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2B249-095B-7E79-B864-8839A7C55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C0BA6-F8D5-7C2C-BDD8-6DB63EA93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3206932-07BA-F6D3-C703-1A134F7EC5E3}"/>
              </a:ext>
            </a:extLst>
          </p:cNvPr>
          <p:cNvSpPr txBox="1">
            <a:spLocks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Pause clips</a:t>
            </a:r>
            <a:endParaRPr lang="en-US" sz="3200" spc="-150" dirty="0">
              <a:latin typeface="MS PMincho"/>
              <a:ea typeface="MS PMincho"/>
            </a:endParaRPr>
          </a:p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Create questions</a:t>
            </a:r>
          </a:p>
          <a:p>
            <a:endParaRPr lang="en-US" sz="3200" spc="-150" dirty="0">
              <a:latin typeface="MS PMincho"/>
              <a:ea typeface="+mn-lt"/>
              <a:cs typeface="+mn-lt"/>
            </a:endParaRPr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A595-D59F-7B33-4CA8-98C56DF0E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DBFB9-CB56-7193-0714-41D51AF2D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38378" y="5484243"/>
            <a:ext cx="6052868" cy="23123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5B1F0-04C4-1514-1364-038F17D5098F}"/>
              </a:ext>
            </a:extLst>
          </p:cNvPr>
          <p:cNvSpPr txBox="1"/>
          <p:nvPr/>
        </p:nvSpPr>
        <p:spPr>
          <a:xfrm>
            <a:off x="1965325" y="5492750"/>
            <a:ext cx="826135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6DEBF-780E-8CCD-FF1F-3B906E574220}"/>
              </a:ext>
            </a:extLst>
          </p:cNvPr>
          <p:cNvSpPr txBox="1"/>
          <p:nvPr/>
        </p:nvSpPr>
        <p:spPr>
          <a:xfrm>
            <a:off x="5530850" y="3683000"/>
            <a:ext cx="15875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5" name="Picture 14" descr="A yellow and black logo&#10;&#10;AI-generated content may be incorrect.">
            <a:extLst>
              <a:ext uri="{FF2B5EF4-FFF2-40B4-BE49-F238E27FC236}">
                <a16:creationId xmlns:a16="http://schemas.microsoft.com/office/drawing/2014/main" id="{44E072DE-CBE7-6E9D-917B-1004AA4B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8873" y="1622217"/>
            <a:ext cx="7140160" cy="3225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6B89FF-1C61-71D6-D7AE-E8102CBB96B1}"/>
              </a:ext>
            </a:extLst>
          </p:cNvPr>
          <p:cNvSpPr txBox="1"/>
          <p:nvPr/>
        </p:nvSpPr>
        <p:spPr>
          <a:xfrm>
            <a:off x="5530850" y="3683000"/>
            <a:ext cx="15875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74658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9248A-05F9-EA68-A6E3-0B8807EA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B2B8A-AEE4-D66F-C4CD-6FE953C9E3D3}"/>
              </a:ext>
            </a:extLst>
          </p:cNvPr>
          <p:cNvSpPr txBox="1">
            <a:spLocks/>
          </p:cNvSpPr>
          <p:nvPr/>
        </p:nvSpPr>
        <p:spPr>
          <a:xfrm>
            <a:off x="8250892" y="741391"/>
            <a:ext cx="326938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MS PMincho"/>
                <a:cs typeface="+mn-lt"/>
              </a:rPr>
              <a:t>Assessment tools</a:t>
            </a:r>
            <a:endParaRPr lang="en-US" dirty="0"/>
          </a:p>
        </p:txBody>
      </p:sp>
      <p:pic>
        <p:nvPicPr>
          <p:cNvPr id="7" name="Picture 6" descr="Chrome's 3rd party cookie blocking impacts future of online marketing">
            <a:extLst>
              <a:ext uri="{FF2B5EF4-FFF2-40B4-BE49-F238E27FC236}">
                <a16:creationId xmlns:a16="http://schemas.microsoft.com/office/drawing/2014/main" id="{A574B131-EA2A-7EB3-4626-49B14CFE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8" y="2417403"/>
            <a:ext cx="3343333" cy="1880624"/>
          </a:xfrm>
          <a:prstGeom prst="rect">
            <a:avLst/>
          </a:prstGeom>
        </p:spPr>
      </p:pic>
      <p:pic>
        <p:nvPicPr>
          <p:cNvPr id="8" name="Picture 7" descr="picture of someone questioning something">
            <a:extLst>
              <a:ext uri="{FF2B5EF4-FFF2-40B4-BE49-F238E27FC236}">
                <a16:creationId xmlns:a16="http://schemas.microsoft.com/office/drawing/2014/main" id="{76CDDDBC-523C-B586-6125-445FF1DE3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1686046"/>
            <a:ext cx="3343333" cy="3343333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655AF6-1D60-3CE5-B303-AA5538FE045E}"/>
              </a:ext>
            </a:extLst>
          </p:cNvPr>
          <p:cNvSpPr txBox="1">
            <a:spLocks/>
          </p:cNvSpPr>
          <p:nvPr/>
        </p:nvSpPr>
        <p:spPr>
          <a:xfrm>
            <a:off x="8250890" y="2533476"/>
            <a:ext cx="324026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Tech issues</a:t>
            </a:r>
          </a:p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School approved clips?</a:t>
            </a:r>
          </a:p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If in doubt, don't!</a:t>
            </a:r>
          </a:p>
          <a:p>
            <a:pPr marL="0"/>
            <a:endParaRPr lang="en-US" sz="2000"/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B68D2-26B9-7792-035C-3393474B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018479E-C304-C389-8747-DD2DC5AD5E53}"/>
              </a:ext>
            </a:extLst>
          </p:cNvPr>
          <p:cNvSpPr txBox="1"/>
          <p:nvPr/>
        </p:nvSpPr>
        <p:spPr>
          <a:xfrm>
            <a:off x="1315233" y="7023819"/>
            <a:ext cx="91440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641243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C91B0-8ED8-0DFE-9DFA-D019FE379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0852E-9CFA-89FC-52FC-0E6C9389F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B7C6119-87A3-03C1-A07F-DE71BFB287E6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Assessment </a:t>
            </a:r>
            <a:endParaRPr lang="en-US" dirty="0">
              <a:latin typeface="MS PMincho"/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close-up of cards&#10;&#10;AI-generated content may be incorrect.">
            <a:extLst>
              <a:ext uri="{FF2B5EF4-FFF2-40B4-BE49-F238E27FC236}">
                <a16:creationId xmlns:a16="http://schemas.microsoft.com/office/drawing/2014/main" id="{7024FF18-E7E1-BE95-68FF-D56319566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1288" y="2411735"/>
            <a:ext cx="9144000" cy="2493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7D717-0AE1-DD5C-3474-EB5E3938FA13}"/>
              </a:ext>
            </a:extLst>
          </p:cNvPr>
          <p:cNvSpPr txBox="1"/>
          <p:nvPr/>
        </p:nvSpPr>
        <p:spPr>
          <a:xfrm>
            <a:off x="1315233" y="7023819"/>
            <a:ext cx="91440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00641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 Light"/>
                <a:ea typeface="+mn-lt"/>
                <a:cs typeface="Calibri Light"/>
              </a:rPr>
              <a:t>You will be able to:</a:t>
            </a:r>
          </a:p>
          <a:p>
            <a:pPr marL="0" indent="0">
              <a:buNone/>
            </a:pPr>
            <a:endParaRPr lang="en-US" sz="2400">
              <a:latin typeface="Calibri Light"/>
              <a:ea typeface="+mn-l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ea typeface="+mn-lt"/>
                <a:cs typeface="+mn-lt"/>
              </a:rPr>
              <a:t>Create assessment questions </a:t>
            </a:r>
            <a:endParaRPr lang="en-US" sz="2400" dirty="0">
              <a:latin typeface="Calibri"/>
              <a:ea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Implement interactive activities in the classroom</a:t>
            </a:r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ea typeface="+mn-lt"/>
                <a:cs typeface="+mn-lt"/>
              </a:rPr>
              <a:t>Connect Lessons to Pop culture</a:t>
            </a:r>
            <a:endParaRPr lang="en-US" sz="26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52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B179E-C96F-FF04-68B6-D10B50A0F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18D2-DF89-94E8-5E7E-3FBA4B699D07}"/>
              </a:ext>
            </a:extLst>
          </p:cNvPr>
          <p:cNvSpPr txBox="1">
            <a:spLocks/>
          </p:cNvSpPr>
          <p:nvPr/>
        </p:nvSpPr>
        <p:spPr>
          <a:xfrm>
            <a:off x="8250892" y="741391"/>
            <a:ext cx="326938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MS PMincho"/>
                <a:cs typeface="+mn-lt"/>
              </a:rPr>
              <a:t>Assessment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8A54A6-3A2E-5055-BF92-DA3861ED52F1}"/>
              </a:ext>
            </a:extLst>
          </p:cNvPr>
          <p:cNvSpPr txBox="1">
            <a:spLocks/>
          </p:cNvSpPr>
          <p:nvPr/>
        </p:nvSpPr>
        <p:spPr>
          <a:xfrm>
            <a:off x="8250890" y="2533476"/>
            <a:ext cx="324026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MS PMincho"/>
                <a:cs typeface="Calibri"/>
              </a:rPr>
              <a:t>Effective Assessments</a:t>
            </a:r>
          </a:p>
          <a:p>
            <a:r>
              <a:rPr lang="en-US" sz="3200" spc="-150" dirty="0">
                <a:latin typeface="MS PMincho"/>
                <a:ea typeface="MS PMincho"/>
                <a:cs typeface="+mn-lt"/>
              </a:rPr>
              <a:t>Test questions</a:t>
            </a:r>
            <a:endParaRPr lang="en-US" dirty="0"/>
          </a:p>
          <a:p>
            <a:endParaRPr lang="en-US" sz="3200" spc="-150" dirty="0">
              <a:latin typeface="MS PMincho"/>
              <a:ea typeface="MS PMincho"/>
              <a:cs typeface="+mn-lt"/>
            </a:endParaRPr>
          </a:p>
          <a:p>
            <a:pPr marL="0"/>
            <a:endParaRPr lang="en-US" sz="2000"/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5A12D-E59B-AA89-6C99-AE26E538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9615BE-94FF-08CE-062D-54AD0741B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28A338E-C746-1875-C75A-D5F9D18F3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AF5FA7-FEE5-DDF6-B683-C465BD92B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121414-3BBB-71AD-36E9-820B1F56EE15}"/>
              </a:ext>
            </a:extLst>
          </p:cNvPr>
          <p:cNvSpPr txBox="1"/>
          <p:nvPr/>
        </p:nvSpPr>
        <p:spPr>
          <a:xfrm>
            <a:off x="1315233" y="7023819"/>
            <a:ext cx="91440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ThePhoto by PhotoAuthor is licensed under CCYYSA.</a:t>
            </a:r>
          </a:p>
        </p:txBody>
      </p:sp>
      <p:pic>
        <p:nvPicPr>
          <p:cNvPr id="3" name="Picture 2" descr="A close up of a star&#10;&#10;AI-generated content may be incorrect.">
            <a:extLst>
              <a:ext uri="{FF2B5EF4-FFF2-40B4-BE49-F238E27FC236}">
                <a16:creationId xmlns:a16="http://schemas.microsoft.com/office/drawing/2014/main" id="{1798057B-DF9F-DCA5-46A8-C729FCEF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08339" y="1920096"/>
            <a:ext cx="5952227" cy="3104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41A955-C41C-BA45-3575-A500130261D8}"/>
              </a:ext>
            </a:extLst>
          </p:cNvPr>
          <p:cNvSpPr txBox="1"/>
          <p:nvPr/>
        </p:nvSpPr>
        <p:spPr>
          <a:xfrm>
            <a:off x="6786113" y="5987450"/>
            <a:ext cx="3881887" cy="15935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509828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936A6-FCC7-B64B-DF48-27904A0C2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0905-77F5-3C3F-E289-0C15EACBA1BD}"/>
              </a:ext>
            </a:extLst>
          </p:cNvPr>
          <p:cNvSpPr txBox="1">
            <a:spLocks/>
          </p:cNvSpPr>
          <p:nvPr/>
        </p:nvSpPr>
        <p:spPr>
          <a:xfrm>
            <a:off x="8250892" y="741391"/>
            <a:ext cx="326938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spc="-150" dirty="0">
                <a:latin typeface="MS PMincho"/>
                <a:ea typeface="MS PMincho"/>
                <a:cs typeface="+mn-lt"/>
              </a:rPr>
              <a:t>Assessment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6045FE5-E0AB-CEDA-3F83-8E099A8FA92A}"/>
              </a:ext>
            </a:extLst>
          </p:cNvPr>
          <p:cNvSpPr txBox="1">
            <a:spLocks/>
          </p:cNvSpPr>
          <p:nvPr/>
        </p:nvSpPr>
        <p:spPr>
          <a:xfrm>
            <a:off x="8250890" y="2533476"/>
            <a:ext cx="324026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MS PMincho"/>
                <a:cs typeface="Calibri"/>
              </a:rPr>
              <a:t>Effective Assessments</a:t>
            </a:r>
          </a:p>
          <a:p>
            <a:r>
              <a:rPr lang="en-US" sz="3200" spc="-150" dirty="0">
                <a:latin typeface="MS PMincho"/>
                <a:ea typeface="MS PMincho"/>
                <a:cs typeface="Calibri"/>
              </a:rPr>
              <a:t>Substance matters</a:t>
            </a:r>
          </a:p>
          <a:p>
            <a:endParaRPr lang="en-US" sz="3200" spc="-150" dirty="0">
              <a:latin typeface="MS PMincho"/>
              <a:ea typeface="MS PMincho"/>
              <a:cs typeface="+mn-lt"/>
            </a:endParaRPr>
          </a:p>
          <a:p>
            <a:pPr marL="0"/>
            <a:endParaRPr lang="en-US" sz="2000"/>
          </a:p>
          <a:p>
            <a:endParaRPr lang="en-US" sz="2000"/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33954-1ED6-EAFE-601F-ACB3493FE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7AECE1-77B7-42AC-8E6A-0B30C79F4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1705F6-4828-E5FF-6AA1-197F29CF1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1F6FAA8-960A-1AB0-39C8-D15A746A4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E8078F-9272-CCB7-F45F-4BEAC79F5A8B}"/>
              </a:ext>
            </a:extLst>
          </p:cNvPr>
          <p:cNvSpPr txBox="1"/>
          <p:nvPr/>
        </p:nvSpPr>
        <p:spPr>
          <a:xfrm>
            <a:off x="1315233" y="7023819"/>
            <a:ext cx="91440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ThePhoto by PhotoAuthor is licensed under CCYYSA.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6405A-09B2-02A8-A658-623DAD07E578}"/>
              </a:ext>
            </a:extLst>
          </p:cNvPr>
          <p:cNvSpPr txBox="1"/>
          <p:nvPr/>
        </p:nvSpPr>
        <p:spPr>
          <a:xfrm>
            <a:off x="6786113" y="5987450"/>
            <a:ext cx="3881887" cy="15935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1" name="Picture 10" descr="14,512 Empty Calories Stock Photos, Images &amp; Photography | Shutterstock">
            <a:extLst>
              <a:ext uri="{FF2B5EF4-FFF2-40B4-BE49-F238E27FC236}">
                <a16:creationId xmlns:a16="http://schemas.microsoft.com/office/drawing/2014/main" id="{7204D254-597D-B107-5B85-0176FBA2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80" y="1704203"/>
            <a:ext cx="5740743" cy="38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02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6DD50-8827-EDBB-255E-A663B7D9E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6C69E-10C2-94EA-0878-38816A179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ACE11-60AF-E454-394F-897FDB66F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490" y="1819374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MS PMincho"/>
                <a:ea typeface="+mn-lt"/>
                <a:cs typeface="+mn-lt"/>
              </a:rPr>
              <a:t>5.Audience interaction- your turn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93296-DA3F-BBF0-051B-BA96CF78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EF7EB-8917-846F-AA74-18FB08EAF7D7}"/>
              </a:ext>
            </a:extLst>
          </p:cNvPr>
          <p:cNvSpPr txBox="1"/>
          <p:nvPr/>
        </p:nvSpPr>
        <p:spPr>
          <a:xfrm>
            <a:off x="3570288" y="6515100"/>
            <a:ext cx="5051425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232A4-EB64-22EE-95FC-FDCE6E806427}"/>
              </a:ext>
            </a:extLst>
          </p:cNvPr>
          <p:cNvSpPr txBox="1"/>
          <p:nvPr/>
        </p:nvSpPr>
        <p:spPr>
          <a:xfrm>
            <a:off x="2343150" y="6515100"/>
            <a:ext cx="75057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2" name="Picture 1" descr="Free Images : person, people, youth, sitting, conversation, 2016366 ...">
            <a:extLst>
              <a:ext uri="{FF2B5EF4-FFF2-40B4-BE49-F238E27FC236}">
                <a16:creationId xmlns:a16="http://schemas.microsoft.com/office/drawing/2014/main" id="{FAE6A364-29A6-029D-3EE9-4FE279F36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830" y="1818735"/>
            <a:ext cx="4701397" cy="32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6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150" dirty="0">
                <a:latin typeface="MS PMincho"/>
                <a:ea typeface="+mn-lt"/>
                <a:cs typeface="+mn-lt"/>
              </a:rPr>
              <a:t>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33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7D6AFC-1B5C-888B-F90C-E340EA57F69A}"/>
              </a:ext>
            </a:extLst>
          </p:cNvPr>
          <p:cNvSpPr txBox="1">
            <a:spLocks/>
          </p:cNvSpPr>
          <p:nvPr/>
        </p:nvSpPr>
        <p:spPr>
          <a:xfrm>
            <a:off x="729770" y="2019149"/>
            <a:ext cx="7663206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-150" dirty="0">
                <a:latin typeface="MS PMincho"/>
                <a:ea typeface="+mn-lt"/>
                <a:cs typeface="+mn-lt"/>
                <a:hlinkClick r:id="rId2"/>
              </a:rPr>
              <a:t>Critical commons clips</a:t>
            </a:r>
            <a:r>
              <a:rPr lang="en-US" sz="3200" spc="-150" dirty="0">
                <a:latin typeface="MS PMincho"/>
                <a:ea typeface="+mn-lt"/>
                <a:cs typeface="+mn-lt"/>
              </a:rPr>
              <a:t> (download mp4 files)</a:t>
            </a:r>
            <a:endParaRPr lang="en-US" sz="3200" spc="-150" dirty="0">
              <a:ea typeface="+mn-lt"/>
              <a:cs typeface="+mn-lt"/>
            </a:endParaRPr>
          </a:p>
          <a:p>
            <a:r>
              <a:rPr lang="en-US" sz="3200" spc="-150" dirty="0">
                <a:latin typeface="MS PMincho"/>
                <a:ea typeface="+mn-lt"/>
                <a:cs typeface="+mn-lt"/>
                <a:hlinkClick r:id="rId3"/>
              </a:rPr>
              <a:t>Jadrian Wooten's econ clips</a:t>
            </a:r>
            <a:r>
              <a:rPr lang="en-US" sz="3200" spc="-150" dirty="0">
                <a:latin typeface="MS PMincho"/>
                <a:ea typeface="+mn-lt"/>
                <a:cs typeface="+mn-lt"/>
              </a:rPr>
              <a:t> </a:t>
            </a:r>
          </a:p>
          <a:p>
            <a:r>
              <a:rPr lang="en-US" sz="3200" spc="-150" dirty="0">
                <a:latin typeface="MS PMincho"/>
                <a:ea typeface="+mn-lt"/>
                <a:cs typeface="+mn-lt"/>
                <a:hlinkClick r:id="rId4"/>
              </a:rPr>
              <a:t>Teaching with superstore</a:t>
            </a:r>
            <a:endParaRPr lang="en-US" sz="3200" spc="-150" dirty="0">
              <a:latin typeface="MS PMincho"/>
              <a:ea typeface="+mn-lt"/>
              <a:cs typeface="+mn-lt"/>
            </a:endParaRPr>
          </a:p>
          <a:p>
            <a:r>
              <a:rPr lang="en-US" sz="3200" spc="-150" dirty="0">
                <a:latin typeface="MS PMincho"/>
                <a:ea typeface="+mn-lt"/>
                <a:cs typeface="+mn-lt"/>
                <a:hlinkClick r:id="rId5"/>
              </a:rPr>
              <a:t>Bob's burgers paper</a:t>
            </a:r>
          </a:p>
          <a:p>
            <a:pPr marL="0" indent="0">
              <a:buNone/>
            </a:pPr>
            <a:endParaRPr lang="en-US" sz="2600" dirty="0">
              <a:latin typeface="Calibri Light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Inter Light" panose="02000503000000020004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84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B4623-B8A0-7609-F29A-E4070369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9EB5838-A4C6-693F-8179-3769284F1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E324A-13B3-7A6A-9340-B513477889C9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/>
              <a:t>Presenter(s)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A0975F1-CA84-B4DF-A689-C4AA95120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062C3-5052-6B97-6BCB-2CE9F8FC74A0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800" b="1" dirty="0"/>
              <a:t>Brian Lynch</a:t>
            </a:r>
            <a:endParaRPr lang="en-US" sz="1800" b="1">
              <a:ea typeface="Calibri"/>
              <a:cs typeface="Calibri"/>
            </a:endParaRPr>
          </a:p>
          <a:p>
            <a:pPr marL="0"/>
            <a:r>
              <a:rPr lang="en-US" sz="1800" dirty="0"/>
              <a:t>fezcgdad@gmail.com</a:t>
            </a:r>
            <a:endParaRPr lang="en-US" sz="1800" dirty="0">
              <a:ea typeface="Calibri"/>
              <a:cs typeface="Calibri"/>
            </a:endParaRPr>
          </a:p>
          <a:p>
            <a:pPr marL="0"/>
            <a:endParaRPr lang="en-US" sz="2200" dirty="0">
              <a:ea typeface="Calibri"/>
              <a:cs typeface="Calibri"/>
            </a:endParaRPr>
          </a:p>
          <a:p>
            <a:pPr marL="0"/>
            <a:endParaRPr lang="en-US" sz="2200"/>
          </a:p>
        </p:txBody>
      </p:sp>
      <p:pic>
        <p:nvPicPr>
          <p:cNvPr id="4" name="Picture 3" descr="A person wearing a purple shirt and tie&#10;&#10;AI-generated content may be incorrect.">
            <a:extLst>
              <a:ext uri="{FF2B5EF4-FFF2-40B4-BE49-F238E27FC236}">
                <a16:creationId xmlns:a16="http://schemas.microsoft.com/office/drawing/2014/main" id="{1FF65E5E-0F82-0B3B-4BDD-8B10C674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01" b="2910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CCD6C-513D-36D6-B08A-B17C3F11A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388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F68547-62A7-D048-8F71-887F87A91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A purple flyer with a qr code and images of people&#10;&#10;AI-generated content may be incorrect.">
            <a:extLst>
              <a:ext uri="{FF2B5EF4-FFF2-40B4-BE49-F238E27FC236}">
                <a16:creationId xmlns:a16="http://schemas.microsoft.com/office/drawing/2014/main" id="{C1AEA470-60D6-D573-C35A-94D29B808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33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C516-C487-D82E-4A29-FE6C9BCA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</p:spPr>
        <p:txBody>
          <a:bodyPr lIns="91440" tIns="45720" rIns="91440" bIns="45720">
            <a:normAutofit/>
          </a:bodyPr>
          <a:lstStyle/>
          <a:p>
            <a:r>
              <a:rPr lang="en-US"/>
              <a:t>Happy Econ Ed Month!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3F121-5603-2099-9CF0-196AE628E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0" y="1825625"/>
            <a:ext cx="5181600" cy="4351338"/>
          </a:xfrm>
        </p:spPr>
        <p:txBody>
          <a:bodyPr lIns="91440" tIns="45720" rIns="91440" bIns="45720" anchor="t"/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 descr="A calendar with images and text&#10;&#10;AI-generated content may be incorrect.">
            <a:extLst>
              <a:ext uri="{FF2B5EF4-FFF2-40B4-BE49-F238E27FC236}">
                <a16:creationId xmlns:a16="http://schemas.microsoft.com/office/drawing/2014/main" id="{964BCB52-57D9-0718-122E-47DAAE3D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" y="1265622"/>
            <a:ext cx="11704454" cy="527089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C5660-1032-7E0D-1843-291FD33E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2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8C4E4E-0978-6720-69E4-58C70288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20134B-F90A-6850-E69E-25F9CB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972BAD-F407-D31A-1703-22A25DBA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01" y="2290418"/>
            <a:ext cx="10270643" cy="3363636"/>
          </a:xfrm>
          <a:prstGeom prst="rect">
            <a:avLst/>
          </a:prstGeom>
          <a:noFill/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314491D-5FFD-9863-AE07-0A1A628D8A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9053" y="1477618"/>
            <a:ext cx="10830339" cy="10350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2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BD5CC-9B6B-57DA-1365-F28A29344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 descr="A person standing next to a globe&#10;&#10;AI-generated content may be incorrect.">
            <a:extLst>
              <a:ext uri="{FF2B5EF4-FFF2-40B4-BE49-F238E27FC236}">
                <a16:creationId xmlns:a16="http://schemas.microsoft.com/office/drawing/2014/main" id="{9641B013-77C7-5133-B36E-271035F0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2" y="0"/>
            <a:ext cx="11417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92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Thank you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184D1E-DFA3-373A-0A48-9EF798D9A213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364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/>
              <a:t>Presenter(s)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800" b="1" dirty="0"/>
              <a:t>Brian Lynch</a:t>
            </a:r>
            <a:endParaRPr lang="en-US" sz="1800" b="1">
              <a:ea typeface="Calibri"/>
              <a:cs typeface="Calibri"/>
            </a:endParaRPr>
          </a:p>
          <a:p>
            <a:pPr marL="0"/>
            <a:r>
              <a:rPr lang="en-US" sz="1800" dirty="0"/>
              <a:t>fezcgdad@gmail.com</a:t>
            </a:r>
            <a:endParaRPr lang="en-US" sz="1800" dirty="0">
              <a:ea typeface="Calibri"/>
              <a:cs typeface="Calibri"/>
            </a:endParaRPr>
          </a:p>
          <a:p>
            <a:pPr marL="0"/>
            <a:endParaRPr lang="en-US" sz="2200" dirty="0">
              <a:ea typeface="Calibri"/>
              <a:cs typeface="Calibri"/>
            </a:endParaRPr>
          </a:p>
          <a:p>
            <a:pPr marL="0"/>
            <a:endParaRPr lang="en-US" sz="2200"/>
          </a:p>
        </p:txBody>
      </p:sp>
      <p:pic>
        <p:nvPicPr>
          <p:cNvPr id="4" name="Picture 3" descr="A person wearing a purple shirt and tie&#10;&#10;AI-generated content may be incorrect.">
            <a:extLst>
              <a:ext uri="{FF2B5EF4-FFF2-40B4-BE49-F238E27FC236}">
                <a16:creationId xmlns:a16="http://schemas.microsoft.com/office/drawing/2014/main" id="{8EAFE911-6EDA-1582-A1EE-FEFF69A306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01" b="2910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427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dirty="0">
                <a:latin typeface="MS PMincho"/>
                <a:ea typeface="+mn-lt"/>
                <a:cs typeface="+mn-lt"/>
              </a:rPr>
              <a:t>Background</a:t>
            </a:r>
          </a:p>
          <a:p>
            <a:pPr marL="514350" indent="-514350">
              <a:buAutoNum type="arabicPeriod"/>
            </a:pPr>
            <a:r>
              <a:rPr lang="en-US" dirty="0">
                <a:latin typeface="MS PMincho"/>
                <a:ea typeface="+mn-lt"/>
                <a:cs typeface="+mn-lt"/>
              </a:rPr>
              <a:t>Why pop culture</a:t>
            </a:r>
          </a:p>
          <a:p>
            <a:pPr marL="514350" indent="-514350">
              <a:buAutoNum type="arabicPeriod"/>
            </a:pPr>
            <a:r>
              <a:rPr lang="en-US" dirty="0">
                <a:latin typeface="MS PMincho"/>
                <a:ea typeface="+mn-lt"/>
                <a:cs typeface="+mn-lt"/>
              </a:rPr>
              <a:t>Creating videos</a:t>
            </a:r>
          </a:p>
          <a:p>
            <a:pPr marL="514350" indent="-514350">
              <a:buAutoNum type="arabicPeriod"/>
            </a:pPr>
            <a:r>
              <a:rPr lang="en-US" dirty="0">
                <a:latin typeface="MS PMincho"/>
                <a:ea typeface="+mn-lt"/>
                <a:cs typeface="+mn-lt"/>
              </a:rPr>
              <a:t>Assessment tools</a:t>
            </a:r>
          </a:p>
          <a:p>
            <a:pPr marL="514350" indent="-514350">
              <a:buAutoNum type="arabicPeriod"/>
            </a:pPr>
            <a:r>
              <a:rPr lang="en-US" dirty="0">
                <a:latin typeface="MS PMincho"/>
                <a:ea typeface="Calibri" panose="020F0502020204030204"/>
                <a:cs typeface="Calibri" panose="020F0502020204030204"/>
              </a:rPr>
              <a:t>Audience Interaction</a:t>
            </a:r>
          </a:p>
          <a:p>
            <a:pPr marL="514350" indent="-514350">
              <a:buAutoNum type="arabicPeriod"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514350" indent="-514350">
              <a:buAutoNum type="arabicPeriod"/>
            </a:pPr>
            <a:endParaRPr lang="en-US" sz="260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5</a:t>
            </a:fld>
            <a:endParaRPr lang="en-US"/>
          </a:p>
        </p:txBody>
      </p:sp>
      <p:pic>
        <p:nvPicPr>
          <p:cNvPr id="4" name="Picture 3" descr="A cartoon character holding a book&#10;&#10;Description automatically generated">
            <a:extLst>
              <a:ext uri="{FF2B5EF4-FFF2-40B4-BE49-F238E27FC236}">
                <a16:creationId xmlns:a16="http://schemas.microsoft.com/office/drawing/2014/main" id="{CD3F451A-6F82-3B20-20CE-77171E9E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283" y="2309531"/>
            <a:ext cx="2181786" cy="22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National Standards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The Voluntary National Content Standard Doc">
            <a:extLst>
              <a:ext uri="{FF2B5EF4-FFF2-40B4-BE49-F238E27FC236}">
                <a16:creationId xmlns:a16="http://schemas.microsoft.com/office/drawing/2014/main" id="{B5F984F9-D901-3A2B-EBF8-B4B74BC7B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35" y="1548022"/>
            <a:ext cx="3359523" cy="436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8A59A-A89C-4075-6523-DD2D892B6AD4}"/>
              </a:ext>
            </a:extLst>
          </p:cNvPr>
          <p:cNvSpPr txBox="1"/>
          <p:nvPr/>
        </p:nvSpPr>
        <p:spPr>
          <a:xfrm>
            <a:off x="1451571" y="6183833"/>
            <a:ext cx="8166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 Light"/>
                <a:ea typeface="Calibri Light"/>
                <a:cs typeface="Calibri Light"/>
                <a:hlinkClick r:id="rId3"/>
              </a:rPr>
              <a:t>https://www.councilforeconed.org/policy-advocacy/k-12-standards/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D9AFC4-3A1E-5081-F4F1-E472EAF1A09F}"/>
              </a:ext>
            </a:extLst>
          </p:cNvPr>
          <p:cNvSpPr txBox="1">
            <a:spLocks/>
          </p:cNvSpPr>
          <p:nvPr/>
        </p:nvSpPr>
        <p:spPr>
          <a:xfrm>
            <a:off x="5634312" y="1713566"/>
            <a:ext cx="5653840" cy="43625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Decision Making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Scarcity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Allocation</a:t>
            </a: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964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AFF4F-8D09-E5E4-0BDB-47081F1C8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9906A-C732-D223-96BA-C761DC4A1EA4}"/>
              </a:ext>
            </a:extLst>
          </p:cNvPr>
          <p:cNvSpPr txBox="1">
            <a:spLocks/>
          </p:cNvSpPr>
          <p:nvPr/>
        </p:nvSpPr>
        <p:spPr>
          <a:xfrm>
            <a:off x="8153400" y="1128094"/>
            <a:ext cx="3434180" cy="1415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latin typeface="MS PMincho"/>
                <a:ea typeface="+mn-lt"/>
                <a:cs typeface="+mn-lt"/>
              </a:rPr>
              <a:t>Quick Question</a:t>
            </a:r>
          </a:p>
        </p:txBody>
      </p:sp>
      <p:pic>
        <p:nvPicPr>
          <p:cNvPr id="6" name="Picture 5" descr="A collage of a person">
            <a:extLst>
              <a:ext uri="{FF2B5EF4-FFF2-40B4-BE49-F238E27FC236}">
                <a16:creationId xmlns:a16="http://schemas.microsoft.com/office/drawing/2014/main" id="{3B351368-BD8A-F1D5-ED46-BBA9A1DC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6" r="3" b="7686"/>
          <a:stretch/>
        </p:blipFill>
        <p:spPr>
          <a:xfrm>
            <a:off x="-3260" y="10"/>
            <a:ext cx="7572605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E32B4-79D3-ECC2-5AF8-9C11393ED4F5}"/>
              </a:ext>
            </a:extLst>
          </p:cNvPr>
          <p:cNvSpPr txBox="1">
            <a:spLocks/>
          </p:cNvSpPr>
          <p:nvPr/>
        </p:nvSpPr>
        <p:spPr>
          <a:xfrm>
            <a:off x="8153400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In the chat, please put the number that best describes your knowledge of resources for economics media clips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197D-9B28-FB1D-76CC-E657C14BE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737A8-236E-33D1-07AC-28C87A81C978}"/>
              </a:ext>
            </a:extLst>
          </p:cNvPr>
          <p:cNvSpPr txBox="1"/>
          <p:nvPr/>
        </p:nvSpPr>
        <p:spPr>
          <a:xfrm>
            <a:off x="99993" y="6184548"/>
            <a:ext cx="6361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ea typeface="Calibri"/>
                <a:cs typeface="Calibri"/>
              </a:rPr>
              <a:t>7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0DABA-E0C3-6242-0442-A47085D1E6E5}"/>
              </a:ext>
            </a:extLst>
          </p:cNvPr>
          <p:cNvSpPr txBox="1"/>
          <p:nvPr/>
        </p:nvSpPr>
        <p:spPr>
          <a:xfrm>
            <a:off x="2604052" y="6182139"/>
            <a:ext cx="11794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a typeface="Calibri"/>
                <a:cs typeface="Calibri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CE5DFE-5042-6B95-0792-CE5BFAE2BCE0}"/>
              </a:ext>
            </a:extLst>
          </p:cNvPr>
          <p:cNvSpPr txBox="1"/>
          <p:nvPr/>
        </p:nvSpPr>
        <p:spPr>
          <a:xfrm>
            <a:off x="4962939" y="618213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a typeface="Calibri"/>
                <a:cs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9750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04937-5A75-8F45-9D28-624C5D2D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82BE-1DFB-836A-F89D-87409511E62C}"/>
              </a:ext>
            </a:extLst>
          </p:cNvPr>
          <p:cNvSpPr txBox="1">
            <a:spLocks/>
          </p:cNvSpPr>
          <p:nvPr/>
        </p:nvSpPr>
        <p:spPr>
          <a:xfrm>
            <a:off x="8038381" y="1372509"/>
            <a:ext cx="3434180" cy="1415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/>
              <a:t>Quick Question</a:t>
            </a:r>
            <a:endParaRPr lang="en-US" dirty="0"/>
          </a:p>
        </p:txBody>
      </p:sp>
      <p:pic>
        <p:nvPicPr>
          <p:cNvPr id="6" name="Picture 5" descr="A collage of a person">
            <a:extLst>
              <a:ext uri="{FF2B5EF4-FFF2-40B4-BE49-F238E27FC236}">
                <a16:creationId xmlns:a16="http://schemas.microsoft.com/office/drawing/2014/main" id="{54B544C1-88DC-1D8F-B7F3-DA706214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6" r="3" b="7686"/>
          <a:stretch/>
        </p:blipFill>
        <p:spPr>
          <a:xfrm>
            <a:off x="-3260" y="10"/>
            <a:ext cx="7572605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89B5D-AA5A-D765-0557-EEDD6BE7C58B}"/>
              </a:ext>
            </a:extLst>
          </p:cNvPr>
          <p:cNvSpPr txBox="1">
            <a:spLocks/>
          </p:cNvSpPr>
          <p:nvPr/>
        </p:nvSpPr>
        <p:spPr>
          <a:xfrm>
            <a:off x="8153400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In the chat, please put the number that best describes your comfort level as a teacher with using media clips as assessment tools</a:t>
            </a:r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BDB5F-48E4-D617-18C5-84B71B4AF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EBF50-8143-703E-D634-08387A3A1A7B}"/>
              </a:ext>
            </a:extLst>
          </p:cNvPr>
          <p:cNvSpPr txBox="1"/>
          <p:nvPr/>
        </p:nvSpPr>
        <p:spPr>
          <a:xfrm>
            <a:off x="99993" y="6184548"/>
            <a:ext cx="6361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ea typeface="Calibri"/>
                <a:cs typeface="Calibri"/>
              </a:rPr>
              <a:t>7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FAC60-438A-CE4D-6AC2-93399AA8673A}"/>
              </a:ext>
            </a:extLst>
          </p:cNvPr>
          <p:cNvSpPr txBox="1"/>
          <p:nvPr/>
        </p:nvSpPr>
        <p:spPr>
          <a:xfrm>
            <a:off x="2604052" y="6182139"/>
            <a:ext cx="11794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a typeface="Calibri"/>
                <a:cs typeface="Calibri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21AC4-2C51-D0B7-0751-70F4E42CC596}"/>
              </a:ext>
            </a:extLst>
          </p:cNvPr>
          <p:cNvSpPr txBox="1"/>
          <p:nvPr/>
        </p:nvSpPr>
        <p:spPr>
          <a:xfrm>
            <a:off x="4962939" y="618213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a typeface="Calibri"/>
                <a:cs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8970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7BD51-3939-AB79-3336-0084EAEF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872B-E339-4FFD-6155-531B1FE19491}"/>
              </a:ext>
            </a:extLst>
          </p:cNvPr>
          <p:cNvSpPr txBox="1">
            <a:spLocks/>
          </p:cNvSpPr>
          <p:nvPr/>
        </p:nvSpPr>
        <p:spPr>
          <a:xfrm>
            <a:off x="8153400" y="1128094"/>
            <a:ext cx="3434180" cy="1415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/>
              <a:t>Quick Question</a:t>
            </a:r>
            <a:endParaRPr lang="en-US" dirty="0"/>
          </a:p>
        </p:txBody>
      </p:sp>
      <p:pic>
        <p:nvPicPr>
          <p:cNvPr id="6" name="Picture 5" descr="A collage of a person">
            <a:extLst>
              <a:ext uri="{FF2B5EF4-FFF2-40B4-BE49-F238E27FC236}">
                <a16:creationId xmlns:a16="http://schemas.microsoft.com/office/drawing/2014/main" id="{747C952B-4845-DEE8-24AD-FE2D1132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6" r="3" b="7686"/>
          <a:stretch/>
        </p:blipFill>
        <p:spPr>
          <a:xfrm>
            <a:off x="-3260" y="10"/>
            <a:ext cx="7572605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F546D-EC5B-97CD-D1FB-4E74D6DC6B50}"/>
              </a:ext>
            </a:extLst>
          </p:cNvPr>
          <p:cNvSpPr txBox="1">
            <a:spLocks/>
          </p:cNvSpPr>
          <p:nvPr/>
        </p:nvSpPr>
        <p:spPr>
          <a:xfrm>
            <a:off x="8153400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MS PMincho"/>
                <a:ea typeface="+mn-lt"/>
                <a:cs typeface="+mn-lt"/>
              </a:rPr>
              <a:t>In the chat, please put the number that describes your comfort level with using an  LMS</a:t>
            </a:r>
            <a:endParaRPr lang="en-US" dirty="0" err="1">
              <a:latin typeface="MS PMincho"/>
              <a:ea typeface="+mn-lt"/>
              <a:cs typeface="+mn-lt"/>
            </a:endParaRPr>
          </a:p>
          <a:p>
            <a:pPr marL="0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8F9C0-9304-88E8-9E93-DC2E5D69C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FA35B-B6D3-C5C1-3BB1-6D7C7CBEA819}"/>
              </a:ext>
            </a:extLst>
          </p:cNvPr>
          <p:cNvSpPr txBox="1"/>
          <p:nvPr/>
        </p:nvSpPr>
        <p:spPr>
          <a:xfrm>
            <a:off x="99993" y="6184548"/>
            <a:ext cx="6361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ea typeface="Calibri"/>
                <a:cs typeface="Calibri"/>
              </a:rPr>
              <a:t>7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645B0-8F00-F8FA-7EAD-332B56204469}"/>
              </a:ext>
            </a:extLst>
          </p:cNvPr>
          <p:cNvSpPr txBox="1"/>
          <p:nvPr/>
        </p:nvSpPr>
        <p:spPr>
          <a:xfrm>
            <a:off x="2604052" y="6182139"/>
            <a:ext cx="11794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a typeface="Calibri"/>
                <a:cs typeface="Calibri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4C387-6F34-DD94-DFCF-0BF2ACF1E0FA}"/>
              </a:ext>
            </a:extLst>
          </p:cNvPr>
          <p:cNvSpPr txBox="1"/>
          <p:nvPr/>
        </p:nvSpPr>
        <p:spPr>
          <a:xfrm>
            <a:off x="4962939" y="618213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a typeface="Calibri"/>
                <a:cs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8872303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9" ma:contentTypeDescription="Create a new document." ma:contentTypeScope="" ma:versionID="7f4a9f3bcf37a5f53ccf66f591a2842b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9c31c30715bd807f3c42f561d7994115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Props1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5C31A-0E3E-4F97-8E57-766738EC92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c1190-56bd-4797-9cf7-4990489609e0"/>
    <ds:schemaRef ds:uri="e475455f-c69b-4ff8-acf7-75612f4dc1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714</Words>
  <Application>Microsoft Office PowerPoint</Application>
  <PresentationFormat>Widescreen</PresentationFormat>
  <Paragraphs>183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MS PMincho</vt:lpstr>
      <vt:lpstr>Arial</vt:lpstr>
      <vt:lpstr>Calibri</vt:lpstr>
      <vt:lpstr>Calibri Light</vt:lpstr>
      <vt:lpstr>Courier New</vt:lpstr>
      <vt:lpstr>Inter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Happy Econ Ed Month!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James LeBlanc</cp:lastModifiedBy>
  <cp:revision>696</cp:revision>
  <dcterms:created xsi:type="dcterms:W3CDTF">2022-05-10T21:20:13Z</dcterms:created>
  <dcterms:modified xsi:type="dcterms:W3CDTF">2025-10-07T20:18:14Z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