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716" r:id="rId5"/>
  </p:sldMasterIdLst>
  <p:notesMasterIdLst>
    <p:notesMasterId r:id="rId48"/>
  </p:notesMasterIdLst>
  <p:handoutMasterIdLst>
    <p:handoutMasterId r:id="rId49"/>
  </p:handoutMasterIdLst>
  <p:sldIdLst>
    <p:sldId id="699" r:id="rId6"/>
    <p:sldId id="760" r:id="rId7"/>
    <p:sldId id="722" r:id="rId8"/>
    <p:sldId id="724" r:id="rId9"/>
    <p:sldId id="725" r:id="rId10"/>
    <p:sldId id="726" r:id="rId11"/>
    <p:sldId id="770" r:id="rId12"/>
    <p:sldId id="769" r:id="rId13"/>
    <p:sldId id="778" r:id="rId14"/>
    <p:sldId id="779" r:id="rId15"/>
    <p:sldId id="780" r:id="rId16"/>
    <p:sldId id="781" r:id="rId17"/>
    <p:sldId id="276" r:id="rId18"/>
    <p:sldId id="277" r:id="rId19"/>
    <p:sldId id="279" r:id="rId20"/>
    <p:sldId id="280" r:id="rId21"/>
    <p:sldId id="281" r:id="rId22"/>
    <p:sldId id="296" r:id="rId23"/>
    <p:sldId id="782" r:id="rId24"/>
    <p:sldId id="765" r:id="rId25"/>
    <p:sldId id="283" r:id="rId26"/>
    <p:sldId id="766" r:id="rId27"/>
    <p:sldId id="767" r:id="rId28"/>
    <p:sldId id="771" r:id="rId29"/>
    <p:sldId id="784" r:id="rId30"/>
    <p:sldId id="773" r:id="rId31"/>
    <p:sldId id="285" r:id="rId32"/>
    <p:sldId id="783" r:id="rId33"/>
    <p:sldId id="286" r:id="rId34"/>
    <p:sldId id="287" r:id="rId35"/>
    <p:sldId id="785" r:id="rId36"/>
    <p:sldId id="775" r:id="rId37"/>
    <p:sldId id="776" r:id="rId38"/>
    <p:sldId id="290" r:id="rId39"/>
    <p:sldId id="291" r:id="rId40"/>
    <p:sldId id="777" r:id="rId41"/>
    <p:sldId id="786" r:id="rId42"/>
    <p:sldId id="774" r:id="rId43"/>
    <p:sldId id="288" r:id="rId44"/>
    <p:sldId id="297" r:id="rId45"/>
    <p:sldId id="749" r:id="rId46"/>
    <p:sldId id="75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FEE4"/>
    <a:srgbClr val="DDF2F7"/>
    <a:srgbClr val="414A58"/>
    <a:srgbClr val="5DBF9A"/>
    <a:srgbClr val="79BFB8"/>
    <a:srgbClr val="86C17B"/>
    <a:srgbClr val="A7C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1138"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6C3013-2CFF-4E50-BF8A-D6E919D50A7A}"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E4657240-47D9-4F42-A4E5-2774F208C388}">
      <dgm:prSet/>
      <dgm:spPr/>
      <dgm:t>
        <a:bodyPr/>
        <a:lstStyle/>
        <a:p>
          <a:r>
            <a:rPr lang="en-US" dirty="0"/>
            <a:t>10.M.3:  Technological advancements can expand employment opportunities through job creation in innovative and emerging industries. </a:t>
          </a:r>
          <a:r>
            <a:rPr lang="en-US" b="1" dirty="0"/>
            <a:t>However, technology also carries the risk of job displacement for specific tasks that become automated or obsolete. </a:t>
          </a:r>
          <a:r>
            <a:rPr lang="en-US" dirty="0"/>
            <a:t>	</a:t>
          </a:r>
        </a:p>
      </dgm:t>
    </dgm:pt>
    <dgm:pt modelId="{003E9AC1-C247-4568-8C44-39960932C44E}" type="parTrans" cxnId="{46305F04-2CFA-4782-B82C-6CD699228E10}">
      <dgm:prSet/>
      <dgm:spPr/>
      <dgm:t>
        <a:bodyPr/>
        <a:lstStyle/>
        <a:p>
          <a:endParaRPr lang="en-US"/>
        </a:p>
      </dgm:t>
    </dgm:pt>
    <dgm:pt modelId="{7F863323-E746-4E79-884B-A7CA20C29F14}" type="sibTrans" cxnId="{46305F04-2CFA-4782-B82C-6CD699228E10}">
      <dgm:prSet/>
      <dgm:spPr/>
      <dgm:t>
        <a:bodyPr/>
        <a:lstStyle/>
        <a:p>
          <a:endParaRPr lang="en-US"/>
        </a:p>
      </dgm:t>
    </dgm:pt>
    <dgm:pt modelId="{1385E568-65B9-470F-93A4-C05EC0113BBF}">
      <dgm:prSet/>
      <dgm:spPr/>
      <dgm:t>
        <a:bodyPr/>
        <a:lstStyle/>
        <a:p>
          <a:r>
            <a:rPr lang="en-US" dirty="0"/>
            <a:t>10.H.1:  The profit motive drives businesses to innovate and seek new technologies that improve efficiency and reduce costs</a:t>
          </a:r>
          <a:r>
            <a:rPr lang="en-US" b="1" dirty="0"/>
            <a:t>. Governments can support businesses’ initiatives to develop new technologies by funding research and development, providing tax incentives and subsidies, creating favorable environments, and investing in human capital. 	</a:t>
          </a:r>
        </a:p>
      </dgm:t>
    </dgm:pt>
    <dgm:pt modelId="{F0743AA2-97FE-4D9B-BC6F-F93322056DDF}" type="parTrans" cxnId="{3C6DF7CB-1174-484B-AB13-F6BDF74082D4}">
      <dgm:prSet/>
      <dgm:spPr/>
      <dgm:t>
        <a:bodyPr/>
        <a:lstStyle/>
        <a:p>
          <a:endParaRPr lang="en-US"/>
        </a:p>
      </dgm:t>
    </dgm:pt>
    <dgm:pt modelId="{FC842A39-4775-4531-A358-2D5BFD9C5AD2}" type="sibTrans" cxnId="{3C6DF7CB-1174-484B-AB13-F6BDF74082D4}">
      <dgm:prSet/>
      <dgm:spPr/>
      <dgm:t>
        <a:bodyPr/>
        <a:lstStyle/>
        <a:p>
          <a:endParaRPr lang="en-US"/>
        </a:p>
      </dgm:t>
    </dgm:pt>
    <dgm:pt modelId="{C2A8C221-1EAA-49A1-B6AE-5371434267CA}" type="pres">
      <dgm:prSet presAssocID="{6E6C3013-2CFF-4E50-BF8A-D6E919D50A7A}" presName="hierChild1" presStyleCnt="0">
        <dgm:presLayoutVars>
          <dgm:chPref val="1"/>
          <dgm:dir/>
          <dgm:animOne val="branch"/>
          <dgm:animLvl val="lvl"/>
          <dgm:resizeHandles/>
        </dgm:presLayoutVars>
      </dgm:prSet>
      <dgm:spPr/>
    </dgm:pt>
    <dgm:pt modelId="{AAA705B7-98F3-4460-B723-A85B63147E05}" type="pres">
      <dgm:prSet presAssocID="{E4657240-47D9-4F42-A4E5-2774F208C388}" presName="hierRoot1" presStyleCnt="0"/>
      <dgm:spPr/>
    </dgm:pt>
    <dgm:pt modelId="{0F44A4B6-783F-4856-991A-145F6571121C}" type="pres">
      <dgm:prSet presAssocID="{E4657240-47D9-4F42-A4E5-2774F208C388}" presName="composite" presStyleCnt="0"/>
      <dgm:spPr/>
    </dgm:pt>
    <dgm:pt modelId="{7F61E75B-BFCE-4F18-800A-EA18DD4ECED9}" type="pres">
      <dgm:prSet presAssocID="{E4657240-47D9-4F42-A4E5-2774F208C388}" presName="background" presStyleLbl="node0" presStyleIdx="0" presStyleCnt="2"/>
      <dgm:spPr/>
    </dgm:pt>
    <dgm:pt modelId="{97409842-F38D-498F-9B42-BE7C4E8B2212}" type="pres">
      <dgm:prSet presAssocID="{E4657240-47D9-4F42-A4E5-2774F208C388}" presName="text" presStyleLbl="fgAcc0" presStyleIdx="0" presStyleCnt="2">
        <dgm:presLayoutVars>
          <dgm:chPref val="3"/>
        </dgm:presLayoutVars>
      </dgm:prSet>
      <dgm:spPr/>
    </dgm:pt>
    <dgm:pt modelId="{B1A95501-35BA-4CD5-8858-F3DC8D4F1AD6}" type="pres">
      <dgm:prSet presAssocID="{E4657240-47D9-4F42-A4E5-2774F208C388}" presName="hierChild2" presStyleCnt="0"/>
      <dgm:spPr/>
    </dgm:pt>
    <dgm:pt modelId="{34E69475-6FF3-43C6-83C6-81299BAEE706}" type="pres">
      <dgm:prSet presAssocID="{1385E568-65B9-470F-93A4-C05EC0113BBF}" presName="hierRoot1" presStyleCnt="0"/>
      <dgm:spPr/>
    </dgm:pt>
    <dgm:pt modelId="{7625F1D2-7B7C-4F1E-8FC0-631933106F7A}" type="pres">
      <dgm:prSet presAssocID="{1385E568-65B9-470F-93A4-C05EC0113BBF}" presName="composite" presStyleCnt="0"/>
      <dgm:spPr/>
    </dgm:pt>
    <dgm:pt modelId="{8F7ADB37-A408-4EDE-96CD-A58FDB25383E}" type="pres">
      <dgm:prSet presAssocID="{1385E568-65B9-470F-93A4-C05EC0113BBF}" presName="background" presStyleLbl="node0" presStyleIdx="1" presStyleCnt="2"/>
      <dgm:spPr/>
    </dgm:pt>
    <dgm:pt modelId="{B48B5A66-3945-49E3-A488-345D331D9AC2}" type="pres">
      <dgm:prSet presAssocID="{1385E568-65B9-470F-93A4-C05EC0113BBF}" presName="text" presStyleLbl="fgAcc0" presStyleIdx="1" presStyleCnt="2">
        <dgm:presLayoutVars>
          <dgm:chPref val="3"/>
        </dgm:presLayoutVars>
      </dgm:prSet>
      <dgm:spPr/>
    </dgm:pt>
    <dgm:pt modelId="{E25F30C1-A992-49DB-AC73-3F5C7FC8038B}" type="pres">
      <dgm:prSet presAssocID="{1385E568-65B9-470F-93A4-C05EC0113BBF}" presName="hierChild2" presStyleCnt="0"/>
      <dgm:spPr/>
    </dgm:pt>
  </dgm:ptLst>
  <dgm:cxnLst>
    <dgm:cxn modelId="{46305F04-2CFA-4782-B82C-6CD699228E10}" srcId="{6E6C3013-2CFF-4E50-BF8A-D6E919D50A7A}" destId="{E4657240-47D9-4F42-A4E5-2774F208C388}" srcOrd="0" destOrd="0" parTransId="{003E9AC1-C247-4568-8C44-39960932C44E}" sibTransId="{7F863323-E746-4E79-884B-A7CA20C29F14}"/>
    <dgm:cxn modelId="{75C2F342-F140-4F6B-9E18-42F72AF62BF4}" type="presOf" srcId="{E4657240-47D9-4F42-A4E5-2774F208C388}" destId="{97409842-F38D-498F-9B42-BE7C4E8B2212}" srcOrd="0" destOrd="0" presId="urn:microsoft.com/office/officeart/2005/8/layout/hierarchy1"/>
    <dgm:cxn modelId="{6EBB3F49-5E25-43E0-B234-709C0EA670D7}" type="presOf" srcId="{6E6C3013-2CFF-4E50-BF8A-D6E919D50A7A}" destId="{C2A8C221-1EAA-49A1-B6AE-5371434267CA}" srcOrd="0" destOrd="0" presId="urn:microsoft.com/office/officeart/2005/8/layout/hierarchy1"/>
    <dgm:cxn modelId="{8ED94BA9-4A14-4C70-B844-E76F4A3C44B1}" type="presOf" srcId="{1385E568-65B9-470F-93A4-C05EC0113BBF}" destId="{B48B5A66-3945-49E3-A488-345D331D9AC2}" srcOrd="0" destOrd="0" presId="urn:microsoft.com/office/officeart/2005/8/layout/hierarchy1"/>
    <dgm:cxn modelId="{3C6DF7CB-1174-484B-AB13-F6BDF74082D4}" srcId="{6E6C3013-2CFF-4E50-BF8A-D6E919D50A7A}" destId="{1385E568-65B9-470F-93A4-C05EC0113BBF}" srcOrd="1" destOrd="0" parTransId="{F0743AA2-97FE-4D9B-BC6F-F93322056DDF}" sibTransId="{FC842A39-4775-4531-A358-2D5BFD9C5AD2}"/>
    <dgm:cxn modelId="{6B26B483-484F-43E8-9F06-68F2750E9E49}" type="presParOf" srcId="{C2A8C221-1EAA-49A1-B6AE-5371434267CA}" destId="{AAA705B7-98F3-4460-B723-A85B63147E05}" srcOrd="0" destOrd="0" presId="urn:microsoft.com/office/officeart/2005/8/layout/hierarchy1"/>
    <dgm:cxn modelId="{71B4D9A3-C2BB-403C-B2FC-A8F4250F12EC}" type="presParOf" srcId="{AAA705B7-98F3-4460-B723-A85B63147E05}" destId="{0F44A4B6-783F-4856-991A-145F6571121C}" srcOrd="0" destOrd="0" presId="urn:microsoft.com/office/officeart/2005/8/layout/hierarchy1"/>
    <dgm:cxn modelId="{6835C540-08FD-4417-9D8A-CBCDC0D422F8}" type="presParOf" srcId="{0F44A4B6-783F-4856-991A-145F6571121C}" destId="{7F61E75B-BFCE-4F18-800A-EA18DD4ECED9}" srcOrd="0" destOrd="0" presId="urn:microsoft.com/office/officeart/2005/8/layout/hierarchy1"/>
    <dgm:cxn modelId="{6DD56717-3FC4-46C8-A522-A348D91DC99E}" type="presParOf" srcId="{0F44A4B6-783F-4856-991A-145F6571121C}" destId="{97409842-F38D-498F-9B42-BE7C4E8B2212}" srcOrd="1" destOrd="0" presId="urn:microsoft.com/office/officeart/2005/8/layout/hierarchy1"/>
    <dgm:cxn modelId="{26B90E4C-0955-4BBC-BEB8-6A39387E1AB5}" type="presParOf" srcId="{AAA705B7-98F3-4460-B723-A85B63147E05}" destId="{B1A95501-35BA-4CD5-8858-F3DC8D4F1AD6}" srcOrd="1" destOrd="0" presId="urn:microsoft.com/office/officeart/2005/8/layout/hierarchy1"/>
    <dgm:cxn modelId="{434028BD-B7F3-4521-9719-80ABB1C6F824}" type="presParOf" srcId="{C2A8C221-1EAA-49A1-B6AE-5371434267CA}" destId="{34E69475-6FF3-43C6-83C6-81299BAEE706}" srcOrd="1" destOrd="0" presId="urn:microsoft.com/office/officeart/2005/8/layout/hierarchy1"/>
    <dgm:cxn modelId="{7C3B2208-F5C9-47C7-A312-91380D7B61EA}" type="presParOf" srcId="{34E69475-6FF3-43C6-83C6-81299BAEE706}" destId="{7625F1D2-7B7C-4F1E-8FC0-631933106F7A}" srcOrd="0" destOrd="0" presId="urn:microsoft.com/office/officeart/2005/8/layout/hierarchy1"/>
    <dgm:cxn modelId="{F392A855-6A7A-49F1-8CBC-5D1D1300D1A3}" type="presParOf" srcId="{7625F1D2-7B7C-4F1E-8FC0-631933106F7A}" destId="{8F7ADB37-A408-4EDE-96CD-A58FDB25383E}" srcOrd="0" destOrd="0" presId="urn:microsoft.com/office/officeart/2005/8/layout/hierarchy1"/>
    <dgm:cxn modelId="{1D0CD4DB-A977-4062-BD21-352E53C91261}" type="presParOf" srcId="{7625F1D2-7B7C-4F1E-8FC0-631933106F7A}" destId="{B48B5A66-3945-49E3-A488-345D331D9AC2}" srcOrd="1" destOrd="0" presId="urn:microsoft.com/office/officeart/2005/8/layout/hierarchy1"/>
    <dgm:cxn modelId="{7CA8C64F-CEA7-43B8-8C53-180B1CA0A1D4}" type="presParOf" srcId="{34E69475-6FF3-43C6-83C6-81299BAEE706}" destId="{E25F30C1-A992-49DB-AC73-3F5C7FC8038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61E75B-BFCE-4F18-800A-EA18DD4ECED9}">
      <dsp:nvSpPr>
        <dsp:cNvPr id="0" name=""/>
        <dsp:cNvSpPr/>
      </dsp:nvSpPr>
      <dsp:spPr>
        <a:xfrm>
          <a:off x="86794" y="606"/>
          <a:ext cx="4686893" cy="2976177"/>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97409842-F38D-498F-9B42-BE7C4E8B2212}">
      <dsp:nvSpPr>
        <dsp:cNvPr id="0" name=""/>
        <dsp:cNvSpPr/>
      </dsp:nvSpPr>
      <dsp:spPr>
        <a:xfrm>
          <a:off x="607560" y="495334"/>
          <a:ext cx="4686893" cy="297617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10.M.3:  Technological advancements can expand employment opportunities through job creation in innovative and emerging industries. </a:t>
          </a:r>
          <a:r>
            <a:rPr lang="en-US" sz="1900" b="1" kern="1200" dirty="0"/>
            <a:t>However, technology also carries the risk of job displacement for specific tasks that become automated or obsolete. </a:t>
          </a:r>
          <a:r>
            <a:rPr lang="en-US" sz="1900" kern="1200" dirty="0"/>
            <a:t>	</a:t>
          </a:r>
        </a:p>
      </dsp:txBody>
      <dsp:txXfrm>
        <a:off x="694729" y="582503"/>
        <a:ext cx="4512555" cy="2801839"/>
      </dsp:txXfrm>
    </dsp:sp>
    <dsp:sp modelId="{8F7ADB37-A408-4EDE-96CD-A58FDB25383E}">
      <dsp:nvSpPr>
        <dsp:cNvPr id="0" name=""/>
        <dsp:cNvSpPr/>
      </dsp:nvSpPr>
      <dsp:spPr>
        <a:xfrm>
          <a:off x="5815219" y="606"/>
          <a:ext cx="4686893" cy="2976177"/>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B48B5A66-3945-49E3-A488-345D331D9AC2}">
      <dsp:nvSpPr>
        <dsp:cNvPr id="0" name=""/>
        <dsp:cNvSpPr/>
      </dsp:nvSpPr>
      <dsp:spPr>
        <a:xfrm>
          <a:off x="6335985" y="495334"/>
          <a:ext cx="4686893" cy="297617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10.H.1:  The profit motive drives businesses to innovate and seek new technologies that improve efficiency and reduce costs</a:t>
          </a:r>
          <a:r>
            <a:rPr lang="en-US" sz="1900" b="1" kern="1200" dirty="0"/>
            <a:t>. Governments can support businesses’ initiatives to develop new technologies by funding research and development, providing tax incentives and subsidies, creating favorable environments, and investing in human capital. 	</a:t>
          </a:r>
        </a:p>
      </dsp:txBody>
      <dsp:txXfrm>
        <a:off x="6423154" y="582503"/>
        <a:ext cx="4512555" cy="280183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69C7AE-8996-0046-AA5C-7794C4A469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3D7849-3040-054B-AA6B-4869B4CF38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3ED1ED-05C6-9642-A613-B52D9CF231EE}" type="datetimeFigureOut">
              <a:rPr lang="en-US" smtClean="0"/>
              <a:t>1/21/2026</a:t>
            </a:fld>
            <a:endParaRPr lang="en-US"/>
          </a:p>
        </p:txBody>
      </p:sp>
      <p:sp>
        <p:nvSpPr>
          <p:cNvPr id="4" name="Footer Placeholder 3">
            <a:extLst>
              <a:ext uri="{FF2B5EF4-FFF2-40B4-BE49-F238E27FC236}">
                <a16:creationId xmlns:a16="http://schemas.microsoft.com/office/drawing/2014/main" id="{8ED7E81D-860E-D943-8C3B-1AAD2A4756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20F9BB-B3F0-1944-85CF-3ED0A12319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6EB40F-773B-FC4B-8DAB-7A099FDE6767}" type="slidenum">
              <a:rPr lang="en-US" smtClean="0"/>
              <a:t>‹#›</a:t>
            </a:fld>
            <a:endParaRPr lang="en-US"/>
          </a:p>
        </p:txBody>
      </p:sp>
    </p:spTree>
    <p:extLst>
      <p:ext uri="{BB962C8B-B14F-4D97-AF65-F5344CB8AC3E}">
        <p14:creationId xmlns:p14="http://schemas.microsoft.com/office/powerpoint/2010/main" val="3982603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5DA19-45A3-9C4D-A0BD-48E5752966F4}"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09D57-1EB1-314F-BB6D-C17464656B8A}" type="slidenum">
              <a:rPr lang="en-US" smtClean="0"/>
              <a:t>‹#›</a:t>
            </a:fld>
            <a:endParaRPr lang="en-US"/>
          </a:p>
        </p:txBody>
      </p:sp>
    </p:spTree>
    <p:extLst>
      <p:ext uri="{BB962C8B-B14F-4D97-AF65-F5344CB8AC3E}">
        <p14:creationId xmlns:p14="http://schemas.microsoft.com/office/powerpoint/2010/main" val="404566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942FC2-A162-47B3-989B-571A62414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900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114386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279986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1002891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tx1"/>
                </a:solidFill>
                <a:latin typeface="+mj-lt"/>
                <a:ea typeface="Calibri Light" panose="020F0302020204030204" pitchFamily="34" charset="0"/>
                <a:cs typeface="Calibri Light" panose="020F030202020403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tx1"/>
                </a:solidFill>
              </a:defRPr>
            </a:lvl1pPr>
            <a:lvl3pPr marL="914400" indent="0">
              <a:buNone/>
              <a:defRPr/>
            </a:lvl3pPr>
          </a:lstStyle>
          <a:p>
            <a:pPr lvl="0"/>
            <a:r>
              <a:rPr lang="en-US"/>
              <a:t>Click to edit Master title style</a:t>
            </a:r>
          </a:p>
        </p:txBody>
      </p:sp>
    </p:spTree>
    <p:extLst>
      <p:ext uri="{BB962C8B-B14F-4D97-AF65-F5344CB8AC3E}">
        <p14:creationId xmlns:p14="http://schemas.microsoft.com/office/powerpoint/2010/main" val="1152808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8531136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93642241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81169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42617639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33896564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62434873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64256880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4188749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85664461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823463669"/>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786899077"/>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r>
              <a:rPr lang="en-US"/>
              <a:t>20XX</a:t>
            </a:r>
            <a:endParaRPr lang="en-US" dirty="0"/>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36109562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hasCustomPrompt="1"/>
          </p:nvPr>
        </p:nvSpPr>
        <p:spPr>
          <a:xfrm>
            <a:off x="2197100" y="1079500"/>
            <a:ext cx="7797799" cy="2543594"/>
          </a:xfrm>
        </p:spPr>
        <p:txBody>
          <a:bodyPr anchor="b">
            <a:normAutofit/>
          </a:bodyPr>
          <a:lstStyle>
            <a:lvl1pPr algn="ctr">
              <a:defRPr sz="2800"/>
            </a:lvl1pPr>
          </a:lstStyle>
          <a:p>
            <a:r>
              <a:rPr lang="en-US" dirty="0"/>
              <a:t>Click to add title</a:t>
            </a:r>
          </a:p>
        </p:txBody>
      </p:sp>
      <p:grpSp>
        <p:nvGrpSpPr>
          <p:cNvPr id="7" name="Group 6">
            <a:extLst>
              <a:ext uri="{FF2B5EF4-FFF2-40B4-BE49-F238E27FC236}">
                <a16:creationId xmlns:a16="http://schemas.microsoft.com/office/drawing/2014/main" id="{A8224D70-2CA9-3DC4-F002-EC470A48EB82}"/>
              </a:ext>
              <a:ext uri="{C183D7F6-B498-43B3-948B-1728B52AA6E4}">
                <adec:decorative xmlns:adec="http://schemas.microsoft.com/office/drawing/2017/decorative" val="1"/>
              </a:ext>
            </a:extLst>
          </p:cNvPr>
          <p:cNvGrpSpPr/>
          <p:nvPr userDrawn="1"/>
        </p:nvGrpSpPr>
        <p:grpSpPr>
          <a:xfrm>
            <a:off x="9728046" y="4869342"/>
            <a:ext cx="1623711" cy="630920"/>
            <a:chOff x="9588346" y="4824892"/>
            <a:chExt cx="1623711" cy="630920"/>
          </a:xfrm>
        </p:grpSpPr>
        <p:sp>
          <p:nvSpPr>
            <p:cNvPr id="8" name="Freeform: Shape 15">
              <a:extLst>
                <a:ext uri="{FF2B5EF4-FFF2-40B4-BE49-F238E27FC236}">
                  <a16:creationId xmlns:a16="http://schemas.microsoft.com/office/drawing/2014/main" id="{C0B1F33F-4201-2B4E-E8EC-1D07263083EB}"/>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2ED5B178-0506-30BE-93BB-73C02006B988}"/>
                </a:ext>
              </a:extLst>
            </p:cNvPr>
            <p:cNvGrpSpPr/>
            <p:nvPr/>
          </p:nvGrpSpPr>
          <p:grpSpPr>
            <a:xfrm rot="2700000" flipH="1">
              <a:off x="10112436" y="4359902"/>
              <a:ext cx="571820" cy="1620000"/>
              <a:chOff x="8482785" y="4330454"/>
              <a:chExt cx="571820" cy="1620000"/>
            </a:xfrm>
          </p:grpSpPr>
          <p:sp>
            <p:nvSpPr>
              <p:cNvPr id="10" name="Freeform: Shape 17">
                <a:extLst>
                  <a:ext uri="{FF2B5EF4-FFF2-40B4-BE49-F238E27FC236}">
                    <a16:creationId xmlns:a16="http://schemas.microsoft.com/office/drawing/2014/main" id="{B3F854F0-E9B7-2C32-CA3C-FA9719440768}"/>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1" name="Straight Connector 10">
                <a:extLst>
                  <a:ext uri="{FF2B5EF4-FFF2-40B4-BE49-F238E27FC236}">
                    <a16:creationId xmlns:a16="http://schemas.microsoft.com/office/drawing/2014/main" id="{E8224CDA-DD93-0DF6-7DD9-8328D1606037}"/>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 name="Straight Connector 11">
            <a:extLst>
              <a:ext uri="{FF2B5EF4-FFF2-40B4-BE49-F238E27FC236}">
                <a16:creationId xmlns:a16="http://schemas.microsoft.com/office/drawing/2014/main" id="{A3FA5F65-B2C5-BB65-83E3-F195EEE49001}"/>
              </a:ext>
              <a:ext uri="{C183D7F6-B498-43B3-948B-1728B52AA6E4}">
                <adec:decorative xmlns:adec="http://schemas.microsoft.com/office/drawing/2017/decorative" val="1"/>
              </a:ext>
            </a:extLst>
          </p:cNvPr>
          <p:cNvCxnSpPr>
            <a:cxnSpLocks/>
          </p:cNvCxnSpPr>
          <p:nvPr userDrawn="1"/>
        </p:nvCxnSpPr>
        <p:spPr>
          <a:xfrm>
            <a:off x="5826000" y="4099086"/>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42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6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377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8330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83438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3525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713894" y="510897"/>
            <a:ext cx="10515600" cy="98659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839788" y="1681163"/>
            <a:ext cx="5157787"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839788" y="2505075"/>
            <a:ext cx="5157787"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6172200" y="1681163"/>
            <a:ext cx="5183188"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6172200" y="2505075"/>
            <a:ext cx="5183188"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394626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Calibri Light" panose="020F0302020204030204" pitchFamily="34" charset="0"/>
                <a:ea typeface="Calibri Light" panose="020F0302020204030204" pitchFamily="34" charset="0"/>
              </a:defRPr>
            </a:lvl1pPr>
            <a:lvl2pPr>
              <a:defRPr sz="2000" b="0" i="0" spc="-100" baseline="0">
                <a:latin typeface="Calibri Light" panose="020F0302020204030204" pitchFamily="34" charset="0"/>
                <a:ea typeface="Calibri Light" panose="020F0302020204030204" pitchFamily="34" charset="0"/>
              </a:defRPr>
            </a:lvl2pPr>
            <a:lvl3pPr marL="1143000" indent="-228600">
              <a:buFont typeface="Courier New" panose="02070309020205020404" pitchFamily="49" charset="0"/>
              <a:buChar char="o"/>
              <a:defRPr sz="1800" b="0" i="0" spc="-100" baseline="0">
                <a:latin typeface="Calibri Light" panose="020F0302020204030204" pitchFamily="34" charset="0"/>
                <a:ea typeface="Calibri Light" panose="020F0302020204030204" pitchFamily="34" charset="0"/>
              </a:defRPr>
            </a:lvl3pPr>
            <a:lvl4pPr marL="1600200" indent="-228600">
              <a:buFont typeface="Arial" panose="020B0604020202020204" pitchFamily="34" charset="0"/>
              <a:buChar char="•"/>
              <a:defRPr b="0" i="0" spc="-100" baseline="0">
                <a:latin typeface="Calibri Light" panose="020F0302020204030204" pitchFamily="34" charset="0"/>
                <a:ea typeface="Calibri Light" panose="020F0302020204030204" pitchFamily="34" charset="0"/>
              </a:defRPr>
            </a:lvl4pPr>
            <a:lvl5pPr>
              <a:defRPr b="0" i="0" spc="-100" baseline="0">
                <a:latin typeface="Calibri Light" panose="020F0302020204030204" pitchFamily="34" charset="0"/>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Calibri Light" panose="020F0302020204030204" pitchFamily="34" charset="0"/>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7691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54186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52492-3CC3-CB45-8DBD-0628ADDBE06F}"/>
              </a:ext>
            </a:extLst>
          </p:cNvPr>
          <p:cNvSpPr/>
          <p:nvPr userDrawn="1"/>
        </p:nvSpPr>
        <p:spPr>
          <a:xfrm flipV="1">
            <a:off x="790414" y="1291710"/>
            <a:ext cx="10611172"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33B496CD-2279-CD4F-8D0A-FDDFF8C86885}"/>
              </a:ext>
            </a:extLst>
          </p:cNvPr>
          <p:cNvSpPr>
            <a:spLocks noGrp="1"/>
          </p:cNvSpPr>
          <p:nvPr>
            <p:ph type="sldNum" sz="quarter" idx="4"/>
          </p:nvPr>
        </p:nvSpPr>
        <p:spPr>
          <a:xfrm>
            <a:off x="8610599" y="6356350"/>
            <a:ext cx="3389243"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6C37F40D-BF86-6F43-B998-BE81C530D250}" type="slidenum">
              <a:rPr lang="en-US" smtClean="0"/>
              <a:pPr/>
              <a:t>‹#›</a:t>
            </a:fld>
            <a:endParaRPr lang="en-US"/>
          </a:p>
        </p:txBody>
      </p:sp>
      <p:pic>
        <p:nvPicPr>
          <p:cNvPr id="7" name="Picture 6">
            <a:extLst>
              <a:ext uri="{FF2B5EF4-FFF2-40B4-BE49-F238E27FC236}">
                <a16:creationId xmlns:a16="http://schemas.microsoft.com/office/drawing/2014/main" id="{E8829DBB-6882-9F19-DFA1-5C6C44AF50EA}"/>
              </a:ext>
            </a:extLst>
          </p:cNvPr>
          <p:cNvPicPr>
            <a:picLocks noChangeAspect="1"/>
          </p:cNvPicPr>
          <p:nvPr userDrawn="1"/>
        </p:nvPicPr>
        <p:blipFill>
          <a:blip r:embed="rId14"/>
          <a:stretch>
            <a:fillRect/>
          </a:stretch>
        </p:blipFill>
        <p:spPr>
          <a:xfrm>
            <a:off x="9909313" y="324519"/>
            <a:ext cx="1452594" cy="741429"/>
          </a:xfrm>
          <a:prstGeom prst="rect">
            <a:avLst/>
          </a:prstGeom>
        </p:spPr>
      </p:pic>
    </p:spTree>
    <p:extLst>
      <p:ext uri="{BB962C8B-B14F-4D97-AF65-F5344CB8AC3E}">
        <p14:creationId xmlns:p14="http://schemas.microsoft.com/office/powerpoint/2010/main" val="1490564425"/>
      </p:ext>
    </p:extLst>
  </p:cSld>
  <p:clrMap bg1="lt1" tx1="dk1" bg2="lt2" tx2="dk2" accent1="accent1" accent2="accent2" accent3="accent3" accent4="accent4" accent5="accent5" accent6="accent6" hlink="hlink" folHlink="folHlink"/>
  <p:sldLayoutIdLst>
    <p:sldLayoutId id="2147483685" r:id="rId1"/>
    <p:sldLayoutId id="2147483693" r:id="rId2"/>
    <p:sldLayoutId id="2147483686" r:id="rId3"/>
    <p:sldLayoutId id="2147483694" r:id="rId4"/>
    <p:sldLayoutId id="2147483666" r:id="rId5"/>
    <p:sldLayoutId id="2147483695" r:id="rId6"/>
    <p:sldLayoutId id="2147483669" r:id="rId7"/>
    <p:sldLayoutId id="2147483665" r:id="rId8"/>
    <p:sldLayoutId id="2147483696" r:id="rId9"/>
    <p:sldLayoutId id="2147483668" r:id="rId10"/>
    <p:sldLayoutId id="2147483697" r:id="rId11"/>
    <p:sldLayoutId id="2147483715"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982056019"/>
      </p:ext>
    </p:extLst>
  </p:cSld>
  <p:clrMap bg1="dk1" tx1="lt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sldNum="0" hdr="0" ftr="0" dt="0"/>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19">
          <p15:clr>
            <a:srgbClr val="5ACBF0"/>
          </p15:clr>
        </p15:guide>
        <p15:guide id="2" pos="1731">
          <p15:clr>
            <a:srgbClr val="5ACBF0"/>
          </p15:clr>
        </p15:guide>
        <p15:guide id="3" pos="3140">
          <p15:clr>
            <a:srgbClr val="5ACBF0"/>
          </p15:clr>
        </p15:guide>
        <p15:guide id="4" pos="3488">
          <p15:clr>
            <a:srgbClr val="5ACBF0"/>
          </p15:clr>
        </p15:guide>
        <p15:guide id="5" pos="2788">
          <p15:clr>
            <a:srgbClr val="5ACBF0"/>
          </p15:clr>
        </p15:guide>
        <p15:guide id="6" pos="2434">
          <p15:clr>
            <a:srgbClr val="5ACBF0"/>
          </p15:clr>
        </p15:guide>
        <p15:guide id="7" pos="2084">
          <p15:clr>
            <a:srgbClr val="5ACBF0"/>
          </p15:clr>
        </p15:guide>
        <p15:guide id="8" pos="341">
          <p15:clr>
            <a:srgbClr val="F26B43"/>
          </p15:clr>
        </p15:guide>
        <p15:guide id="9" pos="1384">
          <p15:clr>
            <a:srgbClr val="5ACBF0"/>
          </p15:clr>
        </p15:guide>
        <p15:guide id="10" pos="1032">
          <p15:clr>
            <a:srgbClr val="5ACBF0"/>
          </p15:clr>
        </p15:guide>
        <p15:guide id="11" pos="680">
          <p15:clr>
            <a:srgbClr val="FDE53C"/>
          </p15:clr>
        </p15:guide>
        <p15:guide id="12" pos="4192">
          <p15:clr>
            <a:srgbClr val="5ACBF0"/>
          </p15:clr>
        </p15:guide>
        <p15:guide id="13" pos="4543">
          <p15:clr>
            <a:srgbClr val="5ACBF0"/>
          </p15:clr>
        </p15:guide>
        <p15:guide id="14" pos="4892">
          <p15:clr>
            <a:srgbClr val="5ACBF0"/>
          </p15:clr>
        </p15:guide>
        <p15:guide id="15" pos="5244">
          <p15:clr>
            <a:srgbClr val="5ACBF0"/>
          </p15:clr>
        </p15:guide>
        <p15:guide id="16" pos="5596">
          <p15:clr>
            <a:srgbClr val="5ACBF0"/>
          </p15:clr>
        </p15:guide>
        <p15:guide id="17" pos="5948">
          <p15:clr>
            <a:srgbClr val="5ACBF0"/>
          </p15:clr>
        </p15:guide>
        <p15:guide id="18" pos="6296">
          <p15:clr>
            <a:srgbClr val="5ACBF0"/>
          </p15:clr>
        </p15:guide>
        <p15:guide id="19" pos="6648">
          <p15:clr>
            <a:srgbClr val="5ACBF0"/>
          </p15:clr>
        </p15:guide>
        <p15:guide id="20" pos="6996">
          <p15:clr>
            <a:srgbClr val="FDE53C"/>
          </p15:clr>
        </p15:guide>
        <p15:guide id="21" orient="horz" pos="335">
          <p15:clr>
            <a:srgbClr val="F26B43"/>
          </p15:clr>
        </p15:guide>
        <p15:guide id="22" orient="horz" pos="680">
          <p15:clr>
            <a:srgbClr val="FDE53C"/>
          </p15:clr>
        </p15:guide>
        <p15:guide id="23" orient="horz" pos="1050">
          <p15:clr>
            <a:srgbClr val="5ACBF0"/>
          </p15:clr>
        </p15:guide>
        <p15:guide id="24" orient="horz" pos="1791">
          <p15:clr>
            <a:srgbClr val="5ACBF0"/>
          </p15:clr>
        </p15:guide>
        <p15:guide id="26" orient="horz" pos="2530">
          <p15:clr>
            <a:srgbClr val="5ACBF0"/>
          </p15:clr>
        </p15:guide>
        <p15:guide id="27" orient="horz" pos="2899">
          <p15:clr>
            <a:srgbClr val="5ACBF0"/>
          </p15:clr>
        </p15:guide>
        <p15:guide id="28" orient="horz" pos="3268">
          <p15:clr>
            <a:srgbClr val="5ACBF0"/>
          </p15:clr>
        </p15:guide>
        <p15:guide id="29" orient="horz" pos="3634">
          <p15:clr>
            <a:srgbClr val="FDE53C"/>
          </p15:clr>
        </p15:guide>
        <p15:guide id="30" orient="horz" pos="3979">
          <p15:clr>
            <a:srgbClr val="F26B43"/>
          </p15:clr>
        </p15:guide>
        <p15:guide id="31" orient="horz" pos="2160">
          <p15:clr>
            <a:srgbClr val="FDE53C"/>
          </p15:clr>
        </p15:guide>
        <p15:guide id="32" pos="7340">
          <p15:clr>
            <a:srgbClr val="F26B43"/>
          </p15:clr>
        </p15:guide>
        <p15:guide id="33" pos="3840">
          <p15:clr>
            <a:srgbClr val="FDE53C"/>
          </p15:clr>
        </p15:guide>
        <p15:guide id="34" orient="horz" pos="637">
          <p15:clr>
            <a:srgbClr val="C35EA4"/>
          </p15:clr>
        </p15:guide>
        <p15:guide id="35" orient="horz" pos="1128">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hyperlink" Target="https://www.councilforeconed.org/policy-advocacy/k-12-standards/" TargetMode="Externa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oec.world/en" TargetMode="External"/><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docs.google.com/presentation/d/1VkTHUi8gahQqCCm50O6UH5TW7dlL3gk7FFA4UUwFPSE/edit?usp=sharing"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docs.google.com/document/d/1reTXQ7e1EAM-SIkDwJecSaSbT99X4kPtQI11LRU7ZZU/edit?usp=drive_link"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0.jpg"/><Relationship Id="rId5" Type="http://schemas.openxmlformats.org/officeDocument/2006/relationships/image" Target="../media/image3.emf"/><Relationship Id="rId4" Type="http://schemas.openxmlformats.org/officeDocument/2006/relationships/hyperlink" Target="https://docs.google.com/presentation/d/1ANvRAayM_ruRaIWDmR-GjZa7bm5lWPU8zuL62JCe_as/edit?usp=sharin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1.jp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hyperlink" Target="https://www.councilforeconed.org/wp-content/uploads/National-Content-Standards-in-K%E2%80%9312-Economics-3rd-Edition.pdf"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2"/>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403981" y="1228193"/>
            <a:ext cx="6161315" cy="914400"/>
          </a:xfrm>
        </p:spPr>
        <p:txBody>
          <a:bodyPr lIns="91440" tIns="45720" rIns="91440" bIns="45720" anchor="t"/>
          <a:lstStyle/>
          <a:p>
            <a:pPr fontAlgn="base"/>
            <a:r>
              <a:rPr lang="en-US" dirty="0"/>
              <a:t>New Standards, New Strategies: Teaching Economics for Today’s Classroom</a:t>
            </a: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3"/>
          <a:srcRect/>
          <a:stretch/>
        </p:blipFill>
        <p:spPr>
          <a:xfrm>
            <a:off x="708075" y="4860038"/>
            <a:ext cx="2597021" cy="1325562"/>
          </a:xfrm>
          <a:prstGeom prst="rect">
            <a:avLst/>
          </a:prstGeom>
        </p:spPr>
      </p:pic>
      <p:pic>
        <p:nvPicPr>
          <p:cNvPr id="8" name="Picture 7">
            <a:extLst>
              <a:ext uri="{FF2B5EF4-FFF2-40B4-BE49-F238E27FC236}">
                <a16:creationId xmlns:a16="http://schemas.microsoft.com/office/drawing/2014/main" id="{3D8E1163-12AD-C824-61AA-8A3940FF89AE}"/>
              </a:ext>
            </a:extLst>
          </p:cNvPr>
          <p:cNvPicPr>
            <a:picLocks noChangeAspect="1"/>
          </p:cNvPicPr>
          <p:nvPr/>
        </p:nvPicPr>
        <p:blipFill>
          <a:blip r:embed="rId4"/>
          <a:stretch>
            <a:fillRect/>
          </a:stretch>
        </p:blipFill>
        <p:spPr>
          <a:xfrm>
            <a:off x="6743191" y="1406023"/>
            <a:ext cx="4740734" cy="3732390"/>
          </a:xfrm>
          <a:prstGeom prst="rect">
            <a:avLst/>
          </a:prstGeom>
        </p:spPr>
      </p:pic>
    </p:spTree>
    <p:extLst>
      <p:ext uri="{BB962C8B-B14F-4D97-AF65-F5344CB8AC3E}">
        <p14:creationId xmlns:p14="http://schemas.microsoft.com/office/powerpoint/2010/main" val="341012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2F830-5A66-89E1-D541-054DEB07E6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501EE1-4F2A-5C78-DBFF-8E8B1D4BABE4}"/>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Building example</a:t>
            </a:r>
            <a:endParaRPr lang="en-US" dirty="0"/>
          </a:p>
        </p:txBody>
      </p:sp>
      <p:sp>
        <p:nvSpPr>
          <p:cNvPr id="5" name="Slide Number Placeholder 4">
            <a:extLst>
              <a:ext uri="{FF2B5EF4-FFF2-40B4-BE49-F238E27FC236}">
                <a16:creationId xmlns:a16="http://schemas.microsoft.com/office/drawing/2014/main" id="{970145A2-9E05-06B8-44C0-30342384D1AE}"/>
              </a:ext>
            </a:extLst>
          </p:cNvPr>
          <p:cNvSpPr>
            <a:spLocks noGrp="1"/>
          </p:cNvSpPr>
          <p:nvPr>
            <p:ph type="sldNum" sz="quarter" idx="4"/>
          </p:nvPr>
        </p:nvSpPr>
        <p:spPr/>
        <p:txBody>
          <a:bodyPr/>
          <a:lstStyle/>
          <a:p>
            <a:fld id="{FAEE96CF-4053-2149-B5F9-FD566E7161CA}" type="slidenum">
              <a:rPr lang="en-US" smtClean="0"/>
              <a:pPr/>
              <a:t>10</a:t>
            </a:fld>
            <a:endParaRPr lang="en-US" dirty="0"/>
          </a:p>
        </p:txBody>
      </p:sp>
      <p:sp>
        <p:nvSpPr>
          <p:cNvPr id="3" name="Rectangle 1">
            <a:extLst>
              <a:ext uri="{FF2B5EF4-FFF2-40B4-BE49-F238E27FC236}">
                <a16:creationId xmlns:a16="http://schemas.microsoft.com/office/drawing/2014/main" id="{E9EA4120-1CEB-FD85-F7AD-173908E95453}"/>
              </a:ext>
            </a:extLst>
          </p:cNvPr>
          <p:cNvSpPr>
            <a:spLocks noChangeArrowheads="1"/>
          </p:cNvSpPr>
          <p:nvPr/>
        </p:nvSpPr>
        <p:spPr bwMode="auto">
          <a:xfrm>
            <a:off x="755365" y="3819394"/>
            <a:ext cx="520472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800" dirty="0">
                <a:latin typeface="Arial" panose="020B0604020202020204" pitchFamily="34" charset="0"/>
              </a:rPr>
              <a:t>What grade level does this standard belong to?</a:t>
            </a:r>
          </a:p>
        </p:txBody>
      </p:sp>
      <p:pic>
        <p:nvPicPr>
          <p:cNvPr id="6" name="Picture 5">
            <a:extLst>
              <a:ext uri="{FF2B5EF4-FFF2-40B4-BE49-F238E27FC236}">
                <a16:creationId xmlns:a16="http://schemas.microsoft.com/office/drawing/2014/main" id="{B9114DD2-8DC4-89BF-D8F6-CEBC17C195C9}"/>
              </a:ext>
            </a:extLst>
          </p:cNvPr>
          <p:cNvPicPr>
            <a:picLocks noChangeAspect="1"/>
          </p:cNvPicPr>
          <p:nvPr/>
        </p:nvPicPr>
        <p:blipFill>
          <a:blip r:embed="rId2"/>
          <a:stretch>
            <a:fillRect/>
          </a:stretch>
        </p:blipFill>
        <p:spPr>
          <a:xfrm>
            <a:off x="319936" y="1653385"/>
            <a:ext cx="5274550" cy="1945140"/>
          </a:xfrm>
          <a:prstGeom prst="rect">
            <a:avLst/>
          </a:prstGeom>
          <a:ln>
            <a:solidFill>
              <a:schemeClr val="tx1"/>
            </a:solidFill>
          </a:ln>
        </p:spPr>
      </p:pic>
      <p:sp>
        <p:nvSpPr>
          <p:cNvPr id="8" name="Rectangle 1">
            <a:extLst>
              <a:ext uri="{FF2B5EF4-FFF2-40B4-BE49-F238E27FC236}">
                <a16:creationId xmlns:a16="http://schemas.microsoft.com/office/drawing/2014/main" id="{5B47B922-6233-5CB2-62DF-7D0D7DE1208B}"/>
              </a:ext>
            </a:extLst>
          </p:cNvPr>
          <p:cNvSpPr>
            <a:spLocks noChangeArrowheads="1"/>
          </p:cNvSpPr>
          <p:nvPr/>
        </p:nvSpPr>
        <p:spPr bwMode="auto">
          <a:xfrm>
            <a:off x="706223" y="5286694"/>
            <a:ext cx="52047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lang="en-US" altLang="en-US" sz="2800" dirty="0">
                <a:latin typeface="Arial" panose="020B0604020202020204" pitchFamily="34" charset="0"/>
              </a:rPr>
              <a:t>MIDDLE SCHOOL (11.M.2)</a:t>
            </a:r>
          </a:p>
        </p:txBody>
      </p:sp>
      <p:pic>
        <p:nvPicPr>
          <p:cNvPr id="10" name="Picture 9">
            <a:extLst>
              <a:ext uri="{FF2B5EF4-FFF2-40B4-BE49-F238E27FC236}">
                <a16:creationId xmlns:a16="http://schemas.microsoft.com/office/drawing/2014/main" id="{859598BE-CF7E-0056-86EE-046353EC07D8}"/>
              </a:ext>
            </a:extLst>
          </p:cNvPr>
          <p:cNvPicPr>
            <a:picLocks noChangeAspect="1"/>
          </p:cNvPicPr>
          <p:nvPr/>
        </p:nvPicPr>
        <p:blipFill>
          <a:blip r:embed="rId3"/>
          <a:stretch>
            <a:fillRect/>
          </a:stretch>
        </p:blipFill>
        <p:spPr>
          <a:xfrm>
            <a:off x="5594486" y="1653385"/>
            <a:ext cx="6719326" cy="2166009"/>
          </a:xfrm>
          <a:prstGeom prst="rect">
            <a:avLst/>
          </a:prstGeom>
        </p:spPr>
      </p:pic>
      <p:sp>
        <p:nvSpPr>
          <p:cNvPr id="11" name="Rectangle 1">
            <a:extLst>
              <a:ext uri="{FF2B5EF4-FFF2-40B4-BE49-F238E27FC236}">
                <a16:creationId xmlns:a16="http://schemas.microsoft.com/office/drawing/2014/main" id="{EE1ADCED-BBB5-FCFF-8C66-0B046B18C304}"/>
              </a:ext>
            </a:extLst>
          </p:cNvPr>
          <p:cNvSpPr>
            <a:spLocks noChangeArrowheads="1"/>
          </p:cNvSpPr>
          <p:nvPr/>
        </p:nvSpPr>
        <p:spPr bwMode="auto">
          <a:xfrm>
            <a:off x="6534588" y="4111718"/>
            <a:ext cx="520472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800" dirty="0">
                <a:latin typeface="Arial" panose="020B0604020202020204" pitchFamily="34" charset="0"/>
              </a:rPr>
              <a:t>Corresponding High School standard</a:t>
            </a:r>
          </a:p>
        </p:txBody>
      </p:sp>
      <p:sp>
        <p:nvSpPr>
          <p:cNvPr id="12" name="Rectangle 1">
            <a:extLst>
              <a:ext uri="{FF2B5EF4-FFF2-40B4-BE49-F238E27FC236}">
                <a16:creationId xmlns:a16="http://schemas.microsoft.com/office/drawing/2014/main" id="{72C9D55D-EC83-DEF9-F388-F0E05E135CB7}"/>
              </a:ext>
            </a:extLst>
          </p:cNvPr>
          <p:cNvSpPr>
            <a:spLocks noChangeArrowheads="1"/>
          </p:cNvSpPr>
          <p:nvPr/>
        </p:nvSpPr>
        <p:spPr bwMode="auto">
          <a:xfrm>
            <a:off x="8066313" y="4511891"/>
            <a:ext cx="34847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lang="en-US" altLang="en-US" sz="2800" dirty="0">
                <a:latin typeface="Arial" panose="020B0604020202020204" pitchFamily="34" charset="0"/>
              </a:rPr>
              <a:t>(11.H.1&amp;2)</a:t>
            </a:r>
          </a:p>
        </p:txBody>
      </p:sp>
    </p:spTree>
    <p:extLst>
      <p:ext uri="{BB962C8B-B14F-4D97-AF65-F5344CB8AC3E}">
        <p14:creationId xmlns:p14="http://schemas.microsoft.com/office/powerpoint/2010/main" val="147588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9B9F7-15ED-DA68-F044-E6EDC0F858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440469-4AD9-98EE-AF44-1DA61BE54EE4}"/>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Don’t over complicate</a:t>
            </a:r>
            <a:endParaRPr lang="en-US" dirty="0"/>
          </a:p>
        </p:txBody>
      </p:sp>
      <p:sp>
        <p:nvSpPr>
          <p:cNvPr id="5" name="Slide Number Placeholder 4">
            <a:extLst>
              <a:ext uri="{FF2B5EF4-FFF2-40B4-BE49-F238E27FC236}">
                <a16:creationId xmlns:a16="http://schemas.microsoft.com/office/drawing/2014/main" id="{93E64716-077F-AFB8-D1F9-DC66ED5B7989}"/>
              </a:ext>
            </a:extLst>
          </p:cNvPr>
          <p:cNvSpPr>
            <a:spLocks noGrp="1"/>
          </p:cNvSpPr>
          <p:nvPr>
            <p:ph type="sldNum" sz="quarter" idx="4"/>
          </p:nvPr>
        </p:nvSpPr>
        <p:spPr/>
        <p:txBody>
          <a:bodyPr/>
          <a:lstStyle/>
          <a:p>
            <a:fld id="{FAEE96CF-4053-2149-B5F9-FD566E7161CA}" type="slidenum">
              <a:rPr lang="en-US" smtClean="0"/>
              <a:pPr/>
              <a:t>11</a:t>
            </a:fld>
            <a:endParaRPr lang="en-US"/>
          </a:p>
        </p:txBody>
      </p:sp>
      <p:sp>
        <p:nvSpPr>
          <p:cNvPr id="3" name="Rectangle 1">
            <a:extLst>
              <a:ext uri="{FF2B5EF4-FFF2-40B4-BE49-F238E27FC236}">
                <a16:creationId xmlns:a16="http://schemas.microsoft.com/office/drawing/2014/main" id="{7081CF1E-5CC5-993C-A601-373A4CBF3AD3}"/>
              </a:ext>
            </a:extLst>
          </p:cNvPr>
          <p:cNvSpPr>
            <a:spLocks noChangeArrowheads="1"/>
          </p:cNvSpPr>
          <p:nvPr/>
        </p:nvSpPr>
        <p:spPr bwMode="auto">
          <a:xfrm>
            <a:off x="706224" y="2186627"/>
            <a:ext cx="520472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800" dirty="0">
                <a:latin typeface="Arial" panose="020B0604020202020204" pitchFamily="34" charset="0"/>
              </a:rPr>
              <a:t> Some benchmarks convey simple content</a:t>
            </a:r>
          </a:p>
          <a:p>
            <a:pPr marL="0" marR="0" lvl="0" indent="0" algn="l" defTabSz="914400" rtl="0" eaLnBrk="0" fontAlgn="base" latinLnBrk="0" hangingPunct="0">
              <a:lnSpc>
                <a:spcPct val="100000"/>
              </a:lnSpc>
              <a:spcBef>
                <a:spcPct val="0"/>
              </a:spcBef>
              <a:spcAft>
                <a:spcPct val="0"/>
              </a:spcAft>
              <a:buClrTx/>
              <a:buSzTx/>
              <a:tabLst/>
            </a:pPr>
            <a:endParaRPr lang="en-US" altLang="en-US" sz="2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800" dirty="0">
                <a:latin typeface="Arial" panose="020B0604020202020204" pitchFamily="34" charset="0"/>
              </a:rPr>
              <a:t>Not everything needs a full-blown “lesson plan” to teach</a:t>
            </a:r>
          </a:p>
        </p:txBody>
      </p:sp>
      <p:pic>
        <p:nvPicPr>
          <p:cNvPr id="6" name="Picture 5">
            <a:extLst>
              <a:ext uri="{FF2B5EF4-FFF2-40B4-BE49-F238E27FC236}">
                <a16:creationId xmlns:a16="http://schemas.microsoft.com/office/drawing/2014/main" id="{D72858BA-F0AE-476B-BF55-626B4F698B20}"/>
              </a:ext>
            </a:extLst>
          </p:cNvPr>
          <p:cNvPicPr>
            <a:picLocks noChangeAspect="1"/>
          </p:cNvPicPr>
          <p:nvPr/>
        </p:nvPicPr>
        <p:blipFill>
          <a:blip r:embed="rId2"/>
          <a:stretch>
            <a:fillRect/>
          </a:stretch>
        </p:blipFill>
        <p:spPr>
          <a:xfrm>
            <a:off x="5682138" y="2332748"/>
            <a:ext cx="6330306" cy="1858251"/>
          </a:xfrm>
          <a:prstGeom prst="rect">
            <a:avLst/>
          </a:prstGeom>
        </p:spPr>
      </p:pic>
    </p:spTree>
    <p:extLst>
      <p:ext uri="{BB962C8B-B14F-4D97-AF65-F5344CB8AC3E}">
        <p14:creationId xmlns:p14="http://schemas.microsoft.com/office/powerpoint/2010/main" val="2353992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930EF-419D-CF2F-9BE7-8E5467259E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A0107F-C5BD-A8A7-3C9D-5FD0F2723D00}"/>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Overall purpose</a:t>
            </a:r>
            <a:endParaRPr lang="en-US" dirty="0"/>
          </a:p>
        </p:txBody>
      </p:sp>
      <p:sp>
        <p:nvSpPr>
          <p:cNvPr id="5" name="Slide Number Placeholder 4">
            <a:extLst>
              <a:ext uri="{FF2B5EF4-FFF2-40B4-BE49-F238E27FC236}">
                <a16:creationId xmlns:a16="http://schemas.microsoft.com/office/drawing/2014/main" id="{3869A0F1-948F-8EC7-8807-E3B167FC7927}"/>
              </a:ext>
            </a:extLst>
          </p:cNvPr>
          <p:cNvSpPr>
            <a:spLocks noGrp="1"/>
          </p:cNvSpPr>
          <p:nvPr>
            <p:ph type="sldNum" sz="quarter" idx="4"/>
          </p:nvPr>
        </p:nvSpPr>
        <p:spPr/>
        <p:txBody>
          <a:bodyPr/>
          <a:lstStyle/>
          <a:p>
            <a:fld id="{FAEE96CF-4053-2149-B5F9-FD566E7161CA}" type="slidenum">
              <a:rPr lang="en-US" smtClean="0"/>
              <a:pPr/>
              <a:t>12</a:t>
            </a:fld>
            <a:endParaRPr lang="en-US"/>
          </a:p>
        </p:txBody>
      </p:sp>
      <p:sp>
        <p:nvSpPr>
          <p:cNvPr id="3" name="Rectangle 1">
            <a:extLst>
              <a:ext uri="{FF2B5EF4-FFF2-40B4-BE49-F238E27FC236}">
                <a16:creationId xmlns:a16="http://schemas.microsoft.com/office/drawing/2014/main" id="{1969DF74-3043-269B-834B-613D83EAEEBA}"/>
              </a:ext>
            </a:extLst>
          </p:cNvPr>
          <p:cNvSpPr>
            <a:spLocks noChangeArrowheads="1"/>
          </p:cNvSpPr>
          <p:nvPr/>
        </p:nvSpPr>
        <p:spPr bwMode="auto">
          <a:xfrm>
            <a:off x="706224" y="2186627"/>
            <a:ext cx="520472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800" dirty="0">
                <a:latin typeface="Arial" panose="020B0604020202020204" pitchFamily="34" charset="0"/>
              </a:rPr>
              <a:t>Use standards to inform local/state decisions</a:t>
            </a:r>
          </a:p>
          <a:p>
            <a:pPr marL="0" marR="0" lvl="0" indent="0" algn="l" defTabSz="914400" rtl="0" eaLnBrk="0" fontAlgn="base" latinLnBrk="0" hangingPunct="0">
              <a:lnSpc>
                <a:spcPct val="100000"/>
              </a:lnSpc>
              <a:spcBef>
                <a:spcPct val="0"/>
              </a:spcBef>
              <a:spcAft>
                <a:spcPct val="0"/>
              </a:spcAft>
              <a:buClrTx/>
              <a:buSzTx/>
              <a:tabLst/>
            </a:pPr>
            <a:endParaRPr lang="en-US" altLang="en-US" sz="2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800" dirty="0">
                <a:latin typeface="Arial" panose="020B0604020202020204" pitchFamily="34" charset="0"/>
              </a:rPr>
              <a:t>“Picking and choosing” is allowed</a:t>
            </a:r>
          </a:p>
        </p:txBody>
      </p:sp>
      <p:pic>
        <p:nvPicPr>
          <p:cNvPr id="7" name="Picture 6" descr="Hands holding color samples">
            <a:extLst>
              <a:ext uri="{FF2B5EF4-FFF2-40B4-BE49-F238E27FC236}">
                <a16:creationId xmlns:a16="http://schemas.microsoft.com/office/drawing/2014/main" id="{87BBC7BA-2414-8FDE-A1FA-270934C379EA}"/>
              </a:ext>
            </a:extLst>
          </p:cNvPr>
          <p:cNvPicPr>
            <a:picLocks noChangeAspect="1"/>
          </p:cNvPicPr>
          <p:nvPr/>
        </p:nvPicPr>
        <p:blipFill>
          <a:blip r:embed="rId2"/>
          <a:stretch>
            <a:fillRect/>
          </a:stretch>
        </p:blipFill>
        <p:spPr>
          <a:xfrm>
            <a:off x="5368447" y="1690689"/>
            <a:ext cx="6471557" cy="4314371"/>
          </a:xfrm>
          <a:prstGeom prst="rect">
            <a:avLst/>
          </a:prstGeom>
        </p:spPr>
      </p:pic>
    </p:spTree>
    <p:extLst>
      <p:ext uri="{BB962C8B-B14F-4D97-AF65-F5344CB8AC3E}">
        <p14:creationId xmlns:p14="http://schemas.microsoft.com/office/powerpoint/2010/main" val="3021797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381C4-F52E-F586-1465-77001CB91EEC}"/>
              </a:ext>
            </a:extLst>
          </p:cNvPr>
          <p:cNvSpPr>
            <a:spLocks noGrp="1"/>
          </p:cNvSpPr>
          <p:nvPr>
            <p:ph type="ctrTitle"/>
          </p:nvPr>
        </p:nvSpPr>
        <p:spPr/>
        <p:txBody>
          <a:bodyPr>
            <a:normAutofit fontScale="90000"/>
          </a:bodyPr>
          <a:lstStyle/>
          <a:p>
            <a:r>
              <a:rPr lang="en-US" dirty="0"/>
              <a:t>Revising the </a:t>
            </a:r>
            <a:br>
              <a:rPr lang="en-US" dirty="0"/>
            </a:br>
            <a:r>
              <a:rPr lang="en-US" dirty="0"/>
              <a:t>National Content Standards in K-12 Economics</a:t>
            </a:r>
            <a:br>
              <a:rPr lang="en-US" dirty="0"/>
            </a:br>
            <a:br>
              <a:rPr lang="en-US" dirty="0"/>
            </a:br>
            <a:r>
              <a:rPr lang="en-US" dirty="0"/>
              <a:t>thank you to William Bosshardt</a:t>
            </a:r>
          </a:p>
        </p:txBody>
      </p:sp>
    </p:spTree>
    <p:extLst>
      <p:ext uri="{BB962C8B-B14F-4D97-AF65-F5344CB8AC3E}">
        <p14:creationId xmlns:p14="http://schemas.microsoft.com/office/powerpoint/2010/main" val="2420619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D3086D-82EE-5A13-8184-732957A92CED}"/>
              </a:ext>
            </a:extLst>
          </p:cNvPr>
          <p:cNvSpPr>
            <a:spLocks noGrp="1"/>
          </p:cNvSpPr>
          <p:nvPr>
            <p:ph type="title"/>
          </p:nvPr>
        </p:nvSpPr>
        <p:spPr/>
        <p:txBody>
          <a:bodyPr/>
          <a:lstStyle/>
          <a:p>
            <a:r>
              <a:rPr lang="en-US" dirty="0"/>
              <a:t>Thank you to:</a:t>
            </a:r>
          </a:p>
        </p:txBody>
      </p:sp>
      <p:sp>
        <p:nvSpPr>
          <p:cNvPr id="4" name="Content Placeholder 3">
            <a:extLst>
              <a:ext uri="{FF2B5EF4-FFF2-40B4-BE49-F238E27FC236}">
                <a16:creationId xmlns:a16="http://schemas.microsoft.com/office/drawing/2014/main" id="{25649F75-CD45-6075-CEAE-F8931896F46B}"/>
              </a:ext>
            </a:extLst>
          </p:cNvPr>
          <p:cNvSpPr>
            <a:spLocks noGrp="1"/>
          </p:cNvSpPr>
          <p:nvPr>
            <p:ph idx="1"/>
          </p:nvPr>
        </p:nvSpPr>
        <p:spPr/>
        <p:txBody>
          <a:bodyPr/>
          <a:lstStyle/>
          <a:p>
            <a:pPr marL="0" indent="0">
              <a:buNone/>
            </a:pPr>
            <a:r>
              <a:rPr lang="en-US" dirty="0"/>
              <a:t>Writing Committee</a:t>
            </a:r>
          </a:p>
          <a:p>
            <a:pPr marL="0" lvl="1"/>
            <a:r>
              <a:rPr lang="en-US" dirty="0"/>
              <a:t>William Bosshardt, Florida Atlantic University, Committee Chair</a:t>
            </a:r>
          </a:p>
          <a:p>
            <a:pPr marL="0" lvl="1"/>
            <a:r>
              <a:rPr lang="en-US" dirty="0"/>
              <a:t>Sam Allgood, University of Nebraska-Lincoln</a:t>
            </a:r>
          </a:p>
          <a:p>
            <a:pPr marL="0" lvl="1"/>
            <a:r>
              <a:rPr lang="en-US" dirty="0"/>
              <a:t>Marwa Hassan, The College Board</a:t>
            </a:r>
          </a:p>
          <a:p>
            <a:pPr marL="0" lvl="1"/>
            <a:r>
              <a:rPr lang="en-US" dirty="0"/>
              <a:t>Bonnie Meszaros, University of Delaware</a:t>
            </a:r>
          </a:p>
          <a:p>
            <a:pPr marL="0" lvl="1"/>
            <a:r>
              <a:rPr lang="en-US" dirty="0"/>
              <a:t>Akila Weerapana, Wellesley College</a:t>
            </a:r>
          </a:p>
          <a:p>
            <a:pPr marL="0" lvl="1"/>
            <a:r>
              <a:rPr lang="en-US" dirty="0"/>
              <a:t>Scott Wolla, Federal Reserve Bank of St. Louis</a:t>
            </a:r>
          </a:p>
        </p:txBody>
      </p:sp>
    </p:spTree>
    <p:extLst>
      <p:ext uri="{BB962C8B-B14F-4D97-AF65-F5344CB8AC3E}">
        <p14:creationId xmlns:p14="http://schemas.microsoft.com/office/powerpoint/2010/main" val="2907323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190BF-FD56-8D2E-DDBD-456B889EF54D}"/>
              </a:ext>
            </a:extLst>
          </p:cNvPr>
          <p:cNvSpPr>
            <a:spLocks noGrp="1"/>
          </p:cNvSpPr>
          <p:nvPr>
            <p:ph type="title"/>
          </p:nvPr>
        </p:nvSpPr>
        <p:spPr/>
        <p:txBody>
          <a:bodyPr/>
          <a:lstStyle/>
          <a:p>
            <a:r>
              <a:rPr lang="en-US" dirty="0"/>
              <a:t>Goals of the revision</a:t>
            </a:r>
          </a:p>
        </p:txBody>
      </p:sp>
      <p:sp>
        <p:nvSpPr>
          <p:cNvPr id="3" name="Content Placeholder 2">
            <a:extLst>
              <a:ext uri="{FF2B5EF4-FFF2-40B4-BE49-F238E27FC236}">
                <a16:creationId xmlns:a16="http://schemas.microsoft.com/office/drawing/2014/main" id="{41F0D6D8-59E1-91BE-56DA-C520C133A456}"/>
              </a:ext>
            </a:extLst>
          </p:cNvPr>
          <p:cNvSpPr>
            <a:spLocks noGrp="1"/>
          </p:cNvSpPr>
          <p:nvPr>
            <p:ph idx="1"/>
          </p:nvPr>
        </p:nvSpPr>
        <p:spPr>
          <a:xfrm>
            <a:off x="718457" y="1790700"/>
            <a:ext cx="11114313" cy="3978275"/>
          </a:xfrm>
        </p:spPr>
        <p:txBody>
          <a:bodyPr>
            <a:normAutofit/>
          </a:bodyPr>
          <a:lstStyle/>
          <a:p>
            <a:pPr marL="0" indent="0">
              <a:buNone/>
            </a:pPr>
            <a:r>
              <a:rPr lang="en-US" sz="2800" dirty="0"/>
              <a:t>Initial thoughts:</a:t>
            </a:r>
          </a:p>
          <a:p>
            <a:r>
              <a:rPr lang="en-US" sz="2800" dirty="0"/>
              <a:t>Streamline the standards, if possible  (teachers want fewer standards)</a:t>
            </a:r>
          </a:p>
          <a:p>
            <a:r>
              <a:rPr lang="en-US" sz="2800" dirty="0"/>
              <a:t>Add economic content that has become more relevant in the last 15 years</a:t>
            </a:r>
          </a:p>
          <a:p>
            <a:r>
              <a:rPr lang="en-US" sz="2800" dirty="0"/>
              <a:t>Give the standards a modern look (no references to yellow pages)</a:t>
            </a:r>
          </a:p>
          <a:p>
            <a:pPr marL="0" indent="0">
              <a:buNone/>
            </a:pPr>
            <a:endParaRPr lang="en-US" dirty="0"/>
          </a:p>
        </p:txBody>
      </p:sp>
    </p:spTree>
    <p:extLst>
      <p:ext uri="{BB962C8B-B14F-4D97-AF65-F5344CB8AC3E}">
        <p14:creationId xmlns:p14="http://schemas.microsoft.com/office/powerpoint/2010/main" val="1385119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71C2503B-BCD4-8359-3554-1197BD48A77E}"/>
              </a:ext>
            </a:extLst>
          </p:cNvPr>
          <p:cNvSpPr>
            <a:spLocks noGrp="1"/>
          </p:cNvSpPr>
          <p:nvPr>
            <p:ph type="title"/>
          </p:nvPr>
        </p:nvSpPr>
        <p:spPr>
          <a:xfrm>
            <a:off x="541338" y="1079501"/>
            <a:ext cx="3322637" cy="1977736"/>
          </a:xfrm>
        </p:spPr>
        <p:txBody>
          <a:bodyPr anchor="ctr">
            <a:normAutofit/>
          </a:bodyPr>
          <a:lstStyle/>
          <a:p>
            <a:pPr algn="ctr"/>
            <a:r>
              <a:rPr lang="en-US" sz="2600" dirty="0"/>
              <a:t>Streamlining the standards…</a:t>
            </a:r>
          </a:p>
        </p:txBody>
      </p:sp>
      <p:sp>
        <p:nvSpPr>
          <p:cNvPr id="11" name="Rectangle 10">
            <a:extLst>
              <a:ext uri="{FF2B5EF4-FFF2-40B4-BE49-F238E27FC236}">
                <a16:creationId xmlns:a16="http://schemas.microsoft.com/office/drawing/2014/main" id="{8576A6EA-4B09-480F-BB03-96160272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5950" y="-1"/>
            <a:ext cx="7766050" cy="6857993"/>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Light"/>
              <a:ea typeface="+mn-ea"/>
              <a:cs typeface="+mn-cs"/>
            </a:endParaRPr>
          </a:p>
        </p:txBody>
      </p:sp>
      <p:graphicFrame>
        <p:nvGraphicFramePr>
          <p:cNvPr id="4" name="Content Placeholder 3">
            <a:extLst>
              <a:ext uri="{FF2B5EF4-FFF2-40B4-BE49-F238E27FC236}">
                <a16:creationId xmlns:a16="http://schemas.microsoft.com/office/drawing/2014/main" id="{B1601B3E-CC4D-4123-C565-446C40CA7DC8}"/>
              </a:ext>
            </a:extLst>
          </p:cNvPr>
          <p:cNvGraphicFramePr>
            <a:graphicFrameLocks noGrp="1"/>
          </p:cNvGraphicFramePr>
          <p:nvPr>
            <p:ph idx="1"/>
          </p:nvPr>
        </p:nvGraphicFramePr>
        <p:xfrm>
          <a:off x="5175027" y="540000"/>
          <a:ext cx="6282530" cy="6001334"/>
        </p:xfrm>
        <a:graphic>
          <a:graphicData uri="http://schemas.openxmlformats.org/drawingml/2006/table">
            <a:tbl>
              <a:tblPr firstRow="1" bandRow="1">
                <a:tableStyleId>{5FD0F851-EC5A-4D38-B0AD-8093EC10F338}</a:tableStyleId>
              </a:tblPr>
              <a:tblGrid>
                <a:gridCol w="528754">
                  <a:extLst>
                    <a:ext uri="{9D8B030D-6E8A-4147-A177-3AD203B41FA5}">
                      <a16:colId xmlns:a16="http://schemas.microsoft.com/office/drawing/2014/main" val="1233773969"/>
                    </a:ext>
                  </a:extLst>
                </a:gridCol>
                <a:gridCol w="1542633">
                  <a:extLst>
                    <a:ext uri="{9D8B030D-6E8A-4147-A177-3AD203B41FA5}">
                      <a16:colId xmlns:a16="http://schemas.microsoft.com/office/drawing/2014/main" val="2509471028"/>
                    </a:ext>
                  </a:extLst>
                </a:gridCol>
                <a:gridCol w="528754">
                  <a:extLst>
                    <a:ext uri="{9D8B030D-6E8A-4147-A177-3AD203B41FA5}">
                      <a16:colId xmlns:a16="http://schemas.microsoft.com/office/drawing/2014/main" val="512331468"/>
                    </a:ext>
                  </a:extLst>
                </a:gridCol>
                <a:gridCol w="1839145">
                  <a:extLst>
                    <a:ext uri="{9D8B030D-6E8A-4147-A177-3AD203B41FA5}">
                      <a16:colId xmlns:a16="http://schemas.microsoft.com/office/drawing/2014/main" val="1479668708"/>
                    </a:ext>
                  </a:extLst>
                </a:gridCol>
                <a:gridCol w="1843244">
                  <a:extLst>
                    <a:ext uri="{9D8B030D-6E8A-4147-A177-3AD203B41FA5}">
                      <a16:colId xmlns:a16="http://schemas.microsoft.com/office/drawing/2014/main" val="131177408"/>
                    </a:ext>
                  </a:extLst>
                </a:gridCol>
              </a:tblGrid>
              <a:tr h="296406">
                <a:tc>
                  <a:txBody>
                    <a:bodyPr/>
                    <a:lstStyle/>
                    <a:p>
                      <a:pPr algn="l" fontAlgn="b">
                        <a:buNone/>
                      </a:pPr>
                      <a:r>
                        <a:rPr lang="en-US" sz="900" u="none" strike="noStrike">
                          <a:effectLst/>
                        </a:rPr>
                        <a:t>Old Standard</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Old Name</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New Standard</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New Name</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Notes:</a:t>
                      </a: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157109316"/>
                  </a:ext>
                </a:extLst>
              </a:tr>
              <a:tr h="165230">
                <a:tc>
                  <a:txBody>
                    <a:bodyPr/>
                    <a:lstStyle/>
                    <a:p>
                      <a:pPr algn="l" fontAlgn="b">
                        <a:buNone/>
                      </a:pPr>
                      <a:r>
                        <a:rPr lang="en-US" sz="900" u="none" strike="noStrike" dirty="0">
                          <a:effectLst/>
                        </a:rPr>
                        <a:t>1</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Scarcity</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1</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Scarcity and Allocation</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1405964707"/>
                  </a:ext>
                </a:extLst>
              </a:tr>
              <a:tr h="165230">
                <a:tc>
                  <a:txBody>
                    <a:bodyPr/>
                    <a:lstStyle/>
                    <a:p>
                      <a:pPr algn="l" fontAlgn="b">
                        <a:buNone/>
                      </a:pP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2</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Decision Making</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262701366"/>
                  </a:ext>
                </a:extLst>
              </a:tr>
              <a:tr h="165230">
                <a:tc>
                  <a:txBody>
                    <a:bodyPr/>
                    <a:lstStyle/>
                    <a:p>
                      <a:pPr algn="l" fontAlgn="b">
                        <a:buNone/>
                      </a:pPr>
                      <a:r>
                        <a:rPr lang="en-US" sz="900" u="none" strike="noStrike" dirty="0">
                          <a:effectLst/>
                        </a:rPr>
                        <a:t>2</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Decision Making</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2</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Decision Making</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2217926625"/>
                  </a:ext>
                </a:extLst>
              </a:tr>
              <a:tr h="165230">
                <a:tc>
                  <a:txBody>
                    <a:bodyPr/>
                    <a:lstStyle/>
                    <a:p>
                      <a:pPr algn="l" fontAlgn="b">
                        <a:buNone/>
                      </a:pPr>
                      <a:r>
                        <a:rPr lang="en-US" sz="900" u="none" strike="noStrike" dirty="0">
                          <a:effectLst/>
                        </a:rPr>
                        <a:t>3</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Allocation</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1</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Scarcity and Allocation</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3759183883"/>
                  </a:ext>
                </a:extLst>
              </a:tr>
              <a:tr h="165230">
                <a:tc>
                  <a:txBody>
                    <a:bodyPr/>
                    <a:lstStyle/>
                    <a:p>
                      <a:pPr algn="l" fontAlgn="b">
                        <a:buNone/>
                      </a:pPr>
                      <a:r>
                        <a:rPr lang="en-US" sz="900" u="none" strike="noStrike" dirty="0">
                          <a:effectLst/>
                        </a:rPr>
                        <a:t>4</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Incentives</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2</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Decision Making</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3852250873"/>
                  </a:ext>
                </a:extLst>
              </a:tr>
              <a:tr h="165230">
                <a:tc>
                  <a:txBody>
                    <a:bodyPr/>
                    <a:lstStyle/>
                    <a:p>
                      <a:pPr algn="l" fontAlgn="b">
                        <a:buNone/>
                      </a:pPr>
                      <a:r>
                        <a:rPr lang="en-US" sz="900" u="none" strike="noStrike" dirty="0">
                          <a:effectLst/>
                        </a:rPr>
                        <a:t>5</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Trade</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3</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Specialization and Exchange</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Trade between people</a:t>
                      </a: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1420196502"/>
                  </a:ext>
                </a:extLst>
              </a:tr>
              <a:tr h="165230">
                <a:tc>
                  <a:txBody>
                    <a:bodyPr/>
                    <a:lstStyle/>
                    <a:p>
                      <a:pPr algn="l" fontAlgn="b">
                        <a:buNone/>
                      </a:pP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9</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International Trade</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International trade</a:t>
                      </a: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1394526631"/>
                  </a:ext>
                </a:extLst>
              </a:tr>
              <a:tr h="165230">
                <a:tc>
                  <a:txBody>
                    <a:bodyPr/>
                    <a:lstStyle/>
                    <a:p>
                      <a:pPr algn="l" fontAlgn="b">
                        <a:buNone/>
                      </a:pPr>
                      <a:r>
                        <a:rPr lang="en-US" sz="900" u="none" strike="noStrike" dirty="0">
                          <a:effectLst/>
                        </a:rPr>
                        <a:t>6</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Specialization</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3</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Specialization and Exchange</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Specialization between people</a:t>
                      </a: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1287054833"/>
                  </a:ext>
                </a:extLst>
              </a:tr>
              <a:tr h="165230">
                <a:tc>
                  <a:txBody>
                    <a:bodyPr/>
                    <a:lstStyle/>
                    <a:p>
                      <a:pPr algn="l" fontAlgn="b">
                        <a:buNone/>
                      </a:pP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9</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International Trade</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Specialization between countries</a:t>
                      </a: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1947996616"/>
                  </a:ext>
                </a:extLst>
              </a:tr>
              <a:tr h="165230">
                <a:tc>
                  <a:txBody>
                    <a:bodyPr/>
                    <a:lstStyle/>
                    <a:p>
                      <a:pPr algn="l" fontAlgn="b">
                        <a:buNone/>
                      </a:pPr>
                      <a:r>
                        <a:rPr lang="en-US" sz="900" u="none" strike="noStrike">
                          <a:effectLst/>
                        </a:rPr>
                        <a:t>7</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Market and Prices</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4</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Markets</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3694463137"/>
                  </a:ext>
                </a:extLst>
              </a:tr>
              <a:tr h="165230">
                <a:tc>
                  <a:txBody>
                    <a:bodyPr/>
                    <a:lstStyle/>
                    <a:p>
                      <a:pPr algn="l" fontAlgn="b">
                        <a:buNone/>
                      </a:pPr>
                      <a:r>
                        <a:rPr lang="en-US" sz="900" u="none" strike="noStrike" dirty="0">
                          <a:effectLst/>
                        </a:rPr>
                        <a:t>8</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Role of Prices</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4</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Markets</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861976554"/>
                  </a:ext>
                </a:extLst>
              </a:tr>
              <a:tr h="296406">
                <a:tc>
                  <a:txBody>
                    <a:bodyPr/>
                    <a:lstStyle/>
                    <a:p>
                      <a:pPr algn="l" fontAlgn="b">
                        <a:buNone/>
                      </a:pPr>
                      <a:r>
                        <a:rPr lang="en-US" sz="900" u="none" strike="noStrike" dirty="0">
                          <a:effectLst/>
                        </a:rPr>
                        <a:t>9</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Competition and Market Structure</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5</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Business Decisions and Market Structure</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2121608056"/>
                  </a:ext>
                </a:extLst>
              </a:tr>
              <a:tr h="296406">
                <a:tc>
                  <a:txBody>
                    <a:bodyPr/>
                    <a:lstStyle/>
                    <a:p>
                      <a:pPr algn="l" fontAlgn="b">
                        <a:buNone/>
                      </a:pPr>
                      <a:r>
                        <a:rPr lang="en-US" sz="900" u="none" strike="noStrike" dirty="0">
                          <a:effectLst/>
                        </a:rPr>
                        <a:t>10</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Institutions</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X</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No easy crosswalk.  </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Could be 3, 5, 7, 8, 14 - depends on institution.</a:t>
                      </a: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820020073"/>
                  </a:ext>
                </a:extLst>
              </a:tr>
              <a:tr h="165230">
                <a:tc>
                  <a:txBody>
                    <a:bodyPr/>
                    <a:lstStyle/>
                    <a:p>
                      <a:pPr algn="l" fontAlgn="b">
                        <a:buNone/>
                      </a:pPr>
                      <a:r>
                        <a:rPr lang="en-US" sz="900" u="none" strike="noStrike">
                          <a:effectLst/>
                        </a:rPr>
                        <a:t>11</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Money and Inflation</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13</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Money</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Money oriented topics.</a:t>
                      </a: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335807385"/>
                  </a:ext>
                </a:extLst>
              </a:tr>
              <a:tr h="165230">
                <a:tc>
                  <a:txBody>
                    <a:bodyPr/>
                    <a:lstStyle/>
                    <a:p>
                      <a:pPr algn="l" fontAlgn="b">
                        <a:buNone/>
                      </a:pP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15</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Inflation</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Inflation oriented topics.</a:t>
                      </a: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1275389966"/>
                  </a:ext>
                </a:extLst>
              </a:tr>
              <a:tr h="296406">
                <a:tc>
                  <a:txBody>
                    <a:bodyPr/>
                    <a:lstStyle/>
                    <a:p>
                      <a:pPr algn="l" fontAlgn="b">
                        <a:buNone/>
                      </a:pPr>
                      <a:r>
                        <a:rPr lang="en-US" sz="900" u="none" strike="noStrike" dirty="0">
                          <a:effectLst/>
                        </a:rPr>
                        <a:t>12</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Interest Rates</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14</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Banks, Interest Rates, and Financial Markets</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2552193115"/>
                  </a:ext>
                </a:extLst>
              </a:tr>
              <a:tr h="165230">
                <a:tc>
                  <a:txBody>
                    <a:bodyPr/>
                    <a:lstStyle/>
                    <a:p>
                      <a:pPr algn="l" fontAlgn="b">
                        <a:buNone/>
                      </a:pPr>
                      <a:r>
                        <a:rPr lang="en-US" sz="900" u="none" strike="noStrike" dirty="0">
                          <a:effectLst/>
                        </a:rPr>
                        <a:t>13</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Income</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8</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Labor and Income</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1430767239"/>
                  </a:ext>
                </a:extLst>
              </a:tr>
              <a:tr h="296406">
                <a:tc>
                  <a:txBody>
                    <a:bodyPr/>
                    <a:lstStyle/>
                    <a:p>
                      <a:pPr algn="l" fontAlgn="b">
                        <a:buNone/>
                      </a:pPr>
                      <a:r>
                        <a:rPr lang="en-US" sz="900" u="none" strike="noStrike" dirty="0">
                          <a:effectLst/>
                        </a:rPr>
                        <a:t>14</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Entrepreneurship</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5</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Business Decisions and Market Structure</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2963231992"/>
                  </a:ext>
                </a:extLst>
              </a:tr>
              <a:tr h="165230">
                <a:tc>
                  <a:txBody>
                    <a:bodyPr/>
                    <a:lstStyle/>
                    <a:p>
                      <a:pPr algn="l" fontAlgn="b">
                        <a:buNone/>
                      </a:pPr>
                      <a:r>
                        <a:rPr lang="en-US" sz="900" u="none" strike="noStrike" dirty="0">
                          <a:effectLst/>
                        </a:rPr>
                        <a:t>15</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Economic Growth</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16</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Growth and Fluctuations</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2927959528"/>
                  </a:ext>
                </a:extLst>
              </a:tr>
              <a:tr h="165230">
                <a:tc>
                  <a:txBody>
                    <a:bodyPr/>
                    <a:lstStyle/>
                    <a:p>
                      <a:pPr algn="l" fontAlgn="b">
                        <a:buNone/>
                      </a:pPr>
                      <a:r>
                        <a:rPr lang="en-US" sz="900" u="none" strike="noStrike" dirty="0">
                          <a:effectLst/>
                        </a:rPr>
                        <a:t>16</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Role of Gov't &amp; Market Failure</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6</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Market Failure</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Describes market failure</a:t>
                      </a: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3006699819"/>
                  </a:ext>
                </a:extLst>
              </a:tr>
              <a:tr h="165230">
                <a:tc>
                  <a:txBody>
                    <a:bodyPr/>
                    <a:lstStyle/>
                    <a:p>
                      <a:pPr algn="l" fontAlgn="b">
                        <a:buNone/>
                      </a:pP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7</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Role of Government</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Describes solutions to market failure</a:t>
                      </a: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2909591233"/>
                  </a:ext>
                </a:extLst>
              </a:tr>
              <a:tr h="165230">
                <a:tc>
                  <a:txBody>
                    <a:bodyPr/>
                    <a:lstStyle/>
                    <a:p>
                      <a:pPr algn="l" fontAlgn="b">
                        <a:buNone/>
                      </a:pP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18</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Fiscal Policy and Taxation</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Discusses taxes and fiscal solutions</a:t>
                      </a: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70174310"/>
                  </a:ext>
                </a:extLst>
              </a:tr>
              <a:tr h="165230">
                <a:tc>
                  <a:txBody>
                    <a:bodyPr/>
                    <a:lstStyle/>
                    <a:p>
                      <a:pPr algn="l" fontAlgn="b">
                        <a:buNone/>
                      </a:pPr>
                      <a:r>
                        <a:rPr lang="en-US" sz="900" u="none" strike="noStrike" dirty="0">
                          <a:effectLst/>
                        </a:rPr>
                        <a:t>17</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Government Failure</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7</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Role of Government</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3988028958"/>
                  </a:ext>
                </a:extLst>
              </a:tr>
              <a:tr h="165230">
                <a:tc>
                  <a:txBody>
                    <a:bodyPr/>
                    <a:lstStyle/>
                    <a:p>
                      <a:pPr algn="l" fontAlgn="b">
                        <a:buNone/>
                      </a:pPr>
                      <a:r>
                        <a:rPr lang="en-US" sz="900" u="none" strike="noStrike">
                          <a:effectLst/>
                        </a:rPr>
                        <a:t>18</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Economic Fluctuations</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11</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GDP</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GDP and descriptions thereof</a:t>
                      </a: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675249064"/>
                  </a:ext>
                </a:extLst>
              </a:tr>
              <a:tr h="165230">
                <a:tc>
                  <a:txBody>
                    <a:bodyPr/>
                    <a:lstStyle/>
                    <a:p>
                      <a:pPr algn="l" fontAlgn="b">
                        <a:buNone/>
                      </a:pP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16</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Growth and Fluctuations</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Business cycles and growth</a:t>
                      </a: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2423423245"/>
                  </a:ext>
                </a:extLst>
              </a:tr>
              <a:tr h="165230">
                <a:tc>
                  <a:txBody>
                    <a:bodyPr/>
                    <a:lstStyle/>
                    <a:p>
                      <a:pPr algn="l" fontAlgn="b">
                        <a:buNone/>
                      </a:pPr>
                      <a:r>
                        <a:rPr lang="en-US" sz="900" u="none" strike="noStrike">
                          <a:effectLst/>
                        </a:rPr>
                        <a:t>19</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Unemployment and Inflation</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12</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Unemployment</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Unemployment topics</a:t>
                      </a: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551377142"/>
                  </a:ext>
                </a:extLst>
              </a:tr>
              <a:tr h="165230">
                <a:tc>
                  <a:txBody>
                    <a:bodyPr/>
                    <a:lstStyle/>
                    <a:p>
                      <a:pPr algn="l" fontAlgn="b">
                        <a:buNone/>
                      </a:pP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15</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Inflation</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Inflation Topics</a:t>
                      </a: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653237114"/>
                  </a:ext>
                </a:extLst>
              </a:tr>
              <a:tr h="165230">
                <a:tc>
                  <a:txBody>
                    <a:bodyPr/>
                    <a:lstStyle/>
                    <a:p>
                      <a:pPr algn="l" fontAlgn="b">
                        <a:buNone/>
                      </a:pPr>
                      <a:r>
                        <a:rPr lang="en-US" sz="900" u="none" strike="noStrike" dirty="0">
                          <a:effectLst/>
                        </a:rPr>
                        <a:t>20</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Fiscal &amp; Monetary Policy</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17</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Monetary Policy</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Monetary policy topics</a:t>
                      </a: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1911612666"/>
                  </a:ext>
                </a:extLst>
              </a:tr>
              <a:tr h="165230">
                <a:tc>
                  <a:txBody>
                    <a:bodyPr/>
                    <a:lstStyle/>
                    <a:p>
                      <a:pPr algn="l" fontAlgn="b">
                        <a:buNone/>
                      </a:pP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18</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Fiscal Policy and Taxation</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Fiscal policy topics</a:t>
                      </a:r>
                      <a:endParaRPr lang="en-US" sz="900" b="0" i="0" u="none" strike="noStrike">
                        <a:effectLst/>
                        <a:latin typeface="Calibri" panose="020F0502020204030204" pitchFamily="34" charset="0"/>
                      </a:endParaRPr>
                    </a:p>
                  </a:txBody>
                  <a:tcPr marL="2572" marR="2572" marT="2572" marB="0" anchor="b"/>
                </a:tc>
                <a:extLst>
                  <a:ext uri="{0D108BD9-81ED-4DB2-BD59-A6C34878D82A}">
                    <a16:rowId xmlns:a16="http://schemas.microsoft.com/office/drawing/2014/main" val="4190568388"/>
                  </a:ext>
                </a:extLst>
              </a:tr>
              <a:tr h="165230">
                <a:tc>
                  <a:txBody>
                    <a:bodyPr/>
                    <a:lstStyle/>
                    <a:p>
                      <a:pPr algn="l" fontAlgn="b">
                        <a:buNone/>
                      </a:pPr>
                      <a:r>
                        <a:rPr lang="en-US" sz="900" u="none" strike="noStrike" dirty="0">
                          <a:effectLst/>
                        </a:rPr>
                        <a:t>New</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r>
                        <a:rPr lang="en-US" sz="900" u="none" strike="noStrike" dirty="0">
                          <a:effectLst/>
                        </a:rPr>
                        <a:t>10</a:t>
                      </a:r>
                      <a:endParaRPr lang="en-US" sz="900" b="0" i="0" u="none" strike="noStrike" dirty="0">
                        <a:effectLst/>
                        <a:latin typeface="Calibri" panose="020F0502020204030204" pitchFamily="34" charset="0"/>
                      </a:endParaRPr>
                    </a:p>
                  </a:txBody>
                  <a:tcPr marL="2572" marR="2572" marT="2572" marB="0" anchor="b"/>
                </a:tc>
                <a:tc>
                  <a:txBody>
                    <a:bodyPr/>
                    <a:lstStyle/>
                    <a:p>
                      <a:pPr algn="l" fontAlgn="b">
                        <a:buNone/>
                      </a:pPr>
                      <a:r>
                        <a:rPr lang="en-US" sz="900" u="none" strike="noStrike">
                          <a:effectLst/>
                        </a:rPr>
                        <a:t>Technology</a:t>
                      </a:r>
                      <a:endParaRPr lang="en-US" sz="900" b="0" i="0" u="none" strike="noStrike">
                        <a:effectLst/>
                        <a:latin typeface="Calibri" panose="020F0502020204030204" pitchFamily="34" charset="0"/>
                      </a:endParaRPr>
                    </a:p>
                  </a:txBody>
                  <a:tcPr marL="2572" marR="2572" marT="2572" marB="0" anchor="b"/>
                </a:tc>
                <a:tc>
                  <a:txBody>
                    <a:bodyPr/>
                    <a:lstStyle/>
                    <a:p>
                      <a:pPr algn="l" fontAlgn="b">
                        <a:buNone/>
                      </a:pPr>
                      <a:endParaRPr lang="en-US" sz="900" b="0" i="0" u="none" strike="noStrike" dirty="0">
                        <a:effectLst/>
                        <a:latin typeface="Calibri" panose="020F0502020204030204" pitchFamily="34" charset="0"/>
                      </a:endParaRPr>
                    </a:p>
                  </a:txBody>
                  <a:tcPr marL="2572" marR="2572" marT="2572" marB="0" anchor="b"/>
                </a:tc>
                <a:extLst>
                  <a:ext uri="{0D108BD9-81ED-4DB2-BD59-A6C34878D82A}">
                    <a16:rowId xmlns:a16="http://schemas.microsoft.com/office/drawing/2014/main" val="1308974867"/>
                  </a:ext>
                </a:extLst>
              </a:tr>
            </a:tbl>
          </a:graphicData>
        </a:graphic>
      </p:graphicFrame>
      <p:pic>
        <p:nvPicPr>
          <p:cNvPr id="5" name="Picture 4">
            <a:extLst>
              <a:ext uri="{FF2B5EF4-FFF2-40B4-BE49-F238E27FC236}">
                <a16:creationId xmlns:a16="http://schemas.microsoft.com/office/drawing/2014/main" id="{B53B927D-CFB7-4E1D-28E9-D0786C7B8ED5}"/>
              </a:ext>
            </a:extLst>
          </p:cNvPr>
          <p:cNvPicPr>
            <a:picLocks noChangeAspect="1"/>
          </p:cNvPicPr>
          <p:nvPr/>
        </p:nvPicPr>
        <p:blipFill>
          <a:blip r:embed="rId2"/>
          <a:stretch>
            <a:fillRect/>
          </a:stretch>
        </p:blipFill>
        <p:spPr>
          <a:xfrm>
            <a:off x="430139" y="3057237"/>
            <a:ext cx="3714824" cy="2786118"/>
          </a:xfrm>
          <a:prstGeom prst="rect">
            <a:avLst/>
          </a:prstGeom>
        </p:spPr>
      </p:pic>
    </p:spTree>
    <p:extLst>
      <p:ext uri="{BB962C8B-B14F-4D97-AF65-F5344CB8AC3E}">
        <p14:creationId xmlns:p14="http://schemas.microsoft.com/office/powerpoint/2010/main" val="3377226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B2267-7E2F-5603-8558-E6437D237ECF}"/>
              </a:ext>
            </a:extLst>
          </p:cNvPr>
          <p:cNvSpPr>
            <a:spLocks noGrp="1"/>
          </p:cNvSpPr>
          <p:nvPr>
            <p:ph type="title"/>
          </p:nvPr>
        </p:nvSpPr>
        <p:spPr>
          <a:xfrm>
            <a:off x="1079500" y="434023"/>
            <a:ext cx="10026650" cy="655637"/>
          </a:xfrm>
        </p:spPr>
        <p:txBody>
          <a:bodyPr>
            <a:normAutofit fontScale="90000"/>
          </a:bodyPr>
          <a:lstStyle/>
          <a:p>
            <a:r>
              <a:rPr lang="en-US" dirty="0"/>
              <a:t>The Result - </a:t>
            </a:r>
            <a:r>
              <a:rPr lang="en-US" dirty="0">
                <a:hlinkClick r:id="rId2"/>
              </a:rPr>
              <a:t>https://www.councilforeconed.org/policy-advocacy/k-12-standards/</a:t>
            </a:r>
            <a:br>
              <a:rPr lang="en-US" dirty="0"/>
            </a:br>
            <a:endParaRPr lang="en-US" dirty="0"/>
          </a:p>
        </p:txBody>
      </p:sp>
      <p:graphicFrame>
        <p:nvGraphicFramePr>
          <p:cNvPr id="4" name="Content Placeholder 3">
            <a:extLst>
              <a:ext uri="{FF2B5EF4-FFF2-40B4-BE49-F238E27FC236}">
                <a16:creationId xmlns:a16="http://schemas.microsoft.com/office/drawing/2014/main" id="{C5C10EC1-B5D1-C73E-426A-3397086A50E2}"/>
              </a:ext>
            </a:extLst>
          </p:cNvPr>
          <p:cNvGraphicFramePr>
            <a:graphicFrameLocks noGrp="1"/>
          </p:cNvGraphicFramePr>
          <p:nvPr>
            <p:ph idx="1"/>
          </p:nvPr>
        </p:nvGraphicFramePr>
        <p:xfrm>
          <a:off x="1079500" y="1790700"/>
          <a:ext cx="10026650" cy="3977640"/>
        </p:xfrm>
        <a:graphic>
          <a:graphicData uri="http://schemas.openxmlformats.org/drawingml/2006/table">
            <a:tbl>
              <a:tblPr firstRow="1" bandRow="1">
                <a:tableStyleId>{5FD0F851-EC5A-4D38-B0AD-8093EC10F338}</a:tableStyleId>
              </a:tblPr>
              <a:tblGrid>
                <a:gridCol w="1266536">
                  <a:extLst>
                    <a:ext uri="{9D8B030D-6E8A-4147-A177-3AD203B41FA5}">
                      <a16:colId xmlns:a16="http://schemas.microsoft.com/office/drawing/2014/main" val="2746982604"/>
                    </a:ext>
                  </a:extLst>
                </a:gridCol>
                <a:gridCol w="3556000">
                  <a:extLst>
                    <a:ext uri="{9D8B030D-6E8A-4147-A177-3AD203B41FA5}">
                      <a16:colId xmlns:a16="http://schemas.microsoft.com/office/drawing/2014/main" val="1257959540"/>
                    </a:ext>
                  </a:extLst>
                </a:gridCol>
                <a:gridCol w="378691">
                  <a:extLst>
                    <a:ext uri="{9D8B030D-6E8A-4147-A177-3AD203B41FA5}">
                      <a16:colId xmlns:a16="http://schemas.microsoft.com/office/drawing/2014/main" val="1598345259"/>
                    </a:ext>
                  </a:extLst>
                </a:gridCol>
                <a:gridCol w="1283855">
                  <a:extLst>
                    <a:ext uri="{9D8B030D-6E8A-4147-A177-3AD203B41FA5}">
                      <a16:colId xmlns:a16="http://schemas.microsoft.com/office/drawing/2014/main" val="585606977"/>
                    </a:ext>
                  </a:extLst>
                </a:gridCol>
                <a:gridCol w="3541568">
                  <a:extLst>
                    <a:ext uri="{9D8B030D-6E8A-4147-A177-3AD203B41FA5}">
                      <a16:colId xmlns:a16="http://schemas.microsoft.com/office/drawing/2014/main" val="3731488232"/>
                    </a:ext>
                  </a:extLst>
                </a:gridCol>
              </a:tblGrid>
              <a:tr h="370840">
                <a:tc>
                  <a:txBody>
                    <a:bodyPr/>
                    <a:lstStyle/>
                    <a:p>
                      <a:r>
                        <a:rPr lang="en-US" dirty="0"/>
                        <a:t>Standard</a:t>
                      </a:r>
                    </a:p>
                  </a:txBody>
                  <a:tcPr/>
                </a:tc>
                <a:tc>
                  <a:txBody>
                    <a:bodyPr/>
                    <a:lstStyle/>
                    <a:p>
                      <a:r>
                        <a:rPr lang="en-US" dirty="0"/>
                        <a:t>Name</a:t>
                      </a:r>
                    </a:p>
                  </a:txBody>
                  <a:tcPr/>
                </a:tc>
                <a:tc>
                  <a:txBody>
                    <a:bodyPr/>
                    <a:lstStyle/>
                    <a:p>
                      <a:endParaRPr lang="en-US" dirty="0"/>
                    </a:p>
                  </a:txBody>
                  <a:tcPr/>
                </a:tc>
                <a:tc>
                  <a:txBody>
                    <a:bodyPr/>
                    <a:lstStyle/>
                    <a:p>
                      <a:r>
                        <a:rPr lang="en-US" dirty="0"/>
                        <a:t>Standard</a:t>
                      </a:r>
                    </a:p>
                  </a:txBody>
                  <a:tcPr/>
                </a:tc>
                <a:tc>
                  <a:txBody>
                    <a:bodyPr/>
                    <a:lstStyle/>
                    <a:p>
                      <a:r>
                        <a:rPr lang="en-US" dirty="0"/>
                        <a:t>Name</a:t>
                      </a:r>
                    </a:p>
                  </a:txBody>
                  <a:tcPr/>
                </a:tc>
                <a:extLst>
                  <a:ext uri="{0D108BD9-81ED-4DB2-BD59-A6C34878D82A}">
                    <a16:rowId xmlns:a16="http://schemas.microsoft.com/office/drawing/2014/main" val="3698117242"/>
                  </a:ext>
                </a:extLst>
              </a:tr>
              <a:tr h="370840">
                <a:tc>
                  <a:txBody>
                    <a:bodyPr/>
                    <a:lstStyle/>
                    <a:p>
                      <a:r>
                        <a:rPr lang="en-US" dirty="0"/>
                        <a:t>1</a:t>
                      </a:r>
                    </a:p>
                  </a:txBody>
                  <a:tcPr/>
                </a:tc>
                <a:tc>
                  <a:txBody>
                    <a:bodyPr/>
                    <a:lstStyle/>
                    <a:p>
                      <a:r>
                        <a:rPr lang="en-US" dirty="0"/>
                        <a:t>Scarcity and Allocation</a:t>
                      </a:r>
                    </a:p>
                  </a:txBody>
                  <a:tcPr/>
                </a:tc>
                <a:tc>
                  <a:txBody>
                    <a:bodyPr/>
                    <a:lstStyle/>
                    <a:p>
                      <a:endParaRPr lang="en-US" dirty="0"/>
                    </a:p>
                  </a:txBody>
                  <a:tcPr/>
                </a:tc>
                <a:tc>
                  <a:txBody>
                    <a:bodyPr/>
                    <a:lstStyle/>
                    <a:p>
                      <a:r>
                        <a:rPr lang="en-US" dirty="0"/>
                        <a:t>10</a:t>
                      </a:r>
                    </a:p>
                  </a:txBody>
                  <a:tcPr/>
                </a:tc>
                <a:tc>
                  <a:txBody>
                    <a:bodyPr/>
                    <a:lstStyle/>
                    <a:p>
                      <a:r>
                        <a:rPr lang="en-US" dirty="0"/>
                        <a:t>Technology</a:t>
                      </a:r>
                    </a:p>
                  </a:txBody>
                  <a:tcPr/>
                </a:tc>
                <a:extLst>
                  <a:ext uri="{0D108BD9-81ED-4DB2-BD59-A6C34878D82A}">
                    <a16:rowId xmlns:a16="http://schemas.microsoft.com/office/drawing/2014/main" val="2755067793"/>
                  </a:ext>
                </a:extLst>
              </a:tr>
              <a:tr h="370840">
                <a:tc>
                  <a:txBody>
                    <a:bodyPr/>
                    <a:lstStyle/>
                    <a:p>
                      <a:r>
                        <a:rPr lang="en-US" dirty="0"/>
                        <a:t>2</a:t>
                      </a:r>
                    </a:p>
                  </a:txBody>
                  <a:tcPr/>
                </a:tc>
                <a:tc>
                  <a:txBody>
                    <a:bodyPr/>
                    <a:lstStyle/>
                    <a:p>
                      <a:r>
                        <a:rPr lang="en-US" dirty="0"/>
                        <a:t>Decision-Making</a:t>
                      </a:r>
                    </a:p>
                  </a:txBody>
                  <a:tcPr/>
                </a:tc>
                <a:tc>
                  <a:txBody>
                    <a:bodyPr/>
                    <a:lstStyle/>
                    <a:p>
                      <a:endParaRPr lang="en-US"/>
                    </a:p>
                  </a:txBody>
                  <a:tcPr/>
                </a:tc>
                <a:tc>
                  <a:txBody>
                    <a:bodyPr/>
                    <a:lstStyle/>
                    <a:p>
                      <a:r>
                        <a:rPr lang="en-US" dirty="0"/>
                        <a:t>11</a:t>
                      </a:r>
                    </a:p>
                  </a:txBody>
                  <a:tcPr/>
                </a:tc>
                <a:tc>
                  <a:txBody>
                    <a:bodyPr/>
                    <a:lstStyle/>
                    <a:p>
                      <a:r>
                        <a:rPr lang="en-US" dirty="0"/>
                        <a:t>Gross National Product</a:t>
                      </a:r>
                    </a:p>
                  </a:txBody>
                  <a:tcPr/>
                </a:tc>
                <a:extLst>
                  <a:ext uri="{0D108BD9-81ED-4DB2-BD59-A6C34878D82A}">
                    <a16:rowId xmlns:a16="http://schemas.microsoft.com/office/drawing/2014/main" val="3913208340"/>
                  </a:ext>
                </a:extLst>
              </a:tr>
              <a:tr h="370840">
                <a:tc>
                  <a:txBody>
                    <a:bodyPr/>
                    <a:lstStyle/>
                    <a:p>
                      <a:r>
                        <a:rPr lang="en-US" dirty="0"/>
                        <a:t>3</a:t>
                      </a:r>
                    </a:p>
                  </a:txBody>
                  <a:tcPr/>
                </a:tc>
                <a:tc>
                  <a:txBody>
                    <a:bodyPr/>
                    <a:lstStyle/>
                    <a:p>
                      <a:r>
                        <a:rPr lang="en-US" dirty="0"/>
                        <a:t>Specialization and Exchange</a:t>
                      </a:r>
                    </a:p>
                  </a:txBody>
                  <a:tcPr/>
                </a:tc>
                <a:tc>
                  <a:txBody>
                    <a:bodyPr/>
                    <a:lstStyle/>
                    <a:p>
                      <a:endParaRPr lang="en-US"/>
                    </a:p>
                  </a:txBody>
                  <a:tcPr/>
                </a:tc>
                <a:tc>
                  <a:txBody>
                    <a:bodyPr/>
                    <a:lstStyle/>
                    <a:p>
                      <a:r>
                        <a:rPr lang="en-US" dirty="0"/>
                        <a:t>12</a:t>
                      </a:r>
                    </a:p>
                  </a:txBody>
                  <a:tcPr/>
                </a:tc>
                <a:tc>
                  <a:txBody>
                    <a:bodyPr/>
                    <a:lstStyle/>
                    <a:p>
                      <a:r>
                        <a:rPr lang="en-US" dirty="0"/>
                        <a:t>Unemployment</a:t>
                      </a:r>
                    </a:p>
                  </a:txBody>
                  <a:tcPr/>
                </a:tc>
                <a:extLst>
                  <a:ext uri="{0D108BD9-81ED-4DB2-BD59-A6C34878D82A}">
                    <a16:rowId xmlns:a16="http://schemas.microsoft.com/office/drawing/2014/main" val="2555211967"/>
                  </a:ext>
                </a:extLst>
              </a:tr>
              <a:tr h="370840">
                <a:tc>
                  <a:txBody>
                    <a:bodyPr/>
                    <a:lstStyle/>
                    <a:p>
                      <a:r>
                        <a:rPr lang="en-US" dirty="0"/>
                        <a:t>4</a:t>
                      </a:r>
                    </a:p>
                  </a:txBody>
                  <a:tcPr/>
                </a:tc>
                <a:tc>
                  <a:txBody>
                    <a:bodyPr/>
                    <a:lstStyle/>
                    <a:p>
                      <a:r>
                        <a:rPr lang="en-US" dirty="0"/>
                        <a:t>Markets</a:t>
                      </a:r>
                    </a:p>
                  </a:txBody>
                  <a:tcPr/>
                </a:tc>
                <a:tc>
                  <a:txBody>
                    <a:bodyPr/>
                    <a:lstStyle/>
                    <a:p>
                      <a:endParaRPr lang="en-US" dirty="0"/>
                    </a:p>
                  </a:txBody>
                  <a:tcPr/>
                </a:tc>
                <a:tc>
                  <a:txBody>
                    <a:bodyPr/>
                    <a:lstStyle/>
                    <a:p>
                      <a:r>
                        <a:rPr lang="en-US" dirty="0"/>
                        <a:t>13</a:t>
                      </a:r>
                    </a:p>
                  </a:txBody>
                  <a:tcPr/>
                </a:tc>
                <a:tc>
                  <a:txBody>
                    <a:bodyPr/>
                    <a:lstStyle/>
                    <a:p>
                      <a:r>
                        <a:rPr lang="en-US" dirty="0"/>
                        <a:t>Money</a:t>
                      </a:r>
                    </a:p>
                  </a:txBody>
                  <a:tcPr/>
                </a:tc>
                <a:extLst>
                  <a:ext uri="{0D108BD9-81ED-4DB2-BD59-A6C34878D82A}">
                    <a16:rowId xmlns:a16="http://schemas.microsoft.com/office/drawing/2014/main" val="2074343691"/>
                  </a:ext>
                </a:extLst>
              </a:tr>
              <a:tr h="370840">
                <a:tc>
                  <a:txBody>
                    <a:bodyPr/>
                    <a:lstStyle/>
                    <a:p>
                      <a:r>
                        <a:rPr lang="en-US" dirty="0"/>
                        <a:t>5</a:t>
                      </a:r>
                    </a:p>
                  </a:txBody>
                  <a:tcPr/>
                </a:tc>
                <a:tc>
                  <a:txBody>
                    <a:bodyPr/>
                    <a:lstStyle/>
                    <a:p>
                      <a:r>
                        <a:rPr lang="en-US" dirty="0"/>
                        <a:t>Business Decisions and Market Structure</a:t>
                      </a:r>
                    </a:p>
                  </a:txBody>
                  <a:tcPr/>
                </a:tc>
                <a:tc>
                  <a:txBody>
                    <a:bodyPr/>
                    <a:lstStyle/>
                    <a:p>
                      <a:endParaRPr lang="en-US" dirty="0"/>
                    </a:p>
                  </a:txBody>
                  <a:tcPr/>
                </a:tc>
                <a:tc>
                  <a:txBody>
                    <a:bodyPr/>
                    <a:lstStyle/>
                    <a:p>
                      <a:r>
                        <a:rPr lang="en-US" dirty="0"/>
                        <a:t>14</a:t>
                      </a:r>
                    </a:p>
                  </a:txBody>
                  <a:tcPr/>
                </a:tc>
                <a:tc>
                  <a:txBody>
                    <a:bodyPr/>
                    <a:lstStyle/>
                    <a:p>
                      <a:r>
                        <a:rPr lang="en-US" dirty="0"/>
                        <a:t>Banks, Interest Rates, and Financial Markets</a:t>
                      </a:r>
                    </a:p>
                  </a:txBody>
                  <a:tcPr/>
                </a:tc>
                <a:extLst>
                  <a:ext uri="{0D108BD9-81ED-4DB2-BD59-A6C34878D82A}">
                    <a16:rowId xmlns:a16="http://schemas.microsoft.com/office/drawing/2014/main" val="3583277758"/>
                  </a:ext>
                </a:extLst>
              </a:tr>
              <a:tr h="370840">
                <a:tc>
                  <a:txBody>
                    <a:bodyPr/>
                    <a:lstStyle/>
                    <a:p>
                      <a:r>
                        <a:rPr lang="en-US" dirty="0"/>
                        <a:t>6</a:t>
                      </a:r>
                    </a:p>
                  </a:txBody>
                  <a:tcPr/>
                </a:tc>
                <a:tc>
                  <a:txBody>
                    <a:bodyPr/>
                    <a:lstStyle/>
                    <a:p>
                      <a:r>
                        <a:rPr lang="en-US" dirty="0"/>
                        <a:t>Market Failure</a:t>
                      </a:r>
                    </a:p>
                  </a:txBody>
                  <a:tcPr/>
                </a:tc>
                <a:tc>
                  <a:txBody>
                    <a:bodyPr/>
                    <a:lstStyle/>
                    <a:p>
                      <a:endParaRPr lang="en-US"/>
                    </a:p>
                  </a:txBody>
                  <a:tcPr/>
                </a:tc>
                <a:tc>
                  <a:txBody>
                    <a:bodyPr/>
                    <a:lstStyle/>
                    <a:p>
                      <a:r>
                        <a:rPr lang="en-US" dirty="0"/>
                        <a:t>15</a:t>
                      </a:r>
                    </a:p>
                  </a:txBody>
                  <a:tcPr/>
                </a:tc>
                <a:tc>
                  <a:txBody>
                    <a:bodyPr/>
                    <a:lstStyle/>
                    <a:p>
                      <a:r>
                        <a:rPr lang="en-US" dirty="0"/>
                        <a:t>Inflation</a:t>
                      </a:r>
                    </a:p>
                  </a:txBody>
                  <a:tcPr/>
                </a:tc>
                <a:extLst>
                  <a:ext uri="{0D108BD9-81ED-4DB2-BD59-A6C34878D82A}">
                    <a16:rowId xmlns:a16="http://schemas.microsoft.com/office/drawing/2014/main" val="593130757"/>
                  </a:ext>
                </a:extLst>
              </a:tr>
              <a:tr h="370840">
                <a:tc>
                  <a:txBody>
                    <a:bodyPr/>
                    <a:lstStyle/>
                    <a:p>
                      <a:r>
                        <a:rPr lang="en-US" dirty="0"/>
                        <a:t>7</a:t>
                      </a:r>
                    </a:p>
                  </a:txBody>
                  <a:tcPr/>
                </a:tc>
                <a:tc>
                  <a:txBody>
                    <a:bodyPr/>
                    <a:lstStyle/>
                    <a:p>
                      <a:r>
                        <a:rPr lang="en-US" dirty="0"/>
                        <a:t>Role of Government</a:t>
                      </a:r>
                    </a:p>
                  </a:txBody>
                  <a:tcPr/>
                </a:tc>
                <a:tc>
                  <a:txBody>
                    <a:bodyPr/>
                    <a:lstStyle/>
                    <a:p>
                      <a:endParaRPr lang="en-US"/>
                    </a:p>
                  </a:txBody>
                  <a:tcPr/>
                </a:tc>
                <a:tc>
                  <a:txBody>
                    <a:bodyPr/>
                    <a:lstStyle/>
                    <a:p>
                      <a:r>
                        <a:rPr lang="en-US" dirty="0"/>
                        <a:t>16</a:t>
                      </a:r>
                    </a:p>
                  </a:txBody>
                  <a:tcPr/>
                </a:tc>
                <a:tc>
                  <a:txBody>
                    <a:bodyPr/>
                    <a:lstStyle/>
                    <a:p>
                      <a:r>
                        <a:rPr lang="en-US" dirty="0"/>
                        <a:t>Growth and Fluctuations</a:t>
                      </a:r>
                    </a:p>
                  </a:txBody>
                  <a:tcPr/>
                </a:tc>
                <a:extLst>
                  <a:ext uri="{0D108BD9-81ED-4DB2-BD59-A6C34878D82A}">
                    <a16:rowId xmlns:a16="http://schemas.microsoft.com/office/drawing/2014/main" val="1858293875"/>
                  </a:ext>
                </a:extLst>
              </a:tr>
              <a:tr h="370840">
                <a:tc>
                  <a:txBody>
                    <a:bodyPr/>
                    <a:lstStyle/>
                    <a:p>
                      <a:r>
                        <a:rPr lang="en-US" dirty="0"/>
                        <a:t>8</a:t>
                      </a:r>
                    </a:p>
                  </a:txBody>
                  <a:tcPr/>
                </a:tc>
                <a:tc>
                  <a:txBody>
                    <a:bodyPr/>
                    <a:lstStyle/>
                    <a:p>
                      <a:r>
                        <a:rPr lang="en-US" dirty="0"/>
                        <a:t>Labor and Income</a:t>
                      </a:r>
                    </a:p>
                  </a:txBody>
                  <a:tcPr/>
                </a:tc>
                <a:tc>
                  <a:txBody>
                    <a:bodyPr/>
                    <a:lstStyle/>
                    <a:p>
                      <a:endParaRPr lang="en-US"/>
                    </a:p>
                  </a:txBody>
                  <a:tcPr/>
                </a:tc>
                <a:tc>
                  <a:txBody>
                    <a:bodyPr/>
                    <a:lstStyle/>
                    <a:p>
                      <a:r>
                        <a:rPr lang="en-US" dirty="0"/>
                        <a:t>17</a:t>
                      </a:r>
                    </a:p>
                  </a:txBody>
                  <a:tcPr/>
                </a:tc>
                <a:tc>
                  <a:txBody>
                    <a:bodyPr/>
                    <a:lstStyle/>
                    <a:p>
                      <a:r>
                        <a:rPr lang="en-US" dirty="0"/>
                        <a:t>Monetary Policy</a:t>
                      </a:r>
                    </a:p>
                  </a:txBody>
                  <a:tcPr/>
                </a:tc>
                <a:extLst>
                  <a:ext uri="{0D108BD9-81ED-4DB2-BD59-A6C34878D82A}">
                    <a16:rowId xmlns:a16="http://schemas.microsoft.com/office/drawing/2014/main" val="3824726963"/>
                  </a:ext>
                </a:extLst>
              </a:tr>
              <a:tr h="370840">
                <a:tc>
                  <a:txBody>
                    <a:bodyPr/>
                    <a:lstStyle/>
                    <a:p>
                      <a:r>
                        <a:rPr lang="en-US" dirty="0"/>
                        <a:t>9</a:t>
                      </a:r>
                    </a:p>
                  </a:txBody>
                  <a:tcPr/>
                </a:tc>
                <a:tc>
                  <a:txBody>
                    <a:bodyPr/>
                    <a:lstStyle/>
                    <a:p>
                      <a:r>
                        <a:rPr lang="en-US" dirty="0"/>
                        <a:t>International Trade</a:t>
                      </a:r>
                    </a:p>
                  </a:txBody>
                  <a:tcPr/>
                </a:tc>
                <a:tc>
                  <a:txBody>
                    <a:bodyPr/>
                    <a:lstStyle/>
                    <a:p>
                      <a:endParaRPr lang="en-US" dirty="0"/>
                    </a:p>
                  </a:txBody>
                  <a:tcPr/>
                </a:tc>
                <a:tc>
                  <a:txBody>
                    <a:bodyPr/>
                    <a:lstStyle/>
                    <a:p>
                      <a:r>
                        <a:rPr lang="en-US" dirty="0"/>
                        <a:t>18</a:t>
                      </a:r>
                    </a:p>
                  </a:txBody>
                  <a:tcPr/>
                </a:tc>
                <a:tc>
                  <a:txBody>
                    <a:bodyPr/>
                    <a:lstStyle/>
                    <a:p>
                      <a:r>
                        <a:rPr lang="en-US" dirty="0"/>
                        <a:t>Fiscal Policy and Taxation</a:t>
                      </a:r>
                    </a:p>
                  </a:txBody>
                  <a:tcPr/>
                </a:tc>
                <a:extLst>
                  <a:ext uri="{0D108BD9-81ED-4DB2-BD59-A6C34878D82A}">
                    <a16:rowId xmlns:a16="http://schemas.microsoft.com/office/drawing/2014/main" val="3196765397"/>
                  </a:ext>
                </a:extLst>
              </a:tr>
            </a:tbl>
          </a:graphicData>
        </a:graphic>
      </p:graphicFrame>
    </p:spTree>
    <p:extLst>
      <p:ext uri="{BB962C8B-B14F-4D97-AF65-F5344CB8AC3E}">
        <p14:creationId xmlns:p14="http://schemas.microsoft.com/office/powerpoint/2010/main" val="2634311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2832-9B71-848F-EA80-C90F9F065B48}"/>
              </a:ext>
            </a:extLst>
          </p:cNvPr>
          <p:cNvSpPr>
            <a:spLocks noGrp="1"/>
          </p:cNvSpPr>
          <p:nvPr>
            <p:ph type="title"/>
          </p:nvPr>
        </p:nvSpPr>
        <p:spPr>
          <a:xfrm>
            <a:off x="1085851" y="786808"/>
            <a:ext cx="5391149" cy="4296822"/>
          </a:xfrm>
        </p:spPr>
        <p:txBody>
          <a:bodyPr vert="horz" lIns="0" tIns="0" rIns="0" bIns="0" rtlCol="0" anchor="b" anchorCtr="0">
            <a:normAutofit/>
          </a:bodyPr>
          <a:lstStyle/>
          <a:p>
            <a:pPr marL="457200" indent="-457200">
              <a:buFont typeface="Arial" panose="020B0604020202020204" pitchFamily="34" charset="0"/>
              <a:buChar char="•"/>
            </a:pPr>
            <a:r>
              <a:rPr lang="en-US" cap="none" dirty="0"/>
              <a:t>Enhanced right-hand side</a:t>
            </a:r>
            <a:br>
              <a:rPr lang="en-US" cap="none" dirty="0"/>
            </a:br>
            <a:br>
              <a:rPr lang="en-US" cap="none" dirty="0"/>
            </a:br>
            <a:r>
              <a:rPr lang="en-US" cap="none" dirty="0"/>
              <a:t>“Students will use this knowledge to…”</a:t>
            </a:r>
            <a:br>
              <a:rPr lang="en-US" cap="none" dirty="0"/>
            </a:br>
            <a:br>
              <a:rPr lang="en-US" cap="none" dirty="0"/>
            </a:br>
            <a:r>
              <a:rPr lang="en-US" cap="none" dirty="0"/>
              <a:t>Meant as examples, not requirements</a:t>
            </a:r>
          </a:p>
        </p:txBody>
      </p:sp>
      <p:pic>
        <p:nvPicPr>
          <p:cNvPr id="5" name="Content Placeholder 4">
            <a:extLst>
              <a:ext uri="{FF2B5EF4-FFF2-40B4-BE49-F238E27FC236}">
                <a16:creationId xmlns:a16="http://schemas.microsoft.com/office/drawing/2014/main" id="{A58A5A60-41E4-D69D-435A-4CCB5166F619}"/>
              </a:ext>
            </a:extLst>
          </p:cNvPr>
          <p:cNvPicPr>
            <a:picLocks noGrp="1" noChangeAspect="1"/>
          </p:cNvPicPr>
          <p:nvPr>
            <p:ph idx="1"/>
          </p:nvPr>
        </p:nvPicPr>
        <p:blipFill>
          <a:blip r:embed="rId2"/>
          <a:stretch>
            <a:fillRect/>
          </a:stretch>
        </p:blipFill>
        <p:spPr>
          <a:xfrm>
            <a:off x="7198864" y="786807"/>
            <a:ext cx="4452148" cy="5284449"/>
          </a:xfrm>
          <a:prstGeom prst="rect">
            <a:avLst/>
          </a:prstGeom>
        </p:spPr>
      </p:pic>
      <p:sp>
        <p:nvSpPr>
          <p:cNvPr id="3" name="Arrow: Down 2">
            <a:extLst>
              <a:ext uri="{FF2B5EF4-FFF2-40B4-BE49-F238E27FC236}">
                <a16:creationId xmlns:a16="http://schemas.microsoft.com/office/drawing/2014/main" id="{9ED423DB-F5B7-CAE0-29EF-6447A9F488CB}"/>
              </a:ext>
            </a:extLst>
          </p:cNvPr>
          <p:cNvSpPr/>
          <p:nvPr/>
        </p:nvSpPr>
        <p:spPr>
          <a:xfrm>
            <a:off x="10061121" y="-21318"/>
            <a:ext cx="1045028" cy="111034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00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B230B-BF53-F156-00EB-AEB1B699470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DE00FA6-A284-8114-B621-404325B0B27D}"/>
              </a:ext>
            </a:extLst>
          </p:cNvPr>
          <p:cNvPicPr>
            <a:picLocks noChangeAspect="1"/>
          </p:cNvPicPr>
          <p:nvPr/>
        </p:nvPicPr>
        <p:blipFill>
          <a:blip r:embed="rId2"/>
          <a:stretch>
            <a:fillRect/>
          </a:stretch>
        </p:blipFill>
        <p:spPr>
          <a:xfrm>
            <a:off x="3212670" y="152400"/>
            <a:ext cx="6218698" cy="1735769"/>
          </a:xfrm>
          <a:prstGeom prst="rect">
            <a:avLst/>
          </a:prstGeom>
        </p:spPr>
      </p:pic>
      <p:pic>
        <p:nvPicPr>
          <p:cNvPr id="10" name="Picture 9">
            <a:extLst>
              <a:ext uri="{FF2B5EF4-FFF2-40B4-BE49-F238E27FC236}">
                <a16:creationId xmlns:a16="http://schemas.microsoft.com/office/drawing/2014/main" id="{6D427178-A312-BFA2-66BA-D88E1BDEDE40}"/>
              </a:ext>
            </a:extLst>
          </p:cNvPr>
          <p:cNvPicPr>
            <a:picLocks noChangeAspect="1"/>
          </p:cNvPicPr>
          <p:nvPr/>
        </p:nvPicPr>
        <p:blipFill>
          <a:blip r:embed="rId3"/>
          <a:stretch>
            <a:fillRect/>
          </a:stretch>
        </p:blipFill>
        <p:spPr>
          <a:xfrm>
            <a:off x="103321" y="2532959"/>
            <a:ext cx="11985358" cy="1550706"/>
          </a:xfrm>
          <a:prstGeom prst="rect">
            <a:avLst/>
          </a:prstGeom>
        </p:spPr>
      </p:pic>
      <p:pic>
        <p:nvPicPr>
          <p:cNvPr id="12" name="Picture 11">
            <a:extLst>
              <a:ext uri="{FF2B5EF4-FFF2-40B4-BE49-F238E27FC236}">
                <a16:creationId xmlns:a16="http://schemas.microsoft.com/office/drawing/2014/main" id="{F407BC3E-DD1B-0AA4-0A97-84C436FD2861}"/>
              </a:ext>
            </a:extLst>
          </p:cNvPr>
          <p:cNvPicPr>
            <a:picLocks noChangeAspect="1"/>
          </p:cNvPicPr>
          <p:nvPr/>
        </p:nvPicPr>
        <p:blipFill>
          <a:blip r:embed="rId4"/>
          <a:stretch>
            <a:fillRect/>
          </a:stretch>
        </p:blipFill>
        <p:spPr>
          <a:xfrm>
            <a:off x="481874" y="4728456"/>
            <a:ext cx="11228252" cy="1748544"/>
          </a:xfrm>
          <a:prstGeom prst="rect">
            <a:avLst/>
          </a:prstGeom>
        </p:spPr>
      </p:pic>
    </p:spTree>
    <p:extLst>
      <p:ext uri="{BB962C8B-B14F-4D97-AF65-F5344CB8AC3E}">
        <p14:creationId xmlns:p14="http://schemas.microsoft.com/office/powerpoint/2010/main" val="3990568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Presenter</a:t>
            </a:r>
            <a:endParaRPr lang="en-US" dirty="0"/>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4443555" y="2911277"/>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Calibri Light"/>
                <a:cs typeface="Calibri Light"/>
              </a:rPr>
              <a:t>Dr. Chris Cannon</a:t>
            </a:r>
          </a:p>
          <a:p>
            <a:pPr marL="0" indent="0">
              <a:buNone/>
            </a:pPr>
            <a:r>
              <a:rPr lang="en-US" sz="2400" b="1" dirty="0">
                <a:latin typeface="Calibri Light"/>
                <a:ea typeface="Calibri Light"/>
                <a:cs typeface="Calibri Light"/>
              </a:rPr>
              <a:t>Associate Director – Georgia Council on Economic Education</a:t>
            </a:r>
            <a:endParaRPr lang="en-US" sz="2400" dirty="0">
              <a:latin typeface="Calibri Light"/>
              <a:ea typeface="Calibri Light"/>
              <a:cs typeface="Calibri Light"/>
            </a:endParaRPr>
          </a:p>
          <a:p>
            <a:pPr marL="0" indent="0">
              <a:buNone/>
            </a:pPr>
            <a:r>
              <a:rPr lang="en-US" sz="2400" dirty="0">
                <a:latin typeface="Calibri"/>
                <a:ea typeface="Calibri"/>
                <a:cs typeface="Calibri"/>
              </a:rPr>
              <a:t>ccannon11@gsu.edu</a:t>
            </a:r>
          </a:p>
          <a:p>
            <a:pPr marL="0" indent="0">
              <a:buNone/>
            </a:pPr>
            <a:r>
              <a:rPr lang="en-US" sz="2400" dirty="0">
                <a:latin typeface="Calibri"/>
                <a:ea typeface="+mn-lt"/>
                <a:cs typeface="Calibri"/>
              </a:rPr>
              <a:t>Facebook.com/georgiaecon1</a:t>
            </a:r>
          </a:p>
          <a:p>
            <a:pPr marL="0" indent="0">
              <a:buNone/>
            </a:pPr>
            <a:endParaRPr lang="en-US" sz="2600" dirty="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a:t>
            </a:fld>
            <a:endParaRPr lang="en-US"/>
          </a:p>
        </p:txBody>
      </p:sp>
      <p:pic>
        <p:nvPicPr>
          <p:cNvPr id="7" name="Picture 6">
            <a:extLst>
              <a:ext uri="{FF2B5EF4-FFF2-40B4-BE49-F238E27FC236}">
                <a16:creationId xmlns:a16="http://schemas.microsoft.com/office/drawing/2014/main" id="{91D7D443-4765-CF0A-3426-9F5D52CBC39A}"/>
              </a:ext>
            </a:extLst>
          </p:cNvPr>
          <p:cNvPicPr>
            <a:picLocks noChangeAspect="1"/>
          </p:cNvPicPr>
          <p:nvPr/>
        </p:nvPicPr>
        <p:blipFill>
          <a:blip r:embed="rId2"/>
          <a:srcRect t="4256" b="4256"/>
          <a:stretch/>
        </p:blipFill>
        <p:spPr>
          <a:xfrm>
            <a:off x="1129594" y="2228828"/>
            <a:ext cx="2917157" cy="309400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74274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1A305-2A26-D156-2B21-201C981306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F1081C-EB09-C730-EA59-0C2AA96FB1F9}"/>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414A58"/>
                </a:solidFill>
                <a:effectLst/>
                <a:uLnTx/>
                <a:uFillTx/>
                <a:latin typeface="Calibri"/>
                <a:ea typeface="Calibri"/>
                <a:cs typeface="Calibri"/>
              </a:rPr>
              <a:t>Today’s Highlighted Topics</a:t>
            </a:r>
          </a:p>
        </p:txBody>
      </p:sp>
      <p:sp>
        <p:nvSpPr>
          <p:cNvPr id="5" name="Slide Number Placeholder 4">
            <a:extLst>
              <a:ext uri="{FF2B5EF4-FFF2-40B4-BE49-F238E27FC236}">
                <a16:creationId xmlns:a16="http://schemas.microsoft.com/office/drawing/2014/main" id="{5B0A7CFD-ECBC-D11B-7890-67071CA1029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E96CF-4053-2149-B5F9-FD566E7161CA}" type="slidenum">
              <a:rPr kumimoji="0" lang="en-US" sz="1000" b="0" i="0" u="none" strike="noStrike" kern="1200" cap="none" spc="0" normalizeH="0" baseline="0" noProof="0" smtClean="0">
                <a:ln>
                  <a:noFill/>
                </a:ln>
                <a:solidFill>
                  <a:srgbClr val="414A58"/>
                </a:solidFill>
                <a:effectLst/>
                <a:uLnTx/>
                <a:uFillTx/>
                <a:latin typeface="Calibri" panose="020F0502020204030204" pitchFamily="34" charset="0"/>
                <a:ea typeface="Calibri" panose="020F050202020403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srgbClr val="414A58"/>
              </a:solidFill>
              <a:effectLst/>
              <a:uLnTx/>
              <a:uFillTx/>
              <a:latin typeface="Calibri" panose="020F0502020204030204" pitchFamily="34" charset="0"/>
              <a:ea typeface="Calibri" panose="020F0502020204030204" pitchFamily="34" charset="0"/>
              <a:cs typeface="+mn-cs"/>
            </a:endParaRPr>
          </a:p>
        </p:txBody>
      </p:sp>
      <p:sp>
        <p:nvSpPr>
          <p:cNvPr id="4" name="Text Placeholder 2">
            <a:extLst>
              <a:ext uri="{FF2B5EF4-FFF2-40B4-BE49-F238E27FC236}">
                <a16:creationId xmlns:a16="http://schemas.microsoft.com/office/drawing/2014/main" id="{81B9B96C-C4E7-470B-2E21-3BE0DBE8AA4A}"/>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Light"/>
                <a:ea typeface="Calibri Light"/>
                <a:cs typeface="Calibri Light"/>
              </a:rPr>
              <a:t>International Trade</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600" dirty="0">
                <a:solidFill>
                  <a:srgbClr val="000000"/>
                </a:solidFill>
                <a:latin typeface="Calibri Light"/>
                <a:ea typeface="Calibri Light"/>
                <a:cs typeface="Calibri Light"/>
              </a:rPr>
              <a:t>Technology</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Calibri Light"/>
                <a:ea typeface="Calibri Light"/>
                <a:cs typeface="Calibri Light"/>
              </a:rPr>
              <a:t>Monetary Policy</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600" dirty="0">
                <a:solidFill>
                  <a:srgbClr val="000000"/>
                </a:solidFill>
                <a:latin typeface="Calibri Light"/>
                <a:ea typeface="Calibri Light"/>
                <a:cs typeface="Calibri Light"/>
              </a:rPr>
              <a:t>Entrepreneurship</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0000"/>
              </a:solidFill>
              <a:effectLst/>
              <a:uLnTx/>
              <a:uFillTx/>
              <a:latin typeface="Calibri Light"/>
              <a:ea typeface="Calibri Light"/>
              <a:cs typeface="Calibri Light"/>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600" dirty="0">
                <a:solidFill>
                  <a:srgbClr val="000000"/>
                </a:solidFill>
                <a:latin typeface="Calibri Light"/>
                <a:ea typeface="Calibri Light"/>
                <a:cs typeface="Calibri Light"/>
              </a:rPr>
              <a:t>Review content and look at related resources</a:t>
            </a:r>
            <a:endParaRPr kumimoji="0" lang="en-US" sz="2600" b="0" i="0" u="none" strike="noStrike" kern="1200" cap="none" spc="0" normalizeH="0" baseline="0" noProof="0" dirty="0">
              <a:ln>
                <a:noFill/>
              </a:ln>
              <a:solidFill>
                <a:srgbClr val="000000"/>
              </a:solidFill>
              <a:effectLst/>
              <a:uLnTx/>
              <a:uFillTx/>
              <a:latin typeface="Calibri Light"/>
              <a:ea typeface="Calibri Light"/>
              <a:cs typeface="Calibri Light"/>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0000"/>
              </a:solidFill>
              <a:effectLst/>
              <a:uLnTx/>
              <a:uFillTx/>
              <a:latin typeface="Calibri Light"/>
              <a:ea typeface="Calibri Light"/>
              <a:cs typeface="Calibri Light"/>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0000"/>
              </a:solidFill>
              <a:effectLst/>
              <a:uLnTx/>
              <a:uFillTx/>
              <a:latin typeface="Calibri Light"/>
              <a:ea typeface="Calibri Light"/>
              <a:cs typeface="Calibri Light"/>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0000"/>
              </a:solidFill>
              <a:effectLst/>
              <a:uLnTx/>
              <a:uFillTx/>
              <a:latin typeface="Calibri Light"/>
              <a:ea typeface="Calibri Light"/>
              <a:cs typeface="Calibri Light"/>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0000"/>
              </a:solidFill>
              <a:effectLst/>
              <a:uLnTx/>
              <a:uFillTx/>
              <a:latin typeface="Calibri Light"/>
              <a:ea typeface="Calibri Light"/>
              <a:cs typeface="Calibri Light"/>
            </a:endParaRPr>
          </a:p>
        </p:txBody>
      </p:sp>
      <p:pic>
        <p:nvPicPr>
          <p:cNvPr id="6" name="Picture 5" descr="Hourglass in spotlight">
            <a:extLst>
              <a:ext uri="{FF2B5EF4-FFF2-40B4-BE49-F238E27FC236}">
                <a16:creationId xmlns:a16="http://schemas.microsoft.com/office/drawing/2014/main" id="{08588C37-FE52-ACB1-9252-D3BB2B4C3C1E}"/>
              </a:ext>
            </a:extLst>
          </p:cNvPr>
          <p:cNvPicPr>
            <a:picLocks noChangeAspect="1"/>
          </p:cNvPicPr>
          <p:nvPr/>
        </p:nvPicPr>
        <p:blipFill>
          <a:blip r:embed="rId2"/>
          <a:stretch>
            <a:fillRect/>
          </a:stretch>
        </p:blipFill>
        <p:spPr>
          <a:xfrm>
            <a:off x="7504497" y="1420255"/>
            <a:ext cx="3916544" cy="2612571"/>
          </a:xfrm>
          <a:prstGeom prst="rect">
            <a:avLst/>
          </a:prstGeom>
        </p:spPr>
      </p:pic>
    </p:spTree>
    <p:extLst>
      <p:ext uri="{BB962C8B-B14F-4D97-AF65-F5344CB8AC3E}">
        <p14:creationId xmlns:p14="http://schemas.microsoft.com/office/powerpoint/2010/main" val="471351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3E692-7475-E2DB-CC5B-B882010FD956}"/>
              </a:ext>
            </a:extLst>
          </p:cNvPr>
          <p:cNvSpPr>
            <a:spLocks noGrp="1"/>
          </p:cNvSpPr>
          <p:nvPr>
            <p:ph type="title"/>
          </p:nvPr>
        </p:nvSpPr>
        <p:spPr/>
        <p:txBody>
          <a:bodyPr/>
          <a:lstStyle/>
          <a:p>
            <a:r>
              <a:rPr lang="en-US" dirty="0"/>
              <a:t>International</a:t>
            </a:r>
          </a:p>
        </p:txBody>
      </p:sp>
      <p:sp>
        <p:nvSpPr>
          <p:cNvPr id="3" name="Content Placeholder 2">
            <a:extLst>
              <a:ext uri="{FF2B5EF4-FFF2-40B4-BE49-F238E27FC236}">
                <a16:creationId xmlns:a16="http://schemas.microsoft.com/office/drawing/2014/main" id="{B8845EFB-C836-03D4-7FD3-7092666E99B2}"/>
              </a:ext>
            </a:extLst>
          </p:cNvPr>
          <p:cNvSpPr>
            <a:spLocks noGrp="1"/>
          </p:cNvSpPr>
          <p:nvPr>
            <p:ph idx="1"/>
          </p:nvPr>
        </p:nvSpPr>
        <p:spPr/>
        <p:txBody>
          <a:bodyPr/>
          <a:lstStyle/>
          <a:p>
            <a:r>
              <a:rPr lang="en-US" dirty="0"/>
              <a:t>Extracted from old Specialization and Trade standards.</a:t>
            </a:r>
          </a:p>
          <a:p>
            <a:r>
              <a:rPr lang="en-US" dirty="0"/>
              <a:t>Two prong focus…PEOPLE TRADE and COUNTRIES TRADE</a:t>
            </a:r>
          </a:p>
          <a:p>
            <a:r>
              <a:rPr lang="en-US" dirty="0"/>
              <a:t>Elementary School:</a:t>
            </a:r>
          </a:p>
          <a:p>
            <a:pPr lvl="1"/>
            <a:r>
              <a:rPr lang="en-US" dirty="0"/>
              <a:t>	Exports and imports, interdependence, trade makes people better off</a:t>
            </a:r>
          </a:p>
          <a:p>
            <a:pPr lvl="1"/>
            <a:r>
              <a:rPr lang="en-US" dirty="0"/>
              <a:t>Middle School:</a:t>
            </a:r>
          </a:p>
          <a:p>
            <a:pPr lvl="1"/>
            <a:r>
              <a:rPr lang="en-US" dirty="0"/>
              <a:t>	Specialization, division of labor, gains from trade unequal, reasons to restrict 	trade</a:t>
            </a:r>
          </a:p>
          <a:p>
            <a:pPr lvl="1"/>
            <a:r>
              <a:rPr lang="en-US" dirty="0"/>
              <a:t>High School:</a:t>
            </a:r>
          </a:p>
          <a:p>
            <a:pPr lvl="1"/>
            <a:r>
              <a:rPr lang="en-US" dirty="0"/>
              <a:t>	Comparative advantage, globalization, exchange rates</a:t>
            </a:r>
          </a:p>
        </p:txBody>
      </p:sp>
    </p:spTree>
    <p:extLst>
      <p:ext uri="{BB962C8B-B14F-4D97-AF65-F5344CB8AC3E}">
        <p14:creationId xmlns:p14="http://schemas.microsoft.com/office/powerpoint/2010/main" val="2386132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DDE084-C41F-7DDE-2678-13E6585870C5}"/>
              </a:ext>
            </a:extLst>
          </p:cNvPr>
          <p:cNvPicPr>
            <a:picLocks noChangeAspect="1"/>
          </p:cNvPicPr>
          <p:nvPr/>
        </p:nvPicPr>
        <p:blipFill>
          <a:blip r:embed="rId2"/>
          <a:stretch>
            <a:fillRect/>
          </a:stretch>
        </p:blipFill>
        <p:spPr>
          <a:xfrm>
            <a:off x="531273" y="531132"/>
            <a:ext cx="11129454" cy="2810782"/>
          </a:xfrm>
          <a:prstGeom prst="rect">
            <a:avLst/>
          </a:prstGeom>
        </p:spPr>
      </p:pic>
      <p:pic>
        <p:nvPicPr>
          <p:cNvPr id="7" name="Picture 6">
            <a:extLst>
              <a:ext uri="{FF2B5EF4-FFF2-40B4-BE49-F238E27FC236}">
                <a16:creationId xmlns:a16="http://schemas.microsoft.com/office/drawing/2014/main" id="{81BF7210-2087-82B6-1C98-98F501EB3002}"/>
              </a:ext>
            </a:extLst>
          </p:cNvPr>
          <p:cNvPicPr>
            <a:picLocks noChangeAspect="1"/>
          </p:cNvPicPr>
          <p:nvPr/>
        </p:nvPicPr>
        <p:blipFill>
          <a:blip r:embed="rId3"/>
          <a:stretch>
            <a:fillRect/>
          </a:stretch>
        </p:blipFill>
        <p:spPr>
          <a:xfrm>
            <a:off x="531273" y="3761510"/>
            <a:ext cx="11124508" cy="1539833"/>
          </a:xfrm>
          <a:prstGeom prst="rect">
            <a:avLst/>
          </a:prstGeom>
        </p:spPr>
      </p:pic>
    </p:spTree>
    <p:extLst>
      <p:ext uri="{BB962C8B-B14F-4D97-AF65-F5344CB8AC3E}">
        <p14:creationId xmlns:p14="http://schemas.microsoft.com/office/powerpoint/2010/main" val="3834497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0EEE5-5E95-F33B-07C5-24E31602F07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B17756E-B5E9-2ADD-4CAF-28C9A15B9429}"/>
              </a:ext>
            </a:extLst>
          </p:cNvPr>
          <p:cNvPicPr>
            <a:picLocks noChangeAspect="1"/>
          </p:cNvPicPr>
          <p:nvPr/>
        </p:nvPicPr>
        <p:blipFill>
          <a:blip r:embed="rId2"/>
          <a:srcRect r="45714"/>
          <a:stretch>
            <a:fillRect/>
          </a:stretch>
        </p:blipFill>
        <p:spPr>
          <a:xfrm>
            <a:off x="540064" y="1052466"/>
            <a:ext cx="11315011" cy="1791700"/>
          </a:xfrm>
          <a:prstGeom prst="rect">
            <a:avLst/>
          </a:prstGeom>
        </p:spPr>
      </p:pic>
      <p:pic>
        <p:nvPicPr>
          <p:cNvPr id="6" name="Picture 5">
            <a:extLst>
              <a:ext uri="{FF2B5EF4-FFF2-40B4-BE49-F238E27FC236}">
                <a16:creationId xmlns:a16="http://schemas.microsoft.com/office/drawing/2014/main" id="{58A99E9C-5158-32A2-3F17-47B6A2DCDFBF}"/>
              </a:ext>
            </a:extLst>
          </p:cNvPr>
          <p:cNvPicPr>
            <a:picLocks noChangeAspect="1"/>
          </p:cNvPicPr>
          <p:nvPr/>
        </p:nvPicPr>
        <p:blipFill>
          <a:blip r:embed="rId3"/>
          <a:stretch>
            <a:fillRect/>
          </a:stretch>
        </p:blipFill>
        <p:spPr>
          <a:xfrm>
            <a:off x="664028" y="4013834"/>
            <a:ext cx="11191048" cy="1632857"/>
          </a:xfrm>
          <a:prstGeom prst="rect">
            <a:avLst/>
          </a:prstGeom>
        </p:spPr>
      </p:pic>
    </p:spTree>
    <p:extLst>
      <p:ext uri="{BB962C8B-B14F-4D97-AF65-F5344CB8AC3E}">
        <p14:creationId xmlns:p14="http://schemas.microsoft.com/office/powerpoint/2010/main" val="3249110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E6C8F-3BC7-97A8-DFB4-C36563BD6AD4}"/>
              </a:ext>
            </a:extLst>
          </p:cNvPr>
          <p:cNvPicPr>
            <a:picLocks noChangeAspect="1"/>
          </p:cNvPicPr>
          <p:nvPr/>
        </p:nvPicPr>
        <p:blipFill>
          <a:blip r:embed="rId2"/>
          <a:stretch>
            <a:fillRect/>
          </a:stretch>
        </p:blipFill>
        <p:spPr>
          <a:xfrm>
            <a:off x="2166550" y="0"/>
            <a:ext cx="7507986" cy="5391373"/>
          </a:xfrm>
          <a:prstGeom prst="rect">
            <a:avLst/>
          </a:prstGeom>
        </p:spPr>
      </p:pic>
      <p:pic>
        <p:nvPicPr>
          <p:cNvPr id="6" name="Picture 5">
            <a:extLst>
              <a:ext uri="{FF2B5EF4-FFF2-40B4-BE49-F238E27FC236}">
                <a16:creationId xmlns:a16="http://schemas.microsoft.com/office/drawing/2014/main" id="{BD79C44E-DB5D-C151-8593-B75DA2E01F9F}"/>
              </a:ext>
            </a:extLst>
          </p:cNvPr>
          <p:cNvPicPr>
            <a:picLocks noChangeAspect="1"/>
          </p:cNvPicPr>
          <p:nvPr/>
        </p:nvPicPr>
        <p:blipFill>
          <a:blip r:embed="rId3"/>
          <a:stretch>
            <a:fillRect/>
          </a:stretch>
        </p:blipFill>
        <p:spPr>
          <a:xfrm>
            <a:off x="2166550" y="5486400"/>
            <a:ext cx="7528900" cy="1251857"/>
          </a:xfrm>
          <a:prstGeom prst="rect">
            <a:avLst/>
          </a:prstGeom>
        </p:spPr>
      </p:pic>
    </p:spTree>
    <p:extLst>
      <p:ext uri="{BB962C8B-B14F-4D97-AF65-F5344CB8AC3E}">
        <p14:creationId xmlns:p14="http://schemas.microsoft.com/office/powerpoint/2010/main" val="3228070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01F3E2-CFA6-ED66-6B56-9C2BE956955C}"/>
              </a:ext>
            </a:extLst>
          </p:cNvPr>
          <p:cNvSpPr>
            <a:spLocks noGrp="1"/>
          </p:cNvSpPr>
          <p:nvPr>
            <p:ph type="title"/>
          </p:nvPr>
        </p:nvSpPr>
        <p:spPr/>
        <p:txBody>
          <a:bodyPr/>
          <a:lstStyle/>
          <a:p>
            <a:r>
              <a:rPr lang="en-US" dirty="0"/>
              <a:t>Resource Deep Dive</a:t>
            </a:r>
          </a:p>
        </p:txBody>
      </p:sp>
      <p:sp>
        <p:nvSpPr>
          <p:cNvPr id="2" name="Slide Number Placeholder 1">
            <a:extLst>
              <a:ext uri="{FF2B5EF4-FFF2-40B4-BE49-F238E27FC236}">
                <a16:creationId xmlns:a16="http://schemas.microsoft.com/office/drawing/2014/main" id="{0A20C445-6829-7244-0B57-04956E410C5D}"/>
              </a:ext>
            </a:extLst>
          </p:cNvPr>
          <p:cNvSpPr>
            <a:spLocks noGrp="1"/>
          </p:cNvSpPr>
          <p:nvPr>
            <p:ph type="sldNum" sz="quarter" idx="12"/>
          </p:nvPr>
        </p:nvSpPr>
        <p:spPr/>
        <p:txBody>
          <a:bodyPr/>
          <a:lstStyle/>
          <a:p>
            <a:fld id="{FAEE96CF-4053-2149-B5F9-FD566E7161CA}" type="slidenum">
              <a:rPr lang="en-US" smtClean="0"/>
              <a:pPr/>
              <a:t>25</a:t>
            </a:fld>
            <a:endParaRPr lang="en-US"/>
          </a:p>
        </p:txBody>
      </p:sp>
      <p:sp>
        <p:nvSpPr>
          <p:cNvPr id="4" name="Text Placeholder 3">
            <a:extLst>
              <a:ext uri="{FF2B5EF4-FFF2-40B4-BE49-F238E27FC236}">
                <a16:creationId xmlns:a16="http://schemas.microsoft.com/office/drawing/2014/main" id="{C22211AD-F232-3628-23F6-A0F1585A9B6D}"/>
              </a:ext>
            </a:extLst>
          </p:cNvPr>
          <p:cNvSpPr>
            <a:spLocks noGrp="1"/>
          </p:cNvSpPr>
          <p:nvPr>
            <p:ph type="body" sz="half" idx="2"/>
          </p:nvPr>
        </p:nvSpPr>
        <p:spPr>
          <a:xfrm>
            <a:off x="2594833" y="2481825"/>
            <a:ext cx="7064233" cy="2045786"/>
          </a:xfrm>
        </p:spPr>
        <p:txBody>
          <a:bodyPr/>
          <a:lstStyle/>
          <a:p>
            <a:endParaRPr lang="en-US" dirty="0"/>
          </a:p>
        </p:txBody>
      </p:sp>
      <p:pic>
        <p:nvPicPr>
          <p:cNvPr id="2050" name="Picture 2">
            <a:extLst>
              <a:ext uri="{FF2B5EF4-FFF2-40B4-BE49-F238E27FC236}">
                <a16:creationId xmlns:a16="http://schemas.microsoft.com/office/drawing/2014/main" id="{20B916DA-F244-5884-F4B7-5A6E508E5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945" y="1619675"/>
            <a:ext cx="8055429" cy="36186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6F19A8-5BCA-0273-9F44-C1DC5F032581}"/>
              </a:ext>
            </a:extLst>
          </p:cNvPr>
          <p:cNvSpPr txBox="1"/>
          <p:nvPr/>
        </p:nvSpPr>
        <p:spPr>
          <a:xfrm>
            <a:off x="5148943" y="5301734"/>
            <a:ext cx="6096000" cy="369332"/>
          </a:xfrm>
          <a:prstGeom prst="rect">
            <a:avLst/>
          </a:prstGeom>
          <a:noFill/>
        </p:spPr>
        <p:txBody>
          <a:bodyPr wrap="square">
            <a:spAutoFit/>
          </a:bodyPr>
          <a:lstStyle/>
          <a:p>
            <a:r>
              <a:rPr lang="en-US" sz="1800" b="0" i="0" u="sng" strike="noStrike" dirty="0">
                <a:solidFill>
                  <a:srgbClr val="0097A7"/>
                </a:solidFill>
                <a:effectLst/>
                <a:latin typeface="Arial" panose="020B0604020202020204" pitchFamily="34" charset="0"/>
                <a:hlinkClick r:id="rId3"/>
              </a:rPr>
              <a:t>https://oec.world/en</a:t>
            </a:r>
            <a:endParaRPr lang="en-US" dirty="0"/>
          </a:p>
        </p:txBody>
      </p:sp>
    </p:spTree>
    <p:extLst>
      <p:ext uri="{BB962C8B-B14F-4D97-AF65-F5344CB8AC3E}">
        <p14:creationId xmlns:p14="http://schemas.microsoft.com/office/powerpoint/2010/main" val="2931347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E183C-40F5-4E1D-C251-B3FFA735B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9B5000-1A94-BC2F-FAFD-972D8B4EF96C}"/>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414A58"/>
                </a:solidFill>
                <a:effectLst/>
                <a:uLnTx/>
                <a:uFillTx/>
                <a:latin typeface="Calibri"/>
                <a:ea typeface="+mj-ea"/>
                <a:cs typeface="Calibri"/>
              </a:rPr>
              <a:t>National Standards</a:t>
            </a:r>
            <a:endParaRPr kumimoji="0" lang="en-US" sz="4400" b="0" i="0" u="none" strike="noStrike" kern="1200" cap="none" spc="0" normalizeH="0" baseline="0" noProof="0" dirty="0">
              <a:ln>
                <a:noFill/>
              </a:ln>
              <a:solidFill>
                <a:srgbClr val="000000"/>
              </a:solidFill>
              <a:effectLst/>
              <a:uLnTx/>
              <a:uFillTx/>
              <a:latin typeface="Calibri Light" panose="020F0302020204030204"/>
              <a:ea typeface="+mj-ea"/>
              <a:cs typeface="+mj-cs"/>
            </a:endParaRPr>
          </a:p>
        </p:txBody>
      </p:sp>
      <p:sp>
        <p:nvSpPr>
          <p:cNvPr id="5" name="Slide Number Placeholder 4">
            <a:extLst>
              <a:ext uri="{FF2B5EF4-FFF2-40B4-BE49-F238E27FC236}">
                <a16:creationId xmlns:a16="http://schemas.microsoft.com/office/drawing/2014/main" id="{B52CCEEA-13CB-F943-22D1-CF40FF6F10C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E96CF-4053-2149-B5F9-FD566E7161CA}" type="slidenum">
              <a:rPr kumimoji="0" lang="en-US" sz="1000" b="0" i="0" u="none" strike="noStrike" kern="1200" cap="none" spc="0" normalizeH="0" baseline="0" noProof="0" smtClean="0">
                <a:ln>
                  <a:noFill/>
                </a:ln>
                <a:solidFill>
                  <a:srgbClr val="414A58"/>
                </a:solidFill>
                <a:effectLst/>
                <a:uLnTx/>
                <a:uFillTx/>
                <a:latin typeface="Calibri" panose="020F0502020204030204" pitchFamily="34" charset="0"/>
                <a:ea typeface="Calibri" panose="020F050202020403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srgbClr val="414A58"/>
              </a:solidFill>
              <a:effectLst/>
              <a:uLnTx/>
              <a:uFillTx/>
              <a:latin typeface="Calibri" panose="020F0502020204030204" pitchFamily="34" charset="0"/>
              <a:ea typeface="Calibri" panose="020F0502020204030204" pitchFamily="34" charset="0"/>
              <a:cs typeface="+mn-cs"/>
            </a:endParaRPr>
          </a:p>
        </p:txBody>
      </p:sp>
      <p:pic>
        <p:nvPicPr>
          <p:cNvPr id="6" name="Picture 5" descr="Fingerprint scanning machine">
            <a:extLst>
              <a:ext uri="{FF2B5EF4-FFF2-40B4-BE49-F238E27FC236}">
                <a16:creationId xmlns:a16="http://schemas.microsoft.com/office/drawing/2014/main" id="{5B61E4BD-E51C-5013-CA61-F6CA144A182E}"/>
              </a:ext>
            </a:extLst>
          </p:cNvPr>
          <p:cNvPicPr>
            <a:picLocks noChangeAspect="1"/>
          </p:cNvPicPr>
          <p:nvPr/>
        </p:nvPicPr>
        <p:blipFill>
          <a:blip r:embed="rId2"/>
          <a:srcRect/>
          <a:stretch/>
        </p:blipFill>
        <p:spPr>
          <a:xfrm>
            <a:off x="706223" y="2169051"/>
            <a:ext cx="3779848" cy="2519898"/>
          </a:xfrm>
          <a:prstGeom prst="rect">
            <a:avLst/>
          </a:prstGeom>
        </p:spPr>
      </p:pic>
      <p:sp>
        <p:nvSpPr>
          <p:cNvPr id="3" name="Rectangle 1">
            <a:extLst>
              <a:ext uri="{FF2B5EF4-FFF2-40B4-BE49-F238E27FC236}">
                <a16:creationId xmlns:a16="http://schemas.microsoft.com/office/drawing/2014/main" id="{4D481DCC-EE43-17EF-22D9-9A64553B29DA}"/>
              </a:ext>
            </a:extLst>
          </p:cNvPr>
          <p:cNvSpPr>
            <a:spLocks noChangeArrowheads="1"/>
          </p:cNvSpPr>
          <p:nvPr/>
        </p:nvSpPr>
        <p:spPr bwMode="auto">
          <a:xfrm>
            <a:off x="4486071" y="2305616"/>
            <a:ext cx="748821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Discussion question: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What should students understand about the relationship of “Technology” and “Economics?”</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5783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0FFBC-24B3-CE50-2D9D-EE20BD746236}"/>
              </a:ext>
            </a:extLst>
          </p:cNvPr>
          <p:cNvSpPr>
            <a:spLocks noGrp="1"/>
          </p:cNvSpPr>
          <p:nvPr>
            <p:ph type="title"/>
          </p:nvPr>
        </p:nvSpPr>
        <p:spPr/>
        <p:txBody>
          <a:bodyPr/>
          <a:lstStyle/>
          <a:p>
            <a:r>
              <a:rPr lang="en-US" dirty="0"/>
              <a:t>Technology</a:t>
            </a:r>
          </a:p>
        </p:txBody>
      </p:sp>
      <p:sp>
        <p:nvSpPr>
          <p:cNvPr id="3" name="Content Placeholder 2">
            <a:extLst>
              <a:ext uri="{FF2B5EF4-FFF2-40B4-BE49-F238E27FC236}">
                <a16:creationId xmlns:a16="http://schemas.microsoft.com/office/drawing/2014/main" id="{279DC6EC-B20B-3A0B-29AE-8E13F7007293}"/>
              </a:ext>
            </a:extLst>
          </p:cNvPr>
          <p:cNvSpPr>
            <a:spLocks noGrp="1"/>
          </p:cNvSpPr>
          <p:nvPr>
            <p:ph idx="1"/>
          </p:nvPr>
        </p:nvSpPr>
        <p:spPr/>
        <p:txBody>
          <a:bodyPr/>
          <a:lstStyle/>
          <a:p>
            <a:pPr marL="1422900" lvl="3" indent="-342900">
              <a:buFont typeface="Arial" panose="020B0604020202020204" pitchFamily="34" charset="0"/>
              <a:buChar char="•"/>
            </a:pPr>
            <a:r>
              <a:rPr lang="en-US" sz="2800" dirty="0"/>
              <a:t>Technology in old standards:  Shifts supply, determines trade, drives growth. </a:t>
            </a:r>
          </a:p>
          <a:p>
            <a:pPr marL="1422900" lvl="3" indent="-342900">
              <a:buFont typeface="Arial" panose="020B0604020202020204" pitchFamily="34" charset="0"/>
              <a:buChar char="•"/>
            </a:pPr>
            <a:r>
              <a:rPr lang="en-US" sz="2800" dirty="0"/>
              <a:t>New standards call it out as an independent topic in Middle and High School</a:t>
            </a:r>
          </a:p>
          <a:p>
            <a:pPr marL="1422900" lvl="3" indent="-342900">
              <a:buFont typeface="Arial" panose="020B0604020202020204" pitchFamily="34" charset="0"/>
              <a:buChar char="•"/>
            </a:pPr>
            <a:r>
              <a:rPr lang="en-US" sz="2800" dirty="0"/>
              <a:t>Broader view of technology presented</a:t>
            </a:r>
            <a:endParaRPr lang="en-US" dirty="0"/>
          </a:p>
          <a:p>
            <a:endParaRPr lang="en-US" dirty="0"/>
          </a:p>
        </p:txBody>
      </p:sp>
    </p:spTree>
    <p:extLst>
      <p:ext uri="{BB962C8B-B14F-4D97-AF65-F5344CB8AC3E}">
        <p14:creationId xmlns:p14="http://schemas.microsoft.com/office/powerpoint/2010/main" val="2282317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AFF27D-3397-08F7-A963-58B19E1590CE}"/>
              </a:ext>
            </a:extLst>
          </p:cNvPr>
          <p:cNvPicPr>
            <a:picLocks noChangeAspect="1"/>
          </p:cNvPicPr>
          <p:nvPr/>
        </p:nvPicPr>
        <p:blipFill>
          <a:blip r:embed="rId2"/>
          <a:stretch>
            <a:fillRect/>
          </a:stretch>
        </p:blipFill>
        <p:spPr>
          <a:xfrm>
            <a:off x="616935" y="1550670"/>
            <a:ext cx="11172683" cy="4130040"/>
          </a:xfrm>
          <a:prstGeom prst="rect">
            <a:avLst/>
          </a:prstGeom>
        </p:spPr>
      </p:pic>
    </p:spTree>
    <p:extLst>
      <p:ext uri="{BB962C8B-B14F-4D97-AF65-F5344CB8AC3E}">
        <p14:creationId xmlns:p14="http://schemas.microsoft.com/office/powerpoint/2010/main" val="1733745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2EEB7-D344-D2E6-DFAF-E7055B455B9A}"/>
              </a:ext>
            </a:extLst>
          </p:cNvPr>
          <p:cNvSpPr>
            <a:spLocks noGrp="1"/>
          </p:cNvSpPr>
          <p:nvPr>
            <p:ph type="title"/>
          </p:nvPr>
        </p:nvSpPr>
        <p:spPr>
          <a:xfrm>
            <a:off x="1078100" y="542671"/>
            <a:ext cx="10026650" cy="1124202"/>
          </a:xfrm>
        </p:spPr>
        <p:txBody>
          <a:bodyPr wrap="square" anchor="ctr">
            <a:normAutofit/>
          </a:bodyPr>
          <a:lstStyle/>
          <a:p>
            <a:pPr algn="ctr"/>
            <a:r>
              <a:rPr lang="en-US"/>
              <a:t>technology</a:t>
            </a:r>
          </a:p>
        </p:txBody>
      </p:sp>
      <p:sp useBgFill="1">
        <p:nvSpPr>
          <p:cNvPr id="11" name="Rectangle 10">
            <a:extLst>
              <a:ext uri="{FF2B5EF4-FFF2-40B4-BE49-F238E27FC236}">
                <a16:creationId xmlns:a16="http://schemas.microsoft.com/office/drawing/2014/main" id="{F883A8D1-ED1B-47A1-AA44-289C080ED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2664"/>
            <a:ext cx="12192000" cy="4605336"/>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graphicFrame>
        <p:nvGraphicFramePr>
          <p:cNvPr id="5" name="Content Placeholder 2">
            <a:extLst>
              <a:ext uri="{FF2B5EF4-FFF2-40B4-BE49-F238E27FC236}">
                <a16:creationId xmlns:a16="http://schemas.microsoft.com/office/drawing/2014/main" id="{D4311B28-BC67-BC07-17F2-8E6EE3C8536C}"/>
              </a:ext>
            </a:extLst>
          </p:cNvPr>
          <p:cNvGraphicFramePr>
            <a:graphicFrameLocks noGrp="1"/>
          </p:cNvGraphicFramePr>
          <p:nvPr>
            <p:ph idx="1"/>
            <p:extLst>
              <p:ext uri="{D42A27DB-BD31-4B8C-83A1-F6EECF244321}">
                <p14:modId xmlns:p14="http://schemas.microsoft.com/office/powerpoint/2010/main" val="502732707"/>
              </p:ext>
            </p:extLst>
          </p:nvPr>
        </p:nvGraphicFramePr>
        <p:xfrm>
          <a:off x="541338" y="2843212"/>
          <a:ext cx="11109674" cy="34721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0910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Certificate Requirements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latin typeface="Calibri Light"/>
                <a:ea typeface="Calibri Light"/>
                <a:cs typeface="Calibri Light"/>
              </a:rPr>
              <a:t>To earn professional development hours for webinars, you must:</a:t>
            </a:r>
          </a:p>
          <a:p>
            <a:pPr marL="0" indent="0">
              <a:buNone/>
            </a:pPr>
            <a:endParaRPr lang="en-US" sz="2600" dirty="0">
              <a:latin typeface="Calibri Light"/>
              <a:ea typeface="Calibri Light"/>
              <a:cs typeface="Calibri Light"/>
            </a:endParaRPr>
          </a:p>
          <a:p>
            <a:pPr marL="457200" indent="-457200">
              <a:buFont typeface="Arial"/>
            </a:pPr>
            <a:r>
              <a:rPr lang="en-US" sz="2600" dirty="0">
                <a:latin typeface="Calibri Light"/>
                <a:ea typeface="Calibri Light"/>
                <a:cs typeface="Calibri Light"/>
              </a:rPr>
              <a:t>Watch a minimum of 75% for all sessions </a:t>
            </a:r>
          </a:p>
          <a:p>
            <a:pPr marL="457200" indent="-457200">
              <a:buFont typeface="Arial"/>
            </a:pPr>
            <a:r>
              <a:rPr lang="en-US" sz="2600" dirty="0">
                <a:latin typeface="Calibri Light"/>
                <a:ea typeface="Calibri Light"/>
                <a:cs typeface="Calibri Light"/>
              </a:rPr>
              <a:t>You will automatically receive a professional development certificate via e-mail within 24 to 48 hours.</a:t>
            </a:r>
            <a:endParaRPr lang="en-US">
              <a:ea typeface="Calibri Light"/>
            </a:endParaRP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a:t>
            </a:fld>
            <a:endParaRPr lang="en-US"/>
          </a:p>
        </p:txBody>
      </p:sp>
    </p:spTree>
    <p:extLst>
      <p:ext uri="{BB962C8B-B14F-4D97-AF65-F5344CB8AC3E}">
        <p14:creationId xmlns:p14="http://schemas.microsoft.com/office/powerpoint/2010/main" val="2661078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89240B-CE3F-5C38-6A48-A64D54C153A9}"/>
              </a:ext>
            </a:extLst>
          </p:cNvPr>
          <p:cNvSpPr>
            <a:spLocks noGrp="1"/>
          </p:cNvSpPr>
          <p:nvPr>
            <p:ph type="title"/>
          </p:nvPr>
        </p:nvSpPr>
        <p:spPr>
          <a:xfrm>
            <a:off x="1080000" y="862151"/>
            <a:ext cx="6120000" cy="1009486"/>
          </a:xfrm>
        </p:spPr>
        <p:txBody>
          <a:bodyPr anchor="b">
            <a:normAutofit/>
          </a:bodyPr>
          <a:lstStyle/>
          <a:p>
            <a:pPr algn="ctr"/>
            <a:r>
              <a:rPr lang="en-US"/>
              <a:t>Technology</a:t>
            </a:r>
          </a:p>
        </p:txBody>
      </p:sp>
      <p:cxnSp>
        <p:nvCxnSpPr>
          <p:cNvPr id="22" name="Straight Connector 21">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70000"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0F0834-49A0-0FD4-3A57-092428D6C6DF}"/>
              </a:ext>
            </a:extLst>
          </p:cNvPr>
          <p:cNvSpPr>
            <a:spLocks noGrp="1"/>
          </p:cNvSpPr>
          <p:nvPr>
            <p:ph idx="1"/>
          </p:nvPr>
        </p:nvSpPr>
        <p:spPr>
          <a:xfrm>
            <a:off x="544286" y="2471063"/>
            <a:ext cx="7151914" cy="3973276"/>
          </a:xfrm>
        </p:spPr>
        <p:txBody>
          <a:bodyPr>
            <a:normAutofit fontScale="85000" lnSpcReduction="20000"/>
          </a:bodyPr>
          <a:lstStyle/>
          <a:p>
            <a:pPr marL="0" indent="0">
              <a:lnSpc>
                <a:spcPct val="115000"/>
              </a:lnSpc>
              <a:buNone/>
            </a:pPr>
            <a:r>
              <a:rPr lang="en-US" sz="2400" dirty="0"/>
              <a:t>10.H.6:  Technology can narrow gaps in education and improve economic well-being and social equity by promoting access to information and markets. However, </a:t>
            </a:r>
            <a:r>
              <a:rPr lang="en-US" sz="2400" b="1" dirty="0"/>
              <a:t>disparities in access and utilization of technology, online privacy and security risks, and job displacement can worsen economic and social inequities.</a:t>
            </a:r>
          </a:p>
          <a:p>
            <a:pPr marL="0" indent="0">
              <a:lnSpc>
                <a:spcPct val="115000"/>
              </a:lnSpc>
              <a:buNone/>
            </a:pPr>
            <a:r>
              <a:rPr lang="en-US" sz="2400" dirty="0"/>
              <a:t>10.H.3:  </a:t>
            </a:r>
            <a:r>
              <a:rPr lang="en-US" sz="2400" b="1" dirty="0"/>
              <a:t>Artificial intelligence </a:t>
            </a:r>
            <a:r>
              <a:rPr lang="en-US" sz="2400" dirty="0"/>
              <a:t>is an example of a technology that can transform the workforce, affecting the way people approach various tasks and processes. It can enhance human capabilities and support certain tasks, boosting productivity, or it can serve as a replacement for specific tasks. AI can also create new job opportunities and lead to skill transformation. 	</a:t>
            </a:r>
          </a:p>
          <a:p>
            <a:pPr marL="0" indent="0">
              <a:lnSpc>
                <a:spcPct val="115000"/>
              </a:lnSpc>
              <a:buNone/>
            </a:pPr>
            <a:endParaRPr lang="en-US" sz="1300" dirty="0"/>
          </a:p>
        </p:txBody>
      </p:sp>
      <p:pic>
        <p:nvPicPr>
          <p:cNvPr id="14" name="Picture 13" descr="Mobile device with apps">
            <a:extLst>
              <a:ext uri="{FF2B5EF4-FFF2-40B4-BE49-F238E27FC236}">
                <a16:creationId xmlns:a16="http://schemas.microsoft.com/office/drawing/2014/main" id="{18B47DCC-EC08-C0D2-4C19-494D6605CDED}"/>
              </a:ext>
            </a:extLst>
          </p:cNvPr>
          <p:cNvPicPr>
            <a:picLocks noChangeAspect="1"/>
          </p:cNvPicPr>
          <p:nvPr/>
        </p:nvPicPr>
        <p:blipFill>
          <a:blip r:embed="rId2"/>
          <a:srcRect l="34395" r="33855"/>
          <a:stretch>
            <a:fillRect/>
          </a:stretch>
        </p:blipFill>
        <p:spPr>
          <a:xfrm>
            <a:off x="8321011" y="10"/>
            <a:ext cx="3870989" cy="6857990"/>
          </a:xfrm>
          <a:prstGeom prst="rect">
            <a:avLst/>
          </a:prstGeom>
        </p:spPr>
      </p:pic>
    </p:spTree>
    <p:extLst>
      <p:ext uri="{BB962C8B-B14F-4D97-AF65-F5344CB8AC3E}">
        <p14:creationId xmlns:p14="http://schemas.microsoft.com/office/powerpoint/2010/main" val="1711475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A4FE3-D639-E922-C192-DA75FB3E875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DA706A-F4D5-0F2D-F9D0-5D030027263A}"/>
              </a:ext>
            </a:extLst>
          </p:cNvPr>
          <p:cNvSpPr>
            <a:spLocks noGrp="1"/>
          </p:cNvSpPr>
          <p:nvPr>
            <p:ph type="title"/>
          </p:nvPr>
        </p:nvSpPr>
        <p:spPr/>
        <p:txBody>
          <a:bodyPr/>
          <a:lstStyle/>
          <a:p>
            <a:r>
              <a:rPr lang="en-US" dirty="0"/>
              <a:t>Resource Deep Dive</a:t>
            </a:r>
          </a:p>
        </p:txBody>
      </p:sp>
      <p:sp>
        <p:nvSpPr>
          <p:cNvPr id="2" name="Slide Number Placeholder 1">
            <a:extLst>
              <a:ext uri="{FF2B5EF4-FFF2-40B4-BE49-F238E27FC236}">
                <a16:creationId xmlns:a16="http://schemas.microsoft.com/office/drawing/2014/main" id="{FD2E1E09-FDDF-8EF3-BAB1-3045A4222F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E96CF-4053-2149-B5F9-FD566E7161CA}" type="slidenum">
              <a:rPr kumimoji="0" lang="en-US" sz="1000" b="0" i="0" u="none" strike="noStrike" kern="1200" cap="none" spc="0" normalizeH="0" baseline="0" noProof="0" smtClean="0">
                <a:ln>
                  <a:noFill/>
                </a:ln>
                <a:solidFill>
                  <a:srgbClr val="414A58"/>
                </a:solidFill>
                <a:effectLst/>
                <a:uLnTx/>
                <a:uFillTx/>
                <a:latin typeface="Calibri" panose="020F0502020204030204" pitchFamily="34" charset="0"/>
                <a:ea typeface="Calibri" panose="020F050202020403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srgbClr val="414A58"/>
              </a:solidFill>
              <a:effectLst/>
              <a:uLnTx/>
              <a:uFillTx/>
              <a:latin typeface="Calibri" panose="020F0502020204030204" pitchFamily="34" charset="0"/>
              <a:ea typeface="Calibri" panose="020F0502020204030204" pitchFamily="34" charset="0"/>
              <a:cs typeface="+mn-cs"/>
            </a:endParaRPr>
          </a:p>
        </p:txBody>
      </p:sp>
      <p:sp>
        <p:nvSpPr>
          <p:cNvPr id="7" name="TextBox 6">
            <a:extLst>
              <a:ext uri="{FF2B5EF4-FFF2-40B4-BE49-F238E27FC236}">
                <a16:creationId xmlns:a16="http://schemas.microsoft.com/office/drawing/2014/main" id="{783B6156-B863-312B-6EC1-2BC895939D5E}"/>
              </a:ext>
            </a:extLst>
          </p:cNvPr>
          <p:cNvSpPr txBox="1"/>
          <p:nvPr/>
        </p:nvSpPr>
        <p:spPr>
          <a:xfrm>
            <a:off x="3048000" y="1556286"/>
            <a:ext cx="6096000" cy="369332"/>
          </a:xfrm>
          <a:prstGeom prst="rect">
            <a:avLst/>
          </a:prstGeom>
          <a:noFill/>
        </p:spPr>
        <p:txBody>
          <a:bodyPr wrap="square">
            <a:spAutoFit/>
          </a:bodyPr>
          <a:lstStyle/>
          <a:p>
            <a:r>
              <a:rPr lang="en-US" sz="1800" b="1" i="0" u="none" strike="noStrike" dirty="0">
                <a:solidFill>
                  <a:srgbClr val="000000"/>
                </a:solidFill>
                <a:effectLst/>
                <a:latin typeface="Arial" panose="020B0604020202020204" pitchFamily="34" charset="0"/>
              </a:rPr>
              <a:t>The Jobs AI Can Do (And Those It Shouldn’t)</a:t>
            </a:r>
            <a:endParaRPr lang="en-US" dirty="0"/>
          </a:p>
        </p:txBody>
      </p:sp>
      <p:sp>
        <p:nvSpPr>
          <p:cNvPr id="9" name="TextBox 8">
            <a:extLst>
              <a:ext uri="{FF2B5EF4-FFF2-40B4-BE49-F238E27FC236}">
                <a16:creationId xmlns:a16="http://schemas.microsoft.com/office/drawing/2014/main" id="{D24467BC-F5C9-44E4-2EAE-0D1BA10593BB}"/>
              </a:ext>
            </a:extLst>
          </p:cNvPr>
          <p:cNvSpPr txBox="1"/>
          <p:nvPr/>
        </p:nvSpPr>
        <p:spPr>
          <a:xfrm>
            <a:off x="3048000" y="5894685"/>
            <a:ext cx="6096000" cy="923330"/>
          </a:xfrm>
          <a:prstGeom prst="rect">
            <a:avLst/>
          </a:prstGeom>
          <a:noFill/>
        </p:spPr>
        <p:txBody>
          <a:bodyPr wrap="square">
            <a:spAutoFit/>
          </a:bodyPr>
          <a:lstStyle/>
          <a:p>
            <a:r>
              <a:rPr lang="en-US" dirty="0">
                <a:hlinkClick r:id="rId2"/>
              </a:rPr>
              <a:t>https://docs.google.com/presentation/d/1VkTHUi8gahQqCCm50O6UH5TW7dlL3gk7FFA4UUwFPSE/edit?usp=sharing</a:t>
            </a:r>
            <a:endParaRPr lang="en-US" dirty="0"/>
          </a:p>
          <a:p>
            <a:endParaRPr lang="en-US" dirty="0"/>
          </a:p>
        </p:txBody>
      </p:sp>
      <p:pic>
        <p:nvPicPr>
          <p:cNvPr id="11" name="Picture 10">
            <a:extLst>
              <a:ext uri="{FF2B5EF4-FFF2-40B4-BE49-F238E27FC236}">
                <a16:creationId xmlns:a16="http://schemas.microsoft.com/office/drawing/2014/main" id="{1FF41137-6DC7-10D6-D2A3-18C851FD235B}"/>
              </a:ext>
            </a:extLst>
          </p:cNvPr>
          <p:cNvPicPr>
            <a:picLocks noChangeAspect="1"/>
          </p:cNvPicPr>
          <p:nvPr/>
        </p:nvPicPr>
        <p:blipFill>
          <a:blip r:embed="rId3"/>
          <a:stretch>
            <a:fillRect/>
          </a:stretch>
        </p:blipFill>
        <p:spPr>
          <a:xfrm>
            <a:off x="2735289" y="2039722"/>
            <a:ext cx="6721422" cy="3833192"/>
          </a:xfrm>
          <a:prstGeom prst="rect">
            <a:avLst/>
          </a:prstGeom>
        </p:spPr>
      </p:pic>
    </p:spTree>
    <p:extLst>
      <p:ext uri="{BB962C8B-B14F-4D97-AF65-F5344CB8AC3E}">
        <p14:creationId xmlns:p14="http://schemas.microsoft.com/office/powerpoint/2010/main" val="3612256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40747-5399-61A7-9EE8-3927635175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152A1B-E43D-CF54-B455-2F3B48F48899}"/>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414A58"/>
                </a:solidFill>
                <a:effectLst/>
                <a:uLnTx/>
                <a:uFillTx/>
                <a:latin typeface="Calibri"/>
                <a:ea typeface="+mj-ea"/>
                <a:cs typeface="Calibri"/>
              </a:rPr>
              <a:t>National Standards</a:t>
            </a:r>
            <a:endParaRPr kumimoji="0" lang="en-US" sz="4400" b="0" i="0" u="none" strike="noStrike" kern="1200" cap="none" spc="0" normalizeH="0" baseline="0" noProof="0" dirty="0">
              <a:ln>
                <a:noFill/>
              </a:ln>
              <a:solidFill>
                <a:srgbClr val="000000"/>
              </a:solidFill>
              <a:effectLst/>
              <a:uLnTx/>
              <a:uFillTx/>
              <a:latin typeface="Calibri Light" panose="020F0302020204030204"/>
              <a:ea typeface="+mj-ea"/>
              <a:cs typeface="+mj-cs"/>
            </a:endParaRPr>
          </a:p>
        </p:txBody>
      </p:sp>
      <p:sp>
        <p:nvSpPr>
          <p:cNvPr id="5" name="Slide Number Placeholder 4">
            <a:extLst>
              <a:ext uri="{FF2B5EF4-FFF2-40B4-BE49-F238E27FC236}">
                <a16:creationId xmlns:a16="http://schemas.microsoft.com/office/drawing/2014/main" id="{2995E1A3-7944-2EEB-8339-E048C19D567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E96CF-4053-2149-B5F9-FD566E7161CA}" type="slidenum">
              <a:rPr kumimoji="0" lang="en-US" sz="1000" b="0" i="0" u="none" strike="noStrike" kern="1200" cap="none" spc="0" normalizeH="0" baseline="0" noProof="0" smtClean="0">
                <a:ln>
                  <a:noFill/>
                </a:ln>
                <a:solidFill>
                  <a:srgbClr val="414A58"/>
                </a:solidFill>
                <a:effectLst/>
                <a:uLnTx/>
                <a:uFillTx/>
                <a:latin typeface="Calibri" panose="020F0502020204030204" pitchFamily="34" charset="0"/>
                <a:ea typeface="Calibri" panose="020F050202020403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srgbClr val="414A58"/>
              </a:solidFill>
              <a:effectLst/>
              <a:uLnTx/>
              <a:uFillTx/>
              <a:latin typeface="Calibri" panose="020F0502020204030204" pitchFamily="34" charset="0"/>
              <a:ea typeface="Calibri" panose="020F0502020204030204" pitchFamily="34" charset="0"/>
              <a:cs typeface="+mn-cs"/>
            </a:endParaRPr>
          </a:p>
        </p:txBody>
      </p:sp>
      <p:pic>
        <p:nvPicPr>
          <p:cNvPr id="6" name="Picture 5" descr="Person examining prototype">
            <a:extLst>
              <a:ext uri="{FF2B5EF4-FFF2-40B4-BE49-F238E27FC236}">
                <a16:creationId xmlns:a16="http://schemas.microsoft.com/office/drawing/2014/main" id="{4570A7EB-B124-2F9A-FAF4-72A293428497}"/>
              </a:ext>
            </a:extLst>
          </p:cNvPr>
          <p:cNvPicPr>
            <a:picLocks noChangeAspect="1"/>
          </p:cNvPicPr>
          <p:nvPr/>
        </p:nvPicPr>
        <p:blipFill>
          <a:blip r:embed="rId2"/>
          <a:srcRect/>
          <a:stretch/>
        </p:blipFill>
        <p:spPr>
          <a:xfrm>
            <a:off x="706223" y="2447125"/>
            <a:ext cx="3779848" cy="1963749"/>
          </a:xfrm>
          <a:prstGeom prst="rect">
            <a:avLst/>
          </a:prstGeom>
        </p:spPr>
      </p:pic>
      <p:sp>
        <p:nvSpPr>
          <p:cNvPr id="3" name="Rectangle 1">
            <a:extLst>
              <a:ext uri="{FF2B5EF4-FFF2-40B4-BE49-F238E27FC236}">
                <a16:creationId xmlns:a16="http://schemas.microsoft.com/office/drawing/2014/main" id="{38230492-CAE9-697D-4DBF-5CDB1D0DC0B7}"/>
              </a:ext>
            </a:extLst>
          </p:cNvPr>
          <p:cNvSpPr>
            <a:spLocks noChangeArrowheads="1"/>
          </p:cNvSpPr>
          <p:nvPr/>
        </p:nvSpPr>
        <p:spPr bwMode="auto">
          <a:xfrm>
            <a:off x="4486071" y="2521060"/>
            <a:ext cx="748821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Discussion question: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What are two benefits/positives of being an entrepreneur?</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8873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F0932-0812-F5BB-4A42-537B639267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8B06C5-7664-DA4A-77FA-A13FC9329E9F}"/>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414A58"/>
                </a:solidFill>
                <a:effectLst/>
                <a:uLnTx/>
                <a:uFillTx/>
                <a:latin typeface="Calibri"/>
                <a:ea typeface="+mj-ea"/>
                <a:cs typeface="Calibri"/>
              </a:rPr>
              <a:t>National Standards</a:t>
            </a:r>
            <a:endParaRPr kumimoji="0" lang="en-US" sz="4400" b="0" i="0" u="none" strike="noStrike" kern="1200" cap="none" spc="0" normalizeH="0" baseline="0" noProof="0" dirty="0">
              <a:ln>
                <a:noFill/>
              </a:ln>
              <a:solidFill>
                <a:srgbClr val="000000"/>
              </a:solidFill>
              <a:effectLst/>
              <a:uLnTx/>
              <a:uFillTx/>
              <a:latin typeface="Calibri Light" panose="020F0302020204030204"/>
              <a:ea typeface="+mj-ea"/>
              <a:cs typeface="+mj-cs"/>
            </a:endParaRPr>
          </a:p>
        </p:txBody>
      </p:sp>
      <p:sp>
        <p:nvSpPr>
          <p:cNvPr id="5" name="Slide Number Placeholder 4">
            <a:extLst>
              <a:ext uri="{FF2B5EF4-FFF2-40B4-BE49-F238E27FC236}">
                <a16:creationId xmlns:a16="http://schemas.microsoft.com/office/drawing/2014/main" id="{86F5548E-196C-AED3-8A72-A3B3B787902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E96CF-4053-2149-B5F9-FD566E7161CA}" type="slidenum">
              <a:rPr kumimoji="0" lang="en-US" sz="1000" b="0" i="0" u="none" strike="noStrike" kern="1200" cap="none" spc="0" normalizeH="0" baseline="0" noProof="0" smtClean="0">
                <a:ln>
                  <a:noFill/>
                </a:ln>
                <a:solidFill>
                  <a:srgbClr val="414A58"/>
                </a:solidFill>
                <a:effectLst/>
                <a:uLnTx/>
                <a:uFillTx/>
                <a:latin typeface="Calibri" panose="020F0502020204030204" pitchFamily="34" charset="0"/>
                <a:ea typeface="Calibri" panose="020F050202020403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srgbClr val="414A58"/>
              </a:solidFill>
              <a:effectLst/>
              <a:uLnTx/>
              <a:uFillTx/>
              <a:latin typeface="Calibri" panose="020F0502020204030204" pitchFamily="34" charset="0"/>
              <a:ea typeface="Calibri" panose="020F0502020204030204" pitchFamily="34" charset="0"/>
              <a:cs typeface="+mn-cs"/>
            </a:endParaRPr>
          </a:p>
        </p:txBody>
      </p:sp>
      <p:pic>
        <p:nvPicPr>
          <p:cNvPr id="6" name="Picture 5" descr="Person examining prototype">
            <a:extLst>
              <a:ext uri="{FF2B5EF4-FFF2-40B4-BE49-F238E27FC236}">
                <a16:creationId xmlns:a16="http://schemas.microsoft.com/office/drawing/2014/main" id="{5776EE26-4006-9A65-CD23-67ACE5950303}"/>
              </a:ext>
            </a:extLst>
          </p:cNvPr>
          <p:cNvPicPr>
            <a:picLocks noChangeAspect="1"/>
          </p:cNvPicPr>
          <p:nvPr/>
        </p:nvPicPr>
        <p:blipFill>
          <a:blip r:embed="rId2"/>
          <a:srcRect/>
          <a:stretch/>
        </p:blipFill>
        <p:spPr>
          <a:xfrm>
            <a:off x="706223" y="2447125"/>
            <a:ext cx="3779848" cy="1963749"/>
          </a:xfrm>
          <a:prstGeom prst="rect">
            <a:avLst/>
          </a:prstGeom>
        </p:spPr>
      </p:pic>
      <p:sp>
        <p:nvSpPr>
          <p:cNvPr id="3" name="Rectangle 1">
            <a:extLst>
              <a:ext uri="{FF2B5EF4-FFF2-40B4-BE49-F238E27FC236}">
                <a16:creationId xmlns:a16="http://schemas.microsoft.com/office/drawing/2014/main" id="{D333C602-D930-00F1-0B54-709FD8A5A8EA}"/>
              </a:ext>
            </a:extLst>
          </p:cNvPr>
          <p:cNvSpPr>
            <a:spLocks noChangeArrowheads="1"/>
          </p:cNvSpPr>
          <p:nvPr/>
        </p:nvSpPr>
        <p:spPr bwMode="auto">
          <a:xfrm>
            <a:off x="4486071" y="2521060"/>
            <a:ext cx="748821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Discussion question: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What are two drawbacks/</a:t>
            </a:r>
            <a:r>
              <a:rPr lang="en-US" altLang="en-US" sz="2800" b="1" dirty="0" err="1">
                <a:solidFill>
                  <a:srgbClr val="000000"/>
                </a:solidFill>
                <a:latin typeface="Arial" panose="020B0604020202020204" pitchFamily="34" charset="0"/>
              </a:rPr>
              <a:t>nega</a:t>
            </a:r>
            <a:r>
              <a:rPr kumimoji="0" lang="en-US" alt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tives</a:t>
            </a: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of being an entrepreneur?</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0277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EB7F98-32EC-40D3-89EE-C84330231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D3E02433-196F-716D-44F4-A3F1517A3D71}"/>
              </a:ext>
            </a:extLst>
          </p:cNvPr>
          <p:cNvSpPr>
            <a:spLocks noGrp="1"/>
          </p:cNvSpPr>
          <p:nvPr>
            <p:ph type="title"/>
          </p:nvPr>
        </p:nvSpPr>
        <p:spPr>
          <a:xfrm>
            <a:off x="540988" y="540033"/>
            <a:ext cx="3884962" cy="1331604"/>
          </a:xfrm>
        </p:spPr>
        <p:txBody>
          <a:bodyPr anchor="b">
            <a:normAutofit/>
          </a:bodyPr>
          <a:lstStyle/>
          <a:p>
            <a:pPr algn="ctr"/>
            <a:r>
              <a:rPr lang="en-US" sz="2200"/>
              <a:t>entrepreneurship</a:t>
            </a:r>
          </a:p>
        </p:txBody>
      </p:sp>
      <p:cxnSp>
        <p:nvCxnSpPr>
          <p:cNvPr id="12" name="Straight Connector 11">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13469"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3CFD2FE-EECE-9526-5409-57BC2FD1020F}"/>
              </a:ext>
            </a:extLst>
          </p:cNvPr>
          <p:cNvSpPr>
            <a:spLocks noGrp="1"/>
          </p:cNvSpPr>
          <p:nvPr>
            <p:ph idx="1"/>
          </p:nvPr>
        </p:nvSpPr>
        <p:spPr>
          <a:xfrm>
            <a:off x="540988" y="2759076"/>
            <a:ext cx="3884962" cy="3009899"/>
          </a:xfrm>
        </p:spPr>
        <p:txBody>
          <a:bodyPr>
            <a:normAutofit/>
          </a:bodyPr>
          <a:lstStyle/>
          <a:p>
            <a:pPr marL="0" indent="0">
              <a:buNone/>
            </a:pPr>
            <a:r>
              <a:rPr lang="en-US" sz="2800" dirty="0"/>
              <a:t>Distinguishing between entrepreneurship and what all firms do!</a:t>
            </a:r>
          </a:p>
        </p:txBody>
      </p:sp>
      <p:sp>
        <p:nvSpPr>
          <p:cNvPr id="14" name="Rectangle 13">
            <a:extLst>
              <a:ext uri="{FF2B5EF4-FFF2-40B4-BE49-F238E27FC236}">
                <a16:creationId xmlns:a16="http://schemas.microsoft.com/office/drawing/2014/main" id="{DAD9000E-708C-464D-A86F-4ABE391B6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6337" y="0"/>
            <a:ext cx="7205663"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alpha val="20000"/>
                </a:prstClr>
              </a:solidFill>
              <a:effectLst/>
              <a:uLnTx/>
              <a:uFillTx/>
              <a:latin typeface="Avenir Next LT Pro Light"/>
              <a:ea typeface="+mn-ea"/>
              <a:cs typeface="+mn-cs"/>
            </a:endParaRPr>
          </a:p>
        </p:txBody>
      </p:sp>
      <p:pic>
        <p:nvPicPr>
          <p:cNvPr id="5" name="Picture 4" descr="A blue and white rectangular chart&#10;&#10;AI-generated content may be incorrect.">
            <a:extLst>
              <a:ext uri="{FF2B5EF4-FFF2-40B4-BE49-F238E27FC236}">
                <a16:creationId xmlns:a16="http://schemas.microsoft.com/office/drawing/2014/main" id="{761749C8-799F-18D2-5D83-72637F48E68A}"/>
              </a:ext>
            </a:extLst>
          </p:cNvPr>
          <p:cNvPicPr>
            <a:picLocks noChangeAspect="1"/>
          </p:cNvPicPr>
          <p:nvPr/>
        </p:nvPicPr>
        <p:blipFill>
          <a:blip r:embed="rId2"/>
          <a:stretch>
            <a:fillRect/>
          </a:stretch>
        </p:blipFill>
        <p:spPr>
          <a:xfrm>
            <a:off x="6125174" y="540033"/>
            <a:ext cx="4937863" cy="5775279"/>
          </a:xfrm>
          <a:prstGeom prst="rect">
            <a:avLst/>
          </a:prstGeom>
        </p:spPr>
      </p:pic>
      <p:sp>
        <p:nvSpPr>
          <p:cNvPr id="6" name="Oval 5">
            <a:extLst>
              <a:ext uri="{FF2B5EF4-FFF2-40B4-BE49-F238E27FC236}">
                <a16:creationId xmlns:a16="http://schemas.microsoft.com/office/drawing/2014/main" id="{3CE64DA5-71F2-94E2-A7A7-741A3E33C242}"/>
              </a:ext>
            </a:extLst>
          </p:cNvPr>
          <p:cNvSpPr/>
          <p:nvPr/>
        </p:nvSpPr>
        <p:spPr>
          <a:xfrm>
            <a:off x="6410528" y="1147864"/>
            <a:ext cx="758757" cy="233464"/>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8" name="Oval 7">
            <a:extLst>
              <a:ext uri="{FF2B5EF4-FFF2-40B4-BE49-F238E27FC236}">
                <a16:creationId xmlns:a16="http://schemas.microsoft.com/office/drawing/2014/main" id="{8CB69BD2-DF1F-BCF2-5D80-3A0CAB18CB62}"/>
              </a:ext>
            </a:extLst>
          </p:cNvPr>
          <p:cNvSpPr/>
          <p:nvPr/>
        </p:nvSpPr>
        <p:spPr>
          <a:xfrm>
            <a:off x="6410527" y="1638173"/>
            <a:ext cx="758757" cy="233464"/>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9" name="Oval 8">
            <a:extLst>
              <a:ext uri="{FF2B5EF4-FFF2-40B4-BE49-F238E27FC236}">
                <a16:creationId xmlns:a16="http://schemas.microsoft.com/office/drawing/2014/main" id="{F1DB3B68-57DD-DD7F-69A7-D3F7BAC5EF8C}"/>
              </a:ext>
            </a:extLst>
          </p:cNvPr>
          <p:cNvSpPr/>
          <p:nvPr/>
        </p:nvSpPr>
        <p:spPr>
          <a:xfrm>
            <a:off x="6410526" y="2076743"/>
            <a:ext cx="758757" cy="233464"/>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1" name="Oval 10">
            <a:extLst>
              <a:ext uri="{FF2B5EF4-FFF2-40B4-BE49-F238E27FC236}">
                <a16:creationId xmlns:a16="http://schemas.microsoft.com/office/drawing/2014/main" id="{C6EE55A3-C466-E285-7DDD-722DB14F36B1}"/>
              </a:ext>
            </a:extLst>
          </p:cNvPr>
          <p:cNvSpPr/>
          <p:nvPr/>
        </p:nvSpPr>
        <p:spPr>
          <a:xfrm>
            <a:off x="6410526" y="2479468"/>
            <a:ext cx="758757" cy="233464"/>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3" name="Oval 12">
            <a:extLst>
              <a:ext uri="{FF2B5EF4-FFF2-40B4-BE49-F238E27FC236}">
                <a16:creationId xmlns:a16="http://schemas.microsoft.com/office/drawing/2014/main" id="{838F3997-63A6-A102-0B22-DF5B5526C351}"/>
              </a:ext>
            </a:extLst>
          </p:cNvPr>
          <p:cNvSpPr/>
          <p:nvPr/>
        </p:nvSpPr>
        <p:spPr>
          <a:xfrm>
            <a:off x="6467809" y="4869632"/>
            <a:ext cx="758757" cy="233464"/>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 name="Oval 14">
            <a:extLst>
              <a:ext uri="{FF2B5EF4-FFF2-40B4-BE49-F238E27FC236}">
                <a16:creationId xmlns:a16="http://schemas.microsoft.com/office/drawing/2014/main" id="{39A9232F-C2C5-3074-13C4-623D87A417F0}"/>
              </a:ext>
            </a:extLst>
          </p:cNvPr>
          <p:cNvSpPr/>
          <p:nvPr/>
        </p:nvSpPr>
        <p:spPr>
          <a:xfrm>
            <a:off x="6467808" y="5126477"/>
            <a:ext cx="758757" cy="233464"/>
          </a:xfrm>
          <a:prstGeom prst="ellipse">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Tree>
    <p:extLst>
      <p:ext uri="{BB962C8B-B14F-4D97-AF65-F5344CB8AC3E}">
        <p14:creationId xmlns:p14="http://schemas.microsoft.com/office/powerpoint/2010/main" val="237827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C0966-BA4F-898B-A901-777E577F2B86}"/>
              </a:ext>
            </a:extLst>
          </p:cNvPr>
          <p:cNvSpPr>
            <a:spLocks noGrp="1"/>
          </p:cNvSpPr>
          <p:nvPr>
            <p:ph type="title"/>
          </p:nvPr>
        </p:nvSpPr>
        <p:spPr/>
        <p:txBody>
          <a:bodyPr/>
          <a:lstStyle/>
          <a:p>
            <a:r>
              <a:rPr lang="en-US" dirty="0"/>
              <a:t>Entrepreneurship in new standards</a:t>
            </a:r>
          </a:p>
        </p:txBody>
      </p:sp>
      <p:pic>
        <p:nvPicPr>
          <p:cNvPr id="7" name="Picture 6">
            <a:extLst>
              <a:ext uri="{FF2B5EF4-FFF2-40B4-BE49-F238E27FC236}">
                <a16:creationId xmlns:a16="http://schemas.microsoft.com/office/drawing/2014/main" id="{8E2D3F8E-FFA9-C613-B018-FC44665F7A1E}"/>
              </a:ext>
            </a:extLst>
          </p:cNvPr>
          <p:cNvPicPr>
            <a:picLocks noChangeAspect="1"/>
          </p:cNvPicPr>
          <p:nvPr/>
        </p:nvPicPr>
        <p:blipFill>
          <a:blip r:embed="rId2"/>
          <a:stretch>
            <a:fillRect/>
          </a:stretch>
        </p:blipFill>
        <p:spPr>
          <a:xfrm>
            <a:off x="2473011" y="1540831"/>
            <a:ext cx="7239627" cy="967824"/>
          </a:xfrm>
          <a:prstGeom prst="rect">
            <a:avLst/>
          </a:prstGeom>
        </p:spPr>
      </p:pic>
      <p:pic>
        <p:nvPicPr>
          <p:cNvPr id="9" name="Picture 8">
            <a:extLst>
              <a:ext uri="{FF2B5EF4-FFF2-40B4-BE49-F238E27FC236}">
                <a16:creationId xmlns:a16="http://schemas.microsoft.com/office/drawing/2014/main" id="{BE4378AE-7764-F37B-5F3C-9090BC77439E}"/>
              </a:ext>
            </a:extLst>
          </p:cNvPr>
          <p:cNvPicPr>
            <a:picLocks noChangeAspect="1"/>
          </p:cNvPicPr>
          <p:nvPr/>
        </p:nvPicPr>
        <p:blipFill>
          <a:blip r:embed="rId3"/>
          <a:stretch>
            <a:fillRect/>
          </a:stretch>
        </p:blipFill>
        <p:spPr>
          <a:xfrm>
            <a:off x="2347269" y="2844317"/>
            <a:ext cx="7491109" cy="2758679"/>
          </a:xfrm>
          <a:prstGeom prst="rect">
            <a:avLst/>
          </a:prstGeom>
        </p:spPr>
      </p:pic>
    </p:spTree>
    <p:extLst>
      <p:ext uri="{BB962C8B-B14F-4D97-AF65-F5344CB8AC3E}">
        <p14:creationId xmlns:p14="http://schemas.microsoft.com/office/powerpoint/2010/main" val="723430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0F0F6-953E-8EEF-0844-FB26EFEB31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6941F-3882-D11D-327A-01A543824523}"/>
              </a:ext>
            </a:extLst>
          </p:cNvPr>
          <p:cNvSpPr>
            <a:spLocks noGrp="1"/>
          </p:cNvSpPr>
          <p:nvPr>
            <p:ph type="title"/>
          </p:nvPr>
        </p:nvSpPr>
        <p:spPr/>
        <p:txBody>
          <a:bodyPr/>
          <a:lstStyle/>
          <a:p>
            <a:r>
              <a:rPr lang="en-US" dirty="0"/>
              <a:t>Entrepreneurship in new standards</a:t>
            </a:r>
          </a:p>
        </p:txBody>
      </p:sp>
      <p:pic>
        <p:nvPicPr>
          <p:cNvPr id="7" name="Picture 6">
            <a:extLst>
              <a:ext uri="{FF2B5EF4-FFF2-40B4-BE49-F238E27FC236}">
                <a16:creationId xmlns:a16="http://schemas.microsoft.com/office/drawing/2014/main" id="{6AD31D45-F30C-1F6C-A959-4718C44A1D78}"/>
              </a:ext>
            </a:extLst>
          </p:cNvPr>
          <p:cNvPicPr>
            <a:picLocks noChangeAspect="1"/>
          </p:cNvPicPr>
          <p:nvPr/>
        </p:nvPicPr>
        <p:blipFill>
          <a:blip r:embed="rId2"/>
          <a:stretch>
            <a:fillRect/>
          </a:stretch>
        </p:blipFill>
        <p:spPr>
          <a:xfrm>
            <a:off x="2473011" y="1540831"/>
            <a:ext cx="7239627" cy="967824"/>
          </a:xfrm>
          <a:prstGeom prst="rect">
            <a:avLst/>
          </a:prstGeom>
        </p:spPr>
      </p:pic>
      <p:pic>
        <p:nvPicPr>
          <p:cNvPr id="9" name="Picture 8">
            <a:extLst>
              <a:ext uri="{FF2B5EF4-FFF2-40B4-BE49-F238E27FC236}">
                <a16:creationId xmlns:a16="http://schemas.microsoft.com/office/drawing/2014/main" id="{3BB6BD56-27C8-1406-4CD9-581CEABAD731}"/>
              </a:ext>
            </a:extLst>
          </p:cNvPr>
          <p:cNvPicPr>
            <a:picLocks noChangeAspect="1"/>
          </p:cNvPicPr>
          <p:nvPr/>
        </p:nvPicPr>
        <p:blipFill>
          <a:blip r:embed="rId3"/>
          <a:stretch>
            <a:fillRect/>
          </a:stretch>
        </p:blipFill>
        <p:spPr>
          <a:xfrm>
            <a:off x="2347269" y="2844317"/>
            <a:ext cx="7491109" cy="2758679"/>
          </a:xfrm>
          <a:prstGeom prst="rect">
            <a:avLst/>
          </a:prstGeom>
        </p:spPr>
      </p:pic>
    </p:spTree>
    <p:extLst>
      <p:ext uri="{BB962C8B-B14F-4D97-AF65-F5344CB8AC3E}">
        <p14:creationId xmlns:p14="http://schemas.microsoft.com/office/powerpoint/2010/main" val="1977947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8C341-5051-59FC-5371-B58642228E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82492C-59BA-E8D3-9C3C-D3B8AC877A35}"/>
              </a:ext>
            </a:extLst>
          </p:cNvPr>
          <p:cNvSpPr>
            <a:spLocks noGrp="1"/>
          </p:cNvSpPr>
          <p:nvPr>
            <p:ph type="title"/>
          </p:nvPr>
        </p:nvSpPr>
        <p:spPr/>
        <p:txBody>
          <a:bodyPr/>
          <a:lstStyle/>
          <a:p>
            <a:r>
              <a:rPr lang="en-US" dirty="0"/>
              <a:t>Resource Deep Dive</a:t>
            </a:r>
          </a:p>
        </p:txBody>
      </p:sp>
      <p:sp>
        <p:nvSpPr>
          <p:cNvPr id="2" name="Slide Number Placeholder 1">
            <a:extLst>
              <a:ext uri="{FF2B5EF4-FFF2-40B4-BE49-F238E27FC236}">
                <a16:creationId xmlns:a16="http://schemas.microsoft.com/office/drawing/2014/main" id="{2772F03F-D6BE-1271-3EB6-AD6362E263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E96CF-4053-2149-B5F9-FD566E7161CA}" type="slidenum">
              <a:rPr kumimoji="0" lang="en-US" sz="1000" b="0" i="0" u="none" strike="noStrike" kern="1200" cap="none" spc="0" normalizeH="0" baseline="0" noProof="0" smtClean="0">
                <a:ln>
                  <a:noFill/>
                </a:ln>
                <a:solidFill>
                  <a:srgbClr val="414A58"/>
                </a:solidFill>
                <a:effectLst/>
                <a:uLnTx/>
                <a:uFillTx/>
                <a:latin typeface="Calibri" panose="020F0502020204030204" pitchFamily="34" charset="0"/>
                <a:ea typeface="Calibri" panose="020F050202020403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srgbClr val="414A58"/>
              </a:solidFill>
              <a:effectLst/>
              <a:uLnTx/>
              <a:uFillTx/>
              <a:latin typeface="Calibri" panose="020F0502020204030204" pitchFamily="34" charset="0"/>
              <a:ea typeface="Calibri" panose="020F0502020204030204" pitchFamily="34" charset="0"/>
              <a:cs typeface="+mn-cs"/>
            </a:endParaRPr>
          </a:p>
        </p:txBody>
      </p:sp>
      <p:sp>
        <p:nvSpPr>
          <p:cNvPr id="7" name="TextBox 6">
            <a:extLst>
              <a:ext uri="{FF2B5EF4-FFF2-40B4-BE49-F238E27FC236}">
                <a16:creationId xmlns:a16="http://schemas.microsoft.com/office/drawing/2014/main" id="{99BD3E55-A9D6-DE27-4ECE-9DEA54D60126}"/>
              </a:ext>
            </a:extLst>
          </p:cNvPr>
          <p:cNvSpPr txBox="1"/>
          <p:nvPr/>
        </p:nvSpPr>
        <p:spPr>
          <a:xfrm>
            <a:off x="3048000" y="1556286"/>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Start it UP</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53A13A7-F653-F918-BADC-08C082AF2597}"/>
              </a:ext>
            </a:extLst>
          </p:cNvPr>
          <p:cNvSpPr txBox="1"/>
          <p:nvPr/>
        </p:nvSpPr>
        <p:spPr>
          <a:xfrm>
            <a:off x="3048000" y="5894685"/>
            <a:ext cx="60960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Gpb.org/start-it-up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58D65DE-7129-30E1-0D5B-7FA627831EEA}"/>
              </a:ext>
            </a:extLst>
          </p:cNvPr>
          <p:cNvSpPr txBox="1"/>
          <p:nvPr/>
        </p:nvSpPr>
        <p:spPr>
          <a:xfrm>
            <a:off x="5671457" y="5338583"/>
            <a:ext cx="6096000" cy="1200329"/>
          </a:xfrm>
          <a:prstGeom prst="rect">
            <a:avLst/>
          </a:prstGeom>
          <a:noFill/>
        </p:spPr>
        <p:txBody>
          <a:bodyPr wrap="square">
            <a:spAutoFit/>
          </a:bodyPr>
          <a:lstStyle/>
          <a:p>
            <a:r>
              <a:rPr lang="en-US" sz="1800" b="0" i="0" u="none" strike="noStrike" dirty="0">
                <a:solidFill>
                  <a:srgbClr val="595959"/>
                </a:solidFill>
                <a:effectLst/>
                <a:latin typeface="Arial" panose="020B0604020202020204" pitchFamily="34" charset="0"/>
              </a:rPr>
              <a:t>Student Playthrough Document: </a:t>
            </a:r>
            <a:r>
              <a:rPr lang="en-US" sz="1800" b="0" i="0" u="sng" strike="noStrike" dirty="0">
                <a:solidFill>
                  <a:srgbClr val="0097A7"/>
                </a:solidFill>
                <a:effectLst/>
                <a:latin typeface="Arial" panose="020B0604020202020204" pitchFamily="34" charset="0"/>
                <a:hlinkClick r:id="rId2"/>
              </a:rPr>
              <a:t>https://docs.google.com/document/d/1reTXQ7e1EAM-SIkDwJecSaSbT99X4kPtQI11LRU7ZZU/edit?usp=drive_link</a:t>
            </a:r>
            <a:endParaRPr lang="en-US" dirty="0"/>
          </a:p>
        </p:txBody>
      </p:sp>
      <p:pic>
        <p:nvPicPr>
          <p:cNvPr id="8194" name="Picture 2">
            <a:extLst>
              <a:ext uri="{FF2B5EF4-FFF2-40B4-BE49-F238E27FC236}">
                <a16:creationId xmlns:a16="http://schemas.microsoft.com/office/drawing/2014/main" id="{E93AFAD2-2119-B00B-4E46-F128A52CC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5075"/>
            <a:ext cx="12192000" cy="438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859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8F1B2-D604-7B5B-FCD8-E2366D4620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2521EA-E854-6BC8-53B1-31C0EB72DEE6}"/>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414A58"/>
                </a:solidFill>
                <a:effectLst/>
                <a:uLnTx/>
                <a:uFillTx/>
                <a:latin typeface="Calibri"/>
                <a:ea typeface="+mj-ea"/>
                <a:cs typeface="Calibri"/>
              </a:rPr>
              <a:t>National Standards</a:t>
            </a:r>
            <a:endParaRPr kumimoji="0" lang="en-US" sz="4400" b="0" i="0" u="none" strike="noStrike" kern="1200" cap="none" spc="0" normalizeH="0" baseline="0" noProof="0" dirty="0">
              <a:ln>
                <a:noFill/>
              </a:ln>
              <a:solidFill>
                <a:srgbClr val="000000"/>
              </a:solidFill>
              <a:effectLst/>
              <a:uLnTx/>
              <a:uFillTx/>
              <a:latin typeface="Calibri Light" panose="020F0302020204030204"/>
              <a:ea typeface="+mj-ea"/>
              <a:cs typeface="+mj-cs"/>
            </a:endParaRPr>
          </a:p>
        </p:txBody>
      </p:sp>
      <p:sp>
        <p:nvSpPr>
          <p:cNvPr id="5" name="Slide Number Placeholder 4">
            <a:extLst>
              <a:ext uri="{FF2B5EF4-FFF2-40B4-BE49-F238E27FC236}">
                <a16:creationId xmlns:a16="http://schemas.microsoft.com/office/drawing/2014/main" id="{C869435C-3202-13BC-65E0-103BCB60B43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E96CF-4053-2149-B5F9-FD566E7161CA}" type="slidenum">
              <a:rPr kumimoji="0" lang="en-US" sz="1000" b="0" i="0" u="none" strike="noStrike" kern="1200" cap="none" spc="0" normalizeH="0" baseline="0" noProof="0" smtClean="0">
                <a:ln>
                  <a:noFill/>
                </a:ln>
                <a:solidFill>
                  <a:srgbClr val="414A58"/>
                </a:solidFill>
                <a:effectLst/>
                <a:uLnTx/>
                <a:uFillTx/>
                <a:latin typeface="Calibri" panose="020F0502020204030204" pitchFamily="34" charset="0"/>
                <a:ea typeface="Calibri" panose="020F050202020403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rgbClr val="414A58"/>
              </a:solidFill>
              <a:effectLst/>
              <a:uLnTx/>
              <a:uFillTx/>
              <a:latin typeface="Calibri" panose="020F0502020204030204" pitchFamily="34" charset="0"/>
              <a:ea typeface="Calibri" panose="020F0502020204030204" pitchFamily="34" charset="0"/>
              <a:cs typeface="+mn-cs"/>
            </a:endParaRPr>
          </a:p>
        </p:txBody>
      </p:sp>
      <p:pic>
        <p:nvPicPr>
          <p:cNvPr id="6" name="Picture 5" descr="Pile of American dollar banknotes">
            <a:extLst>
              <a:ext uri="{FF2B5EF4-FFF2-40B4-BE49-F238E27FC236}">
                <a16:creationId xmlns:a16="http://schemas.microsoft.com/office/drawing/2014/main" id="{7FCBB8A9-4ACA-FE0C-AB74-77BCD182A9D8}"/>
              </a:ext>
            </a:extLst>
          </p:cNvPr>
          <p:cNvPicPr>
            <a:picLocks noChangeAspect="1"/>
          </p:cNvPicPr>
          <p:nvPr/>
        </p:nvPicPr>
        <p:blipFill>
          <a:blip r:embed="rId2"/>
          <a:srcRect/>
          <a:stretch/>
        </p:blipFill>
        <p:spPr>
          <a:xfrm>
            <a:off x="916029" y="2169051"/>
            <a:ext cx="3360235" cy="2519898"/>
          </a:xfrm>
          <a:prstGeom prst="rect">
            <a:avLst/>
          </a:prstGeom>
        </p:spPr>
      </p:pic>
      <p:sp>
        <p:nvSpPr>
          <p:cNvPr id="3" name="Rectangle 1">
            <a:extLst>
              <a:ext uri="{FF2B5EF4-FFF2-40B4-BE49-F238E27FC236}">
                <a16:creationId xmlns:a16="http://schemas.microsoft.com/office/drawing/2014/main" id="{3B14AD9E-D164-A8B4-8D27-DFF049C5A9EF}"/>
              </a:ext>
            </a:extLst>
          </p:cNvPr>
          <p:cNvSpPr>
            <a:spLocks noChangeArrowheads="1"/>
          </p:cNvSpPr>
          <p:nvPr/>
        </p:nvSpPr>
        <p:spPr bwMode="auto">
          <a:xfrm>
            <a:off x="7142109" y="2521060"/>
            <a:ext cx="483217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Discussion question: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“What’s wrong with this picture?”</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70CB7B6-D166-9C98-7820-740504B1355C}"/>
              </a:ext>
            </a:extLst>
          </p:cNvPr>
          <p:cNvPicPr>
            <a:picLocks noChangeAspect="1"/>
          </p:cNvPicPr>
          <p:nvPr/>
        </p:nvPicPr>
        <p:blipFill>
          <a:blip r:embed="rId3"/>
          <a:stretch>
            <a:fillRect/>
          </a:stretch>
        </p:blipFill>
        <p:spPr>
          <a:xfrm>
            <a:off x="139573" y="1662460"/>
            <a:ext cx="7002536" cy="4422654"/>
          </a:xfrm>
          <a:prstGeom prst="rect">
            <a:avLst/>
          </a:prstGeom>
        </p:spPr>
      </p:pic>
    </p:spTree>
    <p:extLst>
      <p:ext uri="{BB962C8B-B14F-4D97-AF65-F5344CB8AC3E}">
        <p14:creationId xmlns:p14="http://schemas.microsoft.com/office/powerpoint/2010/main" val="2680497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918A7-D5C9-9584-807B-76F376D928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A7D15F-923B-DBFA-3810-44D46FAAF074}"/>
              </a:ext>
            </a:extLst>
          </p:cNvPr>
          <p:cNvSpPr>
            <a:spLocks noGrp="1"/>
          </p:cNvSpPr>
          <p:nvPr>
            <p:ph type="title"/>
          </p:nvPr>
        </p:nvSpPr>
        <p:spPr/>
        <p:txBody>
          <a:bodyPr/>
          <a:lstStyle/>
          <a:p>
            <a:r>
              <a:rPr lang="en-US"/>
              <a:t>Monetary Policy</a:t>
            </a:r>
            <a:endParaRPr lang="en-US" dirty="0"/>
          </a:p>
        </p:txBody>
      </p:sp>
      <p:sp>
        <p:nvSpPr>
          <p:cNvPr id="3" name="Content Placeholder 2">
            <a:extLst>
              <a:ext uri="{FF2B5EF4-FFF2-40B4-BE49-F238E27FC236}">
                <a16:creationId xmlns:a16="http://schemas.microsoft.com/office/drawing/2014/main" id="{DFC6DE68-7AE7-5753-59C6-EC8E30D4670C}"/>
              </a:ext>
            </a:extLst>
          </p:cNvPr>
          <p:cNvSpPr>
            <a:spLocks noGrp="1"/>
          </p:cNvSpPr>
          <p:nvPr>
            <p:ph idx="1"/>
          </p:nvPr>
        </p:nvSpPr>
        <p:spPr>
          <a:xfrm>
            <a:off x="457200" y="1790700"/>
            <a:ext cx="8421721" cy="4664529"/>
          </a:xfrm>
        </p:spPr>
        <p:txBody>
          <a:bodyPr>
            <a:normAutofit/>
          </a:bodyPr>
          <a:lstStyle/>
          <a:p>
            <a:pPr marL="0" indent="0">
              <a:buNone/>
            </a:pPr>
            <a:r>
              <a:rPr lang="en-US" dirty="0"/>
              <a:t>17.H.1:  The Federal Reserve System is composed of three entities: the Federal Reserve Board of Governors, which oversees all aspects of the Federal Reserve; the 12 Federal Reserve Banks, which examine and supervise financial institutions, act as lenders of last resort, and provide U.S. payments system services; and the Federal Open Market Committee (FOMC), which is responsible for determining U.S. monetary policy.</a:t>
            </a:r>
          </a:p>
          <a:p>
            <a:pPr marL="0" indent="0">
              <a:buNone/>
            </a:pPr>
            <a:r>
              <a:rPr lang="en-US" dirty="0"/>
              <a:t>17.H.5:  The Federal Reserve’s </a:t>
            </a:r>
            <a:r>
              <a:rPr lang="en-US" b="1" dirty="0"/>
              <a:t>primary monetary policy tool is the interest it pays banks to keep reserves at the Federal Reserve, called the interest on reserve balances (IORB). The Federal Reserve implements policy by using the IORB interest rate to steer the federal funds rate to the FOMC’s target range. 	</a:t>
            </a:r>
          </a:p>
          <a:p>
            <a:pPr marL="0" indent="0">
              <a:buNone/>
            </a:pPr>
            <a:endParaRPr lang="en-US" dirty="0"/>
          </a:p>
        </p:txBody>
      </p:sp>
      <p:pic>
        <p:nvPicPr>
          <p:cNvPr id="2050" name="Picture 2" descr="Scott Wolla - Economic Education Officer | Advancing ...">
            <a:extLst>
              <a:ext uri="{FF2B5EF4-FFF2-40B4-BE49-F238E27FC236}">
                <a16:creationId xmlns:a16="http://schemas.microsoft.com/office/drawing/2014/main" id="{DCA008AA-951E-7DE2-6920-B04E5CDA9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4215" y="24765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3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Objectives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7556612" cy="45150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Calibri Light"/>
                <a:ea typeface="+mn-lt"/>
                <a:cs typeface="Calibri Light"/>
              </a:rPr>
              <a:t>You will be able to:</a:t>
            </a:r>
          </a:p>
          <a:p>
            <a:pPr marL="0" indent="0">
              <a:buNone/>
            </a:pPr>
            <a:endParaRPr lang="en-US" sz="2400" dirty="0">
              <a:latin typeface="Calibri Light"/>
              <a:ea typeface="+mn-lt"/>
              <a:cs typeface="Calibri Light"/>
            </a:endParaRPr>
          </a:p>
          <a:p>
            <a:pPr marL="0" indent="0">
              <a:buNone/>
            </a:pPr>
            <a:endParaRPr lang="en-US" sz="2600" dirty="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4</a:t>
            </a:fld>
            <a:endParaRPr lang="en-US"/>
          </a:p>
        </p:txBody>
      </p:sp>
      <p:sp>
        <p:nvSpPr>
          <p:cNvPr id="6" name="TextBox 5">
            <a:extLst>
              <a:ext uri="{FF2B5EF4-FFF2-40B4-BE49-F238E27FC236}">
                <a16:creationId xmlns:a16="http://schemas.microsoft.com/office/drawing/2014/main" id="{696FE5AB-11AD-E642-092A-9B179748B707}"/>
              </a:ext>
            </a:extLst>
          </p:cNvPr>
          <p:cNvSpPr txBox="1"/>
          <p:nvPr/>
        </p:nvSpPr>
        <p:spPr>
          <a:xfrm>
            <a:off x="770958" y="2468507"/>
            <a:ext cx="9428955" cy="2836674"/>
          </a:xfrm>
          <a:prstGeom prst="rect">
            <a:avLst/>
          </a:prstGeom>
          <a:noFill/>
        </p:spPr>
        <p:txBody>
          <a:bodyPr wrap="square">
            <a:spAutoFit/>
          </a:bodyPr>
          <a:lstStyle/>
          <a:p>
            <a:pPr algn="l" fontAlgn="base" latinLnBrk="0">
              <a:spcBef>
                <a:spcPts val="1125"/>
              </a:spcBef>
              <a:buFont typeface="Arial" panose="020B0604020202020204" pitchFamily="34" charset="0"/>
              <a:buChar char="•"/>
            </a:pPr>
            <a:r>
              <a:rPr lang="en-US" sz="3200" b="0" i="0" dirty="0">
                <a:solidFill>
                  <a:srgbClr val="474747"/>
                </a:solidFill>
                <a:effectLst/>
                <a:latin typeface="Inter"/>
              </a:rPr>
              <a:t>Understand key shifts in new economics standards.</a:t>
            </a:r>
          </a:p>
          <a:p>
            <a:pPr algn="l" fontAlgn="base" latinLnBrk="0">
              <a:spcBef>
                <a:spcPts val="1125"/>
              </a:spcBef>
              <a:buFont typeface="Arial" panose="020B0604020202020204" pitchFamily="34" charset="0"/>
              <a:buChar char="•"/>
            </a:pPr>
            <a:r>
              <a:rPr lang="en-US" sz="3200" b="0" i="0" dirty="0">
                <a:solidFill>
                  <a:srgbClr val="474747"/>
                </a:solidFill>
                <a:effectLst/>
                <a:latin typeface="Inter"/>
              </a:rPr>
              <a:t>Explore adaptable strategies and resources that align with new requirements.</a:t>
            </a:r>
          </a:p>
          <a:p>
            <a:pPr algn="l" fontAlgn="base" latinLnBrk="0">
              <a:spcBef>
                <a:spcPts val="1125"/>
              </a:spcBef>
              <a:buFont typeface="Arial" panose="020B0604020202020204" pitchFamily="34" charset="0"/>
              <a:buChar char="•"/>
            </a:pPr>
            <a:r>
              <a:rPr lang="en-US" sz="3200" b="0" i="0" dirty="0">
                <a:solidFill>
                  <a:srgbClr val="474747"/>
                </a:solidFill>
                <a:effectLst/>
                <a:latin typeface="Inter"/>
              </a:rPr>
              <a:t>Learn how to integrate real-world examples that keep lessons relevant and engaging.</a:t>
            </a:r>
          </a:p>
        </p:txBody>
      </p:sp>
    </p:spTree>
    <p:extLst>
      <p:ext uri="{BB962C8B-B14F-4D97-AF65-F5344CB8AC3E}">
        <p14:creationId xmlns:p14="http://schemas.microsoft.com/office/powerpoint/2010/main" val="937720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EB7F98-32EC-40D3-89EE-C84330231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F96673B6-BB8F-D2B1-36F3-25A0D102104A}"/>
              </a:ext>
            </a:extLst>
          </p:cNvPr>
          <p:cNvSpPr>
            <a:spLocks noGrp="1"/>
          </p:cNvSpPr>
          <p:nvPr>
            <p:ph type="title"/>
          </p:nvPr>
        </p:nvSpPr>
        <p:spPr>
          <a:xfrm>
            <a:off x="540988" y="540033"/>
            <a:ext cx="3884962" cy="1331604"/>
          </a:xfrm>
        </p:spPr>
        <p:txBody>
          <a:bodyPr anchor="b">
            <a:normAutofit/>
          </a:bodyPr>
          <a:lstStyle/>
          <a:p>
            <a:pPr algn="ctr"/>
            <a:r>
              <a:rPr lang="en-US" dirty="0"/>
              <a:t>Crosswalks!</a:t>
            </a:r>
            <a:endParaRPr lang="en-US"/>
          </a:p>
        </p:txBody>
      </p:sp>
      <p:cxnSp>
        <p:nvCxnSpPr>
          <p:cNvPr id="12" name="Straight Connector 11">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13469"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29CCCAE-2B1A-8CD0-E3E9-8CF2689D14AC}"/>
              </a:ext>
            </a:extLst>
          </p:cNvPr>
          <p:cNvSpPr>
            <a:spLocks noGrp="1"/>
          </p:cNvSpPr>
          <p:nvPr>
            <p:ph idx="1"/>
          </p:nvPr>
        </p:nvSpPr>
        <p:spPr>
          <a:xfrm>
            <a:off x="540988" y="2759076"/>
            <a:ext cx="3884962" cy="3009899"/>
          </a:xfrm>
        </p:spPr>
        <p:txBody>
          <a:bodyPr>
            <a:normAutofit/>
          </a:bodyPr>
          <a:lstStyle/>
          <a:p>
            <a:r>
              <a:rPr lang="en-US" dirty="0"/>
              <a:t>Old to new…</a:t>
            </a:r>
          </a:p>
          <a:p>
            <a:r>
              <a:rPr lang="en-US" dirty="0"/>
              <a:t>If they’d be helpful for you, contact me and I can send them to you</a:t>
            </a:r>
          </a:p>
        </p:txBody>
      </p:sp>
      <p:sp>
        <p:nvSpPr>
          <p:cNvPr id="14" name="Rectangle 13">
            <a:extLst>
              <a:ext uri="{FF2B5EF4-FFF2-40B4-BE49-F238E27FC236}">
                <a16:creationId xmlns:a16="http://schemas.microsoft.com/office/drawing/2014/main" id="{DAD9000E-708C-464D-A86F-4ABE391B6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6337" y="0"/>
            <a:ext cx="7205663"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alpha val="20000"/>
                </a:prstClr>
              </a:solidFill>
              <a:effectLst/>
              <a:uLnTx/>
              <a:uFillTx/>
              <a:latin typeface="Avenir Next LT Pro Light"/>
              <a:ea typeface="+mn-ea"/>
              <a:cs typeface="+mn-cs"/>
            </a:endParaRPr>
          </a:p>
        </p:txBody>
      </p:sp>
      <p:pic>
        <p:nvPicPr>
          <p:cNvPr id="5" name="Picture 4">
            <a:extLst>
              <a:ext uri="{FF2B5EF4-FFF2-40B4-BE49-F238E27FC236}">
                <a16:creationId xmlns:a16="http://schemas.microsoft.com/office/drawing/2014/main" id="{78664745-8106-8615-BDA1-16D47B14F3DD}"/>
              </a:ext>
            </a:extLst>
          </p:cNvPr>
          <p:cNvPicPr>
            <a:picLocks noChangeAspect="1"/>
          </p:cNvPicPr>
          <p:nvPr/>
        </p:nvPicPr>
        <p:blipFill>
          <a:blip r:embed="rId2"/>
          <a:stretch>
            <a:fillRect/>
          </a:stretch>
        </p:blipFill>
        <p:spPr>
          <a:xfrm>
            <a:off x="5537200" y="1585887"/>
            <a:ext cx="6113812" cy="3683570"/>
          </a:xfrm>
          <a:prstGeom prst="rect">
            <a:avLst/>
          </a:prstGeom>
        </p:spPr>
      </p:pic>
    </p:spTree>
    <p:extLst>
      <p:ext uri="{BB962C8B-B14F-4D97-AF65-F5344CB8AC3E}">
        <p14:creationId xmlns:p14="http://schemas.microsoft.com/office/powerpoint/2010/main" val="3324042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224438" y="1676926"/>
            <a:ext cx="6161315" cy="914400"/>
          </a:xfrm>
        </p:spPr>
        <p:txBody>
          <a:bodyPr lIns="91440" tIns="45720" rIns="91440" bIns="45720" anchor="t"/>
          <a:lstStyle/>
          <a:p>
            <a:r>
              <a:rPr lang="en-US" sz="2400" dirty="0">
                <a:solidFill>
                  <a:srgbClr val="414A58"/>
                </a:solidFill>
                <a:latin typeface="+mj-lt"/>
                <a:cs typeface="Calibri"/>
              </a:rPr>
              <a:t>Sample Lessons:</a:t>
            </a:r>
          </a:p>
          <a:p>
            <a:r>
              <a:rPr lang="en-US" sz="2400" dirty="0">
                <a:hlinkClick r:id="rId4"/>
              </a:rPr>
              <a:t>https://docs.google.com/presentation/d/1ANvRAayM_ruRaIWDmR-GjZa7bm5lWPU8zuL62JCe_as/edit?usp=sharing</a:t>
            </a:r>
            <a:endParaRPr lang="en-US" sz="2400" dirty="0"/>
          </a:p>
          <a:p>
            <a:endParaRPr lang="en-US" dirty="0"/>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5"/>
          <a:srcRect/>
          <a:stretch/>
        </p:blipFill>
        <p:spPr>
          <a:xfrm>
            <a:off x="708075" y="4860038"/>
            <a:ext cx="2597021" cy="1325562"/>
          </a:xfrm>
          <a:prstGeom prst="rect">
            <a:avLst/>
          </a:prstGeom>
        </p:spPr>
      </p:pic>
      <p:pic>
        <p:nvPicPr>
          <p:cNvPr id="8" name="Picture 7" descr="Cartoon checklist and pencil">
            <a:extLst>
              <a:ext uri="{FF2B5EF4-FFF2-40B4-BE49-F238E27FC236}">
                <a16:creationId xmlns:a16="http://schemas.microsoft.com/office/drawing/2014/main" id="{E48D63C7-69A9-2EC3-74A6-C9BEA7D9D701}"/>
              </a:ext>
            </a:extLst>
          </p:cNvPr>
          <p:cNvPicPr>
            <a:picLocks noChangeAspect="1"/>
          </p:cNvPicPr>
          <p:nvPr/>
        </p:nvPicPr>
        <p:blipFill>
          <a:blip r:embed="rId6"/>
          <a:stretch>
            <a:fillRect/>
          </a:stretch>
        </p:blipFill>
        <p:spPr>
          <a:xfrm>
            <a:off x="7267926" y="1244732"/>
            <a:ext cx="4597503" cy="4611781"/>
          </a:xfrm>
          <a:prstGeom prst="rect">
            <a:avLst/>
          </a:prstGeom>
        </p:spPr>
      </p:pic>
    </p:spTree>
    <p:extLst>
      <p:ext uri="{BB962C8B-B14F-4D97-AF65-F5344CB8AC3E}">
        <p14:creationId xmlns:p14="http://schemas.microsoft.com/office/powerpoint/2010/main" val="1468089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2"/>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646995" y="1515619"/>
            <a:ext cx="6161315" cy="914400"/>
          </a:xfrm>
        </p:spPr>
        <p:txBody>
          <a:bodyPr lIns="91440" tIns="45720" rIns="91440" bIns="45720" anchor="t"/>
          <a:lstStyle/>
          <a:p>
            <a:r>
              <a:rPr lang="en-US" sz="5000" dirty="0">
                <a:solidFill>
                  <a:srgbClr val="414A58"/>
                </a:solidFill>
                <a:latin typeface="+mj-lt"/>
                <a:cs typeface="Calibri"/>
              </a:rPr>
              <a:t>Thank you</a:t>
            </a:r>
          </a:p>
          <a:p>
            <a:endParaRPr lang="en-US" sz="5000" dirty="0">
              <a:solidFill>
                <a:srgbClr val="414A58"/>
              </a:solidFill>
              <a:latin typeface="+mj-lt"/>
              <a:cs typeface="Calibri"/>
            </a:endParaRPr>
          </a:p>
          <a:p>
            <a:r>
              <a:rPr lang="en-US" sz="5000" dirty="0">
                <a:solidFill>
                  <a:srgbClr val="414A58"/>
                </a:solidFill>
                <a:latin typeface="+mj-lt"/>
                <a:cs typeface="Calibri"/>
              </a:rPr>
              <a:t>ccannon11@gsu.edu</a:t>
            </a:r>
            <a:endParaRPr lang="en-US" dirty="0"/>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3"/>
          <a:srcRect/>
          <a:stretch/>
        </p:blipFill>
        <p:spPr>
          <a:xfrm>
            <a:off x="708075" y="4860038"/>
            <a:ext cx="2597021" cy="1325562"/>
          </a:xfrm>
          <a:prstGeom prst="rect">
            <a:avLst/>
          </a:prstGeom>
        </p:spPr>
      </p:pic>
      <p:pic>
        <p:nvPicPr>
          <p:cNvPr id="8" name="Picture 7" descr="'The End' typed on a typewriter">
            <a:extLst>
              <a:ext uri="{FF2B5EF4-FFF2-40B4-BE49-F238E27FC236}">
                <a16:creationId xmlns:a16="http://schemas.microsoft.com/office/drawing/2014/main" id="{69CBA3FF-9D93-4496-AC2E-C3E04296C727}"/>
              </a:ext>
            </a:extLst>
          </p:cNvPr>
          <p:cNvPicPr>
            <a:picLocks noChangeAspect="1"/>
          </p:cNvPicPr>
          <p:nvPr/>
        </p:nvPicPr>
        <p:blipFill>
          <a:blip r:embed="rId4"/>
          <a:stretch>
            <a:fillRect/>
          </a:stretch>
        </p:blipFill>
        <p:spPr>
          <a:xfrm>
            <a:off x="6096000" y="1554152"/>
            <a:ext cx="5700436" cy="3788229"/>
          </a:xfrm>
          <a:prstGeom prst="rect">
            <a:avLst/>
          </a:prstGeom>
        </p:spPr>
      </p:pic>
    </p:spTree>
    <p:extLst>
      <p:ext uri="{BB962C8B-B14F-4D97-AF65-F5344CB8AC3E}">
        <p14:creationId xmlns:p14="http://schemas.microsoft.com/office/powerpoint/2010/main" val="2933641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689113" y="543339"/>
            <a:ext cx="10664687" cy="827247"/>
          </a:xfrm>
          <a:prstGeom prst="rect">
            <a:avLst/>
          </a:prstGeom>
        </p:spPr>
        <p:txBody>
          <a:bodyPr lIns="91440" tIns="45720" rIns="91440" bIns="4572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a:latin typeface="+mj-lt"/>
                <a:ea typeface="+mj-ea"/>
                <a:cs typeface="+mj-cs"/>
              </a:rPr>
              <a:t>Session Agenda</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838200" y="1825625"/>
            <a:ext cx="5181600" cy="4351338"/>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 of new standards</a:t>
            </a:r>
          </a:p>
          <a:p>
            <a:r>
              <a:rPr lang="en-US" dirty="0"/>
              <a:t>Highlights of key changes</a:t>
            </a:r>
          </a:p>
          <a:p>
            <a:r>
              <a:rPr lang="en-US" dirty="0"/>
              <a:t>Resources to teach selected standards</a:t>
            </a:r>
          </a:p>
          <a:p>
            <a:r>
              <a:rPr lang="en-US" dirty="0"/>
              <a:t>Evaluation/exploration of these resources</a:t>
            </a:r>
          </a:p>
          <a:p>
            <a:pPr marL="0" indent="0">
              <a:buNone/>
            </a:pPr>
            <a:endParaRPr lang="en-US" dirty="0"/>
          </a:p>
          <a:p>
            <a:pPr marL="0" indent="0">
              <a:buNone/>
            </a:pPr>
            <a:endParaRPr lang="en-US" dirty="0"/>
          </a:p>
        </p:txBody>
      </p:sp>
      <p:pic>
        <p:nvPicPr>
          <p:cNvPr id="7" name="Picture 6" descr="Pastel checklist and pencil">
            <a:extLst>
              <a:ext uri="{FF2B5EF4-FFF2-40B4-BE49-F238E27FC236}">
                <a16:creationId xmlns:a16="http://schemas.microsoft.com/office/drawing/2014/main" id="{D00B9925-29CF-5FE0-4C94-B43C42C9A646}"/>
              </a:ext>
            </a:extLst>
          </p:cNvPr>
          <p:cNvPicPr>
            <a:picLocks noChangeAspect="1"/>
          </p:cNvPicPr>
          <p:nvPr/>
        </p:nvPicPr>
        <p:blipFill>
          <a:blip r:embed="rId2"/>
          <a:stretch>
            <a:fillRect/>
          </a:stretch>
        </p:blipFill>
        <p:spPr>
          <a:xfrm>
            <a:off x="6172200" y="1883315"/>
            <a:ext cx="5181600" cy="4235958"/>
          </a:xfrm>
          <a:prstGeom prst="rect">
            <a:avLst/>
          </a:prstGeom>
          <a:noFill/>
        </p:spPr>
      </p:pic>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12"/>
          </p:nvPr>
        </p:nvSpPr>
        <p:spPr>
          <a:xfrm>
            <a:off x="8610599" y="6356350"/>
            <a:ext cx="3389243" cy="365125"/>
          </a:xfrm>
        </p:spPr>
        <p:txBody>
          <a:bodyPr vert="horz" lIns="91440" tIns="45720" rIns="91440" bIns="45720" rtlCol="0" anchor="ctr">
            <a:normAutofit/>
          </a:bodyPr>
          <a:lstStyle/>
          <a:p>
            <a:pPr>
              <a:spcAft>
                <a:spcPts val="600"/>
              </a:spcAft>
            </a:pPr>
            <a:fld id="{FAEE96CF-4053-2149-B5F9-FD566E7161CA}" type="slidenum">
              <a:rPr lang="en-US" dirty="0" smtClean="0"/>
              <a:pPr>
                <a:spcAft>
                  <a:spcPts val="600"/>
                </a:spcAft>
              </a:pPr>
              <a:t>5</a:t>
            </a:fld>
            <a:endParaRPr lang="en-US"/>
          </a:p>
        </p:txBody>
      </p:sp>
    </p:spTree>
    <p:extLst>
      <p:ext uri="{BB962C8B-B14F-4D97-AF65-F5344CB8AC3E}">
        <p14:creationId xmlns:p14="http://schemas.microsoft.com/office/powerpoint/2010/main" val="1309746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National Standards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6</a:t>
            </a:fld>
            <a:endParaRPr lang="en-US"/>
          </a:p>
        </p:txBody>
      </p:sp>
      <p:sp>
        <p:nvSpPr>
          <p:cNvPr id="10" name="Text Placeholder 2">
            <a:extLst>
              <a:ext uri="{FF2B5EF4-FFF2-40B4-BE49-F238E27FC236}">
                <a16:creationId xmlns:a16="http://schemas.microsoft.com/office/drawing/2014/main" id="{B0D9AFC4-3A1E-5081-F4F1-E472EAF1A09F}"/>
              </a:ext>
            </a:extLst>
          </p:cNvPr>
          <p:cNvSpPr txBox="1">
            <a:spLocks/>
          </p:cNvSpPr>
          <p:nvPr/>
        </p:nvSpPr>
        <p:spPr>
          <a:xfrm>
            <a:off x="5634312" y="1713566"/>
            <a:ext cx="5653840" cy="436254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r>
              <a:rPr lang="en-US" sz="2600" dirty="0">
                <a:latin typeface="Calibri Light"/>
                <a:ea typeface="Calibri Light"/>
                <a:cs typeface="Calibri Light"/>
              </a:rPr>
              <a:t>Lots!</a:t>
            </a:r>
          </a:p>
          <a:p>
            <a:pPr marL="514350" indent="-514350"/>
            <a:endParaRPr lang="en-US" sz="2600" dirty="0">
              <a:latin typeface="Calibri Light"/>
              <a:ea typeface="Calibri Light"/>
              <a:cs typeface="Calibri Light"/>
            </a:endParaRPr>
          </a:p>
        </p:txBody>
      </p:sp>
      <p:pic>
        <p:nvPicPr>
          <p:cNvPr id="6" name="Picture 5">
            <a:extLst>
              <a:ext uri="{FF2B5EF4-FFF2-40B4-BE49-F238E27FC236}">
                <a16:creationId xmlns:a16="http://schemas.microsoft.com/office/drawing/2014/main" id="{98D0ED35-999F-EB5D-F713-E15ECCBE65AD}"/>
              </a:ext>
            </a:extLst>
          </p:cNvPr>
          <p:cNvPicPr>
            <a:picLocks noChangeAspect="1"/>
          </p:cNvPicPr>
          <p:nvPr/>
        </p:nvPicPr>
        <p:blipFill>
          <a:blip r:embed="rId2"/>
          <a:stretch>
            <a:fillRect/>
          </a:stretch>
        </p:blipFill>
        <p:spPr>
          <a:xfrm>
            <a:off x="706223" y="1973454"/>
            <a:ext cx="3779848" cy="2911092"/>
          </a:xfrm>
          <a:prstGeom prst="rect">
            <a:avLst/>
          </a:prstGeom>
        </p:spPr>
      </p:pic>
      <p:sp>
        <p:nvSpPr>
          <p:cNvPr id="8" name="TextBox 7">
            <a:extLst>
              <a:ext uri="{FF2B5EF4-FFF2-40B4-BE49-F238E27FC236}">
                <a16:creationId xmlns:a16="http://schemas.microsoft.com/office/drawing/2014/main" id="{FC3E09A5-3907-2D80-BA31-67F6BC3B2915}"/>
              </a:ext>
            </a:extLst>
          </p:cNvPr>
          <p:cNvSpPr txBox="1"/>
          <p:nvPr/>
        </p:nvSpPr>
        <p:spPr>
          <a:xfrm>
            <a:off x="706223" y="5302207"/>
            <a:ext cx="10288348" cy="646331"/>
          </a:xfrm>
          <a:prstGeom prst="rect">
            <a:avLst/>
          </a:prstGeom>
          <a:noFill/>
        </p:spPr>
        <p:txBody>
          <a:bodyPr wrap="square">
            <a:spAutoFit/>
          </a:bodyPr>
          <a:lstStyle/>
          <a:p>
            <a:r>
              <a:rPr lang="en-US" dirty="0">
                <a:hlinkClick r:id="rId3"/>
              </a:rPr>
              <a:t>https://www.councilforeconed.org/wp-content/uploads/National-Content-Standards-in-K%E2%80%9312-Economics-3rd-Edition.pdf</a:t>
            </a:r>
            <a:endParaRPr lang="en-US" dirty="0"/>
          </a:p>
        </p:txBody>
      </p:sp>
    </p:spTree>
    <p:extLst>
      <p:ext uri="{BB962C8B-B14F-4D97-AF65-F5344CB8AC3E}">
        <p14:creationId xmlns:p14="http://schemas.microsoft.com/office/powerpoint/2010/main" val="1389646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6D5C6-996E-4A3F-30F2-8BEAD06F3A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DB879-1DAF-CF32-533D-9D8E144F452A}"/>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National Standards</a:t>
            </a:r>
            <a:endParaRPr lang="en-US" dirty="0"/>
          </a:p>
        </p:txBody>
      </p:sp>
      <p:sp>
        <p:nvSpPr>
          <p:cNvPr id="5" name="Slide Number Placeholder 4">
            <a:extLst>
              <a:ext uri="{FF2B5EF4-FFF2-40B4-BE49-F238E27FC236}">
                <a16:creationId xmlns:a16="http://schemas.microsoft.com/office/drawing/2014/main" id="{0675A613-0C28-DC1D-F7D6-D16D53D9A901}"/>
              </a:ext>
            </a:extLst>
          </p:cNvPr>
          <p:cNvSpPr>
            <a:spLocks noGrp="1"/>
          </p:cNvSpPr>
          <p:nvPr>
            <p:ph type="sldNum" sz="quarter" idx="4"/>
          </p:nvPr>
        </p:nvSpPr>
        <p:spPr/>
        <p:txBody>
          <a:bodyPr/>
          <a:lstStyle/>
          <a:p>
            <a:fld id="{FAEE96CF-4053-2149-B5F9-FD566E7161CA}" type="slidenum">
              <a:rPr lang="en-US" smtClean="0"/>
              <a:pPr/>
              <a:t>7</a:t>
            </a:fld>
            <a:endParaRPr lang="en-US"/>
          </a:p>
        </p:txBody>
      </p:sp>
      <p:pic>
        <p:nvPicPr>
          <p:cNvPr id="6" name="Picture 5">
            <a:extLst>
              <a:ext uri="{FF2B5EF4-FFF2-40B4-BE49-F238E27FC236}">
                <a16:creationId xmlns:a16="http://schemas.microsoft.com/office/drawing/2014/main" id="{38A33A38-D010-492C-39BC-47AC6BCC6212}"/>
              </a:ext>
            </a:extLst>
          </p:cNvPr>
          <p:cNvPicPr>
            <a:picLocks noChangeAspect="1"/>
          </p:cNvPicPr>
          <p:nvPr/>
        </p:nvPicPr>
        <p:blipFill>
          <a:blip r:embed="rId2"/>
          <a:stretch>
            <a:fillRect/>
          </a:stretch>
        </p:blipFill>
        <p:spPr>
          <a:xfrm>
            <a:off x="706223" y="1973454"/>
            <a:ext cx="3779848" cy="2911092"/>
          </a:xfrm>
          <a:prstGeom prst="rect">
            <a:avLst/>
          </a:prstGeom>
        </p:spPr>
      </p:pic>
      <p:sp>
        <p:nvSpPr>
          <p:cNvPr id="3" name="Rectangle 1">
            <a:extLst>
              <a:ext uri="{FF2B5EF4-FFF2-40B4-BE49-F238E27FC236}">
                <a16:creationId xmlns:a16="http://schemas.microsoft.com/office/drawing/2014/main" id="{8888CBAF-461C-C6AE-90C5-4EBC0F20C6FD}"/>
              </a:ext>
            </a:extLst>
          </p:cNvPr>
          <p:cNvSpPr>
            <a:spLocks noChangeArrowheads="1"/>
          </p:cNvSpPr>
          <p:nvPr/>
        </p:nvSpPr>
        <p:spPr bwMode="auto">
          <a:xfrm>
            <a:off x="4486071" y="2521059"/>
            <a:ext cx="748821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lang="en-US" altLang="en-US" sz="2800" b="1" dirty="0">
                <a:latin typeface="Arial" panose="020B0604020202020204" pitchFamily="34" charset="0"/>
              </a:rPr>
              <a:t>Discussion question:</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800" b="1" i="0" u="none" strike="noStrike" cap="none" normalizeH="0" baseline="0" dirty="0">
                <a:ln>
                  <a:noFill/>
                </a:ln>
                <a:solidFill>
                  <a:schemeClr val="tx1"/>
                </a:solidFill>
                <a:effectLst/>
                <a:latin typeface="Arial" panose="020B0604020202020204" pitchFamily="34" charset="0"/>
              </a:rPr>
              <a:t>Why is it important to have National Standards?</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7681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BC8E5-E2FB-8384-8B76-6582EDB68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1D2FCF-5E9C-9888-EFCA-5B78B5119DC2}"/>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National Standards</a:t>
            </a:r>
            <a:endParaRPr lang="en-US" dirty="0"/>
          </a:p>
        </p:txBody>
      </p:sp>
      <p:sp>
        <p:nvSpPr>
          <p:cNvPr id="5" name="Slide Number Placeholder 4">
            <a:extLst>
              <a:ext uri="{FF2B5EF4-FFF2-40B4-BE49-F238E27FC236}">
                <a16:creationId xmlns:a16="http://schemas.microsoft.com/office/drawing/2014/main" id="{AB560CA2-BC9F-F8E1-84FF-F11A4C183C62}"/>
              </a:ext>
            </a:extLst>
          </p:cNvPr>
          <p:cNvSpPr>
            <a:spLocks noGrp="1"/>
          </p:cNvSpPr>
          <p:nvPr>
            <p:ph type="sldNum" sz="quarter" idx="4"/>
          </p:nvPr>
        </p:nvSpPr>
        <p:spPr/>
        <p:txBody>
          <a:bodyPr/>
          <a:lstStyle/>
          <a:p>
            <a:fld id="{FAEE96CF-4053-2149-B5F9-FD566E7161CA}" type="slidenum">
              <a:rPr lang="en-US" smtClean="0"/>
              <a:pPr/>
              <a:t>8</a:t>
            </a:fld>
            <a:endParaRPr lang="en-US"/>
          </a:p>
        </p:txBody>
      </p:sp>
      <p:pic>
        <p:nvPicPr>
          <p:cNvPr id="6" name="Picture 5">
            <a:extLst>
              <a:ext uri="{FF2B5EF4-FFF2-40B4-BE49-F238E27FC236}">
                <a16:creationId xmlns:a16="http://schemas.microsoft.com/office/drawing/2014/main" id="{8FCCEF61-D286-F4D7-9560-9F6221DDD3EE}"/>
              </a:ext>
            </a:extLst>
          </p:cNvPr>
          <p:cNvPicPr>
            <a:picLocks noChangeAspect="1"/>
          </p:cNvPicPr>
          <p:nvPr/>
        </p:nvPicPr>
        <p:blipFill>
          <a:blip r:embed="rId2"/>
          <a:stretch>
            <a:fillRect/>
          </a:stretch>
        </p:blipFill>
        <p:spPr>
          <a:xfrm>
            <a:off x="706223" y="1973454"/>
            <a:ext cx="3779848" cy="2911092"/>
          </a:xfrm>
          <a:prstGeom prst="rect">
            <a:avLst/>
          </a:prstGeom>
        </p:spPr>
      </p:pic>
      <p:sp>
        <p:nvSpPr>
          <p:cNvPr id="3" name="Rectangle 1">
            <a:extLst>
              <a:ext uri="{FF2B5EF4-FFF2-40B4-BE49-F238E27FC236}">
                <a16:creationId xmlns:a16="http://schemas.microsoft.com/office/drawing/2014/main" id="{F2C57AC8-608B-89DF-7790-C608F98C357D}"/>
              </a:ext>
            </a:extLst>
          </p:cNvPr>
          <p:cNvSpPr>
            <a:spLocks noChangeArrowheads="1"/>
          </p:cNvSpPr>
          <p:nvPr/>
        </p:nvSpPr>
        <p:spPr bwMode="auto">
          <a:xfrm>
            <a:off x="4486071" y="1973454"/>
            <a:ext cx="7488215"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1" i="0" u="none" strike="noStrike" cap="none" normalizeH="0" baseline="0" dirty="0">
                <a:ln>
                  <a:noFill/>
                </a:ln>
                <a:solidFill>
                  <a:schemeClr val="tx1"/>
                </a:solidFill>
                <a:effectLst/>
                <a:latin typeface="Arial" panose="020B0604020202020204" pitchFamily="34" charset="0"/>
              </a:rPr>
              <a:t>Provide a shared foundation</a:t>
            </a:r>
            <a:r>
              <a:rPr kumimoji="0" lang="en-US" altLang="en-US" sz="2800" b="0" i="0" u="none" strike="noStrike" cap="none" normalizeH="0" baseline="0" dirty="0">
                <a:ln>
                  <a:noFill/>
                </a:ln>
                <a:solidFill>
                  <a:schemeClr val="tx1"/>
                </a:solidFill>
                <a:effectLst/>
                <a:latin typeface="Arial" panose="020B0604020202020204" pitchFamily="34" charset="0"/>
              </a:rPr>
              <a:t> </a:t>
            </a:r>
            <a:endParaRPr lang="en-US" altLang="en-US" sz="2800" dirty="0">
              <a:latin typeface="Arial" panose="020B0604020202020204" pitchFamily="34" charset="0"/>
            </a:endParaRPr>
          </a:p>
          <a:p>
            <a:pPr lvl="0" eaLnBrk="0" fontAlgn="base" hangingPunct="0">
              <a:spcBef>
                <a:spcPct val="0"/>
              </a:spcBef>
              <a:spcAft>
                <a:spcPct val="0"/>
              </a:spcAft>
              <a:buFontTx/>
              <a:buChar char="•"/>
            </a:pPr>
            <a:r>
              <a:rPr lang="en-US" altLang="en-US" sz="2800" b="1" dirty="0">
                <a:latin typeface="Arial" panose="020B0604020202020204" pitchFamily="34" charset="0"/>
              </a:rPr>
              <a:t>Inform state and local standards</a:t>
            </a:r>
            <a:endParaRPr lang="en-US" altLang="en-US" sz="2800" dirty="0">
              <a:latin typeface="Arial" panose="020B0604020202020204" pitchFamily="34" charset="0"/>
            </a:endParaRPr>
          </a:p>
          <a:p>
            <a:pPr lvl="0" eaLnBrk="0" fontAlgn="base" hangingPunct="0">
              <a:spcBef>
                <a:spcPct val="0"/>
              </a:spcBef>
              <a:spcAft>
                <a:spcPct val="0"/>
              </a:spcAft>
              <a:buFontTx/>
              <a:buChar char="•"/>
            </a:pPr>
            <a:r>
              <a:rPr lang="en-US" altLang="en-US" sz="2800" b="1" dirty="0">
                <a:latin typeface="Arial" panose="020B0604020202020204" pitchFamily="34" charset="0"/>
              </a:rPr>
              <a:t>Promote coherence and progression</a:t>
            </a:r>
            <a:endParaRPr lang="en-US" altLang="en-US" sz="2800" dirty="0">
              <a:latin typeface="Arial" panose="020B0604020202020204" pitchFamily="34" charset="0"/>
            </a:endParaRPr>
          </a:p>
          <a:p>
            <a:pPr lvl="0" eaLnBrk="0" fontAlgn="base" hangingPunct="0">
              <a:spcBef>
                <a:spcPct val="0"/>
              </a:spcBef>
              <a:spcAft>
                <a:spcPct val="0"/>
              </a:spcAft>
              <a:buFontTx/>
              <a:buChar char="•"/>
            </a:pPr>
            <a:r>
              <a:rPr lang="en-US" altLang="en-US" sz="2800" b="1" dirty="0">
                <a:latin typeface="Arial" panose="020B0604020202020204" pitchFamily="34" charset="0"/>
              </a:rPr>
              <a:t>Support curriculum, assessments, and resources</a:t>
            </a:r>
            <a:endParaRPr lang="en-US" altLang="en-US" sz="2800" dirty="0">
              <a:latin typeface="Arial" panose="020B0604020202020204" pitchFamily="34" charset="0"/>
            </a:endParaRPr>
          </a:p>
          <a:p>
            <a:pPr lvl="0" eaLnBrk="0" fontAlgn="base" hangingPunct="0">
              <a:spcBef>
                <a:spcPct val="0"/>
              </a:spcBef>
              <a:spcAft>
                <a:spcPct val="0"/>
              </a:spcAft>
              <a:buFontTx/>
              <a:buChar char="•"/>
            </a:pPr>
            <a:r>
              <a:rPr lang="en-US" altLang="en-US" sz="2800" b="1" dirty="0">
                <a:latin typeface="Arial" panose="020B0604020202020204" pitchFamily="34" charset="0"/>
              </a:rPr>
              <a:t>Elevate the discipline</a:t>
            </a:r>
            <a:r>
              <a:rPr lang="en-US" altLang="en-US" sz="2800" dirty="0">
                <a:latin typeface="Arial" panose="020B0604020202020204" pitchFamily="34" charset="0"/>
              </a:rPr>
              <a:t> </a:t>
            </a:r>
          </a:p>
          <a:p>
            <a:pPr lvl="0" eaLnBrk="0" fontAlgn="base" hangingPunct="0">
              <a:spcBef>
                <a:spcPct val="0"/>
              </a:spcBef>
              <a:spcAft>
                <a:spcPct val="0"/>
              </a:spcAft>
              <a:buFontTx/>
              <a:buChar char="•"/>
            </a:pPr>
            <a:r>
              <a:rPr lang="en-US" altLang="en-US" sz="2800" b="1" dirty="0">
                <a:latin typeface="Arial" panose="020B0604020202020204" pitchFamily="34" charset="0"/>
              </a:rPr>
              <a:t>Create a common language</a:t>
            </a:r>
            <a:r>
              <a:rPr lang="en-US" altLang="en-US" sz="2800" dirty="0">
                <a:latin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3340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4A9DA-BBCF-C075-32C5-FDB30C72BC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230E05-DD2C-F557-A4DB-F2C622296CA2}"/>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Standards build and spiral</a:t>
            </a:r>
            <a:endParaRPr lang="en-US" dirty="0"/>
          </a:p>
        </p:txBody>
      </p:sp>
      <p:sp>
        <p:nvSpPr>
          <p:cNvPr id="5" name="Slide Number Placeholder 4">
            <a:extLst>
              <a:ext uri="{FF2B5EF4-FFF2-40B4-BE49-F238E27FC236}">
                <a16:creationId xmlns:a16="http://schemas.microsoft.com/office/drawing/2014/main" id="{E3B04EE4-634D-9310-5982-15E4EF75AC01}"/>
              </a:ext>
            </a:extLst>
          </p:cNvPr>
          <p:cNvSpPr>
            <a:spLocks noGrp="1"/>
          </p:cNvSpPr>
          <p:nvPr>
            <p:ph type="sldNum" sz="quarter" idx="4"/>
          </p:nvPr>
        </p:nvSpPr>
        <p:spPr/>
        <p:txBody>
          <a:bodyPr/>
          <a:lstStyle/>
          <a:p>
            <a:fld id="{FAEE96CF-4053-2149-B5F9-FD566E7161CA}" type="slidenum">
              <a:rPr lang="en-US" smtClean="0"/>
              <a:pPr/>
              <a:t>9</a:t>
            </a:fld>
            <a:endParaRPr lang="en-US"/>
          </a:p>
        </p:txBody>
      </p:sp>
      <p:sp>
        <p:nvSpPr>
          <p:cNvPr id="3" name="Rectangle 1">
            <a:extLst>
              <a:ext uri="{FF2B5EF4-FFF2-40B4-BE49-F238E27FC236}">
                <a16:creationId xmlns:a16="http://schemas.microsoft.com/office/drawing/2014/main" id="{5F92A6F3-1246-290B-4FBB-EBE1D08D3814}"/>
              </a:ext>
            </a:extLst>
          </p:cNvPr>
          <p:cNvSpPr>
            <a:spLocks noChangeArrowheads="1"/>
          </p:cNvSpPr>
          <p:nvPr/>
        </p:nvSpPr>
        <p:spPr bwMode="auto">
          <a:xfrm>
            <a:off x="706224" y="2186627"/>
            <a:ext cx="520472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800" dirty="0">
                <a:latin typeface="Arial" panose="020B0604020202020204" pitchFamily="34" charset="0"/>
              </a:rPr>
              <a:t> Standards build over grade levels</a:t>
            </a:r>
          </a:p>
          <a:p>
            <a:pPr marL="0" marR="0" lvl="0" indent="0" algn="l" defTabSz="914400" rtl="0" eaLnBrk="0" fontAlgn="base" latinLnBrk="0" hangingPunct="0">
              <a:lnSpc>
                <a:spcPct val="100000"/>
              </a:lnSpc>
              <a:spcBef>
                <a:spcPct val="0"/>
              </a:spcBef>
              <a:spcAft>
                <a:spcPct val="0"/>
              </a:spcAft>
              <a:buClrTx/>
              <a:buSzTx/>
              <a:tabLst/>
            </a:pPr>
            <a:endParaRPr lang="en-US" altLang="en-US" sz="2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800" dirty="0">
                <a:latin typeface="Arial" panose="020B0604020202020204" pitchFamily="34" charset="0"/>
              </a:rPr>
              <a:t>DOES NOT imply that grade level is “best”</a:t>
            </a:r>
          </a:p>
        </p:txBody>
      </p:sp>
      <p:pic>
        <p:nvPicPr>
          <p:cNvPr id="7" name="Picture 6" descr="Friends going up spiral stairs">
            <a:extLst>
              <a:ext uri="{FF2B5EF4-FFF2-40B4-BE49-F238E27FC236}">
                <a16:creationId xmlns:a16="http://schemas.microsoft.com/office/drawing/2014/main" id="{B303DF3D-E3F3-149F-EB52-93C133107DC0}"/>
              </a:ext>
            </a:extLst>
          </p:cNvPr>
          <p:cNvPicPr>
            <a:picLocks noChangeAspect="1"/>
          </p:cNvPicPr>
          <p:nvPr/>
        </p:nvPicPr>
        <p:blipFill>
          <a:blip r:embed="rId2"/>
          <a:stretch>
            <a:fillRect/>
          </a:stretch>
        </p:blipFill>
        <p:spPr>
          <a:xfrm>
            <a:off x="5667362" y="1945898"/>
            <a:ext cx="5818414" cy="3878943"/>
          </a:xfrm>
          <a:prstGeom prst="rect">
            <a:avLst/>
          </a:prstGeom>
        </p:spPr>
      </p:pic>
    </p:spTree>
    <p:extLst>
      <p:ext uri="{BB962C8B-B14F-4D97-AF65-F5344CB8AC3E}">
        <p14:creationId xmlns:p14="http://schemas.microsoft.com/office/powerpoint/2010/main" val="1915534602"/>
      </p:ext>
    </p:extLst>
  </p:cSld>
  <p:clrMapOvr>
    <a:masterClrMapping/>
  </p:clrMapOvr>
</p:sld>
</file>

<file path=ppt/theme/theme1.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eafVTI">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0c1190-56bd-4797-9cf7-4990489609e0">
      <Terms xmlns="http://schemas.microsoft.com/office/infopath/2007/PartnerControls"/>
    </lcf76f155ced4ddcb4097134ff3c332f>
    <TaxCatchAll xmlns="e475455f-c69b-4ff8-acf7-75612f4dc18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9" ma:contentTypeDescription="Create a new document." ma:contentTypeScope="" ma:versionID="20254f2f7cb79c46d5703cd45ea0de03">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33e2acd7f5a83e202fbb847578cccddb"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51F743-C0A0-4E7E-B51E-35DF69ECFFB2}">
  <ds:schemaRefs>
    <ds:schemaRef ds:uri="742ad430-3572-48e8-b446-46b1d42ed47a"/>
    <ds:schemaRef ds:uri="74616181-94ba-4823-8a07-43739609fc94"/>
    <ds:schemaRef ds:uri="aa0c1190-56bd-4797-9cf7-4990489609e0"/>
    <ds:schemaRef ds:uri="e475455f-c69b-4ff8-acf7-75612f4dc189"/>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711EF54-CA8B-47BA-91A0-3C52EC819514}">
  <ds:schemaRefs>
    <ds:schemaRef ds:uri="http://schemas.microsoft.com/sharepoint/v3/contenttype/forms"/>
  </ds:schemaRefs>
</ds:datastoreItem>
</file>

<file path=customXml/itemProps3.xml><?xml version="1.0" encoding="utf-8"?>
<ds:datastoreItem xmlns:ds="http://schemas.openxmlformats.org/officeDocument/2006/customXml" ds:itemID="{85125C27-2436-4CAC-8505-D1510BF144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0c1190-56bd-4797-9cf7-4990489609e0"/>
    <ds:schemaRef ds:uri="e475455f-c69b-4ff8-acf7-75612f4dc1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6015</TotalTime>
  <Words>1469</Words>
  <Application>Microsoft Office PowerPoint</Application>
  <PresentationFormat>Widescreen</PresentationFormat>
  <Paragraphs>319</Paragraphs>
  <Slides>42</Slides>
  <Notes>1</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3_Office Theme</vt:lpstr>
      <vt:lpstr>LeafVTI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Revising the  National Content Standards in K-12 Economics  thank you to William Bosshardt</vt:lpstr>
      <vt:lpstr>Thank you to:</vt:lpstr>
      <vt:lpstr>Goals of the revision</vt:lpstr>
      <vt:lpstr>Streamlining the standards…</vt:lpstr>
      <vt:lpstr>The Result - https://www.councilforeconed.org/policy-advocacy/k-12-standards/ </vt:lpstr>
      <vt:lpstr>Enhanced right-hand side  “Students will use this knowledge to…”  Meant as examples, not requirements</vt:lpstr>
      <vt:lpstr>PowerPoint Presentation</vt:lpstr>
      <vt:lpstr>PowerPoint Presentation</vt:lpstr>
      <vt:lpstr>International</vt:lpstr>
      <vt:lpstr>PowerPoint Presentation</vt:lpstr>
      <vt:lpstr>PowerPoint Presentation</vt:lpstr>
      <vt:lpstr>PowerPoint Presentation</vt:lpstr>
      <vt:lpstr>Resource Deep Dive</vt:lpstr>
      <vt:lpstr>PowerPoint Presentation</vt:lpstr>
      <vt:lpstr>Technology</vt:lpstr>
      <vt:lpstr>PowerPoint Presentation</vt:lpstr>
      <vt:lpstr>technology</vt:lpstr>
      <vt:lpstr>Technology</vt:lpstr>
      <vt:lpstr>Resource Deep Dive</vt:lpstr>
      <vt:lpstr>PowerPoint Presentation</vt:lpstr>
      <vt:lpstr>PowerPoint Presentation</vt:lpstr>
      <vt:lpstr>entrepreneurship</vt:lpstr>
      <vt:lpstr>Entrepreneurship in new standards</vt:lpstr>
      <vt:lpstr>Entrepreneurship in new standards</vt:lpstr>
      <vt:lpstr>Resource Deep Dive</vt:lpstr>
      <vt:lpstr>PowerPoint Presentation</vt:lpstr>
      <vt:lpstr>Monetary Policy</vt:lpstr>
      <vt:lpstr>Crosswalks!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Chris Cannon</cp:lastModifiedBy>
  <cp:revision>32</cp:revision>
  <dcterms:created xsi:type="dcterms:W3CDTF">2022-05-10T21:20:13Z</dcterms:created>
  <dcterms:modified xsi:type="dcterms:W3CDTF">2026-01-21T16:58:10Z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y fmtid="{D5CDD505-2E9C-101B-9397-08002B2CF9AE}" pid="3" name="MediaServiceImageTags">
    <vt:lpwstr/>
  </property>
</Properties>
</file>