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handoutMasterIdLst>
    <p:handoutMasterId r:id="rId40"/>
  </p:handoutMasterIdLst>
  <p:sldIdLst>
    <p:sldId id="699" r:id="rId5"/>
    <p:sldId id="722" r:id="rId6"/>
    <p:sldId id="724" r:id="rId7"/>
    <p:sldId id="760" r:id="rId8"/>
    <p:sldId id="767" r:id="rId9"/>
    <p:sldId id="766" r:id="rId10"/>
    <p:sldId id="725" r:id="rId11"/>
    <p:sldId id="778" r:id="rId12"/>
    <p:sldId id="727" r:id="rId13"/>
    <p:sldId id="726" r:id="rId14"/>
    <p:sldId id="749" r:id="rId15"/>
    <p:sldId id="779" r:id="rId16"/>
    <p:sldId id="728" r:id="rId17"/>
    <p:sldId id="768" r:id="rId18"/>
    <p:sldId id="769" r:id="rId19"/>
    <p:sldId id="751" r:id="rId20"/>
    <p:sldId id="775" r:id="rId21"/>
    <p:sldId id="770" r:id="rId22"/>
    <p:sldId id="785" r:id="rId23"/>
    <p:sldId id="780" r:id="rId24"/>
    <p:sldId id="787" r:id="rId25"/>
    <p:sldId id="771" r:id="rId26"/>
    <p:sldId id="786" r:id="rId27"/>
    <p:sldId id="781" r:id="rId28"/>
    <p:sldId id="738" r:id="rId29"/>
    <p:sldId id="764" r:id="rId30"/>
    <p:sldId id="773" r:id="rId31"/>
    <p:sldId id="772" r:id="rId32"/>
    <p:sldId id="776" r:id="rId33"/>
    <p:sldId id="782" r:id="rId34"/>
    <p:sldId id="783" r:id="rId35"/>
    <p:sldId id="784" r:id="rId36"/>
    <p:sldId id="765" r:id="rId37"/>
    <p:sldId id="7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ADD13-4BA9-D672-443E-838199652072}" v="6" dt="2026-01-08T13:20:15.388"/>
    <p1510:client id="{B7994CB6-9DD6-79C9-8312-8479D9CE3960}" v="138" dt="2026-01-06T13:40:32.649"/>
    <p1510:client id="{C720089A-44CD-3F8D-F08A-97FB7EDE572A}" v="656" dt="2026-01-06T22:54:47.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1/22/2026</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vision.icivic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econedlink.org/resources/risky-spending-and-teen-gambl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econedlink.org/resources/risky-spending-and-teen-gambl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econedlink.org/resources/risky-spending-and-teen-gambl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econedlink.org/resources/marios-choice-decision-making-and-opportunity-cos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econedlink.org/resources/marios-choice-decision-making-and-opportunity-cos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econedlink.org/resources/marios-choice-decision-making-and-opportunity-cos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2" Type="http://schemas.openxmlformats.org/officeDocument/2006/relationships/hyperlink" Target="https://www.bu.edu/studentwellbeing/what-is-wellbeing/financial-wellbeing/"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4.emf"/><Relationship Id="rId4" Type="http://schemas.openxmlformats.org/officeDocument/2006/relationships/hyperlink" Target="mailto:Cjfitzthum@stcloudstat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tzthum@stcloudstate.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229810" y="1108450"/>
            <a:ext cx="6161315" cy="914400"/>
          </a:xfrm>
        </p:spPr>
        <p:txBody>
          <a:bodyPr lIns="91440" tIns="45720" rIns="91440" bIns="45720" anchor="t"/>
          <a:lstStyle/>
          <a:p>
            <a:pPr algn="ctr"/>
            <a:r>
              <a:rPr lang="en-US"/>
              <a:t>Two Worlds, One Classroom: A Holistic Approach to Financial Education</a:t>
            </a:r>
            <a:endParaRPr lang="en-US">
              <a:ea typeface="Calibri"/>
              <a:cs typeface="Calibri"/>
            </a:endParaRPr>
          </a:p>
          <a:p>
            <a:endParaRPr lang="en-US" sz="500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BD0CC539-05C1-1FD2-7774-C13D8DA86458}"/>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blurry image of a city street&#10;&#10;AI-generated content may be incorrect.">
            <a:extLst>
              <a:ext uri="{FF2B5EF4-FFF2-40B4-BE49-F238E27FC236}">
                <a16:creationId xmlns:a16="http://schemas.microsoft.com/office/drawing/2014/main" id="{95474A34-C577-1291-1673-D3D6A2D9A885}"/>
              </a:ext>
            </a:extLst>
          </p:cNvPr>
          <p:cNvPicPr>
            <a:picLocks noChangeAspect="1"/>
          </p:cNvPicPr>
          <p:nvPr/>
        </p:nvPicPr>
        <p:blipFill>
          <a:blip r:embed="rId5"/>
          <a:stretch>
            <a:fillRect/>
          </a:stretch>
        </p:blipFill>
        <p:spPr>
          <a:xfrm>
            <a:off x="6727474" y="1258659"/>
            <a:ext cx="5146013" cy="4456340"/>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10</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dirty="0">
                <a:latin typeface="Calibri Light"/>
                <a:ea typeface="Calibri Light"/>
                <a:cs typeface="Calibri Light"/>
              </a:rPr>
              <a:t>2.H.2 </a:t>
            </a:r>
            <a:r>
              <a:rPr lang="en-US" sz="2600" dirty="0">
                <a:ea typeface="+mn-lt"/>
                <a:cs typeface="+mn-lt"/>
              </a:rPr>
              <a:t>Choices made by individuals, firms, or government officials are constrained by the resources they can use.</a:t>
            </a:r>
            <a:endParaRPr lang="en-US" dirty="0">
              <a:ea typeface="Calibri" panose="020F0502020204030204"/>
              <a:cs typeface="Calibri" panose="020F0502020204030204"/>
            </a:endParaRPr>
          </a:p>
          <a:p>
            <a:pPr marL="514350" indent="-514350"/>
            <a:r>
              <a:rPr lang="en-US" sz="2600" dirty="0">
                <a:latin typeface="Calibri Light"/>
                <a:ea typeface="Calibri Light"/>
                <a:cs typeface="Calibri Light"/>
              </a:rPr>
              <a:t>2.H.4 </a:t>
            </a:r>
            <a:r>
              <a:rPr lang="en-US" sz="2600" dirty="0">
                <a:ea typeface="+mn-lt"/>
                <a:cs typeface="+mn-lt"/>
              </a:rPr>
              <a:t>Choices made by individuals, firms, or government officials often have long-term unintended consequences that can partially or entirely offset or supplement the intended effects of the decision.</a:t>
            </a:r>
            <a:endParaRPr lang="en-US" dirty="0">
              <a:ea typeface="+mn-lt"/>
              <a:cs typeface="+mn-l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10747" y="1715027"/>
            <a:ext cx="5031923" cy="2472416"/>
          </a:xfrm>
        </p:spPr>
        <p:txBody>
          <a:bodyPr lIns="91440" tIns="45720" rIns="91440" bIns="45720" anchor="t"/>
          <a:lstStyle/>
          <a:p>
            <a:r>
              <a:rPr lang="en-US" sz="4400" dirty="0">
                <a:solidFill>
                  <a:srgbClr val="000000"/>
                </a:solidFill>
                <a:latin typeface="+mj-lt"/>
                <a:cs typeface="Calibri Light"/>
              </a:rPr>
              <a:t>How can we integrate economic reasoning with personal finance?</a:t>
            </a:r>
            <a:endParaRPr lang="en-US" sz="4400"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close up of a sign&#10;&#10;AI-generated content may be incorrect.">
            <a:extLst>
              <a:ext uri="{FF2B5EF4-FFF2-40B4-BE49-F238E27FC236}">
                <a16:creationId xmlns:a16="http://schemas.microsoft.com/office/drawing/2014/main" id="{6C29792D-71E3-91BE-FE75-D576AD8081CC}"/>
              </a:ext>
            </a:extLst>
          </p:cNvPr>
          <p:cNvPicPr>
            <a:picLocks noChangeAspect="1"/>
          </p:cNvPicPr>
          <p:nvPr/>
        </p:nvPicPr>
        <p:blipFill>
          <a:blip r:embed="rId5"/>
          <a:stretch>
            <a:fillRect/>
          </a:stretch>
        </p:blipFill>
        <p:spPr>
          <a:xfrm>
            <a:off x="7374538" y="1211035"/>
            <a:ext cx="4314530" cy="4606017"/>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50AC-BACF-1A74-A8D0-93FB3529C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16240-073F-38F1-68DA-799A0782AF09}"/>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Activity Time!</a:t>
            </a:r>
            <a:endParaRPr lang="en-US" dirty="0"/>
          </a:p>
        </p:txBody>
      </p:sp>
      <p:sp>
        <p:nvSpPr>
          <p:cNvPr id="5" name="Slide Number Placeholder 4">
            <a:extLst>
              <a:ext uri="{FF2B5EF4-FFF2-40B4-BE49-F238E27FC236}">
                <a16:creationId xmlns:a16="http://schemas.microsoft.com/office/drawing/2014/main" id="{403D508E-2A3B-C267-825C-29DB8A548E30}"/>
              </a:ext>
            </a:extLst>
          </p:cNvPr>
          <p:cNvSpPr>
            <a:spLocks noGrp="1"/>
          </p:cNvSpPr>
          <p:nvPr>
            <p:ph type="sldNum" sz="quarter" idx="4"/>
          </p:nvPr>
        </p:nvSpPr>
        <p:spPr/>
        <p:txBody>
          <a:bodyPr/>
          <a:lstStyle/>
          <a:p>
            <a:fld id="{FAEE96CF-4053-2149-B5F9-FD566E7161CA}" type="slidenum">
              <a:rPr lang="en-US" smtClean="0"/>
              <a:pPr/>
              <a:t>12</a:t>
            </a:fld>
            <a:endParaRPr lang="en-US"/>
          </a:p>
        </p:txBody>
      </p:sp>
      <p:sp>
        <p:nvSpPr>
          <p:cNvPr id="4" name="Text Placeholder 2">
            <a:extLst>
              <a:ext uri="{FF2B5EF4-FFF2-40B4-BE49-F238E27FC236}">
                <a16:creationId xmlns:a16="http://schemas.microsoft.com/office/drawing/2014/main" id="{1E138067-7610-A702-60FD-5C0987A495D3}"/>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dirty="0">
              <a:latin typeface="Calibri Light"/>
              <a:ea typeface="Calibri Light"/>
              <a:cs typeface="Calibri Light"/>
            </a:endParaRPr>
          </a:p>
          <a:p>
            <a:pPr marL="0" indent="0" algn="ctr">
              <a:buNone/>
            </a:pPr>
            <a:r>
              <a:rPr lang="en-US" sz="4800" dirty="0">
                <a:latin typeface="Calibri Light"/>
                <a:ea typeface="Calibri Light"/>
                <a:cs typeface="Calibri Light"/>
              </a:rPr>
              <a:t>ECONOMICS</a:t>
            </a:r>
            <a:endParaRPr lang="en-US" sz="4800" dirty="0">
              <a:ea typeface="Calibri" panose="020F0502020204030204"/>
              <a:cs typeface="Calibri" panose="020F0502020204030204"/>
            </a:endParaRPr>
          </a:p>
          <a:p>
            <a:pPr marL="0" indent="0" algn="ctr">
              <a:buNone/>
            </a:pPr>
            <a:r>
              <a:rPr lang="en-US" sz="4800" dirty="0">
                <a:latin typeface="Calibri Light"/>
                <a:ea typeface="Calibri Light"/>
                <a:cs typeface="Calibri Light"/>
              </a:rPr>
              <a:t>+</a:t>
            </a:r>
          </a:p>
          <a:p>
            <a:pPr marL="0" indent="0" algn="ctr">
              <a:buNone/>
            </a:pPr>
            <a:r>
              <a:rPr lang="en-US" sz="4800" dirty="0">
                <a:latin typeface="Calibri Light"/>
                <a:ea typeface="Calibri Light"/>
                <a:cs typeface="Calibri Light"/>
              </a:rPr>
              <a:t>PERSONAL FINANCE</a:t>
            </a:r>
          </a:p>
          <a:p>
            <a:pPr marL="0" indent="0" algn="ctr">
              <a:buNone/>
            </a:pPr>
            <a:r>
              <a:rPr lang="en-US" sz="2600" dirty="0">
                <a:latin typeface="Calibri Light"/>
                <a:ea typeface="Calibri Light"/>
                <a:cs typeface="Calibri Light"/>
              </a:rPr>
              <a:t>=</a:t>
            </a: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329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Define Clearly.</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13</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0000"/>
                </a:solidFill>
                <a:latin typeface="Constantia"/>
                <a:ea typeface="Calibri Light"/>
                <a:cs typeface="Calibri Light"/>
              </a:rPr>
              <a:t>Reflect: How are they alike? How are they different?</a:t>
            </a:r>
          </a:p>
          <a:p>
            <a:pPr marL="0" indent="0">
              <a:buNone/>
            </a:pPr>
            <a:endParaRPr lang="en-US" sz="2400" dirty="0">
              <a:latin typeface="Constantia"/>
              <a:ea typeface="Calibri Light"/>
              <a:cs typeface="Calibri Light"/>
            </a:endParaRPr>
          </a:p>
          <a:p>
            <a:pPr marL="514350" indent="-514350"/>
            <a:r>
              <a:rPr lang="en-US" sz="2400" b="1" dirty="0">
                <a:solidFill>
                  <a:srgbClr val="FF0000"/>
                </a:solidFill>
                <a:latin typeface="Constantia"/>
                <a:ea typeface="Calibri Light"/>
                <a:cs typeface="Calibri Light"/>
              </a:rPr>
              <a:t>Economics: </a:t>
            </a:r>
            <a:r>
              <a:rPr lang="en-US" sz="2400" dirty="0">
                <a:latin typeface="Constantia"/>
                <a:ea typeface="+mn-lt"/>
                <a:cs typeface="+mn-lt"/>
              </a:rPr>
              <a:t>The everyday business of life. A social science that studies the decisions people make when faced with scarce resources. In particular, economics is about decisions related to the production, distribution, and consumption of goods and services. (Federal Reserve, 2025)</a:t>
            </a:r>
            <a:endParaRPr lang="en-US" sz="2400">
              <a:latin typeface="Constantia"/>
            </a:endParaRPr>
          </a:p>
          <a:p>
            <a:pPr marL="0" indent="0">
              <a:buNone/>
            </a:pPr>
            <a:endParaRPr lang="en-US" sz="2400" dirty="0">
              <a:latin typeface="Constantia"/>
              <a:ea typeface="Calibri"/>
              <a:cs typeface="Calibri"/>
            </a:endParaRPr>
          </a:p>
          <a:p>
            <a:pPr marL="514350" indent="-514350"/>
            <a:r>
              <a:rPr lang="en-US" sz="2400" b="1" dirty="0">
                <a:solidFill>
                  <a:srgbClr val="FF0000"/>
                </a:solidFill>
                <a:latin typeface="Constantia"/>
                <a:ea typeface="Calibri Light"/>
                <a:cs typeface="Calibri Light"/>
              </a:rPr>
              <a:t>Personal Finance:</a:t>
            </a:r>
            <a:r>
              <a:rPr lang="en-US" sz="2400" dirty="0">
                <a:latin typeface="Constantia"/>
                <a:ea typeface="Calibri Light"/>
                <a:cs typeface="Calibri Light"/>
              </a:rPr>
              <a:t> </a:t>
            </a:r>
            <a:r>
              <a:rPr lang="en-US" sz="2400" dirty="0">
                <a:latin typeface="Constantia"/>
                <a:ea typeface="+mn-lt"/>
                <a:cs typeface="+mn-lt"/>
              </a:rPr>
              <a:t>Personal finance is the practice of managing your money as well as saving and investing. (Investopedia, 2025)</a:t>
            </a:r>
            <a:endParaRPr lang="en-US" sz="2400" dirty="0">
              <a:latin typeface="Constantia"/>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44A7E-B5E2-38CA-23EE-15102AFFA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F3AE0-5307-D136-512A-77BE4861078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Ways to Integrate: Topics</a:t>
            </a:r>
            <a:endParaRPr lang="en-US" dirty="0"/>
          </a:p>
        </p:txBody>
      </p:sp>
      <p:sp>
        <p:nvSpPr>
          <p:cNvPr id="5" name="Slide Number Placeholder 4">
            <a:extLst>
              <a:ext uri="{FF2B5EF4-FFF2-40B4-BE49-F238E27FC236}">
                <a16:creationId xmlns:a16="http://schemas.microsoft.com/office/drawing/2014/main" id="{DE354FAB-1C81-6B7E-9309-A981AFAEDD87}"/>
              </a:ext>
            </a:extLst>
          </p:cNvPr>
          <p:cNvSpPr>
            <a:spLocks noGrp="1"/>
          </p:cNvSpPr>
          <p:nvPr>
            <p:ph type="sldNum" sz="quarter" idx="4"/>
          </p:nvPr>
        </p:nvSpPr>
        <p:spPr/>
        <p:txBody>
          <a:bodyPr/>
          <a:lstStyle/>
          <a:p>
            <a:fld id="{FAEE96CF-4053-2149-B5F9-FD566E7161CA}" type="slidenum">
              <a:rPr lang="en-US" smtClean="0"/>
              <a:pPr/>
              <a:t>14</a:t>
            </a:fld>
            <a:endParaRPr lang="en-US"/>
          </a:p>
        </p:txBody>
      </p:sp>
      <p:sp>
        <p:nvSpPr>
          <p:cNvPr id="4" name="Text Placeholder 2">
            <a:extLst>
              <a:ext uri="{FF2B5EF4-FFF2-40B4-BE49-F238E27FC236}">
                <a16:creationId xmlns:a16="http://schemas.microsoft.com/office/drawing/2014/main" id="{3E794D76-040C-BCBD-C345-771FAA403C68}"/>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latin typeface="Calibri Light"/>
                <a:ea typeface="Calibri Light"/>
                <a:cs typeface="Calibri Light"/>
              </a:rPr>
              <a:t>BUDGETS</a:t>
            </a:r>
            <a:endParaRPr lang="en-US" sz="2600" dirty="0">
              <a:latin typeface="Calibri Light"/>
              <a:ea typeface="Calibri Light"/>
              <a:cs typeface="Calibri Light"/>
            </a:endParaRPr>
          </a:p>
          <a:p>
            <a:pPr marL="0" indent="0" algn="ctr">
              <a:buNone/>
            </a:pPr>
            <a:endParaRPr lang="en-US" sz="4000" b="1" dirty="0">
              <a:latin typeface="Calibri Light"/>
              <a:ea typeface="Calibri Light"/>
              <a:cs typeface="Calibri Light"/>
            </a:endParaRPr>
          </a:p>
          <a:p>
            <a:pPr marL="0" indent="0" algn="ctr">
              <a:buNone/>
            </a:pPr>
            <a:r>
              <a:rPr lang="en-US" sz="4000" b="1" dirty="0">
                <a:latin typeface="Calibri Light"/>
                <a:ea typeface="Calibri Light"/>
                <a:cs typeface="Calibri Light"/>
              </a:rPr>
              <a:t>SCARCITY</a:t>
            </a:r>
          </a:p>
          <a:p>
            <a:pPr marL="0" indent="0" algn="ctr">
              <a:buNone/>
            </a:pPr>
            <a:endParaRPr lang="en-US" sz="4000" b="1" dirty="0">
              <a:latin typeface="Calibri Light"/>
              <a:ea typeface="Calibri Light"/>
              <a:cs typeface="Calibri Light"/>
            </a:endParaRPr>
          </a:p>
          <a:p>
            <a:pPr marL="0" indent="0" algn="ctr">
              <a:buNone/>
            </a:pPr>
            <a:r>
              <a:rPr lang="en-US" sz="4000" b="1" dirty="0">
                <a:latin typeface="Calibri Light"/>
                <a:ea typeface="Calibri Light"/>
                <a:cs typeface="Calibri Light"/>
              </a:rPr>
              <a:t>OPPORTUNITY COST</a:t>
            </a:r>
            <a:endParaRPr lang="en-US" sz="4000" b="1" dirty="0">
              <a:latin typeface="Calibri" panose="020F0502020204030204"/>
              <a:ea typeface="Calibri" panose="020F0502020204030204"/>
              <a:cs typeface="Calibri" panose="020F0502020204030204"/>
            </a:endParaRPr>
          </a:p>
          <a:p>
            <a:pPr marL="0" indent="0" algn="ctr">
              <a:buNone/>
            </a:pPr>
            <a:endParaRPr lang="en-US" sz="4000" b="1" dirty="0">
              <a:latin typeface="Calibri Light"/>
              <a:ea typeface="Calibri Light"/>
              <a:cs typeface="Calibri Light"/>
            </a:endParaRPr>
          </a:p>
          <a:p>
            <a:pPr marL="0" indent="0" algn="ctr">
              <a:buNone/>
            </a:pPr>
            <a:r>
              <a:rPr lang="en-US" sz="4000" b="1" i="1" dirty="0">
                <a:latin typeface="Calibri Light"/>
                <a:ea typeface="Calibri Light"/>
                <a:cs typeface="Calibri Light"/>
              </a:rPr>
              <a:t>Other?</a:t>
            </a:r>
          </a:p>
          <a:p>
            <a:pPr marL="0" indent="0">
              <a:buNone/>
            </a:pPr>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41586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0997D-E2BF-7ABE-7724-FF1F51DB2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C3206-F893-164B-8451-3F0744FF564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Ways to Integrate: Quick Ideas</a:t>
            </a:r>
            <a:endParaRPr lang="en-US" dirty="0"/>
          </a:p>
        </p:txBody>
      </p:sp>
      <p:sp>
        <p:nvSpPr>
          <p:cNvPr id="5" name="Slide Number Placeholder 4">
            <a:extLst>
              <a:ext uri="{FF2B5EF4-FFF2-40B4-BE49-F238E27FC236}">
                <a16:creationId xmlns:a16="http://schemas.microsoft.com/office/drawing/2014/main" id="{9CE4D66E-BCD7-A68B-8CA9-5B28DDD08B0D}"/>
              </a:ext>
            </a:extLst>
          </p:cNvPr>
          <p:cNvSpPr>
            <a:spLocks noGrp="1"/>
          </p:cNvSpPr>
          <p:nvPr>
            <p:ph type="sldNum" sz="quarter" idx="4"/>
          </p:nvPr>
        </p:nvSpPr>
        <p:spPr/>
        <p:txBody>
          <a:bodyPr/>
          <a:lstStyle/>
          <a:p>
            <a:fld id="{FAEE96CF-4053-2149-B5F9-FD566E7161CA}" type="slidenum">
              <a:rPr lang="en-US" smtClean="0"/>
              <a:pPr/>
              <a:t>15</a:t>
            </a:fld>
            <a:endParaRPr lang="en-US"/>
          </a:p>
        </p:txBody>
      </p:sp>
      <p:sp>
        <p:nvSpPr>
          <p:cNvPr id="4" name="Text Placeholder 2">
            <a:extLst>
              <a:ext uri="{FF2B5EF4-FFF2-40B4-BE49-F238E27FC236}">
                <a16:creationId xmlns:a16="http://schemas.microsoft.com/office/drawing/2014/main" id="{D265F022-2AEE-9524-3472-256C6C273A2A}"/>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dirty="0">
              <a:latin typeface="Calibri Light"/>
              <a:ea typeface="Calibri Light"/>
              <a:cs typeface="Calibri Light"/>
            </a:endParaRPr>
          </a:p>
          <a:p>
            <a:pPr marL="0" indent="0" algn="ctr">
              <a:buNone/>
            </a:pPr>
            <a:r>
              <a:rPr lang="en-US" sz="2600" b="1" dirty="0">
                <a:latin typeface="Calibri Light"/>
                <a:ea typeface="Calibri Light"/>
                <a:cs typeface="Calibri Light"/>
              </a:rPr>
              <a:t>CLASSROOM ECONOMY</a:t>
            </a:r>
            <a:r>
              <a:rPr lang="en-US" sz="2600" dirty="0">
                <a:latin typeface="Calibri Light"/>
                <a:ea typeface="Calibri Light"/>
                <a:cs typeface="Calibri Light"/>
              </a:rPr>
              <a:t>: Earn by completing tasks, good behavior or other work, "save" or "spend" the classroom </a:t>
            </a:r>
            <a:r>
              <a:rPr lang="en-US" sz="2600" dirty="0" err="1">
                <a:latin typeface="Calibri Light"/>
                <a:ea typeface="Calibri Light"/>
                <a:cs typeface="Calibri Light"/>
              </a:rPr>
              <a:t>ECONObucks</a:t>
            </a:r>
            <a:endParaRPr lang="en-US" sz="2600" err="1">
              <a:latin typeface="Calibri Light"/>
              <a:ea typeface="Calibri Light"/>
              <a:cs typeface="Calibri Light"/>
            </a:endParaRPr>
          </a:p>
          <a:p>
            <a:pPr marL="0" indent="0" algn="ctr">
              <a:buNone/>
            </a:pPr>
            <a:endParaRPr lang="en-US" sz="2600" dirty="0">
              <a:latin typeface="Calibri Light"/>
              <a:ea typeface="Calibri Light"/>
              <a:cs typeface="Calibri Light"/>
            </a:endParaRPr>
          </a:p>
          <a:p>
            <a:pPr marL="0" indent="0" algn="ctr">
              <a:buNone/>
            </a:pPr>
            <a:r>
              <a:rPr lang="en-US" sz="2600" b="1" dirty="0">
                <a:latin typeface="Calibri Light"/>
                <a:ea typeface="Calibri Light"/>
                <a:cs typeface="Calibri Light"/>
              </a:rPr>
              <a:t>SIMULATIONS &amp; PROJECTS</a:t>
            </a:r>
            <a:r>
              <a:rPr lang="en-US" sz="2600" dirty="0">
                <a:latin typeface="Calibri Light"/>
                <a:ea typeface="Calibri Light"/>
                <a:cs typeface="Calibri Light"/>
              </a:rPr>
              <a:t>: Stock market game, </a:t>
            </a:r>
            <a:r>
              <a:rPr lang="en-US" sz="2600" dirty="0">
                <a:latin typeface="Calibri Light"/>
                <a:ea typeface="Calibri Light"/>
                <a:cs typeface="Calibri Light"/>
                <a:hlinkClick r:id="rId2"/>
              </a:rPr>
              <a:t>iCivics</a:t>
            </a:r>
            <a:r>
              <a:rPr lang="en-US" sz="2600" dirty="0">
                <a:latin typeface="Calibri Light"/>
                <a:ea typeface="Calibri Light"/>
                <a:cs typeface="Calibri Light"/>
              </a:rPr>
              <a:t>, business plans</a:t>
            </a:r>
            <a:endParaRPr lang="en-US" dirty="0">
              <a:ea typeface="Calibri" panose="020F0502020204030204"/>
              <a:cs typeface="Calibri" panose="020F0502020204030204"/>
            </a:endParaRPr>
          </a:p>
          <a:p>
            <a:pPr marL="0" indent="0" algn="ctr">
              <a:buNone/>
            </a:pPr>
            <a:endParaRPr lang="en-US" sz="2600" dirty="0">
              <a:latin typeface="Calibri Light"/>
              <a:ea typeface="Calibri Light"/>
              <a:cs typeface="Calibri Light"/>
            </a:endParaRPr>
          </a:p>
          <a:p>
            <a:pPr marL="0" indent="0" algn="ctr">
              <a:buNone/>
            </a:pPr>
            <a:r>
              <a:rPr lang="en-US" sz="2600" b="1" dirty="0">
                <a:latin typeface="Calibri Light"/>
                <a:ea typeface="Calibri Light"/>
                <a:cs typeface="Calibri Light"/>
              </a:rPr>
              <a:t>INTERDISCIPLINARY APPROACH</a:t>
            </a:r>
            <a:r>
              <a:rPr lang="en-US" sz="2600" dirty="0">
                <a:latin typeface="Calibri Light"/>
                <a:ea typeface="Calibri Light"/>
                <a:cs typeface="Calibri Light"/>
              </a:rPr>
              <a:t>: "Great Depression Example"</a:t>
            </a:r>
          </a:p>
          <a:p>
            <a:pPr marL="0" indent="0">
              <a:buNone/>
            </a:pPr>
            <a:endParaRPr lang="en-US" sz="2600" dirty="0">
              <a:latin typeface="Calibri Light"/>
              <a:ea typeface="Calibri Light"/>
              <a:cs typeface="Calibri Light"/>
            </a:endParaRPr>
          </a:p>
          <a:p>
            <a:pPr marL="0" indent="0" algn="ctr">
              <a:buNone/>
            </a:pPr>
            <a:r>
              <a:rPr lang="en-US" sz="2600" dirty="0">
                <a:solidFill>
                  <a:srgbClr val="FF0000"/>
                </a:solidFill>
                <a:latin typeface="Calibri Light"/>
                <a:ea typeface="Calibri Light"/>
                <a:cs typeface="Calibri Light"/>
              </a:rPr>
              <a:t>Reflect: How can I assess these and check for understanding?</a:t>
            </a: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05397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10747" y="1565348"/>
            <a:ext cx="4909458" cy="948417"/>
          </a:xfrm>
        </p:spPr>
        <p:txBody>
          <a:bodyPr lIns="91440" tIns="45720" rIns="91440" bIns="45720" anchor="t"/>
          <a:lstStyle/>
          <a:p>
            <a:r>
              <a:rPr lang="en-US" sz="4400" dirty="0">
                <a:solidFill>
                  <a:srgbClr val="000000"/>
                </a:solidFill>
                <a:latin typeface="+mj-lt"/>
                <a:cs typeface="Calibri Light"/>
              </a:rPr>
              <a:t>What lessons can I use that connect financial choices to economic principles?</a:t>
            </a:r>
            <a:endParaRPr lang="en-US" sz="4400">
              <a:ea typeface="Calibri"/>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8" name="Picture 7" descr="A person writing on a chalkboard&#10;&#10;AI-generated content may be incorrect.">
            <a:extLst>
              <a:ext uri="{FF2B5EF4-FFF2-40B4-BE49-F238E27FC236}">
                <a16:creationId xmlns:a16="http://schemas.microsoft.com/office/drawing/2014/main" id="{B6730EB3-673E-668D-C75F-0BB4F583FBE8}"/>
              </a:ext>
            </a:extLst>
          </p:cNvPr>
          <p:cNvPicPr>
            <a:picLocks noChangeAspect="1"/>
          </p:cNvPicPr>
          <p:nvPr/>
        </p:nvPicPr>
        <p:blipFill>
          <a:blip r:embed="rId5"/>
          <a:stretch>
            <a:fillRect/>
          </a:stretch>
        </p:blipFill>
        <p:spPr>
          <a:xfrm>
            <a:off x="5942027" y="1211036"/>
            <a:ext cx="6111392" cy="4463141"/>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6EB5B-0178-7D4D-0948-EE454E211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C46DE-8273-4AF3-CC91-0471FECC54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rgbClr val="414A58"/>
                </a:solidFill>
                <a:latin typeface="Calibri"/>
                <a:cs typeface="Calibri"/>
              </a:rPr>
              <a:t>EconEdLink</a:t>
            </a:r>
            <a:r>
              <a:rPr lang="en-US" dirty="0">
                <a:solidFill>
                  <a:srgbClr val="414A58"/>
                </a:solidFill>
                <a:latin typeface="Calibri"/>
                <a:cs typeface="Calibri"/>
              </a:rPr>
              <a:t> Reflection</a:t>
            </a:r>
            <a:endParaRPr lang="en-US" dirty="0" err="1"/>
          </a:p>
        </p:txBody>
      </p:sp>
      <p:sp>
        <p:nvSpPr>
          <p:cNvPr id="5" name="Slide Number Placeholder 4">
            <a:extLst>
              <a:ext uri="{FF2B5EF4-FFF2-40B4-BE49-F238E27FC236}">
                <a16:creationId xmlns:a16="http://schemas.microsoft.com/office/drawing/2014/main" id="{E3B1DE6F-3D5C-19E8-51C8-24537DE07923}"/>
              </a:ext>
            </a:extLst>
          </p:cNvPr>
          <p:cNvSpPr>
            <a:spLocks noGrp="1"/>
          </p:cNvSpPr>
          <p:nvPr>
            <p:ph type="sldNum" sz="quarter" idx="4"/>
          </p:nvPr>
        </p:nvSpPr>
        <p:spPr/>
        <p:txBody>
          <a:bodyPr/>
          <a:lstStyle/>
          <a:p>
            <a:fld id="{FAEE96CF-4053-2149-B5F9-FD566E7161CA}" type="slidenum">
              <a:rPr lang="en-US" smtClean="0"/>
              <a:pPr/>
              <a:t>17</a:t>
            </a:fld>
            <a:endParaRPr lang="en-US"/>
          </a:p>
        </p:txBody>
      </p:sp>
      <p:sp>
        <p:nvSpPr>
          <p:cNvPr id="4" name="Text Placeholder 2">
            <a:extLst>
              <a:ext uri="{FF2B5EF4-FFF2-40B4-BE49-F238E27FC236}">
                <a16:creationId xmlns:a16="http://schemas.microsoft.com/office/drawing/2014/main" id="{4B28FA86-DAB7-7F41-4D98-C9CF6510DF9C}"/>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dirty="0">
              <a:latin typeface="Calibri Light"/>
              <a:ea typeface="Calibri Light"/>
              <a:cs typeface="Calibri Light"/>
            </a:endParaRPr>
          </a:p>
          <a:p>
            <a:pPr marL="0" indent="0">
              <a:buNone/>
            </a:pPr>
            <a:endParaRPr lang="en-US" sz="2600" dirty="0">
              <a:latin typeface="Calibri Light"/>
              <a:ea typeface="Calibri Light"/>
              <a:cs typeface="Calibri Light"/>
            </a:endParaRPr>
          </a:p>
          <a:p>
            <a:pPr marL="0" indent="0" algn="ctr">
              <a:buNone/>
            </a:pPr>
            <a:r>
              <a:rPr lang="en-US" sz="4000" b="1" dirty="0">
                <a:latin typeface="Calibri Light"/>
                <a:ea typeface="Calibri Light"/>
                <a:cs typeface="Calibri Light"/>
              </a:rPr>
              <a:t>What is your favorite economic/personal finance lesson to teach?</a:t>
            </a:r>
            <a:endParaRPr lang="en-US" dirty="0"/>
          </a:p>
          <a:p>
            <a:pPr marL="0" indent="0" algn="ctr">
              <a:buNone/>
            </a:pPr>
            <a:endParaRPr lang="en-US" sz="4000" b="1" dirty="0">
              <a:latin typeface="Calibri Light"/>
              <a:ea typeface="Calibri Light"/>
              <a:cs typeface="Calibri Light"/>
            </a:endParaRPr>
          </a:p>
          <a:p>
            <a:pPr marL="0" indent="0" algn="ctr">
              <a:buNone/>
            </a:pPr>
            <a:r>
              <a:rPr lang="en-US" sz="4000" b="1" dirty="0">
                <a:latin typeface="Calibri Light"/>
                <a:ea typeface="Calibri Light"/>
                <a:cs typeface="Calibri Light"/>
              </a:rPr>
              <a:t>How does it cross into both "worlds"?</a:t>
            </a:r>
          </a:p>
          <a:p>
            <a:pPr marL="0" indent="0">
              <a:buNone/>
            </a:pPr>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22115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1171-4C11-5281-FC75-28F7F7179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989B0-8A35-78D5-834E-8293F4D9C30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#1</a:t>
            </a:r>
            <a:endParaRPr lang="en-US" dirty="0"/>
          </a:p>
        </p:txBody>
      </p:sp>
      <p:sp>
        <p:nvSpPr>
          <p:cNvPr id="5" name="Slide Number Placeholder 4">
            <a:extLst>
              <a:ext uri="{FF2B5EF4-FFF2-40B4-BE49-F238E27FC236}">
                <a16:creationId xmlns:a16="http://schemas.microsoft.com/office/drawing/2014/main" id="{AD99FB38-87F9-7534-AABF-3274A022B73D}"/>
              </a:ext>
            </a:extLst>
          </p:cNvPr>
          <p:cNvSpPr>
            <a:spLocks noGrp="1"/>
          </p:cNvSpPr>
          <p:nvPr>
            <p:ph type="sldNum" sz="quarter" idx="4"/>
          </p:nvPr>
        </p:nvSpPr>
        <p:spPr/>
        <p:txBody>
          <a:bodyPr/>
          <a:lstStyle/>
          <a:p>
            <a:fld id="{FAEE96CF-4053-2149-B5F9-FD566E7161CA}" type="slidenum">
              <a:rPr lang="en-US" smtClean="0"/>
              <a:pPr/>
              <a:t>18</a:t>
            </a:fld>
            <a:endParaRPr lang="en-US"/>
          </a:p>
        </p:txBody>
      </p:sp>
      <p:sp>
        <p:nvSpPr>
          <p:cNvPr id="4" name="Text Placeholder 2">
            <a:extLst>
              <a:ext uri="{FF2B5EF4-FFF2-40B4-BE49-F238E27FC236}">
                <a16:creationId xmlns:a16="http://schemas.microsoft.com/office/drawing/2014/main" id="{12CC5910-A81A-03B6-9A3C-33B4DE75FB02}"/>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Risky Spending and Teen Gambling</a:t>
            </a:r>
            <a:endParaRPr lang="en-US" sz="2400" u="sng" dirty="0">
              <a:ea typeface="Calibri"/>
              <a:cs typeface="Calibri"/>
            </a:endParaRPr>
          </a:p>
          <a:p>
            <a:pPr algn="ctr">
              <a:buNone/>
            </a:pPr>
            <a:endParaRPr lang="en-US" sz="2400" u="sng" dirty="0">
              <a:latin typeface="Calibri"/>
              <a:ea typeface="Calibri"/>
              <a:cs typeface="Calibri"/>
            </a:endParaRPr>
          </a:p>
          <a:p>
            <a:pPr marL="0" indent="0">
              <a:buNone/>
            </a:pPr>
            <a:r>
              <a:rPr lang="en-US" sz="2400" dirty="0">
                <a:latin typeface="Calibri"/>
                <a:ea typeface="Calibri Light"/>
                <a:cs typeface="Calibri Light"/>
              </a:rPr>
              <a:t>Key Concepts: costs and benefits, budgeting, money management, risk</a:t>
            </a:r>
          </a:p>
          <a:p>
            <a:pPr marL="0" indent="0">
              <a:buNone/>
            </a:pPr>
            <a:endParaRPr lang="en-US" sz="2400" dirty="0">
              <a:latin typeface="Calibri"/>
              <a:ea typeface="Calibri Light"/>
              <a:cs typeface="Calibri Light"/>
            </a:endParaRPr>
          </a:p>
          <a:p>
            <a:pPr marL="0" indent="0">
              <a:buNone/>
            </a:pPr>
            <a:r>
              <a:rPr lang="en-US" sz="2400" dirty="0">
                <a:solidFill>
                  <a:srgbClr val="474747"/>
                </a:solidFill>
                <a:ea typeface="+mn-lt"/>
                <a:cs typeface="+mn-lt"/>
              </a:rPr>
              <a:t>Have you played an online game with pay-to-play activities where you pay for extra coins, gems, power-ups, loot boxes, and skins? Have you ever spent more money than you intended?</a:t>
            </a:r>
            <a:endParaRPr lang="en-US" sz="2400">
              <a:solidFill>
                <a:srgbClr val="474747"/>
              </a:solidFill>
              <a:ea typeface="Calibri"/>
              <a:cs typeface="Calibri"/>
            </a:endParaRPr>
          </a:p>
          <a:p>
            <a:pPr marL="0" indent="0">
              <a:buNone/>
            </a:pPr>
            <a:endParaRPr lang="en-US" sz="2400" dirty="0">
              <a:solidFill>
                <a:srgbClr val="474747"/>
              </a:solidFill>
              <a:latin typeface="Calibri"/>
              <a:ea typeface="Calibri"/>
              <a:cs typeface="Calibri"/>
            </a:endParaRPr>
          </a:p>
          <a:p>
            <a:pPr marL="0" indent="0">
              <a:buNone/>
            </a:pPr>
            <a:r>
              <a:rPr lang="en-US" sz="2400" dirty="0">
                <a:solidFill>
                  <a:srgbClr val="474747"/>
                </a:solidFill>
                <a:ea typeface="+mn-lt"/>
                <a:cs typeface="+mn-lt"/>
              </a:rPr>
              <a:t>In this personal finance lesson, students review statistics about underage gambling, listen to a section of a podcast on how teens get hooked on sports betting,  give thumbs up or thumbs down to statements that they believe are gambling, and create a public service poster to alert their peers to the dangers of teenage gambling.</a:t>
            </a:r>
            <a:endParaRPr lang="en-US" sz="2400">
              <a:ea typeface="Calibri"/>
              <a:cs typeface="Calibri"/>
            </a:endParaRPr>
          </a:p>
          <a:p>
            <a:pPr marL="514350" indent="-514350"/>
            <a:endParaRPr lang="en-US" sz="2600" dirty="0">
              <a:latin typeface="Calibri"/>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2C7F2051-43CE-D226-6B72-DB00264F9ED8}"/>
              </a:ext>
            </a:extLst>
          </p:cNvPr>
          <p:cNvSpPr txBox="1"/>
          <p:nvPr/>
        </p:nvSpPr>
        <p:spPr>
          <a:xfrm>
            <a:off x="4528457" y="6215743"/>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https://econedlink.org/resources/risky-spending-and-teen-gambling/</a:t>
            </a:r>
            <a:r>
              <a:rPr lang="en-US" dirty="0">
                <a:ea typeface="+mn-lt"/>
                <a:cs typeface="+mn-lt"/>
              </a:rPr>
              <a:t> </a:t>
            </a:r>
            <a:endParaRPr lang="en-US">
              <a:ea typeface="+mn-lt"/>
              <a:cs typeface="+mn-lt"/>
            </a:endParaRPr>
          </a:p>
          <a:p>
            <a:pPr algn="ctr"/>
            <a:endParaRPr lang="en-US"/>
          </a:p>
        </p:txBody>
      </p:sp>
    </p:spTree>
    <p:extLst>
      <p:ext uri="{BB962C8B-B14F-4D97-AF65-F5344CB8AC3E}">
        <p14:creationId xmlns:p14="http://schemas.microsoft.com/office/powerpoint/2010/main" val="317917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D0811-233F-5027-2353-AA8352F85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46E3A-2C24-734C-1F1A-BDFC8D2DCDBA}"/>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#1</a:t>
            </a:r>
            <a:endParaRPr lang="en-US" dirty="0"/>
          </a:p>
        </p:txBody>
      </p:sp>
      <p:sp>
        <p:nvSpPr>
          <p:cNvPr id="5" name="Slide Number Placeholder 4">
            <a:extLst>
              <a:ext uri="{FF2B5EF4-FFF2-40B4-BE49-F238E27FC236}">
                <a16:creationId xmlns:a16="http://schemas.microsoft.com/office/drawing/2014/main" id="{91287CD6-039E-577A-E411-22159ACF8864}"/>
              </a:ext>
            </a:extLst>
          </p:cNvPr>
          <p:cNvSpPr>
            <a:spLocks noGrp="1"/>
          </p:cNvSpPr>
          <p:nvPr>
            <p:ph type="sldNum" sz="quarter" idx="4"/>
          </p:nvPr>
        </p:nvSpPr>
        <p:spPr/>
        <p:txBody>
          <a:bodyPr/>
          <a:lstStyle/>
          <a:p>
            <a:fld id="{FAEE96CF-4053-2149-B5F9-FD566E7161CA}" type="slidenum">
              <a:rPr lang="en-US" smtClean="0"/>
              <a:pPr/>
              <a:t>19</a:t>
            </a:fld>
            <a:endParaRPr lang="en-US"/>
          </a:p>
        </p:txBody>
      </p:sp>
      <p:sp>
        <p:nvSpPr>
          <p:cNvPr id="4" name="Text Placeholder 2">
            <a:extLst>
              <a:ext uri="{FF2B5EF4-FFF2-40B4-BE49-F238E27FC236}">
                <a16:creationId xmlns:a16="http://schemas.microsoft.com/office/drawing/2014/main" id="{FC6752DA-6CC4-C37A-7A6F-1E7C135C0763}"/>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Risky Spending and Teen Gambling: OVERVIEW</a:t>
            </a:r>
            <a:endParaRPr lang="en-US" sz="2400" u="sng" dirty="0">
              <a:ea typeface="Calibri"/>
              <a:cs typeface="Calibri"/>
            </a:endParaRPr>
          </a:p>
          <a:p>
            <a:pPr algn="ctr">
              <a:buNone/>
            </a:pPr>
            <a:endParaRPr lang="en-US" sz="2400" u="sng" dirty="0">
              <a:latin typeface="Calibri"/>
              <a:ea typeface="Calibri"/>
              <a:cs typeface="Calibri"/>
            </a:endParaRPr>
          </a:p>
          <a:p>
            <a:r>
              <a:rPr lang="en-US" sz="2400" dirty="0">
                <a:latin typeface="Calibri"/>
                <a:ea typeface="Calibri"/>
                <a:cs typeface="Calibri"/>
              </a:rPr>
              <a:t>First, review statistics of teen gambling with your students. (included in lesson)</a:t>
            </a:r>
          </a:p>
          <a:p>
            <a:r>
              <a:rPr lang="en-US" sz="2400" dirty="0">
                <a:latin typeface="Calibri"/>
                <a:ea typeface="Calibri"/>
                <a:cs typeface="Calibri"/>
              </a:rPr>
              <a:t>Listen to a Podcast about teen gambling.</a:t>
            </a:r>
          </a:p>
          <a:p>
            <a:r>
              <a:rPr lang="en-US" sz="2400" dirty="0">
                <a:latin typeface="Calibri"/>
                <a:ea typeface="Calibri"/>
                <a:cs typeface="Calibri"/>
              </a:rPr>
              <a:t>Thumbs up or thumbs down question activity.</a:t>
            </a:r>
          </a:p>
          <a:p>
            <a:r>
              <a:rPr lang="en-US" sz="2400" dirty="0">
                <a:latin typeface="Calibri"/>
                <a:ea typeface="Calibri"/>
                <a:cs typeface="Calibri"/>
              </a:rPr>
              <a:t>Public service poster activity.</a:t>
            </a:r>
          </a:p>
          <a:p>
            <a:r>
              <a:rPr lang="en-US" sz="2400" dirty="0">
                <a:latin typeface="Calibri"/>
                <a:ea typeface="Calibri"/>
                <a:cs typeface="Calibri"/>
              </a:rPr>
              <a:t>Wrap up and extensions.</a:t>
            </a:r>
          </a:p>
          <a:p>
            <a:pPr marL="0" indent="0">
              <a:buNone/>
            </a:pPr>
            <a:endParaRPr lang="en-US" sz="2400" dirty="0">
              <a:latin typeface="Calibri"/>
              <a:ea typeface="Calibri Light"/>
              <a:cs typeface="Calibri Light"/>
            </a:endParaRPr>
          </a:p>
          <a:p>
            <a:pPr marL="514350" indent="-514350"/>
            <a:endParaRPr lang="en-US" sz="2600" dirty="0">
              <a:latin typeface="Calibri"/>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F0B7F982-D126-1B9A-CC30-A680831BD709}"/>
              </a:ext>
            </a:extLst>
          </p:cNvPr>
          <p:cNvSpPr txBox="1"/>
          <p:nvPr/>
        </p:nvSpPr>
        <p:spPr>
          <a:xfrm>
            <a:off x="4528457" y="6215743"/>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https://econedlink.org/resources/risky-spending-and-teen-gambling/</a:t>
            </a:r>
            <a:r>
              <a:rPr lang="en-US" dirty="0"/>
              <a:t> </a:t>
            </a:r>
          </a:p>
          <a:p>
            <a:pPr algn="ctr"/>
            <a:endParaRPr lang="en-US"/>
          </a:p>
        </p:txBody>
      </p:sp>
      <p:pic>
        <p:nvPicPr>
          <p:cNvPr id="6" name="Picture 5" descr="A hand placing a block on a tower of wood&#10;&#10;AI-generated content may be incorrect.">
            <a:extLst>
              <a:ext uri="{FF2B5EF4-FFF2-40B4-BE49-F238E27FC236}">
                <a16:creationId xmlns:a16="http://schemas.microsoft.com/office/drawing/2014/main" id="{6AA67C79-F246-0845-A4D8-29613DFB3E55}"/>
              </a:ext>
            </a:extLst>
          </p:cNvPr>
          <p:cNvPicPr>
            <a:picLocks noChangeAspect="1"/>
          </p:cNvPicPr>
          <p:nvPr/>
        </p:nvPicPr>
        <p:blipFill>
          <a:blip r:embed="rId3"/>
          <a:stretch>
            <a:fillRect/>
          </a:stretch>
        </p:blipFill>
        <p:spPr>
          <a:xfrm>
            <a:off x="7409383" y="3545940"/>
            <a:ext cx="3725749" cy="2467070"/>
          </a:xfrm>
          <a:prstGeom prst="rect">
            <a:avLst/>
          </a:prstGeom>
        </p:spPr>
      </p:pic>
    </p:spTree>
    <p:extLst>
      <p:ext uri="{BB962C8B-B14F-4D97-AF65-F5344CB8AC3E}">
        <p14:creationId xmlns:p14="http://schemas.microsoft.com/office/powerpoint/2010/main" val="3045386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latin typeface="Calibri Light"/>
                <a:ea typeface="Calibri Light"/>
                <a:cs typeface="Calibri Light"/>
              </a:rPr>
              <a:t>To earn professional development hours for webinars, you must:</a:t>
            </a:r>
          </a:p>
          <a:p>
            <a:pPr marL="0" indent="0">
              <a:buNone/>
            </a:pPr>
            <a:endParaRPr lang="en-US" sz="2600">
              <a:latin typeface="Calibri Light"/>
              <a:ea typeface="Calibri Light"/>
              <a:cs typeface="Calibri Light"/>
            </a:endParaRPr>
          </a:p>
          <a:p>
            <a:pPr marL="457200" indent="-457200">
              <a:buFont typeface="Arial"/>
            </a:pPr>
            <a:r>
              <a:rPr lang="en-US" sz="2600" dirty="0">
                <a:latin typeface="Calibri Light"/>
                <a:ea typeface="Calibri Light"/>
                <a:cs typeface="Calibri Light"/>
              </a:rPr>
              <a:t>Watch a minimum of 75% for all sessions </a:t>
            </a:r>
          </a:p>
          <a:p>
            <a:pPr marL="457200" indent="-457200">
              <a:buFont typeface="Arial"/>
            </a:pPr>
            <a:r>
              <a:rPr lang="en-US" sz="2600" dirty="0">
                <a:latin typeface="Calibri Light"/>
                <a:ea typeface="Calibri Light"/>
                <a:cs typeface="Calibri Light"/>
              </a:rPr>
              <a:t>You will automatically receive a professional development certificate via e-mail within 24 to 48 hours.</a:t>
            </a:r>
          </a:p>
          <a:p>
            <a:pPr marL="457200" indent="-457200">
              <a:buFont typeface="Arial"/>
              <a:buChar char="•"/>
            </a:pPr>
            <a:r>
              <a:rPr lang="en-US" sz="2600" dirty="0">
                <a:latin typeface="Calibri Light"/>
                <a:ea typeface="Calibri Light"/>
                <a:cs typeface="Calibri Light"/>
              </a:rPr>
              <a:t>Make sure to always check your spam/junk folder, if its not there, go on your EEL dashboard and try resending. Yes! You can resend yourself your certificates as an EEL member. </a:t>
            </a:r>
            <a:endParaRPr lang="en-US" sz="2600" dirty="0">
              <a:latin typeface="Calibri Light" panose="020F0302020204030204" pitchFamily="34" charset="0"/>
              <a:ea typeface="Calibri Light"/>
              <a:cs typeface="Calibri Light"/>
            </a:endParaRPr>
          </a:p>
          <a:p>
            <a:pPr marL="0" indent="0">
              <a:buNone/>
            </a:pPr>
            <a:endParaRPr lang="en-US" sz="2600">
              <a:latin typeface="Calibri Light" panose="020F0302020204030204" pitchFamily="34" charset="0"/>
              <a:ea typeface="Calibri" panose="020F0502020204030204"/>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D8AE-CAC0-0215-583C-D07A69836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D482C-0D1F-9951-F644-849C94401CF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#1</a:t>
            </a:r>
            <a:endParaRPr lang="en-US" dirty="0"/>
          </a:p>
        </p:txBody>
      </p:sp>
      <p:sp>
        <p:nvSpPr>
          <p:cNvPr id="5" name="Slide Number Placeholder 4">
            <a:extLst>
              <a:ext uri="{FF2B5EF4-FFF2-40B4-BE49-F238E27FC236}">
                <a16:creationId xmlns:a16="http://schemas.microsoft.com/office/drawing/2014/main" id="{2C1ED3C3-F3BE-7314-A036-0EB29425AC75}"/>
              </a:ext>
            </a:extLst>
          </p:cNvPr>
          <p:cNvSpPr>
            <a:spLocks noGrp="1"/>
          </p:cNvSpPr>
          <p:nvPr>
            <p:ph type="sldNum" sz="quarter" idx="4"/>
          </p:nvPr>
        </p:nvSpPr>
        <p:spPr/>
        <p:txBody>
          <a:bodyPr/>
          <a:lstStyle/>
          <a:p>
            <a:fld id="{FAEE96CF-4053-2149-B5F9-FD566E7161CA}" type="slidenum">
              <a:rPr lang="en-US" smtClean="0"/>
              <a:pPr/>
              <a:t>20</a:t>
            </a:fld>
            <a:endParaRPr lang="en-US"/>
          </a:p>
        </p:txBody>
      </p:sp>
      <p:sp>
        <p:nvSpPr>
          <p:cNvPr id="4" name="Text Placeholder 2">
            <a:extLst>
              <a:ext uri="{FF2B5EF4-FFF2-40B4-BE49-F238E27FC236}">
                <a16:creationId xmlns:a16="http://schemas.microsoft.com/office/drawing/2014/main" id="{4911804D-2628-BB77-3BA3-482C970CE52C}"/>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Risky Spending and Teen Gambling</a:t>
            </a:r>
            <a:endParaRPr lang="en-US" sz="2400" u="sng" dirty="0">
              <a:ea typeface="Calibri"/>
              <a:cs typeface="Calibri"/>
            </a:endParaRPr>
          </a:p>
          <a:p>
            <a:pPr algn="ctr">
              <a:buNone/>
            </a:pPr>
            <a:endParaRPr lang="en-US" sz="2400" u="sng" dirty="0">
              <a:latin typeface="Calibri"/>
              <a:ea typeface="Calibri"/>
              <a:cs typeface="Calibri"/>
            </a:endParaRPr>
          </a:p>
          <a:p>
            <a:pPr marL="0" indent="0">
              <a:buNone/>
            </a:pPr>
            <a:r>
              <a:rPr lang="en-US" sz="2400" dirty="0">
                <a:latin typeface="Calibri"/>
                <a:ea typeface="Calibri Light"/>
                <a:cs typeface="Calibri Light"/>
              </a:rPr>
              <a:t>THE HOW:</a:t>
            </a:r>
            <a:r>
              <a:rPr lang="en-US" sz="2400" dirty="0">
                <a:solidFill>
                  <a:srgbClr val="FF0000"/>
                </a:solidFill>
                <a:latin typeface="Calibri"/>
                <a:ea typeface="Calibri Light"/>
                <a:cs typeface="Calibri Light"/>
              </a:rPr>
              <a:t> How does this lesson reflect on budgeting and how to manage money?</a:t>
            </a:r>
            <a:endParaRPr lang="en-US" dirty="0">
              <a:solidFill>
                <a:srgbClr val="FF0000"/>
              </a:solidFill>
              <a:latin typeface="Calibri"/>
              <a:ea typeface="Calibri" panose="020F0502020204030204"/>
              <a:cs typeface="Calibri" panose="020F0502020204030204"/>
            </a:endParaRPr>
          </a:p>
          <a:p>
            <a:pPr marL="0" indent="0">
              <a:buNone/>
            </a:pPr>
            <a:endParaRPr lang="en-US" sz="2400" dirty="0">
              <a:ea typeface="Calibri Light"/>
              <a:cs typeface="Calibri Light"/>
            </a:endParaRPr>
          </a:p>
          <a:p>
            <a:pPr marL="0" indent="0">
              <a:buNone/>
            </a:pPr>
            <a:r>
              <a:rPr lang="en-US" sz="2400" dirty="0">
                <a:latin typeface="Calibri"/>
                <a:ea typeface="Calibri Light"/>
                <a:cs typeface="Calibri Light"/>
              </a:rPr>
              <a:t>THE WHY: </a:t>
            </a:r>
            <a:r>
              <a:rPr lang="en-US" sz="2400" dirty="0">
                <a:solidFill>
                  <a:srgbClr val="FF0000"/>
                </a:solidFill>
                <a:latin typeface="Calibri"/>
                <a:ea typeface="Calibri Light"/>
                <a:cs typeface="Calibri Light"/>
              </a:rPr>
              <a:t>Why is this lesson important to understand decision making better?</a:t>
            </a:r>
          </a:p>
          <a:p>
            <a:pPr marL="514350" indent="-514350"/>
            <a:endParaRPr lang="en-US" sz="2600" dirty="0">
              <a:latin typeface="Calibri"/>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985CAF59-D06F-AC6B-8D10-A4E2611DE4EE}"/>
              </a:ext>
            </a:extLst>
          </p:cNvPr>
          <p:cNvSpPr txBox="1"/>
          <p:nvPr/>
        </p:nvSpPr>
        <p:spPr>
          <a:xfrm>
            <a:off x="4528457" y="6215743"/>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https://econedlink.org/resources/risky-spending-and-teen-gambling/</a:t>
            </a:r>
            <a:r>
              <a:rPr lang="en-US" dirty="0"/>
              <a:t> </a:t>
            </a:r>
          </a:p>
          <a:p>
            <a:pPr algn="ctr"/>
            <a:endParaRPr lang="en-US"/>
          </a:p>
        </p:txBody>
      </p:sp>
    </p:spTree>
    <p:extLst>
      <p:ext uri="{BB962C8B-B14F-4D97-AF65-F5344CB8AC3E}">
        <p14:creationId xmlns:p14="http://schemas.microsoft.com/office/powerpoint/2010/main" val="3285572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DD9C8-AB2D-1B0F-E235-573011180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C85F9-D7B1-8AEC-0277-5B08E3588FA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Assessments: Recap</a:t>
            </a:r>
            <a:endParaRPr lang="en-US" dirty="0"/>
          </a:p>
        </p:txBody>
      </p:sp>
      <p:sp>
        <p:nvSpPr>
          <p:cNvPr id="5" name="Slide Number Placeholder 4">
            <a:extLst>
              <a:ext uri="{FF2B5EF4-FFF2-40B4-BE49-F238E27FC236}">
                <a16:creationId xmlns:a16="http://schemas.microsoft.com/office/drawing/2014/main" id="{A36AD179-ADE4-3B8A-955D-707719511DCE}"/>
              </a:ext>
            </a:extLst>
          </p:cNvPr>
          <p:cNvSpPr>
            <a:spLocks noGrp="1"/>
          </p:cNvSpPr>
          <p:nvPr>
            <p:ph type="sldNum" sz="quarter" idx="4"/>
          </p:nvPr>
        </p:nvSpPr>
        <p:spPr/>
        <p:txBody>
          <a:bodyPr/>
          <a:lstStyle/>
          <a:p>
            <a:fld id="{FAEE96CF-4053-2149-B5F9-FD566E7161CA}" type="slidenum">
              <a:rPr lang="en-US" dirty="0" smtClean="0"/>
              <a:pPr/>
              <a:t>21</a:t>
            </a:fld>
            <a:endParaRPr lang="en-US"/>
          </a:p>
        </p:txBody>
      </p:sp>
      <p:pic>
        <p:nvPicPr>
          <p:cNvPr id="3" name="Picture 2" descr="A close-up of a chart&#10;&#10;AI-generated content may be incorrect.">
            <a:extLst>
              <a:ext uri="{FF2B5EF4-FFF2-40B4-BE49-F238E27FC236}">
                <a16:creationId xmlns:a16="http://schemas.microsoft.com/office/drawing/2014/main" id="{72848075-A5B6-EFC1-A689-1CBB3D25C21C}"/>
              </a:ext>
            </a:extLst>
          </p:cNvPr>
          <p:cNvPicPr>
            <a:picLocks noChangeAspect="1"/>
          </p:cNvPicPr>
          <p:nvPr/>
        </p:nvPicPr>
        <p:blipFill>
          <a:blip r:embed="rId2"/>
          <a:stretch>
            <a:fillRect/>
          </a:stretch>
        </p:blipFill>
        <p:spPr>
          <a:xfrm>
            <a:off x="3499373" y="1682435"/>
            <a:ext cx="5193254" cy="5175565"/>
          </a:xfrm>
          <a:prstGeom prst="rect">
            <a:avLst/>
          </a:prstGeom>
        </p:spPr>
      </p:pic>
    </p:spTree>
    <p:extLst>
      <p:ext uri="{BB962C8B-B14F-4D97-AF65-F5344CB8AC3E}">
        <p14:creationId xmlns:p14="http://schemas.microsoft.com/office/powerpoint/2010/main" val="1005642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6581A-1405-C3C8-9DEE-ACB3141EE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8A544-CBA6-3EC9-842B-C4FA0C968758}"/>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#2</a:t>
            </a:r>
            <a:endParaRPr lang="en-US" dirty="0"/>
          </a:p>
        </p:txBody>
      </p:sp>
      <p:sp>
        <p:nvSpPr>
          <p:cNvPr id="5" name="Slide Number Placeholder 4">
            <a:extLst>
              <a:ext uri="{FF2B5EF4-FFF2-40B4-BE49-F238E27FC236}">
                <a16:creationId xmlns:a16="http://schemas.microsoft.com/office/drawing/2014/main" id="{0B97913C-4A26-A2F1-396F-DD9DB82C7D9A}"/>
              </a:ext>
            </a:extLst>
          </p:cNvPr>
          <p:cNvSpPr>
            <a:spLocks noGrp="1"/>
          </p:cNvSpPr>
          <p:nvPr>
            <p:ph type="sldNum" sz="quarter" idx="4"/>
          </p:nvPr>
        </p:nvSpPr>
        <p:spPr/>
        <p:txBody>
          <a:bodyPr/>
          <a:lstStyle/>
          <a:p>
            <a:fld id="{FAEE96CF-4053-2149-B5F9-FD566E7161CA}" type="slidenum">
              <a:rPr lang="en-US" smtClean="0"/>
              <a:pPr/>
              <a:t>22</a:t>
            </a:fld>
            <a:endParaRPr lang="en-US"/>
          </a:p>
        </p:txBody>
      </p:sp>
      <p:sp>
        <p:nvSpPr>
          <p:cNvPr id="4" name="Text Placeholder 2">
            <a:extLst>
              <a:ext uri="{FF2B5EF4-FFF2-40B4-BE49-F238E27FC236}">
                <a16:creationId xmlns:a16="http://schemas.microsoft.com/office/drawing/2014/main" id="{4D7E131F-71D9-FC91-C26A-EAF0746AB621}"/>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Mario’s Choice – Decision Making and Opportunity Cost</a:t>
            </a:r>
            <a:endParaRPr lang="en-US" sz="2400" u="sng">
              <a:ea typeface="Calibri"/>
              <a:cs typeface="Calibri"/>
            </a:endParaRPr>
          </a:p>
          <a:p>
            <a:pPr algn="ctr">
              <a:buNone/>
            </a:pPr>
            <a:endParaRPr lang="en-US" sz="2400" u="sng" dirty="0">
              <a:latin typeface="Calibri" panose="020F0502020204030204"/>
              <a:ea typeface="Calibri" panose="020F0502020204030204"/>
              <a:cs typeface="Calibri" panose="020F0502020204030204"/>
            </a:endParaRPr>
          </a:p>
          <a:p>
            <a:pPr marL="0" indent="0">
              <a:buNone/>
            </a:pPr>
            <a:r>
              <a:rPr lang="en-US" sz="2400" dirty="0">
                <a:latin typeface="Calibri"/>
                <a:ea typeface="Calibri Light"/>
                <a:cs typeface="Calibri Light"/>
              </a:rPr>
              <a:t>Key Concepts: decision making, choices, scarcity</a:t>
            </a:r>
          </a:p>
          <a:p>
            <a:pPr marL="0" indent="0">
              <a:buNone/>
            </a:pPr>
            <a:endParaRPr lang="en-US" sz="2400" dirty="0">
              <a:latin typeface="Calibri"/>
              <a:ea typeface="Calibri Light"/>
              <a:cs typeface="Calibri Light"/>
            </a:endParaRPr>
          </a:p>
          <a:p>
            <a:pPr>
              <a:buNone/>
            </a:pPr>
            <a:r>
              <a:rPr lang="en-US" sz="2400" dirty="0">
                <a:solidFill>
                  <a:srgbClr val="474747"/>
                </a:solidFill>
                <a:ea typeface="+mn-lt"/>
                <a:cs typeface="+mn-lt"/>
              </a:rPr>
              <a:t>In this updated lesson from the CEE curriculum “Choices and Changes: In Life, School, and Work for Grades 7-8”, Mario has money in his pocket and can’t decide how to spend it.  Students read about Mario’s three choices – a Nintendo Switch 2,  a new Lego Set, and tickets to a basketball game – and decide what his choice and opportunity cost will be.</a:t>
            </a:r>
            <a:endParaRPr lang="en-US" sz="2400">
              <a:ea typeface="Calibri"/>
              <a:cs typeface="Calibri"/>
            </a:endParaRPr>
          </a:p>
          <a:p>
            <a:pPr>
              <a:buNone/>
            </a:pPr>
            <a:r>
              <a:rPr lang="en-US" sz="2400" dirty="0">
                <a:solidFill>
                  <a:srgbClr val="474747"/>
                </a:solidFill>
                <a:ea typeface="+mn-lt"/>
                <a:cs typeface="+mn-lt"/>
              </a:rPr>
              <a:t>They then write their own “Scarcity Story”   – a story similar to Mario’s story which shows a situation of scarcity in their lives or in the life of someone they know.</a:t>
            </a:r>
            <a:endParaRPr lang="en-US" sz="2400" dirty="0"/>
          </a:p>
          <a:p>
            <a:pPr marL="514350" indent="-514350"/>
            <a:endParaRPr lang="en-US" sz="2600">
              <a:solidFill>
                <a:srgbClr val="000000"/>
              </a:solidFill>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AAFBB2C2-2BCC-6D19-3C81-61371104E1B4}"/>
              </a:ext>
            </a:extLst>
          </p:cNvPr>
          <p:cNvSpPr txBox="1"/>
          <p:nvPr/>
        </p:nvSpPr>
        <p:spPr>
          <a:xfrm>
            <a:off x="3048000" y="6204857"/>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https://econedlink.org/resources/marios-choice-decision-making-and-opportunity-cost/</a:t>
            </a:r>
            <a:r>
              <a:rPr lang="en-US" dirty="0">
                <a:ea typeface="+mn-lt"/>
                <a:cs typeface="+mn-lt"/>
              </a:rPr>
              <a:t> </a:t>
            </a:r>
          </a:p>
          <a:p>
            <a:pPr algn="ctr"/>
            <a:endParaRPr lang="en-US"/>
          </a:p>
        </p:txBody>
      </p:sp>
    </p:spTree>
    <p:extLst>
      <p:ext uri="{BB962C8B-B14F-4D97-AF65-F5344CB8AC3E}">
        <p14:creationId xmlns:p14="http://schemas.microsoft.com/office/powerpoint/2010/main" val="1051372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B0C1-2B7B-3B38-90D0-6B120667B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2506B-D603-7CFC-F6F3-3163A961BA1A}"/>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#2</a:t>
            </a:r>
            <a:endParaRPr lang="en-US" dirty="0"/>
          </a:p>
        </p:txBody>
      </p:sp>
      <p:sp>
        <p:nvSpPr>
          <p:cNvPr id="5" name="Slide Number Placeholder 4">
            <a:extLst>
              <a:ext uri="{FF2B5EF4-FFF2-40B4-BE49-F238E27FC236}">
                <a16:creationId xmlns:a16="http://schemas.microsoft.com/office/drawing/2014/main" id="{24DD984E-8F0B-B766-591B-79EA0091EA07}"/>
              </a:ext>
            </a:extLst>
          </p:cNvPr>
          <p:cNvSpPr>
            <a:spLocks noGrp="1"/>
          </p:cNvSpPr>
          <p:nvPr>
            <p:ph type="sldNum" sz="quarter" idx="4"/>
          </p:nvPr>
        </p:nvSpPr>
        <p:spPr/>
        <p:txBody>
          <a:bodyPr/>
          <a:lstStyle/>
          <a:p>
            <a:fld id="{FAEE96CF-4053-2149-B5F9-FD566E7161CA}" type="slidenum">
              <a:rPr lang="en-US" smtClean="0"/>
              <a:pPr/>
              <a:t>23</a:t>
            </a:fld>
            <a:endParaRPr lang="en-US"/>
          </a:p>
        </p:txBody>
      </p:sp>
      <p:sp>
        <p:nvSpPr>
          <p:cNvPr id="4" name="Text Placeholder 2">
            <a:extLst>
              <a:ext uri="{FF2B5EF4-FFF2-40B4-BE49-F238E27FC236}">
                <a16:creationId xmlns:a16="http://schemas.microsoft.com/office/drawing/2014/main" id="{001492E1-13CF-9888-2664-E938712DA054}"/>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Mario’s Choice – Decision Making and Opportunity Cost: OVERVIEW</a:t>
            </a:r>
            <a:endParaRPr lang="en-US" sz="2400" u="sng" dirty="0">
              <a:ea typeface="Calibri"/>
              <a:cs typeface="Calibri"/>
            </a:endParaRPr>
          </a:p>
          <a:p>
            <a:pPr algn="ctr">
              <a:buNone/>
            </a:pPr>
            <a:endParaRPr lang="en-US" sz="2400" u="sng" dirty="0">
              <a:latin typeface="Calibri" panose="020F0502020204030204"/>
              <a:ea typeface="Calibri" panose="020F0502020204030204"/>
              <a:cs typeface="Calibri" panose="020F0502020204030204"/>
            </a:endParaRPr>
          </a:p>
          <a:p>
            <a:pPr>
              <a:buFont typeface="Arial"/>
              <a:buChar char="•"/>
            </a:pPr>
            <a:r>
              <a:rPr lang="en-US" sz="2400" dirty="0">
                <a:latin typeface="Calibri" panose="020F0502020204030204"/>
                <a:ea typeface="Calibri" panose="020F0502020204030204"/>
                <a:cs typeface="Calibri" panose="020F0502020204030204"/>
              </a:rPr>
              <a:t>First, ask students about economic wants.</a:t>
            </a:r>
            <a:endParaRPr lang="en-US" sz="2400" dirty="0">
              <a:ea typeface="Calibri"/>
              <a:cs typeface="Calibri"/>
            </a:endParaRPr>
          </a:p>
          <a:p>
            <a:pPr>
              <a:buFont typeface="Arial"/>
              <a:buChar char="•"/>
            </a:pPr>
            <a:r>
              <a:rPr lang="en-US" sz="2400" dirty="0">
                <a:latin typeface="Calibri" panose="020F0502020204030204"/>
                <a:ea typeface="Calibri" panose="020F0502020204030204"/>
                <a:cs typeface="Calibri" panose="020F0502020204030204"/>
              </a:rPr>
              <a:t>Define scarcity.</a:t>
            </a:r>
          </a:p>
          <a:p>
            <a:pPr>
              <a:buFont typeface="Arial"/>
              <a:buChar char="•"/>
            </a:pPr>
            <a:r>
              <a:rPr lang="en-US" sz="2400" dirty="0">
                <a:latin typeface="Calibri" panose="020F0502020204030204"/>
                <a:ea typeface="Calibri" panose="020F0502020204030204"/>
                <a:cs typeface="Calibri" panose="020F0502020204030204"/>
              </a:rPr>
              <a:t>Read "Marios Lucky Day".</a:t>
            </a:r>
          </a:p>
          <a:p>
            <a:pPr>
              <a:buFont typeface="Arial"/>
              <a:buChar char="•"/>
            </a:pPr>
            <a:r>
              <a:rPr lang="en-US" sz="2400" dirty="0">
                <a:latin typeface="Calibri" panose="020F0502020204030204"/>
                <a:ea typeface="Calibri" panose="020F0502020204030204"/>
                <a:cs typeface="Calibri" panose="020F0502020204030204"/>
              </a:rPr>
              <a:t>Student Journal Activity.</a:t>
            </a:r>
          </a:p>
          <a:p>
            <a:pPr>
              <a:buFont typeface="Arial"/>
              <a:buChar char="•"/>
            </a:pPr>
            <a:r>
              <a:rPr lang="en-US" sz="2400" dirty="0">
                <a:latin typeface="Calibri" panose="020F0502020204030204"/>
                <a:ea typeface="Calibri" panose="020F0502020204030204"/>
                <a:cs typeface="Calibri" panose="020F0502020204030204"/>
              </a:rPr>
              <a:t>Review Mario's alternatives and discuss.</a:t>
            </a:r>
          </a:p>
          <a:p>
            <a:pPr>
              <a:buFont typeface="Arial"/>
              <a:buChar char="•"/>
            </a:pPr>
            <a:r>
              <a:rPr lang="en-US" sz="2400" dirty="0">
                <a:latin typeface="Calibri" panose="020F0502020204030204"/>
                <a:ea typeface="Calibri" panose="020F0502020204030204"/>
                <a:cs typeface="Calibri" panose="020F0502020204030204"/>
              </a:rPr>
              <a:t>Define opportunity cost.</a:t>
            </a:r>
          </a:p>
          <a:p>
            <a:pPr>
              <a:buFont typeface="Arial"/>
              <a:buChar char="•"/>
            </a:pPr>
            <a:r>
              <a:rPr lang="en-US" sz="2400" dirty="0">
                <a:latin typeface="Calibri" panose="020F0502020204030204"/>
                <a:ea typeface="Calibri" panose="020F0502020204030204"/>
                <a:cs typeface="Calibri" panose="020F0502020204030204"/>
              </a:rPr>
              <a:t>Evaluation.</a:t>
            </a:r>
          </a:p>
          <a:p>
            <a:pPr algn="ctr">
              <a:buNone/>
            </a:pPr>
            <a:endParaRPr lang="en-US" sz="2400" u="sng" dirty="0">
              <a:latin typeface="Calibri"/>
              <a:ea typeface="Calibri" panose="020F0502020204030204"/>
              <a:cs typeface="Calibri" panose="020F0502020204030204"/>
            </a:endParaRPr>
          </a:p>
          <a:p>
            <a:pPr marL="0" indent="0">
              <a:buNone/>
            </a:pPr>
            <a:endParaRPr lang="en-US" sz="2400" dirty="0">
              <a:latin typeface="Calibri"/>
              <a:ea typeface="Calibri Light"/>
              <a:cs typeface="Calibri Light"/>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BA28A668-F7BC-5B32-530E-4ECF6133E750}"/>
              </a:ext>
            </a:extLst>
          </p:cNvPr>
          <p:cNvSpPr txBox="1"/>
          <p:nvPr/>
        </p:nvSpPr>
        <p:spPr>
          <a:xfrm>
            <a:off x="3048000" y="6204857"/>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https://econedlink.org/resources/marios-choice-decision-making-and-opportunity-cost/</a:t>
            </a:r>
            <a:r>
              <a:rPr lang="en-US" dirty="0">
                <a:ea typeface="+mn-lt"/>
                <a:cs typeface="+mn-lt"/>
              </a:rPr>
              <a:t> </a:t>
            </a:r>
          </a:p>
          <a:p>
            <a:pPr algn="ctr"/>
            <a:endParaRPr lang="en-US"/>
          </a:p>
        </p:txBody>
      </p:sp>
      <p:pic>
        <p:nvPicPr>
          <p:cNvPr id="6" name="Picture 5" descr="A two road with leaves on it&#10;&#10;AI-generated content may be incorrect.">
            <a:extLst>
              <a:ext uri="{FF2B5EF4-FFF2-40B4-BE49-F238E27FC236}">
                <a16:creationId xmlns:a16="http://schemas.microsoft.com/office/drawing/2014/main" id="{F436F7A8-FD57-B80C-7E15-0DB1269670CB}"/>
              </a:ext>
            </a:extLst>
          </p:cNvPr>
          <p:cNvPicPr>
            <a:picLocks noChangeAspect="1"/>
          </p:cNvPicPr>
          <p:nvPr/>
        </p:nvPicPr>
        <p:blipFill>
          <a:blip r:embed="rId3"/>
          <a:stretch>
            <a:fillRect/>
          </a:stretch>
        </p:blipFill>
        <p:spPr>
          <a:xfrm>
            <a:off x="6870390" y="2655683"/>
            <a:ext cx="4773556" cy="2693406"/>
          </a:xfrm>
          <a:prstGeom prst="rect">
            <a:avLst/>
          </a:prstGeom>
        </p:spPr>
      </p:pic>
    </p:spTree>
    <p:extLst>
      <p:ext uri="{BB962C8B-B14F-4D97-AF65-F5344CB8AC3E}">
        <p14:creationId xmlns:p14="http://schemas.microsoft.com/office/powerpoint/2010/main" val="2989100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64E1-5899-1A5A-72F3-7FB7EB544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129EE-B31D-1579-7DC6-4009CDA9922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Idea #2</a:t>
            </a:r>
            <a:endParaRPr lang="en-US" dirty="0"/>
          </a:p>
        </p:txBody>
      </p:sp>
      <p:sp>
        <p:nvSpPr>
          <p:cNvPr id="5" name="Slide Number Placeholder 4">
            <a:extLst>
              <a:ext uri="{FF2B5EF4-FFF2-40B4-BE49-F238E27FC236}">
                <a16:creationId xmlns:a16="http://schemas.microsoft.com/office/drawing/2014/main" id="{6F5CC07F-E197-7882-5144-C815BEC04519}"/>
              </a:ext>
            </a:extLst>
          </p:cNvPr>
          <p:cNvSpPr>
            <a:spLocks noGrp="1"/>
          </p:cNvSpPr>
          <p:nvPr>
            <p:ph type="sldNum" sz="quarter" idx="4"/>
          </p:nvPr>
        </p:nvSpPr>
        <p:spPr/>
        <p:txBody>
          <a:bodyPr/>
          <a:lstStyle/>
          <a:p>
            <a:fld id="{FAEE96CF-4053-2149-B5F9-FD566E7161CA}" type="slidenum">
              <a:rPr lang="en-US" smtClean="0"/>
              <a:pPr/>
              <a:t>24</a:t>
            </a:fld>
            <a:endParaRPr lang="en-US"/>
          </a:p>
        </p:txBody>
      </p:sp>
      <p:sp>
        <p:nvSpPr>
          <p:cNvPr id="4" name="Text Placeholder 2">
            <a:extLst>
              <a:ext uri="{FF2B5EF4-FFF2-40B4-BE49-F238E27FC236}">
                <a16:creationId xmlns:a16="http://schemas.microsoft.com/office/drawing/2014/main" id="{5BBDF506-AF18-5A3A-FD03-EEA9001DB4C5}"/>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u="sng" dirty="0"/>
              <a:t>Mario’s Choice – Decision Making and Opportunity Cost</a:t>
            </a:r>
            <a:endParaRPr lang="en-US" sz="2400" u="sng">
              <a:ea typeface="Calibri"/>
              <a:cs typeface="Calibri"/>
            </a:endParaRPr>
          </a:p>
          <a:p>
            <a:pPr algn="ctr">
              <a:buNone/>
            </a:pPr>
            <a:endParaRPr lang="en-US" sz="2400" u="sng" dirty="0">
              <a:latin typeface="Calibri" panose="020F0502020204030204"/>
              <a:ea typeface="Calibri" panose="020F0502020204030204"/>
              <a:cs typeface="Calibri" panose="020F0502020204030204"/>
            </a:endParaRPr>
          </a:p>
          <a:p>
            <a:pPr marL="0" indent="0">
              <a:buNone/>
            </a:pPr>
            <a:r>
              <a:rPr lang="en-US" sz="2400" dirty="0">
                <a:latin typeface="Calibri"/>
                <a:ea typeface="Calibri Light"/>
                <a:cs typeface="Calibri Light"/>
              </a:rPr>
              <a:t>THE</a:t>
            </a:r>
            <a:r>
              <a:rPr lang="en-US" sz="2400" dirty="0">
                <a:solidFill>
                  <a:srgbClr val="000000"/>
                </a:solidFill>
                <a:ea typeface="Calibri Light"/>
                <a:cs typeface="Calibri Light"/>
              </a:rPr>
              <a:t> HOW: </a:t>
            </a:r>
            <a:r>
              <a:rPr lang="en-US" sz="2400" dirty="0">
                <a:solidFill>
                  <a:srgbClr val="FF0000"/>
                </a:solidFill>
                <a:ea typeface="Calibri Light"/>
                <a:cs typeface="Calibri Light"/>
              </a:rPr>
              <a:t>How can you evaluate the alternatives when </a:t>
            </a:r>
            <a:r>
              <a:rPr lang="en-US" sz="2400">
                <a:solidFill>
                  <a:srgbClr val="FF0000"/>
                </a:solidFill>
                <a:ea typeface="Calibri Light"/>
                <a:cs typeface="Calibri Light"/>
              </a:rPr>
              <a:t>making a choice?</a:t>
            </a:r>
            <a:endParaRPr lang="en-US">
              <a:solidFill>
                <a:srgbClr val="FF0000"/>
              </a:solidFill>
              <a:ea typeface="Calibri Light"/>
              <a:cs typeface="Calibri Light"/>
            </a:endParaRPr>
          </a:p>
          <a:p>
            <a:pPr marL="0" indent="0">
              <a:buNone/>
            </a:pPr>
            <a:endParaRPr lang="en-US" sz="2400" dirty="0">
              <a:solidFill>
                <a:srgbClr val="000000"/>
              </a:solidFill>
              <a:latin typeface="Calibri"/>
              <a:ea typeface="Calibri Light"/>
              <a:cs typeface="Calibri Light"/>
            </a:endParaRPr>
          </a:p>
          <a:p>
            <a:pPr marL="0" indent="0">
              <a:buNone/>
            </a:pPr>
            <a:r>
              <a:rPr lang="en-US" sz="2400" dirty="0">
                <a:latin typeface="Calibri"/>
                <a:ea typeface="Calibri Light"/>
                <a:cs typeface="Calibri Light"/>
              </a:rPr>
              <a:t>THE WHY:</a:t>
            </a:r>
            <a:r>
              <a:rPr lang="en-US" sz="2400" dirty="0">
                <a:solidFill>
                  <a:srgbClr val="FF0000"/>
                </a:solidFill>
                <a:latin typeface="Calibri"/>
                <a:ea typeface="Calibri Light"/>
                <a:cs typeface="Calibri Light"/>
              </a:rPr>
              <a:t> Why is it important to consider the opportunity cost of each decision?</a:t>
            </a:r>
            <a:endParaRPr lang="en-US" sz="2400" dirty="0">
              <a:latin typeface="Calibri"/>
              <a:ea typeface="Calibri Light"/>
              <a:cs typeface="Calibri Light"/>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
        <p:nvSpPr>
          <p:cNvPr id="3" name="TextBox 2">
            <a:extLst>
              <a:ext uri="{FF2B5EF4-FFF2-40B4-BE49-F238E27FC236}">
                <a16:creationId xmlns:a16="http://schemas.microsoft.com/office/drawing/2014/main" id="{1CB5D8D7-4395-7503-5BE2-F88CAEEEB90E}"/>
              </a:ext>
            </a:extLst>
          </p:cNvPr>
          <p:cNvSpPr txBox="1"/>
          <p:nvPr/>
        </p:nvSpPr>
        <p:spPr>
          <a:xfrm>
            <a:off x="3048000" y="6204857"/>
            <a:ext cx="9492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https://econedlink.org/resources/marios-choice-decision-making-and-opportunity-cost/</a:t>
            </a:r>
            <a:r>
              <a:rPr lang="en-US" dirty="0">
                <a:ea typeface="+mn-lt"/>
                <a:cs typeface="+mn-lt"/>
              </a:rPr>
              <a:t> </a:t>
            </a:r>
          </a:p>
          <a:p>
            <a:pPr algn="ctr"/>
            <a:endParaRPr lang="en-US"/>
          </a:p>
        </p:txBody>
      </p:sp>
    </p:spTree>
    <p:extLst>
      <p:ext uri="{BB962C8B-B14F-4D97-AF65-F5344CB8AC3E}">
        <p14:creationId xmlns:p14="http://schemas.microsoft.com/office/powerpoint/2010/main" val="1071956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Assessments: Recap</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25</a:t>
            </a:fld>
            <a:endParaRPr lang="en-US"/>
          </a:p>
        </p:txBody>
      </p:sp>
      <p:pic>
        <p:nvPicPr>
          <p:cNvPr id="3" name="Picture 2" descr="A close-up of a text&#10;&#10;AI-generated content may be incorrect.">
            <a:extLst>
              <a:ext uri="{FF2B5EF4-FFF2-40B4-BE49-F238E27FC236}">
                <a16:creationId xmlns:a16="http://schemas.microsoft.com/office/drawing/2014/main" id="{AA22CE3C-E6E2-3989-8A65-CDB290B6DDA5}"/>
              </a:ext>
            </a:extLst>
          </p:cNvPr>
          <p:cNvPicPr>
            <a:picLocks noChangeAspect="1"/>
          </p:cNvPicPr>
          <p:nvPr/>
        </p:nvPicPr>
        <p:blipFill>
          <a:blip r:embed="rId2"/>
          <a:stretch>
            <a:fillRect/>
          </a:stretch>
        </p:blipFill>
        <p:spPr>
          <a:xfrm>
            <a:off x="1881800" y="1633962"/>
            <a:ext cx="8420855" cy="5227245"/>
          </a:xfrm>
          <a:prstGeom prst="rect">
            <a:avLst/>
          </a:prstGeom>
        </p:spPr>
      </p:pic>
    </p:spTree>
    <p:extLst>
      <p:ext uri="{BB962C8B-B14F-4D97-AF65-F5344CB8AC3E}">
        <p14:creationId xmlns:p14="http://schemas.microsoft.com/office/powerpoint/2010/main" val="249348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10747" y="1864705"/>
            <a:ext cx="6161315" cy="914400"/>
          </a:xfrm>
        </p:spPr>
        <p:txBody>
          <a:bodyPr lIns="91440" tIns="45720" rIns="91440" bIns="45720" anchor="t"/>
          <a:lstStyle/>
          <a:p>
            <a:r>
              <a:rPr lang="en-US" sz="4400" dirty="0">
                <a:solidFill>
                  <a:srgbClr val="000000"/>
                </a:solidFill>
                <a:latin typeface="+mj-lt"/>
                <a:cs typeface="Calibri Light"/>
              </a:rPr>
              <a:t>How can students understand financial wellbeing better?</a:t>
            </a:r>
            <a:endParaRPr lang="en-US" sz="4400" dirty="0">
              <a:solidFill>
                <a:srgbClr val="000000"/>
              </a:solidFill>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child using a tablet in a classroom&#10;&#10;AI-generated content may be incorrect.">
            <a:extLst>
              <a:ext uri="{FF2B5EF4-FFF2-40B4-BE49-F238E27FC236}">
                <a16:creationId xmlns:a16="http://schemas.microsoft.com/office/drawing/2014/main" id="{D7B2F87B-467C-881A-DCC5-116BB7A12B9E}"/>
              </a:ext>
            </a:extLst>
          </p:cNvPr>
          <p:cNvPicPr>
            <a:picLocks noChangeAspect="1"/>
          </p:cNvPicPr>
          <p:nvPr/>
        </p:nvPicPr>
        <p:blipFill>
          <a:blip r:embed="rId5"/>
          <a:stretch>
            <a:fillRect/>
          </a:stretch>
        </p:blipFill>
        <p:spPr>
          <a:xfrm>
            <a:off x="5795424" y="1197429"/>
            <a:ext cx="6200492" cy="4456339"/>
          </a:xfrm>
          <a:prstGeom prst="rect">
            <a:avLst/>
          </a:prstGeom>
        </p:spPr>
      </p:pic>
    </p:spTree>
    <p:extLst>
      <p:ext uri="{BB962C8B-B14F-4D97-AF65-F5344CB8AC3E}">
        <p14:creationId xmlns:p14="http://schemas.microsoft.com/office/powerpoint/2010/main" val="3958031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F650EF-D14D-B52D-2477-6B254FFACF1D}"/>
              </a:ext>
            </a:extLst>
          </p:cNvPr>
          <p:cNvSpPr>
            <a:spLocks noGrp="1"/>
          </p:cNvSpPr>
          <p:nvPr>
            <p:ph type="sldNum" sz="quarter" idx="4"/>
          </p:nvPr>
        </p:nvSpPr>
        <p:spPr/>
        <p:txBody>
          <a:bodyPr/>
          <a:lstStyle/>
          <a:p>
            <a:fld id="{FAEE96CF-4053-2149-B5F9-FD566E7161CA}" type="slidenum">
              <a:rPr lang="en-US" smtClean="0"/>
              <a:pPr/>
              <a:t>27</a:t>
            </a:fld>
            <a:endParaRPr lang="en-US"/>
          </a:p>
        </p:txBody>
      </p:sp>
      <p:sp>
        <p:nvSpPr>
          <p:cNvPr id="3" name="TextBox 2">
            <a:extLst>
              <a:ext uri="{FF2B5EF4-FFF2-40B4-BE49-F238E27FC236}">
                <a16:creationId xmlns:a16="http://schemas.microsoft.com/office/drawing/2014/main" id="{13E199AA-78E5-C02C-DC30-D551A7B4FD63}"/>
              </a:ext>
            </a:extLst>
          </p:cNvPr>
          <p:cNvSpPr txBox="1"/>
          <p:nvPr/>
        </p:nvSpPr>
        <p:spPr>
          <a:xfrm>
            <a:off x="511629" y="1883229"/>
            <a:ext cx="11157856"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Constantia"/>
                <a:ea typeface="Dosis"/>
                <a:cs typeface="Dosis"/>
              </a:rPr>
              <a:t>Financial wellbeing is learning how to manage your money and resources responsibly with an eye toward long-term financial security.</a:t>
            </a:r>
            <a:endParaRPr lang="en-US"/>
          </a:p>
          <a:p>
            <a:pPr marL="285750" indent="-285750" algn="ctr">
              <a:buFont typeface="Calibri"/>
              <a:buChar char="-"/>
            </a:pPr>
            <a:r>
              <a:rPr lang="en-US" dirty="0">
                <a:ea typeface="Calibri"/>
                <a:cs typeface="Calibri"/>
                <a:hlinkClick r:id="rId2"/>
              </a:rPr>
              <a:t>Boston University</a:t>
            </a:r>
            <a:endParaRPr lang="en-US" dirty="0">
              <a:ea typeface="Calibri"/>
              <a:cs typeface="Calibri"/>
            </a:endParaRPr>
          </a:p>
        </p:txBody>
      </p:sp>
    </p:spTree>
    <p:extLst>
      <p:ext uri="{BB962C8B-B14F-4D97-AF65-F5344CB8AC3E}">
        <p14:creationId xmlns:p14="http://schemas.microsoft.com/office/powerpoint/2010/main" val="241377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26C8-F65B-3666-FDD7-6C6E5E7D3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8F44C-9B38-6D3A-33A7-901C25FC1BF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Reflect: YOUR financial wellbeing</a:t>
            </a:r>
            <a:endParaRPr lang="en-US" dirty="0"/>
          </a:p>
        </p:txBody>
      </p:sp>
      <p:sp>
        <p:nvSpPr>
          <p:cNvPr id="5" name="Slide Number Placeholder 4">
            <a:extLst>
              <a:ext uri="{FF2B5EF4-FFF2-40B4-BE49-F238E27FC236}">
                <a16:creationId xmlns:a16="http://schemas.microsoft.com/office/drawing/2014/main" id="{0C4EA7A0-9688-0677-1CE7-4CD71DEEF512}"/>
              </a:ext>
            </a:extLst>
          </p:cNvPr>
          <p:cNvSpPr>
            <a:spLocks noGrp="1"/>
          </p:cNvSpPr>
          <p:nvPr>
            <p:ph type="sldNum" sz="quarter" idx="4"/>
          </p:nvPr>
        </p:nvSpPr>
        <p:spPr/>
        <p:txBody>
          <a:bodyPr/>
          <a:lstStyle/>
          <a:p>
            <a:fld id="{FAEE96CF-4053-2149-B5F9-FD566E7161CA}" type="slidenum">
              <a:rPr lang="en-US" smtClean="0"/>
              <a:pPr/>
              <a:t>28</a:t>
            </a:fld>
            <a:endParaRPr lang="en-US"/>
          </a:p>
        </p:txBody>
      </p:sp>
      <p:sp>
        <p:nvSpPr>
          <p:cNvPr id="4" name="Text Placeholder 2">
            <a:extLst>
              <a:ext uri="{FF2B5EF4-FFF2-40B4-BE49-F238E27FC236}">
                <a16:creationId xmlns:a16="http://schemas.microsoft.com/office/drawing/2014/main" id="{40237EBB-C4D5-0EDA-B48A-B616D1D00646}"/>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en-US" sz="2400" u="sng" dirty="0">
              <a:ea typeface="Calibri"/>
              <a:cs typeface="Calibri"/>
            </a:endParaRPr>
          </a:p>
          <a:p>
            <a:pPr marL="514350" indent="-514350"/>
            <a:r>
              <a:rPr lang="en-US" sz="2600" dirty="0">
                <a:solidFill>
                  <a:srgbClr val="000000"/>
                </a:solidFill>
                <a:latin typeface="Calibri Light"/>
                <a:ea typeface="Calibri Light"/>
                <a:cs typeface="Calibri Light"/>
              </a:rPr>
              <a:t>Do you feel in control of your finances?</a:t>
            </a:r>
          </a:p>
          <a:p>
            <a:pPr marL="971550" lvl="1" indent="-514350">
              <a:buFont typeface="Courier New" panose="020B0604020202020204" pitchFamily="34" charset="0"/>
              <a:buChar char="o"/>
            </a:pPr>
            <a:r>
              <a:rPr lang="en-US" sz="2200" dirty="0">
                <a:latin typeface="Calibri Light"/>
                <a:ea typeface="Calibri Light"/>
                <a:cs typeface="Calibri Light"/>
              </a:rPr>
              <a:t>Can you pay all your bills and other obligations when due?</a:t>
            </a:r>
          </a:p>
          <a:p>
            <a:pPr marL="971550" lvl="1" indent="-514350">
              <a:buFont typeface="Courier New" panose="020B0604020202020204" pitchFamily="34" charset="0"/>
              <a:buChar char="o"/>
            </a:pPr>
            <a:r>
              <a:rPr lang="en-US" sz="2200" dirty="0">
                <a:latin typeface="Calibri Light"/>
                <a:ea typeface="Calibri Light"/>
                <a:cs typeface="Calibri Light"/>
              </a:rPr>
              <a:t>How do you handle unexpected costs?</a:t>
            </a:r>
          </a:p>
          <a:p>
            <a:pPr marL="514350" indent="-514350"/>
            <a:r>
              <a:rPr lang="en-US" sz="2600" dirty="0">
                <a:latin typeface="Calibri Light"/>
                <a:ea typeface="Calibri Light"/>
                <a:cs typeface="Calibri Light"/>
              </a:rPr>
              <a:t>Do you feel secure about your financial future?</a:t>
            </a:r>
          </a:p>
          <a:p>
            <a:pPr marL="971550" lvl="1" indent="-514350">
              <a:buFont typeface="Courier New" panose="020B0604020202020204" pitchFamily="34" charset="0"/>
              <a:buChar char="o"/>
            </a:pPr>
            <a:r>
              <a:rPr lang="en-US" sz="2200" dirty="0">
                <a:latin typeface="Calibri Light"/>
                <a:ea typeface="Calibri Light"/>
                <a:cs typeface="Calibri Light"/>
              </a:rPr>
              <a:t>Can you make decisions that enhance your life and goals?</a:t>
            </a:r>
          </a:p>
          <a:p>
            <a:pPr marL="971550" lvl="1" indent="-514350">
              <a:buFont typeface="Courier New" panose="020B0604020202020204" pitchFamily="34" charset="0"/>
              <a:buChar char="o"/>
            </a:pPr>
            <a:r>
              <a:rPr lang="en-US" sz="2200" dirty="0">
                <a:latin typeface="Calibri Light"/>
                <a:ea typeface="Calibri Light"/>
                <a:cs typeface="Calibri Light"/>
              </a:rPr>
              <a:t>Do you feel a sense of security about your finances overall?</a:t>
            </a:r>
          </a:p>
          <a:p>
            <a:pPr marL="0" indent="0">
              <a:buNone/>
            </a:pPr>
            <a:endParaRPr lang="en-US" sz="2600" dirty="0">
              <a:latin typeface="Calibri Light"/>
              <a:ea typeface="Calibri Light"/>
              <a:cs typeface="Calibri Light"/>
            </a:endParaRPr>
          </a:p>
          <a:p>
            <a:pPr marL="0" indent="0">
              <a:buNone/>
            </a:pPr>
            <a:r>
              <a:rPr lang="en-US" sz="2600" dirty="0">
                <a:latin typeface="Calibri Light"/>
                <a:ea typeface="Calibri Light"/>
                <a:cs typeface="Calibri Light"/>
              </a:rPr>
              <a:t>Key Concept Considerations: Consistent budgeting, emergency savings/goals, debt management, making informed decisions through financial and economic literacy education (</a:t>
            </a:r>
            <a:r>
              <a:rPr lang="en-US" sz="2600" dirty="0">
                <a:solidFill>
                  <a:srgbClr val="FF0000"/>
                </a:solidFill>
                <a:latin typeface="Calibri Light"/>
                <a:ea typeface="Calibri Light"/>
                <a:cs typeface="Calibri Light"/>
              </a:rPr>
              <a:t>how can we teach this to MS and HS students?</a:t>
            </a:r>
            <a:r>
              <a:rPr lang="en-US" sz="2600" dirty="0">
                <a:latin typeface="Calibri Light"/>
                <a:ea typeface="Calibri Light"/>
                <a:cs typeface="Calibri Light"/>
              </a:rPr>
              <a:t>)</a:t>
            </a:r>
          </a:p>
          <a:p>
            <a:pPr marL="0" indent="0">
              <a:buNone/>
            </a:pPr>
            <a:endParaRPr lang="en-US" sz="2600">
              <a:latin typeface="Calibri Light"/>
              <a:ea typeface="Calibri Light"/>
              <a:cs typeface="Calibri Light"/>
            </a:endParaRPr>
          </a:p>
        </p:txBody>
      </p:sp>
    </p:spTree>
    <p:extLst>
      <p:ext uri="{BB962C8B-B14F-4D97-AF65-F5344CB8AC3E}">
        <p14:creationId xmlns:p14="http://schemas.microsoft.com/office/powerpoint/2010/main" val="175630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3D1D-7099-9CC9-D8AA-C9A038447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02A5C-AE33-4281-9150-D158D78E34B8}"/>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Middle School &amp; High School</a:t>
            </a:r>
            <a:endParaRPr lang="en-US" dirty="0"/>
          </a:p>
        </p:txBody>
      </p:sp>
      <p:sp>
        <p:nvSpPr>
          <p:cNvPr id="5" name="Slide Number Placeholder 4">
            <a:extLst>
              <a:ext uri="{FF2B5EF4-FFF2-40B4-BE49-F238E27FC236}">
                <a16:creationId xmlns:a16="http://schemas.microsoft.com/office/drawing/2014/main" id="{53C8A781-400C-3DBF-1EC0-DAD7BB9880F8}"/>
              </a:ext>
            </a:extLst>
          </p:cNvPr>
          <p:cNvSpPr>
            <a:spLocks noGrp="1"/>
          </p:cNvSpPr>
          <p:nvPr>
            <p:ph type="sldNum" sz="quarter" idx="4"/>
          </p:nvPr>
        </p:nvSpPr>
        <p:spPr/>
        <p:txBody>
          <a:bodyPr/>
          <a:lstStyle/>
          <a:p>
            <a:fld id="{FAEE96CF-4053-2149-B5F9-FD566E7161CA}" type="slidenum">
              <a:rPr lang="en-US" smtClean="0"/>
              <a:pPr/>
              <a:t>29</a:t>
            </a:fld>
            <a:endParaRPr lang="en-US"/>
          </a:p>
        </p:txBody>
      </p:sp>
      <p:sp>
        <p:nvSpPr>
          <p:cNvPr id="4" name="Text Placeholder 2">
            <a:extLst>
              <a:ext uri="{FF2B5EF4-FFF2-40B4-BE49-F238E27FC236}">
                <a16:creationId xmlns:a16="http://schemas.microsoft.com/office/drawing/2014/main" id="{647560A7-8107-018F-DD60-F84F0C3E1727}"/>
              </a:ext>
            </a:extLst>
          </p:cNvPr>
          <p:cNvSpPr txBox="1">
            <a:spLocks/>
          </p:cNvSpPr>
          <p:nvPr/>
        </p:nvSpPr>
        <p:spPr>
          <a:xfrm>
            <a:off x="716531" y="1509940"/>
            <a:ext cx="10571620" cy="4699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en-US" sz="2400" u="sng" dirty="0">
              <a:ea typeface="Calibri"/>
              <a:cs typeface="Calibri"/>
            </a:endParaRPr>
          </a:p>
          <a:p>
            <a:pPr marL="514350" indent="-514350"/>
            <a:r>
              <a:rPr lang="en-US" sz="2600" dirty="0">
                <a:solidFill>
                  <a:srgbClr val="000000"/>
                </a:solidFill>
                <a:latin typeface="Calibri Light"/>
                <a:ea typeface="Calibri Light"/>
                <a:cs typeface="Calibri Light"/>
              </a:rPr>
              <a:t>Financial Independence</a:t>
            </a:r>
            <a:endParaRPr lang="en-US" sz="2600" dirty="0">
              <a:latin typeface="Calibri Light"/>
              <a:ea typeface="Calibri Light"/>
              <a:cs typeface="Calibri Light"/>
            </a:endParaRPr>
          </a:p>
          <a:p>
            <a:pPr marL="514350" indent="-514350"/>
            <a:r>
              <a:rPr lang="en-US" sz="2600" dirty="0">
                <a:latin typeface="Calibri Light"/>
                <a:ea typeface="Calibri Light"/>
                <a:cs typeface="Calibri Light"/>
              </a:rPr>
              <a:t>Real-World Applications</a:t>
            </a:r>
          </a:p>
          <a:p>
            <a:pPr marL="514350" indent="-514350"/>
            <a:r>
              <a:rPr lang="en-US" sz="2600" dirty="0">
                <a:latin typeface="Calibri Light"/>
                <a:ea typeface="Calibri Light"/>
                <a:cs typeface="Calibri Light"/>
              </a:rPr>
              <a:t>Critical Thinking Skills</a:t>
            </a:r>
          </a:p>
          <a:p>
            <a:pPr marL="514350" indent="-514350"/>
            <a:r>
              <a:rPr lang="en-US" sz="2600" dirty="0">
                <a:latin typeface="Calibri Light"/>
                <a:ea typeface="Calibri Light"/>
                <a:cs typeface="Calibri Light"/>
              </a:rPr>
              <a:t>Responsibility</a:t>
            </a:r>
          </a:p>
          <a:p>
            <a:pPr marL="514350" indent="-514350"/>
            <a:r>
              <a:rPr lang="en-US" sz="2600" dirty="0">
                <a:latin typeface="Calibri Light"/>
                <a:ea typeface="Calibri Light"/>
                <a:cs typeface="Calibri Light"/>
              </a:rPr>
              <a:t>Promoting Equity</a:t>
            </a:r>
          </a:p>
          <a:p>
            <a:pPr marL="514350" indent="-514350"/>
            <a:r>
              <a:rPr lang="en-US" sz="2600" dirty="0">
                <a:latin typeface="Calibri Light"/>
                <a:ea typeface="Calibri Light"/>
                <a:cs typeface="Calibri Light"/>
              </a:rPr>
              <a:t>Continuous Reflection and Learning</a:t>
            </a:r>
          </a:p>
          <a:p>
            <a:pPr marL="0" indent="0">
              <a:buNone/>
            </a:pPr>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pic>
        <p:nvPicPr>
          <p:cNvPr id="6" name="Picture 5" descr="A pot with money and coins&#10;&#10;AI-generated content may be incorrect.">
            <a:extLst>
              <a:ext uri="{FF2B5EF4-FFF2-40B4-BE49-F238E27FC236}">
                <a16:creationId xmlns:a16="http://schemas.microsoft.com/office/drawing/2014/main" id="{6446B7E7-C869-52E1-EC26-80BB636193FF}"/>
              </a:ext>
            </a:extLst>
          </p:cNvPr>
          <p:cNvPicPr>
            <a:picLocks noChangeAspect="1"/>
          </p:cNvPicPr>
          <p:nvPr/>
        </p:nvPicPr>
        <p:blipFill>
          <a:blip r:embed="rId2"/>
          <a:stretch>
            <a:fillRect/>
          </a:stretch>
        </p:blipFill>
        <p:spPr>
          <a:xfrm>
            <a:off x="7572801" y="1887406"/>
            <a:ext cx="3716304" cy="4158151"/>
          </a:xfrm>
          <a:prstGeom prst="rect">
            <a:avLst/>
          </a:prstGeom>
        </p:spPr>
      </p:pic>
    </p:spTree>
    <p:extLst>
      <p:ext uri="{BB962C8B-B14F-4D97-AF65-F5344CB8AC3E}">
        <p14:creationId xmlns:p14="http://schemas.microsoft.com/office/powerpoint/2010/main" val="356551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Today's 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dirty="0">
                <a:solidFill>
                  <a:srgbClr val="474747"/>
                </a:solidFill>
                <a:ea typeface="+mn-lt"/>
                <a:cs typeface="+mn-lt"/>
              </a:rPr>
              <a:t>Teachers will be able to:</a:t>
            </a:r>
          </a:p>
          <a:p>
            <a:pPr>
              <a:buNone/>
            </a:pPr>
            <a:endParaRPr lang="en-US" sz="2400" dirty="0">
              <a:solidFill>
                <a:srgbClr val="474747"/>
              </a:solidFill>
              <a:ea typeface="+mn-lt"/>
              <a:cs typeface="+mn-lt"/>
            </a:endParaRPr>
          </a:p>
          <a:p>
            <a:pPr>
              <a:buFont typeface="Arial"/>
              <a:buChar char="•"/>
            </a:pPr>
            <a:r>
              <a:rPr lang="en-US" sz="2400" dirty="0">
                <a:solidFill>
                  <a:srgbClr val="474747"/>
                </a:solidFill>
                <a:ea typeface="+mn-lt"/>
                <a:cs typeface="+mn-lt"/>
              </a:rPr>
              <a:t>Integrate economic reasoning with personal finance instruction.</a:t>
            </a:r>
            <a:endParaRPr lang="en-US" sz="2400" dirty="0">
              <a:ea typeface="Calibri"/>
              <a:cs typeface="Calibri"/>
            </a:endParaRPr>
          </a:p>
          <a:p>
            <a:pPr>
              <a:buFont typeface="Arial"/>
            </a:pPr>
            <a:endParaRPr lang="en-US" sz="2400" dirty="0">
              <a:solidFill>
                <a:srgbClr val="474747"/>
              </a:solidFill>
              <a:ea typeface="+mn-lt"/>
              <a:cs typeface="+mn-lt"/>
            </a:endParaRPr>
          </a:p>
          <a:p>
            <a:pPr>
              <a:buFont typeface="Arial"/>
            </a:pPr>
            <a:r>
              <a:rPr lang="en-US" sz="2400" dirty="0">
                <a:solidFill>
                  <a:srgbClr val="474747"/>
                </a:solidFill>
                <a:ea typeface="+mn-lt"/>
                <a:cs typeface="+mn-lt"/>
              </a:rPr>
              <a:t>Build coherent lessons that connect financial choices to economic principles.</a:t>
            </a:r>
            <a:endParaRPr lang="en-US" sz="2400" dirty="0">
              <a:ea typeface="Calibri"/>
              <a:cs typeface="Calibri"/>
            </a:endParaRPr>
          </a:p>
          <a:p>
            <a:pPr>
              <a:buFont typeface="Arial"/>
            </a:pPr>
            <a:endParaRPr lang="en-US" sz="2400" dirty="0">
              <a:solidFill>
                <a:srgbClr val="474747"/>
              </a:solidFill>
              <a:ea typeface="+mn-lt"/>
              <a:cs typeface="+mn-lt"/>
            </a:endParaRPr>
          </a:p>
          <a:p>
            <a:pPr>
              <a:buFont typeface="Arial"/>
            </a:pPr>
            <a:r>
              <a:rPr lang="en-US" sz="2400" dirty="0">
                <a:solidFill>
                  <a:srgbClr val="474747"/>
                </a:solidFill>
                <a:ea typeface="+mn-lt"/>
                <a:cs typeface="+mn-lt"/>
              </a:rPr>
              <a:t>Provide students with a deeper, more holistic understanding of financial wellbeing.</a:t>
            </a:r>
            <a:endParaRPr lang="en-US" sz="2400" dirty="0"/>
          </a:p>
          <a:p>
            <a:pPr marL="0" indent="0">
              <a:buNone/>
            </a:pPr>
            <a:endParaRPr lang="en-US" sz="2400" dirty="0">
              <a:latin typeface="Calibri Light"/>
              <a:ea typeface="+mn-lt"/>
              <a:cs typeface="Calibri Light"/>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8AB07-F5E7-9719-2679-53672130E0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0CBB6-FA44-31B0-C1D5-9390EEECED8B}"/>
              </a:ext>
            </a:extLst>
          </p:cNvPr>
          <p:cNvSpPr>
            <a:spLocks noGrp="1"/>
          </p:cNvSpPr>
          <p:nvPr>
            <p:ph type="sldNum" sz="quarter" idx="4"/>
          </p:nvPr>
        </p:nvSpPr>
        <p:spPr/>
        <p:txBody>
          <a:bodyPr/>
          <a:lstStyle/>
          <a:p>
            <a:fld id="{FAEE96CF-4053-2149-B5F9-FD566E7161CA}" type="slidenum">
              <a:rPr lang="en-US" smtClean="0"/>
              <a:pPr/>
              <a:t>30</a:t>
            </a:fld>
            <a:endParaRPr lang="en-US"/>
          </a:p>
        </p:txBody>
      </p:sp>
      <p:sp>
        <p:nvSpPr>
          <p:cNvPr id="3" name="TextBox 2">
            <a:extLst>
              <a:ext uri="{FF2B5EF4-FFF2-40B4-BE49-F238E27FC236}">
                <a16:creationId xmlns:a16="http://schemas.microsoft.com/office/drawing/2014/main" id="{95785679-EABE-F43B-9758-47DFD31C23B9}"/>
              </a:ext>
            </a:extLst>
          </p:cNvPr>
          <p:cNvSpPr txBox="1"/>
          <p:nvPr/>
        </p:nvSpPr>
        <p:spPr>
          <a:xfrm>
            <a:off x="511629" y="1883229"/>
            <a:ext cx="1115785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Constantia"/>
                <a:ea typeface="Dosis"/>
                <a:cs typeface="Dosis"/>
              </a:rPr>
              <a:t>Financial wellbeing is learning the HOW (personal finance principles) and the WHY (economic fundamentals).</a:t>
            </a:r>
            <a:endParaRPr lang="en-US" dirty="0">
              <a:ea typeface="Calibri"/>
              <a:cs typeface="Calibri"/>
            </a:endParaRPr>
          </a:p>
        </p:txBody>
      </p:sp>
    </p:spTree>
    <p:extLst>
      <p:ext uri="{BB962C8B-B14F-4D97-AF65-F5344CB8AC3E}">
        <p14:creationId xmlns:p14="http://schemas.microsoft.com/office/powerpoint/2010/main" val="121490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7B0A8-50D5-6CB8-7219-5FA7780C38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835C5-E612-8E3A-3CE9-636F8D1AB2D3}"/>
              </a:ext>
            </a:extLst>
          </p:cNvPr>
          <p:cNvSpPr>
            <a:spLocks noGrp="1"/>
          </p:cNvSpPr>
          <p:nvPr>
            <p:ph type="sldNum" sz="quarter" idx="4"/>
          </p:nvPr>
        </p:nvSpPr>
        <p:spPr/>
        <p:txBody>
          <a:bodyPr/>
          <a:lstStyle/>
          <a:p>
            <a:fld id="{FAEE96CF-4053-2149-B5F9-FD566E7161CA}" type="slidenum">
              <a:rPr lang="en-US" smtClean="0"/>
              <a:pPr/>
              <a:t>31</a:t>
            </a:fld>
            <a:endParaRPr lang="en-US"/>
          </a:p>
        </p:txBody>
      </p:sp>
      <p:sp>
        <p:nvSpPr>
          <p:cNvPr id="3" name="TextBox 2">
            <a:extLst>
              <a:ext uri="{FF2B5EF4-FFF2-40B4-BE49-F238E27FC236}">
                <a16:creationId xmlns:a16="http://schemas.microsoft.com/office/drawing/2014/main" id="{469568AC-E748-6B6A-95F7-CD4964D30BFA}"/>
              </a:ext>
            </a:extLst>
          </p:cNvPr>
          <p:cNvSpPr txBox="1"/>
          <p:nvPr/>
        </p:nvSpPr>
        <p:spPr>
          <a:xfrm>
            <a:off x="518433" y="4067176"/>
            <a:ext cx="111578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Constantia"/>
              </a:rPr>
              <a:t>Now, let's start putting this all together.</a:t>
            </a:r>
            <a:endParaRPr lang="en-US" dirty="0"/>
          </a:p>
        </p:txBody>
      </p:sp>
      <p:pic>
        <p:nvPicPr>
          <p:cNvPr id="4" name="Picture 3" descr="A blue circles and lines on a black background&#10;&#10;AI-generated content may be incorrect.">
            <a:extLst>
              <a:ext uri="{FF2B5EF4-FFF2-40B4-BE49-F238E27FC236}">
                <a16:creationId xmlns:a16="http://schemas.microsoft.com/office/drawing/2014/main" id="{4A6434A6-7161-EE00-D01E-A30C45A10465}"/>
              </a:ext>
            </a:extLst>
          </p:cNvPr>
          <p:cNvPicPr>
            <a:picLocks noChangeAspect="1"/>
          </p:cNvPicPr>
          <p:nvPr/>
        </p:nvPicPr>
        <p:blipFill>
          <a:blip r:embed="rId2"/>
          <a:stretch>
            <a:fillRect/>
          </a:stretch>
        </p:blipFill>
        <p:spPr>
          <a:xfrm>
            <a:off x="4856493" y="1802946"/>
            <a:ext cx="2479013" cy="1626054"/>
          </a:xfrm>
          <a:prstGeom prst="rect">
            <a:avLst/>
          </a:prstGeom>
        </p:spPr>
      </p:pic>
    </p:spTree>
    <p:extLst>
      <p:ext uri="{BB962C8B-B14F-4D97-AF65-F5344CB8AC3E}">
        <p14:creationId xmlns:p14="http://schemas.microsoft.com/office/powerpoint/2010/main" val="173762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0833D-E256-8043-1702-88922CFF3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74ADA-85B9-314F-3EF1-102205822D0E}"/>
              </a:ext>
            </a:extLst>
          </p:cNvPr>
          <p:cNvSpPr>
            <a:spLocks noGrp="1"/>
          </p:cNvSpPr>
          <p:nvPr>
            <p:ph type="title"/>
          </p:nvPr>
        </p:nvSpPr>
        <p:spPr/>
        <p:txBody>
          <a:bodyPr lIns="91440" tIns="45720" rIns="91440" bIns="45720" anchor="t"/>
          <a:lstStyle/>
          <a:p>
            <a:r>
              <a:rPr lang="en-US" dirty="0">
                <a:ea typeface="Calibri Light"/>
                <a:cs typeface="Calibri Light"/>
              </a:rPr>
              <a:t>Recap</a:t>
            </a:r>
            <a:endParaRPr lang="en-US" dirty="0"/>
          </a:p>
        </p:txBody>
      </p:sp>
      <p:sp>
        <p:nvSpPr>
          <p:cNvPr id="3" name="Slide Number Placeholder 2">
            <a:extLst>
              <a:ext uri="{FF2B5EF4-FFF2-40B4-BE49-F238E27FC236}">
                <a16:creationId xmlns:a16="http://schemas.microsoft.com/office/drawing/2014/main" id="{C0DBF2F5-E161-9F7F-F6CB-376332792C46}"/>
              </a:ext>
            </a:extLst>
          </p:cNvPr>
          <p:cNvSpPr>
            <a:spLocks noGrp="1"/>
          </p:cNvSpPr>
          <p:nvPr>
            <p:ph type="sldNum" sz="quarter" idx="12"/>
          </p:nvPr>
        </p:nvSpPr>
        <p:spPr/>
        <p:txBody>
          <a:bodyPr/>
          <a:lstStyle/>
          <a:p>
            <a:fld id="{6C37F40D-BF86-6F43-B998-BE81C530D250}" type="slidenum">
              <a:rPr lang="en-US" smtClean="0"/>
              <a:t>32</a:t>
            </a:fld>
            <a:endParaRPr lang="en-US"/>
          </a:p>
        </p:txBody>
      </p:sp>
      <p:sp>
        <p:nvSpPr>
          <p:cNvPr id="4" name="Content Placeholder 3">
            <a:extLst>
              <a:ext uri="{FF2B5EF4-FFF2-40B4-BE49-F238E27FC236}">
                <a16:creationId xmlns:a16="http://schemas.microsoft.com/office/drawing/2014/main" id="{22121781-CB1B-5615-16D0-154169535A14}"/>
              </a:ext>
            </a:extLst>
          </p:cNvPr>
          <p:cNvSpPr>
            <a:spLocks noGrp="1"/>
          </p:cNvSpPr>
          <p:nvPr>
            <p:ph idx="13"/>
          </p:nvPr>
        </p:nvSpPr>
        <p:spPr/>
        <p:txBody>
          <a:bodyPr lIns="91440" tIns="45720" rIns="91440" bIns="45720" anchor="t"/>
          <a:lstStyle/>
          <a:p>
            <a:pPr marL="0" indent="0">
              <a:buNone/>
            </a:pPr>
            <a:r>
              <a:rPr lang="en-US" sz="3200" dirty="0">
                <a:solidFill>
                  <a:srgbClr val="474747"/>
                </a:solidFill>
                <a:ea typeface="+mj-lt"/>
                <a:cs typeface="+mj-lt"/>
              </a:rPr>
              <a:t>Teachers will be able to:</a:t>
            </a:r>
            <a:endParaRPr lang="en-US" dirty="0"/>
          </a:p>
          <a:p>
            <a:r>
              <a:rPr lang="en-US" sz="3200" dirty="0">
                <a:solidFill>
                  <a:srgbClr val="474747"/>
                </a:solidFill>
                <a:ea typeface="+mj-lt"/>
                <a:cs typeface="+mj-lt"/>
              </a:rPr>
              <a:t>Integrate economic reasoning with personal finance instruction.</a:t>
            </a:r>
            <a:endParaRPr lang="en-US" sz="3200" dirty="0">
              <a:cs typeface="Calibri Light"/>
            </a:endParaRPr>
          </a:p>
          <a:p>
            <a:r>
              <a:rPr lang="en-US" sz="3200" dirty="0">
                <a:solidFill>
                  <a:srgbClr val="474747"/>
                </a:solidFill>
                <a:ea typeface="+mj-lt"/>
                <a:cs typeface="+mj-lt"/>
              </a:rPr>
              <a:t>Build coherent lessons that connect financial choices to economic principles.</a:t>
            </a:r>
            <a:endParaRPr lang="en-US" sz="3200" dirty="0">
              <a:cs typeface="Calibri Light"/>
            </a:endParaRPr>
          </a:p>
          <a:p>
            <a:r>
              <a:rPr lang="en-US" sz="3200" dirty="0">
                <a:solidFill>
                  <a:srgbClr val="474747"/>
                </a:solidFill>
                <a:ea typeface="+mj-lt"/>
                <a:cs typeface="+mj-lt"/>
              </a:rPr>
              <a:t>Provide students with a deeper, more holistic understanding of financial wellbeing.</a:t>
            </a:r>
            <a:endParaRPr lang="en-US" sz="3200" dirty="0"/>
          </a:p>
          <a:p>
            <a:pPr marL="0" indent="0">
              <a:buNone/>
            </a:pPr>
            <a:endParaRPr lang="en-US" dirty="0">
              <a:cs typeface="Calibri Light"/>
            </a:endParaRPr>
          </a:p>
        </p:txBody>
      </p:sp>
      <p:sp>
        <p:nvSpPr>
          <p:cNvPr id="7" name="Content Placeholder 6">
            <a:extLst>
              <a:ext uri="{FF2B5EF4-FFF2-40B4-BE49-F238E27FC236}">
                <a16:creationId xmlns:a16="http://schemas.microsoft.com/office/drawing/2014/main" id="{8DF6DE6D-DC37-E24C-D002-481C605B90F6}"/>
              </a:ext>
            </a:extLst>
          </p:cNvPr>
          <p:cNvSpPr>
            <a:spLocks noGrp="1"/>
          </p:cNvSpPr>
          <p:nvPr>
            <p:ph idx="14"/>
          </p:nvPr>
        </p:nvSpPr>
        <p:spPr/>
        <p:txBody>
          <a:bodyPr lIns="91440" tIns="45720" rIns="91440" bIns="45720" anchor="t"/>
          <a:lstStyle/>
          <a:p>
            <a:r>
              <a:rPr lang="en-US" dirty="0">
                <a:ea typeface="Calibri Light"/>
                <a:cs typeface="Calibri Light"/>
              </a:rPr>
              <a:t>Main Objectives:</a:t>
            </a:r>
            <a:endParaRPr lang="en-US" dirty="0"/>
          </a:p>
        </p:txBody>
      </p:sp>
    </p:spTree>
    <p:extLst>
      <p:ext uri="{BB962C8B-B14F-4D97-AF65-F5344CB8AC3E}">
        <p14:creationId xmlns:p14="http://schemas.microsoft.com/office/powerpoint/2010/main" val="3429785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FB83-DF8C-905C-3B76-56642CC47964}"/>
              </a:ext>
            </a:extLst>
          </p:cNvPr>
          <p:cNvSpPr>
            <a:spLocks noGrp="1"/>
          </p:cNvSpPr>
          <p:nvPr>
            <p:ph type="title"/>
          </p:nvPr>
        </p:nvSpPr>
        <p:spPr/>
        <p:txBody>
          <a:bodyPr lIns="91440" tIns="45720" rIns="91440" bIns="45720" anchor="t"/>
          <a:lstStyle/>
          <a:p>
            <a:r>
              <a:rPr lang="en-US" dirty="0">
                <a:ea typeface="Calibri Light"/>
                <a:cs typeface="Calibri Light"/>
              </a:rPr>
              <a:t>Breakout Rooms- Interactive Time</a:t>
            </a:r>
            <a:endParaRPr lang="en-US" dirty="0"/>
          </a:p>
        </p:txBody>
      </p:sp>
      <p:sp>
        <p:nvSpPr>
          <p:cNvPr id="3" name="Slide Number Placeholder 2">
            <a:extLst>
              <a:ext uri="{FF2B5EF4-FFF2-40B4-BE49-F238E27FC236}">
                <a16:creationId xmlns:a16="http://schemas.microsoft.com/office/drawing/2014/main" id="{F032B0CB-6221-8D4D-9A35-181E329F302C}"/>
              </a:ext>
            </a:extLst>
          </p:cNvPr>
          <p:cNvSpPr>
            <a:spLocks noGrp="1"/>
          </p:cNvSpPr>
          <p:nvPr>
            <p:ph type="sldNum" sz="quarter" idx="12"/>
          </p:nvPr>
        </p:nvSpPr>
        <p:spPr/>
        <p:txBody>
          <a:bodyPr/>
          <a:lstStyle/>
          <a:p>
            <a:fld id="{6C37F40D-BF86-6F43-B998-BE81C530D250}" type="slidenum">
              <a:rPr lang="en-US" smtClean="0"/>
              <a:t>33</a:t>
            </a:fld>
            <a:endParaRPr lang="en-US"/>
          </a:p>
        </p:txBody>
      </p:sp>
      <p:sp>
        <p:nvSpPr>
          <p:cNvPr id="4" name="Content Placeholder 3">
            <a:extLst>
              <a:ext uri="{FF2B5EF4-FFF2-40B4-BE49-F238E27FC236}">
                <a16:creationId xmlns:a16="http://schemas.microsoft.com/office/drawing/2014/main" id="{3EAB64FB-9510-1397-64D9-CA14E56ED1D0}"/>
              </a:ext>
            </a:extLst>
          </p:cNvPr>
          <p:cNvSpPr>
            <a:spLocks noGrp="1"/>
          </p:cNvSpPr>
          <p:nvPr>
            <p:ph idx="13"/>
          </p:nvPr>
        </p:nvSpPr>
        <p:spPr/>
        <p:txBody>
          <a:bodyPr lIns="91440" tIns="45720" rIns="91440" bIns="45720" anchor="t"/>
          <a:lstStyle/>
          <a:p>
            <a:pPr marL="0" indent="0">
              <a:buNone/>
            </a:pPr>
            <a:r>
              <a:rPr lang="en-US" dirty="0">
                <a:ea typeface="Calibri Light"/>
                <a:cs typeface="Calibri Light"/>
              </a:rPr>
              <a:t>Questions for each group</a:t>
            </a:r>
            <a:endParaRPr lang="en-US" dirty="0"/>
          </a:p>
          <a:p>
            <a:pPr marL="514350" indent="-514350">
              <a:buAutoNum type="arabicPeriod"/>
            </a:pPr>
            <a:r>
              <a:rPr lang="en-US" sz="2600" dirty="0">
                <a:ea typeface="Calibri Light"/>
                <a:cs typeface="Calibri Light"/>
              </a:rPr>
              <a:t>How can we integrate economic reasoning with personal finance? (10 minutes)</a:t>
            </a:r>
          </a:p>
          <a:p>
            <a:pPr marL="457200" lvl="1" indent="0">
              <a:buNone/>
            </a:pPr>
            <a:endParaRPr lang="en-US" sz="2200" dirty="0">
              <a:cs typeface="Calibri Light"/>
            </a:endParaRPr>
          </a:p>
          <a:p>
            <a:pPr marL="514350" indent="-514350">
              <a:buAutoNum type="arabicPeriod"/>
            </a:pPr>
            <a:r>
              <a:rPr lang="en-US" sz="2600" dirty="0">
                <a:ea typeface="Calibri Light"/>
                <a:cs typeface="Calibri Light"/>
              </a:rPr>
              <a:t>What lessons can I use that connect financial choices to economic principles? Share an example from </a:t>
            </a:r>
            <a:r>
              <a:rPr lang="en-US" sz="2600" dirty="0" err="1">
                <a:ea typeface="Calibri Light"/>
                <a:cs typeface="Calibri Light"/>
              </a:rPr>
              <a:t>EconEdLink</a:t>
            </a:r>
            <a:r>
              <a:rPr lang="en-US" sz="2600" dirty="0">
                <a:ea typeface="Calibri Light"/>
                <a:cs typeface="Calibri Light"/>
              </a:rPr>
              <a:t> if able. (20 minutes)</a:t>
            </a:r>
          </a:p>
          <a:p>
            <a:pPr marL="457200" lvl="1" indent="0">
              <a:buNone/>
            </a:pPr>
            <a:endParaRPr lang="en-US" sz="2200" dirty="0">
              <a:cs typeface="Calibri Light"/>
            </a:endParaRPr>
          </a:p>
          <a:p>
            <a:pPr marL="514350" indent="-514350">
              <a:buAutoNum type="arabicPeriod"/>
            </a:pPr>
            <a:r>
              <a:rPr lang="en-US" sz="2600" dirty="0">
                <a:ea typeface="Calibri Light"/>
                <a:cs typeface="Calibri Light"/>
              </a:rPr>
              <a:t>How can my students understand financial wellbeing better? Describe ideas or examples. (15 minutes)</a:t>
            </a:r>
          </a:p>
          <a:p>
            <a:pPr marL="514350" indent="-514350">
              <a:buAutoNum type="arabicPeriod"/>
            </a:pPr>
            <a:r>
              <a:rPr lang="en-US" sz="2600" dirty="0">
                <a:ea typeface="Calibri Light"/>
                <a:cs typeface="Calibri Light"/>
              </a:rPr>
              <a:t>Large Group: Wrap-up (15 minutes)</a:t>
            </a:r>
          </a:p>
          <a:p>
            <a:pPr marL="457200" lvl="1" indent="0">
              <a:buNone/>
            </a:pPr>
            <a:endParaRPr lang="en-US" sz="2200" dirty="0">
              <a:cs typeface="Calibri Light"/>
            </a:endParaRPr>
          </a:p>
        </p:txBody>
      </p:sp>
      <p:sp>
        <p:nvSpPr>
          <p:cNvPr id="5" name="Content Placeholder 4">
            <a:extLst>
              <a:ext uri="{FF2B5EF4-FFF2-40B4-BE49-F238E27FC236}">
                <a16:creationId xmlns:a16="http://schemas.microsoft.com/office/drawing/2014/main" id="{D866E6BF-9964-0582-892D-7E0E0AE2F83E}"/>
              </a:ext>
            </a:extLst>
          </p:cNvPr>
          <p:cNvSpPr>
            <a:spLocks noGrp="1"/>
          </p:cNvSpPr>
          <p:nvPr>
            <p:ph idx="14"/>
          </p:nvPr>
        </p:nvSpPr>
        <p:spPr/>
        <p:txBody>
          <a:bodyPr lIns="91440" tIns="45720" rIns="91440" bIns="45720" anchor="t"/>
          <a:lstStyle/>
          <a:p>
            <a:r>
              <a:rPr lang="en-US" dirty="0">
                <a:ea typeface="Calibri Light"/>
                <a:cs typeface="Calibri Light"/>
              </a:rPr>
              <a:t>Directions for Breakout Rooms:</a:t>
            </a:r>
            <a:endParaRPr lang="en-US" dirty="0"/>
          </a:p>
        </p:txBody>
      </p:sp>
    </p:spTree>
    <p:extLst>
      <p:ext uri="{BB962C8B-B14F-4D97-AF65-F5344CB8AC3E}">
        <p14:creationId xmlns:p14="http://schemas.microsoft.com/office/powerpoint/2010/main" val="2703389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Thank you!</a:t>
            </a:r>
          </a:p>
          <a:p>
            <a:r>
              <a:rPr lang="en-US" sz="2000" dirty="0">
                <a:solidFill>
                  <a:srgbClr val="414A58"/>
                </a:solidFill>
                <a:latin typeface="Calibri Light"/>
                <a:ea typeface="Calibri Light"/>
                <a:cs typeface="Calibri"/>
                <a:hlinkClick r:id="rId4"/>
              </a:rPr>
              <a:t>Cjfitzthum@stcloudstate.edu</a:t>
            </a:r>
            <a:r>
              <a:rPr lang="en-US" sz="2000" dirty="0">
                <a:solidFill>
                  <a:srgbClr val="414A58"/>
                </a:solidFill>
                <a:latin typeface="Calibri Light"/>
                <a:ea typeface="Calibri Light"/>
                <a:cs typeface="Calibri"/>
              </a:rPr>
              <a:t> </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5"/>
          <a:srcRect/>
          <a:stretch/>
        </p:blipFill>
        <p:spPr>
          <a:xfrm>
            <a:off x="708075" y="4860038"/>
            <a:ext cx="2597021" cy="1325562"/>
          </a:xfrm>
          <a:prstGeom prst="rect">
            <a:avLst/>
          </a:prstGeom>
        </p:spPr>
      </p:pic>
      <p:pic>
        <p:nvPicPr>
          <p:cNvPr id="2" name="Picture 1">
            <a:extLst>
              <a:ext uri="{FF2B5EF4-FFF2-40B4-BE49-F238E27FC236}">
                <a16:creationId xmlns:a16="http://schemas.microsoft.com/office/drawing/2014/main" id="{EF705860-B335-2301-D0BC-2EC267FD0DF3}"/>
              </a:ext>
            </a:extLst>
          </p:cNvPr>
          <p:cNvPicPr>
            <a:picLocks noChangeAspect="1"/>
          </p:cNvPicPr>
          <p:nvPr/>
        </p:nvPicPr>
        <p:blipFill>
          <a:blip r:embed="rId6"/>
          <a:stretch>
            <a:fillRect/>
          </a:stretch>
        </p:blipFill>
        <p:spPr>
          <a:xfrm>
            <a:off x="5278315" y="1211035"/>
            <a:ext cx="6656405" cy="4442732"/>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D9AF35B8-F079-5D0A-4575-56CDB912ED10}"/>
              </a:ext>
            </a:extLst>
          </p:cNvPr>
          <p:cNvSpPr/>
          <p:nvPr/>
        </p:nvSpPr>
        <p:spPr>
          <a:xfrm>
            <a:off x="2102303" y="2966357"/>
            <a:ext cx="8973910" cy="3565070"/>
          </a:xfrm>
          <a:prstGeom prst="irregularSeal1">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Presenter: Cynthia Fitzthum</a:t>
            </a: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Dr. Cynthia Fitzthum</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Cjfitzthum@stcloudstate.edu</a:t>
            </a:r>
            <a:r>
              <a:rPr lang="en-US" sz="2400" dirty="0">
                <a:latin typeface="Calibri"/>
                <a:ea typeface="Calibri"/>
                <a:cs typeface="Calibri"/>
              </a:rPr>
              <a:t> </a:t>
            </a:r>
            <a:endParaRPr lang="en-US"/>
          </a:p>
          <a:p>
            <a:pPr marL="0" indent="0">
              <a:buNone/>
            </a:pPr>
            <a:endParaRPr lang="en-US" sz="2400" dirty="0">
              <a:latin typeface="Calibri"/>
              <a:ea typeface="+mn-lt"/>
              <a:cs typeface="Calibri"/>
            </a:endParaRPr>
          </a:p>
          <a:p>
            <a:pPr marL="0" indent="0">
              <a:buNone/>
            </a:pPr>
            <a:endParaRPr lang="en-US" sz="2600">
              <a:latin typeface="Calibri Light" panose="020F0302020204030204" pitchFamily="34" charset="0"/>
              <a:ea typeface="+mn-lt"/>
              <a:cs typeface="Calibri Light"/>
            </a:endParaRPr>
          </a:p>
          <a:p>
            <a:pPr marL="0" indent="0">
              <a:buNone/>
            </a:pPr>
            <a:r>
              <a:rPr lang="en-US" sz="2400" b="1" i="1" dirty="0">
                <a:solidFill>
                  <a:srgbClr val="474747"/>
                </a:solidFill>
                <a:ea typeface="+mn-lt"/>
                <a:cs typeface="+mn-lt"/>
              </a:rPr>
              <a:t>Session Description</a:t>
            </a:r>
            <a:r>
              <a:rPr lang="en-US" sz="2400" i="1" dirty="0">
                <a:solidFill>
                  <a:srgbClr val="474747"/>
                </a:solidFill>
                <a:ea typeface="+mn-lt"/>
                <a:cs typeface="+mn-lt"/>
              </a:rPr>
              <a:t>: Financial education thrives when economic reasoning meets personal finance skills. This session shows how to bridge the two “worlds,” helping students understand not just </a:t>
            </a:r>
            <a:r>
              <a:rPr lang="en-US" sz="2400" i="1" dirty="0">
                <a:solidFill>
                  <a:srgbClr val="FF0000"/>
                </a:solidFill>
                <a:ea typeface="+mn-lt"/>
                <a:cs typeface="+mn-lt"/>
              </a:rPr>
              <a:t>how</a:t>
            </a:r>
            <a:r>
              <a:rPr lang="en-US" sz="2400" i="1" dirty="0">
                <a:solidFill>
                  <a:srgbClr val="474747"/>
                </a:solidFill>
                <a:ea typeface="+mn-lt"/>
                <a:cs typeface="+mn-lt"/>
              </a:rPr>
              <a:t> to manage money but </a:t>
            </a:r>
            <a:r>
              <a:rPr lang="en-US" sz="2400" i="1" dirty="0">
                <a:solidFill>
                  <a:srgbClr val="FF0000"/>
                </a:solidFill>
                <a:ea typeface="+mn-lt"/>
                <a:cs typeface="+mn-lt"/>
              </a:rPr>
              <a:t>why</a:t>
            </a:r>
            <a:r>
              <a:rPr lang="en-US" sz="2400" i="1" dirty="0">
                <a:solidFill>
                  <a:srgbClr val="474747"/>
                </a:solidFill>
                <a:ea typeface="+mn-lt"/>
                <a:cs typeface="+mn-lt"/>
              </a:rPr>
              <a:t> financial decisions matter within a broader economic context.</a:t>
            </a:r>
            <a:endParaRPr lang="en-US" sz="2400" i="1"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7" name="Picture 6" descr="A person smiling at camera&#10;&#10;AI-generated content may be incorrect.">
            <a:extLst>
              <a:ext uri="{FF2B5EF4-FFF2-40B4-BE49-F238E27FC236}">
                <a16:creationId xmlns:a16="http://schemas.microsoft.com/office/drawing/2014/main" id="{91D7D443-4765-CF0A-3426-9F5D52CBC39A}"/>
              </a:ext>
            </a:extLst>
          </p:cNvPr>
          <p:cNvPicPr>
            <a:picLocks noChangeAspect="1"/>
          </p:cNvPicPr>
          <p:nvPr/>
        </p:nvPicPr>
        <p:blipFill rotWithShape="1">
          <a:blip r:embed="rId3"/>
          <a:srcRect t="14646" b="1464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427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B1B81A-5B27-B10C-8840-2F307C8BD42C}"/>
              </a:ext>
            </a:extLst>
          </p:cNvPr>
          <p:cNvSpPr>
            <a:spLocks noGrp="1"/>
          </p:cNvSpPr>
          <p:nvPr>
            <p:ph type="sldNum" sz="quarter" idx="4"/>
          </p:nvPr>
        </p:nvSpPr>
        <p:spPr/>
        <p:txBody>
          <a:bodyPr/>
          <a:lstStyle/>
          <a:p>
            <a:fld id="{FAEE96CF-4053-2149-B5F9-FD566E7161CA}" type="slidenum">
              <a:rPr lang="en-US" smtClean="0"/>
              <a:pPr/>
              <a:t>5</a:t>
            </a:fld>
            <a:endParaRPr lang="en-US"/>
          </a:p>
        </p:txBody>
      </p:sp>
      <p:pic>
        <p:nvPicPr>
          <p:cNvPr id="3" name="Picture 2" descr="Cartoon of a person selling a lemonade&#10;&#10;AI-generated content may be incorrect.">
            <a:extLst>
              <a:ext uri="{FF2B5EF4-FFF2-40B4-BE49-F238E27FC236}">
                <a16:creationId xmlns:a16="http://schemas.microsoft.com/office/drawing/2014/main" id="{40122920-44DB-A0F6-1019-A46AD75B5224}"/>
              </a:ext>
            </a:extLst>
          </p:cNvPr>
          <p:cNvPicPr>
            <a:picLocks noChangeAspect="1"/>
          </p:cNvPicPr>
          <p:nvPr/>
        </p:nvPicPr>
        <p:blipFill>
          <a:blip r:embed="rId2"/>
          <a:srcRect t="17416" b="-145"/>
          <a:stretch>
            <a:fillRect/>
          </a:stretch>
        </p:blipFill>
        <p:spPr>
          <a:xfrm>
            <a:off x="2933377" y="1831989"/>
            <a:ext cx="6319556" cy="3881418"/>
          </a:xfrm>
          <a:prstGeom prst="rect">
            <a:avLst/>
          </a:prstGeom>
        </p:spPr>
      </p:pic>
    </p:spTree>
    <p:extLst>
      <p:ext uri="{BB962C8B-B14F-4D97-AF65-F5344CB8AC3E}">
        <p14:creationId xmlns:p14="http://schemas.microsoft.com/office/powerpoint/2010/main" val="323035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4EF2-3514-467C-C01D-B07898520EE3}"/>
              </a:ext>
            </a:extLst>
          </p:cNvPr>
          <p:cNvSpPr>
            <a:spLocks noGrp="1"/>
          </p:cNvSpPr>
          <p:nvPr>
            <p:ph type="title"/>
          </p:nvPr>
        </p:nvSpPr>
        <p:spPr/>
        <p:txBody>
          <a:bodyPr lIns="91440" tIns="45720" rIns="91440" bIns="45720" anchor="t"/>
          <a:lstStyle/>
          <a:p>
            <a:r>
              <a:rPr lang="en-US" dirty="0">
                <a:ea typeface="Calibri Light"/>
                <a:cs typeface="Calibri Light"/>
              </a:rPr>
              <a:t>The Big Picture</a:t>
            </a:r>
            <a:endParaRPr lang="en-US" dirty="0"/>
          </a:p>
        </p:txBody>
      </p:sp>
      <p:sp>
        <p:nvSpPr>
          <p:cNvPr id="3" name="Slide Number Placeholder 2">
            <a:extLst>
              <a:ext uri="{FF2B5EF4-FFF2-40B4-BE49-F238E27FC236}">
                <a16:creationId xmlns:a16="http://schemas.microsoft.com/office/drawing/2014/main" id="{7FDFDAEE-01F9-C257-79CA-EC6AAC2EA60C}"/>
              </a:ext>
            </a:extLst>
          </p:cNvPr>
          <p:cNvSpPr>
            <a:spLocks noGrp="1"/>
          </p:cNvSpPr>
          <p:nvPr>
            <p:ph type="sldNum" sz="quarter" idx="12"/>
          </p:nvPr>
        </p:nvSpPr>
        <p:spPr/>
        <p:txBody>
          <a:bodyPr/>
          <a:lstStyle/>
          <a:p>
            <a:fld id="{6C37F40D-BF86-6F43-B998-BE81C530D250}" type="slidenum">
              <a:rPr lang="en-US" smtClean="0"/>
              <a:t>6</a:t>
            </a:fld>
            <a:endParaRPr lang="en-US"/>
          </a:p>
        </p:txBody>
      </p:sp>
      <p:sp>
        <p:nvSpPr>
          <p:cNvPr id="4" name="Content Placeholder 3">
            <a:extLst>
              <a:ext uri="{FF2B5EF4-FFF2-40B4-BE49-F238E27FC236}">
                <a16:creationId xmlns:a16="http://schemas.microsoft.com/office/drawing/2014/main" id="{492F2313-9CBF-E4B9-188B-831FD8232FD0}"/>
              </a:ext>
            </a:extLst>
          </p:cNvPr>
          <p:cNvSpPr>
            <a:spLocks noGrp="1"/>
          </p:cNvSpPr>
          <p:nvPr>
            <p:ph idx="13"/>
          </p:nvPr>
        </p:nvSpPr>
        <p:spPr>
          <a:xfrm>
            <a:off x="688168" y="1702590"/>
            <a:ext cx="10841224" cy="3951464"/>
          </a:xfrm>
        </p:spPr>
        <p:txBody>
          <a:bodyPr lIns="91440" tIns="45720" rIns="91440" bIns="45720" anchor="t"/>
          <a:lstStyle/>
          <a:p>
            <a:r>
              <a:rPr lang="en-US" sz="3600" dirty="0">
                <a:ea typeface="Calibri Light"/>
                <a:cs typeface="Calibri Light"/>
              </a:rPr>
              <a:t>Personal finance is full of economic principles, such as; scarcity, tradeoffs and opportunity costs.</a:t>
            </a:r>
          </a:p>
          <a:p>
            <a:r>
              <a:rPr lang="en-US" sz="3600" dirty="0">
                <a:ea typeface="Calibri Light"/>
                <a:cs typeface="Calibri Light"/>
              </a:rPr>
              <a:t>Think complements, NOT substitutes</a:t>
            </a:r>
          </a:p>
          <a:p>
            <a:r>
              <a:rPr lang="en-US" sz="3600" dirty="0">
                <a:ea typeface="Calibri Light"/>
                <a:cs typeface="Calibri Light"/>
              </a:rPr>
              <a:t>Economics can help students understand the global economy</a:t>
            </a:r>
          </a:p>
          <a:p>
            <a:r>
              <a:rPr lang="en-US" sz="3600" dirty="0">
                <a:ea typeface="Calibri Light"/>
                <a:cs typeface="Calibri Light"/>
              </a:rPr>
              <a:t>Both apply decision making skills and understanding</a:t>
            </a:r>
          </a:p>
          <a:p>
            <a:r>
              <a:rPr lang="en-US" sz="3600" dirty="0">
                <a:ea typeface="Calibri Light"/>
                <a:cs typeface="Calibri Light"/>
              </a:rPr>
              <a:t>Goal: The </a:t>
            </a:r>
            <a:r>
              <a:rPr lang="en-US" sz="3600" b="1" dirty="0">
                <a:ea typeface="Calibri Light"/>
                <a:cs typeface="Calibri Light"/>
              </a:rPr>
              <a:t>HOW</a:t>
            </a:r>
            <a:r>
              <a:rPr lang="en-US" sz="3600" dirty="0">
                <a:ea typeface="Calibri Light"/>
                <a:cs typeface="Calibri Light"/>
              </a:rPr>
              <a:t> </a:t>
            </a:r>
            <a:r>
              <a:rPr lang="en-US" sz="3600" u="sng" dirty="0">
                <a:ea typeface="Calibri Light"/>
                <a:cs typeface="Calibri Light"/>
              </a:rPr>
              <a:t>and</a:t>
            </a:r>
            <a:r>
              <a:rPr lang="en-US" sz="3600" dirty="0">
                <a:ea typeface="Calibri Light"/>
                <a:cs typeface="Calibri Light"/>
              </a:rPr>
              <a:t> the </a:t>
            </a:r>
            <a:r>
              <a:rPr lang="en-US" sz="3600" b="1" dirty="0">
                <a:ea typeface="Calibri Light"/>
                <a:cs typeface="Calibri Light"/>
              </a:rPr>
              <a:t>WHY</a:t>
            </a:r>
            <a:endParaRPr lang="en-US" sz="3600" dirty="0">
              <a:cs typeface="Calibri Light"/>
            </a:endParaRPr>
          </a:p>
          <a:p>
            <a:endParaRPr lang="en-US" dirty="0">
              <a:cs typeface="Calibri Light"/>
            </a:endParaRPr>
          </a:p>
        </p:txBody>
      </p:sp>
    </p:spTree>
    <p:extLst>
      <p:ext uri="{BB962C8B-B14F-4D97-AF65-F5344CB8AC3E}">
        <p14:creationId xmlns:p14="http://schemas.microsoft.com/office/powerpoint/2010/main" val="229283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Welcome and Big Picture</a:t>
            </a:r>
          </a:p>
          <a:p>
            <a:pPr marL="514350" indent="-514350">
              <a:buAutoNum type="arabicPeriod"/>
            </a:pPr>
            <a:r>
              <a:rPr lang="en-US" sz="2600" dirty="0">
                <a:latin typeface="Calibri Light"/>
                <a:ea typeface="Calibri Light"/>
                <a:cs typeface="Calibri Light"/>
              </a:rPr>
              <a:t>How can we integrate economic reasoning with personal finance?</a:t>
            </a:r>
          </a:p>
          <a:p>
            <a:pPr marL="971550" lvl="1" indent="-514350">
              <a:buFont typeface="Courier New" panose="020B0604020202020204" pitchFamily="34" charset="0"/>
              <a:buChar char="o"/>
            </a:pPr>
            <a:r>
              <a:rPr lang="en-US" sz="2200" dirty="0">
                <a:latin typeface="Calibri Light"/>
                <a:ea typeface="Calibri Light"/>
                <a:cs typeface="Calibri Light"/>
              </a:rPr>
              <a:t>Define clearly.</a:t>
            </a:r>
          </a:p>
          <a:p>
            <a:pPr marL="514350" indent="-514350">
              <a:buAutoNum type="arabicPeriod"/>
            </a:pPr>
            <a:r>
              <a:rPr lang="en-US" sz="2600" dirty="0">
                <a:latin typeface="Calibri Light"/>
                <a:ea typeface="Calibri Light"/>
                <a:cs typeface="Calibri Light"/>
              </a:rPr>
              <a:t>What lessons can I use that connect financial choices to economic principles?</a:t>
            </a:r>
            <a:endParaRPr lang="en-US" dirty="0"/>
          </a:p>
          <a:p>
            <a:pPr marL="971550" lvl="1" indent="-514350">
              <a:buFont typeface="Courier New" panose="020B0604020202020204" pitchFamily="34" charset="0"/>
              <a:buChar char="o"/>
            </a:pPr>
            <a:r>
              <a:rPr lang="en-US" sz="2200" dirty="0">
                <a:latin typeface="Calibri Light"/>
                <a:ea typeface="Calibri Light"/>
                <a:cs typeface="Calibri Light"/>
              </a:rPr>
              <a:t>Examples.</a:t>
            </a:r>
          </a:p>
          <a:p>
            <a:pPr marL="514350" indent="-514350">
              <a:buAutoNum type="arabicPeriod"/>
            </a:pPr>
            <a:r>
              <a:rPr lang="en-US" sz="2600" dirty="0">
                <a:latin typeface="Calibri Light"/>
                <a:ea typeface="Calibri Light"/>
                <a:cs typeface="Calibri Light"/>
              </a:rPr>
              <a:t>Assessment Ideas</a:t>
            </a:r>
          </a:p>
          <a:p>
            <a:pPr marL="514350" indent="-514350">
              <a:buAutoNum type="arabicPeriod"/>
            </a:pPr>
            <a:r>
              <a:rPr lang="en-US" sz="2600" dirty="0">
                <a:latin typeface="Calibri Light"/>
                <a:ea typeface="Calibri Light"/>
                <a:cs typeface="Calibri Light"/>
              </a:rPr>
              <a:t>How can students understand financial wellbeing better?</a:t>
            </a:r>
            <a:endParaRPr lang="en-US" dirty="0"/>
          </a:p>
          <a:p>
            <a:pPr marL="971550" lvl="1" indent="-514350">
              <a:buFont typeface="Courier New"/>
              <a:buChar char="o"/>
            </a:pPr>
            <a:r>
              <a:rPr lang="en-US" sz="2200" dirty="0">
                <a:latin typeface="Calibri Light"/>
                <a:ea typeface="Calibri Light"/>
                <a:cs typeface="Calibri Light"/>
              </a:rPr>
              <a:t>Best practices.</a:t>
            </a:r>
            <a:endParaRPr lang="en-US" sz="2200" dirty="0">
              <a:solidFill>
                <a:srgbClr val="000000"/>
              </a:solidFill>
              <a:latin typeface="Calibri Light"/>
              <a:ea typeface="Calibri Light"/>
              <a:cs typeface="Calibri Light"/>
            </a:endParaRPr>
          </a:p>
          <a:p>
            <a:pPr marL="514350" indent="-514350">
              <a:buAutoNum type="arabicPeriod"/>
            </a:pPr>
            <a:r>
              <a:rPr lang="en-US" sz="2600" dirty="0">
                <a:solidFill>
                  <a:srgbClr val="000000"/>
                </a:solidFill>
                <a:latin typeface="Calibri Light"/>
                <a:ea typeface="Calibri Light"/>
                <a:cs typeface="Calibri Light"/>
              </a:rPr>
              <a:t>Breakout Rooms- Interactive Time</a:t>
            </a:r>
          </a:p>
          <a:p>
            <a:pPr marL="514350" indent="-514350">
              <a:buAutoNum type="arabicPeriod"/>
            </a:pPr>
            <a:r>
              <a:rPr lang="en-US" sz="2600" dirty="0">
                <a:solidFill>
                  <a:srgbClr val="000000"/>
                </a:solidFill>
                <a:latin typeface="Calibri Light"/>
                <a:ea typeface="Calibri Light"/>
                <a:cs typeface="Calibri Light"/>
              </a:rPr>
              <a:t>Wrap-up and Questions</a:t>
            </a:r>
          </a:p>
          <a:p>
            <a:pPr marL="514350" indent="-514350">
              <a:buAutoNum type="arabicPeriod"/>
            </a:pPr>
            <a:endParaRPr lang="en-US" sz="2600">
              <a:solidFill>
                <a:srgbClr val="000000"/>
              </a:solidFill>
              <a:latin typeface="Calibri Light"/>
              <a:ea typeface="Calibri Light"/>
              <a:cs typeface="Calibri Light"/>
            </a:endParaRPr>
          </a:p>
          <a:p>
            <a:endParaRPr lang="en-US" sz="1200" dirty="0">
              <a:solidFill>
                <a:srgbClr val="474747"/>
              </a:solidFill>
              <a:latin typeface="Calibri" panose="020F0502020204030204"/>
              <a:ea typeface="Calibri"/>
              <a:cs typeface="Calibri"/>
            </a:endParaRPr>
          </a:p>
          <a:p>
            <a:pPr marL="514350" indent="-514350">
              <a:buAutoNum type="arabicPeriod"/>
            </a:pPr>
            <a:endParaRPr lang="en-US" sz="2600" dirty="0">
              <a:solidFill>
                <a:srgbClr val="000000"/>
              </a:solidFill>
              <a:latin typeface="Calibri Light"/>
              <a:ea typeface="Calibri Light"/>
              <a:cs typeface="Calibri Light"/>
            </a:endParaRPr>
          </a:p>
        </p:txBody>
      </p:sp>
    </p:spTree>
    <p:extLst>
      <p:ext uri="{BB962C8B-B14F-4D97-AF65-F5344CB8AC3E}">
        <p14:creationId xmlns:p14="http://schemas.microsoft.com/office/powerpoint/2010/main" val="130974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8A7A-22F9-C4A5-172A-4B943A391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B71C7-8AD6-FA4E-5F94-11F72CB54DF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Session Agenda: Reflections</a:t>
            </a:r>
          </a:p>
        </p:txBody>
      </p:sp>
      <p:sp>
        <p:nvSpPr>
          <p:cNvPr id="3" name="Text Placeholder 2">
            <a:extLst>
              <a:ext uri="{FF2B5EF4-FFF2-40B4-BE49-F238E27FC236}">
                <a16:creationId xmlns:a16="http://schemas.microsoft.com/office/drawing/2014/main" id="{6D8C3170-A97C-F036-B6F6-F9A2EAEFAAF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0000"/>
                </a:solidFill>
                <a:latin typeface="Calibri Light"/>
                <a:ea typeface="Calibri Light"/>
                <a:cs typeface="Calibri Light"/>
              </a:rPr>
              <a:t>Reflection time is noted in </a:t>
            </a:r>
            <a:r>
              <a:rPr lang="en-US" sz="2600" dirty="0">
                <a:solidFill>
                  <a:srgbClr val="FF0000"/>
                </a:solidFill>
                <a:latin typeface="Calibri Light"/>
                <a:ea typeface="Calibri Light"/>
                <a:cs typeface="Calibri Light"/>
              </a:rPr>
              <a:t>RED.</a:t>
            </a:r>
          </a:p>
          <a:p>
            <a:pPr marL="0" indent="0">
              <a:buNone/>
            </a:pPr>
            <a:endParaRPr lang="en-US" sz="2600" dirty="0">
              <a:solidFill>
                <a:srgbClr val="000000"/>
              </a:solidFill>
              <a:latin typeface="Calibri Light"/>
              <a:ea typeface="Calibri Light"/>
              <a:cs typeface="Calibri Light"/>
            </a:endParaRPr>
          </a:p>
          <a:p>
            <a:pPr marL="0" indent="0">
              <a:buNone/>
            </a:pPr>
            <a:r>
              <a:rPr lang="en-US" sz="2600" dirty="0">
                <a:solidFill>
                  <a:srgbClr val="000000"/>
                </a:solidFill>
                <a:latin typeface="Calibri Light"/>
                <a:ea typeface="Calibri Light"/>
                <a:cs typeface="Calibri Light"/>
              </a:rPr>
              <a:t>Please take time to journal or utilize an online document to gather these reflections.</a:t>
            </a:r>
          </a:p>
          <a:p>
            <a:pPr marL="0" indent="0">
              <a:buNone/>
            </a:pPr>
            <a:endParaRPr lang="en-US" sz="2600" dirty="0">
              <a:solidFill>
                <a:srgbClr val="000000"/>
              </a:solidFill>
              <a:latin typeface="Calibri Light"/>
              <a:ea typeface="Calibri Light"/>
              <a:cs typeface="Calibri Light"/>
            </a:endParaRPr>
          </a:p>
          <a:p>
            <a:pPr marL="0" indent="0">
              <a:buNone/>
            </a:pPr>
            <a:r>
              <a:rPr lang="en-US" sz="2600" dirty="0">
                <a:solidFill>
                  <a:srgbClr val="000000"/>
                </a:solidFill>
                <a:latin typeface="Calibri Light"/>
                <a:ea typeface="Calibri Light"/>
                <a:cs typeface="Calibri Light"/>
              </a:rPr>
              <a:t>The goal is to make meaningful connections to your current or future classroom(s) to immediately use this content to enhance your teaching. (This will also be helpful in the breakout rooms after the presentation.)</a:t>
            </a:r>
          </a:p>
          <a:p>
            <a:pPr marL="0" indent="0">
              <a:buNone/>
            </a:pPr>
            <a:endParaRPr lang="en-US" sz="2600" dirty="0">
              <a:solidFill>
                <a:srgbClr val="000000"/>
              </a:solidFill>
              <a:latin typeface="Calibri Light"/>
              <a:ea typeface="Calibri Light"/>
              <a:cs typeface="Calibri Light"/>
            </a:endParaRPr>
          </a:p>
          <a:p>
            <a:pPr marL="0" indent="0">
              <a:buNone/>
            </a:pPr>
            <a:r>
              <a:rPr lang="en-US" sz="2600" i="1" dirty="0">
                <a:solidFill>
                  <a:srgbClr val="000000"/>
                </a:solidFill>
                <a:latin typeface="Calibri Light"/>
                <a:ea typeface="Calibri Light"/>
                <a:cs typeface="Calibri Light"/>
              </a:rPr>
              <a:t>Goal: How can you bring this content back and make it relevant for your students?</a:t>
            </a:r>
          </a:p>
          <a:p>
            <a:endParaRPr lang="en-US" sz="1200" dirty="0">
              <a:solidFill>
                <a:srgbClr val="474747"/>
              </a:solidFill>
              <a:latin typeface="Calibri" panose="020F0502020204030204"/>
              <a:ea typeface="Calibri"/>
              <a:cs typeface="Calibri"/>
            </a:endParaRPr>
          </a:p>
          <a:p>
            <a:pPr marL="514350" indent="-514350">
              <a:buAutoNum type="arabicPeriod"/>
            </a:pPr>
            <a:endParaRPr lang="en-US" sz="2600" dirty="0">
              <a:solidFill>
                <a:srgbClr val="000000"/>
              </a:solidFill>
              <a:latin typeface="Calibri Light"/>
              <a:ea typeface="Calibri Light"/>
              <a:cs typeface="Calibri Light"/>
            </a:endParaRPr>
          </a:p>
        </p:txBody>
      </p:sp>
    </p:spTree>
    <p:extLst>
      <p:ext uri="{BB962C8B-B14F-4D97-AF65-F5344CB8AC3E}">
        <p14:creationId xmlns:p14="http://schemas.microsoft.com/office/powerpoint/2010/main" val="51962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pic>
        <p:nvPicPr>
          <p:cNvPr id="8" name="Picture 7" descr="A yellow and blue cover&#10;&#10;Description automatically generated">
            <a:extLst>
              <a:ext uri="{FF2B5EF4-FFF2-40B4-BE49-F238E27FC236}">
                <a16:creationId xmlns:a16="http://schemas.microsoft.com/office/drawing/2014/main" id="{539E6AF9-19EA-77C4-5F75-616593205EA9}"/>
              </a:ext>
            </a:extLst>
          </p:cNvPr>
          <p:cNvPicPr>
            <a:picLocks noChangeAspect="1"/>
          </p:cNvPicPr>
          <p:nvPr/>
        </p:nvPicPr>
        <p:blipFill>
          <a:blip r:embed="rId2"/>
          <a:stretch>
            <a:fillRect/>
          </a:stretch>
        </p:blipFill>
        <p:spPr>
          <a:xfrm>
            <a:off x="1519328" y="1613648"/>
            <a:ext cx="3388478" cy="4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C03E373-6FFD-668B-D71F-5A61CF69A3F8}"/>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88A12E36-739F-5F97-B070-7C71BEE2D5AA}"/>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dirty="0">
                <a:latin typeface="Calibri Light"/>
                <a:ea typeface="Calibri Light"/>
                <a:cs typeface="Calibri Light"/>
              </a:rPr>
              <a:t>12.1 </a:t>
            </a:r>
            <a:r>
              <a:rPr lang="en-US" sz="2600" dirty="0">
                <a:ea typeface="+mn-lt"/>
                <a:cs typeface="+mn-lt"/>
              </a:rPr>
              <a:t>A budget helps people achieve their financial goals by allocating income to necessary and desired spending, saving, and philanthropy.</a:t>
            </a:r>
            <a:endParaRPr lang="en-US" dirty="0">
              <a:ea typeface="+mn-lt"/>
              <a:cs typeface="+mn-lt"/>
            </a:endParaRPr>
          </a:p>
          <a:p>
            <a:pPr marL="514350" indent="-514350"/>
            <a:r>
              <a:rPr lang="en-US" sz="2600" dirty="0">
                <a:latin typeface="Calibri Light"/>
                <a:ea typeface="Calibri Light"/>
                <a:cs typeface="Calibri Light"/>
              </a:rPr>
              <a:t>12.2 </a:t>
            </a:r>
            <a:r>
              <a:rPr lang="en-US" sz="2600" dirty="0">
                <a:ea typeface="+mn-lt"/>
                <a:cs typeface="+mn-lt"/>
              </a:rPr>
              <a:t>Consumer decisions are influenced by the price of products or services, the price of alternatives, the consumer’s budget and preferences, and potential impact on the environment, society, and economy.</a:t>
            </a:r>
            <a:endParaRPr lang="en-US" dirty="0">
              <a:latin typeface="Calibri" panose="020F0502020204030204"/>
              <a:ea typeface="Calibri" panose="020F0502020204030204"/>
              <a:cs typeface="Calibri" panose="020F0502020204030204"/>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3638787741"/>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a2d848153fbf3e9e06a68b307ec64587">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7ad4493785847cbbb1e2c398cf1ffbe8"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8C92EF-95DE-403B-8603-7AA6EC7DB768}">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711EF54-CA8B-47BA-91A0-3C52EC819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34</Slides>
  <Notes>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3_Office Theme</vt:lpstr>
      <vt:lpstr>PowerPoint Presentation</vt:lpstr>
      <vt:lpstr>PowerPoint Presentation</vt:lpstr>
      <vt:lpstr>PowerPoint Presentation</vt:lpstr>
      <vt:lpstr>PowerPoint Presentation</vt:lpstr>
      <vt:lpstr>PowerPoint Presentation</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Breakout Rooms- Interactive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574</cp:revision>
  <dcterms:created xsi:type="dcterms:W3CDTF">2022-05-10T21:20:13Z</dcterms:created>
  <dcterms:modified xsi:type="dcterms:W3CDTF">2026-01-23T05:00:43Z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