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2"/>
  </p:notesMasterIdLst>
  <p:handoutMasterIdLst>
    <p:handoutMasterId r:id="rId43"/>
  </p:handoutMasterIdLst>
  <p:sldIdLst>
    <p:sldId id="768" r:id="rId5"/>
    <p:sldId id="722" r:id="rId6"/>
    <p:sldId id="812" r:id="rId7"/>
    <p:sldId id="770" r:id="rId8"/>
    <p:sldId id="771" r:id="rId9"/>
    <p:sldId id="843" r:id="rId10"/>
    <p:sldId id="819" r:id="rId11"/>
    <p:sldId id="790" r:id="rId12"/>
    <p:sldId id="786" r:id="rId13"/>
    <p:sldId id="809" r:id="rId14"/>
    <p:sldId id="811" r:id="rId15"/>
    <p:sldId id="798" r:id="rId16"/>
    <p:sldId id="808" r:id="rId17"/>
    <p:sldId id="775" r:id="rId18"/>
    <p:sldId id="820" r:id="rId19"/>
    <p:sldId id="728" r:id="rId20"/>
    <p:sldId id="813" r:id="rId21"/>
    <p:sldId id="815" r:id="rId22"/>
    <p:sldId id="816" r:id="rId23"/>
    <p:sldId id="821" r:id="rId24"/>
    <p:sldId id="822" r:id="rId25"/>
    <p:sldId id="841" r:id="rId26"/>
    <p:sldId id="842" r:id="rId27"/>
    <p:sldId id="844" r:id="rId28"/>
    <p:sldId id="823" r:id="rId29"/>
    <p:sldId id="825" r:id="rId30"/>
    <p:sldId id="832" r:id="rId31"/>
    <p:sldId id="838" r:id="rId32"/>
    <p:sldId id="830" r:id="rId33"/>
    <p:sldId id="840" r:id="rId34"/>
    <p:sldId id="837" r:id="rId35"/>
    <p:sldId id="836" r:id="rId36"/>
    <p:sldId id="839" r:id="rId37"/>
    <p:sldId id="831" r:id="rId38"/>
    <p:sldId id="827" r:id="rId39"/>
    <p:sldId id="828" r:id="rId40"/>
    <p:sldId id="7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F00"/>
    <a:srgbClr val="D7CE06"/>
    <a:srgbClr val="E9CF03"/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16FE84-7CA4-0540-00BF-3772E29519A6}" v="354" dt="2026-01-22T18:50:25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78BF-81A6-3FB0-2378-BB9D322E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8C82C-12EA-B53B-5E78-8D1101501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8952-24E2-2D2D-D8A9-97523C6B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D1A3-B50A-4CD5-95A9-CAA96276B292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96F5E-F85D-9030-9C83-61346A0F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2ECB-531D-4641-D8B0-06A64F1B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A125D-2EF3-4357-9E83-B997D77DE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  <p:sldLayoutId id="214748371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fpi.ca.gov/news/insights/social-media-finfluencers-who-should-you-tru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ristiaancolen/2000941234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ristiaancolen/20009412344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finfutures.intuit.com/student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natwestthrive.com/resource-hub/time-is-money-escape-ro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hyperlink" Target="https://www.gpb.org/lights-camera-budget-gam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education.intuit.com/home/game/the_path_to_good_cred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youtube.com/watch?v=RBAIsT9CWCw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www.youtube.com/watch?v=R88bsafnKX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FjtOgXWoO0k" TargetMode="External"/><Relationship Id="rId4" Type="http://schemas.openxmlformats.org/officeDocument/2006/relationships/hyperlink" Target="https://podcasts.apple.com/us/podcast/so-money-with-farnoosh-torabi/id955939085?i=10006434166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isern@schools.nyc.gov&#8203;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bc.com/2020/11/20/attention-robinhood-power-users-most-day-traders-lose-money.htm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nbc.com/video/2025/02/26/investing-101-lessons-from-self-made-millionaire-tiffany-james.html" TargetMode="External"/><Relationship Id="rId5" Type="http://schemas.openxmlformats.org/officeDocument/2006/relationships/hyperlink" Target="https://www.youtube.com/watch?v=3gdeOkAdtB8" TargetMode="External"/><Relationship Id="rId4" Type="http://schemas.openxmlformats.org/officeDocument/2006/relationships/hyperlink" Target="https://www.youtube.com/embed/xVvazoMc3dI?start=0&amp;end=22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onedlink.org/resources/what-is-a-stock/" TargetMode="External"/><Relationship Id="rId4" Type="http://schemas.openxmlformats.org/officeDocument/2006/relationships/hyperlink" Target="https://www.moomoo.com/us/learn/wiki?global_content=%7B%22promote_id%22%3A13764,%22sub_promote_id%22%3A1%7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isern@schools.nyc.gov" TargetMode="External"/><Relationship Id="rId2" Type="http://schemas.openxmlformats.org/officeDocument/2006/relationships/hyperlink" Target="https://www.linkedin.com/in/dianaiser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http://dianafinancialeducation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visualcapitalist.com/subscribe_pages/main/" TargetMode="External"/><Relationship Id="rId7" Type="http://schemas.openxmlformats.org/officeDocument/2006/relationships/hyperlink" Target="https://finimize.com/hubs/education" TargetMode="External"/><Relationship Id="rId2" Type="http://schemas.openxmlformats.org/officeDocument/2006/relationships/hyperlink" Target="https://sherwood.news/personal-finan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hustle.co/" TargetMode="External"/><Relationship Id="rId5" Type="http://schemas.openxmlformats.org/officeDocument/2006/relationships/hyperlink" Target="https://www.briefs.co/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www.morningbrew.com/issues/latest" TargetMode="Externa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talking&#10;&#10;AI-generated content may be incorrect.">
            <a:extLst>
              <a:ext uri="{FF2B5EF4-FFF2-40B4-BE49-F238E27FC236}">
                <a16:creationId xmlns:a16="http://schemas.microsoft.com/office/drawing/2014/main" id="{1A5E8AA4-F7D2-743F-026F-2554DE1C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29" r="15409"/>
          <a:stretch>
            <a:fillRect/>
          </a:stretch>
        </p:blipFill>
        <p:spPr>
          <a:xfrm>
            <a:off x="6896602" y="0"/>
            <a:ext cx="5387043" cy="6897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" r="29"/>
          <a:stretch/>
        </p:blipFill>
        <p:spPr>
          <a:xfrm>
            <a:off x="1096595" y="3256"/>
            <a:ext cx="8317756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991" y="801255"/>
            <a:ext cx="5877193" cy="3741777"/>
          </a:xfrm>
        </p:spPr>
        <p:txBody>
          <a:bodyPr lIns="91440" tIns="45720" rIns="91440" bIns="45720" anchor="t"/>
          <a:lstStyle/>
          <a:p>
            <a:r>
              <a:rPr lang="en-US" sz="4800" b="1">
                <a:solidFill>
                  <a:srgbClr val="414A58"/>
                </a:solidFill>
                <a:ea typeface="+mn-lt"/>
                <a:cs typeface="+mn-lt"/>
              </a:rPr>
              <a:t>2026 Winter Institute:</a:t>
            </a:r>
            <a:endParaRPr lang="en-US" sz="48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4800">
                <a:solidFill>
                  <a:srgbClr val="414A58"/>
                </a:solidFill>
                <a:ea typeface="+mn-lt"/>
                <a:cs typeface="+mn-lt"/>
              </a:rPr>
              <a:t>Trending Topics, Timeless Lessons: Social Media, News, and Modern Money Lessons</a:t>
            </a:r>
            <a:endParaRPr lang="en-US">
              <a:ea typeface="Calibri"/>
              <a:cs typeface="Calibri"/>
            </a:endParaRPr>
          </a:p>
          <a:p>
            <a:endParaRPr lang="en-US" sz="4800">
              <a:solidFill>
                <a:srgbClr val="414A58"/>
              </a:solidFill>
              <a:highlight>
                <a:srgbClr val="FFFF00"/>
              </a:highlight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note with writing on it&#10;&#10;AI-generated content may be incorrect.">
            <a:extLst>
              <a:ext uri="{FF2B5EF4-FFF2-40B4-BE49-F238E27FC236}">
                <a16:creationId xmlns:a16="http://schemas.microsoft.com/office/drawing/2014/main" id="{381E2133-16D7-FEBA-8A9F-037D842E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4" r="-3" b="3906"/>
          <a:stretch>
            <a:fillRect/>
          </a:stretch>
        </p:blipFill>
        <p:spPr>
          <a:xfrm rot="16200000">
            <a:off x="164135" y="1804462"/>
            <a:ext cx="5047735" cy="3383280"/>
          </a:xfrm>
          <a:prstGeom prst="rect">
            <a:avLst/>
          </a:prstGeom>
        </p:spPr>
      </p:pic>
      <p:pic>
        <p:nvPicPr>
          <p:cNvPr id="8" name="Picture 7" descr="A yellow note with black writing on it&#10;&#10;AI-generated content may be incorrect.">
            <a:extLst>
              <a:ext uri="{FF2B5EF4-FFF2-40B4-BE49-F238E27FC236}">
                <a16:creationId xmlns:a16="http://schemas.microsoft.com/office/drawing/2014/main" id="{C3FC02A4-B36E-350D-FE3D-35BDCF8E19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2" r="4538" b="-3"/>
          <a:stretch>
            <a:fillRect/>
          </a:stretch>
        </p:blipFill>
        <p:spPr>
          <a:xfrm>
            <a:off x="4683639" y="972235"/>
            <a:ext cx="3383280" cy="50477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BFAE71B-CF31-89ED-D413-E72041EB4D3C}"/>
              </a:ext>
            </a:extLst>
          </p:cNvPr>
          <p:cNvSpPr>
            <a:spLocks noGrp="1"/>
          </p:cNvSpPr>
          <p:nvPr/>
        </p:nvSpPr>
        <p:spPr>
          <a:xfrm>
            <a:off x="8372021" y="2398"/>
            <a:ext cx="3545428" cy="6096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2700" b="1" kern="1200" dirty="0">
                <a:latin typeface="+mj-lt"/>
                <a:ea typeface="+mj-ea"/>
                <a:cs typeface="+mj-cs"/>
              </a:rPr>
              <a:t>Questions </a:t>
            </a:r>
            <a:r>
              <a:rPr lang="en-US" sz="2700" b="1" dirty="0">
                <a:ea typeface="+mj-ea"/>
                <a:cs typeface="+mj-cs"/>
              </a:rPr>
              <a:t>you could use:</a:t>
            </a:r>
            <a:endParaRPr lang="en-US" sz="2700" kern="1200" dirty="0">
              <a:latin typeface="+mj-lt"/>
              <a:ea typeface="Calibri Light"/>
              <a:cs typeface="Calibri Light"/>
            </a:endParaRPr>
          </a:p>
          <a:p>
            <a:endParaRPr lang="en-US" sz="2400" b="1" dirty="0">
              <a:ea typeface="Calibri Light"/>
              <a:cs typeface="Calibri Light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"What is happening?"</a:t>
            </a:r>
            <a:br>
              <a:rPr lang="en-US" sz="2400" dirty="0">
                <a:latin typeface="Calibri"/>
                <a:ea typeface="Calibri Light"/>
                <a:cs typeface="Calibri Light"/>
              </a:rPr>
            </a:br>
            <a:br>
              <a:rPr lang="en-US" sz="2400" dirty="0">
                <a:latin typeface="Calibri"/>
                <a:ea typeface="Calibri Light"/>
                <a:cs typeface="Calibri Light"/>
              </a:rPr>
            </a:br>
            <a:r>
              <a:rPr lang="en-US" sz="2400" dirty="0">
                <a:latin typeface="Calibri"/>
                <a:ea typeface="Calibri"/>
                <a:cs typeface="Calibri"/>
              </a:rPr>
              <a:t>"</a:t>
            </a:r>
            <a:r>
              <a:rPr lang="en-US" sz="2400" kern="1200" dirty="0">
                <a:latin typeface="Calibri"/>
                <a:ea typeface="Calibri"/>
                <a:cs typeface="Calibri"/>
              </a:rPr>
              <a:t>What's the main financial concept </a:t>
            </a:r>
            <a:r>
              <a:rPr lang="en-US" sz="2400" dirty="0">
                <a:latin typeface="Calibri"/>
                <a:ea typeface="Calibri"/>
                <a:cs typeface="Calibri"/>
              </a:rPr>
              <a:t>at play here</a:t>
            </a:r>
            <a:r>
              <a:rPr lang="en-US" sz="2400" kern="1200" dirty="0">
                <a:latin typeface="Calibri"/>
                <a:ea typeface="Calibri"/>
                <a:cs typeface="Calibri"/>
              </a:rPr>
              <a:t>?"</a:t>
            </a:r>
            <a:br>
              <a:rPr lang="en-US" sz="2400" dirty="0">
                <a:latin typeface="Calibri"/>
                <a:ea typeface="+mj-ea"/>
                <a:cs typeface="+mj-cs"/>
              </a:rPr>
            </a:br>
            <a:endParaRPr lang="en-US" sz="2400" kern="1200">
              <a:latin typeface="Calibri"/>
              <a:ea typeface="Calibri Light"/>
              <a:cs typeface="Calibri Light"/>
            </a:endParaRPr>
          </a:p>
          <a:p>
            <a:r>
              <a:rPr lang="en-US" sz="2400" kern="1200" dirty="0">
                <a:latin typeface="Calibri"/>
                <a:ea typeface="Calibri"/>
                <a:cs typeface="Calibri"/>
              </a:rPr>
              <a:t>"Who benefits from this? Who might be harmed?"</a:t>
            </a:r>
            <a:br>
              <a:rPr lang="en-US" sz="2400" dirty="0">
                <a:latin typeface="Calibri"/>
                <a:ea typeface="+mj-ea"/>
                <a:cs typeface="+mj-cs"/>
              </a:rPr>
            </a:br>
            <a:endParaRPr lang="en-US" sz="2400" kern="1200">
              <a:latin typeface="Calibri"/>
              <a:ea typeface="Calibri Light"/>
              <a:cs typeface="Calibri Light"/>
            </a:endParaRPr>
          </a:p>
          <a:p>
            <a:r>
              <a:rPr lang="en-US" sz="2400" kern="1200" dirty="0">
                <a:latin typeface="Calibri"/>
                <a:ea typeface="Calibri"/>
                <a:cs typeface="Calibri"/>
              </a:rPr>
              <a:t>"How does this connect to our unit on ______?"</a:t>
            </a:r>
            <a:endParaRPr lang="en-US" sz="2400" kern="1200">
              <a:latin typeface="Calibri"/>
              <a:ea typeface="Calibri"/>
              <a:cs typeface="Calibri"/>
            </a:endParaRPr>
          </a:p>
          <a:p>
            <a:br>
              <a:rPr lang="en-US" sz="2400" dirty="0">
                <a:latin typeface="Calibri"/>
                <a:ea typeface="+mj-ea"/>
                <a:cs typeface="+mj-cs"/>
              </a:rPr>
            </a:br>
            <a:r>
              <a:rPr lang="en-US" sz="2400" kern="1200" dirty="0">
                <a:latin typeface="Calibri"/>
                <a:ea typeface="Calibri"/>
                <a:cs typeface="Calibri"/>
              </a:rPr>
              <a:t>"</a:t>
            </a:r>
            <a:r>
              <a:rPr lang="en-US" sz="2400" dirty="0">
                <a:latin typeface="Calibri"/>
                <a:ea typeface="Calibri"/>
                <a:cs typeface="Calibri"/>
              </a:rPr>
              <a:t>How does</a:t>
            </a:r>
            <a:r>
              <a:rPr lang="en-US" sz="2400" kern="1200" dirty="0">
                <a:latin typeface="Calibri"/>
                <a:ea typeface="Calibri"/>
                <a:cs typeface="Calibri"/>
              </a:rPr>
              <a:t> this impact </a:t>
            </a:r>
            <a:r>
              <a:rPr lang="en-US" sz="2400" dirty="0">
                <a:latin typeface="Calibri"/>
                <a:ea typeface="Calibri"/>
                <a:cs typeface="Calibri"/>
              </a:rPr>
              <a:t>us and our community</a:t>
            </a:r>
            <a:r>
              <a:rPr lang="en-US" sz="2400" kern="1200" dirty="0">
                <a:latin typeface="Calibri"/>
                <a:ea typeface="Calibri"/>
                <a:cs typeface="Calibri"/>
              </a:rPr>
              <a:t>?"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6D20A5-3073-B6A5-EAD2-4ABD2F884DB9}"/>
              </a:ext>
            </a:extLst>
          </p:cNvPr>
          <p:cNvSpPr/>
          <p:nvPr/>
        </p:nvSpPr>
        <p:spPr>
          <a:xfrm>
            <a:off x="2042583" y="1571625"/>
            <a:ext cx="613834" cy="317500"/>
          </a:xfrm>
          <a:prstGeom prst="rect">
            <a:avLst/>
          </a:prstGeom>
          <a:solidFill>
            <a:srgbClr val="E7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11928-747B-B9CD-9C3A-3D7EEC34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297F4-6D36-0FBE-7109-5B27BD7DA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9" name="Picture 8" descr="A yellow note with writing on it&#10;&#10;AI-generated content may be incorrect.">
            <a:extLst>
              <a:ext uri="{FF2B5EF4-FFF2-40B4-BE49-F238E27FC236}">
                <a16:creationId xmlns:a16="http://schemas.microsoft.com/office/drawing/2014/main" id="{7EC5F6DA-ACD2-14F2-54B4-B24721E87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25" r="207" b="211"/>
          <a:stretch>
            <a:fillRect/>
          </a:stretch>
        </p:blipFill>
        <p:spPr>
          <a:xfrm>
            <a:off x="7735383" y="1542184"/>
            <a:ext cx="3590682" cy="5001459"/>
          </a:xfrm>
          <a:prstGeom prst="rect">
            <a:avLst/>
          </a:prstGeom>
        </p:spPr>
      </p:pic>
      <p:pic>
        <p:nvPicPr>
          <p:cNvPr id="11" name="Picture 10" descr="A yellow note with writing on it&#10;&#10;AI-generated content may be incorrect.">
            <a:extLst>
              <a:ext uri="{FF2B5EF4-FFF2-40B4-BE49-F238E27FC236}">
                <a16:creationId xmlns:a16="http://schemas.microsoft.com/office/drawing/2014/main" id="{A569EEC4-BE54-CFF0-7CE3-C0EAFEAA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" r="4971" b="1313"/>
          <a:stretch>
            <a:fillRect/>
          </a:stretch>
        </p:blipFill>
        <p:spPr>
          <a:xfrm>
            <a:off x="4138839" y="1543278"/>
            <a:ext cx="3448058" cy="4980037"/>
          </a:xfrm>
          <a:prstGeom prst="rect">
            <a:avLst/>
          </a:prstGeom>
        </p:spPr>
      </p:pic>
      <p:pic>
        <p:nvPicPr>
          <p:cNvPr id="13" name="Picture 12" descr="A yellow note with black writing on it&#10;&#10;AI-generated content may be incorrect.">
            <a:extLst>
              <a:ext uri="{FF2B5EF4-FFF2-40B4-BE49-F238E27FC236}">
                <a16:creationId xmlns:a16="http://schemas.microsoft.com/office/drawing/2014/main" id="{0AC4C5B5-B98F-F23D-CFED-9FA1752AA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62" t="-42" r="7507" b="3978"/>
          <a:stretch>
            <a:fillRect/>
          </a:stretch>
        </p:blipFill>
        <p:spPr>
          <a:xfrm>
            <a:off x="487887" y="1543277"/>
            <a:ext cx="3432692" cy="49797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685D35-1254-CC73-CE5B-0F6636D3CF2C}"/>
              </a:ext>
            </a:extLst>
          </p:cNvPr>
          <p:cNvSpPr/>
          <p:nvPr/>
        </p:nvSpPr>
        <p:spPr>
          <a:xfrm>
            <a:off x="5397500" y="2206625"/>
            <a:ext cx="730250" cy="254000"/>
          </a:xfrm>
          <a:prstGeom prst="rect">
            <a:avLst/>
          </a:prstGeom>
          <a:solidFill>
            <a:srgbClr val="E9C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C34FBA-063B-8C7F-DD33-BD8CF3D25840}"/>
              </a:ext>
            </a:extLst>
          </p:cNvPr>
          <p:cNvSpPr/>
          <p:nvPr/>
        </p:nvSpPr>
        <p:spPr>
          <a:xfrm>
            <a:off x="8276166" y="2217208"/>
            <a:ext cx="508000" cy="137584"/>
          </a:xfrm>
          <a:prstGeom prst="rect">
            <a:avLst/>
          </a:prstGeom>
          <a:solidFill>
            <a:srgbClr val="E9C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3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567027-5B0A-C94C-4206-E52BDEB8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B6C648-5168-FFA7-7532-181B76F6B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7021D3-AC7B-1674-D4EC-CB6D68501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A5097-8718-410E-FEFA-53CDAC522190}"/>
              </a:ext>
            </a:extLst>
          </p:cNvPr>
          <p:cNvSpPr txBox="1">
            <a:spLocks/>
          </p:cNvSpPr>
          <p:nvPr/>
        </p:nvSpPr>
        <p:spPr>
          <a:xfrm>
            <a:off x="5117794" y="323371"/>
            <a:ext cx="4975462" cy="17910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4200" dirty="0"/>
              <a:t>Breakout #1 (10 min)</a:t>
            </a:r>
            <a:endParaRPr lang="en-US" sz="3800">
              <a:ea typeface="Calibri Light"/>
              <a:cs typeface="Calibri Light"/>
            </a:endParaRPr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33FE6-7385-EF52-3A6E-E9918E5E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8D891503-0530-36D0-8292-97BF67F0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9ADE8-8192-4E33-42A0-D1570E21A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688" y="1341721"/>
            <a:ext cx="3690326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B977923-1D71-5B33-9E32-47D62352658E}"/>
              </a:ext>
            </a:extLst>
          </p:cNvPr>
          <p:cNvSpPr txBox="1">
            <a:spLocks/>
          </p:cNvSpPr>
          <p:nvPr/>
        </p:nvSpPr>
        <p:spPr>
          <a:xfrm>
            <a:off x="5122622" y="1714976"/>
            <a:ext cx="7188562" cy="4830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200" b="1" dirty="0">
                <a:latin typeface="Calibri"/>
                <a:ea typeface="+mn-lt"/>
                <a:cs typeface="Calibri"/>
              </a:rPr>
              <a:t>1. Open a newsletter and choose 1 article (2 mins)</a:t>
            </a:r>
            <a:r>
              <a:rPr lang="en-US" sz="2200" dirty="0">
                <a:latin typeface="Calibri"/>
                <a:ea typeface="+mn-lt"/>
                <a:cs typeface="Calibri"/>
              </a:rPr>
              <a:t>: </a:t>
            </a:r>
            <a:endParaRPr lang="en-US" sz="2200"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ea typeface="+mn-lt"/>
                <a:cs typeface="+mn-lt"/>
              </a:rPr>
              <a:t>Sherwood: </a:t>
            </a:r>
            <a:r>
              <a:rPr lang="en-US" sz="2200" b="1" dirty="0" err="1">
                <a:solidFill>
                  <a:schemeClr val="accent4"/>
                </a:solidFill>
                <a:ea typeface="+mn-lt"/>
                <a:cs typeface="+mn-lt"/>
              </a:rPr>
              <a:t>sherwood.news</a:t>
            </a:r>
            <a:endParaRPr lang="en-US" sz="2200" dirty="0" err="1">
              <a:solidFill>
                <a:schemeClr val="accent4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ea typeface="+mn-lt"/>
                <a:cs typeface="+mn-lt"/>
              </a:rPr>
              <a:t>Visual Capitalist: </a:t>
            </a:r>
            <a:r>
              <a:rPr lang="en-US" sz="2200" b="1" dirty="0">
                <a:solidFill>
                  <a:schemeClr val="accent4"/>
                </a:solidFill>
                <a:ea typeface="+mn-lt"/>
                <a:cs typeface="+mn-lt"/>
              </a:rPr>
              <a:t>visualcapitalist.com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ea typeface="+mn-lt"/>
                <a:cs typeface="+mn-lt"/>
              </a:rPr>
              <a:t>Morning Brew: </a:t>
            </a:r>
            <a:r>
              <a:rPr lang="en-US" sz="2200" b="1" dirty="0">
                <a:solidFill>
                  <a:schemeClr val="accent4"/>
                </a:solidFill>
                <a:ea typeface="+mn-lt"/>
                <a:cs typeface="+mn-lt"/>
              </a:rPr>
              <a:t>morningbrew.com</a:t>
            </a:r>
            <a:endParaRPr lang="en-US" sz="22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The</a:t>
            </a:r>
            <a:r>
              <a:rPr lang="en-US" sz="2200" dirty="0">
                <a:ea typeface="+mn-lt"/>
                <a:cs typeface="+mn-lt"/>
              </a:rPr>
              <a:t> Hustle: </a:t>
            </a:r>
            <a:r>
              <a:rPr lang="en-US" sz="2200" b="1" dirty="0">
                <a:solidFill>
                  <a:schemeClr val="accent4"/>
                </a:solidFill>
                <a:ea typeface="+mn-lt"/>
                <a:cs typeface="+mn-lt"/>
              </a:rPr>
              <a:t>thehustle.co</a:t>
            </a:r>
            <a:endParaRPr lang="en-US">
              <a:solidFill>
                <a:schemeClr val="accent4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Finimize: </a:t>
            </a:r>
            <a:r>
              <a:rPr lang="en-US" sz="2200" b="1" dirty="0">
                <a:solidFill>
                  <a:schemeClr val="accent4"/>
                </a:solidFill>
                <a:ea typeface="+mn-lt"/>
                <a:cs typeface="+mn-lt"/>
              </a:rPr>
              <a:t>finimize.com</a:t>
            </a:r>
            <a:endParaRPr lang="en-US" sz="22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b="1" dirty="0">
                <a:ea typeface="+mn-lt"/>
                <a:cs typeface="+mn-lt"/>
              </a:rPr>
              <a:t>2. Everyone do a rapid share of their topic (30 sec each)</a:t>
            </a: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b="1" dirty="0">
                <a:ea typeface="+mn-lt"/>
                <a:cs typeface="+mn-lt"/>
              </a:rPr>
              <a:t>3. As a group, create (5 mins):</a:t>
            </a:r>
            <a:endParaRPr lang="en-US" sz="2200" dirty="0">
              <a:ea typeface="+mn-lt"/>
              <a:cs typeface="+mn-lt"/>
            </a:endParaRPr>
          </a:p>
          <a:p>
            <a:pPr marL="285750" indent="-285750"/>
            <a:r>
              <a:rPr lang="en-US" sz="2200" dirty="0">
                <a:ea typeface="+mn-lt"/>
                <a:cs typeface="+mn-lt"/>
              </a:rPr>
              <a:t>Two discussion questions you'd ask students</a:t>
            </a:r>
          </a:p>
          <a:p>
            <a:pPr marL="285750" indent="-285750"/>
            <a:r>
              <a:rPr lang="en-US" sz="2200" dirty="0">
                <a:ea typeface="+mn-lt"/>
                <a:cs typeface="+mn-lt"/>
              </a:rPr>
              <a:t>One connection to a financial literacy topic (budgeting, investing, credit, etc.)</a:t>
            </a:r>
          </a:p>
          <a:p>
            <a:pPr marL="285750" indent="-285750"/>
            <a:r>
              <a:rPr lang="en-US" sz="2200" dirty="0">
                <a:ea typeface="+mn-lt"/>
                <a:cs typeface="+mn-lt"/>
              </a:rPr>
              <a:t>One potential barrier for your specific students (reading level, vocab, interest) and how you'd address it</a:t>
            </a:r>
          </a:p>
        </p:txBody>
      </p:sp>
      <p:pic>
        <p:nvPicPr>
          <p:cNvPr id="4" name="Picture 3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330BE0E6-52DE-F320-3090-7E5A831E8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454197" y="881867"/>
            <a:ext cx="4248516" cy="45794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73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C42B0-B833-7BAF-7C67-2C18F560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64F5703-85CE-441F-D223-2D1A8125F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7D38F0-BF89-F056-1080-D4DAFAF8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6EA9B-B0C5-414C-1C4C-2669E3E9DB94}"/>
              </a:ext>
            </a:extLst>
          </p:cNvPr>
          <p:cNvSpPr txBox="1">
            <a:spLocks/>
          </p:cNvSpPr>
          <p:nvPr/>
        </p:nvSpPr>
        <p:spPr>
          <a:xfrm>
            <a:off x="5759829" y="973025"/>
            <a:ext cx="6431370" cy="14695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2093C-DC21-CCB1-F372-25BDF1240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13518F9C-6829-6D3A-C011-A69C5927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68F2A-6B01-944F-AA59-19DA6132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35" y="1719465"/>
            <a:ext cx="6447145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B02E8E8-EA02-C6C5-A5A3-872D3CB71D6D}"/>
              </a:ext>
            </a:extLst>
          </p:cNvPr>
          <p:cNvSpPr txBox="1">
            <a:spLocks/>
          </p:cNvSpPr>
          <p:nvPr/>
        </p:nvSpPr>
        <p:spPr>
          <a:xfrm>
            <a:off x="5838401" y="2300023"/>
            <a:ext cx="5869534" cy="29878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600" dirty="0">
                <a:ea typeface="+mn-lt"/>
                <a:cs typeface="+mn-lt"/>
              </a:rPr>
              <a:t>What newsletter and article did you choose? What's one question you created?</a:t>
            </a:r>
          </a:p>
          <a:p>
            <a:pPr marL="0" indent="0">
              <a:lnSpc>
                <a:spcPct val="70000"/>
              </a:lnSpc>
              <a:buNone/>
            </a:pPr>
            <a:endParaRPr lang="en-US" sz="1800" dirty="0">
              <a:ea typeface="Calibri"/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3600" dirty="0">
                <a:ea typeface="Calibri"/>
                <a:cs typeface="Calibri"/>
              </a:rPr>
              <a:t>Is this a practice you can use in your context?</a:t>
            </a:r>
            <a:endParaRPr lang="en-US"/>
          </a:p>
        </p:txBody>
      </p:sp>
      <p:pic>
        <p:nvPicPr>
          <p:cNvPr id="8" name="Picture 7" descr="A map of the united states of america with different colored squares&#10;&#10;AI-generated content may be incorrect.">
            <a:extLst>
              <a:ext uri="{FF2B5EF4-FFF2-40B4-BE49-F238E27FC236}">
                <a16:creationId xmlns:a16="http://schemas.microsoft.com/office/drawing/2014/main" id="{632DEE35-3CA4-FD91-FED0-3A1C9144A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87" y="412751"/>
            <a:ext cx="5323775" cy="5799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A44F6-989F-F859-DDE6-FADE9913186D}"/>
              </a:ext>
            </a:extLst>
          </p:cNvPr>
          <p:cNvSpPr txBox="1"/>
          <p:nvPr/>
        </p:nvSpPr>
        <p:spPr>
          <a:xfrm rot="480000">
            <a:off x="5556250" y="5873750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latin typeface="Calibri"/>
                <a:cs typeface="Segoe UI"/>
              </a:rPr>
              <a:t>&lt;--(Also...is this true for you?) </a:t>
            </a:r>
            <a:r>
              <a:rPr lang="en-US" sz="2000" dirty="0">
                <a:solidFill>
                  <a:schemeClr val="accent2">
                    <a:lumMod val="76000"/>
                  </a:schemeClr>
                </a:solidFill>
                <a:ea typeface="+mn-lt"/>
                <a:cs typeface="+mn-lt"/>
              </a:rPr>
              <a:t>🍔🍟</a:t>
            </a:r>
            <a:endParaRPr lang="en-US" sz="2000" dirty="0">
              <a:solidFill>
                <a:schemeClr val="accent2">
                  <a:lumMod val="76000"/>
                </a:schemeClr>
              </a:solidFill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2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7FE3-C4AD-3987-F00A-EA35C96DB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877" y="473319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sz="4800" dirty="0">
                <a:ea typeface="Calibri"/>
                <a:cs typeface="Calibri"/>
              </a:rPr>
              <a:t>Civics + $ Project: AllSides.com</a:t>
            </a:r>
          </a:p>
        </p:txBody>
      </p:sp>
      <p:pic>
        <p:nvPicPr>
          <p:cNvPr id="4" name="Picture 3" descr="A screenshot of a news page&#10;&#10;AI-generated content may be incorrect.">
            <a:extLst>
              <a:ext uri="{FF2B5EF4-FFF2-40B4-BE49-F238E27FC236}">
                <a16:creationId xmlns:a16="http://schemas.microsoft.com/office/drawing/2014/main" id="{75CE5EFC-FB27-1930-437A-042774997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72" y="1556563"/>
            <a:ext cx="5511840" cy="4335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E85C258F-60B2-3ACB-E231-B6C54E240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" r="-108" b="41330"/>
          <a:stretch>
            <a:fillRect/>
          </a:stretch>
        </p:blipFill>
        <p:spPr>
          <a:xfrm>
            <a:off x="6244696" y="4343203"/>
            <a:ext cx="5797798" cy="1547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A596E0AA-0F5B-CB00-9BC3-06C635C9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754" y="1554692"/>
            <a:ext cx="5796492" cy="23727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951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4A2CD-8249-9F71-5EF6-BD8F8AD24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8C4DCB-2FB7-9D13-0FFA-61947785A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1FC16-3C14-635E-ADB0-0F0D65285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5BFFB-7AF6-DCA1-E77D-4FDB6FC2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2: </a:t>
            </a:r>
          </a:p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Leveling Up Our</a:t>
            </a:r>
          </a:p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Algorithm$ </a:t>
            </a:r>
          </a:p>
        </p:txBody>
      </p:sp>
      <p:pic>
        <p:nvPicPr>
          <p:cNvPr id="6" name="Picture 5" descr="Social media - Wikipedia">
            <a:extLst>
              <a:ext uri="{FF2B5EF4-FFF2-40B4-BE49-F238E27FC236}">
                <a16:creationId xmlns:a16="http://schemas.microsoft.com/office/drawing/2014/main" id="{A993BC76-08DC-D7C1-02FB-3B5054FA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65" y="1088306"/>
            <a:ext cx="7529307" cy="4687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2E876-A392-52CD-D863-414C9FB2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rgbClr val="898989"/>
              </a:solidFill>
              <a:latin typeface="+mn-lt"/>
              <a:ea typeface="+mn-ea"/>
            </a:endParaRPr>
          </a:p>
        </p:txBody>
      </p:sp>
      <p:pic>
        <p:nvPicPr>
          <p:cNvPr id="8" name="Picture 7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C2CA05E6-66A2-8856-1583-C97FC12D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9491" y="330371"/>
            <a:ext cx="1644522" cy="8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86834" y="613823"/>
            <a:ext cx="2682631" cy="500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</a:rPr>
              <a:t>Drop it in the chat!</a:t>
            </a:r>
            <a:endParaRPr lang="en-US" b="1" dirty="0">
              <a:ea typeface="+mj-ea"/>
              <a:cs typeface="+mj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4447308" y="1714804"/>
            <a:ext cx="6895908" cy="4536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4000" b="1" dirty="0">
                <a:ea typeface="+mn-lt"/>
                <a:cs typeface="+mn-lt"/>
              </a:rPr>
              <a:t>What kind of financial content shows up in your feed?</a:t>
            </a:r>
            <a:endParaRPr lang="en-US" b="1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Budget hacks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Crypto drama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Real estate tips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4000" dirty="0">
                <a:ea typeface="+mn-lt"/>
                <a:cs typeface="+mn-lt"/>
              </a:rPr>
              <a:t>Side hustle ideas</a:t>
            </a:r>
            <a:endParaRPr lang="en-US" dirty="0"/>
          </a:p>
          <a:p>
            <a:pPr>
              <a:buFont typeface="Arial"/>
            </a:pPr>
            <a:r>
              <a:rPr lang="en-US" sz="4000" dirty="0">
                <a:ea typeface="Calibri"/>
                <a:cs typeface="Calibri"/>
              </a:rPr>
              <a:t>Nothing yet (I mostly see...)</a:t>
            </a:r>
          </a:p>
          <a:p>
            <a:pPr marL="514350"/>
            <a:endParaRPr lang="en-US"/>
          </a:p>
          <a:p>
            <a:pPr marL="514350"/>
            <a:endParaRPr lang="en-US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68C239A6-2B9D-25C0-A9A3-58162406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28BC73-40EF-4015-2111-9A961EF19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67000C9-D402-35CD-242E-78872FCDB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BFEF8B0-F427-409E-798B-BA072FFAA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5FCB3-A87E-E3D7-331A-03578D0AC4D6}"/>
              </a:ext>
            </a:extLst>
          </p:cNvPr>
          <p:cNvSpPr txBox="1">
            <a:spLocks/>
          </p:cNvSpPr>
          <p:nvPr/>
        </p:nvSpPr>
        <p:spPr>
          <a:xfrm>
            <a:off x="4040804" y="502607"/>
            <a:ext cx="8058345" cy="586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ea typeface="+mj-lt"/>
                <a:cs typeface="+mj-lt"/>
              </a:rPr>
              <a:t>Finfluencer Project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5D3F6BD-C805-8858-339F-4BB7B7ACC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25616-FE0F-6EA4-C131-4E02B9520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FB7C1-8869-2673-2DE8-079A68ABC08A}"/>
              </a:ext>
            </a:extLst>
          </p:cNvPr>
          <p:cNvSpPr txBox="1"/>
          <p:nvPr/>
        </p:nvSpPr>
        <p:spPr>
          <a:xfrm>
            <a:off x="4053134" y="1328290"/>
            <a:ext cx="7892898" cy="50321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Students' </a:t>
            </a:r>
            <a:r>
              <a:rPr lang="en-US" sz="2000" i="1" dirty="0">
                <a:ea typeface="+mn-lt"/>
                <a:cs typeface="+mn-lt"/>
              </a:rPr>
              <a:t>For You Pages</a:t>
            </a:r>
            <a:r>
              <a:rPr lang="en-US" sz="2000" dirty="0">
                <a:ea typeface="+mn-lt"/>
                <a:cs typeface="+mn-lt"/>
              </a:rPr>
              <a:t> are full of financial advice - some credible,      some dangerous. There’s plenty of good information out there, </a:t>
            </a:r>
            <a:endParaRPr lang="en-US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and we need help them learn to tell what’s legit and what’s not.</a:t>
            </a:r>
            <a:endParaRPr lang="en-US" dirty="0">
              <a:ea typeface="+mn-lt"/>
              <a:cs typeface="+mn-lt"/>
            </a:endParaRPr>
          </a:p>
          <a:p>
            <a:endParaRPr lang="en-US" sz="11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a typeface="+mn-lt"/>
                <a:cs typeface="+mn-lt"/>
              </a:rPr>
              <a:t>Why Social Media:</a:t>
            </a:r>
            <a:endParaRPr lang="en-US" sz="1400" b="1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It’s accessible and engaging:</a:t>
            </a:r>
            <a:r>
              <a:rPr lang="en-US" sz="2000" dirty="0">
                <a:ea typeface="+mn-lt"/>
                <a:cs typeface="+mn-lt"/>
              </a:rPr>
              <a:t> Students already spend time on social media, so financial content feels easy to reach.</a:t>
            </a:r>
            <a:endParaRPr lang="en-US" sz="2000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It feels real and relatable:</a:t>
            </a:r>
            <a:r>
              <a:rPr lang="en-US" sz="2000" dirty="0">
                <a:ea typeface="+mn-lt"/>
                <a:cs typeface="+mn-lt"/>
              </a:rPr>
              <a:t> Influencers share everyday money decisions in ways that mirror students’ own lives.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It supports peer learning:</a:t>
            </a:r>
            <a:r>
              <a:rPr lang="en-US" sz="2000" dirty="0">
                <a:ea typeface="+mn-lt"/>
                <a:cs typeface="+mn-lt"/>
              </a:rPr>
              <a:t> Students see, share, and discuss financial wins and mistakes.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ea typeface="Calibri" panose="020F0502020204030204"/>
                <a:cs typeface="Calibri" panose="020F0502020204030204"/>
              </a:rPr>
              <a:t>Options to structure: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You can do this as a 1-day activity, or you can extend into a project.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You can focus on financial content and only provide trusted sources.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 panose="020F0502020204030204"/>
                <a:cs typeface="Calibri" panose="020F0502020204030204"/>
              </a:rPr>
              <a:t>You can have students find their own and evaluate for credibility.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C11AB-BA1D-942F-EDAE-7495B45D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73" r="277" b="-2211"/>
          <a:stretch>
            <a:fillRect/>
          </a:stretch>
        </p:blipFill>
        <p:spPr>
          <a:xfrm>
            <a:off x="3885740" y="1089363"/>
            <a:ext cx="4649587" cy="242687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More Media GIFs - Find &amp; Share on GIPHY">
            <a:extLst>
              <a:ext uri="{FF2B5EF4-FFF2-40B4-BE49-F238E27FC236}">
                <a16:creationId xmlns:a16="http://schemas.microsoft.com/office/drawing/2014/main" id="{51066459-D67A-F806-3C6F-9DD026B6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439333"/>
            <a:ext cx="3270250" cy="32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5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58F530-114B-1DB6-231C-A77F222E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C565A06-4F71-5702-2529-0052B85A9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433C0CE-785A-8208-3FBA-287E9B152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FC81F-A177-BED2-423F-6B9FF9431E01}"/>
              </a:ext>
            </a:extLst>
          </p:cNvPr>
          <p:cNvSpPr txBox="1">
            <a:spLocks/>
          </p:cNvSpPr>
          <p:nvPr/>
        </p:nvSpPr>
        <p:spPr>
          <a:xfrm>
            <a:off x="3746284" y="766377"/>
            <a:ext cx="8346123" cy="345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Finfluencer Project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AC88934-2560-84A3-CEE3-8FD616BA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0C510-8865-1514-7B6B-FF34095CC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FDB432-16A5-11EE-1C00-AE6D5823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73" r="277" b="-2211"/>
          <a:stretch>
            <a:fillRect/>
          </a:stretch>
        </p:blipFill>
        <p:spPr>
          <a:xfrm>
            <a:off x="3685803" y="1480131"/>
            <a:ext cx="4233558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F7D13D83-A8E5-B315-C50F-77881F12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7" y="1893032"/>
            <a:ext cx="11133667" cy="4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BB5EA-9586-1DF5-E4C2-AECFEA86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E26125E-3ECA-7100-16AB-5850D1CB3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D62FC72-1F82-FB0A-0680-E355EA65C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73F6A-6D1B-AE94-A225-FC4F9D4A8CF9}"/>
              </a:ext>
            </a:extLst>
          </p:cNvPr>
          <p:cNvSpPr txBox="1">
            <a:spLocks/>
          </p:cNvSpPr>
          <p:nvPr/>
        </p:nvSpPr>
        <p:spPr>
          <a:xfrm>
            <a:off x="555003" y="766377"/>
            <a:ext cx="11537404" cy="345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Finfluencer Project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D56EB57-23F0-C0F2-0073-4355AC7FC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EA397-A21F-76BA-0515-928073126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0436BA-EBC1-601B-1FFD-8173D1418D56}"/>
              </a:ext>
            </a:extLst>
          </p:cNvPr>
          <p:cNvSpPr txBox="1"/>
          <p:nvPr/>
        </p:nvSpPr>
        <p:spPr>
          <a:xfrm>
            <a:off x="564076" y="1831061"/>
            <a:ext cx="1112162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+mn-lt"/>
                <a:cs typeface="+mn-lt"/>
              </a:rPr>
              <a:t>The Credibility Framework I Teach (adjust as you see fit!):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✅ Cites sources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✅ Discloses sponsorships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✅ Acknowledges complexity ("it depends on your situation")</a:t>
            </a:r>
            <a:endParaRPr lang="en-US" sz="24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✅ Has credentials or lived experience they're transparent about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❌ Promises "get rich quick"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❌ Sells courses as main income source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❌ Uses fear tactics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algn="r"/>
            <a:r>
              <a:rPr lang="en-US" sz="2000" dirty="0">
                <a:ea typeface="Calibri" panose="020F0502020204030204"/>
                <a:cs typeface="Calibri" panose="020F0502020204030204"/>
              </a:rPr>
              <a:t>Good read before project:</a:t>
            </a:r>
            <a:endParaRPr lang="en-US" sz="2000" dirty="0">
              <a:ea typeface="+mn-lt"/>
              <a:cs typeface="+mn-lt"/>
            </a:endParaRPr>
          </a:p>
          <a:p>
            <a:pPr algn="r"/>
            <a:r>
              <a:rPr lang="en-US" sz="2000" dirty="0">
                <a:ea typeface="+mn-lt"/>
                <a:cs typeface="+mn-lt"/>
                <a:hlinkClick r:id="rId2"/>
              </a:rPr>
              <a:t>dfpi.ca.gov/news/insights/social-media-finfluencers-who-should-you-trust/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FC9B88-A733-F0C3-3464-F59E8E2F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73" r="277" b="-2211"/>
          <a:stretch>
            <a:fillRect/>
          </a:stretch>
        </p:blipFill>
        <p:spPr>
          <a:xfrm>
            <a:off x="326816" y="1469548"/>
            <a:ext cx="5641141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Verify Social Media GIF by INTO ACTION - Find &amp; Share on GIPHY">
            <a:extLst>
              <a:ext uri="{FF2B5EF4-FFF2-40B4-BE49-F238E27FC236}">
                <a16:creationId xmlns:a16="http://schemas.microsoft.com/office/drawing/2014/main" id="{50FF3682-B85A-2393-5ED9-B3F45E1D1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917" y="2580950"/>
            <a:ext cx="2582334" cy="23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4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Certificate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latin typeface="Calibri Light"/>
                <a:ea typeface="Calibri Light"/>
                <a:cs typeface="Calibri Light"/>
              </a:rPr>
              <a:t>To earn professional development hours for webinars, you must:</a:t>
            </a:r>
          </a:p>
          <a:p>
            <a:pPr marL="0" indent="0">
              <a:buNone/>
            </a:pPr>
            <a:endParaRPr lang="en-US" sz="2600">
              <a:latin typeface="Calibri Light"/>
              <a:ea typeface="Calibri Light"/>
              <a:cs typeface="Calibri Light"/>
            </a:endParaRP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Watch a minimum of 75% for all sessions </a:t>
            </a:r>
          </a:p>
          <a:p>
            <a:pPr marL="457200" indent="-457200">
              <a:buFont typeface="Arial"/>
            </a:pPr>
            <a:r>
              <a:rPr lang="en-US" sz="2600">
                <a:latin typeface="Calibri Light"/>
                <a:ea typeface="Calibri Light"/>
                <a:cs typeface="Calibri Light"/>
              </a:rPr>
              <a:t>You will automatically receive a professional development certificate via e-mail within 24 to 48 hours.</a:t>
            </a:r>
            <a:endParaRPr lang="en-US">
              <a:ea typeface="Calibri Light"/>
            </a:endParaRPr>
          </a:p>
          <a:p>
            <a:pPr marL="0" indent="0">
              <a:buNone/>
            </a:pPr>
            <a:endParaRPr lang="en-US" sz="260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8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972CD-0690-D7EC-A49B-7016B2E6F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858D1-0EF4-4C33-C8B3-F729346A1C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2" name="Picture 1" descr="A screenshot of a classroom connection&#10;&#10;AI-generated content may be incorrect.">
            <a:extLst>
              <a:ext uri="{FF2B5EF4-FFF2-40B4-BE49-F238E27FC236}">
                <a16:creationId xmlns:a16="http://schemas.microsoft.com/office/drawing/2014/main" id="{A871A417-12F5-BE9F-0FC1-A29961021F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20" r="-109" b="-764"/>
          <a:stretch>
            <a:fillRect/>
          </a:stretch>
        </p:blipFill>
        <p:spPr>
          <a:xfrm>
            <a:off x="1594705" y="1615464"/>
            <a:ext cx="8953750" cy="48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18D9-C51C-B593-6549-F3CF4D7B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D76D-2A54-2DDC-68F6-84B8E187C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5" name="Picture 4" descr="Screens screenshots of a chat&#10;&#10;AI-generated content may be incorrect.">
            <a:extLst>
              <a:ext uri="{FF2B5EF4-FFF2-40B4-BE49-F238E27FC236}">
                <a16:creationId xmlns:a16="http://schemas.microsoft.com/office/drawing/2014/main" id="{4691B5A2-783F-D68E-D17F-96EBA6D9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8" y="1414340"/>
            <a:ext cx="91916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9ADAC8-FDD3-D5DF-D822-17CC26720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ell phone&#10;&#10;AI-generated content may be incorrect.">
            <a:extLst>
              <a:ext uri="{FF2B5EF4-FFF2-40B4-BE49-F238E27FC236}">
                <a16:creationId xmlns:a16="http://schemas.microsoft.com/office/drawing/2014/main" id="{6BA85DF6-05E6-8DA6-FE84-CF0A7884F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7" r="2626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1BC405-DBDD-366F-EB0E-54CC3893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340825"/>
            <a:ext cx="3984284" cy="7422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Breakout #2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A41C0-0DDA-CFD6-8519-B81C3A08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bg1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schemeClr val="bg1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267E8-2771-4358-0F2A-FE2B61C7BD32}"/>
              </a:ext>
            </a:extLst>
          </p:cNvPr>
          <p:cNvSpPr txBox="1"/>
          <p:nvPr/>
        </p:nvSpPr>
        <p:spPr>
          <a:xfrm>
            <a:off x="556846" y="1191846"/>
            <a:ext cx="6799384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baseline="0" dirty="0">
                <a:latin typeface="Calibri"/>
                <a:ea typeface="Segoe UI"/>
                <a:cs typeface="Segoe UI"/>
              </a:rPr>
              <a:t>1. </a:t>
            </a:r>
            <a:r>
              <a:rPr lang="en-US" sz="2000" b="1" dirty="0">
                <a:latin typeface="Calibri"/>
                <a:ea typeface="Segoe UI"/>
                <a:cs typeface="Segoe UI"/>
              </a:rPr>
              <a:t>Vote on one</a:t>
            </a:r>
            <a:r>
              <a:rPr lang="en-US" sz="2000" b="1" baseline="0" dirty="0">
                <a:latin typeface="Calibri"/>
                <a:ea typeface="Segoe UI"/>
                <a:cs typeface="Segoe UI"/>
              </a:rPr>
              <a:t> </a:t>
            </a:r>
            <a:r>
              <a:rPr lang="en-US" sz="2000" b="1" dirty="0">
                <a:latin typeface="Calibri"/>
                <a:ea typeface="Segoe UI"/>
                <a:cs typeface="Segoe UI"/>
              </a:rPr>
              <a:t>finfluencer</a:t>
            </a:r>
            <a:r>
              <a:rPr lang="en-US" sz="2000" b="1" baseline="0" dirty="0">
                <a:latin typeface="Calibri"/>
                <a:ea typeface="Segoe UI"/>
                <a:cs typeface="Segoe UI"/>
              </a:rPr>
              <a:t> to investigate</a:t>
            </a:r>
            <a:r>
              <a:rPr lang="en-US" sz="2000" baseline="0" dirty="0">
                <a:latin typeface="Calibri"/>
                <a:ea typeface="Segoe UI"/>
                <a:cs typeface="Segoe UI"/>
              </a:rPr>
              <a:t> (as a group)</a:t>
            </a:r>
            <a:r>
              <a:rPr lang="en-US" sz="2000" dirty="0">
                <a:latin typeface="Calibri"/>
                <a:ea typeface="Segoe UI"/>
                <a:cs typeface="Segoe UI"/>
              </a:rPr>
              <a:t>​</a:t>
            </a:r>
            <a:endParaRPr lang="en-US" dirty="0"/>
          </a:p>
          <a:p>
            <a:pPr rtl="0">
              <a:lnSpc>
                <a:spcPct val="150000"/>
              </a:lnSpc>
            </a:pPr>
            <a:r>
              <a:rPr lang="en-US" sz="2000" b="1" baseline="0" dirty="0">
                <a:latin typeface="Calibri"/>
                <a:ea typeface="Segoe UI"/>
                <a:cs typeface="Segoe UI"/>
              </a:rPr>
              <a:t>2. Look at their last 5 posts:</a:t>
            </a:r>
            <a:r>
              <a:rPr lang="en-US" sz="2000" baseline="0" dirty="0">
                <a:latin typeface="Calibri"/>
                <a:ea typeface="Segoe UI"/>
                <a:cs typeface="Segoe UI"/>
              </a:rPr>
              <a:t> </a:t>
            </a:r>
            <a:r>
              <a:rPr lang="en-US" sz="2000" dirty="0">
                <a:latin typeface="Calibri"/>
                <a:ea typeface="Segoe UI"/>
                <a:cs typeface="Segoe UI"/>
              </a:rPr>
              <a:t>​</a:t>
            </a:r>
          </a:p>
          <a:p>
            <a:pPr marL="800100" lvl="1" indent="-34290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What topics do they cover? </a:t>
            </a:r>
            <a:endParaRPr lang="en-US" sz="2000" dirty="0">
              <a:latin typeface="Calibri"/>
              <a:ea typeface="Arial"/>
              <a:cs typeface="Arial"/>
            </a:endParaRPr>
          </a:p>
          <a:p>
            <a:pPr marL="800100" lvl="1" indent="-34290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Do they cite sources? </a:t>
            </a:r>
            <a:endParaRPr lang="en-US">
              <a:latin typeface="Calibri"/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What's their tone/approach? </a:t>
            </a:r>
            <a:endParaRPr lang="en-US">
              <a:latin typeface="Calibri"/>
              <a:ea typeface="Calibri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Any red flags?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  <a:endParaRPr lang="en-US" dirty="0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000" b="1" baseline="0" dirty="0">
                <a:latin typeface="Calibri"/>
                <a:ea typeface="Segoe UI"/>
                <a:cs typeface="Segoe UI"/>
              </a:rPr>
              <a:t>3. Decide as a group:</a:t>
            </a:r>
            <a:r>
              <a:rPr lang="en-US" sz="2000" baseline="0" dirty="0">
                <a:latin typeface="Calibri"/>
                <a:ea typeface="Segoe UI"/>
                <a:cs typeface="Segoe UI"/>
              </a:rPr>
              <a:t> </a:t>
            </a:r>
            <a:r>
              <a:rPr lang="en-US" sz="2000" dirty="0">
                <a:latin typeface="Calibri"/>
                <a:ea typeface="Segoe UI"/>
                <a:cs typeface="Segoe UI"/>
              </a:rPr>
              <a:t>​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 rtl="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Would you approve them for students? Why/why not?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</a:p>
          <a:p>
            <a:pPr marL="742950" lvl="1" indent="-285750" rtl="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What age group is this appropriate for?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</a:p>
          <a:p>
            <a:pPr marL="742950" lvl="1" indent="-285750" rtl="0">
              <a:lnSpc>
                <a:spcPct val="150000"/>
              </a:lnSpc>
              <a:buFont typeface="Courier New"/>
              <a:buChar char="o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What conversation would you have with students BEFORE sending them to this creator?</a:t>
            </a:r>
          </a:p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BA6791-22A2-7D52-F866-BC35119FF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01" y="1026812"/>
            <a:ext cx="3524250" cy="323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464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C616B-57A3-7B62-5DD2-4FD88542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48A7E6D-40F8-FB93-6F03-6AC3D54E3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ell phone&#10;&#10;AI-generated content may be incorrect.">
            <a:extLst>
              <a:ext uri="{FF2B5EF4-FFF2-40B4-BE49-F238E27FC236}">
                <a16:creationId xmlns:a16="http://schemas.microsoft.com/office/drawing/2014/main" id="{AB730C50-47CE-0C45-49D8-992BDDF66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7" r="26263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6EDA234-11C4-E23B-9E61-D9A90D4AD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B48B19-B808-D40F-FF96-A0F70E6A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340825"/>
            <a:ext cx="3984284" cy="7422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Share Out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D90A4-F7FA-E3AB-16E0-D74D0CC3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bg1"/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chemeClr val="bg1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48F1CA-659B-FD2E-F73A-7C20D9F7DEE2}"/>
              </a:ext>
            </a:extLst>
          </p:cNvPr>
          <p:cNvSpPr txBox="1"/>
          <p:nvPr/>
        </p:nvSpPr>
        <p:spPr>
          <a:xfrm>
            <a:off x="429847" y="1455615"/>
            <a:ext cx="6408613" cy="3956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</a:rPr>
              <a:t>Which creator did you 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investigate?</a:t>
            </a:r>
            <a:endParaRPr lang="en-US" sz="3600" dirty="0"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1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600" dirty="0">
                <a:latin typeface="Calibri"/>
                <a:ea typeface="Calibri"/>
                <a:cs typeface="Calibri"/>
              </a:rPr>
              <a:t>Approved or 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not</a:t>
            </a:r>
            <a:r>
              <a:rPr lang="en-US" sz="3600" dirty="0">
                <a:latin typeface="Calibri"/>
                <a:ea typeface="Calibri"/>
                <a:cs typeface="Calibri"/>
              </a:rPr>
              <a:t> approved - and why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?</a:t>
            </a:r>
            <a:endParaRPr lang="en-US" sz="36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11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600" baseline="0" dirty="0">
                <a:latin typeface="Calibri"/>
                <a:ea typeface="Calibri"/>
                <a:cs typeface="Calibri"/>
              </a:rPr>
              <a:t>What </a:t>
            </a:r>
            <a:r>
              <a:rPr lang="en-US" sz="3600" dirty="0">
                <a:latin typeface="Calibri"/>
                <a:ea typeface="Calibri"/>
                <a:cs typeface="Calibri"/>
              </a:rPr>
              <a:t>ideas do 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you </a:t>
            </a:r>
            <a:r>
              <a:rPr lang="en-US" sz="3600" dirty="0">
                <a:latin typeface="Calibri"/>
                <a:ea typeface="Calibri"/>
                <a:cs typeface="Calibri"/>
              </a:rPr>
              <a:t>use to get 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students to </a:t>
            </a:r>
            <a:r>
              <a:rPr lang="en-US" sz="3600" dirty="0">
                <a:latin typeface="Calibri"/>
                <a:ea typeface="Calibri"/>
                <a:cs typeface="Calibri"/>
              </a:rPr>
              <a:t>analyze</a:t>
            </a:r>
            <a:r>
              <a:rPr lang="en-US" sz="3600" baseline="0" dirty="0">
                <a:latin typeface="Calibri"/>
                <a:ea typeface="Calibri"/>
                <a:cs typeface="Calibri"/>
              </a:rPr>
              <a:t>?</a:t>
            </a:r>
            <a:endParaRPr lang="en-US" sz="3600" dirty="0">
              <a:ea typeface="Calibri"/>
              <a:cs typeface="Calibri"/>
            </a:endParaRPr>
          </a:p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C7A4B8-524D-89DE-2CFF-DC30CE263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01" y="1026812"/>
            <a:ext cx="3524250" cy="323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903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694D6-6BDF-2048-DBEE-E9C53E2C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17E9ED-3D5A-FE44-E6BF-921038735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875D940-0891-539B-01A0-E649AA246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595D2-58B7-B7E9-F466-964902A894F7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Closing</a:t>
            </a:r>
          </a:p>
          <a:p>
            <a:pPr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Connection</a:t>
            </a:r>
            <a:endParaRPr lang="en-US" kern="120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DDDDD6A-12BA-0078-D93C-6CD965152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0266C6-DE29-8B9A-F26F-CC0399BCE792}"/>
              </a:ext>
            </a:extLst>
          </p:cNvPr>
          <p:cNvSpPr txBox="1">
            <a:spLocks/>
          </p:cNvSpPr>
          <p:nvPr/>
        </p:nvSpPr>
        <p:spPr>
          <a:xfrm>
            <a:off x="4447308" y="1226343"/>
            <a:ext cx="6895908" cy="502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ea typeface="+mn-lt"/>
                <a:cs typeface="+mn-lt"/>
              </a:rPr>
              <a:t>What’s one thing you’ll try with students this week?</a:t>
            </a:r>
            <a:endParaRPr lang="en-US">
              <a:ea typeface="+mn-lt"/>
              <a:cs typeface="+mn-lt"/>
            </a:endParaRPr>
          </a:p>
          <a:p>
            <a:pPr marL="514350"/>
            <a:endParaRPr lang="en-US">
              <a:ea typeface="Calibri" panose="020F0502020204030204"/>
              <a:cs typeface="Calibri" panose="020F0502020204030204"/>
            </a:endParaRPr>
          </a:p>
          <a:p>
            <a:pPr marL="514350"/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0A71B-7396-E362-CD8F-86F00536E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D6F441F6-69A4-2FF7-E54C-25575A8D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12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68936-C4A8-E766-04AC-F1E01B995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CEBCF9-2F48-FA7F-828C-E6730B547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C7DED5-11D5-E3ED-CF6E-839B8F1A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D310C-A8A1-395D-7C17-61743BA5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</a:t>
            </a:r>
            <a:r>
              <a:rPr lang="en-US" sz="2600" dirty="0">
                <a:solidFill>
                  <a:srgbClr val="FFFFFF"/>
                </a:solidFill>
              </a:rPr>
              <a:t>3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 </a:t>
            </a:r>
          </a:p>
          <a:p>
            <a:pPr algn="ctr"/>
            <a:r>
              <a:rPr lang="en-US" sz="2600" dirty="0">
                <a:solidFill>
                  <a:srgbClr val="FFFFFF"/>
                </a:solidFill>
                <a:ea typeface="+mj-lt"/>
                <a:cs typeface="+mj-lt"/>
              </a:rPr>
              <a:t>Unit-Specific Modern Money Tool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$ 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3622E-CE76-089A-9B4D-F3DF5FDB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898989"/>
              </a:solidFill>
              <a:latin typeface="+mn-lt"/>
              <a:ea typeface="+mn-ea"/>
            </a:endParaRPr>
          </a:p>
        </p:txBody>
      </p:sp>
      <p:pic>
        <p:nvPicPr>
          <p:cNvPr id="8" name="Picture 7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F40FFD0D-A7F7-7008-90E6-0C0BF4A0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491" y="330371"/>
            <a:ext cx="1644522" cy="83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E2126-580F-2CBB-4696-6DE5C6E7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66" y="3730626"/>
            <a:ext cx="3778250" cy="2127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B9F0ED-EFC9-1052-DDD8-FBED6710FB89}"/>
              </a:ext>
            </a:extLst>
          </p:cNvPr>
          <p:cNvSpPr txBox="1">
            <a:spLocks/>
          </p:cNvSpPr>
          <p:nvPr/>
        </p:nvSpPr>
        <p:spPr>
          <a:xfrm>
            <a:off x="3735701" y="480628"/>
            <a:ext cx="7213706" cy="1234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b="1" dirty="0">
                <a:ea typeface="+mj-lt"/>
                <a:cs typeface="+mj-lt"/>
              </a:rPr>
              <a:t>Budget, Credit and Investing Resources &amp; Crowdsource!</a:t>
            </a:r>
            <a:endParaRPr lang="en-US" dirty="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12" name="Picture 11" descr="A person with red hair and red earrings&#10;&#10;AI-generated content may be incorrect.">
            <a:extLst>
              <a:ext uri="{FF2B5EF4-FFF2-40B4-BE49-F238E27FC236}">
                <a16:creationId xmlns:a16="http://schemas.microsoft.com/office/drawing/2014/main" id="{FC959F09-A6B0-A424-153D-74898D3E9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666" y="2513013"/>
            <a:ext cx="3037417" cy="24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79247-119F-4D29-1616-825432963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8152783-F392-0343-CCAA-173C36185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383AFC2-5044-14B1-A7E2-1A16BC156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A72CB-5100-2D66-3B43-443215B5204D}"/>
              </a:ext>
            </a:extLst>
          </p:cNvPr>
          <p:cNvSpPr txBox="1">
            <a:spLocks/>
          </p:cNvSpPr>
          <p:nvPr/>
        </p:nvSpPr>
        <p:spPr>
          <a:xfrm>
            <a:off x="518367" y="141961"/>
            <a:ext cx="11574040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Budget Unit (Standard I &amp; II)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67A386F-58C3-3FBD-8873-6F7A0104F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B3F1F-D9C2-7F97-A473-14FA2A1026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9582D-C58A-96AD-AED7-654446CEFFC7}"/>
              </a:ext>
            </a:extLst>
          </p:cNvPr>
          <p:cNvSpPr txBox="1"/>
          <p:nvPr/>
        </p:nvSpPr>
        <p:spPr>
          <a:xfrm>
            <a:off x="514416" y="1606369"/>
            <a:ext cx="11509954" cy="27238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Poppins"/>
                <a:ea typeface="+mn-lt"/>
                <a:cs typeface="Poppins"/>
              </a:rPr>
              <a:t>Games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Poppins"/>
              </a:rPr>
              <a:t>NatWest: Time is Money Escape Room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ea typeface="+mn-lt"/>
                <a:cs typeface="+mn-lt"/>
                <a:hlinkClick r:id="rId2"/>
              </a:rPr>
              <a:t>https://natwestthrive.com/resource-hub/time-is-money-escape-room</a:t>
            </a:r>
            <a:r>
              <a:rPr lang="en-US" sz="2000" dirty="0">
                <a:ea typeface="+mn-lt"/>
                <a:cs typeface="+mn-lt"/>
              </a:rPr>
              <a:t> 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err="1">
                <a:latin typeface="Calibri"/>
                <a:ea typeface="Calibri"/>
                <a:cs typeface="Poppins"/>
              </a:rPr>
              <a:t>Fintutures</a:t>
            </a:r>
            <a:endParaRPr lang="en-US" sz="2000">
              <a:latin typeface="Calibri"/>
              <a:ea typeface="Calibri"/>
              <a:cs typeface="Poppins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latin typeface="Calibri"/>
                <a:ea typeface="Calibri"/>
                <a:cs typeface="Calibri"/>
                <a:hlinkClick r:id="rId3"/>
              </a:rPr>
              <a:t>finfutures</a:t>
            </a:r>
            <a:r>
              <a:rPr lang="en-US" sz="2000" dirty="0">
                <a:latin typeface="Calibri"/>
                <a:ea typeface="+mn-lt"/>
                <a:cs typeface="+mn-lt"/>
                <a:hlinkClick r:id="rId3"/>
              </a:rPr>
              <a:t>.intuit.com/student</a:t>
            </a:r>
            <a:endParaRPr lang="en-US"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Georgia Public Broadcast: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>
                <a:ea typeface="+mn-lt"/>
                <a:cs typeface="+mn-lt"/>
                <a:hlinkClick r:id="rId4"/>
              </a:rPr>
              <a:t>gpb.org/lights-camera-budget-game/</a:t>
            </a:r>
            <a:endParaRPr lang="en-US" sz="20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2000" i="1" dirty="0">
              <a:latin typeface="Poppins"/>
              <a:ea typeface="Calibri"/>
              <a:cs typeface="Poppins"/>
            </a:endParaRPr>
          </a:p>
          <a:p>
            <a:pPr marL="457200" indent="-457200">
              <a:buFont typeface="Arial"/>
              <a:buChar char="•"/>
            </a:pPr>
            <a:endParaRPr lang="en-US" sz="1100">
              <a:ea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F3697-3299-8F70-D356-6442DB0261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273" r="277" b="-2211"/>
          <a:stretch>
            <a:fillRect/>
          </a:stretch>
        </p:blipFill>
        <p:spPr>
          <a:xfrm>
            <a:off x="288553" y="1279048"/>
            <a:ext cx="5905724" cy="242687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blue text on a dark blue background&#10;&#10;AI-generated content may be incorrect.">
            <a:extLst>
              <a:ext uri="{FF2B5EF4-FFF2-40B4-BE49-F238E27FC236}">
                <a16:creationId xmlns:a16="http://schemas.microsoft.com/office/drawing/2014/main" id="{F968ECD9-2AA4-D29A-455F-33C37D7D7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06" t="3446" r="21183" b="35070"/>
          <a:stretch>
            <a:fillRect/>
          </a:stretch>
        </p:blipFill>
        <p:spPr>
          <a:xfrm rot="-420000">
            <a:off x="768866" y="4475731"/>
            <a:ext cx="2558782" cy="17318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D098632-C445-D52D-BD03-23FBA665F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20000">
            <a:off x="6143013" y="3640219"/>
            <a:ext cx="5547703" cy="26182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34F04B7-692A-4263-5352-392FCBCF24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593" r="200"/>
          <a:stretch>
            <a:fillRect/>
          </a:stretch>
        </p:blipFill>
        <p:spPr>
          <a:xfrm rot="360000">
            <a:off x="3420765" y="4137776"/>
            <a:ext cx="2556944" cy="23298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2372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D72E9-2886-7926-0EBD-9E1C3893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689C1-5B18-00E9-86D2-78A39B6239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4" name="Picture 3" descr="A person using a computer&#10;&#10;AI-generated content may be incorrect.">
            <a:extLst>
              <a:ext uri="{FF2B5EF4-FFF2-40B4-BE49-F238E27FC236}">
                <a16:creationId xmlns:a16="http://schemas.microsoft.com/office/drawing/2014/main" id="{78933FB5-FEBC-5949-0FF0-9525AFC9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21" y="1873697"/>
            <a:ext cx="3547209" cy="3771657"/>
          </a:xfrm>
          <a:prstGeom prst="rect">
            <a:avLst/>
          </a:prstGeom>
        </p:spPr>
      </p:pic>
      <p:pic>
        <p:nvPicPr>
          <p:cNvPr id="6" name="Picture 5" descr="A person writing on a piece of paper with a pencil in front of a computer&#10;&#10;AI-generated content may be incorrect.">
            <a:extLst>
              <a:ext uri="{FF2B5EF4-FFF2-40B4-BE49-F238E27FC236}">
                <a16:creationId xmlns:a16="http://schemas.microsoft.com/office/drawing/2014/main" id="{F3D5A043-E8BD-E0AB-DB66-726D16D44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037" y="1877320"/>
            <a:ext cx="3817565" cy="3780693"/>
          </a:xfrm>
          <a:prstGeom prst="rect">
            <a:avLst/>
          </a:prstGeom>
        </p:spPr>
      </p:pic>
      <p:pic>
        <p:nvPicPr>
          <p:cNvPr id="7" name="Picture 6" descr="A person sitting at a desk using a computer&#10;&#10;AI-generated content may be incorrect.">
            <a:extLst>
              <a:ext uri="{FF2B5EF4-FFF2-40B4-BE49-F238E27FC236}">
                <a16:creationId xmlns:a16="http://schemas.microsoft.com/office/drawing/2014/main" id="{61F3823C-F899-078F-4AC9-E67F1083C1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68" r="7335" b="216"/>
          <a:stretch>
            <a:fillRect/>
          </a:stretch>
        </p:blipFill>
        <p:spPr>
          <a:xfrm>
            <a:off x="4135479" y="1498192"/>
            <a:ext cx="3658657" cy="48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3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8D937C-0C1C-807D-179B-94AD19B31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4ECC3EE-A16F-376F-8796-886589DA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1F44509-5639-4294-D0A7-4D0161140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E769F-0AFB-9D54-7DD0-CD118BB85C3E}"/>
              </a:ext>
            </a:extLst>
          </p:cNvPr>
          <p:cNvSpPr txBox="1">
            <a:spLocks/>
          </p:cNvSpPr>
          <p:nvPr/>
        </p:nvSpPr>
        <p:spPr>
          <a:xfrm>
            <a:off x="518367" y="141961"/>
            <a:ext cx="11574040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Credit Unit (Standard IV)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F6C2D9-C9A3-160E-EBC3-80FF0FAA0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D2A2E-FF0B-0A80-F1DC-C64721583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6AAFB5-57B0-B30E-700D-08932554269E}"/>
              </a:ext>
            </a:extLst>
          </p:cNvPr>
          <p:cNvSpPr txBox="1"/>
          <p:nvPr/>
        </p:nvSpPr>
        <p:spPr>
          <a:xfrm>
            <a:off x="514416" y="1606369"/>
            <a:ext cx="115099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Poppins"/>
                <a:ea typeface="+mn-lt"/>
                <a:cs typeface="Poppins"/>
              </a:rPr>
              <a:t>Game: 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dirty="0">
                <a:ea typeface="+mn-lt"/>
                <a:cs typeface="+mn-lt"/>
              </a:rPr>
              <a:t>The Path to Good Credit: </a:t>
            </a:r>
            <a:r>
              <a:rPr lang="en-US" sz="2000" dirty="0">
                <a:ea typeface="+mn-lt"/>
                <a:cs typeface="+mn-lt"/>
                <a:hlinkClick r:id="rId2"/>
              </a:rPr>
              <a:t>education.intuit.com/home/game/the_path_to_good_credit</a:t>
            </a:r>
            <a:endParaRPr lang="en-US" sz="2000" dirty="0">
              <a:latin typeface="Poppins"/>
              <a:ea typeface="+mn-lt"/>
              <a:cs typeface="Poppins"/>
            </a:endParaRPr>
          </a:p>
          <a:p>
            <a:pPr marL="742950" lvl="1" indent="-285750">
              <a:buFont typeface="Arial,Sans-Serif"/>
              <a:buChar char="•"/>
            </a:pPr>
            <a:endParaRPr lang="en-US" sz="2000" dirty="0">
              <a:solidFill>
                <a:srgbClr val="000000"/>
              </a:solidFill>
              <a:latin typeface="Poppins"/>
              <a:ea typeface="+mn-lt"/>
              <a:cs typeface="Poppins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668573-5A57-66E5-CEBC-19740FCCF1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273" r="277" b="-2211"/>
          <a:stretch>
            <a:fillRect/>
          </a:stretch>
        </p:blipFill>
        <p:spPr>
          <a:xfrm>
            <a:off x="288553" y="1279048"/>
            <a:ext cx="5905724" cy="242687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9C7EF81F-43E1-B6D6-570E-3EF716256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091" b="-254"/>
          <a:stretch>
            <a:fillRect/>
          </a:stretch>
        </p:blipFill>
        <p:spPr>
          <a:xfrm>
            <a:off x="361462" y="2492704"/>
            <a:ext cx="4044463" cy="3855764"/>
          </a:xfrm>
          <a:prstGeom prst="rect">
            <a:avLst/>
          </a:prstGeom>
        </p:spPr>
      </p:pic>
      <p:pic>
        <p:nvPicPr>
          <p:cNvPr id="7" name="Picture 6" descr="A screenshot of a game&#10;&#10;AI-generated content may be incorrect.">
            <a:extLst>
              <a:ext uri="{FF2B5EF4-FFF2-40B4-BE49-F238E27FC236}">
                <a16:creationId xmlns:a16="http://schemas.microsoft.com/office/drawing/2014/main" id="{A80F7D4D-B0B4-E8BE-2553-E82A0D80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994" y="2496649"/>
            <a:ext cx="4556860" cy="3691548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AE31C29-4D19-5119-A4EC-2E9E40E3C0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99" b="-254"/>
          <a:stretch>
            <a:fillRect/>
          </a:stretch>
        </p:blipFill>
        <p:spPr>
          <a:xfrm>
            <a:off x="4405922" y="2492703"/>
            <a:ext cx="2461848" cy="38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5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B501B-6013-2084-3DB2-B69385786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8EFC730-F76A-0FE6-2C70-321B31BE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0E2711D-97C1-8CD0-F576-B985521FA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56EF9-D5EC-397D-ED17-58B10F743EA3}"/>
              </a:ext>
            </a:extLst>
          </p:cNvPr>
          <p:cNvSpPr txBox="1">
            <a:spLocks/>
          </p:cNvSpPr>
          <p:nvPr/>
        </p:nvSpPr>
        <p:spPr>
          <a:xfrm>
            <a:off x="518367" y="141961"/>
            <a:ext cx="11574040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Credit Unit (Standard IV)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F5D86E-C1D7-70B4-BA17-BC7B67C4F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158F0-D18B-A50B-FF41-C31BDCA2B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B0065-5437-28D7-EF0F-800274B24B09}"/>
              </a:ext>
            </a:extLst>
          </p:cNvPr>
          <p:cNvSpPr txBox="1"/>
          <p:nvPr/>
        </p:nvSpPr>
        <p:spPr>
          <a:xfrm>
            <a:off x="514416" y="1606369"/>
            <a:ext cx="1150995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Poppins"/>
                <a:ea typeface="+mn-lt"/>
                <a:cs typeface="Poppins"/>
              </a:rPr>
              <a:t>Podcasts &amp; Episodes: </a:t>
            </a:r>
            <a:endParaRPr lang="en-US" sz="2000" dirty="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i="1" dirty="0">
                <a:latin typeface="Poppins"/>
                <a:ea typeface="+mn-lt"/>
                <a:cs typeface="Poppins"/>
              </a:rPr>
              <a:t>Earn Your Leisure</a:t>
            </a:r>
            <a:endParaRPr lang="en-US" sz="2000">
              <a:latin typeface="Poppins"/>
              <a:ea typeface="+mn-lt"/>
              <a:cs typeface="Poppins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2000" dirty="0">
                <a:solidFill>
                  <a:srgbClr val="0097A7"/>
                </a:solidFill>
                <a:latin typeface="Poppins"/>
                <a:ea typeface="+mn-lt"/>
                <a:cs typeface="Poppins"/>
                <a:hlinkClick r:id="rId2"/>
              </a:rPr>
              <a:t>Establishing Credit at a Young Age</a:t>
            </a:r>
            <a:r>
              <a:rPr lang="en-US" sz="2000" dirty="0">
                <a:latin typeface="Poppins"/>
                <a:ea typeface="+mn-lt"/>
                <a:cs typeface="Poppins"/>
              </a:rPr>
              <a:t> (Total time 10:07)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 sz="2000" dirty="0">
                <a:solidFill>
                  <a:srgbClr val="0097A7"/>
                </a:solidFill>
                <a:latin typeface="Poppins"/>
                <a:ea typeface="+mn-lt"/>
                <a:cs typeface="Poppins"/>
                <a:hlinkClick r:id="rId3"/>
              </a:rPr>
              <a:t>How to Master Your Credit</a:t>
            </a:r>
            <a:r>
              <a:rPr lang="en-US" sz="2000" dirty="0">
                <a:latin typeface="Poppins"/>
                <a:ea typeface="+mn-lt"/>
                <a:cs typeface="Poppins"/>
              </a:rPr>
              <a:t> (Total time 8:47)</a:t>
            </a:r>
            <a:endParaRPr lang="en-US" sz="2000"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000" i="1" dirty="0">
                <a:latin typeface="Poppins"/>
                <a:ea typeface="+mn-lt"/>
                <a:cs typeface="Poppins"/>
              </a:rPr>
              <a:t>So Money with </a:t>
            </a:r>
            <a:r>
              <a:rPr lang="en-US" sz="2000" i="1" dirty="0" err="1">
                <a:latin typeface="Poppins"/>
                <a:ea typeface="+mn-lt"/>
                <a:cs typeface="Poppins"/>
              </a:rPr>
              <a:t>Farnoosh</a:t>
            </a:r>
            <a:endParaRPr lang="en-US" sz="2000">
              <a:ea typeface="+mn-lt"/>
              <a:cs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97A7"/>
                </a:solidFill>
                <a:latin typeface="Poppins"/>
                <a:ea typeface="+mn-lt"/>
                <a:cs typeface="Poppins"/>
                <a:hlinkClick r:id="rId4"/>
              </a:rPr>
              <a:t>Smart Credit and Banking Moves for Women w/Vrinda Gupta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+mn-lt"/>
                <a:cs typeface="Poppins"/>
              </a:rPr>
              <a:t> (5:00-15:00)</a:t>
            </a:r>
            <a:endParaRPr lang="en-US" sz="2000">
              <a:solidFill>
                <a:srgbClr val="000000"/>
              </a:solidFill>
              <a:latin typeface="Poppins"/>
              <a:ea typeface="+mn-lt"/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Poppins"/>
                <a:ea typeface="+mn-lt"/>
                <a:cs typeface="Poppins"/>
              </a:rPr>
              <a:t>Financial Feminist</a:t>
            </a:r>
            <a:endParaRPr lang="en-US" sz="20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97A7"/>
                </a:solidFill>
                <a:latin typeface="Poppins"/>
                <a:ea typeface="+mn-lt"/>
                <a:cs typeface="Poppins"/>
                <a:hlinkClick r:id="rId5"/>
              </a:rPr>
              <a:t>Credit Card Company Secrets w/Vrinda Gupta</a:t>
            </a:r>
            <a:r>
              <a:rPr lang="en-US" sz="2000" dirty="0">
                <a:solidFill>
                  <a:srgbClr val="000000"/>
                </a:solidFill>
                <a:latin typeface="Poppins"/>
                <a:ea typeface="+mn-lt"/>
                <a:cs typeface="Poppins"/>
              </a:rPr>
              <a:t> (2:55-6:00)</a:t>
            </a:r>
            <a:endParaRPr lang="en-US" sz="2000">
              <a:solidFill>
                <a:srgbClr val="000000"/>
              </a:solidFill>
              <a:latin typeface="Poppins"/>
              <a:ea typeface="+mn-lt"/>
              <a:cs typeface="Poppins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B01D01-DA47-8AB2-C9BD-C5896A0EFF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273" r="277" b="-2211"/>
          <a:stretch>
            <a:fillRect/>
          </a:stretch>
        </p:blipFill>
        <p:spPr>
          <a:xfrm>
            <a:off x="288553" y="1279048"/>
            <a:ext cx="5905724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4A1B473D-C0B2-8DDD-2F69-F874C1DE7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40000">
            <a:off x="7148512" y="4374621"/>
            <a:ext cx="3228975" cy="2066925"/>
          </a:xfrm>
          <a:prstGeom prst="rect">
            <a:avLst/>
          </a:prstGeom>
        </p:spPr>
      </p:pic>
      <p:pic>
        <p:nvPicPr>
          <p:cNvPr id="6" name="Picture 5" descr="A couple of women talking&#10;&#10;AI-generated content may be incorrect.">
            <a:extLst>
              <a:ext uri="{FF2B5EF4-FFF2-40B4-BE49-F238E27FC236}">
                <a16:creationId xmlns:a16="http://schemas.microsoft.com/office/drawing/2014/main" id="{38B6EDC3-818E-6FF0-2AA4-3628D68E6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005" y="4374091"/>
            <a:ext cx="450532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9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FF07BE-BEE2-CA91-2CFF-E2D9F819D769}"/>
              </a:ext>
            </a:extLst>
          </p:cNvPr>
          <p:cNvSpPr txBox="1">
            <a:spLocks/>
          </p:cNvSpPr>
          <p:nvPr/>
        </p:nvSpPr>
        <p:spPr>
          <a:xfrm>
            <a:off x="4732424" y="655339"/>
            <a:ext cx="59766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Presenter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erson standing in a room&#10;&#10;AI-generated content may be incorrect.">
            <a:extLst>
              <a:ext uri="{FF2B5EF4-FFF2-40B4-BE49-F238E27FC236}">
                <a16:creationId xmlns:a16="http://schemas.microsoft.com/office/drawing/2014/main" id="{529B12AE-38BE-F233-6FF7-8751B5CF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" r="25309" b="-309"/>
          <a:stretch>
            <a:fillRect/>
          </a:stretch>
        </p:blipFill>
        <p:spPr>
          <a:xfrm>
            <a:off x="478490" y="1069319"/>
            <a:ext cx="4064227" cy="365084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EA94EF-F339-F73A-1192-794A94AD3BC1}"/>
              </a:ext>
            </a:extLst>
          </p:cNvPr>
          <p:cNvSpPr txBox="1">
            <a:spLocks/>
          </p:cNvSpPr>
          <p:nvPr/>
        </p:nvSpPr>
        <p:spPr>
          <a:xfrm>
            <a:off x="4732424" y="1793943"/>
            <a:ext cx="7461529" cy="32229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None/>
            </a:pPr>
            <a:r>
              <a:rPr lang="en-US" sz="1900" b="1" dirty="0"/>
              <a:t>¡Hola! </a:t>
            </a:r>
            <a:r>
              <a:rPr lang="en-US" sz="1900" dirty="0"/>
              <a:t>I'm Diana Isern:</a:t>
            </a:r>
            <a:endParaRPr lang="en-US" sz="190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Assistant Principal – 20 years in NYC Public Schools</a:t>
            </a:r>
            <a:endParaRPr lang="en-US" sz="1900" dirty="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Financial Educator &amp; Advocate</a:t>
            </a:r>
            <a:endParaRPr lang="en-US" sz="190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Advisor, Invest in Girls (A Program of CEE)</a:t>
            </a:r>
            <a:endParaRPr lang="en-US" sz="190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Curriculum Designer</a:t>
            </a:r>
            <a:endParaRPr lang="en-US" sz="190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AFC® Accredited Financial Counselor</a:t>
            </a:r>
            <a:endParaRPr lang="en-US" sz="1900">
              <a:ea typeface="Calibri"/>
              <a:cs typeface="Calibri"/>
            </a:endParaRPr>
          </a:p>
          <a:p>
            <a:pPr marL="457200" lvl="1">
              <a:spcAft>
                <a:spcPts val="500"/>
              </a:spcAft>
            </a:pPr>
            <a:r>
              <a:rPr lang="en-US" sz="1900" dirty="0"/>
              <a:t>Soon-to-be author August '26! </a:t>
            </a:r>
            <a:endParaRPr lang="en-US" sz="1900" i="1">
              <a:ea typeface="Calibri"/>
              <a:cs typeface="Calibri"/>
            </a:endParaRPr>
          </a:p>
          <a:p>
            <a:pPr marL="971550" lvl="2">
              <a:spcAft>
                <a:spcPts val="500"/>
              </a:spcAft>
            </a:pPr>
            <a:r>
              <a:rPr lang="en-US" sz="1900" i="1" dirty="0"/>
              <a:t>Money Talks: An Educator's Guide to Financial Empowerment</a:t>
            </a:r>
            <a:endParaRPr lang="en-US" sz="1900" i="1" dirty="0"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0FEAE0-513A-D92D-0D6C-F3EC7166C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EADA0DB5-D251-4409-98A1-A880E670946F}"/>
              </a:ext>
            </a:extLst>
          </p:cNvPr>
          <p:cNvSpPr txBox="1"/>
          <p:nvPr/>
        </p:nvSpPr>
        <p:spPr>
          <a:xfrm>
            <a:off x="1600528" y="6025173"/>
            <a:ext cx="10364339" cy="65659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75"/>
              </a:lnSpc>
            </a:pPr>
            <a:r>
              <a:rPr lang="en-US" sz="2000" baseline="0" dirty="0">
                <a:latin typeface="Calibri"/>
                <a:ea typeface="Arial"/>
                <a:cs typeface="Arial"/>
              </a:rPr>
              <a:t>LinkedIn</a:t>
            </a:r>
            <a:r>
              <a:rPr lang="en-US" sz="2000" dirty="0">
                <a:latin typeface="Calibri"/>
                <a:ea typeface="Arial"/>
                <a:cs typeface="Arial"/>
              </a:rPr>
              <a:t>:</a:t>
            </a:r>
            <a:r>
              <a:rPr lang="en-US" sz="2000" b="1" baseline="0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</a:rPr>
              <a:t> </a:t>
            </a:r>
            <a:r>
              <a:rPr lang="en-US" sz="2000" b="1" strike="noStrike" baseline="0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</a:rPr>
              <a:t>linkedin.com/in/</a:t>
            </a:r>
            <a:r>
              <a:rPr lang="en-US" sz="2000" b="1" strike="noStrike" baseline="0" dirty="0" err="1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</a:rPr>
              <a:t>dianaisern</a:t>
            </a:r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</a:rPr>
              <a:t> ​ </a:t>
            </a:r>
            <a:r>
              <a:rPr lang="en-US" sz="2000" baseline="0" dirty="0">
                <a:latin typeface="Calibri"/>
                <a:ea typeface="Arial"/>
                <a:cs typeface="Arial"/>
              </a:rPr>
              <a:t>Email</a:t>
            </a:r>
            <a:r>
              <a:rPr lang="en-US" sz="2000" dirty="0">
                <a:latin typeface="Calibri"/>
                <a:ea typeface="Arial"/>
                <a:cs typeface="Arial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Arial"/>
                <a:cs typeface="Arial"/>
              </a:rPr>
              <a:t> </a:t>
            </a:r>
            <a:r>
              <a:rPr lang="en-US" sz="2000" b="1" strike="noStrike" baseline="0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Disern@schools.nyc.gov</a:t>
            </a:r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en-US" dirty="0">
              <a:solidFill>
                <a:schemeClr val="accent2">
                  <a:lumMod val="76000"/>
                </a:schemeClr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2175"/>
              </a:lnSpc>
            </a:pPr>
            <a:r>
              <a:rPr lang="en-US" sz="2000" dirty="0">
                <a:latin typeface="Calibri"/>
                <a:ea typeface="Arial"/>
                <a:cs typeface="Arial"/>
              </a:rPr>
              <a:t>Website: </a:t>
            </a:r>
            <a:r>
              <a:rPr lang="en-US" sz="2000" b="1" dirty="0">
                <a:solidFill>
                  <a:schemeClr val="accent2">
                    <a:lumMod val="76000"/>
                  </a:schemeClr>
                </a:solidFill>
                <a:latin typeface="Calibri"/>
                <a:ea typeface="Arial"/>
                <a:cs typeface="Arial"/>
              </a:rPr>
              <a:t>dianafinancialeducation.com</a:t>
            </a:r>
            <a:endParaRPr lang="en-US">
              <a:solidFill>
                <a:schemeClr val="accent2">
                  <a:lumMod val="76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043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9449C-3158-69F4-2011-45898786D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3AC3A-EFB4-EC62-2C4B-B0902E5900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2" name="Picture 1" descr="A collage of a person in a classroom&#10;&#10;AI-generated content may be incorrect.">
            <a:extLst>
              <a:ext uri="{FF2B5EF4-FFF2-40B4-BE49-F238E27FC236}">
                <a16:creationId xmlns:a16="http://schemas.microsoft.com/office/drawing/2014/main" id="{CE21BACF-0BEE-1215-5FD5-416CB13A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67" y="1359633"/>
            <a:ext cx="9102480" cy="54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60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75E240-785B-3B14-0F6F-ADE79B338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FB1B-90B5-BC3B-4C97-A8B586FE6792}"/>
              </a:ext>
            </a:extLst>
          </p:cNvPr>
          <p:cNvSpPr txBox="1">
            <a:spLocks/>
          </p:cNvSpPr>
          <p:nvPr/>
        </p:nvSpPr>
        <p:spPr>
          <a:xfrm>
            <a:off x="800267" y="1503240"/>
            <a:ext cx="4059730" cy="326695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Discussion: Day Trading</a:t>
            </a: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600">
                <a:latin typeface="Calibri"/>
                <a:ea typeface="Calibri"/>
                <a:cs typeface="Calibri"/>
              </a:rPr>
              <a:t>Many of my students are interested in day trading. This interest can create an engaging moment to have a discussion around the risks and rewards.</a:t>
            </a:r>
          </a:p>
        </p:txBody>
      </p:sp>
      <p:pic>
        <p:nvPicPr>
          <p:cNvPr id="4" name="Picture 3" descr="What Is Day Trading &amp; Is It A Bad Idea? | The Motley Fool">
            <a:extLst>
              <a:ext uri="{FF2B5EF4-FFF2-40B4-BE49-F238E27FC236}">
                <a16:creationId xmlns:a16="http://schemas.microsoft.com/office/drawing/2014/main" id="{BDDA33C1-81B0-957B-BAA4-6122F7B0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487" y="1550011"/>
            <a:ext cx="6457950" cy="317182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0DA175E-249A-DAD1-5176-116F358B7FEA}"/>
              </a:ext>
            </a:extLst>
          </p:cNvPr>
          <p:cNvSpPr txBox="1">
            <a:spLocks/>
          </p:cNvSpPr>
          <p:nvPr/>
        </p:nvSpPr>
        <p:spPr>
          <a:xfrm>
            <a:off x="801082" y="4413656"/>
            <a:ext cx="10710133" cy="232503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/>
                <a:ea typeface="Calibri"/>
                <a:cs typeface="Calibri"/>
              </a:rPr>
              <a:t>Resources</a:t>
            </a:r>
            <a:endParaRPr lang="en-US"/>
          </a:p>
          <a:p>
            <a:pPr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CNBC Article: </a:t>
            </a:r>
            <a:r>
              <a:rPr lang="en-US" sz="1800"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Attention Robinhood power users: Most day traders lose money</a:t>
            </a:r>
            <a:r>
              <a:rPr lang="en-US" sz="1800"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Charles Schwab Article: </a:t>
            </a:r>
            <a:r>
              <a:rPr lang="en-US" sz="1800"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Investing vs. Trading: What's the Difference?</a:t>
            </a:r>
            <a:r>
              <a:rPr lang="en-US" sz="1800">
                <a:latin typeface="Calibri"/>
                <a:ea typeface="Calibri"/>
                <a:cs typeface="Calibri"/>
              </a:rPr>
              <a:t> </a:t>
            </a:r>
            <a:endParaRPr lang="en-US" sz="1800">
              <a:ea typeface="Calibri"/>
              <a:cs typeface="Calibri"/>
            </a:endParaRPr>
          </a:p>
          <a:p>
            <a:pPr>
              <a:buFont typeface="Arial"/>
            </a:pPr>
            <a:r>
              <a:rPr lang="en-US" sz="1800">
                <a:latin typeface="Calibri"/>
                <a:ea typeface="Calibri"/>
                <a:cs typeface="Calibri"/>
              </a:rPr>
              <a:t>Popcorn Finance Podcast: </a:t>
            </a:r>
            <a:r>
              <a:rPr lang="en-US" sz="1800"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Trading vs. Investing</a:t>
            </a:r>
            <a:r>
              <a:rPr lang="en-US" sz="1800">
                <a:latin typeface="Calibri"/>
                <a:ea typeface="Calibri"/>
                <a:cs typeface="Calibri"/>
              </a:rPr>
              <a:t> </a:t>
            </a:r>
            <a:endParaRPr lang="en-US" sz="1800">
              <a:ea typeface="Calibri"/>
              <a:cs typeface="Calibri"/>
            </a:endParaRPr>
          </a:p>
          <a:p>
            <a:pPr>
              <a:buFont typeface="Arial"/>
            </a:pPr>
            <a:r>
              <a:rPr lang="en-US" sz="1800">
                <a:ea typeface="+mn-lt"/>
                <a:cs typeface="+mn-lt"/>
              </a:rPr>
              <a:t>CNBC Video: </a:t>
            </a:r>
            <a:r>
              <a:rPr lang="en-US" sz="180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Investing 101: Lessons from Self-Made Millionaire Tiffany James</a:t>
            </a:r>
            <a:r>
              <a:rPr lang="en-US" sz="1800">
                <a:ea typeface="+mn-lt"/>
                <a:cs typeface="+mn-lt"/>
              </a:rPr>
              <a:t> </a:t>
            </a:r>
            <a:endParaRPr lang="en-US" sz="1600">
              <a:latin typeface="Calibri"/>
              <a:ea typeface="Calibri"/>
              <a:cs typeface="Calibri"/>
            </a:endParaRPr>
          </a:p>
          <a:p>
            <a:pPr>
              <a:buFont typeface="Arial"/>
            </a:pPr>
            <a:endParaRPr lang="en-US" sz="1100">
              <a:solidFill>
                <a:srgbClr val="1155CC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ECBA3-9E9C-3763-049C-D25452B4A1F5}"/>
              </a:ext>
            </a:extLst>
          </p:cNvPr>
          <p:cNvSpPr txBox="1">
            <a:spLocks/>
          </p:cNvSpPr>
          <p:nvPr/>
        </p:nvSpPr>
        <p:spPr>
          <a:xfrm>
            <a:off x="713751" y="141961"/>
            <a:ext cx="11378656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Investing Unit (Standard V)</a:t>
            </a:r>
          </a:p>
        </p:txBody>
      </p:sp>
    </p:spTree>
    <p:extLst>
      <p:ext uri="{BB962C8B-B14F-4D97-AF65-F5344CB8AC3E}">
        <p14:creationId xmlns:p14="http://schemas.microsoft.com/office/powerpoint/2010/main" val="617435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D3120-C7E4-E7DD-BFB9-3FBAB7467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BAD0E50-3203-4497-4F22-4E07BA16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9CC76752-64CE-96EA-B217-557857D62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6F018-0396-DFC0-3ED1-E8C3FC3B366E}"/>
              </a:ext>
            </a:extLst>
          </p:cNvPr>
          <p:cNvSpPr txBox="1">
            <a:spLocks/>
          </p:cNvSpPr>
          <p:nvPr/>
        </p:nvSpPr>
        <p:spPr>
          <a:xfrm>
            <a:off x="518367" y="141961"/>
            <a:ext cx="11574040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Investing Unit (Standard V)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361AD10-0AE4-8B3C-2C17-83CC1E124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5FC0-CB73-138A-67C1-5C8B3777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32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C2BAFF-8A51-BC90-9E6F-AA52A264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73" r="277" b="-2211"/>
          <a:stretch>
            <a:fillRect/>
          </a:stretch>
        </p:blipFill>
        <p:spPr>
          <a:xfrm>
            <a:off x="288553" y="1279048"/>
            <a:ext cx="5905724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DC3A057-6BD4-D2C5-0EB6-AB903CE0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5" y="1651976"/>
            <a:ext cx="8846527" cy="4413739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4A019E96-CAC3-DDFF-D1E0-C4DFE35F92DD}"/>
              </a:ext>
            </a:extLst>
          </p:cNvPr>
          <p:cNvSpPr txBox="1"/>
          <p:nvPr/>
        </p:nvSpPr>
        <p:spPr>
          <a:xfrm>
            <a:off x="9267093" y="2448168"/>
            <a:ext cx="2743200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Yahoo Finance </a:t>
            </a:r>
            <a:endParaRPr lang="en-US" sz="1600" b="1" dirty="0">
              <a:ea typeface="Calibri"/>
              <a:cs typeface="Calibri"/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finance.yahoo.com</a:t>
            </a:r>
            <a:endParaRPr lang="en-US" sz="1600" b="1">
              <a:solidFill>
                <a:schemeClr val="accent4"/>
              </a:solidFill>
              <a:ea typeface="Calibri"/>
              <a:cs typeface="Calibri"/>
            </a:endParaRPr>
          </a:p>
          <a:p>
            <a:pPr algn="ctr"/>
            <a:endParaRPr lang="en-US" sz="1600" dirty="0">
              <a:ea typeface="Calibri"/>
              <a:cs typeface="Calibri"/>
            </a:endParaRPr>
          </a:p>
          <a:p>
            <a:pPr algn="ctr"/>
            <a:r>
              <a:rPr lang="en-US" sz="1600" b="1" err="1">
                <a:ea typeface="Calibri"/>
                <a:cs typeface="Calibri"/>
              </a:rPr>
              <a:t>MooMoo</a:t>
            </a:r>
            <a:endParaRPr lang="en-US" sz="1600" b="1">
              <a:ea typeface="Calibri"/>
              <a:cs typeface="Calibri"/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</a:t>
            </a:r>
            <a:endParaRPr lang="en-US" sz="1600" b="1">
              <a:solidFill>
                <a:schemeClr val="accent4"/>
              </a:solidFill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2D956-7DC0-5D31-48E3-BC121EA003B3}"/>
              </a:ext>
            </a:extLst>
          </p:cNvPr>
          <p:cNvSpPr txBox="1"/>
          <p:nvPr/>
        </p:nvSpPr>
        <p:spPr>
          <a:xfrm>
            <a:off x="9349154" y="3956539"/>
            <a:ext cx="256930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Aptos"/>
              </a:rPr>
              <a:t>CEE: What is a Stock? </a:t>
            </a:r>
            <a:endParaRPr lang="en-US" sz="1600" b="1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1600" b="1" u="sng" strike="noStrike" dirty="0">
                <a:solidFill>
                  <a:schemeClr val="accent4"/>
                </a:solidFill>
                <a:latin typeface="Aptos"/>
                <a:ea typeface="Aptos"/>
                <a:cs typeface="Apto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econedlink.org/resources/what-is-a-stock/</a:t>
            </a:r>
            <a:r>
              <a:rPr sz="1600" b="1" dirty="0">
                <a:solidFill>
                  <a:schemeClr val="accent4"/>
                </a:solidFill>
                <a:latin typeface="Aptos"/>
                <a:ea typeface="Aptos"/>
                <a:cs typeface="Aptos"/>
              </a:rPr>
              <a:t> </a:t>
            </a:r>
            <a:endParaRPr lang="en-US" sz="1600" b="1">
              <a:solidFill>
                <a:schemeClr val="accent4"/>
              </a:solidFill>
              <a:ea typeface="Calibri"/>
              <a:cs typeface="Calibri"/>
            </a:endParaRP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D724-8D2B-4144-88D0-FF9B85F87034}"/>
              </a:ext>
            </a:extLst>
          </p:cNvPr>
          <p:cNvSpPr txBox="1"/>
          <p:nvPr/>
        </p:nvSpPr>
        <p:spPr>
          <a:xfrm>
            <a:off x="9349154" y="1983154"/>
            <a:ext cx="256930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 dirty="0">
                <a:solidFill>
                  <a:schemeClr val="accent4"/>
                </a:solidFill>
                <a:latin typeface="Calibri"/>
              </a:rPr>
              <a:t>RESOURCES</a:t>
            </a:r>
            <a:endParaRPr lang="en-US" u="sng">
              <a:solidFill>
                <a:schemeClr val="accent4"/>
              </a:solidFill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33217-4FA9-F440-E9D6-C8A8D60B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47C1EEB-3C30-7896-A968-ED18D07D4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09063D7-265A-4FC2-28F0-21D0100A8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82E74-1214-CA28-976B-F5473A773FAF}"/>
              </a:ext>
            </a:extLst>
          </p:cNvPr>
          <p:cNvSpPr txBox="1">
            <a:spLocks/>
          </p:cNvSpPr>
          <p:nvPr/>
        </p:nvSpPr>
        <p:spPr>
          <a:xfrm>
            <a:off x="518367" y="141961"/>
            <a:ext cx="11574040" cy="970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b="1" dirty="0">
                <a:ea typeface="+mj-lt"/>
                <a:cs typeface="+mj-lt"/>
              </a:rPr>
              <a:t>Investing Unit (Standard V)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92B93E6-2FE4-1E7C-6E30-5D1CF3D5C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36270-4DE0-D15D-D39E-F76723332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9B3B85-DB88-BA74-04CB-9217E2390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73" r="277" b="-2211"/>
          <a:stretch>
            <a:fillRect/>
          </a:stretch>
        </p:blipFill>
        <p:spPr>
          <a:xfrm>
            <a:off x="288553" y="1279048"/>
            <a:ext cx="5905724" cy="242687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4919F7A-E74F-1DED-FF3B-479EF4C3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14" y="2428630"/>
            <a:ext cx="6170492" cy="3749432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3D2B0F2-D43E-1F36-BCD9-C4BBC2D00482}"/>
              </a:ext>
            </a:extLst>
          </p:cNvPr>
          <p:cNvSpPr txBox="1">
            <a:spLocks/>
          </p:cNvSpPr>
          <p:nvPr/>
        </p:nvSpPr>
        <p:spPr>
          <a:xfrm>
            <a:off x="519084" y="1600931"/>
            <a:ext cx="5074030" cy="5118224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Project: Researching Funds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Choose 3 ETFs to analyze on Yahoo Finance or Finviz.com:</a:t>
            </a:r>
          </a:p>
          <a:p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What are the fund's top 10 holdings?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Describe the fund. What companies and industries is it invested? 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What is its performance for 1 year, 3 years, 5 years, All time? </a:t>
            </a:r>
            <a:endParaRPr lang="en-US" sz="2200" dirty="0">
              <a:ea typeface="Calibri"/>
              <a:cs typeface="Calibri"/>
            </a:endParaRPr>
          </a:p>
          <a:p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Is this fund a good investment? Explain.</a:t>
            </a:r>
            <a:endParaRPr lang="en-US" sz="2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2534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AE41-0F18-FBAC-7499-0862AD61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8049A-C137-2B75-815B-E43655D14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00" y="358015"/>
            <a:ext cx="10515600" cy="91440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Calibri"/>
                <a:cs typeface="Calibri"/>
              </a:rPr>
              <a:t>Student examples</a:t>
            </a:r>
            <a:endParaRPr lang="en-US" dirty="0"/>
          </a:p>
        </p:txBody>
      </p:sp>
      <p:pic>
        <p:nvPicPr>
          <p:cNvPr id="2" name="Picture 1" descr="A collage of a person using a computer&#10;&#10;AI-generated content may be incorrect.">
            <a:extLst>
              <a:ext uri="{FF2B5EF4-FFF2-40B4-BE49-F238E27FC236}">
                <a16:creationId xmlns:a16="http://schemas.microsoft.com/office/drawing/2014/main" id="{3022AF69-1013-7E9B-2289-ECCA44907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-2117"/>
            <a:ext cx="12201525" cy="68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33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A0578-A65F-66EE-006A-C22C958E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956E1A3-2873-B45A-34BF-DEA5B70B1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D53F1B-EAC4-7F0A-528F-9BAE83396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64915-A72B-CB9E-330D-DFEEFE9F0823}"/>
              </a:ext>
            </a:extLst>
          </p:cNvPr>
          <p:cNvSpPr txBox="1">
            <a:spLocks/>
          </p:cNvSpPr>
          <p:nvPr/>
        </p:nvSpPr>
        <p:spPr>
          <a:xfrm>
            <a:off x="4850092" y="1336114"/>
            <a:ext cx="6610777" cy="12049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 dirty="0"/>
              <a:t>Breakout #3</a:t>
            </a:r>
            <a:endParaRPr lang="en-US" dirty="0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DFC8C-14D2-ACD3-5982-D217088A7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D95F294B-DA1A-AF4D-79C0-42600101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73EED-E5B6-DFF7-0182-BF30208F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22" y="1934537"/>
            <a:ext cx="3524250" cy="32385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08BA7-952F-EE4A-E994-517C8A5C3114}"/>
              </a:ext>
            </a:extLst>
          </p:cNvPr>
          <p:cNvSpPr txBox="1"/>
          <p:nvPr/>
        </p:nvSpPr>
        <p:spPr>
          <a:xfrm>
            <a:off x="4847167" y="2370667"/>
            <a:ext cx="7344832" cy="35904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baseline="0" dirty="0">
                <a:latin typeface="Calibri"/>
                <a:ea typeface="Segoe UI"/>
                <a:cs typeface="Segoe UI"/>
              </a:rPr>
              <a:t>Instructions:</a:t>
            </a:r>
            <a:r>
              <a:rPr lang="en-US" sz="2000" baseline="0" dirty="0">
                <a:latin typeface="Calibri"/>
                <a:ea typeface="Segoe UI"/>
                <a:cs typeface="Segoe UI"/>
              </a:rPr>
              <a:t> Choose the unit that </a:t>
            </a:r>
            <a:r>
              <a:rPr lang="en-US" sz="2000" dirty="0">
                <a:latin typeface="Calibri"/>
                <a:ea typeface="Segoe UI"/>
                <a:cs typeface="Segoe UI"/>
              </a:rPr>
              <a:t>interests you​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b="1" dirty="0">
                <a:latin typeface="Calibri"/>
                <a:ea typeface="Segoe UI"/>
                <a:cs typeface="Segoe UI"/>
              </a:rPr>
              <a:t>Breakouts by Unit</a:t>
            </a:r>
            <a:r>
              <a:rPr lang="en-US" sz="2000" b="1" baseline="0" dirty="0">
                <a:latin typeface="Calibri"/>
                <a:ea typeface="Segoe UI"/>
                <a:cs typeface="Segoe UI"/>
              </a:rPr>
              <a:t>:</a:t>
            </a:r>
            <a:r>
              <a:rPr lang="en-US" sz="2000" dirty="0">
                <a:latin typeface="Calibri"/>
                <a:ea typeface="Segoe UI"/>
                <a:cs typeface="Segoe UI"/>
              </a:rPr>
              <a:t>​ Budget, Credit &amp; Investing</a:t>
            </a:r>
          </a:p>
          <a:p>
            <a:pPr marL="228600" lvl="0" indent="-228600" rtl="0">
              <a:buFont typeface="Arial"/>
              <a:buChar char="•"/>
            </a:pPr>
            <a:endParaRPr lang="en-US" sz="1400" dirty="0">
              <a:latin typeface="Calibri"/>
              <a:ea typeface="Arial"/>
              <a:cs typeface="Arial"/>
            </a:endParaRPr>
          </a:p>
          <a:p>
            <a:r>
              <a:rPr lang="en-US" sz="2000" b="1" baseline="0" dirty="0">
                <a:latin typeface="Calibri"/>
                <a:ea typeface="Segoe UI"/>
                <a:cs typeface="Segoe UI"/>
              </a:rPr>
              <a:t>Explore 2-3 resources from </a:t>
            </a:r>
            <a:r>
              <a:rPr lang="en-US" sz="2000" b="1" dirty="0">
                <a:latin typeface="Calibri"/>
                <a:ea typeface="Segoe UI"/>
                <a:cs typeface="Segoe UI"/>
              </a:rPr>
              <a:t>that</a:t>
            </a:r>
            <a:r>
              <a:rPr lang="en-US" sz="2000" b="1" baseline="0" dirty="0">
                <a:latin typeface="Calibri"/>
                <a:ea typeface="Segoe UI"/>
                <a:cs typeface="Segoe UI"/>
              </a:rPr>
              <a:t> unit</a:t>
            </a:r>
            <a:r>
              <a:rPr lang="en-US" sz="2000" baseline="0" dirty="0">
                <a:latin typeface="Calibri"/>
                <a:ea typeface="Segoe UI"/>
                <a:cs typeface="Segoe UI"/>
              </a:rPr>
              <a:t> </a:t>
            </a:r>
            <a:endParaRPr lang="en-US" sz="2000" dirty="0">
              <a:latin typeface="Calibri"/>
              <a:ea typeface="Segoe UI"/>
              <a:cs typeface="Segoe UI"/>
            </a:endParaRPr>
          </a:p>
          <a:p>
            <a:pPr marL="285750" lvl="1" indent="-285750" rtl="0">
              <a:buFont typeface="Arial"/>
              <a:buChar char="•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Open the websites/podcasts, </a:t>
            </a:r>
            <a:r>
              <a:rPr lang="en-US" sz="2000" dirty="0">
                <a:latin typeface="Calibri"/>
                <a:ea typeface="Arial"/>
                <a:cs typeface="Arial"/>
              </a:rPr>
              <a:t>click</a:t>
            </a:r>
            <a:r>
              <a:rPr lang="en-US" sz="2000" baseline="0" dirty="0">
                <a:latin typeface="Calibri"/>
                <a:ea typeface="Arial"/>
                <a:cs typeface="Arial"/>
              </a:rPr>
              <a:t> around, test student view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</a:p>
          <a:p>
            <a:endParaRPr lang="en-US" sz="1400" b="1" dirty="0">
              <a:latin typeface="Calibri"/>
              <a:ea typeface="Segoe UI"/>
              <a:cs typeface="Segoe UI"/>
            </a:endParaRPr>
          </a:p>
          <a:p>
            <a:r>
              <a:rPr lang="en-US" sz="2000" b="1" dirty="0">
                <a:latin typeface="Calibri"/>
                <a:ea typeface="Segoe UI"/>
                <a:cs typeface="Segoe UI"/>
              </a:rPr>
              <a:t>Design</a:t>
            </a:r>
            <a:r>
              <a:rPr lang="en-US" sz="2000" b="1" baseline="0" dirty="0">
                <a:latin typeface="Calibri"/>
                <a:ea typeface="Segoe UI"/>
                <a:cs typeface="Segoe UI"/>
              </a:rPr>
              <a:t> a 15-minute </a:t>
            </a:r>
            <a:r>
              <a:rPr lang="en-US" sz="2000" b="1" dirty="0">
                <a:latin typeface="Calibri"/>
                <a:ea typeface="Segoe UI"/>
                <a:cs typeface="Segoe UI"/>
              </a:rPr>
              <a:t>activity or lesson:</a:t>
            </a:r>
            <a:endParaRPr lang="en-US" sz="2000" dirty="0">
              <a:cs typeface="Segoe U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ea typeface="Arial"/>
                <a:cs typeface="Arial"/>
              </a:rPr>
              <a:t>Where will the resource fit in your teaching?</a:t>
            </a:r>
            <a:endParaRPr lang="en-US" sz="2000" dirty="0">
              <a:latin typeface="Calibri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ea typeface="Arial"/>
                <a:cs typeface="Arial"/>
              </a:rPr>
              <a:t>What</a:t>
            </a:r>
            <a:r>
              <a:rPr lang="en-US" sz="2000" baseline="0" dirty="0">
                <a:latin typeface="Calibri"/>
                <a:ea typeface="Arial"/>
                <a:cs typeface="Arial"/>
              </a:rPr>
              <a:t> will students learn?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aseline="0" dirty="0">
                <a:latin typeface="Calibri"/>
                <a:ea typeface="Arial"/>
                <a:cs typeface="Arial"/>
              </a:rPr>
              <a:t>How will you know they got it?</a:t>
            </a:r>
            <a:r>
              <a:rPr lang="en-US" sz="2000" dirty="0">
                <a:latin typeface="Calibri"/>
                <a:ea typeface="Arial"/>
                <a:cs typeface="Arial"/>
              </a:rPr>
              <a:t>​</a:t>
            </a:r>
            <a:endParaRPr lang="en-US" sz="2000">
              <a:latin typeface="Calibri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ea typeface="Arial"/>
                <a:cs typeface="Arial"/>
              </a:rPr>
              <a:t>What's one modification for SPED, ELL or accelerated learners?</a:t>
            </a:r>
          </a:p>
          <a:p>
            <a:pPr algn="ctr" rtl="0"/>
            <a:endParaRPr lang="en-US" baseline="0">
              <a:latin typeface="Calibri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Picture 9" descr="an illustrated book-cover style image inspired by Choose Your Own Adventure, featuring a financial educator standing at a crossroads with three directional signs labeled budgeting, credit, and investing, in a playful retro adventure-book aesthetic">
            <a:extLst>
              <a:ext uri="{FF2B5EF4-FFF2-40B4-BE49-F238E27FC236}">
                <a16:creationId xmlns:a16="http://schemas.microsoft.com/office/drawing/2014/main" id="{02DCE22F-CEA1-59FB-51E7-0036B8C17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000">
            <a:off x="647700" y="685800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6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A8030-9C43-134E-2A78-1ED62B8D1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085975A-D76E-55D5-B083-8104F2845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EA227A-20DC-4E68-8F06-869BE2A6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1C362C-CF00-37A9-6B47-CC56ED4C46EC}"/>
              </a:ext>
            </a:extLst>
          </p:cNvPr>
          <p:cNvSpPr txBox="1">
            <a:spLocks/>
          </p:cNvSpPr>
          <p:nvPr/>
        </p:nvSpPr>
        <p:spPr>
          <a:xfrm>
            <a:off x="5018996" y="973025"/>
            <a:ext cx="7172203" cy="14695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/>
          </a:p>
          <a:p>
            <a:r>
              <a:rPr lang="en-US" sz="5200"/>
              <a:t>Share Out</a:t>
            </a:r>
            <a:endParaRPr lang="en-US"/>
          </a:p>
          <a:p>
            <a:pPr>
              <a:spcAft>
                <a:spcPts val="600"/>
              </a:spcAft>
            </a:pPr>
            <a:endParaRPr lang="en-US" sz="5200"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C7B35-69E6-4705-4BF4-D0DA7B27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2A630211-E327-CEC6-F84B-2442113F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4618A-C04B-FED3-DCC5-71F86364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202" y="1719465"/>
            <a:ext cx="7187978" cy="323850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0E9CE6-CAE3-2986-1C46-781CE4C93704}"/>
              </a:ext>
            </a:extLst>
          </p:cNvPr>
          <p:cNvSpPr txBox="1">
            <a:spLocks/>
          </p:cNvSpPr>
          <p:nvPr/>
        </p:nvSpPr>
        <p:spPr>
          <a:xfrm>
            <a:off x="5161068" y="2300023"/>
            <a:ext cx="6546053" cy="3178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3600" dirty="0">
                <a:ea typeface="+mn-lt"/>
                <a:cs typeface="+mn-lt"/>
              </a:rPr>
              <a:t>What unit did you work on?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n-US" sz="3600" dirty="0">
                <a:ea typeface="+mn-lt"/>
                <a:cs typeface="+mn-lt"/>
              </a:rPr>
              <a:t>Share your 15-minute activity in 30 seconds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3600" dirty="0">
                <a:ea typeface="+mn-lt"/>
                <a:cs typeface="+mn-lt"/>
              </a:rPr>
              <a:t>Drop additional resources in the chat so we all have it!</a:t>
            </a:r>
            <a:endParaRPr lang="en-US" sz="36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36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n illustrated book-cover style image inspired by Choose Your Own Adventure, featuring a financial educator standing at a crossroads with three directional signs labeled budgeting, credit, and investing, in a playful retro adventure-book aesthetic">
            <a:extLst>
              <a:ext uri="{FF2B5EF4-FFF2-40B4-BE49-F238E27FC236}">
                <a16:creationId xmlns:a16="http://schemas.microsoft.com/office/drawing/2014/main" id="{851213FF-772E-5359-2A7C-61B135C8C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806450" y="685800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8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Thank you!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122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50000"/>
              </a:lnSpc>
            </a:pPr>
            <a:r>
              <a:rPr lang="en-US" sz="1900" b="1" dirty="0"/>
              <a:t>LinkedIn me! </a:t>
            </a:r>
            <a:r>
              <a:rPr lang="en-US" sz="19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linkedin.com/in/dianaisern</a:t>
            </a:r>
            <a:r>
              <a:rPr lang="en-US" sz="1900" b="1" dirty="0"/>
              <a:t> </a:t>
            </a:r>
            <a:endParaRPr lang="en-US" sz="1900">
              <a:ea typeface="Calibri" panose="020F0502020204030204"/>
              <a:cs typeface="Calibri" panose="020F0502020204030204"/>
            </a:endParaRPr>
          </a:p>
          <a:p>
            <a:pPr marL="0">
              <a:lnSpc>
                <a:spcPct val="150000"/>
              </a:lnSpc>
            </a:pPr>
            <a:r>
              <a:rPr lang="en-US" sz="1900" b="1" dirty="0"/>
              <a:t>Email me! </a:t>
            </a:r>
            <a:r>
              <a:rPr lang="en-US" sz="19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Disern@schools.nyc.gov</a:t>
            </a:r>
            <a:endParaRPr lang="en-US" sz="1900" b="1">
              <a:ea typeface="Calibri" panose="020F0502020204030204"/>
              <a:cs typeface="Calibri" panose="020F0502020204030204"/>
            </a:endParaRPr>
          </a:p>
          <a:p>
            <a:pPr marL="0">
              <a:lnSpc>
                <a:spcPct val="150000"/>
              </a:lnSpc>
            </a:pPr>
            <a:r>
              <a:rPr lang="en-US" sz="1900" b="1" dirty="0"/>
              <a:t>Instagram me! </a:t>
            </a:r>
            <a:r>
              <a:rPr lang="en-US" sz="1900" b="1" u="sng" dirty="0"/>
              <a:t>@Dianadinero_edu</a:t>
            </a:r>
            <a:r>
              <a:rPr lang="en-US" sz="1900" b="1" dirty="0"/>
              <a:t> </a:t>
            </a:r>
            <a:endParaRPr lang="en-US" sz="1900" b="1" dirty="0">
              <a:ea typeface="Calibri"/>
              <a:cs typeface="Calibri"/>
            </a:endParaRPr>
          </a:p>
          <a:p>
            <a:pPr marL="0">
              <a:lnSpc>
                <a:spcPct val="150000"/>
              </a:lnSpc>
            </a:pPr>
            <a:r>
              <a:rPr lang="en-US" sz="1900" b="1" dirty="0">
                <a:ea typeface="Calibri"/>
                <a:cs typeface="Calibri"/>
              </a:rPr>
              <a:t>Web: </a:t>
            </a:r>
            <a:r>
              <a:rPr lang="en-US" sz="1900" b="1" dirty="0">
                <a:ea typeface="Calibri"/>
                <a:cs typeface="Calibri"/>
                <a:hlinkClick r:id="rId4"/>
              </a:rPr>
              <a:t>dianafinancialeducation.com</a:t>
            </a:r>
          </a:p>
          <a:p>
            <a:pPr marL="0"/>
            <a:endParaRPr lang="en-US" sz="19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ith arms crossed&#10;&#10;AI-generated content may be incorrect.">
            <a:extLst>
              <a:ext uri="{FF2B5EF4-FFF2-40B4-BE49-F238E27FC236}">
                <a16:creationId xmlns:a16="http://schemas.microsoft.com/office/drawing/2014/main" id="{8FF1BD7F-5B40-396E-447A-9F6E5ECF0B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78" r="390" b="18448"/>
          <a:stretch>
            <a:fillRect/>
          </a:stretch>
        </p:blipFill>
        <p:spPr>
          <a:xfrm>
            <a:off x="5977788" y="799352"/>
            <a:ext cx="5404375" cy="52428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37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9947D-2BEE-8C43-16AD-E81B90E94900}"/>
              </a:ext>
            </a:extLst>
          </p:cNvPr>
          <p:cNvSpPr txBox="1"/>
          <p:nvPr/>
        </p:nvSpPr>
        <p:spPr>
          <a:xfrm>
            <a:off x="664308" y="5099538"/>
            <a:ext cx="6096000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700" b="1">
                <a:latin typeface="Calibri Light"/>
              </a:rPr>
              <a:t>Let's connect!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Calibri Light"/>
                <a:ea typeface="+mn-lt"/>
                <a:cs typeface="Calibri Light"/>
              </a:rPr>
              <a:t>You will be able to:</a:t>
            </a:r>
            <a:endParaRPr lang="en-US" sz="3200" b="1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1050" b="1" dirty="0">
              <a:latin typeface="Calibri Light"/>
              <a:ea typeface="+mn-lt"/>
              <a:cs typeface="Calibri Light"/>
            </a:endParaRPr>
          </a:p>
          <a:p>
            <a:r>
              <a:rPr lang="en-US" sz="3200" b="1" dirty="0">
                <a:ea typeface="+mn-lt"/>
                <a:cs typeface="+mn-lt"/>
              </a:rPr>
              <a:t>Bring financial media into class</a:t>
            </a:r>
            <a:r>
              <a:rPr lang="en-US" sz="3200" dirty="0">
                <a:ea typeface="+mn-lt"/>
                <a:cs typeface="+mn-lt"/>
              </a:rPr>
              <a:t> with newsletters, podcasts, and trusted social content.</a:t>
            </a:r>
            <a:endParaRPr lang="en-US" dirty="0"/>
          </a:p>
          <a:p>
            <a:r>
              <a:rPr lang="en-US" sz="3200" b="1" dirty="0">
                <a:ea typeface="+mn-lt"/>
                <a:cs typeface="+mn-lt"/>
              </a:rPr>
              <a:t>Teach students to spot quality info</a:t>
            </a:r>
            <a:r>
              <a:rPr lang="en-US" sz="3200" dirty="0">
                <a:ea typeface="+mn-lt"/>
                <a:cs typeface="+mn-lt"/>
              </a:rPr>
              <a:t> and train their feeds for smarter algorithms.</a:t>
            </a:r>
            <a:endParaRPr lang="en-US" dirty="0"/>
          </a:p>
          <a:p>
            <a:r>
              <a:rPr lang="en-US" sz="3200" b="1" dirty="0">
                <a:ea typeface="+mn-lt"/>
                <a:cs typeface="+mn-lt"/>
              </a:rPr>
              <a:t>Grab ready-to-use resources</a:t>
            </a:r>
            <a:r>
              <a:rPr lang="en-US" sz="3200" dirty="0">
                <a:ea typeface="+mn-lt"/>
                <a:cs typeface="+mn-lt"/>
              </a:rPr>
              <a:t>—a toolkit of websites, podcasts, and activities by topic.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latin typeface="+mj-lt"/>
                <a:ea typeface="+mj-ea"/>
                <a:cs typeface="+mj-cs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4512108" y="1718303"/>
            <a:ext cx="7243044" cy="391130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Introduction: Yay, you're here!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 b="1" dirty="0"/>
              <a:t>Opening: </a:t>
            </a:r>
            <a:r>
              <a:rPr lang="en-US" sz="2400" dirty="0"/>
              <a:t>Community Connection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Part 1: </a:t>
            </a:r>
            <a:r>
              <a:rPr lang="en-US" sz="2400" dirty="0">
                <a:ea typeface="+mn-lt"/>
                <a:cs typeface="+mn-lt"/>
              </a:rPr>
              <a:t>Daily Dose - Newsletters &amp; News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Part 2: </a:t>
            </a:r>
            <a:r>
              <a:rPr lang="en-US" sz="2400" dirty="0">
                <a:ea typeface="+mn-lt"/>
                <a:cs typeface="+mn-lt"/>
              </a:rPr>
              <a:t>Leveling Up Our Algorithm$ - Social Media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Part 3: </a:t>
            </a:r>
            <a:r>
              <a:rPr lang="en-US" sz="2400" dirty="0">
                <a:ea typeface="+mn-lt"/>
                <a:cs typeface="+mn-lt"/>
              </a:rPr>
              <a:t>Unit-Specific Modern Money Tools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389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EE96CF-4053-2149-B5F9-FD566E7161CA}" type="slidenum">
              <a:rPr lang="en-US" dirty="0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78287-B9A6-A3E2-4E75-E59B610A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291" y="1989666"/>
            <a:ext cx="257175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5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5AE8B1-9230-6175-2960-A0CBAA589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E703A0-21F7-9CF9-E00B-9E62B61FA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91982D-8D85-0D30-5428-53C2F89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8D9AF-48C3-BF68-375D-87D504171F9A}"/>
              </a:ext>
            </a:extLst>
          </p:cNvPr>
          <p:cNvSpPr txBox="1">
            <a:spLocks/>
          </p:cNvSpPr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Opening Connection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36CE53DC-17FC-B746-FBC9-72D00E7CA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7630D0-500A-BEFC-C6EA-EBFC27690C5A}"/>
              </a:ext>
            </a:extLst>
          </p:cNvPr>
          <p:cNvSpPr txBox="1">
            <a:spLocks/>
          </p:cNvSpPr>
          <p:nvPr/>
        </p:nvSpPr>
        <p:spPr>
          <a:xfrm>
            <a:off x="4447308" y="1226343"/>
            <a:ext cx="6895908" cy="5024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/>
              <a:t>What’s one money message you’ve heard recently—online, from family, or in the news?</a:t>
            </a:r>
            <a:endParaRPr lang="en-US" sz="4000">
              <a:ea typeface="Calibri"/>
              <a:cs typeface="Calibri"/>
            </a:endParaRPr>
          </a:p>
          <a:p>
            <a:pPr marL="514350"/>
            <a:endParaRPr lang="en-US"/>
          </a:p>
          <a:p>
            <a:pPr marL="51435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1097F-91E3-F332-2773-7BE18E104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7" name="Picture 6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6803BFED-E2DD-D6A5-D7EA-D19B74B0C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86537" y="327114"/>
            <a:ext cx="1620098" cy="8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3B3AA-DDFC-E903-CD92-7DB9DED98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F04B8A-2F32-3995-443B-31CE48CD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683AD-68A1-E990-D2F0-117C45E95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75316-9001-E945-F702-C1152C9A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C37F40D-BF86-6F43-B998-BE81C530D250}" type="slidenum">
              <a:rPr lang="en-US" sz="1200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rgbClr val="898989"/>
              </a:solidFill>
              <a:latin typeface="+mn-lt"/>
              <a:ea typeface="+mn-ea"/>
            </a:endParaRPr>
          </a:p>
        </p:txBody>
      </p:sp>
      <p:pic>
        <p:nvPicPr>
          <p:cNvPr id="8" name="Picture 7" descr="A logo with green and grey swirls&#10;&#10;AI-generated content may be incorrect.">
            <a:extLst>
              <a:ext uri="{FF2B5EF4-FFF2-40B4-BE49-F238E27FC236}">
                <a16:creationId xmlns:a16="http://schemas.microsoft.com/office/drawing/2014/main" id="{068AB3A7-B0AC-D36F-C43C-ED6BA226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491" y="330371"/>
            <a:ext cx="1644522" cy="838729"/>
          </a:xfrm>
          <a:prstGeom prst="rect">
            <a:avLst/>
          </a:prstGeom>
        </p:spPr>
      </p:pic>
      <p:pic>
        <p:nvPicPr>
          <p:cNvPr id="5" name="Picture 4" descr="Three women sitting at a table reading newspapers · Free Stock Photo">
            <a:extLst>
              <a:ext uri="{FF2B5EF4-FFF2-40B4-BE49-F238E27FC236}">
                <a16:creationId xmlns:a16="http://schemas.microsoft.com/office/drawing/2014/main" id="{5E0F88FC-8C29-F10E-5D08-12D05333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54" t="1800" r="18986" b="4910"/>
          <a:stretch>
            <a:fillRect/>
          </a:stretch>
        </p:blipFill>
        <p:spPr>
          <a:xfrm>
            <a:off x="2018220" y="-1302"/>
            <a:ext cx="10314325" cy="685992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07CF0E-E8BF-9800-615F-5B123979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</a:t>
            </a:r>
            <a:r>
              <a:rPr lang="en-US" sz="2600" dirty="0">
                <a:solidFill>
                  <a:srgbClr val="FFFFFF"/>
                </a:solidFill>
              </a:rPr>
              <a:t>1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600" dirty="0">
                <a:solidFill>
                  <a:srgbClr val="FFFFFF"/>
                </a:solidFill>
              </a:rPr>
              <a:t> Our Daily Dose of</a:t>
            </a:r>
            <a:endParaRPr lang="en-US" sz="2600" kern="1200" dirty="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 algn="ctr"/>
            <a:r>
              <a:rPr lang="en-US" sz="2600" dirty="0">
                <a:solidFill>
                  <a:srgbClr val="FFFFFF"/>
                </a:solidFill>
              </a:rPr>
              <a:t>Newsletters&amp; News 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351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456CD-2827-19CC-D0F5-67075EC0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2FF577F-2AD4-69AA-D9A1-CFC7E898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2DC66BCD-2BBB-993D-2D89-BBC11AA21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A5F58-CFCD-714D-E1CC-314082D0ABAD}"/>
              </a:ext>
            </a:extLst>
          </p:cNvPr>
          <p:cNvSpPr txBox="1">
            <a:spLocks/>
          </p:cNvSpPr>
          <p:nvPr/>
        </p:nvSpPr>
        <p:spPr>
          <a:xfrm>
            <a:off x="4703668" y="766377"/>
            <a:ext cx="7369201" cy="30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ea typeface="+mj-lt"/>
                <a:cs typeface="+mj-lt"/>
              </a:rPr>
              <a:t>Daily Financial Newsletters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8918700-3A91-71AE-E193-712D364D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C2318-79EF-8260-EBBC-9CD7BF9DD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B4C83-244C-8570-CC07-91D77B1B1551}"/>
              </a:ext>
            </a:extLst>
          </p:cNvPr>
          <p:cNvSpPr txBox="1"/>
          <p:nvPr/>
        </p:nvSpPr>
        <p:spPr>
          <a:xfrm>
            <a:off x="4705414" y="1987369"/>
            <a:ext cx="6823982" cy="45704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Most of these have news on their website and also a free daily newsletter. These are ones that work well in the classroom:</a:t>
            </a:r>
            <a:endParaRPr lang="en-US" sz="2000" dirty="0">
              <a:ea typeface="Calibri"/>
              <a:cs typeface="Calibri"/>
            </a:endParaRPr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dirty="0">
                <a:solidFill>
                  <a:srgbClr val="1C8F53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Sherwood Snacks</a:t>
            </a:r>
            <a:r>
              <a:rPr lang="en-US" sz="2000" dirty="0">
                <a:ea typeface="+mn-lt"/>
                <a:cs typeface="+mn-lt"/>
              </a:rPr>
              <a:t> - daily market news, accessible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dirty="0">
                <a:solidFill>
                  <a:srgbClr val="1C8F53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Capitalist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- interesting infographics on money topics</a:t>
            </a:r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dirty="0">
                <a:solidFill>
                  <a:srgbClr val="1C8F53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Morning Brew</a:t>
            </a:r>
            <a:r>
              <a:rPr lang="en-US" sz="2000" dirty="0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</a:rPr>
              <a:t>- business news for younger audiences</a:t>
            </a:r>
            <a:endParaRPr lang="en-US" dirty="0"/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u="sng" dirty="0">
                <a:solidFill>
                  <a:schemeClr val="accent4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 Briefs</a:t>
            </a:r>
            <a:r>
              <a:rPr lang="en-US" sz="2000" dirty="0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</a:rPr>
              <a:t>- wide range of market information in chunks</a:t>
            </a:r>
            <a:endParaRPr lang="en-US" sz="2000" dirty="0">
              <a:solidFill>
                <a:schemeClr val="accent4"/>
              </a:solidFill>
              <a:ea typeface="+mn-lt"/>
              <a:cs typeface="+mn-lt"/>
            </a:endParaRPr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dirty="0">
                <a:solidFill>
                  <a:srgbClr val="1C8F53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Hustle</a:t>
            </a:r>
            <a:r>
              <a:rPr lang="en-US" sz="2000" dirty="0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</a:rPr>
              <a:t>- unconventional tech and business trends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200000"/>
              </a:lnSpc>
              <a:buFont typeface="Wingdings,Sans-Serif"/>
              <a:buChar char="Ø"/>
            </a:pPr>
            <a:r>
              <a:rPr lang="en-US" sz="2000" b="1" dirty="0">
                <a:solidFill>
                  <a:srgbClr val="1C8F53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Finimize</a:t>
            </a:r>
            <a:r>
              <a:rPr lang="en-US" sz="2000" dirty="0">
                <a:ea typeface="+mn-lt"/>
                <a:cs typeface="+mn-lt"/>
              </a:rPr>
              <a:t> - 3-minute financial news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Ø"/>
            </a:pPr>
            <a:endParaRPr lang="en-US" sz="1100">
              <a:ea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15DB2B-8D76-4835-4244-B50CAB4DFD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7273" r="277" b="-2211"/>
          <a:stretch>
            <a:fillRect/>
          </a:stretch>
        </p:blipFill>
        <p:spPr>
          <a:xfrm>
            <a:off x="4525957" y="1470362"/>
            <a:ext cx="4233558" cy="242687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person looking at a claw machine&#10;&#10;AI-generated content may be incorrect.">
            <a:extLst>
              <a:ext uri="{FF2B5EF4-FFF2-40B4-BE49-F238E27FC236}">
                <a16:creationId xmlns:a16="http://schemas.microsoft.com/office/drawing/2014/main" id="{9D40418E-8DCD-D478-F2BE-857C259A0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20000">
            <a:off x="697322" y="397098"/>
            <a:ext cx="3338343" cy="3176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 descr="A screen shot of a website&#10;&#10;AI-generated content may be incorrect.">
            <a:extLst>
              <a:ext uri="{FF2B5EF4-FFF2-40B4-BE49-F238E27FC236}">
                <a16:creationId xmlns:a16="http://schemas.microsoft.com/office/drawing/2014/main" id="{6FC651C8-8F25-2280-147D-D9CBB38ECC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" t="-721" r="-10" b="34602"/>
          <a:stretch>
            <a:fillRect/>
          </a:stretch>
        </p:blipFill>
        <p:spPr>
          <a:xfrm rot="420000">
            <a:off x="449629" y="3369180"/>
            <a:ext cx="3589074" cy="31394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9890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6F219A-571E-C135-F64A-58CC758DF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B3F492-CD25-1A81-8198-7EC2AAC0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099EE10-159B-B1FE-6AF5-4F55F5C1A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497E7-AC71-FCA5-2649-EF321020A35C}"/>
              </a:ext>
            </a:extLst>
          </p:cNvPr>
          <p:cNvSpPr txBox="1">
            <a:spLocks/>
          </p:cNvSpPr>
          <p:nvPr/>
        </p:nvSpPr>
        <p:spPr>
          <a:xfrm>
            <a:off x="4338766" y="766377"/>
            <a:ext cx="7809229" cy="811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ea typeface="+mj-lt"/>
                <a:cs typeface="+mj-lt"/>
              </a:rPr>
              <a:t>Daily Financial Newsletters 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832944-9F26-EAF7-FBA3-DD60D5B7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1AD77-9F99-C57B-1E06-34B8C4FDB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EE96CF-4053-2149-B5F9-FD566E7161C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678DA-4C8E-7E88-F65C-C85FBEA9B69E}"/>
              </a:ext>
            </a:extLst>
          </p:cNvPr>
          <p:cNvSpPr txBox="1"/>
          <p:nvPr/>
        </p:nvSpPr>
        <p:spPr>
          <a:xfrm>
            <a:off x="4340512" y="1719059"/>
            <a:ext cx="7585982" cy="490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</a:rPr>
              <a:t>Start class with a 5-minute "financial breakfast." Students read</a:t>
            </a:r>
            <a:endParaRPr lang="en-US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and/or discuss one newsletter or current event 2-3 times per week.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sz="11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a typeface="+mn-lt"/>
                <a:cs typeface="+mn-lt"/>
              </a:rPr>
              <a:t>Why It Works:</a:t>
            </a:r>
            <a:endParaRPr lang="en-US" sz="1400" b="1"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Ø"/>
            </a:pPr>
            <a:r>
              <a:rPr lang="en-US" sz="2000" dirty="0">
                <a:ea typeface="+mn-lt"/>
                <a:cs typeface="+mn-lt"/>
              </a:rPr>
              <a:t>Builds routine and financial vocabulary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Ø"/>
            </a:pPr>
            <a:r>
              <a:rPr lang="en-US" sz="2000" dirty="0">
                <a:ea typeface="+mn-lt"/>
                <a:cs typeface="+mn-lt"/>
              </a:rPr>
              <a:t>Shows that money is current and always evolving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Ø"/>
            </a:pPr>
            <a:r>
              <a:rPr lang="en-US" sz="2000" dirty="0">
                <a:ea typeface="+mn-lt"/>
                <a:cs typeface="+mn-lt"/>
              </a:rPr>
              <a:t>Builds student confidence in real‑world topics</a:t>
            </a:r>
            <a:endParaRPr lang="en-US" dirty="0"/>
          </a:p>
          <a:p>
            <a:endParaRPr lang="en-US" sz="105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a typeface="+mn-lt"/>
                <a:cs typeface="+mn-lt"/>
              </a:rPr>
              <a:t>Sample Structure: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Monday</a:t>
            </a:r>
            <a:r>
              <a:rPr lang="en-US" sz="2000" dirty="0">
                <a:ea typeface="+mn-lt"/>
                <a:cs typeface="+mn-lt"/>
              </a:rPr>
              <a:t>: "Market Weekend Recap" - what happened Fri-Sun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Wednesday</a:t>
            </a:r>
            <a:r>
              <a:rPr lang="en-US" sz="2000" dirty="0">
                <a:ea typeface="+mn-lt"/>
                <a:cs typeface="+mn-lt"/>
              </a:rPr>
              <a:t>: Newsletter day - project one on screen, discuss as class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ea typeface="+mn-lt"/>
                <a:cs typeface="+mn-lt"/>
              </a:rPr>
              <a:t>Friday</a:t>
            </a:r>
            <a:r>
              <a:rPr lang="en-US" sz="2000" dirty="0">
                <a:ea typeface="+mn-lt"/>
                <a:cs typeface="+mn-lt"/>
              </a:rPr>
              <a:t>: Student choice - they bring a financial headline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Ø"/>
            </a:pPr>
            <a:endParaRPr lang="en-US" sz="1100">
              <a:ea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26CA5-E60E-6930-A2E9-630932D9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73" r="277" b="-2211"/>
          <a:stretch>
            <a:fillRect/>
          </a:stretch>
        </p:blipFill>
        <p:spPr>
          <a:xfrm>
            <a:off x="4150323" y="1470362"/>
            <a:ext cx="4469671" cy="242687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redit card reader on a machine&#10;&#10;AI-generated content may be incorrect.">
            <a:extLst>
              <a:ext uri="{FF2B5EF4-FFF2-40B4-BE49-F238E27FC236}">
                <a16:creationId xmlns:a16="http://schemas.microsoft.com/office/drawing/2014/main" id="{6252EF6C-006A-5C7F-A2BE-3A7D033F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75" t="13" r="-213" b="159"/>
          <a:stretch>
            <a:fillRect/>
          </a:stretch>
        </p:blipFill>
        <p:spPr>
          <a:xfrm rot="540000">
            <a:off x="562494" y="3336738"/>
            <a:ext cx="3373178" cy="29575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Picture 13" descr="A shopping cart with a gold object in it&#10;&#10;AI-generated content may be incorrect.">
            <a:extLst>
              <a:ext uri="{FF2B5EF4-FFF2-40B4-BE49-F238E27FC236}">
                <a16:creationId xmlns:a16="http://schemas.microsoft.com/office/drawing/2014/main" id="{5D132180-46B8-40F0-259C-EE4A9CEB7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>
            <a:off x="269967" y="576519"/>
            <a:ext cx="3842867" cy="21338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109516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20254f2f7cb79c46d5703cd45ea0de03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33e2acd7f5a83e202fbb847578cccddb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153B90-69DC-453A-B852-9FAD9A081A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1190-56bd-4797-9cf7-4990489609e0"/>
    <ds:schemaRef ds:uri="e475455f-c69b-4ff8-acf7-75612f4dc1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1568</Words>
  <Application>Microsoft Office PowerPoint</Application>
  <PresentationFormat>Widescreen</PresentationFormat>
  <Paragraphs>256</Paragraphs>
  <Slides>37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Aptos</vt:lpstr>
      <vt:lpstr>Arial</vt:lpstr>
      <vt:lpstr>Arial,Sans-Serif</vt:lpstr>
      <vt:lpstr>Calibri</vt:lpstr>
      <vt:lpstr>Calibri Light</vt:lpstr>
      <vt:lpstr>Courier New</vt:lpstr>
      <vt:lpstr>Inter Light</vt:lpstr>
      <vt:lpstr>Poppins</vt:lpstr>
      <vt:lpstr>Segoe UI</vt:lpstr>
      <vt:lpstr>Wingdings</vt:lpstr>
      <vt:lpstr>Wingdings,Sans-Serif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1: Our Daily Dose of Newsletters&amp; News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2:  Leveling Up Our Algorithm$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#2</vt:lpstr>
      <vt:lpstr>Share Out</vt:lpstr>
      <vt:lpstr>PowerPoint Presentation</vt:lpstr>
      <vt:lpstr>Part 3:  Unit-Specific Modern Money Tool$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James LeBlanc</cp:lastModifiedBy>
  <cp:revision>1054</cp:revision>
  <dcterms:created xsi:type="dcterms:W3CDTF">2022-05-10T21:20:13Z</dcterms:created>
  <dcterms:modified xsi:type="dcterms:W3CDTF">2026-01-22T18:53:28Z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