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93f893512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93f89351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b93f893512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b93f89351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93f893512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93f893512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b93f89351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b93f8935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b93f893512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b93f89351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b93f893512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b93f893512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b93f893512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b93f893512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b93f893512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b93f893512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93f8935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b93f8935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b93f893512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b93f893512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b93f893512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b93f893512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b93f89351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b93f89351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b93f89351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b93f89351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b93f893512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b93f893512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b93f893512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b93f893512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b93f893512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b93f893512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b93f893512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b93f893512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b93f893512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b93f893512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b93f89351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b93f89351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b93f89351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b93f89351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b93f893512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b93f893512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b93f893512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b93f89351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b93f893512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b93f893512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b93f89351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b93f89351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b93f893512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b93f893512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b93f893512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b93f893512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b93f89351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b93f89351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b93f89351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b93f89351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b93f89351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b93f89351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b93f893512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b93f893512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b93f893512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b93f893512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b93f893512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b93f893512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b93f893512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b93f893512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b93f893512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b93f893512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b93f893512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b93f89351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b93f893512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b93f893512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b93f893512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b93f893512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oec.world/en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gapminder.org/tools/#$model$markers$bubble$encoding$frame$value=1800&amp;speed:1015;;;;;&amp;chart-type=bubbles&amp;url=v2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gpb.org/education/start-it-up" TargetMode="External"/><Relationship Id="rId4" Type="http://schemas.openxmlformats.org/officeDocument/2006/relationships/hyperlink" Target="https://docs.google.com/document/d/1reTXQ7e1EAM-SIkDwJecSaSbT99X4kPtQI11LRU7ZZU/edit?usp=drive_link" TargetMode="External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econedlink.org/resources/from-power-plant-to-playstation-electricitys-journey-from-producer-to-consumer/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djWJvN0pX6JXJyTRGbNVfCI2qBxjD7PL6QC1e504d7k/edit?usp=sharing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econedlink.org/resources/incentivizing-energy-conservation-at-our-school/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federalreserveeducation.org/teaching-resources/economics/markets/the-little-red-hen-makes-a-pizza?f=Resource-Type:Lesson-Activity%7CGrade-Level:K-5&amp;s=relevance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rive.google.com/drive/folders/1aAmeHH15fKaJhL3QRq2LTlauZqosBq6R?usp=drive_link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federalreserveeducation.org/teaching-resources/economics/inflation/the-cpi-market-basket?f=Resource-Type:Lesson-Activity%7CGrade-Level:K-5&amp;s=relevance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ocs.google.com/document/d/1iUgKw-UHw5SPsi3s03NQ1QvFg3UZNfjSQo2TqtpMT94/edit?usp=drive_link" TargetMode="External"/><Relationship Id="rId4" Type="http://schemas.openxmlformats.org/officeDocument/2006/relationships/hyperlink" Target="https://docs.google.com/document/d/1oUSAa_foM_YBw5i7ZSJE5HzoUv6G65KG-OrCDO71wDQ/edit?usp=sharing" TargetMode="External"/><Relationship Id="rId5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rive.google.com/drive/folders/105VdcPM43xjwvGNTUurkQdUJlnX-A4et?usp=drive_link" TargetMode="External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rive.google.com/drive/folders/1aAmeHH15fKaJhL3QRq2LTlauZqosBq6R?usp=drive_link" TargetMode="External"/><Relationship Id="rId4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ocs.google.com/document/d/1N071IbVwAC4Bk508ZlShRz4Vgtio0knk/edit?usp=sharing&amp;ouid=101548772430474325355&amp;rtpof=true&amp;sd=true" TargetMode="External"/><Relationship Id="rId4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ocs.google.com/presentation/d/13EOMbeu-tJAuHoqIn0N8rmvrPfa0kze0z8Xi8nGINpA/edit?usp=sharing" TargetMode="External"/><Relationship Id="rId4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ocs.google.com/document/d/1L-g1PoIPlrE7IjDUOmR02i6HYT3p17h2fGMTGU3Ky3E/edit?usp=sharing" TargetMode="External"/><Relationship Id="rId4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docs.google.com/document/d/1guoJA8YOHAODbfc8WFqVnxuUhkVtx2KphezJb65nQ84/edit?usp=drive_link" TargetMode="External"/><Relationship Id="rId4" Type="http://schemas.openxmlformats.org/officeDocument/2006/relationships/hyperlink" Target="https://docs.google.com/document/d/14MPuZ8Cpi3_1vm5HGeGr6bCvp0syCdiIml7_QsrJOeY/edit?usp=drive_link" TargetMode="External"/><Relationship Id="rId5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eachrock.org/lesson/you-gotta-fight-for-your-copyright-understanding-copyright-and-fair-use/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conedlink.org/" TargetMode="External"/><Relationship Id="rId4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drive.google.com/drive/folders/1aAmeHH15fKaJhL3QRq2LTlauZqosBq6R?usp=drive_link" TargetMode="External"/><Relationship Id="rId4" Type="http://schemas.openxmlformats.org/officeDocument/2006/relationships/hyperlink" Target="https://docs.google.com/document/d/1YmfVilSky9p8QDZPae2hEKhEOTNv_j_c/edit?usp=sharing&amp;ouid=101548772430474325355&amp;rtpof=true&amp;sd=true" TargetMode="External"/><Relationship Id="rId5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docs.google.com/document/d/1N071IbVwAC4Bk508ZlShRz4Vgtio0knk/edit?usp=sharing&amp;ouid=101548772430474325355&amp;rtpof=true&amp;sd=true" TargetMode="External"/><Relationship Id="rId4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docs.google.com/presentation/d/13EOMbeu-tJAuHoqIn0N8rmvrPfa0kze0z8Xi8nGINpA/edit?usp=sharing" TargetMode="External"/><Relationship Id="rId4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econedlink.org/resources/global-income-inequality-what-are-the-causes-and-consequences/" TargetMode="External"/><Relationship Id="rId4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docs.google.com/presentation/d/1VkTHUi8gahQqCCm50O6UH5TW7dlL3gk7FFA4UUwFPSE/edit?usp=sharing" TargetMode="External"/><Relationship Id="rId4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docs.google.com/document/d/1946zzf4oKPAqeaAL-XEq1yqM--LCkYsZ/edit?usp=drive_link&amp;ouid=115808800905162364447&amp;rtpof=true&amp;sd=true" TargetMode="External"/><Relationship Id="rId4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docs.google.com/document/d/1gAdxIUfdCRrcEHgN0EjbV-gwKDYZ0Iqf/edit?usp=sharing&amp;ouid=101548772430474325355&amp;rtpof=true&amp;sd=true" TargetMode="External"/><Relationship Id="rId4" Type="http://schemas.openxmlformats.org/officeDocument/2006/relationships/image" Target="../media/image3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docs.google.com/document/d/1L-g1PoIPlrE7IjDUOmR02i6HYT3p17h2fGMTGU3Ky3E/edit?usp=sharing" TargetMode="External"/><Relationship Id="rId4" Type="http://schemas.openxmlformats.org/officeDocument/2006/relationships/image" Target="../media/image3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federalreserveeducation.org/teaching-resources/economics/curriculum/new-monetary-policy-tools-landing-page" TargetMode="External"/><Relationship Id="rId4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federalreserveeducation.org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econiful.org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gpb.org/education/econ-express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gpb.org/education/smartpath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eachrock.org/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pbs.org/wgbh/nova/labs/lab/financial/research/home/games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Lessons/Resources to help correlated with updated standards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2"/>
          <p:cNvSpPr txBox="1"/>
          <p:nvPr>
            <p:ph idx="1" type="subTitle"/>
          </p:nvPr>
        </p:nvSpPr>
        <p:spPr>
          <a:xfrm>
            <a:off x="311700" y="4196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https://oec.world/en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7513"/>
            <a:ext cx="9144000" cy="410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idx="1" type="subTitle"/>
          </p:nvPr>
        </p:nvSpPr>
        <p:spPr>
          <a:xfrm>
            <a:off x="194250" y="4055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https://www.gapminder.org/tools/#$model$markers$bubble$encoding$frame$value=1800&amp;speed:1015;;;;;&amp;chart-type=bubbles&amp;url=v2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613" y="81950"/>
            <a:ext cx="7038782" cy="375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idx="1" type="subTitle"/>
          </p:nvPr>
        </p:nvSpPr>
        <p:spPr>
          <a:xfrm>
            <a:off x="152400" y="3550475"/>
            <a:ext cx="8520600" cy="15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https://www.gpb.org/education/start-it-up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Playthrough Document: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https://docs.google.com/document/d/1reTXQ7e1EAM-SIkDwJecSaSbT99X4kPtQI11LRU7ZZU/edit?usp=drive_link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8839199" cy="318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Elementary Grades</a:t>
            </a:r>
            <a:endParaRPr/>
          </a:p>
        </p:txBody>
      </p:sp>
      <p:sp>
        <p:nvSpPr>
          <p:cNvPr id="131" name="Google Shape;131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4797575" y="2667275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https://econedlink.org/resources/from-power-plant-to-playstation-electricitys-journey-from-producer-to-consumer/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37" name="Google Shape;137;p26"/>
          <p:cNvSpPr txBox="1"/>
          <p:nvPr>
            <p:ph type="title"/>
          </p:nvPr>
        </p:nvSpPr>
        <p:spPr>
          <a:xfrm>
            <a:off x="235575" y="2491125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From Powerplant to Playstation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EconEdLink Lesson</a:t>
            </a:r>
            <a:endParaRPr i="1"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200" cy="190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4797575" y="2667275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https://docs.google.com/document/d/1djWJvN0pX6JXJyTRGbNVfCI2qBxjD7PL6QC1e504d7k/edit?usp=sharing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44" name="Google Shape;144;p27"/>
          <p:cNvSpPr txBox="1"/>
          <p:nvPr>
            <p:ph type="title"/>
          </p:nvPr>
        </p:nvSpPr>
        <p:spPr>
          <a:xfrm>
            <a:off x="235575" y="2491125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Earl and Starla Go To A Federal Reserve Bank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GCEE Resource</a:t>
            </a:r>
            <a:endParaRPr i="1"/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7850" y="880475"/>
            <a:ext cx="5448300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4797575" y="2667275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https://econedlink.org/resources/incentivizing-energy-conservation-at-our-school/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51" name="Google Shape;151;p28"/>
          <p:cNvSpPr txBox="1"/>
          <p:nvPr>
            <p:ph type="title"/>
          </p:nvPr>
        </p:nvSpPr>
        <p:spPr>
          <a:xfrm>
            <a:off x="235575" y="2491125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Incentivizing Conservation at School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FRE.org Lesson</a:t>
            </a:r>
            <a:endParaRPr i="1"/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575" y="175875"/>
            <a:ext cx="7232840" cy="218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4797575" y="2667275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https://www.federalreserveeducation.org/teaching-resources/economics/markets/the-little-red-hen-makes-a-pizza?f=Resource-Type:Lesson-Activity|Grade-Level:K-5&amp;s=relevance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58" name="Google Shape;158;p29"/>
          <p:cNvSpPr txBox="1"/>
          <p:nvPr>
            <p:ph type="title"/>
          </p:nvPr>
        </p:nvSpPr>
        <p:spPr>
          <a:xfrm>
            <a:off x="235575" y="2491125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Little Red Hen Makes a Pizza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FRE.org Lesson</a:t>
            </a:r>
            <a:endParaRPr i="1"/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3050" y="128650"/>
            <a:ext cx="3877900" cy="23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4797575" y="2667275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https://drive.google.com/drive/folders/1aAmeHH15fKaJhL3QRq2LTlauZqosBq6R?usp=drive_link</a:t>
            </a:r>
            <a:endParaRPr sz="2000"/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5050" y="586900"/>
            <a:ext cx="567690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 txBox="1"/>
          <p:nvPr>
            <p:ph type="title"/>
          </p:nvPr>
        </p:nvSpPr>
        <p:spPr>
          <a:xfrm>
            <a:off x="235575" y="2491125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Specialization and the Cookie Trade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GCEE Lesson</a:t>
            </a:r>
            <a:endParaRPr i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4797575" y="2667275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https://www.federalreserveeducation.org/teaching-resources/economics/inflation/the-cpi-market-basket?f=Resource-Type:Lesson-Activity|Grade-Level:K-5&amp;s=relevance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72" name="Google Shape;172;p31"/>
          <p:cNvSpPr txBox="1"/>
          <p:nvPr>
            <p:ph type="title"/>
          </p:nvPr>
        </p:nvSpPr>
        <p:spPr>
          <a:xfrm>
            <a:off x="235575" y="2491125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Elementary CPI Lesson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FRE.org Lesson</a:t>
            </a:r>
            <a:endParaRPr i="1"/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5938" y="610400"/>
            <a:ext cx="557212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Resources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 Grades</a:t>
            </a:r>
            <a:endParaRPr/>
          </a:p>
        </p:txBody>
      </p:sp>
      <p:sp>
        <p:nvSpPr>
          <p:cNvPr id="179" name="Google Shape;179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4797575" y="2279750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https://docs.google.com/document/d/1iUgKw-UHw5SPsi3s03NQ1QvFg3UZNfjSQo2TqtpMT94/edit?usp=drive_link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guide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4"/>
              </a:rPr>
              <a:t>https://docs.google.com/document/d/1oUSAa_foM_YBw5i7ZSJE5HzoUv6G65KG-OrCDO71wDQ/edit?usp=sharing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85" name="Google Shape;185;p33"/>
          <p:cNvSpPr txBox="1"/>
          <p:nvPr>
            <p:ph type="title"/>
          </p:nvPr>
        </p:nvSpPr>
        <p:spPr>
          <a:xfrm>
            <a:off x="235575" y="2279750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Economic Systems Handout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GCEE Handout</a:t>
            </a:r>
            <a:endParaRPr i="1"/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8839200" cy="158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4797575" y="2667275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https://drive.google.com/drive/folders/105VdcPM43xjwvGNTUurkQdUJlnX-A4et?usp=drive_link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92" name="Google Shape;192;p34"/>
          <p:cNvSpPr txBox="1"/>
          <p:nvPr>
            <p:ph type="title"/>
          </p:nvPr>
        </p:nvSpPr>
        <p:spPr>
          <a:xfrm>
            <a:off x="235575" y="2279750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Various Entrepreneurship Materials (folder)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Various</a:t>
            </a:r>
            <a:endParaRPr i="1"/>
          </a:p>
        </p:txBody>
      </p:sp>
      <p:pic>
        <p:nvPicPr>
          <p:cNvPr id="193" name="Google Shape;19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850" y="128925"/>
            <a:ext cx="5428292" cy="19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>
            <p:ph idx="1" type="body"/>
          </p:nvPr>
        </p:nvSpPr>
        <p:spPr>
          <a:xfrm>
            <a:off x="4797575" y="2667275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https://drive.google.com/drive/folders/1aAmeHH15fKaJhL3QRq2LTlauZqosBq6R?usp=drive_link</a:t>
            </a:r>
            <a:endParaRPr sz="2000"/>
          </a:p>
        </p:txBody>
      </p:sp>
      <p:pic>
        <p:nvPicPr>
          <p:cNvPr id="199" name="Google Shape;19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6350"/>
            <a:ext cx="8839200" cy="127624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5"/>
          <p:cNvSpPr txBox="1"/>
          <p:nvPr>
            <p:ph type="title"/>
          </p:nvPr>
        </p:nvSpPr>
        <p:spPr>
          <a:xfrm>
            <a:off x="235575" y="2279750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Specialization and the Cookie Trade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GCEE Lesson</a:t>
            </a:r>
            <a:endParaRPr i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idx="1" type="body"/>
          </p:nvPr>
        </p:nvSpPr>
        <p:spPr>
          <a:xfrm>
            <a:off x="4797575" y="2667275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https://docs.google.com/document/d/1N071IbVwAC4Bk508ZlShRz4Vgtio0knk/edit?usp=sharing&amp;ouid=101548772430474325355&amp;rtpof=true&amp;sd=true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06" name="Google Shape;206;p36"/>
          <p:cNvSpPr txBox="1"/>
          <p:nvPr>
            <p:ph type="title"/>
          </p:nvPr>
        </p:nvSpPr>
        <p:spPr>
          <a:xfrm>
            <a:off x="235575" y="2279750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"/>
              <a:t>T-Shirt Production Country Variations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GCEE Lesson</a:t>
            </a:r>
            <a:endParaRPr i="1"/>
          </a:p>
        </p:txBody>
      </p:sp>
      <p:pic>
        <p:nvPicPr>
          <p:cNvPr id="207" name="Google Shape;20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700" y="93675"/>
            <a:ext cx="4414594" cy="19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idx="1" type="body"/>
          </p:nvPr>
        </p:nvSpPr>
        <p:spPr>
          <a:xfrm>
            <a:off x="4797575" y="2667275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https://docs.google.com/presentation/d/13EOMbeu-tJAuHoqIn0N8rmvrPfa0kze0z8Xi8nGINpA/edit?usp=sharing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13" name="Google Shape;213;p37"/>
          <p:cNvSpPr txBox="1"/>
          <p:nvPr>
            <p:ph type="title"/>
          </p:nvPr>
        </p:nvSpPr>
        <p:spPr>
          <a:xfrm>
            <a:off x="235575" y="2279750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Teaching Innovation Slides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GCEE Slideshow</a:t>
            </a:r>
            <a:endParaRPr i="1"/>
          </a:p>
        </p:txBody>
      </p:sp>
      <p:pic>
        <p:nvPicPr>
          <p:cNvPr id="214" name="Google Shape;21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3238" y="93700"/>
            <a:ext cx="4857537" cy="19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>
            <p:ph idx="1" type="body"/>
          </p:nvPr>
        </p:nvSpPr>
        <p:spPr>
          <a:xfrm>
            <a:off x="4797575" y="2667275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https://docs.google.com/document/d/1L-g1PoIPlrE7IjDUOmR02i6HYT3p17h2fGMTGU3Ky3E/edit?usp=sharing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20" name="Google Shape;220;p38"/>
          <p:cNvSpPr txBox="1"/>
          <p:nvPr>
            <p:ph type="title"/>
          </p:nvPr>
        </p:nvSpPr>
        <p:spPr>
          <a:xfrm>
            <a:off x="259050" y="2620300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Technological Innovation and Economic Growth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Econiful</a:t>
            </a:r>
            <a:endParaRPr i="1"/>
          </a:p>
        </p:txBody>
      </p:sp>
      <p:pic>
        <p:nvPicPr>
          <p:cNvPr id="221" name="Google Shape;22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4638" y="105425"/>
            <a:ext cx="4174725" cy="225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</a:t>
            </a:r>
            <a:endParaRPr/>
          </a:p>
        </p:txBody>
      </p:sp>
      <p:sp>
        <p:nvSpPr>
          <p:cNvPr id="227" name="Google Shape;227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/>
          <p:nvPr>
            <p:ph type="title"/>
          </p:nvPr>
        </p:nvSpPr>
        <p:spPr>
          <a:xfrm>
            <a:off x="247325" y="2361950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Economic Goals Handout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GCEE Lesson</a:t>
            </a:r>
            <a:endParaRPr i="1"/>
          </a:p>
        </p:txBody>
      </p:sp>
      <p:sp>
        <p:nvSpPr>
          <p:cNvPr id="233" name="Google Shape;233;p40"/>
          <p:cNvSpPr txBox="1"/>
          <p:nvPr>
            <p:ph idx="1" type="body"/>
          </p:nvPr>
        </p:nvSpPr>
        <p:spPr>
          <a:xfrm>
            <a:off x="4774075" y="2056625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https://docs.google.com/document/d/1guoJA8YOHAODbfc8WFqVnxuUhkVtx2KphezJb65nQ84/edit?usp=drive_link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Teacher guide: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https://docs.google.com/document/d/14MPuZ8Cpi3_1vm5HGeGr6bCvp0syCdiIml7_QsrJOeY/edit?usp=drive_link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34" name="Google Shape;23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063" y="128900"/>
            <a:ext cx="8135879" cy="175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type="title"/>
          </p:nvPr>
        </p:nvSpPr>
        <p:spPr>
          <a:xfrm>
            <a:off x="247325" y="2361950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You Gotta Fight (For Your Copyright)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TeachRock</a:t>
            </a:r>
            <a:endParaRPr i="1"/>
          </a:p>
        </p:txBody>
      </p:sp>
      <p:sp>
        <p:nvSpPr>
          <p:cNvPr id="240" name="Google Shape;240;p41"/>
          <p:cNvSpPr txBox="1"/>
          <p:nvPr>
            <p:ph idx="1" type="body"/>
          </p:nvPr>
        </p:nvSpPr>
        <p:spPr>
          <a:xfrm>
            <a:off x="4774075" y="2056625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https://teachrock.org/lesson/you-gotta-fight-for-your-copyright-understanding-copyright-and-fair-use/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41" name="Google Shape;24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78205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311700" y="37383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https://econedlink.org/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550" y="164150"/>
            <a:ext cx="7648906" cy="343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type="title"/>
          </p:nvPr>
        </p:nvSpPr>
        <p:spPr>
          <a:xfrm>
            <a:off x="247325" y="2361950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Specialization and the Cookie Trade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GCEE Lesson</a:t>
            </a:r>
            <a:endParaRPr i="1"/>
          </a:p>
        </p:txBody>
      </p:sp>
      <p:sp>
        <p:nvSpPr>
          <p:cNvPr id="247" name="Google Shape;247;p42"/>
          <p:cNvSpPr txBox="1"/>
          <p:nvPr>
            <p:ph idx="1" type="body"/>
          </p:nvPr>
        </p:nvSpPr>
        <p:spPr>
          <a:xfrm>
            <a:off x="4774075" y="2056625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https://drive.google.com/drive/folders/1aAmeHH15fKaJhL3QRq2LTlauZqosBq6R?usp=drive_link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More “advanced” version: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https://docs.google.com/document/d/1YmfVilSky9p8QDZPae2hEKhEOTNv_j_c/edit?usp=sharing&amp;ouid=101548772430474325355&amp;rtpof=true&amp;sd=true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48" name="Google Shape;24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28550"/>
            <a:ext cx="8839201" cy="154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type="title"/>
          </p:nvPr>
        </p:nvSpPr>
        <p:spPr>
          <a:xfrm>
            <a:off x="247325" y="2361950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T-Shirt Production Country Variations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GCEE Lesson</a:t>
            </a:r>
            <a:endParaRPr i="1"/>
          </a:p>
        </p:txBody>
      </p:sp>
      <p:sp>
        <p:nvSpPr>
          <p:cNvPr id="254" name="Google Shape;254;p43"/>
          <p:cNvSpPr txBox="1"/>
          <p:nvPr>
            <p:ph idx="1" type="body"/>
          </p:nvPr>
        </p:nvSpPr>
        <p:spPr>
          <a:xfrm>
            <a:off x="4774075" y="2361950"/>
            <a:ext cx="4023900" cy="28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https://docs.google.com/document/d/1N071IbVwAC4Bk508ZlShRz4Vgtio0knk/edit?usp=sharing&amp;ouid=101548772430474325355&amp;rtpof=true&amp;sd=true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55" name="Google Shape;25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563425"/>
            <a:ext cx="8077200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idx="1" type="body"/>
          </p:nvPr>
        </p:nvSpPr>
        <p:spPr>
          <a:xfrm>
            <a:off x="4797575" y="2667275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https://docs.google.com/presentation/d/13EOMbeu-tJAuHoqIn0N8rmvrPfa0kze0z8Xi8nGINpA/edit?usp=sharing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61" name="Google Shape;261;p44"/>
          <p:cNvSpPr txBox="1"/>
          <p:nvPr>
            <p:ph type="title"/>
          </p:nvPr>
        </p:nvSpPr>
        <p:spPr>
          <a:xfrm>
            <a:off x="235575" y="2279750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Teaching Innovation Slides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GCEE Slideshow</a:t>
            </a:r>
            <a:endParaRPr i="1"/>
          </a:p>
        </p:txBody>
      </p:sp>
      <p:pic>
        <p:nvPicPr>
          <p:cNvPr id="262" name="Google Shape;26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75525"/>
            <a:ext cx="8839201" cy="120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1" type="body"/>
          </p:nvPr>
        </p:nvSpPr>
        <p:spPr>
          <a:xfrm>
            <a:off x="4797575" y="2667275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https://econedlink.org/resources/global-income-inequality-what-are-the-causes-and-consequences/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68" name="Google Shape;268;p45"/>
          <p:cNvSpPr txBox="1"/>
          <p:nvPr>
            <p:ph type="title"/>
          </p:nvPr>
        </p:nvSpPr>
        <p:spPr>
          <a:xfrm>
            <a:off x="235575" y="2279750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Global Inequality: Causes and Consequences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EconEdLink Lesson</a:t>
            </a:r>
            <a:endParaRPr i="1"/>
          </a:p>
        </p:txBody>
      </p:sp>
      <p:pic>
        <p:nvPicPr>
          <p:cNvPr id="269" name="Google Shape;26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0913" y="105425"/>
            <a:ext cx="6182171" cy="197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type="title"/>
          </p:nvPr>
        </p:nvSpPr>
        <p:spPr>
          <a:xfrm>
            <a:off x="247325" y="2361950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Jobs AI Can Do (And Those It Shouldn’t)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FEE Lesson</a:t>
            </a:r>
            <a:endParaRPr i="1"/>
          </a:p>
        </p:txBody>
      </p:sp>
      <p:sp>
        <p:nvSpPr>
          <p:cNvPr id="275" name="Google Shape;275;p46"/>
          <p:cNvSpPr txBox="1"/>
          <p:nvPr>
            <p:ph idx="1" type="body"/>
          </p:nvPr>
        </p:nvSpPr>
        <p:spPr>
          <a:xfrm>
            <a:off x="4774075" y="2361950"/>
            <a:ext cx="4023900" cy="28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https://docs.google.com/presentation/d/1VkTHUi8gahQqCCm50O6UH5TW7dlL3gk7FFA4UUwFPSE/edit?usp=sharing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76" name="Google Shape;27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200" cy="1795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>
            <p:ph type="title"/>
          </p:nvPr>
        </p:nvSpPr>
        <p:spPr>
          <a:xfrm>
            <a:off x="247325" y="2361950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Ways to pay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Fed/GCEE Lesson</a:t>
            </a:r>
            <a:endParaRPr i="1"/>
          </a:p>
        </p:txBody>
      </p:sp>
      <p:sp>
        <p:nvSpPr>
          <p:cNvPr id="282" name="Google Shape;282;p47"/>
          <p:cNvSpPr txBox="1"/>
          <p:nvPr>
            <p:ph idx="1" type="body"/>
          </p:nvPr>
        </p:nvSpPr>
        <p:spPr>
          <a:xfrm>
            <a:off x="4774075" y="2361950"/>
            <a:ext cx="4023900" cy="28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https://docs.google.com/document/d/1946zzf4oKPAqeaAL-XEq1yqM--LCkYsZ/edit?usp=drive_link&amp;ouid=115808800905162364447&amp;rtpof=true&amp;sd=true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83" name="Google Shape;28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198" cy="145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type="title"/>
          </p:nvPr>
        </p:nvSpPr>
        <p:spPr>
          <a:xfrm>
            <a:off x="247325" y="2361950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Something From Nothing: How Cryptocurrency Works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GCEE Lesson</a:t>
            </a:r>
            <a:endParaRPr i="1"/>
          </a:p>
        </p:txBody>
      </p:sp>
      <p:sp>
        <p:nvSpPr>
          <p:cNvPr id="289" name="Google Shape;289;p48"/>
          <p:cNvSpPr txBox="1"/>
          <p:nvPr>
            <p:ph idx="1" type="body"/>
          </p:nvPr>
        </p:nvSpPr>
        <p:spPr>
          <a:xfrm>
            <a:off x="4774075" y="2361950"/>
            <a:ext cx="4023900" cy="28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https://docs.google.com/document/d/1gAdxIUfdCRrcEHgN0EjbV-gwKDYZ0Iqf/edit?usp=sharing&amp;ouid=101548772430474325355&amp;rtpof=true&amp;sd=true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90" name="Google Shape;29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200" cy="1386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/>
          <p:nvPr>
            <p:ph idx="1" type="body"/>
          </p:nvPr>
        </p:nvSpPr>
        <p:spPr>
          <a:xfrm>
            <a:off x="4797575" y="2667275"/>
            <a:ext cx="4023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https://docs.google.com/document/d/1L-g1PoIPlrE7IjDUOmR02i6HYT3p17h2fGMTGU3Ky3E/edit?usp=sharing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96" name="Google Shape;296;p49"/>
          <p:cNvSpPr txBox="1"/>
          <p:nvPr>
            <p:ph type="title"/>
          </p:nvPr>
        </p:nvSpPr>
        <p:spPr>
          <a:xfrm>
            <a:off x="259050" y="2620300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Technological Innovation and Economic Growth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Econiful</a:t>
            </a:r>
            <a:endParaRPr i="1"/>
          </a:p>
        </p:txBody>
      </p:sp>
      <p:pic>
        <p:nvPicPr>
          <p:cNvPr id="297" name="Google Shape;29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200" cy="227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type="title"/>
          </p:nvPr>
        </p:nvSpPr>
        <p:spPr>
          <a:xfrm>
            <a:off x="247325" y="2361950"/>
            <a:ext cx="4428900" cy="201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Resource/Lesson: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Teaching the New Tools of Monetary Policy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FRE.org Lesson</a:t>
            </a:r>
            <a:endParaRPr i="1"/>
          </a:p>
        </p:txBody>
      </p:sp>
      <p:sp>
        <p:nvSpPr>
          <p:cNvPr id="303" name="Google Shape;303;p50"/>
          <p:cNvSpPr txBox="1"/>
          <p:nvPr>
            <p:ph idx="1" type="body"/>
          </p:nvPr>
        </p:nvSpPr>
        <p:spPr>
          <a:xfrm>
            <a:off x="4774075" y="2361950"/>
            <a:ext cx="4023900" cy="28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https://www.federalreserveeducation.org/teaching-resources/economics/curriculum/new-monetary-policy-tools-landing-page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304" name="Google Shape;30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199" cy="14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311700" y="37383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https://www.federalreserveeducation.org/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213" y="211100"/>
            <a:ext cx="6941563" cy="34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idx="1" type="subTitle"/>
          </p:nvPr>
        </p:nvSpPr>
        <p:spPr>
          <a:xfrm>
            <a:off x="311700" y="3926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https://econiful.org/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388" y="152400"/>
            <a:ext cx="7595231" cy="362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8"/>
          <p:cNvSpPr txBox="1"/>
          <p:nvPr>
            <p:ph idx="1" type="subTitle"/>
          </p:nvPr>
        </p:nvSpPr>
        <p:spPr>
          <a:xfrm>
            <a:off x="311700" y="41258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https://www.gpb.org/education/econ-express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50" y="173308"/>
            <a:ext cx="9143999" cy="3195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9"/>
          <p:cNvSpPr txBox="1"/>
          <p:nvPr>
            <p:ph idx="1" type="subTitle"/>
          </p:nvPr>
        </p:nvSpPr>
        <p:spPr>
          <a:xfrm>
            <a:off x="311700" y="41258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https://www.gpb.org/education/smartpath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9072"/>
            <a:ext cx="9144000" cy="335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0"/>
          <p:cNvSpPr txBox="1"/>
          <p:nvPr>
            <p:ph idx="1" type="subTitle"/>
          </p:nvPr>
        </p:nvSpPr>
        <p:spPr>
          <a:xfrm>
            <a:off x="264725" y="39379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https://teachrock.org/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7775" y="147225"/>
            <a:ext cx="6648449" cy="366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311700" y="4055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https://www.pbs.org/wgbh/nova/labs/lab/financial/research/home/games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7523" y="58725"/>
            <a:ext cx="4568950" cy="371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