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4"/>
    <p:sldMasterId id="2147483686" r:id="rId5"/>
    <p:sldMasterId id="2147483687" r:id="rId6"/>
  </p:sldMasterIdLst>
  <p:notesMasterIdLst>
    <p:notesMasterId r:id="rId61"/>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Lst>
  <p:sldSz cx="9144000" cy="6858000" type="screen4x3"/>
  <p:notesSz cx="6858000" cy="9144000"/>
  <p:embeddedFontLst>
    <p:embeddedFont>
      <p:font typeface="Georgia" panose="02040502050405020303" pitchFamily="18" charset="0"/>
      <p:regular r:id="rId62"/>
      <p:bold r:id="rId63"/>
      <p:italic r:id="rId64"/>
      <p:boldItalic r:id="rId65"/>
    </p:embeddedFont>
    <p:embeddedFont>
      <p:font typeface="Lexend" panose="020B0604020202020204" charset="0"/>
      <p:regular r:id="rId66"/>
      <p:bold r:id="rId67"/>
    </p:embeddedFont>
    <p:embeddedFont>
      <p:font typeface="Special Elite" panose="020B0604020202020204" charset="0"/>
      <p:regular r:id="rId68"/>
    </p:embeddedFont>
    <p:embeddedFont>
      <p:font typeface="Ubuntu" panose="020B0504030602030204" pitchFamily="34" charset="0"/>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2.fntdata"/><Relationship Id="rId68"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font" Target="fonts/font5.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font" Target="fonts/font4.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youtube.com/playlist?list=PLto3DQIYibDg58d5MENce6VqkaeOz_D8h&amp;si=ua3xpgtkENFd_c7M" TargetMode="External"/><Relationship Id="rId3" Type="http://schemas.openxmlformats.org/officeDocument/2006/relationships/hyperlink" Target="https://edu.soundtrap.com/getting-started/" TargetMode="External"/><Relationship Id="rId7" Type="http://schemas.openxmlformats.org/officeDocument/2006/relationships/hyperlink" Target="https://edu.soundtrap.com/student-resources/"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teachable.youngproducersgroup.com/" TargetMode="External"/><Relationship Id="rId5" Type="http://schemas.openxmlformats.org/officeDocument/2006/relationships/hyperlink" Target="https://edu.soundtrap.com/teacher-resources/lesson-plans/" TargetMode="External"/><Relationship Id="rId10" Type="http://schemas.openxmlformats.org/officeDocument/2006/relationships/hyperlink" Target="https://support.soundtrap.com/hc/en-us/categories/200893891-Soundtrap-for-Education" TargetMode="External"/><Relationship Id="rId4" Type="http://schemas.openxmlformats.org/officeDocument/2006/relationships/hyperlink" Target="https://edu.soundtrap.com/teacher-resource/onboarding-guide/" TargetMode="External"/><Relationship Id="rId9" Type="http://schemas.openxmlformats.org/officeDocument/2006/relationships/hyperlink" Target="https://www.facebook.com/groups/soundtrapedu/"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d31cef6967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3d31cef6967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800"/>
              </a:spcBef>
              <a:spcAft>
                <a:spcPts val="0"/>
              </a:spcAft>
              <a:buClr>
                <a:schemeClr val="dk1"/>
              </a:buClr>
              <a:buSzPts val="1100"/>
              <a:buFont typeface="Arial"/>
              <a:buNone/>
            </a:pPr>
            <a:r>
              <a:rPr lang="en" b="1">
                <a:solidFill>
                  <a:schemeClr val="dk1"/>
                </a:solidFill>
              </a:rPr>
              <a:t>What you’ll walk away with:</a:t>
            </a:r>
            <a:endParaRPr b="1">
              <a:solidFill>
                <a:schemeClr val="dk1"/>
              </a:solidFill>
            </a:endParaRPr>
          </a:p>
          <a:p>
            <a:pPr marL="457200" lvl="0" indent="-298450" algn="l" rtl="0">
              <a:lnSpc>
                <a:spcPct val="150000"/>
              </a:lnSpc>
              <a:spcBef>
                <a:spcPts val="1800"/>
              </a:spcBef>
              <a:spcAft>
                <a:spcPts val="0"/>
              </a:spcAft>
              <a:buClr>
                <a:schemeClr val="dk1"/>
              </a:buClr>
              <a:buSzPts val="1100"/>
              <a:buChar char="●"/>
            </a:pPr>
            <a:r>
              <a:rPr lang="en">
                <a:solidFill>
                  <a:schemeClr val="dk1"/>
                </a:solidFill>
              </a:rPr>
              <a:t>Strategies for navigating financial choices with confidence and compassion</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
                <a:solidFill>
                  <a:schemeClr val="dk1"/>
                </a:solidFill>
              </a:rPr>
              <a:t>Tools for restorative and relational conversations about money</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
                <a:solidFill>
                  <a:schemeClr val="dk1"/>
                </a:solidFill>
              </a:rPr>
              <a:t>Approaches to support holistic mental well-being</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
                <a:solidFill>
                  <a:schemeClr val="dk1"/>
                </a:solidFill>
              </a:rPr>
              <a:t>Community connections with other educators</a:t>
            </a:r>
            <a:endParaRPr>
              <a:solidFill>
                <a:schemeClr val="dk1"/>
              </a:solidFill>
            </a:endParaRPr>
          </a:p>
          <a:p>
            <a:pPr marL="457200" lvl="0" indent="-298450" algn="l" rtl="0">
              <a:lnSpc>
                <a:spcPct val="150000"/>
              </a:lnSpc>
              <a:spcBef>
                <a:spcPts val="0"/>
              </a:spcBef>
              <a:spcAft>
                <a:spcPts val="0"/>
              </a:spcAft>
              <a:buClr>
                <a:schemeClr val="dk1"/>
              </a:buClr>
              <a:buSzPts val="1100"/>
              <a:buChar char="●"/>
            </a:pPr>
            <a:r>
              <a:rPr lang="en">
                <a:solidFill>
                  <a:schemeClr val="dk1"/>
                </a:solidFill>
              </a:rPr>
              <a:t>Curriculum resources for both financial education </a:t>
            </a:r>
            <a:r>
              <a:rPr lang="en" i="1">
                <a:solidFill>
                  <a:schemeClr val="dk1"/>
                </a:solidFill>
              </a:rPr>
              <a:t>and</a:t>
            </a:r>
            <a:r>
              <a:rPr lang="en">
                <a:solidFill>
                  <a:schemeClr val="dk1"/>
                </a:solidFill>
              </a:rPr>
              <a:t> educator wellness</a:t>
            </a:r>
            <a:endParaRPr>
              <a:solidFill>
                <a:schemeClr val="dk1"/>
              </a:solidFill>
            </a:endParaRPr>
          </a:p>
          <a:p>
            <a:pPr marL="0" lvl="0" indent="0" algn="l" rtl="0">
              <a:spcBef>
                <a:spcPts val="1800"/>
              </a:spcBef>
              <a:spcAft>
                <a:spcPts val="0"/>
              </a:spcAft>
              <a:buNone/>
            </a:pPr>
            <a:endParaRPr>
              <a:solidFill>
                <a:schemeClr val="dk1"/>
              </a:solidFill>
            </a:endParaRPr>
          </a:p>
        </p:txBody>
      </p:sp>
      <p:sp>
        <p:nvSpPr>
          <p:cNvPr id="193" name="Google Shape;193;g3d31cef6967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8dbeae53a4_0_12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8dbeae53a4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Learner</a:t>
            </a:r>
            <a:r>
              <a:rPr lang="en">
                <a:solidFill>
                  <a:schemeClr val="dk1"/>
                </a:solidFill>
              </a:rPr>
              <a:t> </a:t>
            </a:r>
            <a:r>
              <a:rPr lang="en" b="1">
                <a:solidFill>
                  <a:schemeClr val="dk1"/>
                </a:solidFill>
              </a:rPr>
              <a:t>Centered</a:t>
            </a:r>
            <a:r>
              <a:rPr lang="en">
                <a:solidFill>
                  <a:schemeClr val="dk1"/>
                </a:solidFill>
              </a:rPr>
              <a:t>-We take a standards based backwards design approach to curriculum design. We believe that a holistic curriculum should attend to content focus, skills and the dispositional development of the learner. Our curricula provides opportunities for learners to construct their own learning through a series of focused learning experiences and culturally relevant social interactions.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Standards Aligned</a:t>
            </a:r>
            <a:r>
              <a:rPr lang="en">
                <a:solidFill>
                  <a:schemeClr val="dk1"/>
                </a:solidFill>
              </a:rPr>
              <a:t>- We believe that a holistic curriculum should attend to content focus, skills and the dispositional development of the learner. The modules for this program will align to the National Standards for Personal Finance Education, NYS Next Generation Learning Standards and the CFPB building blocks. We’ll also incorporate the Universal Design for Learning principles in each module.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Transformative Personal Finance Learning Experiences</a:t>
            </a:r>
            <a:r>
              <a:rPr lang="en">
                <a:solidFill>
                  <a:schemeClr val="dk1"/>
                </a:solidFill>
              </a:rPr>
              <a:t>- Above all, we believe that learning should be FUN! Multiple studies and surveys have shown that learners are more likely to apply their learning beyond the classroom when programs are engaging and culturally responsive. The modules for this program will incorporate culturally relevant learning experiences that incorporate games, the arts and opportunities to grow financial behaviors, knowledge and habits.</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8dbeae53a4_0_204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8dbeae53a4_0_2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latin typeface="Ubuntu"/>
              <a:ea typeface="Ubuntu"/>
              <a:cs typeface="Ubuntu"/>
              <a:sym typeface="Ubuntu"/>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8dbeae53a4_0_216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38dbeae53a4_0_2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Innovation out of necessity </a:t>
            </a:r>
            <a:endParaRPr/>
          </a:p>
          <a:p>
            <a:pPr marL="457200" lvl="0" indent="-298450" algn="l" rtl="0">
              <a:spcBef>
                <a:spcPts val="0"/>
              </a:spcBef>
              <a:spcAft>
                <a:spcPts val="0"/>
              </a:spcAft>
              <a:buSzPts val="1100"/>
              <a:buChar char="●"/>
            </a:pPr>
            <a:r>
              <a:rPr lang="en"/>
              <a:t>Community upholds collective care </a:t>
            </a:r>
            <a:endParaRPr/>
          </a:p>
          <a:p>
            <a:pPr marL="457200" lvl="0" indent="-298450" algn="l" rtl="0">
              <a:spcBef>
                <a:spcPts val="0"/>
              </a:spcBef>
              <a:spcAft>
                <a:spcPts val="0"/>
              </a:spcAft>
              <a:buSzPts val="1100"/>
              <a:buChar char="●"/>
            </a:pPr>
            <a:r>
              <a:rPr lang="en"/>
              <a:t>Shared Rhythm Inspires Us to Keep Showing Up in the Ways that matter to us </a:t>
            </a:r>
            <a:endParaRPr/>
          </a:p>
          <a:p>
            <a:pPr marL="457200" lvl="0" indent="-298450" algn="l" rtl="0">
              <a:spcBef>
                <a:spcPts val="0"/>
              </a:spcBef>
              <a:spcAft>
                <a:spcPts val="0"/>
              </a:spcAft>
              <a:buSzPts val="1100"/>
              <a:buChar char="●"/>
            </a:pPr>
            <a:r>
              <a:rPr lang="en"/>
              <a:t>Teaching is an Art, Hip Hop Pedagogy has made me a stronger practitioner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d31cef6967_0_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Google Shape;306;g3d31cef6967_0_3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d31cef6967_0_36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d31cef6967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d31cef6967_0_3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g3d31cef6967_0_3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8dbeae53a4_0_226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8dbeae53a4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8dbeae53a4_0_226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8dbeae53a4_0_2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8dbeae53a4_0_20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8dbeae53a4_0_2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8dbeae53a4_0_207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8dbeae53a4_0_2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8dbeae53a4_0_50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38dbeae53a4_0_5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38dbeae53a4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8dbeae53a4_0_208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38dbeae53a4_0_2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8dbeae53a4_0_209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8dbeae53a4_0_20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8dbeae53a4_0_210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8dbeae53a4_0_2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d31cef6967_0_85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d31cef6967_0_8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choose one category to focus on reducing your spending in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d31cef6967_0_8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9" name="Google Shape;409;g3d31cef6967_0_8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d31cef6967_0_8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6" name="Google Shape;416;g3d31cef6967_0_8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d31cef6967_0_8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g3d31cef6967_0_8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3d31cef6967_0_8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g3d31cef6967_0_8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d31cef6967_0_8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g3d31cef6967_0_8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3d31cef6967_0_9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3d31cef6967_0_9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d31cef6967_0_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d31cef6967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g3d31cef6967_0_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d31cef6967_0_9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3d31cef6967_0_9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d31cef6967_0_9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g3d31cef6967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d31cef6967_0_9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g3d31cef6967_0_9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d31cef6967_0_9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g3d31cef6967_0_9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d31cef6967_0_9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g3d31cef6967_0_9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8dbeae53a4_0_235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38dbeae53a4_0_2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Money Buddies or share-out depending on group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38dbeae53a4_0_176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38dbeae53a4_0_1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38dbeae53a4_0_17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38dbeae53a4_0_1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8dbeae53a4_0_177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8dbeae53a4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38dbeae53a4_0_178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38dbeae53a4_0_1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d31cef6967_0_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d31cef6967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d32bccdb47_0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d32bccdb4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8dbeae53a4_0_179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38dbeae53a4_0_1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38dbeae53a4_0_245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 name="Google Shape;567;g38dbeae53a4_0_2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Individual and Teams Game</a:t>
            </a:r>
            <a:endParaRPr/>
          </a:p>
          <a:p>
            <a:pPr marL="0" lvl="0" indent="0" algn="l" rtl="0">
              <a:spcBef>
                <a:spcPts val="0"/>
              </a:spcBef>
              <a:spcAft>
                <a:spcPts val="0"/>
              </a:spcAft>
              <a:buNone/>
            </a:pPr>
            <a:r>
              <a:rPr lang="en"/>
              <a:t>Math and Savings Conversations </a:t>
            </a:r>
            <a:endParaRPr/>
          </a:p>
          <a:p>
            <a:pPr marL="0" lvl="0" indent="0" algn="l" rtl="0">
              <a:spcBef>
                <a:spcPts val="0"/>
              </a:spcBef>
              <a:spcAft>
                <a:spcPts val="0"/>
              </a:spcAft>
              <a:buNone/>
            </a:pPr>
            <a:r>
              <a:rPr lang="en"/>
              <a:t>Story Problems in Action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8dbeae53a4_0_180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7" name="Google Shape;577;g38dbeae53a4_0_1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rules of credit are contradictory and the system is not built to help us get ahead. </a:t>
            </a:r>
            <a:endParaRPr/>
          </a:p>
          <a:p>
            <a:pPr marL="0" lvl="0" indent="0" algn="l" rtl="0">
              <a:spcBef>
                <a:spcPts val="0"/>
              </a:spcBef>
              <a:spcAft>
                <a:spcPts val="0"/>
              </a:spcAft>
              <a:buNone/>
            </a:pPr>
            <a:r>
              <a:rPr lang="en"/>
              <a:t>There are groups actively working to make the credit system more equitable. </a:t>
            </a:r>
            <a:endParaRPr/>
          </a:p>
          <a:p>
            <a:pPr marL="0" lvl="0" indent="0" algn="l" rtl="0">
              <a:spcBef>
                <a:spcPts val="0"/>
              </a:spcBef>
              <a:spcAft>
                <a:spcPts val="0"/>
              </a:spcAft>
              <a:buNone/>
            </a:pPr>
            <a:r>
              <a:rPr lang="en"/>
              <a:t>Until that day, we need to understand the game so we can get where we want to go. </a:t>
            </a:r>
            <a:endParaRPr/>
          </a:p>
          <a:p>
            <a:pPr marL="0" lvl="0" indent="0" algn="l" rtl="0">
              <a:spcBef>
                <a:spcPts val="0"/>
              </a:spcBef>
              <a:spcAft>
                <a:spcPts val="0"/>
              </a:spcAft>
              <a:buNone/>
            </a:pPr>
            <a:r>
              <a:rPr lang="en" b="1"/>
              <a:t>Topics like this can inspire student game design. </a:t>
            </a:r>
            <a:endParaRPr b="1"/>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8dbeae53a4_0_182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8dbeae53a4_0_1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38dbeae53a4_0_183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38dbeae53a4_0_18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38dbeae53a4_0_185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38dbeae53a4_0_18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38dbeae53a4_0_205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38dbeae53a4_0_2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8dbeae53a4_0_247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8dbeae53a4_0_2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d32bccdb47_0_1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4" name="Google Shape;654;g3d32bccdb4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8dbeae53a4_0_35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8dbeae53a4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38dbeae53a4_0_245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38dbeae53a4_0_2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Money Buddies or share-out depending on group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8dbeae53a4_0_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38dbeae53a4_0_18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g38dbeae53a4_0_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8dbeae53a4_0_76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8dbeae53a4_0_7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74747"/>
                </a:solidFill>
              </a:rPr>
              <a:t>Speaker on panel yesterday - Justin Polk</a:t>
            </a:r>
            <a:r>
              <a:rPr lang="en" sz="1200">
                <a:solidFill>
                  <a:srgbClr val="474747"/>
                </a:solidFill>
              </a:rPr>
              <a:t>, former Los Angeles Unified educator and currently serves as Customer Success Manager for Soundtrap for Education, bringing a creative and practical lens to student engagement. Learn how audio storytelling, music production, and podcasting can deepen understanding of complex topics, encourage student voice, and foster cross-disciplinary learning. </a:t>
            </a:r>
            <a:endParaRPr sz="1200">
              <a:solidFill>
                <a:srgbClr val="474747"/>
              </a:solidFill>
            </a:endParaRPr>
          </a:p>
          <a:p>
            <a:pPr marL="0" lvl="0" indent="0" algn="l" rtl="0">
              <a:spcBef>
                <a:spcPts val="0"/>
              </a:spcBef>
              <a:spcAft>
                <a:spcPts val="0"/>
              </a:spcAft>
              <a:buNone/>
            </a:pPr>
            <a:endParaRPr sz="1200">
              <a:solidFill>
                <a:srgbClr val="474747"/>
              </a:solidFill>
            </a:endParaRPr>
          </a:p>
          <a:p>
            <a:pPr marL="0" lvl="0" indent="0" algn="l" rtl="0">
              <a:spcBef>
                <a:spcPts val="0"/>
              </a:spcBef>
              <a:spcAft>
                <a:spcPts val="0"/>
              </a:spcAft>
              <a:buClr>
                <a:schemeClr val="dk1"/>
              </a:buClr>
              <a:buSzPts val="1100"/>
              <a:buFont typeface="Arial"/>
              <a:buNone/>
            </a:pPr>
            <a:r>
              <a:rPr lang="en" b="1">
                <a:solidFill>
                  <a:srgbClr val="222222"/>
                </a:solidFill>
                <a:highlight>
                  <a:srgbClr val="FFFFFF"/>
                </a:highlight>
              </a:rPr>
              <a:t>Teacher Resources:</a:t>
            </a: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Getting Started with Soundtrap for Education: [</a:t>
            </a:r>
            <a:r>
              <a:rPr lang="en" u="sng">
                <a:solidFill>
                  <a:srgbClr val="1155CC"/>
                </a:solidFill>
                <a:highlight>
                  <a:srgbClr val="FFFFFF"/>
                </a:highlight>
                <a:hlinkClick r:id="rId3">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Teacher Onboarding Guide: [</a:t>
            </a:r>
            <a:r>
              <a:rPr lang="en" u="sng">
                <a:solidFill>
                  <a:srgbClr val="1155CC"/>
                </a:solidFill>
                <a:highlight>
                  <a:srgbClr val="FFFFFF"/>
                </a:highlight>
                <a:hlinkClick r:id="rId4">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Lesson Plans Library: [</a:t>
            </a:r>
            <a:r>
              <a:rPr lang="en" u="sng">
                <a:solidFill>
                  <a:srgbClr val="1155CC"/>
                </a:solidFill>
                <a:highlight>
                  <a:srgbClr val="FFFFFF"/>
                </a:highlight>
                <a:hlinkClick r:id="rId5">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Soundtrap Certified Educator Course (produced by Young Producers Group): [</a:t>
            </a:r>
            <a:r>
              <a:rPr lang="en" u="sng">
                <a:solidFill>
                  <a:srgbClr val="1155CC"/>
                </a:solidFill>
                <a:highlight>
                  <a:srgbClr val="FFFFFF"/>
                </a:highlight>
                <a:hlinkClick r:id="rId6">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rgbClr val="222222"/>
                </a:solidFill>
                <a:highlight>
                  <a:srgbClr val="FFFFFF"/>
                </a:highlight>
              </a:rPr>
              <a:t>Student Resources:</a:t>
            </a: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Soundtrap Student Resource Hub: [</a:t>
            </a:r>
            <a:r>
              <a:rPr lang="en" u="sng">
                <a:solidFill>
                  <a:srgbClr val="1155CC"/>
                </a:solidFill>
                <a:highlight>
                  <a:srgbClr val="FFFFFF"/>
                </a:highlight>
                <a:hlinkClick r:id="rId7">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"Inside the Studio" Youtube Beginner Tutorials: [</a:t>
            </a:r>
            <a:r>
              <a:rPr lang="en" u="sng">
                <a:solidFill>
                  <a:srgbClr val="1155CC"/>
                </a:solidFill>
                <a:highlight>
                  <a:srgbClr val="FFFFFF"/>
                </a:highlight>
                <a:hlinkClick r:id="rId8">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b="1">
                <a:solidFill>
                  <a:srgbClr val="222222"/>
                </a:solidFill>
                <a:highlight>
                  <a:srgbClr val="FFFFFF"/>
                </a:highlight>
              </a:rPr>
              <a:t>Community and Help:</a:t>
            </a:r>
            <a:endParaRPr b="1">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Soundtrap for Education Community: [</a:t>
            </a:r>
            <a:r>
              <a:rPr lang="en" u="sng">
                <a:solidFill>
                  <a:srgbClr val="1155CC"/>
                </a:solidFill>
                <a:highlight>
                  <a:srgbClr val="FFFFFF"/>
                </a:highlight>
                <a:hlinkClick r:id="rId9">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a:solidFill>
                <a:srgbClr val="222222"/>
              </a:solidFill>
              <a:highlight>
                <a:srgbClr val="FFFFFF"/>
              </a:highlight>
            </a:endParaRPr>
          </a:p>
          <a:p>
            <a:pPr marL="0" lvl="0" indent="0" algn="l" rtl="0">
              <a:spcBef>
                <a:spcPts val="0"/>
              </a:spcBef>
              <a:spcAft>
                <a:spcPts val="0"/>
              </a:spcAft>
              <a:buClr>
                <a:schemeClr val="dk1"/>
              </a:buClr>
              <a:buSzPts val="1100"/>
              <a:buFont typeface="Arial"/>
              <a:buNone/>
            </a:pPr>
            <a:r>
              <a:rPr lang="en">
                <a:solidFill>
                  <a:srgbClr val="222222"/>
                </a:solidFill>
                <a:highlight>
                  <a:srgbClr val="FFFFFF"/>
                </a:highlight>
              </a:rPr>
              <a:t>Support and FAQs: [</a:t>
            </a:r>
            <a:r>
              <a:rPr lang="en" u="sng">
                <a:solidFill>
                  <a:srgbClr val="1155CC"/>
                </a:solidFill>
                <a:highlight>
                  <a:srgbClr val="FFFFFF"/>
                </a:highlight>
                <a:hlinkClick r:id="rId10">
                  <a:extLst>
                    <a:ext uri="{A12FA001-AC4F-418D-AE19-62706E023703}">
                      <ahyp:hlinkClr xmlns:ahyp="http://schemas.microsoft.com/office/drawing/2018/hyperlinkcolor" val="tx"/>
                    </a:ext>
                  </a:extLst>
                </a:hlinkClick>
              </a:rPr>
              <a:t>Link</a:t>
            </a:r>
            <a:r>
              <a:rPr lang="en">
                <a:solidFill>
                  <a:srgbClr val="222222"/>
                </a:solidFill>
                <a:highlight>
                  <a:srgbClr val="FFFFFF"/>
                </a:highlight>
              </a:rPr>
              <a:t>]</a:t>
            </a:r>
            <a:endParaRPr sz="2400" b="1">
              <a:solidFill>
                <a:schemeClr val="dk1"/>
              </a:solidFill>
              <a:latin typeface="Ubuntu"/>
              <a:ea typeface="Ubuntu"/>
              <a:cs typeface="Ubuntu"/>
              <a:sym typeface="Ubuntu"/>
            </a:endParaRPr>
          </a:p>
          <a:p>
            <a:pPr marL="457200" lvl="0" indent="0" algn="l" rtl="0">
              <a:lnSpc>
                <a:spcPct val="115000"/>
              </a:lnSpc>
              <a:spcBef>
                <a:spcPts val="0"/>
              </a:spcBef>
              <a:spcAft>
                <a:spcPts val="0"/>
              </a:spcAft>
              <a:buNone/>
            </a:pPr>
            <a:endParaRPr>
              <a:highlight>
                <a:schemeClr val="lt1"/>
              </a:highlight>
            </a:endParaRPr>
          </a:p>
          <a:p>
            <a:pPr marL="0" lvl="0" indent="0" algn="l" rtl="0">
              <a:lnSpc>
                <a:spcPct val="115000"/>
              </a:lnSpc>
              <a:spcBef>
                <a:spcPts val="0"/>
              </a:spcBef>
              <a:spcAft>
                <a:spcPts val="0"/>
              </a:spcAft>
              <a:buNone/>
            </a:pPr>
            <a:endParaRPr>
              <a:highlight>
                <a:schemeClr val="lt1"/>
              </a:highligh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38dbeae53a4_0_3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38dbeae53a4_0_3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5" name="Google Shape;685;g38dbeae53a4_0_30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38dc63fdf44_0_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38dc63fdf4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Money Buddies or share-out depending on group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d31cef6967_0_27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d31cef6967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d31cef6967_0_27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d31cef6967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d31cef6967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g3d31cef6967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d31cef6967_0_29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d31cef6967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1200"/>
              </a:spcBef>
              <a:spcAft>
                <a:spcPts val="0"/>
              </a:spcAft>
              <a:buClr>
                <a:schemeClr val="dk1"/>
              </a:buClr>
              <a:buSzPts val="1800"/>
              <a:buChar char="○"/>
              <a:defRPr/>
            </a:lvl2pPr>
            <a:lvl3pPr marL="1371600" lvl="2" indent="-342900" algn="l">
              <a:spcBef>
                <a:spcPts val="1200"/>
              </a:spcBef>
              <a:spcAft>
                <a:spcPts val="0"/>
              </a:spcAft>
              <a:buClr>
                <a:schemeClr val="dk1"/>
              </a:buClr>
              <a:buSzPts val="1800"/>
              <a:buChar char="■"/>
              <a:defRPr/>
            </a:lvl3pPr>
            <a:lvl4pPr marL="1828800" lvl="3" indent="-342900" algn="l">
              <a:spcBef>
                <a:spcPts val="1200"/>
              </a:spcBef>
              <a:spcAft>
                <a:spcPts val="0"/>
              </a:spcAft>
              <a:buClr>
                <a:schemeClr val="dk1"/>
              </a:buClr>
              <a:buSzPts val="1800"/>
              <a:buChar char="●"/>
              <a:defRPr/>
            </a:lvl4pPr>
            <a:lvl5pPr marL="2286000" lvl="4" indent="-342900" algn="l">
              <a:spcBef>
                <a:spcPts val="1200"/>
              </a:spcBef>
              <a:spcAft>
                <a:spcPts val="0"/>
              </a:spcAft>
              <a:buClr>
                <a:schemeClr val="dk1"/>
              </a:buClr>
              <a:buSzPts val="1800"/>
              <a:buChar char="○"/>
              <a:defRPr/>
            </a:lvl5pPr>
            <a:lvl6pPr marL="2743200" lvl="5" indent="-342900" algn="l">
              <a:spcBef>
                <a:spcPts val="1200"/>
              </a:spcBef>
              <a:spcAft>
                <a:spcPts val="0"/>
              </a:spcAft>
              <a:buClr>
                <a:schemeClr val="dk1"/>
              </a:buClr>
              <a:buSzPts val="1800"/>
              <a:buChar char="■"/>
              <a:defRPr/>
            </a:lvl6pPr>
            <a:lvl7pPr marL="3200400" lvl="6" indent="-342900" algn="l">
              <a:spcBef>
                <a:spcPts val="1200"/>
              </a:spcBef>
              <a:spcAft>
                <a:spcPts val="0"/>
              </a:spcAft>
              <a:buClr>
                <a:schemeClr val="dk1"/>
              </a:buClr>
              <a:buSzPts val="1800"/>
              <a:buChar char="●"/>
              <a:defRPr/>
            </a:lvl7pPr>
            <a:lvl8pPr marL="3657600" lvl="7" indent="-342900" algn="l">
              <a:spcBef>
                <a:spcPts val="1200"/>
              </a:spcBef>
              <a:spcAft>
                <a:spcPts val="0"/>
              </a:spcAft>
              <a:buClr>
                <a:schemeClr val="dk1"/>
              </a:buClr>
              <a:buSzPts val="1800"/>
              <a:buChar char="○"/>
              <a:defRPr/>
            </a:lvl8pPr>
            <a:lvl9pPr marL="4114800" lvl="8" indent="-342900" algn="l">
              <a:spcBef>
                <a:spcPts val="1200"/>
              </a:spcBef>
              <a:spcAft>
                <a:spcPts val="1200"/>
              </a:spcAft>
              <a:buClr>
                <a:schemeClr val="dk1"/>
              </a:buClr>
              <a:buSzPts val="1800"/>
              <a:buChar char="■"/>
              <a:defRPr/>
            </a:lvl9pPr>
          </a:lstStyle>
          <a:p>
            <a:endParaRPr/>
          </a:p>
        </p:txBody>
      </p:sp>
      <p:sp>
        <p:nvSpPr>
          <p:cNvPr id="53" name="Google Shape;53;p1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4">
  <p:cSld name="TITLE_AND_BODY_4">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311700" y="593367"/>
            <a:ext cx="8520600" cy="763500"/>
          </a:xfrm>
          <a:prstGeom prst="rect">
            <a:avLst/>
          </a:prstGeom>
          <a:noFill/>
          <a:ln>
            <a:noFill/>
          </a:ln>
        </p:spPr>
        <p:txBody>
          <a:bodyPr spcFirstLastPara="1" wrap="square" lIns="91425" tIns="79200"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311700" y="1536633"/>
            <a:ext cx="8520600" cy="4555200"/>
          </a:xfrm>
          <a:prstGeom prst="rect">
            <a:avLst/>
          </a:prstGeom>
          <a:noFill/>
          <a:ln>
            <a:noFill/>
          </a:ln>
        </p:spPr>
        <p:txBody>
          <a:bodyPr spcFirstLastPara="1" wrap="square" lIns="91425" tIns="0" rIns="91425" bIns="18287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1150" algn="l">
              <a:lnSpc>
                <a:spcPct val="100000"/>
              </a:lnSpc>
              <a:spcBef>
                <a:spcPts val="0"/>
              </a:spcBef>
              <a:spcAft>
                <a:spcPts val="0"/>
              </a:spcAft>
              <a:buSzPts val="1300"/>
              <a:buChar char="○"/>
              <a:defRPr/>
            </a:lvl5pPr>
            <a:lvl6pPr marL="2743200" lvl="5" indent="-304800" algn="l">
              <a:lnSpc>
                <a:spcPct val="100000"/>
              </a:lnSpc>
              <a:spcBef>
                <a:spcPts val="0"/>
              </a:spcBef>
              <a:spcAft>
                <a:spcPts val="0"/>
              </a:spcAft>
              <a:buSzPts val="1200"/>
              <a:buChar char="■"/>
              <a:defRPr/>
            </a:lvl6pPr>
            <a:lvl7pPr marL="3200400" lvl="6" indent="-304800" algn="l">
              <a:lnSpc>
                <a:spcPct val="100000"/>
              </a:lnSpc>
              <a:spcBef>
                <a:spcPts val="0"/>
              </a:spcBef>
              <a:spcAft>
                <a:spcPts val="0"/>
              </a:spcAft>
              <a:buSzPts val="1200"/>
              <a:buChar char="●"/>
              <a:defRPr/>
            </a:lvl7pPr>
            <a:lvl8pPr marL="3657600" lvl="7" indent="-304800" algn="l">
              <a:lnSpc>
                <a:spcPct val="100000"/>
              </a:lnSpc>
              <a:spcBef>
                <a:spcPts val="0"/>
              </a:spcBef>
              <a:spcAft>
                <a:spcPts val="0"/>
              </a:spcAft>
              <a:buSzPts val="1200"/>
              <a:buChar char="○"/>
              <a:defRPr/>
            </a:lvl8pPr>
            <a:lvl9pPr marL="4114800" lvl="8" indent="-304800" algn="l">
              <a:lnSpc>
                <a:spcPct val="100000"/>
              </a:lnSpc>
              <a:spcBef>
                <a:spcPts val="0"/>
              </a:spcBef>
              <a:spcAft>
                <a:spcPts val="0"/>
              </a:spcAft>
              <a:buSzPts val="1200"/>
              <a:buChar char="■"/>
              <a:defRPr/>
            </a:lvl9pPr>
          </a:lstStyle>
          <a:p>
            <a:endParaRPr/>
          </a:p>
        </p:txBody>
      </p:sp>
      <p:sp>
        <p:nvSpPr>
          <p:cNvPr id="59" name="Google Shape;59;p1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9" name="Google Shape;69;p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2"/>
        <p:cNvGrpSpPr/>
        <p:nvPr/>
      </p:nvGrpSpPr>
      <p:grpSpPr>
        <a:xfrm>
          <a:off x="0" y="0"/>
          <a:ext cx="0" cy="0"/>
          <a:chOff x="0" y="0"/>
          <a:chExt cx="0" cy="0"/>
        </a:xfrm>
      </p:grpSpPr>
      <p:sp>
        <p:nvSpPr>
          <p:cNvPr id="73" name="Google Shape;73;p1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5" name="Google Shape;75;p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8"/>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1" name="Google Shape;81;p1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7" name="Google Shape;87;p19"/>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88" name="Google Shape;88;p1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4" name="Google Shape;94;p20"/>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5" name="Google Shape;95;p20"/>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6" name="Google Shape;96;p20"/>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7" name="Google Shape;97;p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2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5"/>
        <p:cNvGrpSpPr/>
        <p:nvPr/>
      </p:nvGrpSpPr>
      <p:grpSpPr>
        <a:xfrm>
          <a:off x="0" y="0"/>
          <a:ext cx="0" cy="0"/>
          <a:chOff x="0" y="0"/>
          <a:chExt cx="0" cy="0"/>
        </a:xfrm>
      </p:grpSpPr>
      <p:sp>
        <p:nvSpPr>
          <p:cNvPr id="106" name="Google Shape;106;p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23"/>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12" name="Google Shape;112;p23"/>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3" name="Google Shape;113;p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9" name="Google Shape;119;p24"/>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20" name="Google Shape;120;p2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2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25"/>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6" name="Google Shape;126;p2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2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26"/>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2" name="Google Shape;132;p2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5"/>
        <p:cNvGrpSpPr/>
        <p:nvPr/>
      </p:nvGrpSpPr>
      <p:grpSpPr>
        <a:xfrm>
          <a:off x="0" y="0"/>
          <a:ext cx="0" cy="0"/>
          <a:chOff x="0" y="0"/>
          <a:chExt cx="0" cy="0"/>
        </a:xfrm>
      </p:grpSpPr>
      <p:sp>
        <p:nvSpPr>
          <p:cNvPr id="136" name="Google Shape;136;p27"/>
          <p:cNvSpPr txBox="1">
            <a:spLocks noGrp="1"/>
          </p:cNvSpPr>
          <p:nvPr>
            <p:ph type="title"/>
          </p:nvPr>
        </p:nvSpPr>
        <p:spPr>
          <a:xfrm>
            <a:off x="311700" y="593367"/>
            <a:ext cx="8520600" cy="763500"/>
          </a:xfrm>
          <a:prstGeom prst="rect">
            <a:avLst/>
          </a:prstGeom>
        </p:spPr>
        <p:txBody>
          <a:bodyPr spcFirstLastPara="1" wrap="square" lIns="91425" tIns="45700" rIns="91425" bIns="45700" anchor="ctr"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7"/>
          <p:cNvSpPr txBox="1">
            <a:spLocks noGrp="1"/>
          </p:cNvSpPr>
          <p:nvPr>
            <p:ph type="body" idx="1"/>
          </p:nvPr>
        </p:nvSpPr>
        <p:spPr>
          <a:xfrm>
            <a:off x="311700" y="1536633"/>
            <a:ext cx="8520600" cy="4555200"/>
          </a:xfrm>
          <a:prstGeom prst="rect">
            <a:avLst/>
          </a:prstGeom>
        </p:spPr>
        <p:txBody>
          <a:bodyPr spcFirstLastPara="1" wrap="square" lIns="91425" tIns="45700" rIns="91425" bIns="45700" anchor="t" anchorCtr="0">
            <a:noAutofit/>
          </a:bodyPr>
          <a:lstStyle>
            <a:lvl1pPr marL="457200" lvl="0" indent="-431800">
              <a:spcBef>
                <a:spcPts val="640"/>
              </a:spcBef>
              <a:spcAft>
                <a:spcPts val="0"/>
              </a:spcAft>
              <a:buSzPts val="3200"/>
              <a:buChar char="•"/>
              <a:defRPr/>
            </a:lvl1pPr>
            <a:lvl2pPr marL="914400" lvl="1" indent="-406400">
              <a:spcBef>
                <a:spcPts val="560"/>
              </a:spcBef>
              <a:spcAft>
                <a:spcPts val="0"/>
              </a:spcAft>
              <a:buSzPts val="2800"/>
              <a:buChar char="–"/>
              <a:defRPr/>
            </a:lvl2pPr>
            <a:lvl3pPr marL="1371600" lvl="2" indent="-381000">
              <a:spcBef>
                <a:spcPts val="480"/>
              </a:spcBef>
              <a:spcAft>
                <a:spcPts val="0"/>
              </a:spcAft>
              <a:buSzPts val="2400"/>
              <a:buChar char="•"/>
              <a:defRPr/>
            </a:lvl3pPr>
            <a:lvl4pPr marL="1828800" lvl="3" indent="-355600">
              <a:spcBef>
                <a:spcPts val="400"/>
              </a:spcBef>
              <a:spcAft>
                <a:spcPts val="0"/>
              </a:spcAft>
              <a:buSzPts val="2000"/>
              <a:buChar char="–"/>
              <a:defRPr/>
            </a:lvl4pPr>
            <a:lvl5pPr marL="2286000" lvl="4" indent="-355600">
              <a:spcBef>
                <a:spcPts val="400"/>
              </a:spcBef>
              <a:spcAft>
                <a:spcPts val="0"/>
              </a:spcAft>
              <a:buSzPts val="2000"/>
              <a:buChar char="»"/>
              <a:defRPr/>
            </a:lvl5pPr>
            <a:lvl6pPr marL="2743200" lvl="5" indent="-355600">
              <a:spcBef>
                <a:spcPts val="400"/>
              </a:spcBef>
              <a:spcAft>
                <a:spcPts val="0"/>
              </a:spcAft>
              <a:buSzPts val="2000"/>
              <a:buChar char="•"/>
              <a:defRPr/>
            </a:lvl6pPr>
            <a:lvl7pPr marL="3200400" lvl="6" indent="-355600">
              <a:spcBef>
                <a:spcPts val="400"/>
              </a:spcBef>
              <a:spcAft>
                <a:spcPts val="0"/>
              </a:spcAft>
              <a:buSzPts val="2000"/>
              <a:buChar char="•"/>
              <a:defRPr/>
            </a:lvl7pPr>
            <a:lvl8pPr marL="3657600" lvl="7" indent="-355600">
              <a:spcBef>
                <a:spcPts val="400"/>
              </a:spcBef>
              <a:spcAft>
                <a:spcPts val="0"/>
              </a:spcAft>
              <a:buSzPts val="2000"/>
              <a:buChar char="•"/>
              <a:defRPr/>
            </a:lvl8pPr>
            <a:lvl9pPr marL="4114800" lvl="8" indent="-355600">
              <a:spcBef>
                <a:spcPts val="400"/>
              </a:spcBef>
              <a:spcAft>
                <a:spcPts val="0"/>
              </a:spcAft>
              <a:buSzPts val="2000"/>
              <a:buChar char="•"/>
              <a:defRPr/>
            </a:lvl9pPr>
          </a:lstStyle>
          <a:p>
            <a:endParaRPr/>
          </a:p>
        </p:txBody>
      </p:sp>
      <p:sp>
        <p:nvSpPr>
          <p:cNvPr id="138" name="Google Shape;138;p27"/>
          <p:cNvSpPr txBox="1">
            <a:spLocks noGrp="1"/>
          </p:cNvSpPr>
          <p:nvPr>
            <p:ph type="sldNum" idx="12"/>
          </p:nvPr>
        </p:nvSpPr>
        <p:spPr>
          <a:xfrm>
            <a:off x="8472458" y="6217622"/>
            <a:ext cx="548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3"/>
        <p:cNvGrpSpPr/>
        <p:nvPr/>
      </p:nvGrpSpPr>
      <p:grpSpPr>
        <a:xfrm>
          <a:off x="0" y="0"/>
          <a:ext cx="0" cy="0"/>
          <a:chOff x="0" y="0"/>
          <a:chExt cx="0" cy="0"/>
        </a:xfrm>
      </p:grpSpPr>
      <p:sp>
        <p:nvSpPr>
          <p:cNvPr id="144" name="Google Shape;144;p29"/>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5" name="Google Shape;145;p29"/>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46" name="Google Shape;146;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p30"/>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9" name="Google Shape;149;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0"/>
        <p:cNvGrpSpPr/>
        <p:nvPr/>
      </p:nvGrpSpPr>
      <p:grpSpPr>
        <a:xfrm>
          <a:off x="0" y="0"/>
          <a:ext cx="0" cy="0"/>
          <a:chOff x="0" y="0"/>
          <a:chExt cx="0" cy="0"/>
        </a:xfrm>
      </p:grpSpPr>
      <p:sp>
        <p:nvSpPr>
          <p:cNvPr id="151" name="Google Shape;151;p3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2" name="Google Shape;152;p31"/>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53" name="Google Shape;153;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32"/>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57" name="Google Shape;157;p32"/>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58" name="Google Shape;158;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1" name="Google Shape;161;p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2"/>
        <p:cNvGrpSpPr/>
        <p:nvPr/>
      </p:nvGrpSpPr>
      <p:grpSpPr>
        <a:xfrm>
          <a:off x="0" y="0"/>
          <a:ext cx="0" cy="0"/>
          <a:chOff x="0" y="0"/>
          <a:chExt cx="0" cy="0"/>
        </a:xfrm>
      </p:grpSpPr>
      <p:sp>
        <p:nvSpPr>
          <p:cNvPr id="163" name="Google Shape;163;p34"/>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4" name="Google Shape;164;p34"/>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165" name="Google Shape;165;p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6"/>
        <p:cNvGrpSpPr/>
        <p:nvPr/>
      </p:nvGrpSpPr>
      <p:grpSpPr>
        <a:xfrm>
          <a:off x="0" y="0"/>
          <a:ext cx="0" cy="0"/>
          <a:chOff x="0" y="0"/>
          <a:chExt cx="0" cy="0"/>
        </a:xfrm>
      </p:grpSpPr>
      <p:sp>
        <p:nvSpPr>
          <p:cNvPr id="167" name="Google Shape;167;p35"/>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8" name="Google Shape;168;p3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69"/>
        <p:cNvGrpSpPr/>
        <p:nvPr/>
      </p:nvGrpSpPr>
      <p:grpSpPr>
        <a:xfrm>
          <a:off x="0" y="0"/>
          <a:ext cx="0" cy="0"/>
          <a:chOff x="0" y="0"/>
          <a:chExt cx="0" cy="0"/>
        </a:xfrm>
      </p:grpSpPr>
      <p:sp>
        <p:nvSpPr>
          <p:cNvPr id="170" name="Google Shape;170;p36"/>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6"/>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2" name="Google Shape;172;p36"/>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3" name="Google Shape;173;p36"/>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4" name="Google Shape;174;p3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5"/>
        <p:cNvGrpSpPr/>
        <p:nvPr/>
      </p:nvGrpSpPr>
      <p:grpSpPr>
        <a:xfrm>
          <a:off x="0" y="0"/>
          <a:ext cx="0" cy="0"/>
          <a:chOff x="0" y="0"/>
          <a:chExt cx="0" cy="0"/>
        </a:xfrm>
      </p:grpSpPr>
      <p:sp>
        <p:nvSpPr>
          <p:cNvPr id="176" name="Google Shape;176;p37"/>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177" name="Google Shape;177;p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8"/>
        <p:cNvGrpSpPr/>
        <p:nvPr/>
      </p:nvGrpSpPr>
      <p:grpSpPr>
        <a:xfrm>
          <a:off x="0" y="0"/>
          <a:ext cx="0" cy="0"/>
          <a:chOff x="0" y="0"/>
          <a:chExt cx="0" cy="0"/>
        </a:xfrm>
      </p:grpSpPr>
      <p:sp>
        <p:nvSpPr>
          <p:cNvPr id="179" name="Google Shape;179;p38"/>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0" name="Google Shape;180;p38"/>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81" name="Google Shape;181;p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2"/>
        <p:cNvGrpSpPr/>
        <p:nvPr/>
      </p:nvGrpSpPr>
      <p:grpSpPr>
        <a:xfrm>
          <a:off x="0" y="0"/>
          <a:ext cx="0" cy="0"/>
          <a:chOff x="0" y="0"/>
          <a:chExt cx="0" cy="0"/>
        </a:xfrm>
      </p:grpSpPr>
      <p:sp>
        <p:nvSpPr>
          <p:cNvPr id="183" name="Google Shape;183;p3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4"/>
        <p:cNvGrpSpPr/>
        <p:nvPr/>
      </p:nvGrpSpPr>
      <p:grpSpPr>
        <a:xfrm>
          <a:off x="0" y="0"/>
          <a:ext cx="0" cy="0"/>
          <a:chOff x="0" y="0"/>
          <a:chExt cx="0" cy="0"/>
        </a:xfrm>
      </p:grpSpPr>
      <p:sp>
        <p:nvSpPr>
          <p:cNvPr id="185" name="Google Shape;185;p40"/>
          <p:cNvSpPr txBox="1">
            <a:spLocks noGrp="1"/>
          </p:cNvSpPr>
          <p:nvPr>
            <p:ph type="title"/>
          </p:nvPr>
        </p:nvSpPr>
        <p:spPr>
          <a:xfrm>
            <a:off x="302079" y="279515"/>
            <a:ext cx="8539800" cy="78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b="1">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86" name="Google Shape;186;p40"/>
          <p:cNvCxnSpPr/>
          <p:nvPr/>
        </p:nvCxnSpPr>
        <p:spPr>
          <a:xfrm>
            <a:off x="302079" y="1064803"/>
            <a:ext cx="8539800" cy="900"/>
          </a:xfrm>
          <a:prstGeom prst="straightConnector1">
            <a:avLst/>
          </a:prstGeom>
          <a:noFill/>
          <a:ln w="38100" cap="flat" cmpd="sng">
            <a:solidFill>
              <a:schemeClr val="dk2"/>
            </a:solidFill>
            <a:prstDash val="solid"/>
            <a:round/>
            <a:headEnd type="none" w="sm" len="sm"/>
            <a:tailEnd type="none" w="sm" len="sm"/>
          </a:ln>
        </p:spPr>
      </p:cxnSp>
      <p:sp>
        <p:nvSpPr>
          <p:cNvPr id="187" name="Google Shape;187;p40"/>
          <p:cNvSpPr txBox="1">
            <a:spLocks noGrp="1"/>
          </p:cNvSpPr>
          <p:nvPr>
            <p:ph type="dt" idx="10"/>
          </p:nvPr>
        </p:nvSpPr>
        <p:spPr>
          <a:xfrm>
            <a:off x="2245189" y="6079084"/>
            <a:ext cx="11103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8" name="Google Shape;188;p40"/>
          <p:cNvSpPr txBox="1">
            <a:spLocks noGrp="1"/>
          </p:cNvSpPr>
          <p:nvPr>
            <p:ph type="ftr" idx="11"/>
          </p:nvPr>
        </p:nvSpPr>
        <p:spPr>
          <a:xfrm>
            <a:off x="3678013" y="6080900"/>
            <a:ext cx="4335300" cy="3615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9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9" name="Google Shape;189;p40"/>
          <p:cNvSpPr txBox="1">
            <a:spLocks noGrp="1"/>
          </p:cNvSpPr>
          <p:nvPr>
            <p:ph type="sldNum" idx="12"/>
          </p:nvPr>
        </p:nvSpPr>
        <p:spPr>
          <a:xfrm>
            <a:off x="8335735" y="6080900"/>
            <a:ext cx="506100" cy="3651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200"/>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5"/>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431800" algn="l">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Google Shape;63;p1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88888"/>
                </a:solidFill>
                <a:latin typeface="Calibri"/>
                <a:ea typeface="Calibri"/>
                <a:cs typeface="Calibri"/>
                <a:sym typeface="Calibri"/>
              </a:defRPr>
            </a:lvl1pPr>
            <a:lvl2pPr marL="0" marR="0" lvl="1" indent="0" algn="r">
              <a:spcBef>
                <a:spcPts val="0"/>
              </a:spcBef>
              <a:buNone/>
              <a:defRPr sz="1200" b="0" i="0" u="none" strike="noStrike" cap="none">
                <a:solidFill>
                  <a:srgbClr val="888888"/>
                </a:solidFill>
                <a:latin typeface="Calibri"/>
                <a:ea typeface="Calibri"/>
                <a:cs typeface="Calibri"/>
                <a:sym typeface="Calibri"/>
              </a:defRPr>
            </a:lvl2pPr>
            <a:lvl3pPr marL="0" marR="0" lvl="2" indent="0" algn="r">
              <a:spcBef>
                <a:spcPts val="0"/>
              </a:spcBef>
              <a:buNone/>
              <a:defRPr sz="1200" b="0" i="0" u="none" strike="noStrike" cap="none">
                <a:solidFill>
                  <a:srgbClr val="888888"/>
                </a:solidFill>
                <a:latin typeface="Calibri"/>
                <a:ea typeface="Calibri"/>
                <a:cs typeface="Calibri"/>
                <a:sym typeface="Calibri"/>
              </a:defRPr>
            </a:lvl3pPr>
            <a:lvl4pPr marL="0" marR="0" lvl="3" indent="0" algn="r">
              <a:spcBef>
                <a:spcPts val="0"/>
              </a:spcBef>
              <a:buNone/>
              <a:defRPr sz="1200" b="0" i="0" u="none" strike="noStrike" cap="none">
                <a:solidFill>
                  <a:srgbClr val="888888"/>
                </a:solidFill>
                <a:latin typeface="Calibri"/>
                <a:ea typeface="Calibri"/>
                <a:cs typeface="Calibri"/>
                <a:sym typeface="Calibri"/>
              </a:defRPr>
            </a:lvl4pPr>
            <a:lvl5pPr marL="0" marR="0" lvl="4" indent="0" algn="r">
              <a:spcBef>
                <a:spcPts val="0"/>
              </a:spcBef>
              <a:buNone/>
              <a:defRPr sz="1200" b="0" i="0" u="none" strike="noStrike" cap="none">
                <a:solidFill>
                  <a:srgbClr val="888888"/>
                </a:solidFill>
                <a:latin typeface="Calibri"/>
                <a:ea typeface="Calibri"/>
                <a:cs typeface="Calibri"/>
                <a:sym typeface="Calibri"/>
              </a:defRPr>
            </a:lvl5pPr>
            <a:lvl6pPr marL="0" marR="0" lvl="5" indent="0" algn="r">
              <a:spcBef>
                <a:spcPts val="0"/>
              </a:spcBef>
              <a:buNone/>
              <a:defRPr sz="1200" b="0" i="0" u="none" strike="noStrike" cap="none">
                <a:solidFill>
                  <a:srgbClr val="888888"/>
                </a:solidFill>
                <a:latin typeface="Calibri"/>
                <a:ea typeface="Calibri"/>
                <a:cs typeface="Calibri"/>
                <a:sym typeface="Calibri"/>
              </a:defRPr>
            </a:lvl6pPr>
            <a:lvl7pPr marL="0" marR="0" lvl="6" indent="0" algn="r">
              <a:spcBef>
                <a:spcPts val="0"/>
              </a:spcBef>
              <a:buNone/>
              <a:defRPr sz="1200" b="0" i="0" u="none" strike="noStrike" cap="none">
                <a:solidFill>
                  <a:srgbClr val="888888"/>
                </a:solidFill>
                <a:latin typeface="Calibri"/>
                <a:ea typeface="Calibri"/>
                <a:cs typeface="Calibri"/>
                <a:sym typeface="Calibri"/>
              </a:defRPr>
            </a:lvl7pPr>
            <a:lvl8pPr marL="0" marR="0" lvl="7" indent="0" algn="r">
              <a:spcBef>
                <a:spcPts val="0"/>
              </a:spcBef>
              <a:buNone/>
              <a:defRPr sz="1200" b="0" i="0" u="none" strike="noStrike" cap="none">
                <a:solidFill>
                  <a:srgbClr val="888888"/>
                </a:solidFill>
                <a:latin typeface="Calibri"/>
                <a:ea typeface="Calibri"/>
                <a:cs typeface="Calibri"/>
                <a:sym typeface="Calibri"/>
              </a:defRPr>
            </a:lvl8pPr>
            <a:lvl9pPr marL="0" marR="0" lvl="8" indent="0" algn="r">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39"/>
        <p:cNvGrpSpPr/>
        <p:nvPr/>
      </p:nvGrpSpPr>
      <p:grpSpPr>
        <a:xfrm>
          <a:off x="0" y="0"/>
          <a:ext cx="0" cy="0"/>
          <a:chOff x="0" y="0"/>
          <a:chExt cx="0" cy="0"/>
        </a:xfrm>
      </p:grpSpPr>
      <p:sp>
        <p:nvSpPr>
          <p:cNvPr id="140" name="Google Shape;140;p2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41" name="Google Shape;141;p28"/>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42" name="Google Shape;142;p2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bit.ly/MoneySpeaksVideo" TargetMode="External"/><Relationship Id="rId5" Type="http://schemas.openxmlformats.org/officeDocument/2006/relationships/image" Target="../media/image22.jpg"/><Relationship Id="rId4" Type="http://schemas.openxmlformats.org/officeDocument/2006/relationships/hyperlink" Target="http://www.youtube.com/watch?v=mVbcRjdpG-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canva.com/search?q=playlists"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drive.google.com/file/d/134PhH4AkVE3OMWL8QObCgWsd7PpxLWId/view" TargetMode="External"/><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8" Type="http://schemas.openxmlformats.org/officeDocument/2006/relationships/hyperlink" Target="http://drive.google.com/file/d/1ns7yzsCUw6oUQYiMo2gGJFuRhHf2uKVK/view" TargetMode="External"/><Relationship Id="rId3" Type="http://schemas.openxmlformats.org/officeDocument/2006/relationships/hyperlink" Target="https://youtube.com/@americanbeatbox?si=y5MvlcP7pUR9hM_H" TargetMode="External"/><Relationship Id="rId7"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www.youtube.com/watch?v=a7uQXDkxEtM" TargetMode="External"/><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hyperlink" Target="https://www.canva.com/learn/make-a-mood-board/" TargetMode="Externa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www.hhph.org/work/learning-studio"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hyperlink" Target="http://www.youtube.com/watch?v=d-Id6SSsOeM" TargetMode="Externa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40.jpg"/><Relationship Id="rId4" Type="http://schemas.openxmlformats.org/officeDocument/2006/relationships/hyperlink" Target="http://drive.google.com/file/d/1hegRUE3l_y28WTpIXH0FRD1bXB4DZw_Q/view"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www.canva.com/templates/s/game/"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8" Type="http://schemas.openxmlformats.org/officeDocument/2006/relationships/hyperlink" Target="https://www.soundtrap.com/content/blog/how-to-write-rap-lyrics" TargetMode="External"/><Relationship Id="rId3" Type="http://schemas.openxmlformats.org/officeDocument/2006/relationships/image" Target="../media/image10.png"/><Relationship Id="rId7" Type="http://schemas.openxmlformats.org/officeDocument/2006/relationships/image" Target="../media/image52.jp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www.youtube.com/watch?v=44g_1DalHqc" TargetMode="External"/><Relationship Id="rId5" Type="http://schemas.openxmlformats.org/officeDocument/2006/relationships/image" Target="../media/image51.jpg"/><Relationship Id="rId4" Type="http://schemas.openxmlformats.org/officeDocument/2006/relationships/hyperlink" Target="http://www.youtube.com/watch?v=5Il_cihprIk" TargetMode="External"/><Relationship Id="rId9" Type="http://schemas.openxmlformats.org/officeDocument/2006/relationships/hyperlink" Target="http://www.pocketschange.com/finfest"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canva.com/create/comic-strips/" TargetMode="External"/><Relationship Id="rId3" Type="http://schemas.openxmlformats.org/officeDocument/2006/relationships/image" Target="../media/image10.png"/><Relationship Id="rId7" Type="http://schemas.openxmlformats.org/officeDocument/2006/relationships/hyperlink" Target="https://www.pocketschange.com/money-buddies-lesson"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56.jpg"/><Relationship Id="rId5" Type="http://schemas.openxmlformats.org/officeDocument/2006/relationships/hyperlink" Target="https://bit.ly/DesignBanks" TargetMode="External"/><Relationship Id="rId4" Type="http://schemas.openxmlformats.org/officeDocument/2006/relationships/hyperlink" Target="https://drive.google.com/file/d/1XZxsKMxDvVr0c0yGgFmoxT8xet2zKh9k/view?usp=shari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hyperlink" Target="https://bit.ly/DesignBanks" TargetMode="External"/><Relationship Id="rId4" Type="http://schemas.openxmlformats.org/officeDocument/2006/relationships/hyperlink" Target="https://drive.google.com/file/d/1XZxsKMxDvVr0c0yGgFmoxT8xet2zKh9k/view?usp=shar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drive.google.com/file/d/1XZxsKMxDvVr0c0yGgFmoxT8xet2zKh9k/view?usp=sharin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28.xml"/><Relationship Id="rId5" Type="http://schemas.openxmlformats.org/officeDocument/2006/relationships/hyperlink" Target="https://bit.ly/PCSoundtrap" TargetMode="Externa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4"/>
        <p:cNvGrpSpPr/>
        <p:nvPr/>
      </p:nvGrpSpPr>
      <p:grpSpPr>
        <a:xfrm>
          <a:off x="0" y="0"/>
          <a:ext cx="0" cy="0"/>
          <a:chOff x="0" y="0"/>
          <a:chExt cx="0" cy="0"/>
        </a:xfrm>
      </p:grpSpPr>
      <p:pic>
        <p:nvPicPr>
          <p:cNvPr id="195" name="Google Shape;195;p41" title="Photo1.jpeg"/>
          <p:cNvPicPr preferRelativeResize="0"/>
          <p:nvPr/>
        </p:nvPicPr>
        <p:blipFill rotWithShape="1">
          <a:blip r:embed="rId3">
            <a:alphaModFix/>
          </a:blip>
          <a:srcRect t="13192" b="13192"/>
          <a:stretch/>
        </p:blipFill>
        <p:spPr>
          <a:xfrm>
            <a:off x="6154400" y="4165371"/>
            <a:ext cx="2588299" cy="2540475"/>
          </a:xfrm>
          <a:prstGeom prst="rect">
            <a:avLst/>
          </a:prstGeom>
          <a:noFill/>
          <a:ln>
            <a:noFill/>
          </a:ln>
        </p:spPr>
      </p:pic>
      <p:pic>
        <p:nvPicPr>
          <p:cNvPr id="196" name="Google Shape;196;p41" title="unnamed.jpg"/>
          <p:cNvPicPr preferRelativeResize="0"/>
          <p:nvPr/>
        </p:nvPicPr>
        <p:blipFill rotWithShape="1">
          <a:blip r:embed="rId4">
            <a:alphaModFix/>
          </a:blip>
          <a:srcRect l="21875" r="21875"/>
          <a:stretch/>
        </p:blipFill>
        <p:spPr>
          <a:xfrm>
            <a:off x="243900" y="4016867"/>
            <a:ext cx="2688952" cy="2688952"/>
          </a:xfrm>
          <a:prstGeom prst="rect">
            <a:avLst/>
          </a:prstGeom>
          <a:noFill/>
          <a:ln>
            <a:noFill/>
          </a:ln>
        </p:spPr>
      </p:pic>
      <p:pic>
        <p:nvPicPr>
          <p:cNvPr id="197" name="Google Shape;197;p41" title="DSC00025.JPG"/>
          <p:cNvPicPr preferRelativeResize="0"/>
          <p:nvPr/>
        </p:nvPicPr>
        <p:blipFill rotWithShape="1">
          <a:blip r:embed="rId5">
            <a:alphaModFix/>
          </a:blip>
          <a:srcRect l="21875" r="21875"/>
          <a:stretch/>
        </p:blipFill>
        <p:spPr>
          <a:xfrm>
            <a:off x="3199150" y="4016879"/>
            <a:ext cx="2688952" cy="2688949"/>
          </a:xfrm>
          <a:prstGeom prst="rect">
            <a:avLst/>
          </a:prstGeom>
          <a:noFill/>
          <a:ln>
            <a:noFill/>
          </a:ln>
        </p:spPr>
      </p:pic>
      <p:pic>
        <p:nvPicPr>
          <p:cNvPr id="198" name="Google Shape;198;p41"/>
          <p:cNvPicPr preferRelativeResize="0"/>
          <p:nvPr/>
        </p:nvPicPr>
        <p:blipFill rotWithShape="1">
          <a:blip r:embed="rId6">
            <a:alphaModFix/>
          </a:blip>
          <a:srcRect b="24767"/>
          <a:stretch/>
        </p:blipFill>
        <p:spPr>
          <a:xfrm>
            <a:off x="0" y="0"/>
            <a:ext cx="9144000" cy="428126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0"/>
          <p:cNvSpPr txBox="1"/>
          <p:nvPr/>
        </p:nvSpPr>
        <p:spPr>
          <a:xfrm>
            <a:off x="206425" y="250250"/>
            <a:ext cx="87819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Why We Need to Talk About Money</a:t>
            </a:r>
            <a:endParaRPr sz="3000" b="1">
              <a:solidFill>
                <a:srgbClr val="38761D"/>
              </a:solidFill>
              <a:latin typeface="Georgia"/>
              <a:ea typeface="Georgia"/>
              <a:cs typeface="Georgia"/>
              <a:sym typeface="Georgia"/>
            </a:endParaRPr>
          </a:p>
        </p:txBody>
      </p:sp>
      <p:sp>
        <p:nvSpPr>
          <p:cNvPr id="279" name="Google Shape;279;p50"/>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Ubuntu"/>
                <a:ea typeface="Ubuntu"/>
                <a:cs typeface="Ubuntu"/>
                <a:sym typeface="Ubuntu"/>
              </a:rPr>
              <a:t>Get the Slides: https://bit.ly/328ART</a:t>
            </a:r>
            <a:endParaRPr/>
          </a:p>
        </p:txBody>
      </p:sp>
      <p:pic>
        <p:nvPicPr>
          <p:cNvPr id="280" name="Google Shape;280;p50"/>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281" name="Google Shape;281;p50"/>
          <p:cNvSpPr txBox="1"/>
          <p:nvPr/>
        </p:nvSpPr>
        <p:spPr>
          <a:xfrm>
            <a:off x="791250" y="4009850"/>
            <a:ext cx="7561500" cy="193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r>
              <a:rPr lang="en" sz="2400">
                <a:solidFill>
                  <a:schemeClr val="dk1"/>
                </a:solidFill>
                <a:latin typeface="Ubuntu"/>
                <a:ea typeface="Ubuntu"/>
                <a:cs typeface="Ubuntu"/>
                <a:sym typeface="Ubuntu"/>
              </a:rPr>
              <a:t>🎤  Learner-Centered </a:t>
            </a:r>
            <a:endParaRPr sz="2400">
              <a:solidFill>
                <a:schemeClr val="dk1"/>
              </a:solidFill>
              <a:latin typeface="Ubuntu"/>
              <a:ea typeface="Ubuntu"/>
              <a:cs typeface="Ubuntu"/>
              <a:sym typeface="Ubuntu"/>
            </a:endParaRPr>
          </a:p>
          <a:p>
            <a:pPr marL="0" lvl="0" indent="0" algn="l" rtl="0">
              <a:spcBef>
                <a:spcPts val="0"/>
              </a:spcBef>
              <a:spcAft>
                <a:spcPts val="0"/>
              </a:spcAft>
              <a:buNone/>
            </a:pPr>
            <a:r>
              <a:rPr lang="en" sz="2400">
                <a:solidFill>
                  <a:schemeClr val="dk1"/>
                </a:solidFill>
                <a:latin typeface="Ubuntu"/>
                <a:ea typeface="Ubuntu"/>
                <a:cs typeface="Ubuntu"/>
                <a:sym typeface="Ubuntu"/>
              </a:rPr>
              <a:t>📓  Standards Aligned </a:t>
            </a:r>
            <a:endParaRPr sz="2400">
              <a:solidFill>
                <a:schemeClr val="dk1"/>
              </a:solidFill>
              <a:latin typeface="Ubuntu"/>
              <a:ea typeface="Ubuntu"/>
              <a:cs typeface="Ubuntu"/>
              <a:sym typeface="Ubuntu"/>
            </a:endParaRPr>
          </a:p>
          <a:p>
            <a:pPr marL="0" lvl="0" indent="0" algn="l" rtl="0">
              <a:spcBef>
                <a:spcPts val="0"/>
              </a:spcBef>
              <a:spcAft>
                <a:spcPts val="0"/>
              </a:spcAft>
              <a:buNone/>
            </a:pPr>
            <a:r>
              <a:rPr lang="en" sz="2400">
                <a:solidFill>
                  <a:schemeClr val="dk1"/>
                </a:solidFill>
                <a:latin typeface="Ubuntu"/>
                <a:ea typeface="Ubuntu"/>
                <a:cs typeface="Ubuntu"/>
                <a:sym typeface="Ubuntu"/>
              </a:rPr>
              <a:t>💡  Transformative  Financial Education Learning</a:t>
            </a:r>
            <a:endParaRPr sz="2400">
              <a:solidFill>
                <a:schemeClr val="dk1"/>
              </a:solidFill>
              <a:latin typeface="Ubuntu"/>
              <a:ea typeface="Ubuntu"/>
              <a:cs typeface="Ubuntu"/>
              <a:sym typeface="Ubuntu"/>
            </a:endParaRPr>
          </a:p>
          <a:p>
            <a:pPr marL="0" lvl="0" indent="0" algn="l" rtl="0">
              <a:spcBef>
                <a:spcPts val="0"/>
              </a:spcBef>
              <a:spcAft>
                <a:spcPts val="0"/>
              </a:spcAft>
              <a:buNone/>
            </a:pPr>
            <a:r>
              <a:rPr lang="en" sz="2400">
                <a:solidFill>
                  <a:schemeClr val="dk1"/>
                </a:solidFill>
                <a:latin typeface="Ubuntu"/>
                <a:ea typeface="Ubuntu"/>
                <a:cs typeface="Ubuntu"/>
                <a:sym typeface="Ubuntu"/>
              </a:rPr>
              <a:t>     Experiences &amp; Creative Career Development</a:t>
            </a:r>
            <a:endParaRPr sz="1800">
              <a:solidFill>
                <a:schemeClr val="dk2"/>
              </a:solidFill>
            </a:endParaRPr>
          </a:p>
        </p:txBody>
      </p:sp>
      <p:pic>
        <p:nvPicPr>
          <p:cNvPr id="282" name="Google Shape;282;p50"/>
          <p:cNvPicPr preferRelativeResize="0"/>
          <p:nvPr/>
        </p:nvPicPr>
        <p:blipFill rotWithShape="1">
          <a:blip r:embed="rId4">
            <a:alphaModFix/>
          </a:blip>
          <a:srcRect t="33921" b="5092"/>
          <a:stretch/>
        </p:blipFill>
        <p:spPr>
          <a:xfrm>
            <a:off x="396507" y="1659275"/>
            <a:ext cx="8401730" cy="2075725"/>
          </a:xfrm>
          <a:prstGeom prst="rect">
            <a:avLst/>
          </a:prstGeom>
          <a:noFill/>
          <a:ln>
            <a:noFill/>
          </a:ln>
        </p:spPr>
      </p:pic>
      <p:sp>
        <p:nvSpPr>
          <p:cNvPr id="283" name="Google Shape;283;p50"/>
          <p:cNvSpPr txBox="1"/>
          <p:nvPr/>
        </p:nvSpPr>
        <p:spPr>
          <a:xfrm>
            <a:off x="665575" y="1105175"/>
            <a:ext cx="7863600" cy="61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000"/>
              </a:spcBef>
              <a:spcAft>
                <a:spcPts val="0"/>
              </a:spcAft>
              <a:buNone/>
            </a:pPr>
            <a:r>
              <a:rPr lang="en" sz="2800" b="1">
                <a:solidFill>
                  <a:schemeClr val="dk1"/>
                </a:solidFill>
                <a:latin typeface="Ubuntu"/>
                <a:ea typeface="Ubuntu"/>
                <a:cs typeface="Ubuntu"/>
                <a:sym typeface="Ubuntu"/>
              </a:rPr>
              <a:t>Financial Education is an Urgent Need </a:t>
            </a:r>
            <a:endParaRPr sz="2800" b="1">
              <a:solidFill>
                <a:schemeClr val="dk1"/>
              </a:solidFill>
            </a:endParaRPr>
          </a:p>
        </p:txBody>
      </p:sp>
      <p:sp>
        <p:nvSpPr>
          <p:cNvPr id="284" name="Google Shape;284;p50"/>
          <p:cNvSpPr txBox="1"/>
          <p:nvPr/>
        </p:nvSpPr>
        <p:spPr>
          <a:xfrm>
            <a:off x="816625" y="3722325"/>
            <a:ext cx="7561500" cy="615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000"/>
              </a:spcBef>
              <a:spcAft>
                <a:spcPts val="0"/>
              </a:spcAft>
              <a:buNone/>
            </a:pPr>
            <a:r>
              <a:rPr lang="en" sz="2800" b="1">
                <a:solidFill>
                  <a:schemeClr val="dk1"/>
                </a:solidFill>
                <a:latin typeface="Ubuntu"/>
                <a:ea typeface="Ubuntu"/>
                <a:cs typeface="Ubuntu"/>
                <a:sym typeface="Ubuntu"/>
              </a:rPr>
              <a:t>Pockets Change Approach </a:t>
            </a:r>
            <a:endParaRPr sz="2800" b="1">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51"/>
          <p:cNvSpPr/>
          <p:nvPr/>
        </p:nvSpPr>
        <p:spPr>
          <a:xfrm>
            <a:off x="-17375" y="6102200"/>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0" name="Google Shape;290;p51"/>
          <p:cNvPicPr preferRelativeResize="0"/>
          <p:nvPr/>
        </p:nvPicPr>
        <p:blipFill>
          <a:blip r:embed="rId3">
            <a:alphaModFix/>
          </a:blip>
          <a:stretch>
            <a:fillRect/>
          </a:stretch>
        </p:blipFill>
        <p:spPr>
          <a:xfrm>
            <a:off x="6703562" y="6300300"/>
            <a:ext cx="2231425" cy="359500"/>
          </a:xfrm>
          <a:prstGeom prst="rect">
            <a:avLst/>
          </a:prstGeom>
          <a:noFill/>
          <a:ln>
            <a:noFill/>
          </a:ln>
        </p:spPr>
      </p:pic>
      <p:sp>
        <p:nvSpPr>
          <p:cNvPr id="291" name="Google Shape;291;p51"/>
          <p:cNvSpPr txBox="1">
            <a:spLocks noGrp="1"/>
          </p:cNvSpPr>
          <p:nvPr>
            <p:ph type="ctrTitle"/>
          </p:nvPr>
        </p:nvSpPr>
        <p:spPr>
          <a:xfrm>
            <a:off x="71150" y="6102200"/>
            <a:ext cx="6061200" cy="678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a:solidFill>
                  <a:srgbClr val="FFFFFF"/>
                </a:solidFill>
                <a:latin typeface="Ubuntu"/>
                <a:ea typeface="Ubuntu"/>
                <a:cs typeface="Ubuntu"/>
                <a:sym typeface="Ubuntu"/>
              </a:rPr>
              <a:t>“Money Speaks” Breadwinna CJ </a:t>
            </a:r>
            <a:endParaRPr sz="3000">
              <a:solidFill>
                <a:srgbClr val="FFFFFF"/>
              </a:solidFill>
              <a:latin typeface="Ubuntu"/>
              <a:ea typeface="Ubuntu"/>
              <a:cs typeface="Ubuntu"/>
              <a:sym typeface="Ubuntu"/>
            </a:endParaRPr>
          </a:p>
        </p:txBody>
      </p:sp>
      <p:pic>
        <p:nvPicPr>
          <p:cNvPr id="292" name="Google Shape;292;p51" title="2023 Hip Hop FINFEST Submission “Moneys Speaks “">
            <a:hlinkClick r:id="rId4"/>
          </p:cNvPr>
          <p:cNvPicPr preferRelativeResize="0"/>
          <p:nvPr/>
        </p:nvPicPr>
        <p:blipFill>
          <a:blip r:embed="rId5">
            <a:alphaModFix/>
          </a:blip>
          <a:stretch>
            <a:fillRect/>
          </a:stretch>
        </p:blipFill>
        <p:spPr>
          <a:xfrm>
            <a:off x="492688" y="1044438"/>
            <a:ext cx="8158625" cy="4589223"/>
          </a:xfrm>
          <a:prstGeom prst="rect">
            <a:avLst/>
          </a:prstGeom>
          <a:noFill/>
          <a:ln>
            <a:noFill/>
          </a:ln>
        </p:spPr>
      </p:pic>
      <p:sp>
        <p:nvSpPr>
          <p:cNvPr id="293" name="Google Shape;293;p51"/>
          <p:cNvSpPr txBox="1"/>
          <p:nvPr/>
        </p:nvSpPr>
        <p:spPr>
          <a:xfrm>
            <a:off x="997125" y="257175"/>
            <a:ext cx="7557300" cy="678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chemeClr val="dk1"/>
                </a:solidFill>
                <a:latin typeface="Ubuntu"/>
                <a:ea typeface="Ubuntu"/>
                <a:cs typeface="Ubuntu"/>
                <a:sym typeface="Ubuntu"/>
              </a:rPr>
              <a:t>Art Creates Change </a:t>
            </a:r>
            <a:endParaRPr sz="3400" b="1">
              <a:solidFill>
                <a:schemeClr val="dk1"/>
              </a:solidFill>
              <a:latin typeface="Ubuntu"/>
              <a:ea typeface="Ubuntu"/>
              <a:cs typeface="Ubuntu"/>
              <a:sym typeface="Ubuntu"/>
            </a:endParaRPr>
          </a:p>
        </p:txBody>
      </p:sp>
      <p:sp>
        <p:nvSpPr>
          <p:cNvPr id="294" name="Google Shape;294;p51"/>
          <p:cNvSpPr txBox="1"/>
          <p:nvPr/>
        </p:nvSpPr>
        <p:spPr>
          <a:xfrm>
            <a:off x="2882600" y="5633650"/>
            <a:ext cx="41373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u="sng">
                <a:solidFill>
                  <a:schemeClr val="hlink"/>
                </a:solidFill>
                <a:latin typeface="Ubuntu"/>
                <a:ea typeface="Ubuntu"/>
                <a:cs typeface="Ubuntu"/>
                <a:sym typeface="Ubuntu"/>
                <a:hlinkClick r:id="rId6"/>
              </a:rPr>
              <a:t>https://bit.ly/MoneySpeaksVideo</a:t>
            </a:r>
            <a:r>
              <a:rPr lang="en" sz="1800" b="1">
                <a:latin typeface="Ubuntu"/>
                <a:ea typeface="Ubuntu"/>
                <a:cs typeface="Ubuntu"/>
                <a:sym typeface="Ubuntu"/>
              </a:rPr>
              <a:t> </a:t>
            </a:r>
            <a:endParaRPr sz="1800" b="1">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2"/>
          <p:cNvSpPr txBox="1"/>
          <p:nvPr/>
        </p:nvSpPr>
        <p:spPr>
          <a:xfrm>
            <a:off x="1119125" y="128033"/>
            <a:ext cx="74103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sp>
        <p:nvSpPr>
          <p:cNvPr id="300" name="Google Shape;300;p52"/>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Ubuntu"/>
                <a:ea typeface="Ubuntu"/>
                <a:cs typeface="Ubuntu"/>
                <a:sym typeface="Ubuntu"/>
              </a:rPr>
              <a:t>Get the Slides: https://bit.ly/FinEdArts</a:t>
            </a:r>
            <a:endParaRPr/>
          </a:p>
        </p:txBody>
      </p:sp>
      <p:pic>
        <p:nvPicPr>
          <p:cNvPr id="301" name="Google Shape;301;p52"/>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302" name="Google Shape;302;p52"/>
          <p:cNvPicPr preferRelativeResize="0"/>
          <p:nvPr/>
        </p:nvPicPr>
        <p:blipFill>
          <a:blip r:embed="rId4">
            <a:alphaModFix/>
          </a:blip>
          <a:stretch>
            <a:fillRect/>
          </a:stretch>
        </p:blipFill>
        <p:spPr>
          <a:xfrm>
            <a:off x="281125" y="959050"/>
            <a:ext cx="4290875" cy="4290875"/>
          </a:xfrm>
          <a:prstGeom prst="rect">
            <a:avLst/>
          </a:prstGeom>
          <a:noFill/>
          <a:ln>
            <a:noFill/>
          </a:ln>
        </p:spPr>
      </p:pic>
      <p:pic>
        <p:nvPicPr>
          <p:cNvPr id="303" name="Google Shape;303;p52"/>
          <p:cNvPicPr preferRelativeResize="0"/>
          <p:nvPr/>
        </p:nvPicPr>
        <p:blipFill>
          <a:blip r:embed="rId5">
            <a:alphaModFix/>
          </a:blip>
          <a:stretch>
            <a:fillRect/>
          </a:stretch>
        </p:blipFill>
        <p:spPr>
          <a:xfrm>
            <a:off x="4721100" y="1690433"/>
            <a:ext cx="4267199" cy="4267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53"/>
          <p:cNvSpPr txBox="1"/>
          <p:nvPr/>
        </p:nvSpPr>
        <p:spPr>
          <a:xfrm>
            <a:off x="1335750" y="921475"/>
            <a:ext cx="6472500" cy="93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 sz="3600" b="1" i="0" u="none" strike="noStrike" cap="none">
                <a:solidFill>
                  <a:srgbClr val="77060F"/>
                </a:solidFill>
                <a:latin typeface="Georgia"/>
                <a:ea typeface="Georgia"/>
                <a:cs typeface="Georgia"/>
                <a:sym typeface="Georgia"/>
              </a:rPr>
              <a:t>Neuroception</a:t>
            </a:r>
            <a:endParaRPr sz="3000" b="1" i="0" u="none" strike="noStrike" cap="none">
              <a:solidFill>
                <a:srgbClr val="351C75"/>
              </a:solidFill>
              <a:latin typeface="Ubuntu"/>
              <a:ea typeface="Ubuntu"/>
              <a:cs typeface="Ubuntu"/>
              <a:sym typeface="Ubuntu"/>
            </a:endParaRPr>
          </a:p>
        </p:txBody>
      </p:sp>
      <p:sp>
        <p:nvSpPr>
          <p:cNvPr id="309" name="Google Shape;309;p53"/>
          <p:cNvSpPr txBox="1"/>
          <p:nvPr/>
        </p:nvSpPr>
        <p:spPr>
          <a:xfrm>
            <a:off x="370200" y="1857043"/>
            <a:ext cx="8403600" cy="3820800"/>
          </a:xfrm>
          <a:prstGeom prst="rect">
            <a:avLst/>
          </a:prstGeom>
          <a:noFill/>
          <a:ln>
            <a:noFill/>
          </a:ln>
        </p:spPr>
        <p:txBody>
          <a:bodyPr spcFirstLastPara="1" wrap="square" lIns="91425" tIns="91425" rIns="91425" bIns="91425" anchor="t" anchorCtr="0">
            <a:noAutofit/>
          </a:bodyPr>
          <a:lstStyle/>
          <a:p>
            <a:pPr marL="457200" marR="0" lvl="0" indent="-419100" algn="l" rtl="0">
              <a:lnSpc>
                <a:spcPct val="115000"/>
              </a:lnSpc>
              <a:spcBef>
                <a:spcPts val="0"/>
              </a:spcBef>
              <a:spcAft>
                <a:spcPts val="0"/>
              </a:spcAft>
              <a:buClr>
                <a:srgbClr val="000000"/>
              </a:buClr>
              <a:buSzPts val="3000"/>
              <a:buFont typeface="Ubuntu"/>
              <a:buChar char="●"/>
            </a:pPr>
            <a:r>
              <a:rPr lang="en" sz="3000" b="0" i="1" u="none" strike="noStrike" cap="none">
                <a:solidFill>
                  <a:schemeClr val="dk1"/>
                </a:solidFill>
                <a:latin typeface="Ubuntu"/>
                <a:ea typeface="Ubuntu"/>
                <a:cs typeface="Ubuntu"/>
                <a:sym typeface="Ubuntu"/>
              </a:rPr>
              <a:t>The automatic process involving brain areas that process cues of safety, danger, or life threat</a:t>
            </a:r>
            <a:endParaRPr sz="3000" b="0" i="0" u="none" strike="noStrike" cap="none">
              <a:solidFill>
                <a:schemeClr val="dk1"/>
              </a:solidFill>
              <a:latin typeface="Ubuntu"/>
              <a:ea typeface="Ubuntu"/>
              <a:cs typeface="Ubuntu"/>
              <a:sym typeface="Ubuntu"/>
            </a:endParaRPr>
          </a:p>
          <a:p>
            <a:pPr marL="457200" marR="0" lvl="0" indent="-419100" algn="l" rtl="0">
              <a:lnSpc>
                <a:spcPct val="115000"/>
              </a:lnSpc>
              <a:spcBef>
                <a:spcPts val="0"/>
              </a:spcBef>
              <a:spcAft>
                <a:spcPts val="0"/>
              </a:spcAft>
              <a:buClr>
                <a:schemeClr val="dk1"/>
              </a:buClr>
              <a:buSzPts val="3000"/>
              <a:buFont typeface="Ubuntu"/>
              <a:buChar char="●"/>
            </a:pPr>
            <a:r>
              <a:rPr lang="en" sz="3000" b="0" i="0" u="none" strike="noStrike" cap="none">
                <a:solidFill>
                  <a:schemeClr val="dk1"/>
                </a:solidFill>
                <a:latin typeface="Ubuntu"/>
                <a:ea typeface="Ubuntu"/>
                <a:cs typeface="Ubuntu"/>
                <a:sym typeface="Ubuntu"/>
              </a:rPr>
              <a:t>You’re consciously </a:t>
            </a:r>
            <a:r>
              <a:rPr lang="en" sz="3000" b="0" i="1" u="none" strike="noStrike" cap="none">
                <a:solidFill>
                  <a:schemeClr val="dk1"/>
                </a:solidFill>
                <a:latin typeface="Ubuntu"/>
                <a:ea typeface="Ubuntu"/>
                <a:cs typeface="Ubuntu"/>
                <a:sym typeface="Ubuntu"/>
              </a:rPr>
              <a:t>reading the cues </a:t>
            </a:r>
            <a:r>
              <a:rPr lang="en" sz="3000" b="0" i="0" u="none" strike="noStrike" cap="none">
                <a:solidFill>
                  <a:schemeClr val="dk1"/>
                </a:solidFill>
                <a:latin typeface="Ubuntu"/>
                <a:ea typeface="Ubuntu"/>
                <a:cs typeface="Ubuntu"/>
                <a:sym typeface="Ubuntu"/>
              </a:rPr>
              <a:t>but you’re unconsciously </a:t>
            </a:r>
            <a:r>
              <a:rPr lang="en" sz="3000" b="0" i="1" u="none" strike="noStrike" cap="none">
                <a:solidFill>
                  <a:schemeClr val="dk1"/>
                </a:solidFill>
                <a:latin typeface="Ubuntu"/>
                <a:ea typeface="Ubuntu"/>
                <a:cs typeface="Ubuntu"/>
                <a:sym typeface="Ubuntu"/>
              </a:rPr>
              <a:t>feeling the vibes</a:t>
            </a:r>
            <a:endParaRPr sz="3300" b="0" i="0" u="none" strike="noStrike" cap="none">
              <a:solidFill>
                <a:schemeClr val="dk1"/>
              </a:solidFill>
              <a:latin typeface="Ubuntu"/>
              <a:ea typeface="Ubuntu"/>
              <a:cs typeface="Ubuntu"/>
              <a:sym typeface="Ubuntu"/>
            </a:endParaRPr>
          </a:p>
          <a:p>
            <a:pPr marL="0" marR="0" lvl="0" indent="0" algn="ctr" rtl="0">
              <a:lnSpc>
                <a:spcPct val="115000"/>
              </a:lnSpc>
              <a:spcBef>
                <a:spcPts val="1600"/>
              </a:spcBef>
              <a:spcAft>
                <a:spcPts val="0"/>
              </a:spcAft>
              <a:buClr>
                <a:srgbClr val="000000"/>
              </a:buClr>
              <a:buSzPts val="2400"/>
              <a:buFont typeface="Arial"/>
              <a:buNone/>
            </a:pPr>
            <a:endParaRPr sz="2600" b="0" i="0" u="none" strike="noStrike" cap="none">
              <a:solidFill>
                <a:srgbClr val="000000"/>
              </a:solidFill>
              <a:latin typeface="Ubuntu"/>
              <a:ea typeface="Ubuntu"/>
              <a:cs typeface="Ubuntu"/>
              <a:sym typeface="Ubuntu"/>
            </a:endParaRPr>
          </a:p>
          <a:p>
            <a:pPr marL="0" marR="0" lvl="0" indent="0" algn="l" rtl="0">
              <a:lnSpc>
                <a:spcPct val="115000"/>
              </a:lnSpc>
              <a:spcBef>
                <a:spcPts val="1600"/>
              </a:spcBef>
              <a:spcAft>
                <a:spcPts val="1600"/>
              </a:spcAft>
              <a:buClr>
                <a:srgbClr val="000000"/>
              </a:buClr>
              <a:buSzPts val="2400"/>
              <a:buFont typeface="Arial"/>
              <a:buNone/>
            </a:pPr>
            <a:endParaRPr sz="2600" b="0" i="0" u="none" strike="noStrike" cap="none">
              <a:solidFill>
                <a:srgbClr val="000000"/>
              </a:solidFill>
              <a:latin typeface="Ubuntu"/>
              <a:ea typeface="Ubuntu"/>
              <a:cs typeface="Ubuntu"/>
              <a:sym typeface="Ubuntu"/>
            </a:endParaRPr>
          </a:p>
        </p:txBody>
      </p:sp>
      <p:sp>
        <p:nvSpPr>
          <p:cNvPr id="310" name="Google Shape;310;p53"/>
          <p:cNvSpPr txBox="1"/>
          <p:nvPr/>
        </p:nvSpPr>
        <p:spPr>
          <a:xfrm>
            <a:off x="370200" y="110400"/>
            <a:ext cx="8403600" cy="61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i="1">
                <a:solidFill>
                  <a:schemeClr val="dk1"/>
                </a:solidFill>
                <a:latin typeface="Lexend"/>
                <a:ea typeface="Lexend"/>
                <a:cs typeface="Lexend"/>
                <a:sym typeface="Lexend"/>
              </a:rPr>
              <a:t>💕 HUGE acknowledgement to our interpersonal neurobiology teachers, who have asked to remain anonymous, for this transformative information. Anything in italics is a direct quote from them</a:t>
            </a:r>
            <a:endParaRPr sz="1700"/>
          </a:p>
        </p:txBody>
      </p:sp>
      <p:sp>
        <p:nvSpPr>
          <p:cNvPr id="311" name="Google Shape;311;p53"/>
          <p:cNvSpPr/>
          <p:nvPr/>
        </p:nvSpPr>
        <p:spPr>
          <a:xfrm>
            <a:off x="-1" y="61230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2" name="Google Shape;312;p53"/>
          <p:cNvPicPr preferRelativeResize="0"/>
          <p:nvPr/>
        </p:nvPicPr>
        <p:blipFill>
          <a:blip r:embed="rId3">
            <a:alphaModFix/>
          </a:blip>
          <a:stretch>
            <a:fillRect/>
          </a:stretch>
        </p:blipFill>
        <p:spPr>
          <a:xfrm>
            <a:off x="7017349" y="6339464"/>
            <a:ext cx="1970949" cy="3175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54" title="trauma-responses-the4-fs-valenta-mental-health-1024x1024.png"/>
          <p:cNvPicPr preferRelativeResize="0"/>
          <p:nvPr/>
        </p:nvPicPr>
        <p:blipFill rotWithShape="1">
          <a:blip r:embed="rId3">
            <a:alphaModFix/>
          </a:blip>
          <a:srcRect t="16115" b="1621"/>
          <a:stretch/>
        </p:blipFill>
        <p:spPr>
          <a:xfrm>
            <a:off x="3212025" y="376375"/>
            <a:ext cx="5580575" cy="4655626"/>
          </a:xfrm>
          <a:prstGeom prst="rect">
            <a:avLst/>
          </a:prstGeom>
          <a:noFill/>
          <a:ln>
            <a:noFill/>
          </a:ln>
        </p:spPr>
      </p:pic>
      <p:sp>
        <p:nvSpPr>
          <p:cNvPr id="318" name="Google Shape;318;p54"/>
          <p:cNvSpPr txBox="1"/>
          <p:nvPr/>
        </p:nvSpPr>
        <p:spPr>
          <a:xfrm>
            <a:off x="494550" y="662333"/>
            <a:ext cx="3000000" cy="330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000">
                <a:solidFill>
                  <a:schemeClr val="dk1"/>
                </a:solidFill>
                <a:latin typeface="Ubuntu"/>
                <a:ea typeface="Ubuntu"/>
                <a:cs typeface="Ubuntu"/>
                <a:sym typeface="Ubuntu"/>
              </a:rPr>
              <a:t>When your body senses danger, it goes into one of the 4 trauma responses:</a:t>
            </a:r>
            <a:endParaRPr/>
          </a:p>
        </p:txBody>
      </p:sp>
      <p:sp>
        <p:nvSpPr>
          <p:cNvPr id="319" name="Google Shape;319;p54"/>
          <p:cNvSpPr/>
          <p:nvPr/>
        </p:nvSpPr>
        <p:spPr>
          <a:xfrm>
            <a:off x="-1" y="61230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0" name="Google Shape;320;p54"/>
          <p:cNvPicPr preferRelativeResize="0"/>
          <p:nvPr/>
        </p:nvPicPr>
        <p:blipFill>
          <a:blip r:embed="rId4">
            <a:alphaModFix/>
          </a:blip>
          <a:stretch>
            <a:fillRect/>
          </a:stretch>
        </p:blipFill>
        <p:spPr>
          <a:xfrm>
            <a:off x="7017349" y="6339464"/>
            <a:ext cx="1970949" cy="317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5"/>
          <p:cNvSpPr txBox="1"/>
          <p:nvPr/>
        </p:nvSpPr>
        <p:spPr>
          <a:xfrm>
            <a:off x="0" y="302467"/>
            <a:ext cx="9144000" cy="89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77060F"/>
                </a:solidFill>
                <a:latin typeface="Georgia"/>
                <a:ea typeface="Georgia"/>
                <a:cs typeface="Georgia"/>
                <a:sym typeface="Georgia"/>
              </a:rPr>
              <a:t>Neuroception</a:t>
            </a:r>
            <a:endParaRPr sz="3600" b="1">
              <a:solidFill>
                <a:srgbClr val="77060F"/>
              </a:solidFill>
              <a:latin typeface="Georgia"/>
              <a:ea typeface="Georgia"/>
              <a:cs typeface="Georgia"/>
              <a:sym typeface="Georgia"/>
            </a:endParaRPr>
          </a:p>
          <a:p>
            <a:pPr marL="0" lvl="0" indent="0" algn="ctr" rtl="0">
              <a:spcBef>
                <a:spcPts val="0"/>
              </a:spcBef>
              <a:spcAft>
                <a:spcPts val="0"/>
              </a:spcAft>
              <a:buNone/>
            </a:pPr>
            <a:endParaRPr sz="3600" b="1">
              <a:solidFill>
                <a:srgbClr val="351C75"/>
              </a:solidFill>
              <a:latin typeface="Ubuntu"/>
              <a:ea typeface="Ubuntu"/>
              <a:cs typeface="Ubuntu"/>
              <a:sym typeface="Ubuntu"/>
            </a:endParaRPr>
          </a:p>
        </p:txBody>
      </p:sp>
      <p:sp>
        <p:nvSpPr>
          <p:cNvPr id="326" name="Google Shape;326;p55"/>
          <p:cNvSpPr txBox="1"/>
          <p:nvPr/>
        </p:nvSpPr>
        <p:spPr>
          <a:xfrm>
            <a:off x="556500" y="1669667"/>
            <a:ext cx="8031000" cy="3187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4000" b="1">
                <a:latin typeface="Ubuntu"/>
                <a:ea typeface="Ubuntu"/>
                <a:cs typeface="Ubuntu"/>
                <a:sym typeface="Ubuntu"/>
              </a:rPr>
              <a:t>It is very difficult to envision the future if your nervous system doesn’t feel safe in the present</a:t>
            </a:r>
            <a:endParaRPr sz="4000" b="1">
              <a:latin typeface="Ubuntu"/>
              <a:ea typeface="Ubuntu"/>
              <a:cs typeface="Ubuntu"/>
              <a:sym typeface="Ubuntu"/>
            </a:endParaRPr>
          </a:p>
        </p:txBody>
      </p:sp>
      <p:sp>
        <p:nvSpPr>
          <p:cNvPr id="327" name="Google Shape;327;p55"/>
          <p:cNvSpPr/>
          <p:nvPr/>
        </p:nvSpPr>
        <p:spPr>
          <a:xfrm>
            <a:off x="-1" y="61230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8" name="Google Shape;328;p55"/>
          <p:cNvPicPr preferRelativeResize="0"/>
          <p:nvPr/>
        </p:nvPicPr>
        <p:blipFill>
          <a:blip r:embed="rId3">
            <a:alphaModFix/>
          </a:blip>
          <a:stretch>
            <a:fillRect/>
          </a:stretch>
        </p:blipFill>
        <p:spPr>
          <a:xfrm>
            <a:off x="7017349" y="6339464"/>
            <a:ext cx="1970949" cy="317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6"/>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Ubuntu"/>
                <a:ea typeface="Ubuntu"/>
                <a:cs typeface="Ubuntu"/>
                <a:sym typeface="Ubuntu"/>
              </a:rPr>
              <a:t>Get the Slides: https://bit.ly/328ART</a:t>
            </a:r>
            <a:endParaRPr/>
          </a:p>
        </p:txBody>
      </p:sp>
      <p:pic>
        <p:nvPicPr>
          <p:cNvPr id="334" name="Google Shape;334;p56"/>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335" name="Google Shape;335;p56" title="3.png"/>
          <p:cNvPicPr preferRelativeResize="0"/>
          <p:nvPr/>
        </p:nvPicPr>
        <p:blipFill>
          <a:blip r:embed="rId4">
            <a:alphaModFix/>
          </a:blip>
          <a:stretch>
            <a:fillRect/>
          </a:stretch>
        </p:blipFill>
        <p:spPr>
          <a:xfrm>
            <a:off x="1670625" y="200475"/>
            <a:ext cx="5802732" cy="58027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57"/>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1" name="Google Shape;341;p57"/>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342" name="Google Shape;342;p57" title="2.png"/>
          <p:cNvPicPr preferRelativeResize="0"/>
          <p:nvPr/>
        </p:nvPicPr>
        <p:blipFill>
          <a:blip r:embed="rId4">
            <a:alphaModFix/>
          </a:blip>
          <a:stretch>
            <a:fillRect/>
          </a:stretch>
        </p:blipFill>
        <p:spPr>
          <a:xfrm>
            <a:off x="1977725" y="178475"/>
            <a:ext cx="5802732" cy="580273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58"/>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8" name="Google Shape;348;p58"/>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349" name="Google Shape;349;p58"/>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350" name="Google Shape;350;p58"/>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351" name="Google Shape;351;p58"/>
          <p:cNvPicPr preferRelativeResize="0"/>
          <p:nvPr/>
        </p:nvPicPr>
        <p:blipFill>
          <a:blip r:embed="rId4">
            <a:alphaModFix/>
          </a:blip>
          <a:stretch>
            <a:fillRect/>
          </a:stretch>
        </p:blipFill>
        <p:spPr>
          <a:xfrm>
            <a:off x="491250" y="1008552"/>
            <a:ext cx="3903250" cy="2606447"/>
          </a:xfrm>
          <a:prstGeom prst="rect">
            <a:avLst/>
          </a:prstGeom>
          <a:noFill/>
          <a:ln>
            <a:noFill/>
          </a:ln>
        </p:spPr>
      </p:pic>
      <p:sp>
        <p:nvSpPr>
          <p:cNvPr id="352" name="Google Shape;352;p58"/>
          <p:cNvSpPr txBox="1"/>
          <p:nvPr/>
        </p:nvSpPr>
        <p:spPr>
          <a:xfrm>
            <a:off x="4572000" y="1008550"/>
            <a:ext cx="4453800" cy="22752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Create a playlist of 3-5 songs that feel like you</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Get together with a group and create a money personality playlist </a:t>
            </a:r>
            <a:endParaRPr sz="2400">
              <a:solidFill>
                <a:schemeClr val="dk1"/>
              </a:solidFill>
              <a:latin typeface="Ubuntu"/>
              <a:ea typeface="Ubuntu"/>
              <a:cs typeface="Ubuntu"/>
              <a:sym typeface="Ubuntu"/>
            </a:endParaRPr>
          </a:p>
          <a:p>
            <a:pPr marL="0" lvl="0" indent="0" algn="l" rtl="0">
              <a:spcBef>
                <a:spcPts val="0"/>
              </a:spcBef>
              <a:spcAft>
                <a:spcPts val="0"/>
              </a:spcAft>
              <a:buNone/>
            </a:pPr>
            <a:endParaRPr sz="2400">
              <a:solidFill>
                <a:schemeClr val="dk1"/>
              </a:solidFill>
              <a:latin typeface="Ubuntu"/>
              <a:ea typeface="Ubuntu"/>
              <a:cs typeface="Ubuntu"/>
              <a:sym typeface="Ubuntu"/>
            </a:endParaRPr>
          </a:p>
        </p:txBody>
      </p:sp>
      <p:pic>
        <p:nvPicPr>
          <p:cNvPr id="353" name="Google Shape;353;p58"/>
          <p:cNvPicPr preferRelativeResize="0"/>
          <p:nvPr/>
        </p:nvPicPr>
        <p:blipFill rotWithShape="1">
          <a:blip r:embed="rId5">
            <a:alphaModFix/>
          </a:blip>
          <a:srcRect b="14001"/>
          <a:stretch/>
        </p:blipFill>
        <p:spPr>
          <a:xfrm>
            <a:off x="5070075" y="3107225"/>
            <a:ext cx="3291850" cy="2847900"/>
          </a:xfrm>
          <a:prstGeom prst="rect">
            <a:avLst/>
          </a:prstGeom>
          <a:noFill/>
          <a:ln>
            <a:noFill/>
          </a:ln>
        </p:spPr>
      </p:pic>
      <p:sp>
        <p:nvSpPr>
          <p:cNvPr id="354" name="Google Shape;354;p58"/>
          <p:cNvSpPr txBox="1"/>
          <p:nvPr/>
        </p:nvSpPr>
        <p:spPr>
          <a:xfrm>
            <a:off x="309825" y="4008300"/>
            <a:ext cx="4534500" cy="15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2"/>
                </a:solidFill>
                <a:latin typeface="Ubuntu"/>
                <a:ea typeface="Ubuntu"/>
                <a:cs typeface="Ubuntu"/>
                <a:sym typeface="Ubuntu"/>
              </a:rPr>
              <a:t>Tools to Use: </a:t>
            </a:r>
            <a:endParaRPr sz="2400" b="1">
              <a:solidFill>
                <a:schemeClr val="dk2"/>
              </a:solidFill>
              <a:latin typeface="Ubuntu"/>
              <a:ea typeface="Ubuntu"/>
              <a:cs typeface="Ubuntu"/>
              <a:sym typeface="Ubuntu"/>
            </a:endParaRPr>
          </a:p>
          <a:p>
            <a:pPr marL="457200" lvl="0" indent="-381000" algn="l" rtl="0">
              <a:spcBef>
                <a:spcPts val="0"/>
              </a:spcBef>
              <a:spcAft>
                <a:spcPts val="0"/>
              </a:spcAft>
              <a:buClr>
                <a:schemeClr val="dk2"/>
              </a:buClr>
              <a:buSzPts val="2400"/>
              <a:buFont typeface="Ubuntu"/>
              <a:buChar char="●"/>
            </a:pPr>
            <a:r>
              <a:rPr lang="en" sz="2400">
                <a:solidFill>
                  <a:schemeClr val="dk2"/>
                </a:solidFill>
                <a:latin typeface="Ubuntu"/>
                <a:ea typeface="Ubuntu"/>
                <a:cs typeface="Ubuntu"/>
                <a:sym typeface="Ubuntu"/>
              </a:rPr>
              <a:t>Canva for </a:t>
            </a:r>
            <a:r>
              <a:rPr lang="en" sz="2400" u="sng">
                <a:solidFill>
                  <a:schemeClr val="hlink"/>
                </a:solidFill>
                <a:latin typeface="Ubuntu"/>
                <a:ea typeface="Ubuntu"/>
                <a:cs typeface="Ubuntu"/>
                <a:sym typeface="Ubuntu"/>
                <a:hlinkClick r:id="rId6"/>
              </a:rPr>
              <a:t>playlist handout</a:t>
            </a:r>
            <a:endParaRPr sz="2400">
              <a:solidFill>
                <a:schemeClr val="dk2"/>
              </a:solidFill>
              <a:latin typeface="Ubuntu"/>
              <a:ea typeface="Ubuntu"/>
              <a:cs typeface="Ubuntu"/>
              <a:sym typeface="Ubuntu"/>
            </a:endParaRPr>
          </a:p>
          <a:p>
            <a:pPr marL="457200" lvl="0" indent="-381000" algn="l" rtl="0">
              <a:spcBef>
                <a:spcPts val="0"/>
              </a:spcBef>
              <a:spcAft>
                <a:spcPts val="0"/>
              </a:spcAft>
              <a:buClr>
                <a:schemeClr val="dk2"/>
              </a:buClr>
              <a:buSzPts val="2400"/>
              <a:buFont typeface="Ubuntu"/>
              <a:buChar char="●"/>
            </a:pPr>
            <a:r>
              <a:rPr lang="en" sz="2400">
                <a:solidFill>
                  <a:schemeClr val="dk2"/>
                </a:solidFill>
                <a:latin typeface="Ubuntu"/>
                <a:ea typeface="Ubuntu"/>
                <a:cs typeface="Ubuntu"/>
                <a:sym typeface="Ubuntu"/>
              </a:rPr>
              <a:t>Spotify </a:t>
            </a:r>
            <a:endParaRPr sz="2400">
              <a:solidFill>
                <a:schemeClr val="dk2"/>
              </a:solidFill>
              <a:latin typeface="Ubuntu"/>
              <a:ea typeface="Ubuntu"/>
              <a:cs typeface="Ubuntu"/>
              <a:sym typeface="Ubuntu"/>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9"/>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59"/>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361" name="Google Shape;361;p59"/>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362" name="Google Shape;362;p59"/>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363" name="Google Shape;363;p59"/>
          <p:cNvPicPr preferRelativeResize="0"/>
          <p:nvPr/>
        </p:nvPicPr>
        <p:blipFill>
          <a:blip r:embed="rId4">
            <a:alphaModFix/>
          </a:blip>
          <a:stretch>
            <a:fillRect/>
          </a:stretch>
        </p:blipFill>
        <p:spPr>
          <a:xfrm>
            <a:off x="4668825" y="883700"/>
            <a:ext cx="3674100" cy="2453425"/>
          </a:xfrm>
          <a:prstGeom prst="rect">
            <a:avLst/>
          </a:prstGeom>
          <a:noFill/>
          <a:ln>
            <a:noFill/>
          </a:ln>
        </p:spPr>
      </p:pic>
      <p:pic>
        <p:nvPicPr>
          <p:cNvPr id="364" name="Google Shape;364;p59"/>
          <p:cNvPicPr preferRelativeResize="0"/>
          <p:nvPr/>
        </p:nvPicPr>
        <p:blipFill>
          <a:blip r:embed="rId5">
            <a:alphaModFix/>
          </a:blip>
          <a:stretch>
            <a:fillRect/>
          </a:stretch>
        </p:blipFill>
        <p:spPr>
          <a:xfrm>
            <a:off x="4303512" y="3438211"/>
            <a:ext cx="1970949" cy="2568215"/>
          </a:xfrm>
          <a:prstGeom prst="rect">
            <a:avLst/>
          </a:prstGeom>
          <a:noFill/>
          <a:ln>
            <a:noFill/>
          </a:ln>
        </p:spPr>
      </p:pic>
      <p:pic>
        <p:nvPicPr>
          <p:cNvPr id="365" name="Google Shape;365;p59"/>
          <p:cNvPicPr preferRelativeResize="0"/>
          <p:nvPr/>
        </p:nvPicPr>
        <p:blipFill>
          <a:blip r:embed="rId6">
            <a:alphaModFix/>
          </a:blip>
          <a:stretch>
            <a:fillRect/>
          </a:stretch>
        </p:blipFill>
        <p:spPr>
          <a:xfrm>
            <a:off x="106025" y="883697"/>
            <a:ext cx="4159387" cy="3144649"/>
          </a:xfrm>
          <a:prstGeom prst="rect">
            <a:avLst/>
          </a:prstGeom>
          <a:noFill/>
          <a:ln>
            <a:noFill/>
          </a:ln>
        </p:spPr>
      </p:pic>
      <p:sp>
        <p:nvSpPr>
          <p:cNvPr id="366" name="Google Shape;366;p59"/>
          <p:cNvSpPr txBox="1"/>
          <p:nvPr/>
        </p:nvSpPr>
        <p:spPr>
          <a:xfrm>
            <a:off x="106025" y="4132125"/>
            <a:ext cx="3437100" cy="548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Write an I Am Poem and share with a money buddy</a:t>
            </a:r>
            <a:endParaRPr sz="2400">
              <a:solidFill>
                <a:schemeClr val="dk1"/>
              </a:solidFill>
              <a:latin typeface="Ubuntu"/>
              <a:ea typeface="Ubuntu"/>
              <a:cs typeface="Ubuntu"/>
              <a:sym typeface="Ubuntu"/>
            </a:endParaRPr>
          </a:p>
        </p:txBody>
      </p:sp>
      <p:sp>
        <p:nvSpPr>
          <p:cNvPr id="367" name="Google Shape;367;p59"/>
          <p:cNvSpPr txBox="1"/>
          <p:nvPr/>
        </p:nvSpPr>
        <p:spPr>
          <a:xfrm>
            <a:off x="6312575" y="3595900"/>
            <a:ext cx="2904600" cy="548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With a group, play Battle for the End of the Line and discuss context &amp; improvisation</a:t>
            </a:r>
            <a:endParaRPr sz="2400">
              <a:solidFill>
                <a:schemeClr val="dk1"/>
              </a:solidFill>
              <a:latin typeface="Ubuntu"/>
              <a:ea typeface="Ubuntu"/>
              <a:cs typeface="Ubuntu"/>
              <a:sym typeface="Ubuntu"/>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42"/>
          <p:cNvSpPr/>
          <p:nvPr/>
        </p:nvSpPr>
        <p:spPr>
          <a:xfrm>
            <a:off x="0" y="0"/>
            <a:ext cx="2397900" cy="68580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2"/>
          <p:cNvSpPr txBox="1"/>
          <p:nvPr/>
        </p:nvSpPr>
        <p:spPr>
          <a:xfrm>
            <a:off x="96475" y="330767"/>
            <a:ext cx="2184300" cy="11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FFFFFF"/>
              </a:solidFill>
              <a:latin typeface="Special Elite"/>
              <a:ea typeface="Special Elite"/>
              <a:cs typeface="Special Elite"/>
              <a:sym typeface="Special Elite"/>
            </a:endParaRPr>
          </a:p>
          <a:p>
            <a:pPr marL="0" lvl="0" indent="0" algn="l" rtl="0">
              <a:spcBef>
                <a:spcPts val="0"/>
              </a:spcBef>
              <a:spcAft>
                <a:spcPts val="0"/>
              </a:spcAft>
              <a:buNone/>
            </a:pPr>
            <a:endParaRPr>
              <a:solidFill>
                <a:srgbClr val="FFFFFF"/>
              </a:solidFill>
              <a:latin typeface="Special Elite"/>
              <a:ea typeface="Special Elite"/>
              <a:cs typeface="Special Elite"/>
              <a:sym typeface="Special Elite"/>
            </a:endParaRPr>
          </a:p>
        </p:txBody>
      </p:sp>
      <p:sp>
        <p:nvSpPr>
          <p:cNvPr id="206" name="Google Shape;206;p42"/>
          <p:cNvSpPr txBox="1"/>
          <p:nvPr/>
        </p:nvSpPr>
        <p:spPr>
          <a:xfrm>
            <a:off x="2566875" y="153175"/>
            <a:ext cx="62349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rgbClr val="38761D"/>
                </a:solidFill>
                <a:latin typeface="Georgia"/>
                <a:ea typeface="Georgia"/>
                <a:cs typeface="Georgia"/>
                <a:sym typeface="Georgia"/>
              </a:rPr>
              <a:t>Who’s in the room</a:t>
            </a:r>
            <a:endParaRPr sz="3000" b="1">
              <a:solidFill>
                <a:srgbClr val="38761D"/>
              </a:solidFill>
              <a:latin typeface="Georgia"/>
              <a:ea typeface="Georgia"/>
              <a:cs typeface="Georgia"/>
              <a:sym typeface="Georgia"/>
            </a:endParaRPr>
          </a:p>
          <a:p>
            <a:pPr marL="0" lvl="0" indent="0" algn="l" rtl="0">
              <a:spcBef>
                <a:spcPts val="0"/>
              </a:spcBef>
              <a:spcAft>
                <a:spcPts val="0"/>
              </a:spcAft>
              <a:buNone/>
            </a:pPr>
            <a:endParaRPr sz="3000" b="1">
              <a:solidFill>
                <a:srgbClr val="38761D"/>
              </a:solidFill>
              <a:latin typeface="Georgia"/>
              <a:ea typeface="Georgia"/>
              <a:cs typeface="Georgia"/>
              <a:sym typeface="Georgia"/>
            </a:endParaRPr>
          </a:p>
          <a:p>
            <a:pPr marL="457200" lvl="0" indent="-355600" algn="l" rtl="0">
              <a:spcBef>
                <a:spcPts val="0"/>
              </a:spcBef>
              <a:spcAft>
                <a:spcPts val="0"/>
              </a:spcAft>
              <a:buClr>
                <a:srgbClr val="38761D"/>
              </a:buClr>
              <a:buSzPts val="2000"/>
              <a:buFont typeface="Ubuntu"/>
              <a:buChar char="★"/>
            </a:pPr>
            <a:r>
              <a:rPr lang="en" sz="2000" b="1">
                <a:solidFill>
                  <a:srgbClr val="38761D"/>
                </a:solidFill>
                <a:latin typeface="Ubuntu"/>
                <a:ea typeface="Ubuntu"/>
                <a:cs typeface="Ubuntu"/>
                <a:sym typeface="Ubuntu"/>
              </a:rPr>
              <a:t>Name</a:t>
            </a:r>
            <a:endParaRPr sz="2000" b="1">
              <a:solidFill>
                <a:srgbClr val="38761D"/>
              </a:solidFill>
              <a:latin typeface="Ubuntu"/>
              <a:ea typeface="Ubuntu"/>
              <a:cs typeface="Ubuntu"/>
              <a:sym typeface="Ubuntu"/>
            </a:endParaRPr>
          </a:p>
          <a:p>
            <a:pPr marL="457200" lvl="0" indent="-355600" algn="l" rtl="0">
              <a:spcBef>
                <a:spcPts val="0"/>
              </a:spcBef>
              <a:spcAft>
                <a:spcPts val="0"/>
              </a:spcAft>
              <a:buClr>
                <a:srgbClr val="38761D"/>
              </a:buClr>
              <a:buSzPts val="2000"/>
              <a:buFont typeface="Ubuntu"/>
              <a:buChar char="★"/>
            </a:pPr>
            <a:r>
              <a:rPr lang="en" sz="2000" b="1">
                <a:solidFill>
                  <a:srgbClr val="38761D"/>
                </a:solidFill>
                <a:latin typeface="Ubuntu"/>
                <a:ea typeface="Ubuntu"/>
                <a:cs typeface="Ubuntu"/>
                <a:sym typeface="Ubuntu"/>
              </a:rPr>
              <a:t>Grade levels you teach</a:t>
            </a:r>
            <a:endParaRPr sz="2000" b="1">
              <a:solidFill>
                <a:srgbClr val="38761D"/>
              </a:solidFill>
              <a:latin typeface="Ubuntu"/>
              <a:ea typeface="Ubuntu"/>
              <a:cs typeface="Ubuntu"/>
              <a:sym typeface="Ubuntu"/>
            </a:endParaRPr>
          </a:p>
          <a:p>
            <a:pPr marL="457200" lvl="0" indent="-355600" algn="l" rtl="0">
              <a:spcBef>
                <a:spcPts val="0"/>
              </a:spcBef>
              <a:spcAft>
                <a:spcPts val="0"/>
              </a:spcAft>
              <a:buClr>
                <a:srgbClr val="38761D"/>
              </a:buClr>
              <a:buSzPts val="2000"/>
              <a:buFont typeface="Ubuntu"/>
              <a:buChar char="★"/>
            </a:pPr>
            <a:r>
              <a:rPr lang="en" sz="2000" b="1">
                <a:solidFill>
                  <a:srgbClr val="38761D"/>
                </a:solidFill>
                <a:latin typeface="Ubuntu"/>
                <a:ea typeface="Ubuntu"/>
                <a:cs typeface="Ubuntu"/>
                <a:sym typeface="Ubuntu"/>
              </a:rPr>
              <a:t>What you’re most interested in learning? </a:t>
            </a:r>
            <a:endParaRPr sz="2000" b="1">
              <a:solidFill>
                <a:srgbClr val="38761D"/>
              </a:solidFill>
              <a:latin typeface="Ubuntu"/>
              <a:ea typeface="Ubuntu"/>
              <a:cs typeface="Ubuntu"/>
              <a:sym typeface="Ubuntu"/>
            </a:endParaRPr>
          </a:p>
          <a:p>
            <a:pPr marL="457200" lvl="0" indent="-355600" algn="l" rtl="0">
              <a:spcBef>
                <a:spcPts val="0"/>
              </a:spcBef>
              <a:spcAft>
                <a:spcPts val="0"/>
              </a:spcAft>
              <a:buClr>
                <a:srgbClr val="38761D"/>
              </a:buClr>
              <a:buSzPts val="2000"/>
              <a:buFont typeface="Ubuntu"/>
              <a:buChar char="★"/>
            </a:pPr>
            <a:r>
              <a:rPr lang="en" sz="2000" b="1">
                <a:solidFill>
                  <a:srgbClr val="38761D"/>
                </a:solidFill>
                <a:latin typeface="Ubuntu"/>
                <a:ea typeface="Ubuntu"/>
                <a:cs typeface="Ubuntu"/>
                <a:sym typeface="Ubuntu"/>
              </a:rPr>
              <a:t>What you’re most excited to share?</a:t>
            </a:r>
            <a:endParaRPr sz="2000" b="1">
              <a:solidFill>
                <a:srgbClr val="38761D"/>
              </a:solidFill>
              <a:latin typeface="Ubuntu"/>
              <a:ea typeface="Ubuntu"/>
              <a:cs typeface="Ubuntu"/>
              <a:sym typeface="Ubuntu"/>
            </a:endParaRPr>
          </a:p>
          <a:p>
            <a:pPr marL="457200" lvl="0" indent="0" algn="l" rtl="0">
              <a:spcBef>
                <a:spcPts val="0"/>
              </a:spcBef>
              <a:spcAft>
                <a:spcPts val="0"/>
              </a:spcAft>
              <a:buNone/>
            </a:pPr>
            <a:endParaRPr sz="2000" b="1">
              <a:solidFill>
                <a:srgbClr val="38761D"/>
              </a:solidFill>
              <a:latin typeface="Ubuntu"/>
              <a:ea typeface="Ubuntu"/>
              <a:cs typeface="Ubuntu"/>
              <a:sym typeface="Ubuntu"/>
            </a:endParaRPr>
          </a:p>
        </p:txBody>
      </p:sp>
      <p:pic>
        <p:nvPicPr>
          <p:cNvPr id="207" name="Google Shape;207;p42" title="20191015-PocketPD-MoneyBuddy2.mp4">
            <a:hlinkClick r:id="rId3"/>
          </p:cNvPr>
          <p:cNvPicPr preferRelativeResize="0"/>
          <p:nvPr/>
        </p:nvPicPr>
        <p:blipFill>
          <a:blip r:embed="rId4">
            <a:alphaModFix/>
          </a:blip>
          <a:stretch>
            <a:fillRect/>
          </a:stretch>
        </p:blipFill>
        <p:spPr>
          <a:xfrm>
            <a:off x="3501238" y="3058850"/>
            <a:ext cx="4366175" cy="3274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10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0"/>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600" b="1">
                <a:solidFill>
                  <a:schemeClr val="dk1"/>
                </a:solidFill>
                <a:latin typeface="Ubuntu"/>
                <a:ea typeface="Ubuntu"/>
                <a:cs typeface="Ubuntu"/>
                <a:sym typeface="Ubuntu"/>
              </a:rPr>
              <a:t>For more professional beatboxers:</a:t>
            </a:r>
            <a:endParaRPr sz="1600" b="1">
              <a:solidFill>
                <a:schemeClr val="dk1"/>
              </a:solidFill>
              <a:latin typeface="Ubuntu"/>
              <a:ea typeface="Ubuntu"/>
              <a:cs typeface="Ubuntu"/>
              <a:sym typeface="Ubuntu"/>
            </a:endParaRPr>
          </a:p>
          <a:p>
            <a:pPr marL="0" lvl="0" indent="0" algn="l" rtl="0">
              <a:lnSpc>
                <a:spcPct val="115000"/>
              </a:lnSpc>
              <a:spcBef>
                <a:spcPts val="0"/>
              </a:spcBef>
              <a:spcAft>
                <a:spcPts val="0"/>
              </a:spcAft>
              <a:buClr>
                <a:schemeClr val="dk1"/>
              </a:buClr>
              <a:buSzPts val="1100"/>
              <a:buFont typeface="Arial"/>
              <a:buNone/>
            </a:pPr>
            <a:r>
              <a:rPr lang="en" sz="1600" u="sng">
                <a:solidFill>
                  <a:srgbClr val="1155CC"/>
                </a:solidFill>
                <a:latin typeface="Ubuntu"/>
                <a:ea typeface="Ubuntu"/>
                <a:cs typeface="Ubuntu"/>
                <a:sym typeface="Ubuntu"/>
                <a:hlinkClick r:id="rId3">
                  <a:extLst>
                    <a:ext uri="{A12FA001-AC4F-418D-AE19-62706E023703}">
                      <ahyp:hlinkClr xmlns:ahyp="http://schemas.microsoft.com/office/drawing/2018/hyperlinkcolor" val="tx"/>
                    </a:ext>
                  </a:extLst>
                </a:hlinkClick>
              </a:rPr>
              <a:t>https://youtube.com/@americanbeatbox?si=y5MvlcP7pUR9hM_H</a:t>
            </a:r>
            <a:endParaRPr sz="1600">
              <a:latin typeface="Ubuntu"/>
              <a:ea typeface="Ubuntu"/>
              <a:cs typeface="Ubuntu"/>
              <a:sym typeface="Ubuntu"/>
            </a:endParaRPr>
          </a:p>
        </p:txBody>
      </p:sp>
      <p:pic>
        <p:nvPicPr>
          <p:cNvPr id="373" name="Google Shape;373;p60"/>
          <p:cNvPicPr preferRelativeResize="0"/>
          <p:nvPr/>
        </p:nvPicPr>
        <p:blipFill>
          <a:blip r:embed="rId4">
            <a:alphaModFix/>
          </a:blip>
          <a:stretch>
            <a:fillRect/>
          </a:stretch>
        </p:blipFill>
        <p:spPr>
          <a:xfrm>
            <a:off x="7017349" y="6339464"/>
            <a:ext cx="1970949" cy="317525"/>
          </a:xfrm>
          <a:prstGeom prst="rect">
            <a:avLst/>
          </a:prstGeom>
          <a:noFill/>
          <a:ln>
            <a:noFill/>
          </a:ln>
        </p:spPr>
      </p:pic>
      <p:sp>
        <p:nvSpPr>
          <p:cNvPr id="374" name="Google Shape;374;p60"/>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375" name="Google Shape;375;p60"/>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376" name="Google Shape;376;p60"/>
          <p:cNvPicPr preferRelativeResize="0"/>
          <p:nvPr/>
        </p:nvPicPr>
        <p:blipFill>
          <a:blip r:embed="rId5">
            <a:alphaModFix/>
          </a:blip>
          <a:stretch>
            <a:fillRect/>
          </a:stretch>
        </p:blipFill>
        <p:spPr>
          <a:xfrm>
            <a:off x="588100" y="3437396"/>
            <a:ext cx="3598250" cy="2402779"/>
          </a:xfrm>
          <a:prstGeom prst="rect">
            <a:avLst/>
          </a:prstGeom>
          <a:noFill/>
          <a:ln>
            <a:noFill/>
          </a:ln>
        </p:spPr>
      </p:pic>
      <p:pic>
        <p:nvPicPr>
          <p:cNvPr id="377" name="Google Shape;377;p60" descr="How can we use our breath to help us focus and help ease anxiety? In this expert episode of The Wake Up, we practice a cycle of box breathing with Headspace meditation teacher Dora Kamau. We'll learn a new technique to count our breaths and recenter the mind to help us become more present. &#10;&#10;Get some Headspace today: https://checkout.headspace.com/&#10;&#10;Subscribe to the Headspace channel: https://www.youtube.com/channel/UC3JhfsgFPLSLNEROQCdj-GQ?sub_confirmation=1&#10;&#10;#Headspace #Breathwork #BreathingTechniques&#10;&#10;Enjoyed this relaxing video? Find more on the Headspace app!&#10;App Store: https://apps.apple.com/us/app/headspace-meditation-sleep/id493145008&#10;Google Play: https://play.google.com/store/apps/details?id=com.getsomeheadspace.android&amp;hl=en_US &#10;&#10;Check out Headspace online! &#10;&#10;Website: https://www.headspace.com/&#10;Instagram: https://www.instagram.com/headspace/&#10;Twitter: https://twitter.com/Headspace&#10;Facebook: https://www.facebook.com/Headspace&#10;&#10;&#10;Music:&#10;&#10;&#10;Patiently waiting - by Scott Sorenson &amp; Chris Murguia" title="Learn Breathing Technique Box Breathing: Practice Breathwork for Focus and Anxiety with Dora Kamau">
            <a:hlinkClick r:id="rId6"/>
          </p:cNvPr>
          <p:cNvPicPr preferRelativeResize="0"/>
          <p:nvPr/>
        </p:nvPicPr>
        <p:blipFill>
          <a:blip r:embed="rId7">
            <a:alphaModFix/>
          </a:blip>
          <a:stretch>
            <a:fillRect/>
          </a:stretch>
        </p:blipFill>
        <p:spPr>
          <a:xfrm>
            <a:off x="4405501" y="907625"/>
            <a:ext cx="4271600" cy="2402775"/>
          </a:xfrm>
          <a:prstGeom prst="rect">
            <a:avLst/>
          </a:prstGeom>
          <a:noFill/>
          <a:ln>
            <a:noFill/>
          </a:ln>
        </p:spPr>
      </p:pic>
      <p:sp>
        <p:nvSpPr>
          <p:cNvPr id="378" name="Google Shape;378;p60"/>
          <p:cNvSpPr txBox="1"/>
          <p:nvPr/>
        </p:nvSpPr>
        <p:spPr>
          <a:xfrm>
            <a:off x="637400" y="1174700"/>
            <a:ext cx="3420600" cy="2135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Try out Box Breathing for Grounding </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Try out Beatbox Breath with a group</a:t>
            </a:r>
            <a:endParaRPr sz="2400">
              <a:solidFill>
                <a:schemeClr val="dk1"/>
              </a:solidFill>
              <a:latin typeface="Ubuntu"/>
              <a:ea typeface="Ubuntu"/>
              <a:cs typeface="Ubuntu"/>
              <a:sym typeface="Ubuntu"/>
            </a:endParaRPr>
          </a:p>
        </p:txBody>
      </p:sp>
      <p:pic>
        <p:nvPicPr>
          <p:cNvPr id="379" name="Google Shape;379;p60" title="Dyalekt_MathPPD_Basketball.mov">
            <a:hlinkClick r:id="rId8"/>
          </p:cNvPr>
          <p:cNvPicPr preferRelativeResize="0"/>
          <p:nvPr/>
        </p:nvPicPr>
        <p:blipFill>
          <a:blip r:embed="rId9">
            <a:alphaModFix/>
          </a:blip>
          <a:stretch>
            <a:fillRect/>
          </a:stretch>
        </p:blipFill>
        <p:spPr>
          <a:xfrm>
            <a:off x="4342025" y="3438088"/>
            <a:ext cx="4398560" cy="22772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fade">
                                      <p:cBhvr>
                                        <p:cTn id="7" dur="10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9"/>
                                        </p:tgtEl>
                                        <p:attrNameLst>
                                          <p:attrName>style.visibility</p:attrName>
                                        </p:attrNameLst>
                                      </p:cBhvr>
                                      <p:to>
                                        <p:strVal val="visible"/>
                                      </p:to>
                                    </p:set>
                                    <p:animEffect transition="in" filter="fade">
                                      <p:cBhvr>
                                        <p:cTn id="12" dur="1000"/>
                                        <p:tgtEl>
                                          <p:spTgt spid="3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1"/>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5" name="Google Shape;385;p61"/>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386" name="Google Shape;386;p61"/>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387" name="Google Shape;387;p61"/>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388" name="Google Shape;388;p61"/>
          <p:cNvPicPr preferRelativeResize="0"/>
          <p:nvPr/>
        </p:nvPicPr>
        <p:blipFill rotWithShape="1">
          <a:blip r:embed="rId4">
            <a:alphaModFix/>
          </a:blip>
          <a:srcRect t="4117" b="2521"/>
          <a:stretch/>
        </p:blipFill>
        <p:spPr>
          <a:xfrm>
            <a:off x="2889650" y="885525"/>
            <a:ext cx="3364725" cy="2097738"/>
          </a:xfrm>
          <a:prstGeom prst="rect">
            <a:avLst/>
          </a:prstGeom>
          <a:noFill/>
          <a:ln>
            <a:noFill/>
          </a:ln>
        </p:spPr>
      </p:pic>
      <p:sp>
        <p:nvSpPr>
          <p:cNvPr id="389" name="Google Shape;389;p61"/>
          <p:cNvSpPr txBox="1"/>
          <p:nvPr/>
        </p:nvSpPr>
        <p:spPr>
          <a:xfrm>
            <a:off x="320375" y="3084750"/>
            <a:ext cx="8823600" cy="3103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u="sng">
                <a:solidFill>
                  <a:schemeClr val="hlink"/>
                </a:solidFill>
                <a:latin typeface="Ubuntu"/>
                <a:ea typeface="Ubuntu"/>
                <a:cs typeface="Ubuntu"/>
                <a:sym typeface="Ubuntu"/>
                <a:hlinkClick r:id="rId5"/>
              </a:rPr>
              <a:t>Create a mood board </a:t>
            </a:r>
            <a:r>
              <a:rPr lang="en" sz="2400">
                <a:solidFill>
                  <a:schemeClr val="dk1"/>
                </a:solidFill>
                <a:latin typeface="Ubuntu"/>
                <a:ea typeface="Ubuntu"/>
                <a:cs typeface="Ubuntu"/>
                <a:sym typeface="Ubuntu"/>
              </a:rPr>
              <a:t>with artists/works of art that can answer the following prompts:</a:t>
            </a:r>
            <a:endParaRPr sz="2400">
              <a:solidFill>
                <a:schemeClr val="dk1"/>
              </a:solidFill>
              <a:latin typeface="Ubuntu"/>
              <a:ea typeface="Ubuntu"/>
              <a:cs typeface="Ubuntu"/>
              <a:sym typeface="Ubuntu"/>
            </a:endParaRPr>
          </a:p>
          <a:p>
            <a:pPr marL="914400" lvl="0" indent="-381000" algn="l" rtl="0">
              <a:lnSpc>
                <a:spcPct val="115000"/>
              </a:lnSpc>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What does money mean to you?</a:t>
            </a:r>
            <a:endParaRPr sz="2400">
              <a:solidFill>
                <a:schemeClr val="dk1"/>
              </a:solidFill>
              <a:latin typeface="Ubuntu"/>
              <a:ea typeface="Ubuntu"/>
              <a:cs typeface="Ubuntu"/>
              <a:sym typeface="Ubuntu"/>
            </a:endParaRPr>
          </a:p>
          <a:p>
            <a:pPr marL="914400" lvl="0" indent="-381000" algn="l" rtl="0">
              <a:lnSpc>
                <a:spcPct val="115000"/>
              </a:lnSpc>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What do you want to preserve?</a:t>
            </a:r>
            <a:endParaRPr sz="2400">
              <a:solidFill>
                <a:schemeClr val="dk1"/>
              </a:solidFill>
              <a:latin typeface="Ubuntu"/>
              <a:ea typeface="Ubuntu"/>
              <a:cs typeface="Ubuntu"/>
              <a:sym typeface="Ubuntu"/>
            </a:endParaRPr>
          </a:p>
          <a:p>
            <a:pPr marL="914400" lvl="0" indent="-381000" algn="l" rtl="0">
              <a:lnSpc>
                <a:spcPct val="115000"/>
              </a:lnSpc>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What do you want to change?</a:t>
            </a:r>
            <a:endParaRPr sz="2400">
              <a:solidFill>
                <a:schemeClr val="dk1"/>
              </a:solidFill>
              <a:latin typeface="Ubuntu"/>
              <a:ea typeface="Ubuntu"/>
              <a:cs typeface="Ubuntu"/>
              <a:sym typeface="Ubuntu"/>
            </a:endParaRPr>
          </a:p>
          <a:p>
            <a:pPr marL="0" lvl="0" indent="0" algn="l" rtl="0">
              <a:lnSpc>
                <a:spcPct val="115000"/>
              </a:lnSpc>
              <a:spcBef>
                <a:spcPts val="0"/>
              </a:spcBef>
              <a:spcAft>
                <a:spcPts val="0"/>
              </a:spcAft>
              <a:buNone/>
            </a:pPr>
            <a:r>
              <a:rPr lang="en" sz="2400">
                <a:solidFill>
                  <a:schemeClr val="dk1"/>
                </a:solidFill>
                <a:latin typeface="Ubuntu"/>
                <a:ea typeface="Ubuntu"/>
                <a:cs typeface="Ubuntu"/>
                <a:sym typeface="Ubuntu"/>
              </a:rPr>
              <a:t>Tools to use: Canva, physically cut from magazines, or drawn on poster board or notebooks. </a:t>
            </a:r>
            <a:endParaRPr sz="2400">
              <a:latin typeface="Ubuntu"/>
              <a:ea typeface="Ubuntu"/>
              <a:cs typeface="Ubuntu"/>
              <a:sym typeface="Ubuntu"/>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2"/>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62"/>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396" name="Google Shape;396;p62"/>
          <p:cNvSpPr txBox="1"/>
          <p:nvPr/>
        </p:nvSpPr>
        <p:spPr>
          <a:xfrm>
            <a:off x="921925" y="197975"/>
            <a:ext cx="7664100" cy="165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a:p>
            <a:pPr marL="0" lvl="0" indent="0" algn="ctr" rtl="0">
              <a:spcBef>
                <a:spcPts val="640"/>
              </a:spcBef>
              <a:spcAft>
                <a:spcPts val="0"/>
              </a:spcAft>
              <a:buNone/>
            </a:pPr>
            <a:endParaRPr sz="3000" b="1">
              <a:solidFill>
                <a:srgbClr val="38761D"/>
              </a:solidFill>
              <a:latin typeface="Georgia"/>
              <a:ea typeface="Georgia"/>
              <a:cs typeface="Georgia"/>
              <a:sym typeface="Georgia"/>
            </a:endParaRPr>
          </a:p>
          <a:p>
            <a:pPr marL="0" lvl="0" indent="0" algn="ctr" rtl="0">
              <a:spcBef>
                <a:spcPts val="0"/>
              </a:spcBef>
              <a:spcAft>
                <a:spcPts val="0"/>
              </a:spcAft>
              <a:buNone/>
            </a:pPr>
            <a:endParaRPr sz="3000" b="1">
              <a:solidFill>
                <a:srgbClr val="38761D"/>
              </a:solidFill>
              <a:latin typeface="Georgia"/>
              <a:ea typeface="Georgia"/>
              <a:cs typeface="Georgia"/>
              <a:sym typeface="Georgia"/>
            </a:endParaRPr>
          </a:p>
        </p:txBody>
      </p:sp>
      <p:sp>
        <p:nvSpPr>
          <p:cNvPr id="397" name="Google Shape;397;p62"/>
          <p:cNvSpPr txBox="1"/>
          <p:nvPr/>
        </p:nvSpPr>
        <p:spPr>
          <a:xfrm>
            <a:off x="1119125" y="128033"/>
            <a:ext cx="7410300" cy="6519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Art to Express and Decompress</a:t>
            </a:r>
            <a:endParaRPr sz="3000" b="1">
              <a:solidFill>
                <a:srgbClr val="38761D"/>
              </a:solidFill>
              <a:latin typeface="Georgia"/>
              <a:ea typeface="Georgia"/>
              <a:cs typeface="Georgia"/>
              <a:sym typeface="Georgia"/>
            </a:endParaRPr>
          </a:p>
        </p:txBody>
      </p:sp>
      <p:pic>
        <p:nvPicPr>
          <p:cNvPr id="398" name="Google Shape;398;p62"/>
          <p:cNvPicPr preferRelativeResize="0"/>
          <p:nvPr/>
        </p:nvPicPr>
        <p:blipFill>
          <a:blip r:embed="rId4">
            <a:alphaModFix/>
          </a:blip>
          <a:stretch>
            <a:fillRect/>
          </a:stretch>
        </p:blipFill>
        <p:spPr>
          <a:xfrm>
            <a:off x="5025850" y="3258821"/>
            <a:ext cx="3753500" cy="2555828"/>
          </a:xfrm>
          <a:prstGeom prst="rect">
            <a:avLst/>
          </a:prstGeom>
          <a:noFill/>
          <a:ln>
            <a:noFill/>
          </a:ln>
        </p:spPr>
      </p:pic>
      <p:pic>
        <p:nvPicPr>
          <p:cNvPr id="399" name="Google Shape;399;p62" descr="Ball out with the Dribble Bounce dance break from our H.Y.P.E. Breakin' It Down Vol. 1 series featuring Darryl DMC McDaniels and choreographers, Marc Santa Maria and LaShawn Jones.&#10;&#10;Download the full series of our H.Y.P.E. The Breaks Vol. 1 dance breaks at http://HHPH.org/BreakinItDown&#10;&#10;Hip Hop Public Health creates research-based educational resources by harnessing the power of music and culture to improve health in communities that are underserved.&#10;&#10;Learn more at https://HHPH.org&#10;&#10;Follow us on:&#10;→ https://Twitter.com/HHPHorg&#10;→ https://Instagram.com/HHPHorg&#10;→ https://Facebook.com/HHPHorg&#10;→ https://TikTok.com/@HipHopPublicHealth&#10;→ https://www.linkedin.com/company/hiphoppublichealth/&#10;&#10;https://www.hhph.org/?form=donate" title="Dribble Bounce - H.Y.P.E. Breakin' It Down Vol. 1">
            <a:hlinkClick r:id="rId5"/>
          </p:cNvPr>
          <p:cNvPicPr preferRelativeResize="0"/>
          <p:nvPr/>
        </p:nvPicPr>
        <p:blipFill>
          <a:blip r:embed="rId6">
            <a:alphaModFix/>
          </a:blip>
          <a:stretch>
            <a:fillRect/>
          </a:stretch>
        </p:blipFill>
        <p:spPr>
          <a:xfrm>
            <a:off x="601025" y="1024524"/>
            <a:ext cx="3970975" cy="2233650"/>
          </a:xfrm>
          <a:prstGeom prst="rect">
            <a:avLst/>
          </a:prstGeom>
          <a:noFill/>
          <a:ln>
            <a:noFill/>
          </a:ln>
        </p:spPr>
      </p:pic>
      <p:sp>
        <p:nvSpPr>
          <p:cNvPr id="400" name="Google Shape;400;p62"/>
          <p:cNvSpPr txBox="1"/>
          <p:nvPr/>
        </p:nvSpPr>
        <p:spPr>
          <a:xfrm>
            <a:off x="70075" y="3358125"/>
            <a:ext cx="4872000" cy="19857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2400">
                <a:solidFill>
                  <a:schemeClr val="dk1"/>
                </a:solidFill>
                <a:latin typeface="Ubuntu"/>
                <a:ea typeface="Ubuntu"/>
                <a:cs typeface="Ubuntu"/>
                <a:sym typeface="Ubuntu"/>
              </a:rPr>
              <a:t>Take a Hype Break with </a:t>
            </a:r>
            <a:r>
              <a:rPr lang="en" sz="2400">
                <a:solidFill>
                  <a:schemeClr val="dk1"/>
                </a:solidFill>
                <a:highlight>
                  <a:srgbClr val="FFFFFF"/>
                </a:highlight>
                <a:latin typeface="Ubuntu"/>
                <a:ea typeface="Ubuntu"/>
                <a:cs typeface="Ubuntu"/>
                <a:sym typeface="Ubuntu"/>
              </a:rPr>
              <a:t>A collection of fifty 2-minute fun hip-hop dance physical activity break instructional videos designed to energize, invigorate, and motivate! </a:t>
            </a:r>
            <a:endParaRPr sz="2400">
              <a:solidFill>
                <a:schemeClr val="dk1"/>
              </a:solidFill>
              <a:highlight>
                <a:srgbClr val="FFFFFF"/>
              </a:highlight>
              <a:latin typeface="Ubuntu"/>
              <a:ea typeface="Ubuntu"/>
              <a:cs typeface="Ubuntu"/>
              <a:sym typeface="Ubuntu"/>
            </a:endParaRPr>
          </a:p>
          <a:p>
            <a:pPr marL="457200" lvl="0" indent="0" algn="l" rtl="0">
              <a:spcBef>
                <a:spcPts val="0"/>
              </a:spcBef>
              <a:spcAft>
                <a:spcPts val="0"/>
              </a:spcAft>
              <a:buNone/>
            </a:pPr>
            <a:r>
              <a:rPr lang="en" sz="2400">
                <a:solidFill>
                  <a:schemeClr val="dk1"/>
                </a:solidFill>
                <a:highlight>
                  <a:srgbClr val="FFFFFF"/>
                </a:highlight>
                <a:latin typeface="Ubuntu"/>
                <a:ea typeface="Ubuntu"/>
                <a:cs typeface="Ubuntu"/>
                <a:sym typeface="Ubuntu"/>
              </a:rPr>
              <a:t> </a:t>
            </a:r>
            <a:r>
              <a:rPr lang="en" sz="2400" u="sng">
                <a:solidFill>
                  <a:srgbClr val="38761D"/>
                </a:solidFill>
                <a:highlight>
                  <a:srgbClr val="FFFFFF"/>
                </a:highlight>
                <a:latin typeface="Ubuntu"/>
                <a:ea typeface="Ubuntu"/>
                <a:cs typeface="Ubuntu"/>
                <a:sym typeface="Ubuntu"/>
                <a:hlinkClick r:id="rId7">
                  <a:extLst>
                    <a:ext uri="{A12FA001-AC4F-418D-AE19-62706E023703}">
                      <ahyp:hlinkClr xmlns:ahyp="http://schemas.microsoft.com/office/drawing/2018/hyperlinkcolor" val="tx"/>
                    </a:ext>
                  </a:extLst>
                </a:hlinkClick>
              </a:rPr>
              <a:t>Hip Hop Public Health </a:t>
            </a:r>
            <a:endParaRPr sz="2400">
              <a:solidFill>
                <a:schemeClr val="dk1"/>
              </a:solidFill>
              <a:highlight>
                <a:srgbClr val="FFFFFF"/>
              </a:highlight>
              <a:latin typeface="Ubuntu"/>
              <a:ea typeface="Ubuntu"/>
              <a:cs typeface="Ubuntu"/>
              <a:sym typeface="Ubuntu"/>
            </a:endParaRPr>
          </a:p>
          <a:p>
            <a:pPr marL="457200" lvl="0" indent="0" algn="l" rtl="0">
              <a:spcBef>
                <a:spcPts val="0"/>
              </a:spcBef>
              <a:spcAft>
                <a:spcPts val="0"/>
              </a:spcAft>
              <a:buNone/>
            </a:pPr>
            <a:endParaRPr sz="2400">
              <a:solidFill>
                <a:srgbClr val="38761D"/>
              </a:solidFill>
              <a:highlight>
                <a:srgbClr val="FFFFFF"/>
              </a:highlight>
              <a:latin typeface="Ubuntu"/>
              <a:ea typeface="Ubuntu"/>
              <a:cs typeface="Ubuntu"/>
              <a:sym typeface="Ubuntu"/>
            </a:endParaRPr>
          </a:p>
        </p:txBody>
      </p:sp>
      <p:sp>
        <p:nvSpPr>
          <p:cNvPr id="401" name="Google Shape;401;p62"/>
          <p:cNvSpPr txBox="1"/>
          <p:nvPr/>
        </p:nvSpPr>
        <p:spPr>
          <a:xfrm>
            <a:off x="4625700" y="986425"/>
            <a:ext cx="4153800" cy="1985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2"/>
              </a:buClr>
              <a:buSzPts val="2400"/>
              <a:buFont typeface="Ubuntu"/>
              <a:buChar char="★"/>
            </a:pPr>
            <a:r>
              <a:rPr lang="en" sz="2400">
                <a:solidFill>
                  <a:schemeClr val="dk2"/>
                </a:solidFill>
                <a:latin typeface="Ubuntu"/>
                <a:ea typeface="Ubuntu"/>
                <a:cs typeface="Ubuntu"/>
                <a:sym typeface="Ubuntu"/>
              </a:rPr>
              <a:t>Create a 2-minute movement about the feelings of spending</a:t>
            </a:r>
            <a:endParaRPr sz="2400">
              <a:solidFill>
                <a:schemeClr val="dk2"/>
              </a:solidFill>
              <a:latin typeface="Ubuntu"/>
              <a:ea typeface="Ubuntu"/>
              <a:cs typeface="Ubuntu"/>
              <a:sym typeface="Ubuntu"/>
            </a:endParaRPr>
          </a:p>
          <a:p>
            <a:pPr marL="457200" lvl="0" indent="-381000" algn="l" rtl="0">
              <a:spcBef>
                <a:spcPts val="0"/>
              </a:spcBef>
              <a:spcAft>
                <a:spcPts val="0"/>
              </a:spcAft>
              <a:buClr>
                <a:schemeClr val="dk2"/>
              </a:buClr>
              <a:buSzPts val="2400"/>
              <a:buFont typeface="Ubuntu"/>
              <a:buChar char="★"/>
            </a:pPr>
            <a:r>
              <a:rPr lang="en" sz="2400">
                <a:solidFill>
                  <a:schemeClr val="dk2"/>
                </a:solidFill>
                <a:latin typeface="Ubuntu"/>
                <a:ea typeface="Ubuntu"/>
                <a:cs typeface="Ubuntu"/>
                <a:sym typeface="Ubuntu"/>
              </a:rPr>
              <a:t>Try out Learning Studio</a:t>
            </a:r>
            <a:endParaRPr sz="2400">
              <a:solidFill>
                <a:schemeClr val="dk2"/>
              </a:solidFill>
              <a:latin typeface="Ubuntu"/>
              <a:ea typeface="Ubuntu"/>
              <a:cs typeface="Ubuntu"/>
              <a:sym typeface="Ubuntu"/>
            </a:endParaRPr>
          </a:p>
          <a:p>
            <a:pPr marL="457200" lvl="0" indent="0" algn="l" rtl="0">
              <a:spcBef>
                <a:spcPts val="0"/>
              </a:spcBef>
              <a:spcAft>
                <a:spcPts val="0"/>
              </a:spcAft>
              <a:buNone/>
            </a:pPr>
            <a:r>
              <a:rPr lang="en" sz="2400" u="sng">
                <a:solidFill>
                  <a:srgbClr val="38761D"/>
                </a:solidFill>
                <a:highlight>
                  <a:srgbClr val="FFFFFF"/>
                </a:highlight>
                <a:latin typeface="Ubuntu"/>
                <a:ea typeface="Ubuntu"/>
                <a:cs typeface="Ubuntu"/>
                <a:sym typeface="Ubuntu"/>
                <a:hlinkClick r:id="rId7">
                  <a:extLst>
                    <a:ext uri="{A12FA001-AC4F-418D-AE19-62706E023703}">
                      <ahyp:hlinkClr xmlns:ahyp="http://schemas.microsoft.com/office/drawing/2018/hyperlinkcolor" val="tx"/>
                    </a:ext>
                  </a:extLst>
                </a:hlinkClick>
              </a:rPr>
              <a:t>Hip Hop Public Health </a:t>
            </a:r>
            <a:endParaRPr sz="2400">
              <a:solidFill>
                <a:schemeClr val="dk2"/>
              </a:solidFill>
              <a:latin typeface="Ubuntu"/>
              <a:ea typeface="Ubuntu"/>
              <a:cs typeface="Ubuntu"/>
              <a:sym typeface="Ubuntu"/>
            </a:endParaRPr>
          </a:p>
          <a:p>
            <a:pPr marL="457200" lvl="0" indent="0" algn="l" rtl="0">
              <a:spcBef>
                <a:spcPts val="0"/>
              </a:spcBef>
              <a:spcAft>
                <a:spcPts val="0"/>
              </a:spcAft>
              <a:buNone/>
            </a:pPr>
            <a:endParaRPr sz="2400">
              <a:solidFill>
                <a:schemeClr val="dk2"/>
              </a:solidFill>
              <a:latin typeface="Ubuntu"/>
              <a:ea typeface="Ubuntu"/>
              <a:cs typeface="Ubuntu"/>
              <a:sym typeface="Ubunt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63"/>
          <p:cNvSpPr txBox="1">
            <a:spLocks noGrp="1"/>
          </p:cNvSpPr>
          <p:nvPr>
            <p:ph type="body" idx="1"/>
          </p:nvPr>
        </p:nvSpPr>
        <p:spPr>
          <a:xfrm>
            <a:off x="1531650" y="2046139"/>
            <a:ext cx="6080700" cy="4090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sz="4800" b="1">
                <a:solidFill>
                  <a:srgbClr val="77060F"/>
                </a:solidFill>
                <a:latin typeface="Georgia"/>
                <a:ea typeface="Georgia"/>
                <a:cs typeface="Georgia"/>
                <a:sym typeface="Georgia"/>
              </a:rPr>
              <a:t>Window of Tolerance</a:t>
            </a:r>
            <a:endParaRPr sz="4800" b="1">
              <a:solidFill>
                <a:srgbClr val="77060F"/>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4"/>
          <p:cNvSpPr txBox="1"/>
          <p:nvPr/>
        </p:nvSpPr>
        <p:spPr>
          <a:xfrm>
            <a:off x="349200" y="343867"/>
            <a:ext cx="8445600" cy="559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77060F"/>
                </a:solidFill>
                <a:latin typeface="Georgia"/>
                <a:ea typeface="Georgia"/>
                <a:cs typeface="Georgia"/>
                <a:sym typeface="Georgia"/>
              </a:rPr>
              <a:t>Window of Tolerance </a:t>
            </a:r>
            <a:endParaRPr sz="3600" b="1">
              <a:solidFill>
                <a:srgbClr val="77060F"/>
              </a:solidFill>
              <a:latin typeface="Georgia"/>
              <a:ea typeface="Georgia"/>
              <a:cs typeface="Georgia"/>
              <a:sym typeface="Georgia"/>
            </a:endParaRPr>
          </a:p>
          <a:p>
            <a:pPr marL="0" lvl="0" indent="0" algn="ctr" rtl="0">
              <a:spcBef>
                <a:spcPts val="0"/>
              </a:spcBef>
              <a:spcAft>
                <a:spcPts val="0"/>
              </a:spcAft>
              <a:buNone/>
            </a:pPr>
            <a:endParaRPr sz="3600" b="1">
              <a:solidFill>
                <a:srgbClr val="77060F"/>
              </a:solidFill>
              <a:latin typeface="Georgia"/>
              <a:ea typeface="Georgia"/>
              <a:cs typeface="Georgia"/>
              <a:sym typeface="Georgia"/>
            </a:endParaRPr>
          </a:p>
          <a:p>
            <a:pPr marL="0" lvl="0" indent="0" algn="ctr" rtl="0">
              <a:spcBef>
                <a:spcPts val="0"/>
              </a:spcBef>
              <a:spcAft>
                <a:spcPts val="0"/>
              </a:spcAft>
              <a:buNone/>
            </a:pPr>
            <a:r>
              <a:rPr lang="en" sz="3600" b="1">
                <a:solidFill>
                  <a:srgbClr val="E28245"/>
                </a:solidFill>
                <a:latin typeface="Georgia"/>
                <a:ea typeface="Georgia"/>
                <a:cs typeface="Georgia"/>
                <a:sym typeface="Georgia"/>
              </a:rPr>
              <a:t>OR Why we spend more money when we’re tired, pissed off, afraid, anxious, overwhelmed, or depressed</a:t>
            </a:r>
            <a:r>
              <a:rPr lang="en" sz="3000" b="1">
                <a:solidFill>
                  <a:srgbClr val="E28245"/>
                </a:solidFill>
                <a:latin typeface="Georgia"/>
                <a:ea typeface="Georgia"/>
                <a:cs typeface="Georgia"/>
                <a:sym typeface="Georgia"/>
              </a:rPr>
              <a:t>  </a:t>
            </a:r>
            <a:endParaRPr sz="3000" b="1">
              <a:solidFill>
                <a:srgbClr val="E28245"/>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12" name="Google Shape;412;p64"/>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 name="Google Shape;413;p64"/>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5"/>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19" name="Google Shape;419;p65"/>
          <p:cNvSpPr txBox="1"/>
          <p:nvPr/>
        </p:nvSpPr>
        <p:spPr>
          <a:xfrm>
            <a:off x="290550" y="1560067"/>
            <a:ext cx="8562900" cy="458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latin typeface="Ubuntu"/>
                <a:ea typeface="Ubuntu"/>
                <a:cs typeface="Ubuntu"/>
                <a:sym typeface="Ubuntu"/>
              </a:rPr>
              <a:t>💕 HUGE acknowledgement to our interpersonal neurobiology teachers, who have asked to remain anonymous, for this transformative information</a:t>
            </a:r>
            <a:endParaRPr sz="2800">
              <a:latin typeface="Ubuntu"/>
              <a:ea typeface="Ubuntu"/>
              <a:cs typeface="Ubuntu"/>
              <a:sym typeface="Ubuntu"/>
            </a:endParaRPr>
          </a:p>
          <a:p>
            <a:pPr marL="0" lvl="0" indent="0" algn="ctr" rtl="0">
              <a:lnSpc>
                <a:spcPct val="115000"/>
              </a:lnSpc>
              <a:spcBef>
                <a:spcPts val="1600"/>
              </a:spcBef>
              <a:spcAft>
                <a:spcPts val="0"/>
              </a:spcAft>
              <a:buNone/>
            </a:pPr>
            <a:r>
              <a:rPr lang="en" sz="2800" i="1">
                <a:latin typeface="Ubuntu"/>
                <a:ea typeface="Ubuntu"/>
                <a:cs typeface="Ubuntu"/>
                <a:sym typeface="Ubuntu"/>
              </a:rPr>
              <a:t>Anything in italics is a direct quote from them</a:t>
            </a:r>
            <a:endParaRPr sz="2800" i="1">
              <a:latin typeface="Ubuntu"/>
              <a:ea typeface="Ubuntu"/>
              <a:cs typeface="Ubuntu"/>
              <a:sym typeface="Ubuntu"/>
            </a:endParaRPr>
          </a:p>
          <a:p>
            <a:pPr marL="0" lvl="0" indent="0" algn="ctr" rtl="0">
              <a:lnSpc>
                <a:spcPct val="115000"/>
              </a:lnSpc>
              <a:spcBef>
                <a:spcPts val="1600"/>
              </a:spcBef>
              <a:spcAft>
                <a:spcPts val="0"/>
              </a:spcAft>
              <a:buNone/>
            </a:pPr>
            <a:endParaRPr sz="2400">
              <a:latin typeface="Ubuntu"/>
              <a:ea typeface="Ubuntu"/>
              <a:cs typeface="Ubuntu"/>
              <a:sym typeface="Ubuntu"/>
            </a:endParaRPr>
          </a:p>
          <a:p>
            <a:pPr marL="0" lvl="0" indent="0" algn="ctr" rtl="0">
              <a:lnSpc>
                <a:spcPct val="115000"/>
              </a:lnSpc>
              <a:spcBef>
                <a:spcPts val="1600"/>
              </a:spcBef>
              <a:spcAft>
                <a:spcPts val="0"/>
              </a:spcAft>
              <a:buNone/>
            </a:pPr>
            <a:endParaRPr sz="2400">
              <a:latin typeface="Ubuntu"/>
              <a:ea typeface="Ubuntu"/>
              <a:cs typeface="Ubuntu"/>
              <a:sym typeface="Ubuntu"/>
            </a:endParaRPr>
          </a:p>
          <a:p>
            <a:pPr marL="0" lvl="0" indent="0" algn="l" rtl="0">
              <a:lnSpc>
                <a:spcPct val="115000"/>
              </a:lnSpc>
              <a:spcBef>
                <a:spcPts val="1600"/>
              </a:spcBef>
              <a:spcAft>
                <a:spcPts val="1600"/>
              </a:spcAft>
              <a:buNone/>
            </a:pPr>
            <a:endParaRPr sz="2400">
              <a:latin typeface="Ubuntu"/>
              <a:ea typeface="Ubuntu"/>
              <a:cs typeface="Ubuntu"/>
              <a:sym typeface="Ubuntu"/>
            </a:endParaRPr>
          </a:p>
        </p:txBody>
      </p:sp>
      <p:sp>
        <p:nvSpPr>
          <p:cNvPr id="420" name="Google Shape;420;p65"/>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1" name="Google Shape;421;p65"/>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6"/>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27" name="Google Shape;427;p66"/>
          <p:cNvSpPr txBox="1"/>
          <p:nvPr/>
        </p:nvSpPr>
        <p:spPr>
          <a:xfrm>
            <a:off x="394200" y="1560000"/>
            <a:ext cx="8355600" cy="2803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800">
                <a:solidFill>
                  <a:schemeClr val="dk1"/>
                </a:solidFill>
                <a:latin typeface="Ubuntu"/>
                <a:ea typeface="Ubuntu"/>
                <a:cs typeface="Ubuntu"/>
                <a:sym typeface="Ubuntu"/>
              </a:rPr>
              <a:t>The fancy definition:</a:t>
            </a:r>
            <a:endParaRPr sz="2800">
              <a:solidFill>
                <a:schemeClr val="dk1"/>
              </a:solidFill>
              <a:latin typeface="Ubuntu"/>
              <a:ea typeface="Ubuntu"/>
              <a:cs typeface="Ubuntu"/>
              <a:sym typeface="Ubuntu"/>
            </a:endParaRPr>
          </a:p>
          <a:p>
            <a:pPr marL="0" lvl="0" indent="0" algn="ctr" rtl="0">
              <a:lnSpc>
                <a:spcPct val="115000"/>
              </a:lnSpc>
              <a:spcBef>
                <a:spcPts val="1600"/>
              </a:spcBef>
              <a:spcAft>
                <a:spcPts val="1600"/>
              </a:spcAft>
              <a:buNone/>
            </a:pPr>
            <a:r>
              <a:rPr lang="en" sz="2800">
                <a:solidFill>
                  <a:schemeClr val="dk1"/>
                </a:solidFill>
                <a:latin typeface="Ubuntu"/>
                <a:ea typeface="Ubuntu"/>
                <a:cs typeface="Ubuntu"/>
                <a:sym typeface="Ubuntu"/>
              </a:rPr>
              <a:t>The emotional zone where our nervous system is most regulated and we’re able to function and thrive in daily life, access our executive functioning, and communicate effectively</a:t>
            </a:r>
            <a:endParaRPr sz="2800" b="1">
              <a:solidFill>
                <a:schemeClr val="dk1"/>
              </a:solidFill>
              <a:latin typeface="Ubuntu"/>
              <a:ea typeface="Ubuntu"/>
              <a:cs typeface="Ubuntu"/>
              <a:sym typeface="Ubuntu"/>
            </a:endParaRPr>
          </a:p>
        </p:txBody>
      </p:sp>
      <p:sp>
        <p:nvSpPr>
          <p:cNvPr id="428" name="Google Shape;428;p66"/>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 name="Google Shape;429;p66"/>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7"/>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35" name="Google Shape;435;p67"/>
          <p:cNvSpPr txBox="1"/>
          <p:nvPr/>
        </p:nvSpPr>
        <p:spPr>
          <a:xfrm>
            <a:off x="435000" y="1596300"/>
            <a:ext cx="8274000" cy="2581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200" b="1">
                <a:solidFill>
                  <a:schemeClr val="dk1"/>
                </a:solidFill>
                <a:latin typeface="Ubuntu"/>
                <a:ea typeface="Ubuntu"/>
                <a:cs typeface="Ubuntu"/>
                <a:sym typeface="Ubuntu"/>
              </a:rPr>
              <a:t>In other words, when you’re living in your window of tolerance, you feel like you can handle anything life throws your way</a:t>
            </a:r>
            <a:endParaRPr sz="3200" b="1">
              <a:solidFill>
                <a:schemeClr val="dk1"/>
              </a:solidFill>
              <a:latin typeface="Ubuntu"/>
              <a:ea typeface="Ubuntu"/>
              <a:cs typeface="Ubuntu"/>
              <a:sym typeface="Ubuntu"/>
            </a:endParaRPr>
          </a:p>
          <a:p>
            <a:pPr marL="0" lvl="0" indent="0" algn="ctr" rtl="0">
              <a:lnSpc>
                <a:spcPct val="115000"/>
              </a:lnSpc>
              <a:spcBef>
                <a:spcPts val="1600"/>
              </a:spcBef>
              <a:spcAft>
                <a:spcPts val="1600"/>
              </a:spcAft>
              <a:buNone/>
            </a:pPr>
            <a:r>
              <a:rPr lang="en" sz="3200" b="1">
                <a:solidFill>
                  <a:schemeClr val="dk1"/>
                </a:solidFill>
                <a:latin typeface="Ubuntu"/>
                <a:ea typeface="Ubuntu"/>
                <a:cs typeface="Ubuntu"/>
                <a:sym typeface="Ubuntu"/>
              </a:rPr>
              <a:t>You’re IN THE ZONE</a:t>
            </a:r>
            <a:endParaRPr sz="3200" b="1">
              <a:solidFill>
                <a:schemeClr val="dk1"/>
              </a:solidFill>
              <a:latin typeface="Ubuntu"/>
              <a:ea typeface="Ubuntu"/>
              <a:cs typeface="Ubuntu"/>
              <a:sym typeface="Ubuntu"/>
            </a:endParaRPr>
          </a:p>
        </p:txBody>
      </p:sp>
      <p:sp>
        <p:nvSpPr>
          <p:cNvPr id="436" name="Google Shape;436;p67"/>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7" name="Google Shape;437;p67"/>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8"/>
          <p:cNvSpPr/>
          <p:nvPr/>
        </p:nvSpPr>
        <p:spPr>
          <a:xfrm>
            <a:off x="1796975" y="1200033"/>
            <a:ext cx="5621700" cy="3647100"/>
          </a:xfrm>
          <a:prstGeom prst="rect">
            <a:avLst/>
          </a:prstGeom>
          <a:solidFill>
            <a:srgbClr val="FCE29B"/>
          </a:solidFill>
          <a:ln w="28575" cap="flat" cmpd="sng">
            <a:solidFill>
              <a:srgbClr val="E2824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3" name="Google Shape;443;p68"/>
          <p:cNvSpPr txBox="1"/>
          <p:nvPr/>
        </p:nvSpPr>
        <p:spPr>
          <a:xfrm>
            <a:off x="2177975" y="2291867"/>
            <a:ext cx="3591300" cy="174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rgbClr val="77060F"/>
                </a:solidFill>
                <a:latin typeface="Georgia"/>
                <a:ea typeface="Georgia"/>
                <a:cs typeface="Georgia"/>
                <a:sym typeface="Georgia"/>
              </a:rPr>
              <a:t>Window of Tolerance</a:t>
            </a:r>
            <a:r>
              <a:rPr lang="en" sz="2400" b="1" i="1">
                <a:solidFill>
                  <a:srgbClr val="77060F"/>
                </a:solidFill>
                <a:latin typeface="Georgia"/>
                <a:ea typeface="Georgia"/>
                <a:cs typeface="Georgia"/>
                <a:sym typeface="Georgia"/>
              </a:rPr>
              <a:t> </a:t>
            </a:r>
            <a:endParaRPr sz="2400" b="1" i="1">
              <a:solidFill>
                <a:srgbClr val="77060F"/>
              </a:solidFill>
              <a:latin typeface="Georgia"/>
              <a:ea typeface="Georgia"/>
              <a:cs typeface="Georgia"/>
              <a:sym typeface="Georgia"/>
            </a:endParaRPr>
          </a:p>
          <a:p>
            <a:pPr marL="0" lvl="0" indent="0" algn="ctr" rtl="0">
              <a:spcBef>
                <a:spcPts val="0"/>
              </a:spcBef>
              <a:spcAft>
                <a:spcPts val="0"/>
              </a:spcAft>
              <a:buNone/>
            </a:pPr>
            <a:r>
              <a:rPr lang="en" sz="2400" b="1">
                <a:solidFill>
                  <a:srgbClr val="77060F"/>
                </a:solidFill>
                <a:latin typeface="Georgia"/>
                <a:ea typeface="Georgia"/>
                <a:cs typeface="Georgia"/>
                <a:sym typeface="Georgia"/>
              </a:rPr>
              <a:t>Optimal emotional zone</a:t>
            </a:r>
            <a:endParaRPr sz="2400" b="1">
              <a:solidFill>
                <a:srgbClr val="77060F"/>
              </a:solidFill>
              <a:latin typeface="Georgia"/>
              <a:ea typeface="Georgia"/>
              <a:cs typeface="Georgia"/>
              <a:sym typeface="Georgia"/>
            </a:endParaRPr>
          </a:p>
        </p:txBody>
      </p:sp>
      <p:sp>
        <p:nvSpPr>
          <p:cNvPr id="444" name="Google Shape;444;p68"/>
          <p:cNvSpPr txBox="1"/>
          <p:nvPr/>
        </p:nvSpPr>
        <p:spPr>
          <a:xfrm>
            <a:off x="2659200" y="1212817"/>
            <a:ext cx="3673200" cy="57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i="1">
                <a:solidFill>
                  <a:schemeClr val="dk2"/>
                </a:solidFill>
              </a:rPr>
              <a:t>Energy, activity, excitement</a:t>
            </a:r>
            <a:endParaRPr sz="2000" b="1" i="1">
              <a:solidFill>
                <a:schemeClr val="dk2"/>
              </a:solidFill>
            </a:endParaRPr>
          </a:p>
        </p:txBody>
      </p:sp>
      <p:sp>
        <p:nvSpPr>
          <p:cNvPr id="445" name="Google Shape;445;p68"/>
          <p:cNvSpPr txBox="1"/>
          <p:nvPr/>
        </p:nvSpPr>
        <p:spPr>
          <a:xfrm>
            <a:off x="1512600" y="184800"/>
            <a:ext cx="6118800" cy="81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i="1">
                <a:solidFill>
                  <a:schemeClr val="dk2"/>
                </a:solidFill>
              </a:rPr>
              <a:t>(hyperarousal - FIGHT or FLIGHT)</a:t>
            </a:r>
            <a:endParaRPr sz="1800" b="1" i="1">
              <a:solidFill>
                <a:schemeClr val="dk2"/>
              </a:solidFill>
            </a:endParaRPr>
          </a:p>
          <a:p>
            <a:pPr marL="0" lvl="0" indent="0" algn="ctr" rtl="0">
              <a:spcBef>
                <a:spcPts val="0"/>
              </a:spcBef>
              <a:spcAft>
                <a:spcPts val="0"/>
              </a:spcAft>
              <a:buNone/>
            </a:pPr>
            <a:r>
              <a:rPr lang="en" sz="1800" b="1" i="1">
                <a:solidFill>
                  <a:schemeClr val="dk2"/>
                </a:solidFill>
              </a:rPr>
              <a:t>Anxiety, irritability, overwhelm, HYPERVIGILANCE</a:t>
            </a:r>
            <a:endParaRPr sz="1800" b="1" i="1">
              <a:solidFill>
                <a:schemeClr val="dk2"/>
              </a:solidFill>
            </a:endParaRPr>
          </a:p>
        </p:txBody>
      </p:sp>
      <p:sp>
        <p:nvSpPr>
          <p:cNvPr id="446" name="Google Shape;446;p68"/>
          <p:cNvSpPr txBox="1"/>
          <p:nvPr/>
        </p:nvSpPr>
        <p:spPr>
          <a:xfrm>
            <a:off x="2735400" y="4173267"/>
            <a:ext cx="3673200" cy="57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b="1" i="1">
                <a:solidFill>
                  <a:schemeClr val="dk2"/>
                </a:solidFill>
              </a:rPr>
              <a:t>Relaxation, deep rest</a:t>
            </a:r>
            <a:endParaRPr sz="2100" b="1" i="1">
              <a:solidFill>
                <a:schemeClr val="dk2"/>
              </a:solidFill>
            </a:endParaRPr>
          </a:p>
        </p:txBody>
      </p:sp>
      <p:sp>
        <p:nvSpPr>
          <p:cNvPr id="447" name="Google Shape;447;p68"/>
          <p:cNvSpPr txBox="1"/>
          <p:nvPr/>
        </p:nvSpPr>
        <p:spPr>
          <a:xfrm>
            <a:off x="1867050" y="4886667"/>
            <a:ext cx="5257500" cy="81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i="1">
                <a:solidFill>
                  <a:schemeClr val="dk2"/>
                </a:solidFill>
              </a:rPr>
              <a:t>Fatigue, depression, shut down, SHAME</a:t>
            </a:r>
            <a:endParaRPr sz="2000" b="1" i="1">
              <a:solidFill>
                <a:schemeClr val="dk2"/>
              </a:solidFill>
            </a:endParaRPr>
          </a:p>
          <a:p>
            <a:pPr marL="0" lvl="0" indent="0" algn="ctr" rtl="0">
              <a:spcBef>
                <a:spcPts val="0"/>
              </a:spcBef>
              <a:spcAft>
                <a:spcPts val="0"/>
              </a:spcAft>
              <a:buClr>
                <a:schemeClr val="dk1"/>
              </a:buClr>
              <a:buSzPts val="1100"/>
              <a:buFont typeface="Arial"/>
              <a:buNone/>
            </a:pPr>
            <a:r>
              <a:rPr lang="en" sz="2000" b="1" i="1">
                <a:solidFill>
                  <a:schemeClr val="dk2"/>
                </a:solidFill>
              </a:rPr>
              <a:t>(hypoarousal - FREEZE)</a:t>
            </a:r>
            <a:endParaRPr sz="2000" b="1" i="1">
              <a:solidFill>
                <a:schemeClr val="dk2"/>
              </a:solidFill>
            </a:endParaRPr>
          </a:p>
        </p:txBody>
      </p:sp>
      <p:sp>
        <p:nvSpPr>
          <p:cNvPr id="448" name="Google Shape;448;p68"/>
          <p:cNvSpPr txBox="1"/>
          <p:nvPr/>
        </p:nvSpPr>
        <p:spPr>
          <a:xfrm>
            <a:off x="5688275" y="1976467"/>
            <a:ext cx="1439400" cy="172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0">
                <a:solidFill>
                  <a:schemeClr val="dk1"/>
                </a:solidFill>
              </a:rPr>
              <a:t>🪟</a:t>
            </a:r>
            <a:endParaRPr sz="10000">
              <a:solidFill>
                <a:schemeClr val="dk1"/>
              </a:solidFill>
            </a:endParaRPr>
          </a:p>
        </p:txBody>
      </p:sp>
      <p:sp>
        <p:nvSpPr>
          <p:cNvPr id="449" name="Google Shape;449;p68"/>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50;p68"/>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9"/>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56" name="Google Shape;456;p69"/>
          <p:cNvSpPr txBox="1"/>
          <p:nvPr/>
        </p:nvSpPr>
        <p:spPr>
          <a:xfrm>
            <a:off x="435000" y="1338433"/>
            <a:ext cx="8274000" cy="37809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15000"/>
              </a:lnSpc>
              <a:spcBef>
                <a:spcPts val="0"/>
              </a:spcBef>
              <a:spcAft>
                <a:spcPts val="0"/>
              </a:spcAft>
              <a:buSzPts val="2800"/>
              <a:buFont typeface="Ubuntu"/>
              <a:buChar char="●"/>
            </a:pPr>
            <a:r>
              <a:rPr lang="en" sz="2800" i="1">
                <a:latin typeface="Ubuntu"/>
                <a:ea typeface="Ubuntu"/>
                <a:cs typeface="Ubuntu"/>
                <a:sym typeface="Ubuntu"/>
              </a:rPr>
              <a:t>There are neurophysiological responses that </a:t>
            </a:r>
            <a:r>
              <a:rPr lang="en" sz="2800" b="1" i="1">
                <a:solidFill>
                  <a:srgbClr val="E28245"/>
                </a:solidFill>
                <a:latin typeface="Ubuntu"/>
                <a:ea typeface="Ubuntu"/>
                <a:cs typeface="Ubuntu"/>
                <a:sym typeface="Ubuntu"/>
              </a:rPr>
              <a:t>we cannot control </a:t>
            </a:r>
            <a:r>
              <a:rPr lang="en" sz="2800" i="1">
                <a:latin typeface="Ubuntu"/>
                <a:ea typeface="Ubuntu"/>
                <a:cs typeface="Ubuntu"/>
                <a:sym typeface="Ubuntu"/>
              </a:rPr>
              <a:t>when something exceeds our window of tolerance</a:t>
            </a:r>
            <a:endParaRPr sz="2800" i="1">
              <a:latin typeface="Ubuntu"/>
              <a:ea typeface="Ubuntu"/>
              <a:cs typeface="Ubuntu"/>
              <a:sym typeface="Ubuntu"/>
            </a:endParaRPr>
          </a:p>
          <a:p>
            <a:pPr marL="457200" lvl="0" indent="-406400" algn="l" rtl="0">
              <a:lnSpc>
                <a:spcPct val="115000"/>
              </a:lnSpc>
              <a:spcBef>
                <a:spcPts val="0"/>
              </a:spcBef>
              <a:spcAft>
                <a:spcPts val="0"/>
              </a:spcAft>
              <a:buSzPts val="2800"/>
              <a:buFont typeface="Ubuntu"/>
              <a:buChar char="●"/>
            </a:pPr>
            <a:r>
              <a:rPr lang="en" sz="2800" i="1">
                <a:solidFill>
                  <a:schemeClr val="dk1"/>
                </a:solidFill>
                <a:latin typeface="Ubuntu"/>
                <a:ea typeface="Ubuntu"/>
                <a:cs typeface="Ubuntu"/>
                <a:sym typeface="Ubuntu"/>
              </a:rPr>
              <a:t>Can fluctuate in size depending on what’s going on in our lives - tired, hungry, no sleep, stressors</a:t>
            </a:r>
            <a:endParaRPr sz="2400">
              <a:latin typeface="Ubuntu"/>
              <a:ea typeface="Ubuntu"/>
              <a:cs typeface="Ubuntu"/>
              <a:sym typeface="Ubuntu"/>
            </a:endParaRPr>
          </a:p>
          <a:p>
            <a:pPr marL="0" lvl="0" indent="0" algn="l" rtl="0">
              <a:lnSpc>
                <a:spcPct val="115000"/>
              </a:lnSpc>
              <a:spcBef>
                <a:spcPts val="1600"/>
              </a:spcBef>
              <a:spcAft>
                <a:spcPts val="1600"/>
              </a:spcAft>
              <a:buNone/>
            </a:pPr>
            <a:endParaRPr sz="2400">
              <a:latin typeface="Ubuntu"/>
              <a:ea typeface="Ubuntu"/>
              <a:cs typeface="Ubuntu"/>
              <a:sym typeface="Ubuntu"/>
            </a:endParaRPr>
          </a:p>
        </p:txBody>
      </p:sp>
      <p:sp>
        <p:nvSpPr>
          <p:cNvPr id="457" name="Google Shape;457;p69"/>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8" name="Google Shape;458;p69"/>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43"/>
          <p:cNvSpPr/>
          <p:nvPr/>
        </p:nvSpPr>
        <p:spPr>
          <a:xfrm>
            <a:off x="0" y="0"/>
            <a:ext cx="2397900" cy="68580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3"/>
          <p:cNvSpPr txBox="1"/>
          <p:nvPr/>
        </p:nvSpPr>
        <p:spPr>
          <a:xfrm>
            <a:off x="96475" y="330767"/>
            <a:ext cx="2184300" cy="11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rgbClr val="FFFFFF"/>
              </a:solidFill>
              <a:latin typeface="Special Elite"/>
              <a:ea typeface="Special Elite"/>
              <a:cs typeface="Special Elite"/>
              <a:sym typeface="Special Elite"/>
            </a:endParaRPr>
          </a:p>
          <a:p>
            <a:pPr marL="0" lvl="0" indent="0" algn="l" rtl="0">
              <a:spcBef>
                <a:spcPts val="0"/>
              </a:spcBef>
              <a:spcAft>
                <a:spcPts val="0"/>
              </a:spcAft>
              <a:buNone/>
            </a:pPr>
            <a:endParaRPr>
              <a:solidFill>
                <a:srgbClr val="FFFFFF"/>
              </a:solidFill>
              <a:latin typeface="Special Elite"/>
              <a:ea typeface="Special Elite"/>
              <a:cs typeface="Special Elite"/>
              <a:sym typeface="Special Elite"/>
            </a:endParaRPr>
          </a:p>
        </p:txBody>
      </p:sp>
      <p:pic>
        <p:nvPicPr>
          <p:cNvPr id="215" name="Google Shape;215;p43"/>
          <p:cNvPicPr preferRelativeResize="0"/>
          <p:nvPr/>
        </p:nvPicPr>
        <p:blipFill>
          <a:blip r:embed="rId3">
            <a:alphaModFix/>
          </a:blip>
          <a:stretch>
            <a:fillRect/>
          </a:stretch>
        </p:blipFill>
        <p:spPr>
          <a:xfrm>
            <a:off x="5843100" y="268975"/>
            <a:ext cx="2688950" cy="2688950"/>
          </a:xfrm>
          <a:prstGeom prst="rect">
            <a:avLst/>
          </a:prstGeom>
          <a:noFill/>
          <a:ln>
            <a:noFill/>
          </a:ln>
        </p:spPr>
      </p:pic>
      <p:pic>
        <p:nvPicPr>
          <p:cNvPr id="216" name="Google Shape;216;p43"/>
          <p:cNvPicPr preferRelativeResize="0"/>
          <p:nvPr/>
        </p:nvPicPr>
        <p:blipFill>
          <a:blip r:embed="rId4">
            <a:alphaModFix/>
          </a:blip>
          <a:stretch>
            <a:fillRect/>
          </a:stretch>
        </p:blipFill>
        <p:spPr>
          <a:xfrm>
            <a:off x="5792475" y="3429000"/>
            <a:ext cx="2688949" cy="2688949"/>
          </a:xfrm>
          <a:prstGeom prst="rect">
            <a:avLst/>
          </a:prstGeom>
          <a:noFill/>
          <a:ln>
            <a:noFill/>
          </a:ln>
        </p:spPr>
      </p:pic>
      <p:pic>
        <p:nvPicPr>
          <p:cNvPr id="217" name="Google Shape;217;p43"/>
          <p:cNvPicPr preferRelativeResize="0"/>
          <p:nvPr/>
        </p:nvPicPr>
        <p:blipFill rotWithShape="1">
          <a:blip r:embed="rId5">
            <a:alphaModFix/>
          </a:blip>
          <a:srcRect b="13815"/>
          <a:stretch/>
        </p:blipFill>
        <p:spPr>
          <a:xfrm>
            <a:off x="2776025" y="268975"/>
            <a:ext cx="2688951" cy="2688952"/>
          </a:xfrm>
          <a:prstGeom prst="rect">
            <a:avLst/>
          </a:prstGeom>
          <a:noFill/>
          <a:ln>
            <a:noFill/>
          </a:ln>
        </p:spPr>
      </p:pic>
      <p:pic>
        <p:nvPicPr>
          <p:cNvPr id="218" name="Google Shape;218;p43"/>
          <p:cNvPicPr preferRelativeResize="0"/>
          <p:nvPr/>
        </p:nvPicPr>
        <p:blipFill rotWithShape="1">
          <a:blip r:embed="rId6">
            <a:alphaModFix/>
          </a:blip>
          <a:srcRect l="15388" r="15451"/>
          <a:stretch/>
        </p:blipFill>
        <p:spPr>
          <a:xfrm>
            <a:off x="2725400" y="3429000"/>
            <a:ext cx="2739574" cy="2688951"/>
          </a:xfrm>
          <a:prstGeom prst="rect">
            <a:avLst/>
          </a:prstGeom>
          <a:noFill/>
          <a:ln>
            <a:noFill/>
          </a:ln>
        </p:spPr>
      </p:pic>
      <p:sp>
        <p:nvSpPr>
          <p:cNvPr id="219" name="Google Shape;219;p43"/>
          <p:cNvSpPr txBox="1"/>
          <p:nvPr/>
        </p:nvSpPr>
        <p:spPr>
          <a:xfrm>
            <a:off x="2280775" y="6219650"/>
            <a:ext cx="7009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Ubuntu"/>
                <a:ea typeface="Ubuntu"/>
                <a:cs typeface="Ubuntu"/>
                <a:sym typeface="Ubuntu"/>
              </a:rPr>
              <a:t> Andrea Ferrero-Haggerty, Executive Director</a:t>
            </a:r>
            <a:endParaRPr sz="2400" b="1">
              <a:latin typeface="Ubuntu"/>
              <a:ea typeface="Ubuntu"/>
              <a:cs typeface="Ubuntu"/>
              <a:sym typeface="Ubuntu"/>
            </a:endParaRPr>
          </a:p>
        </p:txBody>
      </p:sp>
      <p:pic>
        <p:nvPicPr>
          <p:cNvPr id="220" name="Google Shape;220;p43"/>
          <p:cNvPicPr preferRelativeResize="0"/>
          <p:nvPr/>
        </p:nvPicPr>
        <p:blipFill>
          <a:blip r:embed="rId7">
            <a:alphaModFix/>
          </a:blip>
          <a:stretch>
            <a:fillRect/>
          </a:stretch>
        </p:blipFill>
        <p:spPr>
          <a:xfrm>
            <a:off x="203149" y="6337926"/>
            <a:ext cx="1970949" cy="317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70"/>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SMALL 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64" name="Google Shape;464;p70"/>
          <p:cNvSpPr txBox="1"/>
          <p:nvPr/>
        </p:nvSpPr>
        <p:spPr>
          <a:xfrm>
            <a:off x="435000" y="1395733"/>
            <a:ext cx="8487000" cy="3930300"/>
          </a:xfrm>
          <a:prstGeom prst="rect">
            <a:avLst/>
          </a:prstGeom>
          <a:noFill/>
          <a:ln>
            <a:noFill/>
          </a:ln>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SzPts val="2600"/>
              <a:buFont typeface="Ubuntu"/>
              <a:buChar char="●"/>
            </a:pPr>
            <a:r>
              <a:rPr lang="en" sz="2600" i="1">
                <a:solidFill>
                  <a:schemeClr val="dk1"/>
                </a:solidFill>
                <a:latin typeface="Ubuntu"/>
                <a:ea typeface="Ubuntu"/>
                <a:cs typeface="Ubuntu"/>
                <a:sym typeface="Ubuntu"/>
              </a:rPr>
              <a:t>Too much responsibility and not enough support = much smaller window of tolerance</a:t>
            </a:r>
            <a:endParaRPr sz="2600">
              <a:latin typeface="Ubuntu"/>
              <a:ea typeface="Ubuntu"/>
              <a:cs typeface="Ubuntu"/>
              <a:sym typeface="Ubuntu"/>
            </a:endParaRPr>
          </a:p>
          <a:p>
            <a:pPr marL="457200" lvl="0" indent="-393700" algn="l" rtl="0">
              <a:lnSpc>
                <a:spcPct val="115000"/>
              </a:lnSpc>
              <a:spcBef>
                <a:spcPts val="0"/>
              </a:spcBef>
              <a:spcAft>
                <a:spcPts val="0"/>
              </a:spcAft>
              <a:buSzPts val="2600"/>
              <a:buFont typeface="Ubuntu"/>
              <a:buChar char="●"/>
            </a:pPr>
            <a:r>
              <a:rPr lang="en" sz="2600">
                <a:latin typeface="Ubuntu"/>
                <a:ea typeface="Ubuntu"/>
                <a:cs typeface="Ubuntu"/>
                <a:sym typeface="Ubuntu"/>
              </a:rPr>
              <a:t>Every time you have to </a:t>
            </a:r>
            <a:r>
              <a:rPr lang="en" sz="2600" b="1">
                <a:solidFill>
                  <a:srgbClr val="E28245"/>
                </a:solidFill>
                <a:latin typeface="Ubuntu"/>
                <a:ea typeface="Ubuntu"/>
                <a:cs typeface="Ubuntu"/>
                <a:sym typeface="Ubuntu"/>
              </a:rPr>
              <a:t>code switch</a:t>
            </a:r>
            <a:r>
              <a:rPr lang="en" sz="2600">
                <a:latin typeface="Ubuntu"/>
                <a:ea typeface="Ubuntu"/>
                <a:cs typeface="Ubuntu"/>
                <a:sym typeface="Ubuntu"/>
              </a:rPr>
              <a:t>, deal with a </a:t>
            </a:r>
            <a:r>
              <a:rPr lang="en" sz="2600" b="1">
                <a:solidFill>
                  <a:srgbClr val="E28245"/>
                </a:solidFill>
                <a:latin typeface="Ubuntu"/>
                <a:ea typeface="Ubuntu"/>
                <a:cs typeface="Ubuntu"/>
                <a:sym typeface="Ubuntu"/>
              </a:rPr>
              <a:t>microaggression</a:t>
            </a:r>
            <a:r>
              <a:rPr lang="en" sz="2600">
                <a:latin typeface="Ubuntu"/>
                <a:ea typeface="Ubuntu"/>
                <a:cs typeface="Ubuntu"/>
                <a:sym typeface="Ubuntu"/>
              </a:rPr>
              <a:t>, put on a </a:t>
            </a:r>
            <a:r>
              <a:rPr lang="en" sz="2600" b="1">
                <a:solidFill>
                  <a:srgbClr val="E28245"/>
                </a:solidFill>
                <a:latin typeface="Ubuntu"/>
                <a:ea typeface="Ubuntu"/>
                <a:cs typeface="Ubuntu"/>
                <a:sym typeface="Ubuntu"/>
              </a:rPr>
              <a:t>fake smile</a:t>
            </a:r>
            <a:r>
              <a:rPr lang="en" sz="2600">
                <a:latin typeface="Ubuntu"/>
                <a:ea typeface="Ubuntu"/>
                <a:cs typeface="Ubuntu"/>
                <a:sym typeface="Ubuntu"/>
              </a:rPr>
              <a:t>, </a:t>
            </a:r>
            <a:r>
              <a:rPr lang="en" sz="2600" b="1">
                <a:solidFill>
                  <a:srgbClr val="E28245"/>
                </a:solidFill>
                <a:latin typeface="Ubuntu"/>
                <a:ea typeface="Ubuntu"/>
                <a:cs typeface="Ubuntu"/>
                <a:sym typeface="Ubuntu"/>
              </a:rPr>
              <a:t>suppress</a:t>
            </a:r>
            <a:r>
              <a:rPr lang="en" sz="2600">
                <a:latin typeface="Ubuntu"/>
                <a:ea typeface="Ubuntu"/>
                <a:cs typeface="Ubuntu"/>
                <a:sym typeface="Ubuntu"/>
              </a:rPr>
              <a:t> a reaction to an injustice, or </a:t>
            </a:r>
            <a:r>
              <a:rPr lang="en" sz="2600" b="1">
                <a:solidFill>
                  <a:srgbClr val="E28245"/>
                </a:solidFill>
                <a:latin typeface="Ubuntu"/>
                <a:ea typeface="Ubuntu"/>
                <a:cs typeface="Ubuntu"/>
                <a:sym typeface="Ubuntu"/>
              </a:rPr>
              <a:t>hide</a:t>
            </a:r>
            <a:r>
              <a:rPr lang="en" sz="2600">
                <a:latin typeface="Ubuntu"/>
                <a:ea typeface="Ubuntu"/>
                <a:cs typeface="Ubuntu"/>
                <a:sym typeface="Ubuntu"/>
              </a:rPr>
              <a:t> who you really are, </a:t>
            </a:r>
            <a:r>
              <a:rPr lang="en" sz="2600" b="1">
                <a:solidFill>
                  <a:srgbClr val="77060F"/>
                </a:solidFill>
                <a:latin typeface="Ubuntu"/>
                <a:ea typeface="Ubuntu"/>
                <a:cs typeface="Ubuntu"/>
                <a:sym typeface="Ubuntu"/>
              </a:rPr>
              <a:t>your window of tolerance gets smaller</a:t>
            </a:r>
            <a:endParaRPr sz="2200" b="1">
              <a:solidFill>
                <a:srgbClr val="77060F"/>
              </a:solidFill>
              <a:latin typeface="Ubuntu"/>
              <a:ea typeface="Ubuntu"/>
              <a:cs typeface="Ubuntu"/>
              <a:sym typeface="Ubuntu"/>
            </a:endParaRPr>
          </a:p>
        </p:txBody>
      </p:sp>
      <p:sp>
        <p:nvSpPr>
          <p:cNvPr id="465" name="Google Shape;465;p70"/>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6" name="Google Shape;466;p70"/>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1"/>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SMALL 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72" name="Google Shape;472;p71"/>
          <p:cNvSpPr txBox="1"/>
          <p:nvPr/>
        </p:nvSpPr>
        <p:spPr>
          <a:xfrm>
            <a:off x="504150" y="1338433"/>
            <a:ext cx="8135700" cy="3878400"/>
          </a:xfrm>
          <a:prstGeom prst="rect">
            <a:avLst/>
          </a:prstGeom>
          <a:noFill/>
          <a:ln>
            <a:noFill/>
          </a:ln>
        </p:spPr>
        <p:txBody>
          <a:bodyPr spcFirstLastPara="1" wrap="square" lIns="91425" tIns="91425" rIns="91425" bIns="91425" anchor="t" anchorCtr="0">
            <a:noAutofit/>
          </a:bodyPr>
          <a:lstStyle/>
          <a:p>
            <a:pPr marL="457200" lvl="0" indent="-406400" algn="l" rtl="0">
              <a:lnSpc>
                <a:spcPct val="115000"/>
              </a:lnSpc>
              <a:spcBef>
                <a:spcPts val="0"/>
              </a:spcBef>
              <a:spcAft>
                <a:spcPts val="0"/>
              </a:spcAft>
              <a:buSzPts val="2800"/>
              <a:buFont typeface="Ubuntu"/>
              <a:buChar char="●"/>
            </a:pPr>
            <a:r>
              <a:rPr lang="en" sz="2800">
                <a:latin typeface="Ubuntu"/>
                <a:ea typeface="Ubuntu"/>
                <a:cs typeface="Ubuntu"/>
                <a:sym typeface="Ubuntu"/>
              </a:rPr>
              <a:t>A small window of tolerance is the </a:t>
            </a:r>
            <a:r>
              <a:rPr lang="en" sz="2800" b="1">
                <a:solidFill>
                  <a:srgbClr val="E28245"/>
                </a:solidFill>
                <a:latin typeface="Ubuntu"/>
                <a:ea typeface="Ubuntu"/>
                <a:cs typeface="Ubuntu"/>
                <a:sym typeface="Ubuntu"/>
              </a:rPr>
              <a:t>emotional equivalent of living paycheck to paycheck</a:t>
            </a:r>
            <a:endParaRPr sz="2800" b="1">
              <a:solidFill>
                <a:srgbClr val="E28245"/>
              </a:solidFill>
              <a:latin typeface="Ubuntu"/>
              <a:ea typeface="Ubuntu"/>
              <a:cs typeface="Ubuntu"/>
              <a:sym typeface="Ubuntu"/>
            </a:endParaRPr>
          </a:p>
          <a:p>
            <a:pPr marL="457200" lvl="0" indent="-406400" algn="l" rtl="0">
              <a:lnSpc>
                <a:spcPct val="115000"/>
              </a:lnSpc>
              <a:spcBef>
                <a:spcPts val="0"/>
              </a:spcBef>
              <a:spcAft>
                <a:spcPts val="0"/>
              </a:spcAft>
              <a:buSzPts val="2800"/>
              <a:buFont typeface="Ubuntu"/>
              <a:buChar char="●"/>
            </a:pPr>
            <a:r>
              <a:rPr lang="en" sz="2800">
                <a:latin typeface="Ubuntu"/>
                <a:ea typeface="Ubuntu"/>
                <a:cs typeface="Ubuntu"/>
                <a:sym typeface="Ubuntu"/>
              </a:rPr>
              <a:t>This is why people might </a:t>
            </a:r>
            <a:r>
              <a:rPr lang="en" sz="2800" b="1">
                <a:solidFill>
                  <a:srgbClr val="E28245"/>
                </a:solidFill>
                <a:latin typeface="Ubuntu"/>
                <a:ea typeface="Ubuntu"/>
                <a:cs typeface="Ubuntu"/>
                <a:sym typeface="Ubuntu"/>
              </a:rPr>
              <a:t>spend more money</a:t>
            </a:r>
            <a:r>
              <a:rPr lang="en" sz="2800">
                <a:latin typeface="Ubuntu"/>
                <a:ea typeface="Ubuntu"/>
                <a:cs typeface="Ubuntu"/>
                <a:sym typeface="Ubuntu"/>
              </a:rPr>
              <a:t> when they are in </a:t>
            </a:r>
            <a:r>
              <a:rPr lang="en" sz="2800" b="1">
                <a:solidFill>
                  <a:srgbClr val="E28245"/>
                </a:solidFill>
                <a:latin typeface="Ubuntu"/>
                <a:ea typeface="Ubuntu"/>
                <a:cs typeface="Ubuntu"/>
                <a:sym typeface="Ubuntu"/>
              </a:rPr>
              <a:t>financial crisis</a:t>
            </a:r>
            <a:r>
              <a:rPr lang="en" sz="2800">
                <a:latin typeface="Ubuntu"/>
                <a:ea typeface="Ubuntu"/>
                <a:cs typeface="Ubuntu"/>
                <a:sym typeface="Ubuntu"/>
              </a:rPr>
              <a:t> - their window of tolerance is small, they’re in f* it mode</a:t>
            </a:r>
            <a:endParaRPr sz="2800">
              <a:latin typeface="Ubuntu"/>
              <a:ea typeface="Ubuntu"/>
              <a:cs typeface="Ubuntu"/>
              <a:sym typeface="Ubuntu"/>
            </a:endParaRPr>
          </a:p>
          <a:p>
            <a:pPr marL="0" lvl="0" indent="0" algn="ctr" rtl="0">
              <a:lnSpc>
                <a:spcPct val="115000"/>
              </a:lnSpc>
              <a:spcBef>
                <a:spcPts val="1600"/>
              </a:spcBef>
              <a:spcAft>
                <a:spcPts val="0"/>
              </a:spcAft>
              <a:buNone/>
            </a:pPr>
            <a:endParaRPr sz="2300">
              <a:latin typeface="Ubuntu"/>
              <a:ea typeface="Ubuntu"/>
              <a:cs typeface="Ubuntu"/>
              <a:sym typeface="Ubuntu"/>
            </a:endParaRPr>
          </a:p>
          <a:p>
            <a:pPr marL="0" lvl="0" indent="0" algn="l" rtl="0">
              <a:lnSpc>
                <a:spcPct val="115000"/>
              </a:lnSpc>
              <a:spcBef>
                <a:spcPts val="1600"/>
              </a:spcBef>
              <a:spcAft>
                <a:spcPts val="1600"/>
              </a:spcAft>
              <a:buNone/>
            </a:pPr>
            <a:endParaRPr sz="2300">
              <a:latin typeface="Ubuntu"/>
              <a:ea typeface="Ubuntu"/>
              <a:cs typeface="Ubuntu"/>
              <a:sym typeface="Ubuntu"/>
            </a:endParaRPr>
          </a:p>
        </p:txBody>
      </p:sp>
      <p:sp>
        <p:nvSpPr>
          <p:cNvPr id="473" name="Google Shape;473;p71"/>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4" name="Google Shape;474;p71"/>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2"/>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BIGGER 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80" name="Google Shape;480;p72"/>
          <p:cNvSpPr txBox="1"/>
          <p:nvPr/>
        </p:nvSpPr>
        <p:spPr>
          <a:xfrm>
            <a:off x="484200" y="1070473"/>
            <a:ext cx="8175600" cy="3767400"/>
          </a:xfrm>
          <a:prstGeom prst="rect">
            <a:avLst/>
          </a:prstGeom>
          <a:noFill/>
          <a:ln>
            <a:noFill/>
          </a:ln>
        </p:spPr>
        <p:txBody>
          <a:bodyPr spcFirstLastPara="1" wrap="square" lIns="91425" tIns="91425" rIns="91425" bIns="91425" anchor="t" anchorCtr="0">
            <a:noAutofit/>
          </a:bodyPr>
          <a:lstStyle/>
          <a:p>
            <a:pPr marL="457200" lvl="0" indent="-406400" algn="l" rtl="0">
              <a:lnSpc>
                <a:spcPct val="115000"/>
              </a:lnSpc>
              <a:spcBef>
                <a:spcPts val="0"/>
              </a:spcBef>
              <a:spcAft>
                <a:spcPts val="0"/>
              </a:spcAft>
              <a:buSzPts val="2800"/>
              <a:buFont typeface="Ubuntu"/>
              <a:buChar char="●"/>
            </a:pPr>
            <a:r>
              <a:rPr lang="en" sz="2800" i="1">
                <a:solidFill>
                  <a:schemeClr val="dk1"/>
                </a:solidFill>
                <a:latin typeface="Ubuntu"/>
                <a:ea typeface="Ubuntu"/>
                <a:cs typeface="Ubuntu"/>
                <a:sym typeface="Ubuntu"/>
              </a:rPr>
              <a:t>More space and more support = bigger window of tolerance</a:t>
            </a:r>
            <a:endParaRPr sz="2800" i="1">
              <a:solidFill>
                <a:schemeClr val="dk1"/>
              </a:solidFill>
              <a:latin typeface="Ubuntu"/>
              <a:ea typeface="Ubuntu"/>
              <a:cs typeface="Ubuntu"/>
              <a:sym typeface="Ubuntu"/>
            </a:endParaRPr>
          </a:p>
          <a:p>
            <a:pPr marL="457200" lvl="0" indent="-400050" algn="l" rtl="0">
              <a:lnSpc>
                <a:spcPct val="115000"/>
              </a:lnSpc>
              <a:spcBef>
                <a:spcPts val="0"/>
              </a:spcBef>
              <a:spcAft>
                <a:spcPts val="0"/>
              </a:spcAft>
              <a:buClr>
                <a:schemeClr val="dk1"/>
              </a:buClr>
              <a:buSzPts val="2700"/>
              <a:buFont typeface="Ubuntu"/>
              <a:buChar char="●"/>
            </a:pPr>
            <a:r>
              <a:rPr lang="en" sz="2700" i="1">
                <a:solidFill>
                  <a:schemeClr val="dk1"/>
                </a:solidFill>
                <a:latin typeface="Ubuntu"/>
                <a:ea typeface="Ubuntu"/>
                <a:cs typeface="Ubuntu"/>
                <a:sym typeface="Ubuntu"/>
              </a:rPr>
              <a:t>Feels supported as the raw emotion comes up, not about toning down feelings but having someone hold them</a:t>
            </a:r>
            <a:endParaRPr sz="2700" i="1">
              <a:solidFill>
                <a:schemeClr val="dk1"/>
              </a:solidFill>
              <a:latin typeface="Ubuntu"/>
              <a:ea typeface="Ubuntu"/>
              <a:cs typeface="Ubuntu"/>
              <a:sym typeface="Ubuntu"/>
            </a:endParaRPr>
          </a:p>
          <a:p>
            <a:pPr marL="457200" lvl="0" indent="-400050" algn="l" rtl="0">
              <a:lnSpc>
                <a:spcPct val="115000"/>
              </a:lnSpc>
              <a:spcBef>
                <a:spcPts val="0"/>
              </a:spcBef>
              <a:spcAft>
                <a:spcPts val="0"/>
              </a:spcAft>
              <a:buClr>
                <a:schemeClr val="dk1"/>
              </a:buClr>
              <a:buSzPts val="2700"/>
              <a:buFont typeface="Ubuntu"/>
              <a:buChar char="●"/>
            </a:pPr>
            <a:r>
              <a:rPr lang="en" sz="2700" b="1" i="1">
                <a:solidFill>
                  <a:schemeClr val="dk1"/>
                </a:solidFill>
                <a:latin typeface="Ubuntu"/>
                <a:ea typeface="Ubuntu"/>
                <a:cs typeface="Ubuntu"/>
                <a:sym typeface="Ubuntu"/>
              </a:rPr>
              <a:t>A supportive relationship is more emotionally regulating than food, sleep, water, etc.</a:t>
            </a:r>
            <a:endParaRPr sz="2700" b="1">
              <a:solidFill>
                <a:schemeClr val="dk1"/>
              </a:solidFill>
              <a:latin typeface="Ubuntu"/>
              <a:ea typeface="Ubuntu"/>
              <a:cs typeface="Ubuntu"/>
              <a:sym typeface="Ubuntu"/>
            </a:endParaRPr>
          </a:p>
          <a:p>
            <a:pPr marL="0" lvl="0" indent="0" algn="ctr" rtl="0">
              <a:lnSpc>
                <a:spcPct val="115000"/>
              </a:lnSpc>
              <a:spcBef>
                <a:spcPts val="1600"/>
              </a:spcBef>
              <a:spcAft>
                <a:spcPts val="0"/>
              </a:spcAft>
              <a:buNone/>
            </a:pPr>
            <a:endParaRPr sz="2400">
              <a:latin typeface="Ubuntu"/>
              <a:ea typeface="Ubuntu"/>
              <a:cs typeface="Ubuntu"/>
              <a:sym typeface="Ubuntu"/>
            </a:endParaRPr>
          </a:p>
          <a:p>
            <a:pPr marL="0" lvl="0" indent="0" algn="l" rtl="0">
              <a:lnSpc>
                <a:spcPct val="115000"/>
              </a:lnSpc>
              <a:spcBef>
                <a:spcPts val="1600"/>
              </a:spcBef>
              <a:spcAft>
                <a:spcPts val="1600"/>
              </a:spcAft>
              <a:buNone/>
            </a:pPr>
            <a:endParaRPr sz="2400">
              <a:latin typeface="Ubuntu"/>
              <a:ea typeface="Ubuntu"/>
              <a:cs typeface="Ubuntu"/>
              <a:sym typeface="Ubuntu"/>
            </a:endParaRPr>
          </a:p>
        </p:txBody>
      </p:sp>
      <p:sp>
        <p:nvSpPr>
          <p:cNvPr id="481" name="Google Shape;481;p72"/>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2" name="Google Shape;482;p72"/>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3"/>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JOINED 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88" name="Google Shape;488;p73"/>
          <p:cNvSpPr txBox="1"/>
          <p:nvPr/>
        </p:nvSpPr>
        <p:spPr>
          <a:xfrm>
            <a:off x="435000" y="1338427"/>
            <a:ext cx="8274000" cy="3697500"/>
          </a:xfrm>
          <a:prstGeom prst="rect">
            <a:avLst/>
          </a:prstGeom>
          <a:noFill/>
          <a:ln>
            <a:noFill/>
          </a:ln>
        </p:spPr>
        <p:txBody>
          <a:bodyPr spcFirstLastPara="1" wrap="square" lIns="91425" tIns="91425" rIns="91425" bIns="91425" anchor="t" anchorCtr="0">
            <a:noAutofit/>
          </a:bodyPr>
          <a:lstStyle/>
          <a:p>
            <a:pPr marL="457200" lvl="0" indent="-412750" algn="l" rtl="0">
              <a:lnSpc>
                <a:spcPct val="115000"/>
              </a:lnSpc>
              <a:spcBef>
                <a:spcPts val="0"/>
              </a:spcBef>
              <a:spcAft>
                <a:spcPts val="0"/>
              </a:spcAft>
              <a:buSzPts val="2900"/>
              <a:buFont typeface="Ubuntu"/>
              <a:buChar char="●"/>
            </a:pPr>
            <a:r>
              <a:rPr lang="en" sz="2900" i="1">
                <a:latin typeface="Ubuntu"/>
                <a:ea typeface="Ubuntu"/>
                <a:cs typeface="Ubuntu"/>
                <a:sym typeface="Ubuntu"/>
              </a:rPr>
              <a:t>Joined window of tolerance - another person joining your window of tolerance allows you to </a:t>
            </a:r>
            <a:r>
              <a:rPr lang="en" sz="2900" b="1" i="1">
                <a:latin typeface="Ubuntu"/>
                <a:ea typeface="Ubuntu"/>
                <a:cs typeface="Ubuntu"/>
                <a:sym typeface="Ubuntu"/>
              </a:rPr>
              <a:t>expand your own window of tolerance</a:t>
            </a:r>
            <a:endParaRPr sz="2900" b="1" i="1">
              <a:latin typeface="Ubuntu"/>
              <a:ea typeface="Ubuntu"/>
              <a:cs typeface="Ubuntu"/>
              <a:sym typeface="Ubuntu"/>
            </a:endParaRPr>
          </a:p>
          <a:p>
            <a:pPr marL="457200" lvl="0" indent="-412750" algn="l" rtl="0">
              <a:lnSpc>
                <a:spcPct val="115000"/>
              </a:lnSpc>
              <a:spcBef>
                <a:spcPts val="0"/>
              </a:spcBef>
              <a:spcAft>
                <a:spcPts val="0"/>
              </a:spcAft>
              <a:buSzPts val="2900"/>
              <a:buFont typeface="Ubuntu"/>
              <a:buChar char="●"/>
            </a:pPr>
            <a:r>
              <a:rPr lang="en" sz="2900" i="1">
                <a:latin typeface="Ubuntu"/>
                <a:ea typeface="Ubuntu"/>
                <a:cs typeface="Ubuntu"/>
                <a:sym typeface="Ubuntu"/>
              </a:rPr>
              <a:t>Relief of someone </a:t>
            </a:r>
            <a:r>
              <a:rPr lang="en" sz="2900" b="1" i="1">
                <a:latin typeface="Ubuntu"/>
                <a:ea typeface="Ubuntu"/>
                <a:cs typeface="Ubuntu"/>
                <a:sym typeface="Ubuntu"/>
              </a:rPr>
              <a:t>naming what’s happening</a:t>
            </a:r>
            <a:r>
              <a:rPr lang="en" sz="2900" i="1">
                <a:latin typeface="Ubuntu"/>
                <a:ea typeface="Ubuntu"/>
                <a:cs typeface="Ubuntu"/>
                <a:sym typeface="Ubuntu"/>
              </a:rPr>
              <a:t> and articulate what you’ve been going through</a:t>
            </a:r>
            <a:endParaRPr sz="2600">
              <a:latin typeface="Ubuntu"/>
              <a:ea typeface="Ubuntu"/>
              <a:cs typeface="Ubuntu"/>
              <a:sym typeface="Ubuntu"/>
            </a:endParaRPr>
          </a:p>
          <a:p>
            <a:pPr marL="0" lvl="0" indent="0" algn="l" rtl="0">
              <a:lnSpc>
                <a:spcPct val="115000"/>
              </a:lnSpc>
              <a:spcBef>
                <a:spcPts val="1600"/>
              </a:spcBef>
              <a:spcAft>
                <a:spcPts val="1600"/>
              </a:spcAft>
              <a:buNone/>
            </a:pPr>
            <a:endParaRPr sz="2600">
              <a:latin typeface="Ubuntu"/>
              <a:ea typeface="Ubuntu"/>
              <a:cs typeface="Ubuntu"/>
              <a:sym typeface="Ubuntu"/>
            </a:endParaRPr>
          </a:p>
        </p:txBody>
      </p:sp>
      <p:sp>
        <p:nvSpPr>
          <p:cNvPr id="489" name="Google Shape;489;p73"/>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0" name="Google Shape;490;p73"/>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4"/>
          <p:cNvSpPr txBox="1"/>
          <p:nvPr/>
        </p:nvSpPr>
        <p:spPr>
          <a:xfrm>
            <a:off x="435004" y="332033"/>
            <a:ext cx="8274000" cy="100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77060F"/>
                </a:solidFill>
                <a:latin typeface="Georgia"/>
                <a:ea typeface="Georgia"/>
                <a:cs typeface="Georgia"/>
                <a:sym typeface="Georgia"/>
              </a:rPr>
              <a:t>JOINED Window of Tolerance</a:t>
            </a:r>
            <a:endParaRPr sz="3000" b="1">
              <a:solidFill>
                <a:srgbClr val="77060F"/>
              </a:solidFill>
              <a:latin typeface="Georgia"/>
              <a:ea typeface="Georgia"/>
              <a:cs typeface="Georgia"/>
              <a:sym typeface="Georgia"/>
            </a:endParaRPr>
          </a:p>
          <a:p>
            <a:pPr marL="0" lvl="0" indent="0" algn="ctr" rtl="0">
              <a:spcBef>
                <a:spcPts val="0"/>
              </a:spcBef>
              <a:spcAft>
                <a:spcPts val="0"/>
              </a:spcAft>
              <a:buNone/>
            </a:pPr>
            <a:endParaRPr sz="3000" b="1">
              <a:solidFill>
                <a:srgbClr val="351C75"/>
              </a:solidFill>
              <a:latin typeface="Ubuntu"/>
              <a:ea typeface="Ubuntu"/>
              <a:cs typeface="Ubuntu"/>
              <a:sym typeface="Ubuntu"/>
            </a:endParaRPr>
          </a:p>
        </p:txBody>
      </p:sp>
      <p:sp>
        <p:nvSpPr>
          <p:cNvPr id="496" name="Google Shape;496;p74"/>
          <p:cNvSpPr txBox="1"/>
          <p:nvPr/>
        </p:nvSpPr>
        <p:spPr>
          <a:xfrm>
            <a:off x="651750" y="1338428"/>
            <a:ext cx="7840500" cy="3386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500" i="1">
                <a:latin typeface="Ubuntu"/>
                <a:ea typeface="Ubuntu"/>
                <a:cs typeface="Ubuntu"/>
                <a:sym typeface="Ubuntu"/>
              </a:rPr>
              <a:t>“Being </a:t>
            </a:r>
            <a:r>
              <a:rPr lang="en" sz="3500" b="1" i="1">
                <a:latin typeface="Ubuntu"/>
                <a:ea typeface="Ubuntu"/>
                <a:cs typeface="Ubuntu"/>
                <a:sym typeface="Ubuntu"/>
              </a:rPr>
              <a:t>felt, seen, and heard</a:t>
            </a:r>
            <a:r>
              <a:rPr lang="en" sz="3500" i="1">
                <a:latin typeface="Ubuntu"/>
                <a:ea typeface="Ubuntu"/>
                <a:cs typeface="Ubuntu"/>
                <a:sym typeface="Ubuntu"/>
              </a:rPr>
              <a:t> does not stop oppression from happening, but allows us to keep going and </a:t>
            </a:r>
            <a:r>
              <a:rPr lang="en" sz="3500" b="1" i="1">
                <a:latin typeface="Ubuntu"/>
                <a:ea typeface="Ubuntu"/>
                <a:cs typeface="Ubuntu"/>
                <a:sym typeface="Ubuntu"/>
              </a:rPr>
              <a:t>get our humanity back”</a:t>
            </a:r>
            <a:endParaRPr sz="3500" b="1" i="1">
              <a:latin typeface="Ubuntu"/>
              <a:ea typeface="Ubuntu"/>
              <a:cs typeface="Ubuntu"/>
              <a:sym typeface="Ubuntu"/>
            </a:endParaRPr>
          </a:p>
          <a:p>
            <a:pPr marL="457200" lvl="0" indent="-438150" algn="ctr" rtl="0">
              <a:lnSpc>
                <a:spcPct val="115000"/>
              </a:lnSpc>
              <a:spcBef>
                <a:spcPts val="1600"/>
              </a:spcBef>
              <a:spcAft>
                <a:spcPts val="0"/>
              </a:spcAft>
              <a:buSzPts val="3300"/>
              <a:buFont typeface="Ubuntu"/>
              <a:buChar char="-"/>
            </a:pPr>
            <a:r>
              <a:rPr lang="en" sz="3300" i="1">
                <a:latin typeface="Ubuntu"/>
                <a:ea typeface="Ubuntu"/>
                <a:cs typeface="Ubuntu"/>
                <a:sym typeface="Ubuntu"/>
              </a:rPr>
              <a:t>Interpersonal neurobiology teachers</a:t>
            </a:r>
            <a:endParaRPr sz="3300" i="1">
              <a:latin typeface="Ubuntu"/>
              <a:ea typeface="Ubuntu"/>
              <a:cs typeface="Ubuntu"/>
              <a:sym typeface="Ubuntu"/>
            </a:endParaRPr>
          </a:p>
          <a:p>
            <a:pPr marL="0" lvl="0" indent="0" algn="ctr" rtl="0">
              <a:lnSpc>
                <a:spcPct val="115000"/>
              </a:lnSpc>
              <a:spcBef>
                <a:spcPts val="1600"/>
              </a:spcBef>
              <a:spcAft>
                <a:spcPts val="0"/>
              </a:spcAft>
              <a:buNone/>
            </a:pPr>
            <a:endParaRPr sz="2400">
              <a:latin typeface="Ubuntu"/>
              <a:ea typeface="Ubuntu"/>
              <a:cs typeface="Ubuntu"/>
              <a:sym typeface="Ubuntu"/>
            </a:endParaRPr>
          </a:p>
          <a:p>
            <a:pPr marL="0" lvl="0" indent="0" algn="l" rtl="0">
              <a:lnSpc>
                <a:spcPct val="115000"/>
              </a:lnSpc>
              <a:spcBef>
                <a:spcPts val="1600"/>
              </a:spcBef>
              <a:spcAft>
                <a:spcPts val="1600"/>
              </a:spcAft>
              <a:buNone/>
            </a:pPr>
            <a:endParaRPr sz="2400">
              <a:latin typeface="Ubuntu"/>
              <a:ea typeface="Ubuntu"/>
              <a:cs typeface="Ubuntu"/>
              <a:sym typeface="Ubuntu"/>
            </a:endParaRPr>
          </a:p>
        </p:txBody>
      </p:sp>
      <p:sp>
        <p:nvSpPr>
          <p:cNvPr id="497" name="Google Shape;497;p74"/>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8" name="Google Shape;498;p74"/>
          <p:cNvPicPr preferRelativeResize="0"/>
          <p:nvPr/>
        </p:nvPicPr>
        <p:blipFill>
          <a:blip r:embed="rId3">
            <a:alphaModFix/>
          </a:blip>
          <a:stretch>
            <a:fillRect/>
          </a:stretch>
        </p:blipFill>
        <p:spPr>
          <a:xfrm>
            <a:off x="6703562" y="6300300"/>
            <a:ext cx="2231425" cy="359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5"/>
          <p:cNvSpPr txBox="1"/>
          <p:nvPr/>
        </p:nvSpPr>
        <p:spPr>
          <a:xfrm>
            <a:off x="866850" y="2635733"/>
            <a:ext cx="74103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38761D"/>
                </a:solidFill>
                <a:latin typeface="Georgia"/>
                <a:ea typeface="Georgia"/>
                <a:cs typeface="Georgia"/>
                <a:sym typeface="Georgia"/>
              </a:rPr>
              <a:t>What’s your art?</a:t>
            </a:r>
            <a:endParaRPr sz="4800" b="1">
              <a:solidFill>
                <a:srgbClr val="38761D"/>
              </a:solidFill>
              <a:latin typeface="Georgia"/>
              <a:ea typeface="Georgia"/>
              <a:cs typeface="Georgia"/>
              <a:sym typeface="Georgia"/>
            </a:endParaRPr>
          </a:p>
        </p:txBody>
      </p:sp>
      <p:sp>
        <p:nvSpPr>
          <p:cNvPr id="504" name="Google Shape;504;p75"/>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Ubuntu"/>
                <a:ea typeface="Ubuntu"/>
                <a:cs typeface="Ubuntu"/>
                <a:sym typeface="Ubuntu"/>
              </a:rPr>
              <a:t>Get the Slides: https://bit.ly/328ART</a:t>
            </a:r>
            <a:endParaRPr/>
          </a:p>
        </p:txBody>
      </p:sp>
      <p:pic>
        <p:nvPicPr>
          <p:cNvPr id="505" name="Google Shape;505;p75"/>
          <p:cNvPicPr preferRelativeResize="0"/>
          <p:nvPr/>
        </p:nvPicPr>
        <p:blipFill>
          <a:blip r:embed="rId3">
            <a:alphaModFix/>
          </a:blip>
          <a:stretch>
            <a:fillRect/>
          </a:stretch>
        </p:blipFill>
        <p:spPr>
          <a:xfrm>
            <a:off x="7017349" y="6339464"/>
            <a:ext cx="1970949" cy="317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6"/>
          <p:cNvSpPr txBox="1"/>
          <p:nvPr/>
        </p:nvSpPr>
        <p:spPr>
          <a:xfrm>
            <a:off x="1119125" y="128033"/>
            <a:ext cx="74103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Find Your Rhythm with Finance</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r>
              <a:rPr lang="en" sz="3000" b="1">
                <a:solidFill>
                  <a:srgbClr val="38761D"/>
                </a:solidFill>
                <a:latin typeface="Georgia"/>
                <a:ea typeface="Georgia"/>
                <a:cs typeface="Georgia"/>
                <a:sym typeface="Georgia"/>
              </a:rPr>
              <a:t>Project Ideas/Templates</a:t>
            </a:r>
            <a:endParaRPr sz="3000" b="1">
              <a:solidFill>
                <a:srgbClr val="38761D"/>
              </a:solidFill>
              <a:latin typeface="Georgia"/>
              <a:ea typeface="Georgia"/>
              <a:cs typeface="Georgia"/>
              <a:sym typeface="Georgia"/>
            </a:endParaRPr>
          </a:p>
        </p:txBody>
      </p:sp>
      <p:sp>
        <p:nvSpPr>
          <p:cNvPr id="511" name="Google Shape;511;p76"/>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2" name="Google Shape;512;p76"/>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13" name="Google Shape;513;p76"/>
          <p:cNvSpPr txBox="1"/>
          <p:nvPr/>
        </p:nvSpPr>
        <p:spPr>
          <a:xfrm>
            <a:off x="633175" y="1580550"/>
            <a:ext cx="7514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1"/>
                </a:solidFill>
                <a:latin typeface="Georgia"/>
                <a:ea typeface="Georgia"/>
                <a:cs typeface="Georgia"/>
                <a:sym typeface="Georgia"/>
              </a:rPr>
              <a:t>What kind of projects can students create &amp; share?</a:t>
            </a:r>
            <a:endParaRPr sz="600">
              <a:solidFill>
                <a:schemeClr val="dk1"/>
              </a:solidFill>
            </a:endParaRPr>
          </a:p>
        </p:txBody>
      </p:sp>
      <p:sp>
        <p:nvSpPr>
          <p:cNvPr id="514" name="Google Shape;514;p76"/>
          <p:cNvSpPr txBox="1"/>
          <p:nvPr/>
        </p:nvSpPr>
        <p:spPr>
          <a:xfrm>
            <a:off x="933250" y="2234150"/>
            <a:ext cx="7836600" cy="31401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📓Poems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 Games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  Songs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 Videos</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 Visual Art</a:t>
            </a:r>
            <a:endParaRPr sz="2400">
              <a:solidFill>
                <a:schemeClr val="dk1"/>
              </a:solidFill>
              <a:latin typeface="Ubuntu"/>
              <a:ea typeface="Ubuntu"/>
              <a:cs typeface="Ubuntu"/>
              <a:sym typeface="Ubuntu"/>
            </a:endParaRPr>
          </a:p>
          <a:p>
            <a:pPr marL="457200" lvl="0" indent="-381000" algn="l" rtl="0">
              <a:spcBef>
                <a:spcPts val="0"/>
              </a:spcBef>
              <a:spcAft>
                <a:spcPts val="0"/>
              </a:spcAft>
              <a:buClr>
                <a:schemeClr val="dk1"/>
              </a:buClr>
              <a:buSzPts val="2400"/>
              <a:buFont typeface="Ubuntu"/>
              <a:buChar char="➔"/>
            </a:pPr>
            <a:r>
              <a:rPr lang="en" sz="2400">
                <a:solidFill>
                  <a:schemeClr val="dk1"/>
                </a:solidFill>
                <a:latin typeface="Ubuntu"/>
                <a:ea typeface="Ubuntu"/>
                <a:cs typeface="Ubuntu"/>
                <a:sym typeface="Ubuntu"/>
              </a:rPr>
              <a:t>💡Creative Projects that Share Financial Knowledge (posters, podcasts, pitches,presentations, paintings, photos and more) </a:t>
            </a:r>
            <a:endParaRPr sz="2400">
              <a:latin typeface="Ubuntu"/>
              <a:ea typeface="Ubuntu"/>
              <a:cs typeface="Ubuntu"/>
              <a:sym typeface="Ubuntu"/>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7"/>
          <p:cNvSpPr txBox="1"/>
          <p:nvPr/>
        </p:nvSpPr>
        <p:spPr>
          <a:xfrm>
            <a:off x="1119125" y="128033"/>
            <a:ext cx="74103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Creative Projects for K-12</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r>
              <a:rPr lang="en" sz="3000" b="1">
                <a:solidFill>
                  <a:srgbClr val="38761D"/>
                </a:solidFill>
                <a:latin typeface="Georgia"/>
                <a:ea typeface="Georgia"/>
                <a:cs typeface="Georgia"/>
                <a:sym typeface="Georgia"/>
              </a:rPr>
              <a:t>Celebrate Ideas &amp; Money Talks</a:t>
            </a:r>
            <a:endParaRPr sz="3000" b="1">
              <a:solidFill>
                <a:srgbClr val="38761D"/>
              </a:solidFill>
              <a:latin typeface="Georgia"/>
              <a:ea typeface="Georgia"/>
              <a:cs typeface="Georgia"/>
              <a:sym typeface="Georgia"/>
            </a:endParaRPr>
          </a:p>
        </p:txBody>
      </p:sp>
      <p:sp>
        <p:nvSpPr>
          <p:cNvPr id="520" name="Google Shape;520;p77"/>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 name="Google Shape;521;p77"/>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22" name="Google Shape;522;p77"/>
          <p:cNvSpPr txBox="1"/>
          <p:nvPr/>
        </p:nvSpPr>
        <p:spPr>
          <a:xfrm>
            <a:off x="2969375" y="2504875"/>
            <a:ext cx="5828700" cy="18777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Communicates a clear idea </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Demonstrates financial understanding</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Shares a personal point of view </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Engages peers with information </a:t>
            </a:r>
            <a:endParaRPr sz="2200">
              <a:solidFill>
                <a:schemeClr val="dk1"/>
              </a:solidFill>
              <a:latin typeface="Ubuntu"/>
              <a:ea typeface="Ubuntu"/>
              <a:cs typeface="Ubuntu"/>
              <a:sym typeface="Ubuntu"/>
            </a:endParaRPr>
          </a:p>
          <a:p>
            <a:pPr marL="457200" lvl="0" indent="-368300" algn="l" rtl="0">
              <a:spcBef>
                <a:spcPts val="0"/>
              </a:spcBef>
              <a:spcAft>
                <a:spcPts val="0"/>
              </a:spcAft>
              <a:buClr>
                <a:schemeClr val="dk1"/>
              </a:buClr>
              <a:buSzPts val="2200"/>
              <a:buFont typeface="Ubuntu"/>
              <a:buChar char="➔"/>
            </a:pPr>
            <a:r>
              <a:rPr lang="en" sz="2200">
                <a:solidFill>
                  <a:schemeClr val="dk1"/>
                </a:solidFill>
                <a:latin typeface="Ubuntu"/>
                <a:ea typeface="Ubuntu"/>
                <a:cs typeface="Ubuntu"/>
                <a:sym typeface="Ubuntu"/>
              </a:rPr>
              <a:t>Promotes conversation and curiosity</a:t>
            </a:r>
            <a:endParaRPr sz="2200">
              <a:latin typeface="Ubuntu"/>
              <a:ea typeface="Ubuntu"/>
              <a:cs typeface="Ubuntu"/>
              <a:sym typeface="Ubuntu"/>
            </a:endParaRPr>
          </a:p>
        </p:txBody>
      </p:sp>
      <p:sp>
        <p:nvSpPr>
          <p:cNvPr id="523" name="Google Shape;523;p77"/>
          <p:cNvSpPr txBox="1"/>
          <p:nvPr/>
        </p:nvSpPr>
        <p:spPr>
          <a:xfrm>
            <a:off x="633175" y="1580550"/>
            <a:ext cx="570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What makes an awesome project?</a:t>
            </a:r>
            <a:endParaRPr sz="600">
              <a:solidFill>
                <a:schemeClr val="dk1"/>
              </a:solidFill>
            </a:endParaRPr>
          </a:p>
        </p:txBody>
      </p:sp>
      <p:pic>
        <p:nvPicPr>
          <p:cNvPr id="524" name="Google Shape;524;p77"/>
          <p:cNvPicPr preferRelativeResize="0"/>
          <p:nvPr/>
        </p:nvPicPr>
        <p:blipFill rotWithShape="1">
          <a:blip r:embed="rId4">
            <a:alphaModFix/>
          </a:blip>
          <a:srcRect l="16454" r="21481"/>
          <a:stretch/>
        </p:blipFill>
        <p:spPr>
          <a:xfrm>
            <a:off x="633175" y="2335700"/>
            <a:ext cx="2175130" cy="2339475"/>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8"/>
          <p:cNvSpPr txBox="1"/>
          <p:nvPr/>
        </p:nvSpPr>
        <p:spPr>
          <a:xfrm>
            <a:off x="1119125" y="128033"/>
            <a:ext cx="7410300" cy="6519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Financial Education</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r>
              <a:rPr lang="en" sz="3000" b="1">
                <a:solidFill>
                  <a:srgbClr val="38761D"/>
                </a:solidFill>
                <a:latin typeface="Georgia"/>
                <a:ea typeface="Georgia"/>
                <a:cs typeface="Georgia"/>
                <a:sym typeface="Georgia"/>
              </a:rPr>
              <a:t>Guiding Questions</a:t>
            </a:r>
            <a:endParaRPr sz="3000" b="1">
              <a:solidFill>
                <a:srgbClr val="38761D"/>
              </a:solidFill>
              <a:latin typeface="Georgia"/>
              <a:ea typeface="Georgia"/>
              <a:cs typeface="Georgia"/>
              <a:sym typeface="Georgia"/>
            </a:endParaRPr>
          </a:p>
        </p:txBody>
      </p:sp>
      <p:sp>
        <p:nvSpPr>
          <p:cNvPr id="530" name="Google Shape;530;p78"/>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1" name="Google Shape;531;p78"/>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32" name="Google Shape;532;p78"/>
          <p:cNvSpPr txBox="1"/>
          <p:nvPr/>
        </p:nvSpPr>
        <p:spPr>
          <a:xfrm>
            <a:off x="684200" y="1863375"/>
            <a:ext cx="7845300" cy="41190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1700"/>
              </a:spcBef>
              <a:spcAft>
                <a:spcPts val="0"/>
              </a:spcAft>
              <a:buClr>
                <a:schemeClr val="dk1"/>
              </a:buClr>
              <a:buSzPts val="1800"/>
              <a:buFont typeface="Ubuntu"/>
              <a:buChar char="★"/>
            </a:pPr>
            <a:r>
              <a:rPr lang="en" sz="1800">
                <a:solidFill>
                  <a:schemeClr val="dk1"/>
                </a:solidFill>
                <a:highlight>
                  <a:srgbClr val="FFFFFF"/>
                </a:highlight>
                <a:latin typeface="Ubuntu"/>
                <a:ea typeface="Ubuntu"/>
                <a:cs typeface="Ubuntu"/>
                <a:sym typeface="Ubuntu"/>
              </a:rPr>
              <a:t>How do you make lasting change for your community by getting control of your finances?</a:t>
            </a:r>
            <a:endParaRPr sz="1800">
              <a:solidFill>
                <a:schemeClr val="dk1"/>
              </a:solidFill>
              <a:highlight>
                <a:srgbClr val="FFFFFF"/>
              </a:highlight>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highlight>
                  <a:srgbClr val="FFFFFF"/>
                </a:highlight>
                <a:latin typeface="Ubuntu"/>
                <a:ea typeface="Ubuntu"/>
                <a:cs typeface="Ubuntu"/>
                <a:sym typeface="Ubuntu"/>
              </a:rPr>
              <a:t>If you could start a scholarship for anything, what would it be? Who would it serve?</a:t>
            </a:r>
            <a:endParaRPr sz="1800">
              <a:solidFill>
                <a:schemeClr val="dk1"/>
              </a:solidFill>
              <a:highlight>
                <a:srgbClr val="FFFFFF"/>
              </a:highlight>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highlight>
                  <a:srgbClr val="FFFFFF"/>
                </a:highlight>
                <a:latin typeface="Ubuntu"/>
                <a:ea typeface="Ubuntu"/>
                <a:cs typeface="Ubuntu"/>
                <a:sym typeface="Ubuntu"/>
              </a:rPr>
              <a:t>What would you change about the way money works? How it’s distributed? How important it is to the world?</a:t>
            </a:r>
            <a:endParaRPr sz="1800">
              <a:solidFill>
                <a:schemeClr val="dk1"/>
              </a:solidFill>
              <a:highlight>
                <a:srgbClr val="FFFFFF"/>
              </a:highlight>
              <a:latin typeface="Ubuntu"/>
              <a:ea typeface="Ubuntu"/>
              <a:cs typeface="Ubuntu"/>
              <a:sym typeface="Ubuntu"/>
            </a:endParaRPr>
          </a:p>
          <a:p>
            <a:pPr marL="457200" lvl="0" indent="-342900" algn="l" rtl="0">
              <a:lnSpc>
                <a:spcPct val="115000"/>
              </a:lnSpc>
              <a:spcBef>
                <a:spcPts val="0"/>
              </a:spcBef>
              <a:spcAft>
                <a:spcPts val="0"/>
              </a:spcAft>
              <a:buClr>
                <a:schemeClr val="dk1"/>
              </a:buClr>
              <a:buSzPts val="1800"/>
              <a:buFont typeface="Ubuntu"/>
              <a:buChar char="★"/>
            </a:pPr>
            <a:r>
              <a:rPr lang="en" sz="1800">
                <a:solidFill>
                  <a:schemeClr val="dk1"/>
                </a:solidFill>
                <a:highlight>
                  <a:srgbClr val="FFFFFF"/>
                </a:highlight>
                <a:latin typeface="Ubuntu"/>
                <a:ea typeface="Ubuntu"/>
                <a:cs typeface="Ubuntu"/>
                <a:sym typeface="Ubuntu"/>
              </a:rPr>
              <a:t>What’s one thing people need to know about money that would change their life for the better?</a:t>
            </a:r>
            <a:endParaRPr sz="1800">
              <a:solidFill>
                <a:schemeClr val="dk1"/>
              </a:solidFill>
              <a:highlight>
                <a:srgbClr val="FFFFFF"/>
              </a:highlight>
              <a:latin typeface="Ubuntu"/>
              <a:ea typeface="Ubuntu"/>
              <a:cs typeface="Ubuntu"/>
              <a:sym typeface="Ubuntu"/>
            </a:endParaRPr>
          </a:p>
          <a:p>
            <a:pPr marL="457200" lvl="0" indent="-342900" algn="l" rtl="0">
              <a:spcBef>
                <a:spcPts val="0"/>
              </a:spcBef>
              <a:spcAft>
                <a:spcPts val="0"/>
              </a:spcAft>
              <a:buClr>
                <a:schemeClr val="dk1"/>
              </a:buClr>
              <a:buSzPts val="1800"/>
              <a:buFont typeface="Ubuntu"/>
              <a:buChar char="★"/>
            </a:pPr>
            <a:r>
              <a:rPr lang="en" sz="1800">
                <a:solidFill>
                  <a:schemeClr val="dk1"/>
                </a:solidFill>
                <a:highlight>
                  <a:srgbClr val="FFFFFF"/>
                </a:highlight>
                <a:latin typeface="Ubuntu"/>
                <a:ea typeface="Ubuntu"/>
                <a:cs typeface="Ubuntu"/>
                <a:sym typeface="Ubuntu"/>
              </a:rPr>
              <a:t>Write about something worth saving money for (car, school, trip around the world) and how creative you can be about saving.</a:t>
            </a:r>
            <a:endParaRPr sz="1800">
              <a:solidFill>
                <a:schemeClr val="dk1"/>
              </a:solidFill>
              <a:highlight>
                <a:srgbClr val="FFFFFF"/>
              </a:highlight>
              <a:latin typeface="Ubuntu"/>
              <a:ea typeface="Ubuntu"/>
              <a:cs typeface="Ubuntu"/>
              <a:sym typeface="Ubuntu"/>
            </a:endParaRPr>
          </a:p>
          <a:p>
            <a:pPr marL="457200" lvl="0" indent="-342900" algn="l" rtl="0">
              <a:spcBef>
                <a:spcPts val="0"/>
              </a:spcBef>
              <a:spcAft>
                <a:spcPts val="0"/>
              </a:spcAft>
              <a:buClr>
                <a:schemeClr val="dk1"/>
              </a:buClr>
              <a:buSzPts val="1800"/>
              <a:buFont typeface="Ubuntu"/>
              <a:buChar char="★"/>
            </a:pPr>
            <a:r>
              <a:rPr lang="en" sz="1800">
                <a:solidFill>
                  <a:schemeClr val="dk1"/>
                </a:solidFill>
                <a:highlight>
                  <a:srgbClr val="FFFFFF"/>
                </a:highlight>
                <a:latin typeface="Ubuntu"/>
                <a:ea typeface="Ubuntu"/>
                <a:cs typeface="Ubuntu"/>
                <a:sym typeface="Ubuntu"/>
              </a:rPr>
              <a:t>Make and break down a budget for something complicated and ambitious, like an indie film, medical school, or opening a restaurant. Bonus points for real numbers and percentages.</a:t>
            </a:r>
            <a:endParaRPr sz="1800">
              <a:solidFill>
                <a:schemeClr val="dk1"/>
              </a:solidFill>
              <a:highlight>
                <a:srgbClr val="FFFFFF"/>
              </a:highlight>
              <a:latin typeface="Ubuntu"/>
              <a:ea typeface="Ubuntu"/>
              <a:cs typeface="Ubuntu"/>
              <a:sym typeface="Ubuntu"/>
            </a:endParaRPr>
          </a:p>
        </p:txBody>
      </p:sp>
      <p:sp>
        <p:nvSpPr>
          <p:cNvPr id="533" name="Google Shape;533;p78"/>
          <p:cNvSpPr txBox="1"/>
          <p:nvPr/>
        </p:nvSpPr>
        <p:spPr>
          <a:xfrm>
            <a:off x="633200" y="1340175"/>
            <a:ext cx="76872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What kinds of questions can prompt project design?</a:t>
            </a:r>
            <a:endParaRPr sz="6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79"/>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9" name="Google Shape;539;p79"/>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40" name="Google Shape;540;p79"/>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Write a Poem</a:t>
            </a:r>
            <a:endParaRPr/>
          </a:p>
        </p:txBody>
      </p:sp>
      <p:pic>
        <p:nvPicPr>
          <p:cNvPr id="541" name="Google Shape;541;p79" title="I Am.... by Cai.mp4">
            <a:hlinkClick r:id="rId4"/>
          </p:cNvPr>
          <p:cNvPicPr preferRelativeResize="0"/>
          <p:nvPr/>
        </p:nvPicPr>
        <p:blipFill>
          <a:blip r:embed="rId5">
            <a:alphaModFix/>
          </a:blip>
          <a:stretch>
            <a:fillRect/>
          </a:stretch>
        </p:blipFill>
        <p:spPr>
          <a:xfrm>
            <a:off x="5424300" y="2426625"/>
            <a:ext cx="3564000" cy="2004750"/>
          </a:xfrm>
          <a:prstGeom prst="rect">
            <a:avLst/>
          </a:prstGeom>
          <a:noFill/>
          <a:ln>
            <a:noFill/>
          </a:ln>
        </p:spPr>
      </p:pic>
      <p:pic>
        <p:nvPicPr>
          <p:cNvPr id="542" name="Google Shape;542;p79"/>
          <p:cNvPicPr preferRelativeResize="0"/>
          <p:nvPr/>
        </p:nvPicPr>
        <p:blipFill>
          <a:blip r:embed="rId6">
            <a:alphaModFix/>
          </a:blip>
          <a:stretch>
            <a:fillRect/>
          </a:stretch>
        </p:blipFill>
        <p:spPr>
          <a:xfrm>
            <a:off x="165925" y="1603737"/>
            <a:ext cx="5258376" cy="3975525"/>
          </a:xfrm>
          <a:prstGeom prst="rect">
            <a:avLst/>
          </a:prstGeom>
          <a:noFill/>
          <a:ln>
            <a:noFill/>
          </a:ln>
        </p:spPr>
      </p:pic>
      <p:sp>
        <p:nvSpPr>
          <p:cNvPr id="543" name="Google Shape;543;p79"/>
          <p:cNvSpPr txBox="1"/>
          <p:nvPr/>
        </p:nvSpPr>
        <p:spPr>
          <a:xfrm>
            <a:off x="416600" y="962513"/>
            <a:ext cx="570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I Am Poem Template</a:t>
            </a:r>
            <a:endParaRPr sz="600">
              <a:solidFill>
                <a:schemeClr val="dk1"/>
              </a:solidFill>
            </a:endParaRPr>
          </a:p>
        </p:txBody>
      </p:sp>
      <p:sp>
        <p:nvSpPr>
          <p:cNvPr id="544" name="Google Shape;544;p79"/>
          <p:cNvSpPr txBox="1"/>
          <p:nvPr/>
        </p:nvSpPr>
        <p:spPr>
          <a:xfrm>
            <a:off x="5424300" y="1835075"/>
            <a:ext cx="3314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I Am Poem Example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1000"/>
                                        <p:tgtEl>
                                          <p:spTgt spid="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4"/>
          <p:cNvSpPr txBox="1"/>
          <p:nvPr/>
        </p:nvSpPr>
        <p:spPr>
          <a:xfrm>
            <a:off x="2611300" y="444850"/>
            <a:ext cx="5829000" cy="37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Ubuntu"/>
                <a:ea typeface="Ubuntu"/>
                <a:cs typeface="Ubuntu"/>
                <a:sym typeface="Ubuntu"/>
              </a:rPr>
              <a:t> Dyalekt, Director of Pedagogy </a:t>
            </a:r>
            <a:endParaRPr sz="2400" b="1">
              <a:latin typeface="Ubuntu"/>
              <a:ea typeface="Ubuntu"/>
              <a:cs typeface="Ubuntu"/>
              <a:sym typeface="Ubuntu"/>
            </a:endParaRPr>
          </a:p>
          <a:p>
            <a:pPr marL="0" lvl="0" indent="0" algn="l" rtl="0">
              <a:spcBef>
                <a:spcPts val="0"/>
              </a:spcBef>
              <a:spcAft>
                <a:spcPts val="0"/>
              </a:spcAft>
              <a:buNone/>
            </a:pPr>
            <a:endParaRPr/>
          </a:p>
        </p:txBody>
      </p:sp>
      <p:sp>
        <p:nvSpPr>
          <p:cNvPr id="226" name="Google Shape;226;p44"/>
          <p:cNvSpPr/>
          <p:nvPr/>
        </p:nvSpPr>
        <p:spPr>
          <a:xfrm>
            <a:off x="0" y="0"/>
            <a:ext cx="2397900" cy="68580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44"/>
          <p:cNvPicPr preferRelativeResize="0"/>
          <p:nvPr/>
        </p:nvPicPr>
        <p:blipFill>
          <a:blip r:embed="rId3">
            <a:alphaModFix/>
          </a:blip>
          <a:stretch>
            <a:fillRect/>
          </a:stretch>
        </p:blipFill>
        <p:spPr>
          <a:xfrm>
            <a:off x="0" y="1830400"/>
            <a:ext cx="2397900" cy="2397900"/>
          </a:xfrm>
          <a:prstGeom prst="rect">
            <a:avLst/>
          </a:prstGeom>
          <a:noFill/>
          <a:ln>
            <a:noFill/>
          </a:ln>
        </p:spPr>
      </p:pic>
      <p:sp>
        <p:nvSpPr>
          <p:cNvPr id="228" name="Google Shape;228;p44"/>
          <p:cNvSpPr txBox="1"/>
          <p:nvPr/>
        </p:nvSpPr>
        <p:spPr>
          <a:xfrm>
            <a:off x="96475" y="330767"/>
            <a:ext cx="2184300" cy="113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FFFFFF"/>
                </a:solidFill>
                <a:latin typeface="Special Elite"/>
                <a:ea typeface="Special Elite"/>
                <a:cs typeface="Special Elite"/>
                <a:sym typeface="Special Elite"/>
              </a:rPr>
              <a:t>HISTORY OF ME</a:t>
            </a:r>
            <a:endParaRPr sz="2800">
              <a:solidFill>
                <a:srgbClr val="FFFFFF"/>
              </a:solidFill>
              <a:latin typeface="Special Elite"/>
              <a:ea typeface="Special Elite"/>
              <a:cs typeface="Special Elite"/>
              <a:sym typeface="Special Elite"/>
            </a:endParaRPr>
          </a:p>
          <a:p>
            <a:pPr marL="0" lvl="0" indent="0" algn="l" rtl="0">
              <a:spcBef>
                <a:spcPts val="0"/>
              </a:spcBef>
              <a:spcAft>
                <a:spcPts val="0"/>
              </a:spcAft>
              <a:buNone/>
            </a:pPr>
            <a:endParaRPr>
              <a:solidFill>
                <a:srgbClr val="FFFFFF"/>
              </a:solidFill>
              <a:latin typeface="Special Elite"/>
              <a:ea typeface="Special Elite"/>
              <a:cs typeface="Special Elite"/>
              <a:sym typeface="Special Elite"/>
            </a:endParaRPr>
          </a:p>
        </p:txBody>
      </p:sp>
      <p:pic>
        <p:nvPicPr>
          <p:cNvPr id="229" name="Google Shape;229;p44"/>
          <p:cNvPicPr preferRelativeResize="0"/>
          <p:nvPr/>
        </p:nvPicPr>
        <p:blipFill>
          <a:blip r:embed="rId4">
            <a:alphaModFix/>
          </a:blip>
          <a:stretch>
            <a:fillRect/>
          </a:stretch>
        </p:blipFill>
        <p:spPr>
          <a:xfrm>
            <a:off x="5611300" y="1207300"/>
            <a:ext cx="2829100" cy="1958363"/>
          </a:xfrm>
          <a:prstGeom prst="rect">
            <a:avLst/>
          </a:prstGeom>
          <a:noFill/>
          <a:ln>
            <a:noFill/>
          </a:ln>
        </p:spPr>
      </p:pic>
      <p:pic>
        <p:nvPicPr>
          <p:cNvPr id="230" name="Google Shape;230;p44"/>
          <p:cNvPicPr preferRelativeResize="0"/>
          <p:nvPr/>
        </p:nvPicPr>
        <p:blipFill>
          <a:blip r:embed="rId5">
            <a:alphaModFix/>
          </a:blip>
          <a:stretch>
            <a:fillRect/>
          </a:stretch>
        </p:blipFill>
        <p:spPr>
          <a:xfrm>
            <a:off x="2729200" y="1196301"/>
            <a:ext cx="2764193" cy="1974862"/>
          </a:xfrm>
          <a:prstGeom prst="rect">
            <a:avLst/>
          </a:prstGeom>
          <a:noFill/>
          <a:ln>
            <a:noFill/>
          </a:ln>
        </p:spPr>
      </p:pic>
      <p:pic>
        <p:nvPicPr>
          <p:cNvPr id="231" name="Google Shape;231;p44"/>
          <p:cNvPicPr preferRelativeResize="0"/>
          <p:nvPr/>
        </p:nvPicPr>
        <p:blipFill>
          <a:blip r:embed="rId6">
            <a:alphaModFix/>
          </a:blip>
          <a:stretch>
            <a:fillRect/>
          </a:stretch>
        </p:blipFill>
        <p:spPr>
          <a:xfrm>
            <a:off x="5727225" y="3968317"/>
            <a:ext cx="2713168" cy="2034850"/>
          </a:xfrm>
          <a:prstGeom prst="rect">
            <a:avLst/>
          </a:prstGeom>
          <a:noFill/>
          <a:ln>
            <a:noFill/>
          </a:ln>
        </p:spPr>
      </p:pic>
      <p:pic>
        <p:nvPicPr>
          <p:cNvPr id="232" name="Google Shape;232;p44"/>
          <p:cNvPicPr preferRelativeResize="0"/>
          <p:nvPr/>
        </p:nvPicPr>
        <p:blipFill>
          <a:blip r:embed="rId7">
            <a:alphaModFix/>
          </a:blip>
          <a:stretch>
            <a:fillRect/>
          </a:stretch>
        </p:blipFill>
        <p:spPr>
          <a:xfrm>
            <a:off x="2729200" y="3968300"/>
            <a:ext cx="2764200" cy="1909981"/>
          </a:xfrm>
          <a:prstGeom prst="rect">
            <a:avLst/>
          </a:prstGeom>
          <a:noFill/>
          <a:ln>
            <a:noFill/>
          </a:ln>
        </p:spPr>
      </p:pic>
      <p:pic>
        <p:nvPicPr>
          <p:cNvPr id="233" name="Google Shape;233;p44"/>
          <p:cNvPicPr preferRelativeResize="0"/>
          <p:nvPr/>
        </p:nvPicPr>
        <p:blipFill>
          <a:blip r:embed="rId8">
            <a:alphaModFix/>
          </a:blip>
          <a:stretch>
            <a:fillRect/>
          </a:stretch>
        </p:blipFill>
        <p:spPr>
          <a:xfrm>
            <a:off x="213474" y="6255214"/>
            <a:ext cx="1970949" cy="3175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0"/>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0" name="Google Shape;550;p80"/>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51" name="Google Shape;551;p80"/>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Share a Story</a:t>
            </a:r>
            <a:endParaRPr/>
          </a:p>
        </p:txBody>
      </p:sp>
      <p:sp>
        <p:nvSpPr>
          <p:cNvPr id="552" name="Google Shape;552;p80"/>
          <p:cNvSpPr txBox="1"/>
          <p:nvPr/>
        </p:nvSpPr>
        <p:spPr>
          <a:xfrm>
            <a:off x="504000" y="844475"/>
            <a:ext cx="81360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Spending Values &amp; Savings Strategies</a:t>
            </a:r>
            <a:endParaRPr sz="2200" b="1">
              <a:solidFill>
                <a:schemeClr val="dk1"/>
              </a:solidFill>
              <a:latin typeface="Georgia"/>
              <a:ea typeface="Georgia"/>
              <a:cs typeface="Georgia"/>
              <a:sym typeface="Georgia"/>
            </a:endParaRPr>
          </a:p>
          <a:p>
            <a:pPr marL="0" lvl="0" indent="0" algn="l" rtl="0">
              <a:spcBef>
                <a:spcPts val="0"/>
              </a:spcBef>
              <a:spcAft>
                <a:spcPts val="0"/>
              </a:spcAft>
              <a:buNone/>
            </a:pPr>
            <a:r>
              <a:rPr lang="en" sz="2200" b="1">
                <a:solidFill>
                  <a:schemeClr val="dk1"/>
                </a:solidFill>
                <a:latin typeface="Georgia"/>
                <a:ea typeface="Georgia"/>
                <a:cs typeface="Georgia"/>
                <a:sym typeface="Georgia"/>
              </a:rPr>
              <a:t>For Reflection and Instructional Anecdotes </a:t>
            </a:r>
            <a:endParaRPr sz="2200" b="1">
              <a:solidFill>
                <a:schemeClr val="dk1"/>
              </a:solidFill>
              <a:latin typeface="Georgia"/>
              <a:ea typeface="Georgia"/>
              <a:cs typeface="Georgia"/>
              <a:sym typeface="Georgia"/>
            </a:endParaRPr>
          </a:p>
          <a:p>
            <a:pPr marL="0" lvl="0" indent="0" algn="l" rtl="0">
              <a:spcBef>
                <a:spcPts val="0"/>
              </a:spcBef>
              <a:spcAft>
                <a:spcPts val="0"/>
              </a:spcAft>
              <a:buNone/>
            </a:pPr>
            <a:endParaRPr sz="2200" b="1">
              <a:solidFill>
                <a:schemeClr val="dk1"/>
              </a:solidFill>
              <a:latin typeface="Georgia"/>
              <a:ea typeface="Georgia"/>
              <a:cs typeface="Georgia"/>
              <a:sym typeface="Georgia"/>
            </a:endParaRPr>
          </a:p>
        </p:txBody>
      </p:sp>
      <p:pic>
        <p:nvPicPr>
          <p:cNvPr id="553" name="Google Shape;553;p80" title="IMG_6243 (1).jpg"/>
          <p:cNvPicPr preferRelativeResize="0"/>
          <p:nvPr/>
        </p:nvPicPr>
        <p:blipFill>
          <a:blip r:embed="rId4">
            <a:alphaModFix/>
          </a:blip>
          <a:stretch>
            <a:fillRect/>
          </a:stretch>
        </p:blipFill>
        <p:spPr>
          <a:xfrm>
            <a:off x="1553975" y="1716763"/>
            <a:ext cx="5782380" cy="431702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1"/>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9" name="Google Shape;559;p81"/>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60" name="Google Shape;560;p81"/>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Design a Game</a:t>
            </a:r>
            <a:endParaRPr/>
          </a:p>
        </p:txBody>
      </p:sp>
      <p:pic>
        <p:nvPicPr>
          <p:cNvPr id="561" name="Google Shape;561;p81"/>
          <p:cNvPicPr preferRelativeResize="0"/>
          <p:nvPr/>
        </p:nvPicPr>
        <p:blipFill>
          <a:blip r:embed="rId4">
            <a:alphaModFix/>
          </a:blip>
          <a:stretch>
            <a:fillRect/>
          </a:stretch>
        </p:blipFill>
        <p:spPr>
          <a:xfrm>
            <a:off x="152400" y="1123725"/>
            <a:ext cx="4124100" cy="4435000"/>
          </a:xfrm>
          <a:prstGeom prst="rect">
            <a:avLst/>
          </a:prstGeom>
          <a:noFill/>
          <a:ln>
            <a:noFill/>
          </a:ln>
        </p:spPr>
      </p:pic>
      <p:pic>
        <p:nvPicPr>
          <p:cNvPr id="562" name="Google Shape;562;p81"/>
          <p:cNvPicPr preferRelativeResize="0"/>
          <p:nvPr/>
        </p:nvPicPr>
        <p:blipFill>
          <a:blip r:embed="rId5">
            <a:alphaModFix/>
          </a:blip>
          <a:stretch>
            <a:fillRect/>
          </a:stretch>
        </p:blipFill>
        <p:spPr>
          <a:xfrm>
            <a:off x="4572000" y="1598225"/>
            <a:ext cx="4270667" cy="3206775"/>
          </a:xfrm>
          <a:prstGeom prst="rect">
            <a:avLst/>
          </a:prstGeom>
          <a:noFill/>
          <a:ln>
            <a:noFill/>
          </a:ln>
        </p:spPr>
      </p:pic>
      <p:sp>
        <p:nvSpPr>
          <p:cNvPr id="563" name="Google Shape;563;p81"/>
          <p:cNvSpPr txBox="1"/>
          <p:nvPr/>
        </p:nvSpPr>
        <p:spPr>
          <a:xfrm>
            <a:off x="1865375" y="5558725"/>
            <a:ext cx="5804100" cy="7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u="sng">
                <a:solidFill>
                  <a:schemeClr val="hlink"/>
                </a:solidFill>
                <a:latin typeface="Georgia"/>
                <a:ea typeface="Georgia"/>
                <a:cs typeface="Georgia"/>
                <a:sym typeface="Georgia"/>
                <a:hlinkClick r:id="rId6"/>
              </a:rPr>
              <a:t>https://www.canva.com/templates/s/game/</a:t>
            </a:r>
            <a:endParaRPr sz="2200">
              <a:solidFill>
                <a:schemeClr val="dk2"/>
              </a:solidFill>
              <a:latin typeface="Georgia"/>
              <a:ea typeface="Georgia"/>
              <a:cs typeface="Georgia"/>
              <a:sym typeface="Georgia"/>
            </a:endParaRPr>
          </a:p>
        </p:txBody>
      </p:sp>
      <p:sp>
        <p:nvSpPr>
          <p:cNvPr id="564" name="Google Shape;564;p81"/>
          <p:cNvSpPr txBox="1"/>
          <p:nvPr/>
        </p:nvSpPr>
        <p:spPr>
          <a:xfrm>
            <a:off x="286675" y="844475"/>
            <a:ext cx="570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Game Templates </a:t>
            </a:r>
            <a:endParaRPr sz="6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82"/>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0" name="Google Shape;570;p82"/>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571" name="Google Shape;571;p82"/>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Design a Game: Save It Up </a:t>
            </a:r>
            <a:endParaRPr/>
          </a:p>
        </p:txBody>
      </p:sp>
      <p:sp>
        <p:nvSpPr>
          <p:cNvPr id="572" name="Google Shape;572;p82"/>
          <p:cNvSpPr txBox="1"/>
          <p:nvPr/>
        </p:nvSpPr>
        <p:spPr>
          <a:xfrm>
            <a:off x="177350" y="6221073"/>
            <a:ext cx="6840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Teen Train-the-Trainer Summer Program </a:t>
            </a:r>
            <a:endParaRPr sz="600">
              <a:solidFill>
                <a:schemeClr val="dk1"/>
              </a:solidFill>
            </a:endParaRPr>
          </a:p>
        </p:txBody>
      </p:sp>
      <p:pic>
        <p:nvPicPr>
          <p:cNvPr id="573" name="Google Shape;573;p82" title="Screenshot 2025-10-16 at 7.45.44 PM.png"/>
          <p:cNvPicPr preferRelativeResize="0"/>
          <p:nvPr/>
        </p:nvPicPr>
        <p:blipFill>
          <a:blip r:embed="rId4">
            <a:alphaModFix/>
          </a:blip>
          <a:stretch>
            <a:fillRect/>
          </a:stretch>
        </p:blipFill>
        <p:spPr>
          <a:xfrm>
            <a:off x="2707563" y="802100"/>
            <a:ext cx="3728882" cy="4872525"/>
          </a:xfrm>
          <a:prstGeom prst="rect">
            <a:avLst/>
          </a:prstGeom>
          <a:noFill/>
          <a:ln>
            <a:noFill/>
          </a:ln>
        </p:spPr>
      </p:pic>
      <p:sp>
        <p:nvSpPr>
          <p:cNvPr id="574" name="Google Shape;574;p82"/>
          <p:cNvSpPr txBox="1"/>
          <p:nvPr/>
        </p:nvSpPr>
        <p:spPr>
          <a:xfrm>
            <a:off x="5529300" y="5717000"/>
            <a:ext cx="3614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Ubuntu"/>
                <a:ea typeface="Ubuntu"/>
                <a:cs typeface="Ubuntu"/>
                <a:sym typeface="Ubuntu"/>
              </a:rPr>
              <a:t>https://bit.ly/saveitupgame</a:t>
            </a:r>
            <a:endParaRPr sz="1800" b="1">
              <a:latin typeface="Ubuntu"/>
              <a:ea typeface="Ubuntu"/>
              <a:cs typeface="Ubuntu"/>
              <a:sym typeface="Ubuntu"/>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3"/>
          <p:cNvSpPr/>
          <p:nvPr/>
        </p:nvSpPr>
        <p:spPr>
          <a:xfrm>
            <a:off x="-17375" y="0"/>
            <a:ext cx="1922100" cy="68580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Google Shape;580;p83"/>
          <p:cNvPicPr preferRelativeResize="0"/>
          <p:nvPr/>
        </p:nvPicPr>
        <p:blipFill rotWithShape="1">
          <a:blip r:embed="rId3">
            <a:alphaModFix/>
          </a:blip>
          <a:srcRect l="17110" r="17110"/>
          <a:stretch/>
        </p:blipFill>
        <p:spPr>
          <a:xfrm>
            <a:off x="-17375" y="2130367"/>
            <a:ext cx="1922100" cy="2597270"/>
          </a:xfrm>
          <a:prstGeom prst="rect">
            <a:avLst/>
          </a:prstGeom>
          <a:noFill/>
          <a:ln>
            <a:noFill/>
          </a:ln>
        </p:spPr>
      </p:pic>
      <p:sp>
        <p:nvSpPr>
          <p:cNvPr id="581" name="Google Shape;581;p83"/>
          <p:cNvSpPr/>
          <p:nvPr/>
        </p:nvSpPr>
        <p:spPr>
          <a:xfrm>
            <a:off x="2113875" y="215000"/>
            <a:ext cx="3364800" cy="2112300"/>
          </a:xfrm>
          <a:prstGeom prst="rect">
            <a:avLst/>
          </a:prstGeom>
          <a:solidFill>
            <a:srgbClr val="D9D2E9"/>
          </a:solidFill>
          <a:ln w="381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3"/>
          <p:cNvSpPr/>
          <p:nvPr/>
        </p:nvSpPr>
        <p:spPr>
          <a:xfrm>
            <a:off x="5592250" y="215000"/>
            <a:ext cx="3364800" cy="2112300"/>
          </a:xfrm>
          <a:prstGeom prst="rect">
            <a:avLst/>
          </a:prstGeom>
          <a:solidFill>
            <a:srgbClr val="CFE2F3"/>
          </a:solidFill>
          <a:ln w="381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3"/>
          <p:cNvSpPr/>
          <p:nvPr/>
        </p:nvSpPr>
        <p:spPr>
          <a:xfrm>
            <a:off x="2113875" y="2495300"/>
            <a:ext cx="2158200" cy="4034700"/>
          </a:xfrm>
          <a:prstGeom prst="rect">
            <a:avLst/>
          </a:prstGeom>
          <a:solidFill>
            <a:srgbClr val="FFE599"/>
          </a:solidFill>
          <a:ln w="38100"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3"/>
          <p:cNvSpPr/>
          <p:nvPr/>
        </p:nvSpPr>
        <p:spPr>
          <a:xfrm>
            <a:off x="4399525" y="2495200"/>
            <a:ext cx="2271900" cy="4034700"/>
          </a:xfrm>
          <a:prstGeom prst="rect">
            <a:avLst/>
          </a:prstGeom>
          <a:solidFill>
            <a:srgbClr val="F9CB9C"/>
          </a:solidFill>
          <a:ln w="3810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3"/>
          <p:cNvSpPr/>
          <p:nvPr/>
        </p:nvSpPr>
        <p:spPr>
          <a:xfrm>
            <a:off x="6798850" y="2495200"/>
            <a:ext cx="2158200" cy="4034700"/>
          </a:xfrm>
          <a:prstGeom prst="rect">
            <a:avLst/>
          </a:prstGeom>
          <a:solidFill>
            <a:srgbClr val="B6D7A8"/>
          </a:solidFill>
          <a:ln w="381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3"/>
          <p:cNvSpPr txBox="1"/>
          <p:nvPr/>
        </p:nvSpPr>
        <p:spPr>
          <a:xfrm>
            <a:off x="2191475" y="215000"/>
            <a:ext cx="3132600" cy="216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Ubuntu"/>
                <a:ea typeface="Ubuntu"/>
                <a:cs typeface="Ubuntu"/>
                <a:sym typeface="Ubuntu"/>
              </a:rPr>
              <a:t>35% payment history</a:t>
            </a:r>
            <a:endParaRPr b="1">
              <a:latin typeface="Ubuntu"/>
              <a:ea typeface="Ubuntu"/>
              <a:cs typeface="Ubuntu"/>
              <a:sym typeface="Ubuntu"/>
            </a:endParaRPr>
          </a:p>
          <a:p>
            <a:pPr marL="0" lvl="0" indent="0" algn="l" rtl="0">
              <a:lnSpc>
                <a:spcPct val="115000"/>
              </a:lnSpc>
              <a:spcBef>
                <a:spcPts val="0"/>
              </a:spcBef>
              <a:spcAft>
                <a:spcPts val="0"/>
              </a:spcAft>
              <a:buNone/>
            </a:pPr>
            <a:r>
              <a:rPr lang="en">
                <a:latin typeface="Ubuntu"/>
                <a:ea typeface="Ubuntu"/>
                <a:cs typeface="Ubuntu"/>
                <a:sym typeface="Ubuntu"/>
              </a:rPr>
              <a:t>late payments negatively affect your credit score for 7 years</a:t>
            </a:r>
            <a:endParaRPr>
              <a:latin typeface="Ubuntu"/>
              <a:ea typeface="Ubuntu"/>
              <a:cs typeface="Ubuntu"/>
              <a:sym typeface="Ubuntu"/>
            </a:endParaRPr>
          </a:p>
          <a:p>
            <a:pPr marL="0" lvl="0" indent="0" algn="l" rtl="0">
              <a:lnSpc>
                <a:spcPct val="115000"/>
              </a:lnSpc>
              <a:spcBef>
                <a:spcPts val="0"/>
              </a:spcBef>
              <a:spcAft>
                <a:spcPts val="0"/>
              </a:spcAft>
              <a:buNone/>
            </a:pPr>
            <a:endParaRPr>
              <a:latin typeface="Ubuntu"/>
              <a:ea typeface="Ubuntu"/>
              <a:cs typeface="Ubuntu"/>
              <a:sym typeface="Ubuntu"/>
            </a:endParaRPr>
          </a:p>
          <a:p>
            <a:pPr marL="0" lvl="0" indent="0" algn="l" rtl="0">
              <a:lnSpc>
                <a:spcPct val="115000"/>
              </a:lnSpc>
              <a:spcBef>
                <a:spcPts val="0"/>
              </a:spcBef>
              <a:spcAft>
                <a:spcPts val="0"/>
              </a:spcAft>
              <a:buNone/>
            </a:pPr>
            <a:r>
              <a:rPr lang="en" b="1">
                <a:latin typeface="Ubuntu"/>
                <a:ea typeface="Ubuntu"/>
                <a:cs typeface="Ubuntu"/>
                <a:sym typeface="Ubuntu"/>
              </a:rPr>
              <a:t>PRO TIP: </a:t>
            </a:r>
            <a:r>
              <a:rPr lang="en">
                <a:latin typeface="Ubuntu"/>
                <a:ea typeface="Ubuntu"/>
                <a:cs typeface="Ubuntu"/>
                <a:sym typeface="Ubuntu"/>
              </a:rPr>
              <a:t>set your minimum payments to autopay</a:t>
            </a:r>
            <a:endParaRPr>
              <a:latin typeface="Ubuntu"/>
              <a:ea typeface="Ubuntu"/>
              <a:cs typeface="Ubuntu"/>
              <a:sym typeface="Ubuntu"/>
            </a:endParaRPr>
          </a:p>
        </p:txBody>
      </p:sp>
      <p:sp>
        <p:nvSpPr>
          <p:cNvPr id="587" name="Google Shape;587;p83"/>
          <p:cNvSpPr txBox="1"/>
          <p:nvPr/>
        </p:nvSpPr>
        <p:spPr>
          <a:xfrm>
            <a:off x="5687825" y="215000"/>
            <a:ext cx="3132600" cy="2163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1100"/>
              <a:buFont typeface="Arial"/>
              <a:buNone/>
            </a:pPr>
            <a:r>
              <a:rPr lang="en" b="1">
                <a:latin typeface="Ubuntu"/>
                <a:ea typeface="Ubuntu"/>
                <a:cs typeface="Ubuntu"/>
                <a:sym typeface="Ubuntu"/>
              </a:rPr>
              <a:t>30% amounts owed</a:t>
            </a:r>
            <a:endParaRPr b="1">
              <a:latin typeface="Ubuntu"/>
              <a:ea typeface="Ubuntu"/>
              <a:cs typeface="Ubuntu"/>
              <a:sym typeface="Ubuntu"/>
            </a:endParaRPr>
          </a:p>
          <a:p>
            <a:pPr marL="0" lvl="0" indent="0" algn="l" rtl="0">
              <a:lnSpc>
                <a:spcPct val="115000"/>
              </a:lnSpc>
              <a:spcBef>
                <a:spcPts val="0"/>
              </a:spcBef>
              <a:spcAft>
                <a:spcPts val="0"/>
              </a:spcAft>
              <a:buNone/>
            </a:pPr>
            <a:r>
              <a:rPr lang="en">
                <a:latin typeface="Ubuntu"/>
                <a:ea typeface="Ubuntu"/>
                <a:cs typeface="Ubuntu"/>
                <a:sym typeface="Ubuntu"/>
              </a:rPr>
              <a:t>keep your credit card balances 30% below the limit </a:t>
            </a:r>
            <a:endParaRPr>
              <a:latin typeface="Ubuntu"/>
              <a:ea typeface="Ubuntu"/>
              <a:cs typeface="Ubuntu"/>
              <a:sym typeface="Ubuntu"/>
            </a:endParaRPr>
          </a:p>
          <a:p>
            <a:pPr marL="0" lvl="0" indent="0" algn="l" rtl="0">
              <a:lnSpc>
                <a:spcPct val="115000"/>
              </a:lnSpc>
              <a:spcBef>
                <a:spcPts val="0"/>
              </a:spcBef>
              <a:spcAft>
                <a:spcPts val="0"/>
              </a:spcAft>
              <a:buNone/>
            </a:pPr>
            <a:endParaRPr>
              <a:latin typeface="Ubuntu"/>
              <a:ea typeface="Ubuntu"/>
              <a:cs typeface="Ubuntu"/>
              <a:sym typeface="Ubuntu"/>
            </a:endParaRPr>
          </a:p>
          <a:p>
            <a:pPr marL="0" lvl="0" indent="0" algn="l" rtl="0">
              <a:lnSpc>
                <a:spcPct val="115000"/>
              </a:lnSpc>
              <a:spcBef>
                <a:spcPts val="0"/>
              </a:spcBef>
              <a:spcAft>
                <a:spcPts val="0"/>
              </a:spcAft>
              <a:buNone/>
            </a:pPr>
            <a:endParaRPr>
              <a:latin typeface="Ubuntu"/>
              <a:ea typeface="Ubuntu"/>
              <a:cs typeface="Ubuntu"/>
              <a:sym typeface="Ubuntu"/>
            </a:endParaRPr>
          </a:p>
          <a:p>
            <a:pPr marL="0" lvl="0" indent="0" algn="l" rtl="0">
              <a:lnSpc>
                <a:spcPct val="115000"/>
              </a:lnSpc>
              <a:spcBef>
                <a:spcPts val="0"/>
              </a:spcBef>
              <a:spcAft>
                <a:spcPts val="0"/>
              </a:spcAft>
              <a:buNone/>
            </a:pPr>
            <a:r>
              <a:rPr lang="en" b="1">
                <a:latin typeface="Ubuntu"/>
                <a:ea typeface="Ubuntu"/>
                <a:cs typeface="Ubuntu"/>
                <a:sym typeface="Ubuntu"/>
              </a:rPr>
              <a:t>PRO TIP:</a:t>
            </a:r>
            <a:r>
              <a:rPr lang="en">
                <a:latin typeface="Ubuntu"/>
                <a:ea typeface="Ubuntu"/>
                <a:cs typeface="Ubuntu"/>
                <a:sym typeface="Ubuntu"/>
              </a:rPr>
              <a:t> call to increase the limits on your cards periodically</a:t>
            </a:r>
            <a:endParaRPr>
              <a:latin typeface="Ubuntu"/>
              <a:ea typeface="Ubuntu"/>
              <a:cs typeface="Ubuntu"/>
              <a:sym typeface="Ubuntu"/>
            </a:endParaRPr>
          </a:p>
        </p:txBody>
      </p:sp>
      <p:sp>
        <p:nvSpPr>
          <p:cNvPr id="588" name="Google Shape;588;p83"/>
          <p:cNvSpPr txBox="1"/>
          <p:nvPr/>
        </p:nvSpPr>
        <p:spPr>
          <a:xfrm>
            <a:off x="2163400" y="2553167"/>
            <a:ext cx="2108700" cy="3292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300" b="1">
                <a:latin typeface="Ubuntu"/>
                <a:ea typeface="Ubuntu"/>
                <a:cs typeface="Ubuntu"/>
                <a:sym typeface="Ubuntu"/>
              </a:rPr>
              <a:t>10% new credit</a:t>
            </a:r>
            <a:endParaRPr sz="1300" b="1">
              <a:latin typeface="Ubuntu"/>
              <a:ea typeface="Ubuntu"/>
              <a:cs typeface="Ubuntu"/>
              <a:sym typeface="Ubuntu"/>
            </a:endParaRPr>
          </a:p>
          <a:p>
            <a:pPr marL="0" lvl="0" indent="0" algn="l" rtl="0">
              <a:lnSpc>
                <a:spcPct val="115000"/>
              </a:lnSpc>
              <a:spcBef>
                <a:spcPts val="0"/>
              </a:spcBef>
              <a:spcAft>
                <a:spcPts val="0"/>
              </a:spcAft>
              <a:buNone/>
            </a:pPr>
            <a:r>
              <a:rPr lang="en" sz="1300">
                <a:latin typeface="Ubuntu"/>
                <a:ea typeface="Ubuntu"/>
                <a:cs typeface="Ubuntu"/>
                <a:sym typeface="Ubuntu"/>
              </a:rPr>
              <a:t>opening (or trying to open) new lines of credit </a:t>
            </a:r>
            <a:endParaRPr sz="1300">
              <a:latin typeface="Ubuntu"/>
              <a:ea typeface="Ubuntu"/>
              <a:cs typeface="Ubuntu"/>
              <a:sym typeface="Ubuntu"/>
            </a:endParaRPr>
          </a:p>
          <a:p>
            <a:pPr marL="0" lvl="0" indent="0" algn="l" rtl="0">
              <a:lnSpc>
                <a:spcPct val="115000"/>
              </a:lnSpc>
              <a:spcBef>
                <a:spcPts val="0"/>
              </a:spcBef>
              <a:spcAft>
                <a:spcPts val="0"/>
              </a:spcAft>
              <a:buNone/>
            </a:pPr>
            <a:r>
              <a:rPr lang="en" sz="1300">
                <a:latin typeface="Ubuntu"/>
                <a:ea typeface="Ubuntu"/>
                <a:cs typeface="Ubuntu"/>
                <a:sym typeface="Ubuntu"/>
              </a:rPr>
              <a:t>negatively affect your score, opening new credit also affects average length of credit history </a:t>
            </a:r>
            <a:endParaRPr sz="1300">
              <a:latin typeface="Ubuntu"/>
              <a:ea typeface="Ubuntu"/>
              <a:cs typeface="Ubuntu"/>
              <a:sym typeface="Ubuntu"/>
            </a:endParaRPr>
          </a:p>
          <a:p>
            <a:pPr marL="0" lvl="0" indent="0" algn="l" rtl="0">
              <a:lnSpc>
                <a:spcPct val="115000"/>
              </a:lnSpc>
              <a:spcBef>
                <a:spcPts val="0"/>
              </a:spcBef>
              <a:spcAft>
                <a:spcPts val="0"/>
              </a:spcAft>
              <a:buNone/>
            </a:pPr>
            <a:endParaRPr sz="1300">
              <a:latin typeface="Ubuntu"/>
              <a:ea typeface="Ubuntu"/>
              <a:cs typeface="Ubuntu"/>
              <a:sym typeface="Ubuntu"/>
            </a:endParaRPr>
          </a:p>
          <a:p>
            <a:pPr marL="0" lvl="0" indent="0" algn="l" rtl="0">
              <a:lnSpc>
                <a:spcPct val="115000"/>
              </a:lnSpc>
              <a:spcBef>
                <a:spcPts val="0"/>
              </a:spcBef>
              <a:spcAft>
                <a:spcPts val="0"/>
              </a:spcAft>
              <a:buNone/>
            </a:pPr>
            <a:r>
              <a:rPr lang="en" sz="1300" b="1">
                <a:latin typeface="Ubuntu"/>
                <a:ea typeface="Ubuntu"/>
                <a:cs typeface="Ubuntu"/>
                <a:sym typeface="Ubuntu"/>
              </a:rPr>
              <a:t>PRO TIP: </a:t>
            </a:r>
            <a:r>
              <a:rPr lang="en" sz="1300">
                <a:latin typeface="Ubuntu"/>
                <a:ea typeface="Ubuntu"/>
                <a:cs typeface="Ubuntu"/>
                <a:sym typeface="Ubuntu"/>
              </a:rPr>
              <a:t>don’t open more than one line of credit every 12 months.</a:t>
            </a:r>
            <a:endParaRPr sz="1300">
              <a:latin typeface="Ubuntu"/>
              <a:ea typeface="Ubuntu"/>
              <a:cs typeface="Ubuntu"/>
              <a:sym typeface="Ubuntu"/>
            </a:endParaRPr>
          </a:p>
        </p:txBody>
      </p:sp>
      <p:sp>
        <p:nvSpPr>
          <p:cNvPr id="589" name="Google Shape;589;p83"/>
          <p:cNvSpPr txBox="1"/>
          <p:nvPr/>
        </p:nvSpPr>
        <p:spPr>
          <a:xfrm>
            <a:off x="4456375" y="2637700"/>
            <a:ext cx="2158200" cy="374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latin typeface="Ubuntu"/>
                <a:ea typeface="Ubuntu"/>
                <a:cs typeface="Ubuntu"/>
                <a:sym typeface="Ubuntu"/>
              </a:rPr>
              <a:t>15% credit history</a:t>
            </a:r>
            <a:endParaRPr sz="1300" b="1">
              <a:latin typeface="Ubuntu"/>
              <a:ea typeface="Ubuntu"/>
              <a:cs typeface="Ubuntu"/>
              <a:sym typeface="Ubuntu"/>
            </a:endParaRPr>
          </a:p>
          <a:p>
            <a:pPr marL="0" lvl="0" indent="0" algn="l" rtl="0">
              <a:lnSpc>
                <a:spcPct val="115000"/>
              </a:lnSpc>
              <a:spcBef>
                <a:spcPts val="0"/>
              </a:spcBef>
              <a:spcAft>
                <a:spcPts val="0"/>
              </a:spcAft>
              <a:buNone/>
            </a:pPr>
            <a:r>
              <a:rPr lang="en" sz="1300">
                <a:latin typeface="Ubuntu"/>
                <a:ea typeface="Ubuntu"/>
                <a:cs typeface="Ubuntu"/>
                <a:sym typeface="Ubuntu"/>
              </a:rPr>
              <a:t>your credit score increases the longer you’ve had credit and based on the average age of your credit lines</a:t>
            </a:r>
            <a:endParaRPr sz="1300">
              <a:latin typeface="Ubuntu"/>
              <a:ea typeface="Ubuntu"/>
              <a:cs typeface="Ubuntu"/>
              <a:sym typeface="Ubuntu"/>
            </a:endParaRPr>
          </a:p>
          <a:p>
            <a:pPr marL="0" lvl="0" indent="0" algn="l" rtl="0">
              <a:lnSpc>
                <a:spcPct val="115000"/>
              </a:lnSpc>
              <a:spcBef>
                <a:spcPts val="0"/>
              </a:spcBef>
              <a:spcAft>
                <a:spcPts val="0"/>
              </a:spcAft>
              <a:buNone/>
            </a:pPr>
            <a:endParaRPr sz="1300">
              <a:latin typeface="Ubuntu"/>
              <a:ea typeface="Ubuntu"/>
              <a:cs typeface="Ubuntu"/>
              <a:sym typeface="Ubuntu"/>
            </a:endParaRPr>
          </a:p>
          <a:p>
            <a:pPr marL="0" lvl="0" indent="0" algn="l" rtl="0">
              <a:lnSpc>
                <a:spcPct val="115000"/>
              </a:lnSpc>
              <a:spcBef>
                <a:spcPts val="0"/>
              </a:spcBef>
              <a:spcAft>
                <a:spcPts val="0"/>
              </a:spcAft>
              <a:buNone/>
            </a:pPr>
            <a:r>
              <a:rPr lang="en" sz="1300" b="1">
                <a:latin typeface="Ubuntu"/>
                <a:ea typeface="Ubuntu"/>
                <a:cs typeface="Ubuntu"/>
                <a:sym typeface="Ubuntu"/>
              </a:rPr>
              <a:t>PRO TIP:</a:t>
            </a:r>
            <a:r>
              <a:rPr lang="en" sz="1300">
                <a:latin typeface="Ubuntu"/>
                <a:ea typeface="Ubuntu"/>
                <a:cs typeface="Ubuntu"/>
                <a:sym typeface="Ubuntu"/>
              </a:rPr>
              <a:t> never close your oldest card</a:t>
            </a:r>
            <a:endParaRPr sz="1300">
              <a:latin typeface="Ubuntu"/>
              <a:ea typeface="Ubuntu"/>
              <a:cs typeface="Ubuntu"/>
              <a:sym typeface="Ubuntu"/>
            </a:endParaRPr>
          </a:p>
          <a:p>
            <a:pPr marL="0" lvl="0" indent="0" algn="l" rtl="0">
              <a:lnSpc>
                <a:spcPct val="115000"/>
              </a:lnSpc>
              <a:spcBef>
                <a:spcPts val="0"/>
              </a:spcBef>
              <a:spcAft>
                <a:spcPts val="0"/>
              </a:spcAft>
              <a:buNone/>
            </a:pPr>
            <a:r>
              <a:rPr lang="en" sz="1300" b="1">
                <a:latin typeface="Ubuntu"/>
                <a:ea typeface="Ubuntu"/>
                <a:cs typeface="Ubuntu"/>
                <a:sym typeface="Ubuntu"/>
              </a:rPr>
              <a:t>SUPER PRO TIP:</a:t>
            </a:r>
            <a:r>
              <a:rPr lang="en" sz="1300">
                <a:latin typeface="Ubuntu"/>
                <a:ea typeface="Ubuntu"/>
                <a:cs typeface="Ubuntu"/>
                <a:sym typeface="Ubuntu"/>
              </a:rPr>
              <a:t> make sure the first card you open doesn’t have an annual fee</a:t>
            </a:r>
            <a:endParaRPr sz="1300">
              <a:latin typeface="Ubuntu"/>
              <a:ea typeface="Ubuntu"/>
              <a:cs typeface="Ubuntu"/>
              <a:sym typeface="Ubuntu"/>
            </a:endParaRPr>
          </a:p>
        </p:txBody>
      </p:sp>
      <p:sp>
        <p:nvSpPr>
          <p:cNvPr id="590" name="Google Shape;590;p83"/>
          <p:cNvSpPr txBox="1"/>
          <p:nvPr/>
        </p:nvSpPr>
        <p:spPr>
          <a:xfrm>
            <a:off x="6875075" y="2512700"/>
            <a:ext cx="2067600" cy="3999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latin typeface="Ubuntu"/>
                <a:ea typeface="Ubuntu"/>
                <a:cs typeface="Ubuntu"/>
                <a:sym typeface="Ubuntu"/>
              </a:rPr>
              <a:t>10% credit mix in use</a:t>
            </a:r>
            <a:endParaRPr sz="1300" b="1">
              <a:latin typeface="Ubuntu"/>
              <a:ea typeface="Ubuntu"/>
              <a:cs typeface="Ubuntu"/>
              <a:sym typeface="Ubuntu"/>
            </a:endParaRPr>
          </a:p>
          <a:p>
            <a:pPr marL="0" lvl="0" indent="0" algn="l" rtl="0">
              <a:lnSpc>
                <a:spcPct val="115000"/>
              </a:lnSpc>
              <a:spcBef>
                <a:spcPts val="0"/>
              </a:spcBef>
              <a:spcAft>
                <a:spcPts val="0"/>
              </a:spcAft>
              <a:buNone/>
            </a:pPr>
            <a:r>
              <a:rPr lang="en" sz="1300">
                <a:latin typeface="Ubuntu"/>
                <a:ea typeface="Ubuntu"/>
                <a:cs typeface="Ubuntu"/>
                <a:sym typeface="Ubuntu"/>
              </a:rPr>
              <a:t>having different types of credit open increases your score (credit cards, store cards, student loans, auto, personal, mortgages, etc)</a:t>
            </a:r>
            <a:endParaRPr sz="1300">
              <a:latin typeface="Ubuntu"/>
              <a:ea typeface="Ubuntu"/>
              <a:cs typeface="Ubuntu"/>
              <a:sym typeface="Ubuntu"/>
            </a:endParaRPr>
          </a:p>
          <a:p>
            <a:pPr marL="0" lvl="0" indent="0" algn="l" rtl="0">
              <a:lnSpc>
                <a:spcPct val="115000"/>
              </a:lnSpc>
              <a:spcBef>
                <a:spcPts val="0"/>
              </a:spcBef>
              <a:spcAft>
                <a:spcPts val="0"/>
              </a:spcAft>
              <a:buNone/>
            </a:pPr>
            <a:endParaRPr sz="1300">
              <a:latin typeface="Ubuntu"/>
              <a:ea typeface="Ubuntu"/>
              <a:cs typeface="Ubuntu"/>
              <a:sym typeface="Ubuntu"/>
            </a:endParaRPr>
          </a:p>
          <a:p>
            <a:pPr marL="0" lvl="0" indent="0" algn="l" rtl="0">
              <a:lnSpc>
                <a:spcPct val="115000"/>
              </a:lnSpc>
              <a:spcBef>
                <a:spcPts val="0"/>
              </a:spcBef>
              <a:spcAft>
                <a:spcPts val="0"/>
              </a:spcAft>
              <a:buNone/>
            </a:pPr>
            <a:endParaRPr sz="1300">
              <a:latin typeface="Ubuntu"/>
              <a:ea typeface="Ubuntu"/>
              <a:cs typeface="Ubuntu"/>
              <a:sym typeface="Ubuntu"/>
            </a:endParaRPr>
          </a:p>
          <a:p>
            <a:pPr marL="0" lvl="0" indent="0" algn="l" rtl="0">
              <a:lnSpc>
                <a:spcPct val="115000"/>
              </a:lnSpc>
              <a:spcBef>
                <a:spcPts val="0"/>
              </a:spcBef>
              <a:spcAft>
                <a:spcPts val="0"/>
              </a:spcAft>
              <a:buNone/>
            </a:pPr>
            <a:r>
              <a:rPr lang="en" sz="1300" b="1">
                <a:latin typeface="Ubuntu"/>
                <a:ea typeface="Ubuntu"/>
                <a:cs typeface="Ubuntu"/>
                <a:sym typeface="Ubuntu"/>
              </a:rPr>
              <a:t>PRO TIP: </a:t>
            </a:r>
            <a:r>
              <a:rPr lang="en" sz="1300">
                <a:latin typeface="Ubuntu"/>
                <a:ea typeface="Ubuntu"/>
                <a:cs typeface="Ubuntu"/>
                <a:sym typeface="Ubuntu"/>
              </a:rPr>
              <a:t>if you’re new to credit, consider getting a store credit card at a place you shop often</a:t>
            </a:r>
            <a:endParaRPr sz="1300">
              <a:latin typeface="Ubuntu"/>
              <a:ea typeface="Ubuntu"/>
              <a:cs typeface="Ubuntu"/>
              <a:sym typeface="Ubuntu"/>
            </a:endParaRPr>
          </a:p>
        </p:txBody>
      </p:sp>
      <p:sp>
        <p:nvSpPr>
          <p:cNvPr id="591" name="Google Shape;591;p83"/>
          <p:cNvSpPr txBox="1"/>
          <p:nvPr/>
        </p:nvSpPr>
        <p:spPr>
          <a:xfrm>
            <a:off x="-17375" y="375767"/>
            <a:ext cx="1922100" cy="1268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600">
              <a:solidFill>
                <a:srgbClr val="FFFFFF"/>
              </a:solidFill>
              <a:latin typeface="Ubuntu"/>
              <a:ea typeface="Ubuntu"/>
              <a:cs typeface="Ubuntu"/>
              <a:sym typeface="Ubuntu"/>
            </a:endParaRPr>
          </a:p>
          <a:p>
            <a:pPr marL="0" lvl="0" indent="0" algn="ctr" rtl="0">
              <a:spcBef>
                <a:spcPts val="0"/>
              </a:spcBef>
              <a:spcAft>
                <a:spcPts val="0"/>
              </a:spcAft>
              <a:buNone/>
            </a:pPr>
            <a:endParaRPr sz="2600">
              <a:solidFill>
                <a:srgbClr val="FFFFFF"/>
              </a:solidFill>
              <a:latin typeface="Ubuntu"/>
              <a:ea typeface="Ubuntu"/>
              <a:cs typeface="Ubuntu"/>
              <a:sym typeface="Ubuntu"/>
            </a:endParaRPr>
          </a:p>
          <a:p>
            <a:pPr marL="0" lvl="0" indent="0" algn="ctr" rtl="0">
              <a:spcBef>
                <a:spcPts val="0"/>
              </a:spcBef>
              <a:spcAft>
                <a:spcPts val="0"/>
              </a:spcAft>
              <a:buNone/>
            </a:pPr>
            <a:r>
              <a:rPr lang="en" sz="2600">
                <a:solidFill>
                  <a:srgbClr val="FFFFFF"/>
                </a:solidFill>
                <a:latin typeface="Ubuntu"/>
                <a:ea typeface="Ubuntu"/>
                <a:cs typeface="Ubuntu"/>
                <a:sym typeface="Ubuntu"/>
              </a:rPr>
              <a:t>Credit Score Rules</a:t>
            </a:r>
            <a:endParaRPr sz="2600">
              <a:solidFill>
                <a:srgbClr val="FFFFFF"/>
              </a:solidFill>
              <a:latin typeface="Ubuntu"/>
              <a:ea typeface="Ubuntu"/>
              <a:cs typeface="Ubuntu"/>
              <a:sym typeface="Ubuntu"/>
            </a:endParaRPr>
          </a:p>
        </p:txBody>
      </p:sp>
      <p:pic>
        <p:nvPicPr>
          <p:cNvPr id="592" name="Google Shape;592;p83"/>
          <p:cNvPicPr preferRelativeResize="0"/>
          <p:nvPr/>
        </p:nvPicPr>
        <p:blipFill>
          <a:blip r:embed="rId4">
            <a:alphaModFix/>
          </a:blip>
          <a:stretch>
            <a:fillRect/>
          </a:stretch>
        </p:blipFill>
        <p:spPr>
          <a:xfrm>
            <a:off x="4609688" y="1094683"/>
            <a:ext cx="714375" cy="828675"/>
          </a:xfrm>
          <a:prstGeom prst="rect">
            <a:avLst/>
          </a:prstGeom>
          <a:noFill/>
          <a:ln>
            <a:noFill/>
          </a:ln>
        </p:spPr>
      </p:pic>
      <p:pic>
        <p:nvPicPr>
          <p:cNvPr id="593" name="Google Shape;593;p83"/>
          <p:cNvPicPr preferRelativeResize="0"/>
          <p:nvPr/>
        </p:nvPicPr>
        <p:blipFill>
          <a:blip r:embed="rId5">
            <a:alphaModFix/>
          </a:blip>
          <a:stretch>
            <a:fillRect/>
          </a:stretch>
        </p:blipFill>
        <p:spPr>
          <a:xfrm>
            <a:off x="7793575" y="1030250"/>
            <a:ext cx="971550" cy="533400"/>
          </a:xfrm>
          <a:prstGeom prst="rect">
            <a:avLst/>
          </a:prstGeom>
          <a:noFill/>
          <a:ln>
            <a:noFill/>
          </a:ln>
        </p:spPr>
      </p:pic>
      <p:pic>
        <p:nvPicPr>
          <p:cNvPr id="594" name="Google Shape;594;p83"/>
          <p:cNvPicPr preferRelativeResize="0"/>
          <p:nvPr/>
        </p:nvPicPr>
        <p:blipFill>
          <a:blip r:embed="rId6">
            <a:alphaModFix/>
          </a:blip>
          <a:stretch>
            <a:fillRect/>
          </a:stretch>
        </p:blipFill>
        <p:spPr>
          <a:xfrm>
            <a:off x="8277488" y="4328967"/>
            <a:ext cx="542925" cy="514350"/>
          </a:xfrm>
          <a:prstGeom prst="rect">
            <a:avLst/>
          </a:prstGeom>
          <a:noFill/>
          <a:ln>
            <a:noFill/>
          </a:ln>
        </p:spPr>
      </p:pic>
      <p:pic>
        <p:nvPicPr>
          <p:cNvPr id="595" name="Google Shape;595;p83"/>
          <p:cNvPicPr preferRelativeResize="0"/>
          <p:nvPr/>
        </p:nvPicPr>
        <p:blipFill rotWithShape="1">
          <a:blip r:embed="rId7">
            <a:alphaModFix/>
          </a:blip>
          <a:srcRect r="3577"/>
          <a:stretch/>
        </p:blipFill>
        <p:spPr>
          <a:xfrm>
            <a:off x="6100450" y="2602920"/>
            <a:ext cx="469475" cy="637146"/>
          </a:xfrm>
          <a:prstGeom prst="rect">
            <a:avLst/>
          </a:prstGeom>
          <a:noFill/>
          <a:ln>
            <a:noFill/>
          </a:ln>
        </p:spPr>
      </p:pic>
      <p:pic>
        <p:nvPicPr>
          <p:cNvPr id="596" name="Google Shape;596;p83"/>
          <p:cNvPicPr preferRelativeResize="0"/>
          <p:nvPr/>
        </p:nvPicPr>
        <p:blipFill rotWithShape="1">
          <a:blip r:embed="rId8">
            <a:alphaModFix/>
          </a:blip>
          <a:srcRect l="3698" t="5882" b="3489"/>
          <a:stretch/>
        </p:blipFill>
        <p:spPr>
          <a:xfrm>
            <a:off x="2254225" y="5881529"/>
            <a:ext cx="469475" cy="554467"/>
          </a:xfrm>
          <a:prstGeom prst="rect">
            <a:avLst/>
          </a:prstGeom>
          <a:noFill/>
          <a:ln>
            <a:noFill/>
          </a:ln>
        </p:spPr>
      </p:pic>
      <p:sp>
        <p:nvSpPr>
          <p:cNvPr id="597" name="Google Shape;597;p83"/>
          <p:cNvSpPr txBox="1"/>
          <p:nvPr/>
        </p:nvSpPr>
        <p:spPr>
          <a:xfrm>
            <a:off x="2025025" y="6471850"/>
            <a:ext cx="702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Georgia"/>
                <a:ea typeface="Georgia"/>
                <a:cs typeface="Georgia"/>
                <a:sym typeface="Georgia"/>
              </a:rPr>
              <a:t>Topics like this can inspire student game design. </a:t>
            </a:r>
            <a:endParaRPr sz="1800">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300"/>
                                        <p:tgtEl>
                                          <p:spTgt spid="586"/>
                                        </p:tgtEl>
                                      </p:cBhvr>
                                    </p:animEffect>
                                  </p:childTnLst>
                                </p:cTn>
                              </p:par>
                              <p:par>
                                <p:cTn id="8" presetID="10" presetClass="entr" presetSubtype="0" fill="hold" nodeType="withEffect">
                                  <p:stCondLst>
                                    <p:cond delay="0"/>
                                  </p:stCondLst>
                                  <p:childTnLst>
                                    <p:set>
                                      <p:cBhvr>
                                        <p:cTn id="9" dur="1" fill="hold">
                                          <p:stCondLst>
                                            <p:cond delay="0"/>
                                          </p:stCondLst>
                                        </p:cTn>
                                        <p:tgtEl>
                                          <p:spTgt spid="592"/>
                                        </p:tgtEl>
                                        <p:attrNameLst>
                                          <p:attrName>style.visibility</p:attrName>
                                        </p:attrNameLst>
                                      </p:cBhvr>
                                      <p:to>
                                        <p:strVal val="visible"/>
                                      </p:to>
                                    </p:set>
                                    <p:animEffect transition="in" filter="fade">
                                      <p:cBhvr>
                                        <p:cTn id="10" dur="1000"/>
                                        <p:tgtEl>
                                          <p:spTgt spid="592"/>
                                        </p:tgtEl>
                                      </p:cBhvr>
                                    </p:animEffect>
                                  </p:childTnLst>
                                </p:cTn>
                              </p:par>
                              <p:par>
                                <p:cTn id="11" presetID="10" presetClass="entr" presetSubtype="0" fill="hold" nodeType="withEffect">
                                  <p:stCondLst>
                                    <p:cond delay="0"/>
                                  </p:stCondLst>
                                  <p:childTnLst>
                                    <p:set>
                                      <p:cBhvr>
                                        <p:cTn id="12" dur="1" fill="hold">
                                          <p:stCondLst>
                                            <p:cond delay="0"/>
                                          </p:stCondLst>
                                        </p:cTn>
                                        <p:tgtEl>
                                          <p:spTgt spid="581"/>
                                        </p:tgtEl>
                                        <p:attrNameLst>
                                          <p:attrName>style.visibility</p:attrName>
                                        </p:attrNameLst>
                                      </p:cBhvr>
                                      <p:to>
                                        <p:strVal val="visible"/>
                                      </p:to>
                                    </p:set>
                                    <p:animEffect transition="in" filter="fade">
                                      <p:cBhvr>
                                        <p:cTn id="13" dur="1000"/>
                                        <p:tgtEl>
                                          <p:spTgt spid="58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87"/>
                                        </p:tgtEl>
                                        <p:attrNameLst>
                                          <p:attrName>style.visibility</p:attrName>
                                        </p:attrNameLst>
                                      </p:cBhvr>
                                      <p:to>
                                        <p:strVal val="visible"/>
                                      </p:to>
                                    </p:set>
                                    <p:animEffect transition="in" filter="fade">
                                      <p:cBhvr>
                                        <p:cTn id="18" dur="1000"/>
                                        <p:tgtEl>
                                          <p:spTgt spid="587"/>
                                        </p:tgtEl>
                                      </p:cBhvr>
                                    </p:animEffect>
                                  </p:childTnLst>
                                </p:cTn>
                              </p:par>
                              <p:par>
                                <p:cTn id="19" presetID="10" presetClass="entr" presetSubtype="0" fill="hold" nodeType="withEffect">
                                  <p:stCondLst>
                                    <p:cond delay="0"/>
                                  </p:stCondLst>
                                  <p:childTnLst>
                                    <p:set>
                                      <p:cBhvr>
                                        <p:cTn id="20" dur="1" fill="hold">
                                          <p:stCondLst>
                                            <p:cond delay="0"/>
                                          </p:stCondLst>
                                        </p:cTn>
                                        <p:tgtEl>
                                          <p:spTgt spid="593"/>
                                        </p:tgtEl>
                                        <p:attrNameLst>
                                          <p:attrName>style.visibility</p:attrName>
                                        </p:attrNameLst>
                                      </p:cBhvr>
                                      <p:to>
                                        <p:strVal val="visible"/>
                                      </p:to>
                                    </p:set>
                                    <p:animEffect transition="in" filter="fade">
                                      <p:cBhvr>
                                        <p:cTn id="21" dur="1000"/>
                                        <p:tgtEl>
                                          <p:spTgt spid="593"/>
                                        </p:tgtEl>
                                      </p:cBhvr>
                                    </p:animEffect>
                                  </p:childTnLst>
                                </p:cTn>
                              </p:par>
                              <p:par>
                                <p:cTn id="22" presetID="10" presetClass="entr" presetSubtype="0" fill="hold" nodeType="withEffect">
                                  <p:stCondLst>
                                    <p:cond delay="0"/>
                                  </p:stCondLst>
                                  <p:childTnLst>
                                    <p:set>
                                      <p:cBhvr>
                                        <p:cTn id="23" dur="1" fill="hold">
                                          <p:stCondLst>
                                            <p:cond delay="0"/>
                                          </p:stCondLst>
                                        </p:cTn>
                                        <p:tgtEl>
                                          <p:spTgt spid="582"/>
                                        </p:tgtEl>
                                        <p:attrNameLst>
                                          <p:attrName>style.visibility</p:attrName>
                                        </p:attrNameLst>
                                      </p:cBhvr>
                                      <p:to>
                                        <p:strVal val="visible"/>
                                      </p:to>
                                    </p:set>
                                    <p:animEffect transition="in" filter="fade">
                                      <p:cBhvr>
                                        <p:cTn id="24" dur="1000"/>
                                        <p:tgtEl>
                                          <p:spTgt spid="58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88"/>
                                        </p:tgtEl>
                                        <p:attrNameLst>
                                          <p:attrName>style.visibility</p:attrName>
                                        </p:attrNameLst>
                                      </p:cBhvr>
                                      <p:to>
                                        <p:strVal val="visible"/>
                                      </p:to>
                                    </p:set>
                                    <p:animEffect transition="in" filter="fade">
                                      <p:cBhvr>
                                        <p:cTn id="29" dur="1000"/>
                                        <p:tgtEl>
                                          <p:spTgt spid="588"/>
                                        </p:tgtEl>
                                      </p:cBhvr>
                                    </p:animEffect>
                                  </p:childTnLst>
                                </p:cTn>
                              </p:par>
                              <p:par>
                                <p:cTn id="30" presetID="10" presetClass="entr" presetSubtype="0" fill="hold" nodeType="withEffect">
                                  <p:stCondLst>
                                    <p:cond delay="0"/>
                                  </p:stCondLst>
                                  <p:childTnLst>
                                    <p:set>
                                      <p:cBhvr>
                                        <p:cTn id="31" dur="1" fill="hold">
                                          <p:stCondLst>
                                            <p:cond delay="0"/>
                                          </p:stCondLst>
                                        </p:cTn>
                                        <p:tgtEl>
                                          <p:spTgt spid="596"/>
                                        </p:tgtEl>
                                        <p:attrNameLst>
                                          <p:attrName>style.visibility</p:attrName>
                                        </p:attrNameLst>
                                      </p:cBhvr>
                                      <p:to>
                                        <p:strVal val="visible"/>
                                      </p:to>
                                    </p:set>
                                    <p:animEffect transition="in" filter="fade">
                                      <p:cBhvr>
                                        <p:cTn id="32" dur="1000"/>
                                        <p:tgtEl>
                                          <p:spTgt spid="596"/>
                                        </p:tgtEl>
                                      </p:cBhvr>
                                    </p:animEffect>
                                  </p:childTnLst>
                                </p:cTn>
                              </p:par>
                              <p:par>
                                <p:cTn id="33" presetID="10" presetClass="entr" presetSubtype="0" fill="hold" nodeType="withEffect">
                                  <p:stCondLst>
                                    <p:cond delay="0"/>
                                  </p:stCondLst>
                                  <p:childTnLst>
                                    <p:set>
                                      <p:cBhvr>
                                        <p:cTn id="34" dur="1" fill="hold">
                                          <p:stCondLst>
                                            <p:cond delay="0"/>
                                          </p:stCondLst>
                                        </p:cTn>
                                        <p:tgtEl>
                                          <p:spTgt spid="583"/>
                                        </p:tgtEl>
                                        <p:attrNameLst>
                                          <p:attrName>style.visibility</p:attrName>
                                        </p:attrNameLst>
                                      </p:cBhvr>
                                      <p:to>
                                        <p:strVal val="visible"/>
                                      </p:to>
                                    </p:set>
                                    <p:animEffect transition="in" filter="fade">
                                      <p:cBhvr>
                                        <p:cTn id="35" dur="1000"/>
                                        <p:tgtEl>
                                          <p:spTgt spid="5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89"/>
                                        </p:tgtEl>
                                        <p:attrNameLst>
                                          <p:attrName>style.visibility</p:attrName>
                                        </p:attrNameLst>
                                      </p:cBhvr>
                                      <p:to>
                                        <p:strVal val="visible"/>
                                      </p:to>
                                    </p:set>
                                    <p:animEffect transition="in" filter="fade">
                                      <p:cBhvr>
                                        <p:cTn id="40" dur="1000"/>
                                        <p:tgtEl>
                                          <p:spTgt spid="589"/>
                                        </p:tgtEl>
                                      </p:cBhvr>
                                    </p:animEffect>
                                  </p:childTnLst>
                                </p:cTn>
                              </p:par>
                              <p:par>
                                <p:cTn id="41" presetID="10" presetClass="entr" presetSubtype="0" fill="hold" nodeType="withEffect">
                                  <p:stCondLst>
                                    <p:cond delay="0"/>
                                  </p:stCondLst>
                                  <p:childTnLst>
                                    <p:set>
                                      <p:cBhvr>
                                        <p:cTn id="42" dur="1" fill="hold">
                                          <p:stCondLst>
                                            <p:cond delay="0"/>
                                          </p:stCondLst>
                                        </p:cTn>
                                        <p:tgtEl>
                                          <p:spTgt spid="595"/>
                                        </p:tgtEl>
                                        <p:attrNameLst>
                                          <p:attrName>style.visibility</p:attrName>
                                        </p:attrNameLst>
                                      </p:cBhvr>
                                      <p:to>
                                        <p:strVal val="visible"/>
                                      </p:to>
                                    </p:set>
                                    <p:animEffect transition="in" filter="fade">
                                      <p:cBhvr>
                                        <p:cTn id="43" dur="1000"/>
                                        <p:tgtEl>
                                          <p:spTgt spid="595"/>
                                        </p:tgtEl>
                                      </p:cBhvr>
                                    </p:animEffect>
                                  </p:childTnLst>
                                </p:cTn>
                              </p:par>
                              <p:par>
                                <p:cTn id="44" presetID="10" presetClass="entr" presetSubtype="0" fill="hold" nodeType="withEffect">
                                  <p:stCondLst>
                                    <p:cond delay="0"/>
                                  </p:stCondLst>
                                  <p:childTnLst>
                                    <p:set>
                                      <p:cBhvr>
                                        <p:cTn id="45" dur="1" fill="hold">
                                          <p:stCondLst>
                                            <p:cond delay="0"/>
                                          </p:stCondLst>
                                        </p:cTn>
                                        <p:tgtEl>
                                          <p:spTgt spid="584"/>
                                        </p:tgtEl>
                                        <p:attrNameLst>
                                          <p:attrName>style.visibility</p:attrName>
                                        </p:attrNameLst>
                                      </p:cBhvr>
                                      <p:to>
                                        <p:strVal val="visible"/>
                                      </p:to>
                                    </p:set>
                                    <p:animEffect transition="in" filter="fade">
                                      <p:cBhvr>
                                        <p:cTn id="46" dur="1000"/>
                                        <p:tgtEl>
                                          <p:spTgt spid="58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90"/>
                                        </p:tgtEl>
                                        <p:attrNameLst>
                                          <p:attrName>style.visibility</p:attrName>
                                        </p:attrNameLst>
                                      </p:cBhvr>
                                      <p:to>
                                        <p:strVal val="visible"/>
                                      </p:to>
                                    </p:set>
                                    <p:animEffect transition="in" filter="fade">
                                      <p:cBhvr>
                                        <p:cTn id="51" dur="1000"/>
                                        <p:tgtEl>
                                          <p:spTgt spid="590"/>
                                        </p:tgtEl>
                                      </p:cBhvr>
                                    </p:animEffect>
                                  </p:childTnLst>
                                </p:cTn>
                              </p:par>
                              <p:par>
                                <p:cTn id="52" presetID="10" presetClass="entr" presetSubtype="0" fill="hold" nodeType="withEffect">
                                  <p:stCondLst>
                                    <p:cond delay="0"/>
                                  </p:stCondLst>
                                  <p:childTnLst>
                                    <p:set>
                                      <p:cBhvr>
                                        <p:cTn id="53" dur="1" fill="hold">
                                          <p:stCondLst>
                                            <p:cond delay="0"/>
                                          </p:stCondLst>
                                        </p:cTn>
                                        <p:tgtEl>
                                          <p:spTgt spid="594"/>
                                        </p:tgtEl>
                                        <p:attrNameLst>
                                          <p:attrName>style.visibility</p:attrName>
                                        </p:attrNameLst>
                                      </p:cBhvr>
                                      <p:to>
                                        <p:strVal val="visible"/>
                                      </p:to>
                                    </p:set>
                                    <p:animEffect transition="in" filter="fade">
                                      <p:cBhvr>
                                        <p:cTn id="54" dur="1000"/>
                                        <p:tgtEl>
                                          <p:spTgt spid="594"/>
                                        </p:tgtEl>
                                      </p:cBhvr>
                                    </p:animEffect>
                                  </p:childTnLst>
                                </p:cTn>
                              </p:par>
                              <p:par>
                                <p:cTn id="55" presetID="10" presetClass="entr" presetSubtype="0" fill="hold" nodeType="withEffect">
                                  <p:stCondLst>
                                    <p:cond delay="0"/>
                                  </p:stCondLst>
                                  <p:childTnLst>
                                    <p:set>
                                      <p:cBhvr>
                                        <p:cTn id="56" dur="1" fill="hold">
                                          <p:stCondLst>
                                            <p:cond delay="0"/>
                                          </p:stCondLst>
                                        </p:cTn>
                                        <p:tgtEl>
                                          <p:spTgt spid="585"/>
                                        </p:tgtEl>
                                        <p:attrNameLst>
                                          <p:attrName>style.visibility</p:attrName>
                                        </p:attrNameLst>
                                      </p:cBhvr>
                                      <p:to>
                                        <p:strVal val="visible"/>
                                      </p:to>
                                    </p:set>
                                    <p:animEffect transition="in" filter="fade">
                                      <p:cBhvr>
                                        <p:cTn id="57" dur="1000"/>
                                        <p:tgtEl>
                                          <p:spTgt spid="5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86"/>
                                        </p:tgtEl>
                                        <p:attrNameLst>
                                          <p:attrName>style.visibility</p:attrName>
                                        </p:attrNameLst>
                                      </p:cBhvr>
                                      <p:to>
                                        <p:strVal val="visible"/>
                                      </p:to>
                                    </p:set>
                                    <p:animEffect transition="in" filter="fade">
                                      <p:cBhvr>
                                        <p:cTn id="62" dur="1000"/>
                                        <p:tgtEl>
                                          <p:spTgt spid="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84"/>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3" name="Google Shape;603;p84"/>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604" name="Google Shape;604;p84"/>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Create a Song</a:t>
            </a:r>
            <a:endParaRPr/>
          </a:p>
        </p:txBody>
      </p:sp>
      <p:pic>
        <p:nvPicPr>
          <p:cNvPr id="605" name="Google Shape;605;p84" descr="The importance of research, how to work with a beat, digital verses physical writing." title="Dyalekt on WRITING PROCESS - (Pockets Change FinFest)">
            <a:hlinkClick r:id="rId4"/>
          </p:cNvPr>
          <p:cNvPicPr preferRelativeResize="0"/>
          <p:nvPr/>
        </p:nvPicPr>
        <p:blipFill>
          <a:blip r:embed="rId5">
            <a:alphaModFix/>
          </a:blip>
          <a:stretch>
            <a:fillRect/>
          </a:stretch>
        </p:blipFill>
        <p:spPr>
          <a:xfrm>
            <a:off x="4702975" y="2035425"/>
            <a:ext cx="4041575" cy="2273387"/>
          </a:xfrm>
          <a:prstGeom prst="rect">
            <a:avLst/>
          </a:prstGeom>
          <a:noFill/>
          <a:ln w="19050" cap="flat" cmpd="sng">
            <a:solidFill>
              <a:schemeClr val="dk2"/>
            </a:solidFill>
            <a:prstDash val="solid"/>
            <a:round/>
            <a:headEnd type="none" w="sm" len="sm"/>
            <a:tailEnd type="none" w="sm" len="sm"/>
          </a:ln>
        </p:spPr>
      </p:pic>
      <p:pic>
        <p:nvPicPr>
          <p:cNvPr id="606" name="Google Shape;606;p84" title="Soul Science Lab: Chen Lo Writing Tips">
            <a:hlinkClick r:id="rId6"/>
          </p:cNvPr>
          <p:cNvPicPr preferRelativeResize="0"/>
          <p:nvPr/>
        </p:nvPicPr>
        <p:blipFill>
          <a:blip r:embed="rId7">
            <a:alphaModFix/>
          </a:blip>
          <a:stretch>
            <a:fillRect/>
          </a:stretch>
        </p:blipFill>
        <p:spPr>
          <a:xfrm>
            <a:off x="443800" y="2035425"/>
            <a:ext cx="4041575" cy="2273394"/>
          </a:xfrm>
          <a:prstGeom prst="rect">
            <a:avLst/>
          </a:prstGeom>
          <a:noFill/>
          <a:ln w="19050" cap="flat" cmpd="sng">
            <a:solidFill>
              <a:schemeClr val="dk2"/>
            </a:solidFill>
            <a:prstDash val="solid"/>
            <a:round/>
            <a:headEnd type="none" w="sm" len="sm"/>
            <a:tailEnd type="none" w="sm" len="sm"/>
          </a:ln>
        </p:spPr>
      </p:pic>
      <p:sp>
        <p:nvSpPr>
          <p:cNvPr id="607" name="Google Shape;607;p84"/>
          <p:cNvSpPr txBox="1"/>
          <p:nvPr/>
        </p:nvSpPr>
        <p:spPr>
          <a:xfrm>
            <a:off x="443788" y="1295675"/>
            <a:ext cx="40416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Georgia"/>
                <a:ea typeface="Georgia"/>
                <a:cs typeface="Georgia"/>
                <a:sym typeface="Georgia"/>
              </a:rPr>
              <a:t>Song Writing Tips &amp; Tools</a:t>
            </a:r>
            <a:endParaRPr sz="600">
              <a:solidFill>
                <a:schemeClr val="dk1"/>
              </a:solidFill>
            </a:endParaRPr>
          </a:p>
        </p:txBody>
      </p:sp>
      <p:sp>
        <p:nvSpPr>
          <p:cNvPr id="608" name="Google Shape;608;p84"/>
          <p:cNvSpPr txBox="1"/>
          <p:nvPr/>
        </p:nvSpPr>
        <p:spPr>
          <a:xfrm>
            <a:off x="317700" y="4461775"/>
            <a:ext cx="88263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dk1"/>
                </a:solidFill>
                <a:highlight>
                  <a:srgbClr val="FFFFFF"/>
                </a:highlight>
                <a:latin typeface="Georgia"/>
                <a:ea typeface="Georgia"/>
                <a:cs typeface="Georgia"/>
                <a:sym typeface="Georgia"/>
              </a:rPr>
              <a:t>For a detailed breakdown on songwriting</a:t>
            </a:r>
            <a:r>
              <a:rPr lang="en" sz="2200">
                <a:solidFill>
                  <a:schemeClr val="dk1"/>
                </a:solidFill>
                <a:highlight>
                  <a:srgbClr val="FFFFFF"/>
                </a:highlight>
                <a:uFill>
                  <a:noFill/>
                </a:uFill>
                <a:latin typeface="Georgia"/>
                <a:ea typeface="Georgia"/>
                <a:cs typeface="Georgia"/>
                <a:sym typeface="Georgia"/>
                <a:hlinkClick r:id="rId8">
                  <a:extLst>
                    <a:ext uri="{A12FA001-AC4F-418D-AE19-62706E023703}">
                      <ahyp:hlinkClr xmlns:ahyp="http://schemas.microsoft.com/office/drawing/2018/hyperlinkcolor" val="tx"/>
                    </a:ext>
                  </a:extLst>
                </a:hlinkClick>
              </a:rPr>
              <a:t> </a:t>
            </a:r>
            <a:r>
              <a:rPr lang="en" sz="2200" u="sng">
                <a:solidFill>
                  <a:schemeClr val="hlink"/>
                </a:solidFill>
                <a:highlight>
                  <a:srgbClr val="FFFFFF"/>
                </a:highlight>
                <a:latin typeface="Georgia"/>
                <a:ea typeface="Georgia"/>
                <a:cs typeface="Georgia"/>
                <a:sym typeface="Georgia"/>
                <a:hlinkClick r:id="rId8"/>
              </a:rPr>
              <a:t>check out this article by Soundtrap</a:t>
            </a:r>
            <a:endParaRPr sz="2200">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endParaRPr sz="2200" b="1">
              <a:solidFill>
                <a:schemeClr val="dk1"/>
              </a:solidFill>
              <a:highlight>
                <a:srgbClr val="FFFFFF"/>
              </a:highlight>
              <a:latin typeface="Georgia"/>
              <a:ea typeface="Georgia"/>
              <a:cs typeface="Georgia"/>
              <a:sym typeface="Georgia"/>
            </a:endParaRPr>
          </a:p>
          <a:p>
            <a:pPr marL="0" lvl="0" indent="0" algn="l" rtl="0">
              <a:spcBef>
                <a:spcPts val="0"/>
              </a:spcBef>
              <a:spcAft>
                <a:spcPts val="0"/>
              </a:spcAft>
              <a:buNone/>
            </a:pPr>
            <a:r>
              <a:rPr lang="en" sz="2200">
                <a:solidFill>
                  <a:schemeClr val="dk1"/>
                </a:solidFill>
                <a:highlight>
                  <a:srgbClr val="FFFFFF"/>
                </a:highlight>
                <a:latin typeface="Georgia"/>
                <a:ea typeface="Georgia"/>
                <a:cs typeface="Georgia"/>
                <a:sym typeface="Georgia"/>
              </a:rPr>
              <a:t>Visit </a:t>
            </a:r>
            <a:r>
              <a:rPr lang="en" sz="2200" u="sng">
                <a:solidFill>
                  <a:schemeClr val="hlink"/>
                </a:solidFill>
                <a:highlight>
                  <a:srgbClr val="FFFFFF"/>
                </a:highlight>
                <a:latin typeface="Georgia"/>
                <a:ea typeface="Georgia"/>
                <a:cs typeface="Georgia"/>
                <a:sym typeface="Georgia"/>
                <a:hlinkClick r:id="rId9"/>
              </a:rPr>
              <a:t>www.pocketschange.com/finfest</a:t>
            </a:r>
            <a:r>
              <a:rPr lang="en" sz="2200">
                <a:solidFill>
                  <a:schemeClr val="dk1"/>
                </a:solidFill>
                <a:highlight>
                  <a:srgbClr val="FFFFFF"/>
                </a:highlight>
                <a:latin typeface="Georgia"/>
                <a:ea typeface="Georgia"/>
                <a:cs typeface="Georgia"/>
                <a:sym typeface="Georgia"/>
              </a:rPr>
              <a:t> for lessons</a:t>
            </a:r>
            <a:endParaRPr sz="2200">
              <a:solidFill>
                <a:schemeClr val="dk1"/>
              </a:solidFill>
              <a:highlight>
                <a:srgbClr val="FFFFFF"/>
              </a:highlight>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animEffect transition="in" filter="fade">
                                      <p:cBhvr>
                                        <p:cTn id="7" dur="1000"/>
                                        <p:tgtEl>
                                          <p:spTgt spid="6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6"/>
                                        </p:tgtEl>
                                        <p:attrNameLst>
                                          <p:attrName>style.visibility</p:attrName>
                                        </p:attrNameLst>
                                      </p:cBhvr>
                                      <p:to>
                                        <p:strVal val="visible"/>
                                      </p:to>
                                    </p:set>
                                    <p:animEffect transition="in" filter="fade">
                                      <p:cBhvr>
                                        <p:cTn id="12" dur="1000"/>
                                        <p:tgtEl>
                                          <p:spTgt spid="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85"/>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4" name="Google Shape;614;p85"/>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615" name="Google Shape;615;p85"/>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Draw a Webcomic</a:t>
            </a:r>
            <a:endParaRPr/>
          </a:p>
        </p:txBody>
      </p:sp>
      <p:pic>
        <p:nvPicPr>
          <p:cNvPr id="616" name="Google Shape;616;p85" title="2.png"/>
          <p:cNvPicPr preferRelativeResize="0"/>
          <p:nvPr/>
        </p:nvPicPr>
        <p:blipFill>
          <a:blip r:embed="rId4">
            <a:alphaModFix/>
          </a:blip>
          <a:stretch>
            <a:fillRect/>
          </a:stretch>
        </p:blipFill>
        <p:spPr>
          <a:xfrm>
            <a:off x="109975" y="844475"/>
            <a:ext cx="3009350" cy="3009350"/>
          </a:xfrm>
          <a:prstGeom prst="rect">
            <a:avLst/>
          </a:prstGeom>
          <a:noFill/>
          <a:ln>
            <a:noFill/>
          </a:ln>
        </p:spPr>
      </p:pic>
      <p:pic>
        <p:nvPicPr>
          <p:cNvPr id="617" name="Google Shape;617;p85" title="3.png"/>
          <p:cNvPicPr preferRelativeResize="0"/>
          <p:nvPr/>
        </p:nvPicPr>
        <p:blipFill>
          <a:blip r:embed="rId5">
            <a:alphaModFix/>
          </a:blip>
          <a:stretch>
            <a:fillRect/>
          </a:stretch>
        </p:blipFill>
        <p:spPr>
          <a:xfrm>
            <a:off x="3235375" y="1150300"/>
            <a:ext cx="2904301" cy="2904301"/>
          </a:xfrm>
          <a:prstGeom prst="rect">
            <a:avLst/>
          </a:prstGeom>
          <a:noFill/>
          <a:ln>
            <a:noFill/>
          </a:ln>
        </p:spPr>
      </p:pic>
      <p:pic>
        <p:nvPicPr>
          <p:cNvPr id="618" name="Google Shape;618;p85" title="4.png"/>
          <p:cNvPicPr preferRelativeResize="0"/>
          <p:nvPr/>
        </p:nvPicPr>
        <p:blipFill>
          <a:blip r:embed="rId6">
            <a:alphaModFix/>
          </a:blip>
          <a:stretch>
            <a:fillRect/>
          </a:stretch>
        </p:blipFill>
        <p:spPr>
          <a:xfrm>
            <a:off x="6418475" y="1685775"/>
            <a:ext cx="2652950" cy="2652950"/>
          </a:xfrm>
          <a:prstGeom prst="rect">
            <a:avLst/>
          </a:prstGeom>
          <a:noFill/>
          <a:ln>
            <a:noFill/>
          </a:ln>
        </p:spPr>
      </p:pic>
      <p:sp>
        <p:nvSpPr>
          <p:cNvPr id="619" name="Google Shape;619;p85"/>
          <p:cNvSpPr txBox="1"/>
          <p:nvPr/>
        </p:nvSpPr>
        <p:spPr>
          <a:xfrm>
            <a:off x="251375" y="5180025"/>
            <a:ext cx="8062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Georgia"/>
                <a:ea typeface="Georgia"/>
                <a:cs typeface="Georgia"/>
                <a:sym typeface="Georgia"/>
              </a:rPr>
              <a:t>For </a:t>
            </a:r>
            <a:r>
              <a:rPr lang="en" sz="2200" i="1">
                <a:latin typeface="Georgia"/>
                <a:ea typeface="Georgia"/>
                <a:cs typeface="Georgia"/>
                <a:sym typeface="Georgia"/>
              </a:rPr>
              <a:t>More Asking for a Friend</a:t>
            </a:r>
            <a:r>
              <a:rPr lang="en" sz="2200">
                <a:latin typeface="Georgia"/>
                <a:ea typeface="Georgia"/>
                <a:cs typeface="Georgia"/>
                <a:sym typeface="Georgia"/>
              </a:rPr>
              <a:t> webcomics visit: </a:t>
            </a:r>
            <a:endParaRPr sz="2200">
              <a:latin typeface="Georgia"/>
              <a:ea typeface="Georgia"/>
              <a:cs typeface="Georgia"/>
              <a:sym typeface="Georgia"/>
            </a:endParaRPr>
          </a:p>
          <a:p>
            <a:pPr marL="0" lvl="0" indent="0" algn="l" rtl="0">
              <a:spcBef>
                <a:spcPts val="0"/>
              </a:spcBef>
              <a:spcAft>
                <a:spcPts val="0"/>
              </a:spcAft>
              <a:buNone/>
            </a:pPr>
            <a:r>
              <a:rPr lang="en" sz="2200" u="sng">
                <a:solidFill>
                  <a:schemeClr val="hlink"/>
                </a:solidFill>
                <a:latin typeface="Georgia"/>
                <a:ea typeface="Georgia"/>
                <a:cs typeface="Georgia"/>
                <a:sym typeface="Georgia"/>
                <a:hlinkClick r:id="rId7"/>
              </a:rPr>
              <a:t>https://www.pocketschange.com/money-buddies-lesson</a:t>
            </a:r>
            <a:endParaRPr sz="2200">
              <a:latin typeface="Georgia"/>
              <a:ea typeface="Georgia"/>
              <a:cs typeface="Georgia"/>
              <a:sym typeface="Georgia"/>
            </a:endParaRPr>
          </a:p>
        </p:txBody>
      </p:sp>
      <p:sp>
        <p:nvSpPr>
          <p:cNvPr id="620" name="Google Shape;620;p85"/>
          <p:cNvSpPr txBox="1"/>
          <p:nvPr/>
        </p:nvSpPr>
        <p:spPr>
          <a:xfrm>
            <a:off x="311075" y="4186350"/>
            <a:ext cx="61074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2200">
                <a:solidFill>
                  <a:schemeClr val="dk1"/>
                </a:solidFill>
                <a:latin typeface="Georgia"/>
                <a:ea typeface="Georgia"/>
                <a:cs typeface="Georgia"/>
                <a:sym typeface="Georgia"/>
              </a:rPr>
              <a:t>For comic templates &amp; guides visit: </a:t>
            </a:r>
            <a:endParaRPr/>
          </a:p>
          <a:p>
            <a:pPr marL="0" lvl="0" indent="0" algn="l" rtl="0">
              <a:spcBef>
                <a:spcPts val="0"/>
              </a:spcBef>
              <a:spcAft>
                <a:spcPts val="0"/>
              </a:spcAft>
              <a:buNone/>
            </a:pPr>
            <a:r>
              <a:rPr lang="en" sz="2200" u="sng">
                <a:solidFill>
                  <a:schemeClr val="hlink"/>
                </a:solidFill>
                <a:latin typeface="Georgia"/>
                <a:ea typeface="Georgia"/>
                <a:cs typeface="Georgia"/>
                <a:sym typeface="Georgia"/>
                <a:hlinkClick r:id="rId8"/>
              </a:rPr>
              <a:t>https://www.canva.com/create/comic-strips/</a:t>
            </a:r>
            <a:endParaRPr sz="2200">
              <a:latin typeface="Georgia"/>
              <a:ea typeface="Georgia"/>
              <a:cs typeface="Georgia"/>
              <a:sym typeface="Georgi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86"/>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6" name="Google Shape;626;p86"/>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627" name="Google Shape;627;p86"/>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Design a Project Pitch </a:t>
            </a:r>
            <a:endParaRPr/>
          </a:p>
        </p:txBody>
      </p:sp>
      <p:sp>
        <p:nvSpPr>
          <p:cNvPr id="628" name="Google Shape;628;p86"/>
          <p:cNvSpPr txBox="1"/>
          <p:nvPr/>
        </p:nvSpPr>
        <p:spPr>
          <a:xfrm>
            <a:off x="2018250" y="5062200"/>
            <a:ext cx="5107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u="sng">
                <a:solidFill>
                  <a:schemeClr val="hlink"/>
                </a:solidFill>
                <a:latin typeface="Georgia"/>
                <a:ea typeface="Georgia"/>
                <a:cs typeface="Georgia"/>
                <a:sym typeface="Georgia"/>
                <a:hlinkClick r:id="rId4"/>
              </a:rPr>
              <a:t>Design the Best Bank Project Template</a:t>
            </a:r>
            <a:endParaRPr sz="2200">
              <a:latin typeface="Georgia"/>
              <a:ea typeface="Georgia"/>
              <a:cs typeface="Georgia"/>
              <a:sym typeface="Georgia"/>
            </a:endParaRPr>
          </a:p>
          <a:p>
            <a:pPr marL="0" lvl="0" indent="0" algn="ctr" rtl="0">
              <a:spcBef>
                <a:spcPts val="0"/>
              </a:spcBef>
              <a:spcAft>
                <a:spcPts val="0"/>
              </a:spcAft>
              <a:buNone/>
            </a:pPr>
            <a:r>
              <a:rPr lang="en" sz="2200" b="1" u="sng">
                <a:solidFill>
                  <a:schemeClr val="hlink"/>
                </a:solidFill>
                <a:latin typeface="Georgia"/>
                <a:ea typeface="Georgia"/>
                <a:cs typeface="Georgia"/>
                <a:sym typeface="Georgia"/>
                <a:hlinkClick r:id="rId5"/>
              </a:rPr>
              <a:t>https://bit.ly/DesignBanks</a:t>
            </a:r>
            <a:endParaRPr sz="2200" b="1">
              <a:latin typeface="Georgia"/>
              <a:ea typeface="Georgia"/>
              <a:cs typeface="Georgia"/>
              <a:sym typeface="Georgia"/>
            </a:endParaRPr>
          </a:p>
        </p:txBody>
      </p:sp>
      <p:pic>
        <p:nvPicPr>
          <p:cNvPr id="629" name="Google Shape;629;p86" title="Student Designing Song.jpg"/>
          <p:cNvPicPr preferRelativeResize="0"/>
          <p:nvPr/>
        </p:nvPicPr>
        <p:blipFill>
          <a:blip r:embed="rId6">
            <a:alphaModFix/>
          </a:blip>
          <a:stretch>
            <a:fillRect/>
          </a:stretch>
        </p:blipFill>
        <p:spPr>
          <a:xfrm>
            <a:off x="5142250" y="1151025"/>
            <a:ext cx="2795526" cy="3727375"/>
          </a:xfrm>
          <a:prstGeom prst="rect">
            <a:avLst/>
          </a:prstGeom>
          <a:noFill/>
          <a:ln w="19050" cap="flat" cmpd="sng">
            <a:solidFill>
              <a:schemeClr val="dk2"/>
            </a:solidFill>
            <a:prstDash val="solid"/>
            <a:round/>
            <a:headEnd type="none" w="sm" len="sm"/>
            <a:tailEnd type="none" w="sm" len="sm"/>
          </a:ln>
        </p:spPr>
      </p:pic>
      <p:pic>
        <p:nvPicPr>
          <p:cNvPr id="630" name="Google Shape;630;p86"/>
          <p:cNvPicPr preferRelativeResize="0"/>
          <p:nvPr/>
        </p:nvPicPr>
        <p:blipFill rotWithShape="1">
          <a:blip r:embed="rId7">
            <a:alphaModFix/>
          </a:blip>
          <a:srcRect l="9243" t="4744" r="9390"/>
          <a:stretch/>
        </p:blipFill>
        <p:spPr>
          <a:xfrm>
            <a:off x="1430975" y="1089650"/>
            <a:ext cx="3040125" cy="372737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87"/>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6" name="Google Shape;636;p87"/>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637" name="Google Shape;637;p87"/>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Build a Better Bank</a:t>
            </a:r>
            <a:endParaRPr/>
          </a:p>
        </p:txBody>
      </p:sp>
      <p:sp>
        <p:nvSpPr>
          <p:cNvPr id="638" name="Google Shape;638;p87"/>
          <p:cNvSpPr txBox="1"/>
          <p:nvPr/>
        </p:nvSpPr>
        <p:spPr>
          <a:xfrm>
            <a:off x="2018250" y="5062200"/>
            <a:ext cx="51075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u="sng">
                <a:solidFill>
                  <a:schemeClr val="hlink"/>
                </a:solidFill>
                <a:latin typeface="Georgia"/>
                <a:ea typeface="Georgia"/>
                <a:cs typeface="Georgia"/>
                <a:sym typeface="Georgia"/>
                <a:hlinkClick r:id="rId4"/>
              </a:rPr>
              <a:t>Design the Best Bank Project Template</a:t>
            </a:r>
            <a:endParaRPr sz="2200">
              <a:latin typeface="Georgia"/>
              <a:ea typeface="Georgia"/>
              <a:cs typeface="Georgia"/>
              <a:sym typeface="Georgia"/>
            </a:endParaRPr>
          </a:p>
          <a:p>
            <a:pPr marL="0" lvl="0" indent="0" algn="ctr" rtl="0">
              <a:spcBef>
                <a:spcPts val="0"/>
              </a:spcBef>
              <a:spcAft>
                <a:spcPts val="0"/>
              </a:spcAft>
              <a:buNone/>
            </a:pPr>
            <a:r>
              <a:rPr lang="en" sz="2200" b="1" u="sng">
                <a:solidFill>
                  <a:schemeClr val="hlink"/>
                </a:solidFill>
                <a:latin typeface="Georgia"/>
                <a:ea typeface="Georgia"/>
                <a:cs typeface="Georgia"/>
                <a:sym typeface="Georgia"/>
                <a:hlinkClick r:id="rId5"/>
              </a:rPr>
              <a:t>https://bit.ly/DesignBanks</a:t>
            </a:r>
            <a:r>
              <a:rPr lang="en" sz="2200" b="1">
                <a:latin typeface="Georgia"/>
                <a:ea typeface="Georgia"/>
                <a:cs typeface="Georgia"/>
                <a:sym typeface="Georgia"/>
              </a:rPr>
              <a:t> </a:t>
            </a:r>
            <a:endParaRPr sz="2200" b="1">
              <a:latin typeface="Georgia"/>
              <a:ea typeface="Georgia"/>
              <a:cs typeface="Georgia"/>
              <a:sym typeface="Georgia"/>
            </a:endParaRPr>
          </a:p>
        </p:txBody>
      </p:sp>
      <p:pic>
        <p:nvPicPr>
          <p:cNvPr id="639" name="Google Shape;639;p87" title="Create  Your Own Bank Instructions.png"/>
          <p:cNvPicPr preferRelativeResize="0"/>
          <p:nvPr/>
        </p:nvPicPr>
        <p:blipFill rotWithShape="1">
          <a:blip r:embed="rId6">
            <a:alphaModFix/>
          </a:blip>
          <a:srcRect r="4325" b="12937"/>
          <a:stretch/>
        </p:blipFill>
        <p:spPr>
          <a:xfrm>
            <a:off x="152400" y="996875"/>
            <a:ext cx="4991452" cy="3406598"/>
          </a:xfrm>
          <a:prstGeom prst="rect">
            <a:avLst/>
          </a:prstGeom>
          <a:noFill/>
          <a:ln>
            <a:noFill/>
          </a:ln>
        </p:spPr>
      </p:pic>
      <p:pic>
        <p:nvPicPr>
          <p:cNvPr id="640" name="Google Shape;640;p87" title="Create Your Own Bank_Work Samples 1.png"/>
          <p:cNvPicPr preferRelativeResize="0"/>
          <p:nvPr/>
        </p:nvPicPr>
        <p:blipFill>
          <a:blip r:embed="rId7">
            <a:alphaModFix/>
          </a:blip>
          <a:stretch>
            <a:fillRect/>
          </a:stretch>
        </p:blipFill>
        <p:spPr>
          <a:xfrm>
            <a:off x="5521825" y="996875"/>
            <a:ext cx="2934701" cy="39129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8"/>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6" name="Google Shape;646;p88"/>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647" name="Google Shape;647;p88"/>
          <p:cNvSpPr txBox="1"/>
          <p:nvPr/>
        </p:nvSpPr>
        <p:spPr>
          <a:xfrm>
            <a:off x="1430975" y="197975"/>
            <a:ext cx="6617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Build a Better Bank</a:t>
            </a:r>
            <a:endParaRPr/>
          </a:p>
        </p:txBody>
      </p:sp>
      <p:sp>
        <p:nvSpPr>
          <p:cNvPr id="648" name="Google Shape;648;p88"/>
          <p:cNvSpPr txBox="1"/>
          <p:nvPr/>
        </p:nvSpPr>
        <p:spPr>
          <a:xfrm>
            <a:off x="2186075" y="5417338"/>
            <a:ext cx="5107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u="sng">
                <a:solidFill>
                  <a:schemeClr val="hlink"/>
                </a:solidFill>
                <a:latin typeface="Georgia"/>
                <a:ea typeface="Georgia"/>
                <a:cs typeface="Georgia"/>
                <a:sym typeface="Georgia"/>
                <a:hlinkClick r:id="rId4"/>
              </a:rPr>
              <a:t>Design the Best Bank Project Template</a:t>
            </a:r>
            <a:endParaRPr sz="2200">
              <a:latin typeface="Georgia"/>
              <a:ea typeface="Georgia"/>
              <a:cs typeface="Georgia"/>
              <a:sym typeface="Georgia"/>
            </a:endParaRPr>
          </a:p>
        </p:txBody>
      </p:sp>
      <p:pic>
        <p:nvPicPr>
          <p:cNvPr id="649" name="Google Shape;649;p88" title="Create Your Own Bank Work Samples 5.png"/>
          <p:cNvPicPr preferRelativeResize="0"/>
          <p:nvPr/>
        </p:nvPicPr>
        <p:blipFill>
          <a:blip r:embed="rId5">
            <a:alphaModFix/>
          </a:blip>
          <a:stretch>
            <a:fillRect/>
          </a:stretch>
        </p:blipFill>
        <p:spPr>
          <a:xfrm rot="-5715490">
            <a:off x="773275" y="680875"/>
            <a:ext cx="2934693" cy="3912924"/>
          </a:xfrm>
          <a:prstGeom prst="rect">
            <a:avLst/>
          </a:prstGeom>
          <a:noFill/>
          <a:ln>
            <a:noFill/>
          </a:ln>
        </p:spPr>
      </p:pic>
      <p:pic>
        <p:nvPicPr>
          <p:cNvPr id="650" name="Google Shape;650;p88" title="Create Your Own Bank Work Samples 6.png"/>
          <p:cNvPicPr preferRelativeResize="0"/>
          <p:nvPr/>
        </p:nvPicPr>
        <p:blipFill rotWithShape="1">
          <a:blip r:embed="rId6">
            <a:alphaModFix/>
          </a:blip>
          <a:srcRect b="28760"/>
          <a:stretch/>
        </p:blipFill>
        <p:spPr>
          <a:xfrm rot="7418431">
            <a:off x="6019575" y="1371651"/>
            <a:ext cx="2665026" cy="2531374"/>
          </a:xfrm>
          <a:prstGeom prst="rect">
            <a:avLst/>
          </a:prstGeom>
          <a:noFill/>
          <a:ln>
            <a:noFill/>
          </a:ln>
        </p:spPr>
      </p:pic>
      <p:pic>
        <p:nvPicPr>
          <p:cNvPr id="651" name="Google Shape;651;p88" title="Create Your Own Bank Work Samples 2.png"/>
          <p:cNvPicPr preferRelativeResize="0"/>
          <p:nvPr/>
        </p:nvPicPr>
        <p:blipFill rotWithShape="1">
          <a:blip r:embed="rId7">
            <a:alphaModFix/>
          </a:blip>
          <a:srcRect t="42785"/>
          <a:stretch/>
        </p:blipFill>
        <p:spPr>
          <a:xfrm rot="-9903322">
            <a:off x="3239501" y="2670998"/>
            <a:ext cx="2934674" cy="223880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89"/>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89"/>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658" name="Google Shape;658;p89"/>
          <p:cNvSpPr txBox="1"/>
          <p:nvPr/>
        </p:nvSpPr>
        <p:spPr>
          <a:xfrm>
            <a:off x="1430975" y="197975"/>
            <a:ext cx="6617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Student-Led Lessons from Design to Implementation</a:t>
            </a:r>
            <a:endParaRPr/>
          </a:p>
        </p:txBody>
      </p:sp>
      <p:pic>
        <p:nvPicPr>
          <p:cNvPr id="659" name="Google Shape;659;p89" title="IMG_6259 (1).jpg"/>
          <p:cNvPicPr preferRelativeResize="0"/>
          <p:nvPr/>
        </p:nvPicPr>
        <p:blipFill>
          <a:blip r:embed="rId4">
            <a:alphaModFix/>
          </a:blip>
          <a:stretch>
            <a:fillRect/>
          </a:stretch>
        </p:blipFill>
        <p:spPr>
          <a:xfrm>
            <a:off x="2592375" y="1306175"/>
            <a:ext cx="4294898" cy="48013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45"/>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400" b="1">
                <a:latin typeface="Ubuntu"/>
                <a:ea typeface="Ubuntu"/>
                <a:cs typeface="Ubuntu"/>
                <a:sym typeface="Ubuntu"/>
              </a:rPr>
              <a:t>Get the Slides: https://bit.ly/FinEdArts</a:t>
            </a:r>
            <a:endParaRPr sz="2400" b="1">
              <a:latin typeface="Ubuntu"/>
              <a:ea typeface="Ubuntu"/>
              <a:cs typeface="Ubuntu"/>
              <a:sym typeface="Ubuntu"/>
            </a:endParaRPr>
          </a:p>
        </p:txBody>
      </p:sp>
      <p:pic>
        <p:nvPicPr>
          <p:cNvPr id="239" name="Google Shape;239;p45"/>
          <p:cNvPicPr preferRelativeResize="0"/>
          <p:nvPr/>
        </p:nvPicPr>
        <p:blipFill>
          <a:blip r:embed="rId3">
            <a:alphaModFix/>
          </a:blip>
          <a:stretch>
            <a:fillRect/>
          </a:stretch>
        </p:blipFill>
        <p:spPr>
          <a:xfrm>
            <a:off x="7017349" y="6339464"/>
            <a:ext cx="1970949" cy="317525"/>
          </a:xfrm>
          <a:prstGeom prst="rect">
            <a:avLst/>
          </a:prstGeom>
          <a:noFill/>
          <a:ln>
            <a:noFill/>
          </a:ln>
        </p:spPr>
      </p:pic>
      <p:sp>
        <p:nvSpPr>
          <p:cNvPr id="240" name="Google Shape;240;p45"/>
          <p:cNvSpPr txBox="1"/>
          <p:nvPr/>
        </p:nvSpPr>
        <p:spPr>
          <a:xfrm>
            <a:off x="921925" y="197975"/>
            <a:ext cx="7664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rgbClr val="38761D"/>
                </a:solidFill>
                <a:latin typeface="Georgia"/>
                <a:ea typeface="Georgia"/>
                <a:cs typeface="Georgia"/>
                <a:sym typeface="Georgia"/>
              </a:rPr>
              <a:t>Share in chat or unmute</a:t>
            </a:r>
            <a:endParaRPr sz="3000" b="1">
              <a:solidFill>
                <a:srgbClr val="38761D"/>
              </a:solidFill>
              <a:latin typeface="Georgia"/>
              <a:ea typeface="Georgia"/>
              <a:cs typeface="Georgia"/>
              <a:sym typeface="Georgia"/>
            </a:endParaRPr>
          </a:p>
          <a:p>
            <a:pPr marL="0" lvl="0" indent="0" algn="ctr" rtl="0">
              <a:spcBef>
                <a:spcPts val="0"/>
              </a:spcBef>
              <a:spcAft>
                <a:spcPts val="0"/>
              </a:spcAft>
              <a:buNone/>
            </a:pPr>
            <a:r>
              <a:rPr lang="en" sz="3000" b="1">
                <a:solidFill>
                  <a:srgbClr val="38761D"/>
                </a:solidFill>
                <a:latin typeface="Georgia"/>
                <a:ea typeface="Georgia"/>
                <a:cs typeface="Georgia"/>
                <a:sym typeface="Georgia"/>
              </a:rPr>
              <a:t>Why do we need to talk about money?</a:t>
            </a:r>
            <a:endParaRPr sz="3000" b="1">
              <a:solidFill>
                <a:srgbClr val="38761D"/>
              </a:solidFill>
              <a:latin typeface="Georgia"/>
              <a:ea typeface="Georgia"/>
              <a:cs typeface="Georgia"/>
              <a:sym typeface="Georgia"/>
            </a:endParaRPr>
          </a:p>
        </p:txBody>
      </p:sp>
      <p:pic>
        <p:nvPicPr>
          <p:cNvPr id="241" name="Google Shape;241;p45"/>
          <p:cNvPicPr preferRelativeResize="0"/>
          <p:nvPr/>
        </p:nvPicPr>
        <p:blipFill>
          <a:blip r:embed="rId4">
            <a:alphaModFix/>
          </a:blip>
          <a:stretch>
            <a:fillRect/>
          </a:stretch>
        </p:blipFill>
        <p:spPr>
          <a:xfrm>
            <a:off x="2724525" y="1468187"/>
            <a:ext cx="4058888" cy="405888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90"/>
          <p:cNvSpPr txBox="1"/>
          <p:nvPr/>
        </p:nvSpPr>
        <p:spPr>
          <a:xfrm>
            <a:off x="866850" y="1610726"/>
            <a:ext cx="7410300" cy="1676700"/>
          </a:xfrm>
          <a:prstGeom prst="rect">
            <a:avLst/>
          </a:prstGeom>
          <a:solidFill>
            <a:schemeClr val="l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38761D"/>
                </a:solidFill>
                <a:latin typeface="Georgia"/>
                <a:ea typeface="Georgia"/>
                <a:cs typeface="Georgia"/>
                <a:sym typeface="Georgia"/>
              </a:rPr>
              <a:t>How can you bring creative projects into your class or community?</a:t>
            </a:r>
            <a:endParaRPr sz="4800" b="1">
              <a:solidFill>
                <a:srgbClr val="38761D"/>
              </a:solidFill>
              <a:latin typeface="Georgia"/>
              <a:ea typeface="Georgia"/>
              <a:cs typeface="Georgia"/>
              <a:sym typeface="Georgia"/>
            </a:endParaRPr>
          </a:p>
        </p:txBody>
      </p:sp>
      <p:sp>
        <p:nvSpPr>
          <p:cNvPr id="665" name="Google Shape;665;p90"/>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Ubuntu"/>
                <a:ea typeface="Ubuntu"/>
                <a:cs typeface="Ubuntu"/>
                <a:sym typeface="Ubuntu"/>
              </a:rPr>
              <a:t>Get the Slides: https://bit.ly/328ART</a:t>
            </a:r>
            <a:endParaRPr/>
          </a:p>
        </p:txBody>
      </p:sp>
      <p:pic>
        <p:nvPicPr>
          <p:cNvPr id="666" name="Google Shape;666;p90"/>
          <p:cNvPicPr preferRelativeResize="0"/>
          <p:nvPr/>
        </p:nvPicPr>
        <p:blipFill>
          <a:blip r:embed="rId3">
            <a:alphaModFix/>
          </a:blip>
          <a:stretch>
            <a:fillRect/>
          </a:stretch>
        </p:blipFill>
        <p:spPr>
          <a:xfrm>
            <a:off x="7017349" y="6339464"/>
            <a:ext cx="1970949" cy="3175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1"/>
        <p:cNvGrpSpPr/>
        <p:nvPr/>
      </p:nvGrpSpPr>
      <p:grpSpPr>
        <a:xfrm>
          <a:off x="0" y="0"/>
          <a:ext cx="0" cy="0"/>
          <a:chOff x="0" y="0"/>
          <a:chExt cx="0" cy="0"/>
        </a:xfrm>
      </p:grpSpPr>
      <p:pic>
        <p:nvPicPr>
          <p:cNvPr id="672" name="Google Shape;672;p91" title="PDF_Flyer  w_ QR code.png"/>
          <p:cNvPicPr preferRelativeResize="0"/>
          <p:nvPr/>
        </p:nvPicPr>
        <p:blipFill>
          <a:blip r:embed="rId3">
            <a:alphaModFix/>
          </a:blip>
          <a:stretch>
            <a:fillRect/>
          </a:stretch>
        </p:blipFill>
        <p:spPr>
          <a:xfrm>
            <a:off x="2366650" y="318100"/>
            <a:ext cx="4806325" cy="622178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92"/>
          <p:cNvSpPr txBox="1"/>
          <p:nvPr/>
        </p:nvSpPr>
        <p:spPr>
          <a:xfrm>
            <a:off x="68700" y="271625"/>
            <a:ext cx="9006600" cy="530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4800" b="1">
                <a:solidFill>
                  <a:srgbClr val="674EA7"/>
                </a:solidFill>
                <a:latin typeface="Ubuntu"/>
                <a:ea typeface="Ubuntu"/>
                <a:cs typeface="Ubuntu"/>
                <a:sym typeface="Ubuntu"/>
              </a:rPr>
              <a:t>Soundtrap for Education</a:t>
            </a:r>
            <a:endParaRPr sz="4800" b="1">
              <a:solidFill>
                <a:srgbClr val="674EA7"/>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48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3400" b="1">
              <a:solidFill>
                <a:srgbClr val="EFC141"/>
              </a:solidFill>
              <a:latin typeface="Ubuntu"/>
              <a:ea typeface="Ubuntu"/>
              <a:cs typeface="Ubuntu"/>
              <a:sym typeface="Ubuntu"/>
            </a:endParaRPr>
          </a:p>
          <a:p>
            <a:pPr marL="0" lvl="0" indent="0" algn="ctr" rtl="0">
              <a:lnSpc>
                <a:spcPct val="100000"/>
              </a:lnSpc>
              <a:spcBef>
                <a:spcPts val="0"/>
              </a:spcBef>
              <a:spcAft>
                <a:spcPts val="0"/>
              </a:spcAft>
              <a:buNone/>
            </a:pPr>
            <a:endParaRPr sz="2400" b="1">
              <a:solidFill>
                <a:schemeClr val="dk1"/>
              </a:solidFill>
              <a:latin typeface="Ubuntu"/>
              <a:ea typeface="Ubuntu"/>
              <a:cs typeface="Ubuntu"/>
              <a:sym typeface="Ubuntu"/>
            </a:endParaRPr>
          </a:p>
          <a:p>
            <a:pPr marL="0" lvl="0" indent="0" algn="l" rtl="0">
              <a:lnSpc>
                <a:spcPct val="100000"/>
              </a:lnSpc>
              <a:spcBef>
                <a:spcPts val="0"/>
              </a:spcBef>
              <a:spcAft>
                <a:spcPts val="0"/>
              </a:spcAft>
              <a:buNone/>
            </a:pPr>
            <a:endParaRPr sz="2400" b="1">
              <a:solidFill>
                <a:schemeClr val="dk1"/>
              </a:solidFill>
              <a:latin typeface="Ubuntu"/>
              <a:ea typeface="Ubuntu"/>
              <a:cs typeface="Ubuntu"/>
              <a:sym typeface="Ubuntu"/>
            </a:endParaRPr>
          </a:p>
          <a:p>
            <a:pPr marL="0" lvl="0" indent="0" algn="ctr" rtl="0">
              <a:lnSpc>
                <a:spcPct val="100000"/>
              </a:lnSpc>
              <a:spcBef>
                <a:spcPts val="0"/>
              </a:spcBef>
              <a:spcAft>
                <a:spcPts val="0"/>
              </a:spcAft>
              <a:buNone/>
            </a:pPr>
            <a:endParaRPr sz="2800" b="1">
              <a:solidFill>
                <a:srgbClr val="38761D"/>
              </a:solidFill>
              <a:latin typeface="Ubuntu"/>
              <a:ea typeface="Ubuntu"/>
              <a:cs typeface="Ubuntu"/>
              <a:sym typeface="Ubuntu"/>
            </a:endParaRPr>
          </a:p>
        </p:txBody>
      </p:sp>
      <p:sp>
        <p:nvSpPr>
          <p:cNvPr id="678" name="Google Shape;678;p92"/>
          <p:cNvSpPr/>
          <p:nvPr/>
        </p:nvSpPr>
        <p:spPr>
          <a:xfrm>
            <a:off x="0" y="6102188"/>
            <a:ext cx="9144000" cy="7557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9" name="Google Shape;679;p92"/>
          <p:cNvPicPr preferRelativeResize="0"/>
          <p:nvPr/>
        </p:nvPicPr>
        <p:blipFill>
          <a:blip r:embed="rId3">
            <a:alphaModFix/>
          </a:blip>
          <a:stretch>
            <a:fillRect/>
          </a:stretch>
        </p:blipFill>
        <p:spPr>
          <a:xfrm>
            <a:off x="6703562" y="6300300"/>
            <a:ext cx="2231425" cy="359500"/>
          </a:xfrm>
          <a:prstGeom prst="rect">
            <a:avLst/>
          </a:prstGeom>
          <a:noFill/>
          <a:ln>
            <a:noFill/>
          </a:ln>
        </p:spPr>
      </p:pic>
      <p:pic>
        <p:nvPicPr>
          <p:cNvPr id="680" name="Google Shape;680;p92" title="unnamed.png"/>
          <p:cNvPicPr preferRelativeResize="0"/>
          <p:nvPr/>
        </p:nvPicPr>
        <p:blipFill>
          <a:blip r:embed="rId4">
            <a:alphaModFix/>
          </a:blip>
          <a:stretch>
            <a:fillRect/>
          </a:stretch>
        </p:blipFill>
        <p:spPr>
          <a:xfrm>
            <a:off x="528625" y="1282700"/>
            <a:ext cx="7881000" cy="4433075"/>
          </a:xfrm>
          <a:prstGeom prst="rect">
            <a:avLst/>
          </a:prstGeom>
          <a:noFill/>
          <a:ln>
            <a:noFill/>
          </a:ln>
        </p:spPr>
      </p:pic>
      <p:sp>
        <p:nvSpPr>
          <p:cNvPr id="681" name="Google Shape;681;p92"/>
          <p:cNvSpPr/>
          <p:nvPr/>
        </p:nvSpPr>
        <p:spPr>
          <a:xfrm>
            <a:off x="4392550" y="2904375"/>
            <a:ext cx="4286100" cy="1302900"/>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400" b="1" u="sng">
                <a:solidFill>
                  <a:srgbClr val="0C3EBB"/>
                </a:solidFill>
                <a:highlight>
                  <a:srgbClr val="FFFFFF"/>
                </a:highlight>
                <a:latin typeface="Ubuntu"/>
                <a:ea typeface="Ubuntu"/>
                <a:cs typeface="Ubuntu"/>
                <a:sym typeface="Ubuntu"/>
                <a:hlinkClick r:id="rId5">
                  <a:extLst>
                    <a:ext uri="{A12FA001-AC4F-418D-AE19-62706E023703}">
                      <ahyp:hlinkClr xmlns:ahyp="http://schemas.microsoft.com/office/drawing/2018/hyperlinkcolor" val="tx"/>
                    </a:ext>
                  </a:extLst>
                </a:hlinkClick>
              </a:rPr>
              <a:t>bit.ly/PCSoundtrap</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86"/>
        <p:cNvGrpSpPr/>
        <p:nvPr/>
      </p:nvGrpSpPr>
      <p:grpSpPr>
        <a:xfrm>
          <a:off x="0" y="0"/>
          <a:ext cx="0" cy="0"/>
          <a:chOff x="0" y="0"/>
          <a:chExt cx="0" cy="0"/>
        </a:xfrm>
      </p:grpSpPr>
      <p:pic>
        <p:nvPicPr>
          <p:cNvPr id="687" name="Google Shape;687;p93" title="Screenshot 2025-03-24 at 8.39.44 AM.png"/>
          <p:cNvPicPr preferRelativeResize="0"/>
          <p:nvPr/>
        </p:nvPicPr>
        <p:blipFill>
          <a:blip r:embed="rId3">
            <a:alphaModFix/>
          </a:blip>
          <a:stretch>
            <a:fillRect/>
          </a:stretch>
        </p:blipFill>
        <p:spPr>
          <a:xfrm>
            <a:off x="304800" y="361950"/>
            <a:ext cx="8534400" cy="6134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4"/>
          <p:cNvSpPr/>
          <p:nvPr/>
        </p:nvSpPr>
        <p:spPr>
          <a:xfrm>
            <a:off x="-1" y="6107533"/>
            <a:ext cx="9144000" cy="750300"/>
          </a:xfrm>
          <a:prstGeom prst="rect">
            <a:avLst/>
          </a:prstGeom>
          <a:solidFill>
            <a:srgbClr val="EFC141"/>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400" b="1">
                <a:solidFill>
                  <a:schemeClr val="dk1"/>
                </a:solidFill>
                <a:latin typeface="Ubuntu"/>
                <a:ea typeface="Ubuntu"/>
                <a:cs typeface="Ubuntu"/>
                <a:sym typeface="Ubuntu"/>
              </a:rPr>
              <a:t>Get the Slides: https://bit.ly/328ART</a:t>
            </a:r>
            <a:endParaRPr/>
          </a:p>
        </p:txBody>
      </p:sp>
      <p:pic>
        <p:nvPicPr>
          <p:cNvPr id="693" name="Google Shape;693;p94"/>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694" name="Google Shape;694;p94" title="Screenshot 2025-10-16 at 9.03.22 PM.png"/>
          <p:cNvPicPr preferRelativeResize="0"/>
          <p:nvPr/>
        </p:nvPicPr>
        <p:blipFill rotWithShape="1">
          <a:blip r:embed="rId4">
            <a:alphaModFix/>
          </a:blip>
          <a:srcRect t="-2128" b="59484"/>
          <a:stretch/>
        </p:blipFill>
        <p:spPr>
          <a:xfrm>
            <a:off x="152400" y="129900"/>
            <a:ext cx="8839202" cy="2082649"/>
          </a:xfrm>
          <a:prstGeom prst="rect">
            <a:avLst/>
          </a:prstGeom>
          <a:noFill/>
          <a:ln>
            <a:noFill/>
          </a:ln>
        </p:spPr>
      </p:pic>
      <p:pic>
        <p:nvPicPr>
          <p:cNvPr id="695" name="Google Shape;695;p94" title="Survey QR Code.png"/>
          <p:cNvPicPr preferRelativeResize="0"/>
          <p:nvPr/>
        </p:nvPicPr>
        <p:blipFill>
          <a:blip r:embed="rId5">
            <a:alphaModFix/>
          </a:blip>
          <a:stretch>
            <a:fillRect/>
          </a:stretch>
        </p:blipFill>
        <p:spPr>
          <a:xfrm>
            <a:off x="2938650" y="2520300"/>
            <a:ext cx="3266675" cy="3279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Google Shape;246;p46"/>
          <p:cNvPicPr preferRelativeResize="0"/>
          <p:nvPr/>
        </p:nvPicPr>
        <p:blipFill rotWithShape="1">
          <a:blip r:embed="rId3">
            <a:alphaModFix/>
          </a:blip>
          <a:srcRect t="5909" b="3870"/>
          <a:stretch/>
        </p:blipFill>
        <p:spPr>
          <a:xfrm>
            <a:off x="3051875" y="250900"/>
            <a:ext cx="3040250" cy="5755050"/>
          </a:xfrm>
          <a:prstGeom prst="rect">
            <a:avLst/>
          </a:prstGeom>
          <a:noFill/>
          <a:ln>
            <a:noFill/>
          </a:ln>
        </p:spPr>
      </p:pic>
      <p:sp>
        <p:nvSpPr>
          <p:cNvPr id="247" name="Google Shape;247;p46"/>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8" name="Google Shape;248;p46"/>
          <p:cNvPicPr preferRelativeResize="0"/>
          <p:nvPr/>
        </p:nvPicPr>
        <p:blipFill>
          <a:blip r:embed="rId4">
            <a:alphaModFix/>
          </a:blip>
          <a:stretch>
            <a:fillRect/>
          </a:stretch>
        </p:blipFill>
        <p:spPr>
          <a:xfrm>
            <a:off x="7017349" y="6339464"/>
            <a:ext cx="1970949" cy="317525"/>
          </a:xfrm>
          <a:prstGeom prst="rect">
            <a:avLst/>
          </a:prstGeom>
          <a:noFill/>
          <a:ln>
            <a:noFill/>
          </a:ln>
        </p:spPr>
      </p:pic>
      <p:sp>
        <p:nvSpPr>
          <p:cNvPr id="249" name="Google Shape;249;p46"/>
          <p:cNvSpPr/>
          <p:nvPr/>
        </p:nvSpPr>
        <p:spPr>
          <a:xfrm>
            <a:off x="3205170" y="2797323"/>
            <a:ext cx="1556100" cy="801600"/>
          </a:xfrm>
          <a:prstGeom prst="rect">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7"/>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5" name="Google Shape;255;p47"/>
          <p:cNvPicPr preferRelativeResize="0"/>
          <p:nvPr/>
        </p:nvPicPr>
        <p:blipFill>
          <a:blip r:embed="rId3">
            <a:alphaModFix/>
          </a:blip>
          <a:stretch>
            <a:fillRect/>
          </a:stretch>
        </p:blipFill>
        <p:spPr>
          <a:xfrm>
            <a:off x="7017349" y="6339464"/>
            <a:ext cx="1970949" cy="317525"/>
          </a:xfrm>
          <a:prstGeom prst="rect">
            <a:avLst/>
          </a:prstGeom>
          <a:noFill/>
          <a:ln>
            <a:noFill/>
          </a:ln>
        </p:spPr>
      </p:pic>
      <p:pic>
        <p:nvPicPr>
          <p:cNvPr id="256" name="Google Shape;256;p47"/>
          <p:cNvPicPr preferRelativeResize="0"/>
          <p:nvPr/>
        </p:nvPicPr>
        <p:blipFill>
          <a:blip r:embed="rId4">
            <a:alphaModFix/>
          </a:blip>
          <a:stretch>
            <a:fillRect/>
          </a:stretch>
        </p:blipFill>
        <p:spPr>
          <a:xfrm>
            <a:off x="56075" y="109600"/>
            <a:ext cx="5056509" cy="5802734"/>
          </a:xfrm>
          <a:prstGeom prst="rect">
            <a:avLst/>
          </a:prstGeom>
          <a:noFill/>
          <a:ln>
            <a:noFill/>
          </a:ln>
        </p:spPr>
      </p:pic>
      <p:pic>
        <p:nvPicPr>
          <p:cNvPr id="257" name="Google Shape;257;p47"/>
          <p:cNvPicPr preferRelativeResize="0"/>
          <p:nvPr/>
        </p:nvPicPr>
        <p:blipFill>
          <a:blip r:embed="rId5">
            <a:alphaModFix/>
          </a:blip>
          <a:stretch>
            <a:fillRect/>
          </a:stretch>
        </p:blipFill>
        <p:spPr>
          <a:xfrm>
            <a:off x="5261684" y="3384903"/>
            <a:ext cx="3726616" cy="2492530"/>
          </a:xfrm>
          <a:prstGeom prst="rect">
            <a:avLst/>
          </a:prstGeom>
          <a:noFill/>
          <a:ln>
            <a:noFill/>
          </a:ln>
        </p:spPr>
      </p:pic>
      <p:pic>
        <p:nvPicPr>
          <p:cNvPr id="258" name="Google Shape;258;p47"/>
          <p:cNvPicPr preferRelativeResize="0"/>
          <p:nvPr/>
        </p:nvPicPr>
        <p:blipFill>
          <a:blip r:embed="rId6">
            <a:alphaModFix/>
          </a:blip>
          <a:stretch>
            <a:fillRect/>
          </a:stretch>
        </p:blipFill>
        <p:spPr>
          <a:xfrm>
            <a:off x="5468850" y="350625"/>
            <a:ext cx="3392600" cy="3392600"/>
          </a:xfrm>
          <a:prstGeom prst="rect">
            <a:avLst/>
          </a:prstGeom>
          <a:noFill/>
          <a:ln>
            <a:noFill/>
          </a:ln>
        </p:spPr>
      </p:pic>
      <p:sp>
        <p:nvSpPr>
          <p:cNvPr id="259" name="Google Shape;259;p47"/>
          <p:cNvSpPr/>
          <p:nvPr/>
        </p:nvSpPr>
        <p:spPr>
          <a:xfrm>
            <a:off x="6014675" y="3958550"/>
            <a:ext cx="1198800" cy="1926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highlight>
                <a:schemeClr val="dk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8"/>
          <p:cNvSpPr txBox="1"/>
          <p:nvPr/>
        </p:nvSpPr>
        <p:spPr>
          <a:xfrm>
            <a:off x="320550" y="250000"/>
            <a:ext cx="8502900" cy="510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b="1">
                <a:solidFill>
                  <a:schemeClr val="dk1"/>
                </a:solidFill>
                <a:latin typeface="Ubuntu"/>
                <a:ea typeface="Ubuntu"/>
                <a:cs typeface="Ubuntu"/>
                <a:sym typeface="Ubuntu"/>
              </a:rPr>
              <a:t>You’re part of a system that’s designed to take you out:</a:t>
            </a:r>
            <a:endParaRPr sz="2500" b="1">
              <a:solidFill>
                <a:srgbClr val="000000"/>
              </a:solidFill>
              <a:latin typeface="Ubuntu"/>
              <a:ea typeface="Ubuntu"/>
              <a:cs typeface="Ubuntu"/>
              <a:sym typeface="Ubuntu"/>
            </a:endParaRPr>
          </a:p>
          <a:p>
            <a:pPr marL="457200" lvl="0" indent="-393700" algn="l" rtl="0">
              <a:lnSpc>
                <a:spcPct val="115000"/>
              </a:lnSpc>
              <a:spcBef>
                <a:spcPts val="1600"/>
              </a:spcBef>
              <a:spcAft>
                <a:spcPts val="0"/>
              </a:spcAft>
              <a:buSzPts val="2600"/>
              <a:buFont typeface="Ubuntu"/>
              <a:buChar char="➢"/>
            </a:pPr>
            <a:r>
              <a:rPr lang="en" sz="2600" i="1">
                <a:latin typeface="Ubuntu"/>
                <a:ea typeface="Ubuntu"/>
                <a:cs typeface="Ubuntu"/>
                <a:sym typeface="Ubuntu"/>
              </a:rPr>
              <a:t>Bad credit score? </a:t>
            </a:r>
            <a:r>
              <a:rPr lang="en" sz="2600">
                <a:latin typeface="Ubuntu"/>
                <a:ea typeface="Ubuntu"/>
                <a:cs typeface="Ubuntu"/>
                <a:sym typeface="Ubuntu"/>
              </a:rPr>
              <a:t>Your landlord, employer, utility company, cell phone company, insurance company can penalize you</a:t>
            </a:r>
            <a:endParaRPr sz="2600">
              <a:latin typeface="Ubuntu"/>
              <a:ea typeface="Ubuntu"/>
              <a:cs typeface="Ubuntu"/>
              <a:sym typeface="Ubuntu"/>
            </a:endParaRPr>
          </a:p>
          <a:p>
            <a:pPr marL="457200" lvl="0" indent="-393700" algn="l" rtl="0">
              <a:lnSpc>
                <a:spcPct val="115000"/>
              </a:lnSpc>
              <a:spcBef>
                <a:spcPts val="0"/>
              </a:spcBef>
              <a:spcAft>
                <a:spcPts val="0"/>
              </a:spcAft>
              <a:buSzPts val="2600"/>
              <a:buFont typeface="Ubuntu"/>
              <a:buChar char="➢"/>
            </a:pPr>
            <a:r>
              <a:rPr lang="en" sz="2600" i="1">
                <a:latin typeface="Ubuntu"/>
                <a:ea typeface="Ubuntu"/>
                <a:cs typeface="Ubuntu"/>
                <a:sym typeface="Ubuntu"/>
              </a:rPr>
              <a:t>Didn’t file taxes every year?</a:t>
            </a:r>
            <a:r>
              <a:rPr lang="en" sz="2600">
                <a:latin typeface="Ubuntu"/>
                <a:ea typeface="Ubuntu"/>
                <a:cs typeface="Ubuntu"/>
                <a:sym typeface="Ubuntu"/>
              </a:rPr>
              <a:t> Can’t buy a house, get a business loan, might owe back taxes</a:t>
            </a:r>
            <a:endParaRPr sz="2600">
              <a:latin typeface="Ubuntu"/>
              <a:ea typeface="Ubuntu"/>
              <a:cs typeface="Ubuntu"/>
              <a:sym typeface="Ubuntu"/>
            </a:endParaRPr>
          </a:p>
          <a:p>
            <a:pPr marL="457200" lvl="0" indent="-393700" algn="l" rtl="0">
              <a:lnSpc>
                <a:spcPct val="115000"/>
              </a:lnSpc>
              <a:spcBef>
                <a:spcPts val="0"/>
              </a:spcBef>
              <a:spcAft>
                <a:spcPts val="0"/>
              </a:spcAft>
              <a:buSzPts val="2600"/>
              <a:buFont typeface="Ubuntu"/>
              <a:buChar char="➢"/>
            </a:pPr>
            <a:r>
              <a:rPr lang="en" sz="2600" i="1">
                <a:latin typeface="Ubuntu"/>
                <a:ea typeface="Ubuntu"/>
                <a:cs typeface="Ubuntu"/>
                <a:sym typeface="Ubuntu"/>
              </a:rPr>
              <a:t>No estate plan?</a:t>
            </a:r>
            <a:r>
              <a:rPr lang="en" sz="2600">
                <a:latin typeface="Ubuntu"/>
                <a:ea typeface="Ubuntu"/>
                <a:cs typeface="Ubuntu"/>
                <a:sym typeface="Ubuntu"/>
              </a:rPr>
              <a:t> All the work it took to accumulate wealth goes to lawyers and court fees</a:t>
            </a:r>
            <a:endParaRPr sz="2600">
              <a:solidFill>
                <a:srgbClr val="000000"/>
              </a:solidFill>
              <a:latin typeface="Ubuntu"/>
              <a:ea typeface="Ubuntu"/>
              <a:cs typeface="Ubuntu"/>
              <a:sym typeface="Ubuntu"/>
            </a:endParaRPr>
          </a:p>
        </p:txBody>
      </p:sp>
      <p:sp>
        <p:nvSpPr>
          <p:cNvPr id="265" name="Google Shape;265;p48"/>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48"/>
          <p:cNvPicPr preferRelativeResize="0"/>
          <p:nvPr/>
        </p:nvPicPr>
        <p:blipFill>
          <a:blip r:embed="rId3">
            <a:alphaModFix/>
          </a:blip>
          <a:stretch>
            <a:fillRect/>
          </a:stretch>
        </p:blipFill>
        <p:spPr>
          <a:xfrm>
            <a:off x="7017349" y="6339464"/>
            <a:ext cx="1970949" cy="317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9"/>
          <p:cNvSpPr txBox="1"/>
          <p:nvPr/>
        </p:nvSpPr>
        <p:spPr>
          <a:xfrm>
            <a:off x="1985100" y="255625"/>
            <a:ext cx="5173800" cy="4348800"/>
          </a:xfrm>
          <a:prstGeom prst="rect">
            <a:avLst/>
          </a:prstGeom>
          <a:noFill/>
          <a:ln>
            <a:noFill/>
          </a:ln>
        </p:spPr>
        <p:txBody>
          <a:bodyPr spcFirstLastPara="1" wrap="square" lIns="91425" tIns="91425" rIns="91425" bIns="91425" anchor="t" anchorCtr="0">
            <a:noAutofit/>
          </a:bodyPr>
          <a:lstStyle/>
          <a:p>
            <a:pPr marL="914400" lvl="0" indent="0" algn="l" rtl="0">
              <a:lnSpc>
                <a:spcPct val="115000"/>
              </a:lnSpc>
              <a:spcBef>
                <a:spcPts val="0"/>
              </a:spcBef>
              <a:spcAft>
                <a:spcPts val="0"/>
              </a:spcAft>
              <a:buNone/>
            </a:pPr>
            <a:endParaRPr sz="4000">
              <a:latin typeface="Ubuntu"/>
              <a:ea typeface="Ubuntu"/>
              <a:cs typeface="Ubuntu"/>
              <a:sym typeface="Ubuntu"/>
            </a:endParaRPr>
          </a:p>
          <a:p>
            <a:pPr marL="0" lvl="0" indent="0" algn="l" rtl="0">
              <a:lnSpc>
                <a:spcPct val="115000"/>
              </a:lnSpc>
              <a:spcBef>
                <a:spcPts val="1600"/>
              </a:spcBef>
              <a:spcAft>
                <a:spcPts val="0"/>
              </a:spcAft>
              <a:buNone/>
            </a:pPr>
            <a:r>
              <a:rPr lang="en" sz="4000" b="1">
                <a:latin typeface="Ubuntu"/>
                <a:ea typeface="Ubuntu"/>
                <a:cs typeface="Ubuntu"/>
                <a:sym typeface="Ubuntu"/>
              </a:rPr>
              <a:t>You’re not wrong, </a:t>
            </a:r>
            <a:endParaRPr sz="4000" b="1">
              <a:latin typeface="Ubuntu"/>
              <a:ea typeface="Ubuntu"/>
              <a:cs typeface="Ubuntu"/>
              <a:sym typeface="Ubuntu"/>
            </a:endParaRPr>
          </a:p>
          <a:p>
            <a:pPr marL="0" lvl="0" indent="0" algn="l" rtl="0">
              <a:lnSpc>
                <a:spcPct val="115000"/>
              </a:lnSpc>
              <a:spcBef>
                <a:spcPts val="1600"/>
              </a:spcBef>
              <a:spcAft>
                <a:spcPts val="0"/>
              </a:spcAft>
              <a:buNone/>
            </a:pPr>
            <a:r>
              <a:rPr lang="en" sz="4000" b="1">
                <a:latin typeface="Ubuntu"/>
                <a:ea typeface="Ubuntu"/>
                <a:cs typeface="Ubuntu"/>
                <a:sym typeface="Ubuntu"/>
              </a:rPr>
              <a:t>you’re not a fool, </a:t>
            </a:r>
            <a:endParaRPr sz="4000" b="1">
              <a:latin typeface="Ubuntu"/>
              <a:ea typeface="Ubuntu"/>
              <a:cs typeface="Ubuntu"/>
              <a:sym typeface="Ubuntu"/>
            </a:endParaRPr>
          </a:p>
          <a:p>
            <a:pPr marL="0" lvl="0" indent="0" algn="l" rtl="0">
              <a:lnSpc>
                <a:spcPct val="115000"/>
              </a:lnSpc>
              <a:spcBef>
                <a:spcPts val="1600"/>
              </a:spcBef>
              <a:spcAft>
                <a:spcPts val="0"/>
              </a:spcAft>
              <a:buNone/>
            </a:pPr>
            <a:r>
              <a:rPr lang="en" sz="4000" b="1">
                <a:latin typeface="Ubuntu"/>
                <a:ea typeface="Ubuntu"/>
                <a:cs typeface="Ubuntu"/>
                <a:sym typeface="Ubuntu"/>
              </a:rPr>
              <a:t>you’re not alone</a:t>
            </a:r>
            <a:endParaRPr sz="4000" b="1">
              <a:latin typeface="Ubuntu"/>
              <a:ea typeface="Ubuntu"/>
              <a:cs typeface="Ubuntu"/>
              <a:sym typeface="Ubuntu"/>
            </a:endParaRPr>
          </a:p>
          <a:p>
            <a:pPr marL="457200" lvl="0" indent="0" algn="l" rtl="0">
              <a:lnSpc>
                <a:spcPct val="115000"/>
              </a:lnSpc>
              <a:spcBef>
                <a:spcPts val="1600"/>
              </a:spcBef>
              <a:spcAft>
                <a:spcPts val="1600"/>
              </a:spcAft>
              <a:buNone/>
            </a:pPr>
            <a:endParaRPr sz="4000">
              <a:latin typeface="Ubuntu"/>
              <a:ea typeface="Ubuntu"/>
              <a:cs typeface="Ubuntu"/>
              <a:sym typeface="Ubuntu"/>
            </a:endParaRPr>
          </a:p>
        </p:txBody>
      </p:sp>
      <p:sp>
        <p:nvSpPr>
          <p:cNvPr id="272" name="Google Shape;272;p49"/>
          <p:cNvSpPr/>
          <p:nvPr/>
        </p:nvSpPr>
        <p:spPr>
          <a:xfrm>
            <a:off x="-1" y="6107533"/>
            <a:ext cx="9144000" cy="7503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3" name="Google Shape;273;p49"/>
          <p:cNvPicPr preferRelativeResize="0"/>
          <p:nvPr/>
        </p:nvPicPr>
        <p:blipFill>
          <a:blip r:embed="rId3">
            <a:alphaModFix/>
          </a:blip>
          <a:stretch>
            <a:fillRect/>
          </a:stretch>
        </p:blipFill>
        <p:spPr>
          <a:xfrm>
            <a:off x="7017349" y="6339464"/>
            <a:ext cx="1970949" cy="3175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20254f2f7cb79c46d5703cd45ea0de03">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33e2acd7f5a83e202fbb847578cccddb"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229521-51C4-47BC-9274-8E4B9138D882}">
  <ds:schemaRefs>
    <ds:schemaRef ds:uri="http://schemas.microsoft.com/office/2006/metadata/properties"/>
    <ds:schemaRef ds:uri="http://schemas.microsoft.com/office/infopath/2007/PartnerControls"/>
    <ds:schemaRef ds:uri="e475455f-c69b-4ff8-acf7-75612f4dc189"/>
    <ds:schemaRef ds:uri="aa0c1190-56bd-4797-9cf7-4990489609e0"/>
  </ds:schemaRefs>
</ds:datastoreItem>
</file>

<file path=customXml/itemProps2.xml><?xml version="1.0" encoding="utf-8"?>
<ds:datastoreItem xmlns:ds="http://schemas.openxmlformats.org/officeDocument/2006/customXml" ds:itemID="{33202DE6-0FC0-4F71-BD7C-E82C4913CD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CC52F9-56E8-43EA-95FB-E5A68A7928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54</Slides>
  <Notes>54</Notes>
  <HiddenSlides>0</HiddenSlide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Simple Light</vt: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“Money Speaks” Breadwinna CJ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2026-03-28T17:19:52Z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ies>
</file>