
<file path=[Content_Types].xml><?xml version="1.0" encoding="utf-8"?>
<Types xmlns="http://schemas.openxmlformats.org/package/2006/content-types">
  <Default Extension="emf" ContentType="image/x-emf"/>
  <Default Extension="gif" ContentType="image/gif"/>
  <Default Extension="img"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8"/>
  </p:notesMasterIdLst>
  <p:handoutMasterIdLst>
    <p:handoutMasterId r:id="rId29"/>
  </p:handoutMasterIdLst>
  <p:sldIdLst>
    <p:sldId id="699" r:id="rId5"/>
    <p:sldId id="722" r:id="rId6"/>
    <p:sldId id="724" r:id="rId7"/>
    <p:sldId id="765" r:id="rId8"/>
    <p:sldId id="760" r:id="rId9"/>
    <p:sldId id="725" r:id="rId10"/>
    <p:sldId id="727" r:id="rId11"/>
    <p:sldId id="749" r:id="rId12"/>
    <p:sldId id="728" r:id="rId13"/>
    <p:sldId id="751" r:id="rId14"/>
    <p:sldId id="737" r:id="rId15"/>
    <p:sldId id="776" r:id="rId16"/>
    <p:sldId id="774" r:id="rId17"/>
    <p:sldId id="777" r:id="rId18"/>
    <p:sldId id="764" r:id="rId19"/>
    <p:sldId id="767" r:id="rId20"/>
    <p:sldId id="781" r:id="rId21"/>
    <p:sldId id="771" r:id="rId22"/>
    <p:sldId id="768" r:id="rId23"/>
    <p:sldId id="782" r:id="rId24"/>
    <p:sldId id="783" r:id="rId25"/>
    <p:sldId id="256" r:id="rId26"/>
    <p:sldId id="75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0B426F-4D4B-ECA6-8B3A-DFE48F924E51}" v="19" dt="2025-04-02T19:20:58.752"/>
    <p1510:client id="{F751FEA5-1776-8B6C-98F4-CDF2127E25B9}" v="817" dt="2025-04-03T02:26:58.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p:scale>
          <a:sx n="66" d="100"/>
          <a:sy n="66" d="100"/>
        </p:scale>
        <p:origin x="1672" y="1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1/22/2026</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4079223392"/>
      </p:ext>
    </p:extLst>
  </p:cSld>
  <p:clrMapOvr>
    <a:masterClrMapping/>
  </p:clrMapOvr>
  <p:transition spd="slow" advTm="5000">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345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6"/>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 id="2147483716" r:id="rId13"/>
    <p:sldLayoutId id="2147483717"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document/d/1igILb8f4XsUaH6TjRZpS2ZSTigOsyTjlLnH8I8JkQTk/edit?usp=sharing" TargetMode="External"/><Relationship Id="rId2" Type="http://schemas.openxmlformats.org/officeDocument/2006/relationships/hyperlink" Target="https://docs.google.com/document/d/1z18PQKG_CMFz8FN017M5oDlxpV348XpM/edit?usp=drive_link&amp;ouid=107022520575704981386&amp;rtpof=true&amp;sd=true"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pollev.com/cpower" TargetMode="External"/><Relationship Id="rId4" Type="http://schemas.openxmlformats.org/officeDocument/2006/relationships/hyperlink" Target="https://docs.google.com/document/d/1wsuCGUbCNsyMbifzVmm4D3mQimRhmmsm/edit?usp=drive_link&amp;ouid=107022520575704981386&amp;rtpof=true&amp;sd=tru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hyperlink" Target="https://creativecommons.org/licenses/by-nc-sa/3.0/" TargetMode="External"/><Relationship Id="rId5" Type="http://schemas.openxmlformats.org/officeDocument/2006/relationships/image" Target="../media/image4.emf"/><Relationship Id="rId4" Type="http://schemas.openxmlformats.org/officeDocument/2006/relationships/hyperlink" Target="https://socialcovid.commons.gc.cuny.edu/the-role-of-social-media-in-covid-19/"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document/d/1dyybNBRsS3XaEiTCiGOo_Uoo7wW01LTszUNvD31ifE4/edit?usp=sharing" TargetMode="External"/><Relationship Id="rId2" Type="http://schemas.openxmlformats.org/officeDocument/2006/relationships/hyperlink" Target="https://docs.google.com/document/d/1mHC50IcTorFUpIx0GDgt37aMSdJak3Ta/edit?usp=sharing&amp;ouid=107022520575704981386&amp;rtpof=true&amp;sd=true" TargetMode="External"/><Relationship Id="rId1" Type="http://schemas.openxmlformats.org/officeDocument/2006/relationships/slideLayout" Target="../slideLayouts/slideLayout2.xml"/><Relationship Id="rId5" Type="http://schemas.openxmlformats.org/officeDocument/2006/relationships/hyperlink" Target="https://en.wikipedia.org/wiki/Computer_lab" TargetMode="Externa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hyperlink" Target="https://www.solaresearch.org/2021/08/partnering-with-educators-to-take-advantage-of-tools-that-predict-student-academic-performance/"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document/d/1dxc3b-xkppaMxdOI-aJ75Gi8jOAfEQI3/edit?usp=sharing&amp;ouid=107022520575704981386&amp;rtpof=true&amp;sd=true"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investorinthefamily.com/does-whole-life-insurance-work-as-part-of-a-retirement-strategy/" TargetMode="External"/><Relationship Id="rId2" Type="http://schemas.openxmlformats.org/officeDocument/2006/relationships/image" Target="../media/image18.jpeg"/><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s://money.usnews.com/financial-advisors/advisor/griffin-vehar-6519544"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sn.com/en-us/money/news/wealth-advisor-recommends-smart-place-to-start-investing/vi-AA1TLzAF" TargetMode="External"/><Relationship Id="rId2" Type="http://schemas.openxmlformats.org/officeDocument/2006/relationships/image" Target="../media/image21.im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jpeg"/><Relationship Id="rId17" Type="http://schemas.openxmlformats.org/officeDocument/2006/relationships/image" Target="../media/image37.sv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linkedin.com/in/cpower" TargetMode="External"/><Relationship Id="rId2" Type="http://schemas.openxmlformats.org/officeDocument/2006/relationships/hyperlink" Target="mailto:cpower29@gmail.com"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test-achats.be/argent/investir/news/reperer-les-mauvais-influencers-financiers-et-eviter-les-arnaques" TargetMode="External"/><Relationship Id="rId2" Type="http://schemas.openxmlformats.org/officeDocument/2006/relationships/image" Target="../media/image6.jp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15000" b="-15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282540-46E9-D608-F9BD-EFDA4D2365E0}"/>
              </a:ext>
            </a:extLst>
          </p:cNvPr>
          <p:cNvPicPr>
            <a:picLocks noChangeAspect="1"/>
          </p:cNvPicPr>
          <p:nvPr/>
        </p:nvPicPr>
        <p:blipFill>
          <a:blip r:embed="rId3"/>
          <a:stretch>
            <a:fillRect/>
          </a:stretch>
        </p:blipFill>
        <p:spPr>
          <a:xfrm>
            <a:off x="-95693" y="-426804"/>
            <a:ext cx="12298326" cy="7378996"/>
          </a:xfrm>
          <a:prstGeom prst="rect">
            <a:avLst/>
          </a:prstGeom>
        </p:spPr>
      </p:pic>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lum bright="-40000" contrast="-40000"/>
          </a:blip>
          <a:srcRect/>
          <a:stretch/>
        </p:blipFill>
        <p:spPr>
          <a:xfrm>
            <a:off x="689970" y="2869775"/>
            <a:ext cx="2597021" cy="1325562"/>
          </a:xfrm>
          <a:prstGeom prst="rect">
            <a:avLst/>
          </a:prstGeom>
        </p:spPr>
      </p:pic>
      <p:grpSp>
        <p:nvGrpSpPr>
          <p:cNvPr id="4" name="Group 3">
            <a:extLst>
              <a:ext uri="{FF2B5EF4-FFF2-40B4-BE49-F238E27FC236}">
                <a16:creationId xmlns:a16="http://schemas.microsoft.com/office/drawing/2014/main" id="{B69A1B65-33BF-F997-9DEA-8588208D0EB1}"/>
              </a:ext>
            </a:extLst>
          </p:cNvPr>
          <p:cNvGrpSpPr/>
          <p:nvPr/>
        </p:nvGrpSpPr>
        <p:grpSpPr>
          <a:xfrm>
            <a:off x="689970" y="970109"/>
            <a:ext cx="6294813" cy="1316198"/>
            <a:chOff x="1220138" y="3179036"/>
            <a:chExt cx="6294813" cy="1316198"/>
          </a:xfrm>
        </p:grpSpPr>
        <p:sp>
          <p:nvSpPr>
            <p:cNvPr id="14" name="Text Placeholder 2">
              <a:extLst>
                <a:ext uri="{FF2B5EF4-FFF2-40B4-BE49-F238E27FC236}">
                  <a16:creationId xmlns:a16="http://schemas.microsoft.com/office/drawing/2014/main" id="{9890555E-F5A8-A749-BA5F-C95D063E463A}"/>
                </a:ext>
              </a:extLst>
            </p:cNvPr>
            <p:cNvSpPr>
              <a:spLocks noGrp="1"/>
            </p:cNvSpPr>
            <p:nvPr/>
          </p:nvSpPr>
          <p:spPr>
            <a:xfrm>
              <a:off x="1220138" y="3179036"/>
              <a:ext cx="6294813" cy="517108"/>
            </a:xfrm>
            <a:prstGeom prst="rect">
              <a:avLst/>
            </a:prstGeom>
          </p:spPr>
          <p:txBody>
            <a:bodyPr lIns="91440" tIns="45720" rIns="91440" bIns="45720" anchor="t"/>
            <a:lstStyle>
              <a:defPPr>
                <a:defRPr lang="en-US"/>
              </a:defPPr>
              <a:lvl1pPr marL="0" indent="0" algn="l" defTabSz="914400" rtl="0" eaLnBrk="1" latinLnBrk="0" hangingPunct="1">
                <a:lnSpc>
                  <a:spcPct val="90000"/>
                </a:lnSpc>
                <a:spcBef>
                  <a:spcPts val="1000"/>
                </a:spcBef>
                <a:buFontTx/>
                <a:buNone/>
                <a:defRPr sz="54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i="1" dirty="0">
                  <a:latin typeface="Aptos"/>
                  <a:ea typeface="Calibri Light"/>
                  <a:cs typeface="Calibri"/>
                </a:rPr>
                <a:t>From TikTok</a:t>
              </a:r>
            </a:p>
          </p:txBody>
        </p:sp>
        <p:sp>
          <p:nvSpPr>
            <p:cNvPr id="15" name="Text Placeholder 2">
              <a:extLst>
                <a:ext uri="{FF2B5EF4-FFF2-40B4-BE49-F238E27FC236}">
                  <a16:creationId xmlns:a16="http://schemas.microsoft.com/office/drawing/2014/main" id="{609C754C-341D-DF29-9AC0-727FEFA6894C}"/>
                </a:ext>
              </a:extLst>
            </p:cNvPr>
            <p:cNvSpPr>
              <a:spLocks noGrp="1"/>
            </p:cNvSpPr>
            <p:nvPr/>
          </p:nvSpPr>
          <p:spPr>
            <a:xfrm>
              <a:off x="2015712" y="3978126"/>
              <a:ext cx="4447294" cy="517108"/>
            </a:xfrm>
            <a:prstGeom prst="rect">
              <a:avLst/>
            </a:prstGeom>
          </p:spPr>
          <p:txBody>
            <a:bodyPr lIns="91440" tIns="45720" rIns="91440" bIns="45720" anchor="t"/>
            <a:lstStyle>
              <a:defPPr>
                <a:defRPr lang="en-US"/>
              </a:defPPr>
              <a:lvl1pPr marL="0" indent="0" algn="l" defTabSz="914400" rtl="0" eaLnBrk="1" latinLnBrk="0" hangingPunct="1">
                <a:lnSpc>
                  <a:spcPct val="90000"/>
                </a:lnSpc>
                <a:spcBef>
                  <a:spcPts val="1000"/>
                </a:spcBef>
                <a:buFontTx/>
                <a:buNone/>
                <a:defRPr sz="54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b="1" i="1" dirty="0">
                  <a:latin typeface="Aptos"/>
                  <a:cs typeface="Calibri"/>
                </a:rPr>
                <a:t>to Taxes</a:t>
              </a:r>
              <a:endParaRPr lang="en-US" sz="7200" dirty="0"/>
            </a:p>
          </p:txBody>
        </p:sp>
      </p:grpSp>
      <p:pic>
        <p:nvPicPr>
          <p:cNvPr id="10" name="Picture 9">
            <a:extLst>
              <a:ext uri="{FF2B5EF4-FFF2-40B4-BE49-F238E27FC236}">
                <a16:creationId xmlns:a16="http://schemas.microsoft.com/office/drawing/2014/main" id="{89A55DF1-3257-1A10-A328-C840F5A621C2}"/>
              </a:ext>
            </a:extLst>
          </p:cNvPr>
          <p:cNvPicPr>
            <a:picLocks noChangeAspect="1"/>
          </p:cNvPicPr>
          <p:nvPr/>
        </p:nvPicPr>
        <p:blipFill>
          <a:blip r:embed="rId4"/>
          <a:srcRect/>
          <a:stretch/>
        </p:blipFill>
        <p:spPr>
          <a:xfrm>
            <a:off x="681729" y="2861534"/>
            <a:ext cx="2597021" cy="1325562"/>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gnifying glass and question mark">
            <a:extLst>
              <a:ext uri="{FF2B5EF4-FFF2-40B4-BE49-F238E27FC236}">
                <a16:creationId xmlns:a16="http://schemas.microsoft.com/office/drawing/2014/main" id="{1A5E8AA4-F7D2-743F-026F-2554DE1CBEB1}"/>
              </a:ext>
            </a:extLst>
          </p:cNvPr>
          <p:cNvPicPr>
            <a:picLocks noChangeAspect="1"/>
          </p:cNvPicPr>
          <p:nvPr/>
        </p:nvPicPr>
        <p:blipFill>
          <a:blip r:embed="rId2"/>
          <a:srcRect l="25049" r="2504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3200" dirty="0">
                <a:solidFill>
                  <a:srgbClr val="414A58"/>
                </a:solidFill>
                <a:latin typeface="+mj-lt"/>
                <a:cs typeface="Calibri"/>
              </a:rPr>
              <a:t>Lesson 1</a:t>
            </a:r>
            <a:endParaRPr lang="en-US" sz="3200" dirty="0">
              <a:solidFill>
                <a:srgbClr val="414A58"/>
              </a:solidFill>
              <a:latin typeface="+mj-lt"/>
              <a:cs typeface="Calibri Light"/>
            </a:endParaRPr>
          </a:p>
          <a:p>
            <a:r>
              <a:rPr lang="en-US" sz="5000" b="1" dirty="0">
                <a:solidFill>
                  <a:srgbClr val="414A58"/>
                </a:solidFill>
                <a:latin typeface="Calibri Light"/>
                <a:ea typeface="Calibri Light"/>
                <a:cs typeface="Calibri"/>
              </a:rPr>
              <a:t>Do Now Lesson</a:t>
            </a:r>
          </a:p>
          <a:p>
            <a:r>
              <a:rPr lang="en-US" sz="5000" b="1" dirty="0">
                <a:solidFill>
                  <a:srgbClr val="414A58"/>
                </a:solidFill>
                <a:latin typeface="Calibri Light"/>
                <a:ea typeface="Calibri Light"/>
                <a:cs typeface="Calibri"/>
              </a:rPr>
              <a:t>TikTok Fact or Fiction</a:t>
            </a: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1593463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TikTok Facts or Fiction</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11</a:t>
            </a:fld>
            <a:endParaRPr lang="en-US"/>
          </a:p>
        </p:txBody>
      </p:sp>
      <p:sp>
        <p:nvSpPr>
          <p:cNvPr id="8" name="Text Placeholder 2">
            <a:extLst>
              <a:ext uri="{FF2B5EF4-FFF2-40B4-BE49-F238E27FC236}">
                <a16:creationId xmlns:a16="http://schemas.microsoft.com/office/drawing/2014/main" id="{47BDD79B-7288-1D1E-4535-002F2768A964}"/>
              </a:ext>
            </a:extLst>
          </p:cNvPr>
          <p:cNvSpPr txBox="1">
            <a:spLocks/>
          </p:cNvSpPr>
          <p:nvPr/>
        </p:nvSpPr>
        <p:spPr>
          <a:xfrm>
            <a:off x="706944" y="2019149"/>
            <a:ext cx="4481565"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2600" b="1" dirty="0">
                <a:ea typeface="+mn-lt"/>
                <a:cs typeface="+mn-lt"/>
              </a:rPr>
              <a:t>Do Now Lesson Plan:</a:t>
            </a:r>
            <a:r>
              <a:rPr lang="en-US" sz="2600" dirty="0">
                <a:ea typeface="+mn-lt"/>
                <a:cs typeface="+mn-lt"/>
              </a:rPr>
              <a:t> </a:t>
            </a:r>
            <a:r>
              <a:rPr lang="en-US" sz="2600" dirty="0">
                <a:ea typeface="+mn-lt"/>
                <a:cs typeface="+mn-lt"/>
                <a:hlinkClick r:id="rId2"/>
              </a:rPr>
              <a:t>here</a:t>
            </a:r>
            <a:endParaRPr lang="en-US" sz="2600" dirty="0">
              <a:ea typeface="+mn-lt"/>
              <a:cs typeface="+mn-lt"/>
              <a:hlinkClick r:id="rId3"/>
            </a:endParaRPr>
          </a:p>
          <a:p>
            <a:pPr>
              <a:buFont typeface="Arial"/>
              <a:buChar char="•"/>
            </a:pPr>
            <a:r>
              <a:rPr lang="en-US" sz="2600" b="1" dirty="0">
                <a:ea typeface="+mn-lt"/>
                <a:cs typeface="+mn-lt"/>
              </a:rPr>
              <a:t>Answers:</a:t>
            </a:r>
            <a:r>
              <a:rPr lang="en-US" sz="2600" dirty="0">
                <a:ea typeface="+mn-lt"/>
                <a:cs typeface="+mn-lt"/>
              </a:rPr>
              <a:t> </a:t>
            </a:r>
            <a:r>
              <a:rPr lang="en-US" sz="2600" dirty="0">
                <a:ea typeface="+mn-lt"/>
                <a:cs typeface="+mn-lt"/>
                <a:hlinkClick r:id="rId4"/>
              </a:rPr>
              <a:t>here</a:t>
            </a:r>
            <a:endParaRPr lang="en-US" sz="2600" dirty="0">
              <a:ea typeface="+mn-lt"/>
              <a:cs typeface="Calibri"/>
            </a:endParaRPr>
          </a:p>
          <a:p>
            <a:pPr>
              <a:buFont typeface="Arial"/>
              <a:buChar char="•"/>
            </a:pPr>
            <a:r>
              <a:rPr lang="en-US" sz="2600" b="1" dirty="0">
                <a:ea typeface="+mn-lt"/>
                <a:cs typeface="+mn-lt"/>
              </a:rPr>
              <a:t>Duration</a:t>
            </a:r>
            <a:r>
              <a:rPr lang="en-US" sz="2600" dirty="0">
                <a:ea typeface="+mn-lt"/>
                <a:cs typeface="+mn-lt"/>
              </a:rPr>
              <a:t>:  15m</a:t>
            </a:r>
          </a:p>
          <a:p>
            <a:pPr>
              <a:buFont typeface="Arial"/>
              <a:buChar char="•"/>
            </a:pPr>
            <a:r>
              <a:rPr lang="en-US" sz="2600" dirty="0">
                <a:ea typeface="+mn-lt"/>
                <a:cs typeface="+mn-lt"/>
              </a:rPr>
              <a:t>Live Poll the Questions using </a:t>
            </a:r>
            <a:r>
              <a:rPr lang="en-US" sz="2600" dirty="0">
                <a:ea typeface="+mn-lt"/>
                <a:cs typeface="+mn-lt"/>
                <a:hlinkClick r:id="rId5"/>
              </a:rPr>
              <a:t>https://pollev.com/cpower</a:t>
            </a:r>
            <a:endParaRPr lang="en-US" sz="2600" dirty="0">
              <a:ea typeface="+mn-lt"/>
              <a:cs typeface="+mn-lt"/>
            </a:endParaRPr>
          </a:p>
        </p:txBody>
      </p:sp>
      <p:pic>
        <p:nvPicPr>
          <p:cNvPr id="6" name="Picture 5" descr="A questionnaire with text on it&#10;&#10;AI-generated content may be incorrect.">
            <a:extLst>
              <a:ext uri="{FF2B5EF4-FFF2-40B4-BE49-F238E27FC236}">
                <a16:creationId xmlns:a16="http://schemas.microsoft.com/office/drawing/2014/main" id="{024832DD-C075-468A-5673-738B27355384}"/>
              </a:ext>
            </a:extLst>
          </p:cNvPr>
          <p:cNvPicPr>
            <a:picLocks noChangeAspect="1"/>
          </p:cNvPicPr>
          <p:nvPr/>
        </p:nvPicPr>
        <p:blipFill>
          <a:blip r:embed="rId6"/>
          <a:srcRect t="2094" r="8718" b="4988"/>
          <a:stretch>
            <a:fillRect/>
          </a:stretch>
        </p:blipFill>
        <p:spPr>
          <a:xfrm>
            <a:off x="5421192" y="1536970"/>
            <a:ext cx="4481565" cy="5077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1134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AA0F5-4570-3A2A-B21F-2F21C5AB993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961151B-6898-2034-9BF0-873857503191}"/>
              </a:ext>
            </a:extLst>
          </p:cNvPr>
          <p:cNvPicPr>
            <a:picLocks noChangeAspect="1"/>
          </p:cNvPicPr>
          <p:nvPr/>
        </p:nvPicPr>
        <p:blipFill rotWithShape="1">
          <a:blip r:embed="rId2"/>
          <a:srcRect l="29" r="29"/>
          <a:stretch/>
        </p:blipFill>
        <p:spPr>
          <a:xfrm>
            <a:off x="-875488" y="-128875"/>
            <a:ext cx="9747114" cy="7141687"/>
          </a:xfrm>
          <a:prstGeom prst="rect">
            <a:avLst/>
          </a:prstGeom>
        </p:spPr>
      </p:pic>
      <p:pic>
        <p:nvPicPr>
          <p:cNvPr id="4" name="Picture 3">
            <a:extLst>
              <a:ext uri="{FF2B5EF4-FFF2-40B4-BE49-F238E27FC236}">
                <a16:creationId xmlns:a16="http://schemas.microsoft.com/office/drawing/2014/main" id="{E156037E-36B9-4E9D-931C-5E080B5200F2}"/>
              </a:ext>
            </a:extLst>
          </p:cNvPr>
          <p:cNvPicPr>
            <a:picLocks noChangeAspect="1"/>
          </p:cNvPicPr>
          <p:nvPr/>
        </p:nvPicPr>
        <p:blipFill>
          <a:blip r:embed="rId3">
            <a:extLst>
              <a:ext uri="{837473B0-CC2E-450A-ABE3-18F120FF3D39}">
                <a1611:picAttrSrcUrl xmlns:a1611="http://schemas.microsoft.com/office/drawing/2016/11/main" r:id="rId4"/>
              </a:ext>
            </a:extLst>
          </a:blip>
          <a:srcRect l="25048" r="25048"/>
          <a:stretch/>
        </p:blipFill>
        <p:spPr>
          <a:xfrm>
            <a:off x="8709996" y="135351"/>
            <a:ext cx="6084339" cy="6858006"/>
          </a:xfrm>
          <a:prstGeom prst="rect">
            <a:avLst/>
          </a:prstGeom>
          <a:ln>
            <a:solidFill>
              <a:srgbClr val="4472C4"/>
            </a:solidFill>
          </a:ln>
        </p:spPr>
      </p:pic>
      <p:pic>
        <p:nvPicPr>
          <p:cNvPr id="5" name="Picture 4">
            <a:extLst>
              <a:ext uri="{FF2B5EF4-FFF2-40B4-BE49-F238E27FC236}">
                <a16:creationId xmlns:a16="http://schemas.microsoft.com/office/drawing/2014/main" id="{90ECCC97-7E42-A938-FD9D-F75F2965F327}"/>
              </a:ext>
            </a:extLst>
          </p:cNvPr>
          <p:cNvPicPr>
            <a:picLocks noChangeAspect="1"/>
          </p:cNvPicPr>
          <p:nvPr/>
        </p:nvPicPr>
        <p:blipFill rotWithShape="1">
          <a:blip r:embed="rId2"/>
          <a:srcRect l="29" r="29"/>
          <a:stretch/>
        </p:blipFill>
        <p:spPr>
          <a:xfrm>
            <a:off x="2535295" y="-19455"/>
            <a:ext cx="9411909" cy="6896083"/>
          </a:xfrm>
          <a:prstGeom prst="rect">
            <a:avLst/>
          </a:prstGeom>
        </p:spPr>
      </p:pic>
      <p:sp>
        <p:nvSpPr>
          <p:cNvPr id="3" name="Text Placeholder 2">
            <a:extLst>
              <a:ext uri="{FF2B5EF4-FFF2-40B4-BE49-F238E27FC236}">
                <a16:creationId xmlns:a16="http://schemas.microsoft.com/office/drawing/2014/main" id="{E2282950-FF5B-F0E7-9124-90B9ED9347FD}"/>
              </a:ext>
            </a:extLst>
          </p:cNvPr>
          <p:cNvSpPr>
            <a:spLocks noGrp="1"/>
          </p:cNvSpPr>
          <p:nvPr>
            <p:ph type="body" sz="quarter" idx="10"/>
          </p:nvPr>
        </p:nvSpPr>
        <p:spPr>
          <a:xfrm>
            <a:off x="703942" y="2449812"/>
            <a:ext cx="8167683" cy="914400"/>
          </a:xfrm>
        </p:spPr>
        <p:txBody>
          <a:bodyPr lIns="91440" tIns="45720" rIns="91440" bIns="45720" anchor="t"/>
          <a:lstStyle/>
          <a:p>
            <a:r>
              <a:rPr lang="en-US" sz="3200" dirty="0">
                <a:solidFill>
                  <a:srgbClr val="414A58"/>
                </a:solidFill>
                <a:latin typeface="+mj-lt"/>
                <a:cs typeface="Calibri"/>
              </a:rPr>
              <a:t>Lesson 2</a:t>
            </a:r>
            <a:endParaRPr lang="en-US" sz="3200" dirty="0">
              <a:solidFill>
                <a:srgbClr val="414A58"/>
              </a:solidFill>
              <a:latin typeface="+mj-lt"/>
              <a:cs typeface="Calibri Light"/>
            </a:endParaRPr>
          </a:p>
          <a:p>
            <a:r>
              <a:rPr lang="en-US" sz="5000" b="1" dirty="0">
                <a:solidFill>
                  <a:srgbClr val="414A58"/>
                </a:solidFill>
                <a:latin typeface="Calibri Light"/>
                <a:ea typeface="Calibri Light"/>
                <a:cs typeface="Calibri"/>
              </a:rPr>
              <a:t>"Influencer Audit” Gallery Walk:</a:t>
            </a:r>
            <a:br>
              <a:rPr lang="en-US" sz="5000" b="1" dirty="0">
                <a:solidFill>
                  <a:srgbClr val="414A58"/>
                </a:solidFill>
                <a:latin typeface="Calibri Light"/>
                <a:ea typeface="Calibri Light"/>
                <a:cs typeface="Calibri"/>
              </a:rPr>
            </a:br>
            <a:r>
              <a:rPr lang="en-US" sz="5000" b="1" dirty="0">
                <a:solidFill>
                  <a:srgbClr val="414A58"/>
                </a:solidFill>
                <a:latin typeface="Calibri Light"/>
                <a:ea typeface="Calibri Light"/>
                <a:cs typeface="Calibri"/>
              </a:rPr>
              <a:t>Fact-Checking Financial Advice</a:t>
            </a:r>
          </a:p>
          <a:p>
            <a:endParaRPr lang="en-US" sz="5000" b="1" dirty="0">
              <a:solidFill>
                <a:srgbClr val="414A58"/>
              </a:solidFill>
              <a:latin typeface="Calibri Light"/>
              <a:ea typeface="Calibri Light"/>
              <a:cs typeface="Calibri"/>
            </a:endParaRPr>
          </a:p>
        </p:txBody>
      </p:sp>
      <p:pic>
        <p:nvPicPr>
          <p:cNvPr id="6" name="Picture 5">
            <a:extLst>
              <a:ext uri="{FF2B5EF4-FFF2-40B4-BE49-F238E27FC236}">
                <a16:creationId xmlns:a16="http://schemas.microsoft.com/office/drawing/2014/main" id="{1AF2D623-E25E-22F5-F3AB-28621697A36A}"/>
              </a:ext>
            </a:extLst>
          </p:cNvPr>
          <p:cNvPicPr>
            <a:picLocks noChangeAspect="1"/>
          </p:cNvPicPr>
          <p:nvPr/>
        </p:nvPicPr>
        <p:blipFill>
          <a:blip r:embed="rId5"/>
          <a:srcRect/>
          <a:stretch/>
        </p:blipFill>
        <p:spPr>
          <a:xfrm>
            <a:off x="708075" y="4860038"/>
            <a:ext cx="2597021" cy="1325562"/>
          </a:xfrm>
          <a:prstGeom prst="rect">
            <a:avLst/>
          </a:prstGeom>
        </p:spPr>
      </p:pic>
      <p:sp>
        <p:nvSpPr>
          <p:cNvPr id="8" name="TextBox 7">
            <a:extLst>
              <a:ext uri="{FF2B5EF4-FFF2-40B4-BE49-F238E27FC236}">
                <a16:creationId xmlns:a16="http://schemas.microsoft.com/office/drawing/2014/main" id="{83A0D076-9289-9E47-8500-5053BAF0B612}"/>
              </a:ext>
            </a:extLst>
          </p:cNvPr>
          <p:cNvSpPr txBox="1"/>
          <p:nvPr/>
        </p:nvSpPr>
        <p:spPr>
          <a:xfrm>
            <a:off x="8441755" y="6858006"/>
            <a:ext cx="6084339" cy="230832"/>
          </a:xfrm>
          <a:prstGeom prst="rect">
            <a:avLst/>
          </a:prstGeom>
          <a:noFill/>
        </p:spPr>
        <p:txBody>
          <a:bodyPr wrap="square" rtlCol="0">
            <a:spAutoFit/>
          </a:bodyPr>
          <a:lstStyle/>
          <a:p>
            <a:r>
              <a:rPr lang="en-US" sz="900">
                <a:hlinkClick r:id="rId4" tooltip="https://socialcovid.commons.gc.cuny.edu/the-role-of-social-media-in-covid-19/"/>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981953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4A6B4-98DA-B4B8-0B1C-18E4C15524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9F9367-0346-7A5A-86F4-89CA2936D2FF}"/>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Influencer Audit</a:t>
            </a:r>
            <a:endParaRPr lang="en-US" dirty="0"/>
          </a:p>
        </p:txBody>
      </p:sp>
      <p:sp>
        <p:nvSpPr>
          <p:cNvPr id="5" name="Slide Number Placeholder 4">
            <a:extLst>
              <a:ext uri="{FF2B5EF4-FFF2-40B4-BE49-F238E27FC236}">
                <a16:creationId xmlns:a16="http://schemas.microsoft.com/office/drawing/2014/main" id="{77A651B7-326B-05DE-937F-DFCC2018C4C1}"/>
              </a:ext>
            </a:extLst>
          </p:cNvPr>
          <p:cNvSpPr>
            <a:spLocks noGrp="1"/>
          </p:cNvSpPr>
          <p:nvPr>
            <p:ph type="sldNum" sz="quarter" idx="4"/>
          </p:nvPr>
        </p:nvSpPr>
        <p:spPr/>
        <p:txBody>
          <a:bodyPr/>
          <a:lstStyle/>
          <a:p>
            <a:fld id="{FAEE96CF-4053-2149-B5F9-FD566E7161CA}" type="slidenum">
              <a:rPr lang="en-US" dirty="0" smtClean="0"/>
              <a:pPr/>
              <a:t>13</a:t>
            </a:fld>
            <a:endParaRPr lang="en-US"/>
          </a:p>
        </p:txBody>
      </p:sp>
      <p:sp>
        <p:nvSpPr>
          <p:cNvPr id="8" name="Text Placeholder 2">
            <a:extLst>
              <a:ext uri="{FF2B5EF4-FFF2-40B4-BE49-F238E27FC236}">
                <a16:creationId xmlns:a16="http://schemas.microsoft.com/office/drawing/2014/main" id="{28D6B70B-7FB9-D3B5-5920-0CFC9EBC4FE7}"/>
              </a:ext>
            </a:extLst>
          </p:cNvPr>
          <p:cNvSpPr txBox="1">
            <a:spLocks/>
          </p:cNvSpPr>
          <p:nvPr/>
        </p:nvSpPr>
        <p:spPr>
          <a:xfrm>
            <a:off x="706944" y="2019149"/>
            <a:ext cx="53890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2600" b="1" dirty="0">
                <a:ea typeface="+mn-lt"/>
                <a:cs typeface="+mn-lt"/>
              </a:rPr>
              <a:t>Lesson Plan:</a:t>
            </a:r>
            <a:r>
              <a:rPr lang="en-US" sz="2600" dirty="0">
                <a:ea typeface="+mn-lt"/>
                <a:cs typeface="+mn-lt"/>
              </a:rPr>
              <a:t> </a:t>
            </a:r>
            <a:r>
              <a:rPr lang="en-US" sz="2600" dirty="0">
                <a:ea typeface="+mn-lt"/>
                <a:cs typeface="+mn-lt"/>
                <a:hlinkClick r:id="rId2"/>
              </a:rPr>
              <a:t>here</a:t>
            </a:r>
            <a:endParaRPr lang="en-US" sz="2600" dirty="0">
              <a:ea typeface="+mn-lt"/>
              <a:cs typeface="+mn-lt"/>
              <a:hlinkClick r:id="rId3"/>
            </a:endParaRPr>
          </a:p>
          <a:p>
            <a:pPr>
              <a:buFont typeface="Arial"/>
              <a:buChar char="•"/>
            </a:pPr>
            <a:r>
              <a:rPr lang="en-US" sz="2600" b="1" dirty="0">
                <a:ea typeface="+mn-lt"/>
                <a:cs typeface="+mn-lt"/>
              </a:rPr>
              <a:t>Why Gallery Walk: </a:t>
            </a:r>
          </a:p>
          <a:p>
            <a:pPr lvl="1">
              <a:buFont typeface="Courier New"/>
              <a:buChar char="o"/>
            </a:pPr>
            <a:r>
              <a:rPr lang="en-US" sz="2200" dirty="0">
                <a:ea typeface="+mn-lt"/>
                <a:cs typeface="+mn-lt"/>
              </a:rPr>
              <a:t>Provide a way to engage students to a variety of financial topics without it needing to be lecture based</a:t>
            </a:r>
            <a:endParaRPr lang="en-US" dirty="0">
              <a:ea typeface="Calibri"/>
              <a:cs typeface="Calibri"/>
            </a:endParaRPr>
          </a:p>
          <a:p>
            <a:pPr lvl="1">
              <a:buFont typeface="Courier New"/>
              <a:buChar char="o"/>
            </a:pPr>
            <a:r>
              <a:rPr lang="en-US" sz="2200" dirty="0">
                <a:ea typeface="+mn-lt"/>
                <a:cs typeface="+mn-lt"/>
              </a:rPr>
              <a:t>Promotes active participation and engagement and analysis, rather than passive absorption of information</a:t>
            </a:r>
          </a:p>
          <a:p>
            <a:pPr>
              <a:buFont typeface="Arial"/>
              <a:buChar char="•"/>
            </a:pPr>
            <a:r>
              <a:rPr lang="en-US" sz="2600" b="1" dirty="0">
                <a:ea typeface="+mn-lt"/>
                <a:cs typeface="+mn-lt"/>
              </a:rPr>
              <a:t>Requirements: </a:t>
            </a:r>
            <a:r>
              <a:rPr lang="en-US" sz="2600" dirty="0">
                <a:ea typeface="+mn-lt"/>
                <a:cs typeface="+mn-lt"/>
              </a:rPr>
              <a:t>Laptops </a:t>
            </a:r>
          </a:p>
          <a:p>
            <a:pPr>
              <a:buFont typeface="Arial"/>
              <a:buChar char="•"/>
            </a:pPr>
            <a:r>
              <a:rPr lang="en-US" sz="2600" b="1" dirty="0">
                <a:ea typeface="+mn-lt"/>
                <a:cs typeface="+mn-lt"/>
              </a:rPr>
              <a:t>Modifications</a:t>
            </a:r>
            <a:r>
              <a:rPr lang="en-US" sz="2600" dirty="0">
                <a:ea typeface="+mn-lt"/>
                <a:cs typeface="+mn-lt"/>
              </a:rPr>
              <a:t>: Lengthen the “Gallery Walk” to use a Screen</a:t>
            </a:r>
          </a:p>
          <a:p>
            <a:pPr>
              <a:buFont typeface="Arial"/>
              <a:buChar char="•"/>
            </a:pPr>
            <a:r>
              <a:rPr lang="en-US" sz="2600" b="1" dirty="0">
                <a:ea typeface="+mn-lt"/>
                <a:cs typeface="+mn-lt"/>
              </a:rPr>
              <a:t>Duration: </a:t>
            </a:r>
            <a:r>
              <a:rPr lang="en-US" sz="2600" dirty="0">
                <a:ea typeface="+mn-lt"/>
                <a:cs typeface="+mn-lt"/>
              </a:rPr>
              <a:t>2 Days</a:t>
            </a:r>
          </a:p>
        </p:txBody>
      </p:sp>
      <p:pic>
        <p:nvPicPr>
          <p:cNvPr id="3" name="Picture 2">
            <a:extLst>
              <a:ext uri="{FF2B5EF4-FFF2-40B4-BE49-F238E27FC236}">
                <a16:creationId xmlns:a16="http://schemas.microsoft.com/office/drawing/2014/main" id="{C5A46519-7631-8F4E-E237-E5B3B89C75C2}"/>
              </a:ext>
            </a:extLst>
          </p:cNvPr>
          <p:cNvPicPr>
            <a:picLocks noChangeAspect="1"/>
          </p:cNvPicPr>
          <p:nvPr/>
        </p:nvPicPr>
        <p:blipFill>
          <a:blip r:embed="rId4">
            <a:extLst>
              <a:ext uri="{837473B0-CC2E-450A-ABE3-18F120FF3D39}">
                <a1611:picAttrSrcUrl xmlns:a1611="http://schemas.microsoft.com/office/drawing/2016/11/main" r:id="rId5"/>
              </a:ext>
            </a:extLst>
          </a:blip>
          <a:srcRect l="36340" t="-238" r="6446" b="238"/>
          <a:stretch>
            <a:fillRect/>
          </a:stretch>
        </p:blipFill>
        <p:spPr>
          <a:xfrm>
            <a:off x="6189878" y="1422452"/>
            <a:ext cx="5102795" cy="5128280"/>
          </a:xfrm>
          <a:prstGeom prst="rect">
            <a:avLst/>
          </a:prstGeom>
        </p:spPr>
      </p:pic>
    </p:spTree>
    <p:extLst>
      <p:ext uri="{BB962C8B-B14F-4D97-AF65-F5344CB8AC3E}">
        <p14:creationId xmlns:p14="http://schemas.microsoft.com/office/powerpoint/2010/main" val="3747601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33A9-1F60-381A-D853-0B9DA517B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1EF81-843A-8B30-C9BF-1B6A0FA2AC71}"/>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Influencer Audit</a:t>
            </a:r>
            <a:endParaRPr lang="en-US" dirty="0"/>
          </a:p>
        </p:txBody>
      </p:sp>
      <p:sp>
        <p:nvSpPr>
          <p:cNvPr id="5" name="Slide Number Placeholder 4">
            <a:extLst>
              <a:ext uri="{FF2B5EF4-FFF2-40B4-BE49-F238E27FC236}">
                <a16:creationId xmlns:a16="http://schemas.microsoft.com/office/drawing/2014/main" id="{C7BFC317-439F-06AC-DA0B-D37BF4AFF169}"/>
              </a:ext>
            </a:extLst>
          </p:cNvPr>
          <p:cNvSpPr>
            <a:spLocks noGrp="1"/>
          </p:cNvSpPr>
          <p:nvPr>
            <p:ph type="sldNum" sz="quarter" idx="4"/>
          </p:nvPr>
        </p:nvSpPr>
        <p:spPr/>
        <p:txBody>
          <a:bodyPr/>
          <a:lstStyle/>
          <a:p>
            <a:fld id="{FAEE96CF-4053-2149-B5F9-FD566E7161CA}" type="slidenum">
              <a:rPr lang="en-US" dirty="0" smtClean="0"/>
              <a:pPr/>
              <a:t>14</a:t>
            </a:fld>
            <a:endParaRPr lang="en-US"/>
          </a:p>
        </p:txBody>
      </p:sp>
      <p:sp>
        <p:nvSpPr>
          <p:cNvPr id="8" name="Text Placeholder 2">
            <a:extLst>
              <a:ext uri="{FF2B5EF4-FFF2-40B4-BE49-F238E27FC236}">
                <a16:creationId xmlns:a16="http://schemas.microsoft.com/office/drawing/2014/main" id="{752D3A07-A67D-97DF-46D3-EAE266862928}"/>
              </a:ext>
            </a:extLst>
          </p:cNvPr>
          <p:cNvSpPr txBox="1">
            <a:spLocks/>
          </p:cNvSpPr>
          <p:nvPr/>
        </p:nvSpPr>
        <p:spPr>
          <a:xfrm>
            <a:off x="706944" y="2019149"/>
            <a:ext cx="5099125"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u="sng" dirty="0">
                <a:ea typeface="+mn-lt"/>
                <a:cs typeface="+mn-lt"/>
              </a:rPr>
              <a:t>PD Activity</a:t>
            </a:r>
            <a:endParaRPr lang="en-US" sz="2600" dirty="0">
              <a:ea typeface="+mn-lt"/>
              <a:cs typeface="+mn-lt"/>
            </a:endParaRPr>
          </a:p>
          <a:p>
            <a:pPr>
              <a:buFont typeface="Arial"/>
              <a:buChar char="•"/>
            </a:pPr>
            <a:r>
              <a:rPr lang="en-US" sz="2600" b="1" dirty="0">
                <a:ea typeface="+mn-lt"/>
                <a:cs typeface="+mn-lt"/>
              </a:rPr>
              <a:t>Breakout Rooms</a:t>
            </a:r>
          </a:p>
          <a:p>
            <a:pPr lvl="1">
              <a:buFont typeface="Arial"/>
              <a:buChar char="•"/>
            </a:pPr>
            <a:r>
              <a:rPr lang="en-US" dirty="0">
                <a:ea typeface="+mn-lt"/>
                <a:cs typeface="+mn-lt"/>
              </a:rPr>
              <a:t>Each breakout room will be required to find their own Social Media Financial Advice. </a:t>
            </a:r>
          </a:p>
          <a:p>
            <a:pPr lvl="1">
              <a:buFont typeface="Arial"/>
              <a:buChar char="•"/>
            </a:pPr>
            <a:r>
              <a:rPr lang="en-US" dirty="0">
                <a:ea typeface="+mn-lt"/>
                <a:cs typeface="+mn-lt"/>
              </a:rPr>
              <a:t>Share the links / Screenshare so the group can “</a:t>
            </a:r>
            <a:r>
              <a:rPr lang="en-US" b="1" dirty="0">
                <a:ea typeface="+mn-lt"/>
                <a:cs typeface="+mn-lt"/>
              </a:rPr>
              <a:t>audit</a:t>
            </a:r>
            <a:r>
              <a:rPr lang="en-US" dirty="0">
                <a:ea typeface="+mn-lt"/>
                <a:cs typeface="+mn-lt"/>
              </a:rPr>
              <a:t>” the advice being given using the </a:t>
            </a:r>
            <a:r>
              <a:rPr lang="en-US" b="1" dirty="0">
                <a:ea typeface="+mn-lt"/>
                <a:cs typeface="+mn-lt"/>
              </a:rPr>
              <a:t>rubric</a:t>
            </a:r>
            <a:r>
              <a:rPr lang="en-US" dirty="0">
                <a:ea typeface="+mn-lt"/>
                <a:cs typeface="+mn-lt"/>
              </a:rPr>
              <a:t>.</a:t>
            </a:r>
          </a:p>
        </p:txBody>
      </p:sp>
      <p:pic>
        <p:nvPicPr>
          <p:cNvPr id="3" name="Picture 2">
            <a:extLst>
              <a:ext uri="{FF2B5EF4-FFF2-40B4-BE49-F238E27FC236}">
                <a16:creationId xmlns:a16="http://schemas.microsoft.com/office/drawing/2014/main" id="{31D34C1E-617C-11AC-5527-40DCA5E14BA3}"/>
              </a:ext>
            </a:extLst>
          </p:cNvPr>
          <p:cNvPicPr>
            <a:picLocks noChangeAspect="1"/>
          </p:cNvPicPr>
          <p:nvPr/>
        </p:nvPicPr>
        <p:blipFill>
          <a:blip r:embed="rId2">
            <a:extLst>
              <a:ext uri="{837473B0-CC2E-450A-ABE3-18F120FF3D39}">
                <a1611:picAttrSrcUrl xmlns:a1611="http://schemas.microsoft.com/office/drawing/2016/11/main" r:id="rId3"/>
              </a:ext>
            </a:extLst>
          </a:blip>
          <a:srcRect l="20348" r="5136"/>
          <a:stretch>
            <a:fillRect/>
          </a:stretch>
        </p:blipFill>
        <p:spPr>
          <a:xfrm>
            <a:off x="6189878" y="1422452"/>
            <a:ext cx="5102795" cy="5128280"/>
          </a:xfrm>
          <a:prstGeom prst="rect">
            <a:avLst/>
          </a:prstGeom>
        </p:spPr>
      </p:pic>
    </p:spTree>
    <p:extLst>
      <p:ext uri="{BB962C8B-B14F-4D97-AF65-F5344CB8AC3E}">
        <p14:creationId xmlns:p14="http://schemas.microsoft.com/office/powerpoint/2010/main" val="59448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y plastic numbers">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7" r="20437"/>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1027289"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3200" dirty="0">
                <a:solidFill>
                  <a:srgbClr val="414A58"/>
                </a:solidFill>
                <a:latin typeface="+mj-lt"/>
                <a:cs typeface="Calibri Light"/>
              </a:rPr>
              <a:t>Lesson 3</a:t>
            </a:r>
            <a:endParaRPr lang="en-US" sz="3200" dirty="0">
              <a:solidFill>
                <a:srgbClr val="000000"/>
              </a:solidFill>
              <a:latin typeface="+mj-lt"/>
              <a:cs typeface="Calibri Light"/>
            </a:endParaRPr>
          </a:p>
          <a:p>
            <a:r>
              <a:rPr lang="en-US" sz="5000" b="1" dirty="0">
                <a:solidFill>
                  <a:srgbClr val="414A58"/>
                </a:solidFill>
                <a:latin typeface="+mj-lt"/>
                <a:cs typeface="Calibri Light"/>
              </a:rPr>
              <a:t>The 1099-Tax Sim</a:t>
            </a:r>
            <a:endParaRPr lang="en-US" dirty="0"/>
          </a:p>
          <a:p>
            <a:endParaRPr lang="en-US" sz="5000" dirty="0">
              <a:solidFill>
                <a:srgbClr val="414A58"/>
              </a:solidFill>
              <a:latin typeface="Calibri Light"/>
              <a:ea typeface="Calibri Light"/>
              <a:cs typeface="Calibri Ligh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2" name="TextBox 1">
            <a:extLst>
              <a:ext uri="{FF2B5EF4-FFF2-40B4-BE49-F238E27FC236}">
                <a16:creationId xmlns:a16="http://schemas.microsoft.com/office/drawing/2014/main" id="{1CFA0556-CEB0-F328-1F53-16B12ECCA1C6}"/>
              </a:ext>
            </a:extLst>
          </p:cNvPr>
          <p:cNvSpPr txBox="1"/>
          <p:nvPr/>
        </p:nvSpPr>
        <p:spPr>
          <a:xfrm>
            <a:off x="6192838" y="6858000"/>
            <a:ext cx="6084887" cy="317500"/>
          </a:xfrm>
          <a:prstGeom prst="rect">
            <a:avLst/>
          </a:prstGeom>
        </p:spPr>
        <p:txBody>
          <a:bodyPr>
            <a:normAutofit fontScale="92500" lnSpcReduction="20000"/>
          </a:bodyPr>
          <a:lstStyle/>
          <a:p>
            <a:r>
              <a:rPr lang="en-US"/>
              <a:t>ThePhoto by PhotoAuthor is licensed under CCYYSA.</a:t>
            </a:r>
          </a:p>
        </p:txBody>
      </p:sp>
    </p:spTree>
    <p:extLst>
      <p:ext uri="{BB962C8B-B14F-4D97-AF65-F5344CB8AC3E}">
        <p14:creationId xmlns:p14="http://schemas.microsoft.com/office/powerpoint/2010/main" val="3958031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1C26F-A1CF-360B-BC30-08E9E9CC5DA8}"/>
            </a:ext>
          </a:extLst>
        </p:cNvPr>
        <p:cNvGrpSpPr/>
        <p:nvPr/>
      </p:nvGrpSpPr>
      <p:grpSpPr>
        <a:xfrm>
          <a:off x="0" y="0"/>
          <a:ext cx="0" cy="0"/>
          <a:chOff x="0" y="0"/>
          <a:chExt cx="0" cy="0"/>
        </a:xfrm>
      </p:grpSpPr>
      <p:pic>
        <p:nvPicPr>
          <p:cNvPr id="3" name="Picture 2" descr="Business Diversification – When, Why and How it's done">
            <a:extLst>
              <a:ext uri="{FF2B5EF4-FFF2-40B4-BE49-F238E27FC236}">
                <a16:creationId xmlns:a16="http://schemas.microsoft.com/office/drawing/2014/main" id="{6575A08E-557C-889F-2694-0ADC2974C908}"/>
              </a:ext>
            </a:extLst>
          </p:cNvPr>
          <p:cNvPicPr>
            <a:picLocks noChangeAspect="1"/>
          </p:cNvPicPr>
          <p:nvPr/>
        </p:nvPicPr>
        <p:blipFill>
          <a:blip r:embed="rId2"/>
          <a:srcRect b="23615"/>
          <a:stretch>
            <a:fillRect/>
          </a:stretch>
        </p:blipFill>
        <p:spPr>
          <a:xfrm>
            <a:off x="-40308" y="-657214"/>
            <a:ext cx="15957608" cy="7991869"/>
          </a:xfrm>
          <a:prstGeom prst="rect">
            <a:avLst/>
          </a:prstGeom>
        </p:spPr>
      </p:pic>
      <p:sp>
        <p:nvSpPr>
          <p:cNvPr id="2" name="Title 1">
            <a:extLst>
              <a:ext uri="{FF2B5EF4-FFF2-40B4-BE49-F238E27FC236}">
                <a16:creationId xmlns:a16="http://schemas.microsoft.com/office/drawing/2014/main" id="{91563032-BAEA-F8CA-6044-D3892404D882}"/>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libri"/>
                <a:ea typeface="Calibri"/>
                <a:cs typeface="Calibri"/>
              </a:rPr>
              <a:t>The 1099-Tax Simulation</a:t>
            </a:r>
            <a:endParaRPr lang="en-US" dirty="0">
              <a:solidFill>
                <a:schemeClr val="bg1"/>
              </a:solidFill>
              <a:ea typeface="Calibri Light"/>
              <a:cs typeface="Calibri Light"/>
            </a:endParaRPr>
          </a:p>
        </p:txBody>
      </p:sp>
      <p:sp>
        <p:nvSpPr>
          <p:cNvPr id="5" name="Slide Number Placeholder 4">
            <a:extLst>
              <a:ext uri="{FF2B5EF4-FFF2-40B4-BE49-F238E27FC236}">
                <a16:creationId xmlns:a16="http://schemas.microsoft.com/office/drawing/2014/main" id="{2A9B9A4F-4760-411D-4CDD-9F8BA1316E88}"/>
              </a:ext>
            </a:extLst>
          </p:cNvPr>
          <p:cNvSpPr>
            <a:spLocks noGrp="1"/>
          </p:cNvSpPr>
          <p:nvPr>
            <p:ph type="sldNum" sz="quarter" idx="4"/>
          </p:nvPr>
        </p:nvSpPr>
        <p:spPr/>
        <p:txBody>
          <a:bodyPr/>
          <a:lstStyle/>
          <a:p>
            <a:fld id="{FAEE96CF-4053-2149-B5F9-FD566E7161CA}" type="slidenum">
              <a:rPr lang="en-US" dirty="0" smtClean="0"/>
              <a:pPr/>
              <a:t>16</a:t>
            </a:fld>
            <a:endParaRPr lang="en-US"/>
          </a:p>
        </p:txBody>
      </p:sp>
      <p:sp>
        <p:nvSpPr>
          <p:cNvPr id="4" name="Text Placeholder 2">
            <a:extLst>
              <a:ext uri="{FF2B5EF4-FFF2-40B4-BE49-F238E27FC236}">
                <a16:creationId xmlns:a16="http://schemas.microsoft.com/office/drawing/2014/main" id="{DD5E69B3-ACB5-238C-A14F-B891EF71C022}"/>
              </a:ext>
            </a:extLst>
          </p:cNvPr>
          <p:cNvSpPr txBox="1">
            <a:spLocks/>
          </p:cNvSpPr>
          <p:nvPr/>
        </p:nvSpPr>
        <p:spPr>
          <a:xfrm>
            <a:off x="707054" y="2019149"/>
            <a:ext cx="577156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rPr>
              <a:t>Case studies are considered a gold standard in finance education—used extensively at institutions like Harvard Business School—because they bridge the gap between "knowing" a concept and "using" it to make a high-stakes decision.</a:t>
            </a:r>
            <a:r>
              <a:rPr lang="en-US" sz="2400" b="1" i="1" dirty="0">
                <a:solidFill>
                  <a:schemeClr val="bg1"/>
                </a:solidFill>
                <a:latin typeface="Arial"/>
                <a:ea typeface="+mn-lt"/>
                <a:cs typeface="Arial"/>
              </a:rPr>
              <a:t> </a:t>
            </a:r>
            <a:endParaRPr lang="en-US" sz="2400" b="1" dirty="0">
              <a:solidFill>
                <a:schemeClr val="bg1"/>
              </a:solidFill>
              <a:latin typeface="Calibri"/>
              <a:ea typeface="+mn-lt"/>
              <a:cs typeface="+mn-lt"/>
            </a:endParaRPr>
          </a:p>
          <a:p>
            <a:pPr>
              <a:buFont typeface="Arial,Sans-Serif"/>
              <a:buChar char="•"/>
            </a:pPr>
            <a:r>
              <a:rPr lang="en-US" sz="2600" b="1" dirty="0">
                <a:solidFill>
                  <a:schemeClr val="bg1"/>
                </a:solidFill>
                <a:latin typeface="Calibri"/>
                <a:ea typeface="+mn-lt"/>
                <a:cs typeface="+mn-lt"/>
              </a:rPr>
              <a:t>Lesson Link: </a:t>
            </a:r>
            <a:r>
              <a:rPr lang="en-US" sz="2600" dirty="0">
                <a:solidFill>
                  <a:schemeClr val="bg1"/>
                </a:solidFill>
                <a:latin typeface="Calibri"/>
                <a:ea typeface="+mn-lt"/>
                <a:cs typeface="+mn-lt"/>
                <a:hlinkClick r:id="rId3">
                  <a:extLst>
                    <a:ext uri="{A12FA001-AC4F-418D-AE19-62706E023703}">
                      <ahyp:hlinkClr xmlns:ahyp="http://schemas.microsoft.com/office/drawing/2018/hyperlinkcolor" val="tx"/>
                    </a:ext>
                  </a:extLst>
                </a:hlinkClick>
              </a:rPr>
              <a:t>here</a:t>
            </a:r>
            <a:endParaRPr lang="en-US" sz="2600" dirty="0">
              <a:solidFill>
                <a:schemeClr val="bg1"/>
              </a:solidFill>
              <a:latin typeface="Calibri"/>
              <a:ea typeface="Calibri"/>
              <a:cs typeface="Calibri"/>
            </a:endParaRPr>
          </a:p>
          <a:p>
            <a:pPr marL="0" indent="0">
              <a:buNone/>
            </a:pPr>
            <a:endParaRPr lang="en-US" sz="2600" b="1" dirty="0">
              <a:solidFill>
                <a:schemeClr val="bg1"/>
              </a:solidFill>
              <a:latin typeface="Calibri Light" panose="020F0302020204030204" pitchFamily="34" charset="0"/>
              <a:ea typeface="Calibri"/>
              <a:cs typeface="Calibri"/>
            </a:endParaRPr>
          </a:p>
        </p:txBody>
      </p:sp>
    </p:spTree>
    <p:extLst>
      <p:ext uri="{BB962C8B-B14F-4D97-AF65-F5344CB8AC3E}">
        <p14:creationId xmlns:p14="http://schemas.microsoft.com/office/powerpoint/2010/main" val="281415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E6B2-DF03-8362-46B4-494480D1E561}"/>
            </a:ext>
          </a:extLst>
        </p:cNvPr>
        <p:cNvGrpSpPr/>
        <p:nvPr/>
      </p:nvGrpSpPr>
      <p:grpSpPr>
        <a:xfrm>
          <a:off x="0" y="0"/>
          <a:ext cx="0" cy="0"/>
          <a:chOff x="0" y="0"/>
          <a:chExt cx="0" cy="0"/>
        </a:xfrm>
      </p:grpSpPr>
      <p:pic>
        <p:nvPicPr>
          <p:cNvPr id="6" name="Picture 5" descr="Business Diversification – When, Why and How it's done">
            <a:extLst>
              <a:ext uri="{FF2B5EF4-FFF2-40B4-BE49-F238E27FC236}">
                <a16:creationId xmlns:a16="http://schemas.microsoft.com/office/drawing/2014/main" id="{732B96CA-7EF1-D47B-F5E9-6412FEF615D6}"/>
              </a:ext>
            </a:extLst>
          </p:cNvPr>
          <p:cNvPicPr>
            <a:picLocks noChangeAspect="1"/>
          </p:cNvPicPr>
          <p:nvPr/>
        </p:nvPicPr>
        <p:blipFill>
          <a:blip r:embed="rId2"/>
          <a:srcRect b="13574"/>
          <a:stretch>
            <a:fillRect/>
          </a:stretch>
        </p:blipFill>
        <p:spPr>
          <a:xfrm>
            <a:off x="-40308" y="-657214"/>
            <a:ext cx="15957608" cy="9042457"/>
          </a:xfrm>
          <a:prstGeom prst="rect">
            <a:avLst/>
          </a:prstGeom>
        </p:spPr>
      </p:pic>
      <p:sp>
        <p:nvSpPr>
          <p:cNvPr id="2" name="Title 1">
            <a:extLst>
              <a:ext uri="{FF2B5EF4-FFF2-40B4-BE49-F238E27FC236}">
                <a16:creationId xmlns:a16="http://schemas.microsoft.com/office/drawing/2014/main" id="{305D4958-B6C3-691E-E4DF-02CE9873E36A}"/>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libri"/>
                <a:ea typeface="Calibri"/>
                <a:cs typeface="Calibri"/>
              </a:rPr>
              <a:t>The 1099-Tax Simulation</a:t>
            </a:r>
            <a:endParaRPr lang="en-US" dirty="0">
              <a:solidFill>
                <a:schemeClr val="bg1"/>
              </a:solidFill>
              <a:ea typeface="Calibri Light"/>
              <a:cs typeface="Calibri Light"/>
            </a:endParaRPr>
          </a:p>
        </p:txBody>
      </p:sp>
      <p:sp>
        <p:nvSpPr>
          <p:cNvPr id="5" name="Slide Number Placeholder 4">
            <a:extLst>
              <a:ext uri="{FF2B5EF4-FFF2-40B4-BE49-F238E27FC236}">
                <a16:creationId xmlns:a16="http://schemas.microsoft.com/office/drawing/2014/main" id="{3A2F0F22-A6C0-9D0D-6468-2755E5AAEF7B}"/>
              </a:ext>
            </a:extLst>
          </p:cNvPr>
          <p:cNvSpPr>
            <a:spLocks noGrp="1"/>
          </p:cNvSpPr>
          <p:nvPr>
            <p:ph type="sldNum" sz="quarter" idx="4"/>
          </p:nvPr>
        </p:nvSpPr>
        <p:spPr/>
        <p:txBody>
          <a:bodyPr/>
          <a:lstStyle/>
          <a:p>
            <a:fld id="{FAEE96CF-4053-2149-B5F9-FD566E7161CA}" type="slidenum">
              <a:rPr lang="en-US" dirty="0" smtClean="0"/>
              <a:pPr/>
              <a:t>17</a:t>
            </a:fld>
            <a:endParaRPr lang="en-US"/>
          </a:p>
        </p:txBody>
      </p:sp>
      <p:sp>
        <p:nvSpPr>
          <p:cNvPr id="4" name="Text Placeholder 2">
            <a:extLst>
              <a:ext uri="{FF2B5EF4-FFF2-40B4-BE49-F238E27FC236}">
                <a16:creationId xmlns:a16="http://schemas.microsoft.com/office/drawing/2014/main" id="{2E1914BF-3D29-70AE-8C6D-A979060B75AE}"/>
              </a:ext>
            </a:extLst>
          </p:cNvPr>
          <p:cNvSpPr txBox="1">
            <a:spLocks/>
          </p:cNvSpPr>
          <p:nvPr/>
        </p:nvSpPr>
        <p:spPr>
          <a:xfrm>
            <a:off x="707055" y="2019149"/>
            <a:ext cx="508997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u="sng" dirty="0">
                <a:solidFill>
                  <a:schemeClr val="bg1"/>
                </a:solidFill>
                <a:latin typeface="Calibri"/>
                <a:ea typeface="+mn-lt"/>
                <a:cs typeface="Calibri"/>
              </a:rPr>
              <a:t>PD Activity</a:t>
            </a:r>
            <a:endParaRPr lang="en-US" sz="2600" dirty="0">
              <a:solidFill>
                <a:schemeClr val="bg1"/>
              </a:solidFill>
              <a:latin typeface="Calibri"/>
              <a:ea typeface="+mn-lt"/>
              <a:cs typeface="+mn-lt"/>
            </a:endParaRPr>
          </a:p>
          <a:p>
            <a:pPr>
              <a:buAutoNum type="arabicPeriod"/>
            </a:pPr>
            <a:r>
              <a:rPr lang="en-US" sz="2600" b="1" dirty="0">
                <a:solidFill>
                  <a:schemeClr val="bg1"/>
                </a:solidFill>
                <a:latin typeface="Calibri"/>
                <a:ea typeface="+mn-lt"/>
                <a:cs typeface="+mn-lt"/>
              </a:rPr>
              <a:t>Breakout Rooms: </a:t>
            </a:r>
            <a:r>
              <a:rPr lang="en-US" sz="2600" b="1" dirty="0">
                <a:solidFill>
                  <a:schemeClr val="bg1"/>
                </a:solidFill>
                <a:latin typeface="Calibri"/>
                <a:ea typeface="Calibri" panose="020F0502020204030204"/>
                <a:cs typeface="Calibri" panose="020F0502020204030204"/>
              </a:rPr>
              <a:t>(5 rooms)</a:t>
            </a:r>
            <a:endParaRPr lang="en-US" sz="2600" dirty="0">
              <a:solidFill>
                <a:schemeClr val="bg1"/>
              </a:solidFill>
              <a:latin typeface="Calibri"/>
              <a:ea typeface="Calibri" panose="020F0502020204030204"/>
              <a:cs typeface="Calibri" panose="020F0502020204030204"/>
            </a:endParaRPr>
          </a:p>
          <a:p>
            <a:pPr marL="1143000" lvl="1" indent="-457200">
              <a:buAutoNum type="arabicPeriod"/>
            </a:pPr>
            <a:r>
              <a:rPr lang="en-US" sz="2200" dirty="0">
                <a:solidFill>
                  <a:schemeClr val="bg1"/>
                </a:solidFill>
                <a:latin typeface="Calibri"/>
                <a:ea typeface="Calibri" panose="020F0502020204030204"/>
                <a:cs typeface="Calibri" panose="020F0502020204030204"/>
              </a:rPr>
              <a:t>Section 1</a:t>
            </a:r>
          </a:p>
          <a:p>
            <a:pPr marL="1143000" lvl="1" indent="-457200">
              <a:buAutoNum type="arabicPeriod"/>
            </a:pPr>
            <a:r>
              <a:rPr lang="en-US" sz="2200" dirty="0">
                <a:solidFill>
                  <a:schemeClr val="bg1"/>
                </a:solidFill>
                <a:latin typeface="Calibri"/>
                <a:ea typeface="Calibri" panose="020F0502020204030204"/>
                <a:cs typeface="Calibri" panose="020F0502020204030204"/>
              </a:rPr>
              <a:t>Section 2</a:t>
            </a:r>
          </a:p>
          <a:p>
            <a:pPr marL="1143000" lvl="1" indent="-457200">
              <a:buAutoNum type="arabicPeriod"/>
            </a:pPr>
            <a:r>
              <a:rPr lang="en-US" sz="2200" dirty="0">
                <a:solidFill>
                  <a:schemeClr val="bg1"/>
                </a:solidFill>
                <a:latin typeface="Calibri"/>
                <a:ea typeface="Calibri" panose="020F0502020204030204"/>
                <a:cs typeface="Calibri" panose="020F0502020204030204"/>
              </a:rPr>
              <a:t>Section 3</a:t>
            </a:r>
          </a:p>
          <a:p>
            <a:pPr marL="1143000" lvl="1" indent="-457200">
              <a:buAutoNum type="arabicPeriod"/>
            </a:pPr>
            <a:r>
              <a:rPr lang="en-US" sz="2200" dirty="0">
                <a:solidFill>
                  <a:schemeClr val="bg1"/>
                </a:solidFill>
                <a:latin typeface="Calibri"/>
                <a:ea typeface="Calibri" panose="020F0502020204030204"/>
                <a:cs typeface="Calibri" panose="020F0502020204030204"/>
              </a:rPr>
              <a:t>Section 4</a:t>
            </a:r>
          </a:p>
          <a:p>
            <a:pPr marL="1143000" lvl="1" indent="-457200">
              <a:buAutoNum type="arabicPeriod"/>
            </a:pPr>
            <a:r>
              <a:rPr lang="en-US" sz="2200" dirty="0">
                <a:solidFill>
                  <a:schemeClr val="bg1"/>
                </a:solidFill>
                <a:latin typeface="Calibri"/>
                <a:ea typeface="Calibri" panose="020F0502020204030204"/>
                <a:cs typeface="Calibri" panose="020F0502020204030204"/>
              </a:rPr>
              <a:t>Section 5</a:t>
            </a:r>
            <a:endParaRPr lang="en-US" sz="2200" dirty="0">
              <a:solidFill>
                <a:srgbClr val="000000"/>
              </a:solidFill>
              <a:ea typeface="Calibri"/>
              <a:cs typeface="Calibri"/>
            </a:endParaRPr>
          </a:p>
          <a:p>
            <a:pPr marL="1143000" lvl="1" indent="-457200">
              <a:buAutoNum type="arabicPeriod"/>
            </a:pPr>
            <a:endParaRPr lang="en-US" sz="2200" dirty="0">
              <a:solidFill>
                <a:schemeClr val="bg1"/>
              </a:solidFill>
              <a:ea typeface="Calibri"/>
              <a:cs typeface="Calibri"/>
            </a:endParaRPr>
          </a:p>
          <a:p>
            <a:pPr marL="1143000" lvl="1" indent="-457200">
              <a:buAutoNum type="arabicPeriod"/>
            </a:pPr>
            <a:endParaRPr lang="en-US" sz="2200" dirty="0">
              <a:solidFill>
                <a:schemeClr val="bg1"/>
              </a:solidFill>
              <a:ea typeface="Calibri"/>
              <a:cs typeface="Calibri"/>
            </a:endParaRPr>
          </a:p>
          <a:p>
            <a:pPr marL="1143000" lvl="1" indent="-457200">
              <a:buAutoNum type="arabicPeriod"/>
            </a:pPr>
            <a:endParaRPr lang="en-US" sz="2200" dirty="0">
              <a:solidFill>
                <a:schemeClr val="bg1"/>
              </a:solidFill>
              <a:ea typeface="Calibri"/>
              <a:cs typeface="Calibri"/>
            </a:endParaRPr>
          </a:p>
        </p:txBody>
      </p:sp>
    </p:spTree>
    <p:extLst>
      <p:ext uri="{BB962C8B-B14F-4D97-AF65-F5344CB8AC3E}">
        <p14:creationId xmlns:p14="http://schemas.microsoft.com/office/powerpoint/2010/main" val="420473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D5939-2401-74BE-C9D3-0C4A2E6B29B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F88D192-56F1-57E6-35B0-2B729ED24E8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423" r="20423"/>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ACF9B05C-B2CF-B5E0-9FFB-3BDBA80C06CB}"/>
              </a:ext>
            </a:extLst>
          </p:cNvPr>
          <p:cNvPicPr>
            <a:picLocks noChangeAspect="1"/>
          </p:cNvPicPr>
          <p:nvPr/>
        </p:nvPicPr>
        <p:blipFill rotWithShape="1">
          <a:blip r:embed="rId4"/>
          <a:srcRect l="29" r="29"/>
          <a:stretch/>
        </p:blipFill>
        <p:spPr>
          <a:xfrm>
            <a:off x="486382" y="0"/>
            <a:ext cx="9411909" cy="6896083"/>
          </a:xfrm>
          <a:prstGeom prst="rect">
            <a:avLst/>
          </a:prstGeom>
        </p:spPr>
      </p:pic>
      <p:sp>
        <p:nvSpPr>
          <p:cNvPr id="3" name="Text Placeholder 2">
            <a:extLst>
              <a:ext uri="{FF2B5EF4-FFF2-40B4-BE49-F238E27FC236}">
                <a16:creationId xmlns:a16="http://schemas.microsoft.com/office/drawing/2014/main" id="{27B220E3-8512-0507-8E86-23112FF4F08D}"/>
              </a:ext>
            </a:extLst>
          </p:cNvPr>
          <p:cNvSpPr>
            <a:spLocks noGrp="1"/>
          </p:cNvSpPr>
          <p:nvPr>
            <p:ph type="body" sz="quarter" idx="10"/>
          </p:nvPr>
        </p:nvSpPr>
        <p:spPr>
          <a:xfrm>
            <a:off x="703943" y="2449812"/>
            <a:ext cx="6161315" cy="914400"/>
          </a:xfrm>
        </p:spPr>
        <p:txBody>
          <a:bodyPr lIns="91440" tIns="45720" rIns="91440" bIns="45720" anchor="t"/>
          <a:lstStyle/>
          <a:p>
            <a:r>
              <a:rPr lang="en-US" sz="3200" dirty="0">
                <a:solidFill>
                  <a:srgbClr val="414A58"/>
                </a:solidFill>
                <a:latin typeface="Calibri Light"/>
                <a:ea typeface="Calibri Light"/>
                <a:cs typeface="Calibri Light"/>
              </a:rPr>
              <a:t>Class Activities</a:t>
            </a:r>
          </a:p>
          <a:p>
            <a:r>
              <a:rPr lang="en-US" sz="5000" b="1" dirty="0">
                <a:solidFill>
                  <a:srgbClr val="414A58"/>
                </a:solidFill>
                <a:latin typeface="+mj-lt"/>
                <a:cs typeface="Calibri Light"/>
              </a:rPr>
              <a:t>The Wealth Showdown</a:t>
            </a:r>
          </a:p>
          <a:p>
            <a:r>
              <a:rPr lang="en-US" sz="5000" b="1" dirty="0">
                <a:solidFill>
                  <a:srgbClr val="414A58"/>
                </a:solidFill>
                <a:latin typeface="+mj-lt"/>
                <a:cs typeface="Calibri Light"/>
              </a:rPr>
              <a:t>Presentation</a:t>
            </a:r>
            <a:endParaRPr lang="en-US" dirty="0"/>
          </a:p>
          <a:p>
            <a:endParaRPr lang="en-US" sz="5000" dirty="0">
              <a:solidFill>
                <a:srgbClr val="414A58"/>
              </a:solidFill>
              <a:latin typeface="Calibri Light"/>
              <a:ea typeface="Calibri Light"/>
              <a:cs typeface="Calibri Light"/>
            </a:endParaRPr>
          </a:p>
        </p:txBody>
      </p:sp>
      <p:pic>
        <p:nvPicPr>
          <p:cNvPr id="6" name="Picture 5">
            <a:extLst>
              <a:ext uri="{FF2B5EF4-FFF2-40B4-BE49-F238E27FC236}">
                <a16:creationId xmlns:a16="http://schemas.microsoft.com/office/drawing/2014/main" id="{01619F1F-533A-220C-33E1-A4919F107C31}"/>
              </a:ext>
            </a:extLst>
          </p:cNvPr>
          <p:cNvPicPr>
            <a:picLocks noChangeAspect="1"/>
          </p:cNvPicPr>
          <p:nvPr/>
        </p:nvPicPr>
        <p:blipFill>
          <a:blip r:embed="rId5"/>
          <a:srcRect/>
          <a:stretch/>
        </p:blipFill>
        <p:spPr>
          <a:xfrm>
            <a:off x="708075" y="4860038"/>
            <a:ext cx="2597021" cy="1325562"/>
          </a:xfrm>
          <a:prstGeom prst="rect">
            <a:avLst/>
          </a:prstGeom>
        </p:spPr>
      </p:pic>
      <p:sp>
        <p:nvSpPr>
          <p:cNvPr id="2" name="TextBox 1">
            <a:extLst>
              <a:ext uri="{FF2B5EF4-FFF2-40B4-BE49-F238E27FC236}">
                <a16:creationId xmlns:a16="http://schemas.microsoft.com/office/drawing/2014/main" id="{62DAA04B-0CEA-9BE3-EF72-92FFBBB55DAB}"/>
              </a:ext>
            </a:extLst>
          </p:cNvPr>
          <p:cNvSpPr txBox="1"/>
          <p:nvPr/>
        </p:nvSpPr>
        <p:spPr>
          <a:xfrm>
            <a:off x="6192838" y="6858000"/>
            <a:ext cx="6084887" cy="317500"/>
          </a:xfrm>
          <a:prstGeom prst="rect">
            <a:avLst/>
          </a:prstGeom>
        </p:spPr>
        <p:txBody>
          <a:bodyPr>
            <a:normAutofit fontScale="92500" lnSpcReduction="20000"/>
          </a:bodyPr>
          <a:lstStyle/>
          <a:p>
            <a:r>
              <a:rPr lang="en-US"/>
              <a:t>ThePhoto by PhotoAuthor is licensed under CCYYSA.</a:t>
            </a:r>
          </a:p>
        </p:txBody>
      </p:sp>
    </p:spTree>
    <p:extLst>
      <p:ext uri="{BB962C8B-B14F-4D97-AF65-F5344CB8AC3E}">
        <p14:creationId xmlns:p14="http://schemas.microsoft.com/office/powerpoint/2010/main" val="3667336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41C36-FCA9-3EF9-E5B8-541CA3E4AD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5E970E-E8C6-BF83-33B4-AAFBA9664453}"/>
              </a:ext>
            </a:extLst>
          </p:cNvPr>
          <p:cNvPicPr>
            <a:picLocks noChangeAspect="1"/>
          </p:cNvPicPr>
          <p:nvPr/>
        </p:nvPicPr>
        <p:blipFill>
          <a:blip r:embed="rId2">
            <a:extLst>
              <a:ext uri="{837473B0-CC2E-450A-ABE3-18F120FF3D39}">
                <a1611:picAttrSrcUrl xmlns:a1611="http://schemas.microsoft.com/office/drawing/2016/11/main" r:id="rId3"/>
              </a:ext>
            </a:extLst>
          </a:blip>
          <a:srcRect l="12517" r="12517"/>
          <a:stretch/>
        </p:blipFill>
        <p:spPr>
          <a:xfrm>
            <a:off x="7607030" y="1690689"/>
            <a:ext cx="4856558" cy="4318947"/>
          </a:xfrm>
          <a:prstGeom prst="rect">
            <a:avLst/>
          </a:prstGeom>
        </p:spPr>
      </p:pic>
      <p:sp>
        <p:nvSpPr>
          <p:cNvPr id="2" name="Title 1">
            <a:extLst>
              <a:ext uri="{FF2B5EF4-FFF2-40B4-BE49-F238E27FC236}">
                <a16:creationId xmlns:a16="http://schemas.microsoft.com/office/drawing/2014/main" id="{CC8DB27F-7A7D-52ED-1AC3-FF1A64B0653C}"/>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ea typeface="Calibri"/>
                <a:cs typeface="Calibri"/>
              </a:rPr>
              <a:t>The Wealth Showdown</a:t>
            </a:r>
          </a:p>
        </p:txBody>
      </p:sp>
      <p:sp>
        <p:nvSpPr>
          <p:cNvPr id="5" name="Slide Number Placeholder 4">
            <a:extLst>
              <a:ext uri="{FF2B5EF4-FFF2-40B4-BE49-F238E27FC236}">
                <a16:creationId xmlns:a16="http://schemas.microsoft.com/office/drawing/2014/main" id="{B9CC354E-AF7F-4FC1-A0C1-6FF7F2B1C110}"/>
              </a:ext>
            </a:extLst>
          </p:cNvPr>
          <p:cNvSpPr>
            <a:spLocks noGrp="1"/>
          </p:cNvSpPr>
          <p:nvPr>
            <p:ph type="sldNum" sz="quarter" idx="4"/>
          </p:nvPr>
        </p:nvSpPr>
        <p:spPr/>
        <p:txBody>
          <a:bodyPr/>
          <a:lstStyle/>
          <a:p>
            <a:fld id="{FAEE96CF-4053-2149-B5F9-FD566E7161CA}" type="slidenum">
              <a:rPr lang="en-US" dirty="0" smtClean="0"/>
              <a:pPr/>
              <a:t>19</a:t>
            </a:fld>
            <a:endParaRPr lang="en-US"/>
          </a:p>
        </p:txBody>
      </p:sp>
      <p:sp>
        <p:nvSpPr>
          <p:cNvPr id="4" name="Text Placeholder 2">
            <a:extLst>
              <a:ext uri="{FF2B5EF4-FFF2-40B4-BE49-F238E27FC236}">
                <a16:creationId xmlns:a16="http://schemas.microsoft.com/office/drawing/2014/main" id="{E2151189-83E7-FDEF-C831-47C10A32CDB0}"/>
              </a:ext>
            </a:extLst>
          </p:cNvPr>
          <p:cNvSpPr txBox="1">
            <a:spLocks/>
          </p:cNvSpPr>
          <p:nvPr/>
        </p:nvSpPr>
        <p:spPr>
          <a:xfrm>
            <a:off x="711738" y="2019149"/>
            <a:ext cx="68952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Student Research</a:t>
            </a:r>
            <a:r>
              <a:rPr lang="en-US" dirty="0"/>
              <a:t>: </a:t>
            </a:r>
          </a:p>
          <a:p>
            <a:r>
              <a:rPr lang="en-US" dirty="0"/>
              <a:t>Students will work in groups of 2, to select a specific investment or investment strategy. The selections must be a “Viral Hack” or a “Long Term Planning” approach. </a:t>
            </a:r>
          </a:p>
          <a:p>
            <a:r>
              <a:rPr lang="en-US" dirty="0"/>
              <a:t>Students translate their data into a persuasive </a:t>
            </a:r>
            <a:r>
              <a:rPr lang="en-US" b="1" dirty="0"/>
              <a:t>3-5-minute pitch to a client who has $20,000 to invest</a:t>
            </a:r>
            <a:r>
              <a:rPr lang="en-US" dirty="0"/>
              <a:t>. Client has $70,000 in various investments with little risk. Client has $30,000 in a savings account. Client earns $80,000 gross income per year. </a:t>
            </a:r>
            <a:br>
              <a:rPr lang="en-US" dirty="0"/>
            </a:br>
            <a:endParaRPr lang="en-US" dirty="0"/>
          </a:p>
        </p:txBody>
      </p:sp>
    </p:spTree>
    <p:extLst>
      <p:ext uri="{BB962C8B-B14F-4D97-AF65-F5344CB8AC3E}">
        <p14:creationId xmlns:p14="http://schemas.microsoft.com/office/powerpoint/2010/main" val="89564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5D4BD-C0C3-E2C6-30BD-A35F88FDE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4E6EB-A3F9-0B5B-776C-BE1F3E7C0905}"/>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ea typeface="Calibri"/>
                <a:cs typeface="Calibri"/>
              </a:rPr>
              <a:t>The Wealth Showdown</a:t>
            </a:r>
          </a:p>
        </p:txBody>
      </p:sp>
      <p:sp>
        <p:nvSpPr>
          <p:cNvPr id="5" name="Slide Number Placeholder 4">
            <a:extLst>
              <a:ext uri="{FF2B5EF4-FFF2-40B4-BE49-F238E27FC236}">
                <a16:creationId xmlns:a16="http://schemas.microsoft.com/office/drawing/2014/main" id="{B6933EA3-0BC5-061A-A5F7-5CE28CD79019}"/>
              </a:ext>
            </a:extLst>
          </p:cNvPr>
          <p:cNvSpPr>
            <a:spLocks noGrp="1"/>
          </p:cNvSpPr>
          <p:nvPr>
            <p:ph type="sldNum" sz="quarter" idx="4"/>
          </p:nvPr>
        </p:nvSpPr>
        <p:spPr/>
        <p:txBody>
          <a:bodyPr/>
          <a:lstStyle/>
          <a:p>
            <a:fld id="{FAEE96CF-4053-2149-B5F9-FD566E7161CA}" type="slidenum">
              <a:rPr lang="en-US" dirty="0" smtClean="0"/>
              <a:pPr/>
              <a:t>20</a:t>
            </a:fld>
            <a:endParaRPr lang="en-US"/>
          </a:p>
        </p:txBody>
      </p:sp>
      <p:sp>
        <p:nvSpPr>
          <p:cNvPr id="4" name="Text Placeholder 2">
            <a:extLst>
              <a:ext uri="{FF2B5EF4-FFF2-40B4-BE49-F238E27FC236}">
                <a16:creationId xmlns:a16="http://schemas.microsoft.com/office/drawing/2014/main" id="{FAD5AAD8-F215-1B13-26F3-AC36D5411D97}"/>
              </a:ext>
            </a:extLst>
          </p:cNvPr>
          <p:cNvSpPr txBox="1">
            <a:spLocks/>
          </p:cNvSpPr>
          <p:nvPr/>
        </p:nvSpPr>
        <p:spPr>
          <a:xfrm>
            <a:off x="711738" y="2019149"/>
            <a:ext cx="538426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Pitch Competition: </a:t>
            </a:r>
          </a:p>
          <a:p>
            <a:r>
              <a:rPr lang="en-US" dirty="0"/>
              <a:t>3-5m Pitch with Q&amp;A.</a:t>
            </a:r>
          </a:p>
          <a:p>
            <a:pPr fontAlgn="base"/>
            <a:r>
              <a:rPr lang="en-US" b="1" dirty="0"/>
              <a:t>Voting: </a:t>
            </a:r>
            <a:r>
              <a:rPr lang="en-US" dirty="0"/>
              <a:t>Every student has an assessment criteria with $20,000.</a:t>
            </a:r>
          </a:p>
          <a:p>
            <a:pPr lvl="1" fontAlgn="base"/>
            <a:r>
              <a:rPr lang="en-US" b="1" i="1" dirty="0"/>
              <a:t>Limitation</a:t>
            </a:r>
            <a:r>
              <a:rPr lang="en-US" i="1" dirty="0"/>
              <a:t>:</a:t>
            </a:r>
            <a:r>
              <a:rPr lang="en-US" dirty="0"/>
              <a:t> Cannot invest in your own project.</a:t>
            </a:r>
            <a:endParaRPr lang="en-US" sz="1600" dirty="0"/>
          </a:p>
          <a:p>
            <a:pPr lvl="1" fontAlgn="base"/>
            <a:r>
              <a:rPr lang="en-US" b="1" i="1" dirty="0"/>
              <a:t>Opportunity</a:t>
            </a:r>
            <a:r>
              <a:rPr lang="en-US" i="1" dirty="0"/>
              <a:t>:</a:t>
            </a:r>
            <a:r>
              <a:rPr lang="en-US" dirty="0"/>
              <a:t> You can place all of your money into one approach or divide it. You cannot move around any of the other funds you currently have invested.</a:t>
            </a:r>
            <a:endParaRPr lang="en-US" sz="1600" dirty="0"/>
          </a:p>
        </p:txBody>
      </p:sp>
      <p:pic>
        <p:nvPicPr>
          <p:cNvPr id="7" name="Picture 6" descr="A paper with text on it&#10;&#10;AI-generated content may be incorrect.">
            <a:extLst>
              <a:ext uri="{FF2B5EF4-FFF2-40B4-BE49-F238E27FC236}">
                <a16:creationId xmlns:a16="http://schemas.microsoft.com/office/drawing/2014/main" id="{09045398-9EB8-BA68-0FCB-BE560935D143}"/>
              </a:ext>
            </a:extLst>
          </p:cNvPr>
          <p:cNvPicPr>
            <a:picLocks noChangeAspect="1"/>
          </p:cNvPicPr>
          <p:nvPr/>
        </p:nvPicPr>
        <p:blipFill>
          <a:blip r:embed="rId2"/>
          <a:stretch>
            <a:fillRect/>
          </a:stretch>
        </p:blipFill>
        <p:spPr>
          <a:xfrm>
            <a:off x="6115455" y="1420239"/>
            <a:ext cx="5002106" cy="5418306"/>
          </a:xfrm>
          <a:prstGeom prst="rect">
            <a:avLst/>
          </a:prstGeom>
        </p:spPr>
      </p:pic>
    </p:spTree>
    <p:extLst>
      <p:ext uri="{BB962C8B-B14F-4D97-AF65-F5344CB8AC3E}">
        <p14:creationId xmlns:p14="http://schemas.microsoft.com/office/powerpoint/2010/main" val="1385148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3A91B-FCEB-D53E-A306-719B2F699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A0444-89DC-F824-6636-46CC4E4B9F8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ea typeface="Calibri"/>
                <a:cs typeface="Calibri"/>
              </a:rPr>
              <a:t>The Wealth Showdown</a:t>
            </a:r>
          </a:p>
        </p:txBody>
      </p:sp>
      <p:sp>
        <p:nvSpPr>
          <p:cNvPr id="5" name="Slide Number Placeholder 4">
            <a:extLst>
              <a:ext uri="{FF2B5EF4-FFF2-40B4-BE49-F238E27FC236}">
                <a16:creationId xmlns:a16="http://schemas.microsoft.com/office/drawing/2014/main" id="{67CE468F-6AC2-AEC5-06D5-ACA9FDCAF3BF}"/>
              </a:ext>
            </a:extLst>
          </p:cNvPr>
          <p:cNvSpPr>
            <a:spLocks noGrp="1"/>
          </p:cNvSpPr>
          <p:nvPr>
            <p:ph type="sldNum" sz="quarter" idx="4"/>
          </p:nvPr>
        </p:nvSpPr>
        <p:spPr/>
        <p:txBody>
          <a:bodyPr/>
          <a:lstStyle/>
          <a:p>
            <a:fld id="{FAEE96CF-4053-2149-B5F9-FD566E7161CA}" type="slidenum">
              <a:rPr lang="en-US" dirty="0" smtClean="0"/>
              <a:pPr/>
              <a:t>21</a:t>
            </a:fld>
            <a:endParaRPr lang="en-US"/>
          </a:p>
        </p:txBody>
      </p:sp>
      <p:sp>
        <p:nvSpPr>
          <p:cNvPr id="4" name="Text Placeholder 2">
            <a:extLst>
              <a:ext uri="{FF2B5EF4-FFF2-40B4-BE49-F238E27FC236}">
                <a16:creationId xmlns:a16="http://schemas.microsoft.com/office/drawing/2014/main" id="{C6A39D39-0425-B57B-EF09-8D112224C674}"/>
              </a:ext>
            </a:extLst>
          </p:cNvPr>
          <p:cNvSpPr txBox="1">
            <a:spLocks/>
          </p:cNvSpPr>
          <p:nvPr/>
        </p:nvSpPr>
        <p:spPr>
          <a:xfrm>
            <a:off x="711738" y="2019149"/>
            <a:ext cx="452174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Breakout Room:</a:t>
            </a:r>
          </a:p>
          <a:p>
            <a:r>
              <a:rPr lang="en-US" dirty="0"/>
              <a:t>Each room picks an investment “viral / trendy” strategy, or a more conventional strategy.</a:t>
            </a:r>
          </a:p>
          <a:p>
            <a:r>
              <a:rPr lang="en-US" dirty="0"/>
              <a:t>Come up with 3-5 persuasive arguments</a:t>
            </a:r>
          </a:p>
          <a:p>
            <a:r>
              <a:rPr lang="en-US" dirty="0"/>
              <a:t>Each Breakout room must present in under 1-2m.</a:t>
            </a:r>
          </a:p>
        </p:txBody>
      </p:sp>
      <p:pic>
        <p:nvPicPr>
          <p:cNvPr id="3" name="Picture 2">
            <a:extLst>
              <a:ext uri="{FF2B5EF4-FFF2-40B4-BE49-F238E27FC236}">
                <a16:creationId xmlns:a16="http://schemas.microsoft.com/office/drawing/2014/main" id="{BF35BE83-D6A6-404B-0942-397DC9E931CF}"/>
              </a:ext>
            </a:extLst>
          </p:cNvPr>
          <p:cNvPicPr>
            <a:picLocks noChangeAspect="1"/>
          </p:cNvPicPr>
          <p:nvPr/>
        </p:nvPicPr>
        <p:blipFill>
          <a:blip r:embed="rId2">
            <a:extLst>
              <a:ext uri="{837473B0-CC2E-450A-ABE3-18F120FF3D39}">
                <a1611:picAttrSrcUrl xmlns:a1611="http://schemas.microsoft.com/office/drawing/2016/11/main" r:id="rId3"/>
              </a:ext>
            </a:extLst>
          </a:blip>
          <a:srcRect l="1145" r="3075"/>
          <a:stretch>
            <a:fillRect/>
          </a:stretch>
        </p:blipFill>
        <p:spPr>
          <a:xfrm>
            <a:off x="5233481" y="1690689"/>
            <a:ext cx="7354111" cy="4318947"/>
          </a:xfrm>
          <a:prstGeom prst="rect">
            <a:avLst/>
          </a:prstGeom>
        </p:spPr>
      </p:pic>
    </p:spTree>
    <p:extLst>
      <p:ext uri="{BB962C8B-B14F-4D97-AF65-F5344CB8AC3E}">
        <p14:creationId xmlns:p14="http://schemas.microsoft.com/office/powerpoint/2010/main" val="1317762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65583"/>
        </a:solidFill>
        <a:effectLst/>
      </p:bgPr>
    </p:bg>
    <p:spTree>
      <p:nvGrpSpPr>
        <p:cNvPr id="1" name=""/>
        <p:cNvGrpSpPr/>
        <p:nvPr/>
      </p:nvGrpSpPr>
      <p:grpSpPr>
        <a:xfrm>
          <a:off x="0" y="0"/>
          <a:ext cx="0" cy="0"/>
          <a:chOff x="0" y="0"/>
          <a:chExt cx="0" cy="0"/>
        </a:xfrm>
      </p:grpSpPr>
      <p:sp>
        <p:nvSpPr>
          <p:cNvPr id="2" name="Freeform 2"/>
          <p:cNvSpPr/>
          <p:nvPr/>
        </p:nvSpPr>
        <p:spPr>
          <a:xfrm>
            <a:off x="4486927" y="4076831"/>
            <a:ext cx="8916465" cy="4190739"/>
          </a:xfrm>
          <a:custGeom>
            <a:avLst/>
            <a:gdLst/>
            <a:ahLst/>
            <a:cxnLst/>
            <a:rect l="l" t="t" r="r" b="b"/>
            <a:pathLst>
              <a:path w="13374697" h="6286108">
                <a:moveTo>
                  <a:pt x="0" y="0"/>
                </a:moveTo>
                <a:lnTo>
                  <a:pt x="13374698" y="0"/>
                </a:lnTo>
                <a:lnTo>
                  <a:pt x="13374698" y="6286108"/>
                </a:lnTo>
                <a:lnTo>
                  <a:pt x="0" y="6286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592934" y="1613042"/>
            <a:ext cx="472869" cy="598569"/>
          </a:xfrm>
          <a:custGeom>
            <a:avLst/>
            <a:gdLst/>
            <a:ahLst/>
            <a:cxnLst/>
            <a:rect l="l" t="t" r="r" b="b"/>
            <a:pathLst>
              <a:path w="709304" h="897853">
                <a:moveTo>
                  <a:pt x="0" y="0"/>
                </a:moveTo>
                <a:lnTo>
                  <a:pt x="709304" y="0"/>
                </a:lnTo>
                <a:lnTo>
                  <a:pt x="709304" y="897853"/>
                </a:lnTo>
                <a:lnTo>
                  <a:pt x="0" y="897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7254696" y="1613042"/>
            <a:ext cx="4796179" cy="3972345"/>
            <a:chOff x="0" y="0"/>
            <a:chExt cx="9592359" cy="7944690"/>
          </a:xfrm>
        </p:grpSpPr>
        <p:sp>
          <p:nvSpPr>
            <p:cNvPr id="5" name="Freeform 5"/>
            <p:cNvSpPr/>
            <p:nvPr/>
          </p:nvSpPr>
          <p:spPr>
            <a:xfrm>
              <a:off x="8578310" y="1191820"/>
              <a:ext cx="1014048" cy="1283605"/>
            </a:xfrm>
            <a:custGeom>
              <a:avLst/>
              <a:gdLst/>
              <a:ahLst/>
              <a:cxnLst/>
              <a:rect l="l" t="t" r="r" b="b"/>
              <a:pathLst>
                <a:path w="1014048" h="1283605">
                  <a:moveTo>
                    <a:pt x="0" y="0"/>
                  </a:moveTo>
                  <a:lnTo>
                    <a:pt x="1014049" y="0"/>
                  </a:lnTo>
                  <a:lnTo>
                    <a:pt x="1014049" y="1283606"/>
                  </a:lnTo>
                  <a:lnTo>
                    <a:pt x="0" y="128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4712689" y="0"/>
              <a:ext cx="643710" cy="814823"/>
            </a:xfrm>
            <a:custGeom>
              <a:avLst/>
              <a:gdLst/>
              <a:ahLst/>
              <a:cxnLst/>
              <a:rect l="l" t="t" r="r" b="b"/>
              <a:pathLst>
                <a:path w="643710" h="814823">
                  <a:moveTo>
                    <a:pt x="643710" y="0"/>
                  </a:moveTo>
                  <a:lnTo>
                    <a:pt x="0" y="0"/>
                  </a:lnTo>
                  <a:lnTo>
                    <a:pt x="0" y="814823"/>
                  </a:lnTo>
                  <a:lnTo>
                    <a:pt x="643710" y="814823"/>
                  </a:lnTo>
                  <a:lnTo>
                    <a:pt x="64371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0" y="997044"/>
              <a:ext cx="6369178" cy="6369152"/>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74921" t="-2568" r="-65097" b="-23942"/>
                </a:stretch>
              </a:blipFill>
            </p:spPr>
            <p:txBody>
              <a:bodyPr/>
              <a:lstStyle/>
              <a:p>
                <a:endParaRPr lang="en-US"/>
              </a:p>
            </p:txBody>
          </p:sp>
        </p:grpSp>
        <p:grpSp>
          <p:nvGrpSpPr>
            <p:cNvPr id="9" name="Group 9"/>
            <p:cNvGrpSpPr/>
            <p:nvPr/>
          </p:nvGrpSpPr>
          <p:grpSpPr>
            <a:xfrm>
              <a:off x="4890790" y="997044"/>
              <a:ext cx="2956775" cy="2956763"/>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9900" r="-22332" b="-6674"/>
                </a:stretch>
              </a:blipFill>
            </p:spPr>
            <p:txBody>
              <a:bodyPr/>
              <a:lstStyle/>
              <a:p>
                <a:endParaRPr lang="en-US"/>
              </a:p>
            </p:txBody>
          </p:sp>
        </p:grpSp>
        <p:grpSp>
          <p:nvGrpSpPr>
            <p:cNvPr id="11" name="Group 11"/>
            <p:cNvGrpSpPr/>
            <p:nvPr/>
          </p:nvGrpSpPr>
          <p:grpSpPr>
            <a:xfrm>
              <a:off x="5356399" y="4215769"/>
              <a:ext cx="3728936" cy="372892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18489" r="-51209" b="-13132"/>
                </a:stretch>
              </a:blipFill>
            </p:spPr>
            <p:txBody>
              <a:bodyPr/>
              <a:lstStyle/>
              <a:p>
                <a:endParaRPr lang="en-US"/>
              </a:p>
            </p:txBody>
          </p:sp>
        </p:grpSp>
        <p:grpSp>
          <p:nvGrpSpPr>
            <p:cNvPr id="13" name="Group 13"/>
            <p:cNvGrpSpPr/>
            <p:nvPr/>
          </p:nvGrpSpPr>
          <p:grpSpPr>
            <a:xfrm>
              <a:off x="7157344" y="3011412"/>
              <a:ext cx="1884797" cy="1884790"/>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110110" t="-21468" r="-34018" b="-41285"/>
                </a:stretch>
              </a:blipFill>
            </p:spPr>
            <p:txBody>
              <a:bodyPr/>
              <a:lstStyle/>
              <a:p>
                <a:endParaRPr lang="en-US"/>
              </a:p>
            </p:txBody>
          </p:sp>
        </p:grpSp>
      </p:grpSp>
      <p:sp>
        <p:nvSpPr>
          <p:cNvPr id="15" name="Freeform 15"/>
          <p:cNvSpPr/>
          <p:nvPr/>
        </p:nvSpPr>
        <p:spPr>
          <a:xfrm>
            <a:off x="6482301" y="4529052"/>
            <a:ext cx="340488" cy="430997"/>
          </a:xfrm>
          <a:custGeom>
            <a:avLst/>
            <a:gdLst/>
            <a:ahLst/>
            <a:cxnLst/>
            <a:rect l="l" t="t" r="r" b="b"/>
            <a:pathLst>
              <a:path w="510732" h="646496">
                <a:moveTo>
                  <a:pt x="0" y="0"/>
                </a:moveTo>
                <a:lnTo>
                  <a:pt x="510732" y="0"/>
                </a:lnTo>
                <a:lnTo>
                  <a:pt x="510732" y="646496"/>
                </a:lnTo>
                <a:lnTo>
                  <a:pt x="0" y="646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flipH="1">
            <a:off x="-3570200" y="4076831"/>
            <a:ext cx="8916465" cy="4190739"/>
          </a:xfrm>
          <a:custGeom>
            <a:avLst/>
            <a:gdLst/>
            <a:ahLst/>
            <a:cxnLst/>
            <a:rect l="l" t="t" r="r" b="b"/>
            <a:pathLst>
              <a:path w="13374697" h="6286108">
                <a:moveTo>
                  <a:pt x="13374698" y="0"/>
                </a:moveTo>
                <a:lnTo>
                  <a:pt x="0" y="0"/>
                </a:lnTo>
                <a:lnTo>
                  <a:pt x="0" y="6286108"/>
                </a:lnTo>
                <a:lnTo>
                  <a:pt x="13374698" y="6286108"/>
                </a:lnTo>
                <a:lnTo>
                  <a:pt x="1337469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7"/>
          <p:cNvGrpSpPr/>
          <p:nvPr/>
        </p:nvGrpSpPr>
        <p:grpSpPr>
          <a:xfrm>
            <a:off x="685800" y="4343623"/>
            <a:ext cx="1997752" cy="1997752"/>
            <a:chOff x="0" y="0"/>
            <a:chExt cx="3995504" cy="3995504"/>
          </a:xfrm>
        </p:grpSpPr>
        <p:sp>
          <p:nvSpPr>
            <p:cNvPr id="18" name="Freeform 18"/>
            <p:cNvSpPr/>
            <p:nvPr/>
          </p:nvSpPr>
          <p:spPr>
            <a:xfrm>
              <a:off x="0" y="0"/>
              <a:ext cx="3995504" cy="3995504"/>
            </a:xfrm>
            <a:custGeom>
              <a:avLst/>
              <a:gdLst/>
              <a:ahLst/>
              <a:cxnLst/>
              <a:rect l="l" t="t" r="r" b="b"/>
              <a:pathLst>
                <a:path w="3995504" h="3995504">
                  <a:moveTo>
                    <a:pt x="0" y="0"/>
                  </a:moveTo>
                  <a:lnTo>
                    <a:pt x="3995504" y="0"/>
                  </a:lnTo>
                  <a:lnTo>
                    <a:pt x="3995504" y="3995504"/>
                  </a:lnTo>
                  <a:lnTo>
                    <a:pt x="0" y="39955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19" name="Freeform 19"/>
          <p:cNvSpPr/>
          <p:nvPr/>
        </p:nvSpPr>
        <p:spPr>
          <a:xfrm rot="613923" flipH="1">
            <a:off x="2751624" y="4620265"/>
            <a:ext cx="1241955" cy="804165"/>
          </a:xfrm>
          <a:custGeom>
            <a:avLst/>
            <a:gdLst/>
            <a:ahLst/>
            <a:cxnLst/>
            <a:rect l="l" t="t" r="r" b="b"/>
            <a:pathLst>
              <a:path w="1862932" h="1206248">
                <a:moveTo>
                  <a:pt x="1862932" y="0"/>
                </a:moveTo>
                <a:lnTo>
                  <a:pt x="0" y="0"/>
                </a:lnTo>
                <a:lnTo>
                  <a:pt x="0" y="1206249"/>
                </a:lnTo>
                <a:lnTo>
                  <a:pt x="1862932" y="1206249"/>
                </a:lnTo>
                <a:lnTo>
                  <a:pt x="1862932"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0" name="Freeform 20"/>
          <p:cNvSpPr/>
          <p:nvPr/>
        </p:nvSpPr>
        <p:spPr>
          <a:xfrm>
            <a:off x="9944885" y="5692110"/>
            <a:ext cx="2139887" cy="1134141"/>
          </a:xfrm>
          <a:custGeom>
            <a:avLst/>
            <a:gdLst/>
            <a:ahLst/>
            <a:cxnLst/>
            <a:rect l="l" t="t" r="r" b="b"/>
            <a:pathLst>
              <a:path w="3209831" h="1701211">
                <a:moveTo>
                  <a:pt x="0" y="0"/>
                </a:moveTo>
                <a:lnTo>
                  <a:pt x="3209831" y="0"/>
                </a:lnTo>
                <a:lnTo>
                  <a:pt x="3209831" y="1701211"/>
                </a:lnTo>
                <a:lnTo>
                  <a:pt x="0" y="1701211"/>
                </a:lnTo>
                <a:lnTo>
                  <a:pt x="0" y="0"/>
                </a:lnTo>
                <a:close/>
              </a:path>
            </a:pathLst>
          </a:custGeom>
          <a:blipFill>
            <a:blip r:embed="rId20"/>
            <a:stretch>
              <a:fillRect/>
            </a:stretch>
          </a:blipFill>
        </p:spPr>
        <p:txBody>
          <a:bodyPr/>
          <a:lstStyle/>
          <a:p>
            <a:endParaRPr lang="en-US"/>
          </a:p>
        </p:txBody>
      </p:sp>
      <p:sp>
        <p:nvSpPr>
          <p:cNvPr id="21" name="TextBox 21"/>
          <p:cNvSpPr txBox="1"/>
          <p:nvPr/>
        </p:nvSpPr>
        <p:spPr>
          <a:xfrm>
            <a:off x="329366" y="391437"/>
            <a:ext cx="11533269" cy="553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199">
                <a:solidFill>
                  <a:srgbClr val="ACDD71"/>
                </a:solidFill>
                <a:latin typeface="BIZ UDPMincho"/>
                <a:ea typeface="BIZ UDPMincho"/>
                <a:cs typeface="BIZ UDPMincho"/>
                <a:sym typeface="BIZ UDPMincho"/>
              </a:rPr>
              <a:t>Free Personal Finance Program for High School Girls </a:t>
            </a:r>
          </a:p>
        </p:txBody>
      </p:sp>
      <p:sp>
        <p:nvSpPr>
          <p:cNvPr id="22" name="TextBox 22"/>
          <p:cNvSpPr txBox="1"/>
          <p:nvPr/>
        </p:nvSpPr>
        <p:spPr>
          <a:xfrm>
            <a:off x="329366" y="1369688"/>
            <a:ext cx="6652545" cy="22083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3"/>
              </a:lnSpc>
              <a:spcBef>
                <a:spcPct val="0"/>
              </a:spcBef>
            </a:pPr>
            <a:r>
              <a:rPr lang="en-US" sz="2067">
                <a:solidFill>
                  <a:srgbClr val="FFFFFF"/>
                </a:solidFill>
                <a:latin typeface="Inter"/>
                <a:ea typeface="Inter"/>
                <a:cs typeface="Inter"/>
                <a:sym typeface="Inter"/>
              </a:rPr>
              <a:t>Invest in Girls (a program of CEE) invites your high school students to learn about personal finance in a supportive all-girl environment! IIG instructors will teach students the basics of personal finance, how to invest, and help them build professional skills. These programs are online and free to attend.  </a:t>
            </a:r>
          </a:p>
        </p:txBody>
      </p:sp>
      <p:sp>
        <p:nvSpPr>
          <p:cNvPr id="23" name="TextBox 23"/>
          <p:cNvSpPr txBox="1"/>
          <p:nvPr/>
        </p:nvSpPr>
        <p:spPr>
          <a:xfrm>
            <a:off x="3000240" y="5540937"/>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Share this sign up link with your students</a:t>
            </a:r>
          </a:p>
        </p:txBody>
      </p:sp>
      <p:sp>
        <p:nvSpPr>
          <p:cNvPr id="24" name="TextBox 24"/>
          <p:cNvSpPr txBox="1"/>
          <p:nvPr/>
        </p:nvSpPr>
        <p:spPr>
          <a:xfrm>
            <a:off x="3000240" y="5992125"/>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Or visit investingirls.org/for-students/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ney Home Coin · Free photo on Pixabay">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5420" r="25420"/>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Thank you</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2" name="TextBox 1">
            <a:extLst>
              <a:ext uri="{FF2B5EF4-FFF2-40B4-BE49-F238E27FC236}">
                <a16:creationId xmlns:a16="http://schemas.microsoft.com/office/drawing/2014/main" id="{AE39C91E-BF7F-AFDE-3128-F47F1AD34B87}"/>
              </a:ext>
            </a:extLst>
          </p:cNvPr>
          <p:cNvSpPr txBox="1"/>
          <p:nvPr/>
        </p:nvSpPr>
        <p:spPr>
          <a:xfrm>
            <a:off x="6192838" y="6858000"/>
            <a:ext cx="6084887" cy="317500"/>
          </a:xfrm>
          <a:prstGeom prst="rect">
            <a:avLst/>
          </a:prstGeom>
        </p:spPr>
        <p:txBody>
          <a:bodyPr>
            <a:normAutofit fontScale="92500" lnSpcReduction="20000"/>
          </a:bodyPr>
          <a:lstStyle/>
          <a:p>
            <a:r>
              <a:rPr lang="en-US"/>
              <a:t>ThePhoto by PhotoAuthor is licensed under CCYYSA.</a:t>
            </a:r>
          </a:p>
        </p:txBody>
      </p:sp>
    </p:spTree>
    <p:extLst>
      <p:ext uri="{BB962C8B-B14F-4D97-AF65-F5344CB8AC3E}">
        <p14:creationId xmlns:p14="http://schemas.microsoft.com/office/powerpoint/2010/main" val="2933641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ea typeface="Calibri"/>
                <a:cs typeface="Calibri"/>
              </a:rPr>
              <a:t>TikTok to Taxes</a:t>
            </a:r>
            <a:endParaRPr lang="en-US" dirty="0"/>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400" dirty="0">
                <a:latin typeface="Calibri" panose="020F0502020204030204" pitchFamily="34" charset="0"/>
                <a:ea typeface="+mn-lt"/>
                <a:cs typeface="Calibri" panose="020F0502020204030204" pitchFamily="34" charset="0"/>
              </a:rPr>
              <a:t>Join our dynamic webinar, ”TikTok to Taxes" </a:t>
            </a:r>
            <a:r>
              <a:rPr lang="en-US" sz="2400" dirty="0">
                <a:latin typeface="Calibri" panose="020F0502020204030204" pitchFamily="34" charset="0"/>
                <a:cs typeface="Calibri" panose="020F0502020204030204" pitchFamily="34" charset="0"/>
              </a:rPr>
              <a:t>where teachers are flooded with online financial advice—some helpful, some harmful. This session equips you with engaging, real-world activities that connect students’ digital experiences to essential topics like taxes, budgeting, and long-term planning.</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ea typeface="+mn-lt"/>
                <a:cs typeface="Calibri" panose="020F0502020204030204" pitchFamily="34" charset="0"/>
              </a:rPr>
              <a:t>Teachers will be able to:</a:t>
            </a:r>
            <a:endParaRPr lang="en-US" sz="2400" b="1" dirty="0">
              <a:latin typeface="Calibri" panose="020F0502020204030204" pitchFamily="34" charset="0"/>
              <a:ea typeface="Calibri Light"/>
              <a:cs typeface="Calibri" panose="020F0502020204030204" pitchFamily="34" charset="0"/>
            </a:endParaRPr>
          </a:p>
          <a:p>
            <a:pPr fontAlgn="base"/>
            <a:r>
              <a:rPr lang="en-US" sz="2400" dirty="0">
                <a:latin typeface="Calibri" panose="020F0502020204030204" pitchFamily="34" charset="0"/>
                <a:cs typeface="Calibri" panose="020F0502020204030204" pitchFamily="34" charset="0"/>
              </a:rPr>
              <a:t>Bridge digital financial trends with core personal finance skills.</a:t>
            </a:r>
          </a:p>
          <a:p>
            <a:pPr fontAlgn="base"/>
            <a:r>
              <a:rPr lang="en-US" sz="2400" dirty="0">
                <a:latin typeface="Calibri" panose="020F0502020204030204" pitchFamily="34" charset="0"/>
                <a:cs typeface="Calibri" panose="020F0502020204030204" pitchFamily="34" charset="0"/>
              </a:rPr>
              <a:t>Deliver practical, relatable lessons on taxes and day-to-day money decisions.</a:t>
            </a:r>
          </a:p>
          <a:p>
            <a:pPr fontAlgn="base"/>
            <a:r>
              <a:rPr lang="en-US" sz="2400" dirty="0">
                <a:latin typeface="Calibri" panose="020F0502020204030204" pitchFamily="34" charset="0"/>
                <a:cs typeface="Calibri" panose="020F0502020204030204" pitchFamily="34" charset="0"/>
              </a:rPr>
              <a:t>Use student-centered activities that boost engagement and financial confidence.</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29571-FABA-EA08-2CE6-0110B7DB9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2C544-5814-CC19-C4C7-43F3572C8713}"/>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CF9CBB1F-8ADC-27FC-2BB9-BE00C8CE89CF}"/>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Light"/>
                <a:ea typeface="+mn-lt"/>
                <a:cs typeface="Calibri Light"/>
              </a:rPr>
              <a:t>You will be able to:</a:t>
            </a:r>
          </a:p>
          <a:p>
            <a:pPr marL="0" indent="0">
              <a:buNone/>
            </a:pPr>
            <a:endParaRPr lang="en-US" sz="2400" dirty="0">
              <a:latin typeface="Calibri Light"/>
              <a:ea typeface="+mn-lt"/>
              <a:cs typeface="Calibri Light"/>
            </a:endParaRPr>
          </a:p>
          <a:p>
            <a:pPr marL="285750" indent="-285750">
              <a:lnSpc>
                <a:spcPct val="100000"/>
              </a:lnSpc>
              <a:spcBef>
                <a:spcPts val="0"/>
              </a:spcBef>
              <a:buFont typeface="Arial,Sans-Serif" panose="020B0604020202020204" pitchFamily="34" charset="0"/>
              <a:buChar char="•"/>
            </a:pPr>
            <a:r>
              <a:rPr lang="en-US" sz="2400" b="1" dirty="0">
                <a:latin typeface="Calibri Light"/>
                <a:ea typeface="+mn-lt"/>
                <a:cs typeface="+mn-lt"/>
              </a:rPr>
              <a:t>Feel comfortable </a:t>
            </a:r>
            <a:r>
              <a:rPr lang="en-US" sz="2400" dirty="0">
                <a:latin typeface="Calibri Light"/>
                <a:ea typeface="+mn-lt"/>
                <a:cs typeface="+mn-lt"/>
              </a:rPr>
              <a:t>with a strong foundational understanding a range of financial topics that will come up in a financial literacy classroom</a:t>
            </a:r>
          </a:p>
          <a:p>
            <a:pPr marL="285750" indent="-285750">
              <a:lnSpc>
                <a:spcPct val="100000"/>
              </a:lnSpc>
              <a:spcBef>
                <a:spcPts val="0"/>
              </a:spcBef>
              <a:buFont typeface="Arial,Sans-Serif" panose="020B0604020202020204" pitchFamily="34" charset="0"/>
              <a:buChar char="•"/>
            </a:pPr>
            <a:r>
              <a:rPr lang="en-US" sz="2400" b="1" dirty="0">
                <a:latin typeface="Calibri Light"/>
                <a:ea typeface="Calibri Light"/>
                <a:cs typeface="Calibri Light"/>
              </a:rPr>
              <a:t>Break down concepts</a:t>
            </a:r>
            <a:r>
              <a:rPr lang="en-US" sz="2400" dirty="0">
                <a:latin typeface="Calibri Light"/>
                <a:ea typeface="Calibri Light"/>
                <a:cs typeface="Calibri Light"/>
              </a:rPr>
              <a:t> for students of all ages &amp; socioeconomic status, making sure content relates to all demographics</a:t>
            </a:r>
          </a:p>
          <a:p>
            <a:pPr marL="285750" indent="-285750">
              <a:lnSpc>
                <a:spcPct val="100000"/>
              </a:lnSpc>
              <a:spcBef>
                <a:spcPts val="0"/>
              </a:spcBef>
              <a:buFont typeface="Arial,Sans-Serif" panose="020B0604020202020204" pitchFamily="34" charset="0"/>
              <a:buChar char="•"/>
            </a:pPr>
            <a:r>
              <a:rPr lang="en-US" sz="2400" dirty="0">
                <a:latin typeface="Calibri Light"/>
                <a:ea typeface="Calibri Light"/>
                <a:cs typeface="Calibri Light"/>
              </a:rPr>
              <a:t>Be able to implement effective and </a:t>
            </a:r>
            <a:r>
              <a:rPr lang="en-US" sz="2400" b="1" dirty="0">
                <a:latin typeface="Calibri Light"/>
                <a:ea typeface="Calibri Light"/>
                <a:cs typeface="Calibri Light"/>
              </a:rPr>
              <a:t>interactive pedagogical strategies </a:t>
            </a:r>
            <a:r>
              <a:rPr lang="en-US" sz="2400" dirty="0">
                <a:latin typeface="Calibri Light"/>
                <a:ea typeface="Calibri Light"/>
                <a:cs typeface="Calibri Light"/>
              </a:rPr>
              <a:t>for teaching financial literacy</a:t>
            </a:r>
            <a:endParaRPr lang="en-US" dirty="0"/>
          </a:p>
          <a:p>
            <a:pPr marL="285750" indent="-285750">
              <a:lnSpc>
                <a:spcPct val="100000"/>
              </a:lnSpc>
              <a:spcBef>
                <a:spcPts val="0"/>
              </a:spcBef>
              <a:buFont typeface="Arial,Sans-Serif" panose="020B0604020202020204" pitchFamily="34" charset="0"/>
              <a:buChar char="•"/>
            </a:pPr>
            <a:endParaRPr lang="en-US" sz="2400" dirty="0">
              <a:latin typeface="Calibri"/>
              <a:ea typeface="Calibri"/>
              <a:cs typeface="Calibri"/>
            </a:endParaRPr>
          </a:p>
          <a:p>
            <a:pPr marL="285750" indent="-285750">
              <a:lnSpc>
                <a:spcPct val="100000"/>
              </a:lnSpc>
              <a:spcBef>
                <a:spcPts val="0"/>
              </a:spcBef>
              <a:buFont typeface="Arial,Sans-Serif" panose="020B0604020202020204" pitchFamily="34" charset="0"/>
              <a:buChar char="•"/>
            </a:pPr>
            <a:endParaRPr lang="en-US" sz="2400" dirty="0">
              <a:latin typeface="Calibri"/>
              <a:ea typeface="Calibri"/>
              <a:cs typeface="Calibri"/>
            </a:endParaRPr>
          </a:p>
        </p:txBody>
      </p:sp>
      <p:sp>
        <p:nvSpPr>
          <p:cNvPr id="5" name="Slide Number Placeholder 4">
            <a:extLst>
              <a:ext uri="{FF2B5EF4-FFF2-40B4-BE49-F238E27FC236}">
                <a16:creationId xmlns:a16="http://schemas.microsoft.com/office/drawing/2014/main" id="{CD817B4E-8DED-CF65-33DA-407592E4E046}"/>
              </a:ext>
            </a:extLst>
          </p:cNvPr>
          <p:cNvSpPr>
            <a:spLocks noGrp="1"/>
          </p:cNvSpPr>
          <p:nvPr>
            <p:ph type="sldNum" sz="quarter" idx="4"/>
          </p:nvPr>
        </p:nvSpPr>
        <p:spPr/>
        <p:txBody>
          <a:bodyPr/>
          <a:lstStyle/>
          <a:p>
            <a:fld id="{FAEE96CF-4053-2149-B5F9-FD566E7161CA}" type="slidenum">
              <a:rPr lang="en-US" smtClean="0"/>
              <a:pPr/>
              <a:t>4</a:t>
            </a:fld>
            <a:endParaRPr lang="en-US"/>
          </a:p>
        </p:txBody>
      </p:sp>
    </p:spTree>
    <p:extLst>
      <p:ext uri="{BB962C8B-B14F-4D97-AF65-F5344CB8AC3E}">
        <p14:creationId xmlns:p14="http://schemas.microsoft.com/office/powerpoint/2010/main" val="159134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Presenter(s)</a:t>
            </a:r>
            <a:endParaRPr lang="en-US" dirty="0"/>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4447774" y="1599391"/>
            <a:ext cx="6863916" cy="12509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Calibri"/>
                <a:ea typeface="Calibri"/>
                <a:cs typeface="Calibri"/>
              </a:rPr>
              <a:t>Christopher Power</a:t>
            </a:r>
            <a:r>
              <a:rPr lang="en-US" sz="1800" dirty="0">
                <a:latin typeface="Calibri"/>
                <a:ea typeface="Calibri"/>
                <a:cs typeface="Calibri"/>
              </a:rPr>
              <a:t> teaches economics, virtual enterprise, and technology to grades 9-12 at Francis Lewis High School in Fresh Meadows, NY. Christopher’s passion for finance and economics translates to unique and often loud (but entertaining!) lessons and discussion. Christopher focuses on brining real-world experiences into the classroom. Lessons include building pitch decks, analyzing economic data, calculating mortgage payments, managing money, and more. Christopher’s teaching approach is extremely popular with the students: he has grown the business program from 68 to 306 students per year. </a:t>
            </a:r>
          </a:p>
          <a:p>
            <a:pPr marL="0" indent="0">
              <a:buNone/>
            </a:pPr>
            <a:r>
              <a:rPr lang="en-US" sz="1800" dirty="0">
                <a:latin typeface="Calibri"/>
                <a:ea typeface="Calibri"/>
                <a:cs typeface="Calibri"/>
              </a:rPr>
              <a:t>What matters to him most is creating career ready students who are capable of making calculated life and financial decisions. Christopher shared, “Financial literacy and economic education buys freedom. Evidence suggests 80% of people are financially illiterate. So, contrary to popular belief, money is not the root of all evil, the lack of financial literacy is.” </a:t>
            </a:r>
            <a:endParaRPr lang="en-US" sz="1800" dirty="0">
              <a:ea typeface="Calibri"/>
              <a:cs typeface="Calibri"/>
            </a:endParaRPr>
          </a:p>
          <a:p>
            <a:pPr marL="0" indent="0">
              <a:buNone/>
            </a:pPr>
            <a:r>
              <a:rPr lang="en-US" sz="1800" dirty="0">
                <a:latin typeface="Calibri"/>
                <a:ea typeface="Calibri Light"/>
                <a:cs typeface="Calibri Light"/>
                <a:hlinkClick r:id="rId2">
                  <a:extLst>
                    <a:ext uri="{A12FA001-AC4F-418D-AE19-62706E023703}">
                      <ahyp:hlinkClr xmlns:ahyp="http://schemas.microsoft.com/office/drawing/2018/hyperlinkcolor" val="tx"/>
                    </a:ext>
                  </a:extLst>
                </a:hlinkClick>
              </a:rPr>
              <a:t>cpower29@gmail.com</a:t>
            </a:r>
            <a:r>
              <a:rPr lang="en-US" sz="1800" dirty="0">
                <a:latin typeface="Calibri"/>
                <a:ea typeface="Calibri Light"/>
                <a:cs typeface="Calibri Light"/>
              </a:rPr>
              <a:t>	</a:t>
            </a:r>
            <a:r>
              <a:rPr lang="en-US" sz="1800" u="sng" dirty="0">
                <a:ea typeface="+mn-lt"/>
                <a:cs typeface="+mn-lt"/>
                <a:hlinkClick r:id="rId3">
                  <a:extLst>
                    <a:ext uri="{A12FA001-AC4F-418D-AE19-62706E023703}">
                      <ahyp:hlinkClr xmlns:ahyp="http://schemas.microsoft.com/office/drawing/2018/hyperlinkcolor" val="tx"/>
                    </a:ext>
                  </a:extLst>
                </a:hlinkClick>
              </a:rPr>
              <a:t>www.linkedin.com/in/cpower</a:t>
            </a:r>
            <a:endParaRPr lang="en-US" sz="1800" u="sng" dirty="0">
              <a:ea typeface="+mn-lt"/>
              <a:cs typeface="+mn-lt"/>
            </a:endParaRPr>
          </a:p>
          <a:p>
            <a:pPr marL="0" indent="0">
              <a:buNone/>
            </a:pPr>
            <a:endParaRPr lang="en-US" sz="1800" dirty="0">
              <a:latin typeface="Calibri" panose="020F0502020204030204"/>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a:t>
            </a:fld>
            <a:endParaRPr lang="en-US"/>
          </a:p>
        </p:txBody>
      </p:sp>
      <p:pic>
        <p:nvPicPr>
          <p:cNvPr id="6" name="Picture 5" descr="A person in a suit holding a plaque&#10;&#10;AI-generated content may be incorrect.">
            <a:extLst>
              <a:ext uri="{FF2B5EF4-FFF2-40B4-BE49-F238E27FC236}">
                <a16:creationId xmlns:a16="http://schemas.microsoft.com/office/drawing/2014/main" id="{980439CB-E835-7ABA-A644-88D96ECA2905}"/>
              </a:ext>
            </a:extLst>
          </p:cNvPr>
          <p:cNvPicPr>
            <a:picLocks noChangeAspect="1"/>
          </p:cNvPicPr>
          <p:nvPr/>
        </p:nvPicPr>
        <p:blipFill>
          <a:blip r:embed="rId4"/>
          <a:stretch>
            <a:fillRect/>
          </a:stretch>
        </p:blipFill>
        <p:spPr>
          <a:xfrm>
            <a:off x="706038" y="1600821"/>
            <a:ext cx="3540924" cy="4242289"/>
          </a:xfrm>
          <a:prstGeom prst="rect">
            <a:avLst/>
          </a:prstGeom>
        </p:spPr>
      </p:pic>
    </p:spTree>
    <p:extLst>
      <p:ext uri="{BB962C8B-B14F-4D97-AF65-F5344CB8AC3E}">
        <p14:creationId xmlns:p14="http://schemas.microsoft.com/office/powerpoint/2010/main" val="107427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5104A2-ED78-822A-52BC-402DA99BEE0E}"/>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1273488" y="-128337"/>
            <a:ext cx="13565656" cy="7626911"/>
          </a:xfrm>
          <a:prstGeom prst="rect">
            <a:avLst/>
          </a:prstGeom>
        </p:spPr>
      </p:pic>
      <p:pic>
        <p:nvPicPr>
          <p:cNvPr id="10" name="Picture 9">
            <a:extLst>
              <a:ext uri="{FF2B5EF4-FFF2-40B4-BE49-F238E27FC236}">
                <a16:creationId xmlns:a16="http://schemas.microsoft.com/office/drawing/2014/main" id="{FC3AC8D7-9407-A010-587E-61E267A6FDBA}"/>
              </a:ext>
            </a:extLst>
          </p:cNvPr>
          <p:cNvPicPr>
            <a:picLocks noChangeAspect="1"/>
          </p:cNvPicPr>
          <p:nvPr/>
        </p:nvPicPr>
        <p:blipFill rotWithShape="1">
          <a:blip r:embed="rId4"/>
          <a:srcRect l="29" r="29"/>
          <a:stretch/>
        </p:blipFill>
        <p:spPr>
          <a:xfrm>
            <a:off x="0" y="0"/>
            <a:ext cx="9411909" cy="6896083"/>
          </a:xfrm>
          <a:prstGeom prst="rect">
            <a:avLst/>
          </a:prstGeom>
        </p:spPr>
      </p:pic>
      <p:sp>
        <p:nvSpPr>
          <p:cNvPr id="2" name="Title 1">
            <a:extLst>
              <a:ext uri="{FF2B5EF4-FFF2-40B4-BE49-F238E27FC236}">
                <a16:creationId xmlns:a16="http://schemas.microsoft.com/office/drawing/2014/main" id="{3F16907B-0DC9-E64D-B7CC-FD7066550EDE}"/>
              </a:ext>
            </a:extLst>
          </p:cNvPr>
          <p:cNvSpPr txBox="1">
            <a:spLocks/>
          </p:cNvSpPr>
          <p:nvPr/>
        </p:nvSpPr>
        <p:spPr>
          <a:xfrm>
            <a:off x="689114" y="543339"/>
            <a:ext cx="8567182" cy="827247"/>
          </a:xfrm>
          <a:prstGeom prst="rect">
            <a:avLst/>
          </a:prstGeom>
        </p:spPr>
        <p:txBody>
          <a:bodyPr lIns="91440" tIns="45720" rIns="91440" bIns="4572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latin typeface="+mj-lt"/>
                <a:ea typeface="+mj-ea"/>
                <a:cs typeface="+mj-cs"/>
              </a:rPr>
              <a:t>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838200" y="1825625"/>
            <a:ext cx="6156158" cy="435133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Coffee Chat</a:t>
            </a:r>
            <a:r>
              <a:rPr lang="en-US" sz="2600" dirty="0"/>
              <a:t> – about what about feelings about TikTok Advice.</a:t>
            </a:r>
            <a:endParaRPr lang="en-US" sz="2600" dirty="0">
              <a:ea typeface="Calibri"/>
              <a:cs typeface="Calibri"/>
            </a:endParaRPr>
          </a:p>
          <a:p>
            <a:pPr marL="0" indent="0">
              <a:buNone/>
            </a:pPr>
            <a:r>
              <a:rPr lang="en-US" sz="2600" b="1" dirty="0"/>
              <a:t>Interactive Lessons</a:t>
            </a:r>
            <a:endParaRPr lang="en-US" sz="2600" dirty="0">
              <a:ea typeface="Calibri"/>
              <a:cs typeface="Calibri"/>
            </a:endParaRPr>
          </a:p>
          <a:p>
            <a:pPr marL="285750" lvl="1" indent="-285750">
              <a:spcBef>
                <a:spcPts val="1000"/>
              </a:spcBef>
            </a:pPr>
            <a:r>
              <a:rPr lang="en-US" sz="2800" dirty="0"/>
              <a:t>Intro: </a:t>
            </a:r>
            <a:r>
              <a:rPr lang="en-US" sz="2800" b="1" dirty="0" err="1"/>
              <a:t>FinTok</a:t>
            </a:r>
            <a:r>
              <a:rPr lang="en-US" sz="2800" b="1" dirty="0"/>
              <a:t> Fact or Fiction</a:t>
            </a:r>
          </a:p>
          <a:p>
            <a:pPr marL="285750" lvl="1" indent="-285750">
              <a:spcBef>
                <a:spcPts val="1000"/>
              </a:spcBef>
            </a:pPr>
            <a:r>
              <a:rPr lang="en-US" sz="2800" dirty="0"/>
              <a:t>"Influencer Audit” Gallery Walk:</a:t>
            </a:r>
            <a:br>
              <a:rPr lang="en-US" sz="2800" dirty="0"/>
            </a:br>
            <a:r>
              <a:rPr lang="en-US" sz="2800" dirty="0"/>
              <a:t>Fact-Checking Financial Advice</a:t>
            </a:r>
            <a:endParaRPr lang="en-US" sz="2600" dirty="0">
              <a:ea typeface="Calibri" panose="020F0502020204030204"/>
              <a:cs typeface="Calibri" panose="020F0502020204030204"/>
            </a:endParaRPr>
          </a:p>
          <a:p>
            <a:pPr marL="285750" lvl="1" indent="-285750">
              <a:spcBef>
                <a:spcPts val="1000"/>
              </a:spcBef>
            </a:pPr>
            <a:r>
              <a:rPr lang="en-US" sz="2800" dirty="0"/>
              <a:t>The 1099-Tax Simulation</a:t>
            </a:r>
          </a:p>
          <a:p>
            <a:pPr marL="285750" lvl="1" indent="-285750">
              <a:spcBef>
                <a:spcPts val="1000"/>
              </a:spcBef>
            </a:pPr>
            <a:r>
              <a:rPr lang="en-US" sz="2800" dirty="0"/>
              <a:t>Wealth Showdown Presentation</a:t>
            </a:r>
          </a:p>
          <a:p>
            <a:pPr marL="285750" lvl="1" indent="-285750">
              <a:spcBef>
                <a:spcPts val="1000"/>
              </a:spcBef>
            </a:pPr>
            <a:r>
              <a:rPr lang="en-US" sz="2600" b="1" dirty="0"/>
              <a:t>Resources &amp; Share out</a:t>
            </a:r>
            <a:r>
              <a:rPr lang="en-US" sz="2600" dirty="0"/>
              <a:t> best practices</a:t>
            </a:r>
            <a:endParaRPr lang="en-US" sz="2600" dirty="0">
              <a:ea typeface="Calibri"/>
              <a:cs typeface="Calibri"/>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12"/>
          </p:nvPr>
        </p:nvSpPr>
        <p:spPr>
          <a:xfrm>
            <a:off x="8610599" y="6356350"/>
            <a:ext cx="3389243" cy="365125"/>
          </a:xfrm>
        </p:spPr>
        <p:txBody>
          <a:bodyPr vert="horz" lIns="91440" tIns="45720" rIns="91440" bIns="45720" rtlCol="0" anchor="ctr">
            <a:normAutofit/>
          </a:bodyPr>
          <a:lstStyle/>
          <a:p>
            <a:pPr>
              <a:spcAft>
                <a:spcPts val="600"/>
              </a:spcAft>
            </a:pPr>
            <a:fld id="{FAEE96CF-4053-2149-B5F9-FD566E7161CA}" type="slidenum">
              <a:rPr lang="en-US" dirty="0" smtClean="0"/>
              <a:pPr>
                <a:spcAft>
                  <a:spcPts val="600"/>
                </a:spcAft>
              </a:pPr>
              <a:t>6</a:t>
            </a:fld>
            <a:endParaRPr lang="en-US"/>
          </a:p>
        </p:txBody>
      </p:sp>
    </p:spTree>
    <p:extLst>
      <p:ext uri="{BB962C8B-B14F-4D97-AF65-F5344CB8AC3E}">
        <p14:creationId xmlns:p14="http://schemas.microsoft.com/office/powerpoint/2010/main" val="1309746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7</a:t>
            </a:fld>
            <a:endParaRPr lang="en-US"/>
          </a:p>
        </p:txBody>
      </p:sp>
      <p:pic>
        <p:nvPicPr>
          <p:cNvPr id="8" name="Picture 7" descr="A yellow and blue cover&#10;&#10;Description automatically generated">
            <a:extLst>
              <a:ext uri="{FF2B5EF4-FFF2-40B4-BE49-F238E27FC236}">
                <a16:creationId xmlns:a16="http://schemas.microsoft.com/office/drawing/2014/main" id="{539E6AF9-19EA-77C4-5F75-616593205EA9}"/>
              </a:ext>
            </a:extLst>
          </p:cNvPr>
          <p:cNvPicPr>
            <a:picLocks noChangeAspect="1"/>
          </p:cNvPicPr>
          <p:nvPr/>
        </p:nvPicPr>
        <p:blipFill>
          <a:blip r:embed="rId2"/>
          <a:stretch>
            <a:fillRect/>
          </a:stretch>
        </p:blipFill>
        <p:spPr>
          <a:xfrm>
            <a:off x="1519328" y="1613648"/>
            <a:ext cx="3388478" cy="435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FC03E373-6FFD-668B-D71F-5A61CF69A3F8}"/>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6" name="Text Placeholder 2">
            <a:extLst>
              <a:ext uri="{FF2B5EF4-FFF2-40B4-BE49-F238E27FC236}">
                <a16:creationId xmlns:a16="http://schemas.microsoft.com/office/drawing/2014/main" id="{88A12E36-739F-5F97-B070-7C71BEE2D5AA}"/>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2600" dirty="0">
                <a:ea typeface="+mn-lt"/>
                <a:cs typeface="+mn-lt"/>
              </a:rPr>
              <a:t>Standard 2 Decision Making</a:t>
            </a:r>
            <a:endParaRPr lang="en-US" sz="2600">
              <a:latin typeface="Calibri"/>
              <a:ea typeface="Calibri"/>
              <a:cs typeface="Calibri"/>
            </a:endParaRPr>
          </a:p>
          <a:p>
            <a:r>
              <a:rPr lang="en-US" sz="2600" dirty="0">
                <a:ea typeface="+mn-lt"/>
                <a:cs typeface="+mn-lt"/>
              </a:rPr>
              <a:t>Standard 7 Markets &amp; Prices</a:t>
            </a:r>
            <a:endParaRPr lang="en-US" sz="2600">
              <a:ea typeface="Calibri"/>
              <a:cs typeface="Calibri"/>
            </a:endParaRPr>
          </a:p>
          <a:p>
            <a:r>
              <a:rPr lang="en-US" sz="2600" dirty="0">
                <a:ea typeface="+mn-lt"/>
                <a:cs typeface="+mn-lt"/>
              </a:rPr>
              <a:t>Standard 10 Institutions</a:t>
            </a:r>
            <a:endParaRPr lang="en-US" sz="2600">
              <a:ea typeface="Calibri"/>
              <a:cs typeface="Calibri"/>
            </a:endParaRPr>
          </a:p>
          <a:p>
            <a:r>
              <a:rPr lang="en-US" sz="2600" dirty="0">
                <a:ea typeface="+mn-lt"/>
                <a:cs typeface="+mn-lt"/>
              </a:rPr>
              <a:t>Standard 12 Interest Rates</a:t>
            </a:r>
            <a:endParaRPr lang="en-US" sz="2600">
              <a:ea typeface="Calibri"/>
              <a:cs typeface="Calibri"/>
            </a:endParaRPr>
          </a:p>
        </p:txBody>
      </p:sp>
    </p:spTree>
    <p:extLst>
      <p:ext uri="{BB962C8B-B14F-4D97-AF65-F5344CB8AC3E}">
        <p14:creationId xmlns:p14="http://schemas.microsoft.com/office/powerpoint/2010/main" val="363878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cups of coffee on wooden table">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7" r="20437"/>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1  - Coffee Chat</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Coffee Chat</a:t>
            </a:r>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70958" y="1825625"/>
            <a:ext cx="376772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r>
              <a:rPr lang="en-US" sz="2600" dirty="0">
                <a:latin typeface="Calibri Light"/>
                <a:ea typeface="Calibri Light"/>
                <a:cs typeface="Calibri Light"/>
              </a:rPr>
              <a:t>What are the students most interested in?</a:t>
            </a:r>
          </a:p>
          <a:p>
            <a:pPr marL="514350" indent="-514350"/>
            <a:r>
              <a:rPr lang="en-US" sz="2600" dirty="0">
                <a:latin typeface="Calibri Light"/>
                <a:ea typeface="Calibri Light"/>
                <a:cs typeface="Calibri Light"/>
              </a:rPr>
              <a:t>What are you most comfortable teaching?</a:t>
            </a:r>
          </a:p>
          <a:p>
            <a:pPr marL="514350" indent="-514350"/>
            <a:r>
              <a:rPr lang="en-US" sz="2600" dirty="0">
                <a:latin typeface="Calibri Light"/>
                <a:ea typeface="Calibri Light"/>
                <a:cs typeface="Calibri Light"/>
              </a:rPr>
              <a:t>What is the</a:t>
            </a:r>
            <a:r>
              <a:rPr lang="en-US" sz="2600" b="1" dirty="0">
                <a:latin typeface="Calibri Light"/>
                <a:ea typeface="Calibri Light"/>
                <a:cs typeface="Calibri Light"/>
              </a:rPr>
              <a:t> hardest part</a:t>
            </a:r>
            <a:r>
              <a:rPr lang="en-US" sz="2600" dirty="0">
                <a:latin typeface="Calibri Light"/>
                <a:ea typeface="Calibri Light"/>
                <a:cs typeface="Calibri Light"/>
              </a:rPr>
              <a:t> about teaching vs Social Media Advice?</a:t>
            </a:r>
          </a:p>
          <a:p>
            <a:pPr marL="514350" indent="-514350"/>
            <a:endParaRPr lang="en-US" sz="2600" dirty="0">
              <a:latin typeface="Calibri Light"/>
              <a:ea typeface="Calibri Light"/>
              <a:cs typeface="Calibri Light"/>
            </a:endParaRPr>
          </a:p>
          <a:p>
            <a:pPr marL="514350" indent="-514350"/>
            <a:endParaRPr lang="en-US" sz="2600" dirty="0">
              <a:latin typeface="Calibri Light"/>
              <a:ea typeface="Calibri Light"/>
              <a:cs typeface="Calibri Light"/>
            </a:endParaRPr>
          </a:p>
        </p:txBody>
      </p:sp>
      <p:pic>
        <p:nvPicPr>
          <p:cNvPr id="3" name="Picture 2" descr="A person in a suit&#10;&#10;AI-generated content may be incorrect.">
            <a:extLst>
              <a:ext uri="{FF2B5EF4-FFF2-40B4-BE49-F238E27FC236}">
                <a16:creationId xmlns:a16="http://schemas.microsoft.com/office/drawing/2014/main" id="{856E138D-5FFD-4EA2-41E6-047F4A6632C5}"/>
              </a:ext>
            </a:extLst>
          </p:cNvPr>
          <p:cNvPicPr>
            <a:picLocks noChangeAspect="1"/>
          </p:cNvPicPr>
          <p:nvPr/>
        </p:nvPicPr>
        <p:blipFill>
          <a:blip r:embed="rId2"/>
          <a:stretch>
            <a:fillRect/>
          </a:stretch>
        </p:blipFill>
        <p:spPr>
          <a:xfrm>
            <a:off x="4538682" y="1825625"/>
            <a:ext cx="7052771" cy="4147024"/>
          </a:xfrm>
          <a:prstGeom prst="rect">
            <a:avLst/>
          </a:prstGeom>
        </p:spPr>
      </p:pic>
    </p:spTree>
    <p:extLst>
      <p:ext uri="{BB962C8B-B14F-4D97-AF65-F5344CB8AC3E}">
        <p14:creationId xmlns:p14="http://schemas.microsoft.com/office/powerpoint/2010/main" val="215165024"/>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0DD1B42-121B-984B-99FD-E6C662569C7C}">
  <we:reference id="a3b40b4f-8edf-490e-9df1-7e66f93912bf" version="1.2.0.0" store="EXCatalog" storeType="EXCatalog"/>
  <we:alternateReferences>
    <we:reference id="WA104380526" version="1.2.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a2d848153fbf3e9e06a68b307ec64587">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7ad4493785847cbbb1e2c398cf1ffbe8"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27AF69-C8CB-4B39-9C19-D9A225391C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711EF54-CA8B-47BA-91A0-3C52EC8195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30576</TotalTime>
  <Words>1042</Words>
  <Application>Microsoft Office PowerPoint</Application>
  <PresentationFormat>Widescreen</PresentationFormat>
  <Paragraphs>120</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Christopher Power</cp:lastModifiedBy>
  <cp:revision>944</cp:revision>
  <dcterms:created xsi:type="dcterms:W3CDTF">2022-05-10T21:20:13Z</dcterms:created>
  <dcterms:modified xsi:type="dcterms:W3CDTF">2026-01-22T19:58:24Z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