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699" r:id="rId7"/>
    <p:sldId id="289" r:id="rId8"/>
    <p:sldId id="266" r:id="rId9"/>
    <p:sldId id="345" r:id="rId10"/>
    <p:sldId id="346" r:id="rId11"/>
    <p:sldId id="290" r:id="rId12"/>
    <p:sldId id="307" r:id="rId13"/>
    <p:sldId id="344" r:id="rId14"/>
    <p:sldId id="272" r:id="rId15"/>
    <p:sldId id="347" r:id="rId16"/>
    <p:sldId id="760" r:id="rId17"/>
    <p:sldId id="725" r:id="rId18"/>
    <p:sldId id="762" r:id="rId19"/>
    <p:sldId id="763" r:id="rId20"/>
    <p:sldId id="257" r:id="rId21"/>
    <p:sldId id="264" r:id="rId22"/>
    <p:sldId id="353" r:id="rId23"/>
    <p:sldId id="258" r:id="rId24"/>
    <p:sldId id="348" r:id="rId25"/>
    <p:sldId id="350" r:id="rId26"/>
    <p:sldId id="349" r:id="rId27"/>
    <p:sldId id="259" r:id="rId28"/>
    <p:sldId id="351" r:id="rId29"/>
    <p:sldId id="764" r:id="rId30"/>
    <p:sldId id="260" r:id="rId31"/>
    <p:sldId id="261" r:id="rId32"/>
    <p:sldId id="262" r:id="rId33"/>
    <p:sldId id="355" r:id="rId34"/>
    <p:sldId id="356" r:id="rId35"/>
    <p:sldId id="357" r:id="rId36"/>
    <p:sldId id="358" r:id="rId37"/>
    <p:sldId id="263" r:id="rId38"/>
    <p:sldId id="7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A376-5EAF-BCE4-DA94-205F5DA54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ACEBA-4C2D-2C95-44A1-5375C7A9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8BF7-9D3A-54EB-DA93-FE2831F2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21BA-E946-A486-FD9A-A1BBBF2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8C6E3-324D-FF9A-E0C5-0EBB7D49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2573-7A9A-883C-8E6A-FA90C2DB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E4209-6E34-4308-5D4F-EEA5B1B9E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2F38-BFB6-A3BE-B5E0-1CB43E57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DF6C3-49EC-09C0-591D-F164BF10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44BF9-BDEE-55B3-E442-79E7075E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9414-6370-82F1-2C10-2E1F63471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3BE1B-277D-C9F0-FE59-CBEEADEB7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963F-5E3D-0A88-E92D-FD362EF5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3389-9D37-26D1-0A3F-186BD61A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3DBC-9C04-B853-4CDD-BA37DE57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2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5B12-9391-E124-E7C0-19D74973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EDB5-C870-35C6-F875-558D7DB8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D6B7-418A-BF37-67D2-6120A635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06C9-0526-716C-1203-DA16CDDA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A26C-6CB7-C165-40D2-66967A91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2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ECEC67-45A8-8A4A-9C85-5CEA41F7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0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A85F9E-F7DD-424A-A243-848E478B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6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16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8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62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374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04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3DB2-4AD0-5F7B-FC1D-1AF2498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4BE4-D728-0426-4416-4934FD59D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443F-A02B-85D9-286B-FA2BE883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CFE18-72C0-A86F-FCAA-0255E42A6D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85C0A-E3F4-C527-3169-013E1643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E331-0DC5-4C93-19BA-70C475B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25E2-A62F-D9E5-37E5-DD9C674B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A6CA-A70F-F9FC-DA4B-B6EE10FA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68A5A-1579-B762-DC75-B33AD21D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B2E27-F09A-D815-623B-C1274B9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1FB6-99FC-FCB6-E8FA-7248B7BD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5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294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05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1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87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5238-D472-B506-C6C3-A3152913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0" i="0" spc="-100" baseline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7508F-85EB-1F5B-D91C-D2D4F929A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spc="-15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40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D470-DD6E-4F9F-2129-95F5A32E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6C9D-5092-20FF-BA69-78B5B5276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67E6-65E0-D339-F58C-3AB0BE4E1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F92F-6960-9E9E-6C27-1285C3AB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D94F9-681A-2CF3-CD07-062AEABD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CE847-3075-C6D2-5B00-53A90353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380F-C174-2CDD-E709-4B1C100D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0C2C-4F60-3220-3010-897BAE9D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019A8-7092-6B27-BA42-0174B904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DD27C-508E-21A3-0CD7-C9C0CACCA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20F5B-A586-17E2-08BC-BF30D96FA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6DC46-4292-A5DE-657D-AB966CA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720FF-A212-DD8D-EC39-A6F2D8DD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6DB5C-66C0-4329-D1A2-1A06B959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BDD9-E246-8E26-E8F0-25F398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C88EA-8E81-FE60-3EEF-A7096F37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7C4E-92C3-E6BC-34F3-D4F5856A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0EB5B-447A-73B8-BBF6-53BF7902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5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846FC-B8CC-EA88-2383-752B7857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AB696-E6F0-C552-65AF-B5EE87AD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3B4F6-6FA4-58CC-3657-1336793E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3ED-2DCC-DA48-0ABD-1A58D4C8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BF03-BFF5-80FB-2C7C-9DCD48B9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FED7B-F2F2-245C-B65E-A435A323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0284E-8B43-3EAC-AB95-3DE2EDF5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4D2DB-9803-4E3C-1AEB-71A4FC96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4585-9F0E-67A8-6093-2EDF194A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41B6-CB23-7B3C-68C4-8B3BE325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6D462-D506-7A77-8FDA-117268503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E9BA1-E44B-4C49-1C02-2E1503556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74F5-FB99-18EE-F666-3A6260AD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D8FE-BF55-5759-509A-8FE01E79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5F698-60B6-479D-33FD-06330E44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1E218-6988-3641-97AA-CDF3AB87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4E82-2A6C-A191-C60D-B743F6FA8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C5FF8-586E-C082-E9B8-2240C7AB0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080D8-8B21-4770-A5D3-0DBA07802E8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66109-9F68-E4ED-8DDF-800D6A188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F81D-2FE5-8101-ECE1-89B8E32E8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2439C-A5B8-4694-9F61-61F8515D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67C2-2E5A-40C4-B530-93816EBE96F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4EDD-3E98-41F4-AF41-9A070B37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52492-3CC3-CB45-8DBD-0628ADDBE06F}"/>
              </a:ext>
            </a:extLst>
          </p:cNvPr>
          <p:cNvSpPr/>
          <p:nvPr userDrawn="1"/>
        </p:nvSpPr>
        <p:spPr>
          <a:xfrm flipV="1">
            <a:off x="790414" y="1291710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B496CD-2279-CD4F-8D0A-FDDFF8C8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6C37F40D-BF86-6F43-B998-BE81C530D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9DBB-6882-9F19-DFA1-5C6C44AF50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09313" y="324519"/>
            <a:ext cx="1452594" cy="7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8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mailto:oldthink@neisd.net" TargetMode="External"/><Relationship Id="rId7" Type="http://schemas.openxmlformats.org/officeDocument/2006/relationships/image" Target="../media/image48.jpeg"/><Relationship Id="rId2" Type="http://schemas.openxmlformats.org/officeDocument/2006/relationships/hyperlink" Target="mailto:sharri@neisd.net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SUp7msCIE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CriICZ-nA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tz17JUpr0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x9fZOL81c?start=334&amp;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Pm2tMCbGE?start=53&amp;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Lh6ax0zTE?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mailto:oldthink@neisd.net" TargetMode="External"/><Relationship Id="rId7" Type="http://schemas.openxmlformats.org/officeDocument/2006/relationships/image" Target="../media/image48.jpeg"/><Relationship Id="rId2" Type="http://schemas.openxmlformats.org/officeDocument/2006/relationships/hyperlink" Target="mailto:sharri@neisd.net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jp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F6E2D-AB04-B9EB-3236-1AC86FDAE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" r="29"/>
          <a:stretch/>
        </p:blipFill>
        <p:spPr>
          <a:xfrm>
            <a:off x="0" y="0"/>
            <a:ext cx="9411909" cy="68960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555E-F5A8-A749-BA5F-C95D063E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4814" y="2122998"/>
            <a:ext cx="6288290" cy="914400"/>
          </a:xfrm>
        </p:spPr>
        <p:txBody>
          <a:bodyPr lIns="91440" tIns="45720" rIns="91440" bIns="45720" anchor="t"/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Curated Cinema</a:t>
            </a:r>
          </a:p>
          <a:p>
            <a:pPr algn="ctr"/>
            <a:r>
              <a:rPr lang="en-US" sz="4800" dirty="0"/>
              <a:t>Teaching Economics </a:t>
            </a:r>
          </a:p>
          <a:p>
            <a:pPr algn="ctr"/>
            <a:r>
              <a:rPr lang="en-US" sz="4800" dirty="0"/>
              <a:t>with Video &amp; Voice</a:t>
            </a:r>
          </a:p>
          <a:p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88A1-8479-A276-7746-BE78447D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D9757FD-21B7-08E4-446E-7DA51A812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253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Scott K. Harris, M.Ed.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3658710" y="1749060"/>
            <a:ext cx="7630354" cy="8569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School email: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sharri@neisd.net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Home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ail: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oldthink@neisd.net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Social Handles: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cottharris@oldthink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	 Scott K. Harris</a:t>
            </a:r>
          </a:p>
          <a:p>
            <a:pPr marL="0" indent="0"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 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Scott Harris</a:t>
            </a:r>
          </a:p>
          <a:p>
            <a:pPr marL="0" lvl="0" indent="0"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/>
              <a:cs typeface="Calibri Light"/>
            </a:endParaRPr>
          </a:p>
          <a:p>
            <a:pPr marL="0" lvl="0" indent="0"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96CF-4053-2149-B5F9-FD566E7161C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A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14A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0897A62-4FF5-0A0C-5C03-E370B177A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60"/>
            <a:ext cx="3092906" cy="3858768"/>
          </a:xfrm>
          <a:prstGeom prst="rect">
            <a:avLst/>
          </a:prstGeom>
        </p:spPr>
      </p:pic>
      <p:pic>
        <p:nvPicPr>
          <p:cNvPr id="13" name="Picture 12" descr="A white x in a square with a black background&#10;&#10;AI-generated content may be incorrect.">
            <a:extLst>
              <a:ext uri="{FF2B5EF4-FFF2-40B4-BE49-F238E27FC236}">
                <a16:creationId xmlns:a16="http://schemas.microsoft.com/office/drawing/2014/main" id="{7EB5F895-2F78-2D9C-7323-B2E7FE053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6" y="3574162"/>
            <a:ext cx="467454" cy="467454"/>
          </a:xfrm>
          <a:prstGeom prst="rect">
            <a:avLst/>
          </a:prstGeom>
        </p:spPr>
      </p:pic>
      <p:pic>
        <p:nvPicPr>
          <p:cNvPr id="15" name="Picture 14" descr="A blue square with a white letter f&#10;&#10;AI-generated content may be incorrect.">
            <a:extLst>
              <a:ext uri="{FF2B5EF4-FFF2-40B4-BE49-F238E27FC236}">
                <a16:creationId xmlns:a16="http://schemas.microsoft.com/office/drawing/2014/main" id="{1C46EFEB-5817-6F51-02E5-7356C35D1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21067" r="20756" b="20133"/>
          <a:stretch>
            <a:fillRect/>
          </a:stretch>
        </p:blipFill>
        <p:spPr>
          <a:xfrm>
            <a:off x="4021245" y="4613174"/>
            <a:ext cx="506145" cy="519093"/>
          </a:xfrm>
          <a:prstGeom prst="rect">
            <a:avLst/>
          </a:prstGeom>
        </p:spPr>
      </p:pic>
      <p:pic>
        <p:nvPicPr>
          <p:cNvPr id="17" name="Picture 16" descr="A logo of a camera&#10;&#10;AI-generated content may be incorrect.">
            <a:extLst>
              <a:ext uri="{FF2B5EF4-FFF2-40B4-BE49-F238E27FC236}">
                <a16:creationId xmlns:a16="http://schemas.microsoft.com/office/drawing/2014/main" id="{75FC9F46-609F-0B9F-B43B-23EA2AEF0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6800" r="15873" b="16400"/>
          <a:stretch>
            <a:fillRect/>
          </a:stretch>
        </p:blipFill>
        <p:spPr>
          <a:xfrm>
            <a:off x="4059936" y="5138947"/>
            <a:ext cx="528905" cy="524715"/>
          </a:xfrm>
          <a:prstGeom prst="rect">
            <a:avLst/>
          </a:prstGeom>
        </p:spPr>
      </p:pic>
      <p:pic>
        <p:nvPicPr>
          <p:cNvPr id="19" name="Picture 18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A2CB3698-5BF4-C1DF-1750-A6AF17E80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18001" r="20089" b="23733"/>
          <a:stretch>
            <a:fillRect/>
          </a:stretch>
        </p:blipFill>
        <p:spPr>
          <a:xfrm>
            <a:off x="4021245" y="4099987"/>
            <a:ext cx="506145" cy="5131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28DCDF-1BCF-7914-6F67-E76E4EDF4F76}"/>
              </a:ext>
            </a:extLst>
          </p:cNvPr>
          <p:cNvSpPr txBox="1"/>
          <p:nvPr/>
        </p:nvSpPr>
        <p:spPr>
          <a:xfrm>
            <a:off x="4588841" y="5131085"/>
            <a:ext cx="2542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 Light" panose="020F0302020204030204" pitchFamily="34" charset="0"/>
                <a:ea typeface="Calibri" panose="020F0502020204030204"/>
                <a:cs typeface="Calibri Light"/>
              </a:rPr>
              <a:t>scott_k_harris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7427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06223" y="1585480"/>
            <a:ext cx="10517192" cy="20998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Overview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Selection Criteria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96CF-4053-2149-B5F9-FD566E7161CA}" type="slidenum"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A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14A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49A35-3A09-4764-15D2-21D93BD1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3337-AA2C-A398-CA49-B92FB07676F6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712-77B6-A7E2-EF26-1B49A8AF2E75}"/>
              </a:ext>
            </a:extLst>
          </p:cNvPr>
          <p:cNvSpPr txBox="1">
            <a:spLocks/>
          </p:cNvSpPr>
          <p:nvPr/>
        </p:nvSpPr>
        <p:spPr>
          <a:xfrm>
            <a:off x="706223" y="1585480"/>
            <a:ext cx="10517192" cy="50739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3. </a:t>
            </a:r>
            <a:r>
              <a:rPr lang="en-US" sz="3600" dirty="0">
                <a:solidFill>
                  <a:srgbClr val="000000"/>
                </a:solidFill>
                <a:ea typeface="Calibri Light"/>
                <a:cs typeface="Calibri Light"/>
              </a:rPr>
              <a:t>Video Usages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 Light"/>
                <a:cs typeface="Calibri Light"/>
              </a:rPr>
              <a:t>a. Introductions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b. Class starters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 Light"/>
                <a:cs typeface="Calibri Light"/>
              </a:rPr>
              <a:t>Overview before teaching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8B512-E00D-D0C3-1A11-EB79F9BD6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96CF-4053-2149-B5F9-FD566E7161CA}" type="slidenum"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A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14A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0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82148-9FDD-7359-FB06-CF5F368F0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D9BF-D391-A44A-14B6-93603E7D81A9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DE5D3-5BBE-731C-FFD5-ED9154E924F4}"/>
              </a:ext>
            </a:extLst>
          </p:cNvPr>
          <p:cNvSpPr txBox="1">
            <a:spLocks/>
          </p:cNvSpPr>
          <p:nvPr/>
        </p:nvSpPr>
        <p:spPr>
          <a:xfrm>
            <a:off x="706223" y="1585480"/>
            <a:ext cx="10517192" cy="50739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 Light"/>
                <a:cs typeface="Calibri Light"/>
              </a:rPr>
              <a:t>4. Voice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a. Turn &amp; Talk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b. Writing Activities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 Light"/>
                <a:cs typeface="Calibri Light"/>
              </a:rPr>
              <a:t>c. Group Discussions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3200" dirty="0">
                <a:solidFill>
                  <a:srgbClr val="000000"/>
                </a:solidFill>
                <a:ea typeface="Calibri Light"/>
                <a:cs typeface="Calibri Light"/>
              </a:rPr>
              <a:t>d. Socratic Seminars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8A7FA-D6A3-7DFF-E661-87054D95A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96CF-4053-2149-B5F9-FD566E7161CA}" type="slidenum"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A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14A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8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486C-A300-F696-3650-78DD0DCE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Curated Cinema -- Concept Overview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9CB8-5337-FFDA-761A-CCF1201D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My background, relevance to selection</a:t>
            </a:r>
          </a:p>
          <a:p>
            <a:r>
              <a:rPr lang="en-US" sz="3200" dirty="0"/>
              <a:t>Admin approval</a:t>
            </a:r>
          </a:p>
          <a:p>
            <a:r>
              <a:rPr lang="en-US" sz="3200" dirty="0"/>
              <a:t>Colleague approval</a:t>
            </a:r>
          </a:p>
        </p:txBody>
      </p:sp>
    </p:spTree>
    <p:extLst>
      <p:ext uri="{BB962C8B-B14F-4D97-AF65-F5344CB8AC3E}">
        <p14:creationId xmlns:p14="http://schemas.microsoft.com/office/powerpoint/2010/main" val="17341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FA8B-9C0F-44C5-15FA-BE1281B3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Selection Criteria</a:t>
            </a:r>
            <a:r>
              <a:rPr lang="en-US" sz="49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3A-6E91-E18B-978E-E80B72F9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285750" indent="-285750"/>
            <a:r>
              <a:rPr lang="en-US" sz="3200" dirty="0"/>
              <a:t>Length: 3-15 minutes</a:t>
            </a:r>
          </a:p>
          <a:p>
            <a:pPr marL="285750" indent="-285750"/>
            <a:r>
              <a:rPr lang="en-US" sz="3200" dirty="0"/>
              <a:t>Allows for viewing, discussion, activity</a:t>
            </a:r>
          </a:p>
          <a:p>
            <a:pPr marL="285750" indent="-285750"/>
            <a:r>
              <a:rPr lang="en-US" sz="3200" dirty="0"/>
              <a:t>Or, with shorter videos, two within one class</a:t>
            </a:r>
          </a:p>
          <a:p>
            <a:pPr marL="742950" lvl="1" indent="-285750"/>
            <a:r>
              <a:rPr lang="en-US" sz="2800" dirty="0"/>
              <a:t>Film Fest Friday</a:t>
            </a:r>
          </a:p>
          <a:p>
            <a:pPr marL="285750" indent="-285750"/>
            <a:r>
              <a:rPr lang="en-US" sz="3200" dirty="0"/>
              <a:t>Exceptions: </a:t>
            </a:r>
          </a:p>
          <a:p>
            <a:pPr marL="742950" lvl="1" indent="-285750"/>
            <a:r>
              <a:rPr lang="en-US" sz="2800" dirty="0"/>
              <a:t>2081 (24:00)</a:t>
            </a:r>
          </a:p>
          <a:p>
            <a:pPr marL="742950" lvl="1" indent="-285750"/>
            <a:r>
              <a:rPr lang="en-US" sz="2800" dirty="0"/>
              <a:t>Amazing Invention- This Drone Will Change Everything (21:31)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AAAF-192A-8394-0EFD-E1952A0F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63C-18EB-D119-0B20-BF1BFCFB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Selection Criteria</a:t>
            </a:r>
            <a:r>
              <a:rPr lang="en-US" sz="49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5EF9-1312-56C0-E11B-FF07794E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3200" dirty="0"/>
              <a:t>Engagement levels </a:t>
            </a:r>
          </a:p>
          <a:p>
            <a:pPr lvl="1"/>
            <a:r>
              <a:rPr lang="en-US" sz="2800" dirty="0"/>
              <a:t>AP: MRU, Jacob Clifford, Jacob Reed</a:t>
            </a:r>
          </a:p>
          <a:p>
            <a:pPr lvl="1"/>
            <a:r>
              <a:rPr lang="en-US" sz="2800" dirty="0"/>
              <a:t>On-level/Summer School: Unintended Consequences, </a:t>
            </a:r>
            <a:r>
              <a:rPr lang="en-US" sz="2800" dirty="0" err="1"/>
              <a:t>izzit</a:t>
            </a:r>
            <a:r>
              <a:rPr lang="en-US" sz="2800" dirty="0"/>
              <a:t>, MRU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70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2590-7FC0-E005-7A44-A8A80079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12014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Introductions 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Online Media 5" title="Ferrari F1 Pit Stop Perfection">
            <a:hlinkClick r:id="" action="ppaction://media"/>
            <a:extLst>
              <a:ext uri="{FF2B5EF4-FFF2-40B4-BE49-F238E27FC236}">
                <a16:creationId xmlns:a16="http://schemas.microsoft.com/office/drawing/2014/main" id="{E355BCEA-550B-6E34-A149-59C7290C27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114425"/>
            <a:ext cx="9963150" cy="57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882E-3B6F-E41E-35CA-1F68BCEA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F601-C776-B387-0C93-6B52C296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rgbClr val="FF0000"/>
                </a:solidFill>
              </a:rPr>
              <a:t>Video: </a:t>
            </a:r>
            <a:r>
              <a:rPr lang="en-US" sz="4900" b="1" dirty="0"/>
              <a:t>Introductions/Summaries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A0F6-F210-4269-1016-A019BF7F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New Formula 1 Pit Stop World Record: :45 seconds</a:t>
            </a:r>
          </a:p>
          <a:p>
            <a:endParaRPr lang="en-US" dirty="0"/>
          </a:p>
        </p:txBody>
      </p:sp>
      <p:pic>
        <p:nvPicPr>
          <p:cNvPr id="4" name="Online Media 3" title="New Formula 1 Pit Stop World Record (1.82s / Red Bull Racing / 2019 Brazilian GP)">
            <a:hlinkClick r:id="" action="ppaction://media"/>
            <a:extLst>
              <a:ext uri="{FF2B5EF4-FFF2-40B4-BE49-F238E27FC236}">
                <a16:creationId xmlns:a16="http://schemas.microsoft.com/office/drawing/2014/main" id="{A77162C6-B5F5-20F1-8D81-04D0604BD7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015" y="397322"/>
            <a:ext cx="9144000" cy="1726133"/>
          </a:xfrm>
        </p:spPr>
        <p:txBody>
          <a:bodyPr>
            <a:normAutofit/>
          </a:bodyPr>
          <a:lstStyle/>
          <a:p>
            <a:r>
              <a:rPr lang="en-US" sz="8000" u="sng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Harris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15" y="2005951"/>
            <a:ext cx="9144000" cy="2292917"/>
          </a:xfrm>
        </p:spPr>
        <p:txBody>
          <a:bodyPr>
            <a:noAutofit/>
          </a:bodyPr>
          <a:lstStyle/>
          <a:p>
            <a:r>
              <a:rPr lang="en-US" sz="4000" spc="15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Moral Sciences</a:t>
            </a:r>
          </a:p>
          <a:p>
            <a:endParaRPr lang="en-US" sz="1600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A.P. Macroeconomics, </a:t>
            </a:r>
            <a:r>
              <a:rPr lang="en-US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A.P. Psychology, Philosophy, </a:t>
            </a:r>
          </a:p>
          <a:p>
            <a:r>
              <a:rPr lang="en-US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“Ethics, Economy, &amp; Entrepreneurship”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4181917"/>
            <a:ext cx="2816411" cy="1316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685" y="464695"/>
            <a:ext cx="11182663" cy="6011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2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E8441-3ABE-0E9A-B3A7-A9A0076B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4FE7-96D2-234F-48C5-5C7870B8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Class starters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Online Media 3" title="Great Moments in Unintended Consequences (Vol. 6)">
            <a:hlinkClick r:id="" action="ppaction://media"/>
            <a:extLst>
              <a:ext uri="{FF2B5EF4-FFF2-40B4-BE49-F238E27FC236}">
                <a16:creationId xmlns:a16="http://schemas.microsoft.com/office/drawing/2014/main" id="{1E1BF63D-EF85-BCE0-A61F-3C912D7F6F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3962" y="1352225"/>
            <a:ext cx="9744075" cy="55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14D8-BF1A-5C60-CEC2-BA9423BC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0195-E533-536B-B74A-441B22E7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Overview before Teaching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AD8A8-EE99-0ED0-B09A-3CE7E17F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Comparative advantage</a:t>
            </a:r>
          </a:p>
          <a:p>
            <a:pPr lvl="1"/>
            <a:r>
              <a:rPr lang="en-US" sz="3200" dirty="0"/>
              <a:t>Benefits of trade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8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omparative Advantage and the Tragedy of Tasmania">
            <a:hlinkClick r:id="" action="ppaction://media"/>
            <a:extLst>
              <a:ext uri="{FF2B5EF4-FFF2-40B4-BE49-F238E27FC236}">
                <a16:creationId xmlns:a16="http://schemas.microsoft.com/office/drawing/2014/main" id="{9B9D7FD6-CE4D-51EB-3421-8D6818D618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28" y="13909"/>
            <a:ext cx="12183672" cy="68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4DBB1-2D97-BBC1-60A6-18EB1A23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1EFE-C1D2-038B-D461-004F0B42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Video: </a:t>
            </a:r>
            <a:r>
              <a:rPr lang="en-US" sz="4900" b="1" dirty="0"/>
              <a:t>Overview Before Teaching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Online Media 3" title="The Demand Curve">
            <a:hlinkClick r:id="" action="ppaction://media"/>
            <a:extLst>
              <a:ext uri="{FF2B5EF4-FFF2-40B4-BE49-F238E27FC236}">
                <a16:creationId xmlns:a16="http://schemas.microsoft.com/office/drawing/2014/main" id="{C6378D4B-844F-9C08-0DC6-80A500A56F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390727"/>
            <a:ext cx="9688551" cy="54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emand and Supply Explained- Macro Topic 1.4 (Micro Topic 2.1)">
            <a:hlinkClick r:id="" action="ppaction://media"/>
            <a:extLst>
              <a:ext uri="{FF2B5EF4-FFF2-40B4-BE49-F238E27FC236}">
                <a16:creationId xmlns:a16="http://schemas.microsoft.com/office/drawing/2014/main" id="{F65D0F0D-CF7E-21E7-FCA1-2F367BD132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552D-A473-0A1F-200B-73F86DAE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Voice: </a:t>
            </a:r>
            <a:r>
              <a:rPr lang="en-US" sz="4900" b="1" dirty="0"/>
              <a:t>Turn &amp; Talk Activity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C7C5-EB75-3547-AC91-B9374707B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Interaction &amp; engagement</a:t>
            </a:r>
          </a:p>
          <a:p>
            <a:r>
              <a:rPr lang="en-US" sz="3200" dirty="0"/>
              <a:t>Use of provocative questions</a:t>
            </a:r>
          </a:p>
          <a:p>
            <a:pPr lvl="1"/>
            <a:r>
              <a:rPr lang="en-US" sz="2800" dirty="0"/>
              <a:t>E.g. What’s the most important invention of all time?</a:t>
            </a:r>
          </a:p>
          <a:p>
            <a:pPr lvl="1"/>
            <a:r>
              <a:rPr lang="en-US" sz="2800" dirty="0"/>
              <a:t>E.g. Imagine the ideal government in the form of an animal.</a:t>
            </a:r>
          </a:p>
          <a:p>
            <a:r>
              <a:rPr lang="en-US" sz="3200" dirty="0"/>
              <a:t>Give specific time constraints for talk time</a:t>
            </a:r>
          </a:p>
          <a:p>
            <a:pPr lvl="1"/>
            <a:r>
              <a:rPr lang="en-US" sz="2800" dirty="0"/>
              <a:t>Longest: 90 seconds</a:t>
            </a:r>
          </a:p>
          <a:p>
            <a:pPr lvl="1"/>
            <a:r>
              <a:rPr lang="en-US" sz="2800" dirty="0"/>
              <a:t>Shortest: 15 seconds</a:t>
            </a:r>
          </a:p>
          <a:p>
            <a:r>
              <a:rPr lang="en-US" sz="3200" dirty="0"/>
              <a:t>Eavesdrop on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204C-9BFA-5CCB-9FBD-5BE883B3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Voice: </a:t>
            </a:r>
            <a:r>
              <a:rPr lang="en-US" sz="4900" b="1" dirty="0"/>
              <a:t>Writing Activities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5864-FC16-DF41-5B62-A662E36E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3200" dirty="0"/>
              <a:t>One-page summary (Syntopicon starter)</a:t>
            </a:r>
          </a:p>
          <a:p>
            <a:pPr marL="285750" indent="-285750"/>
            <a:r>
              <a:rPr lang="en-US" sz="3200" dirty="0"/>
              <a:t>4 x 6 cards</a:t>
            </a:r>
          </a:p>
          <a:p>
            <a:pPr marL="285750" indent="-285750"/>
            <a:r>
              <a:rPr lang="en-US" sz="3200" dirty="0"/>
              <a:t>3 x 5 cards</a:t>
            </a:r>
          </a:p>
          <a:p>
            <a:pPr marL="285750" indent="-285750"/>
            <a:r>
              <a:rPr lang="en-US" sz="3200" dirty="0"/>
              <a:t>10% Summary</a:t>
            </a:r>
          </a:p>
          <a:p>
            <a:pPr marL="285750" indent="-285750"/>
            <a:r>
              <a:rPr lang="en-US" sz="3200" dirty="0"/>
              <a:t>4-page Paper </a:t>
            </a:r>
          </a:p>
          <a:p>
            <a:pPr marL="285750" indent="-285750"/>
            <a:r>
              <a:rPr lang="en-US" sz="3200" dirty="0"/>
              <a:t>Create a short answer question with an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7442-74BE-A79B-AD48-B2F34C1F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sz="4900" b="1" dirty="0">
                <a:solidFill>
                  <a:schemeClr val="accent6">
                    <a:lumMod val="75000"/>
                  </a:schemeClr>
                </a:solidFill>
              </a:rPr>
              <a:t>Voice: </a:t>
            </a:r>
            <a:r>
              <a:rPr lang="en-US" sz="4900" b="1" dirty="0"/>
              <a:t>Group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7695-5980-94AC-85DC-F49213AC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Engage students in discussions after video analysis</a:t>
            </a:r>
          </a:p>
          <a:p>
            <a:r>
              <a:rPr lang="en-US" sz="3200" dirty="0"/>
              <a:t>Foster critical thinking &amp; in-depth understanding</a:t>
            </a:r>
          </a:p>
          <a:p>
            <a:r>
              <a:rPr lang="en-US" sz="3200" dirty="0"/>
              <a:t>Socratic Seminars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5A4905-2C9F-AB73-6D0E-30858FB8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9" r="250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83DA3-90DE-E9BE-1A03-90AE45E0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481"/>
            <a:ext cx="12192000" cy="30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668" y="1003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3C8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7103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B.A. History/Psychology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8" y="2332959"/>
            <a:ext cx="2677278" cy="267727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60753" y="1401662"/>
            <a:ext cx="54301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M.Ed. Teacher Leadership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59" y="2432110"/>
            <a:ext cx="2578127" cy="2578127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301236-1714-CA52-0951-B3ED391FC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1" y="4180722"/>
            <a:ext cx="3823153" cy="2677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D40802-513A-CD97-C131-40081B7EFB61}"/>
              </a:ext>
            </a:extLst>
          </p:cNvPr>
          <p:cNvSpPr txBox="1"/>
          <p:nvPr/>
        </p:nvSpPr>
        <p:spPr>
          <a:xfrm>
            <a:off x="4195234" y="2964857"/>
            <a:ext cx="2963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Post-Graduate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Politics, Philosophy, Economics &amp; Law </a:t>
            </a:r>
          </a:p>
        </p:txBody>
      </p:sp>
    </p:spTree>
    <p:extLst>
      <p:ext uri="{BB962C8B-B14F-4D97-AF65-F5344CB8AC3E}">
        <p14:creationId xmlns:p14="http://schemas.microsoft.com/office/powerpoint/2010/main" val="362432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6D38D-E0FD-798D-BCEF-E0B55564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8" r="3415"/>
          <a:stretch>
            <a:fillRect/>
          </a:stretch>
        </p:blipFill>
        <p:spPr>
          <a:xfrm>
            <a:off x="0" y="661405"/>
            <a:ext cx="12075037" cy="42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E36747-1DE1-ECAD-C6C1-0F4001BA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8" t="5466" r="4330" b="4537"/>
          <a:stretch>
            <a:fillRect/>
          </a:stretch>
        </p:blipFill>
        <p:spPr>
          <a:xfrm>
            <a:off x="0" y="1065040"/>
            <a:ext cx="12140881" cy="45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2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9DEA-F75F-B87A-3815-EBF5317D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9432-9ADC-9B8A-296F-C3BF42C3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Summary of Key Points</a:t>
            </a:r>
            <a:r>
              <a:rPr lang="en-US" sz="3200" dirty="0"/>
              <a:t> </a:t>
            </a:r>
          </a:p>
          <a:p>
            <a:pPr marL="742950" lvl="1" indent="-285750"/>
            <a:r>
              <a:rPr lang="en-US" sz="2800" dirty="0"/>
              <a:t>Importance of video selection per class</a:t>
            </a:r>
          </a:p>
          <a:p>
            <a:pPr marL="742950" lvl="1" indent="-285750"/>
            <a:r>
              <a:rPr lang="en-US" sz="2800" dirty="0"/>
              <a:t>Engagement strategies to deepen video concepts</a:t>
            </a:r>
          </a:p>
          <a:p>
            <a:pPr marL="742950" lvl="1" indent="-285750"/>
            <a:r>
              <a:rPr lang="en-US" sz="2800" dirty="0"/>
              <a:t>Teaching strategies post-viewing</a:t>
            </a:r>
          </a:p>
          <a:p>
            <a:r>
              <a:rPr lang="en-US" sz="3200" b="1" dirty="0"/>
              <a:t>Questions?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57980-73ED-EB70-FB37-CF3BA660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B8AB-B45A-FAAD-C683-5B8C141ECDA5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Scott K. Harris, M.Ed.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0410E-383C-DEAD-DCD9-650B387FD126}"/>
              </a:ext>
            </a:extLst>
          </p:cNvPr>
          <p:cNvSpPr txBox="1">
            <a:spLocks/>
          </p:cNvSpPr>
          <p:nvPr/>
        </p:nvSpPr>
        <p:spPr>
          <a:xfrm>
            <a:off x="3658710" y="1749060"/>
            <a:ext cx="7630354" cy="8569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School email: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sharri@neisd.net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Home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ail: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oldthink@neisd.net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Social Handles: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cottharris@oldthink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	 Scott K. Harris</a:t>
            </a:r>
          </a:p>
          <a:p>
            <a:pPr marL="0" indent="0"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 </a:t>
            </a:r>
            <a:r>
              <a:rPr lang="en-US" sz="2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/>
                <a:cs typeface="Calibri Light"/>
              </a:rPr>
              <a:t>Scott Harris</a:t>
            </a:r>
          </a:p>
          <a:p>
            <a:pPr marL="0" lvl="0" indent="0"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/>
              <a:cs typeface="Calibri Light"/>
            </a:endParaRPr>
          </a:p>
          <a:p>
            <a:pPr marL="0" lvl="0" indent="0"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/>
                <a:cs typeface="Calibri Light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4EFD0-01E0-A821-96C5-BF21B12CA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96CF-4053-2149-B5F9-FD566E7161C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A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14A5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EBE7FAE-89EB-108E-0473-CBF963F99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60"/>
            <a:ext cx="3092906" cy="3858768"/>
          </a:xfrm>
          <a:prstGeom prst="rect">
            <a:avLst/>
          </a:prstGeom>
        </p:spPr>
      </p:pic>
      <p:pic>
        <p:nvPicPr>
          <p:cNvPr id="13" name="Picture 12" descr="A white x in a square with a black background&#10;&#10;AI-generated content may be incorrect.">
            <a:extLst>
              <a:ext uri="{FF2B5EF4-FFF2-40B4-BE49-F238E27FC236}">
                <a16:creationId xmlns:a16="http://schemas.microsoft.com/office/drawing/2014/main" id="{99A5A36F-3358-6A81-9635-06A622735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6" y="3574162"/>
            <a:ext cx="467454" cy="467454"/>
          </a:xfrm>
          <a:prstGeom prst="rect">
            <a:avLst/>
          </a:prstGeom>
        </p:spPr>
      </p:pic>
      <p:pic>
        <p:nvPicPr>
          <p:cNvPr id="15" name="Picture 14" descr="A blue square with a white letter f&#10;&#10;AI-generated content may be incorrect.">
            <a:extLst>
              <a:ext uri="{FF2B5EF4-FFF2-40B4-BE49-F238E27FC236}">
                <a16:creationId xmlns:a16="http://schemas.microsoft.com/office/drawing/2014/main" id="{8FECB512-1208-6F41-60E1-0F8A2102C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21067" r="20756" b="20133"/>
          <a:stretch>
            <a:fillRect/>
          </a:stretch>
        </p:blipFill>
        <p:spPr>
          <a:xfrm>
            <a:off x="4021245" y="4613174"/>
            <a:ext cx="506145" cy="519093"/>
          </a:xfrm>
          <a:prstGeom prst="rect">
            <a:avLst/>
          </a:prstGeom>
        </p:spPr>
      </p:pic>
      <p:pic>
        <p:nvPicPr>
          <p:cNvPr id="17" name="Picture 16" descr="A logo of a camera&#10;&#10;AI-generated content may be incorrect.">
            <a:extLst>
              <a:ext uri="{FF2B5EF4-FFF2-40B4-BE49-F238E27FC236}">
                <a16:creationId xmlns:a16="http://schemas.microsoft.com/office/drawing/2014/main" id="{3D596D5C-2552-D634-72E6-4D3633602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6800" r="15873" b="16400"/>
          <a:stretch>
            <a:fillRect/>
          </a:stretch>
        </p:blipFill>
        <p:spPr>
          <a:xfrm>
            <a:off x="4059936" y="5138947"/>
            <a:ext cx="528905" cy="524715"/>
          </a:xfrm>
          <a:prstGeom prst="rect">
            <a:avLst/>
          </a:prstGeom>
        </p:spPr>
      </p:pic>
      <p:pic>
        <p:nvPicPr>
          <p:cNvPr id="19" name="Picture 18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EBAE3985-D3DB-B22E-E0A0-2531CDD48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18001" r="20089" b="23733"/>
          <a:stretch>
            <a:fillRect/>
          </a:stretch>
        </p:blipFill>
        <p:spPr>
          <a:xfrm>
            <a:off x="4021245" y="4099987"/>
            <a:ext cx="506145" cy="5131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8F4952-0349-925A-2DCF-04745FEFC5C7}"/>
              </a:ext>
            </a:extLst>
          </p:cNvPr>
          <p:cNvSpPr txBox="1"/>
          <p:nvPr/>
        </p:nvSpPr>
        <p:spPr>
          <a:xfrm>
            <a:off x="4588841" y="5131085"/>
            <a:ext cx="2542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 Light" panose="020F0302020204030204" pitchFamily="34" charset="0"/>
                <a:ea typeface="Calibri" panose="020F0502020204030204"/>
                <a:cs typeface="Calibri Light"/>
              </a:rPr>
              <a:t>scott_k_harris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9516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7" descr="Jeska &amp; Scot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4776" r="14596" b="14032"/>
          <a:stretch/>
        </p:blipFill>
        <p:spPr>
          <a:xfrm>
            <a:off x="-3048" y="1"/>
            <a:ext cx="8805216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8087" y="2972586"/>
            <a:ext cx="3822189" cy="170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years married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years together</a:t>
            </a:r>
          </a:p>
        </p:txBody>
      </p:sp>
    </p:spTree>
    <p:extLst>
      <p:ext uri="{BB962C8B-B14F-4D97-AF65-F5344CB8AC3E}">
        <p14:creationId xmlns:p14="http://schemas.microsoft.com/office/powerpoint/2010/main" val="371107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o men standing in front of a glass door&#10;&#10;AI-generated content may be incorrect.">
            <a:extLst>
              <a:ext uri="{FF2B5EF4-FFF2-40B4-BE49-F238E27FC236}">
                <a16:creationId xmlns:a16="http://schemas.microsoft.com/office/drawing/2014/main" id="{8A7D2C2D-B64F-DA09-6F17-3B5664FA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2036" cy="6871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DA550-CE66-E268-36AA-B4EA7F56B914}"/>
              </a:ext>
            </a:extLst>
          </p:cNvPr>
          <p:cNvSpPr txBox="1"/>
          <p:nvPr/>
        </p:nvSpPr>
        <p:spPr>
          <a:xfrm>
            <a:off x="6725540" y="1956512"/>
            <a:ext cx="42301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Sons: 18 &amp; 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Trinity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9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25282"/>
            <a:ext cx="10515600" cy="909039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Year of Teaching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68362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Judson H. S. (12 years)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7" y="1704243"/>
            <a:ext cx="5157787" cy="44650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 Team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Polo Team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History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Pre-A.P. World History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</a:p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Baccalaureate’s “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Knowledge”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Lyceum Philosophy Club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68362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Reagan H.S. </a:t>
            </a:r>
            <a:r>
              <a:rPr lang="en-US" sz="3600" u="sng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</a:t>
            </a:r>
            <a:r>
              <a:rPr lang="en-US" sz="3600" u="sng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199" y="1633786"/>
            <a:ext cx="5916881" cy="50989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 Team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Oldthink Philosophy club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History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A.P. Psychology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A.P. Macroeconomics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League of Extraordinary Gentlemen</a:t>
            </a:r>
          </a:p>
          <a:p>
            <a:r>
              <a:rPr lang="en-US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Ethics, Economy, &amp; Entrepreneurship</a:t>
            </a:r>
          </a:p>
          <a:p>
            <a:endParaRPr lang="en-US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4829"/>
            <a:ext cx="8029574" cy="966402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>
                <a:solidFill>
                  <a:srgbClr val="C00000"/>
                </a:solidFill>
              </a:rPr>
              <a:t>“Your class prepared/was better/harder”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93" y="131095"/>
            <a:ext cx="1687554" cy="16875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34" y="5388828"/>
            <a:ext cx="2158941" cy="129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4" y="3945827"/>
            <a:ext cx="1245851" cy="144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22" y="4247839"/>
            <a:ext cx="1253893" cy="144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" y="5810564"/>
            <a:ext cx="2806698" cy="91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72" y="2042257"/>
            <a:ext cx="2121535" cy="192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" y="1446909"/>
            <a:ext cx="1499546" cy="1706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838" y="1883842"/>
            <a:ext cx="1800890" cy="2176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6779" y="1107084"/>
            <a:ext cx="1800890" cy="18008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9025" y="5829513"/>
            <a:ext cx="2496144" cy="854680"/>
          </a:xfrm>
          <a:prstGeom prst="rect">
            <a:avLst/>
          </a:prstGeom>
        </p:spPr>
      </p:pic>
      <p:pic>
        <p:nvPicPr>
          <p:cNvPr id="14" name="Picture 13" descr="Image result for harvard law school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93" y="207889"/>
            <a:ext cx="2121535" cy="2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63" y="3469690"/>
            <a:ext cx="1848348" cy="1652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9" y="1371822"/>
            <a:ext cx="1376442" cy="1381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73" y="2561335"/>
            <a:ext cx="2053886" cy="1308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0" y="3737799"/>
            <a:ext cx="1348547" cy="150437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A9A410C-D7D5-4349-B31B-EA750A449C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78" y="4960880"/>
            <a:ext cx="1912053" cy="1912053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960F32EB-E9AD-46D0-8523-5D715316D3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16" y="970847"/>
            <a:ext cx="1595825" cy="1682943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257154D4-F926-46FA-A46F-4870606646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52" y="3804257"/>
            <a:ext cx="2390092" cy="1497792"/>
          </a:xfrm>
          <a:prstGeom prst="rect">
            <a:avLst/>
          </a:prstGeom>
        </p:spPr>
      </p:pic>
      <p:pic>
        <p:nvPicPr>
          <p:cNvPr id="22" name="Picture 21" descr="A logo of a university&#10;&#10;AI-generated content may be incorrect.">
            <a:extLst>
              <a:ext uri="{FF2B5EF4-FFF2-40B4-BE49-F238E27FC236}">
                <a16:creationId xmlns:a16="http://schemas.microsoft.com/office/drawing/2014/main" id="{2278E569-F932-17C6-874F-420C6F7EBF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84" y="3745128"/>
            <a:ext cx="1190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Consulting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</a:t>
            </a:r>
            <a:r>
              <a:rPr lang="en-US" sz="4000" b="1" u="sng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63" y="1451858"/>
            <a:ext cx="1730319" cy="1730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13" y="1046470"/>
            <a:ext cx="2269429" cy="1391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9" y="293225"/>
            <a:ext cx="2651522" cy="1389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76" y="3687458"/>
            <a:ext cx="3011816" cy="212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1" y="2210720"/>
            <a:ext cx="1943900" cy="138937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D0A76E7-23B5-4B05-AE2E-2A2935E19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18" y="4420455"/>
            <a:ext cx="2693967" cy="2693967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0CA6A1A-3285-4E07-A8A8-3A27EA306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4" y="3429000"/>
            <a:ext cx="2773824" cy="152812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F7E704-385B-44DC-BD4E-73385646F2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8" y="2435376"/>
            <a:ext cx="2862262" cy="2862262"/>
          </a:xfrm>
          <a:prstGeom prst="rect">
            <a:avLst/>
          </a:prstGeom>
        </p:spPr>
      </p:pic>
      <p:pic>
        <p:nvPicPr>
          <p:cNvPr id="1026" name="Picture 2" descr="The Texas Public Policy Foundation: Not Always Evil!">
            <a:extLst>
              <a:ext uri="{FF2B5EF4-FFF2-40B4-BE49-F238E27FC236}">
                <a16:creationId xmlns:a16="http://schemas.microsoft.com/office/drawing/2014/main" id="{3DBF5025-8D59-4782-B68F-89277D9A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5" y="5297638"/>
            <a:ext cx="3067050" cy="15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A1845B-4516-42A0-A8AB-D352E0C8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44" y="5562167"/>
            <a:ext cx="4519753" cy="9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Foundation For Teaching Economics">
            <a:extLst>
              <a:ext uri="{FF2B5EF4-FFF2-40B4-BE49-F238E27FC236}">
                <a16:creationId xmlns:a16="http://schemas.microsoft.com/office/drawing/2014/main" id="{6F74065D-4D1B-96E3-7751-E1B16B01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65" y="2210720"/>
            <a:ext cx="1659361" cy="16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C14E8C-DAB1-EA87-78AE-4D9CA1F6AF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82" y="1392389"/>
            <a:ext cx="2085974" cy="2085974"/>
          </a:xfrm>
          <a:prstGeom prst="ellipse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255638-F3A7-5A10-56A3-CDF4E15B18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12" y="4025804"/>
            <a:ext cx="3110318" cy="988922"/>
          </a:xfrm>
          <a:prstGeom prst="rect">
            <a:avLst/>
          </a:prstGeom>
        </p:spPr>
      </p:pic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BE30BC9B-1565-2A2D-5B76-D97B54E679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37963" r="23645" b="40631"/>
          <a:stretch/>
        </p:blipFill>
        <p:spPr>
          <a:xfrm>
            <a:off x="8698473" y="1178889"/>
            <a:ext cx="3391517" cy="7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14006" y="944380"/>
            <a:ext cx="493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www.freetochoose.tv</a:t>
            </a:r>
          </a:p>
        </p:txBody>
      </p:sp>
    </p:spTree>
    <p:extLst>
      <p:ext uri="{BB962C8B-B14F-4D97-AF65-F5344CB8AC3E}">
        <p14:creationId xmlns:p14="http://schemas.microsoft.com/office/powerpoint/2010/main" val="37260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9" ma:contentTypeDescription="Create a new document." ma:contentTypeScope="" ma:versionID="f9710f66bea0f7ca5bd6b12725447e73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4932969cbcb49168cc655577984b475c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5e9271-f96f-4ada-b0c2-5ccfd23e6c7e}" ma:internalName="TaxCatchAll" ma:showField="CatchAllData" ma:web="e475455f-c69b-4ff8-acf7-75612f4dc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5455f-c69b-4ff8-acf7-75612f4dc189" xsi:nil="true"/>
    <lcf76f155ced4ddcb4097134ff3c332f xmlns="aa0c1190-56bd-4797-9cf7-4990489609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656E1-2BB6-4A66-8CD1-8A48D717A5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8F1426-F27C-4DCA-9D4B-A1BD44E93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CE6D2E-F024-40BD-9AEE-0BB36528A05B}">
  <ds:schemaRefs>
    <ds:schemaRef ds:uri="http://schemas.microsoft.com/office/2006/metadata/properties"/>
    <ds:schemaRef ds:uri="http://schemas.microsoft.com/office/infopath/2007/PartnerControls"/>
    <ds:schemaRef ds:uri="e475455f-c69b-4ff8-acf7-75612f4dc189"/>
    <ds:schemaRef ds:uri="aa0c1190-56bd-4797-9cf7-4990489609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606</Words>
  <Application>Microsoft Office PowerPoint</Application>
  <PresentationFormat>Widescreen</PresentationFormat>
  <Paragraphs>132</Paragraphs>
  <Slides>33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1_Office Theme</vt:lpstr>
      <vt:lpstr>3_Office Theme</vt:lpstr>
      <vt:lpstr>PowerPoint Presentation</vt:lpstr>
      <vt:lpstr>Mr. Harris</vt:lpstr>
      <vt:lpstr>Education</vt:lpstr>
      <vt:lpstr>PowerPoint Presentation</vt:lpstr>
      <vt:lpstr>PowerPoint Presentation</vt:lpstr>
      <vt:lpstr> 36th  Year of Teaching</vt:lpstr>
      <vt:lpstr>“Your class prepared/was better/harder”</vt:lpstr>
      <vt:lpstr>Consulting (24th year)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Curated Cinema -- Concept Overview  </vt:lpstr>
      <vt:lpstr> Video: Selection Criteria  </vt:lpstr>
      <vt:lpstr> Video: Selection Criteria  </vt:lpstr>
      <vt:lpstr> Video: Introductions  </vt:lpstr>
      <vt:lpstr> Video: Introductions/Summaries </vt:lpstr>
      <vt:lpstr> Video: Class starters </vt:lpstr>
      <vt:lpstr> Video: Overview before Teaching </vt:lpstr>
      <vt:lpstr>PowerPoint Presentation</vt:lpstr>
      <vt:lpstr> Video: Overview Before Teaching </vt:lpstr>
      <vt:lpstr>PowerPoint Presentation</vt:lpstr>
      <vt:lpstr>  Voice: Turn &amp; Talk Activity    </vt:lpstr>
      <vt:lpstr> Voice: Writing Activities  </vt:lpstr>
      <vt:lpstr> Voice: Group Discussion 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Harris</dc:creator>
  <cp:lastModifiedBy>Scott Harris</cp:lastModifiedBy>
  <cp:revision>16</cp:revision>
  <dcterms:created xsi:type="dcterms:W3CDTF">2025-11-14T00:45:07Z</dcterms:created>
  <dcterms:modified xsi:type="dcterms:W3CDTF">2025-11-21T00:09:26Z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</Properties>
</file>