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1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4" r:id="rId4"/>
    <p:sldMasterId id="2147483818" r:id="rId5"/>
    <p:sldMasterId id="2147483844" r:id="rId6"/>
    <p:sldMasterId id="2147483854" r:id="rId7"/>
    <p:sldMasterId id="2147483880" r:id="rId8"/>
  </p:sldMasterIdLst>
  <p:notesMasterIdLst>
    <p:notesMasterId r:id="rId37"/>
  </p:notesMasterIdLst>
  <p:sldIdLst>
    <p:sldId id="869" r:id="rId9"/>
    <p:sldId id="270" r:id="rId10"/>
    <p:sldId id="701" r:id="rId11"/>
    <p:sldId id="1002" r:id="rId12"/>
    <p:sldId id="1022" r:id="rId13"/>
    <p:sldId id="792" r:id="rId14"/>
    <p:sldId id="793" r:id="rId15"/>
    <p:sldId id="1052" r:id="rId16"/>
    <p:sldId id="1053" r:id="rId17"/>
    <p:sldId id="1054" r:id="rId18"/>
    <p:sldId id="1055" r:id="rId19"/>
    <p:sldId id="1059" r:id="rId20"/>
    <p:sldId id="1057" r:id="rId21"/>
    <p:sldId id="1072" r:id="rId22"/>
    <p:sldId id="794" r:id="rId23"/>
    <p:sldId id="1076" r:id="rId24"/>
    <p:sldId id="983" r:id="rId25"/>
    <p:sldId id="1060" r:id="rId26"/>
    <p:sldId id="1061" r:id="rId27"/>
    <p:sldId id="1062" r:id="rId28"/>
    <p:sldId id="1063" r:id="rId29"/>
    <p:sldId id="1064" r:id="rId30"/>
    <p:sldId id="1066" r:id="rId31"/>
    <p:sldId id="987" r:id="rId32"/>
    <p:sldId id="1067" r:id="rId33"/>
    <p:sldId id="1068" r:id="rId34"/>
    <p:sldId id="1071" r:id="rId35"/>
    <p:sldId id="1070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" id="{9F74666D-740D-4B72-B122-E789A9E754E5}">
          <p14:sldIdLst>
            <p14:sldId id="869"/>
            <p14:sldId id="270"/>
            <p14:sldId id="701"/>
            <p14:sldId id="1002"/>
          </p14:sldIdLst>
        </p14:section>
        <p14:section name="Consumers &amp; Color" id="{C97184A8-BADE-4599-A080-C69FA52A9C0C}">
          <p14:sldIdLst>
            <p14:sldId id="1022"/>
            <p14:sldId id="792"/>
            <p14:sldId id="793"/>
            <p14:sldId id="1052"/>
            <p14:sldId id="1053"/>
            <p14:sldId id="1054"/>
            <p14:sldId id="1055"/>
            <p14:sldId id="1059"/>
            <p14:sldId id="1057"/>
          </p14:sldIdLst>
        </p14:section>
        <p14:section name="Economics of Sports" id="{E54D2586-DC59-4169-84B5-1087A3117185}">
          <p14:sldIdLst>
            <p14:sldId id="1072"/>
            <p14:sldId id="794"/>
            <p14:sldId id="1076"/>
          </p14:sldIdLst>
        </p14:section>
        <p14:section name="Climate Disasters &amp; Insurance" id="{9D46CD0E-4767-4567-8410-DF15C8CE98F1}">
          <p14:sldIdLst>
            <p14:sldId id="983"/>
            <p14:sldId id="1060"/>
            <p14:sldId id="1061"/>
            <p14:sldId id="1062"/>
            <p14:sldId id="1063"/>
            <p14:sldId id="1064"/>
            <p14:sldId id="1066"/>
            <p14:sldId id="987"/>
            <p14:sldId id="1067"/>
            <p14:sldId id="1068"/>
            <p14:sldId id="1071"/>
          </p14:sldIdLst>
        </p14:section>
        <p14:section name="Closing" id="{1B932B8E-06CC-4AED-8720-240CB6688A22}">
          <p14:sldIdLst>
            <p14:sldId id="10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0EFEB"/>
    <a:srgbClr val="EB19C3"/>
    <a:srgbClr val="F8ABCF"/>
    <a:srgbClr val="FFFFFF"/>
    <a:srgbClr val="00E9FA"/>
    <a:srgbClr val="AA7563"/>
    <a:srgbClr val="AE7562"/>
    <a:srgbClr val="DD6B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3293" autoAdjust="0"/>
  </p:normalViewPr>
  <p:slideViewPr>
    <p:cSldViewPr snapToGrid="0">
      <p:cViewPr varScale="1">
        <p:scale>
          <a:sx n="88" d="100"/>
          <a:sy n="88" d="100"/>
        </p:scale>
        <p:origin x="1392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E0C370-7BF3-4FBB-B71A-838D8D7D17FA}" type="doc">
      <dgm:prSet loTypeId="urn:microsoft.com/office/officeart/2005/8/layout/radial3" loCatId="relationship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892D0EBB-99E0-4460-B3CD-FD8E5390EA17}">
      <dgm:prSet phldrT="[Text]" custT="1"/>
      <dgm:spPr/>
      <dgm:t>
        <a:bodyPr/>
        <a:lstStyle/>
        <a:p>
          <a:r>
            <a:rPr lang="en-US" sz="3200" dirty="0">
              <a:solidFill>
                <a:schemeClr val="tx1"/>
              </a:solidFill>
              <a:latin typeface="+mj-lt"/>
            </a:rPr>
            <a:t>K-12 Financial Education</a:t>
          </a:r>
          <a:endParaRPr lang="en-US" sz="3200" dirty="0">
            <a:latin typeface="+mj-lt"/>
          </a:endParaRPr>
        </a:p>
      </dgm:t>
    </dgm:pt>
    <dgm:pt modelId="{5508E949-B443-4B79-9BA6-F62DBF98744A}" type="parTrans" cxnId="{A7334D33-D6E4-47C6-ADC2-CF8D5C321A01}">
      <dgm:prSet/>
      <dgm:spPr/>
      <dgm:t>
        <a:bodyPr/>
        <a:lstStyle/>
        <a:p>
          <a:endParaRPr lang="en-US"/>
        </a:p>
      </dgm:t>
    </dgm:pt>
    <dgm:pt modelId="{72967DD5-AC33-4721-98BE-54C6D8801406}" type="sibTrans" cxnId="{A7334D33-D6E4-47C6-ADC2-CF8D5C321A01}">
      <dgm:prSet/>
      <dgm:spPr/>
      <dgm:t>
        <a:bodyPr/>
        <a:lstStyle/>
        <a:p>
          <a:endParaRPr lang="en-US"/>
        </a:p>
      </dgm:t>
    </dgm:pt>
    <dgm:pt modelId="{64A84410-9065-4237-B8B8-4918C6DF52F7}">
      <dgm:prSet phldrT="[Text]" custT="1"/>
      <dgm:spPr/>
      <dgm:t>
        <a:bodyPr/>
        <a:lstStyle/>
        <a:p>
          <a:r>
            <a:rPr lang="en-US" sz="2000" dirty="0">
              <a:latin typeface="+mj-lt"/>
            </a:rPr>
            <a:t>Reading</a:t>
          </a:r>
        </a:p>
      </dgm:t>
    </dgm:pt>
    <dgm:pt modelId="{C924B75C-FCDB-4BE2-BD43-0246C80EA5E8}" type="parTrans" cxnId="{4D4DE881-1786-4B57-A675-3D0880B747E2}">
      <dgm:prSet/>
      <dgm:spPr/>
      <dgm:t>
        <a:bodyPr/>
        <a:lstStyle/>
        <a:p>
          <a:endParaRPr lang="en-US"/>
        </a:p>
      </dgm:t>
    </dgm:pt>
    <dgm:pt modelId="{F16F6C38-7F7A-4B52-B9A0-25C40B31AC96}" type="sibTrans" cxnId="{4D4DE881-1786-4B57-A675-3D0880B747E2}">
      <dgm:prSet/>
      <dgm:spPr/>
      <dgm:t>
        <a:bodyPr/>
        <a:lstStyle/>
        <a:p>
          <a:endParaRPr lang="en-US"/>
        </a:p>
      </dgm:t>
    </dgm:pt>
    <dgm:pt modelId="{FAFCEDEA-19D1-4F16-AB91-148CC8A01C66}">
      <dgm:prSet phldrT="[Text]" custT="1"/>
      <dgm:spPr/>
      <dgm:t>
        <a:bodyPr/>
        <a:lstStyle/>
        <a:p>
          <a:r>
            <a:rPr lang="en-US" sz="2000" dirty="0">
              <a:latin typeface="+mj-lt"/>
            </a:rPr>
            <a:t>Social Studies</a:t>
          </a:r>
        </a:p>
      </dgm:t>
    </dgm:pt>
    <dgm:pt modelId="{E6B33F54-966B-4F26-9B6E-A34F9B9532F9}" type="parTrans" cxnId="{004D168E-8CB0-43E3-AF31-478C71E30842}">
      <dgm:prSet/>
      <dgm:spPr/>
      <dgm:t>
        <a:bodyPr/>
        <a:lstStyle/>
        <a:p>
          <a:endParaRPr lang="en-US"/>
        </a:p>
      </dgm:t>
    </dgm:pt>
    <dgm:pt modelId="{8E496F4A-9BED-489C-95A3-00806A495FF1}" type="sibTrans" cxnId="{004D168E-8CB0-43E3-AF31-478C71E30842}">
      <dgm:prSet/>
      <dgm:spPr/>
      <dgm:t>
        <a:bodyPr/>
        <a:lstStyle/>
        <a:p>
          <a:endParaRPr lang="en-US"/>
        </a:p>
      </dgm:t>
    </dgm:pt>
    <dgm:pt modelId="{C87A4890-091B-4DDE-A02A-43A208A640D1}">
      <dgm:prSet phldrT="[Text]" custT="1"/>
      <dgm:spPr/>
      <dgm:t>
        <a:bodyPr/>
        <a:lstStyle/>
        <a:p>
          <a:r>
            <a:rPr lang="en-US" sz="2000">
              <a:latin typeface="+mj-lt"/>
            </a:rPr>
            <a:t>Social Emotional Learning</a:t>
          </a:r>
          <a:endParaRPr lang="en-US" sz="2000" dirty="0">
            <a:latin typeface="+mj-lt"/>
          </a:endParaRPr>
        </a:p>
      </dgm:t>
    </dgm:pt>
    <dgm:pt modelId="{8C761376-28E3-4829-AC10-29E1CAFBD548}" type="parTrans" cxnId="{AE1E98DB-66A7-40C9-8F77-5290E110CE53}">
      <dgm:prSet/>
      <dgm:spPr/>
      <dgm:t>
        <a:bodyPr/>
        <a:lstStyle/>
        <a:p>
          <a:endParaRPr lang="en-US"/>
        </a:p>
      </dgm:t>
    </dgm:pt>
    <dgm:pt modelId="{8F6EAC42-9F28-47BC-AACA-93DCC64B3341}" type="sibTrans" cxnId="{AE1E98DB-66A7-40C9-8F77-5290E110CE53}">
      <dgm:prSet/>
      <dgm:spPr/>
      <dgm:t>
        <a:bodyPr/>
        <a:lstStyle/>
        <a:p>
          <a:endParaRPr lang="en-US"/>
        </a:p>
      </dgm:t>
    </dgm:pt>
    <dgm:pt modelId="{B74EAD4F-34A6-4D35-9BDC-725F0A4A496B}">
      <dgm:prSet phldrT="[Text]" custT="1"/>
      <dgm:spPr/>
      <dgm:t>
        <a:bodyPr/>
        <a:lstStyle/>
        <a:p>
          <a:r>
            <a:rPr lang="en-US" sz="2000" dirty="0">
              <a:latin typeface="+mj-lt"/>
            </a:rPr>
            <a:t>Decision-Making</a:t>
          </a:r>
        </a:p>
      </dgm:t>
    </dgm:pt>
    <dgm:pt modelId="{9B8A17B2-E00E-4F8B-BF1D-7DCD9754D2D0}" type="parTrans" cxnId="{B1C0B9DA-CABD-4FF0-9E5A-AB5E5C3D27E9}">
      <dgm:prSet/>
      <dgm:spPr/>
      <dgm:t>
        <a:bodyPr/>
        <a:lstStyle/>
        <a:p>
          <a:endParaRPr lang="en-US"/>
        </a:p>
      </dgm:t>
    </dgm:pt>
    <dgm:pt modelId="{A25DDD39-1FB7-4A4F-8ACE-60E61CB11793}" type="sibTrans" cxnId="{B1C0B9DA-CABD-4FF0-9E5A-AB5E5C3D27E9}">
      <dgm:prSet/>
      <dgm:spPr/>
      <dgm:t>
        <a:bodyPr/>
        <a:lstStyle/>
        <a:p>
          <a:endParaRPr lang="en-US"/>
        </a:p>
      </dgm:t>
    </dgm:pt>
    <dgm:pt modelId="{C8FFCA62-9E72-4912-9504-DE45878B55B6}">
      <dgm:prSet phldrT="[Text]" custT="1"/>
      <dgm:spPr/>
      <dgm:t>
        <a:bodyPr/>
        <a:lstStyle/>
        <a:p>
          <a:r>
            <a:rPr lang="en-US" sz="1800" dirty="0">
              <a:latin typeface="+mj-lt"/>
            </a:rPr>
            <a:t>School Counseling</a:t>
          </a:r>
        </a:p>
      </dgm:t>
    </dgm:pt>
    <dgm:pt modelId="{7A217767-4145-432B-99A6-A38731295D9A}" type="parTrans" cxnId="{DE515FDE-0CFD-4DC6-B3B5-EDBBE884E8EA}">
      <dgm:prSet/>
      <dgm:spPr/>
      <dgm:t>
        <a:bodyPr/>
        <a:lstStyle/>
        <a:p>
          <a:endParaRPr lang="en-US"/>
        </a:p>
      </dgm:t>
    </dgm:pt>
    <dgm:pt modelId="{BF5E9CCD-1137-4A12-9A8F-D1789C9F6914}" type="sibTrans" cxnId="{DE515FDE-0CFD-4DC6-B3B5-EDBBE884E8EA}">
      <dgm:prSet/>
      <dgm:spPr/>
      <dgm:t>
        <a:bodyPr/>
        <a:lstStyle/>
        <a:p>
          <a:endParaRPr lang="en-US"/>
        </a:p>
      </dgm:t>
    </dgm:pt>
    <dgm:pt modelId="{5075766E-151E-414D-99BA-205702AC1476}">
      <dgm:prSet phldrT="[Text]" custT="1"/>
      <dgm:spPr/>
      <dgm:t>
        <a:bodyPr/>
        <a:lstStyle/>
        <a:p>
          <a:r>
            <a:rPr lang="en-US" sz="1800" dirty="0">
              <a:latin typeface="+mj-lt"/>
            </a:rPr>
            <a:t>Digital Citizenship</a:t>
          </a:r>
        </a:p>
      </dgm:t>
    </dgm:pt>
    <dgm:pt modelId="{F009DB4D-BDC7-4590-BF99-15F85C139D68}" type="parTrans" cxnId="{80786390-1C8C-4303-93C9-9920359000FD}">
      <dgm:prSet/>
      <dgm:spPr/>
      <dgm:t>
        <a:bodyPr/>
        <a:lstStyle/>
        <a:p>
          <a:endParaRPr lang="en-US"/>
        </a:p>
      </dgm:t>
    </dgm:pt>
    <dgm:pt modelId="{08FB15DB-1BA0-4617-B021-15A32D3D6229}" type="sibTrans" cxnId="{80786390-1C8C-4303-93C9-9920359000FD}">
      <dgm:prSet/>
      <dgm:spPr/>
      <dgm:t>
        <a:bodyPr/>
        <a:lstStyle/>
        <a:p>
          <a:endParaRPr lang="en-US"/>
        </a:p>
      </dgm:t>
    </dgm:pt>
    <dgm:pt modelId="{18A71328-110D-41CA-80E1-D89FF65BFB2B}">
      <dgm:prSet phldrT="[Text]" custT="1"/>
      <dgm:spPr/>
      <dgm:t>
        <a:bodyPr/>
        <a:lstStyle/>
        <a:p>
          <a:r>
            <a:rPr lang="en-US" sz="2000" dirty="0">
              <a:latin typeface="+mj-lt"/>
            </a:rPr>
            <a:t>Math</a:t>
          </a:r>
        </a:p>
      </dgm:t>
    </dgm:pt>
    <dgm:pt modelId="{C2A71B49-012F-4A0F-BA89-39230DB058B1}" type="parTrans" cxnId="{618BF53B-C1D2-4D92-8CB4-332EBB97454E}">
      <dgm:prSet/>
      <dgm:spPr/>
      <dgm:t>
        <a:bodyPr/>
        <a:lstStyle/>
        <a:p>
          <a:endParaRPr lang="en-US"/>
        </a:p>
      </dgm:t>
    </dgm:pt>
    <dgm:pt modelId="{4139D762-D122-4A97-AB50-CDDEAE82BFDF}" type="sibTrans" cxnId="{618BF53B-C1D2-4D92-8CB4-332EBB97454E}">
      <dgm:prSet/>
      <dgm:spPr/>
      <dgm:t>
        <a:bodyPr/>
        <a:lstStyle/>
        <a:p>
          <a:endParaRPr lang="en-US"/>
        </a:p>
      </dgm:t>
    </dgm:pt>
    <dgm:pt modelId="{2F60C749-FB6D-4C8E-A603-CFCF27BFB41F}" type="pres">
      <dgm:prSet presAssocID="{7AE0C370-7BF3-4FBB-B71A-838D8D7D17FA}" presName="composite" presStyleCnt="0">
        <dgm:presLayoutVars>
          <dgm:chMax val="1"/>
          <dgm:dir/>
          <dgm:resizeHandles val="exact"/>
        </dgm:presLayoutVars>
      </dgm:prSet>
      <dgm:spPr/>
    </dgm:pt>
    <dgm:pt modelId="{62D77BAB-70E5-45C2-822A-6B18B9B7E38C}" type="pres">
      <dgm:prSet presAssocID="{7AE0C370-7BF3-4FBB-B71A-838D8D7D17FA}" presName="radial" presStyleCnt="0">
        <dgm:presLayoutVars>
          <dgm:animLvl val="ctr"/>
        </dgm:presLayoutVars>
      </dgm:prSet>
      <dgm:spPr/>
    </dgm:pt>
    <dgm:pt modelId="{F3BEC96A-D485-410E-A510-095E80912B6E}" type="pres">
      <dgm:prSet presAssocID="{892D0EBB-99E0-4460-B3CD-FD8E5390EA17}" presName="centerShape" presStyleLbl="vennNode1" presStyleIdx="0" presStyleCnt="8" custScaleX="88736" custScaleY="86697"/>
      <dgm:spPr/>
    </dgm:pt>
    <dgm:pt modelId="{275DE343-C939-407C-9758-EA8E3CAEC486}" type="pres">
      <dgm:prSet presAssocID="{B74EAD4F-34A6-4D35-9BDC-725F0A4A496B}" presName="node" presStyleLbl="vennNode1" presStyleIdx="1" presStyleCnt="8" custScaleX="111009" custScaleY="111059">
        <dgm:presLayoutVars>
          <dgm:bulletEnabled val="1"/>
        </dgm:presLayoutVars>
      </dgm:prSet>
      <dgm:spPr/>
    </dgm:pt>
    <dgm:pt modelId="{31DA1149-7478-42BD-B3B6-7BB5F7C07F61}" type="pres">
      <dgm:prSet presAssocID="{64A84410-9065-4237-B8B8-4918C6DF52F7}" presName="node" presStyleLbl="vennNode1" presStyleIdx="2" presStyleCnt="8" custScaleX="111009" custScaleY="111059">
        <dgm:presLayoutVars>
          <dgm:bulletEnabled val="1"/>
        </dgm:presLayoutVars>
      </dgm:prSet>
      <dgm:spPr/>
    </dgm:pt>
    <dgm:pt modelId="{2997D501-853A-46AE-B968-CBBD79A6D26A}" type="pres">
      <dgm:prSet presAssocID="{18A71328-110D-41CA-80E1-D89FF65BFB2B}" presName="node" presStyleLbl="vennNode1" presStyleIdx="3" presStyleCnt="8" custScaleX="111009" custScaleY="111059">
        <dgm:presLayoutVars>
          <dgm:bulletEnabled val="1"/>
        </dgm:presLayoutVars>
      </dgm:prSet>
      <dgm:spPr/>
    </dgm:pt>
    <dgm:pt modelId="{16E518CD-A71F-4720-AF8B-CC1936284945}" type="pres">
      <dgm:prSet presAssocID="{FAFCEDEA-19D1-4F16-AB91-148CC8A01C66}" presName="node" presStyleLbl="vennNode1" presStyleIdx="4" presStyleCnt="8" custScaleX="111009" custScaleY="111059">
        <dgm:presLayoutVars>
          <dgm:bulletEnabled val="1"/>
        </dgm:presLayoutVars>
      </dgm:prSet>
      <dgm:spPr/>
    </dgm:pt>
    <dgm:pt modelId="{04BBE28A-D472-435D-9112-8786FF4D3D76}" type="pres">
      <dgm:prSet presAssocID="{C87A4890-091B-4DDE-A02A-43A208A640D1}" presName="node" presStyleLbl="vennNode1" presStyleIdx="5" presStyleCnt="8" custScaleX="111009" custScaleY="111059">
        <dgm:presLayoutVars>
          <dgm:bulletEnabled val="1"/>
        </dgm:presLayoutVars>
      </dgm:prSet>
      <dgm:spPr/>
    </dgm:pt>
    <dgm:pt modelId="{4AC37C74-844F-4AD6-88FD-CBE563189C57}" type="pres">
      <dgm:prSet presAssocID="{C8FFCA62-9E72-4912-9504-DE45878B55B6}" presName="node" presStyleLbl="vennNode1" presStyleIdx="6" presStyleCnt="8" custScaleX="111009" custScaleY="111059">
        <dgm:presLayoutVars>
          <dgm:bulletEnabled val="1"/>
        </dgm:presLayoutVars>
      </dgm:prSet>
      <dgm:spPr/>
    </dgm:pt>
    <dgm:pt modelId="{34A54A85-2C16-4E53-AFBD-5950E8B8084D}" type="pres">
      <dgm:prSet presAssocID="{5075766E-151E-414D-99BA-205702AC1476}" presName="node" presStyleLbl="vennNode1" presStyleIdx="7" presStyleCnt="8" custScaleX="111009" custScaleY="111059">
        <dgm:presLayoutVars>
          <dgm:bulletEnabled val="1"/>
        </dgm:presLayoutVars>
      </dgm:prSet>
      <dgm:spPr/>
    </dgm:pt>
  </dgm:ptLst>
  <dgm:cxnLst>
    <dgm:cxn modelId="{0323470A-457C-4332-9AC5-1B0A493FEBE0}" type="presOf" srcId="{FAFCEDEA-19D1-4F16-AB91-148CC8A01C66}" destId="{16E518CD-A71F-4720-AF8B-CC1936284945}" srcOrd="0" destOrd="0" presId="urn:microsoft.com/office/officeart/2005/8/layout/radial3"/>
    <dgm:cxn modelId="{ACFB0B1D-5E40-4F96-8F36-302056581BCB}" type="presOf" srcId="{B74EAD4F-34A6-4D35-9BDC-725F0A4A496B}" destId="{275DE343-C939-407C-9758-EA8E3CAEC486}" srcOrd="0" destOrd="0" presId="urn:microsoft.com/office/officeart/2005/8/layout/radial3"/>
    <dgm:cxn modelId="{A7334D33-D6E4-47C6-ADC2-CF8D5C321A01}" srcId="{7AE0C370-7BF3-4FBB-B71A-838D8D7D17FA}" destId="{892D0EBB-99E0-4460-B3CD-FD8E5390EA17}" srcOrd="0" destOrd="0" parTransId="{5508E949-B443-4B79-9BA6-F62DBF98744A}" sibTransId="{72967DD5-AC33-4721-98BE-54C6D8801406}"/>
    <dgm:cxn modelId="{618BF53B-C1D2-4D92-8CB4-332EBB97454E}" srcId="{892D0EBB-99E0-4460-B3CD-FD8E5390EA17}" destId="{18A71328-110D-41CA-80E1-D89FF65BFB2B}" srcOrd="2" destOrd="0" parTransId="{C2A71B49-012F-4A0F-BA89-39230DB058B1}" sibTransId="{4139D762-D122-4A97-AB50-CDDEAE82BFDF}"/>
    <dgm:cxn modelId="{D3153163-FF2F-4C16-8CA5-C3F70D648A82}" type="presOf" srcId="{C87A4890-091B-4DDE-A02A-43A208A640D1}" destId="{04BBE28A-D472-435D-9112-8786FF4D3D76}" srcOrd="0" destOrd="0" presId="urn:microsoft.com/office/officeart/2005/8/layout/radial3"/>
    <dgm:cxn modelId="{1BCB5645-55EF-4D3D-956D-07A3AA536483}" type="presOf" srcId="{5075766E-151E-414D-99BA-205702AC1476}" destId="{34A54A85-2C16-4E53-AFBD-5950E8B8084D}" srcOrd="0" destOrd="0" presId="urn:microsoft.com/office/officeart/2005/8/layout/radial3"/>
    <dgm:cxn modelId="{6E48144D-4185-4FDC-827C-A97FA154636C}" type="presOf" srcId="{892D0EBB-99E0-4460-B3CD-FD8E5390EA17}" destId="{F3BEC96A-D485-410E-A510-095E80912B6E}" srcOrd="0" destOrd="0" presId="urn:microsoft.com/office/officeart/2005/8/layout/radial3"/>
    <dgm:cxn modelId="{67CA0D5A-36D7-4FCE-A0A2-6F90A1AB9971}" type="presOf" srcId="{7AE0C370-7BF3-4FBB-B71A-838D8D7D17FA}" destId="{2F60C749-FB6D-4C8E-A603-CFCF27BFB41F}" srcOrd="0" destOrd="0" presId="urn:microsoft.com/office/officeart/2005/8/layout/radial3"/>
    <dgm:cxn modelId="{4D4DE881-1786-4B57-A675-3D0880B747E2}" srcId="{892D0EBB-99E0-4460-B3CD-FD8E5390EA17}" destId="{64A84410-9065-4237-B8B8-4918C6DF52F7}" srcOrd="1" destOrd="0" parTransId="{C924B75C-FCDB-4BE2-BD43-0246C80EA5E8}" sibTransId="{F16F6C38-7F7A-4B52-B9A0-25C40B31AC96}"/>
    <dgm:cxn modelId="{750DF48D-CFDB-4C80-8111-3FD3860CFB5A}" type="presOf" srcId="{64A84410-9065-4237-B8B8-4918C6DF52F7}" destId="{31DA1149-7478-42BD-B3B6-7BB5F7C07F61}" srcOrd="0" destOrd="0" presId="urn:microsoft.com/office/officeart/2005/8/layout/radial3"/>
    <dgm:cxn modelId="{004D168E-8CB0-43E3-AF31-478C71E30842}" srcId="{892D0EBB-99E0-4460-B3CD-FD8E5390EA17}" destId="{FAFCEDEA-19D1-4F16-AB91-148CC8A01C66}" srcOrd="3" destOrd="0" parTransId="{E6B33F54-966B-4F26-9B6E-A34F9B9532F9}" sibTransId="{8E496F4A-9BED-489C-95A3-00806A495FF1}"/>
    <dgm:cxn modelId="{80786390-1C8C-4303-93C9-9920359000FD}" srcId="{892D0EBB-99E0-4460-B3CD-FD8E5390EA17}" destId="{5075766E-151E-414D-99BA-205702AC1476}" srcOrd="6" destOrd="0" parTransId="{F009DB4D-BDC7-4590-BF99-15F85C139D68}" sibTransId="{08FB15DB-1BA0-4617-B021-15A32D3D6229}"/>
    <dgm:cxn modelId="{B1C0B9DA-CABD-4FF0-9E5A-AB5E5C3D27E9}" srcId="{892D0EBB-99E0-4460-B3CD-FD8E5390EA17}" destId="{B74EAD4F-34A6-4D35-9BDC-725F0A4A496B}" srcOrd="0" destOrd="0" parTransId="{9B8A17B2-E00E-4F8B-BF1D-7DCD9754D2D0}" sibTransId="{A25DDD39-1FB7-4A4F-8ACE-60E61CB11793}"/>
    <dgm:cxn modelId="{AE1E98DB-66A7-40C9-8F77-5290E110CE53}" srcId="{892D0EBB-99E0-4460-B3CD-FD8E5390EA17}" destId="{C87A4890-091B-4DDE-A02A-43A208A640D1}" srcOrd="4" destOrd="0" parTransId="{8C761376-28E3-4829-AC10-29E1CAFBD548}" sibTransId="{8F6EAC42-9F28-47BC-AACA-93DCC64B3341}"/>
    <dgm:cxn modelId="{DE515FDE-0CFD-4DC6-B3B5-EDBBE884E8EA}" srcId="{892D0EBB-99E0-4460-B3CD-FD8E5390EA17}" destId="{C8FFCA62-9E72-4912-9504-DE45878B55B6}" srcOrd="5" destOrd="0" parTransId="{7A217767-4145-432B-99A6-A38731295D9A}" sibTransId="{BF5E9CCD-1137-4A12-9A8F-D1789C9F6914}"/>
    <dgm:cxn modelId="{FDCA66E6-E319-4171-959D-2DCB681D0565}" type="presOf" srcId="{C8FFCA62-9E72-4912-9504-DE45878B55B6}" destId="{4AC37C74-844F-4AD6-88FD-CBE563189C57}" srcOrd="0" destOrd="0" presId="urn:microsoft.com/office/officeart/2005/8/layout/radial3"/>
    <dgm:cxn modelId="{D29A26FE-9FDE-4C9D-8F0C-D5CF88D62C00}" type="presOf" srcId="{18A71328-110D-41CA-80E1-D89FF65BFB2B}" destId="{2997D501-853A-46AE-B968-CBBD79A6D26A}" srcOrd="0" destOrd="0" presId="urn:microsoft.com/office/officeart/2005/8/layout/radial3"/>
    <dgm:cxn modelId="{F9FA5FFB-A8E5-49C6-B90F-6DF9A37098B1}" type="presParOf" srcId="{2F60C749-FB6D-4C8E-A603-CFCF27BFB41F}" destId="{62D77BAB-70E5-45C2-822A-6B18B9B7E38C}" srcOrd="0" destOrd="0" presId="urn:microsoft.com/office/officeart/2005/8/layout/radial3"/>
    <dgm:cxn modelId="{89EEAF8C-E4D5-4276-913A-E89C5EA094C3}" type="presParOf" srcId="{62D77BAB-70E5-45C2-822A-6B18B9B7E38C}" destId="{F3BEC96A-D485-410E-A510-095E80912B6E}" srcOrd="0" destOrd="0" presId="urn:microsoft.com/office/officeart/2005/8/layout/radial3"/>
    <dgm:cxn modelId="{246FA1EB-3AB0-4259-A77D-1F87035C4421}" type="presParOf" srcId="{62D77BAB-70E5-45C2-822A-6B18B9B7E38C}" destId="{275DE343-C939-407C-9758-EA8E3CAEC486}" srcOrd="1" destOrd="0" presId="urn:microsoft.com/office/officeart/2005/8/layout/radial3"/>
    <dgm:cxn modelId="{5AC26487-C0C9-43AF-92A8-64430E2D51EE}" type="presParOf" srcId="{62D77BAB-70E5-45C2-822A-6B18B9B7E38C}" destId="{31DA1149-7478-42BD-B3B6-7BB5F7C07F61}" srcOrd="2" destOrd="0" presId="urn:microsoft.com/office/officeart/2005/8/layout/radial3"/>
    <dgm:cxn modelId="{771288E9-B4C4-40BD-B3E0-15BCEE72EC1E}" type="presParOf" srcId="{62D77BAB-70E5-45C2-822A-6B18B9B7E38C}" destId="{2997D501-853A-46AE-B968-CBBD79A6D26A}" srcOrd="3" destOrd="0" presId="urn:microsoft.com/office/officeart/2005/8/layout/radial3"/>
    <dgm:cxn modelId="{C2D3FC5F-C4BB-43A7-A5FA-38853E2AA30A}" type="presParOf" srcId="{62D77BAB-70E5-45C2-822A-6B18B9B7E38C}" destId="{16E518CD-A71F-4720-AF8B-CC1936284945}" srcOrd="4" destOrd="0" presId="urn:microsoft.com/office/officeart/2005/8/layout/radial3"/>
    <dgm:cxn modelId="{EB9E68C9-F00D-4D75-8E85-FCCDDA366037}" type="presParOf" srcId="{62D77BAB-70E5-45C2-822A-6B18B9B7E38C}" destId="{04BBE28A-D472-435D-9112-8786FF4D3D76}" srcOrd="5" destOrd="0" presId="urn:microsoft.com/office/officeart/2005/8/layout/radial3"/>
    <dgm:cxn modelId="{E6D334F4-6A7F-49EE-9079-E779DC11E21D}" type="presParOf" srcId="{62D77BAB-70E5-45C2-822A-6B18B9B7E38C}" destId="{4AC37C74-844F-4AD6-88FD-CBE563189C57}" srcOrd="6" destOrd="0" presId="urn:microsoft.com/office/officeart/2005/8/layout/radial3"/>
    <dgm:cxn modelId="{34093725-BBAD-4515-9909-73A988B2AB94}" type="presParOf" srcId="{62D77BAB-70E5-45C2-822A-6B18B9B7E38C}" destId="{34A54A85-2C16-4E53-AFBD-5950E8B8084D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063025-80FF-4F5E-A26E-9384BA81856B}" type="doc">
      <dgm:prSet loTypeId="urn:microsoft.com/office/officeart/2005/8/layout/process5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1382161-6EC0-44F8-ACF8-300B63BF8C16}">
      <dgm:prSet phldrT="[Text]" phldr="0" custT="1"/>
      <dgm:spPr/>
      <dgm:t>
        <a:bodyPr/>
        <a:lstStyle/>
        <a:p>
          <a:r>
            <a:rPr lang="en-US" sz="1800" dirty="0"/>
            <a:t>Owner files insurance claim</a:t>
          </a:r>
        </a:p>
      </dgm:t>
    </dgm:pt>
    <dgm:pt modelId="{2FE52658-5593-4116-B109-D32140ABB6E8}" type="parTrans" cxnId="{F2D8B0E2-D61F-43EF-A92A-907AFB4293B2}">
      <dgm:prSet/>
      <dgm:spPr/>
      <dgm:t>
        <a:bodyPr/>
        <a:lstStyle/>
        <a:p>
          <a:endParaRPr lang="en-US" sz="1000"/>
        </a:p>
      </dgm:t>
    </dgm:pt>
    <dgm:pt modelId="{1D97BCCF-AE99-4A5D-AAB0-5DCDCD2E17D3}" type="sibTrans" cxnId="{F2D8B0E2-D61F-43EF-A92A-907AFB4293B2}">
      <dgm:prSet custT="1"/>
      <dgm:spPr/>
      <dgm:t>
        <a:bodyPr/>
        <a:lstStyle/>
        <a:p>
          <a:endParaRPr lang="en-US" sz="1050"/>
        </a:p>
      </dgm:t>
    </dgm:pt>
    <dgm:pt modelId="{6E6878CE-2022-4BF8-B7E5-10299C0BF563}">
      <dgm:prSet phldrT="[Text]" phldr="0" custT="1"/>
      <dgm:spPr/>
      <dgm:t>
        <a:bodyPr/>
        <a:lstStyle/>
        <a:p>
          <a:r>
            <a:rPr lang="en-US" sz="1400" dirty="0">
              <a:latin typeface="+mj-lt"/>
            </a:rPr>
            <a:t>Risk Analysis:</a:t>
          </a:r>
        </a:p>
        <a:p>
          <a:r>
            <a:rPr lang="en-US" sz="1400" dirty="0"/>
            <a:t>Identify the </a:t>
          </a:r>
          <a:r>
            <a:rPr lang="en-US" sz="1400" i="1" dirty="0"/>
            <a:t>risks</a:t>
          </a:r>
          <a:r>
            <a:rPr lang="en-US" sz="1400" dirty="0"/>
            <a:t> or </a:t>
          </a:r>
          <a:r>
            <a:rPr lang="en-US" sz="1400" i="1" dirty="0"/>
            <a:t>perils</a:t>
          </a:r>
          <a:r>
            <a:rPr lang="en-US" sz="1400" dirty="0"/>
            <a:t> associated with this purchase</a:t>
          </a:r>
        </a:p>
      </dgm:t>
    </dgm:pt>
    <dgm:pt modelId="{367D6DFE-1F84-4903-849F-6E2B08B0D8A9}" type="parTrans" cxnId="{9646619A-6F9D-49B1-A954-0A6124580532}">
      <dgm:prSet/>
      <dgm:spPr/>
      <dgm:t>
        <a:bodyPr/>
        <a:lstStyle/>
        <a:p>
          <a:endParaRPr lang="en-US" sz="1000"/>
        </a:p>
      </dgm:t>
    </dgm:pt>
    <dgm:pt modelId="{DE57F4E0-69B6-4B35-816A-1EFD2325682A}" type="sibTrans" cxnId="{9646619A-6F9D-49B1-A954-0A6124580532}">
      <dgm:prSet custT="1"/>
      <dgm:spPr/>
      <dgm:t>
        <a:bodyPr/>
        <a:lstStyle/>
        <a:p>
          <a:endParaRPr lang="en-US" sz="1050"/>
        </a:p>
      </dgm:t>
    </dgm:pt>
    <dgm:pt modelId="{C9647960-346E-4C89-B1FB-CFCE4C167E63}">
      <dgm:prSet phldrT="[Text]" phldr="0" custT="1"/>
      <dgm:spPr/>
      <dgm:t>
        <a:bodyPr/>
        <a:lstStyle/>
        <a:p>
          <a:r>
            <a:rPr lang="en-US" sz="1400" dirty="0"/>
            <a:t>Can you </a:t>
          </a:r>
          <a:r>
            <a:rPr lang="en-US" sz="1400" i="1" dirty="0"/>
            <a:t>accept</a:t>
          </a:r>
          <a:r>
            <a:rPr lang="en-US" sz="1400" dirty="0"/>
            <a:t>, </a:t>
          </a:r>
          <a:r>
            <a:rPr lang="en-US" sz="1400" i="1" dirty="0"/>
            <a:t>reduce</a:t>
          </a:r>
          <a:r>
            <a:rPr lang="en-US" sz="1400" dirty="0"/>
            <a:t>, or </a:t>
          </a:r>
          <a:r>
            <a:rPr lang="en-US" sz="1400" i="1" dirty="0"/>
            <a:t>avoid</a:t>
          </a:r>
          <a:r>
            <a:rPr lang="en-US" sz="1400" dirty="0"/>
            <a:t> these risks? </a:t>
          </a:r>
        </a:p>
        <a:p>
          <a:r>
            <a:rPr lang="en-US" sz="1400" dirty="0"/>
            <a:t>Is risk </a:t>
          </a:r>
          <a:r>
            <a:rPr lang="en-US" sz="1400" i="1" dirty="0"/>
            <a:t>transfer</a:t>
          </a:r>
          <a:r>
            <a:rPr lang="en-US" sz="1400" dirty="0"/>
            <a:t> (AppleCare+) the best strategy?</a:t>
          </a:r>
        </a:p>
      </dgm:t>
    </dgm:pt>
    <dgm:pt modelId="{C17F90C8-E4B9-4E5C-90E2-727B3891F5E7}" type="parTrans" cxnId="{5E0440F5-A5E3-4CF8-9607-C43F5873D226}">
      <dgm:prSet/>
      <dgm:spPr/>
      <dgm:t>
        <a:bodyPr/>
        <a:lstStyle/>
        <a:p>
          <a:endParaRPr lang="en-US" sz="1000"/>
        </a:p>
      </dgm:t>
    </dgm:pt>
    <dgm:pt modelId="{EF794A7E-7328-4C22-8171-8707E7F1820F}" type="sibTrans" cxnId="{5E0440F5-A5E3-4CF8-9607-C43F5873D226}">
      <dgm:prSet custT="1"/>
      <dgm:spPr/>
      <dgm:t>
        <a:bodyPr/>
        <a:lstStyle/>
        <a:p>
          <a:endParaRPr lang="en-US" sz="1050"/>
        </a:p>
      </dgm:t>
    </dgm:pt>
    <dgm:pt modelId="{496666E8-CFAA-41EA-A019-A752FC7B95FB}">
      <dgm:prSet phldrT="[Text]" phldr="0" custT="1"/>
      <dgm:spPr/>
      <dgm:t>
        <a:bodyPr/>
        <a:lstStyle/>
        <a:p>
          <a:pPr algn="ctr"/>
          <a:r>
            <a:rPr lang="en-US" sz="1400" dirty="0">
              <a:latin typeface="+mj-lt"/>
            </a:rPr>
            <a:t>Coverage review: </a:t>
          </a:r>
        </a:p>
        <a:p>
          <a:pPr algn="l"/>
          <a:r>
            <a:rPr lang="en-US" sz="1400" dirty="0"/>
            <a:t>What risks are covered? How often?</a:t>
          </a:r>
        </a:p>
        <a:p>
          <a:pPr algn="l"/>
          <a:r>
            <a:rPr lang="en-US" sz="1400" dirty="0">
              <a:solidFill>
                <a:srgbClr val="00B050"/>
              </a:solidFill>
              <a:latin typeface="+mj-lt"/>
            </a:rPr>
            <a:t>What is the deductible?</a:t>
          </a:r>
        </a:p>
      </dgm:t>
    </dgm:pt>
    <dgm:pt modelId="{9D5298D3-EC43-4ADA-8A95-C0C140EB6BAB}" type="parTrans" cxnId="{8035ACB4-1D30-4A8E-8A75-315776A092AB}">
      <dgm:prSet/>
      <dgm:spPr/>
      <dgm:t>
        <a:bodyPr/>
        <a:lstStyle/>
        <a:p>
          <a:endParaRPr lang="en-US" sz="1000"/>
        </a:p>
      </dgm:t>
    </dgm:pt>
    <dgm:pt modelId="{D5AFE709-008E-419D-A5CD-34DAE53E0310}" type="sibTrans" cxnId="{8035ACB4-1D30-4A8E-8A75-315776A092AB}">
      <dgm:prSet custT="1"/>
      <dgm:spPr/>
      <dgm:t>
        <a:bodyPr/>
        <a:lstStyle/>
        <a:p>
          <a:endParaRPr lang="en-US" sz="1050"/>
        </a:p>
      </dgm:t>
    </dgm:pt>
    <dgm:pt modelId="{5C36BE87-8795-4AC3-A288-EFDF3C97FD16}">
      <dgm:prSet phldrT="[Text]" phldr="0" custT="1"/>
      <dgm:spPr/>
      <dgm:t>
        <a:bodyPr/>
        <a:lstStyle/>
        <a:p>
          <a:r>
            <a:rPr lang="en-US" sz="1400" dirty="0">
              <a:latin typeface="+mj-lt"/>
            </a:rPr>
            <a:t>Cost/Benefit Analysis:</a:t>
          </a:r>
        </a:p>
        <a:p>
          <a:r>
            <a:rPr lang="en-US" sz="1400" dirty="0"/>
            <a:t>Total cost of watch replacement with and without AppleCare+</a:t>
          </a:r>
        </a:p>
      </dgm:t>
    </dgm:pt>
    <dgm:pt modelId="{759D45EC-55DF-4256-9471-4CF2E1282C20}" type="parTrans" cxnId="{5A600F4C-3899-4BBE-8FD6-4D7CE7F61686}">
      <dgm:prSet/>
      <dgm:spPr/>
      <dgm:t>
        <a:bodyPr/>
        <a:lstStyle/>
        <a:p>
          <a:endParaRPr lang="en-US" sz="1000"/>
        </a:p>
      </dgm:t>
    </dgm:pt>
    <dgm:pt modelId="{A69A849D-7B7F-4198-AD79-23C1B7F7CB2E}" type="sibTrans" cxnId="{5A600F4C-3899-4BBE-8FD6-4D7CE7F61686}">
      <dgm:prSet/>
      <dgm:spPr/>
      <dgm:t>
        <a:bodyPr/>
        <a:lstStyle/>
        <a:p>
          <a:endParaRPr lang="en-US" sz="1000"/>
        </a:p>
      </dgm:t>
    </dgm:pt>
    <dgm:pt modelId="{0560B9D8-1B2C-4051-B09C-B976667747D0}">
      <dgm:prSet phldrT="[Text]" phldr="0" custT="1"/>
      <dgm:spPr/>
      <dgm:t>
        <a:bodyPr/>
        <a:lstStyle/>
        <a:p>
          <a:r>
            <a:rPr lang="en-US" sz="1600" dirty="0">
              <a:latin typeface="+mj-lt"/>
            </a:rPr>
            <a:t>Informed decision on insurance</a:t>
          </a:r>
          <a:endParaRPr lang="en-US" sz="2000" dirty="0">
            <a:latin typeface="+mj-lt"/>
          </a:endParaRPr>
        </a:p>
      </dgm:t>
    </dgm:pt>
    <dgm:pt modelId="{65BEC652-9F49-4C43-B915-968FEF810034}" type="parTrans" cxnId="{37436808-4189-46BE-A45E-B9771C51CBD1}">
      <dgm:prSet/>
      <dgm:spPr/>
      <dgm:t>
        <a:bodyPr/>
        <a:lstStyle/>
        <a:p>
          <a:endParaRPr lang="en-US"/>
        </a:p>
      </dgm:t>
    </dgm:pt>
    <dgm:pt modelId="{1D61D010-15F2-4A8E-996F-936FD4625A03}" type="sibTrans" cxnId="{37436808-4189-46BE-A45E-B9771C51CBD1}">
      <dgm:prSet/>
      <dgm:spPr/>
      <dgm:t>
        <a:bodyPr/>
        <a:lstStyle/>
        <a:p>
          <a:endParaRPr lang="en-US"/>
        </a:p>
      </dgm:t>
    </dgm:pt>
    <dgm:pt modelId="{84911AAD-519D-4C30-8A94-E978C59D5AA2}" type="pres">
      <dgm:prSet presAssocID="{29063025-80FF-4F5E-A26E-9384BA81856B}" presName="diagram" presStyleCnt="0">
        <dgm:presLayoutVars>
          <dgm:dir/>
          <dgm:resizeHandles val="exact"/>
        </dgm:presLayoutVars>
      </dgm:prSet>
      <dgm:spPr/>
    </dgm:pt>
    <dgm:pt modelId="{A6D522D8-429A-4CE6-9793-E9B7E195C1C1}" type="pres">
      <dgm:prSet presAssocID="{81382161-6EC0-44F8-ACF8-300B63BF8C16}" presName="node" presStyleLbl="node1" presStyleIdx="0" presStyleCnt="6">
        <dgm:presLayoutVars>
          <dgm:bulletEnabled val="1"/>
        </dgm:presLayoutVars>
      </dgm:prSet>
      <dgm:spPr/>
    </dgm:pt>
    <dgm:pt modelId="{5A49C450-A54E-4408-9A47-E051250B2154}" type="pres">
      <dgm:prSet presAssocID="{1D97BCCF-AE99-4A5D-AAB0-5DCDCD2E17D3}" presName="sibTrans" presStyleLbl="sibTrans2D1" presStyleIdx="0" presStyleCnt="5"/>
      <dgm:spPr/>
    </dgm:pt>
    <dgm:pt modelId="{D3E12CB0-CAE3-4B43-8CF5-3CF84D9C9899}" type="pres">
      <dgm:prSet presAssocID="{1D97BCCF-AE99-4A5D-AAB0-5DCDCD2E17D3}" presName="connectorText" presStyleLbl="sibTrans2D1" presStyleIdx="0" presStyleCnt="5"/>
      <dgm:spPr/>
    </dgm:pt>
    <dgm:pt modelId="{59923595-332E-41F4-8423-CEA2D23B349E}" type="pres">
      <dgm:prSet presAssocID="{6E6878CE-2022-4BF8-B7E5-10299C0BF563}" presName="node" presStyleLbl="node1" presStyleIdx="1" presStyleCnt="6">
        <dgm:presLayoutVars>
          <dgm:bulletEnabled val="1"/>
        </dgm:presLayoutVars>
      </dgm:prSet>
      <dgm:spPr/>
    </dgm:pt>
    <dgm:pt modelId="{F7D9100D-F1E3-46D6-86B0-6AC50993800A}" type="pres">
      <dgm:prSet presAssocID="{DE57F4E0-69B6-4B35-816A-1EFD2325682A}" presName="sibTrans" presStyleLbl="sibTrans2D1" presStyleIdx="1" presStyleCnt="5"/>
      <dgm:spPr/>
    </dgm:pt>
    <dgm:pt modelId="{90F78388-4A81-4345-9E9E-3570FB16FF6E}" type="pres">
      <dgm:prSet presAssocID="{DE57F4E0-69B6-4B35-816A-1EFD2325682A}" presName="connectorText" presStyleLbl="sibTrans2D1" presStyleIdx="1" presStyleCnt="5"/>
      <dgm:spPr/>
    </dgm:pt>
    <dgm:pt modelId="{0FBCE9CE-46FE-4BD8-B5EE-CCFBDC83CB1F}" type="pres">
      <dgm:prSet presAssocID="{C9647960-346E-4C89-B1FB-CFCE4C167E63}" presName="node" presStyleLbl="node1" presStyleIdx="2" presStyleCnt="6">
        <dgm:presLayoutVars>
          <dgm:bulletEnabled val="1"/>
        </dgm:presLayoutVars>
      </dgm:prSet>
      <dgm:spPr/>
    </dgm:pt>
    <dgm:pt modelId="{3B4DD8A6-7B96-47B6-A197-C8B0C599FE16}" type="pres">
      <dgm:prSet presAssocID="{EF794A7E-7328-4C22-8171-8707E7F1820F}" presName="sibTrans" presStyleLbl="sibTrans2D1" presStyleIdx="2" presStyleCnt="5"/>
      <dgm:spPr/>
    </dgm:pt>
    <dgm:pt modelId="{432F10D1-1DE9-4B27-A8E1-1ED8A2259FEF}" type="pres">
      <dgm:prSet presAssocID="{EF794A7E-7328-4C22-8171-8707E7F1820F}" presName="connectorText" presStyleLbl="sibTrans2D1" presStyleIdx="2" presStyleCnt="5"/>
      <dgm:spPr/>
    </dgm:pt>
    <dgm:pt modelId="{DDB1B369-83EE-451F-B70D-C5DE0ED0CFF6}" type="pres">
      <dgm:prSet presAssocID="{496666E8-CFAA-41EA-A019-A752FC7B95FB}" presName="node" presStyleLbl="node1" presStyleIdx="3" presStyleCnt="6">
        <dgm:presLayoutVars>
          <dgm:bulletEnabled val="1"/>
        </dgm:presLayoutVars>
      </dgm:prSet>
      <dgm:spPr/>
    </dgm:pt>
    <dgm:pt modelId="{87DB8468-6CBE-4E36-B9D9-441A048C52BE}" type="pres">
      <dgm:prSet presAssocID="{D5AFE709-008E-419D-A5CD-34DAE53E0310}" presName="sibTrans" presStyleLbl="sibTrans2D1" presStyleIdx="3" presStyleCnt="5"/>
      <dgm:spPr/>
    </dgm:pt>
    <dgm:pt modelId="{121C4E95-33F7-4EED-8042-22D559093EEE}" type="pres">
      <dgm:prSet presAssocID="{D5AFE709-008E-419D-A5CD-34DAE53E0310}" presName="connectorText" presStyleLbl="sibTrans2D1" presStyleIdx="3" presStyleCnt="5"/>
      <dgm:spPr/>
    </dgm:pt>
    <dgm:pt modelId="{133903C6-4CBE-4428-9CFB-DAAAD982D61C}" type="pres">
      <dgm:prSet presAssocID="{5C36BE87-8795-4AC3-A288-EFDF3C97FD16}" presName="node" presStyleLbl="node1" presStyleIdx="4" presStyleCnt="6">
        <dgm:presLayoutVars>
          <dgm:bulletEnabled val="1"/>
        </dgm:presLayoutVars>
      </dgm:prSet>
      <dgm:spPr/>
    </dgm:pt>
    <dgm:pt modelId="{5044AAD5-D446-42A8-BC30-C823D0FEEB74}" type="pres">
      <dgm:prSet presAssocID="{A69A849D-7B7F-4198-AD79-23C1B7F7CB2E}" presName="sibTrans" presStyleLbl="sibTrans2D1" presStyleIdx="4" presStyleCnt="5"/>
      <dgm:spPr/>
    </dgm:pt>
    <dgm:pt modelId="{9CF58EB5-55CC-4884-A581-F18D227E6FD7}" type="pres">
      <dgm:prSet presAssocID="{A69A849D-7B7F-4198-AD79-23C1B7F7CB2E}" presName="connectorText" presStyleLbl="sibTrans2D1" presStyleIdx="4" presStyleCnt="5"/>
      <dgm:spPr/>
    </dgm:pt>
    <dgm:pt modelId="{B6815453-88F4-4218-8927-1779C8A39F8B}" type="pres">
      <dgm:prSet presAssocID="{0560B9D8-1B2C-4051-B09C-B976667747D0}" presName="node" presStyleLbl="node1" presStyleIdx="5" presStyleCnt="6">
        <dgm:presLayoutVars>
          <dgm:bulletEnabled val="1"/>
        </dgm:presLayoutVars>
      </dgm:prSet>
      <dgm:spPr/>
    </dgm:pt>
  </dgm:ptLst>
  <dgm:cxnLst>
    <dgm:cxn modelId="{37436808-4189-46BE-A45E-B9771C51CBD1}" srcId="{29063025-80FF-4F5E-A26E-9384BA81856B}" destId="{0560B9D8-1B2C-4051-B09C-B976667747D0}" srcOrd="5" destOrd="0" parTransId="{65BEC652-9F49-4C43-B915-968FEF810034}" sibTransId="{1D61D010-15F2-4A8E-996F-936FD4625A03}"/>
    <dgm:cxn modelId="{0C5CE208-D963-47AD-9DC5-8847FEB5BB19}" type="presOf" srcId="{DE57F4E0-69B6-4B35-816A-1EFD2325682A}" destId="{F7D9100D-F1E3-46D6-86B0-6AC50993800A}" srcOrd="0" destOrd="0" presId="urn:microsoft.com/office/officeart/2005/8/layout/process5"/>
    <dgm:cxn modelId="{FB47270B-D585-4322-B5D5-B0DB5A3DA70F}" type="presOf" srcId="{EF794A7E-7328-4C22-8171-8707E7F1820F}" destId="{3B4DD8A6-7B96-47B6-A197-C8B0C599FE16}" srcOrd="0" destOrd="0" presId="urn:microsoft.com/office/officeart/2005/8/layout/process5"/>
    <dgm:cxn modelId="{84EE740B-86ED-4BA8-8265-5C370D65CF77}" type="presOf" srcId="{D5AFE709-008E-419D-A5CD-34DAE53E0310}" destId="{121C4E95-33F7-4EED-8042-22D559093EEE}" srcOrd="1" destOrd="0" presId="urn:microsoft.com/office/officeart/2005/8/layout/process5"/>
    <dgm:cxn modelId="{1E267F10-D260-47CC-98E2-6EBD82D3E7EB}" type="presOf" srcId="{C9647960-346E-4C89-B1FB-CFCE4C167E63}" destId="{0FBCE9CE-46FE-4BD8-B5EE-CCFBDC83CB1F}" srcOrd="0" destOrd="0" presId="urn:microsoft.com/office/officeart/2005/8/layout/process5"/>
    <dgm:cxn modelId="{AE6D942B-B45E-46CA-AE48-E33D6CEFBEDD}" type="presOf" srcId="{A69A849D-7B7F-4198-AD79-23C1B7F7CB2E}" destId="{5044AAD5-D446-42A8-BC30-C823D0FEEB74}" srcOrd="0" destOrd="0" presId="urn:microsoft.com/office/officeart/2005/8/layout/process5"/>
    <dgm:cxn modelId="{B289C468-1D58-4FD2-9C33-A3192A8A81D8}" type="presOf" srcId="{29063025-80FF-4F5E-A26E-9384BA81856B}" destId="{84911AAD-519D-4C30-8A94-E978C59D5AA2}" srcOrd="0" destOrd="0" presId="urn:microsoft.com/office/officeart/2005/8/layout/process5"/>
    <dgm:cxn modelId="{5A600F4C-3899-4BBE-8FD6-4D7CE7F61686}" srcId="{29063025-80FF-4F5E-A26E-9384BA81856B}" destId="{5C36BE87-8795-4AC3-A288-EFDF3C97FD16}" srcOrd="4" destOrd="0" parTransId="{759D45EC-55DF-4256-9471-4CF2E1282C20}" sibTransId="{A69A849D-7B7F-4198-AD79-23C1B7F7CB2E}"/>
    <dgm:cxn modelId="{2E580686-A504-48DD-A259-718075C4F584}" type="presOf" srcId="{D5AFE709-008E-419D-A5CD-34DAE53E0310}" destId="{87DB8468-6CBE-4E36-B9D9-441A048C52BE}" srcOrd="0" destOrd="0" presId="urn:microsoft.com/office/officeart/2005/8/layout/process5"/>
    <dgm:cxn modelId="{74D9438D-7450-45B0-B586-956C5A19EBED}" type="presOf" srcId="{1D97BCCF-AE99-4A5D-AAB0-5DCDCD2E17D3}" destId="{5A49C450-A54E-4408-9A47-E051250B2154}" srcOrd="0" destOrd="0" presId="urn:microsoft.com/office/officeart/2005/8/layout/process5"/>
    <dgm:cxn modelId="{9646619A-6F9D-49B1-A954-0A6124580532}" srcId="{29063025-80FF-4F5E-A26E-9384BA81856B}" destId="{6E6878CE-2022-4BF8-B7E5-10299C0BF563}" srcOrd="1" destOrd="0" parTransId="{367D6DFE-1F84-4903-849F-6E2B08B0D8A9}" sibTransId="{DE57F4E0-69B6-4B35-816A-1EFD2325682A}"/>
    <dgm:cxn modelId="{B63A8A9C-D4C1-46CB-9165-26B2E0561AC7}" type="presOf" srcId="{1D97BCCF-AE99-4A5D-AAB0-5DCDCD2E17D3}" destId="{D3E12CB0-CAE3-4B43-8CF5-3CF84D9C9899}" srcOrd="1" destOrd="0" presId="urn:microsoft.com/office/officeart/2005/8/layout/process5"/>
    <dgm:cxn modelId="{8035ACB4-1D30-4A8E-8A75-315776A092AB}" srcId="{29063025-80FF-4F5E-A26E-9384BA81856B}" destId="{496666E8-CFAA-41EA-A019-A752FC7B95FB}" srcOrd="3" destOrd="0" parTransId="{9D5298D3-EC43-4ADA-8A95-C0C140EB6BAB}" sibTransId="{D5AFE709-008E-419D-A5CD-34DAE53E0310}"/>
    <dgm:cxn modelId="{20B54EC1-2531-47BF-8C42-E1870C690817}" type="presOf" srcId="{496666E8-CFAA-41EA-A019-A752FC7B95FB}" destId="{DDB1B369-83EE-451F-B70D-C5DE0ED0CFF6}" srcOrd="0" destOrd="0" presId="urn:microsoft.com/office/officeart/2005/8/layout/process5"/>
    <dgm:cxn modelId="{8E873DC2-A10A-4778-BCB0-1CFC36574276}" type="presOf" srcId="{A69A849D-7B7F-4198-AD79-23C1B7F7CB2E}" destId="{9CF58EB5-55CC-4884-A581-F18D227E6FD7}" srcOrd="1" destOrd="0" presId="urn:microsoft.com/office/officeart/2005/8/layout/process5"/>
    <dgm:cxn modelId="{23FC0BD1-1A9D-4452-99E6-9263D68282C7}" type="presOf" srcId="{DE57F4E0-69B6-4B35-816A-1EFD2325682A}" destId="{90F78388-4A81-4345-9E9E-3570FB16FF6E}" srcOrd="1" destOrd="0" presId="urn:microsoft.com/office/officeart/2005/8/layout/process5"/>
    <dgm:cxn modelId="{EEB7B9D4-8CE1-402D-BD97-05D655A102A2}" type="presOf" srcId="{81382161-6EC0-44F8-ACF8-300B63BF8C16}" destId="{A6D522D8-429A-4CE6-9793-E9B7E195C1C1}" srcOrd="0" destOrd="0" presId="urn:microsoft.com/office/officeart/2005/8/layout/process5"/>
    <dgm:cxn modelId="{84E36FDC-8BAC-43C3-ACF6-824804022E3F}" type="presOf" srcId="{6E6878CE-2022-4BF8-B7E5-10299C0BF563}" destId="{59923595-332E-41F4-8423-CEA2D23B349E}" srcOrd="0" destOrd="0" presId="urn:microsoft.com/office/officeart/2005/8/layout/process5"/>
    <dgm:cxn modelId="{F2D8B0E2-D61F-43EF-A92A-907AFB4293B2}" srcId="{29063025-80FF-4F5E-A26E-9384BA81856B}" destId="{81382161-6EC0-44F8-ACF8-300B63BF8C16}" srcOrd="0" destOrd="0" parTransId="{2FE52658-5593-4116-B109-D32140ABB6E8}" sibTransId="{1D97BCCF-AE99-4A5D-AAB0-5DCDCD2E17D3}"/>
    <dgm:cxn modelId="{34E38EF1-DD1E-404F-9DFE-52D56C8F658E}" type="presOf" srcId="{EF794A7E-7328-4C22-8171-8707E7F1820F}" destId="{432F10D1-1DE9-4B27-A8E1-1ED8A2259FEF}" srcOrd="1" destOrd="0" presId="urn:microsoft.com/office/officeart/2005/8/layout/process5"/>
    <dgm:cxn modelId="{5E0440F5-A5E3-4CF8-9607-C43F5873D226}" srcId="{29063025-80FF-4F5E-A26E-9384BA81856B}" destId="{C9647960-346E-4C89-B1FB-CFCE4C167E63}" srcOrd="2" destOrd="0" parTransId="{C17F90C8-E4B9-4E5C-90E2-727B3891F5E7}" sibTransId="{EF794A7E-7328-4C22-8171-8707E7F1820F}"/>
    <dgm:cxn modelId="{43A9CDFA-C29B-40AA-89A4-2C1E85B3F103}" type="presOf" srcId="{5C36BE87-8795-4AC3-A288-EFDF3C97FD16}" destId="{133903C6-4CBE-4428-9CFB-DAAAD982D61C}" srcOrd="0" destOrd="0" presId="urn:microsoft.com/office/officeart/2005/8/layout/process5"/>
    <dgm:cxn modelId="{634550FF-B7CE-4503-8EDE-7BA8FAD1131A}" type="presOf" srcId="{0560B9D8-1B2C-4051-B09C-B976667747D0}" destId="{B6815453-88F4-4218-8927-1779C8A39F8B}" srcOrd="0" destOrd="0" presId="urn:microsoft.com/office/officeart/2005/8/layout/process5"/>
    <dgm:cxn modelId="{376E07C8-B1C5-45FA-A600-F21E6BF715C0}" type="presParOf" srcId="{84911AAD-519D-4C30-8A94-E978C59D5AA2}" destId="{A6D522D8-429A-4CE6-9793-E9B7E195C1C1}" srcOrd="0" destOrd="0" presId="urn:microsoft.com/office/officeart/2005/8/layout/process5"/>
    <dgm:cxn modelId="{8E4002A1-D6E9-4ADF-A55A-C2CF711438CB}" type="presParOf" srcId="{84911AAD-519D-4C30-8A94-E978C59D5AA2}" destId="{5A49C450-A54E-4408-9A47-E051250B2154}" srcOrd="1" destOrd="0" presId="urn:microsoft.com/office/officeart/2005/8/layout/process5"/>
    <dgm:cxn modelId="{31FF19CB-F75A-4AC7-8C9E-581B6EB5BF9A}" type="presParOf" srcId="{5A49C450-A54E-4408-9A47-E051250B2154}" destId="{D3E12CB0-CAE3-4B43-8CF5-3CF84D9C9899}" srcOrd="0" destOrd="0" presId="urn:microsoft.com/office/officeart/2005/8/layout/process5"/>
    <dgm:cxn modelId="{92709736-5220-48AC-A44C-746B84812307}" type="presParOf" srcId="{84911AAD-519D-4C30-8A94-E978C59D5AA2}" destId="{59923595-332E-41F4-8423-CEA2D23B349E}" srcOrd="2" destOrd="0" presId="urn:microsoft.com/office/officeart/2005/8/layout/process5"/>
    <dgm:cxn modelId="{1E36EB04-EAF8-4543-9C9A-AFB9C9836108}" type="presParOf" srcId="{84911AAD-519D-4C30-8A94-E978C59D5AA2}" destId="{F7D9100D-F1E3-46D6-86B0-6AC50993800A}" srcOrd="3" destOrd="0" presId="urn:microsoft.com/office/officeart/2005/8/layout/process5"/>
    <dgm:cxn modelId="{0CCDC6AF-DC4B-4840-9479-7A0316BDD3EE}" type="presParOf" srcId="{F7D9100D-F1E3-46D6-86B0-6AC50993800A}" destId="{90F78388-4A81-4345-9E9E-3570FB16FF6E}" srcOrd="0" destOrd="0" presId="urn:microsoft.com/office/officeart/2005/8/layout/process5"/>
    <dgm:cxn modelId="{3736D0E8-5678-430B-BC11-EA0170630B9F}" type="presParOf" srcId="{84911AAD-519D-4C30-8A94-E978C59D5AA2}" destId="{0FBCE9CE-46FE-4BD8-B5EE-CCFBDC83CB1F}" srcOrd="4" destOrd="0" presId="urn:microsoft.com/office/officeart/2005/8/layout/process5"/>
    <dgm:cxn modelId="{4FC220A7-D599-4CF7-B7A7-152653B3B186}" type="presParOf" srcId="{84911AAD-519D-4C30-8A94-E978C59D5AA2}" destId="{3B4DD8A6-7B96-47B6-A197-C8B0C599FE16}" srcOrd="5" destOrd="0" presId="urn:microsoft.com/office/officeart/2005/8/layout/process5"/>
    <dgm:cxn modelId="{DC9C3F82-A56A-4CF0-B47D-8372230DD212}" type="presParOf" srcId="{3B4DD8A6-7B96-47B6-A197-C8B0C599FE16}" destId="{432F10D1-1DE9-4B27-A8E1-1ED8A2259FEF}" srcOrd="0" destOrd="0" presId="urn:microsoft.com/office/officeart/2005/8/layout/process5"/>
    <dgm:cxn modelId="{C2F7A4F7-3EA4-48C9-859A-0B9822422A7F}" type="presParOf" srcId="{84911AAD-519D-4C30-8A94-E978C59D5AA2}" destId="{DDB1B369-83EE-451F-B70D-C5DE0ED0CFF6}" srcOrd="6" destOrd="0" presId="urn:microsoft.com/office/officeart/2005/8/layout/process5"/>
    <dgm:cxn modelId="{E00AF1D3-1A8F-4140-B606-E10EC630EE76}" type="presParOf" srcId="{84911AAD-519D-4C30-8A94-E978C59D5AA2}" destId="{87DB8468-6CBE-4E36-B9D9-441A048C52BE}" srcOrd="7" destOrd="0" presId="urn:microsoft.com/office/officeart/2005/8/layout/process5"/>
    <dgm:cxn modelId="{085BCCF8-D648-4DF8-BAD3-F34A478C4AFD}" type="presParOf" srcId="{87DB8468-6CBE-4E36-B9D9-441A048C52BE}" destId="{121C4E95-33F7-4EED-8042-22D559093EEE}" srcOrd="0" destOrd="0" presId="urn:microsoft.com/office/officeart/2005/8/layout/process5"/>
    <dgm:cxn modelId="{7A947C22-8EF5-4C50-8CB1-9CCDF41F3BE5}" type="presParOf" srcId="{84911AAD-519D-4C30-8A94-E978C59D5AA2}" destId="{133903C6-4CBE-4428-9CFB-DAAAD982D61C}" srcOrd="8" destOrd="0" presId="urn:microsoft.com/office/officeart/2005/8/layout/process5"/>
    <dgm:cxn modelId="{CB644B21-DD87-403B-827B-1320B3416DC4}" type="presParOf" srcId="{84911AAD-519D-4C30-8A94-E978C59D5AA2}" destId="{5044AAD5-D446-42A8-BC30-C823D0FEEB74}" srcOrd="9" destOrd="0" presId="urn:microsoft.com/office/officeart/2005/8/layout/process5"/>
    <dgm:cxn modelId="{5B04851B-E868-4134-8CCF-29E9FDCB215B}" type="presParOf" srcId="{5044AAD5-D446-42A8-BC30-C823D0FEEB74}" destId="{9CF58EB5-55CC-4884-A581-F18D227E6FD7}" srcOrd="0" destOrd="0" presId="urn:microsoft.com/office/officeart/2005/8/layout/process5"/>
    <dgm:cxn modelId="{D8FB3293-DE43-4834-926F-04C06DC990E2}" type="presParOf" srcId="{84911AAD-519D-4C30-8A94-E978C59D5AA2}" destId="{B6815453-88F4-4218-8927-1779C8A39F8B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063025-80FF-4F5E-A26E-9384BA81856B}" type="doc">
      <dgm:prSet loTypeId="urn:microsoft.com/office/officeart/2005/8/layout/process5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1382161-6EC0-44F8-ACF8-300B63BF8C16}">
      <dgm:prSet phldrT="[Text]" phldr="0" custT="1"/>
      <dgm:spPr/>
      <dgm:t>
        <a:bodyPr/>
        <a:lstStyle/>
        <a:p>
          <a:r>
            <a:rPr lang="en-US" sz="1800" dirty="0"/>
            <a:t>Owner files insurance claim</a:t>
          </a:r>
        </a:p>
      </dgm:t>
    </dgm:pt>
    <dgm:pt modelId="{2FE52658-5593-4116-B109-D32140ABB6E8}" type="parTrans" cxnId="{F2D8B0E2-D61F-43EF-A92A-907AFB4293B2}">
      <dgm:prSet/>
      <dgm:spPr/>
      <dgm:t>
        <a:bodyPr/>
        <a:lstStyle/>
        <a:p>
          <a:endParaRPr lang="en-US" sz="1000"/>
        </a:p>
      </dgm:t>
    </dgm:pt>
    <dgm:pt modelId="{1D97BCCF-AE99-4A5D-AAB0-5DCDCD2E17D3}" type="sibTrans" cxnId="{F2D8B0E2-D61F-43EF-A92A-907AFB4293B2}">
      <dgm:prSet custT="1"/>
      <dgm:spPr/>
      <dgm:t>
        <a:bodyPr/>
        <a:lstStyle/>
        <a:p>
          <a:endParaRPr lang="en-US" sz="1050"/>
        </a:p>
      </dgm:t>
    </dgm:pt>
    <dgm:pt modelId="{6E6878CE-2022-4BF8-B7E5-10299C0BF563}">
      <dgm:prSet phldrT="[Text]" phldr="0" custT="1"/>
      <dgm:spPr/>
      <dgm:t>
        <a:bodyPr/>
        <a:lstStyle/>
        <a:p>
          <a:r>
            <a:rPr lang="en-US" sz="1800" dirty="0"/>
            <a:t>Owner documents damage</a:t>
          </a:r>
        </a:p>
      </dgm:t>
    </dgm:pt>
    <dgm:pt modelId="{367D6DFE-1F84-4903-849F-6E2B08B0D8A9}" type="parTrans" cxnId="{9646619A-6F9D-49B1-A954-0A6124580532}">
      <dgm:prSet/>
      <dgm:spPr/>
      <dgm:t>
        <a:bodyPr/>
        <a:lstStyle/>
        <a:p>
          <a:endParaRPr lang="en-US" sz="1000"/>
        </a:p>
      </dgm:t>
    </dgm:pt>
    <dgm:pt modelId="{DE57F4E0-69B6-4B35-816A-1EFD2325682A}" type="sibTrans" cxnId="{9646619A-6F9D-49B1-A954-0A6124580532}">
      <dgm:prSet custT="1"/>
      <dgm:spPr/>
      <dgm:t>
        <a:bodyPr/>
        <a:lstStyle/>
        <a:p>
          <a:endParaRPr lang="en-US" sz="1050"/>
        </a:p>
      </dgm:t>
    </dgm:pt>
    <dgm:pt modelId="{C9647960-346E-4C89-B1FB-CFCE4C167E63}">
      <dgm:prSet phldrT="[Text]" phldr="0" custT="1"/>
      <dgm:spPr/>
      <dgm:t>
        <a:bodyPr/>
        <a:lstStyle/>
        <a:p>
          <a:r>
            <a:rPr lang="en-US" sz="1600" dirty="0">
              <a:latin typeface="+mj-lt"/>
            </a:rPr>
            <a:t>Insurance adjustor </a:t>
          </a:r>
          <a:r>
            <a:rPr lang="en-US" sz="1600" dirty="0"/>
            <a:t>inspects damage, estimates repair and replacement costs</a:t>
          </a:r>
        </a:p>
      </dgm:t>
    </dgm:pt>
    <dgm:pt modelId="{C17F90C8-E4B9-4E5C-90E2-727B3891F5E7}" type="parTrans" cxnId="{5E0440F5-A5E3-4CF8-9607-C43F5873D226}">
      <dgm:prSet/>
      <dgm:spPr/>
      <dgm:t>
        <a:bodyPr/>
        <a:lstStyle/>
        <a:p>
          <a:endParaRPr lang="en-US" sz="1000"/>
        </a:p>
      </dgm:t>
    </dgm:pt>
    <dgm:pt modelId="{EF794A7E-7328-4C22-8171-8707E7F1820F}" type="sibTrans" cxnId="{5E0440F5-A5E3-4CF8-9607-C43F5873D226}">
      <dgm:prSet custT="1"/>
      <dgm:spPr/>
      <dgm:t>
        <a:bodyPr/>
        <a:lstStyle/>
        <a:p>
          <a:endParaRPr lang="en-US" sz="1050"/>
        </a:p>
      </dgm:t>
    </dgm:pt>
    <dgm:pt modelId="{496666E8-CFAA-41EA-A019-A752FC7B95FB}">
      <dgm:prSet phldrT="[Text]" phldr="0" custT="1"/>
      <dgm:spPr/>
      <dgm:t>
        <a:bodyPr/>
        <a:lstStyle/>
        <a:p>
          <a:r>
            <a:rPr lang="en-US" sz="1600" dirty="0"/>
            <a:t>Coverage review: What is/is not covered, </a:t>
          </a:r>
          <a:r>
            <a:rPr lang="en-US" sz="1600" dirty="0">
              <a:solidFill>
                <a:srgbClr val="00B050"/>
              </a:solidFill>
              <a:latin typeface="+mj-lt"/>
            </a:rPr>
            <a:t>deductible applied</a:t>
          </a:r>
        </a:p>
      </dgm:t>
    </dgm:pt>
    <dgm:pt modelId="{9D5298D3-EC43-4ADA-8A95-C0C140EB6BAB}" type="parTrans" cxnId="{8035ACB4-1D30-4A8E-8A75-315776A092AB}">
      <dgm:prSet/>
      <dgm:spPr/>
      <dgm:t>
        <a:bodyPr/>
        <a:lstStyle/>
        <a:p>
          <a:endParaRPr lang="en-US" sz="1000"/>
        </a:p>
      </dgm:t>
    </dgm:pt>
    <dgm:pt modelId="{D5AFE709-008E-419D-A5CD-34DAE53E0310}" type="sibTrans" cxnId="{8035ACB4-1D30-4A8E-8A75-315776A092AB}">
      <dgm:prSet custT="1"/>
      <dgm:spPr/>
      <dgm:t>
        <a:bodyPr/>
        <a:lstStyle/>
        <a:p>
          <a:endParaRPr lang="en-US" sz="1050"/>
        </a:p>
      </dgm:t>
    </dgm:pt>
    <dgm:pt modelId="{5C36BE87-8795-4AC3-A288-EFDF3C97FD16}">
      <dgm:prSet phldrT="[Text]" phldr="0" custT="1"/>
      <dgm:spPr/>
      <dgm:t>
        <a:bodyPr/>
        <a:lstStyle/>
        <a:p>
          <a:r>
            <a:rPr lang="en-US" sz="1800" dirty="0">
              <a:solidFill>
                <a:srgbClr val="002060"/>
              </a:solidFill>
              <a:latin typeface="+mj-lt"/>
            </a:rPr>
            <a:t>Insurance payments </a:t>
          </a:r>
          <a:r>
            <a:rPr lang="en-US" sz="1800" dirty="0"/>
            <a:t>issued, often in stages</a:t>
          </a:r>
        </a:p>
      </dgm:t>
    </dgm:pt>
    <dgm:pt modelId="{759D45EC-55DF-4256-9471-4CF2E1282C20}" type="parTrans" cxnId="{5A600F4C-3899-4BBE-8FD6-4D7CE7F61686}">
      <dgm:prSet/>
      <dgm:spPr/>
      <dgm:t>
        <a:bodyPr/>
        <a:lstStyle/>
        <a:p>
          <a:endParaRPr lang="en-US" sz="1000"/>
        </a:p>
      </dgm:t>
    </dgm:pt>
    <dgm:pt modelId="{A69A849D-7B7F-4198-AD79-23C1B7F7CB2E}" type="sibTrans" cxnId="{5A600F4C-3899-4BBE-8FD6-4D7CE7F61686}">
      <dgm:prSet/>
      <dgm:spPr/>
      <dgm:t>
        <a:bodyPr/>
        <a:lstStyle/>
        <a:p>
          <a:endParaRPr lang="en-US" sz="1000"/>
        </a:p>
      </dgm:t>
    </dgm:pt>
    <dgm:pt modelId="{0560B9D8-1B2C-4051-B09C-B976667747D0}">
      <dgm:prSet phldrT="[Text]" phldr="0" custT="1"/>
      <dgm:spPr/>
      <dgm:t>
        <a:bodyPr/>
        <a:lstStyle/>
        <a:p>
          <a:r>
            <a:rPr lang="en-US" sz="1500" dirty="0"/>
            <a:t>Owner decides if/when to repair, rebuild, or replace – </a:t>
          </a:r>
          <a:r>
            <a:rPr lang="en-US" sz="1500" dirty="0">
              <a:latin typeface="+mj-lt"/>
            </a:rPr>
            <a:t>often with </a:t>
          </a:r>
          <a:r>
            <a:rPr lang="en-US" sz="1500" dirty="0">
              <a:solidFill>
                <a:srgbClr val="00B050"/>
              </a:solidFill>
              <a:latin typeface="+mj-lt"/>
            </a:rPr>
            <a:t>out-of-pocket costs</a:t>
          </a:r>
        </a:p>
      </dgm:t>
    </dgm:pt>
    <dgm:pt modelId="{65BEC652-9F49-4C43-B915-968FEF810034}" type="parTrans" cxnId="{37436808-4189-46BE-A45E-B9771C51CBD1}">
      <dgm:prSet/>
      <dgm:spPr/>
      <dgm:t>
        <a:bodyPr/>
        <a:lstStyle/>
        <a:p>
          <a:endParaRPr lang="en-US"/>
        </a:p>
      </dgm:t>
    </dgm:pt>
    <dgm:pt modelId="{1D61D010-15F2-4A8E-996F-936FD4625A03}" type="sibTrans" cxnId="{37436808-4189-46BE-A45E-B9771C51CBD1}">
      <dgm:prSet/>
      <dgm:spPr/>
      <dgm:t>
        <a:bodyPr/>
        <a:lstStyle/>
        <a:p>
          <a:endParaRPr lang="en-US"/>
        </a:p>
      </dgm:t>
    </dgm:pt>
    <dgm:pt modelId="{84911AAD-519D-4C30-8A94-E978C59D5AA2}" type="pres">
      <dgm:prSet presAssocID="{29063025-80FF-4F5E-A26E-9384BA81856B}" presName="diagram" presStyleCnt="0">
        <dgm:presLayoutVars>
          <dgm:dir/>
          <dgm:resizeHandles val="exact"/>
        </dgm:presLayoutVars>
      </dgm:prSet>
      <dgm:spPr/>
    </dgm:pt>
    <dgm:pt modelId="{A6D522D8-429A-4CE6-9793-E9B7E195C1C1}" type="pres">
      <dgm:prSet presAssocID="{81382161-6EC0-44F8-ACF8-300B63BF8C16}" presName="node" presStyleLbl="node1" presStyleIdx="0" presStyleCnt="6">
        <dgm:presLayoutVars>
          <dgm:bulletEnabled val="1"/>
        </dgm:presLayoutVars>
      </dgm:prSet>
      <dgm:spPr/>
    </dgm:pt>
    <dgm:pt modelId="{5A49C450-A54E-4408-9A47-E051250B2154}" type="pres">
      <dgm:prSet presAssocID="{1D97BCCF-AE99-4A5D-AAB0-5DCDCD2E17D3}" presName="sibTrans" presStyleLbl="sibTrans2D1" presStyleIdx="0" presStyleCnt="5"/>
      <dgm:spPr/>
    </dgm:pt>
    <dgm:pt modelId="{D3E12CB0-CAE3-4B43-8CF5-3CF84D9C9899}" type="pres">
      <dgm:prSet presAssocID="{1D97BCCF-AE99-4A5D-AAB0-5DCDCD2E17D3}" presName="connectorText" presStyleLbl="sibTrans2D1" presStyleIdx="0" presStyleCnt="5"/>
      <dgm:spPr/>
    </dgm:pt>
    <dgm:pt modelId="{59923595-332E-41F4-8423-CEA2D23B349E}" type="pres">
      <dgm:prSet presAssocID="{6E6878CE-2022-4BF8-B7E5-10299C0BF563}" presName="node" presStyleLbl="node1" presStyleIdx="1" presStyleCnt="6">
        <dgm:presLayoutVars>
          <dgm:bulletEnabled val="1"/>
        </dgm:presLayoutVars>
      </dgm:prSet>
      <dgm:spPr/>
    </dgm:pt>
    <dgm:pt modelId="{F7D9100D-F1E3-46D6-86B0-6AC50993800A}" type="pres">
      <dgm:prSet presAssocID="{DE57F4E0-69B6-4B35-816A-1EFD2325682A}" presName="sibTrans" presStyleLbl="sibTrans2D1" presStyleIdx="1" presStyleCnt="5"/>
      <dgm:spPr/>
    </dgm:pt>
    <dgm:pt modelId="{90F78388-4A81-4345-9E9E-3570FB16FF6E}" type="pres">
      <dgm:prSet presAssocID="{DE57F4E0-69B6-4B35-816A-1EFD2325682A}" presName="connectorText" presStyleLbl="sibTrans2D1" presStyleIdx="1" presStyleCnt="5"/>
      <dgm:spPr/>
    </dgm:pt>
    <dgm:pt modelId="{0FBCE9CE-46FE-4BD8-B5EE-CCFBDC83CB1F}" type="pres">
      <dgm:prSet presAssocID="{C9647960-346E-4C89-B1FB-CFCE4C167E63}" presName="node" presStyleLbl="node1" presStyleIdx="2" presStyleCnt="6">
        <dgm:presLayoutVars>
          <dgm:bulletEnabled val="1"/>
        </dgm:presLayoutVars>
      </dgm:prSet>
      <dgm:spPr/>
    </dgm:pt>
    <dgm:pt modelId="{3B4DD8A6-7B96-47B6-A197-C8B0C599FE16}" type="pres">
      <dgm:prSet presAssocID="{EF794A7E-7328-4C22-8171-8707E7F1820F}" presName="sibTrans" presStyleLbl="sibTrans2D1" presStyleIdx="2" presStyleCnt="5"/>
      <dgm:spPr/>
    </dgm:pt>
    <dgm:pt modelId="{432F10D1-1DE9-4B27-A8E1-1ED8A2259FEF}" type="pres">
      <dgm:prSet presAssocID="{EF794A7E-7328-4C22-8171-8707E7F1820F}" presName="connectorText" presStyleLbl="sibTrans2D1" presStyleIdx="2" presStyleCnt="5"/>
      <dgm:spPr/>
    </dgm:pt>
    <dgm:pt modelId="{DDB1B369-83EE-451F-B70D-C5DE0ED0CFF6}" type="pres">
      <dgm:prSet presAssocID="{496666E8-CFAA-41EA-A019-A752FC7B95FB}" presName="node" presStyleLbl="node1" presStyleIdx="3" presStyleCnt="6">
        <dgm:presLayoutVars>
          <dgm:bulletEnabled val="1"/>
        </dgm:presLayoutVars>
      </dgm:prSet>
      <dgm:spPr/>
    </dgm:pt>
    <dgm:pt modelId="{87DB8468-6CBE-4E36-B9D9-441A048C52BE}" type="pres">
      <dgm:prSet presAssocID="{D5AFE709-008E-419D-A5CD-34DAE53E0310}" presName="sibTrans" presStyleLbl="sibTrans2D1" presStyleIdx="3" presStyleCnt="5"/>
      <dgm:spPr/>
    </dgm:pt>
    <dgm:pt modelId="{121C4E95-33F7-4EED-8042-22D559093EEE}" type="pres">
      <dgm:prSet presAssocID="{D5AFE709-008E-419D-A5CD-34DAE53E0310}" presName="connectorText" presStyleLbl="sibTrans2D1" presStyleIdx="3" presStyleCnt="5"/>
      <dgm:spPr/>
    </dgm:pt>
    <dgm:pt modelId="{133903C6-4CBE-4428-9CFB-DAAAD982D61C}" type="pres">
      <dgm:prSet presAssocID="{5C36BE87-8795-4AC3-A288-EFDF3C97FD16}" presName="node" presStyleLbl="node1" presStyleIdx="4" presStyleCnt="6">
        <dgm:presLayoutVars>
          <dgm:bulletEnabled val="1"/>
        </dgm:presLayoutVars>
      </dgm:prSet>
      <dgm:spPr/>
    </dgm:pt>
    <dgm:pt modelId="{5044AAD5-D446-42A8-BC30-C823D0FEEB74}" type="pres">
      <dgm:prSet presAssocID="{A69A849D-7B7F-4198-AD79-23C1B7F7CB2E}" presName="sibTrans" presStyleLbl="sibTrans2D1" presStyleIdx="4" presStyleCnt="5"/>
      <dgm:spPr/>
    </dgm:pt>
    <dgm:pt modelId="{9CF58EB5-55CC-4884-A581-F18D227E6FD7}" type="pres">
      <dgm:prSet presAssocID="{A69A849D-7B7F-4198-AD79-23C1B7F7CB2E}" presName="connectorText" presStyleLbl="sibTrans2D1" presStyleIdx="4" presStyleCnt="5"/>
      <dgm:spPr/>
    </dgm:pt>
    <dgm:pt modelId="{B6815453-88F4-4218-8927-1779C8A39F8B}" type="pres">
      <dgm:prSet presAssocID="{0560B9D8-1B2C-4051-B09C-B976667747D0}" presName="node" presStyleLbl="node1" presStyleIdx="5" presStyleCnt="6">
        <dgm:presLayoutVars>
          <dgm:bulletEnabled val="1"/>
        </dgm:presLayoutVars>
      </dgm:prSet>
      <dgm:spPr/>
    </dgm:pt>
  </dgm:ptLst>
  <dgm:cxnLst>
    <dgm:cxn modelId="{37436808-4189-46BE-A45E-B9771C51CBD1}" srcId="{29063025-80FF-4F5E-A26E-9384BA81856B}" destId="{0560B9D8-1B2C-4051-B09C-B976667747D0}" srcOrd="5" destOrd="0" parTransId="{65BEC652-9F49-4C43-B915-968FEF810034}" sibTransId="{1D61D010-15F2-4A8E-996F-936FD4625A03}"/>
    <dgm:cxn modelId="{0C5CE208-D963-47AD-9DC5-8847FEB5BB19}" type="presOf" srcId="{DE57F4E0-69B6-4B35-816A-1EFD2325682A}" destId="{F7D9100D-F1E3-46D6-86B0-6AC50993800A}" srcOrd="0" destOrd="0" presId="urn:microsoft.com/office/officeart/2005/8/layout/process5"/>
    <dgm:cxn modelId="{FB47270B-D585-4322-B5D5-B0DB5A3DA70F}" type="presOf" srcId="{EF794A7E-7328-4C22-8171-8707E7F1820F}" destId="{3B4DD8A6-7B96-47B6-A197-C8B0C599FE16}" srcOrd="0" destOrd="0" presId="urn:microsoft.com/office/officeart/2005/8/layout/process5"/>
    <dgm:cxn modelId="{84EE740B-86ED-4BA8-8265-5C370D65CF77}" type="presOf" srcId="{D5AFE709-008E-419D-A5CD-34DAE53E0310}" destId="{121C4E95-33F7-4EED-8042-22D559093EEE}" srcOrd="1" destOrd="0" presId="urn:microsoft.com/office/officeart/2005/8/layout/process5"/>
    <dgm:cxn modelId="{1E267F10-D260-47CC-98E2-6EBD82D3E7EB}" type="presOf" srcId="{C9647960-346E-4C89-B1FB-CFCE4C167E63}" destId="{0FBCE9CE-46FE-4BD8-B5EE-CCFBDC83CB1F}" srcOrd="0" destOrd="0" presId="urn:microsoft.com/office/officeart/2005/8/layout/process5"/>
    <dgm:cxn modelId="{AE6D942B-B45E-46CA-AE48-E33D6CEFBEDD}" type="presOf" srcId="{A69A849D-7B7F-4198-AD79-23C1B7F7CB2E}" destId="{5044AAD5-D446-42A8-BC30-C823D0FEEB74}" srcOrd="0" destOrd="0" presId="urn:microsoft.com/office/officeart/2005/8/layout/process5"/>
    <dgm:cxn modelId="{B289C468-1D58-4FD2-9C33-A3192A8A81D8}" type="presOf" srcId="{29063025-80FF-4F5E-A26E-9384BA81856B}" destId="{84911AAD-519D-4C30-8A94-E978C59D5AA2}" srcOrd="0" destOrd="0" presId="urn:microsoft.com/office/officeart/2005/8/layout/process5"/>
    <dgm:cxn modelId="{5A600F4C-3899-4BBE-8FD6-4D7CE7F61686}" srcId="{29063025-80FF-4F5E-A26E-9384BA81856B}" destId="{5C36BE87-8795-4AC3-A288-EFDF3C97FD16}" srcOrd="4" destOrd="0" parTransId="{759D45EC-55DF-4256-9471-4CF2E1282C20}" sibTransId="{A69A849D-7B7F-4198-AD79-23C1B7F7CB2E}"/>
    <dgm:cxn modelId="{2E580686-A504-48DD-A259-718075C4F584}" type="presOf" srcId="{D5AFE709-008E-419D-A5CD-34DAE53E0310}" destId="{87DB8468-6CBE-4E36-B9D9-441A048C52BE}" srcOrd="0" destOrd="0" presId="urn:microsoft.com/office/officeart/2005/8/layout/process5"/>
    <dgm:cxn modelId="{74D9438D-7450-45B0-B586-956C5A19EBED}" type="presOf" srcId="{1D97BCCF-AE99-4A5D-AAB0-5DCDCD2E17D3}" destId="{5A49C450-A54E-4408-9A47-E051250B2154}" srcOrd="0" destOrd="0" presId="urn:microsoft.com/office/officeart/2005/8/layout/process5"/>
    <dgm:cxn modelId="{9646619A-6F9D-49B1-A954-0A6124580532}" srcId="{29063025-80FF-4F5E-A26E-9384BA81856B}" destId="{6E6878CE-2022-4BF8-B7E5-10299C0BF563}" srcOrd="1" destOrd="0" parTransId="{367D6DFE-1F84-4903-849F-6E2B08B0D8A9}" sibTransId="{DE57F4E0-69B6-4B35-816A-1EFD2325682A}"/>
    <dgm:cxn modelId="{B63A8A9C-D4C1-46CB-9165-26B2E0561AC7}" type="presOf" srcId="{1D97BCCF-AE99-4A5D-AAB0-5DCDCD2E17D3}" destId="{D3E12CB0-CAE3-4B43-8CF5-3CF84D9C9899}" srcOrd="1" destOrd="0" presId="urn:microsoft.com/office/officeart/2005/8/layout/process5"/>
    <dgm:cxn modelId="{8035ACB4-1D30-4A8E-8A75-315776A092AB}" srcId="{29063025-80FF-4F5E-A26E-9384BA81856B}" destId="{496666E8-CFAA-41EA-A019-A752FC7B95FB}" srcOrd="3" destOrd="0" parTransId="{9D5298D3-EC43-4ADA-8A95-C0C140EB6BAB}" sibTransId="{D5AFE709-008E-419D-A5CD-34DAE53E0310}"/>
    <dgm:cxn modelId="{20B54EC1-2531-47BF-8C42-E1870C690817}" type="presOf" srcId="{496666E8-CFAA-41EA-A019-A752FC7B95FB}" destId="{DDB1B369-83EE-451F-B70D-C5DE0ED0CFF6}" srcOrd="0" destOrd="0" presId="urn:microsoft.com/office/officeart/2005/8/layout/process5"/>
    <dgm:cxn modelId="{8E873DC2-A10A-4778-BCB0-1CFC36574276}" type="presOf" srcId="{A69A849D-7B7F-4198-AD79-23C1B7F7CB2E}" destId="{9CF58EB5-55CC-4884-A581-F18D227E6FD7}" srcOrd="1" destOrd="0" presId="urn:microsoft.com/office/officeart/2005/8/layout/process5"/>
    <dgm:cxn modelId="{23FC0BD1-1A9D-4452-99E6-9263D68282C7}" type="presOf" srcId="{DE57F4E0-69B6-4B35-816A-1EFD2325682A}" destId="{90F78388-4A81-4345-9E9E-3570FB16FF6E}" srcOrd="1" destOrd="0" presId="urn:microsoft.com/office/officeart/2005/8/layout/process5"/>
    <dgm:cxn modelId="{EEB7B9D4-8CE1-402D-BD97-05D655A102A2}" type="presOf" srcId="{81382161-6EC0-44F8-ACF8-300B63BF8C16}" destId="{A6D522D8-429A-4CE6-9793-E9B7E195C1C1}" srcOrd="0" destOrd="0" presId="urn:microsoft.com/office/officeart/2005/8/layout/process5"/>
    <dgm:cxn modelId="{84E36FDC-8BAC-43C3-ACF6-824804022E3F}" type="presOf" srcId="{6E6878CE-2022-4BF8-B7E5-10299C0BF563}" destId="{59923595-332E-41F4-8423-CEA2D23B349E}" srcOrd="0" destOrd="0" presId="urn:microsoft.com/office/officeart/2005/8/layout/process5"/>
    <dgm:cxn modelId="{F2D8B0E2-D61F-43EF-A92A-907AFB4293B2}" srcId="{29063025-80FF-4F5E-A26E-9384BA81856B}" destId="{81382161-6EC0-44F8-ACF8-300B63BF8C16}" srcOrd="0" destOrd="0" parTransId="{2FE52658-5593-4116-B109-D32140ABB6E8}" sibTransId="{1D97BCCF-AE99-4A5D-AAB0-5DCDCD2E17D3}"/>
    <dgm:cxn modelId="{34E38EF1-DD1E-404F-9DFE-52D56C8F658E}" type="presOf" srcId="{EF794A7E-7328-4C22-8171-8707E7F1820F}" destId="{432F10D1-1DE9-4B27-A8E1-1ED8A2259FEF}" srcOrd="1" destOrd="0" presId="urn:microsoft.com/office/officeart/2005/8/layout/process5"/>
    <dgm:cxn modelId="{5E0440F5-A5E3-4CF8-9607-C43F5873D226}" srcId="{29063025-80FF-4F5E-A26E-9384BA81856B}" destId="{C9647960-346E-4C89-B1FB-CFCE4C167E63}" srcOrd="2" destOrd="0" parTransId="{C17F90C8-E4B9-4E5C-90E2-727B3891F5E7}" sibTransId="{EF794A7E-7328-4C22-8171-8707E7F1820F}"/>
    <dgm:cxn modelId="{43A9CDFA-C29B-40AA-89A4-2C1E85B3F103}" type="presOf" srcId="{5C36BE87-8795-4AC3-A288-EFDF3C97FD16}" destId="{133903C6-4CBE-4428-9CFB-DAAAD982D61C}" srcOrd="0" destOrd="0" presId="urn:microsoft.com/office/officeart/2005/8/layout/process5"/>
    <dgm:cxn modelId="{634550FF-B7CE-4503-8EDE-7BA8FAD1131A}" type="presOf" srcId="{0560B9D8-1B2C-4051-B09C-B976667747D0}" destId="{B6815453-88F4-4218-8927-1779C8A39F8B}" srcOrd="0" destOrd="0" presId="urn:microsoft.com/office/officeart/2005/8/layout/process5"/>
    <dgm:cxn modelId="{376E07C8-B1C5-45FA-A600-F21E6BF715C0}" type="presParOf" srcId="{84911AAD-519D-4C30-8A94-E978C59D5AA2}" destId="{A6D522D8-429A-4CE6-9793-E9B7E195C1C1}" srcOrd="0" destOrd="0" presId="urn:microsoft.com/office/officeart/2005/8/layout/process5"/>
    <dgm:cxn modelId="{8E4002A1-D6E9-4ADF-A55A-C2CF711438CB}" type="presParOf" srcId="{84911AAD-519D-4C30-8A94-E978C59D5AA2}" destId="{5A49C450-A54E-4408-9A47-E051250B2154}" srcOrd="1" destOrd="0" presId="urn:microsoft.com/office/officeart/2005/8/layout/process5"/>
    <dgm:cxn modelId="{31FF19CB-F75A-4AC7-8C9E-581B6EB5BF9A}" type="presParOf" srcId="{5A49C450-A54E-4408-9A47-E051250B2154}" destId="{D3E12CB0-CAE3-4B43-8CF5-3CF84D9C9899}" srcOrd="0" destOrd="0" presId="urn:microsoft.com/office/officeart/2005/8/layout/process5"/>
    <dgm:cxn modelId="{92709736-5220-48AC-A44C-746B84812307}" type="presParOf" srcId="{84911AAD-519D-4C30-8A94-E978C59D5AA2}" destId="{59923595-332E-41F4-8423-CEA2D23B349E}" srcOrd="2" destOrd="0" presId="urn:microsoft.com/office/officeart/2005/8/layout/process5"/>
    <dgm:cxn modelId="{1E36EB04-EAF8-4543-9C9A-AFB9C9836108}" type="presParOf" srcId="{84911AAD-519D-4C30-8A94-E978C59D5AA2}" destId="{F7D9100D-F1E3-46D6-86B0-6AC50993800A}" srcOrd="3" destOrd="0" presId="urn:microsoft.com/office/officeart/2005/8/layout/process5"/>
    <dgm:cxn modelId="{0CCDC6AF-DC4B-4840-9479-7A0316BDD3EE}" type="presParOf" srcId="{F7D9100D-F1E3-46D6-86B0-6AC50993800A}" destId="{90F78388-4A81-4345-9E9E-3570FB16FF6E}" srcOrd="0" destOrd="0" presId="urn:microsoft.com/office/officeart/2005/8/layout/process5"/>
    <dgm:cxn modelId="{3736D0E8-5678-430B-BC11-EA0170630B9F}" type="presParOf" srcId="{84911AAD-519D-4C30-8A94-E978C59D5AA2}" destId="{0FBCE9CE-46FE-4BD8-B5EE-CCFBDC83CB1F}" srcOrd="4" destOrd="0" presId="urn:microsoft.com/office/officeart/2005/8/layout/process5"/>
    <dgm:cxn modelId="{4FC220A7-D599-4CF7-B7A7-152653B3B186}" type="presParOf" srcId="{84911AAD-519D-4C30-8A94-E978C59D5AA2}" destId="{3B4DD8A6-7B96-47B6-A197-C8B0C599FE16}" srcOrd="5" destOrd="0" presId="urn:microsoft.com/office/officeart/2005/8/layout/process5"/>
    <dgm:cxn modelId="{DC9C3F82-A56A-4CF0-B47D-8372230DD212}" type="presParOf" srcId="{3B4DD8A6-7B96-47B6-A197-C8B0C599FE16}" destId="{432F10D1-1DE9-4B27-A8E1-1ED8A2259FEF}" srcOrd="0" destOrd="0" presId="urn:microsoft.com/office/officeart/2005/8/layout/process5"/>
    <dgm:cxn modelId="{C2F7A4F7-3EA4-48C9-859A-0B9822422A7F}" type="presParOf" srcId="{84911AAD-519D-4C30-8A94-E978C59D5AA2}" destId="{DDB1B369-83EE-451F-B70D-C5DE0ED0CFF6}" srcOrd="6" destOrd="0" presId="urn:microsoft.com/office/officeart/2005/8/layout/process5"/>
    <dgm:cxn modelId="{E00AF1D3-1A8F-4140-B606-E10EC630EE76}" type="presParOf" srcId="{84911AAD-519D-4C30-8A94-E978C59D5AA2}" destId="{87DB8468-6CBE-4E36-B9D9-441A048C52BE}" srcOrd="7" destOrd="0" presId="urn:microsoft.com/office/officeart/2005/8/layout/process5"/>
    <dgm:cxn modelId="{085BCCF8-D648-4DF8-BAD3-F34A478C4AFD}" type="presParOf" srcId="{87DB8468-6CBE-4E36-B9D9-441A048C52BE}" destId="{121C4E95-33F7-4EED-8042-22D559093EEE}" srcOrd="0" destOrd="0" presId="urn:microsoft.com/office/officeart/2005/8/layout/process5"/>
    <dgm:cxn modelId="{7A947C22-8EF5-4C50-8CB1-9CCDF41F3BE5}" type="presParOf" srcId="{84911AAD-519D-4C30-8A94-E978C59D5AA2}" destId="{133903C6-4CBE-4428-9CFB-DAAAD982D61C}" srcOrd="8" destOrd="0" presId="urn:microsoft.com/office/officeart/2005/8/layout/process5"/>
    <dgm:cxn modelId="{CB644B21-DD87-403B-827B-1320B3416DC4}" type="presParOf" srcId="{84911AAD-519D-4C30-8A94-E978C59D5AA2}" destId="{5044AAD5-D446-42A8-BC30-C823D0FEEB74}" srcOrd="9" destOrd="0" presId="urn:microsoft.com/office/officeart/2005/8/layout/process5"/>
    <dgm:cxn modelId="{5B04851B-E868-4134-8CCF-29E9FDCB215B}" type="presParOf" srcId="{5044AAD5-D446-42A8-BC30-C823D0FEEB74}" destId="{9CF58EB5-55CC-4884-A581-F18D227E6FD7}" srcOrd="0" destOrd="0" presId="urn:microsoft.com/office/officeart/2005/8/layout/process5"/>
    <dgm:cxn modelId="{D8FB3293-DE43-4834-926F-04C06DC990E2}" type="presParOf" srcId="{84911AAD-519D-4C30-8A94-E978C59D5AA2}" destId="{B6815453-88F4-4218-8927-1779C8A39F8B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BEC96A-D485-410E-A510-095E80912B6E}">
      <dsp:nvSpPr>
        <dsp:cNvPr id="0" name=""/>
        <dsp:cNvSpPr/>
      </dsp:nvSpPr>
      <dsp:spPr>
        <a:xfrm>
          <a:off x="2689037" y="1501749"/>
          <a:ext cx="2749924" cy="2686736"/>
        </a:xfrm>
        <a:prstGeom prst="ellipse">
          <a:avLst/>
        </a:prstGeom>
        <a:solidFill>
          <a:schemeClr val="accent2">
            <a:shade val="80000"/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  <a:latin typeface="+mj-lt"/>
            </a:rPr>
            <a:t>K-12 Financial Education</a:t>
          </a:r>
          <a:endParaRPr lang="en-US" sz="3200" kern="1200" dirty="0">
            <a:latin typeface="+mj-lt"/>
          </a:endParaRPr>
        </a:p>
      </dsp:txBody>
      <dsp:txXfrm>
        <a:off x="3091754" y="1895212"/>
        <a:ext cx="1944490" cy="1899810"/>
      </dsp:txXfrm>
    </dsp:sp>
    <dsp:sp modelId="{275DE343-C939-407C-9758-EA8E3CAEC486}">
      <dsp:nvSpPr>
        <dsp:cNvPr id="0" name=""/>
        <dsp:cNvSpPr/>
      </dsp:nvSpPr>
      <dsp:spPr>
        <a:xfrm>
          <a:off x="3203959" y="-34608"/>
          <a:ext cx="1720081" cy="1720856"/>
        </a:xfrm>
        <a:prstGeom prst="ellipse">
          <a:avLst/>
        </a:prstGeom>
        <a:solidFill>
          <a:schemeClr val="accent2">
            <a:shade val="80000"/>
            <a:alpha val="50000"/>
            <a:hueOff val="114982"/>
            <a:satOff val="-3864"/>
            <a:lumOff val="985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Decision-Making</a:t>
          </a:r>
        </a:p>
      </dsp:txBody>
      <dsp:txXfrm>
        <a:off x="3455859" y="217406"/>
        <a:ext cx="1216281" cy="1216828"/>
      </dsp:txXfrm>
    </dsp:sp>
    <dsp:sp modelId="{31DA1149-7478-42BD-B3B6-7BB5F7C07F61}">
      <dsp:nvSpPr>
        <dsp:cNvPr id="0" name=""/>
        <dsp:cNvSpPr/>
      </dsp:nvSpPr>
      <dsp:spPr>
        <a:xfrm>
          <a:off x="4782709" y="725677"/>
          <a:ext cx="1720081" cy="1720856"/>
        </a:xfrm>
        <a:prstGeom prst="ellipse">
          <a:avLst/>
        </a:prstGeom>
        <a:solidFill>
          <a:schemeClr val="accent2">
            <a:shade val="80000"/>
            <a:alpha val="50000"/>
            <a:hueOff val="229964"/>
            <a:satOff val="-7729"/>
            <a:lumOff val="1970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Reading</a:t>
          </a:r>
        </a:p>
      </dsp:txBody>
      <dsp:txXfrm>
        <a:off x="5034609" y="977691"/>
        <a:ext cx="1216281" cy="1216828"/>
      </dsp:txXfrm>
    </dsp:sp>
    <dsp:sp modelId="{2997D501-853A-46AE-B968-CBBD79A6D26A}">
      <dsp:nvSpPr>
        <dsp:cNvPr id="0" name=""/>
        <dsp:cNvSpPr/>
      </dsp:nvSpPr>
      <dsp:spPr>
        <a:xfrm>
          <a:off x="5172628" y="2434025"/>
          <a:ext cx="1720081" cy="1720856"/>
        </a:xfrm>
        <a:prstGeom prst="ellipse">
          <a:avLst/>
        </a:prstGeom>
        <a:solidFill>
          <a:schemeClr val="accent2">
            <a:shade val="80000"/>
            <a:alpha val="50000"/>
            <a:hueOff val="344945"/>
            <a:satOff val="-11593"/>
            <a:lumOff val="295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Math</a:t>
          </a:r>
        </a:p>
      </dsp:txBody>
      <dsp:txXfrm>
        <a:off x="5424528" y="2686039"/>
        <a:ext cx="1216281" cy="1216828"/>
      </dsp:txXfrm>
    </dsp:sp>
    <dsp:sp modelId="{16E518CD-A71F-4720-AF8B-CC1936284945}">
      <dsp:nvSpPr>
        <dsp:cNvPr id="0" name=""/>
        <dsp:cNvSpPr/>
      </dsp:nvSpPr>
      <dsp:spPr>
        <a:xfrm>
          <a:off x="4080099" y="3804013"/>
          <a:ext cx="1720081" cy="1720856"/>
        </a:xfrm>
        <a:prstGeom prst="ellipse">
          <a:avLst/>
        </a:prstGeom>
        <a:solidFill>
          <a:schemeClr val="accent2">
            <a:shade val="80000"/>
            <a:alpha val="50000"/>
            <a:hueOff val="459927"/>
            <a:satOff val="-15458"/>
            <a:lumOff val="3941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Social Studies</a:t>
          </a:r>
        </a:p>
      </dsp:txBody>
      <dsp:txXfrm>
        <a:off x="4331999" y="4056027"/>
        <a:ext cx="1216281" cy="1216828"/>
      </dsp:txXfrm>
    </dsp:sp>
    <dsp:sp modelId="{04BBE28A-D472-435D-9112-8786FF4D3D76}">
      <dsp:nvSpPr>
        <dsp:cNvPr id="0" name=""/>
        <dsp:cNvSpPr/>
      </dsp:nvSpPr>
      <dsp:spPr>
        <a:xfrm>
          <a:off x="2327818" y="3804013"/>
          <a:ext cx="1720081" cy="1720856"/>
        </a:xfrm>
        <a:prstGeom prst="ellipse">
          <a:avLst/>
        </a:prstGeom>
        <a:solidFill>
          <a:schemeClr val="accent2">
            <a:shade val="80000"/>
            <a:alpha val="50000"/>
            <a:hueOff val="344945"/>
            <a:satOff val="-11593"/>
            <a:lumOff val="295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+mj-lt"/>
            </a:rPr>
            <a:t>Social Emotional Learning</a:t>
          </a:r>
          <a:endParaRPr lang="en-US" sz="2000" kern="1200" dirty="0">
            <a:latin typeface="+mj-lt"/>
          </a:endParaRPr>
        </a:p>
      </dsp:txBody>
      <dsp:txXfrm>
        <a:off x="2579718" y="4056027"/>
        <a:ext cx="1216281" cy="1216828"/>
      </dsp:txXfrm>
    </dsp:sp>
    <dsp:sp modelId="{4AC37C74-844F-4AD6-88FD-CBE563189C57}">
      <dsp:nvSpPr>
        <dsp:cNvPr id="0" name=""/>
        <dsp:cNvSpPr/>
      </dsp:nvSpPr>
      <dsp:spPr>
        <a:xfrm>
          <a:off x="1235289" y="2434025"/>
          <a:ext cx="1720081" cy="1720856"/>
        </a:xfrm>
        <a:prstGeom prst="ellipse">
          <a:avLst/>
        </a:prstGeom>
        <a:solidFill>
          <a:schemeClr val="accent2">
            <a:shade val="80000"/>
            <a:alpha val="50000"/>
            <a:hueOff val="229964"/>
            <a:satOff val="-7729"/>
            <a:lumOff val="1970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School Counseling</a:t>
          </a:r>
        </a:p>
      </dsp:txBody>
      <dsp:txXfrm>
        <a:off x="1487189" y="2686039"/>
        <a:ext cx="1216281" cy="1216828"/>
      </dsp:txXfrm>
    </dsp:sp>
    <dsp:sp modelId="{34A54A85-2C16-4E53-AFBD-5950E8B8084D}">
      <dsp:nvSpPr>
        <dsp:cNvPr id="0" name=""/>
        <dsp:cNvSpPr/>
      </dsp:nvSpPr>
      <dsp:spPr>
        <a:xfrm>
          <a:off x="1625208" y="725677"/>
          <a:ext cx="1720081" cy="1720856"/>
        </a:xfrm>
        <a:prstGeom prst="ellipse">
          <a:avLst/>
        </a:prstGeom>
        <a:solidFill>
          <a:schemeClr val="accent2">
            <a:shade val="80000"/>
            <a:alpha val="50000"/>
            <a:hueOff val="114982"/>
            <a:satOff val="-3864"/>
            <a:lumOff val="985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Digital Citizenship</a:t>
          </a:r>
        </a:p>
      </dsp:txBody>
      <dsp:txXfrm>
        <a:off x="1877108" y="977691"/>
        <a:ext cx="1216281" cy="12168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522D8-429A-4CE6-9793-E9B7E195C1C1}">
      <dsp:nvSpPr>
        <dsp:cNvPr id="0" name=""/>
        <dsp:cNvSpPr/>
      </dsp:nvSpPr>
      <dsp:spPr>
        <a:xfrm>
          <a:off x="6967" y="333343"/>
          <a:ext cx="2082641" cy="12495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Owner files insurance claim</a:t>
          </a:r>
        </a:p>
      </dsp:txBody>
      <dsp:txXfrm>
        <a:off x="43566" y="369942"/>
        <a:ext cx="2009443" cy="1176387"/>
      </dsp:txXfrm>
    </dsp:sp>
    <dsp:sp modelId="{5A49C450-A54E-4408-9A47-E051250B2154}">
      <dsp:nvSpPr>
        <dsp:cNvPr id="0" name=""/>
        <dsp:cNvSpPr/>
      </dsp:nvSpPr>
      <dsp:spPr>
        <a:xfrm>
          <a:off x="2272882" y="699887"/>
          <a:ext cx="441520" cy="51649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/>
        </a:p>
      </dsp:txBody>
      <dsp:txXfrm>
        <a:off x="2272882" y="803186"/>
        <a:ext cx="309064" cy="309897"/>
      </dsp:txXfrm>
    </dsp:sp>
    <dsp:sp modelId="{59923595-332E-41F4-8423-CEA2D23B349E}">
      <dsp:nvSpPr>
        <dsp:cNvPr id="0" name=""/>
        <dsp:cNvSpPr/>
      </dsp:nvSpPr>
      <dsp:spPr>
        <a:xfrm>
          <a:off x="2922666" y="333343"/>
          <a:ext cx="2082641" cy="12495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j-lt"/>
            </a:rPr>
            <a:t>Risk Analysis: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Identify the </a:t>
          </a:r>
          <a:r>
            <a:rPr lang="en-US" sz="1400" i="1" kern="1200" dirty="0"/>
            <a:t>risks</a:t>
          </a:r>
          <a:r>
            <a:rPr lang="en-US" sz="1400" kern="1200" dirty="0"/>
            <a:t> or </a:t>
          </a:r>
          <a:r>
            <a:rPr lang="en-US" sz="1400" i="1" kern="1200" dirty="0"/>
            <a:t>perils</a:t>
          </a:r>
          <a:r>
            <a:rPr lang="en-US" sz="1400" kern="1200" dirty="0"/>
            <a:t> associated with this purchase</a:t>
          </a:r>
        </a:p>
      </dsp:txBody>
      <dsp:txXfrm>
        <a:off x="2959265" y="369942"/>
        <a:ext cx="2009443" cy="1176387"/>
      </dsp:txXfrm>
    </dsp:sp>
    <dsp:sp modelId="{F7D9100D-F1E3-46D6-86B0-6AC50993800A}">
      <dsp:nvSpPr>
        <dsp:cNvPr id="0" name=""/>
        <dsp:cNvSpPr/>
      </dsp:nvSpPr>
      <dsp:spPr>
        <a:xfrm>
          <a:off x="5188580" y="699887"/>
          <a:ext cx="441520" cy="51649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/>
        </a:p>
      </dsp:txBody>
      <dsp:txXfrm>
        <a:off x="5188580" y="803186"/>
        <a:ext cx="309064" cy="309897"/>
      </dsp:txXfrm>
    </dsp:sp>
    <dsp:sp modelId="{0FBCE9CE-46FE-4BD8-B5EE-CCFBDC83CB1F}">
      <dsp:nvSpPr>
        <dsp:cNvPr id="0" name=""/>
        <dsp:cNvSpPr/>
      </dsp:nvSpPr>
      <dsp:spPr>
        <a:xfrm>
          <a:off x="5838365" y="333343"/>
          <a:ext cx="2082641" cy="12495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Can you </a:t>
          </a:r>
          <a:r>
            <a:rPr lang="en-US" sz="1400" i="1" kern="1200" dirty="0"/>
            <a:t>accept</a:t>
          </a:r>
          <a:r>
            <a:rPr lang="en-US" sz="1400" kern="1200" dirty="0"/>
            <a:t>, </a:t>
          </a:r>
          <a:r>
            <a:rPr lang="en-US" sz="1400" i="1" kern="1200" dirty="0"/>
            <a:t>reduce</a:t>
          </a:r>
          <a:r>
            <a:rPr lang="en-US" sz="1400" kern="1200" dirty="0"/>
            <a:t>, or </a:t>
          </a:r>
          <a:r>
            <a:rPr lang="en-US" sz="1400" i="1" kern="1200" dirty="0"/>
            <a:t>avoid</a:t>
          </a:r>
          <a:r>
            <a:rPr lang="en-US" sz="1400" kern="1200" dirty="0"/>
            <a:t> these risks?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Is risk </a:t>
          </a:r>
          <a:r>
            <a:rPr lang="en-US" sz="1400" i="1" kern="1200" dirty="0"/>
            <a:t>transfer</a:t>
          </a:r>
          <a:r>
            <a:rPr lang="en-US" sz="1400" kern="1200" dirty="0"/>
            <a:t> (AppleCare+) the best strategy?</a:t>
          </a:r>
        </a:p>
      </dsp:txBody>
      <dsp:txXfrm>
        <a:off x="5874964" y="369942"/>
        <a:ext cx="2009443" cy="1176387"/>
      </dsp:txXfrm>
    </dsp:sp>
    <dsp:sp modelId="{3B4DD8A6-7B96-47B6-A197-C8B0C599FE16}">
      <dsp:nvSpPr>
        <dsp:cNvPr id="0" name=""/>
        <dsp:cNvSpPr/>
      </dsp:nvSpPr>
      <dsp:spPr>
        <a:xfrm rot="5400000">
          <a:off x="6658926" y="1728713"/>
          <a:ext cx="441520" cy="51649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/>
        </a:p>
      </dsp:txBody>
      <dsp:txXfrm rot="-5400000">
        <a:off x="6724738" y="1766200"/>
        <a:ext cx="309897" cy="309064"/>
      </dsp:txXfrm>
    </dsp:sp>
    <dsp:sp modelId="{DDB1B369-83EE-451F-B70D-C5DE0ED0CFF6}">
      <dsp:nvSpPr>
        <dsp:cNvPr id="0" name=""/>
        <dsp:cNvSpPr/>
      </dsp:nvSpPr>
      <dsp:spPr>
        <a:xfrm>
          <a:off x="5838365" y="2415984"/>
          <a:ext cx="2082641" cy="12495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j-lt"/>
            </a:rPr>
            <a:t>Coverage review: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What risks are covered? How often?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00B050"/>
              </a:solidFill>
              <a:latin typeface="+mj-lt"/>
            </a:rPr>
            <a:t>What is the deductible?</a:t>
          </a:r>
        </a:p>
      </dsp:txBody>
      <dsp:txXfrm>
        <a:off x="5874964" y="2452583"/>
        <a:ext cx="2009443" cy="1176387"/>
      </dsp:txXfrm>
    </dsp:sp>
    <dsp:sp modelId="{87DB8468-6CBE-4E36-B9D9-441A048C52BE}">
      <dsp:nvSpPr>
        <dsp:cNvPr id="0" name=""/>
        <dsp:cNvSpPr/>
      </dsp:nvSpPr>
      <dsp:spPr>
        <a:xfrm rot="10800000">
          <a:off x="5213572" y="2782529"/>
          <a:ext cx="441520" cy="51649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/>
        </a:p>
      </dsp:txBody>
      <dsp:txXfrm rot="10800000">
        <a:off x="5346028" y="2885828"/>
        <a:ext cx="309064" cy="309897"/>
      </dsp:txXfrm>
    </dsp:sp>
    <dsp:sp modelId="{133903C6-4CBE-4428-9CFB-DAAAD982D61C}">
      <dsp:nvSpPr>
        <dsp:cNvPr id="0" name=""/>
        <dsp:cNvSpPr/>
      </dsp:nvSpPr>
      <dsp:spPr>
        <a:xfrm>
          <a:off x="2922666" y="2415984"/>
          <a:ext cx="2082641" cy="12495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j-lt"/>
            </a:rPr>
            <a:t>Cost/Benefit Analysis: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Total cost of watch replacement with and without AppleCare+</a:t>
          </a:r>
        </a:p>
      </dsp:txBody>
      <dsp:txXfrm>
        <a:off x="2959265" y="2452583"/>
        <a:ext cx="2009443" cy="1176387"/>
      </dsp:txXfrm>
    </dsp:sp>
    <dsp:sp modelId="{5044AAD5-D446-42A8-BC30-C823D0FEEB74}">
      <dsp:nvSpPr>
        <dsp:cNvPr id="0" name=""/>
        <dsp:cNvSpPr/>
      </dsp:nvSpPr>
      <dsp:spPr>
        <a:xfrm rot="10800000">
          <a:off x="2297874" y="2782529"/>
          <a:ext cx="441520" cy="51649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 rot="10800000">
        <a:off x="2430330" y="2885828"/>
        <a:ext cx="309064" cy="309897"/>
      </dsp:txXfrm>
    </dsp:sp>
    <dsp:sp modelId="{B6815453-88F4-4218-8927-1779C8A39F8B}">
      <dsp:nvSpPr>
        <dsp:cNvPr id="0" name=""/>
        <dsp:cNvSpPr/>
      </dsp:nvSpPr>
      <dsp:spPr>
        <a:xfrm>
          <a:off x="6967" y="2415984"/>
          <a:ext cx="2082641" cy="12495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j-lt"/>
            </a:rPr>
            <a:t>Informed decision on insurance</a:t>
          </a:r>
          <a:endParaRPr lang="en-US" sz="2000" kern="1200" dirty="0">
            <a:latin typeface="+mj-lt"/>
          </a:endParaRPr>
        </a:p>
      </dsp:txBody>
      <dsp:txXfrm>
        <a:off x="43566" y="2452583"/>
        <a:ext cx="2009443" cy="11763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522D8-429A-4CE6-9793-E9B7E195C1C1}">
      <dsp:nvSpPr>
        <dsp:cNvPr id="0" name=""/>
        <dsp:cNvSpPr/>
      </dsp:nvSpPr>
      <dsp:spPr>
        <a:xfrm>
          <a:off x="6967" y="333343"/>
          <a:ext cx="2082641" cy="12495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Owner files insurance claim</a:t>
          </a:r>
        </a:p>
      </dsp:txBody>
      <dsp:txXfrm>
        <a:off x="43566" y="369942"/>
        <a:ext cx="2009443" cy="1176387"/>
      </dsp:txXfrm>
    </dsp:sp>
    <dsp:sp modelId="{5A49C450-A54E-4408-9A47-E051250B2154}">
      <dsp:nvSpPr>
        <dsp:cNvPr id="0" name=""/>
        <dsp:cNvSpPr/>
      </dsp:nvSpPr>
      <dsp:spPr>
        <a:xfrm>
          <a:off x="2272882" y="699887"/>
          <a:ext cx="441520" cy="51649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/>
        </a:p>
      </dsp:txBody>
      <dsp:txXfrm>
        <a:off x="2272882" y="803186"/>
        <a:ext cx="309064" cy="309897"/>
      </dsp:txXfrm>
    </dsp:sp>
    <dsp:sp modelId="{59923595-332E-41F4-8423-CEA2D23B349E}">
      <dsp:nvSpPr>
        <dsp:cNvPr id="0" name=""/>
        <dsp:cNvSpPr/>
      </dsp:nvSpPr>
      <dsp:spPr>
        <a:xfrm>
          <a:off x="2922666" y="333343"/>
          <a:ext cx="2082641" cy="12495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Owner documents damage</a:t>
          </a:r>
        </a:p>
      </dsp:txBody>
      <dsp:txXfrm>
        <a:off x="2959265" y="369942"/>
        <a:ext cx="2009443" cy="1176387"/>
      </dsp:txXfrm>
    </dsp:sp>
    <dsp:sp modelId="{F7D9100D-F1E3-46D6-86B0-6AC50993800A}">
      <dsp:nvSpPr>
        <dsp:cNvPr id="0" name=""/>
        <dsp:cNvSpPr/>
      </dsp:nvSpPr>
      <dsp:spPr>
        <a:xfrm>
          <a:off x="5188580" y="699887"/>
          <a:ext cx="441520" cy="51649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/>
        </a:p>
      </dsp:txBody>
      <dsp:txXfrm>
        <a:off x="5188580" y="803186"/>
        <a:ext cx="309064" cy="309897"/>
      </dsp:txXfrm>
    </dsp:sp>
    <dsp:sp modelId="{0FBCE9CE-46FE-4BD8-B5EE-CCFBDC83CB1F}">
      <dsp:nvSpPr>
        <dsp:cNvPr id="0" name=""/>
        <dsp:cNvSpPr/>
      </dsp:nvSpPr>
      <dsp:spPr>
        <a:xfrm>
          <a:off x="5838365" y="333343"/>
          <a:ext cx="2082641" cy="12495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+mj-lt"/>
            </a:rPr>
            <a:t>Insurance adjustor </a:t>
          </a:r>
          <a:r>
            <a:rPr lang="en-US" sz="1600" kern="1200" dirty="0"/>
            <a:t>inspects damage, estimates repair and replacement costs</a:t>
          </a:r>
        </a:p>
      </dsp:txBody>
      <dsp:txXfrm>
        <a:off x="5874964" y="369942"/>
        <a:ext cx="2009443" cy="1176387"/>
      </dsp:txXfrm>
    </dsp:sp>
    <dsp:sp modelId="{3B4DD8A6-7B96-47B6-A197-C8B0C599FE16}">
      <dsp:nvSpPr>
        <dsp:cNvPr id="0" name=""/>
        <dsp:cNvSpPr/>
      </dsp:nvSpPr>
      <dsp:spPr>
        <a:xfrm rot="5400000">
          <a:off x="6658926" y="1728713"/>
          <a:ext cx="441520" cy="51649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/>
        </a:p>
      </dsp:txBody>
      <dsp:txXfrm rot="-5400000">
        <a:off x="6724738" y="1766200"/>
        <a:ext cx="309897" cy="309064"/>
      </dsp:txXfrm>
    </dsp:sp>
    <dsp:sp modelId="{DDB1B369-83EE-451F-B70D-C5DE0ED0CFF6}">
      <dsp:nvSpPr>
        <dsp:cNvPr id="0" name=""/>
        <dsp:cNvSpPr/>
      </dsp:nvSpPr>
      <dsp:spPr>
        <a:xfrm>
          <a:off x="5838365" y="2415984"/>
          <a:ext cx="2082641" cy="12495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Coverage review: What is/is not covered, </a:t>
          </a:r>
          <a:r>
            <a:rPr lang="en-US" sz="1600" kern="1200" dirty="0">
              <a:solidFill>
                <a:srgbClr val="00B050"/>
              </a:solidFill>
              <a:latin typeface="+mj-lt"/>
            </a:rPr>
            <a:t>deductible applied</a:t>
          </a:r>
        </a:p>
      </dsp:txBody>
      <dsp:txXfrm>
        <a:off x="5874964" y="2452583"/>
        <a:ext cx="2009443" cy="1176387"/>
      </dsp:txXfrm>
    </dsp:sp>
    <dsp:sp modelId="{87DB8468-6CBE-4E36-B9D9-441A048C52BE}">
      <dsp:nvSpPr>
        <dsp:cNvPr id="0" name=""/>
        <dsp:cNvSpPr/>
      </dsp:nvSpPr>
      <dsp:spPr>
        <a:xfrm rot="10800000">
          <a:off x="5213572" y="2782529"/>
          <a:ext cx="441520" cy="51649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/>
        </a:p>
      </dsp:txBody>
      <dsp:txXfrm rot="10800000">
        <a:off x="5346028" y="2885828"/>
        <a:ext cx="309064" cy="309897"/>
      </dsp:txXfrm>
    </dsp:sp>
    <dsp:sp modelId="{133903C6-4CBE-4428-9CFB-DAAAD982D61C}">
      <dsp:nvSpPr>
        <dsp:cNvPr id="0" name=""/>
        <dsp:cNvSpPr/>
      </dsp:nvSpPr>
      <dsp:spPr>
        <a:xfrm>
          <a:off x="2922666" y="2415984"/>
          <a:ext cx="2082641" cy="12495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2060"/>
              </a:solidFill>
              <a:latin typeface="+mj-lt"/>
            </a:rPr>
            <a:t>Insurance payments </a:t>
          </a:r>
          <a:r>
            <a:rPr lang="en-US" sz="1800" kern="1200" dirty="0"/>
            <a:t>issued, often in stages</a:t>
          </a:r>
        </a:p>
      </dsp:txBody>
      <dsp:txXfrm>
        <a:off x="2959265" y="2452583"/>
        <a:ext cx="2009443" cy="1176387"/>
      </dsp:txXfrm>
    </dsp:sp>
    <dsp:sp modelId="{5044AAD5-D446-42A8-BC30-C823D0FEEB74}">
      <dsp:nvSpPr>
        <dsp:cNvPr id="0" name=""/>
        <dsp:cNvSpPr/>
      </dsp:nvSpPr>
      <dsp:spPr>
        <a:xfrm rot="10800000">
          <a:off x="2297874" y="2782529"/>
          <a:ext cx="441520" cy="516495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 rot="10800000">
        <a:off x="2430330" y="2885828"/>
        <a:ext cx="309064" cy="309897"/>
      </dsp:txXfrm>
    </dsp:sp>
    <dsp:sp modelId="{B6815453-88F4-4218-8927-1779C8A39F8B}">
      <dsp:nvSpPr>
        <dsp:cNvPr id="0" name=""/>
        <dsp:cNvSpPr/>
      </dsp:nvSpPr>
      <dsp:spPr>
        <a:xfrm>
          <a:off x="6967" y="2415984"/>
          <a:ext cx="2082641" cy="12495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Owner decides if/when to repair, rebuild, or replace – </a:t>
          </a:r>
          <a:r>
            <a:rPr lang="en-US" sz="1500" kern="1200" dirty="0">
              <a:latin typeface="+mj-lt"/>
            </a:rPr>
            <a:t>often with </a:t>
          </a:r>
          <a:r>
            <a:rPr lang="en-US" sz="1500" kern="1200" dirty="0">
              <a:solidFill>
                <a:srgbClr val="00B050"/>
              </a:solidFill>
              <a:latin typeface="+mj-lt"/>
            </a:rPr>
            <a:t>out-of-pocket costs</a:t>
          </a:r>
        </a:p>
      </dsp:txBody>
      <dsp:txXfrm>
        <a:off x="43566" y="2452583"/>
        <a:ext cx="2009443" cy="11763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07T23:00:08.39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310 192,'-13'0,"0"0,0 1,1 1,-1 0,-16 6,232-59,-179 45,73-21,1 5,189-19,-266 43,-20-2,-1 0,0 0,0 0,0 1,0-1,0 0,1 0,-1 0,0 0,0 0,0 0,0 1,0-1,0 0,0 0,0 0,0 0,0 1,0-1,0 0,0 0,0 0,0 0,0 1,0-1,0 0,0 0,0 0,0 1,0-1,0 0,0 0,0 0,0 0,0 0,0 1,0-1,0 0,-1 0,1 0,0 0,0 0,0 1,0-1,0 0,0 0,-1 0,1 0,-32 20,-782 445,806-460,-5 3,1 0,0 0,0 2,1-1,-15 17,25-26,1 0,-1 1,1-1,-1 0,1 1,0-1,-1 1,1-1,0 1,-1-1,1 1,0-1,-1 1,1-1,0 1,0-1,0 1,-1-1,1 1,0-1,0 1,0 0,0-1,0 1,0-1,0 1,0 0,0-1,0 1,1-1,-1 1,0-1,0 1,0-1,1 1,-1-1,0 1,1 0,1 0,0-1,0 1,0-1,0 0,0 0,0 0,0 0,1 0,-1 0,0 0,0-1,2 0,59-15,0-2,79-36,-47 17,985-380,-799 315,-266 100,-16 9,-23 16,19-18,-239 210,-9-11,-337 208,546-385,11-8,0 2,-31 28,113-59,1342-441,-960 323,-395 110,-30 10,-25 9,-36 14,1 3,1 2,1 2,-73 43,48-26,-640 365,714-402,-40 29,29-12,14-18,0-1,0 1,0-1,0 1,0-1,0 1,0-1,0 1,0-1,0 1,0 0,0-1,0 1,1-1,-1 1,0-1,0 1,0-1,1 0,-1 1,0-1,1 1,-1-1,0 1,1-1,-1 0,1 1,-1-1,1 0,-1 0,1 1,-1-1,1 0,12 4,0 0,0-1,0-1,1 0,-1-1,0 0,1-1,-1 0,25-5,-3 2,695-70,-652 60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BC5ED-9375-4BB4-B6FE-3BAF86B877B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E6941-DC2C-4271-B229-47D7F59A4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late.com/business/2021/03/what-is-pantone-color-of-the-year.html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allethub.com/blog/march-madness-statistics/11016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aleclimateconnections.org/2023/11/how-climate-change-is-affecting-every-u-s-region/" TargetMode="External"/><Relationship Id="rId7" Type="http://schemas.openxmlformats.org/officeDocument/2006/relationships/hyperlink" Target="https://www.climatecentral.org/climate-services/billion-dollar-disasters/summary-stats?begYear=2025&amp;endYear=2025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nca2023.globalchange.gov/chapter/23/" TargetMode="External"/><Relationship Id="rId5" Type="http://schemas.openxmlformats.org/officeDocument/2006/relationships/hyperlink" Target="https://nca2023.globalchange.gov/chapter/30/" TargetMode="External"/><Relationship Id="rId4" Type="http://schemas.openxmlformats.org/officeDocument/2006/relationships/hyperlink" Target="https://nca2023.globalchange.gov/chapter/29/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matecentral.org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derson.ucla.edu/about/centers/ucla-anderson-forecast/economic-impact-los-angeles-wildfires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ative-land.ca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verge.com/c/23589074/color-quiz-test-facebook-reddit-twitter-netflix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hebrandhopper.com/2025/06/25/from-ink-to-influence-the-vibrant-rise-of-pantone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shoppantone.com/pages/about-u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16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</a:t>
            </a:r>
            <a:r>
              <a:rPr lang="en-US" u="sng" dirty="0"/>
              <a:t>Source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https://slate.com/business/2021/03/what-is-pantone-color-of-the-year.html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89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</a:t>
            </a:r>
            <a:r>
              <a:rPr lang="en-US" u="sng" dirty="0"/>
              <a:t>Sources</a:t>
            </a:r>
            <a:r>
              <a:rPr lang="en-US" dirty="0"/>
              <a:t>: (From top to bottom)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https://www.forbes.com/sites/maryroeloffs/2025/12/05/backlash-hits-pantone-after-color-of-the-year-slammed-as-tone-deaf-dystopian/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https://www.theatlantic.com/culture/2025/12/pantone-color-of-the-year-cloud-dancer/685316/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https://www.salon.com/2025/12/04/pantones-color-of-the-year-is-white/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https://people.com/pantone-color-of-the-year-controversy-explained-11862972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47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>
          <a:extLst>
            <a:ext uri="{FF2B5EF4-FFF2-40B4-BE49-F238E27FC236}">
              <a16:creationId xmlns:a16="http://schemas.microsoft.com/office/drawing/2014/main" id="{B452B984-5DEB-B917-9930-1BF6E75E6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4:notes">
            <a:extLst>
              <a:ext uri="{FF2B5EF4-FFF2-40B4-BE49-F238E27FC236}">
                <a16:creationId xmlns:a16="http://schemas.microsoft.com/office/drawing/2014/main" id="{62DF2F59-CBA5-CABD-03AF-0984F3AF88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42" name="Google Shape;342;p14:notes">
            <a:extLst>
              <a:ext uri="{FF2B5EF4-FFF2-40B4-BE49-F238E27FC236}">
                <a16:creationId xmlns:a16="http://schemas.microsoft.com/office/drawing/2014/main" id="{94561F31-FF44-8F13-53D2-A5E435B471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*Source: https://www.pantone.com/color-of-the-year/2026</a:t>
            </a:r>
          </a:p>
        </p:txBody>
      </p:sp>
      <p:sp>
        <p:nvSpPr>
          <p:cNvPr id="343" name="Google Shape;343;p14:notes">
            <a:extLst>
              <a:ext uri="{FF2B5EF4-FFF2-40B4-BE49-F238E27FC236}">
                <a16:creationId xmlns:a16="http://schemas.microsoft.com/office/drawing/2014/main" id="{C288BDBA-E127-18D8-0ADF-9D0E0A4DA5E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  <a:tabLst/>
                <a:defRPr/>
              </a:pPr>
              <a:t>12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2062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NCAA = National Collegiate Athletic Association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7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WalletHub 2025 March Madness Stats &amp; Facts</a:t>
            </a:r>
            <a:endParaRPr lang="en-US" sz="1200" dirty="0">
              <a:solidFill>
                <a:schemeClr val="accent6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6"/>
                </a:solidFill>
              </a:rPr>
              <a:t>https://wallethub.com/blog/march-madness-statistics/11016</a:t>
            </a:r>
          </a:p>
          <a:p>
            <a:endParaRPr lang="en-US" dirty="0"/>
          </a:p>
          <a:p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NCAA Men’s and Women’s College Basketball Tournaments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Generates </a:t>
            </a: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$1B+ </a:t>
            </a:r>
            <a:r>
              <a:rPr lang="en-US" dirty="0"/>
              <a:t>in revenue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Men’s Tourney: 1 game = $2 million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Women’s Tourney: 1 game = $113,000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Over $15.5M in sports betting (2023)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43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https://www.latimes.com/environment/story/2025-12-16/los-angeles-fires-push-insurers-disaster-losses-to-107-billion-for-2025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https://www.usatoday.com/story/news/nation/2025/10/22/weather-disaster-data-cost-government-noaa/86808748007/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https://www.wsj.com/finance/smaller-natural-disasters-incurred-record-insurance-costs-last-year-8f26c59e?msockid=138c59aab488655619964f42b59f6482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https://www.ft.com/content/bc5fa1ea-c11f-47bb-a085-ec85cc6a4448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76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E8F4E-641F-FCE8-E658-F902A719A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AEE023-DBD5-5AD3-0435-201F2051A9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68CDE8-7324-6E1B-892B-1084B45CC7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none" dirty="0"/>
              <a:t>Sources: https://www.climatecentral.org/climate-services/billion-dollar-disasters</a:t>
            </a:r>
          </a:p>
          <a:p>
            <a:pPr marL="0" indent="0">
              <a:buFont typeface="+mj-lt"/>
              <a:buNone/>
            </a:pPr>
            <a:r>
              <a:rPr lang="en-US" dirty="0">
                <a:hlinkClick r:id="rId3"/>
              </a:rPr>
              <a:t>How climate change is affecting every U.S. region » Yale Climate Connections</a:t>
            </a:r>
            <a:r>
              <a:rPr lang="en-US" dirty="0"/>
              <a:t> </a:t>
            </a:r>
          </a:p>
          <a:p>
            <a:pPr marL="0" indent="0">
              <a:buFont typeface="+mj-lt"/>
              <a:buNone/>
            </a:pPr>
            <a:r>
              <a:rPr lang="en-US" dirty="0"/>
              <a:t>https://yaleclimateconnections.org/2023/11/how-climate-change-is-affecting-every-u-s-region/</a:t>
            </a:r>
          </a:p>
          <a:p>
            <a:endParaRPr lang="en-US" u="none" dirty="0">
              <a:hlinkClick r:id="" action="ppaction://noaction"/>
            </a:endParaRPr>
          </a:p>
          <a:p>
            <a:r>
              <a:rPr lang="en-US" u="none" dirty="0">
                <a:hlinkClick r:id="" action="ppaction://noaction"/>
              </a:rPr>
              <a:t>Every state faces a climate threat</a:t>
            </a:r>
          </a:p>
          <a:p>
            <a:r>
              <a:rPr lang="en-US" u="none" dirty="0">
                <a:hlinkClick r:id="" action="ppaction://noaction"/>
              </a:rPr>
              <a:t>Alaska and Hawaii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Alaska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threatened by thawing permafrost, shrinking glaciers, and melting sea ice.</a:t>
            </a:r>
          </a:p>
          <a:p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Hawai’i and other Pacific Islands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face threats from sea level rise, droughts, and heat.</a:t>
            </a:r>
          </a:p>
          <a:p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Caribbean islands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are threatened by hurricanes, sea level rise, heat, and drought.</a:t>
            </a:r>
            <a:endParaRPr lang="en-US" dirty="0"/>
          </a:p>
          <a:p>
            <a:endParaRPr lang="en-US" u="none" dirty="0">
              <a:hlinkClick r:id="rId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7CA465-A793-FE15-8CDB-2B825EDFE5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E6941-DC2C-4271-B229-47D7F59A49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526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Source: http://www.climatecentral.org/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Since 1980, the U.S. has sustained 426 billion-dollar disasters, with a total cost exceeding $3.1 trillion</a:t>
            </a:r>
          </a:p>
          <a:p>
            <a:r>
              <a:rPr lang="en-US" dirty="0"/>
              <a:t>In the last decade, 8/10 most costly years, almost 50% of events, roughly 50% of costs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33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</a:t>
            </a:r>
            <a:r>
              <a:rPr lang="en-US" dirty="0">
                <a:hlinkClick r:id="rId3"/>
              </a:rPr>
              <a:t>Economic Impact of the Los Angeles Wildfires | UCLA Anderson School of Management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https://www.anderson.ucla.edu/about/centers/ucla-anderson-forecast/economic-impact-los-angeles-wildfires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861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CB1C4-5CC1-BD8E-0120-7EBFE0AE6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4F252D-CAAB-7F6B-00B7-EE4C7E71B7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FF3C0F-8639-A8E9-60FB-015B3F3C96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Investigate: Different Apple products and coverage levels</a:t>
            </a:r>
          </a:p>
          <a:p>
            <a:r>
              <a:rPr lang="en-US" b="0" dirty="0"/>
              <a:t>How difficult is it to find deductible information?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A22486-AE17-7022-4FC9-3D0CB68901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48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Native-Land.ca | Our home on native land</a:t>
            </a:r>
            <a:endParaRPr lang="en-US" dirty="0"/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Native Land Digital honors the sovereignty of all Indigenous nations, their lands, and their waters. We recognize that these boundaries and territories are representations of the sacred.</a:t>
            </a: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respect the rights of Indigenous data sovereignty, and we are committed to an ongoing process of collaboration, growth, and learning.</a:t>
            </a: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work to update and replace information that is a continuation of trauma caused by theft, injustice, misinformation, and ignorance.</a:t>
            </a: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map is a living document, informed by the contributions of Indigenous communities, Indigenous knowledge holders and their stories. This is an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honouring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Indigenous resilience past, present and future.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E6941-DC2C-4271-B229-47D7F59A49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7730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$170,000 – 5,000 = $165,000</a:t>
            </a:r>
          </a:p>
          <a:p>
            <a:r>
              <a:rPr lang="en-US" b="1" dirty="0"/>
              <a:t>You pay $1,800 per year, plus $5,000 deductible / Insurer pays $165,000 </a:t>
            </a:r>
          </a:p>
          <a:p>
            <a:endParaRPr lang="en-US" b="1" dirty="0"/>
          </a:p>
          <a:p>
            <a:r>
              <a:rPr lang="en-US" b="1" dirty="0"/>
              <a:t>This is when it would be great to bring in insurance agents, brokers, or other community representatives</a:t>
            </a:r>
          </a:p>
          <a:p>
            <a:r>
              <a:rPr lang="en-US" b="1" dirty="0"/>
              <a:t>Teacher tip</a:t>
            </a:r>
            <a:r>
              <a:rPr lang="en-US" b="0" dirty="0"/>
              <a:t>: This works well as a color-coded flowchart (blue = process, yellow = decisions, red = challenges)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343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FEB98-A347-102A-9AC9-54599C40D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7EF4BE-396B-06C9-439D-F55D332981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B85EA9-426E-24FF-9193-82D3CBABC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931AA9-4FBD-C0F6-EFFF-73DE58566B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E6941-DC2C-4271-B229-47D7F59A49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5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42" name="Google Shape;34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3" name="Google Shape;34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  <a:tabLst/>
                <a:defRPr/>
              </a:pPr>
              <a:t>3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0BB07-8666-A647-5DDC-2E960CC93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834246-2AA0-381B-8AB8-3BE8C66341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3B463E-87CF-585D-2849-4F9EE04B0F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Consumers &amp; Color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Investigation Menu: Nine options for student inquiry and learning related to consumer behavior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/>
              <a:t>Climate Disasters &amp; Insurance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B9C00-B246-2555-67D7-10EE1F293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46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</a:t>
            </a:r>
            <a:r>
              <a:rPr lang="en-US" u="sng" dirty="0"/>
              <a:t>Source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https://www.theverge.com/c/23589074/color-quiz-test-facebook-reddit-twitter-netflix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Let’s conduct our own experiment…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may have opened the Netflix app tens of thousands of times…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When a brand alters their logo, consumers can have a strong reaction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E6941-DC2C-4271-B229-47D7F59A49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166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</a:t>
            </a:r>
            <a:r>
              <a:rPr lang="en-US" u="sng" dirty="0"/>
              <a:t>Sources</a:t>
            </a:r>
            <a:r>
              <a:rPr lang="en-US" dirty="0"/>
              <a:t>: https://www.sciencedirect.com/science/article/pii/S1877042814060431 </a:t>
            </a:r>
          </a:p>
          <a:p>
            <a:r>
              <a:rPr lang="en-US" dirty="0"/>
              <a:t>https://straitsresearch.com/statistic/role-of-color-in-branding-and-marketing#:~:text=One%20excellent%20example%20is%20Apple%27s,appeal%20in%20the%20Chinese%20market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70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E6941-DC2C-4271-B229-47D7F59A49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580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>
          <a:extLst>
            <a:ext uri="{FF2B5EF4-FFF2-40B4-BE49-F238E27FC236}">
              <a16:creationId xmlns:a16="http://schemas.microsoft.com/office/drawing/2014/main" id="{2CFA3A8D-D77D-80C7-6C48-4E7BC1FF4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4:notes">
            <a:extLst>
              <a:ext uri="{FF2B5EF4-FFF2-40B4-BE49-F238E27FC236}">
                <a16:creationId xmlns:a16="http://schemas.microsoft.com/office/drawing/2014/main" id="{1C47E650-3F8F-F85B-C80F-DF0FE1E559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42" name="Google Shape;342;p14:notes">
            <a:extLst>
              <a:ext uri="{FF2B5EF4-FFF2-40B4-BE49-F238E27FC236}">
                <a16:creationId xmlns:a16="http://schemas.microsoft.com/office/drawing/2014/main" id="{A808E8F3-7F28-08F4-5CAB-CD5727628E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1) Products in multiple hues contrasts with clean black and white Apple branding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2) Creative names helped Apple’s differentiation, branding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Consumers engagement through color selection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Hastens obsolescence </a:t>
            </a:r>
            <a:endParaRPr dirty="0"/>
          </a:p>
        </p:txBody>
      </p:sp>
      <p:sp>
        <p:nvSpPr>
          <p:cNvPr id="343" name="Google Shape;343;p14:notes">
            <a:extLst>
              <a:ext uri="{FF2B5EF4-FFF2-40B4-BE49-F238E27FC236}">
                <a16:creationId xmlns:a16="http://schemas.microsoft.com/office/drawing/2014/main" id="{E96CF9E2-32B5-9D9D-5ACC-D7CC55BF0FB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  <a:tabLst/>
                <a:defRPr/>
              </a:pPr>
              <a:t>8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1061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</a:t>
            </a:r>
            <a:r>
              <a:rPr lang="en-US" u="sng" dirty="0"/>
              <a:t>Sources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From Ink to Influence: The Vibrant Rise of Pantone</a:t>
            </a:r>
            <a:r>
              <a:rPr lang="en-US" dirty="0"/>
              <a:t> https://thebrandhopper.com/2025/06/25/from-ink-to-influence-the-vibrant-rise-of-pantone/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4"/>
              </a:rPr>
              <a:t>about-us – PANTONE</a:t>
            </a:r>
            <a:r>
              <a:rPr lang="en-US" dirty="0"/>
              <a:t> https://shoppantone.com/pages/about-us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9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159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sz="2000"/>
            </a:lvl3pPr>
            <a:lvl4pPr marL="1371600" indent="0">
              <a:spcBef>
                <a:spcPts val="1800"/>
              </a:spcBef>
              <a:buFont typeface="+mj-lt"/>
              <a:buNone/>
              <a:defRPr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887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332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937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>
              <a:spcBef>
                <a:spcPts val="18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423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872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301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B14C-7ADB-4912-BAF8-B917F08B003C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192F-7A7B-4460-8727-AFEB0E433D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537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B14C-7ADB-4912-BAF8-B917F08B003C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192F-7A7B-4460-8727-AFEB0E433D6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656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B14C-7ADB-4912-BAF8-B917F08B003C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192F-7A7B-4460-8727-AFEB0E433D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036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B14C-7ADB-4912-BAF8-B917F08B003C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192F-7A7B-4460-8727-AFEB0E433D6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988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198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B14C-7ADB-4912-BAF8-B917F08B003C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192F-7A7B-4460-8727-AFEB0E433D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653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99320"/>
            <a:ext cx="4937760" cy="595307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99320"/>
            <a:ext cx="4937760" cy="595307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B14C-7ADB-4912-BAF8-B917F08B003C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192F-7A7B-4460-8727-AFEB0E433D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8485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B14C-7ADB-4912-BAF8-B917F08B003C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192F-7A7B-4460-8727-AFEB0E433D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920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B14C-7ADB-4912-BAF8-B917F08B003C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192F-7A7B-4460-8727-AFEB0E433D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493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5B4B14C-7ADB-4912-BAF8-B917F08B003C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88192F-7A7B-4460-8727-AFEB0E433D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07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49028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>
          <p15:clr>
            <a:srgbClr val="FBAE40"/>
          </p15:clr>
        </p15:guide>
        <p15:guide id="4" pos="4560">
          <p15:clr>
            <a:srgbClr val="FBAE40"/>
          </p15:clr>
        </p15:guide>
        <p15:guide id="8" orient="horz" pos="184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105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977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81080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>
          <p15:clr>
            <a:srgbClr val="FBAE40"/>
          </p15:clr>
        </p15:guide>
        <p15:guide id="4" pos="4560">
          <p15:clr>
            <a:srgbClr val="FBAE40"/>
          </p15:clr>
        </p15:guide>
        <p15:guide id="8" orient="horz" pos="184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371806"/>
            <a:ext cx="5486400" cy="18427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430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700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310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987408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9436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92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sz="2000"/>
            </a:lvl3pPr>
            <a:lvl4pPr marL="1371600" indent="0">
              <a:spcBef>
                <a:spcPts val="1800"/>
              </a:spcBef>
              <a:buFont typeface="+mj-lt"/>
              <a:buNone/>
              <a:defRPr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709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920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515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>
              <a:spcBef>
                <a:spcPts val="18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49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151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3468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614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4156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9577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4483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>
          <p15:clr>
            <a:srgbClr val="FBAE40"/>
          </p15:clr>
        </p15:guide>
        <p15:guide id="4" pos="4560">
          <p15:clr>
            <a:srgbClr val="FBAE40"/>
          </p15:clr>
        </p15:guide>
        <p15:guide id="8" orient="horz" pos="184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56860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955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6100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71020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9436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26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sz="2000"/>
            </a:lvl3pPr>
            <a:lvl4pPr marL="1371600" indent="0">
              <a:spcBef>
                <a:spcPts val="1800"/>
              </a:spcBef>
              <a:buFont typeface="+mj-lt"/>
              <a:buNone/>
              <a:defRPr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484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59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011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>
              <a:spcBef>
                <a:spcPts val="18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68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089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>
          <p15:clr>
            <a:srgbClr val="FBAE40"/>
          </p15:clr>
        </p15:guide>
        <p15:guide id="4" pos="4560">
          <p15:clr>
            <a:srgbClr val="FBAE40"/>
          </p15:clr>
        </p15:guide>
        <p15:guide id="8" orient="horz" pos="1848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8587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727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56860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464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144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08929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9436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43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0479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4" r:id="rId1"/>
    <p:sldLayoutId id="2147483894" r:id="rId2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5749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95" r:id="rId14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5B4B14C-7ADB-4912-BAF8-B917F08B003C}" type="datetimeFigureOut">
              <a:rPr lang="en-US" smtClean="0"/>
              <a:t>2/10/2026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088192F-7A7B-4460-8727-AFEB0E433D6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68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23783"/>
            <a:ext cx="10401300" cy="1166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822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6719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late.com/business/2021/03/what-is-pantone-color-of-the-year.html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hyperlink" Target="https://econedlink.org/resources/insurance-video-and-quiz/" TargetMode="External"/><Relationship Id="rId2" Type="http://schemas.openxmlformats.org/officeDocument/2006/relationships/slideLayout" Target="../slideLayouts/slideLayout24.xml"/><Relationship Id="rId1" Type="http://schemas.openxmlformats.org/officeDocument/2006/relationships/video" Target="https://player.vimeo.com/video/245265667?app_id=122963" TargetMode="External"/><Relationship Id="rId6" Type="http://schemas.openxmlformats.org/officeDocument/2006/relationships/image" Target="../media/image62.png"/><Relationship Id="rId5" Type="http://schemas.openxmlformats.org/officeDocument/2006/relationships/hyperlink" Target="https://create.kahoot.it/share/insurance-video-and-quiz/a030b3aa-81e3-477e-a7ba-e9384f0ab146" TargetMode="External"/><Relationship Id="rId4" Type="http://schemas.openxmlformats.org/officeDocument/2006/relationships/hyperlink" Target="https://player.vimeo.com/video/245265667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native-land.ca/en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hyperlink" Target="http://www.climatecentral.org/" TargetMode="External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www.allstate.com/resources/wysw#0" TargetMode="Externa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document/d/13o_rh_PvfSb47DMdl97_VmS06oiE6y6SViW3OJ0oa8s/edit?tab=t.0" TargetMode="External"/><Relationship Id="rId3" Type="http://schemas.openxmlformats.org/officeDocument/2006/relationships/hyperlink" Target="https://econedlink.org/resources/managing-risk/" TargetMode="External"/><Relationship Id="rId7" Type="http://schemas.openxmlformats.org/officeDocument/2006/relationships/hyperlink" Target="https://files.consumerfinance.gov/f/documents/cfpb_building_block_activities_understanding-how-insurance-works-lucy_guide.pdf" TargetMode="External"/><Relationship Id="rId2" Type="http://schemas.openxmlformats.org/officeDocument/2006/relationships/hyperlink" Target="https://www.climatecentral.org/climate-services/billion-dollar-disasters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econedlink.org/resources/insurance-video-and-quiz/" TargetMode="External"/><Relationship Id="rId5" Type="http://schemas.openxmlformats.org/officeDocument/2006/relationships/hyperlink" Target="https://docs.google.com/document/d/11amakwYMM_CAFZCuz-nHWJn0p2aJiXjJ2kMRhVMKWUA/edit?usp=sharing" TargetMode="External"/><Relationship Id="rId4" Type="http://schemas.openxmlformats.org/officeDocument/2006/relationships/hyperlink" Target="https://thebummergame.c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Amy.Kliewer@k12.wa.us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verge.com/c/23589074/color-quiz-test-facebook-reddit-twitter-netflix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24FF3-C276-5A4B-FAC8-99E8E3588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79" y="4547616"/>
            <a:ext cx="10754752" cy="1551432"/>
          </a:xfrm>
        </p:spPr>
        <p:txBody>
          <a:bodyPr anchor="ctr">
            <a:normAutofit fontScale="92500"/>
          </a:bodyPr>
          <a:lstStyle/>
          <a:p>
            <a:r>
              <a:rPr lang="en-US" dirty="0">
                <a:solidFill>
                  <a:schemeClr val="tx1"/>
                </a:solidFill>
              </a:rPr>
              <a:t>From Pop culture to policy: financial education in the news</a:t>
            </a:r>
          </a:p>
          <a:p>
            <a:r>
              <a:rPr lang="en-US" dirty="0">
                <a:solidFill>
                  <a:schemeClr val="tx1"/>
                </a:solidFill>
              </a:rPr>
              <a:t>Amy Kliewer, k-8 program supervisor (FEPPP)</a:t>
            </a:r>
          </a:p>
          <a:p>
            <a:r>
              <a:rPr lang="en-US" dirty="0">
                <a:solidFill>
                  <a:schemeClr val="tx1"/>
                </a:solidFill>
              </a:rPr>
              <a:t>February 10, 2025</a:t>
            </a:r>
          </a:p>
        </p:txBody>
      </p:sp>
      <p:pic>
        <p:nvPicPr>
          <p:cNvPr id="4" name="Picture 3" descr="FEPPP_logo w pig">
            <a:extLst>
              <a:ext uri="{FF2B5EF4-FFF2-40B4-BE49-F238E27FC236}">
                <a16:creationId xmlns:a16="http://schemas.microsoft.com/office/drawing/2014/main" id="{1D1DD41B-ABA9-1E5E-8366-ED535E929F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7"/>
          <a:stretch/>
        </p:blipFill>
        <p:spPr bwMode="auto">
          <a:xfrm>
            <a:off x="7777652" y="758952"/>
            <a:ext cx="3252035" cy="3566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AC7BC8A-30F1-AC01-D15E-A4A45E2D3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13" y="1094216"/>
            <a:ext cx="6731621" cy="282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3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A6E00-06C5-C3B2-958B-D65676D9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Cost of </a:t>
            </a:r>
            <a:br>
              <a:rPr lang="en-US" dirty="0"/>
            </a:br>
            <a:r>
              <a:rPr lang="en-US" dirty="0"/>
              <a:t>Color: Pantone Profits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ACB40-D5E2-17E6-E2D9-77C365EA91C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3885" y="457201"/>
            <a:ext cx="5198269" cy="3549315"/>
          </a:xfrm>
        </p:spPr>
        <p:txBody>
          <a:bodyPr>
            <a:normAutofit lnSpcReduction="10000"/>
          </a:bodyPr>
          <a:lstStyle/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Intellectual property: </a:t>
            </a:r>
            <a:r>
              <a:rPr lang="en-US" dirty="0"/>
              <a:t>PMS tools &amp; subscriptions, color development, i.e., </a:t>
            </a:r>
          </a:p>
          <a:p>
            <a:pPr marL="288925" indent="-288925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8925" indent="-288925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8925" indent="-288925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Brand Popularity: </a:t>
            </a:r>
            <a:r>
              <a:rPr lang="en-US" dirty="0"/>
              <a:t>Merchandise, Pantone Hotel</a:t>
            </a:r>
          </a:p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Color of the Year:</a:t>
            </a:r>
            <a:r>
              <a:rPr lang="en-US" dirty="0"/>
              <a:t> Licensing agreements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83DE9B-8AF3-2128-7A9D-DBF145AEB9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94360" y="4211052"/>
            <a:ext cx="5198269" cy="191905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00" i="1" dirty="0">
                <a:latin typeface="+mj-lt"/>
              </a:rPr>
              <a:t>“Over time, Pantone stopped being a commercial printer and became a weird new thing: a company that taxonomizes colors.”</a:t>
            </a:r>
            <a:endParaRPr lang="en-US" i="1" dirty="0">
              <a:latin typeface="+mj-lt"/>
            </a:endParaRPr>
          </a:p>
          <a:p>
            <a:pPr algn="ctr"/>
            <a:r>
              <a:rPr lang="en-US" sz="1000" u="sng" dirty="0"/>
              <a:t>Source</a:t>
            </a:r>
            <a:r>
              <a:rPr lang="en-US" sz="1000" dirty="0"/>
              <a:t>: </a:t>
            </a:r>
            <a:r>
              <a:rPr lang="en-US" sz="1000" dirty="0">
                <a:hlinkClick r:id="rId3"/>
              </a:rPr>
              <a:t>What is Pantone, besides the Color of the Year company?</a:t>
            </a:r>
            <a:endParaRPr lang="en-US" sz="1000" dirty="0"/>
          </a:p>
        </p:txBody>
      </p:sp>
      <p:pic>
        <p:nvPicPr>
          <p:cNvPr id="5" name="Picture 2" descr="Tiffany &amp; Co. Logo PNG, SVG, AI Vector – Free Download">
            <a:extLst>
              <a:ext uri="{FF2B5EF4-FFF2-40B4-BE49-F238E27FC236}">
                <a16:creationId xmlns:a16="http://schemas.microsoft.com/office/drawing/2014/main" id="{71E23485-5121-B5B8-19BF-217BDC88F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" y="1421760"/>
            <a:ext cx="1055316" cy="105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1F1E71-B771-EE05-5AEC-E000BC6FF0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316" r="19407"/>
          <a:stretch>
            <a:fillRect/>
          </a:stretch>
        </p:blipFill>
        <p:spPr>
          <a:xfrm>
            <a:off x="1950203" y="1412067"/>
            <a:ext cx="1117271" cy="1055316"/>
          </a:xfrm>
          <a:prstGeom prst="rect">
            <a:avLst/>
          </a:prstGeom>
        </p:spPr>
      </p:pic>
      <p:pic>
        <p:nvPicPr>
          <p:cNvPr id="7" name="Picture 6" descr="The Meaning And Evolution Of The Target Logo">
            <a:extLst>
              <a:ext uri="{FF2B5EF4-FFF2-40B4-BE49-F238E27FC236}">
                <a16:creationId xmlns:a16="http://schemas.microsoft.com/office/drawing/2014/main" id="{D7B83F16-82E6-357C-E89C-AF2DA65AB6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4" t="-2174" r="25716" b="27876"/>
          <a:stretch>
            <a:fillRect/>
          </a:stretch>
        </p:blipFill>
        <p:spPr bwMode="auto">
          <a:xfrm>
            <a:off x="4611402" y="1399742"/>
            <a:ext cx="1170609" cy="105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Ups Logo Download">
            <a:extLst>
              <a:ext uri="{FF2B5EF4-FFF2-40B4-BE49-F238E27FC236}">
                <a16:creationId xmlns:a16="http://schemas.microsoft.com/office/drawing/2014/main" id="{1A454709-590A-7C47-4327-79EBE4549A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" t="3300" r="-357" b="3057"/>
          <a:stretch>
            <a:fillRect/>
          </a:stretch>
        </p:blipFill>
        <p:spPr bwMode="auto">
          <a:xfrm>
            <a:off x="3368001" y="1403812"/>
            <a:ext cx="942874" cy="105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90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824CE96-6E39-521B-7100-B174D3ECAF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9835" y="430529"/>
            <a:ext cx="5486400" cy="3291840"/>
          </a:xfrm>
        </p:spPr>
        <p:txBody>
          <a:bodyPr/>
          <a:lstStyle/>
          <a:p>
            <a:r>
              <a:rPr lang="en-US" sz="2000" dirty="0"/>
              <a:t>HEADLINES: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dirty="0"/>
              <a:t>Color of the Year 2026: Cloud Dancer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79F4E80-55AB-22C2-BEE3-1E0FF8AAC28D}"/>
              </a:ext>
            </a:extLst>
          </p:cNvPr>
          <p:cNvGrpSpPr>
            <a:grpSpLocks noChangeAspect="1"/>
          </p:cNvGrpSpPr>
          <p:nvPr/>
        </p:nvGrpSpPr>
        <p:grpSpPr>
          <a:xfrm>
            <a:off x="148579" y="4344933"/>
            <a:ext cx="5592863" cy="722758"/>
            <a:chOff x="764332" y="2999817"/>
            <a:chExt cx="11263336" cy="145554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4C787F1-E312-B6FB-ADEF-147FDE077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332" y="2999817"/>
              <a:ext cx="11263336" cy="14555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0399DCB-05E4-3E86-C0E8-B954D2A45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3434" y="2999817"/>
              <a:ext cx="2004234" cy="6619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B35D4D-51B5-4A4A-B103-2E7C04BAEE58}"/>
              </a:ext>
            </a:extLst>
          </p:cNvPr>
          <p:cNvGrpSpPr>
            <a:grpSpLocks noChangeAspect="1"/>
          </p:cNvGrpSpPr>
          <p:nvPr/>
        </p:nvGrpSpPr>
        <p:grpSpPr>
          <a:xfrm>
            <a:off x="148580" y="265070"/>
            <a:ext cx="5596097" cy="1375860"/>
            <a:chOff x="2085500" y="2931625"/>
            <a:chExt cx="9220999" cy="219475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0090F1F-2437-E97E-5957-FA30A9561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500" y="2931625"/>
              <a:ext cx="9220999" cy="21947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112FA82-1EBE-D518-4B22-6C9834463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2917" y="4737721"/>
              <a:ext cx="1173582" cy="3886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B59B365-100E-F0C9-0AC8-943511043103}"/>
              </a:ext>
            </a:extLst>
          </p:cNvPr>
          <p:cNvGrpSpPr>
            <a:grpSpLocks noChangeAspect="1"/>
          </p:cNvGrpSpPr>
          <p:nvPr/>
        </p:nvGrpSpPr>
        <p:grpSpPr>
          <a:xfrm>
            <a:off x="181949" y="1790711"/>
            <a:ext cx="5592864" cy="2182912"/>
            <a:chOff x="6330896" y="-339015"/>
            <a:chExt cx="6287045" cy="245385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17639E9-CEE0-4A81-8451-38ACB8904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896" y="-339015"/>
              <a:ext cx="6287045" cy="24538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79BC040-9489-EE7F-B773-FB7FA9B0C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707" y="1665219"/>
              <a:ext cx="2004234" cy="449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EBA89F7-672A-4687-6F75-02049E425B53}"/>
              </a:ext>
            </a:extLst>
          </p:cNvPr>
          <p:cNvGrpSpPr>
            <a:grpSpLocks noChangeAspect="1"/>
          </p:cNvGrpSpPr>
          <p:nvPr/>
        </p:nvGrpSpPr>
        <p:grpSpPr>
          <a:xfrm>
            <a:off x="148578" y="5439001"/>
            <a:ext cx="5592863" cy="1162534"/>
            <a:chOff x="1733172" y="2638513"/>
            <a:chExt cx="8725656" cy="181371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413532B-2E7C-17B4-186E-260C06520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3172" y="2638513"/>
              <a:ext cx="8725656" cy="18137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90A5A3-2F83-A16A-514A-A275DD061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1868" y="3781612"/>
              <a:ext cx="1386960" cy="670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4" name="Picture Placeholder 35">
            <a:extLst>
              <a:ext uri="{FF2B5EF4-FFF2-40B4-BE49-F238E27FC236}">
                <a16:creationId xmlns:a16="http://schemas.microsoft.com/office/drawing/2014/main" id="{9A55F8AD-6E3E-6B0A-37BA-457F3AD49E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1"/>
          <a:srcRect l="7125" r="7125"/>
          <a:stretch>
            <a:fillRect/>
          </a:stretch>
        </p:blipFill>
        <p:spPr>
          <a:xfrm>
            <a:off x="0" y="-11113"/>
            <a:ext cx="5791200" cy="688022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E60693-FEA3-A51C-B35A-A0F42DAA3F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9835" y="4344933"/>
            <a:ext cx="5486400" cy="2256602"/>
          </a:xfrm>
        </p:spPr>
        <p:txBody>
          <a:bodyPr/>
          <a:lstStyle/>
          <a:p>
            <a:r>
              <a:rPr lang="en-US" sz="2000" b="0" dirty="0">
                <a:latin typeface="+mj-lt"/>
              </a:rPr>
              <a:t>Does this “billowy” white… </a:t>
            </a:r>
          </a:p>
          <a:p>
            <a:pPr marL="342900" indent="-230188">
              <a:buFont typeface="Arial" panose="020B0604020202020204" pitchFamily="34" charset="0"/>
              <a:buChar char="•"/>
            </a:pPr>
            <a:r>
              <a:rPr lang="en-US" sz="2000" b="0" dirty="0">
                <a:latin typeface="+mj-lt"/>
              </a:rPr>
              <a:t>Represent the fresh, clean mindset the world is craving?</a:t>
            </a:r>
          </a:p>
          <a:p>
            <a:pPr marL="342900" indent="-230188">
              <a:buFont typeface="Arial" panose="020B0604020202020204" pitchFamily="34" charset="0"/>
              <a:buChar char="•"/>
            </a:pPr>
            <a:r>
              <a:rPr lang="en-US" sz="2000" b="0" dirty="0">
                <a:latin typeface="+mj-lt"/>
              </a:rPr>
              <a:t>Miss the mark with a bland or boring (non)color?</a:t>
            </a:r>
          </a:p>
          <a:p>
            <a:pPr marL="342900" indent="-230188">
              <a:buFont typeface="Arial" panose="020B0604020202020204" pitchFamily="34" charset="0"/>
              <a:buChar char="•"/>
            </a:pPr>
            <a:r>
              <a:rPr lang="en-US" sz="2000" b="0" dirty="0">
                <a:latin typeface="+mj-lt"/>
              </a:rPr>
              <a:t>[???]</a:t>
            </a:r>
          </a:p>
        </p:txBody>
      </p:sp>
    </p:spTree>
    <p:extLst>
      <p:ext uri="{BB962C8B-B14F-4D97-AF65-F5344CB8AC3E}">
        <p14:creationId xmlns:p14="http://schemas.microsoft.com/office/powerpoint/2010/main" val="380155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>
          <a:extLst>
            <a:ext uri="{FF2B5EF4-FFF2-40B4-BE49-F238E27FC236}">
              <a16:creationId xmlns:a16="http://schemas.microsoft.com/office/drawing/2014/main" id="{E1C09BCF-B476-337B-9EC5-9E3211A69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4">
            <a:extLst>
              <a:ext uri="{FF2B5EF4-FFF2-40B4-BE49-F238E27FC236}">
                <a16:creationId xmlns:a16="http://schemas.microsoft.com/office/drawing/2014/main" id="{ECFAEBDE-89E3-60DF-F4F2-6855DBAABF1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46" name="Google Shape;346;p14">
            <a:extLst>
              <a:ext uri="{FF2B5EF4-FFF2-40B4-BE49-F238E27FC236}">
                <a16:creationId xmlns:a16="http://schemas.microsoft.com/office/drawing/2014/main" id="{109EF88D-ED9F-1309-58EA-9194896C6B17}"/>
              </a:ext>
            </a:extLst>
          </p:cNvPr>
          <p:cNvSpPr/>
          <p:nvPr/>
        </p:nvSpPr>
        <p:spPr>
          <a:xfrm>
            <a:off x="321564" y="320040"/>
            <a:ext cx="11548872" cy="6217920"/>
          </a:xfrm>
          <a:prstGeom prst="rect">
            <a:avLst/>
          </a:prstGeom>
          <a:solidFill>
            <a:srgbClr val="F0EFE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348" name="Google Shape;348;p14">
            <a:extLst>
              <a:ext uri="{FF2B5EF4-FFF2-40B4-BE49-F238E27FC236}">
                <a16:creationId xmlns:a16="http://schemas.microsoft.com/office/drawing/2014/main" id="{FAE16094-9DEC-9384-0C47-6D4B7A04F0FF}"/>
              </a:ext>
            </a:extLst>
          </p:cNvPr>
          <p:cNvCxnSpPr/>
          <p:nvPr/>
        </p:nvCxnSpPr>
        <p:spPr>
          <a:xfrm>
            <a:off x="4650251" y="2057399"/>
            <a:ext cx="0" cy="2743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Google Shape;346;p14">
            <a:extLst>
              <a:ext uri="{FF2B5EF4-FFF2-40B4-BE49-F238E27FC236}">
                <a16:creationId xmlns:a16="http://schemas.microsoft.com/office/drawing/2014/main" id="{70CE7E40-40AF-1B37-39F8-028072EAC36B}"/>
              </a:ext>
            </a:extLst>
          </p:cNvPr>
          <p:cNvSpPr/>
          <p:nvPr/>
        </p:nvSpPr>
        <p:spPr>
          <a:xfrm>
            <a:off x="725367" y="691989"/>
            <a:ext cx="10741266" cy="5645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21BF41-BC43-C483-1C9C-A50214F97199}"/>
              </a:ext>
            </a:extLst>
          </p:cNvPr>
          <p:cNvGrpSpPr/>
          <p:nvPr/>
        </p:nvGrpSpPr>
        <p:grpSpPr>
          <a:xfrm>
            <a:off x="954304" y="817885"/>
            <a:ext cx="10283392" cy="5222230"/>
            <a:chOff x="1017436" y="806701"/>
            <a:chExt cx="10283392" cy="52222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6F6DD3-D1FD-47C9-98C2-F7CD16349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6241" y="806701"/>
              <a:ext cx="1022018" cy="153302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10D030-5BB6-098C-B39B-959EAA7B4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9814" y="2339729"/>
              <a:ext cx="3882015" cy="98454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EC69E7-3C37-0ABC-9CA7-1E9B46168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3625" t="20767" r="25942" b="13973"/>
            <a:stretch>
              <a:fillRect/>
            </a:stretch>
          </p:blipFill>
          <p:spPr>
            <a:xfrm>
              <a:off x="4379814" y="3352157"/>
              <a:ext cx="3716211" cy="26735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E58B0E-D02A-79B0-58E8-AD0195B20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61830" y="2226366"/>
              <a:ext cx="3038998" cy="380256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ABA5E29-E0E5-C3AD-3B5C-B938BABEE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436" y="1061099"/>
              <a:ext cx="3239109" cy="496461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6A6D08A-243C-E2DD-D06A-33C21379D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17955" y="1061100"/>
              <a:ext cx="5842750" cy="11042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2693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09FB1BCF-3F66-D934-3D2E-1A830A922D6D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307172404"/>
              </p:ext>
            </p:extLst>
          </p:nvPr>
        </p:nvGraphicFramePr>
        <p:xfrm>
          <a:off x="593725" y="308610"/>
          <a:ext cx="10972800" cy="61722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3089379088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3306680834"/>
                    </a:ext>
                  </a:extLst>
                </a:gridCol>
              </a:tblGrid>
              <a:tr h="626580">
                <a:tc grid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j-lt"/>
                        </a:rPr>
                        <a:t>Investigating Consumers &amp; Color: Activity Menu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5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719294"/>
                  </a:ext>
                </a:extLst>
              </a:tr>
              <a:tr h="132506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Ad &amp; Packaging Analysis</a:t>
                      </a:r>
                    </a:p>
                    <a:p>
                      <a:pPr marL="0" indent="0"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0" u="sng" dirty="0">
                          <a:solidFill>
                            <a:schemeClr val="bg1"/>
                          </a:solidFill>
                          <a:latin typeface="+mn-lt"/>
                        </a:rPr>
                        <a:t>Focus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: Persuasive design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Analyze how color influences emotions and choices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Identify target audiences through color use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Compare the same product with different color schemes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The Pink Tax</a:t>
                      </a:r>
                    </a:p>
                    <a:p>
                      <a:pPr marL="0" indent="0"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0" u="sng" dirty="0">
                          <a:solidFill>
                            <a:schemeClr val="bg1"/>
                          </a:solidFill>
                          <a:latin typeface="+mn-lt"/>
                        </a:rPr>
                        <a:t>Focus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: Equity &amp; pricing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Compare prices of similar products in different colors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Investigate whether higher prices reflect real differences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Discuss fairness and consumer impact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076759"/>
                  </a:ext>
                </a:extLst>
              </a:tr>
              <a:tr h="132506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0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Brand Identity Case Study</a:t>
                      </a:r>
                    </a:p>
                    <a:p>
                      <a:pPr marL="0" indent="0"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0" u="sng" dirty="0">
                          <a:solidFill>
                            <a:schemeClr val="bg1"/>
                          </a:solidFill>
                          <a:latin typeface="+mn-lt"/>
                        </a:rPr>
                        <a:t>Focus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: Branding &amp; recognition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Research how brands use color consistently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Explore trademarks and exclusive color use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Predict what might happen if a brand changed its color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0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Redesign the Product</a:t>
                      </a:r>
                    </a:p>
                    <a:p>
                      <a:pPr marL="0" indent="0"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0" u="sng" dirty="0">
                          <a:solidFill>
                            <a:schemeClr val="bg1"/>
                          </a:solidFill>
                          <a:latin typeface="+mn-lt"/>
                        </a:rPr>
                        <a:t>Focus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: Value &amp; marketing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Redesign a familiar product using new colors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Identify a new target audience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Decide whether the price should change and why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429051"/>
                  </a:ext>
                </a:extLst>
              </a:tr>
              <a:tr h="132506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0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Opportunity Cost Reflection</a:t>
                      </a:r>
                    </a:p>
                    <a:p>
                      <a:pPr marL="0" indent="0"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0" u="sng" dirty="0">
                          <a:solidFill>
                            <a:schemeClr val="bg1"/>
                          </a:solidFill>
                          <a:latin typeface="+mn-lt"/>
                        </a:rPr>
                        <a:t>Focus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: Personal finance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Examine purchases influenced by color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Discuss trade-offs when buying duplicates or collections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Connect spending choices to personal values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0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Ethics Debate or Socratic Seminar</a:t>
                      </a:r>
                    </a:p>
                    <a:p>
                      <a:pPr marL="0" indent="0"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0" u="sng" dirty="0">
                          <a:solidFill>
                            <a:schemeClr val="bg1"/>
                          </a:solidFill>
                          <a:latin typeface="+mn-lt"/>
                        </a:rPr>
                        <a:t>Focus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: Consumer responsibility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Should companies own or trademark colors?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Is limited-edition color marketing ethical?</a:t>
                      </a:r>
                    </a:p>
                    <a:p>
                      <a:pPr marL="285750" indent="-285750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When does marketing become manipulation?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805257"/>
                  </a:ext>
                </a:extLst>
              </a:tr>
              <a:tr h="1570441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Culture &amp; Color</a:t>
                      </a:r>
                    </a:p>
                    <a:p>
                      <a:pPr marL="0" indent="0" algn="l" defTabSz="914400" rtl="0" eaLnBrk="1" latinLnBrk="0" hangingPunct="1"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0" u="sng" dirty="0">
                          <a:solidFill>
                            <a:schemeClr val="bg1"/>
                          </a:solidFill>
                          <a:latin typeface="+mn-lt"/>
                        </a:rPr>
                        <a:t>Focus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: Perspective &amp; inclusion</a:t>
                      </a:r>
                    </a:p>
                    <a:p>
                      <a:pPr marL="285750" indent="-285750" algn="l" defTabSz="914400" rtl="0" eaLnBrk="1" latinLnBrk="0" hangingPunct="1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Explore how color meanings vary across cultures</a:t>
                      </a:r>
                    </a:p>
                    <a:p>
                      <a:pPr marL="285750" indent="-285750" algn="l" defTabSz="914400" rtl="0" eaLnBrk="1" latinLnBrk="0" hangingPunct="1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Consider how companies adapt colors for different audiences</a:t>
                      </a:r>
                    </a:p>
                    <a:p>
                      <a:pPr marL="285750" indent="-285750" algn="l" defTabSz="914400" rtl="0" eaLnBrk="1" latinLnBrk="0" hangingPunct="1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Connect color to community and identity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Color of the Year Alternative</a:t>
                      </a:r>
                    </a:p>
                    <a:p>
                      <a:pPr marL="0" indent="0" algn="l" defTabSz="914400" rtl="0" eaLnBrk="1" latinLnBrk="0" hangingPunct="1"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b="0" u="sng" dirty="0">
                          <a:solidFill>
                            <a:schemeClr val="bg1"/>
                          </a:solidFill>
                          <a:latin typeface="+mn-lt"/>
                        </a:rPr>
                        <a:t>Focus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: Marketing, consumer influence, &amp; ethics</a:t>
                      </a:r>
                    </a:p>
                    <a:p>
                      <a:pPr marL="285750" indent="-285750" algn="l" defTabSz="914400" rtl="0" eaLnBrk="1" latinLnBrk="0" hangingPunct="1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Analyze past “Color of the Year” selections</a:t>
                      </a:r>
                    </a:p>
                    <a:p>
                      <a:pPr marL="285750" indent="-285750" algn="l" defTabSz="914400" rtl="0" eaLnBrk="1" latinLnBrk="0" hangingPunct="1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Propose a new color for the upcoming year</a:t>
                      </a:r>
                    </a:p>
                    <a:p>
                      <a:pPr marL="285750" indent="-285750" algn="l" defTabSz="914400" rtl="0" eaLnBrk="1" latinLnBrk="0" hangingPunct="1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n-lt"/>
                        </a:rPr>
                        <a:t>Justify the choice using consumer trends, emotions, or social context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751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0378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E5FD8-DDD4-E2D8-A4E7-5A3400268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</p:spPr>
        <p:txBody>
          <a:bodyPr anchor="b">
            <a:normAutofit/>
          </a:bodyPr>
          <a:lstStyle/>
          <a:p>
            <a:r>
              <a:rPr lang="en-US"/>
              <a:t>COMING UP:</a:t>
            </a:r>
            <a:br>
              <a:rPr lang="en-US" noProof="0"/>
            </a:br>
            <a:br>
              <a:rPr lang="en-US" dirty="0"/>
            </a:br>
            <a:r>
              <a:rPr lang="en-US" dirty="0"/>
              <a:t>March Madness Tournaments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FE258F-85E6-EC19-37CA-CD2088CE9EA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94360" y="3279579"/>
            <a:ext cx="5044440" cy="2994415"/>
          </a:xfrm>
        </p:spPr>
        <p:txBody>
          <a:bodyPr>
            <a:normAutofit/>
          </a:bodyPr>
          <a:lstStyle/>
          <a:p>
            <a:r>
              <a:rPr lang="en-US"/>
              <a:t>NCAA Men’s and Women’s College Basketball Tournaments</a:t>
            </a:r>
          </a:p>
          <a:p>
            <a:r>
              <a:rPr lang="en-US" dirty="0"/>
              <a:t>Generates </a:t>
            </a:r>
            <a:r>
              <a:rPr lang="en-US"/>
              <a:t>$1B+ </a:t>
            </a:r>
            <a:r>
              <a:rPr lang="en-US" dirty="0"/>
              <a:t>in revenue</a:t>
            </a:r>
          </a:p>
          <a:p>
            <a:r>
              <a:rPr lang="en-US" dirty="0"/>
              <a:t>Men’s Tourney: 1 game = $2 million</a:t>
            </a:r>
          </a:p>
          <a:p>
            <a:r>
              <a:rPr lang="en-US" dirty="0"/>
              <a:t>Women’s Tourney: 1 game = $113,000</a:t>
            </a:r>
          </a:p>
          <a:p>
            <a:r>
              <a:rPr lang="en-US" dirty="0"/>
              <a:t>Over $15.5M in sports betting (2023)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4" name="Picture 6" descr="Download our Printable March Madness Brackets 2025 (3 Different PDF Versions) - Interbasket">
            <a:extLst>
              <a:ext uri="{FF2B5EF4-FFF2-40B4-BE49-F238E27FC236}">
                <a16:creationId xmlns:a16="http://schemas.microsoft.com/office/drawing/2014/main" id="{3C162C4C-6867-D345-3BA3-E1CF3390B35E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2" t="3520" r="17918" b="392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4ACEB4-4E91-AAED-D713-95E3F4EFE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060" y="4294189"/>
            <a:ext cx="1416363" cy="6646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7FE873-50B1-509C-0951-6EB1B4CAA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7940" y="833043"/>
            <a:ext cx="1119484" cy="5643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9DF9C5-A666-2272-A7EA-187B76EBF6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8547" b="17924"/>
          <a:stretch>
            <a:fillRect/>
          </a:stretch>
        </p:blipFill>
        <p:spPr>
          <a:xfrm>
            <a:off x="5376661" y="5973204"/>
            <a:ext cx="1505160" cy="5144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85670A-7E5E-6E06-BBAD-9092977DCD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2524" y="2563811"/>
            <a:ext cx="1304899" cy="4516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BA40B3-52E6-8219-EDFD-26E6AA7CFD2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9948" b="9408"/>
          <a:stretch>
            <a:fillRect/>
          </a:stretch>
        </p:blipFill>
        <p:spPr>
          <a:xfrm>
            <a:off x="11277628" y="893340"/>
            <a:ext cx="868708" cy="4372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339EDE-61CA-E0E3-EF67-A64E813213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77628" y="2415886"/>
            <a:ext cx="1026623" cy="5996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1ED7B1F-F622-8620-3769-632882CB55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10266" y="4197076"/>
            <a:ext cx="1024155" cy="57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05990D2-7DD5-57DC-2202-A3C11503475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798" t="15395" r="12816" b="12361"/>
          <a:stretch>
            <a:fillRect/>
          </a:stretch>
        </p:blipFill>
        <p:spPr>
          <a:xfrm>
            <a:off x="11280096" y="5944558"/>
            <a:ext cx="1024155" cy="54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1BEB3-89EE-A2A1-53DB-2381AE90C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E342ACEF-D76C-C16D-40E5-58FA6FF97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10972800" cy="1408831"/>
          </a:xfrm>
        </p:spPr>
        <p:txBody>
          <a:bodyPr/>
          <a:lstStyle/>
          <a:p>
            <a:r>
              <a:rPr kumimoji="0" lang="en-US" sz="2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j-ea"/>
                <a:cs typeface="+mj-cs"/>
              </a:rPr>
              <a:t>MONEY MATCH:</a:t>
            </a:r>
            <a:br>
              <a:rPr kumimoji="0" lang="en-US" sz="2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j-ea"/>
                <a:cs typeface="+mj-cs"/>
              </a:rPr>
            </a:br>
            <a:br>
              <a:rPr kumimoji="0" lang="en-US" sz="2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j-ea"/>
                <a:cs typeface="+mj-cs"/>
              </a:rPr>
            </a:br>
            <a:r>
              <a:rPr lang="en-US" dirty="0"/>
              <a:t>March Madness (2025)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D4FC73D5-CACA-7C5E-DD4B-393C315AEE26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48656564"/>
              </p:ext>
            </p:extLst>
          </p:nvPr>
        </p:nvGraphicFramePr>
        <p:xfrm>
          <a:off x="594359" y="2481362"/>
          <a:ext cx="7025641" cy="402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025641">
                  <a:extLst>
                    <a:ext uri="{9D8B030D-6E8A-4147-A177-3AD203B41FA5}">
                      <a16:colId xmlns:a16="http://schemas.microsoft.com/office/drawing/2014/main" val="972907673"/>
                    </a:ext>
                  </a:extLst>
                </a:gridCol>
              </a:tblGrid>
              <a:tr h="48634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kumimoji="0" 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Price of a single-game NCAA Tournament ticket this season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696116"/>
                  </a:ext>
                </a:extLst>
              </a:tr>
              <a:tr h="48634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 startAt="2"/>
                        <a:tabLst/>
                        <a:defRPr/>
                      </a:pPr>
                      <a:r>
                        <a:rPr kumimoji="0" 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College basketball programs involved in corruption case/paying players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2557089"/>
                  </a:ext>
                </a:extLst>
              </a:tr>
              <a:tr h="48634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 startAt="3"/>
                        <a:tabLst/>
                        <a:defRPr/>
                      </a:pPr>
                      <a:r>
                        <a:rPr kumimoji="0" 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Salary for college basketball’s highest paid coach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615328"/>
                  </a:ext>
                </a:extLst>
              </a:tr>
              <a:tr h="48634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 startAt="4"/>
                        <a:tabLst/>
                        <a:defRPr/>
                      </a:pPr>
                      <a:r>
                        <a:rPr kumimoji="0" 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NCAA’s women’s basketball fund’s 2025 distribution to D1 schools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7192963"/>
                  </a:ext>
                </a:extLst>
              </a:tr>
              <a:tr h="48634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 startAt="5"/>
                        <a:tabLst/>
                        <a:defRPr/>
                      </a:pPr>
                      <a:r>
                        <a:rPr kumimoji="0" 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Amount the players participating in the tournament earn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804480"/>
                  </a:ext>
                </a:extLst>
              </a:tr>
              <a:tr h="61898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 startAt="6"/>
                        <a:tabLst/>
                        <a:defRPr/>
                      </a:pPr>
                      <a:r>
                        <a:rPr kumimoji="0" 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Difference between average NBA rookie’s salary and D1 men’s athlete basketball scholarship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5483686"/>
                  </a:ext>
                </a:extLst>
              </a:tr>
              <a:tr h="48634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 startAt="7"/>
                        <a:tabLst/>
                        <a:defRPr/>
                      </a:pPr>
                      <a:r>
                        <a:rPr kumimoji="0" 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Annual estimated revenue for the NCAA in 2024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279490"/>
                  </a:ext>
                </a:extLst>
              </a:tr>
              <a:tr h="48634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 startAt="8"/>
                        <a:tabLst/>
                        <a:defRPr/>
                      </a:pPr>
                      <a:r>
                        <a:rPr kumimoji="0" 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Corporate losses due to unproductive workers during March Madness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tx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862478"/>
                  </a:ext>
                </a:extLst>
              </a:tr>
            </a:tbl>
          </a:graphicData>
        </a:graphic>
      </p:graphicFrame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6DD86FF-1B7F-3080-04DA-2DE93B1DE89C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899821697"/>
              </p:ext>
            </p:extLst>
          </p:nvPr>
        </p:nvGraphicFramePr>
        <p:xfrm>
          <a:off x="8088086" y="2481362"/>
          <a:ext cx="3478439" cy="402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78439">
                  <a:extLst>
                    <a:ext uri="{9D8B030D-6E8A-4147-A177-3AD203B41FA5}">
                      <a16:colId xmlns:a16="http://schemas.microsoft.com/office/drawing/2014/main" val="1856848073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eriod"/>
                        <a:tabLst/>
                        <a:defRPr/>
                      </a:pPr>
                      <a:r>
                        <a:rPr kumimoji="0" lang="en-US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</a:rPr>
                        <a:t>$1,300,000,000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170551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eriod" startAt="2"/>
                        <a:tabLst/>
                        <a:defRPr/>
                      </a:pPr>
                      <a:r>
                        <a:rPr kumimoji="0" lang="en-US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</a:rPr>
                        <a:t>$9,600,000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972493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eriod" startAt="3"/>
                        <a:tabLst/>
                        <a:defRPr/>
                      </a:pPr>
                      <a:r>
                        <a:rPr kumimoji="0" lang="en-US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</a:rPr>
                        <a:t>52x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092585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eriod" startAt="4"/>
                        <a:tabLst/>
                        <a:defRPr/>
                      </a:pPr>
                      <a:r>
                        <a:rPr kumimoji="0" lang="en-US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</a:rPr>
                        <a:t>$17,000,000,000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036852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eriod" startAt="5"/>
                        <a:tabLst/>
                        <a:defRPr/>
                      </a:pPr>
                      <a:r>
                        <a:rPr kumimoji="0" lang="en-US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</a:rPr>
                        <a:t>$452.00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058992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eriod" startAt="6"/>
                        <a:tabLst/>
                        <a:defRPr/>
                      </a:pPr>
                      <a:r>
                        <a:rPr kumimoji="0" lang="en-US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</a:rPr>
                        <a:t>$15,000,000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050717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eriod" startAt="7"/>
                        <a:tabLst/>
                        <a:defRPr/>
                      </a:pPr>
                      <a:r>
                        <a:rPr kumimoji="0" lang="en-US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</a:rPr>
                        <a:t>$0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640135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eriod" startAt="8"/>
                        <a:tabLst/>
                        <a:defRPr/>
                      </a:pPr>
                      <a:r>
                        <a:rPr kumimoji="0" lang="en-US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</a:rPr>
                        <a:t>12+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291264"/>
                  </a:ext>
                </a:extLst>
              </a:tr>
            </a:tbl>
          </a:graphicData>
        </a:graphic>
      </p:graphicFrame>
      <p:sp>
        <p:nvSpPr>
          <p:cNvPr id="5" name="Title 8">
            <a:extLst>
              <a:ext uri="{FF2B5EF4-FFF2-40B4-BE49-F238E27FC236}">
                <a16:creationId xmlns:a16="http://schemas.microsoft.com/office/drawing/2014/main" id="{F24394CF-CB7C-E13B-BAA2-D68A2A19F142}"/>
              </a:ext>
            </a:extLst>
          </p:cNvPr>
          <p:cNvSpPr txBox="1">
            <a:spLocks/>
          </p:cNvSpPr>
          <p:nvPr/>
        </p:nvSpPr>
        <p:spPr>
          <a:xfrm>
            <a:off x="593725" y="942340"/>
            <a:ext cx="10972800" cy="9902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0" dirty="0"/>
              <a:t>Match each statement below to the correct number on the right. </a:t>
            </a:r>
          </a:p>
        </p:txBody>
      </p:sp>
    </p:spTree>
    <p:extLst>
      <p:ext uri="{BB962C8B-B14F-4D97-AF65-F5344CB8AC3E}">
        <p14:creationId xmlns:p14="http://schemas.microsoft.com/office/powerpoint/2010/main" val="4159259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09093-14E9-94B5-BC7C-F5EEA92A9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College Sports and State Budgets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F5FFC-2AD8-8EE0-190A-25B433E6C3C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u="sng" dirty="0"/>
              <a:t>Economic Learning Opportunities in Sports:</a:t>
            </a:r>
          </a:p>
          <a:p>
            <a:pPr marL="685800"/>
            <a:r>
              <a:rPr lang="en-US" dirty="0"/>
              <a:t>Unions and contracts</a:t>
            </a:r>
          </a:p>
          <a:p>
            <a:pPr marL="685800"/>
            <a:r>
              <a:rPr lang="en-US" dirty="0"/>
              <a:t>Stadiums and sales tax</a:t>
            </a:r>
          </a:p>
          <a:p>
            <a:pPr marL="685800"/>
            <a:r>
              <a:rPr lang="en-US" dirty="0"/>
              <a:t>Costs and benefits to host cities</a:t>
            </a:r>
          </a:p>
          <a:p>
            <a:pPr marL="685800"/>
            <a:r>
              <a:rPr lang="en-US" dirty="0">
                <a:latin typeface="+mj-lt"/>
              </a:rPr>
              <a:t>State education funding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4E570F-25B2-2AE6-D27A-CBA2B5867AA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94360" y="3429000"/>
            <a:ext cx="5198269" cy="2701108"/>
          </a:xfrm>
        </p:spPr>
        <p:txBody>
          <a:bodyPr anchor="ctr">
            <a:normAutofit/>
          </a:bodyPr>
          <a:lstStyle/>
          <a:p>
            <a:pPr marL="631825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+mj-lt"/>
              </a:rPr>
              <a:t>Coaches at public universities are typically state employees</a:t>
            </a:r>
          </a:p>
          <a:p>
            <a:pPr marL="631825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+mj-lt"/>
              </a:rPr>
              <a:t>Salaries often funded by state education budgets</a:t>
            </a:r>
          </a:p>
          <a:p>
            <a:pPr marL="631825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+mj-lt"/>
              </a:rPr>
              <a:t>Economics costs and benefits</a:t>
            </a:r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FECD2664-1F5C-FE04-1DE0-A155146F79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546"/>
          <a:stretch>
            <a:fillRect/>
          </a:stretch>
        </p:blipFill>
        <p:spPr>
          <a:xfrm>
            <a:off x="594359" y="556773"/>
            <a:ext cx="10686571" cy="24367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C5F489-6227-EBB5-CF9B-186A37E61C26}"/>
              </a:ext>
            </a:extLst>
          </p:cNvPr>
          <p:cNvSpPr/>
          <p:nvPr/>
        </p:nvSpPr>
        <p:spPr>
          <a:xfrm>
            <a:off x="3037114" y="1230086"/>
            <a:ext cx="1208315" cy="48985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6-7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4B2DFEB-B8CE-6968-1380-772E70CD9B0E}"/>
              </a:ext>
            </a:extLst>
          </p:cNvPr>
          <p:cNvSpPr/>
          <p:nvPr/>
        </p:nvSpPr>
        <p:spPr>
          <a:xfrm>
            <a:off x="3037113" y="1852172"/>
            <a:ext cx="1208315" cy="48985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13-18</a:t>
            </a:r>
          </a:p>
        </p:txBody>
      </p:sp>
    </p:spTree>
    <p:extLst>
      <p:ext uri="{BB962C8B-B14F-4D97-AF65-F5344CB8AC3E}">
        <p14:creationId xmlns:p14="http://schemas.microsoft.com/office/powerpoint/2010/main" val="320840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2D25E27-6A54-9CCD-8C38-89595EE1F2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9835" y="430529"/>
            <a:ext cx="5486400" cy="3291840"/>
          </a:xfrm>
        </p:spPr>
        <p:txBody>
          <a:bodyPr/>
          <a:lstStyle/>
          <a:p>
            <a:r>
              <a:rPr lang="en-US" sz="2000" dirty="0"/>
              <a:t>HEADLINES: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dirty="0"/>
              <a:t>Climate Disasters &amp; Insurance</a:t>
            </a:r>
          </a:p>
        </p:txBody>
      </p:sp>
      <p:pic>
        <p:nvPicPr>
          <p:cNvPr id="8" name="Picture Placeholder 7" descr="Burning forest and grass">
            <a:extLst>
              <a:ext uri="{FF2B5EF4-FFF2-40B4-BE49-F238E27FC236}">
                <a16:creationId xmlns:a16="http://schemas.microsoft.com/office/drawing/2014/main" id="{8EE30604-71F3-D863-E376-DF4190C43A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3" r="21943"/>
          <a:stretch>
            <a:fillRect/>
          </a:stretch>
        </p:blipFill>
        <p:spPr/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74EDA3A5-4570-DF4F-0F60-B76A2E93945F}"/>
              </a:ext>
            </a:extLst>
          </p:cNvPr>
          <p:cNvGrpSpPr/>
          <p:nvPr/>
        </p:nvGrpSpPr>
        <p:grpSpPr>
          <a:xfrm>
            <a:off x="98768" y="1589731"/>
            <a:ext cx="5499412" cy="1598648"/>
            <a:chOff x="98769" y="2032680"/>
            <a:chExt cx="5499412" cy="159864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477A3B0-D03B-FB36-5659-0BD56DC9E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80" b="15704"/>
            <a:stretch>
              <a:fillRect/>
            </a:stretch>
          </p:blipFill>
          <p:spPr>
            <a:xfrm>
              <a:off x="98769" y="2032680"/>
              <a:ext cx="5499412" cy="15986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6A5FBC7-2BEA-060B-CAAD-ECA3EF0BA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9890" y="2999282"/>
              <a:ext cx="1468291" cy="63204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E1F747B-0BBA-1C4B-D48B-F244B4ADE87C}"/>
              </a:ext>
            </a:extLst>
          </p:cNvPr>
          <p:cNvGrpSpPr>
            <a:grpSpLocks noChangeAspect="1"/>
          </p:cNvGrpSpPr>
          <p:nvPr/>
        </p:nvGrpSpPr>
        <p:grpSpPr>
          <a:xfrm>
            <a:off x="98768" y="5311260"/>
            <a:ext cx="4913135" cy="1310157"/>
            <a:chOff x="1299559" y="2808497"/>
            <a:chExt cx="7710544" cy="21382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FF2C0B3-CC09-A1EE-AAF6-343EF2CF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559" y="2808497"/>
              <a:ext cx="7710544" cy="18203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65CCE30-80D0-FA16-1E0A-982EB5033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5149" y="4474302"/>
              <a:ext cx="3154953" cy="47248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99288A0-8DC0-6CDA-62AF-B217436F6655}"/>
              </a:ext>
            </a:extLst>
          </p:cNvPr>
          <p:cNvGrpSpPr/>
          <p:nvPr/>
        </p:nvGrpSpPr>
        <p:grpSpPr>
          <a:xfrm>
            <a:off x="98768" y="3323499"/>
            <a:ext cx="5499412" cy="1852640"/>
            <a:chOff x="98768" y="3323499"/>
            <a:chExt cx="5499412" cy="185264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D9401A-F834-F9E5-77AF-A4ED7D7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76"/>
            <a:stretch>
              <a:fillRect/>
            </a:stretch>
          </p:blipFill>
          <p:spPr>
            <a:xfrm>
              <a:off x="98768" y="3323499"/>
              <a:ext cx="5499412" cy="18526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A7DECD1-FF59-FA98-B4EF-23DAEA18E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0929" y="4768778"/>
              <a:ext cx="3807251" cy="364289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3251CC6-5308-2159-9373-E9D5E4F86A60}"/>
              </a:ext>
            </a:extLst>
          </p:cNvPr>
          <p:cNvGrpSpPr/>
          <p:nvPr/>
        </p:nvGrpSpPr>
        <p:grpSpPr>
          <a:xfrm>
            <a:off x="98768" y="95263"/>
            <a:ext cx="4587638" cy="1359348"/>
            <a:chOff x="3825043" y="3040346"/>
            <a:chExt cx="4587638" cy="135934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3EEEC74-48BE-F394-17BD-D3BC08D54D64}"/>
                </a:ext>
              </a:extLst>
            </p:cNvPr>
            <p:cNvGrpSpPr/>
            <p:nvPr/>
          </p:nvGrpSpPr>
          <p:grpSpPr>
            <a:xfrm>
              <a:off x="3825043" y="3040346"/>
              <a:ext cx="4587638" cy="1359348"/>
              <a:chOff x="3825043" y="3040346"/>
              <a:chExt cx="4587638" cy="1359348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01981154-B03F-BCBE-9300-4A1425F44B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5043" y="3040346"/>
                <a:ext cx="4587638" cy="785132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5697B8F5-A5AD-7558-D660-A04BD0AEB3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5043" y="3774800"/>
                <a:ext cx="4587638" cy="6248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6485F27-482A-0BD5-565E-CA7626380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1845" y="3995041"/>
              <a:ext cx="2470836" cy="404653"/>
            </a:xfrm>
            <a:prstGeom prst="rect">
              <a:avLst/>
            </a:prstGeom>
          </p:spPr>
        </p:pic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4E76B-D7F5-0928-7A5F-B63362C21F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9835" y="4403558"/>
            <a:ext cx="5486400" cy="1810964"/>
          </a:xfrm>
        </p:spPr>
        <p:txBody>
          <a:bodyPr/>
          <a:lstStyle/>
          <a:p>
            <a:r>
              <a:rPr lang="en-US" b="0" dirty="0">
                <a:latin typeface="+mj-lt"/>
              </a:rPr>
              <a:t>Risk Management Strategies:</a:t>
            </a:r>
          </a:p>
          <a:p>
            <a:pPr marL="342900" indent="-230188">
              <a:buFont typeface="Arial" panose="020B0604020202020204" pitchFamily="34" charset="0"/>
              <a:buChar char="•"/>
            </a:pPr>
            <a:r>
              <a:rPr lang="en-US" b="0" dirty="0">
                <a:latin typeface="+mj-lt"/>
              </a:rPr>
              <a:t>Accept the risk</a:t>
            </a:r>
          </a:p>
          <a:p>
            <a:pPr marL="342900" indent="-230188">
              <a:buFont typeface="Arial" panose="020B0604020202020204" pitchFamily="34" charset="0"/>
              <a:buChar char="•"/>
            </a:pPr>
            <a:r>
              <a:rPr lang="en-US" b="0" dirty="0">
                <a:latin typeface="+mj-lt"/>
              </a:rPr>
              <a:t>Reduce the risk</a:t>
            </a:r>
          </a:p>
          <a:p>
            <a:pPr marL="342900" indent="-230188">
              <a:buFont typeface="Arial" panose="020B0604020202020204" pitchFamily="34" charset="0"/>
              <a:buChar char="•"/>
            </a:pPr>
            <a:r>
              <a:rPr lang="en-US" b="0" dirty="0">
                <a:latin typeface="+mj-lt"/>
              </a:rPr>
              <a:t>Transfer the risk</a:t>
            </a:r>
          </a:p>
          <a:p>
            <a:pPr marL="342900" indent="-230188">
              <a:buFont typeface="Arial" panose="020B0604020202020204" pitchFamily="34" charset="0"/>
              <a:buChar char="•"/>
            </a:pPr>
            <a:r>
              <a:rPr lang="en-US" b="0" dirty="0">
                <a:latin typeface="+mj-lt"/>
              </a:rPr>
              <a:t>Avoid the risk</a:t>
            </a:r>
          </a:p>
        </p:txBody>
      </p:sp>
    </p:spTree>
    <p:extLst>
      <p:ext uri="{BB962C8B-B14F-4D97-AF65-F5344CB8AC3E}">
        <p14:creationId xmlns:p14="http://schemas.microsoft.com/office/powerpoint/2010/main" val="81879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7E665-FADC-2BA6-464B-239CDFB0B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t"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LESSON</a:t>
            </a:r>
            <a:br>
              <a:rPr lang="en-US" sz="2000" dirty="0"/>
            </a:br>
            <a:br>
              <a:rPr lang="en-US" sz="2000" dirty="0"/>
            </a:br>
            <a:r>
              <a:rPr lang="en-US" sz="4000" dirty="0"/>
              <a:t>Insurance Video and Quiz</a:t>
            </a:r>
          </a:p>
        </p:txBody>
      </p:sp>
      <p:pic>
        <p:nvPicPr>
          <p:cNvPr id="5" name="Online Media 18" title="Insurance Concept Video">
            <a:hlinkClick r:id="" action="ppaction://media"/>
            <a:extLst>
              <a:ext uri="{FF2B5EF4-FFF2-40B4-BE49-F238E27FC236}">
                <a16:creationId xmlns:a16="http://schemas.microsoft.com/office/drawing/2014/main" id="{EDBC374D-A452-A179-8C01-B368E9310D9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846637" y="1726488"/>
            <a:ext cx="6492875" cy="365224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70710-1136-9887-71CF-31D6DAFA8C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925763"/>
            <a:ext cx="3200400" cy="33797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F00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Grades 9-12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Students will be able to understand the concept of insurance.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bg1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Insurance Concept </a:t>
            </a:r>
            <a:r>
              <a:rPr lang="fr-FR" sz="1800" dirty="0" err="1">
                <a:solidFill>
                  <a:schemeClr val="bg1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r>
              <a:rPr lang="fr-FR" sz="1800" dirty="0">
                <a:solidFill>
                  <a:schemeClr val="bg1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</a:t>
            </a:r>
            <a:r>
              <a:rPr lang="fr-FR" sz="1800" dirty="0" err="1">
                <a:solidFill>
                  <a:schemeClr val="bg1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Vimeo</a:t>
            </a:r>
            <a:r>
              <a:rPr lang="fr-FR" sz="1800" dirty="0">
                <a:solidFill>
                  <a:schemeClr val="bg1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fr-FR" sz="18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Insurance Video and Quiz (Kahoot!)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418EBD-8CD9-DC09-A85A-35D39FB4FC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716" t="10363" b="16675"/>
          <a:stretch>
            <a:fillRect/>
          </a:stretch>
        </p:blipFill>
        <p:spPr>
          <a:xfrm>
            <a:off x="4846637" y="593725"/>
            <a:ext cx="1903906" cy="8726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C20850-887C-175C-DD26-280DC9972167}"/>
              </a:ext>
            </a:extLst>
          </p:cNvPr>
          <p:cNvSpPr txBox="1"/>
          <p:nvPr/>
        </p:nvSpPr>
        <p:spPr>
          <a:xfrm>
            <a:off x="6750543" y="1097075"/>
            <a:ext cx="45889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EE7B08"/>
                </a:solidFill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EconEdLink</a:t>
            </a:r>
            <a:r>
              <a:rPr lang="en-US" dirty="0">
                <a:solidFill>
                  <a:srgbClr val="0070C0"/>
                </a:solidFill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Insurance Video and Quiz</a:t>
            </a:r>
            <a:endParaRPr lang="en-US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652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7A628-BBFE-E086-A1C9-DE6D05C8D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A1BD99E-8E93-397A-73D1-F6C1A8D919C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 t="15477"/>
          <a:stretch>
            <a:fillRect/>
          </a:stretch>
        </p:blipFill>
        <p:spPr>
          <a:xfrm>
            <a:off x="3735731" y="584200"/>
            <a:ext cx="7797113" cy="3998913"/>
          </a:xfr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5E4B4EC-6500-4A02-EA20-1513266300A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3885" y="584005"/>
            <a:ext cx="2962275" cy="3999060"/>
          </a:xfrm>
        </p:spPr>
        <p:txBody>
          <a:bodyPr>
            <a:normAutofit/>
          </a:bodyPr>
          <a:lstStyle/>
          <a:p>
            <a:pPr marL="114300"/>
            <a:r>
              <a:rPr lang="en-US" u="sng" dirty="0">
                <a:latin typeface="+mj-lt"/>
              </a:rPr>
              <a:t>Events</a:t>
            </a:r>
            <a:r>
              <a:rPr lang="en-US" dirty="0">
                <a:latin typeface="+mj-lt"/>
              </a:rPr>
              <a:t>: 23</a:t>
            </a:r>
          </a:p>
          <a:p>
            <a:pPr marL="114300"/>
            <a:r>
              <a:rPr lang="en-US" u="sng" dirty="0">
                <a:latin typeface="+mj-lt"/>
              </a:rPr>
              <a:t>Deaths</a:t>
            </a:r>
            <a:r>
              <a:rPr lang="en-US" dirty="0">
                <a:latin typeface="+mj-lt"/>
              </a:rPr>
              <a:t>: 276</a:t>
            </a:r>
          </a:p>
          <a:p>
            <a:pPr marL="114300"/>
            <a:r>
              <a:rPr lang="en-US" u="sng" dirty="0">
                <a:latin typeface="+mj-lt"/>
              </a:rPr>
              <a:t>Total costs</a:t>
            </a:r>
            <a:r>
              <a:rPr lang="en-US" dirty="0">
                <a:latin typeface="+mj-lt"/>
              </a:rPr>
              <a:t>: $115 billion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No major hurricane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Most destructive fires in history</a:t>
            </a:r>
            <a:endParaRPr lang="en-US" sz="1800" dirty="0">
              <a:latin typeface="+mj-lt"/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24430B8C-F1D4-1699-8C5E-DB3EC88D9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2025 Billion-Dollar Weather &amp; Climate Disasters</a:t>
            </a:r>
          </a:p>
        </p:txBody>
      </p:sp>
    </p:spTree>
    <p:extLst>
      <p:ext uri="{BB962C8B-B14F-4D97-AF65-F5344CB8AC3E}">
        <p14:creationId xmlns:p14="http://schemas.microsoft.com/office/powerpoint/2010/main" val="1569754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4" descr="A map of different colors&#10;&#10;Description automatically generated">
            <a:extLst>
              <a:ext uri="{FF2B5EF4-FFF2-40B4-BE49-F238E27FC236}">
                <a16:creationId xmlns:a16="http://schemas.microsoft.com/office/drawing/2014/main" id="{70E7C22F-5B97-3B82-E4EA-531583E481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" r="14324" b="-323"/>
          <a:stretch/>
        </p:blipFill>
        <p:spPr>
          <a:xfrm>
            <a:off x="0" y="0"/>
            <a:ext cx="12192000" cy="68802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0D89EA-BC0B-50CD-A5BB-F6E67CF31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9" y="329939"/>
            <a:ext cx="5577841" cy="650450"/>
          </a:xfrm>
          <a:solidFill>
            <a:srgbClr val="FFFFFF">
              <a:alpha val="40000"/>
            </a:srgbClr>
          </a:solidFill>
        </p:spPr>
        <p:txBody>
          <a:bodyPr vert="horz" lIns="0" tIns="0" rIns="0" bIns="0" rtlCol="0" anchor="ctr" anchorCtr="0">
            <a:noAutofit/>
          </a:bodyPr>
          <a:lstStyle/>
          <a:p>
            <a:pPr marL="112713" algn="ctr" defTabSz="457200">
              <a:lnSpc>
                <a:spcPct val="80000"/>
              </a:lnSpc>
            </a:pPr>
            <a:r>
              <a:rPr lang="en-US" sz="3200" spc="100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Land Acknowledgement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1AA2-F936-8415-6F81-779253FF56D0}"/>
              </a:ext>
            </a:extLst>
          </p:cNvPr>
          <p:cNvSpPr txBox="1"/>
          <p:nvPr/>
        </p:nvSpPr>
        <p:spPr>
          <a:xfrm>
            <a:off x="6309358" y="1076922"/>
            <a:ext cx="5577841" cy="472487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vert="horz" lIns="0" tIns="0" rIns="0" bIns="0" rtlCol="0" anchor="ctr" anchorCtr="0">
            <a:noAutofit/>
          </a:bodyPr>
          <a:lstStyle>
            <a:lvl1pPr>
              <a:lnSpc>
                <a:spcPct val="80000"/>
              </a:lnSpc>
              <a:spcBef>
                <a:spcPct val="0"/>
              </a:spcBef>
              <a:buNone/>
              <a:defRPr sz="4000" b="1" i="0" spc="100" baseline="0"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112713" marR="0" lvl="0" indent="0" algn="ct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00" normalizeH="0" baseline="0" noProof="0" dirty="0">
                <a:ln>
                  <a:noFill/>
                </a:ln>
                <a:solidFill>
                  <a:srgbClr val="4EB3CF">
                    <a:lumMod val="50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Native-Land.ca | Our home on native land</a:t>
            </a:r>
            <a:endParaRPr kumimoji="0" lang="en-US" sz="2000" b="1" i="0" u="none" strike="noStrike" kern="1200" cap="none" spc="100" normalizeH="0" baseline="0" noProof="0" dirty="0">
              <a:ln>
                <a:noFill/>
              </a:ln>
              <a:solidFill>
                <a:srgbClr val="4EB3CF">
                  <a:lumMod val="50000"/>
                </a:srgbClr>
              </a:solidFill>
              <a:effectLst/>
              <a:uLnTx/>
              <a:uFillTx/>
              <a:latin typeface="Segoe UI Semibold" panose="020B0702040204020203" pitchFamily="34" charset="0"/>
              <a:ea typeface="+mj-ea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548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5DCBBFA-2476-500F-BE96-36CCC6E57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Billion-Dollar Weather &amp; Climate Disasters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AF58A-0015-99A8-7A7A-2B1316CFFD4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Climate Central.org</a:t>
            </a: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Policy-neutral 501(c)(3) nonprofit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Climate communication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Assumed responsibility for billion-dollar disaster database in 2025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6E7A6C06-3334-8D46-CBCA-5FF91904585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rcRect t="7652" r="2126"/>
          <a:stretch>
            <a:fillRect/>
          </a:stretch>
        </p:blipFill>
        <p:spPr>
          <a:xfrm>
            <a:off x="3661409" y="182436"/>
            <a:ext cx="7926706" cy="44006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AEA231-45F9-B8A4-D668-DDC66FD370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307" b="4301"/>
          <a:stretch>
            <a:fillRect/>
          </a:stretch>
        </p:blipFill>
        <p:spPr>
          <a:xfrm>
            <a:off x="3654141" y="2815385"/>
            <a:ext cx="7927975" cy="1937084"/>
          </a:xfrm>
          <a:prstGeom prst="rect">
            <a:avLst/>
          </a:prstGeom>
        </p:spPr>
      </p:pic>
      <p:pic>
        <p:nvPicPr>
          <p:cNvPr id="21" name="Content Placeholder 6">
            <a:extLst>
              <a:ext uri="{FF2B5EF4-FFF2-40B4-BE49-F238E27FC236}">
                <a16:creationId xmlns:a16="http://schemas.microsoft.com/office/drawing/2014/main" id="{533B9190-374A-DF80-AC7F-B96B84EF65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409" y="266657"/>
            <a:ext cx="7920707" cy="26810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E73D314-F808-4A19-2F2C-632C43422473}"/>
                  </a:ext>
                </a:extLst>
              </p14:cNvPr>
              <p14:cNvContentPartPr/>
              <p14:nvPr/>
            </p14:nvContentPartPr>
            <p14:xfrm>
              <a:off x="7973640" y="2950939"/>
              <a:ext cx="861840" cy="3729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E73D314-F808-4A19-2F2C-632C434224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37640" y="2878939"/>
                <a:ext cx="933480" cy="51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248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BFB7-1C98-AC1E-D301-7B8D2CE6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Down “Total Costs”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81C6311C-DDDB-6208-63B4-0E16769A2551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892555"/>
              </p:ext>
            </p:extLst>
          </p:nvPr>
        </p:nvGraphicFramePr>
        <p:xfrm>
          <a:off x="3670300" y="584198"/>
          <a:ext cx="7927974" cy="41650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95195">
                  <a:extLst>
                    <a:ext uri="{9D8B030D-6E8A-4147-A177-3AD203B41FA5}">
                      <a16:colId xmlns:a16="http://schemas.microsoft.com/office/drawing/2014/main" val="1675191590"/>
                    </a:ext>
                  </a:extLst>
                </a:gridCol>
                <a:gridCol w="4932779">
                  <a:extLst>
                    <a:ext uri="{9D8B030D-6E8A-4147-A177-3AD203B41FA5}">
                      <a16:colId xmlns:a16="http://schemas.microsoft.com/office/drawing/2014/main" val="1956772353"/>
                    </a:ext>
                  </a:extLst>
                </a:gridCol>
              </a:tblGrid>
              <a:tr h="812651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accent6"/>
                          </a:solidFill>
                          <a:latin typeface="+mj-lt"/>
                        </a:rPr>
                        <a:t>Direct property loss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Lost property and possessions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Does not cover 100% (“out-of-pocket”)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3811272"/>
                  </a:ext>
                </a:extLst>
              </a:tr>
              <a:tr h="812651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accent6"/>
                          </a:solidFill>
                          <a:latin typeface="+mj-lt"/>
                        </a:rPr>
                        <a:t>Housing affordability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Rental costs increase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Finite supply and high demand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8385607"/>
                  </a:ext>
                </a:extLst>
              </a:tr>
              <a:tr h="81265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latin typeface="+mj-lt"/>
                        </a:rPr>
                        <a:t>Insurance markets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Renter and home insurance premiums increase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8052988"/>
                  </a:ext>
                </a:extLst>
              </a:tr>
              <a:tr h="82691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latin typeface="+mj-lt"/>
                        </a:rPr>
                        <a:t>Health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Hospital costs for fire injuries, smoke inhalation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Long-term risks/costs from pollution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926714"/>
                  </a:ext>
                </a:extLst>
              </a:tr>
              <a:tr h="81265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latin typeface="+mj-lt"/>
                        </a:rPr>
                        <a:t>Income-Earning 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Businesses gone, workforce displaced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Without income, people can’t pay bills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8659744"/>
                  </a:ext>
                </a:extLst>
              </a:tr>
            </a:tbl>
          </a:graphicData>
        </a:graphic>
      </p:graphicFrame>
      <p:pic>
        <p:nvPicPr>
          <p:cNvPr id="5" name="Content Placeholder 22">
            <a:extLst>
              <a:ext uri="{FF2B5EF4-FFF2-40B4-BE49-F238E27FC236}">
                <a16:creationId xmlns:a16="http://schemas.microsoft.com/office/drawing/2014/main" id="{AC0F9CD8-044E-EF74-F119-76595D75E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63" t="408" r="1875" b="75016"/>
          <a:stretch>
            <a:fillRect/>
          </a:stretch>
        </p:blipFill>
        <p:spPr>
          <a:xfrm>
            <a:off x="594361" y="584005"/>
            <a:ext cx="2825114" cy="1148542"/>
          </a:xfrm>
          <a:prstGeom prst="rect">
            <a:avLst/>
          </a:prstGeom>
        </p:spPr>
      </p:pic>
      <p:pic>
        <p:nvPicPr>
          <p:cNvPr id="10" name="Content Placeholder 6" descr="Confused person with solid fill">
            <a:extLst>
              <a:ext uri="{FF2B5EF4-FFF2-40B4-BE49-F238E27FC236}">
                <a16:creationId xmlns:a16="http://schemas.microsoft.com/office/drawing/2014/main" id="{D0ACA3AD-6B86-6CFA-4F65-DD39CBF44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3483" y="2317148"/>
            <a:ext cx="2265917" cy="2265917"/>
          </a:xfrm>
          <a:prstGeom prst="rect">
            <a:avLst/>
          </a:prstGeom>
        </p:spPr>
      </p:pic>
      <p:pic>
        <p:nvPicPr>
          <p:cNvPr id="13" name="Graphic 12" descr="Flying Money with solid fill">
            <a:extLst>
              <a:ext uri="{FF2B5EF4-FFF2-40B4-BE49-F238E27FC236}">
                <a16:creationId xmlns:a16="http://schemas.microsoft.com/office/drawing/2014/main" id="{71940B3C-C5DA-E0EB-41D1-CA72E09DF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750267">
            <a:off x="999428" y="2071390"/>
            <a:ext cx="457135" cy="457135"/>
          </a:xfrm>
          <a:prstGeom prst="rect">
            <a:avLst/>
          </a:prstGeom>
        </p:spPr>
      </p:pic>
      <p:pic>
        <p:nvPicPr>
          <p:cNvPr id="14" name="Graphic 13" descr="Flying Money with solid fill">
            <a:extLst>
              <a:ext uri="{FF2B5EF4-FFF2-40B4-BE49-F238E27FC236}">
                <a16:creationId xmlns:a16="http://schemas.microsoft.com/office/drawing/2014/main" id="{CD62EDE2-D523-BB7B-7EE1-E04A6148B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378197">
            <a:off x="719948" y="2599775"/>
            <a:ext cx="483051" cy="483051"/>
          </a:xfrm>
          <a:prstGeom prst="rect">
            <a:avLst/>
          </a:prstGeom>
        </p:spPr>
      </p:pic>
      <p:pic>
        <p:nvPicPr>
          <p:cNvPr id="15" name="Graphic 14" descr="Flying Money with solid fill">
            <a:extLst>
              <a:ext uri="{FF2B5EF4-FFF2-40B4-BE49-F238E27FC236}">
                <a16:creationId xmlns:a16="http://schemas.microsoft.com/office/drawing/2014/main" id="{76E2EF74-08AB-F899-9C21-8687460AD9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750267">
            <a:off x="1078897" y="3416191"/>
            <a:ext cx="521758" cy="521758"/>
          </a:xfrm>
          <a:prstGeom prst="rect">
            <a:avLst/>
          </a:prstGeom>
        </p:spPr>
      </p:pic>
      <p:pic>
        <p:nvPicPr>
          <p:cNvPr id="16" name="Graphic 15" descr="Flying Money with solid fill">
            <a:extLst>
              <a:ext uri="{FF2B5EF4-FFF2-40B4-BE49-F238E27FC236}">
                <a16:creationId xmlns:a16="http://schemas.microsoft.com/office/drawing/2014/main" id="{76071F80-A469-9B1D-E979-847D853E84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36518" flipH="1" flipV="1">
            <a:off x="2598082" y="2500146"/>
            <a:ext cx="460077" cy="460077"/>
          </a:xfrm>
          <a:prstGeom prst="rect">
            <a:avLst/>
          </a:prstGeom>
        </p:spPr>
      </p:pic>
      <p:pic>
        <p:nvPicPr>
          <p:cNvPr id="17" name="Graphic 16" descr="Flying Money with solid fill">
            <a:extLst>
              <a:ext uri="{FF2B5EF4-FFF2-40B4-BE49-F238E27FC236}">
                <a16:creationId xmlns:a16="http://schemas.microsoft.com/office/drawing/2014/main" id="{A8CDF8B4-10D6-EB57-2ABA-2346BFC48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627930" flipH="1" flipV="1">
            <a:off x="2135312" y="1962181"/>
            <a:ext cx="468512" cy="468512"/>
          </a:xfrm>
          <a:prstGeom prst="rect">
            <a:avLst/>
          </a:prstGeom>
        </p:spPr>
      </p:pic>
      <p:pic>
        <p:nvPicPr>
          <p:cNvPr id="18" name="Graphic 17" descr="Flying Money with solid fill">
            <a:extLst>
              <a:ext uri="{FF2B5EF4-FFF2-40B4-BE49-F238E27FC236}">
                <a16:creationId xmlns:a16="http://schemas.microsoft.com/office/drawing/2014/main" id="{58F4E729-2B9A-FB75-F1FC-8BFD902ACA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 flipV="1">
            <a:off x="2394318" y="3482562"/>
            <a:ext cx="495692" cy="49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82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ED5E97A-B0E7-4912-71D1-A765AD4B9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</p:spPr>
        <p:txBody>
          <a:bodyPr/>
          <a:lstStyle/>
          <a:p>
            <a:r>
              <a:rPr lang="en-US" sz="2000" dirty="0"/>
              <a:t>ACTIVITY: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1400" dirty="0"/>
            </a:br>
            <a:br>
              <a:rPr lang="en-US" sz="1400" dirty="0"/>
            </a:br>
            <a:r>
              <a:rPr lang="en-US" dirty="0">
                <a:hlinkClick r:id="rId2"/>
              </a:rPr>
              <a:t>What’s Your Stuff Worth?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F874EDA-792E-2F57-397C-3DAE92C76D4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94360" y="3279579"/>
            <a:ext cx="5044440" cy="2994415"/>
          </a:xfrm>
        </p:spPr>
        <p:txBody>
          <a:bodyPr/>
          <a:lstStyle/>
          <a:p>
            <a:r>
              <a:rPr lang="en-US" i="1" dirty="0">
                <a:latin typeface="+mj-lt"/>
              </a:rPr>
              <a:t>Renters insurance </a:t>
            </a:r>
            <a:r>
              <a:rPr lang="en-US" dirty="0"/>
              <a:t>protects a renter from </a:t>
            </a:r>
            <a:r>
              <a:rPr lang="en-US" i="1" dirty="0">
                <a:latin typeface="+mj-lt"/>
              </a:rPr>
              <a:t>perils</a:t>
            </a:r>
            <a:r>
              <a:rPr lang="en-US" dirty="0"/>
              <a:t> like fire or theft.</a:t>
            </a:r>
          </a:p>
          <a:p>
            <a:r>
              <a:rPr lang="en-US" dirty="0"/>
              <a:t>For a monthly </a:t>
            </a:r>
            <a:r>
              <a:rPr lang="en-US" i="1" dirty="0">
                <a:latin typeface="+mj-lt"/>
              </a:rPr>
              <a:t>premium</a:t>
            </a:r>
            <a:r>
              <a:rPr lang="en-US" dirty="0"/>
              <a:t>, it typically covers: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Personal property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Liability (Others on property)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Living expenses (If needed)</a:t>
            </a:r>
          </a:p>
        </p:txBody>
      </p:sp>
      <p:pic>
        <p:nvPicPr>
          <p:cNvPr id="5" name="Content Placeholder 14">
            <a:hlinkClick r:id="rId2"/>
            <a:extLst>
              <a:ext uri="{FF2B5EF4-FFF2-40B4-BE49-F238E27FC236}">
                <a16:creationId xmlns:a16="http://schemas.microsoft.com/office/drawing/2014/main" id="{620F06E1-6364-4A37-0F86-D584E36B66B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" t="-175" r="2925" b="4"/>
          <a:stretch>
            <a:fillRect/>
          </a:stretch>
        </p:blipFill>
        <p:spPr>
          <a:xfrm>
            <a:off x="5959537" y="578489"/>
            <a:ext cx="6232463" cy="5402180"/>
          </a:xfrm>
          <a:noFill/>
        </p:spPr>
      </p:pic>
    </p:spTree>
    <p:extLst>
      <p:ext uri="{BB962C8B-B14F-4D97-AF65-F5344CB8AC3E}">
        <p14:creationId xmlns:p14="http://schemas.microsoft.com/office/powerpoint/2010/main" val="2875981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18429-7A1E-BADE-0DF9-51CB48D85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5E145A-5E8D-4860-CC2F-057F718EC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j-ea"/>
                <a:cs typeface="+mj-cs"/>
              </a:rPr>
              <a:t>ACTIVITY</a:t>
            </a:r>
            <a:br>
              <a:rPr kumimoji="0" lang="en-US" sz="2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j-ea"/>
                <a:cs typeface="+mj-cs"/>
              </a:rPr>
            </a:br>
            <a:br>
              <a:rPr kumimoji="0" lang="en-US" sz="2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j-ea"/>
                <a:cs typeface="+mj-cs"/>
              </a:rPr>
            </a:br>
            <a:br>
              <a:rPr kumimoji="0" lang="en-US" sz="2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j-ea"/>
                <a:cs typeface="+mj-cs"/>
              </a:rPr>
            </a:br>
            <a:r>
              <a:rPr lang="en-US" dirty="0"/>
              <a:t>Insurance Claim Flowchart</a:t>
            </a:r>
          </a:p>
        </p:txBody>
      </p:sp>
      <p:graphicFrame>
        <p:nvGraphicFramePr>
          <p:cNvPr id="19" name="Content Placeholder 18">
            <a:extLst>
              <a:ext uri="{FF2B5EF4-FFF2-40B4-BE49-F238E27FC236}">
                <a16:creationId xmlns:a16="http://schemas.microsoft.com/office/drawing/2014/main" id="{3DD0DED1-D261-5BDE-0332-EEE5D7A9726F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79881937"/>
              </p:ext>
            </p:extLst>
          </p:nvPr>
        </p:nvGraphicFramePr>
        <p:xfrm>
          <a:off x="3670300" y="584200"/>
          <a:ext cx="7927975" cy="3998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2" descr="Apple Watch SE 3 GPS 40mm Starlight Aluminum Case, Neon Yellow Sport Band Side view">
            <a:extLst>
              <a:ext uri="{FF2B5EF4-FFF2-40B4-BE49-F238E27FC236}">
                <a16:creationId xmlns:a16="http://schemas.microsoft.com/office/drawing/2014/main" id="{87B5D9B1-5E1F-85C6-7E93-EAD10B06B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0" r="18027"/>
          <a:stretch>
            <a:fillRect/>
          </a:stretch>
        </p:blipFill>
        <p:spPr bwMode="auto">
          <a:xfrm>
            <a:off x="3670299" y="505596"/>
            <a:ext cx="2161689" cy="22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9067C32-24B7-BE3E-8FD2-3E0FEC5D02C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3885" y="584005"/>
            <a:ext cx="2825115" cy="3639079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AppleCare+ Analysis</a:t>
            </a:r>
          </a:p>
          <a:p>
            <a:pPr algn="ctr">
              <a:spcBef>
                <a:spcPts val="600"/>
              </a:spcBef>
            </a:pPr>
            <a:r>
              <a:rPr lang="en-US" dirty="0"/>
              <a:t>You pay </a:t>
            </a:r>
            <a:r>
              <a:rPr lang="en-US" dirty="0">
                <a:latin typeface="+mj-lt"/>
              </a:rPr>
              <a:t>$271.66 </a:t>
            </a:r>
            <a:r>
              <a:rPr lang="en-US" dirty="0"/>
              <a:t>for a new Apple Watch SE 3 (GPS, 40 mm).</a:t>
            </a:r>
          </a:p>
        </p:txBody>
      </p:sp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25F9B8FA-63E7-2301-DD60-A2FB2512C4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438" y="2286000"/>
            <a:ext cx="2894008" cy="294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9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8F3B11-9B07-9AFB-3AD7-C16FB12AB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j-ea"/>
                <a:cs typeface="+mj-cs"/>
              </a:rPr>
              <a:t>ACTIVITY</a:t>
            </a:r>
            <a:br>
              <a:rPr kumimoji="0" lang="en-US" sz="2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j-ea"/>
                <a:cs typeface="+mj-cs"/>
              </a:rPr>
            </a:br>
            <a:br>
              <a:rPr kumimoji="0" lang="en-US" sz="2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j-ea"/>
                <a:cs typeface="+mj-cs"/>
              </a:rPr>
            </a:br>
            <a:br>
              <a:rPr kumimoji="0" lang="en-US" sz="2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j-ea"/>
                <a:cs typeface="+mj-cs"/>
              </a:rPr>
            </a:br>
            <a:r>
              <a:rPr lang="en-US" dirty="0"/>
              <a:t>Insurance Claim Flowchart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9993AC-928D-F77C-56B6-A2D4C62CD9D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The owner pays a $150 monthly premium for home insurance with a $5,000 deductible. </a:t>
            </a:r>
          </a:p>
          <a:p>
            <a:r>
              <a:rPr lang="en-US" dirty="0"/>
              <a:t>During a storm, the home incurs $170,000 in covered damages.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Owner: $5,000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Insurer: $165,000</a:t>
            </a:r>
          </a:p>
        </p:txBody>
      </p:sp>
      <p:graphicFrame>
        <p:nvGraphicFramePr>
          <p:cNvPr id="19" name="Content Placeholder 18">
            <a:extLst>
              <a:ext uri="{FF2B5EF4-FFF2-40B4-BE49-F238E27FC236}">
                <a16:creationId xmlns:a16="http://schemas.microsoft.com/office/drawing/2014/main" id="{5C7E0DB5-DD96-54FA-F383-123F089136C7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56919647"/>
              </p:ext>
            </p:extLst>
          </p:nvPr>
        </p:nvGraphicFramePr>
        <p:xfrm>
          <a:off x="3670300" y="584200"/>
          <a:ext cx="7927975" cy="3998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B066D28A-CB8A-3294-8C2F-75268789246D}"/>
              </a:ext>
            </a:extLst>
          </p:cNvPr>
          <p:cNvSpPr txBox="1">
            <a:spLocks/>
          </p:cNvSpPr>
          <p:nvPr/>
        </p:nvSpPr>
        <p:spPr>
          <a:xfrm>
            <a:off x="603885" y="584005"/>
            <a:ext cx="2825115" cy="3687206"/>
          </a:xfrm>
          <a:prstGeom prst="rect">
            <a:avLst/>
          </a:prstGeom>
          <a:solidFill>
            <a:schemeClr val="tx2"/>
          </a:solidFill>
        </p:spPr>
        <p:txBody>
          <a:bodyPr vert="horz" lIns="0" tIns="2743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25"/>
            <a:r>
              <a:rPr lang="en-US" dirty="0"/>
              <a:t>The owner pays a </a:t>
            </a:r>
            <a:r>
              <a:rPr lang="en-US" b="1" dirty="0"/>
              <a:t>$70 </a:t>
            </a:r>
            <a:r>
              <a:rPr lang="en-US" dirty="0"/>
              <a:t>monthly premium for home insurance with a </a:t>
            </a:r>
            <a:r>
              <a:rPr lang="en-US" b="1" dirty="0"/>
              <a:t>$20,000 </a:t>
            </a:r>
            <a:r>
              <a:rPr lang="en-US" dirty="0"/>
              <a:t>deductible. </a:t>
            </a:r>
          </a:p>
          <a:p>
            <a:pPr marL="60325"/>
            <a:r>
              <a:rPr lang="en-US" dirty="0"/>
              <a:t>During a storm, the home incurs $170,000 in covered damages.</a:t>
            </a:r>
          </a:p>
          <a:p>
            <a:pPr marL="403225" indent="-342900">
              <a:buFont typeface="Arial" panose="020B0604020202020204" pitchFamily="34" charset="0"/>
              <a:buChar char="•"/>
            </a:pPr>
            <a:r>
              <a:rPr lang="en-US" dirty="0"/>
              <a:t>Owner: $20,000</a:t>
            </a:r>
          </a:p>
          <a:p>
            <a:pPr marL="403225" indent="-342900">
              <a:buFont typeface="Arial" panose="020B0604020202020204" pitchFamily="34" charset="0"/>
              <a:buChar char="•"/>
            </a:pPr>
            <a:r>
              <a:rPr lang="en-US" dirty="0"/>
              <a:t>Insurer: $150,000</a:t>
            </a:r>
          </a:p>
        </p:txBody>
      </p:sp>
    </p:spTree>
    <p:extLst>
      <p:ext uri="{BB962C8B-B14F-4D97-AF65-F5344CB8AC3E}">
        <p14:creationId xmlns:p14="http://schemas.microsoft.com/office/powerpoint/2010/main" val="411784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3D0F-1099-5888-9A56-04751FF5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Policy Connections for Engaged Citizenship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9491-9570-1C96-E682-E85F8EBAE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0" y="731519"/>
            <a:ext cx="6809874" cy="5573683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u="sng" dirty="0">
                <a:latin typeface="+mj-lt"/>
              </a:rPr>
              <a:t>City/Local Policies</a:t>
            </a:r>
            <a:r>
              <a:rPr lang="en-US" dirty="0">
                <a:latin typeface="+mj-lt"/>
              </a:rPr>
              <a:t>: </a:t>
            </a:r>
            <a:r>
              <a:rPr lang="en-US" dirty="0"/>
              <a:t>Disaster risk or preparedness (ex: building standards); Rebuilding who, what, where </a:t>
            </a:r>
          </a:p>
          <a:p>
            <a:pPr marL="228600" indent="-168275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/>
              <a:t>Attend city council or planning commission meetings</a:t>
            </a:r>
          </a:p>
          <a:p>
            <a:pPr marL="228600" indent="-168275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/>
              <a:t>Tune in to zoning, building codes, and land-use decisions</a:t>
            </a:r>
          </a:p>
          <a:p>
            <a:pPr marL="228600" indent="-168275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/>
              <a:t>Support or question investments in resilience projects, 		i.e., flood control, wildfire mitigation</a:t>
            </a:r>
          </a:p>
          <a:p>
            <a:pPr marL="0" indent="0">
              <a:spcAft>
                <a:spcPts val="600"/>
              </a:spcAft>
              <a:buNone/>
            </a:pPr>
            <a:endParaRPr lang="en-US" u="sng" dirty="0"/>
          </a:p>
          <a:p>
            <a:pPr marL="0" indent="0">
              <a:spcAft>
                <a:spcPts val="600"/>
              </a:spcAft>
              <a:buNone/>
            </a:pPr>
            <a:r>
              <a:rPr lang="en-US" u="sng" dirty="0">
                <a:latin typeface="+mj-lt"/>
              </a:rPr>
              <a:t>State Policies:</a:t>
            </a:r>
            <a:r>
              <a:rPr lang="en-US" dirty="0">
                <a:latin typeface="+mj-lt"/>
              </a:rPr>
              <a:t> </a:t>
            </a:r>
            <a:r>
              <a:rPr lang="en-US" dirty="0"/>
              <a:t>Regulate insurance markets; decisions affect premium pricing, coverage availability, and fairness</a:t>
            </a:r>
          </a:p>
          <a:p>
            <a:pPr marL="228600" indent="-168275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/>
              <a:t>Contact state legislators about insurance regulation or consumer protections</a:t>
            </a:r>
          </a:p>
          <a:p>
            <a:pPr marL="228600" indent="-168275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/>
              <a:t>Track state insurance commissioner decisions</a:t>
            </a:r>
          </a:p>
          <a:p>
            <a:pPr marL="228600" indent="-168275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/>
              <a:t>Participate in public comment on disaster recovery funds or climate resilience plans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98D0B-BC20-46B6-590B-E9D2F134EF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3573378"/>
            <a:ext cx="3200400" cy="2731825"/>
          </a:xfrm>
        </p:spPr>
        <p:txBody>
          <a:bodyPr>
            <a:normAutofit/>
          </a:bodyPr>
          <a:lstStyle/>
          <a:p>
            <a:r>
              <a:rPr lang="en-US" sz="2400" dirty="0"/>
              <a:t>After a weather or climate disaster, decisions at the local, state, and federal level can affect rebuilding and insurance options.</a:t>
            </a:r>
          </a:p>
        </p:txBody>
      </p:sp>
    </p:spTree>
    <p:extLst>
      <p:ext uri="{BB962C8B-B14F-4D97-AF65-F5344CB8AC3E}">
        <p14:creationId xmlns:p14="http://schemas.microsoft.com/office/powerpoint/2010/main" val="3440239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FFF7CA3-F462-5A51-F12A-B4690D7C3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3F16F-BE51-06E2-8544-7560C4435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Policy Connections for Engaged Citizenship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18B8A-3060-ACE0-8323-6C555E3A3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0" y="731519"/>
            <a:ext cx="6809874" cy="5573683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u="sng" dirty="0">
                <a:latin typeface="+mj-lt"/>
              </a:rPr>
              <a:t>Federal Policies</a:t>
            </a:r>
            <a:r>
              <a:rPr lang="en-US" dirty="0">
                <a:latin typeface="+mj-lt"/>
              </a:rPr>
              <a:t>: </a:t>
            </a:r>
            <a:r>
              <a:rPr lang="en-US" dirty="0"/>
              <a:t>Influence who tracks disaster costs, who gets aid, and how risks are communicated; funding decisions affect long-term recovery and preparedness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u="sng" dirty="0"/>
              <a:t>How to engage</a:t>
            </a:r>
          </a:p>
          <a:p>
            <a:pPr marL="228600" indent="-168275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/>
              <a:t>Vote in federal elections</a:t>
            </a:r>
          </a:p>
          <a:p>
            <a:pPr marL="228600" indent="-168275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/>
              <a:t>Contact members of Congress about disaster aid, climate data, and insurance programs</a:t>
            </a:r>
          </a:p>
          <a:p>
            <a:pPr marL="228600" indent="-168275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/>
              <a:t>Follow agencies that collect and publish disaster data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AE8637-2255-842E-C89E-83F9EE128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3573378"/>
            <a:ext cx="3200400" cy="2731825"/>
          </a:xfrm>
        </p:spPr>
        <p:txBody>
          <a:bodyPr>
            <a:normAutofit/>
          </a:bodyPr>
          <a:lstStyle/>
          <a:p>
            <a:r>
              <a:rPr lang="en-US" sz="2400" dirty="0"/>
              <a:t>After a weather or climate disaster, decisions at the local, state, and federal level can affect rebuilding and insurance options.</a:t>
            </a:r>
          </a:p>
        </p:txBody>
      </p:sp>
    </p:spTree>
    <p:extLst>
      <p:ext uri="{BB962C8B-B14F-4D97-AF65-F5344CB8AC3E}">
        <p14:creationId xmlns:p14="http://schemas.microsoft.com/office/powerpoint/2010/main" val="2461431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29D2B-5652-E7D0-79C9-AB9E6512B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F3D54124-489E-F946-9ABD-E076ED1BBC3F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3908852382"/>
              </p:ext>
            </p:extLst>
          </p:nvPr>
        </p:nvGraphicFramePr>
        <p:xfrm>
          <a:off x="609600" y="411416"/>
          <a:ext cx="10972800" cy="60351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3089379088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3306680834"/>
                    </a:ext>
                  </a:extLst>
                </a:gridCol>
              </a:tblGrid>
              <a:tr h="803863">
                <a:tc gridSpan="2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j-lt"/>
                        </a:rPr>
                        <a:t>Investigating Climate Disasters &amp; Insurance: Activity Menu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5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719294"/>
                  </a:ext>
                </a:extLst>
              </a:tr>
              <a:tr h="1699969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0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Disaster Data &amp; Impact</a:t>
                      </a:r>
                    </a:p>
                    <a:p>
                      <a:pPr>
                        <a:buNone/>
                      </a:pPr>
                      <a:r>
                        <a:rPr lang="en-US" sz="1400" u="sng" dirty="0">
                          <a:solidFill>
                            <a:schemeClr val="bg1"/>
                          </a:solidFill>
                        </a:rPr>
                        <a:t>Focus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: Patterns, scale, &amp; cost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Explore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  <a:hlinkClick r:id="rId2"/>
                        </a:rPr>
                        <a:t>Climate Central’s U.S. Billion-Dollar Disaster Database</a:t>
                      </a:r>
                      <a:endParaRPr lang="en-US" sz="1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Identify trends in frequency, location, and total costs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Discuss what costs are insured vs. uninsured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+mj-lt"/>
                        </a:rPr>
                        <a:t>Learning From the Field</a:t>
                      </a:r>
                    </a:p>
                    <a:p>
                      <a:pPr marL="0" indent="0" algn="l" defTabSz="914400" rtl="0" eaLnBrk="1" latinLnBrk="0" hangingPunct="1"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u="sng" dirty="0">
                          <a:solidFill>
                            <a:schemeClr val="bg1"/>
                          </a:solidFill>
                        </a:rPr>
                        <a:t>Focus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: Careers &amp; real-world insight</a:t>
                      </a:r>
                    </a:p>
                    <a:p>
                      <a:pPr marL="285750" indent="-285750" algn="l" defTabSz="914400" rtl="0" eaLnBrk="1" latinLnBrk="0" hangingPunct="1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Invite local insurance agents to speak to the class</a:t>
                      </a:r>
                    </a:p>
                    <a:p>
                      <a:pPr marL="285750" indent="-285750" algn="l" defTabSz="914400" rtl="0" eaLnBrk="1" latinLnBrk="0" hangingPunct="1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Ask how climate risk affects pricing and coverage</a:t>
                      </a:r>
                    </a:p>
                    <a:p>
                      <a:pPr marL="285750" indent="-285750" algn="l" defTabSz="914400" rtl="0" eaLnBrk="1" latinLnBrk="0" hangingPunct="1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Explore careers connected to insurance, risk, and resilience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076759"/>
                  </a:ext>
                </a:extLst>
              </a:tr>
              <a:tr h="169996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Managing Risk</a:t>
                      </a:r>
                    </a:p>
                    <a:p>
                      <a:r>
                        <a:rPr lang="en-US" sz="1400" b="0" u="sng" dirty="0">
                          <a:solidFill>
                            <a:schemeClr val="bg1"/>
                          </a:solidFill>
                        </a:rPr>
                        <a:t>Focus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: Decision-making &amp; prevention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Complete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j-lt"/>
                          <a:hlinkClick r:id="rId3"/>
                        </a:rPr>
                        <a:t>EconEdLink: Managing Risk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Identify everyday risks and disaster-related risks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Connect prevention and preparation to insurance costs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Story &amp; Reflection</a:t>
                      </a:r>
                    </a:p>
                    <a:p>
                      <a:pPr>
                        <a:buNone/>
                      </a:pPr>
                      <a:r>
                        <a:rPr lang="en-US" sz="1400" b="0" u="sng" dirty="0">
                          <a:solidFill>
                            <a:schemeClr val="bg1"/>
                          </a:solidFill>
                        </a:rPr>
                        <a:t>Focus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: Personal impact &amp; empathy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Play the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j-lt"/>
                          <a:hlinkClick r:id="rId4"/>
                        </a:rPr>
                        <a:t>Bummer! Game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from the NGPF Arcade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Complete the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+mj-lt"/>
                          <a:hlinkClick r:id="rId5"/>
                        </a:rPr>
                        <a:t>Bummer! reflection sheet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Research the reasons floods are not covered by home insurance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429051"/>
                  </a:ext>
                </a:extLst>
              </a:tr>
              <a:tr h="1831367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0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How Insurance Works</a:t>
                      </a:r>
                    </a:p>
                    <a:p>
                      <a:pPr algn="l" defTabSz="914400" rtl="0" eaLnBrk="1" latinLnBrk="0" hangingPunct="1"/>
                      <a:r>
                        <a:rPr lang="en-US" sz="1400" b="0" u="sng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Focus</a:t>
                      </a:r>
                      <a:r>
                        <a:rPr lang="en-US" sz="1400" b="0" u="none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: Systems &amp; processes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u="none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Watch </a:t>
                      </a:r>
                      <a:r>
                        <a:rPr lang="en-US" sz="1400" b="0" u="none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  <a:hlinkClick r:id="rId6"/>
                        </a:rPr>
                        <a:t>EconEdLink: Insurance Video and Quiz</a:t>
                      </a:r>
                      <a:endParaRPr lang="en-US" sz="1400" b="0" u="none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u="none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Walk through f insurance decisions with CFPB’s “</a:t>
                      </a:r>
                      <a:r>
                        <a:rPr lang="en-US" sz="1400" b="0" u="none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  <a:hlinkClick r:id="rId7"/>
                        </a:rPr>
                        <a:t>Understanding How Insurance Works: A Case Study About Lucy</a:t>
                      </a:r>
                      <a:r>
                        <a:rPr lang="en-US" sz="1400" b="0" u="none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”</a:t>
                      </a:r>
                    </a:p>
                    <a:p>
                      <a:pPr marL="28575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u="none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Discuss how insurance priorities will change with age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Risk Pooling in Action</a:t>
                      </a:r>
                    </a:p>
                    <a:p>
                      <a:pPr marL="0" indent="0" algn="l" defTabSz="914400" rtl="0" eaLnBrk="1" latinLnBrk="0" hangingPunct="1">
                        <a:spcAft>
                          <a:spcPts val="2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400" u="sng" dirty="0">
                          <a:solidFill>
                            <a:schemeClr val="bg1"/>
                          </a:solidFill>
                        </a:rPr>
                        <a:t>Focus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: Shared risk &amp; fairness</a:t>
                      </a:r>
                    </a:p>
                    <a:p>
                      <a:pPr marL="285750" indent="-285750" algn="l" defTabSz="914400" rtl="0" eaLnBrk="1" latinLnBrk="0" hangingPunct="1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Complete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  <a:hlinkClick r:id="rId8"/>
                        </a:rPr>
                        <a:t>PLAY: Insurance Risk Pooling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from NGPF</a:t>
                      </a:r>
                    </a:p>
                    <a:p>
                      <a:pPr marL="285750" indent="-285750" algn="l" defTabSz="914400" rtl="0" eaLnBrk="1" latinLnBrk="0" hangingPunct="1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Experience how shared risk lowers individual costs</a:t>
                      </a:r>
                    </a:p>
                    <a:p>
                      <a:pPr marL="285750" indent="-285750" algn="l" defTabSz="914400" rtl="0" eaLnBrk="1" latinLnBrk="0" hangingPunct="1"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Discuss what happens when risks increase due to climate events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805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7852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690FB-6BBC-E70F-07A5-C3C6837ED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8ABAD4-6461-8908-6D65-50CCB39FB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79" y="4547616"/>
            <a:ext cx="10754752" cy="1551432"/>
          </a:xfrm>
        </p:spPr>
        <p:txBody>
          <a:bodyPr anchor="ctr">
            <a:normAutofit fontScale="92500"/>
          </a:bodyPr>
          <a:lstStyle/>
          <a:p>
            <a:r>
              <a:rPr lang="en-US" dirty="0">
                <a:solidFill>
                  <a:schemeClr val="tx1"/>
                </a:solidFill>
              </a:rPr>
              <a:t>From Pop culture to policy: financial education in the news</a:t>
            </a:r>
          </a:p>
          <a:p>
            <a:r>
              <a:rPr lang="en-US" dirty="0">
                <a:solidFill>
                  <a:schemeClr val="tx1"/>
                </a:solidFill>
              </a:rPr>
              <a:t>Amy Kliewer, k-8 program supervisor (FEPPP)</a:t>
            </a:r>
          </a:p>
          <a:p>
            <a:r>
              <a:rPr lang="en-US" dirty="0">
                <a:solidFill>
                  <a:schemeClr val="tx1"/>
                </a:solidFill>
                <a:hlinkClick r:id="rId3"/>
              </a:rPr>
              <a:t>Amy.Kliewer@k12.wa.us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" name="Picture 3" descr="FEPPP_logo w pig">
            <a:extLst>
              <a:ext uri="{FF2B5EF4-FFF2-40B4-BE49-F238E27FC236}">
                <a16:creationId xmlns:a16="http://schemas.microsoft.com/office/drawing/2014/main" id="{28BBC88B-EC10-F118-49A4-2D224B968F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7"/>
          <a:stretch/>
        </p:blipFill>
        <p:spPr bwMode="auto">
          <a:xfrm>
            <a:off x="7777652" y="758952"/>
            <a:ext cx="3252035" cy="3566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B103624-D60C-A29B-C8FF-BC75EE73C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13" y="1094216"/>
            <a:ext cx="6731621" cy="282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07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46" name="Google Shape;346;p14"/>
          <p:cNvSpPr/>
          <p:nvPr/>
        </p:nvSpPr>
        <p:spPr>
          <a:xfrm>
            <a:off x="321564" y="320040"/>
            <a:ext cx="11548872" cy="62179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47" name="Google Shape;347;p14"/>
          <p:cNvSpPr txBox="1">
            <a:spLocks noGrp="1"/>
          </p:cNvSpPr>
          <p:nvPr>
            <p:ph type="title"/>
          </p:nvPr>
        </p:nvSpPr>
        <p:spPr>
          <a:xfrm>
            <a:off x="471341" y="963997"/>
            <a:ext cx="3916151" cy="4938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Quattrocento Sans"/>
              <a:buNone/>
            </a:pPr>
            <a:r>
              <a:rPr lang="en-US" dirty="0"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  <a:t>FEPPP: </a:t>
            </a:r>
            <a:br>
              <a:rPr lang="en-US" dirty="0"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</a:br>
            <a:r>
              <a:rPr lang="en-US" dirty="0"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  <a:t>A Holistic Approach to Financial Education</a:t>
            </a:r>
            <a:endParaRPr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348" name="Google Shape;348;p14"/>
          <p:cNvCxnSpPr/>
          <p:nvPr/>
        </p:nvCxnSpPr>
        <p:spPr>
          <a:xfrm>
            <a:off x="4650251" y="2057399"/>
            <a:ext cx="0" cy="2743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8E97B1D-310B-CA8F-194D-39F249F99C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9078191"/>
              </p:ext>
            </p:extLst>
          </p:nvPr>
        </p:nvGraphicFramePr>
        <p:xfrm>
          <a:off x="4064964" y="648071"/>
          <a:ext cx="8128000" cy="5490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91AEB-F34D-3A2E-EE3D-CEF96FA22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7E161-4B06-8F42-1892-C231113D5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341914" cy="2148841"/>
          </a:xfrm>
        </p:spPr>
        <p:txBody>
          <a:bodyPr anchor="t">
            <a:normAutofit/>
          </a:bodyPr>
          <a:lstStyle/>
          <a:p>
            <a:r>
              <a:rPr lang="en-US" sz="4000" dirty="0"/>
              <a:t>Today’s Professional Development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3E237113-AA44-4660-3E1C-059E950BFA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6844490"/>
              </p:ext>
            </p:extLst>
          </p:nvPr>
        </p:nvGraphicFramePr>
        <p:xfrm>
          <a:off x="4800598" y="594519"/>
          <a:ext cx="6492878" cy="5668962"/>
        </p:xfrm>
        <a:graphic>
          <a:graphicData uri="http://schemas.openxmlformats.org/drawingml/2006/table">
            <a:tbl>
              <a:tblPr firstRow="1" bandRow="1"/>
              <a:tblGrid>
                <a:gridCol w="3246439">
                  <a:extLst>
                    <a:ext uri="{9D8B030D-6E8A-4147-A177-3AD203B41FA5}">
                      <a16:colId xmlns:a16="http://schemas.microsoft.com/office/drawing/2014/main" val="2792741410"/>
                    </a:ext>
                  </a:extLst>
                </a:gridCol>
                <a:gridCol w="3246439">
                  <a:extLst>
                    <a:ext uri="{9D8B030D-6E8A-4147-A177-3AD203B41FA5}">
                      <a16:colId xmlns:a16="http://schemas.microsoft.com/office/drawing/2014/main" val="3953238163"/>
                    </a:ext>
                  </a:extLst>
                </a:gridCol>
              </a:tblGrid>
              <a:tr h="18896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i="0" dirty="0"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0" dirty="0">
                          <a:latin typeface="+mj-lt"/>
                        </a:rPr>
                        <a:t>Examine current events for connections to concepts such as consumer behavior, markets, and risk.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4136881"/>
                  </a:ext>
                </a:extLst>
              </a:tr>
              <a:tr h="18896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Semibold"/>
                          <a:ea typeface="+mn-ea"/>
                          <a:cs typeface="+mn-cs"/>
                        </a:rPr>
                        <a:t>Interpret news stories through a personal finance lens to guide meaningful classroom discussions.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Semibold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i="0" dirty="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5504668"/>
                  </a:ext>
                </a:extLst>
              </a:tr>
              <a:tr h="1889654">
                <a:tc gridSpan="2"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2000" i="0" u="sng" dirty="0">
                          <a:latin typeface="+mj-lt"/>
                        </a:rPr>
                        <a:t>Topics</a:t>
                      </a:r>
                    </a:p>
                    <a:p>
                      <a:pPr marL="514350" indent="-514350" algn="l">
                        <a:lnSpc>
                          <a:spcPct val="150000"/>
                        </a:lnSpc>
                        <a:buFont typeface="+mj-lt"/>
                        <a:buAutoNum type="romanUcPeriod"/>
                      </a:pPr>
                      <a:r>
                        <a:rPr lang="en-US" sz="2000" i="0" dirty="0">
                          <a:latin typeface="+mn-lt"/>
                        </a:rPr>
                        <a:t>Consumers &amp; Color</a:t>
                      </a:r>
                    </a:p>
                    <a:p>
                      <a:pPr marL="514350" indent="-514350" algn="l">
                        <a:lnSpc>
                          <a:spcPct val="150000"/>
                        </a:lnSpc>
                        <a:buFont typeface="+mj-lt"/>
                        <a:buAutoNum type="romanUcPeriod"/>
                      </a:pPr>
                      <a:r>
                        <a:rPr lang="en-US" sz="2000" i="0" dirty="0">
                          <a:latin typeface="+mn-lt"/>
                        </a:rPr>
                        <a:t>Economics of Sports</a:t>
                      </a:r>
                    </a:p>
                    <a:p>
                      <a:pPr marL="514350" indent="-514350" algn="l">
                        <a:lnSpc>
                          <a:spcPct val="150000"/>
                        </a:lnSpc>
                        <a:buFont typeface="+mj-lt"/>
                        <a:buAutoNum type="romanUcPeriod"/>
                      </a:pPr>
                      <a:r>
                        <a:rPr lang="en-US" sz="2000" i="0" dirty="0">
                          <a:latin typeface="+mn-lt"/>
                        </a:rPr>
                        <a:t>Climate Disasters &amp; Insurance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i="0" dirty="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3907220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F3EB611-D4C9-4D63-85C2-B69B1C3D1A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338" b="912"/>
          <a:stretch>
            <a:fillRect/>
          </a:stretch>
        </p:blipFill>
        <p:spPr>
          <a:xfrm>
            <a:off x="457200" y="2926080"/>
            <a:ext cx="3187665" cy="16317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D7F186-CCA4-C93E-ACFB-B25462E05A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8" t="29009" r="58244" b="844"/>
          <a:stretch>
            <a:fillRect/>
          </a:stretch>
        </p:blipFill>
        <p:spPr>
          <a:xfrm>
            <a:off x="443154" y="4805912"/>
            <a:ext cx="3201711" cy="14992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11B9A9-E33F-687F-06BF-9C56516771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2879"/>
          <a:stretch>
            <a:fillRect/>
          </a:stretch>
        </p:blipFill>
        <p:spPr>
          <a:xfrm>
            <a:off x="5181600" y="930224"/>
            <a:ext cx="2637692" cy="1477107"/>
          </a:xfrm>
          <a:prstGeom prst="rect">
            <a:avLst/>
          </a:prstGeom>
        </p:spPr>
      </p:pic>
      <p:pic>
        <p:nvPicPr>
          <p:cNvPr id="6" name="Picture 5" descr="Burning trees in forest">
            <a:extLst>
              <a:ext uri="{FF2B5EF4-FFF2-40B4-BE49-F238E27FC236}">
                <a16:creationId xmlns:a16="http://schemas.microsoft.com/office/drawing/2014/main" id="{3C805B74-99A4-1D03-8695-199098D9C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80" y="2690445"/>
            <a:ext cx="2625873" cy="14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45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359675-7BAD-C935-BE11-B29EDCC9A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907" y="4583065"/>
            <a:ext cx="5243731" cy="1380760"/>
          </a:xfrm>
        </p:spPr>
        <p:txBody>
          <a:bodyPr/>
          <a:lstStyle/>
          <a:p>
            <a:r>
              <a:rPr lang="en-US" dirty="0">
                <a:hlinkClick r:id="rId3"/>
              </a:rPr>
              <a:t>Color Quiz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3DE15-A4DE-D077-B56B-62E9FBC5ED3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3885" y="584005"/>
            <a:ext cx="2825115" cy="389756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+mj-lt"/>
              </a:rPr>
              <a:t>Can you identify the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correct red hue </a:t>
            </a:r>
            <a:r>
              <a:rPr lang="en-US" sz="3200" dirty="0">
                <a:latin typeface="+mj-lt"/>
              </a:rPr>
              <a:t>of the company’s logo?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1652B9E-7111-990F-6CFD-E0CEAC97087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3661409" y="409729"/>
            <a:ext cx="7088653" cy="41733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80AC7C-55B3-8382-298C-635BF0DE5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409" y="5240215"/>
            <a:ext cx="2585698" cy="7236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3E6888-51F9-3B43-4FC9-CD856CF8310F}"/>
              </a:ext>
            </a:extLst>
          </p:cNvPr>
          <p:cNvSpPr txBox="1"/>
          <p:nvPr/>
        </p:nvSpPr>
        <p:spPr>
          <a:xfrm>
            <a:off x="3910123" y="3930008"/>
            <a:ext cx="1469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511944-F938-2017-0505-C59DCEB6F17F}"/>
              </a:ext>
            </a:extLst>
          </p:cNvPr>
          <p:cNvSpPr txBox="1"/>
          <p:nvPr/>
        </p:nvSpPr>
        <p:spPr>
          <a:xfrm>
            <a:off x="5623656" y="3930008"/>
            <a:ext cx="1469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972D99-D6C3-0289-0D12-0EE7C56FE618}"/>
              </a:ext>
            </a:extLst>
          </p:cNvPr>
          <p:cNvSpPr txBox="1"/>
          <p:nvPr/>
        </p:nvSpPr>
        <p:spPr>
          <a:xfrm>
            <a:off x="7337189" y="3930008"/>
            <a:ext cx="1469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1CC6A-3E16-3C03-FA07-50B6E60499B5}"/>
              </a:ext>
            </a:extLst>
          </p:cNvPr>
          <p:cNvSpPr txBox="1"/>
          <p:nvPr/>
        </p:nvSpPr>
        <p:spPr>
          <a:xfrm>
            <a:off x="9050723" y="3930008"/>
            <a:ext cx="1469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D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53B7F6-1377-91F3-CA12-74F841D5058B}"/>
              </a:ext>
            </a:extLst>
          </p:cNvPr>
          <p:cNvGrpSpPr/>
          <p:nvPr/>
        </p:nvGrpSpPr>
        <p:grpSpPr>
          <a:xfrm>
            <a:off x="3568349" y="409729"/>
            <a:ext cx="7231192" cy="4173336"/>
            <a:chOff x="3568349" y="409729"/>
            <a:chExt cx="7231192" cy="417333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45FCF61-C5BC-136B-F6AE-97E52E7EB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349" y="409729"/>
              <a:ext cx="7231192" cy="417333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DA9D3C-8637-F032-D1FD-CF10743A8F42}"/>
                </a:ext>
              </a:extLst>
            </p:cNvPr>
            <p:cNvSpPr txBox="1"/>
            <p:nvPr/>
          </p:nvSpPr>
          <p:spPr>
            <a:xfrm>
              <a:off x="3934862" y="4018612"/>
              <a:ext cx="14699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873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A8C5F8F6-077E-3BC0-DC2F-6B2CA11F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</p:spPr>
        <p:txBody>
          <a:bodyPr/>
          <a:lstStyle/>
          <a:p>
            <a:r>
              <a:rPr lang="en-US" sz="6000"/>
              <a:t>Consumers &amp; Color</a:t>
            </a:r>
            <a:endParaRPr lang="en-US" sz="6000" dirty="0"/>
          </a:p>
        </p:txBody>
      </p:sp>
      <p:pic>
        <p:nvPicPr>
          <p:cNvPr id="14" name="Picture Placeholder 5" descr="Abstract rainbow background">
            <a:extLst>
              <a:ext uri="{FF2B5EF4-FFF2-40B4-BE49-F238E27FC236}">
                <a16:creationId xmlns:a16="http://schemas.microsoft.com/office/drawing/2014/main" id="{D1A35557-21AC-C4C4-A05C-95CA50F05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9" t="6321" r="35204" b="15146"/>
          <a:stretch>
            <a:fillRect/>
          </a:stretch>
        </p:blipFill>
        <p:spPr>
          <a:xfrm>
            <a:off x="6096000" y="10"/>
            <a:ext cx="6118225" cy="6857990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D31A82-8960-84FC-1CA5-6B25D41ED3C7}"/>
              </a:ext>
            </a:extLst>
          </p:cNvPr>
          <p:cNvSpPr txBox="1"/>
          <p:nvPr/>
        </p:nvSpPr>
        <p:spPr>
          <a:xfrm>
            <a:off x="6480492" y="5750774"/>
            <a:ext cx="5349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excitement | energy | warmth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0E763B-3491-C20C-B546-7CF04436AA6A}"/>
              </a:ext>
            </a:extLst>
          </p:cNvPr>
          <p:cNvSpPr txBox="1"/>
          <p:nvPr/>
        </p:nvSpPr>
        <p:spPr>
          <a:xfrm>
            <a:off x="6480492" y="616684"/>
            <a:ext cx="5349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calmness | tranquility | relaxation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417B04-588E-8F5D-2A8F-5004EF133F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22" t="5641" r="4191"/>
          <a:stretch>
            <a:fillRect/>
          </a:stretch>
        </p:blipFill>
        <p:spPr>
          <a:xfrm>
            <a:off x="575310" y="3429000"/>
            <a:ext cx="5223911" cy="285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93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5" descr="Abstract rainbow background">
            <a:extLst>
              <a:ext uri="{FF2B5EF4-FFF2-40B4-BE49-F238E27FC236}">
                <a16:creationId xmlns:a16="http://schemas.microsoft.com/office/drawing/2014/main" id="{3D963AAB-F089-59AC-1002-6E68EF561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9" t="6321" r="35204" b="15146"/>
          <a:stretch>
            <a:fillRect/>
          </a:stretch>
        </p:blipFill>
        <p:spPr>
          <a:xfrm>
            <a:off x="594361" y="584006"/>
            <a:ext cx="2858425" cy="2989374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21409-87D8-7CF9-860A-8193C60C2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/>
              <a:t>Color’s Role in Design, Marketing &amp; Retail</a:t>
            </a:r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7634B88F-43F2-C2EF-8A65-D419D18C6DC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9864" y="878305"/>
            <a:ext cx="2646948" cy="269507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Students’ creative instincts, such as use of color, can turn into real-world skills!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68B04F6-FB5E-A8BE-C92B-EAE00E57205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lvl="0">
              <a:spcBef>
                <a:spcPts val="1200"/>
              </a:spcBef>
            </a:pPr>
            <a:r>
              <a:rPr lang="en-US" u="sng"/>
              <a:t>Design Careers:</a:t>
            </a:r>
            <a:r>
              <a:rPr lang="en-US"/>
              <a:t> </a:t>
            </a:r>
          </a:p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/>
              <a:t>Graphic designer, Product designer, UX/UI Designer</a:t>
            </a:r>
          </a:p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/>
              <a:t>Using color to </a:t>
            </a:r>
            <a:r>
              <a:rPr lang="en-US" i="1">
                <a:latin typeface="+mj-lt"/>
              </a:rPr>
              <a:t>communicate meaning and emotion</a:t>
            </a:r>
          </a:p>
          <a:p>
            <a:pPr lvl="0">
              <a:spcBef>
                <a:spcPts val="1200"/>
              </a:spcBef>
            </a:pPr>
            <a:r>
              <a:rPr lang="en-US" u="sng"/>
              <a:t>Marketing Careers:</a:t>
            </a:r>
            <a:r>
              <a:rPr lang="en-US"/>
              <a:t> </a:t>
            </a:r>
          </a:p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/>
              <a:t>Brand Strategist, Marketing Manager, Creative Director</a:t>
            </a:r>
          </a:p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/>
              <a:t>Using color to </a:t>
            </a:r>
            <a:r>
              <a:rPr lang="en-US" i="1">
                <a:latin typeface="+mj-lt"/>
              </a:rPr>
              <a:t>influence perception and behavior</a:t>
            </a:r>
          </a:p>
          <a:p>
            <a:pPr lvl="0">
              <a:spcBef>
                <a:spcPts val="1200"/>
              </a:spcBef>
            </a:pPr>
            <a:r>
              <a:rPr lang="en-US" u="sng"/>
              <a:t>Retail Careers: </a:t>
            </a:r>
          </a:p>
          <a:p>
            <a:pPr marL="342900" lvl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/>
              <a:t>Visual Merchandiser, Retail Buyer, Store Experience Designer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/>
              <a:t>Using color to </a:t>
            </a:r>
            <a:r>
              <a:rPr lang="en-US" i="1">
                <a:latin typeface="+mj-lt"/>
              </a:rPr>
              <a:t>shape the shopping experience</a:t>
            </a:r>
            <a:endParaRPr lang="en-US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65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>
          <a:extLst>
            <a:ext uri="{FF2B5EF4-FFF2-40B4-BE49-F238E27FC236}">
              <a16:creationId xmlns:a16="http://schemas.microsoft.com/office/drawing/2014/main" id="{22ADF316-11EB-014D-7A22-579AD3893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4">
            <a:extLst>
              <a:ext uri="{FF2B5EF4-FFF2-40B4-BE49-F238E27FC236}">
                <a16:creationId xmlns:a16="http://schemas.microsoft.com/office/drawing/2014/main" id="{6C951B92-1A17-653F-19A1-B5CCC3CB95DC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46" name="Google Shape;346;p14">
            <a:extLst>
              <a:ext uri="{FF2B5EF4-FFF2-40B4-BE49-F238E27FC236}">
                <a16:creationId xmlns:a16="http://schemas.microsoft.com/office/drawing/2014/main" id="{949F141A-F164-6DA2-EA4E-A0D3489518ED}"/>
              </a:ext>
            </a:extLst>
          </p:cNvPr>
          <p:cNvSpPr/>
          <p:nvPr/>
        </p:nvSpPr>
        <p:spPr>
          <a:xfrm>
            <a:off x="321564" y="320040"/>
            <a:ext cx="11548872" cy="62179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348" name="Google Shape;348;p14">
            <a:extLst>
              <a:ext uri="{FF2B5EF4-FFF2-40B4-BE49-F238E27FC236}">
                <a16:creationId xmlns:a16="http://schemas.microsoft.com/office/drawing/2014/main" id="{600229EA-6254-DC30-9BAC-14CDFB5B80BC}"/>
              </a:ext>
            </a:extLst>
          </p:cNvPr>
          <p:cNvCxnSpPr/>
          <p:nvPr/>
        </p:nvCxnSpPr>
        <p:spPr>
          <a:xfrm>
            <a:off x="4650251" y="2057399"/>
            <a:ext cx="0" cy="2743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Google Shape;346;p14">
            <a:extLst>
              <a:ext uri="{FF2B5EF4-FFF2-40B4-BE49-F238E27FC236}">
                <a16:creationId xmlns:a16="http://schemas.microsoft.com/office/drawing/2014/main" id="{4727405E-50DE-476A-2D1F-35B1CADE52CB}"/>
              </a:ext>
            </a:extLst>
          </p:cNvPr>
          <p:cNvSpPr/>
          <p:nvPr/>
        </p:nvSpPr>
        <p:spPr>
          <a:xfrm>
            <a:off x="725367" y="606494"/>
            <a:ext cx="10741266" cy="5645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5" name="Picture 2" descr="The iPhone 17 will feature a 6.3-inch display with thinner corners. According to Apple, it will also come equipped with an all-day battery and 8 hours of video playback. For 10 minutes of charging, the iPhone 17 can power 8 hours of video playback.">
            <a:extLst>
              <a:ext uri="{FF2B5EF4-FFF2-40B4-BE49-F238E27FC236}">
                <a16:creationId xmlns:a16="http://schemas.microsoft.com/office/drawing/2014/main" id="{394305A7-F33E-F69E-6DAE-7D005466A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7"/>
          <a:stretch>
            <a:fillRect/>
          </a:stretch>
        </p:blipFill>
        <p:spPr bwMode="auto">
          <a:xfrm>
            <a:off x="6096000" y="3459612"/>
            <a:ext cx="5030869" cy="268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8D8D36-97D3-8B40-1137-6464E0451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71" y="726565"/>
            <a:ext cx="4838325" cy="2651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84976F-66B6-4826-434E-BED5933B3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2" t="1" r="32885" b="-1048"/>
          <a:stretch>
            <a:fillRect/>
          </a:stretch>
        </p:blipFill>
        <p:spPr bwMode="auto">
          <a:xfrm>
            <a:off x="5989092" y="672811"/>
            <a:ext cx="5244685" cy="288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Every Apple Watch Series 7 Color &amp; Which You Should Buy">
            <a:extLst>
              <a:ext uri="{FF2B5EF4-FFF2-40B4-BE49-F238E27FC236}">
                <a16:creationId xmlns:a16="http://schemas.microsoft.com/office/drawing/2014/main" id="{19A13BB2-5743-E8CF-AE7E-021080AC7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" r="4842"/>
          <a:stretch>
            <a:fillRect/>
          </a:stretch>
        </p:blipFill>
        <p:spPr bwMode="auto">
          <a:xfrm>
            <a:off x="1056448" y="3541604"/>
            <a:ext cx="4506371" cy="257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F27875-7F93-14AC-6397-CB1C2E8D33E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5367" y="593936"/>
            <a:ext cx="10741266" cy="565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0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034">
            <a:extLst>
              <a:ext uri="{FF2B5EF4-FFF2-40B4-BE49-F238E27FC236}">
                <a16:creationId xmlns:a16="http://schemas.microsoft.com/office/drawing/2014/main" id="{796CD800-C8BF-41B5-983A-3B3D95FA9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ED36A27B-61AE-4AA1-8BD6-7310E072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511BC4C5-EB16-4C0B-83E6-96A39848C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20E9A622-9996-4927-BBCD-AEE2687B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51DE3FC3-BAC1-4105-9620-4FB64EDCE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5902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B8A6E-B9F8-60C2-77D5-235269C95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516835"/>
            <a:ext cx="3735502" cy="210387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Pantone: 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“The World’s Authority on Color”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5BDB-28AD-212D-35E8-AD781F86A7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371" y="3137544"/>
            <a:ext cx="3735500" cy="3262769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+mj-lt"/>
              </a:rPr>
              <a:t>1960: Printing company</a:t>
            </a:r>
          </a:p>
          <a:p>
            <a:r>
              <a:rPr lang="en-US">
                <a:solidFill>
                  <a:srgbClr val="FFFFFF"/>
                </a:solidFill>
                <a:latin typeface="+mj-lt"/>
              </a:rPr>
              <a:t>1963: Pantone Matching System (PMS) </a:t>
            </a:r>
          </a:p>
          <a:p>
            <a:pPr lvl="1"/>
            <a:r>
              <a:rPr lang="en-US">
                <a:solidFill>
                  <a:srgbClr val="FFFFFF"/>
                </a:solidFill>
                <a:latin typeface="+mj-lt"/>
              </a:rPr>
              <a:t>Standardized catalog of colors gave printers and clients ‘shared language’ for accuracy</a:t>
            </a:r>
          </a:p>
          <a:p>
            <a:r>
              <a:rPr lang="en-US">
                <a:solidFill>
                  <a:srgbClr val="FFFFFF"/>
                </a:solidFill>
                <a:latin typeface="+mj-lt"/>
              </a:rPr>
              <a:t>1986: Founded Color Institute </a:t>
            </a:r>
          </a:p>
          <a:p>
            <a:r>
              <a:rPr lang="en-US">
                <a:solidFill>
                  <a:srgbClr val="FFFFFF"/>
                </a:solidFill>
                <a:latin typeface="+mj-lt"/>
              </a:rPr>
              <a:t>1999: First Color of the Year (Cerulean Blue)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CEF02B21-6D04-4A6A-B03E-CF7642D59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679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30" name="Picture 6" descr="Pantone Formula Guide Set | Coated &amp; Uncoated">
            <a:extLst>
              <a:ext uri="{FF2B5EF4-FFF2-40B4-BE49-F238E27FC236}">
                <a16:creationId xmlns:a16="http://schemas.microsoft.com/office/drawing/2014/main" id="{8E42A72B-0698-4869-B19A-09A68CC23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9" r="4" b="2443"/>
          <a:stretch>
            <a:fillRect/>
          </a:stretch>
        </p:blipFill>
        <p:spPr bwMode="auto">
          <a:xfrm>
            <a:off x="4812161" y="-2655"/>
            <a:ext cx="3606643" cy="335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7" name="Rectangle 1046">
            <a:extLst>
              <a:ext uri="{FF2B5EF4-FFF2-40B4-BE49-F238E27FC236}">
                <a16:creationId xmlns:a16="http://schemas.microsoft.com/office/drawing/2014/main" id="{97E39010-823C-439A-B438-FEEDF5490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6279" y="0"/>
            <a:ext cx="3610035" cy="3355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E45D27E8-24A7-619A-5CBE-8FA6381818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9958" t="11048" r="6306" b="11111"/>
          <a:stretch>
            <a:fillRect/>
          </a:stretch>
        </p:blipFill>
        <p:spPr>
          <a:xfrm flipV="1">
            <a:off x="8576279" y="10"/>
            <a:ext cx="3610035" cy="3355932"/>
          </a:xfrm>
          <a:prstGeom prst="rect">
            <a:avLst/>
          </a:prstGeom>
          <a:noFill/>
        </p:spPr>
      </p:pic>
      <p:pic>
        <p:nvPicPr>
          <p:cNvPr id="1028" name="Picture 4" descr="Every Pantone Color of the Year of the Last Decade | Looka">
            <a:extLst>
              <a:ext uri="{FF2B5EF4-FFF2-40B4-BE49-F238E27FC236}">
                <a16:creationId xmlns:a16="http://schemas.microsoft.com/office/drawing/2014/main" id="{85C640A5-0574-E312-9712-667CA186B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9" r="-2" b="11752"/>
          <a:stretch>
            <a:fillRect/>
          </a:stretch>
        </p:blipFill>
        <p:spPr bwMode="auto">
          <a:xfrm>
            <a:off x="4812161" y="3504904"/>
            <a:ext cx="7374154" cy="335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005208-D088-7F5A-DA53-110E38D86A9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09" t="1" b="3968"/>
          <a:stretch>
            <a:fillRect/>
          </a:stretch>
        </p:blipFill>
        <p:spPr>
          <a:xfrm>
            <a:off x="7062537" y="125870"/>
            <a:ext cx="1293566" cy="47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05954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">
  <a:themeElements>
    <a:clrScheme name="Custom 1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206252"/>
      </a:accent6>
      <a:hlink>
        <a:srgbClr val="EE7B08"/>
      </a:hlink>
      <a:folHlink>
        <a:srgbClr val="977B2D"/>
      </a:folHlink>
    </a:clrScheme>
    <a:fontScheme name="Custom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78853419_Win32_SL_V5" id="{958D2C9E-948D-4354-BF9D-DF8AE3C2B240}" vid="{22D4A967-05D2-4D72-8594-54CFF3414833}"/>
    </a:ext>
  </a:extLst>
</a:theme>
</file>

<file path=ppt/theme/theme2.xml><?xml version="1.0" encoding="utf-8"?>
<a:theme xmlns:a="http://schemas.openxmlformats.org/drawingml/2006/main" name="2_Custom">
  <a:themeElements>
    <a:clrScheme name="Custom 1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206252"/>
      </a:accent6>
      <a:hlink>
        <a:srgbClr val="EE7B08"/>
      </a:hlink>
      <a:folHlink>
        <a:srgbClr val="977B2D"/>
      </a:folHlink>
    </a:clrScheme>
    <a:fontScheme name="Custom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78853419_Win32_SL_V5" id="{958D2C9E-948D-4354-BF9D-DF8AE3C2B240}" vid="{22D4A967-05D2-4D72-8594-54CFF3414833}"/>
    </a:ext>
  </a:extLst>
</a:theme>
</file>

<file path=ppt/theme/theme3.xml><?xml version="1.0" encoding="utf-8"?>
<a:theme xmlns:a="http://schemas.openxmlformats.org/drawingml/2006/main" name="2_Retrospect">
  <a:themeElements>
    <a:clrScheme name="Custom 5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BFE2A7"/>
      </a:accent1>
      <a:accent2>
        <a:srgbClr val="71BC3F"/>
      </a:accent2>
      <a:accent3>
        <a:srgbClr val="63A537"/>
      </a:accent3>
      <a:accent4>
        <a:srgbClr val="739A28"/>
      </a:accent4>
      <a:accent5>
        <a:srgbClr val="4EB3CF"/>
      </a:accent5>
      <a:accent6>
        <a:srgbClr val="206252"/>
      </a:accent6>
      <a:hlink>
        <a:srgbClr val="EE7B08"/>
      </a:hlink>
      <a:folHlink>
        <a:srgbClr val="977B2D"/>
      </a:folHlink>
    </a:clrScheme>
    <a:fontScheme name="Custom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3_Custom">
  <a:themeElements>
    <a:clrScheme name="Custom 4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BFE2A7"/>
      </a:accent1>
      <a:accent2>
        <a:srgbClr val="71BC3F"/>
      </a:accent2>
      <a:accent3>
        <a:srgbClr val="599330"/>
      </a:accent3>
      <a:accent4>
        <a:srgbClr val="63A537"/>
      </a:accent4>
      <a:accent5>
        <a:srgbClr val="4EB3CF"/>
      </a:accent5>
      <a:accent6>
        <a:srgbClr val="206252"/>
      </a:accent6>
      <a:hlink>
        <a:srgbClr val="EE7B08"/>
      </a:hlink>
      <a:folHlink>
        <a:srgbClr val="977B2D"/>
      </a:folHlink>
    </a:clrScheme>
    <a:fontScheme name="Custom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78853419_Win32_SL_V5" id="{958D2C9E-948D-4354-BF9D-DF8AE3C2B240}" vid="{22D4A967-05D2-4D72-8594-54CFF3414833}"/>
    </a:ext>
  </a:extLst>
</a:theme>
</file>

<file path=ppt/theme/theme5.xml><?xml version="1.0" encoding="utf-8"?>
<a:theme xmlns:a="http://schemas.openxmlformats.org/drawingml/2006/main" name="4_Custom">
  <a:themeElements>
    <a:clrScheme name="Custom 4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BFE2A7"/>
      </a:accent1>
      <a:accent2>
        <a:srgbClr val="71BC3F"/>
      </a:accent2>
      <a:accent3>
        <a:srgbClr val="599330"/>
      </a:accent3>
      <a:accent4>
        <a:srgbClr val="63A537"/>
      </a:accent4>
      <a:accent5>
        <a:srgbClr val="4EB3CF"/>
      </a:accent5>
      <a:accent6>
        <a:srgbClr val="206252"/>
      </a:accent6>
      <a:hlink>
        <a:srgbClr val="EE7B08"/>
      </a:hlink>
      <a:folHlink>
        <a:srgbClr val="977B2D"/>
      </a:folHlink>
    </a:clrScheme>
    <a:fontScheme name="Custom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78853419_Win32_SL_V5" id="{958D2C9E-948D-4354-BF9D-DF8AE3C2B240}" vid="{22D4A967-05D2-4D72-8594-54CFF3414833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75455f-c69b-4ff8-acf7-75612f4dc189" xsi:nil="true"/>
    <lcf76f155ced4ddcb4097134ff3c332f xmlns="aa0c1190-56bd-4797-9cf7-4990489609e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FC4E6640BF8E4684BB0AD888238BAB" ma:contentTypeVersion="19" ma:contentTypeDescription="Create a new document." ma:contentTypeScope="" ma:versionID="20254f2f7cb79c46d5703cd45ea0de03">
  <xsd:schema xmlns:xsd="http://www.w3.org/2001/XMLSchema" xmlns:xs="http://www.w3.org/2001/XMLSchema" xmlns:p="http://schemas.microsoft.com/office/2006/metadata/properties" xmlns:ns2="aa0c1190-56bd-4797-9cf7-4990489609e0" xmlns:ns3="e475455f-c69b-4ff8-acf7-75612f4dc189" targetNamespace="http://schemas.microsoft.com/office/2006/metadata/properties" ma:root="true" ma:fieldsID="33e2acd7f5a83e202fbb847578cccddb" ns2:_="" ns3:_="">
    <xsd:import namespace="aa0c1190-56bd-4797-9cf7-4990489609e0"/>
    <xsd:import namespace="e475455f-c69b-4ff8-acf7-75612f4dc1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0c1190-56bd-4797-9cf7-4990489609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05ee66a-9dd0-4897-bf8b-a3237da4ae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5455f-c69b-4ff8-acf7-75612f4dc18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a5e9271-f96f-4ada-b0c2-5ccfd23e6c7e}" ma:internalName="TaxCatchAll" ma:showField="CatchAllData" ma:web="e475455f-c69b-4ff8-acf7-75612f4dc1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0F6A2D-2A49-4306-AA99-2949579D7D40}">
  <ds:schemaRefs>
    <ds:schemaRef ds:uri="http://schemas.microsoft.com/office/2006/metadata/properties"/>
    <ds:schemaRef ds:uri="http://schemas.microsoft.com/office/infopath/2007/PartnerControls"/>
    <ds:schemaRef ds:uri="e475455f-c69b-4ff8-acf7-75612f4dc189"/>
    <ds:schemaRef ds:uri="aa0c1190-56bd-4797-9cf7-4990489609e0"/>
  </ds:schemaRefs>
</ds:datastoreItem>
</file>

<file path=customXml/itemProps2.xml><?xml version="1.0" encoding="utf-8"?>
<ds:datastoreItem xmlns:ds="http://schemas.openxmlformats.org/officeDocument/2006/customXml" ds:itemID="{AFA1AC35-9FB0-4375-8B95-008FD0D16A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D59681-529D-41B1-9C18-D9BBCFEBDB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0c1190-56bd-4797-9cf7-4990489609e0"/>
    <ds:schemaRef ds:uri="e475455f-c69b-4ff8-acf7-75612f4dc1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3304</TotalTime>
  <Words>2587</Words>
  <Application>Microsoft Office PowerPoint</Application>
  <PresentationFormat>Widescreen</PresentationFormat>
  <Paragraphs>347</Paragraphs>
  <Slides>28</Slides>
  <Notes>21</Notes>
  <HiddenSlides>1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1_Custom</vt:lpstr>
      <vt:lpstr>2_Custom</vt:lpstr>
      <vt:lpstr>2_Retrospect</vt:lpstr>
      <vt:lpstr>3_Custom</vt:lpstr>
      <vt:lpstr>4_Custom</vt:lpstr>
      <vt:lpstr>PowerPoint Presentation</vt:lpstr>
      <vt:lpstr>Land Acknowledgement</vt:lpstr>
      <vt:lpstr>FEPPP:  A Holistic Approach to Financial Education</vt:lpstr>
      <vt:lpstr>Today’s Professional Development</vt:lpstr>
      <vt:lpstr>Color Quiz</vt:lpstr>
      <vt:lpstr>Consumers &amp; Color</vt:lpstr>
      <vt:lpstr>Color’s Role in Design, Marketing &amp; Retail</vt:lpstr>
      <vt:lpstr>PowerPoint Presentation</vt:lpstr>
      <vt:lpstr>Pantone:  “The World’s Authority on Color”</vt:lpstr>
      <vt:lpstr>The Cost of  Color: Pantone Profits</vt:lpstr>
      <vt:lpstr>HEADLINES:    Color of the Year 2026: Cloud Dancer</vt:lpstr>
      <vt:lpstr>PowerPoint Presentation</vt:lpstr>
      <vt:lpstr>PowerPoint Presentation</vt:lpstr>
      <vt:lpstr>COMING UP:  March Madness Tournaments</vt:lpstr>
      <vt:lpstr>MONEY MATCH:  March Madness (2025)</vt:lpstr>
      <vt:lpstr>College Sports and State Budgets</vt:lpstr>
      <vt:lpstr>HEADLINES:    Climate Disasters &amp; Insurance</vt:lpstr>
      <vt:lpstr>LESSON  Insurance Video and Quiz</vt:lpstr>
      <vt:lpstr>U.S. 2025 Billion-Dollar Weather &amp; Climate Disasters</vt:lpstr>
      <vt:lpstr>Billion-Dollar Weather &amp; Climate Disasters</vt:lpstr>
      <vt:lpstr>Breaking Down “Total Costs”</vt:lpstr>
      <vt:lpstr>ACTIVITY:     What’s Your Stuff Worth?</vt:lpstr>
      <vt:lpstr>ACTIVITY   Insurance Claim Flowchart</vt:lpstr>
      <vt:lpstr>ACTIVITY   Insurance Claim Flowchart</vt:lpstr>
      <vt:lpstr>Policy Connections for Engaged Citizenship</vt:lpstr>
      <vt:lpstr>Policy Connections for Engaged Citizenship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Terese Otto</dc:creator>
  <cp:lastModifiedBy>Amy Kliewer</cp:lastModifiedBy>
  <cp:revision>68</cp:revision>
  <dcterms:created xsi:type="dcterms:W3CDTF">2019-10-30T21:03:18Z</dcterms:created>
  <dcterms:modified xsi:type="dcterms:W3CDTF">2026-02-10T21:51:59Z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145f431-4c8c-42c6-a5a5-ba6d3bdea585_Enabled">
    <vt:lpwstr>true</vt:lpwstr>
  </property>
  <property fmtid="{D5CDD505-2E9C-101B-9397-08002B2CF9AE}" pid="3" name="MSIP_Label_9145f431-4c8c-42c6-a5a5-ba6d3bdea585_SetDate">
    <vt:lpwstr>2025-03-14T23:26:31Z</vt:lpwstr>
  </property>
  <property fmtid="{D5CDD505-2E9C-101B-9397-08002B2CF9AE}" pid="4" name="MSIP_Label_9145f431-4c8c-42c6-a5a5-ba6d3bdea585_Method">
    <vt:lpwstr>Standard</vt:lpwstr>
  </property>
  <property fmtid="{D5CDD505-2E9C-101B-9397-08002B2CF9AE}" pid="5" name="MSIP_Label_9145f431-4c8c-42c6-a5a5-ba6d3bdea585_Name">
    <vt:lpwstr>defa4170-0d19-0005-0004-bc88714345d2</vt:lpwstr>
  </property>
  <property fmtid="{D5CDD505-2E9C-101B-9397-08002B2CF9AE}" pid="6" name="MSIP_Label_9145f431-4c8c-42c6-a5a5-ba6d3bdea585_SiteId">
    <vt:lpwstr>b2fe5ccf-10a5-46fe-ae45-a0267412af7a</vt:lpwstr>
  </property>
  <property fmtid="{D5CDD505-2E9C-101B-9397-08002B2CF9AE}" pid="7" name="MSIP_Label_9145f431-4c8c-42c6-a5a5-ba6d3bdea585_ActionId">
    <vt:lpwstr>4e827d6c-dfcf-4ff3-ad1f-a80551d647e5</vt:lpwstr>
  </property>
  <property fmtid="{D5CDD505-2E9C-101B-9397-08002B2CF9AE}" pid="8" name="MSIP_Label_9145f431-4c8c-42c6-a5a5-ba6d3bdea585_ContentBits">
    <vt:lpwstr>0</vt:lpwstr>
  </property>
  <property fmtid="{D5CDD505-2E9C-101B-9397-08002B2CF9AE}" pid="9" name="MSIP_Label_9145f431-4c8c-42c6-a5a5-ba6d3bdea585_Tag">
    <vt:lpwstr>10, 3, 0, 1</vt:lpwstr>
  </property>
  <property fmtid="{D5CDD505-2E9C-101B-9397-08002B2CF9AE}" pid="10" name="ContentTypeId">
    <vt:lpwstr>0x0101006DFC4E6640BF8E4684BB0AD888238BAB</vt:lpwstr>
  </property>
</Properties>
</file>